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6"/>
  </p:notesMasterIdLst>
  <p:sldIdLst>
    <p:sldId id="313" r:id="rId2"/>
    <p:sldId id="539" r:id="rId3"/>
    <p:sldId id="547" r:id="rId4"/>
    <p:sldId id="487" r:id="rId5"/>
    <p:sldId id="488" r:id="rId6"/>
    <p:sldId id="545" r:id="rId7"/>
    <p:sldId id="546" r:id="rId8"/>
    <p:sldId id="541" r:id="rId9"/>
    <p:sldId id="489" r:id="rId10"/>
    <p:sldId id="490" r:id="rId11"/>
    <p:sldId id="491" r:id="rId12"/>
    <p:sldId id="492" r:id="rId13"/>
    <p:sldId id="528" r:id="rId14"/>
    <p:sldId id="542" r:id="rId15"/>
    <p:sldId id="534" r:id="rId16"/>
    <p:sldId id="535" r:id="rId17"/>
    <p:sldId id="543" r:id="rId18"/>
    <p:sldId id="536"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44" r:id="rId44"/>
    <p:sldId id="418" r:id="rId45"/>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18</a:t>
            </a:fld>
            <a:endParaRPr lang="vi-VN"/>
          </a:p>
        </p:txBody>
      </p:sp>
    </p:spTree>
    <p:extLst>
      <p:ext uri="{BB962C8B-B14F-4D97-AF65-F5344CB8AC3E}">
        <p14:creationId xmlns:p14="http://schemas.microsoft.com/office/powerpoint/2010/main" val="16422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19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1259632" y="3645024"/>
            <a:ext cx="6768752" cy="1993776"/>
          </a:xfrm>
        </p:spPr>
        <p:txBody>
          <a:bodyPr/>
          <a:lstStyle/>
          <a:p>
            <a:pPr algn="r" eaLnBrk="1" hangingPunct="1"/>
            <a:r>
              <a:rPr lang="vi-VN" sz="2800" dirty="0" smtClean="0"/>
              <a:t>Chương 18. Chia cụm và ứng dụng trong tìm kiếm</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2734316"/>
              </p:ext>
            </p:extLst>
          </p:nvPr>
        </p:nvGraphicFramePr>
        <p:xfrm>
          <a:off x="683568" y="2132856"/>
          <a:ext cx="7772400" cy="293624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r h="370840">
                <a:tc>
                  <a:txBody>
                    <a:bodyPr/>
                    <a:lstStyle/>
                    <a:p>
                      <a:r>
                        <a:rPr lang="en-US" noProof="0" smtClean="0"/>
                        <a:t>…</a:t>
                      </a:r>
                      <a:endParaRPr lang="vi-VN" noProof="0" dirty="0"/>
                    </a:p>
                  </a:txBody>
                  <a:tcPr/>
                </a:tc>
                <a:tc>
                  <a:txBody>
                    <a:bodyPr/>
                    <a:lstStyle/>
                    <a:p>
                      <a:r>
                        <a:rPr lang="en-US" noProof="0" smtClean="0"/>
                        <a:t>…</a:t>
                      </a:r>
                      <a:endParaRPr lang="vi-VN" noProof="0" dirty="0"/>
                    </a:p>
                  </a:txBody>
                  <a:tcPr/>
                </a:tc>
                <a:tc>
                  <a:txBody>
                    <a:bodyPr/>
                    <a:lstStyle/>
                    <a:p>
                      <a:r>
                        <a:rPr lang="en-US" noProof="0" smtClean="0"/>
                        <a:t>…</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1843335"/>
          </a:xfrm>
        </p:spPr>
        <p:txBody>
          <a:bodyPr/>
          <a:lstStyle/>
          <a:p>
            <a:pPr algn="just" eaLnBrk="1" hangingPunct="1">
              <a:defRPr/>
            </a:pPr>
            <a:r>
              <a:rPr lang="vi-VN" sz="2800" smtClean="0"/>
              <a:t>Mở rộng tập </a:t>
            </a:r>
            <a:r>
              <a:rPr lang="vi-VN" sz="2800" dirty="0" smtClean="0"/>
              <a:t>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về các văn bản trong cùng cụm với những văn bản phù hợp (mở rộng tập kết quả</a:t>
            </a:r>
            <a:r>
              <a:rPr lang="vi-VN" sz="2400" noProof="1" smtClean="0"/>
              <a:t>);</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
        <p:nvSpPr>
          <p:cNvPr id="3" name="TextBox 2"/>
          <p:cNvSpPr txBox="1"/>
          <p:nvPr/>
        </p:nvSpPr>
        <p:spPr>
          <a:xfrm>
            <a:off x="683568" y="5085184"/>
            <a:ext cx="8208912" cy="954107"/>
          </a:xfrm>
          <a:prstGeom prst="rect">
            <a:avLst/>
          </a:prstGeom>
          <a:noFill/>
        </p:spPr>
        <p:txBody>
          <a:bodyPr wrap="square" rtlCol="0">
            <a:spAutoFit/>
          </a:bodyPr>
          <a:lstStyle/>
          <a:p>
            <a:r>
              <a:rPr lang="vi-VN" sz="2800" b="0" noProof="1">
                <a:solidFill>
                  <a:schemeClr val="tx2"/>
                </a:solidFill>
              </a:rPr>
              <a:t>Mong đợi trả về các văn bản chứa từ automobile cho truy vấn car.</a:t>
            </a:r>
            <a:endParaRPr lang="vi-VN" sz="2800" b="0">
              <a:solidFill>
                <a:schemeClr val="tx2"/>
              </a:solidFill>
            </a:endParaRPr>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a:t>
            </a:r>
            <a:r>
              <a:rPr lang="en-US" sz="2800" noProof="1" smtClean="0"/>
              <a:t>vec-tơ</a:t>
            </a:r>
          </a:p>
          <a:p>
            <a:pPr lvl="1" algn="just" eaLnBrk="1" hangingPunct="1">
              <a:defRPr/>
            </a:pPr>
            <a:r>
              <a:rPr lang="en-US" sz="2400" noProof="1" smtClean="0"/>
              <a:t>tương </a:t>
            </a:r>
            <a:r>
              <a:rPr lang="en-US" sz="2400" noProof="1" smtClean="0"/>
              <a:t>tự như trong VSM;</a:t>
            </a:r>
          </a:p>
          <a:p>
            <a:pPr algn="just" eaLnBrk="1" hangingPunct="1">
              <a:defRPr/>
            </a:pPr>
            <a:r>
              <a:rPr lang="en-US" sz="2800" noProof="1" smtClean="0"/>
              <a:t>Sử dụng khoảng cách Euclide để đánh giá độ khác biệt giữa các văn 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tâm (centroid)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4464496"/>
          </a:xfrm>
        </p:spPr>
        <p:txBody>
          <a:bodyPr/>
          <a:lstStyle/>
          <a:p>
            <a:pPr algn="just" eaLnBrk="1" hangingPunct="1">
              <a:defRPr/>
            </a:pPr>
            <a:r>
              <a:rPr lang="en-US" sz="2800" noProof="1" smtClean="0"/>
              <a:t>Khởi tạo tâm cụm: </a:t>
            </a:r>
          </a:p>
          <a:p>
            <a:pPr lvl="1" algn="just" eaLnBrk="1" hangingPunct="1">
              <a:defRPr/>
            </a:pPr>
            <a:r>
              <a:rPr lang="en-US" sz="2400" noProof="1" smtClean="0"/>
              <a:t>Có thể </a:t>
            </a:r>
            <a:r>
              <a:rPr lang="en-US" sz="2400" noProof="1" smtClean="0"/>
              <a:t>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smtClean="0"/>
              <a:t>cụm</a:t>
            </a:r>
            <a:r>
              <a:rPr lang="en-US" sz="2400" noProof="1"/>
              <a:t>;</a:t>
            </a:r>
            <a:endParaRPr lang="en-US" sz="2400" noProof="1" smtClean="0"/>
          </a:p>
          <a:p>
            <a:pPr lvl="1" algn="just" eaLnBrk="1" hangingPunct="1">
              <a:defRPr/>
            </a:pPr>
            <a:r>
              <a:rPr lang="en-US" sz="2400" noProof="1" smtClean="0"/>
              <a:t>3. Nếu </a:t>
            </a:r>
            <a:r>
              <a:rPr lang="en-US" sz="2400" noProof="1" smtClean="0"/>
              <a:t>thỏa mãn điều kiện dừng thì </a:t>
            </a:r>
            <a:r>
              <a:rPr lang="en-US" sz="2400" noProof="1" smtClean="0"/>
              <a:t>kết </a:t>
            </a:r>
            <a:r>
              <a:rPr lang="en-US" sz="2400" noProof="1" smtClean="0"/>
              <a:t>thúc, nếu ngược lại thì quay lại bước 1.</a:t>
            </a:r>
            <a:endParaRPr lang="en-US" sz="2400" noProof="1"/>
          </a:p>
          <a:p>
            <a:pPr algn="just" eaLnBrk="1" hangingPunct="1">
              <a:defRPr/>
            </a:pPr>
            <a:r>
              <a:rPr lang="en-US" sz="2800" noProof="1"/>
              <a:t>Hàm mục tiêu: Tổng bình phương khoảng cách giữa các văn bản và trọng tâm cụm của </a:t>
            </a:r>
            <a:r>
              <a:rPr lang="en-US" sz="2800" noProof="1" smtClean="0"/>
              <a:t>văn bản đó.</a:t>
            </a: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Giải </a:t>
            </a:r>
            <a:r>
              <a:rPr lang="vi-VN" sz="3600" smtClean="0"/>
              <a:t>thuật K-means (4)</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6" name="Picture 1"/>
          <p:cNvPicPr>
            <a:picLocks noChangeAspect="1" noChangeArrowheads="1"/>
          </p:cNvPicPr>
          <p:nvPr/>
        </p:nvPicPr>
        <p:blipFill>
          <a:blip r:embed="rId3"/>
          <a:srcRect/>
          <a:stretch>
            <a:fillRect/>
          </a:stretch>
        </p:blipFill>
        <p:spPr bwMode="auto">
          <a:xfrm>
            <a:off x="368299" y="1835423"/>
            <a:ext cx="8213417" cy="4833937"/>
          </a:xfrm>
          <a:prstGeom prst="rect">
            <a:avLst/>
          </a:prstGeom>
          <a:noFill/>
          <a:ln w="9525">
            <a:noFill/>
            <a:round/>
            <a:headEnd/>
            <a:tailEnd/>
          </a:ln>
        </p:spPr>
      </p:pic>
    </p:spTree>
    <p:extLst>
      <p:ext uri="{BB962C8B-B14F-4D97-AF65-F5344CB8AC3E}">
        <p14:creationId xmlns:p14="http://schemas.microsoft.com/office/powerpoint/2010/main" val="1046861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19</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dụ (2), </a:t>
            </a:r>
          </a:p>
          <a:p>
            <a:pPr eaLnBrk="1" hangingPunct="1"/>
            <a:r>
              <a:rPr lang="vi-VN" sz="3600" b="0"/>
              <a:t>k</a:t>
            </a:r>
            <a:r>
              <a:rPr lang="vi-VN" sz="3600" b="0" smtClean="0"/>
              <a:t>hởi tạo </a:t>
            </a:r>
            <a:r>
              <a:rPr lang="vi-VN" sz="3600" b="0" dirty="0" smtClean="0"/>
              <a:t>ngẫu </a:t>
            </a:r>
            <a:r>
              <a:rPr lang="vi-VN" sz="3600" b="0" smtClean="0"/>
              <a:t>nhiên 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20</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(3), </a:t>
            </a:r>
            <a:br>
              <a:rPr lang="en-US" sz="3600" smtClean="0"/>
            </a:br>
            <a:r>
              <a:rPr lang="en-US" sz="3600" smtClean="0"/>
              <a:t>gắn </a:t>
            </a:r>
            <a:r>
              <a:rPr lang="en-US" sz="3600" err="1" smtClean="0"/>
              <a:t>văn</a:t>
            </a:r>
            <a:r>
              <a:rPr lang="en-US" sz="3600" smtClean="0"/>
              <a:t> 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21</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dụ (4), </a:t>
            </a:r>
            <a:br>
              <a:rPr lang="vi-VN" sz="3600" smtClean="0"/>
            </a:br>
            <a:r>
              <a:rPr lang="vi-VN" sz="3600" smtClean="0"/>
              <a:t>kết </a:t>
            </a:r>
            <a:r>
              <a:rPr lang="vi-VN" sz="3600" dirty="0" smtClean="0"/>
              <a:t>quả </a:t>
            </a:r>
            <a:r>
              <a:rPr lang="vi-VN" sz="3600" smtClean="0"/>
              <a:t>chia </a:t>
            </a:r>
            <a:r>
              <a:rPr lang="vi-VN" sz="3600" smtClean="0"/>
              <a:t>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(7),</a:t>
            </a:r>
            <a:br>
              <a:rPr lang="en-US" sz="3600" smtClean="0"/>
            </a:br>
            <a:r>
              <a:rPr lang="en-US" sz="3600" smtClean="0"/>
              <a:t>kết quả chia </a:t>
            </a:r>
            <a:r>
              <a:rPr lang="en-US" sz="3600" smtClean="0"/>
              <a:t>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(10),</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1844824"/>
            <a:ext cx="8343528" cy="4824536"/>
          </a:xfrm>
        </p:spPr>
        <p:txBody>
          <a:bodyPr/>
          <a:lstStyle/>
          <a:p>
            <a:pPr algn="just" eaLnBrk="1" hangingPunct="1">
              <a:defRPr/>
            </a:pPr>
            <a:r>
              <a:rPr lang="vi-VN" sz="2800" dirty="0" smtClean="0"/>
              <a:t>Chia cụm là chia một tập văn bản lớn thành nhiều tập nhỏ với nội dung </a:t>
            </a:r>
            <a:r>
              <a:rPr lang="vi-VN" sz="2800" smtClean="0"/>
              <a:t>tương 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trong cùng </a:t>
            </a:r>
            <a:r>
              <a:rPr lang="vi-VN" sz="2400" dirty="0" smtClean="0"/>
              <a:t>một cụm </a:t>
            </a:r>
            <a:r>
              <a:rPr lang="vi-VN" sz="2400" smtClean="0"/>
              <a:t>phải giống nhau;</a:t>
            </a:r>
            <a:endParaRPr lang="vi-VN" sz="2400" dirty="0" smtClean="0"/>
          </a:p>
          <a:p>
            <a:pPr lvl="1" algn="just" eaLnBrk="1" hangingPunct="1">
              <a:defRPr/>
            </a:pPr>
            <a:r>
              <a:rPr lang="vi-VN" sz="2400" dirty="0" smtClean="0"/>
              <a:t>Các văn bản khác cụm phải khác </a:t>
            </a:r>
            <a:r>
              <a:rPr lang="vi-VN" sz="2400" smtClean="0"/>
              <a:t>nhau</a:t>
            </a:r>
            <a:r>
              <a:rPr lang="vi-VN" sz="2400" smtClean="0"/>
              <a:t>;</a:t>
            </a:r>
          </a:p>
          <a:p>
            <a:pPr lvl="1" algn="just" eaLnBrk="1" hangingPunct="1">
              <a:defRPr/>
            </a:pPr>
            <a:r>
              <a:rPr lang="vi-VN" sz="2400" smtClean="0"/>
              <a:t>Số </a:t>
            </a:r>
            <a:r>
              <a:rPr lang="vi-VN" sz="2400"/>
              <a:t>lượng cụm phải phù hợp với bộ dữ liệu:</a:t>
            </a:r>
          </a:p>
          <a:p>
            <a:pPr lvl="2" algn="just" eaLnBrk="1" hangingPunct="1">
              <a:defRPr/>
            </a:pPr>
            <a:r>
              <a:rPr lang="vi-VN" sz="2000"/>
              <a:t>Có thể được xác định bằng phương pháp bán tự động.</a:t>
            </a:r>
          </a:p>
          <a:p>
            <a:pPr algn="just" eaLnBrk="1" hangingPunct="1">
              <a:defRPr/>
            </a:pPr>
            <a:r>
              <a:rPr lang="vi-VN" sz="2800" noProof="1"/>
              <a:t>Mục tiêu phụ:</a:t>
            </a:r>
          </a:p>
          <a:p>
            <a:pPr lvl="1" algn="just" eaLnBrk="1" hangingPunct="1">
              <a:defRPr/>
            </a:pPr>
            <a:r>
              <a:rPr lang="vi-VN" sz="2400" noProof="1"/>
              <a:t>Kích thước cụm không quá lớn hoặc quá nhỏ;</a:t>
            </a:r>
          </a:p>
          <a:p>
            <a:pPr lvl="1" algn="just" eaLnBrk="1" hangingPunct="1">
              <a:defRPr/>
            </a:pPr>
            <a:r>
              <a:rPr lang="vi-VN" sz="2400" noProof="1"/>
              <a:t>Các cụm phản ánh một chủ đề tường minh, cụ thể;</a:t>
            </a:r>
          </a:p>
          <a:p>
            <a:pPr lvl="1" algn="just" eaLnBrk="1" hangingPunct="1">
              <a:defRPr/>
            </a:pPr>
            <a:r>
              <a:rPr lang="vi-VN" sz="2400" noProof="1"/>
              <a:t>v.v</a:t>
            </a:r>
            <a:r>
              <a:rPr lang="vi-VN" sz="2400" noProof="1" smtClean="0"/>
              <a:t>.</a:t>
            </a:r>
            <a:endParaRPr lang="vi-VN"/>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286717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(13),</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(16),</a:t>
            </a:r>
            <a:br>
              <a:rPr lang="en-US" sz="3600" smtClean="0"/>
            </a:br>
            <a:r>
              <a:rPr lang="en-US" sz="3600"/>
              <a:t>k 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(19),</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(22),</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(24),</a:t>
            </a:r>
            <a:br>
              <a:rPr lang="en-US" sz="3600" smtClean="0"/>
            </a:br>
            <a:r>
              <a:rPr lang="en-US" sz="3600" smtClean="0"/>
              <a:t>kết quả 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42</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43</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44</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một cách 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41071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Đường biên</a:t>
            </a:r>
            <a:r>
              <a:rPr lang="vi-VN" sz="3600" smtClean="0"/>
              <a:t> </a:t>
            </a:r>
            <a:r>
              <a:rPr lang="vi-VN" sz="3600" dirty="0" smtClean="0"/>
              <a:t>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Đường biên</a:t>
            </a:r>
            <a:r>
              <a:rPr lang="en-US" sz="2800" noProof="1" smtClean="0"/>
              <a:t> </a:t>
            </a:r>
            <a:r>
              <a:rPr lang="en-US" sz="2800" noProof="1" smtClean="0"/>
              <a:t>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Đường biên</a:t>
            </a:r>
            <a:r>
              <a:rPr lang="en-US" sz="2800" noProof="1" smtClean="0"/>
              <a:t> </a:t>
            </a:r>
            <a:r>
              <a:rPr lang="en-US" sz="2800" noProof="1" smtClean="0"/>
              <a:t>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20170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cùng phù </a:t>
            </a:r>
            <a:r>
              <a:rPr lang="vi-VN" sz="2800" dirty="0" smtClean="0"/>
              <a:t>hợp </a:t>
            </a:r>
            <a:r>
              <a:rPr lang="vi-VN" sz="2800" smtClean="0"/>
              <a:t>với 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8510</TotalTime>
  <Words>978</Words>
  <Application>Microsoft Office PowerPoint</Application>
  <PresentationFormat>On-screen Show (4:3)</PresentationFormat>
  <Paragraphs>190</Paragraphs>
  <Slides>44</Slides>
  <Notes>26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Палитра</vt:lpstr>
      <vt:lpstr>IT4853 Tìm kiếm và trình diễn thông tin</vt:lpstr>
      <vt:lpstr>Nội dung chính</vt:lpstr>
      <vt:lpstr>Bài toán chia cụm</vt:lpstr>
      <vt:lpstr>Bài toán chia cụm (2)</vt:lpstr>
      <vt:lpstr>Phân lớp vs. chia cụm</vt:lpstr>
      <vt:lpstr>Cụm phẳng vs. cụm phân cấp</vt:lpstr>
      <vt:lpstr>Đường biên cứng vs. mềm</vt:lpstr>
      <vt:lpstr>Nội dung chính</vt:lpstr>
      <vt:lpstr>Giả thuyết chia cụm</vt:lpstr>
      <vt:lpstr>Ứng dụng chia cụm trong tìm kiếm</vt:lpstr>
      <vt:lpstr>Chia cụm kết quả tìm kiếm</vt:lpstr>
      <vt:lpstr>Chia cụm-gom nhóm</vt:lpstr>
      <vt:lpstr>Tăng độ đầy đủ</vt:lpstr>
      <vt:lpstr>Nội dung chính</vt:lpstr>
      <vt:lpstr>Giải thuật K-means</vt:lpstr>
      <vt:lpstr>Giải thuật K-means (2)</vt:lpstr>
      <vt:lpstr>Giải thuật K-means (3)</vt:lpstr>
      <vt:lpstr>Giải thuật K-means (4)</vt:lpstr>
      <vt:lpstr>Ví dụ chia cụm theo K-means</vt:lpstr>
      <vt:lpstr>PowerPoint Presentation</vt:lpstr>
      <vt:lpstr>Ví dụ (3),  gắn văn bản với trọng tâm gần nhất</vt:lpstr>
      <vt:lpstr>Ví dụ (4),  kết quả chia cụm</vt:lpstr>
      <vt:lpstr>Ví dụ (5),  xác định lại trọng tâm</vt:lpstr>
      <vt:lpstr>Ví dụ (6),  chia lại cụm</vt:lpstr>
      <vt:lpstr>Ví dụ (7), kết quả chia cụm mới</vt:lpstr>
      <vt:lpstr>Ví dụ (8), xác định lại trọng tâm</vt:lpstr>
      <vt:lpstr>Ví dụ (9), chia lại cụm</vt:lpstr>
      <vt:lpstr>Ví dụ (10), kết quả chia cụm mới</vt:lpstr>
      <vt:lpstr>Ví dụ (11), xác định lại trọng tâm</vt:lpstr>
      <vt:lpstr>Ví dụ (12), chia lại cụm</vt:lpstr>
      <vt:lpstr>Ví dụ (13), kết quả chia cụm mới</vt:lpstr>
      <vt:lpstr>Ví dụ (14), xác định lại trọng tâm</vt:lpstr>
      <vt:lpstr>Ví dụ (15), chia lại cụm</vt:lpstr>
      <vt:lpstr>Ví dụ (16), k kết quả chia cụm mới</vt:lpstr>
      <vt:lpstr>Ví dụ (17), xác định lại trọng tâm</vt:lpstr>
      <vt:lpstr>Ví dụ (18), chia lại cụm</vt:lpstr>
      <vt:lpstr>Ví dụ (19), kết quả chia cụm mới</vt:lpstr>
      <vt:lpstr>Ví dụ (20), xác định lại trọng tâm</vt:lpstr>
      <vt:lpstr>Ví dụ (21), chia lại cụm</vt:lpstr>
      <vt:lpstr>Ví dụ (22), kết quả chia cụm mới</vt:lpstr>
      <vt:lpstr>Ví dụ (23), xác định lại trọng tâm</vt:lpstr>
      <vt:lpstr>Ví dụ (24), kết quả chia cụm ổn định</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2272</cp:revision>
  <dcterms:created xsi:type="dcterms:W3CDTF">2013-06-24T04:34:24Z</dcterms:created>
  <dcterms:modified xsi:type="dcterms:W3CDTF">2016-10-23T01:19:33Z</dcterms:modified>
</cp:coreProperties>
</file>