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69" r:id="rId33"/>
    <p:sldId id="554"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64" d="100"/>
          <a:sy n="64" d="100"/>
        </p:scale>
        <p:origin x="-15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539552" y="3573016"/>
            <a:ext cx="8280920" cy="1008112"/>
          </a:xfrm>
        </p:spPr>
        <p:txBody>
          <a:bodyPr/>
          <a:lstStyle/>
          <a:p>
            <a:pPr algn="just"/>
            <a:r>
              <a:rPr lang="vi-VN" smtClean="0"/>
              <a:t>Bài 12</a:t>
            </a:r>
            <a:r>
              <a:rPr lang="vi-VN" dirty="0" smtClean="0"/>
              <a:t>. Các phương pháp xây dựng chỉ </a:t>
            </a:r>
            <a:r>
              <a:rPr lang="vi-VN" smtClean="0"/>
              <a:t>mục ngược</a:t>
            </a:r>
          </a:p>
          <a:p>
            <a:pPr algn="just"/>
            <a:r>
              <a:rPr lang="vi-VN" smtClean="0"/>
              <a:t>IIR.C4. Index Construction</a:t>
            </a:r>
            <a:endParaRPr lang="vi-VN"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cung cấp mã từ duy nhất trên toàn bộ dữ liệu;</a:t>
            </a:r>
          </a:p>
          <a:p>
            <a:pPr lvl="1" algn="just"/>
            <a:r>
              <a:rPr lang="vi-VN" dirty="0" smtClean="0"/>
              <a:t>Không </a:t>
            </a:r>
            <a:r>
              <a:rPr lang="vi-VN" dirty="0"/>
              <a:t>cần </a:t>
            </a:r>
            <a:r>
              <a:rPr lang="vi-VN" dirty="0" smtClean="0"/>
              <a:t>lưu từ </a:t>
            </a:r>
            <a:r>
              <a:rPr lang="vi-VN" dirty="0"/>
              <a:t>điển </a:t>
            </a:r>
            <a:r>
              <a:rPr lang="vi-VN" dirty="0" smtClean="0"/>
              <a:t>đầy đủ cho bộ dữ liệu trong </a:t>
            </a:r>
            <a:r>
              <a:rPr lang="vi-VN" dirty="0"/>
              <a:t>bộ nhớ</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323439"/>
          </a:xfrm>
          <a:prstGeom prst="rect">
            <a:avLst/>
          </a:prstGeom>
          <a:noFill/>
        </p:spPr>
        <p:txBody>
          <a:bodyPr wrap="square" rtlCol="0">
            <a:spAutoFit/>
          </a:bodyPr>
          <a:lstStyle/>
          <a:p>
            <a:r>
              <a:rPr lang="vi-VN" sz="2000" dirty="0" smtClean="0">
                <a:solidFill>
                  <a:schemeClr val="tx2"/>
                </a:solidFill>
              </a:rPr>
              <a:t>Xây dựng chỉ mục một lượt trong bộ nhớ chính: SPIMI: Single-pass in-memory indexing;</a:t>
            </a:r>
          </a:p>
          <a:p>
            <a:r>
              <a:rPr lang="vi-VN" sz="2000" dirty="0" smtClean="0">
                <a:solidFill>
                  <a:schemeClr val="tx2"/>
                </a:solidFill>
              </a:rPr>
              <a:t>Chúng ta có thể xây dựng chỉ mục ngược đầy đủ cho mỗi khối;</a:t>
            </a:r>
          </a:p>
          <a:p>
            <a:r>
              <a:rPr lang="vi-VN" sz="2000" dirty="0" smtClean="0">
                <a:solidFill>
                  <a:schemeClr val="tx2"/>
                </a:solidFill>
              </a:rPr>
              <a:t>Sau đó có thể hợp nhất các chỉ mục con lại thành một chỉ mục.</a:t>
            </a:r>
            <a:endParaRPr lang="vi-VN" sz="20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để 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a:t>
            </a:r>
            <a:r>
              <a:rPr lang="vi-VN" smtClean="0"/>
              <a:t>tập 12.1</a:t>
            </a:r>
            <a:endParaRPr lang="vi-VN" dirty="0"/>
          </a:p>
        </p:txBody>
      </p:sp>
      <p:sp>
        <p:nvSpPr>
          <p:cNvPr id="450563" name="Content Placeholder 2"/>
          <p:cNvSpPr>
            <a:spLocks noGrp="1"/>
          </p:cNvSpPr>
          <p:nvPr>
            <p:ph idx="4294967295"/>
          </p:nvPr>
        </p:nvSpPr>
        <p:spPr>
          <a:xfrm>
            <a:off x="611560" y="2060848"/>
            <a:ext cx="8208590" cy="2808312"/>
          </a:xfrm>
        </p:spPr>
        <p:txBody>
          <a:bodyPr/>
          <a:lstStyle/>
          <a:p>
            <a:pPr marL="0" indent="0" algn="just">
              <a:buNone/>
            </a:pPr>
            <a:r>
              <a:rPr lang="vi-VN" dirty="0" smtClean="0"/>
              <a:t>Cho n = 2, và 1 &lt;= T &lt;= 30, hãy thực hiện giải </a:t>
            </a:r>
            <a:r>
              <a:rPr lang="vi-VN" smtClean="0"/>
              <a:t>thuật LogarithMerge</a:t>
            </a:r>
            <a:r>
              <a:rPr lang="vi-VN"/>
              <a:t> </a:t>
            </a:r>
            <a:r>
              <a:rPr lang="vi-VN" smtClean="0"/>
              <a:t>và </a:t>
            </a:r>
            <a:r>
              <a:rPr lang="vi-VN" dirty="0" smtClean="0"/>
              <a:t>vẽ bảng </a:t>
            </a:r>
            <a:r>
              <a:rPr lang="vi-VN" smtClean="0"/>
              <a:t>thể 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889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32</a:t>
            </a:fld>
            <a:endParaRPr lang="vi-VN"/>
          </a:p>
        </p:txBody>
      </p:sp>
      <p:sp>
        <p:nvSpPr>
          <p:cNvPr id="450562" name="Title 1"/>
          <p:cNvSpPr>
            <a:spLocks noGrp="1"/>
          </p:cNvSpPr>
          <p:nvPr>
            <p:ph type="title" idx="4294967295"/>
          </p:nvPr>
        </p:nvSpPr>
        <p:spPr/>
        <p:txBody>
          <a:bodyPr/>
          <a:lstStyle/>
          <a:p>
            <a:r>
              <a:rPr lang="vi-VN" dirty="0" smtClean="0"/>
              <a:t>Bài </a:t>
            </a:r>
            <a:r>
              <a:rPr lang="vi-VN" smtClean="0"/>
              <a:t>tập </a:t>
            </a:r>
            <a:r>
              <a:rPr lang="vi-VN" smtClean="0"/>
              <a:t>12.2</a:t>
            </a:r>
            <a:endParaRPr lang="vi-VN" dirty="0"/>
          </a:p>
        </p:txBody>
      </p:sp>
      <p:sp>
        <p:nvSpPr>
          <p:cNvPr id="450563" name="Content Placeholder 2"/>
          <p:cNvSpPr>
            <a:spLocks noGrp="1"/>
          </p:cNvSpPr>
          <p:nvPr>
            <p:ph idx="4294967295"/>
          </p:nvPr>
        </p:nvSpPr>
        <p:spPr>
          <a:xfrm>
            <a:off x="611560" y="2060848"/>
            <a:ext cx="8208590" cy="4464496"/>
          </a:xfrm>
        </p:spPr>
        <p:txBody>
          <a:bodyPr/>
          <a:lstStyle/>
          <a:p>
            <a:pPr marL="0" indent="0">
              <a:buNone/>
            </a:pPr>
            <a:r>
              <a:rPr lang="en-US" smtClean="0"/>
              <a:t>Chỉ mục phụ có thể ảnh hưởng đáng kể đến chất lượng thống kê trên bộ dữ liệu. Ví dụ điển hình là idf, được định nghĩa như sau log(N/df</a:t>
            </a:r>
            <a:r>
              <a:rPr lang="en-US" baseline="-25000" smtClean="0"/>
              <a:t>i</a:t>
            </a:r>
            <a:r>
              <a:rPr lang="en-US" smtClean="0"/>
              <a:t>) trong đó N là số lượng văn bản và df</a:t>
            </a:r>
            <a:r>
              <a:rPr lang="en-US" baseline="-25000" smtClean="0"/>
              <a:t>i</a:t>
            </a:r>
            <a:r>
              <a:rPr lang="en-US" smtClean="0"/>
              <a:t> là số văn bản chứa từ thứ i. Hãy chứng minh rằng một chỉ mục phụ dù nhỏ cũng có thể gây sai lệch lớn đến idf nếu chỉ tính trên chỉ mục chính. </a:t>
            </a:r>
          </a:p>
          <a:p>
            <a:pPr marL="0" indent="0">
              <a:buNone/>
            </a:pPr>
            <a:r>
              <a:rPr lang="en-US" smtClean="0"/>
              <a:t>Gợi ý: xét một từ hiếm nhưng đột ngột xuất hiện thường xuyên.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4241846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33</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dữ liệu lớn, kích thước chỉ mục có thể vượt quá dung lượng của bộ nhớ chính:</a:t>
            </a:r>
          </a:p>
          <a:p>
            <a:pPr lvl="1"/>
            <a:r>
              <a:rPr lang="vi-VN" dirty="0" smtClean="0"/>
              <a:t>Cần sử dụng ổ đĩa cứng, hoặc hơn nữa là 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5005</TotalTime>
  <Words>2041</Words>
  <Application>Microsoft Office PowerPoint</Application>
  <PresentationFormat>On-screen Show (4:3)</PresentationFormat>
  <Paragraphs>276</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12.1</vt:lpstr>
      <vt:lpstr>Bài tập 12.2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1826</cp:revision>
  <dcterms:created xsi:type="dcterms:W3CDTF">2013-06-24T04:34:24Z</dcterms:created>
  <dcterms:modified xsi:type="dcterms:W3CDTF">2016-11-23T02:48:19Z</dcterms:modified>
</cp:coreProperties>
</file>