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1"/>
  </p:notesMasterIdLst>
  <p:sldIdLst>
    <p:sldId id="313" r:id="rId2"/>
    <p:sldId id="532" r:id="rId3"/>
    <p:sldId id="485" r:id="rId4"/>
    <p:sldId id="508" r:id="rId5"/>
    <p:sldId id="488" r:id="rId6"/>
    <p:sldId id="490" r:id="rId7"/>
    <p:sldId id="498" r:id="rId8"/>
    <p:sldId id="499" r:id="rId9"/>
    <p:sldId id="500" r:id="rId10"/>
    <p:sldId id="501" r:id="rId11"/>
    <p:sldId id="478" r:id="rId12"/>
    <p:sldId id="509" r:id="rId13"/>
    <p:sldId id="524" r:id="rId14"/>
    <p:sldId id="519" r:id="rId15"/>
    <p:sldId id="520" r:id="rId16"/>
    <p:sldId id="531" r:id="rId17"/>
    <p:sldId id="522" r:id="rId18"/>
    <p:sldId id="525" r:id="rId19"/>
    <p:sldId id="437" r:id="rId20"/>
    <p:sldId id="438" r:id="rId21"/>
    <p:sldId id="439" r:id="rId22"/>
    <p:sldId id="440" r:id="rId23"/>
    <p:sldId id="526" r:id="rId24"/>
    <p:sldId id="441" r:id="rId25"/>
    <p:sldId id="448" r:id="rId26"/>
    <p:sldId id="515" r:id="rId27"/>
    <p:sldId id="527" r:id="rId28"/>
    <p:sldId id="452" r:id="rId29"/>
    <p:sldId id="454" r:id="rId30"/>
    <p:sldId id="468" r:id="rId31"/>
    <p:sldId id="528" r:id="rId32"/>
    <p:sldId id="460" r:id="rId33"/>
    <p:sldId id="461" r:id="rId34"/>
    <p:sldId id="529" r:id="rId35"/>
    <p:sldId id="467" r:id="rId36"/>
    <p:sldId id="516" r:id="rId37"/>
    <p:sldId id="533" r:id="rId38"/>
    <p:sldId id="518" r:id="rId39"/>
    <p:sldId id="418" r:id="rId40"/>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smtClean="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smtClean="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smtClean="0">
                <a:latin typeface="Adobe Fan Heiti Std B" pitchFamily="34" charset="-128"/>
              </a:defRPr>
            </a:lvl1pPr>
          </a:lstStyle>
          <a:p>
            <a:pPr>
              <a:defRPr/>
            </a:pPr>
            <a:fld id="{585E8FF7-254D-404A-8133-35E4F866AECA}" type="slidenum">
              <a:rPr lang="vi-VN"/>
              <a:pPr>
                <a:defRPr/>
              </a:pPr>
              <a:t>‹#›</a:t>
            </a:fld>
            <a:endParaRPr lang="vi-VN"/>
          </a:p>
        </p:txBody>
      </p:sp>
    </p:spTree>
    <p:extLst>
      <p:ext uri="{BB962C8B-B14F-4D97-AF65-F5344CB8AC3E}">
        <p14:creationId xmlns:p14="http://schemas.microsoft.com/office/powerpoint/2010/main" val="42523219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85E8FF7-254D-404A-8133-35E4F866AECA}" type="slidenum">
              <a:rPr lang="vi-VN" smtClean="0"/>
              <a:pPr>
                <a:defRPr/>
              </a:pPr>
              <a:t>1</a:t>
            </a:fld>
            <a:endParaRPr lang="vi-VN"/>
          </a:p>
        </p:txBody>
      </p:sp>
    </p:spTree>
    <p:extLst>
      <p:ext uri="{BB962C8B-B14F-4D97-AF65-F5344CB8AC3E}">
        <p14:creationId xmlns:p14="http://schemas.microsoft.com/office/powerpoint/2010/main" val="733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12</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r>
              <a:rPr lang="vi-VN" dirty="0" smtClean="0"/>
              <a:t>Nếu</a:t>
            </a:r>
            <a:r>
              <a:rPr lang="vi-VN" baseline="0" dirty="0" smtClean="0"/>
              <a:t> sắp xếp theo docID, xử lý văn bản có docId nhỏ nhất;</a:t>
            </a:r>
          </a:p>
          <a:p>
            <a:r>
              <a:rPr lang="vi-VN" baseline="0" dirty="0" smtClean="0"/>
              <a:t>Nếu sắp xêp theo g(d), xử lý văn bản có g(d) lớn nhất.</a:t>
            </a:r>
            <a:endParaRPr lang="de-DE"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3</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Min heap </a:t>
            </a:r>
            <a:r>
              <a:rPr lang="vi-VN" dirty="0" smtClean="0"/>
              <a:t>là cấu trúc cây nhị phân có nút cha luôn nhỏ hơn hoặc bằng nút con</a:t>
            </a:r>
            <a:r>
              <a:rPr lang="en-US" dirty="0" smtClean="0"/>
              <a:t>;</a:t>
            </a:r>
          </a:p>
          <a:p>
            <a:endParaRPr lang="de-DE"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8</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9</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endParaRPr lang="ru-RU"/>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10D6390-781F-46FF-BA24-2A13298CAB45}" type="slidenum">
              <a:rPr lang="vi-VN"/>
              <a:pPr>
                <a:defRPr/>
              </a:pPr>
              <a:t>‹#›</a:t>
            </a:fld>
            <a:endParaRPr lang="vi-VN"/>
          </a:p>
        </p:txBody>
      </p:sp>
    </p:spTree>
    <p:extLst>
      <p:ext uri="{BB962C8B-B14F-4D97-AF65-F5344CB8AC3E}">
        <p14:creationId xmlns:p14="http://schemas.microsoft.com/office/powerpoint/2010/main" val="226527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35E4A67A-737A-4176-8703-A3FC12C081C4}" type="slidenum">
              <a:rPr lang="vi-VN"/>
              <a:pPr>
                <a:defRPr/>
              </a:pPr>
              <a:t>‹#›</a:t>
            </a:fld>
            <a:endParaRPr lang="vi-VN"/>
          </a:p>
        </p:txBody>
      </p:sp>
    </p:spTree>
    <p:extLst>
      <p:ext uri="{BB962C8B-B14F-4D97-AF65-F5344CB8AC3E}">
        <p14:creationId xmlns:p14="http://schemas.microsoft.com/office/powerpoint/2010/main" val="60917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28F76D0-8E3B-4D8A-A9FF-C04AD9C360FC}" type="slidenum">
              <a:rPr lang="vi-VN"/>
              <a:pPr>
                <a:defRPr/>
              </a:pPr>
              <a:t>‹#›</a:t>
            </a:fld>
            <a:endParaRPr lang="vi-VN"/>
          </a:p>
        </p:txBody>
      </p:sp>
    </p:spTree>
    <p:extLst>
      <p:ext uri="{BB962C8B-B14F-4D97-AF65-F5344CB8AC3E}">
        <p14:creationId xmlns:p14="http://schemas.microsoft.com/office/powerpoint/2010/main" val="360923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18D75DDA-CB64-4086-83FF-BB38D2754AC9}" type="slidenum">
              <a:rPr lang="vi-VN"/>
              <a:pPr>
                <a:defRPr/>
              </a:pPr>
              <a:t>‹#›</a:t>
            </a:fld>
            <a:endParaRPr lang="vi-VN"/>
          </a:p>
        </p:txBody>
      </p:sp>
    </p:spTree>
    <p:extLst>
      <p:ext uri="{BB962C8B-B14F-4D97-AF65-F5344CB8AC3E}">
        <p14:creationId xmlns:p14="http://schemas.microsoft.com/office/powerpoint/2010/main" val="37472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9A11620-29F4-407B-A868-2206CAFD51D8}" type="slidenum">
              <a:rPr lang="vi-VN"/>
              <a:pPr>
                <a:defRPr/>
              </a:pPr>
              <a:t>‹#›</a:t>
            </a:fld>
            <a:endParaRPr lang="vi-VN"/>
          </a:p>
        </p:txBody>
      </p:sp>
    </p:spTree>
    <p:extLst>
      <p:ext uri="{BB962C8B-B14F-4D97-AF65-F5344CB8AC3E}">
        <p14:creationId xmlns:p14="http://schemas.microsoft.com/office/powerpoint/2010/main" val="2064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E7F84203-D55F-49E2-AC55-F6060237EFDD}" type="slidenum">
              <a:rPr lang="vi-VN"/>
              <a:pPr>
                <a:defRPr/>
              </a:pPr>
              <a:t>‹#›</a:t>
            </a:fld>
            <a:endParaRPr lang="vi-VN"/>
          </a:p>
        </p:txBody>
      </p:sp>
    </p:spTree>
    <p:extLst>
      <p:ext uri="{BB962C8B-B14F-4D97-AF65-F5344CB8AC3E}">
        <p14:creationId xmlns:p14="http://schemas.microsoft.com/office/powerpoint/2010/main" val="162208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86CA10-6FE3-4185-AD70-CC14BE80AA29}" type="slidenum">
              <a:rPr lang="vi-VN"/>
              <a:pPr>
                <a:defRPr/>
              </a:pPr>
              <a:t>‹#›</a:t>
            </a:fld>
            <a:endParaRPr lang="vi-VN"/>
          </a:p>
        </p:txBody>
      </p:sp>
    </p:spTree>
    <p:extLst>
      <p:ext uri="{BB962C8B-B14F-4D97-AF65-F5344CB8AC3E}">
        <p14:creationId xmlns:p14="http://schemas.microsoft.com/office/powerpoint/2010/main" val="235142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5686553E-E7FE-4A97-BA93-B68733A0164C}" type="slidenum">
              <a:rPr lang="vi-VN"/>
              <a:pPr>
                <a:defRPr/>
              </a:pPr>
              <a:t>‹#›</a:t>
            </a:fld>
            <a:endParaRPr lang="vi-VN"/>
          </a:p>
        </p:txBody>
      </p:sp>
    </p:spTree>
    <p:extLst>
      <p:ext uri="{BB962C8B-B14F-4D97-AF65-F5344CB8AC3E}">
        <p14:creationId xmlns:p14="http://schemas.microsoft.com/office/powerpoint/2010/main" val="31058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2FDBAB6-948B-4CC9-A643-7962233A3173}" type="slidenum">
              <a:rPr lang="vi-VN"/>
              <a:pPr>
                <a:defRPr/>
              </a:pPr>
              <a:t>‹#›</a:t>
            </a:fld>
            <a:endParaRPr lang="vi-VN"/>
          </a:p>
        </p:txBody>
      </p:sp>
    </p:spTree>
    <p:extLst>
      <p:ext uri="{BB962C8B-B14F-4D97-AF65-F5344CB8AC3E}">
        <p14:creationId xmlns:p14="http://schemas.microsoft.com/office/powerpoint/2010/main" val="17609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9B03317-89D1-4969-98D2-8BCB0B6188F6}" type="slidenum">
              <a:rPr lang="vi-VN"/>
              <a:pPr>
                <a:defRPr/>
              </a:pPr>
              <a:t>‹#›</a:t>
            </a:fld>
            <a:endParaRPr lang="vi-VN"/>
          </a:p>
        </p:txBody>
      </p:sp>
    </p:spTree>
    <p:extLst>
      <p:ext uri="{BB962C8B-B14F-4D97-AF65-F5344CB8AC3E}">
        <p14:creationId xmlns:p14="http://schemas.microsoft.com/office/powerpoint/2010/main" val="404804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557F5865-6955-48EB-9E23-60E75B29BCCC}" type="slidenum">
              <a:rPr lang="vi-VN"/>
              <a:pPr>
                <a:defRPr/>
              </a:pPr>
              <a:t>‹#›</a:t>
            </a:fld>
            <a:endParaRPr lang="vi-VN"/>
          </a:p>
        </p:txBody>
      </p:sp>
    </p:spTree>
    <p:extLst>
      <p:ext uri="{BB962C8B-B14F-4D97-AF65-F5344CB8AC3E}">
        <p14:creationId xmlns:p14="http://schemas.microsoft.com/office/powerpoint/2010/main" val="28558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endParaRPr kumimoji="1" lang="ru-RU" sz="2400" b="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smtClean="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smtClean="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smtClean="0"/>
            </a:lvl1pPr>
          </a:lstStyle>
          <a:p>
            <a:pPr>
              <a:defRPr/>
            </a:pPr>
            <a:fld id="{485EAC0E-134A-4503-B10F-CE02586B9C8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1259632" y="3645024"/>
            <a:ext cx="6768752" cy="792088"/>
          </a:xfrm>
        </p:spPr>
        <p:txBody>
          <a:bodyPr/>
          <a:lstStyle/>
          <a:p>
            <a:pPr algn="r" eaLnBrk="1" hangingPunct="1"/>
            <a:r>
              <a:rPr lang="vi-VN" sz="2800" dirty="0" smtClean="0"/>
              <a:t>Chương 13. Cài đặt mô hình không gian vec-tơ</a:t>
            </a:r>
            <a:endParaRPr lang="vi-VN" sz="2000" dirty="0" smtClean="0"/>
          </a:p>
        </p:txBody>
      </p:sp>
      <p:sp>
        <p:nvSpPr>
          <p:cNvPr id="6"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vi-VN" altLang="ru-RU" sz="1800" b="0" dirty="0" smtClean="0">
                <a:cs typeface="Arial" panose="020B0604020202020204" pitchFamily="34" charset="0"/>
              </a:rPr>
              <a:t>Hà Nội, 2016</a:t>
            </a:r>
            <a:endParaRPr lang="vi-VN" altLang="ru-RU" sz="1800" b="0" dirty="0">
              <a:cs typeface="Arial" panose="020B0604020202020204" pitchFamily="34" charset="0"/>
            </a:endParaRPr>
          </a:p>
        </p:txBody>
      </p:sp>
      <p:sp>
        <p:nvSpPr>
          <p:cNvPr id="7"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b="0" dirty="0" smtClean="0"/>
              <a:t>TS. Nguyễn Bá Ngọc, </a:t>
            </a:r>
            <a:r>
              <a:rPr lang="vi-VN" altLang="ru-RU" sz="1400" b="0" i="1" dirty="0" smtClean="0"/>
              <a:t>Bộ môn Hệ thống thông tin, Viện CNTT &amp; TT</a:t>
            </a:r>
          </a:p>
          <a:p>
            <a:r>
              <a:rPr lang="vi-VN" altLang="ru-RU" sz="1400" b="0" i="1" dirty="0" smtClean="0"/>
              <a:t>ngocnb@soict.hust.edu.vn</a:t>
            </a:r>
            <a:endParaRPr lang="vi-VN" altLang="ru-RU" sz="1400" b="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62514" y="179386"/>
            <a:ext cx="7524328"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a:t>
            </a:r>
            <a:r>
              <a:rPr lang="de-DE" dirty="0" smtClean="0"/>
              <a:t>iến tích lũy</a:t>
            </a:r>
            <a:r>
              <a:rPr lang="vi-VN" dirty="0" smtClean="0"/>
              <a:t> (2)</a:t>
            </a:r>
            <a:endParaRPr lang="de-DE" dirty="0"/>
          </a:p>
        </p:txBody>
      </p:sp>
      <p:sp>
        <p:nvSpPr>
          <p:cNvPr id="84996" name="Text Box 3"/>
          <p:cNvSpPr txBox="1">
            <a:spLocks noChangeArrowheads="1"/>
          </p:cNvSpPr>
          <p:nvPr/>
        </p:nvSpPr>
        <p:spPr bwMode="auto">
          <a:xfrm>
            <a:off x="683568" y="4071942"/>
            <a:ext cx="8103274" cy="150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de-DE" sz="2400" dirty="0"/>
              <a:t>Cho truy vấn: </a:t>
            </a:r>
            <a:r>
              <a:rPr lang="de-DE" sz="2400" dirty="0" smtClean="0"/>
              <a:t>[T1 T2]:</a:t>
            </a:r>
            <a:endParaRPr lang="de-DE" sz="2400" dirty="0"/>
          </a:p>
          <a:p>
            <a:r>
              <a:rPr lang="en-US" sz="2400" dirty="0" err="1"/>
              <a:t>Chỉ</a:t>
            </a:r>
            <a:r>
              <a:rPr lang="en-US" sz="2400" dirty="0"/>
              <a:t> </a:t>
            </a:r>
            <a:r>
              <a:rPr lang="en-US" sz="2400" dirty="0" err="1"/>
              <a:t>cần</a:t>
            </a:r>
            <a:r>
              <a:rPr lang="en-US" sz="2400" dirty="0"/>
              <a:t> </a:t>
            </a:r>
            <a:r>
              <a:rPr lang="en-US" sz="2400" dirty="0" err="1"/>
              <a:t>biến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1, 5, 7, 13, 17, 83, 87</a:t>
            </a:r>
          </a:p>
          <a:p>
            <a:r>
              <a:rPr lang="en-US" sz="2400" dirty="0" err="1"/>
              <a:t>Không</a:t>
            </a:r>
            <a:r>
              <a:rPr lang="en-US" sz="2400" dirty="0"/>
              <a:t> </a:t>
            </a:r>
            <a:r>
              <a:rPr lang="en-US" sz="2400" dirty="0" err="1"/>
              <a:t>cần</a:t>
            </a:r>
            <a:r>
              <a:rPr lang="en-US" sz="2400" dirty="0"/>
              <a:t> </a:t>
            </a:r>
            <a:r>
              <a:rPr lang="en-US" sz="2400" dirty="0" err="1"/>
              <a:t>tích</a:t>
            </a:r>
            <a:r>
              <a:rPr lang="en-US" sz="2400" dirty="0"/>
              <a:t> </a:t>
            </a:r>
            <a:r>
              <a:rPr lang="en-US" sz="2400" dirty="0" err="1"/>
              <a:t>lũy</a:t>
            </a:r>
            <a:r>
              <a:rPr lang="en-US" sz="2400" dirty="0"/>
              <a:t> </a:t>
            </a:r>
            <a:r>
              <a:rPr lang="en-US" sz="2400" dirty="0" err="1"/>
              <a:t>cho</a:t>
            </a:r>
            <a:r>
              <a:rPr lang="en-US" sz="2400" dirty="0"/>
              <a:t> 8, 40</a:t>
            </a:r>
            <a:r>
              <a:rPr lang="en-US" sz="2400"/>
              <a:t>, </a:t>
            </a:r>
            <a:r>
              <a:rPr lang="en-US" sz="2400" smtClean="0"/>
              <a:t>97</a:t>
            </a:r>
            <a:endParaRPr lang="de-DE" sz="24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10" name="Slide Number Placeholder 1"/>
          <p:cNvSpPr>
            <a:spLocks noGrp="1"/>
          </p:cNvSpPr>
          <p:nvPr>
            <p:ph type="sldNum" sz="quarter" idx="12"/>
          </p:nvPr>
        </p:nvSpPr>
        <p:spPr/>
        <p:txBody>
          <a:bodyPr/>
          <a:lstStyle/>
          <a:p>
            <a:pPr>
              <a:defRPr/>
            </a:pPr>
            <a:fld id="{A81E07A1-38DA-436E-9EB2-1E501CB9FFA7}" type="slidenum">
              <a:rPr lang="vi-VN" smtClean="0"/>
              <a:pPr>
                <a:defRPr/>
              </a:pPr>
              <a:t>10</a:t>
            </a:fld>
            <a:endParaRPr lang="vi-VN"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04989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11</a:t>
            </a:fld>
            <a:endParaRPr lang="vi-VN"/>
          </a:p>
        </p:txBody>
      </p:sp>
    </p:spTree>
    <p:extLst>
      <p:ext uri="{BB962C8B-B14F-4D97-AF65-F5344CB8AC3E}">
        <p14:creationId xmlns:p14="http://schemas.microsoft.com/office/powerpoint/2010/main" val="3730432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179386"/>
            <a:ext cx="7560840" cy="152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Tối ưu hóa tính top k: Giải thuật tham lam</a:t>
            </a:r>
            <a:endParaRPr lang="vi-VN" dirty="0"/>
          </a:p>
        </p:txBody>
      </p:sp>
      <p:sp>
        <p:nvSpPr>
          <p:cNvPr id="84996" name="Text Box 3"/>
          <p:cNvSpPr txBox="1">
            <a:spLocks noChangeArrowheads="1"/>
          </p:cNvSpPr>
          <p:nvPr/>
        </p:nvSpPr>
        <p:spPr bwMode="auto">
          <a:xfrm>
            <a:off x="611560" y="2073982"/>
            <a:ext cx="8354794" cy="445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Ý tưởng 1: Sắp xếp danh sách thẻ định vị</a:t>
            </a:r>
          </a:p>
          <a:p>
            <a:pPr lvl="1"/>
            <a:r>
              <a:rPr lang="vi-VN" b="0" dirty="0" smtClean="0"/>
              <a:t>Thay vì sắp xếp theo docID . . .</a:t>
            </a:r>
          </a:p>
          <a:p>
            <a:pPr lvl="1"/>
            <a:r>
              <a:rPr lang="vi-VN" b="0" dirty="0" smtClean="0"/>
              <a:t>. . . sắp xếp theo đại lượng </a:t>
            </a:r>
            <a:r>
              <a:rPr lang="vi-VN" dirty="0" smtClean="0"/>
              <a:t>độc lập với truy vấn, </a:t>
            </a:r>
            <a:r>
              <a:rPr lang="vi-VN" b="0" dirty="0" smtClean="0"/>
              <a:t>th</a:t>
            </a:r>
            <a:r>
              <a:rPr lang="en-US" dirty="0" smtClean="0"/>
              <a:t>ể </a:t>
            </a:r>
            <a:r>
              <a:rPr lang="vi-VN" dirty="0" smtClean="0"/>
              <a:t>hiện tính ưu tiên của văn bản</a:t>
            </a:r>
            <a:r>
              <a:rPr lang="en-US" b="0" dirty="0" smtClean="0"/>
              <a:t>.</a:t>
            </a:r>
            <a:endParaRPr lang="en-US" b="0" dirty="0"/>
          </a:p>
          <a:p>
            <a:r>
              <a:rPr lang="vi-VN" dirty="0" smtClean="0"/>
              <a:t>Ý tưởng 2: Cắt tỉa không gian tìm kiếm</a:t>
            </a:r>
          </a:p>
          <a:p>
            <a:pPr lvl="1"/>
            <a:r>
              <a:rPr lang="vi-VN" dirty="0">
                <a:ea typeface="ＭＳ Ｐゴシック" panose="020B0600070205080204" pitchFamily="34" charset="-128"/>
              </a:rPr>
              <a:t>Xác định tập </a:t>
            </a:r>
            <a:r>
              <a:rPr lang="vi-VN" i="1" dirty="0">
                <a:ea typeface="ＭＳ Ｐゴシック" panose="020B0600070205080204" pitchFamily="34" charset="-128"/>
              </a:rPr>
              <a:t>A</a:t>
            </a:r>
            <a:r>
              <a:rPr lang="vi-VN" dirty="0">
                <a:ea typeface="ＭＳ Ｐゴシック" panose="020B0600070205080204" pitchFamily="34" charset="-128"/>
              </a:rPr>
              <a:t> </a:t>
            </a:r>
            <a:r>
              <a:rPr lang="vi-VN" dirty="0" smtClean="0">
                <a:ea typeface="ＭＳ Ｐゴシック" panose="020B0600070205080204" pitchFamily="34" charset="-128"/>
              </a:rPr>
              <a:t>chứa nhiều văn bản trong top K thỏa mãn: </a:t>
            </a:r>
            <a:r>
              <a:rPr lang="vi-VN" i="1" dirty="0">
                <a:ea typeface="ＭＳ Ｐゴシック" panose="020B0600070205080204" pitchFamily="34" charset="-128"/>
              </a:rPr>
              <a:t>K &lt; |A| </a:t>
            </a:r>
            <a:r>
              <a:rPr lang="vi-VN" i="1" dirty="0">
                <a:ea typeface="ＭＳ Ｐゴシック" panose="020B0600070205080204" pitchFamily="34" charset="-128"/>
                <a:sym typeface="Symbol" panose="05050102010706020507" pitchFamily="18" charset="2"/>
              </a:rPr>
              <a:t>&lt;&lt; </a:t>
            </a:r>
            <a:r>
              <a:rPr lang="vi-VN" i="1" dirty="0" smtClean="0">
                <a:ea typeface="ＭＳ Ｐゴシック" panose="020B0600070205080204" pitchFamily="34" charset="-128"/>
                <a:sym typeface="Symbol" panose="05050102010706020507" pitchFamily="18" charset="2"/>
              </a:rPr>
              <a:t>N</a:t>
            </a:r>
          </a:p>
          <a:p>
            <a:pPr lvl="1"/>
            <a:r>
              <a:rPr lang="vi-VN" dirty="0" smtClean="0">
                <a:ea typeface="ＭＳ Ｐゴシック" panose="020B0600070205080204" pitchFamily="34" charset="-128"/>
                <a:sym typeface="Symbol" panose="05050102010706020507" pitchFamily="18" charset="2"/>
              </a:rPr>
              <a:t>Tìm kiếm top K trong A;</a:t>
            </a:r>
            <a:endParaRPr lang="vi-VN" dirty="0" smtClean="0"/>
          </a:p>
          <a:p>
            <a:pPr lvl="1"/>
            <a:r>
              <a:rPr lang="vi-VN" b="0" dirty="0" smtClean="0"/>
              <a:t>Không đảm bảo tính đúng đắn</a:t>
            </a:r>
            <a:r>
              <a:rPr lang="vi-VN" dirty="0"/>
              <a:t>;</a:t>
            </a:r>
            <a:endParaRPr lang="de-DE" b="0" dirty="0"/>
          </a:p>
          <a:p>
            <a:pPr lvl="1"/>
            <a:r>
              <a:rPr lang="vi-VN" b="0" dirty="0" smtClean="0"/>
              <a:t>Trong thực tế, thời gian thực hiện truy vấn gần như bất biến</a:t>
            </a:r>
            <a:r>
              <a:rPr lang="vi-VN" dirty="0" smtClean="0"/>
              <a: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12</a:t>
            </a:fld>
            <a:endParaRPr lang="vi-VN" dirty="0"/>
          </a:p>
        </p:txBody>
      </p:sp>
    </p:spTree>
    <p:extLst>
      <p:ext uri="{BB962C8B-B14F-4D97-AF65-F5344CB8AC3E}">
        <p14:creationId xmlns:p14="http://schemas.microsoft.com/office/powerpoint/2010/main" val="1227171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t>Sắp xếp theo </a:t>
            </a:r>
            <a:r>
              <a:rPr lang="vi-VN" sz="2400" dirty="0" smtClean="0"/>
              <a:t>tiêu trí ưu tiên</a:t>
            </a:r>
            <a:endParaRPr lang="vi-VN" sz="2400" dirty="0"/>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extLst>
      <p:ext uri="{BB962C8B-B14F-4D97-AF65-F5344CB8AC3E}">
        <p14:creationId xmlns:p14="http://schemas.microsoft.com/office/powerpoint/2010/main" val="28525568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5616" y="476672"/>
            <a:ext cx="784887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a:t>
            </a:r>
            <a:endParaRPr lang="vi-VN" dirty="0"/>
          </a:p>
        </p:txBody>
      </p:sp>
      <p:sp>
        <p:nvSpPr>
          <p:cNvPr id="84996" name="Text Box 3"/>
          <p:cNvSpPr txBox="1">
            <a:spLocks noChangeArrowheads="1"/>
          </p:cNvSpPr>
          <p:nvPr/>
        </p:nvSpPr>
        <p:spPr bwMode="auto">
          <a:xfrm>
            <a:off x="467544" y="2060848"/>
            <a:ext cx="831929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4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000" dirty="0" smtClean="0"/>
              <a:t>Tới giờ: Danh sách thẻ định vị đã được sắp xếp theo docID.</a:t>
            </a:r>
          </a:p>
          <a:p>
            <a:r>
              <a:rPr lang="vi-VN" sz="2000" dirty="0" smtClean="0"/>
              <a:t>Giải pháp thay thế: Sự dụng đại lượng độc lập truy vấn như “độ ưu tiên” cho văn bản</a:t>
            </a:r>
            <a:r>
              <a:rPr lang="en-US" sz="2000" dirty="0" smtClean="0"/>
              <a:t>.</a:t>
            </a:r>
            <a:endParaRPr lang="de-DE" sz="2000" dirty="0"/>
          </a:p>
          <a:p>
            <a:r>
              <a:rPr lang="vi-VN" sz="2000" dirty="0" smtClean="0"/>
              <a:t>Ví dụ: PageRank của d, ký hiệu là g(d), là đại lượng thể hiện có nhiều trang liên kết đến</a:t>
            </a:r>
            <a:r>
              <a:rPr lang="en-US" sz="2000" dirty="0" smtClean="0"/>
              <a:t> d </a:t>
            </a:r>
            <a:r>
              <a:rPr lang="en-US" sz="2000" dirty="0"/>
              <a:t>(chapter 21)</a:t>
            </a:r>
          </a:p>
          <a:p>
            <a:r>
              <a:rPr lang="vi-VN" sz="2000" dirty="0" smtClean="0"/>
              <a:t>Sắp xếp văn bản theo</a:t>
            </a:r>
            <a:r>
              <a:rPr lang="en-US" sz="2000" dirty="0" smtClean="0"/>
              <a:t> PageRank:</a:t>
            </a:r>
          </a:p>
          <a:p>
            <a:pPr marL="57150" indent="0">
              <a:buNone/>
            </a:pPr>
            <a:r>
              <a:rPr lang="de-DE" sz="2000" dirty="0" smtClean="0"/>
              <a:t>				g(d1</a:t>
            </a:r>
            <a:r>
              <a:rPr lang="de-DE" sz="2000" dirty="0"/>
              <a:t>) &gt; g(d2) &gt; g(d3) &gt; . . .</a:t>
            </a:r>
          </a:p>
          <a:p>
            <a:pPr algn="l"/>
            <a:r>
              <a:rPr lang="vi-VN" sz="2000" dirty="0" smtClean="0"/>
              <a:t>Sử dụng</a:t>
            </a:r>
            <a:r>
              <a:rPr lang="it-IT" sz="2000" dirty="0" smtClean="0"/>
              <a:t> điểm tổng hợp:                                                      				</a:t>
            </a:r>
            <a:r>
              <a:rPr lang="de-DE" sz="2000" dirty="0" smtClean="0"/>
              <a:t>net-score(q</a:t>
            </a:r>
            <a:r>
              <a:rPr lang="de-DE" sz="2000" dirty="0"/>
              <a:t>, d) = g(d) + cos(q, d)</a:t>
            </a:r>
          </a:p>
          <a:p>
            <a:r>
              <a:rPr lang="vi-VN" sz="2000" dirty="0" smtClean="0"/>
              <a:t>Cách làm này cho phép ngắt sớm quá trình xử lý danh sách thẻ định vị: chúng ta không cần xử lý toàn bộ danh sách thẻ định vị để tìm</a:t>
            </a:r>
            <a:r>
              <a:rPr lang="en-US" sz="2000" dirty="0" smtClean="0"/>
              <a:t> top k.</a:t>
            </a:r>
            <a:endParaRPr lang="en-US" sz="20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14</a:t>
            </a:fld>
            <a:endParaRPr lang="vi-VN" dirty="0"/>
          </a:p>
        </p:txBody>
      </p:sp>
    </p:spTree>
    <p:extLst>
      <p:ext uri="{BB962C8B-B14F-4D97-AF65-F5344CB8AC3E}">
        <p14:creationId xmlns:p14="http://schemas.microsoft.com/office/powerpoint/2010/main" val="1060390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10811" y="418312"/>
            <a:ext cx="792088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Sắp xếp theo tiêu trí ưu tiên (2)</a:t>
            </a:r>
            <a:endParaRPr lang="vi-VN" dirty="0"/>
          </a:p>
        </p:txBody>
      </p:sp>
      <p:sp>
        <p:nvSpPr>
          <p:cNvPr id="84996" name="Text Box 3"/>
          <p:cNvSpPr txBox="1">
            <a:spLocks noChangeArrowheads="1"/>
          </p:cNvSpPr>
          <p:nvPr/>
        </p:nvSpPr>
        <p:spPr bwMode="auto">
          <a:xfrm>
            <a:off x="611560" y="1988840"/>
            <a:ext cx="8175282" cy="422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Sắp xếp văn bản trong danh sách thẻ định vị theo PageRank</a:t>
            </a:r>
            <a:r>
              <a:rPr lang="en-US" sz="2400" dirty="0" smtClean="0"/>
              <a:t>:            </a:t>
            </a:r>
            <a:r>
              <a:rPr lang="en-US" sz="2400" dirty="0" smtClean="0"/>
              <a:t> </a:t>
            </a:r>
          </a:p>
          <a:p>
            <a:pPr marL="0" indent="0">
              <a:buNone/>
            </a:pPr>
            <a:r>
              <a:rPr lang="en-US" sz="2400" dirty="0"/>
              <a:t>	</a:t>
            </a:r>
            <a:r>
              <a:rPr lang="en-US" sz="2400" dirty="0" smtClean="0"/>
              <a:t>		</a:t>
            </a:r>
            <a:r>
              <a:rPr lang="de-DE" sz="2400" dirty="0" smtClean="0"/>
              <a:t>g(d1</a:t>
            </a:r>
            <a:r>
              <a:rPr lang="de-DE" sz="2400" dirty="0"/>
              <a:t>) &gt; g(d2) &gt; g(d3) &gt; . . .</a:t>
            </a:r>
          </a:p>
          <a:p>
            <a:pPr algn="l"/>
            <a:r>
              <a:rPr lang="it-IT" sz="2400" dirty="0" smtClean="0"/>
              <a:t>Định nghĩa điểm tổng hợp:                                               </a:t>
            </a:r>
            <a:r>
              <a:rPr lang="it-IT" sz="2400" dirty="0"/>
              <a:t>			</a:t>
            </a:r>
            <a:r>
              <a:rPr lang="de-DE" sz="2400" dirty="0" err="1"/>
              <a:t>net</a:t>
            </a:r>
            <a:r>
              <a:rPr lang="de-DE" sz="2400" dirty="0"/>
              <a:t>-score(q, d) = g(d) + cos(q, d)</a:t>
            </a:r>
          </a:p>
          <a:p>
            <a:pPr algn="l"/>
            <a:r>
              <a:rPr lang="vi-VN" sz="2400" dirty="0" smtClean="0"/>
              <a:t>Giả sử: (i) g ∈ [0, 1]; (ii) g(d) &lt; 0.1 đối với văn bản hiện tại; (iii) điểm nhỏ nhất cho top k là 1.2</a:t>
            </a:r>
          </a:p>
          <a:p>
            <a:pPr lvl="1"/>
            <a:r>
              <a:rPr lang="vi-VN" dirty="0" smtClean="0"/>
              <a:t>Tất cả các điểm tiếp theo sẽ &lt; 1.2</a:t>
            </a:r>
          </a:p>
          <a:p>
            <a:pPr lvl="1"/>
            <a:r>
              <a:rPr lang="vi-VN" dirty="0" smtClean="0"/>
              <a:t>Như vậy chúng ta đã tìm thấy top k và ngừng xử lý phần còn lại của danh sách thẻ định vị</a:t>
            </a:r>
            <a:r>
              <a:rPr lang="de-DE" dirty="0" smtClean="0"/>
              <a:t>.</a:t>
            </a:r>
            <a:endParaRPr lang="de-DE" dirty="0"/>
          </a:p>
          <a:p>
            <a:r>
              <a:rPr lang="de-DE" sz="2400" dirty="0" smtClean="0"/>
              <a:t>Câu hỏi?</a:t>
            </a:r>
            <a:endParaRPr lang="de-DE" sz="2400" dirty="0"/>
          </a:p>
          <a:p>
            <a:pPr lvl="1"/>
            <a:endParaRPr lang="en-US"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15</a:t>
            </a:fld>
            <a:endParaRPr lang="vi-VN" dirty="0"/>
          </a:p>
        </p:txBody>
      </p:sp>
    </p:spTree>
    <p:extLst>
      <p:ext uri="{BB962C8B-B14F-4D97-AF65-F5344CB8AC3E}">
        <p14:creationId xmlns:p14="http://schemas.microsoft.com/office/powerpoint/2010/main" val="2858333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151678"/>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Xử lý từng văn bản </a:t>
            </a:r>
            <a:endParaRPr lang="de-DE" dirty="0"/>
          </a:p>
        </p:txBody>
      </p:sp>
      <p:sp>
        <p:nvSpPr>
          <p:cNvPr id="84996" name="Text Box 3"/>
          <p:cNvSpPr txBox="1">
            <a:spLocks noChangeArrowheads="1"/>
          </p:cNvSpPr>
          <p:nvPr/>
        </p:nvSpPr>
        <p:spPr bwMode="auto">
          <a:xfrm>
            <a:off x="611560" y="1916832"/>
            <a:ext cx="8352928" cy="43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0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800" dirty="0" smtClean="0"/>
              <a:t>Cả docID và PageRank đều cho kết quả sắp xếp là một danh sách thẻ định vị ổn định.</a:t>
            </a:r>
          </a:p>
          <a:p>
            <a:r>
              <a:rPr lang="vi-VN" sz="2800" dirty="0" smtClean="0"/>
              <a:t>Tính cosine theo sơ đồ này là xử lý từng văn bản.</a:t>
            </a:r>
          </a:p>
          <a:p>
            <a:r>
              <a:rPr lang="vi-VN" sz="2800" dirty="0" smtClean="0"/>
              <a:t>Chúng ta tính điểm cho d</a:t>
            </a:r>
            <a:r>
              <a:rPr lang="vi-VN" sz="2800" baseline="-25000" dirty="0" smtClean="0"/>
              <a:t>i </a:t>
            </a:r>
            <a:r>
              <a:rPr lang="vi-VN" sz="2800" dirty="0" smtClean="0"/>
              <a:t>trước khi tính điểm cho </a:t>
            </a:r>
            <a:r>
              <a:rPr lang="en-US" sz="2800" dirty="0" smtClean="0"/>
              <a:t>d</a:t>
            </a:r>
            <a:r>
              <a:rPr lang="en-US" sz="2800" baseline="-25000" dirty="0" smtClean="0"/>
              <a:t>i+1</a:t>
            </a:r>
            <a:r>
              <a:rPr lang="en-US" sz="2800" dirty="0" smtClean="0"/>
              <a:t>;</a:t>
            </a:r>
            <a:endParaRPr lang="de-DE" sz="280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16</a:t>
            </a:fld>
            <a:endParaRPr lang="vi-VN" dirty="0"/>
          </a:p>
        </p:txBody>
      </p:sp>
    </p:spTree>
    <p:extLst>
      <p:ext uri="{BB962C8B-B14F-4D97-AF65-F5344CB8AC3E}">
        <p14:creationId xmlns:p14="http://schemas.microsoft.com/office/powerpoint/2010/main" val="4337599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134936"/>
            <a:ext cx="7383194" cy="150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Sắp xếp thẻ định vị theo trọng số</a:t>
            </a:r>
            <a:endParaRPr lang="de-DE" dirty="0"/>
          </a:p>
        </p:txBody>
      </p:sp>
      <p:sp>
        <p:nvSpPr>
          <p:cNvPr id="84996" name="Text Box 3"/>
          <p:cNvSpPr txBox="1">
            <a:spLocks noChangeArrowheads="1"/>
          </p:cNvSpPr>
          <p:nvPr/>
        </p:nvSpPr>
        <p:spPr bwMode="auto">
          <a:xfrm>
            <a:off x="611560" y="1988840"/>
            <a:ext cx="8319298" cy="457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32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sz="2400" dirty="0" smtClean="0"/>
              <a:t>Ý tưởng: Không xử lý thẻ định vị có ít đóng góp cho kết quả cuối cùng;</a:t>
            </a:r>
          </a:p>
          <a:p>
            <a:r>
              <a:rPr lang="vi-VN" sz="2400" dirty="0" smtClean="0"/>
              <a:t>Sắp xếp danh sách thẻ định vị theo trọng số;</a:t>
            </a:r>
          </a:p>
          <a:p>
            <a:pPr lvl="1"/>
            <a:r>
              <a:rPr lang="vi-VN" sz="2000" dirty="0" smtClean="0"/>
              <a:t>Trường hợp đơn giản nhất: trọng số tf-idf đã chuẩn hóa (it sử dụng: khó nén</a:t>
            </a:r>
            <a:r>
              <a:rPr lang="de-DE" sz="2000" dirty="0" smtClean="0"/>
              <a:t>);</a:t>
            </a:r>
            <a:endParaRPr lang="de-DE" sz="2000" dirty="0"/>
          </a:p>
          <a:p>
            <a:pPr lvl="1"/>
            <a:r>
              <a:rPr lang="vi-VN" sz="2000" dirty="0" smtClean="0"/>
              <a:t>Văn bản trong top k có xu hướng xuất hiện sớm trong danh sách này</a:t>
            </a:r>
            <a:r>
              <a:rPr lang="en-US" sz="2000" dirty="0" smtClean="0"/>
              <a:t>;</a:t>
            </a:r>
            <a:endParaRPr lang="de-DE" sz="2000" dirty="0"/>
          </a:p>
          <a:p>
            <a:pPr lvl="1"/>
            <a:r>
              <a:rPr lang="vi-VN" sz="2000" dirty="0" smtClean="0"/>
              <a:t>Kết thúc sớm có xu hướng ko làm thay đổi </a:t>
            </a:r>
            <a:r>
              <a:rPr lang="en-US" sz="2000" dirty="0" smtClean="0"/>
              <a:t>top K.</a:t>
            </a:r>
            <a:endParaRPr lang="en-US" sz="2000" dirty="0"/>
          </a:p>
          <a:p>
            <a:r>
              <a:rPr lang="de-DE" sz="2400" dirty="0" smtClean="0"/>
              <a:t>Nhưng:</a:t>
            </a:r>
            <a:endParaRPr lang="de-DE" sz="2400" dirty="0"/>
          </a:p>
          <a:p>
            <a:pPr lvl="1"/>
            <a:r>
              <a:rPr lang="vi-VN" sz="2000" b="0" dirty="0" smtClean="0"/>
              <a:t>Chúng ta không còn trật tự ổn định của từ</a:t>
            </a:r>
            <a:r>
              <a:rPr lang="de-DE" sz="2000" b="0" dirty="0" smtClean="0"/>
              <a:t>.</a:t>
            </a:r>
          </a:p>
          <a:p>
            <a:pPr lvl="1"/>
            <a:r>
              <a:rPr lang="vi-VN" sz="2000" b="0" dirty="0" smtClean="0"/>
              <a:t>Không thể áp dụng kỹ thuật xử lý từng văn bản, chỉ có thể xử lý theo từng từ</a:t>
            </a:r>
            <a:r>
              <a:rPr lang="en-US" sz="2000" b="0" dirty="0" smtClean="0"/>
              <a:t>.</a:t>
            </a:r>
            <a:endParaRPr lang="en-US" sz="2000"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17</a:t>
            </a:fld>
            <a:endParaRPr lang="vi-VN" dirty="0"/>
          </a:p>
        </p:txBody>
      </p:sp>
    </p:spTree>
    <p:extLst>
      <p:ext uri="{BB962C8B-B14F-4D97-AF65-F5344CB8AC3E}">
        <p14:creationId xmlns:p14="http://schemas.microsoft.com/office/powerpoint/2010/main" val="434643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18</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vi-VN" sz="3600" dirty="0" smtClean="0">
                <a:ea typeface="ＭＳ Ｐゴシック" panose="020B0600070205080204" pitchFamily="34" charset="-128"/>
              </a:rPr>
              <a:t>Lọc theo từ truy vấn</a:t>
            </a:r>
          </a:p>
        </p:txBody>
      </p:sp>
      <p:sp>
        <p:nvSpPr>
          <p:cNvPr id="25603"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Các lựa chọn lọc cơ bản:</a:t>
            </a:r>
          </a:p>
          <a:p>
            <a:pPr lvl="1" algn="just"/>
            <a:r>
              <a:rPr lang="vi-VN" sz="2400" dirty="0" smtClean="0">
                <a:ea typeface="ＭＳ Ｐゴシック" panose="020B0600070205080204" pitchFamily="34" charset="-128"/>
              </a:rPr>
              <a:t>Chỉ xét từ truy vấn có idf cao;</a:t>
            </a:r>
          </a:p>
          <a:p>
            <a:pPr lvl="1" algn="just"/>
            <a:r>
              <a:rPr lang="vi-VN" sz="2400" dirty="0" smtClean="0">
                <a:ea typeface="ＭＳ Ｐゴシック" panose="020B0600070205080204" pitchFamily="34" charset="-128"/>
              </a:rPr>
              <a:t>Chỉ xét các văn bản chứa ít nhất một từ truy vấn;</a:t>
            </a:r>
          </a:p>
          <a:p>
            <a:pPr lvl="1"/>
            <a:r>
              <a:rPr lang="vi-VN" sz="2400" dirty="0" smtClean="0">
                <a:ea typeface="ＭＳ Ｐゴシック" panose="020B0600070205080204" pitchFamily="34" charset="-128"/>
              </a:rPr>
              <a:t>Chỉ xét các văn bản có chứa nhiều từ truy vấn.</a:t>
            </a:r>
          </a:p>
        </p:txBody>
      </p:sp>
      <p:sp>
        <p:nvSpPr>
          <p:cNvPr id="2560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19</a:t>
            </a:fld>
            <a:endParaRPr lang="vi-VN"/>
          </a:p>
        </p:txBody>
      </p:sp>
    </p:spTree>
    <p:extLst>
      <p:ext uri="{BB962C8B-B14F-4D97-AF65-F5344CB8AC3E}">
        <p14:creationId xmlns:p14="http://schemas.microsoft.com/office/powerpoint/2010/main" val="2880499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a:t>
            </a:r>
            <a:r>
              <a:rPr lang="vi-VN" sz="2400" dirty="0" smtClean="0">
                <a:solidFill>
                  <a:schemeClr val="bg1">
                    <a:lumMod val="65000"/>
                  </a:schemeClr>
                </a:solidFill>
              </a:rPr>
              <a:t>tiêu trí ưu 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extLst>
      <p:ext uri="{BB962C8B-B14F-4D97-AF65-F5344CB8AC3E}">
        <p14:creationId xmlns:p14="http://schemas.microsoft.com/office/powerpoint/2010/main" val="3056401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vi-VN" sz="3600" dirty="0" smtClean="0">
                <a:ea typeface="ＭＳ Ｐゴシック" panose="020B0600070205080204" pitchFamily="34" charset="-128"/>
              </a:rPr>
              <a:t>Từ truy vấn với idf cao</a:t>
            </a:r>
          </a:p>
        </p:txBody>
      </p:sp>
      <p:sp>
        <p:nvSpPr>
          <p:cNvPr id="26627"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Ví dụ, với truy vấn </a:t>
            </a:r>
            <a:r>
              <a:rPr lang="vi-VN" sz="2800" i="1" dirty="0" smtClean="0">
                <a:ea typeface="ＭＳ Ｐゴシック" panose="020B0600070205080204" pitchFamily="34" charset="-128"/>
              </a:rPr>
              <a:t>catcher in the rye</a:t>
            </a:r>
          </a:p>
          <a:p>
            <a:r>
              <a:rPr lang="vi-VN" sz="2800" dirty="0" smtClean="0">
                <a:ea typeface="ＭＳ Ｐゴシック" panose="020B0600070205080204" pitchFamily="34" charset="-128"/>
              </a:rPr>
              <a:t>Chỉ sử dụng </a:t>
            </a:r>
            <a:r>
              <a:rPr lang="vi-VN" sz="2800" i="1" dirty="0" smtClean="0">
                <a:ea typeface="ＭＳ Ｐゴシック" panose="020B0600070205080204" pitchFamily="34" charset="-128"/>
              </a:rPr>
              <a:t>catcher </a:t>
            </a:r>
            <a:r>
              <a:rPr lang="vi-VN" sz="2800" dirty="0" smtClean="0">
                <a:ea typeface="ＭＳ Ｐゴシック" panose="020B0600070205080204" pitchFamily="34" charset="-128"/>
              </a:rPr>
              <a:t>và </a:t>
            </a:r>
            <a:r>
              <a:rPr lang="vi-VN" sz="2800" i="1" dirty="0" smtClean="0">
                <a:ea typeface="ＭＳ Ｐゴシック" panose="020B0600070205080204" pitchFamily="34" charset="-128"/>
              </a:rPr>
              <a:t>rye</a:t>
            </a:r>
          </a:p>
          <a:p>
            <a:r>
              <a:rPr lang="vi-VN" sz="2800" dirty="0" smtClean="0">
                <a:ea typeface="ＭＳ Ｐゴシック" panose="020B0600070205080204" pitchFamily="34" charset="-128"/>
              </a:rPr>
              <a:t>Giả thuyết: </a:t>
            </a:r>
            <a:r>
              <a:rPr lang="vi-VN" sz="2800" b="1" i="1" dirty="0" smtClean="0">
                <a:ea typeface="ＭＳ Ｐゴシック" panose="020B0600070205080204" pitchFamily="34" charset="-128"/>
              </a:rPr>
              <a:t>in</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và </a:t>
            </a:r>
            <a:r>
              <a:rPr lang="vi-VN" sz="2800" b="1" i="1" dirty="0" smtClean="0">
                <a:ea typeface="ＭＳ Ｐゴシック" panose="020B0600070205080204" pitchFamily="34" charset="-128"/>
              </a:rPr>
              <a:t>the</a:t>
            </a:r>
            <a:r>
              <a:rPr lang="vi-VN" sz="2800" i="1" dirty="0" smtClean="0">
                <a:ea typeface="ＭＳ Ｐゴシック" panose="020B0600070205080204" pitchFamily="34" charset="-128"/>
              </a:rPr>
              <a:t> </a:t>
            </a:r>
            <a:r>
              <a:rPr lang="vi-VN" sz="2800" dirty="0" smtClean="0">
                <a:ea typeface="ＭＳ Ｐゴシック" panose="020B0600070205080204" pitchFamily="34" charset="-128"/>
              </a:rPr>
              <a:t>có idf thấp và không ảnh hưởng nhiều tới xếp hạng theo VSM.</a:t>
            </a:r>
            <a:endParaRPr lang="vi-VN" sz="2800" u="sng" dirty="0" smtClean="0">
              <a:ea typeface="ＭＳ Ｐゴシック" panose="020B0600070205080204" pitchFamily="34" charset="-128"/>
            </a:endParaRPr>
          </a:p>
          <a:p>
            <a:r>
              <a:rPr lang="vi-VN" sz="2800" dirty="0" smtClean="0">
                <a:ea typeface="ＭＳ Ｐゴシック" panose="020B0600070205080204" pitchFamily="34" charset="-128"/>
              </a:rPr>
              <a:t>Lợi ích:</a:t>
            </a:r>
          </a:p>
          <a:p>
            <a:pPr lvl="1"/>
            <a:r>
              <a:rPr lang="vi-VN" sz="2400" dirty="0" smtClean="0">
                <a:ea typeface="ＭＳ Ｐゴシック" panose="020B0600070205080204" pitchFamily="34" charset="-128"/>
              </a:rPr>
              <a:t>Các từ có idf thấp có danh sách thẻ định vị dài </a:t>
            </a:r>
            <a:r>
              <a:rPr lang="vi-VN" sz="2400" dirty="0" smtClean="0">
                <a:ea typeface="ＭＳ Ｐゴシック" panose="020B0600070205080204" pitchFamily="34" charset="-128"/>
                <a:sym typeface="Symbol" panose="05050102010706020507" pitchFamily="18" charset="2"/>
              </a:rPr>
              <a:t>  giúp giảm thiều đáng kể khối lượng tính toán.</a:t>
            </a:r>
            <a:endParaRPr lang="vi-VN" sz="2400" i="1" dirty="0" smtClean="0">
              <a:ea typeface="ＭＳ Ｐゴシック" panose="020B0600070205080204" pitchFamily="34" charset="-128"/>
            </a:endParaRPr>
          </a:p>
        </p:txBody>
      </p:sp>
      <p:sp>
        <p:nvSpPr>
          <p:cNvPr id="2662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20</a:t>
            </a:fld>
            <a:endParaRPr lang="vi-VN"/>
          </a:p>
        </p:txBody>
      </p:sp>
    </p:spTree>
    <p:extLst>
      <p:ext uri="{BB962C8B-B14F-4D97-AF65-F5344CB8AC3E}">
        <p14:creationId xmlns:p14="http://schemas.microsoft.com/office/powerpoint/2010/main" val="1903262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vi-VN" sz="3600" dirty="0" smtClean="0">
                <a:ea typeface="ＭＳ Ｐゴシック" panose="020B0600070205080204" pitchFamily="34" charset="-128"/>
              </a:rPr>
              <a:t>Chứa nhiều từ truy vấn</a:t>
            </a:r>
          </a:p>
        </p:txBody>
      </p:sp>
      <p:sp>
        <p:nvSpPr>
          <p:cNvPr id="27651" name="Content Placeholder 2"/>
          <p:cNvSpPr>
            <a:spLocks noGrp="1"/>
          </p:cNvSpPr>
          <p:nvPr>
            <p:ph idx="1"/>
          </p:nvPr>
        </p:nvSpPr>
        <p:spPr>
          <a:xfrm>
            <a:off x="683568" y="2017713"/>
            <a:ext cx="8271520" cy="4114800"/>
          </a:xfrm>
        </p:spPr>
        <p:txBody>
          <a:bodyPr/>
          <a:lstStyle/>
          <a:p>
            <a:pPr algn="just"/>
            <a:r>
              <a:rPr lang="vi-VN" sz="2800" dirty="0" smtClean="0">
                <a:ea typeface="ＭＳ Ｐゴシック" panose="020B0600070205080204" pitchFamily="34" charset="-128"/>
              </a:rPr>
              <a:t>Văn bản bất kỳ với ít nhất một từ truy vấn đều có khả năng nằm trong danh sách </a:t>
            </a:r>
            <a:r>
              <a:rPr lang="vi-VN" sz="2800" smtClean="0">
                <a:ea typeface="ＭＳ Ｐゴシック" panose="020B0600070205080204" pitchFamily="34" charset="-128"/>
              </a:rPr>
              <a:t>top K;</a:t>
            </a:r>
            <a:endParaRPr lang="vi-VN" sz="2800" dirty="0" smtClean="0">
              <a:ea typeface="ＭＳ Ｐゴシック" panose="020B0600070205080204" pitchFamily="34" charset="-128"/>
            </a:endParaRPr>
          </a:p>
          <a:p>
            <a:pPr algn="just"/>
            <a:r>
              <a:rPr lang="vi-VN" sz="2800" dirty="0" smtClean="0">
                <a:ea typeface="ＭＳ Ｐゴシック" panose="020B0600070205080204" pitchFamily="34" charset="-128"/>
              </a:rPr>
              <a:t>Với truy vấn đa từ chỉ xếp hạng những văn bản chứa nhiều từ truy vấn</a:t>
            </a:r>
          </a:p>
          <a:p>
            <a:pPr lvl="1" algn="just"/>
            <a:r>
              <a:rPr lang="vi-VN" sz="2400" dirty="0" smtClean="0">
                <a:ea typeface="ＭＳ Ｐゴシック" panose="020B0600070205080204" pitchFamily="34" charset="-128"/>
              </a:rPr>
              <a:t>Có hiệu ứng gần với điều kiện AND trong mô hình Boolean.</a:t>
            </a:r>
          </a:p>
        </p:txBody>
      </p:sp>
      <p:sp>
        <p:nvSpPr>
          <p:cNvPr id="276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21</a:t>
            </a:fld>
            <a:endParaRPr lang="vi-VN"/>
          </a:p>
        </p:txBody>
      </p:sp>
    </p:spTree>
    <p:extLst>
      <p:ext uri="{BB962C8B-B14F-4D97-AF65-F5344CB8AC3E}">
        <p14:creationId xmlns:p14="http://schemas.microsoft.com/office/powerpoint/2010/main" val="2443003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vi-VN" sz="3600" dirty="0" smtClean="0">
                <a:ea typeface="ＭＳ Ｐゴシック" panose="020B0600070205080204" pitchFamily="34" charset="-128"/>
              </a:rPr>
              <a:t>Ví dụ, nếu chỉ xét văn bản có tối thiểu 3 từ truy vấn</a:t>
            </a:r>
          </a:p>
        </p:txBody>
      </p:sp>
      <p:sp>
        <p:nvSpPr>
          <p:cNvPr id="28675" name="Text Box 4"/>
          <p:cNvSpPr txBox="1">
            <a:spLocks noChangeArrowheads="1"/>
          </p:cNvSpPr>
          <p:nvPr/>
        </p:nvSpPr>
        <p:spPr bwMode="auto">
          <a:xfrm>
            <a:off x="1219949" y="27336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T2</a:t>
            </a:r>
            <a:endParaRPr lang="en-US" sz="2400" b="1" i="1" dirty="0">
              <a:latin typeface="Lucida Sans" pitchFamily="34" charset="0"/>
              <a:ea typeface="Arial Unicode MS" panose="020B0604020202020204" pitchFamily="34" charset="-128"/>
            </a:endParaRPr>
          </a:p>
        </p:txBody>
      </p:sp>
      <p:sp>
        <p:nvSpPr>
          <p:cNvPr id="28676" name="Text Box 5"/>
          <p:cNvSpPr txBox="1">
            <a:spLocks noChangeArrowheads="1"/>
          </p:cNvSpPr>
          <p:nvPr/>
        </p:nvSpPr>
        <p:spPr bwMode="auto">
          <a:xfrm>
            <a:off x="1219949" y="32670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T3</a:t>
            </a:r>
            <a:endParaRPr lang="en-US" sz="2400" b="1" i="1" dirty="0">
              <a:latin typeface="Lucida Sans" pitchFamily="34" charset="0"/>
              <a:ea typeface="Arial Unicode MS" panose="020B0604020202020204" pitchFamily="34" charset="-128"/>
            </a:endParaRPr>
          </a:p>
        </p:txBody>
      </p:sp>
      <p:sp>
        <p:nvSpPr>
          <p:cNvPr id="28677" name="Text Box 6"/>
          <p:cNvSpPr txBox="1">
            <a:spLocks noChangeArrowheads="1"/>
          </p:cNvSpPr>
          <p:nvPr/>
        </p:nvSpPr>
        <p:spPr bwMode="auto">
          <a:xfrm>
            <a:off x="1219949" y="3800475"/>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T4</a:t>
            </a:r>
            <a:endParaRPr lang="en-US" sz="2400" b="1" i="1" dirty="0">
              <a:latin typeface="Lucida Sans" pitchFamily="34" charset="0"/>
              <a:ea typeface="Arial Unicode MS" panose="020B0604020202020204" pitchFamily="34" charset="-128"/>
            </a:endParaRPr>
          </a:p>
        </p:txBody>
      </p:sp>
      <p:sp>
        <p:nvSpPr>
          <p:cNvPr id="28678" name="AutoShape 7"/>
          <p:cNvSpPr>
            <a:spLocks noChangeArrowheads="1"/>
          </p:cNvSpPr>
          <p:nvPr/>
        </p:nvSpPr>
        <p:spPr bwMode="auto">
          <a:xfrm>
            <a:off x="2057400" y="28098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79" name="AutoShape 8"/>
          <p:cNvSpPr>
            <a:spLocks noChangeArrowheads="1"/>
          </p:cNvSpPr>
          <p:nvPr/>
        </p:nvSpPr>
        <p:spPr bwMode="auto">
          <a:xfrm>
            <a:off x="2057400" y="33432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0" name="Group 26"/>
          <p:cNvGrpSpPr>
            <a:grpSpLocks/>
          </p:cNvGrpSpPr>
          <p:nvPr/>
        </p:nvGrpSpPr>
        <p:grpSpPr bwMode="auto">
          <a:xfrm>
            <a:off x="3276600" y="3876675"/>
            <a:ext cx="4876800" cy="304800"/>
            <a:chOff x="2064" y="2448"/>
            <a:chExt cx="3072" cy="192"/>
          </a:xfrm>
        </p:grpSpPr>
        <p:sp>
          <p:nvSpPr>
            <p:cNvPr id="28740" name="Rectangle 27"/>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1" name="Rectangle 28"/>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2" name="Rectangle 29"/>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3" name="Rectangle 30"/>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44" name="Line 31"/>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grpSp>
        <p:nvGrpSpPr>
          <p:cNvPr id="28681" name="Group 51"/>
          <p:cNvGrpSpPr>
            <a:grpSpLocks/>
          </p:cNvGrpSpPr>
          <p:nvPr/>
        </p:nvGrpSpPr>
        <p:grpSpPr bwMode="auto">
          <a:xfrm>
            <a:off x="3276600" y="3267075"/>
            <a:ext cx="4943475" cy="457200"/>
            <a:chOff x="2064" y="2688"/>
            <a:chExt cx="3114" cy="288"/>
          </a:xfrm>
        </p:grpSpPr>
        <p:grpSp>
          <p:nvGrpSpPr>
            <p:cNvPr id="28726" name="Group 20"/>
            <p:cNvGrpSpPr>
              <a:grpSpLocks/>
            </p:cNvGrpSpPr>
            <p:nvPr/>
          </p:nvGrpSpPr>
          <p:grpSpPr bwMode="auto">
            <a:xfrm>
              <a:off x="2064" y="2736"/>
              <a:ext cx="3072" cy="192"/>
              <a:chOff x="2064" y="2448"/>
              <a:chExt cx="3072" cy="192"/>
            </a:xfrm>
          </p:grpSpPr>
          <p:sp>
            <p:nvSpPr>
              <p:cNvPr id="28735" name="Rectangle 2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6" name="Rectangle 22"/>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7" name="Rectangle 23"/>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8" name="Rectangle 24"/>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39" name="Line 25"/>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27" name="Text Box 32"/>
            <p:cNvSpPr txBox="1">
              <a:spLocks noChangeArrowheads="1"/>
            </p:cNvSpPr>
            <p:nvPr/>
          </p:nvSpPr>
          <p:spPr bwMode="auto">
            <a:xfrm>
              <a:off x="2150"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a:t>
              </a:r>
            </a:p>
          </p:txBody>
        </p:sp>
        <p:sp>
          <p:nvSpPr>
            <p:cNvPr id="28728" name="Text Box 33"/>
            <p:cNvSpPr txBox="1">
              <a:spLocks noChangeArrowheads="1"/>
            </p:cNvSpPr>
            <p:nvPr/>
          </p:nvSpPr>
          <p:spPr bwMode="auto">
            <a:xfrm>
              <a:off x="258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29" name="Text Box 34"/>
            <p:cNvSpPr txBox="1">
              <a:spLocks noChangeArrowheads="1"/>
            </p:cNvSpPr>
            <p:nvPr/>
          </p:nvSpPr>
          <p:spPr bwMode="auto">
            <a:xfrm>
              <a:off x="294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30" name="Text Box 35"/>
            <p:cNvSpPr txBox="1">
              <a:spLocks noChangeArrowheads="1"/>
            </p:cNvSpPr>
            <p:nvPr/>
          </p:nvSpPr>
          <p:spPr bwMode="auto">
            <a:xfrm>
              <a:off x="3312"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5</a:t>
              </a:r>
            </a:p>
          </p:txBody>
        </p:sp>
        <p:sp>
          <p:nvSpPr>
            <p:cNvPr id="28731" name="Text Box 36"/>
            <p:cNvSpPr txBox="1">
              <a:spLocks noChangeArrowheads="1"/>
            </p:cNvSpPr>
            <p:nvPr/>
          </p:nvSpPr>
          <p:spPr bwMode="auto">
            <a:xfrm>
              <a:off x="3665" y="26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32" name="Text Box 37"/>
            <p:cNvSpPr txBox="1">
              <a:spLocks noChangeArrowheads="1"/>
            </p:cNvSpPr>
            <p:nvPr/>
          </p:nvSpPr>
          <p:spPr bwMode="auto">
            <a:xfrm>
              <a:off x="4049"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733" name="Text Box 38"/>
            <p:cNvSpPr txBox="1">
              <a:spLocks noChangeArrowheads="1"/>
            </p:cNvSpPr>
            <p:nvPr/>
          </p:nvSpPr>
          <p:spPr bwMode="auto">
            <a:xfrm>
              <a:off x="4464"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21</a:t>
              </a:r>
            </a:p>
          </p:txBody>
        </p:sp>
        <p:sp>
          <p:nvSpPr>
            <p:cNvPr id="28734" name="Text Box 39"/>
            <p:cNvSpPr txBox="1">
              <a:spLocks noChangeArrowheads="1"/>
            </p:cNvSpPr>
            <p:nvPr/>
          </p:nvSpPr>
          <p:spPr bwMode="auto">
            <a:xfrm>
              <a:off x="4848" y="26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34</a:t>
              </a:r>
            </a:p>
          </p:txBody>
        </p:sp>
      </p:grpSp>
      <p:grpSp>
        <p:nvGrpSpPr>
          <p:cNvPr id="28682" name="Group 52"/>
          <p:cNvGrpSpPr>
            <a:grpSpLocks/>
          </p:cNvGrpSpPr>
          <p:nvPr/>
        </p:nvGrpSpPr>
        <p:grpSpPr bwMode="auto">
          <a:xfrm>
            <a:off x="3276600" y="2733675"/>
            <a:ext cx="4876800" cy="457200"/>
            <a:chOff x="2064" y="2400"/>
            <a:chExt cx="3072" cy="288"/>
          </a:xfrm>
        </p:grpSpPr>
        <p:grpSp>
          <p:nvGrpSpPr>
            <p:cNvPr id="28712" name="Group 19"/>
            <p:cNvGrpSpPr>
              <a:grpSpLocks/>
            </p:cNvGrpSpPr>
            <p:nvPr/>
          </p:nvGrpSpPr>
          <p:grpSpPr bwMode="auto">
            <a:xfrm>
              <a:off x="2064" y="2448"/>
              <a:ext cx="3072" cy="192"/>
              <a:chOff x="2064" y="2448"/>
              <a:chExt cx="3072" cy="192"/>
            </a:xfrm>
          </p:grpSpPr>
          <p:sp>
            <p:nvSpPr>
              <p:cNvPr id="28721"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2"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3"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4"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25"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713" name="Text Box 40"/>
            <p:cNvSpPr txBox="1">
              <a:spLocks noChangeArrowheads="1"/>
            </p:cNvSpPr>
            <p:nvPr/>
          </p:nvSpPr>
          <p:spPr bwMode="auto">
            <a:xfrm>
              <a:off x="2160"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2</a:t>
              </a:r>
            </a:p>
          </p:txBody>
        </p:sp>
        <p:sp>
          <p:nvSpPr>
            <p:cNvPr id="28714"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15"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16"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17"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18"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19"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20"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3" name="Text Box 48"/>
          <p:cNvSpPr txBox="1">
            <a:spLocks noChangeArrowheads="1"/>
          </p:cNvSpPr>
          <p:nvPr/>
        </p:nvSpPr>
        <p:spPr bwMode="auto">
          <a:xfrm>
            <a:off x="3276600"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13</a:t>
            </a:r>
          </a:p>
        </p:txBody>
      </p:sp>
      <p:sp>
        <p:nvSpPr>
          <p:cNvPr id="28684" name="AutoShape 49"/>
          <p:cNvSpPr>
            <a:spLocks noChangeArrowheads="1"/>
          </p:cNvSpPr>
          <p:nvPr/>
        </p:nvSpPr>
        <p:spPr bwMode="auto">
          <a:xfrm>
            <a:off x="2057400" y="3876675"/>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sp>
        <p:nvSpPr>
          <p:cNvPr id="28685" name="Text Box 50"/>
          <p:cNvSpPr txBox="1">
            <a:spLocks noChangeArrowheads="1"/>
          </p:cNvSpPr>
          <p:nvPr/>
        </p:nvSpPr>
        <p:spPr bwMode="auto">
          <a:xfrm>
            <a:off x="3895725" y="38004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686" name="Text Box 4"/>
          <p:cNvSpPr txBox="1">
            <a:spLocks noChangeArrowheads="1"/>
          </p:cNvSpPr>
          <p:nvPr/>
        </p:nvSpPr>
        <p:spPr bwMode="auto">
          <a:xfrm>
            <a:off x="1219949" y="2133600"/>
            <a:ext cx="543739"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b="1" i="1" dirty="0" smtClean="0">
                <a:latin typeface="Lucida Sans" pitchFamily="34" charset="0"/>
                <a:ea typeface="Arial Unicode MS" panose="020B0604020202020204" pitchFamily="34" charset="-128"/>
              </a:rPr>
              <a:t>T1</a:t>
            </a:r>
            <a:endParaRPr lang="en-US" sz="2400" b="1" i="1" dirty="0">
              <a:latin typeface="Lucida Sans" pitchFamily="34" charset="0"/>
              <a:ea typeface="Arial Unicode MS" panose="020B0604020202020204" pitchFamily="34" charset="-128"/>
            </a:endParaRPr>
          </a:p>
        </p:txBody>
      </p:sp>
      <p:sp>
        <p:nvSpPr>
          <p:cNvPr id="28687" name="AutoShape 7"/>
          <p:cNvSpPr>
            <a:spLocks noChangeArrowheads="1"/>
          </p:cNvSpPr>
          <p:nvPr/>
        </p:nvSpPr>
        <p:spPr bwMode="auto">
          <a:xfrm>
            <a:off x="2057400" y="2209800"/>
            <a:ext cx="11430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vi-VN"/>
          </a:p>
        </p:txBody>
      </p:sp>
      <p:grpSp>
        <p:nvGrpSpPr>
          <p:cNvPr id="28688" name="Group 52"/>
          <p:cNvGrpSpPr>
            <a:grpSpLocks/>
          </p:cNvGrpSpPr>
          <p:nvPr/>
        </p:nvGrpSpPr>
        <p:grpSpPr bwMode="auto">
          <a:xfrm>
            <a:off x="3276600" y="2133600"/>
            <a:ext cx="4876800" cy="461963"/>
            <a:chOff x="2064" y="2400"/>
            <a:chExt cx="3072" cy="291"/>
          </a:xfrm>
        </p:grpSpPr>
        <p:grpSp>
          <p:nvGrpSpPr>
            <p:cNvPr id="28698" name="Group 19"/>
            <p:cNvGrpSpPr>
              <a:grpSpLocks/>
            </p:cNvGrpSpPr>
            <p:nvPr/>
          </p:nvGrpSpPr>
          <p:grpSpPr bwMode="auto">
            <a:xfrm>
              <a:off x="2064" y="2448"/>
              <a:ext cx="3072" cy="192"/>
              <a:chOff x="2064" y="2448"/>
              <a:chExt cx="3072" cy="192"/>
            </a:xfrm>
          </p:grpSpPr>
          <p:sp>
            <p:nvSpPr>
              <p:cNvPr id="28707" name="Rectangle 11"/>
              <p:cNvSpPr>
                <a:spLocks noChangeArrowheads="1"/>
              </p:cNvSpPr>
              <p:nvPr/>
            </p:nvSpPr>
            <p:spPr bwMode="auto">
              <a:xfrm>
                <a:off x="2064" y="2448"/>
                <a:ext cx="3072" cy="1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8" name="Rectangle 13"/>
              <p:cNvSpPr>
                <a:spLocks noChangeArrowheads="1"/>
              </p:cNvSpPr>
              <p:nvPr/>
            </p:nvSpPr>
            <p:spPr bwMode="auto">
              <a:xfrm>
                <a:off x="2448" y="2448"/>
                <a:ext cx="2304"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09" name="Rectangle 15"/>
              <p:cNvSpPr>
                <a:spLocks noChangeArrowheads="1"/>
              </p:cNvSpPr>
              <p:nvPr/>
            </p:nvSpPr>
            <p:spPr bwMode="auto">
              <a:xfrm>
                <a:off x="2832" y="2448"/>
                <a:ext cx="153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0" name="Rectangle 16"/>
              <p:cNvSpPr>
                <a:spLocks noChangeArrowheads="1"/>
              </p:cNvSpPr>
              <p:nvPr/>
            </p:nvSpPr>
            <p:spPr bwMode="auto">
              <a:xfrm>
                <a:off x="3216" y="2448"/>
                <a:ext cx="76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711" name="Line 18"/>
              <p:cNvSpPr>
                <a:spLocks noChangeShapeType="1"/>
              </p:cNvSpPr>
              <p:nvPr/>
            </p:nvSpPr>
            <p:spPr bwMode="auto">
              <a:xfrm>
                <a:off x="3600"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spAutoFit/>
              </a:bodyPr>
              <a:lstStyle/>
              <a:p>
                <a:endParaRPr lang="vi-VN"/>
              </a:p>
            </p:txBody>
          </p:sp>
        </p:grpSp>
        <p:sp>
          <p:nvSpPr>
            <p:cNvPr id="28699" name="Text Box 40"/>
            <p:cNvSpPr txBox="1">
              <a:spLocks noChangeArrowheads="1"/>
            </p:cNvSpPr>
            <p:nvPr/>
          </p:nvSpPr>
          <p:spPr bwMode="auto">
            <a:xfrm>
              <a:off x="2160" y="2400"/>
              <a:ext cx="2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a:t>
              </a:r>
            </a:p>
          </p:txBody>
        </p:sp>
        <p:sp>
          <p:nvSpPr>
            <p:cNvPr id="28700" name="Text Box 41"/>
            <p:cNvSpPr txBox="1">
              <a:spLocks noChangeArrowheads="1"/>
            </p:cNvSpPr>
            <p:nvPr/>
          </p:nvSpPr>
          <p:spPr bwMode="auto">
            <a:xfrm>
              <a:off x="2513"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4</a:t>
              </a:r>
            </a:p>
          </p:txBody>
        </p:sp>
        <p:sp>
          <p:nvSpPr>
            <p:cNvPr id="28701" name="Text Box 42"/>
            <p:cNvSpPr txBox="1">
              <a:spLocks noChangeArrowheads="1"/>
            </p:cNvSpPr>
            <p:nvPr/>
          </p:nvSpPr>
          <p:spPr bwMode="auto">
            <a:xfrm>
              <a:off x="2928" y="24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8</a:t>
              </a:r>
            </a:p>
          </p:txBody>
        </p:sp>
        <p:sp>
          <p:nvSpPr>
            <p:cNvPr id="28702" name="Text Box 43"/>
            <p:cNvSpPr txBox="1">
              <a:spLocks noChangeArrowheads="1"/>
            </p:cNvSpPr>
            <p:nvPr/>
          </p:nvSpPr>
          <p:spPr bwMode="auto">
            <a:xfrm>
              <a:off x="3264"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16</a:t>
              </a:r>
            </a:p>
          </p:txBody>
        </p:sp>
        <p:sp>
          <p:nvSpPr>
            <p:cNvPr id="28703" name="Text Box 44"/>
            <p:cNvSpPr txBox="1">
              <a:spLocks noChangeArrowheads="1"/>
            </p:cNvSpPr>
            <p:nvPr/>
          </p:nvSpPr>
          <p:spPr bwMode="auto">
            <a:xfrm>
              <a:off x="3665"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sp>
          <p:nvSpPr>
            <p:cNvPr id="28704" name="Text Box 45"/>
            <p:cNvSpPr txBox="1">
              <a:spLocks noChangeArrowheads="1"/>
            </p:cNvSpPr>
            <p:nvPr/>
          </p:nvSpPr>
          <p:spPr bwMode="auto">
            <a:xfrm>
              <a:off x="4049" y="24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64</a:t>
              </a:r>
            </a:p>
          </p:txBody>
        </p:sp>
        <p:sp>
          <p:nvSpPr>
            <p:cNvPr id="28705" name="Text Box 46"/>
            <p:cNvSpPr txBox="1">
              <a:spLocks noChangeArrowheads="1"/>
            </p:cNvSpPr>
            <p:nvPr/>
          </p:nvSpPr>
          <p:spPr bwMode="auto">
            <a:xfrm>
              <a:off x="4320" y="240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128</a:t>
              </a:r>
            </a:p>
          </p:txBody>
        </p:sp>
        <p:sp>
          <p:nvSpPr>
            <p:cNvPr id="28706" name="Text Box 47"/>
            <p:cNvSpPr txBox="1">
              <a:spLocks noChangeArrowheads="1"/>
            </p:cNvSpPr>
            <p:nvPr/>
          </p:nvSpPr>
          <p:spPr bwMode="auto">
            <a:xfrm>
              <a:off x="4747" y="24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28689" name="Text Box 50"/>
          <p:cNvSpPr txBox="1">
            <a:spLocks noChangeArrowheads="1"/>
          </p:cNvSpPr>
          <p:nvPr/>
        </p:nvSpPr>
        <p:spPr bwMode="auto">
          <a:xfrm>
            <a:off x="4532313" y="3810000"/>
            <a:ext cx="573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2400">
                <a:latin typeface="Lucida Sans" pitchFamily="34" charset="0"/>
                <a:ea typeface="Arial Unicode MS" panose="020B0604020202020204" pitchFamily="34" charset="-128"/>
              </a:rPr>
              <a:t>32</a:t>
            </a:r>
          </a:p>
        </p:txBody>
      </p:sp>
      <p:grpSp>
        <p:nvGrpSpPr>
          <p:cNvPr id="9" name="Group 85"/>
          <p:cNvGrpSpPr>
            <a:grpSpLocks/>
          </p:cNvGrpSpPr>
          <p:nvPr/>
        </p:nvGrpSpPr>
        <p:grpSpPr bwMode="auto">
          <a:xfrm>
            <a:off x="4495800" y="2209800"/>
            <a:ext cx="1828800" cy="1447800"/>
            <a:chOff x="4495800" y="3276600"/>
            <a:chExt cx="1828800" cy="1447800"/>
          </a:xfrm>
        </p:grpSpPr>
        <p:sp>
          <p:nvSpPr>
            <p:cNvPr id="28695" name="Rectangle 82"/>
            <p:cNvSpPr>
              <a:spLocks noChangeArrowheads="1"/>
            </p:cNvSpPr>
            <p:nvPr/>
          </p:nvSpPr>
          <p:spPr bwMode="auto">
            <a:xfrm>
              <a:off x="4495800" y="3276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6" name="Rectangle 83"/>
            <p:cNvSpPr>
              <a:spLocks noChangeArrowheads="1"/>
            </p:cNvSpPr>
            <p:nvPr/>
          </p:nvSpPr>
          <p:spPr bwMode="auto">
            <a:xfrm>
              <a:off x="4495800" y="38862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28697" name="Rectangle 84"/>
            <p:cNvSpPr>
              <a:spLocks noChangeArrowheads="1"/>
            </p:cNvSpPr>
            <p:nvPr/>
          </p:nvSpPr>
          <p:spPr bwMode="auto">
            <a:xfrm>
              <a:off x="5715000" y="4419600"/>
              <a:ext cx="609600" cy="304800"/>
            </a:xfrm>
            <a:prstGeom prst="rect">
              <a:avLst/>
            </a:prstGeom>
            <a:solidFill>
              <a:schemeClr val="accent1">
                <a:alpha val="12157"/>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grpSp>
        <p:nvGrpSpPr>
          <p:cNvPr id="10" name="Group 90"/>
          <p:cNvGrpSpPr/>
          <p:nvPr/>
        </p:nvGrpSpPr>
        <p:grpSpPr>
          <a:xfrm>
            <a:off x="3886200" y="2209800"/>
            <a:ext cx="1828800" cy="1981200"/>
            <a:chOff x="3886200" y="3276600"/>
            <a:chExt cx="1828800" cy="1981200"/>
          </a:xfrm>
          <a:solidFill>
            <a:schemeClr val="accent1">
              <a:alpha val="12000"/>
            </a:schemeClr>
          </a:solidFill>
        </p:grpSpPr>
        <p:sp>
          <p:nvSpPr>
            <p:cNvPr id="88" name="Rectangle 87"/>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89" name="Rectangle 88"/>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0" name="Rectangle 89"/>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grpSp>
        <p:nvGrpSpPr>
          <p:cNvPr id="11" name="Group 91"/>
          <p:cNvGrpSpPr/>
          <p:nvPr/>
        </p:nvGrpSpPr>
        <p:grpSpPr>
          <a:xfrm>
            <a:off x="4495800" y="2209800"/>
            <a:ext cx="1828800" cy="1981200"/>
            <a:chOff x="3886200" y="3276600"/>
            <a:chExt cx="1828800" cy="1981200"/>
          </a:xfrm>
          <a:solidFill>
            <a:schemeClr val="accent1">
              <a:alpha val="12000"/>
            </a:schemeClr>
          </a:solidFill>
        </p:grpSpPr>
        <p:sp>
          <p:nvSpPr>
            <p:cNvPr id="93" name="Rectangle 92"/>
            <p:cNvSpPr/>
            <p:nvPr/>
          </p:nvSpPr>
          <p:spPr bwMode="auto">
            <a:xfrm>
              <a:off x="5105400" y="32766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4" name="Rectangle 93"/>
            <p:cNvSpPr/>
            <p:nvPr/>
          </p:nvSpPr>
          <p:spPr bwMode="auto">
            <a:xfrm>
              <a:off x="5105400" y="38862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95" name="Rectangle 94"/>
            <p:cNvSpPr/>
            <p:nvPr/>
          </p:nvSpPr>
          <p:spPr bwMode="auto">
            <a:xfrm>
              <a:off x="3886200" y="4953000"/>
              <a:ext cx="609600" cy="304800"/>
            </a:xfrm>
            <a:prstGeom prst="rect">
              <a:avLst/>
            </a:prstGeom>
            <a:grp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grpSp>
      <p:sp>
        <p:nvSpPr>
          <p:cNvPr id="96" name="TextBox 95"/>
          <p:cNvSpPr txBox="1">
            <a:spLocks noChangeArrowheads="1"/>
          </p:cNvSpPr>
          <p:nvPr/>
        </p:nvSpPr>
        <p:spPr bwMode="auto">
          <a:xfrm>
            <a:off x="762000" y="5105400"/>
            <a:ext cx="63225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b="0" dirty="0" smtClean="0">
                <a:solidFill>
                  <a:schemeClr val="tx2"/>
                </a:solidFill>
                <a:latin typeface="Lucida Sans" pitchFamily="34" charset="0"/>
                <a:ea typeface="Arial Unicode MS" panose="020B0604020202020204" pitchFamily="34" charset="-128"/>
              </a:rPr>
              <a:t>Chỉ xếp hạng các văn bản 8, 16 và 32.</a:t>
            </a:r>
            <a:endParaRPr lang="vi-VN" b="0" dirty="0">
              <a:solidFill>
                <a:schemeClr val="tx2"/>
              </a:solidFill>
              <a:latin typeface="Lucida Sans" pitchFamily="34" charset="0"/>
              <a:ea typeface="Arial Unicode MS" panose="020B0604020202020204" pitchFamily="34" charset="-128"/>
            </a:endParaRPr>
          </a:p>
        </p:txBody>
      </p:sp>
      <p:sp>
        <p:nvSpPr>
          <p:cNvPr id="2869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7.1.2</a:t>
            </a:r>
          </a:p>
        </p:txBody>
      </p:sp>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22</a:t>
            </a:fld>
            <a:endParaRPr lang="vi-VN"/>
          </a:p>
        </p:txBody>
      </p:sp>
    </p:spTree>
    <p:extLst>
      <p:ext uri="{BB962C8B-B14F-4D97-AF65-F5344CB8AC3E}">
        <p14:creationId xmlns:p14="http://schemas.microsoft.com/office/powerpoint/2010/main" val="2005460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vi-VN" sz="3600" dirty="0" smtClean="0">
                <a:ea typeface="ＭＳ Ｐゴシック" panose="020B0600070205080204" pitchFamily="34" charset="-128"/>
              </a:rPr>
              <a:t>Danh sách ưu tiên</a:t>
            </a:r>
          </a:p>
        </p:txBody>
      </p:sp>
      <p:sp>
        <p:nvSpPr>
          <p:cNvPr id="29699" name="Content Placeholder 2"/>
          <p:cNvSpPr>
            <a:spLocks noGrp="1"/>
          </p:cNvSpPr>
          <p:nvPr>
            <p:ph idx="1"/>
          </p:nvPr>
        </p:nvSpPr>
        <p:spPr>
          <a:xfrm>
            <a:off x="611560" y="1988840"/>
            <a:ext cx="8343528" cy="4507631"/>
          </a:xfrm>
        </p:spPr>
        <p:txBody>
          <a:bodyPr/>
          <a:lstStyle/>
          <a:p>
            <a:pPr algn="just"/>
            <a:r>
              <a:rPr lang="vi-VN" sz="2800" dirty="0" smtClean="0">
                <a:ea typeface="ＭＳ Ｐゴシック" panose="020B0600070205080204" pitchFamily="34" charset="-128"/>
              </a:rPr>
              <a:t>Xác định trước danh sách r kết quả tiềm năng từ danh sách thẻ định vị của t</a:t>
            </a:r>
          </a:p>
          <a:p>
            <a:pPr lvl="1" algn="just"/>
            <a:r>
              <a:rPr lang="vi-VN" sz="2400" dirty="0">
                <a:ea typeface="ＭＳ Ｐゴシック" panose="020B0600070205080204" pitchFamily="34" charset="-128"/>
              </a:rPr>
              <a:t>g</a:t>
            </a:r>
            <a:r>
              <a:rPr lang="vi-VN" sz="2400" dirty="0" smtClean="0">
                <a:ea typeface="ＭＳ Ｐゴシック" panose="020B0600070205080204" pitchFamily="34" charset="-128"/>
              </a:rPr>
              <a:t>ọi đây là danh sách ưu tiên;</a:t>
            </a:r>
          </a:p>
          <a:p>
            <a:pPr lvl="1" algn="just"/>
            <a:r>
              <a:rPr lang="vi-VN" sz="2400" dirty="0" smtClean="0">
                <a:ea typeface="ＭＳ Ｐゴシック" panose="020B0600070205080204" pitchFamily="34" charset="-128"/>
              </a:rPr>
              <a:t>champion list, top docs for t.</a:t>
            </a:r>
          </a:p>
          <a:p>
            <a:pPr algn="just"/>
            <a:r>
              <a:rPr lang="vi-VN" sz="2800" dirty="0" smtClean="0">
                <a:ea typeface="ＭＳ Ｐゴシック" panose="020B0600070205080204" pitchFamily="34" charset="-128"/>
              </a:rPr>
              <a:t>Cần lựa chọn r ở thời điểm xây dựng chỉ mục</a:t>
            </a:r>
          </a:p>
          <a:p>
            <a:pPr lvl="1" algn="just"/>
            <a:r>
              <a:rPr lang="vi-VN" sz="2400" dirty="0" smtClean="0">
                <a:ea typeface="ＭＳ Ｐゴシック" panose="020B0600070205080204" pitchFamily="34" charset="-128"/>
              </a:rPr>
              <a:t>Có khả năng </a:t>
            </a:r>
            <a:r>
              <a:rPr lang="vi-VN" sz="2400" i="1" dirty="0" smtClean="0">
                <a:ea typeface="ＭＳ Ｐゴシック" panose="020B0600070205080204" pitchFamily="34" charset="-128"/>
              </a:rPr>
              <a:t>r</a:t>
            </a:r>
            <a:r>
              <a:rPr lang="vi-VN" sz="2400" dirty="0" smtClean="0">
                <a:ea typeface="ＭＳ Ｐゴシック" panose="020B0600070205080204" pitchFamily="34" charset="-128"/>
              </a:rPr>
              <a:t> &lt; </a:t>
            </a:r>
            <a:r>
              <a:rPr lang="vi-VN" sz="2400" i="1" dirty="0" smtClean="0">
                <a:ea typeface="ＭＳ Ｐゴシック" panose="020B0600070205080204" pitchFamily="34" charset="-128"/>
              </a:rPr>
              <a:t>K;</a:t>
            </a:r>
            <a:endParaRPr lang="vi-VN" sz="2400" i="1" dirty="0" smtClean="0">
              <a:ea typeface="ＭＳ Ｐゴシック" panose="020B0600070205080204" pitchFamily="34" charset="-128"/>
            </a:endParaRPr>
          </a:p>
          <a:p>
            <a:pPr algn="just"/>
            <a:r>
              <a:rPr lang="vi-VN" sz="2800" dirty="0" smtClean="0">
                <a:ea typeface="ＭＳ Ｐゴシック" panose="020B0600070205080204" pitchFamily="34" charset="-128"/>
              </a:rPr>
              <a:t>Khi thực hiện truy vấn ưu tiên lựa chọn top-K từ những văn bản này.</a:t>
            </a:r>
            <a:endParaRPr lang="vi-VN" sz="2400" dirty="0" smtClean="0">
              <a:ea typeface="ＭＳ Ｐゴシック" panose="020B0600070205080204" pitchFamily="34" charset="-128"/>
            </a:endParaRPr>
          </a:p>
        </p:txBody>
      </p:sp>
      <p:sp>
        <p:nvSpPr>
          <p:cNvPr id="297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24</a:t>
            </a:fld>
            <a:endParaRPr lang="vi-VN"/>
          </a:p>
        </p:txBody>
      </p:sp>
    </p:spTree>
    <p:extLst>
      <p:ext uri="{BB962C8B-B14F-4D97-AF65-F5344CB8AC3E}">
        <p14:creationId xmlns:p14="http://schemas.microsoft.com/office/powerpoint/2010/main" val="2472682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vi-VN" sz="3600" dirty="0" smtClean="0">
                <a:ea typeface="ＭＳ Ｐゴシック" panose="020B0600070205080204" pitchFamily="34" charset="-128"/>
              </a:rPr>
              <a:t>Phân cấp chỉ mục</a:t>
            </a:r>
          </a:p>
        </p:txBody>
      </p:sp>
      <p:sp>
        <p:nvSpPr>
          <p:cNvPr id="37891" name="Content Placeholder 2"/>
          <p:cNvSpPr>
            <a:spLocks noGrp="1"/>
          </p:cNvSpPr>
          <p:nvPr>
            <p:ph idx="1"/>
          </p:nvPr>
        </p:nvSpPr>
        <p:spPr>
          <a:xfrm>
            <a:off x="395536" y="2017712"/>
            <a:ext cx="8559552" cy="4651647"/>
          </a:xfrm>
        </p:spPr>
        <p:txBody>
          <a:bodyPr/>
          <a:lstStyle/>
          <a:p>
            <a:pPr algn="just"/>
            <a:r>
              <a:rPr lang="vi-VN" sz="2800" dirty="0" smtClean="0">
                <a:ea typeface="ＭＳ Ｐゴシック" panose="020B0600070205080204" pitchFamily="34" charset="-128"/>
              </a:rPr>
              <a:t>Chia chỉ mục thành nhiều chỉ mục con theo mức độ ưu tiên</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Trong quá trình thực hiện truy vấn thực hiện tìm kiếm trong những chỉ mục có độ ưu tiên cao trước</a:t>
            </a:r>
          </a:p>
          <a:p>
            <a:pPr lvl="1" algn="just"/>
            <a:r>
              <a:rPr lang="vi-VN" sz="2400" dirty="0" smtClean="0">
                <a:ea typeface="ＭＳ Ｐゴシック" panose="020B0600070205080204" pitchFamily="34" charset="-128"/>
              </a:rPr>
              <a:t>Dừng nếu tìm đủ K văn bản;</a:t>
            </a:r>
          </a:p>
          <a:p>
            <a:pPr lvl="1" algn="just"/>
            <a:r>
              <a:rPr lang="vi-VN" sz="2400" dirty="0" smtClean="0">
                <a:ea typeface="ＭＳ Ｐゴシック" panose="020B0600070205080204" pitchFamily="34" charset="-128"/>
              </a:rPr>
              <a:t>Nếu chưa đủ, tiếp tục tìm trong những danh sách có độ ưu tiên thấp hơn</a:t>
            </a:r>
            <a:r>
              <a:rPr lang="vi-VN" sz="2400" i="1" dirty="0" smtClean="0">
                <a:ea typeface="ＭＳ Ｐゴシック" panose="020B0600070205080204" pitchFamily="34" charset="-128"/>
              </a:rPr>
              <a:t>.</a:t>
            </a:r>
            <a:endParaRPr lang="vi-VN" sz="2400" dirty="0" smtClean="0">
              <a:ea typeface="ＭＳ Ｐゴシック" panose="020B0600070205080204" pitchFamily="34" charset="-128"/>
            </a:endParaRPr>
          </a:p>
          <a:p>
            <a:pPr algn="just"/>
            <a:r>
              <a:rPr lang="vi-VN" sz="2800" dirty="0" smtClean="0">
                <a:ea typeface="ＭＳ Ｐゴシック" panose="020B0600070205080204" pitchFamily="34" charset="-128"/>
              </a:rPr>
              <a:t>Tiêu trí phân cấp</a:t>
            </a:r>
          </a:p>
          <a:p>
            <a:pPr lvl="1" algn="just"/>
            <a:r>
              <a:rPr lang="vi-VN" sz="2400" dirty="0" smtClean="0">
                <a:ea typeface="ＭＳ Ｐゴシック" panose="020B0600070205080204" pitchFamily="34" charset="-128"/>
              </a:rPr>
              <a:t>trọng số kết hợp: g(d) + tf-idf</a:t>
            </a:r>
            <a:r>
              <a:rPr lang="vi-VN" sz="2400" baseline="-25000" dirty="0" smtClean="0">
                <a:ea typeface="ＭＳ Ｐゴシック" panose="020B0600070205080204" pitchFamily="34" charset="-128"/>
              </a:rPr>
              <a:t>t,d</a:t>
            </a:r>
          </a:p>
          <a:p>
            <a:pPr lvl="1" algn="just"/>
            <a:r>
              <a:rPr lang="vi-VN" sz="2400" dirty="0">
                <a:ea typeface="ＭＳ Ｐゴシック" panose="020B0600070205080204" pitchFamily="34" charset="-128"/>
              </a:rPr>
              <a:t>tf-idf</a:t>
            </a:r>
            <a:r>
              <a:rPr lang="vi-VN" sz="2400" dirty="0" smtClean="0">
                <a:ea typeface="ＭＳ Ｐゴシック" panose="020B0600070205080204" pitchFamily="34" charset="-128"/>
              </a:rPr>
              <a:t>,</a:t>
            </a:r>
            <a:r>
              <a:rPr lang="vi-VN" sz="2400" dirty="0">
                <a:ea typeface="ＭＳ Ｐゴシック" panose="020B0600070205080204" pitchFamily="34" charset="-128"/>
              </a:rPr>
              <a:t> </a:t>
            </a:r>
            <a:r>
              <a:rPr lang="vi-VN" sz="2400" dirty="0" smtClean="0">
                <a:ea typeface="ＭＳ Ｐゴシック" panose="020B0600070205080204" pitchFamily="34" charset="-128"/>
              </a:rPr>
              <a:t>v.v.</a:t>
            </a:r>
            <a:endParaRPr lang="vi-VN" sz="2400" dirty="0">
              <a:ea typeface="ＭＳ Ｐゴシック" panose="020B0600070205080204" pitchFamily="34" charset="-128"/>
            </a:endParaRPr>
          </a:p>
        </p:txBody>
      </p:sp>
      <p:sp>
        <p:nvSpPr>
          <p:cNvPr id="3789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7.1.4</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25</a:t>
            </a:fld>
            <a:endParaRPr lang="vi-VN"/>
          </a:p>
        </p:txBody>
      </p:sp>
    </p:spTree>
    <p:extLst>
      <p:ext uri="{BB962C8B-B14F-4D97-AF65-F5344CB8AC3E}">
        <p14:creationId xmlns:p14="http://schemas.microsoft.com/office/powerpoint/2010/main" val="1041978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150938" y="214313"/>
            <a:ext cx="7793037" cy="1198463"/>
          </a:xfrm>
        </p:spPr>
        <p:txBody>
          <a:bodyPr/>
          <a:lstStyle/>
          <a:p>
            <a:r>
              <a:rPr lang="vi-VN" sz="3600" dirty="0" smtClean="0">
                <a:ea typeface="ＭＳ Ｐゴシック" panose="020B0600070205080204" pitchFamily="34" charset="-128"/>
              </a:rPr>
              <a:t>Ví dụ </a:t>
            </a:r>
            <a:r>
              <a:rPr lang="vi-VN" sz="3600" dirty="0">
                <a:ea typeface="ＭＳ Ｐゴシック" panose="020B0600070205080204" pitchFamily="34" charset="-128"/>
              </a:rPr>
              <a:t>phân cấp chỉ mục</a:t>
            </a:r>
            <a:endParaRPr lang="vi-VN" sz="3600" dirty="0" smtClean="0">
              <a:ea typeface="ＭＳ Ｐゴシック" panose="020B0600070205080204" pitchFamily="34" charset="-128"/>
            </a:endParaRPr>
          </a:p>
        </p:txBody>
      </p:sp>
      <p:sp>
        <p:nvSpPr>
          <p:cNvPr id="53252"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7.2.1</a:t>
            </a:r>
          </a:p>
        </p:txBody>
      </p:sp>
      <p:pic>
        <p:nvPicPr>
          <p:cNvPr id="3" name="Picture 2"/>
          <p:cNvPicPr>
            <a:picLocks noChangeAspect="1"/>
          </p:cNvPicPr>
          <p:nvPr/>
        </p:nvPicPr>
        <p:blipFill>
          <a:blip r:embed="rId2"/>
          <a:stretch>
            <a:fillRect/>
          </a:stretch>
        </p:blipFill>
        <p:spPr>
          <a:xfrm>
            <a:off x="1907704" y="1484784"/>
            <a:ext cx="4648200" cy="5334000"/>
          </a:xfrm>
          <a:prstGeom prst="rect">
            <a:avLst/>
          </a:prstGeom>
        </p:spPr>
      </p:pic>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26</a:t>
            </a:fld>
            <a:endParaRPr lang="vi-VN"/>
          </a:p>
        </p:txBody>
      </p:sp>
    </p:spTree>
    <p:extLst>
      <p:ext uri="{BB962C8B-B14F-4D97-AF65-F5344CB8AC3E}">
        <p14:creationId xmlns:p14="http://schemas.microsoft.com/office/powerpoint/2010/main" val="11142596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tx1">
                    <a:lumMod val="95000"/>
                    <a:lumOff val="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Phân cụm ngẫu nhiên</a:t>
            </a:r>
          </a:p>
        </p:txBody>
      </p:sp>
      <p:sp>
        <p:nvSpPr>
          <p:cNvPr id="41987" name="Rectangle 3"/>
          <p:cNvSpPr>
            <a:spLocks noGrp="1" noChangeArrowheads="1"/>
          </p:cNvSpPr>
          <p:nvPr>
            <p:ph type="body" idx="1"/>
          </p:nvPr>
        </p:nvSpPr>
        <p:spPr>
          <a:xfrm>
            <a:off x="611560" y="2017713"/>
            <a:ext cx="8343528" cy="4114800"/>
          </a:xfrm>
        </p:spPr>
        <p:txBody>
          <a:bodyPr/>
          <a:lstStyle/>
          <a:p>
            <a:pPr marL="0" indent="0" eaLnBrk="1" hangingPunct="1">
              <a:buNone/>
            </a:pPr>
            <a:r>
              <a:rPr lang="vi-VN" altLang="zh-CN" sz="2800" dirty="0" smtClean="0">
                <a:ea typeface="宋体" panose="02010600030101010101" pitchFamily="2" charset="-122"/>
              </a:rPr>
              <a:t>1. Tiền xử lý:</a:t>
            </a:r>
          </a:p>
          <a:p>
            <a:pPr eaLnBrk="1" hangingPunct="1"/>
            <a:r>
              <a:rPr lang="vi-VN" altLang="zh-CN" sz="2800" dirty="0" smtClean="0">
                <a:ea typeface="宋体" panose="02010600030101010101" pitchFamily="2" charset="-122"/>
              </a:rPr>
              <a:t>Chọn ngẫu nhiên </a:t>
            </a:r>
            <a:r>
              <a:rPr lang="vi-VN" altLang="zh-CN" sz="2800" dirty="0" smtClean="0">
                <a:ea typeface="宋体" panose="02010600030101010101" pitchFamily="2" charset="-122"/>
                <a:sym typeface="Symbol" panose="05050102010706020507" pitchFamily="18" charset="2"/>
              </a:rPr>
              <a:t>N văn bản: gọi là </a:t>
            </a:r>
            <a:r>
              <a:rPr lang="vi-VN" altLang="zh-CN" sz="2800" i="1" dirty="0" smtClean="0">
                <a:ea typeface="宋体" panose="02010600030101010101" pitchFamily="2" charset="-122"/>
                <a:sym typeface="Symbol" panose="05050102010706020507" pitchFamily="18" charset="2"/>
              </a:rPr>
              <a:t>leaders</a:t>
            </a:r>
          </a:p>
          <a:p>
            <a:pPr eaLnBrk="1" hangingPunct="1"/>
            <a:r>
              <a:rPr lang="vi-VN" altLang="zh-CN" sz="2800" dirty="0" smtClean="0">
                <a:ea typeface="宋体" panose="02010600030101010101" pitchFamily="2" charset="-122"/>
                <a:sym typeface="Symbol" panose="05050102010706020507" pitchFamily="18" charset="2"/>
              </a:rPr>
              <a:t>Thực hiện phân cụm văn bản:</a:t>
            </a:r>
            <a:endParaRPr lang="vi-VN" altLang="zh-CN" sz="2800" dirty="0" smtClean="0">
              <a:ea typeface="宋体" panose="02010600030101010101" pitchFamily="2" charset="-122"/>
            </a:endParaRPr>
          </a:p>
          <a:p>
            <a:pPr lvl="1" eaLnBrk="1" hangingPunct="1"/>
            <a:r>
              <a:rPr lang="vi-VN" altLang="zh-CN" sz="2400" dirty="0" smtClean="0">
                <a:ea typeface="宋体" panose="02010600030101010101" pitchFamily="2" charset="-122"/>
              </a:rPr>
              <a:t>Gọi các văn bản gắn với leader là </a:t>
            </a:r>
            <a:r>
              <a:rPr lang="vi-VN" altLang="zh-CN" sz="2400" i="1" dirty="0" smtClean="0">
                <a:ea typeface="宋体" panose="02010600030101010101" pitchFamily="2" charset="-122"/>
              </a:rPr>
              <a:t>followers;</a:t>
            </a:r>
          </a:p>
          <a:p>
            <a:pPr lvl="1" eaLnBrk="1" hangingPunct="1"/>
            <a:r>
              <a:rPr lang="vi-VN" altLang="zh-CN" sz="2400" u="sng" dirty="0" smtClean="0">
                <a:ea typeface="宋体" panose="02010600030101010101" pitchFamily="2" charset="-122"/>
              </a:rPr>
              <a:t>Có thể:</a:t>
            </a:r>
            <a:r>
              <a:rPr lang="vi-VN" altLang="zh-CN" sz="2400" dirty="0" smtClean="0">
                <a:ea typeface="宋体" panose="02010600030101010101" pitchFamily="2" charset="-122"/>
              </a:rPr>
              <a:t> Mỗi leader có khoảng ~ </a:t>
            </a:r>
            <a:r>
              <a:rPr lang="vi-VN" altLang="zh-CN" sz="2400" dirty="0" smtClean="0">
                <a:ea typeface="宋体" panose="02010600030101010101" pitchFamily="2" charset="-122"/>
                <a:sym typeface="Symbol" panose="05050102010706020507" pitchFamily="18" charset="2"/>
              </a:rPr>
              <a:t></a:t>
            </a:r>
            <a:r>
              <a:rPr lang="vi-VN" altLang="zh-CN" sz="2400" i="1" dirty="0" smtClean="0">
                <a:ea typeface="宋体" panose="02010600030101010101" pitchFamily="2" charset="-122"/>
                <a:sym typeface="Symbol" panose="05050102010706020507" pitchFamily="18" charset="2"/>
              </a:rPr>
              <a:t>N</a:t>
            </a:r>
            <a:r>
              <a:rPr lang="vi-VN" altLang="zh-CN" sz="2400" dirty="0" smtClean="0">
                <a:ea typeface="宋体" panose="02010600030101010101" pitchFamily="2" charset="-122"/>
                <a:sym typeface="Symbol" panose="05050102010706020507" pitchFamily="18" charset="2"/>
              </a:rPr>
              <a:t> followers.</a:t>
            </a:r>
          </a:p>
          <a:p>
            <a:pPr marL="0" indent="0" eaLnBrk="1" hangingPunct="1">
              <a:buNone/>
            </a:pPr>
            <a:r>
              <a:rPr lang="vi-VN" altLang="zh-CN" sz="2800" dirty="0" smtClean="0">
                <a:ea typeface="宋体" panose="02010600030101010101" pitchFamily="2" charset="-122"/>
                <a:sym typeface="Symbol" panose="05050102010706020507" pitchFamily="18" charset="2"/>
              </a:rPr>
              <a:t>2. Thực hiện truy vấn:</a:t>
            </a:r>
          </a:p>
          <a:p>
            <a:pPr eaLnBrk="1" hangingPunct="1"/>
            <a:r>
              <a:rPr lang="vi-VN" altLang="zh-CN" sz="2800" dirty="0" smtClean="0">
                <a:ea typeface="宋体" panose="02010600030101010101" pitchFamily="2" charset="-122"/>
              </a:rPr>
              <a:t>Tìm leader </a:t>
            </a:r>
            <a:r>
              <a:rPr lang="vi-VN" altLang="zh-CN" sz="2800" i="1" dirty="0" smtClean="0">
                <a:ea typeface="宋体" panose="02010600030101010101" pitchFamily="2" charset="-122"/>
              </a:rPr>
              <a:t>L</a:t>
            </a:r>
            <a:r>
              <a:rPr lang="vi-VN" altLang="zh-CN" sz="2800" dirty="0" smtClean="0">
                <a:ea typeface="宋体" panose="02010600030101010101" pitchFamily="2" charset="-122"/>
              </a:rPr>
              <a:t> gần </a:t>
            </a:r>
            <a:r>
              <a:rPr lang="vi-VN" altLang="zh-CN" sz="2800" i="1" dirty="0" smtClean="0">
                <a:ea typeface="宋体" panose="02010600030101010101" pitchFamily="2" charset="-122"/>
              </a:rPr>
              <a:t>q</a:t>
            </a:r>
            <a:r>
              <a:rPr lang="vi-VN" altLang="zh-CN" sz="2800" dirty="0" smtClean="0">
                <a:ea typeface="宋体" panose="02010600030101010101" pitchFamily="2" charset="-122"/>
              </a:rPr>
              <a:t> nhất</a:t>
            </a:r>
            <a:r>
              <a:rPr lang="vi-VN" altLang="zh-CN" sz="2800" i="1" dirty="0" smtClean="0">
                <a:ea typeface="宋体" panose="02010600030101010101" pitchFamily="2" charset="-122"/>
              </a:rPr>
              <a:t>.</a:t>
            </a:r>
          </a:p>
          <a:p>
            <a:pPr eaLnBrk="1" hangingPunct="1"/>
            <a:r>
              <a:rPr lang="vi-VN" altLang="zh-CN" sz="2800" dirty="0" smtClean="0">
                <a:ea typeface="宋体" panose="02010600030101010101" pitchFamily="2" charset="-122"/>
              </a:rPr>
              <a:t>Tìm top </a:t>
            </a:r>
            <a:r>
              <a:rPr lang="vi-VN" altLang="zh-CN" sz="2800" i="1" dirty="0" smtClean="0">
                <a:ea typeface="宋体" panose="02010600030101010101" pitchFamily="2" charset="-122"/>
              </a:rPr>
              <a:t>K</a:t>
            </a:r>
            <a:r>
              <a:rPr lang="vi-VN" altLang="zh-CN" sz="2800" dirty="0" smtClean="0">
                <a:ea typeface="宋体" panose="02010600030101010101" pitchFamily="2" charset="-122"/>
              </a:rPr>
              <a:t> trong số followers của </a:t>
            </a:r>
            <a:r>
              <a:rPr lang="vi-VN" altLang="zh-CN" sz="2800" i="1" dirty="0" smtClean="0">
                <a:ea typeface="宋体" panose="02010600030101010101" pitchFamily="2" charset="-122"/>
              </a:rPr>
              <a:t>L</a:t>
            </a:r>
            <a:r>
              <a:rPr lang="vi-VN" altLang="zh-CN" sz="2800" dirty="0" smtClean="0">
                <a:ea typeface="宋体" panose="02010600030101010101" pitchFamily="2" charset="-122"/>
              </a:rPr>
              <a:t>.</a:t>
            </a:r>
          </a:p>
          <a:p>
            <a:pPr marL="0" indent="0" eaLnBrk="1" hangingPunct="1">
              <a:buNone/>
            </a:pPr>
            <a:endParaRPr lang="vi-VN" altLang="zh-CN" sz="2800" dirty="0" smtClean="0">
              <a:ea typeface="宋体" panose="02010600030101010101" pitchFamily="2" charset="-122"/>
            </a:endParaRPr>
          </a:p>
        </p:txBody>
      </p:sp>
      <p:sp>
        <p:nvSpPr>
          <p:cNvPr id="4198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28</a:t>
            </a:fld>
            <a:endParaRPr lang="vi-VN"/>
          </a:p>
        </p:txBody>
      </p:sp>
    </p:spTree>
    <p:extLst>
      <p:ext uri="{BB962C8B-B14F-4D97-AF65-F5344CB8AC3E}">
        <p14:creationId xmlns:p14="http://schemas.microsoft.com/office/powerpoint/2010/main" val="8184507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Trực quan hóa</a:t>
            </a:r>
            <a:endParaRPr lang="vi-VN" altLang="zh-CN" sz="3600" dirty="0" smtClean="0">
              <a:ea typeface="宋体" panose="02010600030101010101" pitchFamily="2" charset="-122"/>
            </a:endParaRPr>
          </a:p>
        </p:txBody>
      </p:sp>
      <p:sp>
        <p:nvSpPr>
          <p:cNvPr id="44035"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6"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7"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8"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39"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0"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1"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2"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3"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4"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5"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6"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7"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8"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49"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0"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1"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2"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3"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4"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5"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6"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7"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8"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59" name="Rectangle 40"/>
          <p:cNvSpPr>
            <a:spLocks noChangeArrowheads="1"/>
          </p:cNvSpPr>
          <p:nvPr/>
        </p:nvSpPr>
        <p:spPr bwMode="auto">
          <a:xfrm>
            <a:off x="5921375" y="3173413"/>
            <a:ext cx="212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0"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1"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2"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63" name="Text Box 4"/>
          <p:cNvSpPr txBox="1">
            <a:spLocks noChangeArrowheads="1"/>
          </p:cNvSpPr>
          <p:nvPr/>
        </p:nvSpPr>
        <p:spPr bwMode="auto">
          <a:xfrm>
            <a:off x="5867400" y="3200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Query</a:t>
            </a:r>
          </a:p>
        </p:txBody>
      </p:sp>
      <p:cxnSp>
        <p:nvCxnSpPr>
          <p:cNvPr id="44064" name="AutoShape 5"/>
          <p:cNvCxnSpPr>
            <a:cxnSpLocks noChangeShapeType="1"/>
            <a:stCxn id="44063" idx="1"/>
            <a:endCxn id="44063" idx="1"/>
          </p:cNvCxnSpPr>
          <p:nvPr/>
        </p:nvCxnSpPr>
        <p:spPr bwMode="auto">
          <a:xfrm>
            <a:off x="5867400" y="34290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4065" name="Text Box 11"/>
          <p:cNvSpPr txBox="1">
            <a:spLocks noChangeArrowheads="1"/>
          </p:cNvSpPr>
          <p:nvPr/>
        </p:nvSpPr>
        <p:spPr bwMode="auto">
          <a:xfrm>
            <a:off x="1752600" y="6248400"/>
            <a:ext cx="102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Leader</a:t>
            </a:r>
          </a:p>
        </p:txBody>
      </p:sp>
      <p:sp>
        <p:nvSpPr>
          <p:cNvPr id="44066" name="Text Box 12"/>
          <p:cNvSpPr txBox="1">
            <a:spLocks noChangeArrowheads="1"/>
          </p:cNvSpPr>
          <p:nvPr/>
        </p:nvSpPr>
        <p:spPr bwMode="auto">
          <a:xfrm>
            <a:off x="5029200" y="6248400"/>
            <a:ext cx="1284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ClrTx/>
              <a:buFontTx/>
              <a:buNone/>
            </a:pPr>
            <a:r>
              <a:rPr lang="en-US" altLang="zh-CN" sz="2400">
                <a:latin typeface="Times New Roman" panose="02020603050405020304" pitchFamily="18" charset="0"/>
                <a:ea typeface="宋体" panose="02010600030101010101" pitchFamily="2" charset="-122"/>
              </a:rPr>
              <a:t>Follower</a:t>
            </a:r>
          </a:p>
        </p:txBody>
      </p:sp>
      <p:sp>
        <p:nvSpPr>
          <p:cNvPr id="44067"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cxnSp>
        <p:nvCxnSpPr>
          <p:cNvPr id="44068" name="AutoShape 45"/>
          <p:cNvCxnSpPr>
            <a:cxnSpLocks noChangeShapeType="1"/>
            <a:stCxn id="44067" idx="5"/>
            <a:endCxn id="44047" idx="1"/>
          </p:cNvCxnSpPr>
          <p:nvPr/>
        </p:nvCxnSpPr>
        <p:spPr bwMode="auto">
          <a:xfrm>
            <a:off x="6313488" y="2351088"/>
            <a:ext cx="187325" cy="36512"/>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69" name="AutoShape 46"/>
          <p:cNvCxnSpPr>
            <a:cxnSpLocks noChangeShapeType="1"/>
            <a:stCxn id="44067" idx="6"/>
            <a:endCxn id="44048" idx="2"/>
          </p:cNvCxnSpPr>
          <p:nvPr/>
        </p:nvCxnSpPr>
        <p:spPr bwMode="auto">
          <a:xfrm>
            <a:off x="6324600" y="2324100"/>
            <a:ext cx="409575" cy="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0" name="AutoShape 48"/>
          <p:cNvCxnSpPr>
            <a:cxnSpLocks noChangeShapeType="1"/>
            <a:stCxn id="44067" idx="0"/>
          </p:cNvCxnSpPr>
          <p:nvPr/>
        </p:nvCxnSpPr>
        <p:spPr bwMode="auto">
          <a:xfrm>
            <a:off x="6286500" y="2286000"/>
            <a:ext cx="1588" cy="15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1" name="AutoShape 50"/>
          <p:cNvCxnSpPr>
            <a:cxnSpLocks noChangeShapeType="1"/>
            <a:stCxn id="44067" idx="7"/>
          </p:cNvCxnSpPr>
          <p:nvPr/>
        </p:nvCxnSpPr>
        <p:spPr bwMode="auto">
          <a:xfrm flipH="1" flipV="1">
            <a:off x="6232525" y="2012950"/>
            <a:ext cx="80963" cy="284163"/>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2" name="AutoShape 51"/>
          <p:cNvCxnSpPr>
            <a:cxnSpLocks noChangeShapeType="1"/>
            <a:stCxn id="44067" idx="1"/>
            <a:endCxn id="44041" idx="6"/>
          </p:cNvCxnSpPr>
          <p:nvPr/>
        </p:nvCxnSpPr>
        <p:spPr bwMode="auto">
          <a:xfrm flipH="1" flipV="1">
            <a:off x="5937250" y="2079625"/>
            <a:ext cx="322263" cy="217488"/>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44073" name="AutoShape 52"/>
          <p:cNvCxnSpPr>
            <a:cxnSpLocks noChangeShapeType="1"/>
            <a:stCxn id="44067" idx="1"/>
            <a:endCxn id="44042" idx="6"/>
          </p:cNvCxnSpPr>
          <p:nvPr/>
        </p:nvCxnSpPr>
        <p:spPr bwMode="auto">
          <a:xfrm flipH="1">
            <a:off x="6089650" y="2297113"/>
            <a:ext cx="169863" cy="92075"/>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355829" name="AutoShape 53"/>
          <p:cNvCxnSpPr>
            <a:cxnSpLocks noChangeShapeType="1"/>
            <a:stCxn id="44060" idx="0"/>
            <a:endCxn id="44067"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355830" name="Freeform 54"/>
          <p:cNvSpPr>
            <a:spLocks/>
          </p:cNvSpPr>
          <p:nvPr/>
        </p:nvSpPr>
        <p:spPr bwMode="auto">
          <a:xfrm>
            <a:off x="5062538" y="1582738"/>
            <a:ext cx="2787650" cy="1485900"/>
          </a:xfrm>
          <a:custGeom>
            <a:avLst/>
            <a:gdLst>
              <a:gd name="T0" fmla="*/ 2147483646 w 1756"/>
              <a:gd name="T1" fmla="*/ 2147483646 h 936"/>
              <a:gd name="T2" fmla="*/ 2147483646 w 1756"/>
              <a:gd name="T3" fmla="*/ 2147483646 h 936"/>
              <a:gd name="T4" fmla="*/ 2147483646 w 1756"/>
              <a:gd name="T5" fmla="*/ 2147483646 h 936"/>
              <a:gd name="T6" fmla="*/ 2147483646 w 1756"/>
              <a:gd name="T7" fmla="*/ 2147483646 h 936"/>
              <a:gd name="T8" fmla="*/ 2147483646 w 1756"/>
              <a:gd name="T9" fmla="*/ 2147483646 h 936"/>
              <a:gd name="T10" fmla="*/ 2147483646 w 1756"/>
              <a:gd name="T11" fmla="*/ 2147483646 h 936"/>
              <a:gd name="T12" fmla="*/ 2147483646 w 1756"/>
              <a:gd name="T13" fmla="*/ 2147483646 h 936"/>
              <a:gd name="T14" fmla="*/ 2147483646 w 1756"/>
              <a:gd name="T15" fmla="*/ 2147483646 h 936"/>
              <a:gd name="T16" fmla="*/ 2147483646 w 1756"/>
              <a:gd name="T17" fmla="*/ 2147483646 h 936"/>
              <a:gd name="T18" fmla="*/ 2147483646 w 1756"/>
              <a:gd name="T19" fmla="*/ 2147483646 h 936"/>
              <a:gd name="T20" fmla="*/ 2147483646 w 1756"/>
              <a:gd name="T21" fmla="*/ 2147483646 h 936"/>
              <a:gd name="T22" fmla="*/ 2147483646 w 1756"/>
              <a:gd name="T23" fmla="*/ 2147483646 h 936"/>
              <a:gd name="T24" fmla="*/ 2147483646 w 1756"/>
              <a:gd name="T25" fmla="*/ 2147483646 h 936"/>
              <a:gd name="T26" fmla="*/ 2147483646 w 1756"/>
              <a:gd name="T27" fmla="*/ 2147483646 h 936"/>
              <a:gd name="T28" fmla="*/ 2147483646 w 1756"/>
              <a:gd name="T29" fmla="*/ 0 h 936"/>
              <a:gd name="T30" fmla="*/ 2147483646 w 1756"/>
              <a:gd name="T31" fmla="*/ 2147483646 h 936"/>
              <a:gd name="T32" fmla="*/ 2147483646 w 1756"/>
              <a:gd name="T33" fmla="*/ 2147483646 h 936"/>
              <a:gd name="T34" fmla="*/ 2147483646 w 1756"/>
              <a:gd name="T35" fmla="*/ 2147483646 h 936"/>
              <a:gd name="T36" fmla="*/ 2147483646 w 1756"/>
              <a:gd name="T37" fmla="*/ 2147483646 h 936"/>
              <a:gd name="T38" fmla="*/ 2147483646 w 1756"/>
              <a:gd name="T39" fmla="*/ 2147483646 h 936"/>
              <a:gd name="T40" fmla="*/ 2147483646 w 1756"/>
              <a:gd name="T41" fmla="*/ 2147483646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vi-VN"/>
          </a:p>
        </p:txBody>
      </p:sp>
      <p:sp>
        <p:nvSpPr>
          <p:cNvPr id="44076"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7"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44078"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29</a:t>
            </a:fld>
            <a:endParaRPr lang="vi-VN"/>
          </a:p>
        </p:txBody>
      </p:sp>
    </p:spTree>
    <p:extLst>
      <p:ext uri="{BB962C8B-B14F-4D97-AF65-F5344CB8AC3E}">
        <p14:creationId xmlns:p14="http://schemas.microsoft.com/office/powerpoint/2010/main" val="3602742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03213"/>
            <a:ext cx="777686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Lưu tf trong danh sách thẻ định vị</a:t>
            </a:r>
            <a:endParaRPr lang="vi-VN"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2" y="2060848"/>
            <a:ext cx="53244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3</a:t>
            </a:fld>
            <a:endParaRPr lang="vi-VN" dirty="0"/>
          </a:p>
        </p:txBody>
      </p:sp>
      <p:sp>
        <p:nvSpPr>
          <p:cNvPr id="11" name="Text Box 3"/>
          <p:cNvSpPr txBox="1">
            <a:spLocks noChangeArrowheads="1"/>
          </p:cNvSpPr>
          <p:nvPr/>
        </p:nvSpPr>
        <p:spPr bwMode="auto">
          <a:xfrm>
            <a:off x="395536" y="3933056"/>
            <a:ext cx="8568952"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eaLnBrk="1" hangingPunct="1">
              <a:spcBef>
                <a:spcPct val="20000"/>
              </a:spcBef>
              <a:buClr>
                <a:schemeClr val="folHlink"/>
              </a:buClr>
              <a:buSzPct val="60000"/>
              <a:buFont typeface="Wingdings" panose="05000000000000000000" pitchFamily="2" charset="2"/>
              <a:buChar char="n"/>
              <a:defRPr sz="280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b="0" dirty="0" smtClean="0"/>
              <a:t>Cần lưu tf để xếp hạng theo VSM.</a:t>
            </a:r>
          </a:p>
          <a:p>
            <a:r>
              <a:rPr lang="vi-VN" b="0" dirty="0" smtClean="0"/>
              <a:t>Lưu tf</a:t>
            </a:r>
            <a:r>
              <a:rPr lang="vi-VN" b="0" baseline="-25000" dirty="0" smtClean="0"/>
              <a:t>t,d</a:t>
            </a:r>
            <a:r>
              <a:rPr lang="vi-VN" b="0" dirty="0" smtClean="0"/>
              <a:t> cùng với docID</a:t>
            </a:r>
            <a:r>
              <a:rPr lang="vi-VN" b="0" baseline="-25000" dirty="0" smtClean="0"/>
              <a:t>d</a:t>
            </a:r>
            <a:r>
              <a:rPr lang="vi-VN" b="0" dirty="0" smtClean="0"/>
              <a:t> trong thẻ định vị của d</a:t>
            </a:r>
            <a:r>
              <a:rPr lang="en-US" b="0" dirty="0" smtClean="0"/>
              <a:t>;</a:t>
            </a:r>
            <a:endParaRPr lang="en-US" b="0" dirty="0"/>
          </a:p>
          <a:p>
            <a:r>
              <a:rPr lang="vi-VN" b="0" dirty="0" smtClean="0"/>
              <a:t>Nên lưu tf, kiểu số nguyên:</a:t>
            </a:r>
          </a:p>
          <a:p>
            <a:pPr lvl="1"/>
            <a:r>
              <a:rPr lang="vi-VN" b="0" dirty="0" smtClean="0"/>
              <a:t>Không nên lưu trọng số, vì khó nén số thực</a:t>
            </a:r>
            <a:r>
              <a:rPr lang="vi-VN" b="0" dirty="0"/>
              <a:t>;</a:t>
            </a:r>
            <a:endParaRPr lang="en-US" b="0" dirty="0"/>
          </a:p>
          <a:p>
            <a:pPr lvl="1"/>
            <a:r>
              <a:rPr lang="vi-VN" b="0" dirty="0" smtClean="0"/>
              <a:t>Kích thước chỉ mục có tf sau nén tăng không đáng kể</a:t>
            </a:r>
            <a:r>
              <a:rPr lang="en-US" b="0" dirty="0" smtClean="0"/>
              <a:t>.</a:t>
            </a:r>
            <a:endParaRPr lang="en-US" b="0" dirty="0"/>
          </a:p>
        </p:txBody>
      </p:sp>
    </p:spTree>
    <p:extLst>
      <p:ext uri="{BB962C8B-B14F-4D97-AF65-F5344CB8AC3E}">
        <p14:creationId xmlns:p14="http://schemas.microsoft.com/office/powerpoint/2010/main" val="8641977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vi-VN" altLang="zh-CN" sz="3600" dirty="0" smtClean="0">
                <a:ea typeface="宋体" panose="02010600030101010101" pitchFamily="2" charset="-122"/>
              </a:rPr>
              <a:t>Giải pháp tổng quát</a:t>
            </a:r>
          </a:p>
        </p:txBody>
      </p:sp>
      <p:sp>
        <p:nvSpPr>
          <p:cNvPr id="46083" name="Rectangle 3"/>
          <p:cNvSpPr>
            <a:spLocks noGrp="1" noChangeArrowheads="1"/>
          </p:cNvSpPr>
          <p:nvPr>
            <p:ph type="body" idx="1"/>
          </p:nvPr>
        </p:nvSpPr>
        <p:spPr>
          <a:xfrm>
            <a:off x="683568" y="2017713"/>
            <a:ext cx="8271520" cy="4114800"/>
          </a:xfrm>
        </p:spPr>
        <p:txBody>
          <a:bodyPr/>
          <a:lstStyle/>
          <a:p>
            <a:pPr algn="just" eaLnBrk="1" hangingPunct="1"/>
            <a:r>
              <a:rPr lang="vi-VN" altLang="zh-CN" sz="2800" dirty="0" smtClean="0">
                <a:ea typeface="宋体" panose="02010600030101010101" pitchFamily="2" charset="-122"/>
              </a:rPr>
              <a:t>Sử dụng các tham số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1</a:t>
            </a:r>
            <a:r>
              <a:rPr lang="vi-VN" altLang="zh-CN" sz="2800" dirty="0" smtClean="0">
                <a:ea typeface="宋体" panose="02010600030101010101" pitchFamily="2" charset="-122"/>
              </a:rPr>
              <a:t> và </a:t>
            </a:r>
            <a:r>
              <a:rPr lang="vi-VN" altLang="zh-CN" sz="2800" i="1" dirty="0" smtClean="0">
                <a:ea typeface="宋体" panose="02010600030101010101" pitchFamily="2" charset="-122"/>
              </a:rPr>
              <a:t>b</a:t>
            </a:r>
            <a:r>
              <a:rPr lang="vi-VN" altLang="zh-CN" sz="2800" i="1" baseline="-25000" dirty="0" smtClean="0">
                <a:ea typeface="宋体" panose="02010600030101010101" pitchFamily="2" charset="-122"/>
              </a:rPr>
              <a:t>2</a:t>
            </a:r>
            <a:r>
              <a:rPr lang="vi-VN" altLang="zh-CN" sz="2800" dirty="0" smtClean="0">
                <a:ea typeface="宋体" panose="02010600030101010101" pitchFamily="2" charset="-122"/>
              </a:rPr>
              <a:t>:</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1</a:t>
            </a:r>
            <a:r>
              <a:rPr lang="vi-VN" altLang="zh-CN" sz="2400" dirty="0" smtClean="0">
                <a:ea typeface="宋体" panose="02010600030101010101" pitchFamily="2" charset="-122"/>
              </a:rPr>
              <a:t> là số leader của mỗi follower.</a:t>
            </a:r>
          </a:p>
          <a:p>
            <a:pPr lvl="1" algn="just" eaLnBrk="1" hangingPunct="1"/>
            <a:r>
              <a:rPr lang="vi-VN" altLang="zh-CN" sz="2400" i="1" dirty="0" smtClean="0">
                <a:ea typeface="宋体" panose="02010600030101010101" pitchFamily="2" charset="-122"/>
              </a:rPr>
              <a:t>b</a:t>
            </a:r>
            <a:r>
              <a:rPr lang="vi-VN" altLang="zh-CN" sz="2400" i="1" baseline="-25000" dirty="0" smtClean="0">
                <a:ea typeface="宋体" panose="02010600030101010101" pitchFamily="2" charset="-122"/>
              </a:rPr>
              <a:t>2  </a:t>
            </a:r>
            <a:r>
              <a:rPr lang="vi-VN" altLang="zh-CN" sz="2400" dirty="0" smtClean="0">
                <a:ea typeface="宋体" panose="02010600030101010101" pitchFamily="2" charset="-122"/>
              </a:rPr>
              <a:t>là số cụm sẽ sử dụng trong thực hiện truy vấn.</a:t>
            </a:r>
          </a:p>
          <a:p>
            <a:pPr algn="just" eaLnBrk="1" hangingPunct="1"/>
            <a:r>
              <a:rPr lang="vi-VN" altLang="zh-CN" sz="2800" dirty="0" smtClean="0">
                <a:ea typeface="宋体" panose="02010600030101010101" pitchFamily="2" charset="-122"/>
              </a:rPr>
              <a:t>Có thể thiết lập lại danh sách leader và follower</a:t>
            </a:r>
          </a:p>
        </p:txBody>
      </p:sp>
      <p:sp>
        <p:nvSpPr>
          <p:cNvPr id="4608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7.1.6</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30</a:t>
            </a:fld>
            <a:endParaRPr lang="vi-VN"/>
          </a:p>
        </p:txBody>
      </p:sp>
    </p:spTree>
    <p:extLst>
      <p:ext uri="{BB962C8B-B14F-4D97-AF65-F5344CB8AC3E}">
        <p14:creationId xmlns:p14="http://schemas.microsoft.com/office/powerpoint/2010/main" val="2390197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smtClean="0">
                <a:solidFill>
                  <a:schemeClr val="bg1">
                    <a:lumMod val="65000"/>
                  </a:schemeClr>
                </a:solidFill>
              </a:rPr>
              <a:t>Tối ưu hóa tính top K</a:t>
            </a:r>
            <a:endParaRPr lang="vi-VN" sz="2800" dirty="0">
              <a:solidFill>
                <a:schemeClr val="bg1">
                  <a:lumMod val="65000"/>
                </a:schemeClr>
              </a:solidFill>
            </a:endParaRP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t>Chỉ mục đa miền</a:t>
            </a:r>
          </a:p>
          <a:p>
            <a:pPr algn="just" eaLnBrk="1" hangingPunct="1">
              <a:defRPr/>
            </a:pPr>
            <a:r>
              <a:rPr lang="vi-VN" sz="2800" dirty="0" smtClean="0">
                <a:solidFill>
                  <a:schemeClr val="bg1">
                    <a:lumMod val="65000"/>
                  </a:schemeClr>
                </a:solidFill>
              </a:rPr>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31</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vi-VN" sz="3600" dirty="0" smtClean="0">
                <a:ea typeface="ＭＳ Ｐゴシック" panose="020B0600070205080204" pitchFamily="34" charset="-128"/>
              </a:rPr>
              <a:t>Chia miền</a:t>
            </a:r>
          </a:p>
        </p:txBody>
      </p:sp>
      <p:sp>
        <p:nvSpPr>
          <p:cNvPr id="50179" name="Content Placeholder 2"/>
          <p:cNvSpPr>
            <a:spLocks noGrp="1"/>
          </p:cNvSpPr>
          <p:nvPr>
            <p:ph idx="1"/>
          </p:nvPr>
        </p:nvSpPr>
        <p:spPr>
          <a:xfrm>
            <a:off x="611560" y="2017713"/>
            <a:ext cx="8343528" cy="4114800"/>
          </a:xfrm>
        </p:spPr>
        <p:txBody>
          <a:bodyPr/>
          <a:lstStyle/>
          <a:p>
            <a:r>
              <a:rPr lang="vi-VN" sz="2800" dirty="0" smtClean="0">
                <a:ea typeface="ＭＳ Ｐゴシック" panose="020B0600070205080204" pitchFamily="34" charset="-128"/>
              </a:rPr>
              <a:t>Một miền là một phần văn bản, có thể có độ dài tùy ý:</a:t>
            </a:r>
          </a:p>
          <a:p>
            <a:pPr lvl="1"/>
            <a:r>
              <a:rPr lang="vi-VN" sz="2400" dirty="0" smtClean="0">
                <a:ea typeface="ＭＳ Ｐゴシック" panose="020B0600070205080204" pitchFamily="34" charset="-128"/>
              </a:rPr>
              <a:t>Tiêu đề</a:t>
            </a:r>
          </a:p>
          <a:p>
            <a:pPr lvl="1"/>
            <a:r>
              <a:rPr lang="vi-VN" sz="2400" dirty="0" smtClean="0">
                <a:ea typeface="ＭＳ Ｐゴシック" panose="020B0600070205080204" pitchFamily="34" charset="-128"/>
              </a:rPr>
              <a:t>Tóm tắt</a:t>
            </a:r>
          </a:p>
          <a:p>
            <a:pPr lvl="1"/>
            <a:r>
              <a:rPr lang="vi-VN" sz="2400" dirty="0" smtClean="0">
                <a:ea typeface="ＭＳ Ｐゴシック" panose="020B0600070205080204" pitchFamily="34" charset="-128"/>
              </a:rPr>
              <a:t>Tài liệu tham khảo …</a:t>
            </a:r>
          </a:p>
          <a:p>
            <a:r>
              <a:rPr lang="vi-VN" sz="2800" dirty="0" smtClean="0">
                <a:solidFill>
                  <a:srgbClr val="C00000"/>
                </a:solidFill>
                <a:ea typeface="ＭＳ Ｐゴシック" panose="020B0600070205080204" pitchFamily="34" charset="-128"/>
              </a:rPr>
              <a:t>Tổ chức chỉ mục ngược trên miền sẽ rất hữu ích trong tìm kiếm</a:t>
            </a:r>
          </a:p>
          <a:p>
            <a:pPr lvl="1"/>
            <a:r>
              <a:rPr lang="vi-VN" sz="2400" dirty="0" smtClean="0">
                <a:ea typeface="ＭＳ Ｐゴシック" panose="020B0600070205080204" pitchFamily="34" charset="-128"/>
              </a:rPr>
              <a:t>v.d., “tìm văn bản có </a:t>
            </a:r>
            <a:r>
              <a:rPr lang="vi-VN" sz="2400" i="1" dirty="0" smtClean="0">
                <a:ea typeface="ＭＳ Ｐゴシック" panose="020B0600070205080204" pitchFamily="34" charset="-128"/>
              </a:rPr>
              <a:t>merchant </a:t>
            </a:r>
            <a:r>
              <a:rPr lang="vi-VN" sz="2400" dirty="0" smtClean="0">
                <a:ea typeface="ＭＳ Ｐゴシック" panose="020B0600070205080204" pitchFamily="34" charset="-128"/>
              </a:rPr>
              <a:t>trong tiêu đề và phù hợp với </a:t>
            </a:r>
            <a:r>
              <a:rPr lang="vi-VN" sz="2400" i="1" dirty="0" smtClean="0">
                <a:ea typeface="ＭＳ Ｐゴシック" panose="020B0600070205080204" pitchFamily="34" charset="-128"/>
              </a:rPr>
              <a:t>gentle rain”</a:t>
            </a:r>
            <a:endParaRPr lang="vi-VN" sz="2400" dirty="0" smtClean="0">
              <a:ea typeface="ＭＳ Ｐゴシック" panose="020B0600070205080204" pitchFamily="34" charset="-128"/>
            </a:endParaRPr>
          </a:p>
        </p:txBody>
      </p:sp>
      <p:sp>
        <p:nvSpPr>
          <p:cNvPr id="50180"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32</a:t>
            </a:fld>
            <a:endParaRPr lang="vi-VN"/>
          </a:p>
        </p:txBody>
      </p:sp>
    </p:spTree>
    <p:extLst>
      <p:ext uri="{BB962C8B-B14F-4D97-AF65-F5344CB8AC3E}">
        <p14:creationId xmlns:p14="http://schemas.microsoft.com/office/powerpoint/2010/main" val="851952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vi-VN" sz="3600" dirty="0" smtClean="0">
                <a:ea typeface="ＭＳ Ｐゴシック" panose="020B0600070205080204" pitchFamily="34" charset="-128"/>
              </a:rPr>
              <a:t>Ví dụ chỉ mục chia miền</a:t>
            </a:r>
          </a:p>
        </p:txBody>
      </p:sp>
      <p:pic>
        <p:nvPicPr>
          <p:cNvPr id="51203" name="Content Placeholder 3" descr="zoneindex.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828800"/>
            <a:ext cx="8686800" cy="2608263"/>
          </a:xfrm>
        </p:spPr>
      </p:pic>
      <p:pic>
        <p:nvPicPr>
          <p:cNvPr id="51204" name="Picture 5" descr="zoneindex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5973763"/>
            <a:ext cx="8189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7"/>
          <p:cNvSpPr txBox="1">
            <a:spLocks noChangeArrowheads="1"/>
          </p:cNvSpPr>
          <p:nvPr/>
        </p:nvSpPr>
        <p:spPr bwMode="auto">
          <a:xfrm>
            <a:off x="533400" y="4953000"/>
            <a:ext cx="7175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vi-VN" dirty="0" smtClean="0">
                <a:solidFill>
                  <a:srgbClr val="C00000"/>
                </a:solidFill>
                <a:latin typeface="Lucida Sans" pitchFamily="34" charset="0"/>
                <a:ea typeface="Arial Unicode MS" panose="020B0604020202020204" pitchFamily="34" charset="-128"/>
              </a:rPr>
              <a:t>Mã hóa miền trong từ điển vs. danh sách</a:t>
            </a:r>
            <a:endParaRPr lang="vi-VN" dirty="0">
              <a:solidFill>
                <a:srgbClr val="C00000"/>
              </a:solidFill>
              <a:latin typeface="Lucida Sans" pitchFamily="34" charset="0"/>
              <a:ea typeface="Arial Unicode MS" panose="020B0604020202020204" pitchFamily="34" charset="-128"/>
            </a:endParaRPr>
          </a:p>
        </p:txBody>
      </p:sp>
      <p:sp>
        <p:nvSpPr>
          <p:cNvPr id="51206" name="Up Arrow 8"/>
          <p:cNvSpPr>
            <a:spLocks noChangeArrowheads="1"/>
          </p:cNvSpPr>
          <p:nvPr/>
        </p:nvSpPr>
        <p:spPr bwMode="auto">
          <a:xfrm>
            <a:off x="4495800" y="4572000"/>
            <a:ext cx="484188" cy="457200"/>
          </a:xfrm>
          <a:prstGeom prst="up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7" name="Down Arrow 9"/>
          <p:cNvSpPr>
            <a:spLocks noChangeArrowheads="1"/>
          </p:cNvSpPr>
          <p:nvPr/>
        </p:nvSpPr>
        <p:spPr bwMode="auto">
          <a:xfrm>
            <a:off x="7239000" y="5486400"/>
            <a:ext cx="484188" cy="457200"/>
          </a:xfrm>
          <a:prstGeom prst="downArrow">
            <a:avLst>
              <a:gd name="adj1" fmla="val 50000"/>
              <a:gd name="adj2" fmla="val 50000"/>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1208" name="TextBox 4"/>
          <p:cNvSpPr txBox="1">
            <a:spLocks noChangeArrowheads="1"/>
          </p:cNvSpPr>
          <p:nvPr/>
        </p:nvSpPr>
        <p:spPr bwMode="auto">
          <a:xfrm>
            <a:off x="7620000" y="-33338"/>
            <a:ext cx="971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6.1</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33</a:t>
            </a:fld>
            <a:endParaRPr lang="vi-VN"/>
          </a:p>
        </p:txBody>
      </p:sp>
    </p:spTree>
    <p:extLst>
      <p:ext uri="{BB962C8B-B14F-4D97-AF65-F5344CB8AC3E}">
        <p14:creationId xmlns:p14="http://schemas.microsoft.com/office/powerpoint/2010/main" val="2367045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vi-VN" sz="3600" dirty="0" smtClean="0"/>
              <a:t>Nội dung chính</a:t>
            </a:r>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vi-VN" sz="2800" dirty="0" smtClean="0">
                <a:solidFill>
                  <a:schemeClr val="bg1">
                    <a:lumMod val="65000"/>
                  </a:schemeClr>
                </a:solidFill>
              </a:rPr>
              <a:t>Xếp hạng theo cosine</a:t>
            </a:r>
          </a:p>
          <a:p>
            <a:pPr algn="just" eaLnBrk="1" hangingPunct="1">
              <a:defRPr/>
            </a:pPr>
            <a:r>
              <a:rPr lang="vi-VN" sz="2800" dirty="0">
                <a:solidFill>
                  <a:schemeClr val="bg1">
                    <a:lumMod val="65000"/>
                  </a:schemeClr>
                </a:solidFill>
              </a:rPr>
              <a:t>Tối ưu hóa tính top K</a:t>
            </a:r>
          </a:p>
          <a:p>
            <a:pPr lvl="1" algn="just" eaLnBrk="1" hangingPunct="1">
              <a:defRPr/>
            </a:pPr>
            <a:r>
              <a:rPr lang="vi-VN" sz="2400" dirty="0">
                <a:solidFill>
                  <a:schemeClr val="bg1">
                    <a:lumMod val="65000"/>
                  </a:schemeClr>
                </a:solidFill>
              </a:rPr>
              <a:t>Sắp xếp theo tiêu trí ưu </a:t>
            </a:r>
            <a:r>
              <a:rPr lang="vi-VN" sz="2400" dirty="0" smtClean="0">
                <a:solidFill>
                  <a:schemeClr val="bg1">
                    <a:lumMod val="65000"/>
                  </a:schemeClr>
                </a:solidFill>
              </a:rPr>
              <a:t>tiên</a:t>
            </a:r>
            <a:endParaRPr lang="vi-VN" sz="2400" dirty="0">
              <a:solidFill>
                <a:schemeClr val="bg1">
                  <a:lumMod val="65000"/>
                </a:schemeClr>
              </a:solidFill>
            </a:endParaRPr>
          </a:p>
          <a:p>
            <a:pPr lvl="1" algn="just" eaLnBrk="1" hangingPunct="1">
              <a:defRPr/>
            </a:pPr>
            <a:r>
              <a:rPr lang="vi-VN" sz="2400" dirty="0" smtClean="0">
                <a:solidFill>
                  <a:schemeClr val="bg1">
                    <a:lumMod val="65000"/>
                  </a:schemeClr>
                </a:solidFill>
              </a:rPr>
              <a:t>Lọc theo từ truy vấn</a:t>
            </a:r>
          </a:p>
          <a:p>
            <a:pPr lvl="1" algn="just" eaLnBrk="1" hangingPunct="1">
              <a:defRPr/>
            </a:pPr>
            <a:r>
              <a:rPr lang="vi-VN" sz="2400" dirty="0" smtClean="0">
                <a:solidFill>
                  <a:schemeClr val="bg1">
                    <a:lumMod val="65000"/>
                  </a:schemeClr>
                </a:solidFill>
              </a:rPr>
              <a:t>Phân cấp chỉ mục</a:t>
            </a:r>
          </a:p>
          <a:p>
            <a:pPr lvl="1" algn="just" eaLnBrk="1" hangingPunct="1">
              <a:defRPr/>
            </a:pPr>
            <a:r>
              <a:rPr lang="vi-VN" sz="2400" dirty="0" smtClean="0">
                <a:solidFill>
                  <a:schemeClr val="bg1">
                    <a:lumMod val="65000"/>
                  </a:schemeClr>
                </a:solidFill>
              </a:rPr>
              <a:t>Phân cụm ngẫu nhiên</a:t>
            </a:r>
          </a:p>
          <a:p>
            <a:pPr algn="just" eaLnBrk="1" hangingPunct="1">
              <a:defRPr/>
            </a:pPr>
            <a:r>
              <a:rPr lang="vi-VN" sz="2800" dirty="0" smtClean="0">
                <a:solidFill>
                  <a:schemeClr val="bg1">
                    <a:lumMod val="65000"/>
                  </a:schemeClr>
                </a:solidFill>
              </a:rPr>
              <a:t>Chỉ mục đa miền</a:t>
            </a:r>
          </a:p>
          <a:p>
            <a:pPr algn="just" eaLnBrk="1" hangingPunct="1">
              <a:defRPr/>
            </a:pPr>
            <a:r>
              <a:rPr lang="vi-VN" sz="2800" dirty="0" smtClean="0"/>
              <a:t>Tổng quan hệ thống tìm kiếm</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34</a:t>
            </a:fld>
            <a:endParaRPr lang="vi-VN"/>
          </a:p>
        </p:txBody>
      </p:sp>
    </p:spTree>
    <p:extLst>
      <p:ext uri="{BB962C8B-B14F-4D97-AF65-F5344CB8AC3E}">
        <p14:creationId xmlns:p14="http://schemas.microsoft.com/office/powerpoint/2010/main" val="584347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50938" y="214314"/>
            <a:ext cx="7793037" cy="1274762"/>
          </a:xfrm>
        </p:spPr>
        <p:txBody>
          <a:bodyPr/>
          <a:lstStyle/>
          <a:p>
            <a:r>
              <a:rPr lang="vi-VN" dirty="0" smtClean="0">
                <a:ea typeface="ＭＳ Ｐゴシック" panose="020B0600070205080204" pitchFamily="34" charset="-128"/>
              </a:rPr>
              <a:t>Sơ đồ khái quát</a:t>
            </a:r>
          </a:p>
        </p:txBody>
      </p:sp>
      <p:pic>
        <p:nvPicPr>
          <p:cNvPr id="57347" name="Content Placeholder 4" descr="system.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584325"/>
            <a:ext cx="9144000" cy="4378325"/>
          </a:xfrm>
        </p:spPr>
      </p:pic>
      <p:grpSp>
        <p:nvGrpSpPr>
          <p:cNvPr id="2" name="Group 7"/>
          <p:cNvGrpSpPr>
            <a:grpSpLocks/>
          </p:cNvGrpSpPr>
          <p:nvPr/>
        </p:nvGrpSpPr>
        <p:grpSpPr bwMode="auto">
          <a:xfrm>
            <a:off x="6553200" y="4876800"/>
            <a:ext cx="2590800" cy="1066800"/>
            <a:chOff x="6553200" y="4876800"/>
            <a:chExt cx="2590800" cy="1066800"/>
          </a:xfrm>
        </p:grpSpPr>
        <p:sp>
          <p:nvSpPr>
            <p:cNvPr id="57351" name="Rectangle 5"/>
            <p:cNvSpPr>
              <a:spLocks noChangeArrowheads="1"/>
            </p:cNvSpPr>
            <p:nvPr/>
          </p:nvSpPr>
          <p:spPr bwMode="auto">
            <a:xfrm>
              <a:off x="8229600" y="4876800"/>
              <a:ext cx="914400" cy="1066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sp>
          <p:nvSpPr>
            <p:cNvPr id="57352" name="Rectangle 6"/>
            <p:cNvSpPr>
              <a:spLocks noChangeArrowheads="1"/>
            </p:cNvSpPr>
            <p:nvPr/>
          </p:nvSpPr>
          <p:spPr bwMode="auto">
            <a:xfrm>
              <a:off x="6553200" y="5562600"/>
              <a:ext cx="1676400" cy="304800"/>
            </a:xfrm>
            <a:prstGeom prst="rect">
              <a:avLst/>
            </a:prstGeom>
            <a:solidFill>
              <a:schemeClr val="accent1">
                <a:alpha val="50195"/>
              </a:schemeClr>
            </a:solidFill>
            <a:ln w="9525" algn="ctr">
              <a:solidFill>
                <a:schemeClr val="tx1"/>
              </a:solidFill>
              <a:miter lim="800000"/>
              <a:headEnd/>
              <a:tailEnd/>
            </a:ln>
          </p:spPr>
          <p:txBody>
            <a:bodyPr wrap="none" anchor="ct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endParaRPr lang="ru-RU" sz="2400">
                <a:latin typeface="Lucida Sans" pitchFamily="34" charset="0"/>
                <a:ea typeface="Arial Unicode MS" panose="020B0604020202020204" pitchFamily="34" charset="-128"/>
              </a:endParaRPr>
            </a:p>
          </p:txBody>
        </p:sp>
      </p:grpSp>
      <p:sp>
        <p:nvSpPr>
          <p:cNvPr id="9" name="Rectangle 8"/>
          <p:cNvSpPr/>
          <p:nvPr/>
        </p:nvSpPr>
        <p:spPr bwMode="auto">
          <a:xfrm>
            <a:off x="4267200" y="1981200"/>
            <a:ext cx="2362200" cy="228600"/>
          </a:xfrm>
          <a:prstGeom prst="rect">
            <a:avLst/>
          </a:prstGeom>
          <a:solidFill>
            <a:schemeClr val="accent2">
              <a:lumMod val="20000"/>
              <a:lumOff val="80000"/>
              <a:alpha val="25000"/>
            </a:schemeClr>
          </a:solidFill>
          <a:ln w="9525" cap="flat" cmpd="sng" algn="ctr">
            <a:solidFill>
              <a:schemeClr val="tx1"/>
            </a:solidFill>
            <a:prstDash val="solid"/>
            <a:miter lim="800000"/>
            <a:headEnd type="none" w="med" len="med"/>
            <a:tailEnd type="none" w="med" len="med"/>
          </a:ln>
          <a:effectLst/>
        </p:spPr>
        <p:txBody>
          <a:bodyPr wrap="none" anchor="ctr"/>
          <a:lstStyle/>
          <a:p>
            <a:pPr eaLnBrk="1" hangingPunct="1">
              <a:defRPr/>
            </a:pPr>
            <a:endParaRPr lang="en-US">
              <a:ea typeface="+mn-ea"/>
              <a:cs typeface="Arial Unicode MS" charset="0"/>
            </a:endParaRPr>
          </a:p>
        </p:txBody>
      </p:sp>
      <p:sp>
        <p:nvSpPr>
          <p:cNvPr id="5735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7.2.4</a:t>
            </a:r>
          </a:p>
        </p:txBody>
      </p:sp>
      <p:sp>
        <p:nvSpPr>
          <p:cNvPr id="3" name="Slide Number Placeholder 2"/>
          <p:cNvSpPr>
            <a:spLocks noGrp="1"/>
          </p:cNvSpPr>
          <p:nvPr>
            <p:ph type="sldNum" sz="quarter" idx="12"/>
          </p:nvPr>
        </p:nvSpPr>
        <p:spPr/>
        <p:txBody>
          <a:bodyPr/>
          <a:lstStyle/>
          <a:p>
            <a:pPr>
              <a:defRPr/>
            </a:pPr>
            <a:fld id="{18D75DDA-CB64-4086-83FF-BB38D2754AC9}" type="slidenum">
              <a:rPr lang="vi-VN" smtClean="0"/>
              <a:pPr>
                <a:defRPr/>
              </a:pPr>
              <a:t>35</a:t>
            </a:fld>
            <a:endParaRPr lang="vi-VN"/>
          </a:p>
        </p:txBody>
      </p:sp>
    </p:spTree>
    <p:extLst>
      <p:ext uri="{BB962C8B-B14F-4D97-AF65-F5344CB8AC3E}">
        <p14:creationId xmlns:p14="http://schemas.microsoft.com/office/powerpoint/2010/main" val="17649588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vi-VN" sz="3600" dirty="0" smtClean="0">
                <a:ea typeface="ＭＳ Ｐゴシック" panose="020B0600070205080204" pitchFamily="34" charset="-128"/>
              </a:rPr>
              <a:t>Nhận diện kiểu truy vấn</a:t>
            </a:r>
          </a:p>
        </p:txBody>
      </p:sp>
      <p:sp>
        <p:nvSpPr>
          <p:cNvPr id="55299" name="Content Placeholder 2"/>
          <p:cNvSpPr>
            <a:spLocks noGrp="1"/>
          </p:cNvSpPr>
          <p:nvPr>
            <p:ph idx="1"/>
          </p:nvPr>
        </p:nvSpPr>
        <p:spPr>
          <a:xfrm>
            <a:off x="611560" y="2017713"/>
            <a:ext cx="8343528" cy="4114800"/>
          </a:xfrm>
        </p:spPr>
        <p:txBody>
          <a:bodyPr/>
          <a:lstStyle/>
          <a:p>
            <a:pPr algn="just"/>
            <a:r>
              <a:rPr lang="vi-VN" sz="2800" dirty="0" smtClean="0">
                <a:ea typeface="ＭＳ Ｐゴシック" panose="020B0600070205080204" pitchFamily="34" charset="-128"/>
              </a:rPr>
              <a:t>Một chuỗi từ có thể được hiểu theo nhiều cách khác nhau:</a:t>
            </a:r>
          </a:p>
          <a:p>
            <a:pPr lvl="1" algn="just"/>
            <a:r>
              <a:rPr lang="vi-VN" sz="2400" dirty="0" smtClean="0">
                <a:ea typeface="ＭＳ Ｐゴシック" panose="020B0600070205080204" pitchFamily="34" charset="-128"/>
              </a:rPr>
              <a:t>Một truy vấn dạng câu;</a:t>
            </a:r>
          </a:p>
          <a:p>
            <a:pPr lvl="1" algn="just"/>
            <a:r>
              <a:rPr lang="vi-VN" sz="2400" dirty="0" smtClean="0">
                <a:ea typeface="ＭＳ Ｐゴシック" panose="020B0600070205080204" pitchFamily="34" charset="-128"/>
              </a:rPr>
              <a:t>Nhiều câu nhỏ hơn;</a:t>
            </a:r>
          </a:p>
          <a:p>
            <a:pPr lvl="1" algn="just"/>
            <a:r>
              <a:rPr lang="vi-VN" sz="2400" dirty="0" smtClean="0">
                <a:ea typeface="ＭＳ Ｐゴシック" panose="020B0600070205080204" pitchFamily="34" charset="-128"/>
              </a:rPr>
              <a:t>Hoặc vec-tơ trên từ.</a:t>
            </a:r>
            <a:endParaRPr lang="vi-VN" sz="2400" i="1" dirty="0" smtClean="0">
              <a:ea typeface="ＭＳ Ｐゴシック" panose="020B0600070205080204" pitchFamily="34" charset="-128"/>
            </a:endParaRPr>
          </a:p>
          <a:p>
            <a:pPr algn="just"/>
            <a:r>
              <a:rPr lang="vi-VN" sz="2800" dirty="0" smtClean="0">
                <a:ea typeface="ＭＳ Ｐゴシック" panose="020B0600070205080204" pitchFamily="34" charset="-128"/>
              </a:rPr>
              <a:t>Người dùng thường ưa thích văn bản có từ truy vấn xuất hiện gần nhau</a:t>
            </a:r>
          </a:p>
          <a:p>
            <a:pPr algn="just"/>
            <a:r>
              <a:rPr lang="vi-VN" sz="2800" dirty="0" smtClean="0">
                <a:ea typeface="ＭＳ Ｐゴシック" panose="020B0600070205080204" pitchFamily="34" charset="-128"/>
              </a:rPr>
              <a:t>Nhận diện kiểu truy vấn là quá trình xác định cách thực hiện truy vấn tối ưu.</a:t>
            </a:r>
          </a:p>
        </p:txBody>
      </p:sp>
      <p:sp>
        <p:nvSpPr>
          <p:cNvPr id="55300"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36</a:t>
            </a:fld>
            <a:endParaRPr lang="vi-VN" dirty="0"/>
          </a:p>
        </p:txBody>
      </p:sp>
    </p:spTree>
    <p:extLst>
      <p:ext uri="{BB962C8B-B14F-4D97-AF65-F5344CB8AC3E}">
        <p14:creationId xmlns:p14="http://schemas.microsoft.com/office/powerpoint/2010/main" val="34074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303213"/>
            <a:ext cx="770485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3600">
                <a:solidFill>
                  <a:schemeClr val="tx2"/>
                </a:solidFill>
                <a:latin typeface="+mj-lt"/>
                <a:ea typeface="ＭＳ Ｐゴシック" panose="020B0600070205080204" pitchFamily="34" charset="-128"/>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b="0" dirty="0" smtClean="0"/>
              <a:t>Các thành phần chưa xét</a:t>
            </a:r>
            <a:endParaRPr lang="vi-VN" b="0" dirty="0"/>
          </a:p>
        </p:txBody>
      </p:sp>
      <p:sp>
        <p:nvSpPr>
          <p:cNvPr id="84996" name="Text Box 3"/>
          <p:cNvSpPr txBox="1">
            <a:spLocks noChangeArrowheads="1"/>
          </p:cNvSpPr>
          <p:nvPr/>
        </p:nvSpPr>
        <p:spPr bwMode="auto">
          <a:xfrm>
            <a:off x="611560" y="2060848"/>
            <a:ext cx="8175282" cy="3225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a:spcBef>
                <a:spcPct val="20000"/>
              </a:spcBef>
              <a:buClr>
                <a:schemeClr val="folHlink"/>
              </a:buClr>
              <a:buSzPct val="60000"/>
              <a:buFont typeface="Wingdings" panose="05000000000000000000" pitchFamily="2" charset="2"/>
              <a:buChar char="n"/>
              <a:defRPr sz="2800">
                <a:latin typeface="+mn-lt"/>
                <a:ea typeface="ＭＳ Ｐゴシック" panose="020B0600070205080204" pitchFamily="34" charset="-128"/>
                <a:cs typeface="+mn-cs"/>
              </a:defRPr>
            </a:lvl1pPr>
            <a:lvl2pPr marL="742950" lvl="1" indent="-285750" algn="just">
              <a:spcBef>
                <a:spcPct val="20000"/>
              </a:spcBef>
              <a:buClr>
                <a:schemeClr val="hlink"/>
              </a:buClr>
              <a:buSzPct val="55000"/>
              <a:buFont typeface="Wingdings" panose="05000000000000000000" pitchFamily="2" charset="2"/>
              <a:buChar char="n"/>
              <a:defRPr sz="2400">
                <a:latin typeface="+mn-lt"/>
                <a:ea typeface="ＭＳ Ｐゴシック" panose="020B0600070205080204" pitchFamily="34" charset="-128"/>
                <a:cs typeface="+mn-cs"/>
              </a:defRPr>
            </a:lvl2pPr>
            <a:lvl3pPr marL="1143000" indent="-228600">
              <a:spcBef>
                <a:spcPct val="20000"/>
              </a:spcBef>
              <a:buClr>
                <a:schemeClr val="folHlink"/>
              </a:buClr>
              <a:buSzPct val="50000"/>
              <a:buFont typeface="Wingdings" panose="05000000000000000000" pitchFamily="2" charset="2"/>
              <a:buChar char="n"/>
              <a:defRPr sz="2400">
                <a:latin typeface="+mn-lt"/>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sz="2400" b="0" dirty="0" smtClean="0"/>
              <a:t>Cache </a:t>
            </a:r>
            <a:r>
              <a:rPr lang="vi-VN" sz="2400" b="0" dirty="0" smtClean="0"/>
              <a:t>văn bản: cần sử dụng để sinh trích đoạn (tóm tắt động</a:t>
            </a:r>
            <a:r>
              <a:rPr lang="en-US" sz="2400" b="0" dirty="0" smtClean="0"/>
              <a:t>)</a:t>
            </a:r>
            <a:endParaRPr lang="de-DE" sz="2400" b="0" dirty="0"/>
          </a:p>
          <a:p>
            <a:r>
              <a:rPr lang="de-DE" sz="2400" b="0" dirty="0" smtClean="0"/>
              <a:t>Hàm xếp hạng học máy</a:t>
            </a:r>
            <a:endParaRPr lang="de-DE" sz="2400" b="0" dirty="0"/>
          </a:p>
          <a:p>
            <a:r>
              <a:rPr lang="en-US" sz="2400" b="0" dirty="0"/>
              <a:t>Proximity ranking </a:t>
            </a:r>
            <a:r>
              <a:rPr lang="en-US" sz="2400" b="0" dirty="0" smtClean="0"/>
              <a:t>(</a:t>
            </a:r>
            <a:r>
              <a:rPr lang="vi-VN" sz="2400" b="0" dirty="0" smtClean="0"/>
              <a:t>vd, xếp hạng văn bản có từ truy vấn xuất hiện gần nhau cao hơm những văn bản có từ truy vấn xuất hiện xa nhau</a:t>
            </a:r>
            <a:r>
              <a:rPr lang="en-US" sz="2400" b="0" dirty="0" smtClean="0"/>
              <a:t>)</a:t>
            </a:r>
            <a:endParaRPr lang="en-US" sz="2400" b="0" dirty="0"/>
          </a:p>
          <a:p>
            <a:r>
              <a:rPr lang="de-DE" sz="2400" b="0" dirty="0" smtClean="0"/>
              <a:t>Nhận diện kiểu truy vấn: Query </a:t>
            </a:r>
            <a:r>
              <a:rPr lang="de-DE" sz="2400" b="0" dirty="0"/>
              <a:t>parser</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18D75DDA-CB64-4086-83FF-BB38D2754AC9}" type="slidenum">
              <a:rPr lang="vi-VN" smtClean="0"/>
              <a:pPr>
                <a:defRPr/>
              </a:pPr>
              <a:t>37</a:t>
            </a:fld>
            <a:endParaRPr lang="vi-VN" dirty="0"/>
          </a:p>
        </p:txBody>
      </p:sp>
    </p:spTree>
    <p:extLst>
      <p:ext uri="{BB962C8B-B14F-4D97-AF65-F5344CB8AC3E}">
        <p14:creationId xmlns:p14="http://schemas.microsoft.com/office/powerpoint/2010/main" val="575638191"/>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vi-VN" sz="3600" dirty="0" smtClean="0">
                <a:ea typeface="ＭＳ Ｐゴシック" panose="020B0600070205080204" pitchFamily="34" charset="-128"/>
              </a:rPr>
              <a:t>Bài tập</a:t>
            </a:r>
          </a:p>
        </p:txBody>
      </p:sp>
      <p:sp>
        <p:nvSpPr>
          <p:cNvPr id="56323" name="Content Placeholder 2"/>
          <p:cNvSpPr>
            <a:spLocks noGrp="1"/>
          </p:cNvSpPr>
          <p:nvPr>
            <p:ph idx="1"/>
          </p:nvPr>
        </p:nvSpPr>
        <p:spPr>
          <a:xfrm>
            <a:off x="611560" y="2017713"/>
            <a:ext cx="8343528" cy="2131367"/>
          </a:xfrm>
        </p:spPr>
        <p:txBody>
          <a:bodyPr/>
          <a:lstStyle/>
          <a:p>
            <a:pPr algn="just"/>
            <a:r>
              <a:rPr lang="vi-VN" sz="2800" dirty="0" smtClean="0">
                <a:ea typeface="ＭＳ Ｐゴシック" panose="020B0600070205080204" pitchFamily="34" charset="-128"/>
              </a:rPr>
              <a:t>Giả sử đại lượng bất biến cho Doc1, Doc2, Doc3 lần lượt là 0.25, 0.5 và 1. Hãy vẽ danh sách thẻ định vị nếu thẻ định vị được sắp xếp theo tổng của đại lượng bất biến và tf chuẩn hóa Euclid (chính là chuẩn hóa cosine).</a:t>
            </a:r>
            <a:endParaRPr lang="vi-VN" sz="2800" dirty="0" smtClean="0">
              <a:solidFill>
                <a:srgbClr val="C00000"/>
              </a:solidFill>
              <a:ea typeface="ＭＳ Ｐゴシック" panose="020B0600070205080204" pitchFamily="34" charset="-128"/>
            </a:endParaRPr>
          </a:p>
        </p:txBody>
      </p:sp>
      <p:sp>
        <p:nvSpPr>
          <p:cNvPr id="56324" name="TextBox 4"/>
          <p:cNvSpPr txBox="1">
            <a:spLocks noChangeArrowheads="1"/>
          </p:cNvSpPr>
          <p:nvPr/>
        </p:nvSpPr>
        <p:spPr bwMode="auto">
          <a:xfrm>
            <a:off x="7620000" y="-33338"/>
            <a:ext cx="1166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panose="05000000000000000000" pitchFamily="2" charset="2"/>
              <a:buChar char="§"/>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lr>
                <a:srgbClr val="357E69"/>
              </a:buClr>
              <a:buFont typeface="Wingdings" panose="05000000000000000000" pitchFamily="2" charset="2"/>
              <a:buChar char="§"/>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lr>
                <a:srgbClr val="918BA3"/>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lr>
                <a:srgbClr val="2F6E7E"/>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233337"/>
              </a:buClr>
              <a:buFont typeface="Wingdings" panose="05000000000000000000" pitchFamily="2" charset="2"/>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ClrTx/>
              <a:buFontTx/>
              <a:buNone/>
            </a:pPr>
            <a:r>
              <a:rPr lang="en-US" sz="1600">
                <a:solidFill>
                  <a:srgbClr val="FBFCFF"/>
                </a:solidFill>
                <a:latin typeface="Lucida Sans" pitchFamily="34" charset="0"/>
                <a:ea typeface="Arial Unicode MS" panose="020B0604020202020204" pitchFamily="34" charset="-128"/>
              </a:rPr>
              <a:t>Sec. 7.2.3</a:t>
            </a:r>
          </a:p>
        </p:txBody>
      </p:sp>
      <p:sp>
        <p:nvSpPr>
          <p:cNvPr id="2" name="Slide Number Placeholder 1"/>
          <p:cNvSpPr>
            <a:spLocks noGrp="1"/>
          </p:cNvSpPr>
          <p:nvPr>
            <p:ph type="sldNum" sz="quarter" idx="12"/>
          </p:nvPr>
        </p:nvSpPr>
        <p:spPr/>
        <p:txBody>
          <a:bodyPr/>
          <a:lstStyle/>
          <a:p>
            <a:pPr>
              <a:defRPr/>
            </a:pPr>
            <a:fld id="{18D75DDA-CB64-4086-83FF-BB38D2754AC9}" type="slidenum">
              <a:rPr lang="vi-VN" smtClean="0"/>
              <a:pPr>
                <a:defRPr/>
              </a:pPr>
              <a:t>38</a:t>
            </a:fld>
            <a:endParaRPr lang="vi-VN"/>
          </a:p>
        </p:txBody>
      </p:sp>
      <p:sp>
        <p:nvSpPr>
          <p:cNvPr id="4" name="TextBox 3"/>
          <p:cNvSpPr txBox="1"/>
          <p:nvPr/>
        </p:nvSpPr>
        <p:spPr>
          <a:xfrm>
            <a:off x="4696099" y="4360160"/>
            <a:ext cx="3960440" cy="523220"/>
          </a:xfrm>
          <a:prstGeom prst="rect">
            <a:avLst/>
          </a:prstGeom>
          <a:noFill/>
        </p:spPr>
        <p:txBody>
          <a:bodyPr wrap="square" rtlCol="0">
            <a:spAutoFit/>
          </a:bodyPr>
          <a:lstStyle/>
          <a:p>
            <a:r>
              <a:rPr lang="vi-VN" sz="2800" b="0" dirty="0" smtClean="0">
                <a:solidFill>
                  <a:schemeClr val="tx2"/>
                </a:solidFill>
              </a:rPr>
              <a:t>tf đã chuẩn hóa Euclid.</a:t>
            </a:r>
            <a:endParaRPr lang="vi-VN" sz="2800" b="0" dirty="0">
              <a:solidFill>
                <a:schemeClr val="tx2"/>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099" y="4883380"/>
            <a:ext cx="3960440" cy="1713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24" y="4951833"/>
            <a:ext cx="3842001" cy="1577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99592" y="4334882"/>
            <a:ext cx="2911326" cy="523220"/>
          </a:xfrm>
          <a:prstGeom prst="rect">
            <a:avLst/>
          </a:prstGeom>
          <a:noFill/>
        </p:spPr>
        <p:txBody>
          <a:bodyPr wrap="square" rtlCol="0">
            <a:spAutoFit/>
          </a:bodyPr>
          <a:lstStyle/>
          <a:p>
            <a:r>
              <a:rPr lang="vi-VN" sz="2800" b="0" dirty="0" smtClean="0">
                <a:solidFill>
                  <a:schemeClr val="tx2"/>
                </a:solidFill>
              </a:rPr>
              <a:t>tf</a:t>
            </a:r>
            <a:endParaRPr lang="vi-VN" sz="2800" b="0" dirty="0">
              <a:solidFill>
                <a:schemeClr val="tx2"/>
              </a:solidFill>
            </a:endParaRPr>
          </a:p>
        </p:txBody>
      </p:sp>
    </p:spTree>
    <p:extLst>
      <p:ext uri="{BB962C8B-B14F-4D97-AF65-F5344CB8AC3E}">
        <p14:creationId xmlns:p14="http://schemas.microsoft.com/office/powerpoint/2010/main" val="1776218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39</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88436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Tính top K như thế nào</a:t>
            </a:r>
            <a:r>
              <a:rPr lang="en-US" dirty="0" smtClean="0"/>
              <a:t>?</a:t>
            </a:r>
            <a:endParaRPr lang="en-US" dirty="0"/>
          </a:p>
        </p:txBody>
      </p:sp>
      <p:sp>
        <p:nvSpPr>
          <p:cNvPr id="84996" name="Text Box 3"/>
          <p:cNvSpPr txBox="1">
            <a:spLocks noChangeArrowheads="1"/>
          </p:cNvSpPr>
          <p:nvPr/>
        </p:nvSpPr>
        <p:spPr bwMode="auto">
          <a:xfrm>
            <a:off x="395536" y="2073412"/>
            <a:ext cx="8607330" cy="4091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Trong nhiều ứng dụng, chúng ta không cần xếp hạng toàn bộ văn bản;</a:t>
            </a:r>
          </a:p>
          <a:p>
            <a:pPr lvl="1"/>
            <a:r>
              <a:rPr lang="vi-VN" dirty="0" smtClean="0"/>
              <a:t>Chỉ cần top K với K nhỏ (vd</a:t>
            </a:r>
            <a:r>
              <a:rPr lang="en-US" dirty="0" smtClean="0"/>
              <a:t>, K = 100);</a:t>
            </a:r>
            <a:endParaRPr lang="en-US" dirty="0"/>
          </a:p>
          <a:p>
            <a:r>
              <a:rPr lang="de-DE" dirty="0" smtClean="0"/>
              <a:t>Cách đơn giản nhất:</a:t>
            </a:r>
            <a:endParaRPr lang="de-DE" dirty="0"/>
          </a:p>
          <a:p>
            <a:pPr lvl="1"/>
            <a:r>
              <a:rPr lang="vi-VN" dirty="0" smtClean="0"/>
              <a:t>Tính điểm cho N văn bản, sắp xếp, trả về top</a:t>
            </a:r>
            <a:r>
              <a:rPr lang="en-US" dirty="0" smtClean="0"/>
              <a:t> K;</a:t>
            </a:r>
          </a:p>
          <a:p>
            <a:pPr lvl="1"/>
            <a:r>
              <a:rPr lang="de-DE" dirty="0"/>
              <a:t>Hạn chế của cách này? </a:t>
            </a:r>
            <a:r>
              <a:rPr lang="vi-VN" dirty="0" smtClean="0"/>
              <a:t>Có cách nào hiệu quả hơn để tính</a:t>
            </a:r>
            <a:r>
              <a:rPr lang="en-US" dirty="0" smtClean="0"/>
              <a:t> </a:t>
            </a:r>
            <a:r>
              <a:rPr lang="en-US" dirty="0"/>
              <a:t>top </a:t>
            </a:r>
            <a:r>
              <a:rPr lang="en-US" dirty="0" smtClean="0"/>
              <a:t>K</a:t>
            </a:r>
            <a:r>
              <a:rPr lang="en-US"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4</a:t>
            </a:fld>
            <a:endParaRPr lang="vi-VN" dirty="0"/>
          </a:p>
        </p:txBody>
      </p:sp>
    </p:spTree>
    <p:extLst>
      <p:ext uri="{BB962C8B-B14F-4D97-AF65-F5344CB8AC3E}">
        <p14:creationId xmlns:p14="http://schemas.microsoft.com/office/powerpoint/2010/main" val="18659367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187624" y="324217"/>
            <a:ext cx="7956376"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endParaRPr lang="vi-VN" dirty="0"/>
          </a:p>
        </p:txBody>
      </p:sp>
      <p:sp>
        <p:nvSpPr>
          <p:cNvPr id="84996" name="Text Box 3"/>
          <p:cNvSpPr txBox="1">
            <a:spLocks noChangeArrowheads="1"/>
          </p:cNvSpPr>
          <p:nvPr/>
        </p:nvSpPr>
        <p:spPr bwMode="auto">
          <a:xfrm>
            <a:off x="467543" y="1801340"/>
            <a:ext cx="8393229"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Mục </a:t>
            </a:r>
            <a:r>
              <a:rPr lang="vi-VN" dirty="0"/>
              <a:t>đích: Lưu top k văn </a:t>
            </a:r>
            <a:r>
              <a:rPr lang="vi-VN" dirty="0" smtClean="0"/>
              <a:t>bản trong min heap;</a:t>
            </a:r>
            <a:endParaRPr lang="vi-VN" dirty="0"/>
          </a:p>
          <a:p>
            <a:r>
              <a:rPr lang="vi-VN" dirty="0" smtClean="0"/>
              <a:t>Cần</a:t>
            </a:r>
            <a:r>
              <a:rPr lang="en-US" dirty="0" smtClean="0"/>
              <a:t> </a:t>
            </a:r>
            <a:r>
              <a:rPr lang="en-US" dirty="0"/>
              <a:t>O(N log k) </a:t>
            </a:r>
            <a:r>
              <a:rPr lang="vi-VN" dirty="0" smtClean="0"/>
              <a:t>thao tác để xây dựng (trong đó N là số lượng văn bản</a:t>
            </a:r>
            <a:r>
              <a:rPr lang="de-DE" dirty="0" smtClean="0"/>
              <a:t>) </a:t>
            </a:r>
            <a:r>
              <a:rPr lang="de-DE" dirty="0"/>
              <a:t>. . .</a:t>
            </a:r>
          </a:p>
          <a:p>
            <a:r>
              <a:rPr lang="en-US" dirty="0"/>
              <a:t>. . . </a:t>
            </a:r>
            <a:r>
              <a:rPr lang="en-US" dirty="0" err="1"/>
              <a:t>s</a:t>
            </a:r>
            <a:r>
              <a:rPr lang="en-US" dirty="0" err="1" smtClean="0"/>
              <a:t>au</a:t>
            </a:r>
            <a:r>
              <a:rPr lang="en-US" dirty="0" smtClean="0"/>
              <a:t> </a:t>
            </a:r>
            <a:r>
              <a:rPr lang="vi-VN" dirty="0" smtClean="0"/>
              <a:t>đó lấy k giá trị tốt nhất với độ phức tạp</a:t>
            </a:r>
            <a:r>
              <a:rPr lang="en-US" dirty="0" smtClean="0"/>
              <a:t> </a:t>
            </a:r>
            <a:r>
              <a:rPr lang="en-US" dirty="0"/>
              <a:t>O(k log k</a:t>
            </a:r>
            <a:r>
              <a:rPr lang="en-US" dirty="0" smtClean="0"/>
              <a:t>)</a:t>
            </a:r>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6987480" y="6237312"/>
            <a:ext cx="1905000" cy="457200"/>
          </a:xfrm>
        </p:spPr>
        <p:txBody>
          <a:bodyPr/>
          <a:lstStyle/>
          <a:p>
            <a:pPr>
              <a:defRPr/>
            </a:pPr>
            <a:fld id="{A81E07A1-38DA-436E-9EB2-1E501CB9FFA7}" type="slidenum">
              <a:rPr lang="vi-VN" smtClean="0"/>
              <a:pPr>
                <a:defRPr/>
              </a:pPr>
              <a:t>5</a:t>
            </a:fld>
            <a:endParaRPr lang="vi-VN" dirty="0"/>
          </a:p>
        </p:txBody>
      </p:sp>
      <p:pic>
        <p:nvPicPr>
          <p:cNvPr id="10" name="Picture 9" descr="733.png"/>
          <p:cNvPicPr>
            <a:picLocks noChangeAspect="1"/>
          </p:cNvPicPr>
          <p:nvPr/>
        </p:nvPicPr>
        <p:blipFill>
          <a:blip r:embed="rId3"/>
          <a:stretch>
            <a:fillRect/>
          </a:stretch>
        </p:blipFill>
        <p:spPr>
          <a:xfrm>
            <a:off x="3491880" y="3716984"/>
            <a:ext cx="4213151" cy="3141016"/>
          </a:xfrm>
          <a:prstGeom prst="rect">
            <a:avLst/>
          </a:prstGeom>
        </p:spPr>
      </p:pic>
      <p:sp>
        <p:nvSpPr>
          <p:cNvPr id="2" name="TextBox 1"/>
          <p:cNvSpPr txBox="1"/>
          <p:nvPr/>
        </p:nvSpPr>
        <p:spPr>
          <a:xfrm>
            <a:off x="1547664" y="5733256"/>
            <a:ext cx="2736304" cy="523220"/>
          </a:xfrm>
          <a:prstGeom prst="rect">
            <a:avLst/>
          </a:prstGeom>
          <a:noFill/>
        </p:spPr>
        <p:txBody>
          <a:bodyPr wrap="square" rtlCol="0">
            <a:spAutoFit/>
          </a:bodyPr>
          <a:lstStyle/>
          <a:p>
            <a:r>
              <a:rPr lang="en-US" sz="2800" b="0" dirty="0">
                <a:solidFill>
                  <a:schemeClr val="tx2"/>
                </a:solidFill>
              </a:rPr>
              <a:t>m</a:t>
            </a:r>
            <a:r>
              <a:rPr lang="en-US" sz="2800" b="0" dirty="0" smtClean="0">
                <a:solidFill>
                  <a:schemeClr val="tx2"/>
                </a:solidFill>
              </a:rPr>
              <a:t>in heap</a:t>
            </a:r>
            <a:endParaRPr lang="vi-VN" sz="2800" b="0" dirty="0">
              <a:solidFill>
                <a:schemeClr val="tx2"/>
              </a:solidFill>
            </a:endParaRPr>
          </a:p>
        </p:txBody>
      </p:sp>
    </p:spTree>
    <p:extLst>
      <p:ext uri="{BB962C8B-B14F-4D97-AF65-F5344CB8AC3E}">
        <p14:creationId xmlns:p14="http://schemas.microsoft.com/office/powerpoint/2010/main" val="9744323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403648" y="289048"/>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Lựa chọn top K từ N bằng min heap</a:t>
            </a:r>
            <a:r>
              <a:rPr lang="en-US" dirty="0" smtClean="0"/>
              <a:t> (2)</a:t>
            </a:r>
            <a:endParaRPr lang="en-US" dirty="0"/>
          </a:p>
        </p:txBody>
      </p:sp>
      <p:sp>
        <p:nvSpPr>
          <p:cNvPr id="84996" name="Text Box 3"/>
          <p:cNvSpPr txBox="1">
            <a:spLocks noChangeArrowheads="1"/>
          </p:cNvSpPr>
          <p:nvPr/>
        </p:nvSpPr>
        <p:spPr bwMode="auto">
          <a:xfrm>
            <a:off x="571403" y="2132856"/>
            <a:ext cx="8247290" cy="35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en-US" dirty="0" smtClean="0"/>
              <a:t>X</a:t>
            </a:r>
            <a:r>
              <a:rPr lang="vi-VN" dirty="0" smtClean="0"/>
              <a:t>ử lý văn bản mới d′ với điểm s′:</a:t>
            </a:r>
          </a:p>
          <a:p>
            <a:pPr lvl="1"/>
            <a:r>
              <a:rPr lang="vi-VN" dirty="0" smtClean="0"/>
              <a:t>Lấy cực tiểu hiện thời hm </a:t>
            </a:r>
            <a:r>
              <a:rPr lang="en-US" dirty="0" smtClean="0"/>
              <a:t>(</a:t>
            </a:r>
            <a:r>
              <a:rPr lang="en-US" dirty="0"/>
              <a:t>O(1</a:t>
            </a:r>
            <a:r>
              <a:rPr lang="en-US" dirty="0" smtClean="0"/>
              <a:t>));</a:t>
            </a:r>
            <a:endParaRPr lang="en-US" dirty="0"/>
          </a:p>
          <a:p>
            <a:pPr lvl="1"/>
            <a:r>
              <a:rPr lang="vi-VN" dirty="0" smtClean="0"/>
              <a:t>Nếu s′ ˂ hm bỏ qua và xử lý văn bản tiếp theo;</a:t>
            </a:r>
          </a:p>
          <a:p>
            <a:pPr lvl="1"/>
            <a:r>
              <a:rPr lang="de-DE" dirty="0" smtClean="0"/>
              <a:t>Nếu </a:t>
            </a:r>
            <a:r>
              <a:rPr lang="de-DE" dirty="0"/>
              <a:t>s′ &gt; hm </a:t>
            </a:r>
            <a:r>
              <a:rPr lang="de-DE" dirty="0" smtClean="0"/>
              <a:t>xóa nút gốc của heap </a:t>
            </a:r>
            <a:r>
              <a:rPr lang="de-DE" dirty="0"/>
              <a:t>(O(log k</a:t>
            </a:r>
            <a:r>
              <a:rPr lang="de-DE" dirty="0" smtClean="0"/>
              <a:t>))</a:t>
            </a:r>
            <a:r>
              <a:rPr lang="vi-VN" dirty="0" smtClean="0"/>
              <a:t>;</a:t>
            </a:r>
            <a:endParaRPr lang="de-DE" dirty="0"/>
          </a:p>
          <a:p>
            <a:pPr lvl="2"/>
            <a:r>
              <a:rPr lang="de-DE" dirty="0" smtClean="0"/>
              <a:t>Thêm vào heap </a:t>
            </a:r>
            <a:r>
              <a:rPr lang="de-DE" dirty="0"/>
              <a:t>d′/s′ (O(log k</a:t>
            </a:r>
            <a:r>
              <a:rPr lang="de-DE" dirty="0" smtClean="0"/>
              <a:t>))</a:t>
            </a:r>
            <a:r>
              <a:rPr lang="vi-VN" dirty="0" smtClean="0"/>
              <a:t>.</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6</a:t>
            </a:fld>
            <a:endParaRPr lang="vi-VN" dirty="0"/>
          </a:p>
        </p:txBody>
      </p:sp>
    </p:spTree>
    <p:extLst>
      <p:ext uri="{BB962C8B-B14F-4D97-AF65-F5344CB8AC3E}">
        <p14:creationId xmlns:p14="http://schemas.microsoft.com/office/powerpoint/2010/main" val="16051193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331640" y="220951"/>
            <a:ext cx="763284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de-DE" dirty="0" smtClean="0"/>
              <a:t>Tính điểm xếp hạng tìm kiếm</a:t>
            </a:r>
            <a:endParaRPr lang="de-DE" dirty="0"/>
          </a:p>
        </p:txBody>
      </p:sp>
      <p:sp>
        <p:nvSpPr>
          <p:cNvPr id="84996" name="Text Box 3"/>
          <p:cNvSpPr txBox="1">
            <a:spLocks noChangeArrowheads="1"/>
          </p:cNvSpPr>
          <p:nvPr/>
        </p:nvSpPr>
        <p:spPr bwMode="auto">
          <a:xfrm>
            <a:off x="611560" y="1988840"/>
            <a:ext cx="8363987" cy="395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pPr algn="just"/>
            <a:r>
              <a:rPr lang="vi-VN" dirty="0" smtClean="0"/>
              <a:t>Trong trường hợp đơn giản nhất chúng ta xử lý từng từ truy vấn:</a:t>
            </a:r>
          </a:p>
          <a:p>
            <a:pPr lvl="1"/>
            <a:r>
              <a:rPr lang="vi-VN" dirty="0" smtClean="0"/>
              <a:t>Xử lý danh sách thẻ định vị của từ truy vấn đầu tiên</a:t>
            </a:r>
            <a:r>
              <a:rPr lang="en-US" dirty="0" smtClean="0"/>
              <a:t>;</a:t>
            </a:r>
            <a:endParaRPr lang="de-DE" dirty="0"/>
          </a:p>
          <a:p>
            <a:pPr lvl="1"/>
            <a:r>
              <a:rPr lang="vi-VN" dirty="0" smtClean="0"/>
              <a:t>Tạo biến tích lũy cho mỗi docID gặp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a:t>
            </a:r>
            <a:endParaRPr lang="en-US" dirty="0"/>
          </a:p>
          <a:p>
            <a:pPr lvl="1"/>
            <a:r>
              <a:rPr lang="vi-VN" dirty="0" smtClean="0"/>
              <a:t>Xử lý danh sách thẻ định vị của từ truy vấn thứ hai</a:t>
            </a:r>
            <a:r>
              <a:rPr lang="en-US" dirty="0" smtClean="0"/>
              <a:t>;</a:t>
            </a:r>
            <a:endParaRPr lang="de-DE" dirty="0"/>
          </a:p>
          <a:p>
            <a:pPr lvl="1"/>
            <a:r>
              <a:rPr lang="de-DE" dirty="0"/>
              <a:t>. . . </a:t>
            </a:r>
            <a:r>
              <a:rPr lang="de-DE" dirty="0" smtClean="0"/>
              <a:t>và cứ tiếp tục như vậy.</a:t>
            </a:r>
            <a:endParaRPr lang="vi-VN" dirty="0" smtClean="0"/>
          </a:p>
          <a:p>
            <a:r>
              <a:rPr lang="vi-VN" dirty="0" smtClean="0"/>
              <a:t>Trong trường hợp trật tự của danh sách thẻ định vị là ổn định chúng ta có thể xử lý từng văn bản:</a:t>
            </a:r>
          </a:p>
          <a:p>
            <a:pPr lvl="1"/>
            <a:r>
              <a:rPr lang="vi-VN" dirty="0" smtClean="0"/>
              <a:t>Tương tự giải thuật lấy giao nhiều danh sách.</a:t>
            </a:r>
            <a:endParaRPr lang="de-DE" dirty="0"/>
          </a:p>
          <a:p>
            <a:pPr lvl="1"/>
            <a:endParaRPr lang="en-US"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7</a:t>
            </a:fld>
            <a:endParaRPr lang="vi-VN" dirty="0"/>
          </a:p>
        </p:txBody>
      </p:sp>
    </p:spTree>
    <p:extLst>
      <p:ext uri="{BB962C8B-B14F-4D97-AF65-F5344CB8AC3E}">
        <p14:creationId xmlns:p14="http://schemas.microsoft.com/office/powerpoint/2010/main" val="2987059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2245"/>
            <a:ext cx="7668344"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Xử lý từng từ truy vấn</a:t>
            </a:r>
            <a:endParaRPr lang="vi-VN"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9"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8</a:t>
            </a:fld>
            <a:endParaRPr lang="vi-V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2" y="1945729"/>
            <a:ext cx="78676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38175" y="6146140"/>
            <a:ext cx="7927975" cy="523220"/>
          </a:xfrm>
          <a:prstGeom prst="rect">
            <a:avLst/>
          </a:prstGeom>
          <a:noFill/>
        </p:spPr>
        <p:txBody>
          <a:bodyPr wrap="square" rtlCol="0">
            <a:spAutoFit/>
          </a:bodyPr>
          <a:lstStyle/>
          <a:p>
            <a:r>
              <a:rPr lang="vi-VN" sz="2800" b="0" dirty="0" smtClean="0">
                <a:solidFill>
                  <a:schemeClr val="tx2"/>
                </a:solidFill>
              </a:rPr>
              <a:t>Biến thuộc mảng Scores được gọi là biến tích lũy</a:t>
            </a:r>
            <a:endParaRPr lang="vi-VN" sz="2800" b="0" dirty="0">
              <a:solidFill>
                <a:schemeClr val="tx2"/>
              </a:solidFill>
            </a:endParaRPr>
          </a:p>
        </p:txBody>
      </p:sp>
    </p:spTree>
    <p:extLst>
      <p:ext uri="{BB962C8B-B14F-4D97-AF65-F5344CB8AC3E}">
        <p14:creationId xmlns:p14="http://schemas.microsoft.com/office/powerpoint/2010/main" val="3307324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2"/>
          <p:cNvSpPr txBox="1">
            <a:spLocks noChangeArrowheads="1"/>
          </p:cNvSpPr>
          <p:nvPr/>
        </p:nvSpPr>
        <p:spPr bwMode="auto">
          <a:xfrm>
            <a:off x="1259632" y="297458"/>
            <a:ext cx="774035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vi-VN"/>
            </a:defPPr>
            <a:lvl1pPr eaLnBrk="1" hangingPunct="1">
              <a:defRPr sz="3600" b="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vi-VN" dirty="0" smtClean="0"/>
              <a:t>Lưu biến tích lũy</a:t>
            </a:r>
            <a:endParaRPr lang="de-DE" dirty="0"/>
          </a:p>
        </p:txBody>
      </p:sp>
      <p:sp>
        <p:nvSpPr>
          <p:cNvPr id="84996" name="Text Box 3"/>
          <p:cNvSpPr txBox="1">
            <a:spLocks noChangeArrowheads="1"/>
          </p:cNvSpPr>
          <p:nvPr/>
        </p:nvSpPr>
        <p:spPr bwMode="auto">
          <a:xfrm>
            <a:off x="611560" y="2060848"/>
            <a:ext cx="8388424" cy="344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vi-VN"/>
            </a:defPPr>
            <a:lvl1pPr marL="342900" indent="-342900" algn="just" eaLnBrk="1" hangingPunct="1">
              <a:spcBef>
                <a:spcPct val="20000"/>
              </a:spcBef>
              <a:buClr>
                <a:schemeClr val="folHlink"/>
              </a:buClr>
              <a:buSzPct val="60000"/>
              <a:buFont typeface="Wingdings" panose="05000000000000000000" pitchFamily="2" charset="2"/>
              <a:buChar char="n"/>
              <a:defRPr sz="2800" b="0">
                <a:latin typeface="+mn-lt"/>
                <a:ea typeface="宋体" panose="02010600030101010101" pitchFamily="2" charset="-122"/>
                <a:cs typeface="+mn-cs"/>
              </a:defRPr>
            </a:lvl1pPr>
            <a:lvl2pPr marL="742950" lvl="1" indent="-285750" algn="just" eaLnBrk="1" hangingPunct="1">
              <a:spcBef>
                <a:spcPct val="20000"/>
              </a:spcBef>
              <a:buClr>
                <a:schemeClr val="hlink"/>
              </a:buClr>
              <a:buSzPct val="55000"/>
              <a:buFont typeface="Wingdings" panose="05000000000000000000" pitchFamily="2" charset="2"/>
              <a:buChar char="n"/>
              <a:defRPr sz="2400" b="0">
                <a:latin typeface="+mn-lt"/>
                <a:ea typeface="宋体" panose="02010600030101010101" pitchFamily="2" charset="-122"/>
                <a:cs typeface="+mn-cs"/>
              </a:defRPr>
            </a:lvl2pPr>
            <a:lvl3pPr marL="1143000" lvl="2" indent="-228600" algn="just" eaLnBrk="1" hangingPunct="1">
              <a:spcBef>
                <a:spcPct val="20000"/>
              </a:spcBef>
              <a:buClr>
                <a:schemeClr val="folHlink"/>
              </a:buClr>
              <a:buSzPct val="50000"/>
              <a:buFont typeface="Wingdings" panose="05000000000000000000" pitchFamily="2" charset="2"/>
              <a:buChar char="n"/>
              <a:defRPr sz="2000">
                <a:latin typeface="+mn-lt"/>
                <a:ea typeface="宋体" panose="02010600030101010101" pitchFamily="2" charset="-122"/>
                <a:cs typeface="+mn-cs"/>
              </a:defRPr>
            </a:lvl3pPr>
            <a:lvl4pPr marL="1600200" indent="-228600">
              <a:spcBef>
                <a:spcPct val="20000"/>
              </a:spcBef>
              <a:buClr>
                <a:schemeClr val="accent2"/>
              </a:buClr>
              <a:buSzPct val="55000"/>
              <a:buFont typeface="Wingdings" panose="05000000000000000000" pitchFamily="2" charset="2"/>
              <a:buChar char="n"/>
              <a:defRPr sz="2000">
                <a:latin typeface="+mn-lt"/>
                <a:cs typeface="+mn-cs"/>
              </a:defRPr>
            </a:lvl4pPr>
            <a:lvl5pPr marL="2057400" indent="-228600">
              <a:spcBef>
                <a:spcPct val="20000"/>
              </a:spcBef>
              <a:buClr>
                <a:schemeClr val="accent1"/>
              </a:buClr>
              <a:buSzPct val="50000"/>
              <a:buFont typeface="Wingdings" panose="05000000000000000000" pitchFamily="2" charset="2"/>
              <a:buChar char="n"/>
              <a:defRPr sz="2000">
                <a:latin typeface="+mn-lt"/>
                <a:cs typeface="+mn-cs"/>
              </a:defRPr>
            </a:lvl5pPr>
            <a:lvl6pPr marL="2514600" indent="-228600">
              <a:lnSpc>
                <a:spcPct val="90000"/>
              </a:lnSpc>
              <a:spcBef>
                <a:spcPts val="500"/>
              </a:spcBef>
              <a:buFont typeface="Arial" panose="020B0604020202020204" pitchFamily="34" charset="0"/>
              <a:buChar char="•"/>
              <a:defRPr sz="1800">
                <a:latin typeface="+mn-lt"/>
                <a:cs typeface="+mn-cs"/>
              </a:defRPr>
            </a:lvl6pPr>
            <a:lvl7pPr marL="2971800" indent="-228600">
              <a:lnSpc>
                <a:spcPct val="90000"/>
              </a:lnSpc>
              <a:spcBef>
                <a:spcPts val="500"/>
              </a:spcBef>
              <a:buFont typeface="Arial" panose="020B0604020202020204" pitchFamily="34" charset="0"/>
              <a:buChar char="•"/>
              <a:defRPr sz="1800">
                <a:latin typeface="+mn-lt"/>
                <a:cs typeface="+mn-cs"/>
              </a:defRPr>
            </a:lvl7pPr>
            <a:lvl8pPr marL="3429000" indent="-228600">
              <a:lnSpc>
                <a:spcPct val="90000"/>
              </a:lnSpc>
              <a:spcBef>
                <a:spcPts val="500"/>
              </a:spcBef>
              <a:buFont typeface="Arial" panose="020B0604020202020204" pitchFamily="34" charset="0"/>
              <a:buChar char="•"/>
              <a:defRPr sz="1800">
                <a:latin typeface="+mn-lt"/>
                <a:cs typeface="+mn-cs"/>
              </a:defRPr>
            </a:lvl8pPr>
            <a:lvl9pPr marL="3886200" indent="-228600">
              <a:lnSpc>
                <a:spcPct val="90000"/>
              </a:lnSpc>
              <a:spcBef>
                <a:spcPts val="500"/>
              </a:spcBef>
              <a:buFont typeface="Arial" panose="020B0604020202020204" pitchFamily="34" charset="0"/>
              <a:buChar char="•"/>
              <a:defRPr sz="1800">
                <a:latin typeface="+mn-lt"/>
                <a:cs typeface="+mn-cs"/>
              </a:defRPr>
            </a:lvl9pPr>
          </a:lstStyle>
          <a:p>
            <a:r>
              <a:rPr lang="vi-VN" dirty="0" smtClean="0"/>
              <a:t>Đối với web (20 tỉ văn bản), lưu biến tích lũy cho tất cả văn bản trong bộ nhớ là không khả thi</a:t>
            </a:r>
            <a:r>
              <a:rPr lang="en-US" dirty="0" smtClean="0"/>
              <a:t>.</a:t>
            </a:r>
            <a:endParaRPr lang="en-US" dirty="0"/>
          </a:p>
          <a:p>
            <a:pPr lvl="1"/>
            <a:r>
              <a:rPr lang="vi-VN" dirty="0" smtClean="0"/>
              <a:t>Vì vậy: Chỉ tạo biến tích lũy cho văn bản xuất hiện trong danh sách thẻ định vị</a:t>
            </a:r>
            <a:r>
              <a:rPr lang="en-US" dirty="0" smtClean="0"/>
              <a:t>;</a:t>
            </a:r>
            <a:endParaRPr lang="de-DE" dirty="0"/>
          </a:p>
          <a:p>
            <a:pPr lvl="1"/>
            <a:r>
              <a:rPr lang="vi-VN" dirty="0" smtClean="0"/>
              <a:t>Đồng nghĩa với: Không tạo biến tích lũy cho văn bản với điểm số bằng 0 (vd, văn bản không chứa từ truy vấn nào</a:t>
            </a:r>
            <a:r>
              <a:rPr lang="de-DE" dirty="0" smtClean="0"/>
              <a:t>)</a:t>
            </a:r>
            <a:r>
              <a:rPr lang="vi-VN" dirty="0" smtClean="0"/>
              <a:t>.</a:t>
            </a:r>
            <a:endParaRPr lang="de-DE"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1"/>
          <p:cNvSpPr>
            <a:spLocks noGrp="1"/>
          </p:cNvSpPr>
          <p:nvPr>
            <p:ph type="sldNum" sz="quarter" idx="12"/>
          </p:nvPr>
        </p:nvSpPr>
        <p:spPr>
          <a:xfrm>
            <a:off x="7042150" y="6243638"/>
            <a:ext cx="1905000" cy="457200"/>
          </a:xfrm>
        </p:spPr>
        <p:txBody>
          <a:bodyPr/>
          <a:lstStyle/>
          <a:p>
            <a:pPr>
              <a:defRPr/>
            </a:pPr>
            <a:fld id="{A81E07A1-38DA-436E-9EB2-1E501CB9FFA7}" type="slidenum">
              <a:rPr lang="vi-VN" smtClean="0"/>
              <a:pPr>
                <a:defRPr/>
              </a:pPr>
              <a:t>9</a:t>
            </a:fld>
            <a:endParaRPr lang="vi-VN" dirty="0"/>
          </a:p>
        </p:txBody>
      </p:sp>
    </p:spTree>
    <p:extLst>
      <p:ext uri="{BB962C8B-B14F-4D97-AF65-F5344CB8AC3E}">
        <p14:creationId xmlns:p14="http://schemas.microsoft.com/office/powerpoint/2010/main" val="4196456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8962</TotalTime>
  <Words>2219</Words>
  <Application>Microsoft Office PowerPoint</Application>
  <PresentationFormat>On-screen Show (4:3)</PresentationFormat>
  <Paragraphs>333</Paragraphs>
  <Slides>39</Slides>
  <Notes>15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Палитра</vt:lpstr>
      <vt:lpstr>IT4853 Tìm kiếm và trình diễn thông tin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 chính</vt:lpstr>
      <vt:lpstr>PowerPoint Presentation</vt:lpstr>
      <vt:lpstr>Nội dung chính</vt:lpstr>
      <vt:lpstr>PowerPoint Presentation</vt:lpstr>
      <vt:lpstr>PowerPoint Presentation</vt:lpstr>
      <vt:lpstr>PowerPoint Presentation</vt:lpstr>
      <vt:lpstr>PowerPoint Presentation</vt:lpstr>
      <vt:lpstr>Nội dung chính</vt:lpstr>
      <vt:lpstr>Lọc theo từ truy vấn</vt:lpstr>
      <vt:lpstr>Từ truy vấn với idf cao</vt:lpstr>
      <vt:lpstr>Chứa nhiều từ truy vấn</vt:lpstr>
      <vt:lpstr>Ví dụ, nếu chỉ xét văn bản có tối thiểu 3 từ truy vấn</vt:lpstr>
      <vt:lpstr>Nội dung chính</vt:lpstr>
      <vt:lpstr>Danh sách ưu tiên</vt:lpstr>
      <vt:lpstr>Phân cấp chỉ mục</vt:lpstr>
      <vt:lpstr>Ví dụ phân cấp chỉ mục</vt:lpstr>
      <vt:lpstr>Nội dung chính</vt:lpstr>
      <vt:lpstr>Phân cụm ngẫu nhiên</vt:lpstr>
      <vt:lpstr>Trực quan hóa</vt:lpstr>
      <vt:lpstr>Giải pháp tổng quát</vt:lpstr>
      <vt:lpstr>Nội dung chính</vt:lpstr>
      <vt:lpstr>Chia miền</vt:lpstr>
      <vt:lpstr>Ví dụ chỉ mục chia miền</vt:lpstr>
      <vt:lpstr>Nội dung chính</vt:lpstr>
      <vt:lpstr>Sơ đồ khái quát</vt:lpstr>
      <vt:lpstr>Nhận diện kiểu truy vấn</vt:lpstr>
      <vt:lpstr>PowerPoint Presentation</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2206</cp:revision>
  <dcterms:created xsi:type="dcterms:W3CDTF">2013-06-24T04:34:24Z</dcterms:created>
  <dcterms:modified xsi:type="dcterms:W3CDTF">2016-10-11T02:17:23Z</dcterms:modified>
</cp:coreProperties>
</file>