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2" r:id="rId1"/>
  </p:sldMasterIdLst>
  <p:notesMasterIdLst>
    <p:notesMasterId r:id="rId39"/>
  </p:notesMasterIdLst>
  <p:sldIdLst>
    <p:sldId id="313" r:id="rId2"/>
    <p:sldId id="399" r:id="rId3"/>
    <p:sldId id="355" r:id="rId4"/>
    <p:sldId id="428" r:id="rId5"/>
    <p:sldId id="432" r:id="rId6"/>
    <p:sldId id="359" r:id="rId7"/>
    <p:sldId id="433" r:id="rId8"/>
    <p:sldId id="434" r:id="rId9"/>
    <p:sldId id="425" r:id="rId10"/>
    <p:sldId id="376" r:id="rId11"/>
    <p:sldId id="426" r:id="rId12"/>
    <p:sldId id="427" r:id="rId13"/>
    <p:sldId id="360" r:id="rId14"/>
    <p:sldId id="361" r:id="rId15"/>
    <p:sldId id="362" r:id="rId16"/>
    <p:sldId id="363" r:id="rId17"/>
    <p:sldId id="364" r:id="rId18"/>
    <p:sldId id="365" r:id="rId19"/>
    <p:sldId id="366" r:id="rId20"/>
    <p:sldId id="367" r:id="rId21"/>
    <p:sldId id="368" r:id="rId22"/>
    <p:sldId id="301" r:id="rId23"/>
    <p:sldId id="421" r:id="rId24"/>
    <p:sldId id="422" r:id="rId25"/>
    <p:sldId id="371" r:id="rId26"/>
    <p:sldId id="387" r:id="rId27"/>
    <p:sldId id="372" r:id="rId28"/>
    <p:sldId id="303" r:id="rId29"/>
    <p:sldId id="400" r:id="rId30"/>
    <p:sldId id="397" r:id="rId31"/>
    <p:sldId id="305" r:id="rId32"/>
    <p:sldId id="398" r:id="rId33"/>
    <p:sldId id="306" r:id="rId34"/>
    <p:sldId id="307" r:id="rId35"/>
    <p:sldId id="308" r:id="rId36"/>
    <p:sldId id="435" r:id="rId37"/>
    <p:sldId id="418" r:id="rId38"/>
  </p:sldIdLst>
  <p:sldSz cx="9144000" cy="6858000" type="screen4x3"/>
  <p:notesSz cx="6858000" cy="9144000"/>
  <p:defaultTextStyle>
    <a:defPPr>
      <a:defRPr lang="vi-VN"/>
    </a:defPPr>
    <a:lvl1pPr algn="l" rtl="0" eaLnBrk="0" fontAlgn="base" hangingPunct="0">
      <a:spcBef>
        <a:spcPct val="0"/>
      </a:spcBef>
      <a:spcAft>
        <a:spcPct val="0"/>
      </a:spcAft>
      <a:defRPr b="1" kern="1200">
        <a:solidFill>
          <a:schemeClr val="tx1"/>
        </a:solidFill>
        <a:latin typeface="Tahoma" panose="020B0604030504040204" pitchFamily="34" charset="0"/>
        <a:ea typeface="+mn-ea"/>
        <a:cs typeface="Tahoma" panose="020B0604030504040204" pitchFamily="34" charset="0"/>
      </a:defRPr>
    </a:lvl1pPr>
    <a:lvl2pPr marL="457200" algn="l" rtl="0" eaLnBrk="0" fontAlgn="base" hangingPunct="0">
      <a:spcBef>
        <a:spcPct val="0"/>
      </a:spcBef>
      <a:spcAft>
        <a:spcPct val="0"/>
      </a:spcAft>
      <a:defRPr b="1" kern="1200">
        <a:solidFill>
          <a:schemeClr val="tx1"/>
        </a:solidFill>
        <a:latin typeface="Tahoma" panose="020B0604030504040204" pitchFamily="34" charset="0"/>
        <a:ea typeface="+mn-ea"/>
        <a:cs typeface="Tahoma" panose="020B0604030504040204" pitchFamily="34" charset="0"/>
      </a:defRPr>
    </a:lvl2pPr>
    <a:lvl3pPr marL="914400" algn="l" rtl="0" eaLnBrk="0" fontAlgn="base" hangingPunct="0">
      <a:spcBef>
        <a:spcPct val="0"/>
      </a:spcBef>
      <a:spcAft>
        <a:spcPct val="0"/>
      </a:spcAft>
      <a:defRPr b="1" kern="1200">
        <a:solidFill>
          <a:schemeClr val="tx1"/>
        </a:solidFill>
        <a:latin typeface="Tahoma" panose="020B0604030504040204" pitchFamily="34" charset="0"/>
        <a:ea typeface="+mn-ea"/>
        <a:cs typeface="Tahoma" panose="020B0604030504040204" pitchFamily="34" charset="0"/>
      </a:defRPr>
    </a:lvl3pPr>
    <a:lvl4pPr marL="1371600" algn="l" rtl="0" eaLnBrk="0" fontAlgn="base" hangingPunct="0">
      <a:spcBef>
        <a:spcPct val="0"/>
      </a:spcBef>
      <a:spcAft>
        <a:spcPct val="0"/>
      </a:spcAft>
      <a:defRPr b="1" kern="1200">
        <a:solidFill>
          <a:schemeClr val="tx1"/>
        </a:solidFill>
        <a:latin typeface="Tahoma" panose="020B0604030504040204" pitchFamily="34" charset="0"/>
        <a:ea typeface="+mn-ea"/>
        <a:cs typeface="Tahoma" panose="020B0604030504040204" pitchFamily="34" charset="0"/>
      </a:defRPr>
    </a:lvl4pPr>
    <a:lvl5pPr marL="1828800" algn="l" rtl="0" eaLnBrk="0" fontAlgn="base" hangingPunct="0">
      <a:spcBef>
        <a:spcPct val="0"/>
      </a:spcBef>
      <a:spcAft>
        <a:spcPct val="0"/>
      </a:spcAft>
      <a:defRPr b="1" kern="1200">
        <a:solidFill>
          <a:schemeClr val="tx1"/>
        </a:solidFill>
        <a:latin typeface="Tahoma" panose="020B0604030504040204" pitchFamily="34" charset="0"/>
        <a:ea typeface="+mn-ea"/>
        <a:cs typeface="Tahoma" panose="020B0604030504040204" pitchFamily="34" charset="0"/>
      </a:defRPr>
    </a:lvl5pPr>
    <a:lvl6pPr marL="2286000" algn="l" defTabSz="914400" rtl="0" eaLnBrk="1" latinLnBrk="0" hangingPunct="1">
      <a:defRPr b="1" kern="1200">
        <a:solidFill>
          <a:schemeClr val="tx1"/>
        </a:solidFill>
        <a:latin typeface="Tahoma" panose="020B0604030504040204" pitchFamily="34" charset="0"/>
        <a:ea typeface="+mn-ea"/>
        <a:cs typeface="Tahoma" panose="020B0604030504040204" pitchFamily="34" charset="0"/>
      </a:defRPr>
    </a:lvl6pPr>
    <a:lvl7pPr marL="2743200" algn="l" defTabSz="914400" rtl="0" eaLnBrk="1" latinLnBrk="0" hangingPunct="1">
      <a:defRPr b="1" kern="1200">
        <a:solidFill>
          <a:schemeClr val="tx1"/>
        </a:solidFill>
        <a:latin typeface="Tahoma" panose="020B0604030504040204" pitchFamily="34" charset="0"/>
        <a:ea typeface="+mn-ea"/>
        <a:cs typeface="Tahoma" panose="020B0604030504040204" pitchFamily="34" charset="0"/>
      </a:defRPr>
    </a:lvl7pPr>
    <a:lvl8pPr marL="3200400" algn="l" defTabSz="914400" rtl="0" eaLnBrk="1" latinLnBrk="0" hangingPunct="1">
      <a:defRPr b="1" kern="1200">
        <a:solidFill>
          <a:schemeClr val="tx1"/>
        </a:solidFill>
        <a:latin typeface="Tahoma" panose="020B0604030504040204" pitchFamily="34" charset="0"/>
        <a:ea typeface="+mn-ea"/>
        <a:cs typeface="Tahoma" panose="020B0604030504040204" pitchFamily="34" charset="0"/>
      </a:defRPr>
    </a:lvl8pPr>
    <a:lvl9pPr marL="3657600" algn="l" defTabSz="914400" rtl="0" eaLnBrk="1" latinLnBrk="0" hangingPunct="1">
      <a:defRPr b="1" kern="1200">
        <a:solidFill>
          <a:schemeClr val="tx1"/>
        </a:solidFill>
        <a:latin typeface="Tahoma" panose="020B0604030504040204" pitchFamily="34" charset="0"/>
        <a:ea typeface="+mn-ea"/>
        <a:cs typeface="Tahoma" panose="020B0604030504040204" pitchFamily="34"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99"/>
    <a:srgbClr val="CCFFCC"/>
    <a:srgbClr val="00FFFF"/>
    <a:srgbClr val="CC0000"/>
    <a:srgbClr val="990033"/>
    <a:srgbClr val="990099"/>
    <a:srgbClr val="D60093"/>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969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3.wmf"/><Relationship Id="rId7" Type="http://schemas.openxmlformats.org/officeDocument/2006/relationships/image" Target="../media/image30.wmf"/><Relationship Id="rId2" Type="http://schemas.openxmlformats.org/officeDocument/2006/relationships/image" Target="../media/image32.wmf"/><Relationship Id="rId1" Type="http://schemas.openxmlformats.org/officeDocument/2006/relationships/image" Target="../media/image31.emf"/><Relationship Id="rId6" Type="http://schemas.openxmlformats.org/officeDocument/2006/relationships/image" Target="../media/image17.emf"/><Relationship Id="rId5" Type="http://schemas.openxmlformats.org/officeDocument/2006/relationships/image" Target="../media/image16.wmf"/><Relationship Id="rId4" Type="http://schemas.openxmlformats.org/officeDocument/2006/relationships/image" Target="../media/image34.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5" Type="http://schemas.openxmlformats.org/officeDocument/2006/relationships/image" Target="../media/image18.wmf"/><Relationship Id="rId4" Type="http://schemas.openxmlformats.org/officeDocument/2006/relationships/image" Target="../media/image17.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4" Type="http://schemas.openxmlformats.org/officeDocument/2006/relationships/image" Target="../media/image22.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20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atin typeface="Adobe Fan Heiti Std B" pitchFamily="34" charset="-128"/>
              </a:defRPr>
            </a:lvl1pPr>
          </a:lstStyle>
          <a:p>
            <a:pPr>
              <a:defRPr/>
            </a:pPr>
            <a:endParaRPr lang="vi-VN"/>
          </a:p>
        </p:txBody>
      </p:sp>
      <p:sp>
        <p:nvSpPr>
          <p:cNvPr id="34201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atin typeface="Adobe Fan Heiti Std B" pitchFamily="34" charset="-128"/>
              </a:defRPr>
            </a:lvl1pPr>
          </a:lstStyle>
          <a:p>
            <a:pPr>
              <a:defRPr/>
            </a:pPr>
            <a:endParaRPr lang="vi-V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4202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vi-VN" noProof="0" smtClean="0"/>
              <a:t>Образец текста</a:t>
            </a:r>
          </a:p>
          <a:p>
            <a:pPr lvl="1"/>
            <a:r>
              <a:rPr lang="vi-VN" noProof="0" smtClean="0"/>
              <a:t>Второй уровень</a:t>
            </a:r>
          </a:p>
          <a:p>
            <a:pPr lvl="2"/>
            <a:r>
              <a:rPr lang="vi-VN" noProof="0" smtClean="0"/>
              <a:t>Третий уровень</a:t>
            </a:r>
          </a:p>
          <a:p>
            <a:pPr lvl="3"/>
            <a:r>
              <a:rPr lang="vi-VN" noProof="0" smtClean="0"/>
              <a:t>Четвертый уровень</a:t>
            </a:r>
          </a:p>
          <a:p>
            <a:pPr lvl="4"/>
            <a:r>
              <a:rPr lang="vi-VN" noProof="0" smtClean="0"/>
              <a:t>Пятый уровень</a:t>
            </a:r>
          </a:p>
        </p:txBody>
      </p:sp>
      <p:sp>
        <p:nvSpPr>
          <p:cNvPr id="34202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atin typeface="Adobe Fan Heiti Std B" pitchFamily="34" charset="-128"/>
              </a:defRPr>
            </a:lvl1pPr>
          </a:lstStyle>
          <a:p>
            <a:pPr>
              <a:defRPr/>
            </a:pPr>
            <a:endParaRPr lang="vi-VN"/>
          </a:p>
        </p:txBody>
      </p:sp>
      <p:sp>
        <p:nvSpPr>
          <p:cNvPr id="34202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atin typeface="Adobe Fan Heiti Std B" pitchFamily="34" charset="-128"/>
              </a:defRPr>
            </a:lvl1pPr>
          </a:lstStyle>
          <a:p>
            <a:pPr>
              <a:defRPr/>
            </a:pPr>
            <a:fld id="{131176AC-51AD-4618-B133-B0872FB5542B}" type="slidenum">
              <a:rPr lang="vi-VN"/>
              <a:pPr>
                <a:defRPr/>
              </a:pPr>
              <a:t>‹#›</a:t>
            </a:fld>
            <a:endParaRPr lang="vi-VN"/>
          </a:p>
        </p:txBody>
      </p:sp>
    </p:spTree>
    <p:extLst>
      <p:ext uri="{BB962C8B-B14F-4D97-AF65-F5344CB8AC3E}">
        <p14:creationId xmlns:p14="http://schemas.microsoft.com/office/powerpoint/2010/main" val="34570954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dobe Fan Heiti Std B" pitchFamily="34" charset="-128"/>
        <a:ea typeface="+mn-ea"/>
        <a:cs typeface="Tahoma" panose="020B0604030504040204" pitchFamily="34" charset="0"/>
      </a:defRPr>
    </a:lvl1pPr>
    <a:lvl2pPr marL="457200" algn="l" rtl="0" eaLnBrk="0" fontAlgn="base" hangingPunct="0">
      <a:spcBef>
        <a:spcPct val="30000"/>
      </a:spcBef>
      <a:spcAft>
        <a:spcPct val="0"/>
      </a:spcAft>
      <a:defRPr sz="1200" kern="1200">
        <a:solidFill>
          <a:schemeClr val="tx1"/>
        </a:solidFill>
        <a:latin typeface="Adobe Fan Heiti Std B" pitchFamily="34" charset="-128"/>
        <a:ea typeface="+mn-ea"/>
        <a:cs typeface="Tahoma" panose="020B0604030504040204" pitchFamily="34" charset="0"/>
      </a:defRPr>
    </a:lvl2pPr>
    <a:lvl3pPr marL="914400" algn="l" rtl="0" eaLnBrk="0" fontAlgn="base" hangingPunct="0">
      <a:spcBef>
        <a:spcPct val="30000"/>
      </a:spcBef>
      <a:spcAft>
        <a:spcPct val="0"/>
      </a:spcAft>
      <a:defRPr sz="1200" kern="1200">
        <a:solidFill>
          <a:schemeClr val="tx1"/>
        </a:solidFill>
        <a:latin typeface="Adobe Fan Heiti Std B" pitchFamily="34" charset="-128"/>
        <a:ea typeface="+mn-ea"/>
        <a:cs typeface="Tahoma" panose="020B0604030504040204" pitchFamily="34" charset="0"/>
      </a:defRPr>
    </a:lvl3pPr>
    <a:lvl4pPr marL="1371600" algn="l" rtl="0" eaLnBrk="0" fontAlgn="base" hangingPunct="0">
      <a:spcBef>
        <a:spcPct val="30000"/>
      </a:spcBef>
      <a:spcAft>
        <a:spcPct val="0"/>
      </a:spcAft>
      <a:defRPr sz="1200" kern="1200">
        <a:solidFill>
          <a:schemeClr val="tx1"/>
        </a:solidFill>
        <a:latin typeface="Adobe Fan Heiti Std B" pitchFamily="34" charset="-128"/>
        <a:ea typeface="+mn-ea"/>
        <a:cs typeface="Tahoma" panose="020B0604030504040204" pitchFamily="34" charset="0"/>
      </a:defRPr>
    </a:lvl4pPr>
    <a:lvl5pPr marL="1828800" algn="l" rtl="0" eaLnBrk="0" fontAlgn="base" hangingPunct="0">
      <a:spcBef>
        <a:spcPct val="30000"/>
      </a:spcBef>
      <a:spcAft>
        <a:spcPct val="0"/>
      </a:spcAft>
      <a:defRPr sz="1200" kern="1200">
        <a:solidFill>
          <a:schemeClr val="tx1"/>
        </a:solidFill>
        <a:latin typeface="Adobe Fan Heiti Std B" pitchFamily="34" charset="-128"/>
        <a:ea typeface="+mn-ea"/>
        <a:cs typeface="Tahoma" panose="020B060403050404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4</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smtClean="0"/>
          </a:p>
        </p:txBody>
      </p:sp>
    </p:spTree>
    <p:extLst>
      <p:ext uri="{BB962C8B-B14F-4D97-AF65-F5344CB8AC3E}">
        <p14:creationId xmlns:p14="http://schemas.microsoft.com/office/powerpoint/2010/main" val="4123956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5</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smtClean="0"/>
          </a:p>
        </p:txBody>
      </p:sp>
    </p:spTree>
    <p:extLst>
      <p:ext uri="{BB962C8B-B14F-4D97-AF65-F5344CB8AC3E}">
        <p14:creationId xmlns:p14="http://schemas.microsoft.com/office/powerpoint/2010/main" val="3566476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pPr>
              <a:defRPr/>
            </a:pPr>
            <a:fld id="{131176AC-51AD-4618-B133-B0872FB5542B}" type="slidenum">
              <a:rPr lang="vi-VN" smtClean="0"/>
              <a:pPr>
                <a:defRPr/>
              </a:pPr>
              <a:t>30</a:t>
            </a:fld>
            <a:endParaRPr lang="vi-VN"/>
          </a:p>
        </p:txBody>
      </p:sp>
    </p:spTree>
    <p:extLst>
      <p:ext uri="{BB962C8B-B14F-4D97-AF65-F5344CB8AC3E}">
        <p14:creationId xmlns:p14="http://schemas.microsoft.com/office/powerpoint/2010/main" val="11916193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grpSp>
      <p:sp>
        <p:nvSpPr>
          <p:cNvPr id="67596" name="Rectangle 12"/>
          <p:cNvSpPr>
            <a:spLocks noGrp="1" noChangeArrowheads="1"/>
          </p:cNvSpPr>
          <p:nvPr>
            <p:ph type="ctrTitle"/>
          </p:nvPr>
        </p:nvSpPr>
        <p:spPr>
          <a:xfrm>
            <a:off x="990600" y="1676400"/>
            <a:ext cx="7772400" cy="1462088"/>
          </a:xfrm>
        </p:spPr>
        <p:txBody>
          <a:bodyPr/>
          <a:lstStyle>
            <a:lvl1pPr>
              <a:defRPr/>
            </a:lvl1pPr>
          </a:lstStyle>
          <a:p>
            <a:pPr lvl="0"/>
            <a:r>
              <a:rPr lang="vi-VN" noProof="0" smtClean="0"/>
              <a:t>Образец заголовка</a:t>
            </a:r>
          </a:p>
        </p:txBody>
      </p:sp>
      <p:sp>
        <p:nvSpPr>
          <p:cNvPr id="67597"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vi-VN" noProof="0" smtClean="0"/>
              <a:t>Образец подзаголовка</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vi-VN"/>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vi-VN"/>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C7B66CC2-7509-4218-8DAB-5DD3E3239361}" type="slidenum">
              <a:rPr lang="vi-VN"/>
              <a:pPr>
                <a:defRPr/>
              </a:pPr>
              <a:t>‹#›</a:t>
            </a:fld>
            <a:endParaRPr lang="vi-VN"/>
          </a:p>
        </p:txBody>
      </p:sp>
    </p:spTree>
    <p:extLst>
      <p:ext uri="{BB962C8B-B14F-4D97-AF65-F5344CB8AC3E}">
        <p14:creationId xmlns:p14="http://schemas.microsoft.com/office/powerpoint/2010/main" val="4251034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E6504713-1698-419A-BB14-13EA3A94D2AC}" type="slidenum">
              <a:rPr lang="vi-VN"/>
              <a:pPr>
                <a:defRPr/>
              </a:pPr>
              <a:t>‹#›</a:t>
            </a:fld>
            <a:endParaRPr lang="vi-VN"/>
          </a:p>
        </p:txBody>
      </p:sp>
    </p:spTree>
    <p:extLst>
      <p:ext uri="{BB962C8B-B14F-4D97-AF65-F5344CB8AC3E}">
        <p14:creationId xmlns:p14="http://schemas.microsoft.com/office/powerpoint/2010/main" val="1283206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22EF7B3F-17D0-4177-8A74-7E54C50D60B6}" type="slidenum">
              <a:rPr lang="vi-VN"/>
              <a:pPr>
                <a:defRPr/>
              </a:pPr>
              <a:t>‹#›</a:t>
            </a:fld>
            <a:endParaRPr lang="vi-VN"/>
          </a:p>
        </p:txBody>
      </p:sp>
    </p:spTree>
    <p:extLst>
      <p:ext uri="{BB962C8B-B14F-4D97-AF65-F5344CB8AC3E}">
        <p14:creationId xmlns:p14="http://schemas.microsoft.com/office/powerpoint/2010/main" val="2651296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A81E07A1-38DA-436E-9EB2-1E501CB9FFA7}" type="slidenum">
              <a:rPr lang="vi-VN"/>
              <a:pPr>
                <a:defRPr/>
              </a:pPr>
              <a:t>‹#›</a:t>
            </a:fld>
            <a:endParaRPr lang="vi-VN"/>
          </a:p>
        </p:txBody>
      </p:sp>
    </p:spTree>
    <p:extLst>
      <p:ext uri="{BB962C8B-B14F-4D97-AF65-F5344CB8AC3E}">
        <p14:creationId xmlns:p14="http://schemas.microsoft.com/office/powerpoint/2010/main" val="3694328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vi-V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8D4939A5-1D32-4C66-BC0B-2EAA38CB2935}" type="slidenum">
              <a:rPr lang="vi-VN"/>
              <a:pPr>
                <a:defRPr/>
              </a:pPr>
              <a:t>‹#›</a:t>
            </a:fld>
            <a:endParaRPr lang="vi-VN"/>
          </a:p>
        </p:txBody>
      </p:sp>
    </p:spTree>
    <p:extLst>
      <p:ext uri="{BB962C8B-B14F-4D97-AF65-F5344CB8AC3E}">
        <p14:creationId xmlns:p14="http://schemas.microsoft.com/office/powerpoint/2010/main" val="3045942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11826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51450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CB430FBC-6CDA-45B2-AE62-1A8D09B0D538}" type="slidenum">
              <a:rPr lang="vi-VN"/>
              <a:pPr>
                <a:defRPr/>
              </a:pPr>
              <a:t>‹#›</a:t>
            </a:fld>
            <a:endParaRPr lang="vi-VN"/>
          </a:p>
        </p:txBody>
      </p:sp>
    </p:spTree>
    <p:extLst>
      <p:ext uri="{BB962C8B-B14F-4D97-AF65-F5344CB8AC3E}">
        <p14:creationId xmlns:p14="http://schemas.microsoft.com/office/powerpoint/2010/main" val="1455466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vi-V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Rectangle 11"/>
          <p:cNvSpPr>
            <a:spLocks noGrp="1" noChangeArrowheads="1"/>
          </p:cNvSpPr>
          <p:nvPr>
            <p:ph type="dt" sz="half" idx="10"/>
          </p:nvPr>
        </p:nvSpPr>
        <p:spPr>
          <a:ln/>
        </p:spPr>
        <p:txBody>
          <a:bodyPr/>
          <a:lstStyle>
            <a:lvl1pPr>
              <a:defRPr/>
            </a:lvl1pPr>
          </a:lstStyle>
          <a:p>
            <a:pPr>
              <a:defRPr/>
            </a:pPr>
            <a:endParaRPr lang="vi-VN"/>
          </a:p>
        </p:txBody>
      </p:sp>
      <p:sp>
        <p:nvSpPr>
          <p:cNvPr id="8" name="Rectangle 12"/>
          <p:cNvSpPr>
            <a:spLocks noGrp="1" noChangeArrowheads="1"/>
          </p:cNvSpPr>
          <p:nvPr>
            <p:ph type="ftr" sz="quarter" idx="11"/>
          </p:nvPr>
        </p:nvSpPr>
        <p:spPr>
          <a:ln/>
        </p:spPr>
        <p:txBody>
          <a:bodyPr/>
          <a:lstStyle>
            <a:lvl1pPr>
              <a:defRPr/>
            </a:lvl1pPr>
          </a:lstStyle>
          <a:p>
            <a:pPr>
              <a:defRPr/>
            </a:pPr>
            <a:endParaRPr lang="vi-VN"/>
          </a:p>
        </p:txBody>
      </p:sp>
      <p:sp>
        <p:nvSpPr>
          <p:cNvPr id="9" name="Rectangle 13"/>
          <p:cNvSpPr>
            <a:spLocks noGrp="1" noChangeArrowheads="1"/>
          </p:cNvSpPr>
          <p:nvPr>
            <p:ph type="sldNum" sz="quarter" idx="12"/>
          </p:nvPr>
        </p:nvSpPr>
        <p:spPr>
          <a:ln/>
        </p:spPr>
        <p:txBody>
          <a:bodyPr/>
          <a:lstStyle>
            <a:lvl1pPr>
              <a:defRPr/>
            </a:lvl1pPr>
          </a:lstStyle>
          <a:p>
            <a:pPr>
              <a:defRPr/>
            </a:pPr>
            <a:fld id="{BCA78B5D-2189-402F-9EFE-B2C38323181E}" type="slidenum">
              <a:rPr lang="vi-VN"/>
              <a:pPr>
                <a:defRPr/>
              </a:pPr>
              <a:t>‹#›</a:t>
            </a:fld>
            <a:endParaRPr lang="vi-VN"/>
          </a:p>
        </p:txBody>
      </p:sp>
    </p:spTree>
    <p:extLst>
      <p:ext uri="{BB962C8B-B14F-4D97-AF65-F5344CB8AC3E}">
        <p14:creationId xmlns:p14="http://schemas.microsoft.com/office/powerpoint/2010/main" val="660512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Rectangle 11"/>
          <p:cNvSpPr>
            <a:spLocks noGrp="1" noChangeArrowheads="1"/>
          </p:cNvSpPr>
          <p:nvPr>
            <p:ph type="dt" sz="half" idx="10"/>
          </p:nvPr>
        </p:nvSpPr>
        <p:spPr>
          <a:ln/>
        </p:spPr>
        <p:txBody>
          <a:bodyPr/>
          <a:lstStyle>
            <a:lvl1pPr>
              <a:defRPr/>
            </a:lvl1pPr>
          </a:lstStyle>
          <a:p>
            <a:pPr>
              <a:defRPr/>
            </a:pPr>
            <a:endParaRPr lang="vi-VN"/>
          </a:p>
        </p:txBody>
      </p:sp>
      <p:sp>
        <p:nvSpPr>
          <p:cNvPr id="4" name="Rectangle 12"/>
          <p:cNvSpPr>
            <a:spLocks noGrp="1" noChangeArrowheads="1"/>
          </p:cNvSpPr>
          <p:nvPr>
            <p:ph type="ftr" sz="quarter" idx="11"/>
          </p:nvPr>
        </p:nvSpPr>
        <p:spPr>
          <a:ln/>
        </p:spPr>
        <p:txBody>
          <a:bodyPr/>
          <a:lstStyle>
            <a:lvl1pPr>
              <a:defRPr/>
            </a:lvl1pPr>
          </a:lstStyle>
          <a:p>
            <a:pPr>
              <a:defRPr/>
            </a:pPr>
            <a:endParaRPr lang="vi-VN"/>
          </a:p>
        </p:txBody>
      </p:sp>
      <p:sp>
        <p:nvSpPr>
          <p:cNvPr id="5" name="Rectangle 13"/>
          <p:cNvSpPr>
            <a:spLocks noGrp="1" noChangeArrowheads="1"/>
          </p:cNvSpPr>
          <p:nvPr>
            <p:ph type="sldNum" sz="quarter" idx="12"/>
          </p:nvPr>
        </p:nvSpPr>
        <p:spPr>
          <a:ln/>
        </p:spPr>
        <p:txBody>
          <a:bodyPr/>
          <a:lstStyle>
            <a:lvl1pPr>
              <a:defRPr/>
            </a:lvl1pPr>
          </a:lstStyle>
          <a:p>
            <a:pPr>
              <a:defRPr/>
            </a:pPr>
            <a:fld id="{3A61A8D7-472F-4220-B835-9BCD656AC6A7}" type="slidenum">
              <a:rPr lang="vi-VN"/>
              <a:pPr>
                <a:defRPr/>
              </a:pPr>
              <a:t>‹#›</a:t>
            </a:fld>
            <a:endParaRPr lang="vi-VN"/>
          </a:p>
        </p:txBody>
      </p:sp>
    </p:spTree>
    <p:extLst>
      <p:ext uri="{BB962C8B-B14F-4D97-AF65-F5344CB8AC3E}">
        <p14:creationId xmlns:p14="http://schemas.microsoft.com/office/powerpoint/2010/main" val="1522071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vi-VN"/>
          </a:p>
        </p:txBody>
      </p:sp>
      <p:sp>
        <p:nvSpPr>
          <p:cNvPr id="3" name="Rectangle 12"/>
          <p:cNvSpPr>
            <a:spLocks noGrp="1" noChangeArrowheads="1"/>
          </p:cNvSpPr>
          <p:nvPr>
            <p:ph type="ftr" sz="quarter" idx="11"/>
          </p:nvPr>
        </p:nvSpPr>
        <p:spPr>
          <a:ln/>
        </p:spPr>
        <p:txBody>
          <a:bodyPr/>
          <a:lstStyle>
            <a:lvl1pPr>
              <a:defRPr/>
            </a:lvl1pPr>
          </a:lstStyle>
          <a:p>
            <a:pPr>
              <a:defRPr/>
            </a:pPr>
            <a:endParaRPr lang="vi-VN"/>
          </a:p>
        </p:txBody>
      </p:sp>
      <p:sp>
        <p:nvSpPr>
          <p:cNvPr id="4" name="Rectangle 13"/>
          <p:cNvSpPr>
            <a:spLocks noGrp="1" noChangeArrowheads="1"/>
          </p:cNvSpPr>
          <p:nvPr>
            <p:ph type="sldNum" sz="quarter" idx="12"/>
          </p:nvPr>
        </p:nvSpPr>
        <p:spPr>
          <a:ln/>
        </p:spPr>
        <p:txBody>
          <a:bodyPr/>
          <a:lstStyle>
            <a:lvl1pPr>
              <a:defRPr/>
            </a:lvl1pPr>
          </a:lstStyle>
          <a:p>
            <a:pPr>
              <a:defRPr/>
            </a:pPr>
            <a:fld id="{D44A3475-7AC7-4219-BAAB-E51036592DFB}" type="slidenum">
              <a:rPr lang="vi-VN"/>
              <a:pPr>
                <a:defRPr/>
              </a:pPr>
              <a:t>‹#›</a:t>
            </a:fld>
            <a:endParaRPr lang="vi-VN"/>
          </a:p>
        </p:txBody>
      </p:sp>
    </p:spTree>
    <p:extLst>
      <p:ext uri="{BB962C8B-B14F-4D97-AF65-F5344CB8AC3E}">
        <p14:creationId xmlns:p14="http://schemas.microsoft.com/office/powerpoint/2010/main" val="2728064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vi-V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D344BB61-9F45-48C0-BA90-91137F247F1E}" type="slidenum">
              <a:rPr lang="vi-VN"/>
              <a:pPr>
                <a:defRPr/>
              </a:pPr>
              <a:t>‹#›</a:t>
            </a:fld>
            <a:endParaRPr lang="vi-VN"/>
          </a:p>
        </p:txBody>
      </p:sp>
    </p:spTree>
    <p:extLst>
      <p:ext uri="{BB962C8B-B14F-4D97-AF65-F5344CB8AC3E}">
        <p14:creationId xmlns:p14="http://schemas.microsoft.com/office/powerpoint/2010/main" val="3031232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vi-V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vi-VN"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92C4E68A-B35E-474D-8D72-50E3B472900A}" type="slidenum">
              <a:rPr lang="vi-VN"/>
              <a:pPr>
                <a:defRPr/>
              </a:pPr>
              <a:t>‹#›</a:t>
            </a:fld>
            <a:endParaRPr lang="vi-VN"/>
          </a:p>
        </p:txBody>
      </p:sp>
    </p:spTree>
    <p:extLst>
      <p:ext uri="{BB962C8B-B14F-4D97-AF65-F5344CB8AC3E}">
        <p14:creationId xmlns:p14="http://schemas.microsoft.com/office/powerpoint/2010/main" val="1225576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b="0" smtClean="0"/>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b="0" smtClean="0"/>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b="0" smtClean="0"/>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b="0" smtClean="0"/>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b="0" smtClean="0"/>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b="0" smtClean="0"/>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b="0" smtClean="0"/>
          </a:p>
        </p:txBody>
      </p:sp>
      <p:sp>
        <p:nvSpPr>
          <p:cNvPr id="1033" name="Rectangle 9"/>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vi-VN" smtClean="0"/>
              <a:t>Образец заголовка</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vi-VN" smtClean="0"/>
              <a:t>Образец текста</a:t>
            </a:r>
          </a:p>
          <a:p>
            <a:pPr lvl="1"/>
            <a:r>
              <a:rPr lang="vi-VN" smtClean="0"/>
              <a:t>Второй уровень</a:t>
            </a:r>
          </a:p>
          <a:p>
            <a:pPr lvl="2"/>
            <a:r>
              <a:rPr lang="vi-VN" smtClean="0"/>
              <a:t>Третий уровень</a:t>
            </a:r>
          </a:p>
          <a:p>
            <a:pPr lvl="3"/>
            <a:r>
              <a:rPr lang="vi-VN" smtClean="0"/>
              <a:t>Четвертый уровень</a:t>
            </a:r>
          </a:p>
          <a:p>
            <a:pPr lvl="4"/>
            <a:r>
              <a:rPr lang="vi-VN" smtClean="0"/>
              <a:t>Пятый уровень</a:t>
            </a:r>
          </a:p>
        </p:txBody>
      </p:sp>
      <p:sp>
        <p:nvSpPr>
          <p:cNvPr id="66571"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b="0"/>
            </a:lvl1pPr>
          </a:lstStyle>
          <a:p>
            <a:pPr>
              <a:defRPr/>
            </a:pPr>
            <a:endParaRPr lang="vi-VN"/>
          </a:p>
        </p:txBody>
      </p:sp>
      <p:sp>
        <p:nvSpPr>
          <p:cNvPr id="66572"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b="0"/>
            </a:lvl1pPr>
          </a:lstStyle>
          <a:p>
            <a:pPr>
              <a:defRPr/>
            </a:pPr>
            <a:endParaRPr lang="vi-VN"/>
          </a:p>
        </p:txBody>
      </p:sp>
      <p:sp>
        <p:nvSpPr>
          <p:cNvPr id="66573"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b="0"/>
            </a:lvl1pPr>
          </a:lstStyle>
          <a:p>
            <a:pPr>
              <a:defRPr/>
            </a:pPr>
            <a:fld id="{B03118E0-C0E9-44BB-BFF2-E7C4ECA81C12}" type="slidenum">
              <a:rPr lang="vi-VN"/>
              <a:pPr>
                <a:defRPr/>
              </a:pPr>
              <a:t>‹#›</a:t>
            </a:fld>
            <a:endParaRPr lang="vi-VN"/>
          </a:p>
        </p:txBody>
      </p:sp>
    </p:spTree>
  </p:cSld>
  <p:clrMap bg1="lt1" tx1="dk1" bg2="lt2" tx2="dk2" accent1="accent1" accent2="accent2" accent3="accent3" accent4="accent4" accent5="accent5" accent6="accent6" hlink="hlink" folHlink="folHlink"/>
  <p:sldLayoutIdLst>
    <p:sldLayoutId id="2147483723"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hf hdr="0" ftr="0" dt="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2pPr>
      <a:lvl3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3pPr>
      <a:lvl4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4pPr>
      <a:lvl5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10" Type="http://schemas.openxmlformats.org/officeDocument/2006/relationships/image" Target="../media/image4.wmf"/><Relationship Id="rId4" Type="http://schemas.openxmlformats.org/officeDocument/2006/relationships/image" Target="../media/image1.wmf"/><Relationship Id="rId9"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oleObject" Target="../embeddings/oleObject6.bin"/><Relationship Id="rId4" Type="http://schemas.openxmlformats.org/officeDocument/2006/relationships/image" Target="../media/image5.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8.png"/><Relationship Id="rId4" Type="http://schemas.openxmlformats.org/officeDocument/2006/relationships/image" Target="../media/image7.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9.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0.wmf"/></Relationships>
</file>

<file path=ppt/slides/_rels/slide15.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2.wmf"/><Relationship Id="rId5" Type="http://schemas.openxmlformats.org/officeDocument/2006/relationships/oleObject" Target="../embeddings/oleObject11.bin"/><Relationship Id="rId4" Type="http://schemas.openxmlformats.org/officeDocument/2006/relationships/image" Target="../media/image11.wmf"/></Relationships>
</file>

<file path=ppt/slides/_rels/slide16.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13.bin"/><Relationship Id="rId7" Type="http://schemas.openxmlformats.org/officeDocument/2006/relationships/oleObject" Target="../embeddings/oleObject15.bin"/><Relationship Id="rId12" Type="http://schemas.openxmlformats.org/officeDocument/2006/relationships/image" Target="../media/image18.wmf"/><Relationship Id="rId2" Type="http://schemas.openxmlformats.org/officeDocument/2006/relationships/slideLayout" Target="../slideLayouts/slideLayout6.xml"/><Relationship Id="rId1" Type="http://schemas.openxmlformats.org/officeDocument/2006/relationships/vmlDrawing" Target="../drawings/vmlDrawing7.vml"/><Relationship Id="rId6" Type="http://schemas.openxmlformats.org/officeDocument/2006/relationships/image" Target="../media/image15.wmf"/><Relationship Id="rId11" Type="http://schemas.openxmlformats.org/officeDocument/2006/relationships/oleObject" Target="../embeddings/oleObject17.bin"/><Relationship Id="rId5" Type="http://schemas.openxmlformats.org/officeDocument/2006/relationships/oleObject" Target="../embeddings/oleObject14.bin"/><Relationship Id="rId10" Type="http://schemas.openxmlformats.org/officeDocument/2006/relationships/image" Target="../media/image17.emf"/><Relationship Id="rId4" Type="http://schemas.openxmlformats.org/officeDocument/2006/relationships/image" Target="../media/image14.wmf"/><Relationship Id="rId9" Type="http://schemas.openxmlformats.org/officeDocument/2006/relationships/oleObject" Target="../embeddings/oleObject16.bin"/></Relationships>
</file>

<file path=ppt/slides/_rels/slide17.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20.wmf"/><Relationship Id="rId5" Type="http://schemas.openxmlformats.org/officeDocument/2006/relationships/oleObject" Target="../embeddings/oleObject19.bin"/><Relationship Id="rId10" Type="http://schemas.openxmlformats.org/officeDocument/2006/relationships/image" Target="../media/image22.wmf"/><Relationship Id="rId4" Type="http://schemas.openxmlformats.org/officeDocument/2006/relationships/image" Target="../media/image19.wmf"/><Relationship Id="rId9" Type="http://schemas.openxmlformats.org/officeDocument/2006/relationships/oleObject" Target="../embeddings/oleObject21.bin"/></Relationships>
</file>

<file path=ppt/slides/_rels/slide18.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slideLayout" Target="../slideLayouts/slideLayout6.xml"/><Relationship Id="rId1" Type="http://schemas.openxmlformats.org/officeDocument/2006/relationships/vmlDrawing" Target="../drawings/vmlDrawing9.vml"/><Relationship Id="rId6" Type="http://schemas.openxmlformats.org/officeDocument/2006/relationships/image" Target="../media/image24.wmf"/><Relationship Id="rId5" Type="http://schemas.openxmlformats.org/officeDocument/2006/relationships/oleObject" Target="../embeddings/oleObject23.bin"/><Relationship Id="rId4" Type="http://schemas.openxmlformats.org/officeDocument/2006/relationships/image" Target="../media/image23.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6.xml"/><Relationship Id="rId1" Type="http://schemas.openxmlformats.org/officeDocument/2006/relationships/vmlDrawing" Target="../drawings/vmlDrawing10.vml"/><Relationship Id="rId6" Type="http://schemas.openxmlformats.org/officeDocument/2006/relationships/image" Target="../media/image27.wmf"/><Relationship Id="rId5" Type="http://schemas.openxmlformats.org/officeDocument/2006/relationships/oleObject" Target="../embeddings/oleObject26.bin"/><Relationship Id="rId4" Type="http://schemas.openxmlformats.org/officeDocument/2006/relationships/image" Target="../media/image26.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27.bin"/><Relationship Id="rId7"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9.wmf"/><Relationship Id="rId5" Type="http://schemas.openxmlformats.org/officeDocument/2006/relationships/oleObject" Target="../embeddings/oleObject28.bin"/><Relationship Id="rId4" Type="http://schemas.openxmlformats.org/officeDocument/2006/relationships/image" Target="../media/image28.wmf"/></Relationships>
</file>

<file path=ppt/slides/_rels/slide21.xml.rels><?xml version="1.0" encoding="UTF-8" standalone="yes"?>
<Relationships xmlns="http://schemas.openxmlformats.org/package/2006/relationships"><Relationship Id="rId8" Type="http://schemas.openxmlformats.org/officeDocument/2006/relationships/image" Target="../media/image33.wmf"/><Relationship Id="rId13" Type="http://schemas.openxmlformats.org/officeDocument/2006/relationships/oleObject" Target="../embeddings/oleObject35.bin"/><Relationship Id="rId3" Type="http://schemas.openxmlformats.org/officeDocument/2006/relationships/oleObject" Target="../embeddings/oleObject30.bin"/><Relationship Id="rId7" Type="http://schemas.openxmlformats.org/officeDocument/2006/relationships/oleObject" Target="../embeddings/oleObject32.bin"/><Relationship Id="rId12" Type="http://schemas.openxmlformats.org/officeDocument/2006/relationships/image" Target="../media/image16.wmf"/><Relationship Id="rId2" Type="http://schemas.openxmlformats.org/officeDocument/2006/relationships/slideLayout" Target="../slideLayouts/slideLayout2.xml"/><Relationship Id="rId16" Type="http://schemas.openxmlformats.org/officeDocument/2006/relationships/image" Target="../media/image30.wmf"/><Relationship Id="rId1" Type="http://schemas.openxmlformats.org/officeDocument/2006/relationships/vmlDrawing" Target="../drawings/vmlDrawing12.vml"/><Relationship Id="rId6" Type="http://schemas.openxmlformats.org/officeDocument/2006/relationships/image" Target="../media/image32.wmf"/><Relationship Id="rId11" Type="http://schemas.openxmlformats.org/officeDocument/2006/relationships/oleObject" Target="../embeddings/oleObject34.bin"/><Relationship Id="rId5" Type="http://schemas.openxmlformats.org/officeDocument/2006/relationships/oleObject" Target="../embeddings/oleObject31.bin"/><Relationship Id="rId15" Type="http://schemas.openxmlformats.org/officeDocument/2006/relationships/oleObject" Target="../embeddings/oleObject36.bin"/><Relationship Id="rId10" Type="http://schemas.openxmlformats.org/officeDocument/2006/relationships/image" Target="../media/image34.wmf"/><Relationship Id="rId4" Type="http://schemas.openxmlformats.org/officeDocument/2006/relationships/image" Target="../media/image31.emf"/><Relationship Id="rId9" Type="http://schemas.openxmlformats.org/officeDocument/2006/relationships/oleObject" Target="../embeddings/oleObject33.bin"/><Relationship Id="rId14" Type="http://schemas.openxmlformats.org/officeDocument/2006/relationships/image" Target="../media/image17.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35.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36.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7.xml"/><Relationship Id="rId1" Type="http://schemas.openxmlformats.org/officeDocument/2006/relationships/vmlDrawing" Target="../drawings/vmlDrawing15.vml"/><Relationship Id="rId5" Type="http://schemas.openxmlformats.org/officeDocument/2006/relationships/image" Target="../media/image38.png"/><Relationship Id="rId4" Type="http://schemas.openxmlformats.org/officeDocument/2006/relationships/image" Target="../media/image37.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39.wmf"/></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slideLayout" Target="../slideLayouts/slideLayout7.xml"/><Relationship Id="rId1" Type="http://schemas.openxmlformats.org/officeDocument/2006/relationships/vmlDrawing" Target="../drawings/vmlDrawing17.vml"/><Relationship Id="rId5" Type="http://schemas.openxmlformats.org/officeDocument/2006/relationships/image" Target="../media/image40.wmf"/><Relationship Id="rId4" Type="http://schemas.openxmlformats.org/officeDocument/2006/relationships/oleObject" Target="../embeddings/oleObject41.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43.wmf"/><Relationship Id="rId5" Type="http://schemas.openxmlformats.org/officeDocument/2006/relationships/oleObject" Target="../embeddings/oleObject43.bin"/><Relationship Id="rId4" Type="http://schemas.openxmlformats.org/officeDocument/2006/relationships/image" Target="../media/image42.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45.wmf"/><Relationship Id="rId5" Type="http://schemas.openxmlformats.org/officeDocument/2006/relationships/oleObject" Target="../embeddings/oleObject45.bin"/><Relationship Id="rId4" Type="http://schemas.openxmlformats.org/officeDocument/2006/relationships/image" Target="../media/image44.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43.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6.xml"/><Relationship Id="rId1" Type="http://schemas.openxmlformats.org/officeDocument/2006/relationships/vmlDrawing" Target="../drawings/vmlDrawing21.vml"/><Relationship Id="rId5" Type="http://schemas.openxmlformats.org/officeDocument/2006/relationships/image" Target="../media/image47.png"/><Relationship Id="rId4" Type="http://schemas.openxmlformats.org/officeDocument/2006/relationships/image" Target="../media/image46.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6.xml"/><Relationship Id="rId1" Type="http://schemas.openxmlformats.org/officeDocument/2006/relationships/vmlDrawing" Target="../drawings/vmlDrawing22.vml"/><Relationship Id="rId5" Type="http://schemas.openxmlformats.org/officeDocument/2006/relationships/image" Target="../media/image48.png"/><Relationship Id="rId4" Type="http://schemas.openxmlformats.org/officeDocument/2006/relationships/image" Target="../media/image43.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pPr eaLnBrk="1" hangingPunct="1"/>
            <a:r>
              <a:rPr lang="en-US" sz="3200" dirty="0" smtClean="0"/>
              <a:t>IT4853</a:t>
            </a:r>
            <a:br>
              <a:rPr lang="en-US" sz="3200" dirty="0" smtClean="0"/>
            </a:br>
            <a:r>
              <a:rPr lang="en-US" sz="3200" dirty="0" err="1" smtClean="0"/>
              <a:t>Tìm</a:t>
            </a:r>
            <a:r>
              <a:rPr lang="en-US" sz="3200" dirty="0" smtClean="0"/>
              <a:t> </a:t>
            </a:r>
            <a:r>
              <a:rPr lang="en-US" sz="3200" dirty="0" err="1" smtClean="0"/>
              <a:t>kiếm</a:t>
            </a:r>
            <a:r>
              <a:rPr lang="en-US" sz="3200" dirty="0" smtClean="0"/>
              <a:t> </a:t>
            </a:r>
            <a:r>
              <a:rPr lang="en-US" sz="3200" dirty="0" err="1" smtClean="0"/>
              <a:t>và</a:t>
            </a:r>
            <a:r>
              <a:rPr lang="en-US" sz="3200" dirty="0" smtClean="0"/>
              <a:t> </a:t>
            </a:r>
            <a:r>
              <a:rPr lang="en-US" sz="3200" dirty="0" err="1" smtClean="0"/>
              <a:t>trình</a:t>
            </a:r>
            <a:r>
              <a:rPr lang="en-US" sz="3200" dirty="0" smtClean="0"/>
              <a:t> </a:t>
            </a:r>
            <a:r>
              <a:rPr lang="en-US" sz="3200" dirty="0" err="1" smtClean="0"/>
              <a:t>diễn</a:t>
            </a:r>
            <a:r>
              <a:rPr lang="en-US" sz="3200" dirty="0" smtClean="0"/>
              <a:t> </a:t>
            </a:r>
            <a:r>
              <a:rPr lang="en-US" sz="3200" dirty="0" err="1" smtClean="0"/>
              <a:t>thông</a:t>
            </a:r>
            <a:r>
              <a:rPr lang="en-US" sz="3200" dirty="0" smtClean="0"/>
              <a:t> tin</a:t>
            </a:r>
            <a:endParaRPr lang="vi-VN" sz="3200" dirty="0" smtClean="0"/>
          </a:p>
        </p:txBody>
      </p:sp>
      <p:sp>
        <p:nvSpPr>
          <p:cNvPr id="4099" name="Rectangle 3"/>
          <p:cNvSpPr>
            <a:spLocks noGrp="1" noChangeArrowheads="1"/>
          </p:cNvSpPr>
          <p:nvPr>
            <p:ph type="subTitle" idx="1"/>
          </p:nvPr>
        </p:nvSpPr>
        <p:spPr>
          <a:xfrm>
            <a:off x="1331640" y="3645024"/>
            <a:ext cx="6984776" cy="1752600"/>
          </a:xfrm>
        </p:spPr>
        <p:txBody>
          <a:bodyPr/>
          <a:lstStyle/>
          <a:p>
            <a:pPr algn="l" eaLnBrk="1" hangingPunct="1"/>
            <a:r>
              <a:rPr lang="en-US" sz="2800" dirty="0" err="1" smtClean="0"/>
              <a:t>Chương</a:t>
            </a:r>
            <a:r>
              <a:rPr lang="en-US" sz="2800" dirty="0" smtClean="0"/>
              <a:t> 5.Mô </a:t>
            </a:r>
            <a:r>
              <a:rPr lang="en-US" sz="2800" dirty="0" err="1" smtClean="0"/>
              <a:t>hình</a:t>
            </a:r>
            <a:r>
              <a:rPr lang="en-US" sz="2800" dirty="0" smtClean="0"/>
              <a:t> </a:t>
            </a:r>
            <a:r>
              <a:rPr lang="en-US" sz="2800" dirty="0" err="1" smtClean="0"/>
              <a:t>nhị</a:t>
            </a:r>
            <a:r>
              <a:rPr lang="en-US" sz="2800" dirty="0" smtClean="0"/>
              <a:t> </a:t>
            </a:r>
            <a:r>
              <a:rPr lang="en-US" sz="2800" dirty="0" err="1" smtClean="0"/>
              <a:t>phân</a:t>
            </a:r>
            <a:r>
              <a:rPr lang="en-US" sz="2800" dirty="0" smtClean="0"/>
              <a:t> </a:t>
            </a:r>
            <a:r>
              <a:rPr lang="en-US" sz="2800" dirty="0" err="1" smtClean="0"/>
              <a:t>độc</a:t>
            </a:r>
            <a:r>
              <a:rPr lang="en-US" sz="2800" dirty="0" smtClean="0"/>
              <a:t> </a:t>
            </a:r>
            <a:r>
              <a:rPr lang="en-US" sz="2800" dirty="0" err="1" smtClean="0"/>
              <a:t>lập</a:t>
            </a:r>
            <a:endParaRPr lang="en-US" sz="2800" dirty="0" smtClean="0"/>
          </a:p>
          <a:p>
            <a:pPr algn="l" eaLnBrk="1" hangingPunct="1"/>
            <a:r>
              <a:rPr lang="en-US" sz="2400" smtClean="0"/>
              <a:t>IIR.C11.Probabilistic </a:t>
            </a:r>
            <a:r>
              <a:rPr lang="en-US" sz="2400" dirty="0" smtClean="0"/>
              <a:t>information retrieval</a:t>
            </a:r>
          </a:p>
        </p:txBody>
      </p:sp>
      <p:sp>
        <p:nvSpPr>
          <p:cNvPr id="4" name="TextBox 1"/>
          <p:cNvSpPr txBox="1">
            <a:spLocks noChangeArrowheads="1"/>
          </p:cNvSpPr>
          <p:nvPr/>
        </p:nvSpPr>
        <p:spPr bwMode="auto">
          <a:xfrm>
            <a:off x="2987675" y="6308725"/>
            <a:ext cx="3024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ru-RU" sz="1800" b="0" dirty="0" err="1"/>
              <a:t>Hà</a:t>
            </a:r>
            <a:r>
              <a:rPr lang="en-US" altLang="ru-RU" sz="1800" b="0" dirty="0"/>
              <a:t> </a:t>
            </a:r>
            <a:r>
              <a:rPr lang="en-US" altLang="ru-RU" sz="1800" b="0" dirty="0" err="1"/>
              <a:t>Nội</a:t>
            </a:r>
            <a:r>
              <a:rPr lang="en-US" altLang="ru-RU" sz="1800" b="0" dirty="0"/>
              <a:t>, </a:t>
            </a:r>
            <a:r>
              <a:rPr lang="en-US" altLang="ru-RU" sz="1800" b="0" dirty="0" smtClean="0"/>
              <a:t>2016</a:t>
            </a:r>
            <a:endParaRPr lang="vi-VN" altLang="ru-RU" sz="1800" b="0" dirty="0"/>
          </a:p>
        </p:txBody>
      </p:sp>
      <p:sp>
        <p:nvSpPr>
          <p:cNvPr id="5" name="TextBox 2"/>
          <p:cNvSpPr txBox="1">
            <a:spLocks noChangeArrowheads="1"/>
          </p:cNvSpPr>
          <p:nvPr/>
        </p:nvSpPr>
        <p:spPr bwMode="auto">
          <a:xfrm>
            <a:off x="4859338" y="4941888"/>
            <a:ext cx="4213225"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ru-RU" sz="1400" b="0" dirty="0"/>
              <a:t>TS. </a:t>
            </a:r>
            <a:r>
              <a:rPr lang="en-US" altLang="ru-RU" sz="1400" b="0" dirty="0" err="1"/>
              <a:t>Nguyễn</a:t>
            </a:r>
            <a:r>
              <a:rPr lang="en-US" altLang="ru-RU" sz="1400" b="0" dirty="0"/>
              <a:t> </a:t>
            </a:r>
            <a:r>
              <a:rPr lang="en-US" altLang="ru-RU" sz="1400" b="0" dirty="0" err="1"/>
              <a:t>Bá</a:t>
            </a:r>
            <a:r>
              <a:rPr lang="en-US" altLang="ru-RU" sz="1400" b="0" dirty="0"/>
              <a:t> </a:t>
            </a:r>
            <a:r>
              <a:rPr lang="en-US" altLang="ru-RU" sz="1400" b="0" dirty="0" err="1"/>
              <a:t>Ngọc</a:t>
            </a:r>
            <a:r>
              <a:rPr lang="en-US" altLang="ru-RU" sz="1400" b="0" dirty="0"/>
              <a:t>, </a:t>
            </a:r>
            <a:r>
              <a:rPr lang="en-US" altLang="ru-RU" sz="1400" b="0" i="1" dirty="0" err="1"/>
              <a:t>Bộ</a:t>
            </a:r>
            <a:r>
              <a:rPr lang="en-US" altLang="ru-RU" sz="1400" b="0" i="1" dirty="0"/>
              <a:t> </a:t>
            </a:r>
            <a:r>
              <a:rPr lang="en-US" altLang="ru-RU" sz="1400" b="0" i="1" dirty="0" err="1"/>
              <a:t>môn</a:t>
            </a:r>
            <a:r>
              <a:rPr lang="en-US" altLang="ru-RU" sz="1400" b="0" i="1" dirty="0"/>
              <a:t> </a:t>
            </a:r>
            <a:r>
              <a:rPr lang="en-US" altLang="ru-RU" sz="1400" b="0" i="1" dirty="0" err="1"/>
              <a:t>Hệ</a:t>
            </a:r>
            <a:r>
              <a:rPr lang="en-US" altLang="ru-RU" sz="1400" b="0" i="1" dirty="0"/>
              <a:t> </a:t>
            </a:r>
            <a:r>
              <a:rPr lang="en-US" altLang="ru-RU" sz="1400" b="0" i="1" dirty="0" err="1"/>
              <a:t>thống</a:t>
            </a:r>
            <a:r>
              <a:rPr lang="en-US" altLang="ru-RU" sz="1400" b="0" i="1" dirty="0"/>
              <a:t> </a:t>
            </a:r>
            <a:r>
              <a:rPr lang="en-US" altLang="ru-RU" sz="1400" b="0" i="1" dirty="0" err="1"/>
              <a:t>thông</a:t>
            </a:r>
            <a:r>
              <a:rPr lang="en-US" altLang="ru-RU" sz="1400" b="0" i="1" dirty="0"/>
              <a:t> tin, </a:t>
            </a:r>
            <a:r>
              <a:rPr lang="en-US" altLang="ru-RU" sz="1400" b="0" i="1" dirty="0" err="1"/>
              <a:t>Viện</a:t>
            </a:r>
            <a:r>
              <a:rPr lang="en-US" altLang="ru-RU" sz="1400" b="0" i="1" dirty="0"/>
              <a:t> CNTT &amp; TT</a:t>
            </a:r>
          </a:p>
          <a:p>
            <a:pPr>
              <a:spcBef>
                <a:spcPct val="0"/>
              </a:spcBef>
              <a:buClrTx/>
              <a:buSzTx/>
              <a:buFontTx/>
              <a:buNone/>
            </a:pPr>
            <a:r>
              <a:rPr lang="en-US" altLang="ru-RU" sz="1400" b="0" i="1" dirty="0"/>
              <a:t>ngocnb@soict.hust.edu.vn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3"/>
          <p:cNvSpPr>
            <a:spLocks noGrp="1" noChangeArrowheads="1"/>
          </p:cNvSpPr>
          <p:nvPr>
            <p:ph type="body" idx="4294967295"/>
          </p:nvPr>
        </p:nvSpPr>
        <p:spPr>
          <a:xfrm>
            <a:off x="662880" y="1989138"/>
            <a:ext cx="8229600" cy="503237"/>
          </a:xfrm>
        </p:spPr>
        <p:txBody>
          <a:bodyPr/>
          <a:lstStyle/>
          <a:p>
            <a:pPr eaLnBrk="1" hangingPunct="1"/>
            <a:r>
              <a:rPr lang="en-US" sz="2400" dirty="0" err="1" smtClean="0"/>
              <a:t>Quy</a:t>
            </a:r>
            <a:r>
              <a:rPr lang="en-US" sz="2400" dirty="0" smtClean="0"/>
              <a:t> </a:t>
            </a:r>
            <a:r>
              <a:rPr lang="en-US" sz="2400" dirty="0" err="1" smtClean="0"/>
              <a:t>tắc</a:t>
            </a:r>
            <a:r>
              <a:rPr lang="en-US" sz="2400" dirty="0" smtClean="0"/>
              <a:t> </a:t>
            </a:r>
            <a:r>
              <a:rPr lang="en-US" sz="2400" dirty="0" err="1" smtClean="0"/>
              <a:t>nhân</a:t>
            </a:r>
            <a:r>
              <a:rPr lang="en-US" sz="2400" dirty="0" smtClean="0"/>
              <a:t> </a:t>
            </a:r>
            <a:r>
              <a:rPr lang="en-US" sz="2400" dirty="0" err="1" smtClean="0"/>
              <a:t>xác</a:t>
            </a:r>
            <a:r>
              <a:rPr lang="en-US" sz="2400" dirty="0" smtClean="0"/>
              <a:t> </a:t>
            </a:r>
            <a:r>
              <a:rPr lang="en-US" sz="2400" dirty="0" err="1" smtClean="0"/>
              <a:t>suất</a:t>
            </a:r>
            <a:r>
              <a:rPr lang="en-US" sz="2400" dirty="0" smtClean="0"/>
              <a:t> (</a:t>
            </a:r>
            <a:r>
              <a:rPr lang="en-US" sz="2400" dirty="0" err="1" smtClean="0"/>
              <a:t>luật</a:t>
            </a:r>
            <a:r>
              <a:rPr lang="en-US" sz="2400" dirty="0" smtClean="0"/>
              <a:t> </a:t>
            </a:r>
            <a:r>
              <a:rPr lang="en-US" sz="2400" dirty="0" err="1" smtClean="0"/>
              <a:t>chuỗi</a:t>
            </a:r>
            <a:r>
              <a:rPr lang="en-US" sz="2400" dirty="0" smtClean="0"/>
              <a:t>)</a:t>
            </a:r>
            <a:r>
              <a:rPr lang="en-US" sz="2400" i="1" dirty="0" smtClean="0"/>
              <a:t>:</a:t>
            </a:r>
          </a:p>
        </p:txBody>
      </p:sp>
      <p:sp>
        <p:nvSpPr>
          <p:cNvPr id="12291" name="Rectangle 2"/>
          <p:cNvSpPr>
            <a:spLocks noGrp="1" noChangeArrowheads="1"/>
          </p:cNvSpPr>
          <p:nvPr>
            <p:ph type="title" idx="4294967295"/>
          </p:nvPr>
        </p:nvSpPr>
        <p:spPr/>
        <p:txBody>
          <a:bodyPr/>
          <a:lstStyle/>
          <a:p>
            <a:pPr eaLnBrk="1" hangingPunct="1"/>
            <a:r>
              <a:rPr lang="en-US" sz="3600" smtClean="0"/>
              <a:t>Lý thuyết xác suất căn bản</a:t>
            </a:r>
          </a:p>
        </p:txBody>
      </p:sp>
      <p:graphicFrame>
        <p:nvGraphicFramePr>
          <p:cNvPr id="345101" name="Object 13"/>
          <p:cNvGraphicFramePr>
            <a:graphicFrameLocks noChangeAspect="1"/>
          </p:cNvGraphicFramePr>
          <p:nvPr>
            <p:extLst>
              <p:ext uri="{D42A27DB-BD31-4B8C-83A1-F6EECF244321}">
                <p14:modId xmlns:p14="http://schemas.microsoft.com/office/powerpoint/2010/main" val="3702841045"/>
              </p:ext>
            </p:extLst>
          </p:nvPr>
        </p:nvGraphicFramePr>
        <p:xfrm>
          <a:off x="1064518" y="2571750"/>
          <a:ext cx="3111500" cy="517525"/>
        </p:xfrm>
        <a:graphic>
          <a:graphicData uri="http://schemas.openxmlformats.org/presentationml/2006/ole">
            <mc:AlternateContent xmlns:mc="http://schemas.openxmlformats.org/markup-compatibility/2006">
              <mc:Choice xmlns:v="urn:schemas-microsoft-com:vml" Requires="v">
                <p:oleObj spid="_x0000_s12809" name="Equation" r:id="rId3" imgW="1218960" imgH="203040" progId="Equation.3">
                  <p:embed/>
                </p:oleObj>
              </mc:Choice>
              <mc:Fallback>
                <p:oleObj name="Equation" r:id="rId3" imgW="1218960" imgH="203040" progId="Equation.3">
                  <p:embed/>
                  <p:pic>
                    <p:nvPicPr>
                      <p:cNvPr id="0" name="Object 13"/>
                      <p:cNvPicPr>
                        <a:picLocks noChangeAspect="1" noChangeArrowheads="1"/>
                      </p:cNvPicPr>
                      <p:nvPr/>
                    </p:nvPicPr>
                    <p:blipFill>
                      <a:blip r:embed="rId4"/>
                      <a:srcRect/>
                      <a:stretch>
                        <a:fillRect/>
                      </a:stretch>
                    </p:blipFill>
                    <p:spPr bwMode="auto">
                      <a:xfrm>
                        <a:off x="1064518" y="2571750"/>
                        <a:ext cx="31115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3" name="Object 6"/>
          <p:cNvGraphicFramePr>
            <a:graphicFrameLocks noChangeAspect="1"/>
          </p:cNvGraphicFramePr>
          <p:nvPr>
            <p:extLst>
              <p:ext uri="{D42A27DB-BD31-4B8C-83A1-F6EECF244321}">
                <p14:modId xmlns:p14="http://schemas.microsoft.com/office/powerpoint/2010/main" val="1849557763"/>
              </p:ext>
            </p:extLst>
          </p:nvPr>
        </p:nvGraphicFramePr>
        <p:xfrm>
          <a:off x="1043880" y="5246688"/>
          <a:ext cx="3867150" cy="1074737"/>
        </p:xfrm>
        <a:graphic>
          <a:graphicData uri="http://schemas.openxmlformats.org/presentationml/2006/ole">
            <mc:AlternateContent xmlns:mc="http://schemas.openxmlformats.org/markup-compatibility/2006">
              <mc:Choice xmlns:v="urn:schemas-microsoft-com:vml" Requires="v">
                <p:oleObj spid="_x0000_s12810" name="Equation" r:id="rId5" imgW="1524000" imgH="419100" progId="Equation.3">
                  <p:embed/>
                </p:oleObj>
              </mc:Choice>
              <mc:Fallback>
                <p:oleObj name="Equation" r:id="rId5" imgW="1524000" imgH="4191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3880" y="5246688"/>
                        <a:ext cx="3867150" cy="1074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sp>
        <p:nvSpPr>
          <p:cNvPr id="12294" name="Rectangle 3"/>
          <p:cNvSpPr>
            <a:spLocks noChangeArrowheads="1"/>
          </p:cNvSpPr>
          <p:nvPr/>
        </p:nvSpPr>
        <p:spPr bwMode="auto">
          <a:xfrm>
            <a:off x="683568" y="4652963"/>
            <a:ext cx="8229600"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r>
              <a:rPr lang="en-US" sz="2400" b="0" dirty="0" err="1"/>
              <a:t>Luật</a:t>
            </a:r>
            <a:r>
              <a:rPr lang="en-US" sz="2400" b="0" dirty="0"/>
              <a:t> Bayes</a:t>
            </a:r>
          </a:p>
        </p:txBody>
      </p:sp>
      <p:graphicFrame>
        <p:nvGraphicFramePr>
          <p:cNvPr id="14" name="Object 13"/>
          <p:cNvGraphicFramePr>
            <a:graphicFrameLocks noChangeAspect="1"/>
          </p:cNvGraphicFramePr>
          <p:nvPr>
            <p:extLst>
              <p:ext uri="{D42A27DB-BD31-4B8C-83A1-F6EECF244321}">
                <p14:modId xmlns:p14="http://schemas.microsoft.com/office/powerpoint/2010/main" val="1260158799"/>
              </p:ext>
            </p:extLst>
          </p:nvPr>
        </p:nvGraphicFramePr>
        <p:xfrm>
          <a:off x="1020068" y="3221038"/>
          <a:ext cx="3757612" cy="517525"/>
        </p:xfrm>
        <a:graphic>
          <a:graphicData uri="http://schemas.openxmlformats.org/presentationml/2006/ole">
            <mc:AlternateContent xmlns:mc="http://schemas.openxmlformats.org/markup-compatibility/2006">
              <mc:Choice xmlns:v="urn:schemas-microsoft-com:vml" Requires="v">
                <p:oleObj spid="_x0000_s12811" name="Equation" r:id="rId7" imgW="1473200" imgH="203200" progId="Equation.3">
                  <p:embed/>
                </p:oleObj>
              </mc:Choice>
              <mc:Fallback>
                <p:oleObj name="Equation" r:id="rId7" imgW="1473200" imgH="203200"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20068" y="3221038"/>
                        <a:ext cx="3757612"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 name="Object 13"/>
          <p:cNvGraphicFramePr>
            <a:graphicFrameLocks noChangeAspect="1"/>
          </p:cNvGraphicFramePr>
          <p:nvPr>
            <p:extLst>
              <p:ext uri="{D42A27DB-BD31-4B8C-83A1-F6EECF244321}">
                <p14:modId xmlns:p14="http://schemas.microsoft.com/office/powerpoint/2010/main" val="1623675792"/>
              </p:ext>
            </p:extLst>
          </p:nvPr>
        </p:nvGraphicFramePr>
        <p:xfrm>
          <a:off x="1013718" y="3951288"/>
          <a:ext cx="3757612" cy="517525"/>
        </p:xfrm>
        <a:graphic>
          <a:graphicData uri="http://schemas.openxmlformats.org/presentationml/2006/ole">
            <mc:AlternateContent xmlns:mc="http://schemas.openxmlformats.org/markup-compatibility/2006">
              <mc:Choice xmlns:v="urn:schemas-microsoft-com:vml" Requires="v">
                <p:oleObj spid="_x0000_s12812" name="Equation" r:id="rId9" imgW="1473200" imgH="203200" progId="Equation.3">
                  <p:embed/>
                </p:oleObj>
              </mc:Choice>
              <mc:Fallback>
                <p:oleObj name="Equation" r:id="rId9" imgW="1473200" imgH="203200"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13718" y="3951288"/>
                        <a:ext cx="3757612"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pPr>
              <a:defRPr/>
            </a:pPr>
            <a:fld id="{D44A3475-7AC7-4219-BAAB-E51036592DFB}" type="slidenum">
              <a:rPr lang="vi-VN" smtClean="0"/>
              <a:pPr>
                <a:defRPr/>
              </a:pPr>
              <a:t>10</a:t>
            </a:fld>
            <a:endParaRPr lang="vi-V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p:txBody>
          <a:bodyPr/>
          <a:lstStyle/>
          <a:p>
            <a:pPr eaLnBrk="1" hangingPunct="1"/>
            <a:r>
              <a:rPr lang="en-US" sz="3600" dirty="0" err="1" smtClean="0"/>
              <a:t>Lý</a:t>
            </a:r>
            <a:r>
              <a:rPr lang="en-US" sz="3600" dirty="0" smtClean="0"/>
              <a:t> </a:t>
            </a:r>
            <a:r>
              <a:rPr lang="en-US" sz="3600" dirty="0" err="1" smtClean="0"/>
              <a:t>thuyết</a:t>
            </a:r>
            <a:r>
              <a:rPr lang="en-US" sz="3600" dirty="0" smtClean="0"/>
              <a:t> </a:t>
            </a:r>
            <a:r>
              <a:rPr lang="en-US" sz="3600" dirty="0" err="1" smtClean="0"/>
              <a:t>xác</a:t>
            </a:r>
            <a:r>
              <a:rPr lang="en-US" sz="3600" dirty="0" smtClean="0"/>
              <a:t> </a:t>
            </a:r>
            <a:r>
              <a:rPr lang="en-US" sz="3600" dirty="0" err="1" smtClean="0"/>
              <a:t>suất</a:t>
            </a:r>
            <a:r>
              <a:rPr lang="en-US" sz="3600" dirty="0" smtClean="0"/>
              <a:t> </a:t>
            </a:r>
            <a:r>
              <a:rPr lang="en-US" sz="3600" dirty="0" err="1" smtClean="0"/>
              <a:t>căn</a:t>
            </a:r>
            <a:r>
              <a:rPr lang="en-US" sz="3600" dirty="0" smtClean="0"/>
              <a:t> </a:t>
            </a:r>
            <a:r>
              <a:rPr lang="en-US" sz="3600" dirty="0" err="1" smtClean="0"/>
              <a:t>bản</a:t>
            </a:r>
            <a:r>
              <a:rPr lang="en-US" sz="3600" dirty="0" smtClean="0"/>
              <a:t>  (2)</a:t>
            </a:r>
          </a:p>
        </p:txBody>
      </p:sp>
      <p:grpSp>
        <p:nvGrpSpPr>
          <p:cNvPr id="345108" name="Group 20"/>
          <p:cNvGrpSpPr>
            <a:grpSpLocks/>
          </p:cNvGrpSpPr>
          <p:nvPr/>
        </p:nvGrpSpPr>
        <p:grpSpPr bwMode="auto">
          <a:xfrm>
            <a:off x="611560" y="2060848"/>
            <a:ext cx="8229600" cy="955675"/>
            <a:chOff x="288" y="1706"/>
            <a:chExt cx="5184" cy="602"/>
          </a:xfrm>
        </p:grpSpPr>
        <p:graphicFrame>
          <p:nvGraphicFramePr>
            <p:cNvPr id="13318" name="Object 14"/>
            <p:cNvGraphicFramePr>
              <a:graphicFrameLocks noChangeAspect="1"/>
            </p:cNvGraphicFramePr>
            <p:nvPr/>
          </p:nvGraphicFramePr>
          <p:xfrm>
            <a:off x="476" y="1933"/>
            <a:ext cx="2449" cy="375"/>
          </p:xfrm>
          <a:graphic>
            <a:graphicData uri="http://schemas.openxmlformats.org/presentationml/2006/ole">
              <mc:AlternateContent xmlns:mc="http://schemas.openxmlformats.org/markup-compatibility/2006">
                <mc:Choice xmlns:v="urn:schemas-microsoft-com:vml" Requires="v">
                  <p:oleObj spid="_x0000_s13605" name="Формула" r:id="rId3" imgW="1574800" imgH="241300" progId="Equation.3">
                    <p:embed/>
                  </p:oleObj>
                </mc:Choice>
                <mc:Fallback>
                  <p:oleObj name="Формула" r:id="rId3" imgW="1574800" imgH="241300" progId="Equation.3">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 y="1933"/>
                          <a:ext cx="2449" cy="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19" name="Rectangle 3"/>
            <p:cNvSpPr>
              <a:spLocks noChangeArrowheads="1"/>
            </p:cNvSpPr>
            <p:nvPr/>
          </p:nvSpPr>
          <p:spPr bwMode="auto">
            <a:xfrm>
              <a:off x="288" y="1706"/>
              <a:ext cx="5184"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r>
                <a:rPr lang="en-US" sz="2400" b="0"/>
                <a:t>Quy tắc phân tích xác suất (luật phân tích):</a:t>
              </a:r>
            </a:p>
          </p:txBody>
        </p:sp>
      </p:grpSp>
      <p:graphicFrame>
        <p:nvGraphicFramePr>
          <p:cNvPr id="13316" name="Object 6"/>
          <p:cNvGraphicFramePr>
            <a:graphicFrameLocks noChangeAspect="1"/>
          </p:cNvGraphicFramePr>
          <p:nvPr>
            <p:extLst>
              <p:ext uri="{D42A27DB-BD31-4B8C-83A1-F6EECF244321}">
                <p14:modId xmlns:p14="http://schemas.microsoft.com/office/powerpoint/2010/main" val="955103971"/>
              </p:ext>
            </p:extLst>
          </p:nvPr>
        </p:nvGraphicFramePr>
        <p:xfrm>
          <a:off x="939105" y="3573016"/>
          <a:ext cx="6346825" cy="1433513"/>
        </p:xfrm>
        <a:graphic>
          <a:graphicData uri="http://schemas.openxmlformats.org/presentationml/2006/ole">
            <mc:AlternateContent xmlns:mc="http://schemas.openxmlformats.org/markup-compatibility/2006">
              <mc:Choice xmlns:v="urn:schemas-microsoft-com:vml" Requires="v">
                <p:oleObj spid="_x0000_s13606" name="Equation" r:id="rId5" imgW="2501900" imgH="558800" progId="Equation.3">
                  <p:embed/>
                </p:oleObj>
              </mc:Choice>
              <mc:Fallback>
                <p:oleObj name="Equation" r:id="rId5" imgW="2501900" imgH="5588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9105" y="3573016"/>
                        <a:ext cx="6346825" cy="1433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sp>
        <p:nvSpPr>
          <p:cNvPr id="13317" name="Rectangle 3"/>
          <p:cNvSpPr>
            <a:spLocks noChangeArrowheads="1"/>
          </p:cNvSpPr>
          <p:nvPr/>
        </p:nvSpPr>
        <p:spPr bwMode="auto">
          <a:xfrm>
            <a:off x="662880" y="3068960"/>
            <a:ext cx="8229600"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r>
              <a:rPr lang="en-US" sz="2400" b="0" dirty="0"/>
              <a:t> </a:t>
            </a:r>
            <a:r>
              <a:rPr lang="en-US" sz="2400" b="0" dirty="0" err="1"/>
              <a:t>Kết</a:t>
            </a:r>
            <a:r>
              <a:rPr lang="en-US" sz="2400" b="0" dirty="0"/>
              <a:t> </a:t>
            </a:r>
            <a:r>
              <a:rPr lang="en-US" sz="2400" b="0" dirty="0" err="1"/>
              <a:t>hợp</a:t>
            </a:r>
            <a:r>
              <a:rPr lang="en-US" sz="2400" b="0" dirty="0"/>
              <a:t> </a:t>
            </a:r>
            <a:r>
              <a:rPr lang="en-US" sz="2400" b="0" dirty="0" err="1"/>
              <a:t>luật</a:t>
            </a:r>
            <a:r>
              <a:rPr lang="en-US" sz="2400" b="0" dirty="0"/>
              <a:t> Bayes </a:t>
            </a:r>
            <a:r>
              <a:rPr lang="en-US" sz="2400" b="0" dirty="0" err="1"/>
              <a:t>và</a:t>
            </a:r>
            <a:r>
              <a:rPr lang="en-US" sz="2400" b="0" dirty="0"/>
              <a:t> </a:t>
            </a:r>
            <a:r>
              <a:rPr lang="en-US" sz="2400" b="0" dirty="0" err="1"/>
              <a:t>luật</a:t>
            </a:r>
            <a:r>
              <a:rPr lang="en-US" sz="2400" b="0" dirty="0"/>
              <a:t> </a:t>
            </a:r>
            <a:r>
              <a:rPr lang="en-US" sz="2400" b="0" dirty="0" err="1"/>
              <a:t>phân</a:t>
            </a:r>
            <a:r>
              <a:rPr lang="en-US" sz="2400" b="0" dirty="0"/>
              <a:t> </a:t>
            </a:r>
            <a:r>
              <a:rPr lang="en-US" sz="2400" b="0" dirty="0" err="1"/>
              <a:t>tích</a:t>
            </a:r>
            <a:endParaRPr lang="en-US" sz="2400" b="0" dirty="0"/>
          </a:p>
        </p:txBody>
      </p:sp>
      <p:sp>
        <p:nvSpPr>
          <p:cNvPr id="2" name="Slide Number Placeholder 1"/>
          <p:cNvSpPr>
            <a:spLocks noGrp="1"/>
          </p:cNvSpPr>
          <p:nvPr>
            <p:ph type="sldNum" sz="quarter" idx="12"/>
          </p:nvPr>
        </p:nvSpPr>
        <p:spPr/>
        <p:txBody>
          <a:bodyPr/>
          <a:lstStyle/>
          <a:p>
            <a:pPr>
              <a:defRPr/>
            </a:pPr>
            <a:fld id="{D44A3475-7AC7-4219-BAAB-E51036592DFB}" type="slidenum">
              <a:rPr lang="vi-VN" smtClean="0"/>
              <a:pPr>
                <a:defRPr/>
              </a:pPr>
              <a:t>11</a:t>
            </a:fld>
            <a:endParaRPr lang="vi-VN"/>
          </a:p>
        </p:txBody>
      </p:sp>
      <p:sp>
        <p:nvSpPr>
          <p:cNvPr id="3" name="TextBox 2"/>
          <p:cNvSpPr txBox="1"/>
          <p:nvPr/>
        </p:nvSpPr>
        <p:spPr>
          <a:xfrm>
            <a:off x="899592" y="5085184"/>
            <a:ext cx="7488832" cy="1323439"/>
          </a:xfrm>
          <a:prstGeom prst="rect">
            <a:avLst/>
          </a:prstGeom>
          <a:noFill/>
        </p:spPr>
        <p:txBody>
          <a:bodyPr wrap="square" rtlCol="0">
            <a:spAutoFit/>
          </a:bodyPr>
          <a:lstStyle/>
          <a:p>
            <a:r>
              <a:rPr lang="en-US" sz="2000" b="0" dirty="0" err="1" smtClean="0">
                <a:solidFill>
                  <a:schemeClr val="tx2"/>
                </a:solidFill>
              </a:rPr>
              <a:t>Giống</a:t>
            </a:r>
            <a:r>
              <a:rPr lang="en-US" sz="2000" b="0" dirty="0" smtClean="0">
                <a:solidFill>
                  <a:schemeClr val="tx2"/>
                </a:solidFill>
              </a:rPr>
              <a:t> </a:t>
            </a:r>
            <a:r>
              <a:rPr lang="en-US" sz="2000" b="0" dirty="0" err="1" smtClean="0">
                <a:solidFill>
                  <a:schemeClr val="tx2"/>
                </a:solidFill>
              </a:rPr>
              <a:t>quá</a:t>
            </a:r>
            <a:r>
              <a:rPr lang="en-US" sz="2000" b="0" dirty="0" smtClean="0">
                <a:solidFill>
                  <a:schemeClr val="tx2"/>
                </a:solidFill>
              </a:rPr>
              <a:t> </a:t>
            </a:r>
            <a:r>
              <a:rPr lang="en-US" sz="2000" b="0" dirty="0" err="1" smtClean="0">
                <a:solidFill>
                  <a:schemeClr val="tx2"/>
                </a:solidFill>
              </a:rPr>
              <a:t>trình</a:t>
            </a:r>
            <a:r>
              <a:rPr lang="en-US" sz="2000" b="0" dirty="0" smtClean="0">
                <a:solidFill>
                  <a:schemeClr val="tx2"/>
                </a:solidFill>
              </a:rPr>
              <a:t> </a:t>
            </a:r>
            <a:r>
              <a:rPr lang="en-US" sz="2000" b="0" dirty="0" err="1" smtClean="0">
                <a:solidFill>
                  <a:schemeClr val="tx2"/>
                </a:solidFill>
              </a:rPr>
              <a:t>cập</a:t>
            </a:r>
            <a:r>
              <a:rPr lang="en-US" sz="2000" b="0" dirty="0" smtClean="0">
                <a:solidFill>
                  <a:schemeClr val="tx2"/>
                </a:solidFill>
              </a:rPr>
              <a:t> </a:t>
            </a:r>
            <a:r>
              <a:rPr lang="en-US" sz="2000" b="0" dirty="0" err="1" smtClean="0">
                <a:solidFill>
                  <a:schemeClr val="tx2"/>
                </a:solidFill>
              </a:rPr>
              <a:t>nhật</a:t>
            </a:r>
            <a:r>
              <a:rPr lang="en-US" sz="2000" b="0" dirty="0" smtClean="0">
                <a:solidFill>
                  <a:schemeClr val="tx2"/>
                </a:solidFill>
              </a:rPr>
              <a:t> </a:t>
            </a:r>
            <a:r>
              <a:rPr lang="en-US" sz="2000" b="0" dirty="0" err="1" smtClean="0">
                <a:solidFill>
                  <a:schemeClr val="tx2"/>
                </a:solidFill>
              </a:rPr>
              <a:t>xác</a:t>
            </a:r>
            <a:r>
              <a:rPr lang="en-US" sz="2000" b="0" dirty="0" smtClean="0">
                <a:solidFill>
                  <a:schemeClr val="tx2"/>
                </a:solidFill>
              </a:rPr>
              <a:t> </a:t>
            </a:r>
            <a:r>
              <a:rPr lang="en-US" sz="2000" b="0" dirty="0" err="1" smtClean="0">
                <a:solidFill>
                  <a:schemeClr val="tx2"/>
                </a:solidFill>
              </a:rPr>
              <a:t>suất</a:t>
            </a:r>
            <a:r>
              <a:rPr lang="en-US" sz="2000" b="0" dirty="0" smtClean="0">
                <a:solidFill>
                  <a:schemeClr val="tx2"/>
                </a:solidFill>
              </a:rPr>
              <a:t>:</a:t>
            </a:r>
          </a:p>
          <a:p>
            <a:r>
              <a:rPr lang="en-US" sz="2000" b="0" dirty="0" smtClean="0">
                <a:solidFill>
                  <a:schemeClr val="tx2"/>
                </a:solidFill>
              </a:rPr>
              <a:t>   + </a:t>
            </a:r>
            <a:r>
              <a:rPr lang="en-US" sz="2000" b="0" dirty="0" err="1" smtClean="0">
                <a:solidFill>
                  <a:schemeClr val="tx2"/>
                </a:solidFill>
              </a:rPr>
              <a:t>Bắt</a:t>
            </a:r>
            <a:r>
              <a:rPr lang="en-US" sz="2000" b="0" dirty="0" smtClean="0">
                <a:solidFill>
                  <a:schemeClr val="tx2"/>
                </a:solidFill>
              </a:rPr>
              <a:t> </a:t>
            </a:r>
            <a:r>
              <a:rPr lang="en-US" sz="2000" b="0" dirty="0" err="1" smtClean="0">
                <a:solidFill>
                  <a:schemeClr val="tx2"/>
                </a:solidFill>
              </a:rPr>
              <a:t>đầu</a:t>
            </a:r>
            <a:r>
              <a:rPr lang="en-US" sz="2000" b="0" dirty="0" smtClean="0">
                <a:solidFill>
                  <a:schemeClr val="tx2"/>
                </a:solidFill>
              </a:rPr>
              <a:t> </a:t>
            </a:r>
            <a:r>
              <a:rPr lang="en-US" sz="2000" b="0" dirty="0" err="1" smtClean="0">
                <a:solidFill>
                  <a:schemeClr val="tx2"/>
                </a:solidFill>
              </a:rPr>
              <a:t>với</a:t>
            </a:r>
            <a:r>
              <a:rPr lang="en-US" sz="2000" b="0" dirty="0" smtClean="0">
                <a:solidFill>
                  <a:schemeClr val="tx2"/>
                </a:solidFill>
              </a:rPr>
              <a:t> </a:t>
            </a:r>
            <a:r>
              <a:rPr lang="en-US" sz="2000" b="0" dirty="0" err="1" smtClean="0">
                <a:solidFill>
                  <a:schemeClr val="tx2"/>
                </a:solidFill>
              </a:rPr>
              <a:t>xác</a:t>
            </a:r>
            <a:r>
              <a:rPr lang="en-US" sz="2000" b="0" dirty="0" smtClean="0">
                <a:solidFill>
                  <a:schemeClr val="tx2"/>
                </a:solidFill>
              </a:rPr>
              <a:t> </a:t>
            </a:r>
            <a:r>
              <a:rPr lang="en-US" sz="2000" b="0" dirty="0" err="1" smtClean="0">
                <a:solidFill>
                  <a:schemeClr val="tx2"/>
                </a:solidFill>
              </a:rPr>
              <a:t>suất</a:t>
            </a:r>
            <a:r>
              <a:rPr lang="en-US" sz="2000" b="0" dirty="0" smtClean="0">
                <a:solidFill>
                  <a:schemeClr val="tx2"/>
                </a:solidFill>
              </a:rPr>
              <a:t> </a:t>
            </a:r>
            <a:r>
              <a:rPr lang="en-US" sz="2000" b="0" dirty="0" err="1" smtClean="0">
                <a:solidFill>
                  <a:schemeClr val="tx2"/>
                </a:solidFill>
              </a:rPr>
              <a:t>tiền</a:t>
            </a:r>
            <a:r>
              <a:rPr lang="en-US" sz="2000" b="0" dirty="0" smtClean="0">
                <a:solidFill>
                  <a:schemeClr val="tx2"/>
                </a:solidFill>
              </a:rPr>
              <a:t> </a:t>
            </a:r>
            <a:r>
              <a:rPr lang="en-US" sz="2000" b="0" dirty="0" err="1" smtClean="0">
                <a:solidFill>
                  <a:schemeClr val="tx2"/>
                </a:solidFill>
              </a:rPr>
              <a:t>nghiệm</a:t>
            </a:r>
            <a:r>
              <a:rPr lang="en-US" sz="2000" b="0" dirty="0" smtClean="0">
                <a:solidFill>
                  <a:schemeClr val="tx2"/>
                </a:solidFill>
              </a:rPr>
              <a:t> p(A);</a:t>
            </a:r>
          </a:p>
          <a:p>
            <a:r>
              <a:rPr lang="en-US" sz="2000" b="0" dirty="0">
                <a:solidFill>
                  <a:schemeClr val="tx2"/>
                </a:solidFill>
              </a:rPr>
              <a:t> </a:t>
            </a:r>
            <a:r>
              <a:rPr lang="en-US" sz="2000" b="0" dirty="0" smtClean="0">
                <a:solidFill>
                  <a:schemeClr val="tx2"/>
                </a:solidFill>
              </a:rPr>
              <a:t>  + </a:t>
            </a:r>
            <a:r>
              <a:rPr lang="en-US" sz="2000" b="0" dirty="0" err="1" smtClean="0">
                <a:solidFill>
                  <a:schemeClr val="tx2"/>
                </a:solidFill>
              </a:rPr>
              <a:t>Suy</a:t>
            </a:r>
            <a:r>
              <a:rPr lang="en-US" sz="2000" b="0" dirty="0" smtClean="0">
                <a:solidFill>
                  <a:schemeClr val="tx2"/>
                </a:solidFill>
              </a:rPr>
              <a:t> </a:t>
            </a:r>
            <a:r>
              <a:rPr lang="en-US" sz="2000" b="0" dirty="0" err="1" smtClean="0">
                <a:solidFill>
                  <a:schemeClr val="tx2"/>
                </a:solidFill>
              </a:rPr>
              <a:t>diễn</a:t>
            </a:r>
            <a:r>
              <a:rPr lang="en-US" sz="2000" b="0" dirty="0" smtClean="0">
                <a:solidFill>
                  <a:schemeClr val="tx2"/>
                </a:solidFill>
              </a:rPr>
              <a:t> </a:t>
            </a:r>
            <a:r>
              <a:rPr lang="en-US" sz="2000" b="0" dirty="0" err="1" smtClean="0">
                <a:solidFill>
                  <a:schemeClr val="tx2"/>
                </a:solidFill>
              </a:rPr>
              <a:t>xác</a:t>
            </a:r>
            <a:r>
              <a:rPr lang="en-US" sz="2000" b="0" dirty="0" smtClean="0">
                <a:solidFill>
                  <a:schemeClr val="tx2"/>
                </a:solidFill>
              </a:rPr>
              <a:t> </a:t>
            </a:r>
            <a:r>
              <a:rPr lang="en-US" sz="2000" b="0" dirty="0" err="1" smtClean="0">
                <a:solidFill>
                  <a:schemeClr val="tx2"/>
                </a:solidFill>
              </a:rPr>
              <a:t>suất</a:t>
            </a:r>
            <a:r>
              <a:rPr lang="en-US" sz="2000" b="0" dirty="0" smtClean="0">
                <a:solidFill>
                  <a:schemeClr val="tx2"/>
                </a:solidFill>
              </a:rPr>
              <a:t> p(A|B) </a:t>
            </a:r>
            <a:r>
              <a:rPr lang="en-US" sz="2000" b="0" dirty="0" err="1" smtClean="0">
                <a:solidFill>
                  <a:schemeClr val="tx2"/>
                </a:solidFill>
              </a:rPr>
              <a:t>sau</a:t>
            </a:r>
            <a:r>
              <a:rPr lang="en-US" sz="2000" b="0" dirty="0" smtClean="0">
                <a:solidFill>
                  <a:schemeClr val="tx2"/>
                </a:solidFill>
              </a:rPr>
              <a:t> </a:t>
            </a:r>
            <a:r>
              <a:rPr lang="en-US" sz="2000" b="0" dirty="0" err="1" smtClean="0">
                <a:solidFill>
                  <a:schemeClr val="tx2"/>
                </a:solidFill>
              </a:rPr>
              <a:t>khi</a:t>
            </a:r>
            <a:r>
              <a:rPr lang="en-US" sz="2000" b="0" dirty="0" smtClean="0">
                <a:solidFill>
                  <a:schemeClr val="tx2"/>
                </a:solidFill>
              </a:rPr>
              <a:t> </a:t>
            </a:r>
            <a:r>
              <a:rPr lang="en-US" sz="2000" b="0" dirty="0" err="1" smtClean="0">
                <a:solidFill>
                  <a:schemeClr val="tx2"/>
                </a:solidFill>
              </a:rPr>
              <a:t>quan</a:t>
            </a:r>
            <a:r>
              <a:rPr lang="en-US" sz="2000" b="0" dirty="0" smtClean="0">
                <a:solidFill>
                  <a:schemeClr val="tx2"/>
                </a:solidFill>
              </a:rPr>
              <a:t> </a:t>
            </a:r>
            <a:r>
              <a:rPr lang="en-US" sz="2000" b="0" dirty="0" err="1" smtClean="0">
                <a:solidFill>
                  <a:schemeClr val="tx2"/>
                </a:solidFill>
              </a:rPr>
              <a:t>sát</a:t>
            </a:r>
            <a:r>
              <a:rPr lang="en-US" sz="2000" b="0" dirty="0" smtClean="0">
                <a:solidFill>
                  <a:schemeClr val="tx2"/>
                </a:solidFill>
              </a:rPr>
              <a:t> B </a:t>
            </a:r>
            <a:r>
              <a:rPr lang="en-US" sz="2000" b="0" dirty="0" err="1" smtClean="0">
                <a:solidFill>
                  <a:schemeClr val="tx2"/>
                </a:solidFill>
              </a:rPr>
              <a:t>trong</a:t>
            </a:r>
            <a:r>
              <a:rPr lang="en-US" sz="2000" b="0" dirty="0" smtClean="0">
                <a:solidFill>
                  <a:schemeClr val="tx2"/>
                </a:solidFill>
              </a:rPr>
              <a:t> </a:t>
            </a:r>
            <a:r>
              <a:rPr lang="en-US" sz="2000" b="0" dirty="0" err="1" smtClean="0">
                <a:solidFill>
                  <a:schemeClr val="tx2"/>
                </a:solidFill>
              </a:rPr>
              <a:t>hai</a:t>
            </a:r>
            <a:r>
              <a:rPr lang="en-US" sz="2000" b="0" dirty="0" smtClean="0">
                <a:solidFill>
                  <a:schemeClr val="tx2"/>
                </a:solidFill>
              </a:rPr>
              <a:t> </a:t>
            </a:r>
            <a:r>
              <a:rPr lang="en-US" sz="2000" b="0" dirty="0" err="1" smtClean="0">
                <a:solidFill>
                  <a:schemeClr val="tx2"/>
                </a:solidFill>
              </a:rPr>
              <a:t>trường</a:t>
            </a:r>
            <a:r>
              <a:rPr lang="en-US" sz="2000" b="0" dirty="0" smtClean="0">
                <a:solidFill>
                  <a:schemeClr val="tx2"/>
                </a:solidFill>
              </a:rPr>
              <a:t> </a:t>
            </a:r>
            <a:r>
              <a:rPr lang="en-US" sz="2000" b="0" dirty="0" err="1" smtClean="0">
                <a:solidFill>
                  <a:schemeClr val="tx2"/>
                </a:solidFill>
              </a:rPr>
              <a:t>hợp</a:t>
            </a:r>
            <a:r>
              <a:rPr lang="en-US" sz="2000" b="0" dirty="0" smtClean="0">
                <a:solidFill>
                  <a:schemeClr val="tx2"/>
                </a:solidFill>
              </a:rPr>
              <a:t> </a:t>
            </a:r>
            <a:r>
              <a:rPr lang="en-US" sz="2000" b="0" dirty="0" err="1" smtClean="0">
                <a:solidFill>
                  <a:schemeClr val="tx2"/>
                </a:solidFill>
              </a:rPr>
              <a:t>xuất</a:t>
            </a:r>
            <a:r>
              <a:rPr lang="en-US" sz="2000" b="0" dirty="0" smtClean="0">
                <a:solidFill>
                  <a:schemeClr val="tx2"/>
                </a:solidFill>
              </a:rPr>
              <a:t> </a:t>
            </a:r>
            <a:r>
              <a:rPr lang="en-US" sz="2000" b="0" dirty="0" err="1" smtClean="0">
                <a:solidFill>
                  <a:schemeClr val="tx2"/>
                </a:solidFill>
              </a:rPr>
              <a:t>hiện</a:t>
            </a:r>
            <a:r>
              <a:rPr lang="en-US" sz="2000" b="0" dirty="0" smtClean="0">
                <a:solidFill>
                  <a:schemeClr val="tx2"/>
                </a:solidFill>
              </a:rPr>
              <a:t> A </a:t>
            </a:r>
            <a:r>
              <a:rPr lang="en-US" sz="2000" b="0" dirty="0" err="1" smtClean="0">
                <a:solidFill>
                  <a:schemeClr val="tx2"/>
                </a:solidFill>
              </a:rPr>
              <a:t>hoặc</a:t>
            </a:r>
            <a:r>
              <a:rPr lang="en-US" sz="2000" b="0" dirty="0" smtClean="0">
                <a:solidFill>
                  <a:schemeClr val="tx2"/>
                </a:solidFill>
              </a:rPr>
              <a:t> </a:t>
            </a:r>
            <a:r>
              <a:rPr lang="en-US" sz="2000" b="0" dirty="0" err="1" smtClean="0">
                <a:solidFill>
                  <a:schemeClr val="tx2"/>
                </a:solidFill>
              </a:rPr>
              <a:t>không</a:t>
            </a:r>
            <a:r>
              <a:rPr lang="en-US" sz="2000" b="0" dirty="0" smtClean="0">
                <a:solidFill>
                  <a:schemeClr val="tx2"/>
                </a:solidFill>
              </a:rPr>
              <a:t>.</a:t>
            </a:r>
            <a:endParaRPr lang="vi-VN" sz="2000" b="0" dirty="0">
              <a:solidFill>
                <a:schemeClr val="tx2"/>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p:txBody>
          <a:bodyPr/>
          <a:lstStyle/>
          <a:p>
            <a:pPr eaLnBrk="1" hangingPunct="1"/>
            <a:r>
              <a:rPr lang="en-US" sz="3600" dirty="0" err="1" smtClean="0"/>
              <a:t>Lý</a:t>
            </a:r>
            <a:r>
              <a:rPr lang="en-US" sz="3600" dirty="0" smtClean="0"/>
              <a:t> </a:t>
            </a:r>
            <a:r>
              <a:rPr lang="en-US" sz="3600" dirty="0" err="1" smtClean="0"/>
              <a:t>thuyết</a:t>
            </a:r>
            <a:r>
              <a:rPr lang="en-US" sz="3600" dirty="0" smtClean="0"/>
              <a:t> </a:t>
            </a:r>
            <a:r>
              <a:rPr lang="en-US" sz="3600" dirty="0" err="1" smtClean="0"/>
              <a:t>xác</a:t>
            </a:r>
            <a:r>
              <a:rPr lang="en-US" sz="3600" dirty="0" smtClean="0"/>
              <a:t> </a:t>
            </a:r>
            <a:r>
              <a:rPr lang="en-US" sz="3600" dirty="0" err="1" smtClean="0"/>
              <a:t>suất</a:t>
            </a:r>
            <a:r>
              <a:rPr lang="en-US" sz="3600" dirty="0" smtClean="0"/>
              <a:t> </a:t>
            </a:r>
            <a:r>
              <a:rPr lang="en-US" sz="3600" dirty="0" err="1" smtClean="0"/>
              <a:t>căn</a:t>
            </a:r>
            <a:r>
              <a:rPr lang="en-US" sz="3600" dirty="0" smtClean="0"/>
              <a:t> </a:t>
            </a:r>
            <a:r>
              <a:rPr lang="en-US" sz="3600" dirty="0" err="1" smtClean="0"/>
              <a:t>bản</a:t>
            </a:r>
            <a:r>
              <a:rPr lang="en-US" sz="3600" dirty="0" smtClean="0"/>
              <a:t> (3)</a:t>
            </a:r>
          </a:p>
        </p:txBody>
      </p:sp>
      <p:graphicFrame>
        <p:nvGraphicFramePr>
          <p:cNvPr id="14339" name="Object 9"/>
          <p:cNvGraphicFramePr>
            <a:graphicFrameLocks noChangeAspect="1"/>
          </p:cNvGraphicFramePr>
          <p:nvPr/>
        </p:nvGraphicFramePr>
        <p:xfrm>
          <a:off x="746125" y="2700338"/>
          <a:ext cx="3778250" cy="1089025"/>
        </p:xfrm>
        <a:graphic>
          <a:graphicData uri="http://schemas.openxmlformats.org/presentationml/2006/ole">
            <mc:AlternateContent xmlns:mc="http://schemas.openxmlformats.org/markup-compatibility/2006">
              <mc:Choice xmlns:v="urn:schemas-microsoft-com:vml" Requires="v">
                <p:oleObj spid="_x0000_s14471" name="Формула" r:id="rId3" imgW="1524000" imgH="431800" progId="Equation.3">
                  <p:embed/>
                </p:oleObj>
              </mc:Choice>
              <mc:Fallback>
                <p:oleObj name="Формула" r:id="rId3" imgW="1524000" imgH="43180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125" y="2700338"/>
                        <a:ext cx="3778250" cy="1089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sp>
        <p:nvSpPr>
          <p:cNvPr id="14340" name="Rectangle 3"/>
          <p:cNvSpPr>
            <a:spLocks noChangeArrowheads="1"/>
          </p:cNvSpPr>
          <p:nvPr/>
        </p:nvSpPr>
        <p:spPr bwMode="auto">
          <a:xfrm>
            <a:off x="725488" y="2116138"/>
            <a:ext cx="8229600"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r>
              <a:rPr lang="en-US" sz="2400" b="0"/>
              <a:t>Cơ hội (Odds):</a:t>
            </a:r>
          </a:p>
        </p:txBody>
      </p:sp>
      <p:pic>
        <p:nvPicPr>
          <p:cNvPr id="14341" name="Picture 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25500" y="4149725"/>
            <a:ext cx="3619500"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2" name="TextBox 2"/>
          <p:cNvSpPr txBox="1">
            <a:spLocks noChangeArrowheads="1"/>
          </p:cNvSpPr>
          <p:nvPr/>
        </p:nvSpPr>
        <p:spPr bwMode="auto">
          <a:xfrm>
            <a:off x="4524375" y="6081713"/>
            <a:ext cx="32162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r>
              <a:rPr lang="en-US" sz="1800" b="0"/>
              <a:t>Liên hệ giữa </a:t>
            </a:r>
            <a:r>
              <a:rPr lang="en-US" sz="1800"/>
              <a:t>O</a:t>
            </a:r>
            <a:r>
              <a:rPr lang="en-US" sz="1800" b="0"/>
              <a:t> và </a:t>
            </a:r>
            <a:r>
              <a:rPr lang="en-US" sz="1800"/>
              <a:t>p</a:t>
            </a:r>
            <a:endParaRPr lang="vi-VN" sz="1800"/>
          </a:p>
        </p:txBody>
      </p:sp>
      <p:sp>
        <p:nvSpPr>
          <p:cNvPr id="2" name="Slide Number Placeholder 1"/>
          <p:cNvSpPr>
            <a:spLocks noGrp="1"/>
          </p:cNvSpPr>
          <p:nvPr>
            <p:ph type="sldNum" sz="quarter" idx="12"/>
          </p:nvPr>
        </p:nvSpPr>
        <p:spPr/>
        <p:txBody>
          <a:bodyPr/>
          <a:lstStyle/>
          <a:p>
            <a:pPr>
              <a:defRPr/>
            </a:pPr>
            <a:fld id="{D44A3475-7AC7-4219-BAAB-E51036592DFB}" type="slidenum">
              <a:rPr lang="vi-VN" smtClean="0"/>
              <a:pPr>
                <a:defRPr/>
              </a:pPr>
              <a:t>12</a:t>
            </a:fld>
            <a:endParaRPr lang="vi-V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z="3600" smtClean="0"/>
              <a:t>Mô hình nhị phân độc lập</a:t>
            </a:r>
            <a:endParaRPr lang="vi-VN" sz="3600" smtClean="0"/>
          </a:p>
        </p:txBody>
      </p:sp>
      <p:sp>
        <p:nvSpPr>
          <p:cNvPr id="15363" name="Rectangle 3"/>
          <p:cNvSpPr>
            <a:spLocks noGrp="1" noChangeArrowheads="1"/>
          </p:cNvSpPr>
          <p:nvPr>
            <p:ph type="body" idx="1"/>
          </p:nvPr>
        </p:nvSpPr>
        <p:spPr>
          <a:xfrm>
            <a:off x="611560" y="2017713"/>
            <a:ext cx="8343528" cy="4114800"/>
          </a:xfrm>
        </p:spPr>
        <p:txBody>
          <a:bodyPr/>
          <a:lstStyle/>
          <a:p>
            <a:pPr algn="just" eaLnBrk="1" hangingPunct="1"/>
            <a:r>
              <a:rPr lang="en-US" sz="2800" b="1" dirty="0" err="1" smtClean="0"/>
              <a:t>Nhị</a:t>
            </a:r>
            <a:r>
              <a:rPr lang="en-US" sz="2800" b="1" dirty="0" smtClean="0"/>
              <a:t> </a:t>
            </a:r>
            <a:r>
              <a:rPr lang="en-US" sz="2800" b="1" dirty="0" err="1" smtClean="0"/>
              <a:t>phân</a:t>
            </a:r>
            <a:r>
              <a:rPr lang="en-US" sz="2800" b="1" dirty="0" smtClean="0"/>
              <a:t>:</a:t>
            </a:r>
            <a:r>
              <a:rPr lang="en-US" sz="2800" dirty="0" smtClean="0"/>
              <a:t> </a:t>
            </a:r>
            <a:r>
              <a:rPr lang="en-US" sz="2800" dirty="0" err="1" smtClean="0"/>
              <a:t>Văn</a:t>
            </a:r>
            <a:r>
              <a:rPr lang="en-US" sz="2800" dirty="0" smtClean="0"/>
              <a:t> </a:t>
            </a:r>
            <a:r>
              <a:rPr lang="en-US" sz="2800" dirty="0" err="1" smtClean="0"/>
              <a:t>bản</a:t>
            </a:r>
            <a:r>
              <a:rPr lang="en-US" sz="2800" dirty="0" smtClean="0"/>
              <a:t> </a:t>
            </a:r>
            <a:r>
              <a:rPr lang="en-US" sz="2800" dirty="0" err="1" smtClean="0"/>
              <a:t>được</a:t>
            </a:r>
            <a:r>
              <a:rPr lang="en-US" sz="2800" dirty="0" smtClean="0"/>
              <a:t> </a:t>
            </a:r>
            <a:r>
              <a:rPr lang="en-US" sz="2800" dirty="0" err="1" smtClean="0"/>
              <a:t>biểu</a:t>
            </a:r>
            <a:r>
              <a:rPr lang="en-US" sz="2800" dirty="0" smtClean="0"/>
              <a:t> </a:t>
            </a:r>
            <a:r>
              <a:rPr lang="en-US" sz="2800" dirty="0" err="1" smtClean="0"/>
              <a:t>diễn</a:t>
            </a:r>
            <a:r>
              <a:rPr lang="en-US" sz="2800" dirty="0" smtClean="0"/>
              <a:t> </a:t>
            </a:r>
            <a:r>
              <a:rPr lang="en-US" sz="2800" dirty="0" err="1" smtClean="0"/>
              <a:t>như</a:t>
            </a:r>
            <a:r>
              <a:rPr lang="en-US" sz="2800" dirty="0" smtClean="0"/>
              <a:t> </a:t>
            </a:r>
            <a:r>
              <a:rPr lang="en-US" sz="2800" dirty="0" err="1" smtClean="0"/>
              <a:t>vec-tơ</a:t>
            </a:r>
            <a:r>
              <a:rPr lang="en-US" sz="2800" dirty="0" smtClean="0"/>
              <a:t> </a:t>
            </a:r>
            <a:r>
              <a:rPr lang="en-US" sz="2800" dirty="0" err="1" smtClean="0"/>
              <a:t>nhị</a:t>
            </a:r>
            <a:r>
              <a:rPr lang="en-US" sz="2800" dirty="0" smtClean="0"/>
              <a:t> </a:t>
            </a:r>
            <a:r>
              <a:rPr lang="en-US" sz="2800" dirty="0" err="1" smtClean="0"/>
              <a:t>phân</a:t>
            </a:r>
            <a:r>
              <a:rPr lang="en-US" sz="2800" dirty="0" smtClean="0"/>
              <a:t> </a:t>
            </a:r>
            <a:r>
              <a:rPr lang="en-US" sz="2800" dirty="0" err="1" smtClean="0"/>
              <a:t>đánh</a:t>
            </a:r>
            <a:r>
              <a:rPr lang="en-US" sz="2800" dirty="0" smtClean="0"/>
              <a:t> </a:t>
            </a:r>
            <a:r>
              <a:rPr lang="en-US" sz="2800" dirty="0" err="1" smtClean="0"/>
              <a:t>dấu</a:t>
            </a:r>
            <a:r>
              <a:rPr lang="en-US" sz="2800" dirty="0" smtClean="0"/>
              <a:t> </a:t>
            </a:r>
            <a:r>
              <a:rPr lang="en-US" sz="2800" dirty="0" err="1" smtClean="0"/>
              <a:t>sự</a:t>
            </a:r>
            <a:r>
              <a:rPr lang="en-US" sz="2800" dirty="0" smtClean="0"/>
              <a:t> </a:t>
            </a:r>
            <a:r>
              <a:rPr lang="en-US" sz="2800" dirty="0" err="1" smtClean="0"/>
              <a:t>xuất</a:t>
            </a:r>
            <a:r>
              <a:rPr lang="en-US" sz="2800" dirty="0" smtClean="0"/>
              <a:t> </a:t>
            </a:r>
            <a:r>
              <a:rPr lang="en-US" sz="2800" dirty="0" err="1" smtClean="0"/>
              <a:t>hiện</a:t>
            </a:r>
            <a:r>
              <a:rPr lang="en-US" sz="2800" dirty="0" smtClean="0"/>
              <a:t> </a:t>
            </a:r>
            <a:r>
              <a:rPr lang="en-US" sz="2800" dirty="0" err="1" smtClean="0"/>
              <a:t>của</a:t>
            </a:r>
            <a:r>
              <a:rPr lang="en-US" sz="2800" dirty="0" smtClean="0"/>
              <a:t> </a:t>
            </a:r>
            <a:r>
              <a:rPr lang="en-US" sz="2800" dirty="0" err="1" smtClean="0"/>
              <a:t>từ</a:t>
            </a:r>
            <a:endParaRPr lang="en-US" sz="2800" dirty="0" smtClean="0"/>
          </a:p>
          <a:p>
            <a:pPr lvl="1" algn="just" eaLnBrk="1" hangingPunct="1"/>
            <a:endParaRPr lang="en-US" sz="2400" dirty="0" smtClean="0"/>
          </a:p>
          <a:p>
            <a:pPr lvl="1" algn="just" eaLnBrk="1" hangingPunct="1"/>
            <a:r>
              <a:rPr lang="en-US" sz="2400" dirty="0" smtClean="0"/>
              <a:t>x</a:t>
            </a:r>
            <a:r>
              <a:rPr lang="en-US" sz="2400" baseline="-25000" dirty="0" smtClean="0"/>
              <a:t>i</a:t>
            </a:r>
            <a:r>
              <a:rPr lang="en-US" sz="2400" dirty="0" smtClean="0"/>
              <a:t> = 1 </a:t>
            </a:r>
            <a:r>
              <a:rPr lang="en-US" sz="2400" dirty="0" err="1" smtClean="0"/>
              <a:t>nếu</a:t>
            </a:r>
            <a:r>
              <a:rPr lang="en-US" sz="2400" dirty="0" smtClean="0"/>
              <a:t> </a:t>
            </a:r>
            <a:r>
              <a:rPr lang="en-US" sz="2400" dirty="0" err="1" smtClean="0"/>
              <a:t>thuật</a:t>
            </a:r>
            <a:r>
              <a:rPr lang="en-US" sz="2400" dirty="0" smtClean="0"/>
              <a:t> </a:t>
            </a:r>
            <a:r>
              <a:rPr lang="en-US" sz="2400" dirty="0" err="1" smtClean="0"/>
              <a:t>ngữ</a:t>
            </a:r>
            <a:r>
              <a:rPr lang="en-US" sz="2400" dirty="0" smtClean="0"/>
              <a:t> </a:t>
            </a:r>
            <a:r>
              <a:rPr lang="en-US" sz="2400" dirty="0" err="1" smtClean="0"/>
              <a:t>thứ</a:t>
            </a:r>
            <a:r>
              <a:rPr lang="en-US" sz="2400" dirty="0" smtClean="0"/>
              <a:t> </a:t>
            </a:r>
            <a:r>
              <a:rPr lang="en-US" sz="2400" dirty="0" err="1" smtClean="0"/>
              <a:t>i</a:t>
            </a:r>
            <a:r>
              <a:rPr lang="en-US" sz="2400" dirty="0" smtClean="0"/>
              <a:t> </a:t>
            </a:r>
            <a:r>
              <a:rPr lang="en-US" sz="2400" dirty="0" err="1" smtClean="0"/>
              <a:t>xuất</a:t>
            </a:r>
            <a:r>
              <a:rPr lang="en-US" sz="2400" dirty="0" smtClean="0"/>
              <a:t> </a:t>
            </a:r>
            <a:r>
              <a:rPr lang="en-US" sz="2400" dirty="0" err="1" smtClean="0"/>
              <a:t>hiện</a:t>
            </a:r>
            <a:r>
              <a:rPr lang="en-US" sz="2400" dirty="0" smtClean="0"/>
              <a:t> </a:t>
            </a:r>
            <a:r>
              <a:rPr lang="en-US" sz="2400" dirty="0" err="1" smtClean="0"/>
              <a:t>trong</a:t>
            </a:r>
            <a:r>
              <a:rPr lang="en-US" sz="2400" dirty="0" smtClean="0"/>
              <a:t> d, 0 </a:t>
            </a:r>
            <a:r>
              <a:rPr lang="en-US" sz="2400" dirty="0" err="1" smtClean="0"/>
              <a:t>nếu</a:t>
            </a:r>
            <a:r>
              <a:rPr lang="en-US" sz="2400" dirty="0" smtClean="0"/>
              <a:t> </a:t>
            </a:r>
            <a:r>
              <a:rPr lang="en-US" sz="2400" dirty="0" err="1" smtClean="0"/>
              <a:t>ngược</a:t>
            </a:r>
            <a:r>
              <a:rPr lang="en-US" sz="2400" dirty="0" smtClean="0"/>
              <a:t> </a:t>
            </a:r>
            <a:r>
              <a:rPr lang="en-US" sz="2400" dirty="0" err="1" smtClean="0"/>
              <a:t>lại</a:t>
            </a:r>
            <a:endParaRPr lang="en-US" sz="2400" dirty="0" smtClean="0"/>
          </a:p>
          <a:p>
            <a:pPr algn="just" eaLnBrk="1" hangingPunct="1"/>
            <a:r>
              <a:rPr lang="en-US" sz="2800" b="1" dirty="0" err="1" smtClean="0"/>
              <a:t>Độc</a:t>
            </a:r>
            <a:r>
              <a:rPr lang="en-US" sz="2800" b="1" dirty="0" smtClean="0"/>
              <a:t> </a:t>
            </a:r>
            <a:r>
              <a:rPr lang="en-US" sz="2800" b="1" dirty="0" err="1" smtClean="0"/>
              <a:t>lập</a:t>
            </a:r>
            <a:r>
              <a:rPr lang="en-US" sz="2800" b="1" dirty="0" smtClean="0"/>
              <a:t>:</a:t>
            </a:r>
            <a:r>
              <a:rPr lang="en-US" sz="2800" dirty="0" smtClean="0"/>
              <a:t> </a:t>
            </a:r>
            <a:r>
              <a:rPr lang="en-US" sz="2800" dirty="0" err="1" smtClean="0"/>
              <a:t>Sự</a:t>
            </a:r>
            <a:r>
              <a:rPr lang="en-US" sz="2800" dirty="0" smtClean="0"/>
              <a:t> </a:t>
            </a:r>
            <a:r>
              <a:rPr lang="en-US" sz="2800" dirty="0" err="1" smtClean="0"/>
              <a:t>xuất</a:t>
            </a:r>
            <a:r>
              <a:rPr lang="en-US" sz="2800" dirty="0" smtClean="0"/>
              <a:t> </a:t>
            </a:r>
            <a:r>
              <a:rPr lang="en-US" sz="2800" dirty="0" err="1" smtClean="0"/>
              <a:t>hiện</a:t>
            </a:r>
            <a:r>
              <a:rPr lang="en-US" sz="2800" dirty="0" smtClean="0"/>
              <a:t> </a:t>
            </a:r>
            <a:r>
              <a:rPr lang="en-US" sz="2800" dirty="0" err="1" smtClean="0"/>
              <a:t>của</a:t>
            </a:r>
            <a:r>
              <a:rPr lang="en-US" sz="2800" dirty="0" smtClean="0"/>
              <a:t> </a:t>
            </a:r>
            <a:r>
              <a:rPr lang="en-US" sz="2800" dirty="0" err="1" smtClean="0"/>
              <a:t>mỗi</a:t>
            </a:r>
            <a:r>
              <a:rPr lang="en-US" sz="2800" dirty="0" smtClean="0"/>
              <a:t> </a:t>
            </a:r>
            <a:r>
              <a:rPr lang="en-US" sz="2800" dirty="0" err="1" smtClean="0"/>
              <a:t>từ</a:t>
            </a:r>
            <a:r>
              <a:rPr lang="en-US" sz="2800" dirty="0" smtClean="0"/>
              <a:t> </a:t>
            </a:r>
            <a:r>
              <a:rPr lang="en-US" sz="2800" dirty="0" err="1" smtClean="0"/>
              <a:t>trong</a:t>
            </a:r>
            <a:r>
              <a:rPr lang="en-US" sz="2800" dirty="0" smtClean="0"/>
              <a:t> </a:t>
            </a:r>
            <a:r>
              <a:rPr lang="en-US" sz="2800" dirty="0" err="1" smtClean="0"/>
              <a:t>văn</a:t>
            </a:r>
            <a:r>
              <a:rPr lang="en-US" sz="2800" dirty="0" smtClean="0"/>
              <a:t> </a:t>
            </a:r>
            <a:r>
              <a:rPr lang="en-US" sz="2800" dirty="0" err="1" smtClean="0"/>
              <a:t>bản</a:t>
            </a:r>
            <a:r>
              <a:rPr lang="en-US" sz="2800" dirty="0" smtClean="0"/>
              <a:t> </a:t>
            </a:r>
            <a:r>
              <a:rPr lang="en-US" sz="2800" dirty="0" err="1" smtClean="0"/>
              <a:t>là</a:t>
            </a:r>
            <a:r>
              <a:rPr lang="en-US" sz="2800" dirty="0" smtClean="0"/>
              <a:t> </a:t>
            </a:r>
            <a:r>
              <a:rPr lang="en-US" sz="2800" dirty="0" err="1" smtClean="0"/>
              <a:t>độc</a:t>
            </a:r>
            <a:r>
              <a:rPr lang="en-US" sz="2800" dirty="0" smtClean="0"/>
              <a:t> </a:t>
            </a:r>
            <a:r>
              <a:rPr lang="en-US" sz="2800" dirty="0" err="1" smtClean="0"/>
              <a:t>lập</a:t>
            </a:r>
            <a:r>
              <a:rPr lang="en-US" sz="2800" dirty="0" smtClean="0"/>
              <a:t> </a:t>
            </a:r>
            <a:r>
              <a:rPr lang="en-US" sz="2800" dirty="0" err="1" smtClean="0"/>
              <a:t>với</a:t>
            </a:r>
            <a:r>
              <a:rPr lang="en-US" sz="2800" dirty="0" smtClean="0"/>
              <a:t> </a:t>
            </a:r>
            <a:r>
              <a:rPr lang="en-US" sz="2800" dirty="0" err="1" smtClean="0"/>
              <a:t>những</a:t>
            </a:r>
            <a:r>
              <a:rPr lang="en-US" sz="2800" dirty="0" smtClean="0"/>
              <a:t> </a:t>
            </a:r>
            <a:r>
              <a:rPr lang="en-US" sz="2800" dirty="0" err="1" smtClean="0"/>
              <a:t>từ</a:t>
            </a:r>
            <a:r>
              <a:rPr lang="en-US" sz="2800" dirty="0" smtClean="0"/>
              <a:t> </a:t>
            </a:r>
            <a:r>
              <a:rPr lang="en-US" sz="2800" dirty="0" err="1" smtClean="0"/>
              <a:t>còn</a:t>
            </a:r>
            <a:r>
              <a:rPr lang="en-US" sz="2800" dirty="0" smtClean="0"/>
              <a:t> </a:t>
            </a:r>
            <a:r>
              <a:rPr lang="en-US" sz="2800" dirty="0" err="1" smtClean="0"/>
              <a:t>lại</a:t>
            </a:r>
            <a:endParaRPr lang="en-US" sz="2800" dirty="0" smtClean="0"/>
          </a:p>
          <a:p>
            <a:pPr algn="just" eaLnBrk="1" hangingPunct="1"/>
            <a:r>
              <a:rPr lang="en-US" sz="2800" dirty="0" err="1" smtClean="0"/>
              <a:t>Những</a:t>
            </a:r>
            <a:r>
              <a:rPr lang="en-US" sz="2800" dirty="0" smtClean="0"/>
              <a:t> </a:t>
            </a:r>
            <a:r>
              <a:rPr lang="en-US" sz="2800" dirty="0" err="1" smtClean="0"/>
              <a:t>văn</a:t>
            </a:r>
            <a:r>
              <a:rPr lang="en-US" sz="2800" dirty="0" smtClean="0"/>
              <a:t> </a:t>
            </a:r>
            <a:r>
              <a:rPr lang="en-US" sz="2800" dirty="0" err="1" smtClean="0"/>
              <a:t>bản</a:t>
            </a:r>
            <a:r>
              <a:rPr lang="en-US" sz="2800" dirty="0" smtClean="0"/>
              <a:t> </a:t>
            </a:r>
            <a:r>
              <a:rPr lang="en-US" sz="2800" dirty="0" err="1" smtClean="0"/>
              <a:t>khác</a:t>
            </a:r>
            <a:r>
              <a:rPr lang="en-US" sz="2800" dirty="0" smtClean="0"/>
              <a:t> </a:t>
            </a:r>
            <a:r>
              <a:rPr lang="en-US" sz="2800" dirty="0" err="1" smtClean="0"/>
              <a:t>nhau</a:t>
            </a:r>
            <a:r>
              <a:rPr lang="en-US" sz="2800" dirty="0" smtClean="0"/>
              <a:t> </a:t>
            </a:r>
            <a:r>
              <a:rPr lang="en-US" sz="2800" dirty="0" err="1" smtClean="0"/>
              <a:t>có</a:t>
            </a:r>
            <a:r>
              <a:rPr lang="en-US" sz="2800" dirty="0" smtClean="0"/>
              <a:t> </a:t>
            </a:r>
            <a:r>
              <a:rPr lang="en-US" sz="2800" dirty="0" err="1" smtClean="0"/>
              <a:t>thể</a:t>
            </a:r>
            <a:r>
              <a:rPr lang="en-US" sz="2800" dirty="0" smtClean="0"/>
              <a:t> </a:t>
            </a:r>
            <a:r>
              <a:rPr lang="en-US" sz="2800" dirty="0" err="1" smtClean="0"/>
              <a:t>có</a:t>
            </a:r>
            <a:r>
              <a:rPr lang="en-US" sz="2800" dirty="0" smtClean="0"/>
              <a:t> </a:t>
            </a:r>
            <a:r>
              <a:rPr lang="en-US" sz="2800" dirty="0" err="1" smtClean="0"/>
              <a:t>cùng</a:t>
            </a:r>
            <a:r>
              <a:rPr lang="en-US" sz="2800" dirty="0" smtClean="0"/>
              <a:t> </a:t>
            </a:r>
            <a:r>
              <a:rPr lang="en-US" sz="2800" dirty="0" err="1" smtClean="0"/>
              <a:t>một</a:t>
            </a:r>
            <a:r>
              <a:rPr lang="en-US" sz="2800" dirty="0" smtClean="0"/>
              <a:t> </a:t>
            </a:r>
            <a:r>
              <a:rPr lang="en-US" sz="2800" dirty="0" err="1" smtClean="0"/>
              <a:t>biểu</a:t>
            </a:r>
            <a:r>
              <a:rPr lang="en-US" sz="2800" dirty="0" smtClean="0"/>
              <a:t> </a:t>
            </a:r>
            <a:r>
              <a:rPr lang="en-US" sz="2800" dirty="0" err="1" smtClean="0"/>
              <a:t>diễn</a:t>
            </a:r>
            <a:r>
              <a:rPr lang="en-US" sz="2800" dirty="0" smtClean="0"/>
              <a:t> </a:t>
            </a:r>
            <a:r>
              <a:rPr lang="en-US" sz="2800" dirty="0" err="1" smtClean="0"/>
              <a:t>vec-tơ</a:t>
            </a:r>
            <a:endParaRPr lang="vi-VN" sz="2800" dirty="0" smtClean="0"/>
          </a:p>
        </p:txBody>
      </p:sp>
      <p:graphicFrame>
        <p:nvGraphicFramePr>
          <p:cNvPr id="15364" name="Object 4"/>
          <p:cNvGraphicFramePr>
            <a:graphicFrameLocks noChangeAspect="1"/>
          </p:cNvGraphicFramePr>
          <p:nvPr>
            <p:extLst>
              <p:ext uri="{D42A27DB-BD31-4B8C-83A1-F6EECF244321}">
                <p14:modId xmlns:p14="http://schemas.microsoft.com/office/powerpoint/2010/main" val="1739537076"/>
              </p:ext>
            </p:extLst>
          </p:nvPr>
        </p:nvGraphicFramePr>
        <p:xfrm>
          <a:off x="3761209" y="2853879"/>
          <a:ext cx="2466975" cy="719137"/>
        </p:xfrm>
        <a:graphic>
          <a:graphicData uri="http://schemas.openxmlformats.org/presentationml/2006/ole">
            <mc:AlternateContent xmlns:mc="http://schemas.openxmlformats.org/markup-compatibility/2006">
              <mc:Choice xmlns:v="urn:schemas-microsoft-com:vml" Requires="v">
                <p:oleObj spid="_x0000_s15493" name="Equation" r:id="rId3" imgW="914400" imgH="266400" progId="Equation.3">
                  <p:embed/>
                </p:oleObj>
              </mc:Choice>
              <mc:Fallback>
                <p:oleObj name="Equation" r:id="rId3" imgW="914400" imgH="2664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1209" y="2853879"/>
                        <a:ext cx="2466975" cy="719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13</a:t>
            </a:fld>
            <a:endParaRPr lang="vi-V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50938" y="862013"/>
            <a:ext cx="7793037" cy="766762"/>
          </a:xfrm>
        </p:spPr>
        <p:txBody>
          <a:bodyPr/>
          <a:lstStyle/>
          <a:p>
            <a:pPr eaLnBrk="1" hangingPunct="1"/>
            <a:r>
              <a:rPr lang="en-US" sz="3600" smtClean="0"/>
              <a:t>Mô hình nhị phân độc lập (1)</a:t>
            </a:r>
            <a:endParaRPr lang="vi-VN" sz="3600" smtClean="0"/>
          </a:p>
        </p:txBody>
      </p:sp>
      <p:sp>
        <p:nvSpPr>
          <p:cNvPr id="16387" name="Rectangle 3"/>
          <p:cNvSpPr>
            <a:spLocks noGrp="1" noChangeArrowheads="1"/>
          </p:cNvSpPr>
          <p:nvPr>
            <p:ph type="body" idx="1"/>
          </p:nvPr>
        </p:nvSpPr>
        <p:spPr>
          <a:xfrm>
            <a:off x="611560" y="2017713"/>
            <a:ext cx="8343528" cy="2058987"/>
          </a:xfrm>
        </p:spPr>
        <p:txBody>
          <a:bodyPr/>
          <a:lstStyle/>
          <a:p>
            <a:pPr eaLnBrk="1" hangingPunct="1"/>
            <a:r>
              <a:rPr lang="en-US" sz="2800" dirty="0" smtClean="0"/>
              <a:t>Cho </a:t>
            </a:r>
            <a:r>
              <a:rPr lang="en-US" sz="2800" dirty="0" err="1" smtClean="0"/>
              <a:t>truy</a:t>
            </a:r>
            <a:r>
              <a:rPr lang="en-US" sz="2800" dirty="0" smtClean="0"/>
              <a:t> </a:t>
            </a:r>
            <a:r>
              <a:rPr lang="en-US" sz="2800" dirty="0" err="1" smtClean="0"/>
              <a:t>vấn</a:t>
            </a:r>
            <a:r>
              <a:rPr lang="en-US" sz="2800" dirty="0" smtClean="0"/>
              <a:t> </a:t>
            </a:r>
            <a:r>
              <a:rPr lang="en-US" sz="2800" dirty="0" smtClean="0">
                <a:solidFill>
                  <a:schemeClr val="tx2"/>
                </a:solidFill>
              </a:rPr>
              <a:t>q</a:t>
            </a:r>
            <a:endParaRPr lang="en-US" sz="2800" dirty="0" smtClean="0"/>
          </a:p>
          <a:p>
            <a:pPr lvl="1" eaLnBrk="1" hangingPunct="1"/>
            <a:r>
              <a:rPr lang="en-US" sz="2400" dirty="0" err="1" smtClean="0"/>
              <a:t>Với</a:t>
            </a:r>
            <a:r>
              <a:rPr lang="en-US" sz="2400" dirty="0" smtClean="0"/>
              <a:t> </a:t>
            </a:r>
            <a:r>
              <a:rPr lang="en-US" sz="2400" dirty="0" err="1" smtClean="0"/>
              <a:t>mỗi</a:t>
            </a:r>
            <a:r>
              <a:rPr lang="en-US" sz="2400" dirty="0" smtClean="0"/>
              <a:t> </a:t>
            </a:r>
            <a:r>
              <a:rPr lang="en-US" sz="2400" dirty="0" err="1" smtClean="0"/>
              <a:t>văn</a:t>
            </a:r>
            <a:r>
              <a:rPr lang="en-US" sz="2400" dirty="0" smtClean="0"/>
              <a:t> </a:t>
            </a:r>
            <a:r>
              <a:rPr lang="en-US" sz="2400" dirty="0" err="1" smtClean="0"/>
              <a:t>bản</a:t>
            </a:r>
            <a:r>
              <a:rPr lang="en-US" sz="2400" dirty="0" smtClean="0"/>
              <a:t> </a:t>
            </a:r>
            <a:r>
              <a:rPr lang="en-US" sz="2400" dirty="0" smtClean="0">
                <a:solidFill>
                  <a:schemeClr val="tx2"/>
                </a:solidFill>
              </a:rPr>
              <a:t>d</a:t>
            </a:r>
            <a:r>
              <a:rPr lang="en-US" sz="2400" dirty="0" smtClean="0"/>
              <a:t> </a:t>
            </a:r>
            <a:r>
              <a:rPr lang="en-US" sz="2400" dirty="0" err="1" smtClean="0"/>
              <a:t>cần</a:t>
            </a:r>
            <a:r>
              <a:rPr lang="en-US" sz="2400" dirty="0" smtClean="0"/>
              <a:t> </a:t>
            </a:r>
            <a:r>
              <a:rPr lang="en-US" sz="2400" dirty="0" err="1" smtClean="0"/>
              <a:t>tính</a:t>
            </a:r>
            <a:r>
              <a:rPr lang="en-US" sz="2400" smtClean="0"/>
              <a:t> </a:t>
            </a:r>
            <a:r>
              <a:rPr lang="en-US" sz="2400" smtClean="0">
                <a:solidFill>
                  <a:schemeClr val="tx2"/>
                </a:solidFill>
              </a:rPr>
              <a:t>p(R=1|q</a:t>
            </a:r>
            <a:r>
              <a:rPr lang="en-US" sz="2400" dirty="0" smtClean="0">
                <a:solidFill>
                  <a:schemeClr val="tx2"/>
                </a:solidFill>
              </a:rPr>
              <a:t>, d)</a:t>
            </a:r>
          </a:p>
          <a:p>
            <a:pPr lvl="1" eaLnBrk="1" hangingPunct="1"/>
            <a:r>
              <a:rPr lang="en-US" sz="2400" dirty="0" err="1" smtClean="0">
                <a:solidFill>
                  <a:schemeClr val="tx2"/>
                </a:solidFill>
              </a:rPr>
              <a:t>Chỉ</a:t>
            </a:r>
            <a:r>
              <a:rPr lang="en-US" sz="2400" dirty="0" smtClean="0">
                <a:solidFill>
                  <a:schemeClr val="tx2"/>
                </a:solidFill>
              </a:rPr>
              <a:t> </a:t>
            </a:r>
            <a:r>
              <a:rPr lang="en-US" sz="2400" dirty="0" err="1" smtClean="0">
                <a:solidFill>
                  <a:schemeClr val="tx2"/>
                </a:solidFill>
              </a:rPr>
              <a:t>quan</a:t>
            </a:r>
            <a:r>
              <a:rPr lang="en-US" sz="2400" dirty="0" smtClean="0">
                <a:solidFill>
                  <a:schemeClr val="tx2"/>
                </a:solidFill>
              </a:rPr>
              <a:t> </a:t>
            </a:r>
            <a:r>
              <a:rPr lang="en-US" sz="2400" dirty="0" err="1" smtClean="0">
                <a:solidFill>
                  <a:schemeClr val="tx2"/>
                </a:solidFill>
              </a:rPr>
              <a:t>tâm</a:t>
            </a:r>
            <a:r>
              <a:rPr lang="en-US" sz="2400" dirty="0" smtClean="0">
                <a:solidFill>
                  <a:schemeClr val="tx2"/>
                </a:solidFill>
              </a:rPr>
              <a:t> </a:t>
            </a:r>
            <a:r>
              <a:rPr lang="en-US" sz="2400" dirty="0" err="1" smtClean="0">
                <a:solidFill>
                  <a:schemeClr val="tx2"/>
                </a:solidFill>
              </a:rPr>
              <a:t>tới</a:t>
            </a:r>
            <a:r>
              <a:rPr lang="en-US" sz="2400" dirty="0" smtClean="0">
                <a:solidFill>
                  <a:schemeClr val="tx2"/>
                </a:solidFill>
              </a:rPr>
              <a:t> </a:t>
            </a:r>
            <a:r>
              <a:rPr lang="en-US" sz="2400" dirty="0" err="1" smtClean="0">
                <a:solidFill>
                  <a:schemeClr val="tx2"/>
                </a:solidFill>
              </a:rPr>
              <a:t>thứ</a:t>
            </a:r>
            <a:r>
              <a:rPr lang="en-US" sz="2400" dirty="0" smtClean="0">
                <a:solidFill>
                  <a:schemeClr val="tx2"/>
                </a:solidFill>
              </a:rPr>
              <a:t> </a:t>
            </a:r>
            <a:r>
              <a:rPr lang="en-US" sz="2400" dirty="0" err="1" smtClean="0">
                <a:solidFill>
                  <a:schemeClr val="tx2"/>
                </a:solidFill>
              </a:rPr>
              <a:t>hạng</a:t>
            </a:r>
            <a:endParaRPr lang="en-US" sz="2400" dirty="0" smtClean="0">
              <a:solidFill>
                <a:schemeClr val="tx2"/>
              </a:solidFill>
            </a:endParaRPr>
          </a:p>
          <a:p>
            <a:pPr eaLnBrk="1" hangingPunct="1"/>
            <a:r>
              <a:rPr lang="en-US" sz="2400" dirty="0" err="1" smtClean="0">
                <a:solidFill>
                  <a:schemeClr val="tx2"/>
                </a:solidFill>
              </a:rPr>
              <a:t>Sử</a:t>
            </a:r>
            <a:r>
              <a:rPr lang="en-US" sz="2400" dirty="0" smtClean="0">
                <a:solidFill>
                  <a:schemeClr val="tx2"/>
                </a:solidFill>
              </a:rPr>
              <a:t> </a:t>
            </a:r>
            <a:r>
              <a:rPr lang="en-US" sz="2400" dirty="0" err="1" smtClean="0">
                <a:solidFill>
                  <a:schemeClr val="tx2"/>
                </a:solidFill>
              </a:rPr>
              <a:t>dụng</a:t>
            </a:r>
            <a:r>
              <a:rPr lang="en-US" sz="2400" dirty="0" smtClean="0">
                <a:solidFill>
                  <a:schemeClr val="tx2"/>
                </a:solidFill>
              </a:rPr>
              <a:t> </a:t>
            </a:r>
            <a:r>
              <a:rPr lang="en-US" sz="2400" dirty="0" err="1" smtClean="0">
                <a:solidFill>
                  <a:schemeClr val="tx2"/>
                </a:solidFill>
              </a:rPr>
              <a:t>cơ</a:t>
            </a:r>
            <a:r>
              <a:rPr lang="en-US" sz="2400" dirty="0" smtClean="0">
                <a:solidFill>
                  <a:schemeClr val="tx2"/>
                </a:solidFill>
              </a:rPr>
              <a:t> </a:t>
            </a:r>
            <a:r>
              <a:rPr lang="en-US" sz="2400" dirty="0" err="1" smtClean="0">
                <a:solidFill>
                  <a:schemeClr val="tx2"/>
                </a:solidFill>
              </a:rPr>
              <a:t>hội</a:t>
            </a:r>
            <a:r>
              <a:rPr lang="en-US" sz="2400" dirty="0" smtClean="0">
                <a:solidFill>
                  <a:schemeClr val="tx2"/>
                </a:solidFill>
              </a:rPr>
              <a:t> (Odds) </a:t>
            </a:r>
            <a:r>
              <a:rPr lang="en-US" sz="2400" dirty="0" err="1" smtClean="0">
                <a:solidFill>
                  <a:schemeClr val="tx2"/>
                </a:solidFill>
              </a:rPr>
              <a:t>và</a:t>
            </a:r>
            <a:r>
              <a:rPr lang="en-US" sz="2400" dirty="0" smtClean="0">
                <a:solidFill>
                  <a:schemeClr val="tx2"/>
                </a:solidFill>
              </a:rPr>
              <a:t> </a:t>
            </a:r>
            <a:r>
              <a:rPr lang="en-US" sz="2400" dirty="0" err="1" smtClean="0">
                <a:solidFill>
                  <a:schemeClr val="tx2"/>
                </a:solidFill>
              </a:rPr>
              <a:t>luật</a:t>
            </a:r>
            <a:r>
              <a:rPr lang="en-US" sz="2400" dirty="0" smtClean="0">
                <a:solidFill>
                  <a:schemeClr val="tx2"/>
                </a:solidFill>
              </a:rPr>
              <a:t> Bayes</a:t>
            </a:r>
            <a:endParaRPr lang="vi-VN" sz="2400" dirty="0" smtClean="0">
              <a:solidFill>
                <a:schemeClr val="tx2"/>
              </a:solidFill>
            </a:endParaRPr>
          </a:p>
        </p:txBody>
      </p:sp>
      <p:graphicFrame>
        <p:nvGraphicFramePr>
          <p:cNvPr id="119812" name="Object 4"/>
          <p:cNvGraphicFramePr>
            <a:graphicFrameLocks noChangeAspect="1"/>
          </p:cNvGraphicFramePr>
          <p:nvPr>
            <p:extLst>
              <p:ext uri="{D42A27DB-BD31-4B8C-83A1-F6EECF244321}">
                <p14:modId xmlns:p14="http://schemas.microsoft.com/office/powerpoint/2010/main" val="3316757218"/>
              </p:ext>
            </p:extLst>
          </p:nvPr>
        </p:nvGraphicFramePr>
        <p:xfrm>
          <a:off x="965026" y="4095750"/>
          <a:ext cx="6991350" cy="1666875"/>
        </p:xfrm>
        <a:graphic>
          <a:graphicData uri="http://schemas.openxmlformats.org/presentationml/2006/ole">
            <mc:AlternateContent xmlns:mc="http://schemas.openxmlformats.org/markup-compatibility/2006">
              <mc:Choice xmlns:v="urn:schemas-microsoft-com:vml" Requires="v">
                <p:oleObj spid="_x0000_s16517" name="Equation" r:id="rId3" imgW="3454200" imgH="812520" progId="Equation.3">
                  <p:embed/>
                </p:oleObj>
              </mc:Choice>
              <mc:Fallback>
                <p:oleObj name="Equation" r:id="rId3" imgW="3454200" imgH="81252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5026" y="4095750"/>
                        <a:ext cx="6991350" cy="166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14</a:t>
            </a:fld>
            <a:endParaRPr lang="vi-V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z="3600" smtClean="0"/>
              <a:t>Mô hình nhị phân độc lập (2)</a:t>
            </a:r>
            <a:endParaRPr lang="vi-VN" sz="3600" smtClean="0"/>
          </a:p>
        </p:txBody>
      </p:sp>
      <p:sp>
        <p:nvSpPr>
          <p:cNvPr id="321539" name="Rectangle 3"/>
          <p:cNvSpPr>
            <a:spLocks noGrp="1" noChangeArrowheads="1"/>
          </p:cNvSpPr>
          <p:nvPr>
            <p:ph type="body" idx="1"/>
          </p:nvPr>
        </p:nvSpPr>
        <p:spPr>
          <a:xfrm>
            <a:off x="611188" y="4005263"/>
            <a:ext cx="8343900" cy="431800"/>
          </a:xfrm>
        </p:spPr>
        <p:txBody>
          <a:bodyPr/>
          <a:lstStyle/>
          <a:p>
            <a:pPr eaLnBrk="1" hangingPunct="1"/>
            <a:r>
              <a:rPr lang="en-US" sz="2000" dirty="0" err="1" smtClean="0"/>
              <a:t>Sử</a:t>
            </a:r>
            <a:r>
              <a:rPr lang="en-US" sz="2000" dirty="0" smtClean="0"/>
              <a:t> </a:t>
            </a:r>
            <a:r>
              <a:rPr lang="en-US" sz="2000" dirty="0" err="1" smtClean="0"/>
              <a:t>dụng</a:t>
            </a:r>
            <a:r>
              <a:rPr lang="en-US" sz="2000" dirty="0" smtClean="0"/>
              <a:t> </a:t>
            </a:r>
            <a:r>
              <a:rPr lang="en-US" sz="2000" dirty="0" err="1" smtClean="0"/>
              <a:t>giả</a:t>
            </a:r>
            <a:r>
              <a:rPr lang="en-US" sz="2000" dirty="0" smtClean="0"/>
              <a:t> </a:t>
            </a:r>
            <a:r>
              <a:rPr lang="en-US" sz="2000" dirty="0" err="1" smtClean="0"/>
              <a:t>thuyết</a:t>
            </a:r>
            <a:r>
              <a:rPr lang="en-US" sz="2000" dirty="0" smtClean="0"/>
              <a:t> </a:t>
            </a:r>
            <a:r>
              <a:rPr lang="en-US" sz="2000" dirty="0" err="1" smtClean="0"/>
              <a:t>độc</a:t>
            </a:r>
            <a:r>
              <a:rPr lang="en-US" sz="2000" dirty="0" smtClean="0"/>
              <a:t> </a:t>
            </a:r>
            <a:r>
              <a:rPr lang="en-US" sz="2000" dirty="0" err="1" smtClean="0"/>
              <a:t>lập</a:t>
            </a:r>
            <a:endParaRPr lang="vi-VN" sz="2000" dirty="0" smtClean="0"/>
          </a:p>
        </p:txBody>
      </p:sp>
      <p:grpSp>
        <p:nvGrpSpPr>
          <p:cNvPr id="321549" name="Group 13"/>
          <p:cNvGrpSpPr>
            <a:grpSpLocks/>
          </p:cNvGrpSpPr>
          <p:nvPr/>
        </p:nvGrpSpPr>
        <p:grpSpPr bwMode="auto">
          <a:xfrm>
            <a:off x="2743200" y="1935163"/>
            <a:ext cx="3048000" cy="1793875"/>
            <a:chOff x="1728" y="1219"/>
            <a:chExt cx="1920" cy="1130"/>
          </a:xfrm>
        </p:grpSpPr>
        <p:sp>
          <p:nvSpPr>
            <p:cNvPr id="17419" name="Rectangle 9"/>
            <p:cNvSpPr>
              <a:spLocks noChangeArrowheads="1"/>
            </p:cNvSpPr>
            <p:nvPr/>
          </p:nvSpPr>
          <p:spPr bwMode="auto">
            <a:xfrm>
              <a:off x="2832" y="1219"/>
              <a:ext cx="816" cy="576"/>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b="0">
                <a:latin typeface="Adobe Fan Heiti Std B" pitchFamily="34" charset="-128"/>
                <a:ea typeface="ＭＳ Ｐゴシック" panose="020B0600070205080204" pitchFamily="34" charset="-128"/>
              </a:endParaRPr>
            </a:p>
          </p:txBody>
        </p:sp>
        <p:sp>
          <p:nvSpPr>
            <p:cNvPr id="17420" name="AutoShape 8"/>
            <p:cNvSpPr>
              <a:spLocks/>
            </p:cNvSpPr>
            <p:nvPr/>
          </p:nvSpPr>
          <p:spPr bwMode="auto">
            <a:xfrm>
              <a:off x="1728" y="1939"/>
              <a:ext cx="1104" cy="410"/>
            </a:xfrm>
            <a:prstGeom prst="borderCallout2">
              <a:avLst>
                <a:gd name="adj1" fmla="val 11250"/>
                <a:gd name="adj2" fmla="val 104347"/>
                <a:gd name="adj3" fmla="val 11250"/>
                <a:gd name="adj4" fmla="val 119204"/>
                <a:gd name="adj5" fmla="val -24532"/>
                <a:gd name="adj6" fmla="val 125542"/>
              </a:avLst>
            </a:prstGeom>
            <a:solidFill>
              <a:srgbClr val="CCFFCC"/>
            </a:solidFill>
            <a:ln w="9525">
              <a:solidFill>
                <a:schemeClr val="tx1"/>
              </a:solidFill>
              <a:miter lim="800000"/>
              <a:headEnd/>
              <a:tailEnd/>
            </a:ln>
          </p:spPr>
          <p:txBody>
            <a:bodyPr>
              <a:spAutoFit/>
            </a:bodyP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r>
                <a:rPr lang="en-US" sz="1800" b="0" dirty="0">
                  <a:ea typeface="ＭＳ Ｐゴシック" panose="020B0600070205080204" pitchFamily="34" charset="-128"/>
                </a:rPr>
                <a:t>Hằng </a:t>
              </a:r>
              <a:r>
                <a:rPr lang="en-US" sz="1800" b="0" dirty="0" err="1">
                  <a:ea typeface="ＭＳ Ｐゴシック" panose="020B0600070205080204" pitchFamily="34" charset="-128"/>
                </a:rPr>
                <a:t>số</a:t>
              </a:r>
              <a:r>
                <a:rPr lang="en-US" sz="1800" b="0" dirty="0">
                  <a:ea typeface="ＭＳ Ｐゴシック" panose="020B0600070205080204" pitchFamily="34" charset="-128"/>
                </a:rPr>
                <a:t> </a:t>
              </a:r>
              <a:r>
                <a:rPr lang="en-US" sz="1800" b="0" dirty="0" err="1">
                  <a:ea typeface="ＭＳ Ｐゴシック" panose="020B0600070205080204" pitchFamily="34" charset="-128"/>
                </a:rPr>
                <a:t>với</a:t>
              </a:r>
              <a:r>
                <a:rPr lang="en-US" sz="1800" b="0" dirty="0">
                  <a:ea typeface="ＭＳ Ｐゴシック" panose="020B0600070205080204" pitchFamily="34" charset="-128"/>
                </a:rPr>
                <a:t> </a:t>
              </a:r>
              <a:r>
                <a:rPr lang="en-US" sz="1800" b="0" dirty="0" err="1">
                  <a:ea typeface="ＭＳ Ｐゴシック" panose="020B0600070205080204" pitchFamily="34" charset="-128"/>
                </a:rPr>
                <a:t>một</a:t>
              </a:r>
              <a:r>
                <a:rPr lang="en-US" sz="1800" b="0" dirty="0">
                  <a:ea typeface="ＭＳ Ｐゴシック" panose="020B0600070205080204" pitchFamily="34" charset="-128"/>
                </a:rPr>
                <a:t> </a:t>
              </a:r>
              <a:r>
                <a:rPr lang="en-US" sz="1800" b="0" dirty="0" err="1">
                  <a:ea typeface="ＭＳ Ｐゴシック" panose="020B0600070205080204" pitchFamily="34" charset="-128"/>
                </a:rPr>
                <a:t>truy</a:t>
              </a:r>
              <a:r>
                <a:rPr lang="en-US" sz="1800" b="0" dirty="0">
                  <a:ea typeface="ＭＳ Ｐゴシック" panose="020B0600070205080204" pitchFamily="34" charset="-128"/>
                </a:rPr>
                <a:t> </a:t>
              </a:r>
              <a:r>
                <a:rPr lang="en-US" sz="1800" b="0" dirty="0" err="1">
                  <a:ea typeface="ＭＳ Ｐゴシック" panose="020B0600070205080204" pitchFamily="34" charset="-128"/>
                </a:rPr>
                <a:t>vấn</a:t>
              </a:r>
              <a:endParaRPr lang="en-US" sz="1800" b="0" dirty="0">
                <a:ea typeface="ＭＳ Ｐゴシック" panose="020B0600070205080204" pitchFamily="34" charset="-128"/>
              </a:endParaRPr>
            </a:p>
          </p:txBody>
        </p:sp>
      </p:grpSp>
      <p:grpSp>
        <p:nvGrpSpPr>
          <p:cNvPr id="321550" name="Group 14"/>
          <p:cNvGrpSpPr>
            <a:grpSpLocks/>
          </p:cNvGrpSpPr>
          <p:nvPr/>
        </p:nvGrpSpPr>
        <p:grpSpPr bwMode="auto">
          <a:xfrm>
            <a:off x="5911850" y="1935163"/>
            <a:ext cx="2805113" cy="1701800"/>
            <a:chOff x="3724" y="1219"/>
            <a:chExt cx="1767" cy="1072"/>
          </a:xfrm>
        </p:grpSpPr>
        <p:sp>
          <p:nvSpPr>
            <p:cNvPr id="17417" name="Rectangle 11"/>
            <p:cNvSpPr>
              <a:spLocks noChangeArrowheads="1"/>
            </p:cNvSpPr>
            <p:nvPr/>
          </p:nvSpPr>
          <p:spPr bwMode="auto">
            <a:xfrm>
              <a:off x="3724" y="1219"/>
              <a:ext cx="1133" cy="624"/>
            </a:xfrm>
            <a:prstGeom prst="rect">
              <a:avLst/>
            </a:prstGeom>
            <a:solidFill>
              <a:srgbClr val="99CC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b="0">
                <a:latin typeface="Adobe Fan Heiti Std B" pitchFamily="34" charset="-128"/>
                <a:ea typeface="ＭＳ Ｐゴシック" panose="020B0600070205080204" pitchFamily="34" charset="-128"/>
              </a:endParaRPr>
            </a:p>
          </p:txBody>
        </p:sp>
        <p:sp>
          <p:nvSpPr>
            <p:cNvPr id="17418" name="AutoShape 12"/>
            <p:cNvSpPr>
              <a:spLocks/>
            </p:cNvSpPr>
            <p:nvPr/>
          </p:nvSpPr>
          <p:spPr bwMode="auto">
            <a:xfrm>
              <a:off x="4156" y="2035"/>
              <a:ext cx="1335" cy="256"/>
            </a:xfrm>
            <a:prstGeom prst="borderCallout2">
              <a:avLst>
                <a:gd name="adj1" fmla="val 28125"/>
                <a:gd name="adj2" fmla="val -3597"/>
                <a:gd name="adj3" fmla="val 28125"/>
                <a:gd name="adj4" fmla="val -11759"/>
                <a:gd name="adj5" fmla="val -60940"/>
                <a:gd name="adj6" fmla="val -20074"/>
              </a:avLst>
            </a:prstGeom>
            <a:solidFill>
              <a:srgbClr val="99CC00"/>
            </a:solidFill>
            <a:ln w="9525">
              <a:solidFill>
                <a:schemeClr val="tx1"/>
              </a:solidFill>
              <a:miter lim="800000"/>
              <a:headEnd/>
              <a:tailEnd/>
            </a:ln>
          </p:spPr>
          <p:txBody>
            <a:bodyPr>
              <a:spAutoFit/>
            </a:bodyP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r>
                <a:rPr lang="en-US" sz="2000" b="0">
                  <a:ea typeface="ＭＳ Ｐゴシック" panose="020B0600070205080204" pitchFamily="34" charset="-128"/>
                </a:rPr>
                <a:t>Cần xác định</a:t>
              </a:r>
            </a:p>
          </p:txBody>
        </p:sp>
      </p:grpSp>
      <p:graphicFrame>
        <p:nvGraphicFramePr>
          <p:cNvPr id="321547" name="Object 11"/>
          <p:cNvGraphicFramePr>
            <a:graphicFrameLocks noChangeAspect="1"/>
          </p:cNvGraphicFramePr>
          <p:nvPr>
            <p:extLst>
              <p:ext uri="{D42A27DB-BD31-4B8C-83A1-F6EECF244321}">
                <p14:modId xmlns:p14="http://schemas.microsoft.com/office/powerpoint/2010/main" val="564127707"/>
              </p:ext>
            </p:extLst>
          </p:nvPr>
        </p:nvGraphicFramePr>
        <p:xfrm>
          <a:off x="1463675" y="5465763"/>
          <a:ext cx="5073650" cy="915987"/>
        </p:xfrm>
        <a:graphic>
          <a:graphicData uri="http://schemas.openxmlformats.org/presentationml/2006/ole">
            <mc:AlternateContent xmlns:mc="http://schemas.openxmlformats.org/markup-compatibility/2006">
              <mc:Choice xmlns:v="urn:schemas-microsoft-com:vml" Requires="v">
                <p:oleObj spid="_x0000_s17805" name="Equation" r:id="rId3" imgW="2489040" imgH="444240" progId="Equation.3">
                  <p:embed/>
                </p:oleObj>
              </mc:Choice>
              <mc:Fallback>
                <p:oleObj name="Equation" r:id="rId3" imgW="2489040" imgH="444240" progId="Equation.3">
                  <p:embed/>
                  <p:pic>
                    <p:nvPicPr>
                      <p:cNvPr id="0" name="Object 11"/>
                      <p:cNvPicPr>
                        <a:picLocks noChangeAspect="1" noChangeArrowheads="1"/>
                      </p:cNvPicPr>
                      <p:nvPr/>
                    </p:nvPicPr>
                    <p:blipFill>
                      <a:blip r:embed="rId4"/>
                      <a:srcRect/>
                      <a:stretch>
                        <a:fillRect/>
                      </a:stretch>
                    </p:blipFill>
                    <p:spPr bwMode="auto">
                      <a:xfrm>
                        <a:off x="1463675" y="5465763"/>
                        <a:ext cx="5073650" cy="915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aphicFrame>
        <p:nvGraphicFramePr>
          <p:cNvPr id="321548" name="Object 12"/>
          <p:cNvGraphicFramePr>
            <a:graphicFrameLocks noChangeAspect="1"/>
          </p:cNvGraphicFramePr>
          <p:nvPr>
            <p:extLst>
              <p:ext uri="{D42A27DB-BD31-4B8C-83A1-F6EECF244321}">
                <p14:modId xmlns:p14="http://schemas.microsoft.com/office/powerpoint/2010/main" val="1679261971"/>
              </p:ext>
            </p:extLst>
          </p:nvPr>
        </p:nvGraphicFramePr>
        <p:xfrm>
          <a:off x="1450975" y="4410075"/>
          <a:ext cx="4416425" cy="917575"/>
        </p:xfrm>
        <a:graphic>
          <a:graphicData uri="http://schemas.openxmlformats.org/presentationml/2006/ole">
            <mc:AlternateContent xmlns:mc="http://schemas.openxmlformats.org/markup-compatibility/2006">
              <mc:Choice xmlns:v="urn:schemas-microsoft-com:vml" Requires="v">
                <p:oleObj spid="_x0000_s17806" name="Equation" r:id="rId5" imgW="2171520" imgH="444240" progId="Equation.3">
                  <p:embed/>
                </p:oleObj>
              </mc:Choice>
              <mc:Fallback>
                <p:oleObj name="Equation" r:id="rId5" imgW="2171520" imgH="444240" progId="Equation.3">
                  <p:embed/>
                  <p:pic>
                    <p:nvPicPr>
                      <p:cNvPr id="0" name="Object 12"/>
                      <p:cNvPicPr>
                        <a:picLocks noChangeAspect="1" noChangeArrowheads="1"/>
                      </p:cNvPicPr>
                      <p:nvPr/>
                    </p:nvPicPr>
                    <p:blipFill>
                      <a:blip r:embed="rId6"/>
                      <a:srcRect/>
                      <a:stretch>
                        <a:fillRect/>
                      </a:stretch>
                    </p:blipFill>
                    <p:spPr bwMode="auto">
                      <a:xfrm>
                        <a:off x="1450975" y="4410075"/>
                        <a:ext cx="4416425"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aphicFrame>
        <p:nvGraphicFramePr>
          <p:cNvPr id="17416" name="Object 6"/>
          <p:cNvGraphicFramePr>
            <a:graphicFrameLocks noChangeAspect="1"/>
          </p:cNvGraphicFramePr>
          <p:nvPr>
            <p:extLst>
              <p:ext uri="{D42A27DB-BD31-4B8C-83A1-F6EECF244321}">
                <p14:modId xmlns:p14="http://schemas.microsoft.com/office/powerpoint/2010/main" val="1290295018"/>
              </p:ext>
            </p:extLst>
          </p:nvPr>
        </p:nvGraphicFramePr>
        <p:xfrm>
          <a:off x="730250" y="2000250"/>
          <a:ext cx="7150100" cy="868363"/>
        </p:xfrm>
        <a:graphic>
          <a:graphicData uri="http://schemas.openxmlformats.org/presentationml/2006/ole">
            <mc:AlternateContent xmlns:mc="http://schemas.openxmlformats.org/markup-compatibility/2006">
              <mc:Choice xmlns:v="urn:schemas-microsoft-com:vml" Requires="v">
                <p:oleObj spid="_x0000_s17807" name="Equation" r:id="rId7" imgW="3530520" imgH="419040" progId="Equation.3">
                  <p:embed/>
                </p:oleObj>
              </mc:Choice>
              <mc:Fallback>
                <p:oleObj name="Equation" r:id="rId7" imgW="3530520" imgH="419040" progId="Equation.3">
                  <p:embed/>
                  <p:pic>
                    <p:nvPicPr>
                      <p:cNvPr id="0" name="Object 6"/>
                      <p:cNvPicPr>
                        <a:picLocks noChangeAspect="1" noChangeArrowheads="1"/>
                      </p:cNvPicPr>
                      <p:nvPr/>
                    </p:nvPicPr>
                    <p:blipFill>
                      <a:blip r:embed="rId8"/>
                      <a:srcRect/>
                      <a:stretch>
                        <a:fillRect/>
                      </a:stretch>
                    </p:blipFill>
                    <p:spPr bwMode="auto">
                      <a:xfrm>
                        <a:off x="730250" y="2000250"/>
                        <a:ext cx="7150100" cy="868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15</a:t>
            </a:fld>
            <a:endParaRPr lang="vi-V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z="3600" dirty="0" err="1" smtClean="0"/>
              <a:t>Mô</a:t>
            </a:r>
            <a:r>
              <a:rPr lang="en-US" sz="3600" dirty="0" smtClean="0"/>
              <a:t> </a:t>
            </a:r>
            <a:r>
              <a:rPr lang="en-US" sz="3600" dirty="0" err="1" smtClean="0"/>
              <a:t>hình</a:t>
            </a:r>
            <a:r>
              <a:rPr lang="en-US" sz="3600" dirty="0" smtClean="0"/>
              <a:t> </a:t>
            </a:r>
            <a:r>
              <a:rPr lang="en-US" sz="3600" dirty="0" err="1" smtClean="0"/>
              <a:t>nhị</a:t>
            </a:r>
            <a:r>
              <a:rPr lang="en-US" sz="3600" dirty="0" smtClean="0"/>
              <a:t> </a:t>
            </a:r>
            <a:r>
              <a:rPr lang="en-US" sz="3600" dirty="0" err="1" smtClean="0"/>
              <a:t>phân</a:t>
            </a:r>
            <a:r>
              <a:rPr lang="en-US" sz="3600" dirty="0" smtClean="0"/>
              <a:t> </a:t>
            </a:r>
            <a:r>
              <a:rPr lang="en-US" sz="3600" dirty="0" err="1" smtClean="0"/>
              <a:t>độc</a:t>
            </a:r>
            <a:r>
              <a:rPr lang="en-US" sz="3600" dirty="0" smtClean="0"/>
              <a:t> </a:t>
            </a:r>
            <a:r>
              <a:rPr lang="en-US" sz="3600" dirty="0" err="1" smtClean="0"/>
              <a:t>lập</a:t>
            </a:r>
            <a:r>
              <a:rPr lang="en-US" sz="3600" dirty="0" smtClean="0"/>
              <a:t> (3)</a:t>
            </a:r>
            <a:endParaRPr lang="vi-VN" sz="3600" dirty="0" smtClean="0"/>
          </a:p>
        </p:txBody>
      </p:sp>
      <p:grpSp>
        <p:nvGrpSpPr>
          <p:cNvPr id="322577" name="Group 17"/>
          <p:cNvGrpSpPr>
            <a:grpSpLocks/>
          </p:cNvGrpSpPr>
          <p:nvPr/>
        </p:nvGrpSpPr>
        <p:grpSpPr bwMode="auto">
          <a:xfrm>
            <a:off x="820738" y="1865313"/>
            <a:ext cx="7961312" cy="2214562"/>
            <a:chOff x="517" y="1175"/>
            <a:chExt cx="5015" cy="1395"/>
          </a:xfrm>
        </p:grpSpPr>
        <p:graphicFrame>
          <p:nvGraphicFramePr>
            <p:cNvPr id="18443" name="Object 4"/>
            <p:cNvGraphicFramePr>
              <a:graphicFrameLocks noChangeAspect="1"/>
            </p:cNvGraphicFramePr>
            <p:nvPr>
              <p:extLst>
                <p:ext uri="{D42A27DB-BD31-4B8C-83A1-F6EECF244321}">
                  <p14:modId xmlns:p14="http://schemas.microsoft.com/office/powerpoint/2010/main" val="4190224446"/>
                </p:ext>
              </p:extLst>
            </p:nvPr>
          </p:nvGraphicFramePr>
          <p:xfrm>
            <a:off x="554" y="1175"/>
            <a:ext cx="3196" cy="577"/>
          </p:xfrm>
          <a:graphic>
            <a:graphicData uri="http://schemas.openxmlformats.org/presentationml/2006/ole">
              <mc:AlternateContent xmlns:mc="http://schemas.openxmlformats.org/markup-compatibility/2006">
                <mc:Choice xmlns:v="urn:schemas-microsoft-com:vml" Requires="v">
                  <p:oleObj spid="_x0000_s19087" name="Equation" r:id="rId3" imgW="2489040" imgH="444240" progId="Equation.3">
                    <p:embed/>
                  </p:oleObj>
                </mc:Choice>
                <mc:Fallback>
                  <p:oleObj name="Equation" r:id="rId3" imgW="2489040" imgH="444240" progId="Equation.3">
                    <p:embed/>
                    <p:pic>
                      <p:nvPicPr>
                        <p:cNvPr id="0" name="Object 4"/>
                        <p:cNvPicPr>
                          <a:picLocks noChangeAspect="1" noChangeArrowheads="1"/>
                        </p:cNvPicPr>
                        <p:nvPr/>
                      </p:nvPicPr>
                      <p:blipFill>
                        <a:blip r:embed="rId4"/>
                        <a:srcRect/>
                        <a:stretch>
                          <a:fillRect/>
                        </a:stretch>
                      </p:blipFill>
                      <p:spPr bwMode="auto">
                        <a:xfrm>
                          <a:off x="554" y="1175"/>
                          <a:ext cx="3196" cy="5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aphicFrame>
          <p:nvGraphicFramePr>
            <p:cNvPr id="18444" name="Object 5"/>
            <p:cNvGraphicFramePr>
              <a:graphicFrameLocks noChangeAspect="1"/>
            </p:cNvGraphicFramePr>
            <p:nvPr>
              <p:extLst>
                <p:ext uri="{D42A27DB-BD31-4B8C-83A1-F6EECF244321}">
                  <p14:modId xmlns:p14="http://schemas.microsoft.com/office/powerpoint/2010/main" val="2642805132"/>
                </p:ext>
              </p:extLst>
            </p:nvPr>
          </p:nvGraphicFramePr>
          <p:xfrm>
            <a:off x="517" y="1909"/>
            <a:ext cx="5015" cy="661"/>
          </p:xfrm>
          <a:graphic>
            <a:graphicData uri="http://schemas.openxmlformats.org/presentationml/2006/ole">
              <mc:AlternateContent xmlns:mc="http://schemas.openxmlformats.org/markup-compatibility/2006">
                <mc:Choice xmlns:v="urn:schemas-microsoft-com:vml" Requires="v">
                  <p:oleObj spid="_x0000_s19088" name="Equation" r:id="rId5" imgW="4089240" imgH="469800" progId="Equation.3">
                    <p:embed/>
                  </p:oleObj>
                </mc:Choice>
                <mc:Fallback>
                  <p:oleObj name="Equation" r:id="rId5" imgW="4089240" imgH="469800" progId="Equation.3">
                    <p:embed/>
                    <p:pic>
                      <p:nvPicPr>
                        <p:cNvPr id="0" name="Object 5"/>
                        <p:cNvPicPr>
                          <a:picLocks noChangeAspect="1" noChangeArrowheads="1"/>
                        </p:cNvPicPr>
                        <p:nvPr/>
                      </p:nvPicPr>
                      <p:blipFill>
                        <a:blip r:embed="rId6"/>
                        <a:srcRect/>
                        <a:stretch>
                          <a:fillRect/>
                        </a:stretch>
                      </p:blipFill>
                      <p:spPr bwMode="auto">
                        <a:xfrm>
                          <a:off x="517" y="1909"/>
                          <a:ext cx="5015" cy="6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sp>
          <p:nvSpPr>
            <p:cNvPr id="18445" name="Text Box 6"/>
            <p:cNvSpPr txBox="1">
              <a:spLocks noChangeArrowheads="1"/>
            </p:cNvSpPr>
            <p:nvPr/>
          </p:nvSpPr>
          <p:spPr bwMode="auto">
            <a:xfrm>
              <a:off x="521" y="1797"/>
              <a:ext cx="222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50000"/>
                </a:spcBef>
                <a:buClrTx/>
                <a:buSzTx/>
                <a:buFontTx/>
                <a:buNone/>
              </a:pPr>
              <a:r>
                <a:rPr lang="en-US" sz="2000" b="0" dirty="0" err="1"/>
                <a:t>Vì</a:t>
              </a:r>
              <a:r>
                <a:rPr lang="en-US" sz="2000" b="0" dirty="0"/>
                <a:t> x</a:t>
              </a:r>
              <a:r>
                <a:rPr lang="en-US" sz="2000" b="0" baseline="-25000" dirty="0"/>
                <a:t>i</a:t>
              </a:r>
              <a:r>
                <a:rPr lang="en-US" sz="2000" b="0" dirty="0"/>
                <a:t> </a:t>
              </a:r>
              <a:r>
                <a:rPr lang="en-US" sz="2000" b="0" dirty="0" err="1"/>
                <a:t>chỉ</a:t>
              </a:r>
              <a:r>
                <a:rPr lang="en-US" sz="2000" b="0" dirty="0"/>
                <a:t> </a:t>
              </a:r>
              <a:r>
                <a:rPr lang="en-US" sz="2000" b="0" dirty="0" err="1" smtClean="0"/>
                <a:t>nhận</a:t>
              </a:r>
              <a:r>
                <a:rPr lang="en-US" sz="2000" b="0" dirty="0" smtClean="0"/>
                <a:t> </a:t>
              </a:r>
              <a:r>
                <a:rPr lang="en-US" sz="2000" b="0" dirty="0" err="1" smtClean="0"/>
                <a:t>giá</a:t>
              </a:r>
              <a:r>
                <a:rPr lang="en-US" sz="2000" b="0" dirty="0" smtClean="0"/>
                <a:t> </a:t>
              </a:r>
              <a:r>
                <a:rPr lang="en-US" sz="2000" b="0" dirty="0" err="1" smtClean="0"/>
                <a:t>trị</a:t>
              </a:r>
              <a:r>
                <a:rPr lang="en-US" sz="2000" b="0" dirty="0" smtClean="0"/>
                <a:t> </a:t>
              </a:r>
              <a:r>
                <a:rPr lang="en-US" sz="2000" b="0" dirty="0"/>
                <a:t>1 </a:t>
              </a:r>
              <a:r>
                <a:rPr lang="en-US" sz="2000" b="0" dirty="0" err="1"/>
                <a:t>hoặc</a:t>
              </a:r>
              <a:r>
                <a:rPr lang="en-US" sz="2000" b="0" dirty="0"/>
                <a:t> 0</a:t>
              </a:r>
              <a:endParaRPr lang="vi-VN" sz="2000" b="0" dirty="0"/>
            </a:p>
          </p:txBody>
        </p:sp>
      </p:grpSp>
      <p:graphicFrame>
        <p:nvGraphicFramePr>
          <p:cNvPr id="18439" name="Object 10"/>
          <p:cNvGraphicFramePr>
            <a:graphicFrameLocks noChangeAspect="1"/>
          </p:cNvGraphicFramePr>
          <p:nvPr>
            <p:extLst>
              <p:ext uri="{D42A27DB-BD31-4B8C-83A1-F6EECF244321}">
                <p14:modId xmlns:p14="http://schemas.microsoft.com/office/powerpoint/2010/main" val="3879801556"/>
              </p:ext>
            </p:extLst>
          </p:nvPr>
        </p:nvGraphicFramePr>
        <p:xfrm>
          <a:off x="938438" y="4358044"/>
          <a:ext cx="2955925" cy="508000"/>
        </p:xfrm>
        <a:graphic>
          <a:graphicData uri="http://schemas.openxmlformats.org/presentationml/2006/ole">
            <mc:AlternateContent xmlns:mc="http://schemas.openxmlformats.org/markup-compatibility/2006">
              <mc:Choice xmlns:v="urn:schemas-microsoft-com:vml" Requires="v">
                <p:oleObj spid="_x0000_s19089" name="Equation" r:id="rId7" imgW="1422360" imgH="228600" progId="Equation.3">
                  <p:embed/>
                </p:oleObj>
              </mc:Choice>
              <mc:Fallback>
                <p:oleObj name="Equation" r:id="rId7" imgW="1422360" imgH="228600" progId="Equation.3">
                  <p:embed/>
                  <p:pic>
                    <p:nvPicPr>
                      <p:cNvPr id="0" name="Object 10"/>
                      <p:cNvPicPr>
                        <a:picLocks noChangeAspect="1" noChangeArrowheads="1"/>
                      </p:cNvPicPr>
                      <p:nvPr/>
                    </p:nvPicPr>
                    <p:blipFill>
                      <a:blip r:embed="rId8"/>
                      <a:srcRect/>
                      <a:stretch>
                        <a:fillRect/>
                      </a:stretch>
                    </p:blipFill>
                    <p:spPr bwMode="auto">
                      <a:xfrm>
                        <a:off x="938438" y="4358044"/>
                        <a:ext cx="2955925"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aphicFrame>
        <p:nvGraphicFramePr>
          <p:cNvPr id="18440" name="Object 11"/>
          <p:cNvGraphicFramePr>
            <a:graphicFrameLocks noChangeAspect="1"/>
          </p:cNvGraphicFramePr>
          <p:nvPr>
            <p:extLst>
              <p:ext uri="{D42A27DB-BD31-4B8C-83A1-F6EECF244321}">
                <p14:modId xmlns:p14="http://schemas.microsoft.com/office/powerpoint/2010/main" val="4052296191"/>
              </p:ext>
            </p:extLst>
          </p:nvPr>
        </p:nvGraphicFramePr>
        <p:xfrm>
          <a:off x="4100436" y="4394177"/>
          <a:ext cx="2776538" cy="447675"/>
        </p:xfrm>
        <a:graphic>
          <a:graphicData uri="http://schemas.openxmlformats.org/presentationml/2006/ole">
            <mc:AlternateContent xmlns:mc="http://schemas.openxmlformats.org/markup-compatibility/2006">
              <mc:Choice xmlns:v="urn:schemas-microsoft-com:vml" Requires="v">
                <p:oleObj spid="_x0000_s19090" name="Equation" r:id="rId9" imgW="1334520" imgH="200880" progId="Equation.3">
                  <p:embed/>
                </p:oleObj>
              </mc:Choice>
              <mc:Fallback>
                <p:oleObj name="Equation" r:id="rId9" imgW="1334520" imgH="20088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00436" y="4394177"/>
                        <a:ext cx="2776538" cy="447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aphicFrame>
        <p:nvGraphicFramePr>
          <p:cNvPr id="15" name="Object 15"/>
          <p:cNvGraphicFramePr>
            <a:graphicFrameLocks noChangeAspect="1"/>
          </p:cNvGraphicFramePr>
          <p:nvPr>
            <p:extLst>
              <p:ext uri="{D42A27DB-BD31-4B8C-83A1-F6EECF244321}">
                <p14:modId xmlns:p14="http://schemas.microsoft.com/office/powerpoint/2010/main" val="1578039039"/>
              </p:ext>
            </p:extLst>
          </p:nvPr>
        </p:nvGraphicFramePr>
        <p:xfrm>
          <a:off x="899592" y="5229200"/>
          <a:ext cx="4859338" cy="1238250"/>
        </p:xfrm>
        <a:graphic>
          <a:graphicData uri="http://schemas.openxmlformats.org/presentationml/2006/ole">
            <mc:AlternateContent xmlns:mc="http://schemas.openxmlformats.org/markup-compatibility/2006">
              <mc:Choice xmlns:v="urn:schemas-microsoft-com:vml" Requires="v">
                <p:oleObj spid="_x0000_s19091" name="Equation" r:id="rId11" imgW="2489040" imgH="558720" progId="Equation.3">
                  <p:embed/>
                </p:oleObj>
              </mc:Choice>
              <mc:Fallback>
                <p:oleObj name="Equation" r:id="rId11" imgW="2489040" imgH="558720" progId="Equation.3">
                  <p:embed/>
                  <p:pic>
                    <p:nvPicPr>
                      <p:cNvPr id="0" name="Object 15"/>
                      <p:cNvPicPr>
                        <a:picLocks noChangeAspect="1" noChangeArrowheads="1"/>
                      </p:cNvPicPr>
                      <p:nvPr/>
                    </p:nvPicPr>
                    <p:blipFill>
                      <a:blip r:embed="rId12"/>
                      <a:srcRect/>
                      <a:stretch>
                        <a:fillRect/>
                      </a:stretch>
                    </p:blipFill>
                    <p:spPr bwMode="auto">
                      <a:xfrm>
                        <a:off x="899592" y="5229200"/>
                        <a:ext cx="4859338" cy="1238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sp>
        <p:nvSpPr>
          <p:cNvPr id="14" name="Rectangle 3"/>
          <p:cNvSpPr txBox="1">
            <a:spLocks noChangeArrowheads="1"/>
          </p:cNvSpPr>
          <p:nvPr/>
        </p:nvSpPr>
        <p:spPr>
          <a:xfrm>
            <a:off x="611188" y="4005263"/>
            <a:ext cx="8343900" cy="43180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sz="2000" b="0" dirty="0" err="1" smtClean="0"/>
              <a:t>Đặt</a:t>
            </a:r>
            <a:r>
              <a:rPr lang="en-US" sz="2000" b="0" dirty="0" smtClean="0"/>
              <a:t>:</a:t>
            </a:r>
          </a:p>
          <a:p>
            <a:pPr eaLnBrk="1" hangingPunct="1"/>
            <a:endParaRPr lang="vi-VN" sz="2000" b="0" dirty="0" smtClean="0"/>
          </a:p>
        </p:txBody>
      </p:sp>
      <p:sp>
        <p:nvSpPr>
          <p:cNvPr id="16" name="Rectangle 3"/>
          <p:cNvSpPr txBox="1">
            <a:spLocks noChangeArrowheads="1"/>
          </p:cNvSpPr>
          <p:nvPr/>
        </p:nvSpPr>
        <p:spPr>
          <a:xfrm>
            <a:off x="629444" y="4854150"/>
            <a:ext cx="8343900" cy="43180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sz="2000" b="0" dirty="0" err="1" smtClean="0">
                <a:ea typeface="ＭＳ Ｐゴシック" panose="020B0600070205080204" pitchFamily="34" charset="-128"/>
              </a:rPr>
              <a:t>Giả</a:t>
            </a:r>
            <a:r>
              <a:rPr lang="en-US" sz="2000" b="0" dirty="0" smtClean="0">
                <a:ea typeface="ＭＳ Ｐゴシック" panose="020B0600070205080204" pitchFamily="34" charset="-128"/>
              </a:rPr>
              <a:t> </a:t>
            </a:r>
            <a:r>
              <a:rPr lang="en-US" sz="2000" b="0" dirty="0" err="1" smtClean="0">
                <a:ea typeface="ＭＳ Ｐゴシック" panose="020B0600070205080204" pitchFamily="34" charset="-128"/>
              </a:rPr>
              <a:t>sử</a:t>
            </a:r>
            <a:r>
              <a:rPr lang="en-US" sz="2000" b="0" dirty="0" smtClean="0">
                <a:ea typeface="ＭＳ Ｐゴシック" panose="020B0600070205080204" pitchFamily="34" charset="-128"/>
              </a:rPr>
              <a:t> </a:t>
            </a:r>
            <a:r>
              <a:rPr lang="en-US" sz="2000" b="0" dirty="0" err="1" smtClean="0">
                <a:ea typeface="ＭＳ Ｐゴシック" panose="020B0600070205080204" pitchFamily="34" charset="-128"/>
              </a:rPr>
              <a:t>với</a:t>
            </a:r>
            <a:r>
              <a:rPr lang="en-US" sz="2000" b="0" dirty="0" smtClean="0">
                <a:ea typeface="ＭＳ Ｐゴシック" panose="020B0600070205080204" pitchFamily="34" charset="-128"/>
              </a:rPr>
              <a:t> </a:t>
            </a:r>
            <a:r>
              <a:rPr lang="en-US" sz="2000" b="0" dirty="0" err="1" smtClean="0">
                <a:ea typeface="ＭＳ Ｐゴシック" panose="020B0600070205080204" pitchFamily="34" charset="-128"/>
              </a:rPr>
              <a:t>thuật</a:t>
            </a:r>
            <a:r>
              <a:rPr lang="en-US" sz="2000" b="0" dirty="0" smtClean="0">
                <a:ea typeface="ＭＳ Ｐゴシック" panose="020B0600070205080204" pitchFamily="34" charset="-128"/>
              </a:rPr>
              <a:t> </a:t>
            </a:r>
            <a:r>
              <a:rPr lang="en-US" sz="2000" b="0" dirty="0" err="1" smtClean="0">
                <a:ea typeface="ＭＳ Ｐゴシック" panose="020B0600070205080204" pitchFamily="34" charset="-128"/>
              </a:rPr>
              <a:t>ngữ</a:t>
            </a:r>
            <a:r>
              <a:rPr lang="en-US" sz="2000" b="0" dirty="0" smtClean="0">
                <a:ea typeface="ＭＳ Ｐゴシック" panose="020B0600070205080204" pitchFamily="34" charset="-128"/>
              </a:rPr>
              <a:t> </a:t>
            </a:r>
            <a:r>
              <a:rPr lang="en-US" sz="2000" b="0" dirty="0" err="1" smtClean="0">
                <a:ea typeface="ＭＳ Ｐゴシック" panose="020B0600070205080204" pitchFamily="34" charset="-128"/>
              </a:rPr>
              <a:t>không</a:t>
            </a:r>
            <a:r>
              <a:rPr lang="en-US" sz="2000" b="0" dirty="0" smtClean="0">
                <a:ea typeface="ＭＳ Ｐゴシック" panose="020B0600070205080204" pitchFamily="34" charset="-128"/>
              </a:rPr>
              <a:t> </a:t>
            </a:r>
            <a:r>
              <a:rPr lang="en-US" sz="2000" b="0" dirty="0" err="1" smtClean="0">
                <a:ea typeface="ＭＳ Ｐゴシック" panose="020B0600070205080204" pitchFamily="34" charset="-128"/>
              </a:rPr>
              <a:t>có</a:t>
            </a:r>
            <a:r>
              <a:rPr lang="en-US" sz="2000" b="0" dirty="0" smtClean="0">
                <a:ea typeface="ＭＳ Ｐゴシック" panose="020B0600070205080204" pitchFamily="34" charset="-128"/>
              </a:rPr>
              <a:t> </a:t>
            </a:r>
            <a:r>
              <a:rPr lang="en-US" sz="2000" b="0" dirty="0" err="1" smtClean="0">
                <a:ea typeface="ＭＳ Ｐゴシック" panose="020B0600070205080204" pitchFamily="34" charset="-128"/>
              </a:rPr>
              <a:t>trong</a:t>
            </a:r>
            <a:r>
              <a:rPr lang="en-US" sz="2000" b="0" dirty="0" smtClean="0">
                <a:ea typeface="ＭＳ Ｐゴシック" panose="020B0600070205080204" pitchFamily="34" charset="-128"/>
              </a:rPr>
              <a:t> </a:t>
            </a:r>
            <a:r>
              <a:rPr lang="en-US" sz="2000" b="0" dirty="0" err="1" smtClean="0">
                <a:ea typeface="ＭＳ Ｐゴシック" panose="020B0600070205080204" pitchFamily="34" charset="-128"/>
              </a:rPr>
              <a:t>truy</a:t>
            </a:r>
            <a:r>
              <a:rPr lang="en-US" sz="2000" b="0" dirty="0" smtClean="0">
                <a:ea typeface="ＭＳ Ｐゴシック" panose="020B0600070205080204" pitchFamily="34" charset="-128"/>
              </a:rPr>
              <a:t> </a:t>
            </a:r>
            <a:r>
              <a:rPr lang="en-US" sz="2000" b="0" dirty="0" err="1" smtClean="0">
                <a:ea typeface="ＭＳ Ｐゴシック" panose="020B0600070205080204" pitchFamily="34" charset="-128"/>
              </a:rPr>
              <a:t>vấn</a:t>
            </a:r>
            <a:r>
              <a:rPr lang="en-US" sz="2000" b="0" dirty="0" smtClean="0">
                <a:ea typeface="ＭＳ Ｐゴシック" panose="020B0600070205080204" pitchFamily="34" charset="-128"/>
              </a:rPr>
              <a:t> </a:t>
            </a:r>
            <a:r>
              <a:rPr lang="en-US" sz="2000" b="0" dirty="0" err="1" smtClean="0">
                <a:ea typeface="ＭＳ Ｐゴシック" panose="020B0600070205080204" pitchFamily="34" charset="-128"/>
              </a:rPr>
              <a:t>thì</a:t>
            </a:r>
            <a:r>
              <a:rPr lang="en-US" sz="2000" b="0" dirty="0" smtClean="0">
                <a:ea typeface="ＭＳ Ｐゴシック" panose="020B0600070205080204" pitchFamily="34" charset="-128"/>
              </a:rPr>
              <a:t> </a:t>
            </a:r>
            <a:r>
              <a:rPr lang="en-US" sz="2000" b="0" i="1" dirty="0" smtClean="0">
                <a:ea typeface="ＭＳ Ｐゴシック" panose="020B0600070205080204" pitchFamily="34" charset="-128"/>
              </a:rPr>
              <a:t>p</a:t>
            </a:r>
            <a:r>
              <a:rPr lang="en-US" sz="2000" b="0" i="1" baseline="-25000" dirty="0" smtClean="0">
                <a:ea typeface="ＭＳ Ｐゴシック" panose="020B0600070205080204" pitchFamily="34" charset="-128"/>
              </a:rPr>
              <a:t>i</a:t>
            </a:r>
            <a:r>
              <a:rPr lang="en-US" sz="2000" b="0" i="1" dirty="0" smtClean="0">
                <a:ea typeface="ＭＳ Ｐゴシック" panose="020B0600070205080204" pitchFamily="34" charset="-128"/>
              </a:rPr>
              <a:t> = </a:t>
            </a:r>
            <a:r>
              <a:rPr lang="en-US" sz="2000" b="0" i="1" dirty="0" err="1" smtClean="0">
                <a:ea typeface="ＭＳ Ｐゴシック" panose="020B0600070205080204" pitchFamily="34" charset="-128"/>
              </a:rPr>
              <a:t>r</a:t>
            </a:r>
            <a:r>
              <a:rPr lang="en-US" sz="2000" b="0" i="1" baseline="-25000" dirty="0" err="1" smtClean="0">
                <a:ea typeface="ＭＳ Ｐゴシック" panose="020B0600070205080204" pitchFamily="34" charset="-128"/>
              </a:rPr>
              <a:t>i</a:t>
            </a:r>
            <a:r>
              <a:rPr lang="en-US" sz="2000" b="0" dirty="0" smtClean="0">
                <a:ea typeface="ＭＳ Ｐゴシック" panose="020B0600070205080204" pitchFamily="34" charset="-128"/>
              </a:rPr>
              <a:t> </a:t>
            </a:r>
            <a:endParaRPr lang="en-US" sz="2000" b="0" dirty="0" smtClean="0"/>
          </a:p>
          <a:p>
            <a:pPr eaLnBrk="1" hangingPunct="1"/>
            <a:endParaRPr lang="vi-VN" sz="2000" b="0" dirty="0" smtClean="0"/>
          </a:p>
        </p:txBody>
      </p:sp>
      <p:sp>
        <p:nvSpPr>
          <p:cNvPr id="2" name="Slide Number Placeholder 1"/>
          <p:cNvSpPr>
            <a:spLocks noGrp="1"/>
          </p:cNvSpPr>
          <p:nvPr>
            <p:ph type="sldNum" sz="quarter" idx="12"/>
          </p:nvPr>
        </p:nvSpPr>
        <p:spPr/>
        <p:txBody>
          <a:bodyPr/>
          <a:lstStyle/>
          <a:p>
            <a:pPr>
              <a:defRPr/>
            </a:pPr>
            <a:fld id="{3A61A8D7-472F-4220-B835-9BCD656AC6A7}" type="slidenum">
              <a:rPr lang="vi-VN" smtClean="0"/>
              <a:pPr>
                <a:defRPr/>
              </a:pPr>
              <a:t>16</a:t>
            </a:fld>
            <a:endParaRPr lang="vi-V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10"/>
          <p:cNvGraphicFramePr>
            <a:graphicFrameLocks noChangeAspect="1"/>
          </p:cNvGraphicFramePr>
          <p:nvPr>
            <p:extLst>
              <p:ext uri="{D42A27DB-BD31-4B8C-83A1-F6EECF244321}">
                <p14:modId xmlns:p14="http://schemas.microsoft.com/office/powerpoint/2010/main" val="603102466"/>
              </p:ext>
            </p:extLst>
          </p:nvPr>
        </p:nvGraphicFramePr>
        <p:xfrm>
          <a:off x="2250467" y="2002653"/>
          <a:ext cx="3826140" cy="675698"/>
        </p:xfrm>
        <a:graphic>
          <a:graphicData uri="http://schemas.openxmlformats.org/presentationml/2006/ole">
            <mc:AlternateContent xmlns:mc="http://schemas.openxmlformats.org/markup-compatibility/2006">
              <mc:Choice xmlns:v="urn:schemas-microsoft-com:vml" Requires="v">
                <p:oleObj spid="_x0000_s19980" name="Equation" r:id="rId3" imgW="1384200" imgH="228600" progId="Equation.3">
                  <p:embed/>
                </p:oleObj>
              </mc:Choice>
              <mc:Fallback>
                <p:oleObj name="Equation" r:id="rId3" imgW="1384200" imgH="228600" progId="Equation.3">
                  <p:embed/>
                  <p:pic>
                    <p:nvPicPr>
                      <p:cNvPr id="0" name=""/>
                      <p:cNvPicPr>
                        <a:picLocks noChangeAspect="1" noChangeArrowheads="1"/>
                      </p:cNvPicPr>
                      <p:nvPr/>
                    </p:nvPicPr>
                    <p:blipFill>
                      <a:blip r:embed="rId4"/>
                      <a:srcRect/>
                      <a:stretch>
                        <a:fillRect/>
                      </a:stretch>
                    </p:blipFill>
                    <p:spPr bwMode="auto">
                      <a:xfrm>
                        <a:off x="2250467" y="2002653"/>
                        <a:ext cx="3826140" cy="675698"/>
                      </a:xfrm>
                      <a:prstGeom prst="rect">
                        <a:avLst/>
                      </a:prstGeom>
                      <a:noFill/>
                      <a:ln>
                        <a:noFill/>
                      </a:ln>
                      <a:effectLst/>
                      <a:extLst/>
                    </p:spPr>
                  </p:pic>
                </p:oleObj>
              </mc:Fallback>
            </mc:AlternateContent>
          </a:graphicData>
        </a:graphic>
      </p:graphicFrame>
      <p:graphicFrame>
        <p:nvGraphicFramePr>
          <p:cNvPr id="4" name="Object 11"/>
          <p:cNvGraphicFramePr>
            <a:graphicFrameLocks noChangeAspect="1"/>
          </p:cNvGraphicFramePr>
          <p:nvPr>
            <p:extLst>
              <p:ext uri="{D42A27DB-BD31-4B8C-83A1-F6EECF244321}">
                <p14:modId xmlns:p14="http://schemas.microsoft.com/office/powerpoint/2010/main" val="564720291"/>
              </p:ext>
            </p:extLst>
          </p:nvPr>
        </p:nvGraphicFramePr>
        <p:xfrm>
          <a:off x="2411760" y="3475494"/>
          <a:ext cx="3758571" cy="673586"/>
        </p:xfrm>
        <a:graphic>
          <a:graphicData uri="http://schemas.openxmlformats.org/presentationml/2006/ole">
            <mc:AlternateContent xmlns:mc="http://schemas.openxmlformats.org/markup-compatibility/2006">
              <mc:Choice xmlns:v="urn:schemas-microsoft-com:vml" Requires="v">
                <p:oleObj spid="_x0000_s19981" name="Equation" r:id="rId5" imgW="1358640" imgH="228600" progId="Equation.3">
                  <p:embed/>
                </p:oleObj>
              </mc:Choice>
              <mc:Fallback>
                <p:oleObj name="Equation" r:id="rId5" imgW="1358640" imgH="228600" progId="Equation.3">
                  <p:embed/>
                  <p:pic>
                    <p:nvPicPr>
                      <p:cNvPr id="0" name=""/>
                      <p:cNvPicPr>
                        <a:picLocks noChangeAspect="1" noChangeArrowheads="1"/>
                      </p:cNvPicPr>
                      <p:nvPr/>
                    </p:nvPicPr>
                    <p:blipFill>
                      <a:blip r:embed="rId6"/>
                      <a:srcRect/>
                      <a:stretch>
                        <a:fillRect/>
                      </a:stretch>
                    </p:blipFill>
                    <p:spPr bwMode="auto">
                      <a:xfrm>
                        <a:off x="2411760" y="3475494"/>
                        <a:ext cx="3758571" cy="673586"/>
                      </a:xfrm>
                      <a:prstGeom prst="rect">
                        <a:avLst/>
                      </a:prstGeom>
                      <a:noFill/>
                      <a:ln>
                        <a:noFill/>
                      </a:ln>
                      <a:effectLst/>
                      <a:extLst/>
                    </p:spPr>
                  </p:pic>
                </p:oleObj>
              </mc:Fallback>
            </mc:AlternateContent>
          </a:graphicData>
        </a:graphic>
      </p:graphicFrame>
      <p:graphicFrame>
        <p:nvGraphicFramePr>
          <p:cNvPr id="5" name="Object 10"/>
          <p:cNvGraphicFramePr>
            <a:graphicFrameLocks noChangeAspect="1"/>
          </p:cNvGraphicFramePr>
          <p:nvPr>
            <p:extLst>
              <p:ext uri="{D42A27DB-BD31-4B8C-83A1-F6EECF244321}">
                <p14:modId xmlns:p14="http://schemas.microsoft.com/office/powerpoint/2010/main" val="468322747"/>
              </p:ext>
            </p:extLst>
          </p:nvPr>
        </p:nvGraphicFramePr>
        <p:xfrm>
          <a:off x="1763688" y="2753302"/>
          <a:ext cx="4389926" cy="675698"/>
        </p:xfrm>
        <a:graphic>
          <a:graphicData uri="http://schemas.openxmlformats.org/presentationml/2006/ole">
            <mc:AlternateContent xmlns:mc="http://schemas.openxmlformats.org/markup-compatibility/2006">
              <mc:Choice xmlns:v="urn:schemas-microsoft-com:vml" Requires="v">
                <p:oleObj spid="_x0000_s19982" name="Equation" r:id="rId7" imgW="1587240" imgH="228600" progId="Equation.3">
                  <p:embed/>
                </p:oleObj>
              </mc:Choice>
              <mc:Fallback>
                <p:oleObj name="Equation" r:id="rId7" imgW="1587240" imgH="228600" progId="Equation.3">
                  <p:embed/>
                  <p:pic>
                    <p:nvPicPr>
                      <p:cNvPr id="0" name=""/>
                      <p:cNvPicPr>
                        <a:picLocks noChangeAspect="1" noChangeArrowheads="1"/>
                      </p:cNvPicPr>
                      <p:nvPr/>
                    </p:nvPicPr>
                    <p:blipFill>
                      <a:blip r:embed="rId8"/>
                      <a:srcRect/>
                      <a:stretch>
                        <a:fillRect/>
                      </a:stretch>
                    </p:blipFill>
                    <p:spPr bwMode="auto">
                      <a:xfrm>
                        <a:off x="1763688" y="2753302"/>
                        <a:ext cx="4389926" cy="675698"/>
                      </a:xfrm>
                      <a:prstGeom prst="rect">
                        <a:avLst/>
                      </a:prstGeom>
                      <a:noFill/>
                      <a:ln>
                        <a:noFill/>
                      </a:ln>
                      <a:effectLst/>
                      <a:extLst/>
                    </p:spPr>
                  </p:pic>
                </p:oleObj>
              </mc:Fallback>
            </mc:AlternateContent>
          </a:graphicData>
        </a:graphic>
      </p:graphicFrame>
      <p:graphicFrame>
        <p:nvGraphicFramePr>
          <p:cNvPr id="6" name="Object 11"/>
          <p:cNvGraphicFramePr>
            <a:graphicFrameLocks noChangeAspect="1"/>
          </p:cNvGraphicFramePr>
          <p:nvPr>
            <p:extLst>
              <p:ext uri="{D42A27DB-BD31-4B8C-83A1-F6EECF244321}">
                <p14:modId xmlns:p14="http://schemas.microsoft.com/office/powerpoint/2010/main" val="2595738155"/>
              </p:ext>
            </p:extLst>
          </p:nvPr>
        </p:nvGraphicFramePr>
        <p:xfrm>
          <a:off x="1907704" y="4193462"/>
          <a:ext cx="4356141" cy="675698"/>
        </p:xfrm>
        <a:graphic>
          <a:graphicData uri="http://schemas.openxmlformats.org/presentationml/2006/ole">
            <mc:AlternateContent xmlns:mc="http://schemas.openxmlformats.org/markup-compatibility/2006">
              <mc:Choice xmlns:v="urn:schemas-microsoft-com:vml" Requires="v">
                <p:oleObj spid="_x0000_s19983" name="Equation" r:id="rId9" imgW="1574640" imgH="228600" progId="Equation.3">
                  <p:embed/>
                </p:oleObj>
              </mc:Choice>
              <mc:Fallback>
                <p:oleObj name="Equation" r:id="rId9" imgW="1574640" imgH="228600" progId="Equation.3">
                  <p:embed/>
                  <p:pic>
                    <p:nvPicPr>
                      <p:cNvPr id="0" name=""/>
                      <p:cNvPicPr>
                        <a:picLocks noChangeAspect="1" noChangeArrowheads="1"/>
                      </p:cNvPicPr>
                      <p:nvPr/>
                    </p:nvPicPr>
                    <p:blipFill>
                      <a:blip r:embed="rId10"/>
                      <a:srcRect/>
                      <a:stretch>
                        <a:fillRect/>
                      </a:stretch>
                    </p:blipFill>
                    <p:spPr bwMode="auto">
                      <a:xfrm>
                        <a:off x="1907704" y="4193462"/>
                        <a:ext cx="4356141" cy="675698"/>
                      </a:xfrm>
                      <a:prstGeom prst="rect">
                        <a:avLst/>
                      </a:prstGeom>
                      <a:noFill/>
                      <a:ln>
                        <a:noFill/>
                      </a:ln>
                      <a:effectLst/>
                      <a:extLst/>
                    </p:spPr>
                  </p:pic>
                </p:oleObj>
              </mc:Fallback>
            </mc:AlternateContent>
          </a:graphicData>
        </a:graphic>
      </p:graphicFrame>
      <p:sp>
        <p:nvSpPr>
          <p:cNvPr id="7" name="Rectangle 2"/>
          <p:cNvSpPr txBox="1">
            <a:spLocks noChangeArrowheads="1"/>
          </p:cNvSpPr>
          <p:nvPr/>
        </p:nvSpPr>
        <p:spPr>
          <a:xfrm>
            <a:off x="1150938" y="404664"/>
            <a:ext cx="7793037" cy="1271736"/>
          </a:xfrm>
          <a:prstGeom prst="rect">
            <a:avLst/>
          </a:prstGeom>
        </p:spPr>
        <p:txBody>
          <a:bodyPr/>
          <a:lst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2pPr>
            <a:lvl3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3pPr>
            <a:lvl4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4pPr>
            <a:lvl5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9pPr>
          </a:lstStyle>
          <a:p>
            <a:pPr eaLnBrk="1" hangingPunct="1"/>
            <a:endParaRPr lang="en-US" sz="3600" b="0" dirty="0" smtClean="0"/>
          </a:p>
          <a:p>
            <a:pPr eaLnBrk="1" hangingPunct="1"/>
            <a:r>
              <a:rPr lang="en-US" sz="3600" b="0" dirty="0" err="1" smtClean="0"/>
              <a:t>Các</a:t>
            </a:r>
            <a:r>
              <a:rPr lang="en-US" sz="3600" b="0" dirty="0" smtClean="0"/>
              <a:t> </a:t>
            </a:r>
            <a:r>
              <a:rPr lang="en-US" sz="3600" b="0" dirty="0" err="1" smtClean="0"/>
              <a:t>đại</a:t>
            </a:r>
            <a:r>
              <a:rPr lang="en-US" sz="3600" b="0" dirty="0" smtClean="0"/>
              <a:t> </a:t>
            </a:r>
            <a:r>
              <a:rPr lang="en-US" sz="3600" b="0" dirty="0" err="1" smtClean="0"/>
              <a:t>lượng</a:t>
            </a:r>
            <a:r>
              <a:rPr lang="en-US" sz="3600" b="0" dirty="0" smtClean="0"/>
              <a:t> </a:t>
            </a:r>
            <a:r>
              <a:rPr lang="en-US" sz="3600" b="0" dirty="0" err="1" smtClean="0"/>
              <a:t>xác</a:t>
            </a:r>
            <a:r>
              <a:rPr lang="en-US" sz="3600" b="0" dirty="0" smtClean="0"/>
              <a:t> </a:t>
            </a:r>
            <a:r>
              <a:rPr lang="en-US" sz="3600" b="0" dirty="0" err="1" smtClean="0"/>
              <a:t>suất</a:t>
            </a:r>
            <a:r>
              <a:rPr lang="en-US" sz="3600" b="0" dirty="0" smtClean="0"/>
              <a:t> </a:t>
            </a:r>
            <a:r>
              <a:rPr lang="en-US" sz="3600" b="0" dirty="0" err="1" smtClean="0"/>
              <a:t>cơ</a:t>
            </a:r>
            <a:r>
              <a:rPr lang="en-US" sz="3600" b="0" dirty="0" smtClean="0"/>
              <a:t> </a:t>
            </a:r>
            <a:r>
              <a:rPr lang="en-US" sz="3600" b="0" dirty="0" err="1" smtClean="0"/>
              <a:t>bản</a:t>
            </a:r>
            <a:endParaRPr lang="vi-VN" sz="3600" b="0" dirty="0" smtClean="0"/>
          </a:p>
        </p:txBody>
      </p:sp>
      <p:sp>
        <p:nvSpPr>
          <p:cNvPr id="2" name="Slide Number Placeholder 1"/>
          <p:cNvSpPr>
            <a:spLocks noGrp="1"/>
          </p:cNvSpPr>
          <p:nvPr>
            <p:ph type="sldNum" sz="quarter" idx="12"/>
          </p:nvPr>
        </p:nvSpPr>
        <p:spPr/>
        <p:txBody>
          <a:bodyPr/>
          <a:lstStyle/>
          <a:p>
            <a:pPr>
              <a:defRPr/>
            </a:pPr>
            <a:fld id="{D44A3475-7AC7-4219-BAAB-E51036592DFB}" type="slidenum">
              <a:rPr lang="vi-VN" smtClean="0"/>
              <a:pPr>
                <a:defRPr/>
              </a:pPr>
              <a:t>17</a:t>
            </a:fld>
            <a:endParaRPr lang="vi-V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z="3600" smtClean="0"/>
              <a:t>Mô hình nhị phân độc lập (4)</a:t>
            </a:r>
            <a:endParaRPr lang="vi-VN" sz="3600" smtClean="0"/>
          </a:p>
        </p:txBody>
      </p:sp>
      <p:grpSp>
        <p:nvGrpSpPr>
          <p:cNvPr id="326675" name="Group 19"/>
          <p:cNvGrpSpPr>
            <a:grpSpLocks/>
          </p:cNvGrpSpPr>
          <p:nvPr/>
        </p:nvGrpSpPr>
        <p:grpSpPr bwMode="auto">
          <a:xfrm>
            <a:off x="1803400" y="2390775"/>
            <a:ext cx="3505200" cy="1033463"/>
            <a:chOff x="1136" y="1506"/>
            <a:chExt cx="2208" cy="651"/>
          </a:xfrm>
        </p:grpSpPr>
        <p:sp>
          <p:nvSpPr>
            <p:cNvPr id="20496" name="Oval 6"/>
            <p:cNvSpPr>
              <a:spLocks noChangeArrowheads="1"/>
            </p:cNvSpPr>
            <p:nvPr/>
          </p:nvSpPr>
          <p:spPr bwMode="auto">
            <a:xfrm>
              <a:off x="2720" y="1506"/>
              <a:ext cx="624" cy="240"/>
            </a:xfrm>
            <a:prstGeom prst="ellipse">
              <a:avLst/>
            </a:prstGeom>
            <a:solidFill>
              <a:srgbClr val="FFFF99"/>
            </a:solidFill>
            <a:ln w="9525">
              <a:solidFill>
                <a:schemeClr val="tx1"/>
              </a:solidFill>
              <a:round/>
              <a:headEnd/>
              <a:tailEnd/>
            </a:ln>
          </p:spPr>
          <p:txBody>
            <a:bodyPr wrap="none" anchor="ct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b="0">
                <a:latin typeface="Adobe Fan Heiti Std B" pitchFamily="34" charset="-128"/>
                <a:ea typeface="ＭＳ Ｐゴシック" panose="020B0600070205080204" pitchFamily="34" charset="-128"/>
              </a:endParaRPr>
            </a:p>
          </p:txBody>
        </p:sp>
        <p:sp>
          <p:nvSpPr>
            <p:cNvPr id="20497" name="AutoShape 7"/>
            <p:cNvSpPr>
              <a:spLocks/>
            </p:cNvSpPr>
            <p:nvPr/>
          </p:nvSpPr>
          <p:spPr bwMode="auto">
            <a:xfrm>
              <a:off x="1136" y="1709"/>
              <a:ext cx="1392" cy="448"/>
            </a:xfrm>
            <a:prstGeom prst="borderCallout1">
              <a:avLst>
                <a:gd name="adj1" fmla="val -18750"/>
                <a:gd name="adj2" fmla="val 5171"/>
                <a:gd name="adj3" fmla="val -18750"/>
                <a:gd name="adj4" fmla="val 109338"/>
              </a:avLst>
            </a:prstGeom>
            <a:solidFill>
              <a:srgbClr val="FFCC99"/>
            </a:solidFill>
            <a:ln w="9525">
              <a:solidFill>
                <a:schemeClr val="tx1"/>
              </a:solidFill>
              <a:miter lim="800000"/>
              <a:headEnd/>
              <a:tailEnd/>
            </a:ln>
          </p:spPr>
          <p:txBody>
            <a:bodyPr>
              <a:spAutoFit/>
            </a:bodyP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r>
                <a:rPr lang="en-US" sz="2000" b="0">
                  <a:ea typeface="ＭＳ Ｐゴシック" panose="020B0600070205080204" pitchFamily="34" charset="-128"/>
                </a:rPr>
                <a:t>Từ truy vấn có trong văn bản</a:t>
              </a:r>
            </a:p>
          </p:txBody>
        </p:sp>
      </p:grpSp>
      <p:grpSp>
        <p:nvGrpSpPr>
          <p:cNvPr id="122888" name="Group 8"/>
          <p:cNvGrpSpPr>
            <a:grpSpLocks/>
          </p:cNvGrpSpPr>
          <p:nvPr/>
        </p:nvGrpSpPr>
        <p:grpSpPr bwMode="auto">
          <a:xfrm>
            <a:off x="5689600" y="2390775"/>
            <a:ext cx="3048000" cy="1047750"/>
            <a:chOff x="3600" y="1536"/>
            <a:chExt cx="1920" cy="660"/>
          </a:xfrm>
        </p:grpSpPr>
        <p:sp>
          <p:nvSpPr>
            <p:cNvPr id="20494" name="AutoShape 9"/>
            <p:cNvSpPr>
              <a:spLocks noChangeArrowheads="1"/>
            </p:cNvSpPr>
            <p:nvPr/>
          </p:nvSpPr>
          <p:spPr bwMode="auto">
            <a:xfrm>
              <a:off x="3600" y="1536"/>
              <a:ext cx="432" cy="336"/>
            </a:xfrm>
            <a:prstGeom prst="flowChartAlternateProcess">
              <a:avLst/>
            </a:prstGeom>
            <a:solidFill>
              <a:srgbClr val="FFFF99"/>
            </a:solidFill>
            <a:ln w="9525">
              <a:solidFill>
                <a:schemeClr val="tx1"/>
              </a:solidFill>
              <a:miter lim="800000"/>
              <a:headEnd/>
              <a:tailEnd/>
            </a:ln>
          </p:spPr>
          <p:txBody>
            <a:bodyPr wrap="none" anchor="ct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b="0">
                <a:latin typeface="Adobe Fan Heiti Std B" pitchFamily="34" charset="-128"/>
                <a:ea typeface="ＭＳ Ｐゴシック" panose="020B0600070205080204" pitchFamily="34" charset="-128"/>
              </a:endParaRPr>
            </a:p>
          </p:txBody>
        </p:sp>
        <p:sp>
          <p:nvSpPr>
            <p:cNvPr id="20495" name="AutoShape 10"/>
            <p:cNvSpPr>
              <a:spLocks/>
            </p:cNvSpPr>
            <p:nvPr/>
          </p:nvSpPr>
          <p:spPr bwMode="auto">
            <a:xfrm>
              <a:off x="4224" y="1824"/>
              <a:ext cx="1296" cy="372"/>
            </a:xfrm>
            <a:prstGeom prst="borderCallout2">
              <a:avLst>
                <a:gd name="adj1" fmla="val 16069"/>
                <a:gd name="adj2" fmla="val -3704"/>
                <a:gd name="adj3" fmla="val 16069"/>
                <a:gd name="adj4" fmla="val -10801"/>
                <a:gd name="adj5" fmla="val 9153"/>
                <a:gd name="adj6" fmla="val -36190"/>
              </a:avLst>
            </a:prstGeom>
            <a:solidFill>
              <a:srgbClr val="FFCC99"/>
            </a:solidFill>
            <a:ln w="9525">
              <a:solidFill>
                <a:schemeClr val="tx1"/>
              </a:solidFill>
              <a:miter lim="800000"/>
              <a:headEnd/>
              <a:tailEnd/>
            </a:ln>
          </p:spPr>
          <p:txBody>
            <a:bodyPr>
              <a:spAutoFit/>
            </a:bodyP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r>
                <a:rPr lang="en-US" sz="1600" b="0" dirty="0" err="1">
                  <a:ea typeface="ＭＳ Ｐゴシック" panose="020B0600070205080204" pitchFamily="34" charset="-128"/>
                </a:rPr>
                <a:t>Từ</a:t>
              </a:r>
              <a:r>
                <a:rPr lang="en-US" sz="1600" b="0" dirty="0">
                  <a:ea typeface="ＭＳ Ｐゴシック" panose="020B0600070205080204" pitchFamily="34" charset="-128"/>
                </a:rPr>
                <a:t> </a:t>
              </a:r>
              <a:r>
                <a:rPr lang="en-US" sz="1600" b="0" dirty="0" err="1">
                  <a:ea typeface="ＭＳ Ｐゴシック" panose="020B0600070205080204" pitchFamily="34" charset="-128"/>
                </a:rPr>
                <a:t>truy</a:t>
              </a:r>
              <a:r>
                <a:rPr lang="en-US" sz="1600" b="0" dirty="0">
                  <a:ea typeface="ＭＳ Ｐゴシック" panose="020B0600070205080204" pitchFamily="34" charset="-128"/>
                </a:rPr>
                <a:t> </a:t>
              </a:r>
              <a:r>
                <a:rPr lang="en-US" sz="1600" b="0" dirty="0" err="1">
                  <a:ea typeface="ＭＳ Ｐゴシック" panose="020B0600070205080204" pitchFamily="34" charset="-128"/>
                </a:rPr>
                <a:t>vấn</a:t>
              </a:r>
              <a:r>
                <a:rPr lang="en-US" sz="1600" b="0" dirty="0">
                  <a:ea typeface="ＭＳ Ｐゴシック" panose="020B0600070205080204" pitchFamily="34" charset="-128"/>
                </a:rPr>
                <a:t> </a:t>
              </a:r>
              <a:r>
                <a:rPr lang="en-US" sz="1600" b="0" dirty="0" err="1">
                  <a:ea typeface="ＭＳ Ｐゴシック" panose="020B0600070205080204" pitchFamily="34" charset="-128"/>
                </a:rPr>
                <a:t>không</a:t>
              </a:r>
              <a:r>
                <a:rPr lang="en-US" sz="1600" b="0" dirty="0">
                  <a:ea typeface="ＭＳ Ｐゴシック" panose="020B0600070205080204" pitchFamily="34" charset="-128"/>
                </a:rPr>
                <a:t> </a:t>
              </a:r>
              <a:r>
                <a:rPr lang="en-US" sz="1600" b="0" dirty="0" err="1">
                  <a:ea typeface="ＭＳ Ｐゴシック" panose="020B0600070205080204" pitchFamily="34" charset="-128"/>
                </a:rPr>
                <a:t>có</a:t>
              </a:r>
              <a:r>
                <a:rPr lang="en-US" sz="1600" b="0" dirty="0">
                  <a:ea typeface="ＭＳ Ｐゴシック" panose="020B0600070205080204" pitchFamily="34" charset="-128"/>
                </a:rPr>
                <a:t> </a:t>
              </a:r>
              <a:r>
                <a:rPr lang="en-US" sz="1600" b="0" dirty="0" err="1">
                  <a:ea typeface="ＭＳ Ｐゴシック" panose="020B0600070205080204" pitchFamily="34" charset="-128"/>
                </a:rPr>
                <a:t>trong</a:t>
              </a:r>
              <a:r>
                <a:rPr lang="en-US" sz="1600" b="0" dirty="0">
                  <a:ea typeface="ＭＳ Ｐゴシック" panose="020B0600070205080204" pitchFamily="34" charset="-128"/>
                </a:rPr>
                <a:t> </a:t>
              </a:r>
              <a:r>
                <a:rPr lang="en-US" sz="1600" b="0" dirty="0" err="1">
                  <a:ea typeface="ＭＳ Ｐゴシック" panose="020B0600070205080204" pitchFamily="34" charset="-128"/>
                </a:rPr>
                <a:t>văn</a:t>
              </a:r>
              <a:r>
                <a:rPr lang="en-US" sz="1600" b="0" dirty="0">
                  <a:ea typeface="ＭＳ Ｐゴシック" panose="020B0600070205080204" pitchFamily="34" charset="-128"/>
                </a:rPr>
                <a:t> </a:t>
              </a:r>
              <a:r>
                <a:rPr lang="en-US" sz="1600" b="0" dirty="0" err="1">
                  <a:ea typeface="ＭＳ Ｐゴシック" panose="020B0600070205080204" pitchFamily="34" charset="-128"/>
                </a:rPr>
                <a:t>bản</a:t>
              </a:r>
              <a:endParaRPr lang="en-US" sz="1600" b="0" dirty="0">
                <a:ea typeface="ＭＳ Ｐゴシック" panose="020B0600070205080204" pitchFamily="34" charset="-128"/>
              </a:endParaRPr>
            </a:p>
          </p:txBody>
        </p:sp>
      </p:grpSp>
      <p:grpSp>
        <p:nvGrpSpPr>
          <p:cNvPr id="122892" name="Group 12"/>
          <p:cNvGrpSpPr>
            <a:grpSpLocks/>
          </p:cNvGrpSpPr>
          <p:nvPr/>
        </p:nvGrpSpPr>
        <p:grpSpPr bwMode="auto">
          <a:xfrm>
            <a:off x="1289050" y="5667375"/>
            <a:ext cx="3505200" cy="1033463"/>
            <a:chOff x="1152" y="1536"/>
            <a:chExt cx="2208" cy="651"/>
          </a:xfrm>
        </p:grpSpPr>
        <p:sp>
          <p:nvSpPr>
            <p:cNvPr id="20492" name="Oval 13"/>
            <p:cNvSpPr>
              <a:spLocks noChangeArrowheads="1"/>
            </p:cNvSpPr>
            <p:nvPr/>
          </p:nvSpPr>
          <p:spPr bwMode="auto">
            <a:xfrm>
              <a:off x="2736" y="1536"/>
              <a:ext cx="624" cy="240"/>
            </a:xfrm>
            <a:prstGeom prst="ellipse">
              <a:avLst/>
            </a:prstGeom>
            <a:solidFill>
              <a:srgbClr val="FFFF99"/>
            </a:solidFill>
            <a:ln w="9525">
              <a:solidFill>
                <a:schemeClr val="tx1"/>
              </a:solidFill>
              <a:round/>
              <a:headEnd/>
              <a:tailEnd/>
            </a:ln>
          </p:spPr>
          <p:txBody>
            <a:bodyPr wrap="none" anchor="ct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b="0">
                <a:latin typeface="Adobe Fan Heiti Std B" pitchFamily="34" charset="-128"/>
                <a:ea typeface="ＭＳ Ｐゴシック" panose="020B0600070205080204" pitchFamily="34" charset="-128"/>
              </a:endParaRPr>
            </a:p>
          </p:txBody>
        </p:sp>
        <p:sp>
          <p:nvSpPr>
            <p:cNvPr id="20493" name="AutoShape 14"/>
            <p:cNvSpPr>
              <a:spLocks/>
            </p:cNvSpPr>
            <p:nvPr/>
          </p:nvSpPr>
          <p:spPr bwMode="auto">
            <a:xfrm>
              <a:off x="1152" y="1739"/>
              <a:ext cx="1392" cy="448"/>
            </a:xfrm>
            <a:prstGeom prst="borderCallout1">
              <a:avLst>
                <a:gd name="adj1" fmla="val -18750"/>
                <a:gd name="adj2" fmla="val 5171"/>
                <a:gd name="adj3" fmla="val -18750"/>
                <a:gd name="adj4" fmla="val 109338"/>
              </a:avLst>
            </a:prstGeom>
            <a:solidFill>
              <a:srgbClr val="FFCC99"/>
            </a:solidFill>
            <a:ln w="9525">
              <a:solidFill>
                <a:schemeClr val="tx1"/>
              </a:solidFill>
              <a:miter lim="800000"/>
              <a:headEnd/>
              <a:tailEnd/>
            </a:ln>
          </p:spPr>
          <p:txBody>
            <a:bodyPr>
              <a:spAutoFit/>
            </a:bodyP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r>
                <a:rPr lang="en-US" sz="2000" b="0">
                  <a:ea typeface="ＭＳ Ｐゴシック" panose="020B0600070205080204" pitchFamily="34" charset="-128"/>
                </a:rPr>
                <a:t>Từ truy vấn có trong văn bản</a:t>
              </a:r>
            </a:p>
          </p:txBody>
        </p:sp>
      </p:grpSp>
      <p:grpSp>
        <p:nvGrpSpPr>
          <p:cNvPr id="326676" name="Group 20"/>
          <p:cNvGrpSpPr>
            <a:grpSpLocks/>
          </p:cNvGrpSpPr>
          <p:nvPr/>
        </p:nvGrpSpPr>
        <p:grpSpPr bwMode="auto">
          <a:xfrm>
            <a:off x="6042025" y="5734050"/>
            <a:ext cx="3067050" cy="858838"/>
            <a:chOff x="3806" y="3644"/>
            <a:chExt cx="1932" cy="541"/>
          </a:xfrm>
        </p:grpSpPr>
        <p:sp>
          <p:nvSpPr>
            <p:cNvPr id="20490" name="Oval 16"/>
            <p:cNvSpPr>
              <a:spLocks noChangeArrowheads="1"/>
            </p:cNvSpPr>
            <p:nvPr/>
          </p:nvSpPr>
          <p:spPr bwMode="auto">
            <a:xfrm>
              <a:off x="3806" y="3644"/>
              <a:ext cx="480" cy="240"/>
            </a:xfrm>
            <a:prstGeom prst="ellipse">
              <a:avLst/>
            </a:prstGeom>
            <a:solidFill>
              <a:srgbClr val="FFFF99"/>
            </a:solidFill>
            <a:ln w="9525">
              <a:solidFill>
                <a:schemeClr val="tx1"/>
              </a:solidFill>
              <a:round/>
              <a:headEnd/>
              <a:tailEnd/>
            </a:ln>
          </p:spPr>
          <p:txBody>
            <a:bodyPr wrap="none" anchor="ct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b="0">
                <a:latin typeface="Adobe Fan Heiti Std B" pitchFamily="34" charset="-128"/>
                <a:ea typeface="ＭＳ Ｐゴシック" panose="020B0600070205080204" pitchFamily="34" charset="-128"/>
              </a:endParaRPr>
            </a:p>
          </p:txBody>
        </p:sp>
        <p:sp>
          <p:nvSpPr>
            <p:cNvPr id="20491" name="AutoShape 17"/>
            <p:cNvSpPr>
              <a:spLocks/>
            </p:cNvSpPr>
            <p:nvPr/>
          </p:nvSpPr>
          <p:spPr bwMode="auto">
            <a:xfrm>
              <a:off x="4310" y="3929"/>
              <a:ext cx="1428" cy="256"/>
            </a:xfrm>
            <a:prstGeom prst="borderCallout2">
              <a:avLst>
                <a:gd name="adj1" fmla="val 16069"/>
                <a:gd name="adj2" fmla="val -3361"/>
                <a:gd name="adj3" fmla="val 16069"/>
                <a:gd name="adj4" fmla="val -8264"/>
                <a:gd name="adj5" fmla="val -22991"/>
                <a:gd name="adj6" fmla="val -25981"/>
              </a:avLst>
            </a:prstGeom>
            <a:solidFill>
              <a:srgbClr val="FFCC99"/>
            </a:solidFill>
            <a:ln w="9525">
              <a:solidFill>
                <a:schemeClr val="tx1"/>
              </a:solidFill>
              <a:miter lim="800000"/>
              <a:headEnd/>
              <a:tailEnd/>
            </a:ln>
          </p:spPr>
          <p:txBody>
            <a:bodyPr>
              <a:spAutoFit/>
            </a:bodyP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r>
                <a:rPr lang="en-US" sz="2000" b="0">
                  <a:ea typeface="ＭＳ Ｐゴシック" panose="020B0600070205080204" pitchFamily="34" charset="-128"/>
                </a:rPr>
                <a:t>Tất cả từ truy vấn</a:t>
              </a:r>
            </a:p>
          </p:txBody>
        </p:sp>
      </p:grpSp>
      <p:graphicFrame>
        <p:nvGraphicFramePr>
          <p:cNvPr id="20" name="Object 16"/>
          <p:cNvGraphicFramePr>
            <a:graphicFrameLocks noChangeAspect="1"/>
          </p:cNvGraphicFramePr>
          <p:nvPr>
            <p:extLst>
              <p:ext uri="{D42A27DB-BD31-4B8C-83A1-F6EECF244321}">
                <p14:modId xmlns:p14="http://schemas.microsoft.com/office/powerpoint/2010/main" val="3241581559"/>
              </p:ext>
            </p:extLst>
          </p:nvPr>
        </p:nvGraphicFramePr>
        <p:xfrm>
          <a:off x="493713" y="3573016"/>
          <a:ext cx="8510587" cy="1365250"/>
        </p:xfrm>
        <a:graphic>
          <a:graphicData uri="http://schemas.openxmlformats.org/presentationml/2006/ole">
            <mc:AlternateContent xmlns:mc="http://schemas.openxmlformats.org/markup-compatibility/2006">
              <mc:Choice xmlns:v="urn:schemas-microsoft-com:vml" Requires="v">
                <p:oleObj spid="_x0000_s20885" name="Equation" r:id="rId3" imgW="3492360" imgH="571320" progId="Equation.3">
                  <p:embed/>
                </p:oleObj>
              </mc:Choice>
              <mc:Fallback>
                <p:oleObj name="Equation" r:id="rId3" imgW="3492360" imgH="571320" progId="Equation.3">
                  <p:embed/>
                  <p:pic>
                    <p:nvPicPr>
                      <p:cNvPr id="0" name="Object 16"/>
                      <p:cNvPicPr>
                        <a:picLocks noChangeAspect="1" noChangeArrowheads="1"/>
                      </p:cNvPicPr>
                      <p:nvPr/>
                    </p:nvPicPr>
                    <p:blipFill>
                      <a:blip r:embed="rId4"/>
                      <a:srcRect/>
                      <a:stretch>
                        <a:fillRect/>
                      </a:stretch>
                    </p:blipFill>
                    <p:spPr bwMode="auto">
                      <a:xfrm>
                        <a:off x="493713" y="3573016"/>
                        <a:ext cx="8510587" cy="1365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aphicFrame>
        <p:nvGraphicFramePr>
          <p:cNvPr id="19" name="Object 17"/>
          <p:cNvGraphicFramePr>
            <a:graphicFrameLocks noChangeAspect="1"/>
          </p:cNvGraphicFramePr>
          <p:nvPr>
            <p:extLst>
              <p:ext uri="{D42A27DB-BD31-4B8C-83A1-F6EECF244321}">
                <p14:modId xmlns:p14="http://schemas.microsoft.com/office/powerpoint/2010/main" val="3281347968"/>
              </p:ext>
            </p:extLst>
          </p:nvPr>
        </p:nvGraphicFramePr>
        <p:xfrm>
          <a:off x="647700" y="4984750"/>
          <a:ext cx="6981825" cy="1068388"/>
        </p:xfrm>
        <a:graphic>
          <a:graphicData uri="http://schemas.openxmlformats.org/presentationml/2006/ole">
            <mc:AlternateContent xmlns:mc="http://schemas.openxmlformats.org/markup-compatibility/2006">
              <mc:Choice xmlns:v="urn:schemas-microsoft-com:vml" Requires="v">
                <p:oleObj spid="_x0000_s20886" name="Equation" r:id="rId5" imgW="2869920" imgH="444240" progId="Equation.3">
                  <p:embed/>
                </p:oleObj>
              </mc:Choice>
              <mc:Fallback>
                <p:oleObj name="Equation" r:id="rId5" imgW="2869920" imgH="444240" progId="Equation.3">
                  <p:embed/>
                  <p:pic>
                    <p:nvPicPr>
                      <p:cNvPr id="0" name="Object 17"/>
                      <p:cNvPicPr>
                        <a:picLocks noChangeAspect="1" noChangeArrowheads="1"/>
                      </p:cNvPicPr>
                      <p:nvPr/>
                    </p:nvPicPr>
                    <p:blipFill>
                      <a:blip r:embed="rId6"/>
                      <a:srcRect/>
                      <a:stretch>
                        <a:fillRect/>
                      </a:stretch>
                    </p:blipFill>
                    <p:spPr bwMode="auto">
                      <a:xfrm>
                        <a:off x="647700" y="4984750"/>
                        <a:ext cx="6981825" cy="1068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aphicFrame>
        <p:nvGraphicFramePr>
          <p:cNvPr id="20489" name="Object 18"/>
          <p:cNvGraphicFramePr>
            <a:graphicFrameLocks noChangeAspect="1"/>
          </p:cNvGraphicFramePr>
          <p:nvPr>
            <p:extLst>
              <p:ext uri="{D42A27DB-BD31-4B8C-83A1-F6EECF244321}">
                <p14:modId xmlns:p14="http://schemas.microsoft.com/office/powerpoint/2010/main" val="2522365484"/>
              </p:ext>
            </p:extLst>
          </p:nvPr>
        </p:nvGraphicFramePr>
        <p:xfrm>
          <a:off x="1158875" y="1625600"/>
          <a:ext cx="6075363" cy="1293813"/>
        </p:xfrm>
        <a:graphic>
          <a:graphicData uri="http://schemas.openxmlformats.org/presentationml/2006/ole">
            <mc:AlternateContent xmlns:mc="http://schemas.openxmlformats.org/markup-compatibility/2006">
              <mc:Choice xmlns:v="urn:schemas-microsoft-com:vml" Requires="v">
                <p:oleObj spid="_x0000_s20887" name="Equation" r:id="rId7" imgW="2489040" imgH="533160" progId="Equation.3">
                  <p:embed/>
                </p:oleObj>
              </mc:Choice>
              <mc:Fallback>
                <p:oleObj name="Equation" r:id="rId7" imgW="2489040" imgH="533160" progId="Equation.3">
                  <p:embed/>
                  <p:pic>
                    <p:nvPicPr>
                      <p:cNvPr id="0" name="Object 18"/>
                      <p:cNvPicPr>
                        <a:picLocks noChangeAspect="1" noChangeArrowheads="1"/>
                      </p:cNvPicPr>
                      <p:nvPr/>
                    </p:nvPicPr>
                    <p:blipFill>
                      <a:blip r:embed="rId8"/>
                      <a:srcRect/>
                      <a:stretch>
                        <a:fillRect/>
                      </a:stretch>
                    </p:blipFill>
                    <p:spPr bwMode="auto">
                      <a:xfrm>
                        <a:off x="1158875" y="1625600"/>
                        <a:ext cx="6075363" cy="1293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pPr>
              <a:defRPr/>
            </a:pPr>
            <a:fld id="{3A61A8D7-472F-4220-B835-9BCD656AC6A7}" type="slidenum">
              <a:rPr lang="vi-VN" smtClean="0"/>
              <a:pPr>
                <a:defRPr/>
              </a:pPr>
              <a:t>18</a:t>
            </a:fld>
            <a:endParaRPr lang="vi-VN"/>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z="3600" smtClean="0"/>
              <a:t>Mô hình nhị phân độc lập (5)</a:t>
            </a:r>
            <a:endParaRPr lang="vi-VN" sz="3600" smtClean="0"/>
          </a:p>
        </p:txBody>
      </p:sp>
      <p:grpSp>
        <p:nvGrpSpPr>
          <p:cNvPr id="123907" name="Group 3"/>
          <p:cNvGrpSpPr>
            <a:grpSpLocks/>
          </p:cNvGrpSpPr>
          <p:nvPr/>
        </p:nvGrpSpPr>
        <p:grpSpPr bwMode="auto">
          <a:xfrm>
            <a:off x="2895600" y="2286000"/>
            <a:ext cx="1905000" cy="2057400"/>
            <a:chOff x="1824" y="1440"/>
            <a:chExt cx="1200" cy="1296"/>
          </a:xfrm>
        </p:grpSpPr>
        <p:sp>
          <p:nvSpPr>
            <p:cNvPr id="21519" name="Rectangle 4"/>
            <p:cNvSpPr>
              <a:spLocks noChangeArrowheads="1"/>
            </p:cNvSpPr>
            <p:nvPr/>
          </p:nvSpPr>
          <p:spPr bwMode="auto">
            <a:xfrm>
              <a:off x="1920" y="1440"/>
              <a:ext cx="960" cy="432"/>
            </a:xfrm>
            <a:prstGeom prst="rect">
              <a:avLst/>
            </a:prstGeom>
            <a:solidFill>
              <a:srgbClr val="CCFFCC"/>
            </a:solidFill>
            <a:ln w="9525">
              <a:solidFill>
                <a:schemeClr val="tx1"/>
              </a:solidFill>
              <a:miter lim="800000"/>
              <a:headEnd/>
              <a:tailEnd/>
            </a:ln>
          </p:spPr>
          <p:txBody>
            <a:bodyPr wrap="none" anchor="ct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b="0">
                <a:latin typeface="Adobe Fan Heiti Std B" pitchFamily="34" charset="-128"/>
                <a:ea typeface="ＭＳ Ｐゴシック" panose="020B0600070205080204" pitchFamily="34" charset="-128"/>
              </a:endParaRPr>
            </a:p>
          </p:txBody>
        </p:sp>
        <p:sp>
          <p:nvSpPr>
            <p:cNvPr id="21520" name="AutoShape 5"/>
            <p:cNvSpPr>
              <a:spLocks noChangeArrowheads="1"/>
            </p:cNvSpPr>
            <p:nvPr/>
          </p:nvSpPr>
          <p:spPr bwMode="auto">
            <a:xfrm>
              <a:off x="1824" y="2256"/>
              <a:ext cx="1200" cy="480"/>
            </a:xfrm>
            <a:prstGeom prst="flowChartTerminator">
              <a:avLst/>
            </a:prstGeom>
            <a:solidFill>
              <a:srgbClr val="FFCC00"/>
            </a:solidFill>
            <a:ln w="9525">
              <a:solidFill>
                <a:schemeClr val="tx1"/>
              </a:solidFill>
              <a:miter lim="800000"/>
              <a:headEnd/>
              <a:tailEnd/>
            </a:ln>
          </p:spPr>
          <p:txBody>
            <a:bodyPr wrap="none" anchor="ct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ctr">
                <a:spcBef>
                  <a:spcPct val="0"/>
                </a:spcBef>
                <a:buClrTx/>
                <a:buSzTx/>
                <a:buFontTx/>
                <a:buNone/>
              </a:pPr>
              <a:r>
                <a:rPr lang="en-US" sz="1800" b="0" dirty="0">
                  <a:ea typeface="ＭＳ Ｐゴシック" panose="020B0600070205080204" pitchFamily="34" charset="-128"/>
                </a:rPr>
                <a:t>Hằng </a:t>
              </a:r>
              <a:r>
                <a:rPr lang="en-US" sz="1800" b="0" dirty="0" err="1">
                  <a:ea typeface="ＭＳ Ｐゴシック" panose="020B0600070205080204" pitchFamily="34" charset="-128"/>
                </a:rPr>
                <a:t>số</a:t>
              </a:r>
              <a:r>
                <a:rPr lang="en-US" sz="1800" b="0" dirty="0">
                  <a:ea typeface="ＭＳ Ｐゴシック" panose="020B0600070205080204" pitchFamily="34" charset="-128"/>
                </a:rPr>
                <a:t> </a:t>
              </a:r>
              <a:r>
                <a:rPr lang="en-US" sz="1800" b="0" dirty="0" err="1">
                  <a:ea typeface="ＭＳ Ｐゴシック" panose="020B0600070205080204" pitchFamily="34" charset="-128"/>
                </a:rPr>
                <a:t>với</a:t>
              </a:r>
              <a:r>
                <a:rPr lang="en-US" sz="1800" b="0" dirty="0">
                  <a:ea typeface="ＭＳ Ｐゴシック" panose="020B0600070205080204" pitchFamily="34" charset="-128"/>
                </a:rPr>
                <a:t> </a:t>
              </a:r>
            </a:p>
            <a:p>
              <a:pPr algn="ctr">
                <a:spcBef>
                  <a:spcPct val="0"/>
                </a:spcBef>
                <a:buClrTx/>
                <a:buSzTx/>
                <a:buFontTx/>
                <a:buNone/>
              </a:pPr>
              <a:r>
                <a:rPr lang="en-US" sz="1800" b="0" dirty="0" err="1">
                  <a:ea typeface="ＭＳ Ｐゴシック" panose="020B0600070205080204" pitchFamily="34" charset="-128"/>
                </a:rPr>
                <a:t>một</a:t>
              </a:r>
              <a:r>
                <a:rPr lang="en-US" sz="1800" b="0" dirty="0">
                  <a:ea typeface="ＭＳ Ｐゴシック" panose="020B0600070205080204" pitchFamily="34" charset="-128"/>
                </a:rPr>
                <a:t> </a:t>
              </a:r>
              <a:r>
                <a:rPr lang="en-US" sz="1800" b="0" dirty="0" err="1">
                  <a:ea typeface="ＭＳ Ｐゴシック" panose="020B0600070205080204" pitchFamily="34" charset="-128"/>
                </a:rPr>
                <a:t>truy</a:t>
              </a:r>
              <a:r>
                <a:rPr lang="en-US" sz="1800" b="0" dirty="0">
                  <a:ea typeface="ＭＳ Ｐゴシック" panose="020B0600070205080204" pitchFamily="34" charset="-128"/>
                </a:rPr>
                <a:t> </a:t>
              </a:r>
              <a:r>
                <a:rPr lang="en-US" sz="1800" b="0" dirty="0" err="1">
                  <a:ea typeface="ＭＳ Ｐゴシック" panose="020B0600070205080204" pitchFamily="34" charset="-128"/>
                </a:rPr>
                <a:t>vấn</a:t>
              </a:r>
              <a:endParaRPr lang="en-US" sz="1800" b="0" dirty="0">
                <a:ea typeface="ＭＳ Ｐゴシック" panose="020B0600070205080204" pitchFamily="34" charset="-128"/>
              </a:endParaRPr>
            </a:p>
          </p:txBody>
        </p:sp>
        <p:cxnSp>
          <p:nvCxnSpPr>
            <p:cNvPr id="21521" name="AutoShape 6"/>
            <p:cNvCxnSpPr>
              <a:cxnSpLocks noChangeShapeType="1"/>
              <a:stCxn id="21520" idx="1"/>
              <a:endCxn id="21519" idx="2"/>
            </p:cNvCxnSpPr>
            <p:nvPr/>
          </p:nvCxnSpPr>
          <p:spPr bwMode="auto">
            <a:xfrm rot="10800000" flipH="1">
              <a:off x="1824" y="1872"/>
              <a:ext cx="576" cy="624"/>
            </a:xfrm>
            <a:prstGeom prst="curvedConnector4">
              <a:avLst>
                <a:gd name="adj1" fmla="val -25000"/>
                <a:gd name="adj2" fmla="val 69231"/>
              </a:avLst>
            </a:prstGeom>
            <a:noFill/>
            <a:ln w="9525">
              <a:solidFill>
                <a:schemeClr val="tx1"/>
              </a:solidFill>
              <a:round/>
              <a:headEnd/>
              <a:tailEnd/>
            </a:ln>
            <a:extLst>
              <a:ext uri="{909E8E84-426E-40DD-AFC4-6F175D3DCCD1}">
                <a14:hiddenFill xmlns:a14="http://schemas.microsoft.com/office/drawing/2010/main">
                  <a:noFill/>
                </a14:hiddenFill>
              </a:ext>
            </a:extLst>
          </p:spPr>
        </p:cxnSp>
      </p:grpSp>
      <p:grpSp>
        <p:nvGrpSpPr>
          <p:cNvPr id="123911" name="Group 7"/>
          <p:cNvGrpSpPr>
            <a:grpSpLocks/>
          </p:cNvGrpSpPr>
          <p:nvPr/>
        </p:nvGrpSpPr>
        <p:grpSpPr bwMode="auto">
          <a:xfrm>
            <a:off x="4800600" y="2057400"/>
            <a:ext cx="3810000" cy="1905000"/>
            <a:chOff x="3024" y="1296"/>
            <a:chExt cx="2400" cy="1200"/>
          </a:xfrm>
        </p:grpSpPr>
        <p:sp>
          <p:nvSpPr>
            <p:cNvPr id="21517" name="Rectangle 8"/>
            <p:cNvSpPr>
              <a:spLocks noChangeArrowheads="1"/>
            </p:cNvSpPr>
            <p:nvPr/>
          </p:nvSpPr>
          <p:spPr bwMode="auto">
            <a:xfrm>
              <a:off x="4464" y="1296"/>
              <a:ext cx="960" cy="720"/>
            </a:xfrm>
            <a:prstGeom prst="rect">
              <a:avLst/>
            </a:prstGeom>
            <a:solidFill>
              <a:srgbClr val="00FF00"/>
            </a:solidFill>
            <a:ln w="9525">
              <a:solidFill>
                <a:schemeClr val="tx1"/>
              </a:solidFill>
              <a:miter lim="800000"/>
              <a:headEnd/>
              <a:tailEnd/>
            </a:ln>
          </p:spPr>
          <p:txBody>
            <a:bodyPr wrap="none" anchor="ct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b="0">
                <a:latin typeface="Adobe Fan Heiti Std B" pitchFamily="34" charset="-128"/>
                <a:ea typeface="ＭＳ Ｐゴシック" panose="020B0600070205080204" pitchFamily="34" charset="-128"/>
              </a:endParaRPr>
            </a:p>
          </p:txBody>
        </p:sp>
        <p:cxnSp>
          <p:nvCxnSpPr>
            <p:cNvPr id="21518" name="AutoShape 9"/>
            <p:cNvCxnSpPr>
              <a:cxnSpLocks noChangeShapeType="1"/>
              <a:stCxn id="21520" idx="3"/>
              <a:endCxn id="21517" idx="2"/>
            </p:cNvCxnSpPr>
            <p:nvPr/>
          </p:nvCxnSpPr>
          <p:spPr bwMode="auto">
            <a:xfrm flipV="1">
              <a:off x="3024" y="2016"/>
              <a:ext cx="1920" cy="480"/>
            </a:xfrm>
            <a:prstGeom prst="curvedConnector2">
              <a:avLst/>
            </a:prstGeom>
            <a:noFill/>
            <a:ln w="9525">
              <a:solidFill>
                <a:schemeClr val="tx1"/>
              </a:solidFill>
              <a:round/>
              <a:headEnd/>
              <a:tailEnd/>
            </a:ln>
            <a:extLst>
              <a:ext uri="{909E8E84-426E-40DD-AFC4-6F175D3DCCD1}">
                <a14:hiddenFill xmlns:a14="http://schemas.microsoft.com/office/drawing/2010/main">
                  <a:noFill/>
                </a14:hiddenFill>
              </a:ext>
            </a:extLst>
          </p:spPr>
        </p:cxnSp>
      </p:grpSp>
      <p:grpSp>
        <p:nvGrpSpPr>
          <p:cNvPr id="123914" name="Group 10"/>
          <p:cNvGrpSpPr>
            <a:grpSpLocks/>
          </p:cNvGrpSpPr>
          <p:nvPr/>
        </p:nvGrpSpPr>
        <p:grpSpPr bwMode="auto">
          <a:xfrm>
            <a:off x="4343400" y="2057400"/>
            <a:ext cx="4038600" cy="3352800"/>
            <a:chOff x="2736" y="1296"/>
            <a:chExt cx="2544" cy="2112"/>
          </a:xfrm>
        </p:grpSpPr>
        <p:sp>
          <p:nvSpPr>
            <p:cNvPr id="21514" name="Rectangle 11"/>
            <p:cNvSpPr>
              <a:spLocks noChangeArrowheads="1"/>
            </p:cNvSpPr>
            <p:nvPr/>
          </p:nvSpPr>
          <p:spPr bwMode="auto">
            <a:xfrm>
              <a:off x="2928" y="1296"/>
              <a:ext cx="1440" cy="768"/>
            </a:xfrm>
            <a:prstGeom prst="rect">
              <a:avLst/>
            </a:prstGeom>
            <a:solidFill>
              <a:srgbClr val="00FFFF"/>
            </a:solidFill>
            <a:ln w="9525">
              <a:solidFill>
                <a:schemeClr val="tx1"/>
              </a:solidFill>
              <a:miter lim="800000"/>
              <a:headEnd/>
              <a:tailEnd/>
            </a:ln>
          </p:spPr>
          <p:txBody>
            <a:bodyPr wrap="none" anchor="ct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b="0">
                <a:latin typeface="Adobe Fan Heiti Std B" pitchFamily="34" charset="-128"/>
                <a:ea typeface="ＭＳ Ｐゴシック" panose="020B0600070205080204" pitchFamily="34" charset="-128"/>
              </a:endParaRPr>
            </a:p>
          </p:txBody>
        </p:sp>
        <p:sp>
          <p:nvSpPr>
            <p:cNvPr id="21515" name="AutoShape 12"/>
            <p:cNvSpPr>
              <a:spLocks noChangeArrowheads="1"/>
            </p:cNvSpPr>
            <p:nvPr/>
          </p:nvSpPr>
          <p:spPr bwMode="auto">
            <a:xfrm>
              <a:off x="3600" y="2064"/>
              <a:ext cx="288" cy="624"/>
            </a:xfrm>
            <a:prstGeom prst="upDownArrow">
              <a:avLst>
                <a:gd name="adj1" fmla="val 50000"/>
                <a:gd name="adj2" fmla="val 43333"/>
              </a:avLst>
            </a:prstGeom>
            <a:solidFill>
              <a:srgbClr val="00FFFF"/>
            </a:solidFill>
            <a:ln w="9525">
              <a:solidFill>
                <a:schemeClr val="tx1"/>
              </a:solidFill>
              <a:miter lim="800000"/>
              <a:headEnd/>
              <a:tailEnd/>
            </a:ln>
          </p:spPr>
          <p:txBody>
            <a:bodyPr wrap="none" anchor="ct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b="0">
                <a:latin typeface="Adobe Fan Heiti Std B" pitchFamily="34" charset="-128"/>
                <a:ea typeface="ＭＳ Ｐゴシック" panose="020B0600070205080204" pitchFamily="34" charset="-128"/>
              </a:endParaRPr>
            </a:p>
          </p:txBody>
        </p:sp>
        <p:sp>
          <p:nvSpPr>
            <p:cNvPr id="21516" name="AutoShape 13"/>
            <p:cNvSpPr>
              <a:spLocks noChangeArrowheads="1"/>
            </p:cNvSpPr>
            <p:nvPr/>
          </p:nvSpPr>
          <p:spPr bwMode="auto">
            <a:xfrm>
              <a:off x="2736" y="2688"/>
              <a:ext cx="2544" cy="720"/>
            </a:xfrm>
            <a:prstGeom prst="wave">
              <a:avLst>
                <a:gd name="adj1" fmla="val 9028"/>
                <a:gd name="adj2" fmla="val -2028"/>
              </a:avLst>
            </a:prstGeom>
            <a:solidFill>
              <a:srgbClr val="CCFFFF"/>
            </a:solidFill>
            <a:ln w="9525">
              <a:solidFill>
                <a:schemeClr val="tx1"/>
              </a:solidFill>
              <a:round/>
              <a:headEnd/>
              <a:tailEnd/>
            </a:ln>
          </p:spPr>
          <p:txBody>
            <a:bodyPr wrap="none" anchor="ct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ctr">
                <a:spcBef>
                  <a:spcPct val="0"/>
                </a:spcBef>
                <a:buClrTx/>
                <a:buSzTx/>
                <a:buFontTx/>
                <a:buNone/>
              </a:pPr>
              <a:r>
                <a:rPr lang="en-US" sz="1800" b="0">
                  <a:ea typeface="ＭＳ Ｐゴシック" panose="020B0600070205080204" pitchFamily="34" charset="-128"/>
                </a:rPr>
                <a:t>Đại lượng duy nhất cần xác </a:t>
              </a:r>
            </a:p>
            <a:p>
              <a:pPr algn="ctr">
                <a:spcBef>
                  <a:spcPct val="0"/>
                </a:spcBef>
                <a:buClrTx/>
                <a:buSzTx/>
                <a:buFontTx/>
                <a:buNone/>
              </a:pPr>
              <a:r>
                <a:rPr lang="en-US" sz="1800" b="0">
                  <a:ea typeface="ＭＳ Ｐゴシック" panose="020B0600070205080204" pitchFamily="34" charset="-128"/>
                </a:rPr>
                <a:t>định cho mục đích xếp hạng</a:t>
              </a:r>
            </a:p>
          </p:txBody>
        </p:sp>
      </p:grpSp>
      <p:graphicFrame>
        <p:nvGraphicFramePr>
          <p:cNvPr id="21510" name="Object 15"/>
          <p:cNvGraphicFramePr>
            <a:graphicFrameLocks noChangeAspect="1"/>
          </p:cNvGraphicFramePr>
          <p:nvPr>
            <p:extLst>
              <p:ext uri="{D42A27DB-BD31-4B8C-83A1-F6EECF244321}">
                <p14:modId xmlns:p14="http://schemas.microsoft.com/office/powerpoint/2010/main" val="1124388618"/>
              </p:ext>
            </p:extLst>
          </p:nvPr>
        </p:nvGraphicFramePr>
        <p:xfrm>
          <a:off x="974725" y="1981200"/>
          <a:ext cx="7656513" cy="1295400"/>
        </p:xfrm>
        <a:graphic>
          <a:graphicData uri="http://schemas.openxmlformats.org/presentationml/2006/ole">
            <mc:AlternateContent xmlns:mc="http://schemas.openxmlformats.org/markup-compatibility/2006">
              <mc:Choice xmlns:v="urn:schemas-microsoft-com:vml" Requires="v">
                <p:oleObj spid="_x0000_s21778" name="Equation" r:id="rId3" imgW="2869920" imgH="444240" progId="Equation.3">
                  <p:embed/>
                </p:oleObj>
              </mc:Choice>
              <mc:Fallback>
                <p:oleObj name="Equation" r:id="rId3" imgW="2869920" imgH="444240" progId="Equation.3">
                  <p:embed/>
                  <p:pic>
                    <p:nvPicPr>
                      <p:cNvPr id="0" name="Object 15"/>
                      <p:cNvPicPr>
                        <a:picLocks noChangeAspect="1" noChangeArrowheads="1"/>
                      </p:cNvPicPr>
                      <p:nvPr/>
                    </p:nvPicPr>
                    <p:blipFill>
                      <a:blip r:embed="rId4"/>
                      <a:srcRect/>
                      <a:stretch>
                        <a:fillRect/>
                      </a:stretch>
                    </p:blipFill>
                    <p:spPr bwMode="auto">
                      <a:xfrm>
                        <a:off x="974725" y="1981200"/>
                        <a:ext cx="7656513" cy="129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pSp>
        <p:nvGrpSpPr>
          <p:cNvPr id="123919" name="Group 15"/>
          <p:cNvGrpSpPr>
            <a:grpSpLocks/>
          </p:cNvGrpSpPr>
          <p:nvPr/>
        </p:nvGrpSpPr>
        <p:grpSpPr bwMode="auto">
          <a:xfrm>
            <a:off x="803275" y="5029200"/>
            <a:ext cx="6931026" cy="1425575"/>
            <a:chOff x="506" y="3168"/>
            <a:chExt cx="4366" cy="898"/>
          </a:xfrm>
        </p:grpSpPr>
        <p:sp>
          <p:nvSpPr>
            <p:cNvPr id="21512" name="Text Box 16"/>
            <p:cNvSpPr txBox="1">
              <a:spLocks noChangeArrowheads="1"/>
            </p:cNvSpPr>
            <p:nvPr/>
          </p:nvSpPr>
          <p:spPr bwMode="auto">
            <a:xfrm>
              <a:off x="624" y="3168"/>
              <a:ext cx="115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r>
                <a:rPr lang="en-US" sz="2000" b="0" dirty="0" err="1" smtClean="0">
                  <a:ea typeface="ＭＳ Ｐゴシック" panose="020B0600070205080204" pitchFamily="34" charset="-128"/>
                </a:rPr>
                <a:t>Hàm</a:t>
              </a:r>
              <a:r>
                <a:rPr lang="en-US" sz="2000" b="0" dirty="0" smtClean="0">
                  <a:ea typeface="ＭＳ Ｐゴシック" panose="020B0600070205080204" pitchFamily="34" charset="-128"/>
                </a:rPr>
                <a:t> </a:t>
              </a:r>
              <a:r>
                <a:rPr lang="en-US" sz="2000" b="0" dirty="0" err="1" smtClean="0">
                  <a:ea typeface="ＭＳ Ｐゴシック" panose="020B0600070205080204" pitchFamily="34" charset="-128"/>
                </a:rPr>
                <a:t>xếp</a:t>
              </a:r>
              <a:r>
                <a:rPr lang="en-US" sz="2000" b="0" dirty="0" smtClean="0">
                  <a:ea typeface="ＭＳ Ｐゴシック" panose="020B0600070205080204" pitchFamily="34" charset="-128"/>
                </a:rPr>
                <a:t> </a:t>
              </a:r>
              <a:r>
                <a:rPr lang="en-US" sz="2000" b="0" dirty="0" err="1" smtClean="0">
                  <a:ea typeface="ＭＳ Ｐゴシック" panose="020B0600070205080204" pitchFamily="34" charset="-128"/>
                </a:rPr>
                <a:t>hạng</a:t>
              </a:r>
              <a:endParaRPr lang="en-US" sz="2000" b="0" dirty="0">
                <a:ea typeface="ＭＳ Ｐゴシック" panose="020B0600070205080204" pitchFamily="34" charset="-128"/>
              </a:endParaRPr>
            </a:p>
          </p:txBody>
        </p:sp>
        <p:graphicFrame>
          <p:nvGraphicFramePr>
            <p:cNvPr id="21513" name="Object 18"/>
            <p:cNvGraphicFramePr>
              <a:graphicFrameLocks noChangeAspect="1"/>
            </p:cNvGraphicFramePr>
            <p:nvPr>
              <p:extLst>
                <p:ext uri="{D42A27DB-BD31-4B8C-83A1-F6EECF244321}">
                  <p14:modId xmlns:p14="http://schemas.microsoft.com/office/powerpoint/2010/main" val="1048016350"/>
                </p:ext>
              </p:extLst>
            </p:nvPr>
          </p:nvGraphicFramePr>
          <p:xfrm>
            <a:off x="506" y="3456"/>
            <a:ext cx="4366" cy="610"/>
          </p:xfrm>
          <a:graphic>
            <a:graphicData uri="http://schemas.openxmlformats.org/presentationml/2006/ole">
              <mc:AlternateContent xmlns:mc="http://schemas.openxmlformats.org/markup-compatibility/2006">
                <mc:Choice xmlns:v="urn:schemas-microsoft-com:vml" Requires="v">
                  <p:oleObj spid="_x0000_s21779" name="Equation" r:id="rId5" imgW="3162240" imgH="444240" progId="Equation.3">
                    <p:embed/>
                  </p:oleObj>
                </mc:Choice>
                <mc:Fallback>
                  <p:oleObj name="Equation" r:id="rId5" imgW="3162240" imgH="444240" progId="Equation.3">
                    <p:embed/>
                    <p:pic>
                      <p:nvPicPr>
                        <p:cNvPr id="0" name="Object 18"/>
                        <p:cNvPicPr>
                          <a:picLocks noChangeAspect="1" noChangeArrowheads="1"/>
                        </p:cNvPicPr>
                        <p:nvPr/>
                      </p:nvPicPr>
                      <p:blipFill>
                        <a:blip r:embed="rId6"/>
                        <a:srcRect/>
                        <a:stretch>
                          <a:fillRect/>
                        </a:stretch>
                      </p:blipFill>
                      <p:spPr bwMode="auto">
                        <a:xfrm>
                          <a:off x="506" y="3456"/>
                          <a:ext cx="4366" cy="6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pSp>
      <p:sp>
        <p:nvSpPr>
          <p:cNvPr id="2" name="Slide Number Placeholder 1"/>
          <p:cNvSpPr>
            <a:spLocks noGrp="1"/>
          </p:cNvSpPr>
          <p:nvPr>
            <p:ph type="sldNum" sz="quarter" idx="12"/>
          </p:nvPr>
        </p:nvSpPr>
        <p:spPr/>
        <p:txBody>
          <a:bodyPr/>
          <a:lstStyle/>
          <a:p>
            <a:pPr>
              <a:defRPr/>
            </a:pPr>
            <a:fld id="{3A61A8D7-472F-4220-B835-9BCD656AC6A7}" type="slidenum">
              <a:rPr lang="vi-VN" smtClean="0"/>
              <a:pPr>
                <a:defRPr/>
              </a:pPr>
              <a:t>19</a:t>
            </a:fld>
            <a:endParaRPr lang="vi-V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Nội dung chính</a:t>
            </a:r>
            <a:endParaRPr lang="vi-VN" smtClean="0"/>
          </a:p>
        </p:txBody>
      </p:sp>
      <p:sp>
        <p:nvSpPr>
          <p:cNvPr id="6147" name="Rectangle 3"/>
          <p:cNvSpPr>
            <a:spLocks noGrp="1" noChangeArrowheads="1"/>
          </p:cNvSpPr>
          <p:nvPr>
            <p:ph type="body" idx="1"/>
          </p:nvPr>
        </p:nvSpPr>
        <p:spPr>
          <a:xfrm>
            <a:off x="611560" y="2017713"/>
            <a:ext cx="8343528" cy="4114800"/>
          </a:xfrm>
        </p:spPr>
        <p:txBody>
          <a:bodyPr/>
          <a:lstStyle/>
          <a:p>
            <a:pPr algn="just" eaLnBrk="1" hangingPunct="1">
              <a:defRPr/>
            </a:pPr>
            <a:r>
              <a:rPr lang="en-US" sz="2800" dirty="0" err="1" smtClean="0"/>
              <a:t>Phương</a:t>
            </a:r>
            <a:r>
              <a:rPr lang="en-US" sz="2800" dirty="0" smtClean="0"/>
              <a:t> </a:t>
            </a:r>
            <a:r>
              <a:rPr lang="en-US" sz="2800" dirty="0" err="1" smtClean="0"/>
              <a:t>pháp</a:t>
            </a:r>
            <a:r>
              <a:rPr lang="en-US" sz="2800" dirty="0" smtClean="0"/>
              <a:t> </a:t>
            </a:r>
            <a:r>
              <a:rPr lang="en-US" sz="2800" dirty="0" err="1" smtClean="0"/>
              <a:t>tìm</a:t>
            </a:r>
            <a:r>
              <a:rPr lang="en-US" sz="2800" dirty="0" smtClean="0"/>
              <a:t> </a:t>
            </a:r>
            <a:r>
              <a:rPr lang="en-US" sz="2800" dirty="0" err="1" smtClean="0"/>
              <a:t>kiếm</a:t>
            </a:r>
            <a:r>
              <a:rPr lang="en-US" sz="2800" dirty="0" smtClean="0"/>
              <a:t> </a:t>
            </a:r>
            <a:r>
              <a:rPr lang="en-US" sz="2800" dirty="0" err="1" smtClean="0"/>
              <a:t>dựa</a:t>
            </a:r>
            <a:r>
              <a:rPr lang="en-US" sz="2800" dirty="0" smtClean="0"/>
              <a:t> </a:t>
            </a:r>
            <a:r>
              <a:rPr lang="en-US" sz="2800" dirty="0" err="1" smtClean="0"/>
              <a:t>trên</a:t>
            </a:r>
            <a:r>
              <a:rPr lang="en-US" sz="2800" dirty="0" smtClean="0"/>
              <a:t> </a:t>
            </a:r>
            <a:r>
              <a:rPr lang="en-US" sz="2800" dirty="0" err="1" smtClean="0"/>
              <a:t>xác</a:t>
            </a:r>
            <a:r>
              <a:rPr lang="en-US" sz="2800" dirty="0" smtClean="0"/>
              <a:t> </a:t>
            </a:r>
            <a:r>
              <a:rPr lang="en-US" sz="2800" dirty="0" err="1" smtClean="0"/>
              <a:t>suất</a:t>
            </a:r>
            <a:endParaRPr lang="en-US" sz="2800" dirty="0" smtClean="0"/>
          </a:p>
          <a:p>
            <a:pPr algn="just" eaLnBrk="1" hangingPunct="1">
              <a:defRPr/>
            </a:pPr>
            <a:r>
              <a:rPr lang="en-US" sz="2800" dirty="0" err="1" smtClean="0">
                <a:solidFill>
                  <a:schemeClr val="bg1">
                    <a:lumMod val="65000"/>
                  </a:schemeClr>
                </a:solidFill>
              </a:rPr>
              <a:t>Mô</a:t>
            </a:r>
            <a:r>
              <a:rPr lang="en-US" sz="2800" dirty="0" smtClean="0">
                <a:solidFill>
                  <a:schemeClr val="bg1">
                    <a:lumMod val="65000"/>
                  </a:schemeClr>
                </a:solidFill>
              </a:rPr>
              <a:t> </a:t>
            </a:r>
            <a:r>
              <a:rPr lang="en-US" sz="2800" dirty="0" err="1" smtClean="0">
                <a:solidFill>
                  <a:schemeClr val="bg1">
                    <a:lumMod val="65000"/>
                  </a:schemeClr>
                </a:solidFill>
              </a:rPr>
              <a:t>hình</a:t>
            </a:r>
            <a:r>
              <a:rPr lang="en-US" sz="2800" dirty="0" smtClean="0">
                <a:solidFill>
                  <a:schemeClr val="bg1">
                    <a:lumMod val="65000"/>
                  </a:schemeClr>
                </a:solidFill>
              </a:rPr>
              <a:t> </a:t>
            </a:r>
            <a:r>
              <a:rPr lang="en-US" sz="2800" dirty="0" err="1" smtClean="0">
                <a:solidFill>
                  <a:schemeClr val="bg1">
                    <a:lumMod val="65000"/>
                  </a:schemeClr>
                </a:solidFill>
              </a:rPr>
              <a:t>nhị</a:t>
            </a:r>
            <a:r>
              <a:rPr lang="en-US" sz="2800" dirty="0" smtClean="0">
                <a:solidFill>
                  <a:schemeClr val="bg1">
                    <a:lumMod val="65000"/>
                  </a:schemeClr>
                </a:solidFill>
              </a:rPr>
              <a:t> </a:t>
            </a:r>
            <a:r>
              <a:rPr lang="en-US" sz="2800" dirty="0" err="1" smtClean="0">
                <a:solidFill>
                  <a:schemeClr val="bg1">
                    <a:lumMod val="65000"/>
                  </a:schemeClr>
                </a:solidFill>
              </a:rPr>
              <a:t>phân</a:t>
            </a:r>
            <a:r>
              <a:rPr lang="en-US" sz="2800" dirty="0" smtClean="0">
                <a:solidFill>
                  <a:schemeClr val="bg1">
                    <a:lumMod val="65000"/>
                  </a:schemeClr>
                </a:solidFill>
              </a:rPr>
              <a:t> </a:t>
            </a:r>
            <a:r>
              <a:rPr lang="en-US" sz="2800" dirty="0" err="1" smtClean="0">
                <a:solidFill>
                  <a:schemeClr val="bg1">
                    <a:lumMod val="65000"/>
                  </a:schemeClr>
                </a:solidFill>
              </a:rPr>
              <a:t>độc</a:t>
            </a:r>
            <a:r>
              <a:rPr lang="en-US" sz="2800" dirty="0" smtClean="0">
                <a:solidFill>
                  <a:schemeClr val="bg1">
                    <a:lumMod val="65000"/>
                  </a:schemeClr>
                </a:solidFill>
              </a:rPr>
              <a:t> </a:t>
            </a:r>
            <a:r>
              <a:rPr lang="en-US" sz="2800" dirty="0" err="1" smtClean="0">
                <a:solidFill>
                  <a:schemeClr val="bg1">
                    <a:lumMod val="65000"/>
                  </a:schemeClr>
                </a:solidFill>
              </a:rPr>
              <a:t>lập</a:t>
            </a:r>
            <a:endParaRPr lang="en-US" sz="2800" dirty="0" smtClean="0">
              <a:solidFill>
                <a:schemeClr val="bg1">
                  <a:lumMod val="65000"/>
                </a:schemeClr>
              </a:solidFill>
            </a:endParaRPr>
          </a:p>
          <a:p>
            <a:pPr algn="just" eaLnBrk="1" hangingPunct="1">
              <a:defRPr/>
            </a:pPr>
            <a:r>
              <a:rPr lang="en-US" sz="2800" dirty="0" err="1" smtClean="0">
                <a:solidFill>
                  <a:srgbClr val="B2B2B2"/>
                </a:solidFill>
              </a:rPr>
              <a:t>Mô</a:t>
            </a:r>
            <a:r>
              <a:rPr lang="en-US" sz="2800" dirty="0" smtClean="0">
                <a:solidFill>
                  <a:srgbClr val="B2B2B2"/>
                </a:solidFill>
              </a:rPr>
              <a:t> </a:t>
            </a:r>
            <a:r>
              <a:rPr lang="en-US" sz="2800" dirty="0" err="1" smtClean="0">
                <a:solidFill>
                  <a:srgbClr val="B2B2B2"/>
                </a:solidFill>
              </a:rPr>
              <a:t>hình</a:t>
            </a:r>
            <a:r>
              <a:rPr lang="en-US" sz="2800" dirty="0" smtClean="0">
                <a:solidFill>
                  <a:srgbClr val="B2B2B2"/>
                </a:solidFill>
              </a:rPr>
              <a:t> (Okapi) BM25</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2</a:t>
            </a:fld>
            <a:endParaRPr lang="vi-V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z="3600" smtClean="0"/>
              <a:t>Mô hình nhị phân độc lập (6)</a:t>
            </a:r>
            <a:endParaRPr lang="vi-VN" sz="3600" smtClean="0"/>
          </a:p>
        </p:txBody>
      </p:sp>
      <p:sp>
        <p:nvSpPr>
          <p:cNvPr id="22531" name="Rectangle 3"/>
          <p:cNvSpPr>
            <a:spLocks noGrp="1" noChangeArrowheads="1"/>
          </p:cNvSpPr>
          <p:nvPr>
            <p:ph type="body" idx="1"/>
          </p:nvPr>
        </p:nvSpPr>
        <p:spPr>
          <a:xfrm>
            <a:off x="611560" y="2017713"/>
            <a:ext cx="8343528" cy="547687"/>
          </a:xfrm>
        </p:spPr>
        <p:txBody>
          <a:bodyPr/>
          <a:lstStyle/>
          <a:p>
            <a:pPr eaLnBrk="1" hangingPunct="1"/>
            <a:r>
              <a:rPr lang="en-US" sz="2800" dirty="0" err="1" smtClean="0"/>
              <a:t>Kết</a:t>
            </a:r>
            <a:r>
              <a:rPr lang="en-US" sz="2800" dirty="0" smtClean="0"/>
              <a:t> </a:t>
            </a:r>
            <a:r>
              <a:rPr lang="en-US" sz="2800" dirty="0" err="1" smtClean="0"/>
              <a:t>quả</a:t>
            </a:r>
            <a:r>
              <a:rPr lang="en-US" sz="2800" dirty="0" smtClean="0"/>
              <a:t> </a:t>
            </a:r>
            <a:r>
              <a:rPr lang="en-US" sz="2800" dirty="0" err="1" smtClean="0"/>
              <a:t>tìm</a:t>
            </a:r>
            <a:r>
              <a:rPr lang="en-US" sz="2800" dirty="0" smtClean="0"/>
              <a:t> </a:t>
            </a:r>
            <a:r>
              <a:rPr lang="en-US" sz="2800" dirty="0" err="1" smtClean="0"/>
              <a:t>kiếm</a:t>
            </a:r>
            <a:r>
              <a:rPr lang="en-US" sz="2800" dirty="0" smtClean="0"/>
              <a:t> </a:t>
            </a:r>
            <a:r>
              <a:rPr lang="en-US" sz="2800" dirty="0" err="1" smtClean="0"/>
              <a:t>được</a:t>
            </a:r>
            <a:r>
              <a:rPr lang="en-US" sz="2800" dirty="0" smtClean="0"/>
              <a:t> </a:t>
            </a:r>
            <a:r>
              <a:rPr lang="en-US" sz="2800" dirty="0" err="1" smtClean="0"/>
              <a:t>xác</a:t>
            </a:r>
            <a:r>
              <a:rPr lang="en-US" sz="2800" dirty="0" smtClean="0"/>
              <a:t> </a:t>
            </a:r>
            <a:r>
              <a:rPr lang="en-US" sz="2800" dirty="0" err="1" smtClean="0"/>
              <a:t>định</a:t>
            </a:r>
            <a:r>
              <a:rPr lang="en-US" sz="2800" dirty="0" smtClean="0"/>
              <a:t> </a:t>
            </a:r>
            <a:r>
              <a:rPr lang="en-US" sz="2800" dirty="0" err="1" smtClean="0"/>
              <a:t>dựa</a:t>
            </a:r>
            <a:r>
              <a:rPr lang="en-US" sz="2800" dirty="0" smtClean="0"/>
              <a:t> </a:t>
            </a:r>
            <a:r>
              <a:rPr lang="en-US" sz="2800" dirty="0" err="1" smtClean="0"/>
              <a:t>trên</a:t>
            </a:r>
            <a:r>
              <a:rPr lang="en-US" sz="2800" dirty="0" smtClean="0"/>
              <a:t> Rank</a:t>
            </a:r>
            <a:endParaRPr lang="vi-VN" sz="2800" dirty="0" smtClean="0"/>
          </a:p>
        </p:txBody>
      </p:sp>
      <p:graphicFrame>
        <p:nvGraphicFramePr>
          <p:cNvPr id="22532" name="Object 4"/>
          <p:cNvGraphicFramePr>
            <a:graphicFrameLocks noChangeAspect="1"/>
          </p:cNvGraphicFramePr>
          <p:nvPr>
            <p:extLst>
              <p:ext uri="{D42A27DB-BD31-4B8C-83A1-F6EECF244321}">
                <p14:modId xmlns:p14="http://schemas.microsoft.com/office/powerpoint/2010/main" val="3980725982"/>
              </p:ext>
            </p:extLst>
          </p:nvPr>
        </p:nvGraphicFramePr>
        <p:xfrm>
          <a:off x="971600" y="2679179"/>
          <a:ext cx="6931025" cy="968375"/>
        </p:xfrm>
        <a:graphic>
          <a:graphicData uri="http://schemas.openxmlformats.org/presentationml/2006/ole">
            <mc:AlternateContent xmlns:mc="http://schemas.openxmlformats.org/markup-compatibility/2006">
              <mc:Choice xmlns:v="urn:schemas-microsoft-com:vml" Requires="v">
                <p:oleObj spid="_x0000_s22921" name="Equation" r:id="rId3" imgW="3162240" imgH="444240" progId="Equation.3">
                  <p:embed/>
                </p:oleObj>
              </mc:Choice>
              <mc:Fallback>
                <p:oleObj name="Equation" r:id="rId3" imgW="3162240" imgH="444240" progId="Equation.3">
                  <p:embed/>
                  <p:pic>
                    <p:nvPicPr>
                      <p:cNvPr id="0" name="Object 4"/>
                      <p:cNvPicPr>
                        <a:picLocks noChangeAspect="1" noChangeArrowheads="1"/>
                      </p:cNvPicPr>
                      <p:nvPr/>
                    </p:nvPicPr>
                    <p:blipFill>
                      <a:blip r:embed="rId4"/>
                      <a:srcRect/>
                      <a:stretch>
                        <a:fillRect/>
                      </a:stretch>
                    </p:blipFill>
                    <p:spPr bwMode="auto">
                      <a:xfrm>
                        <a:off x="971600" y="2679179"/>
                        <a:ext cx="6931025" cy="968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aphicFrame>
        <p:nvGraphicFramePr>
          <p:cNvPr id="22533" name="Object 5"/>
          <p:cNvGraphicFramePr>
            <a:graphicFrameLocks noChangeAspect="1"/>
          </p:cNvGraphicFramePr>
          <p:nvPr>
            <p:extLst>
              <p:ext uri="{D42A27DB-BD31-4B8C-83A1-F6EECF244321}">
                <p14:modId xmlns:p14="http://schemas.microsoft.com/office/powerpoint/2010/main" val="145898957"/>
              </p:ext>
            </p:extLst>
          </p:nvPr>
        </p:nvGraphicFramePr>
        <p:xfrm>
          <a:off x="985887" y="3972148"/>
          <a:ext cx="2754313" cy="806450"/>
        </p:xfrm>
        <a:graphic>
          <a:graphicData uri="http://schemas.openxmlformats.org/presentationml/2006/ole">
            <mc:AlternateContent xmlns:mc="http://schemas.openxmlformats.org/markup-compatibility/2006">
              <mc:Choice xmlns:v="urn:schemas-microsoft-com:vml" Requires="v">
                <p:oleObj spid="_x0000_s22922" name="Equation" r:id="rId5" imgW="1257120" imgH="368280" progId="Equation.3">
                  <p:embed/>
                </p:oleObj>
              </mc:Choice>
              <mc:Fallback>
                <p:oleObj name="Equation" r:id="rId5" imgW="1257120" imgH="368280" progId="Equation.3">
                  <p:embed/>
                  <p:pic>
                    <p:nvPicPr>
                      <p:cNvPr id="0" name="Object 5"/>
                      <p:cNvPicPr>
                        <a:picLocks noChangeAspect="1" noChangeArrowheads="1"/>
                      </p:cNvPicPr>
                      <p:nvPr/>
                    </p:nvPicPr>
                    <p:blipFill>
                      <a:blip r:embed="rId6"/>
                      <a:srcRect/>
                      <a:stretch>
                        <a:fillRect/>
                      </a:stretch>
                    </p:blipFill>
                    <p:spPr bwMode="auto">
                      <a:xfrm>
                        <a:off x="985887" y="3972148"/>
                        <a:ext cx="2754313" cy="806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aphicFrame>
        <p:nvGraphicFramePr>
          <p:cNvPr id="22534" name="Object 6"/>
          <p:cNvGraphicFramePr>
            <a:graphicFrameLocks noChangeAspect="1"/>
          </p:cNvGraphicFramePr>
          <p:nvPr>
            <p:extLst>
              <p:ext uri="{D42A27DB-BD31-4B8C-83A1-F6EECF244321}">
                <p14:modId xmlns:p14="http://schemas.microsoft.com/office/powerpoint/2010/main" val="1381376066"/>
              </p:ext>
            </p:extLst>
          </p:nvPr>
        </p:nvGraphicFramePr>
        <p:xfrm>
          <a:off x="3915568" y="3815605"/>
          <a:ext cx="2338388" cy="941388"/>
        </p:xfrm>
        <a:graphic>
          <a:graphicData uri="http://schemas.openxmlformats.org/presentationml/2006/ole">
            <mc:AlternateContent xmlns:mc="http://schemas.openxmlformats.org/markup-compatibility/2006">
              <mc:Choice xmlns:v="urn:schemas-microsoft-com:vml" Requires="v">
                <p:oleObj spid="_x0000_s22923" name="Equation" r:id="rId7" imgW="1066800" imgH="431800" progId="Equation.3">
                  <p:embed/>
                </p:oleObj>
              </mc:Choice>
              <mc:Fallback>
                <p:oleObj name="Equation" r:id="rId7" imgW="1066800" imgH="4318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15568" y="3815605"/>
                        <a:ext cx="2338388" cy="941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sp>
        <p:nvSpPr>
          <p:cNvPr id="22535" name="Text Box 3"/>
          <p:cNvSpPr txBox="1">
            <a:spLocks noChangeArrowheads="1"/>
          </p:cNvSpPr>
          <p:nvPr/>
        </p:nvSpPr>
        <p:spPr bwMode="auto">
          <a:xfrm>
            <a:off x="997958" y="4983559"/>
            <a:ext cx="77755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r>
              <a:rPr lang="en-US" sz="2400" b="0" i="1" dirty="0">
                <a:ea typeface="ＭＳ Ｐゴシック" panose="020B0600070205080204" pitchFamily="34" charset="-128"/>
              </a:rPr>
              <a:t>c</a:t>
            </a:r>
            <a:r>
              <a:rPr lang="en-US" sz="2400" b="0" i="1" baseline="-25000" dirty="0">
                <a:ea typeface="ＭＳ Ｐゴシック" panose="020B0600070205080204" pitchFamily="34" charset="-128"/>
              </a:rPr>
              <a:t>i</a:t>
            </a:r>
            <a:r>
              <a:rPr lang="en-US" sz="2400" b="0" dirty="0">
                <a:ea typeface="ＭＳ Ｐゴシック" panose="020B0600070205080204" pitchFamily="34" charset="-128"/>
              </a:rPr>
              <a:t>  </a:t>
            </a:r>
            <a:r>
              <a:rPr lang="en-US" sz="2400" b="0" dirty="0" err="1" smtClean="0">
                <a:ea typeface="ＭＳ Ｐゴシック" panose="020B0600070205080204" pitchFamily="34" charset="-128"/>
              </a:rPr>
              <a:t>có</a:t>
            </a:r>
            <a:r>
              <a:rPr lang="en-US" sz="2400" b="0" dirty="0" smtClean="0">
                <a:ea typeface="ＭＳ Ｐゴシック" panose="020B0600070205080204" pitchFamily="34" charset="-128"/>
              </a:rPr>
              <a:t> </a:t>
            </a:r>
            <a:r>
              <a:rPr lang="en-US" sz="2400" b="0" dirty="0" err="1">
                <a:ea typeface="ＭＳ Ｐゴシック" panose="020B0600070205080204" pitchFamily="34" charset="-128"/>
              </a:rPr>
              <a:t>vai</a:t>
            </a:r>
            <a:r>
              <a:rPr lang="en-US" sz="2400" b="0" dirty="0">
                <a:ea typeface="ＭＳ Ｐゴシック" panose="020B0600070205080204" pitchFamily="34" charset="-128"/>
              </a:rPr>
              <a:t> </a:t>
            </a:r>
            <a:r>
              <a:rPr lang="en-US" sz="2400" b="0" dirty="0" err="1">
                <a:ea typeface="ＭＳ Ｐゴシック" panose="020B0600070205080204" pitchFamily="34" charset="-128"/>
              </a:rPr>
              <a:t>trò</a:t>
            </a:r>
            <a:r>
              <a:rPr lang="en-US" sz="2400" b="0" dirty="0">
                <a:ea typeface="ＭＳ Ｐゴシック" panose="020B0600070205080204" pitchFamily="34" charset="-128"/>
              </a:rPr>
              <a:t> </a:t>
            </a:r>
            <a:r>
              <a:rPr lang="en-US" sz="2400" b="0" dirty="0" err="1">
                <a:ea typeface="ＭＳ Ｐゴシック" panose="020B0600070205080204" pitchFamily="34" charset="-128"/>
              </a:rPr>
              <a:t>như</a:t>
            </a:r>
            <a:r>
              <a:rPr lang="en-US" sz="2400" b="0" dirty="0">
                <a:ea typeface="ＭＳ Ｐゴシック" panose="020B0600070205080204" pitchFamily="34" charset="-128"/>
              </a:rPr>
              <a:t> </a:t>
            </a:r>
            <a:r>
              <a:rPr lang="en-US" sz="2400" b="0" dirty="0" err="1">
                <a:ea typeface="ＭＳ Ｐゴシック" panose="020B0600070205080204" pitchFamily="34" charset="-128"/>
              </a:rPr>
              <a:t>trọng</a:t>
            </a:r>
            <a:r>
              <a:rPr lang="en-US" sz="2400" b="0" dirty="0">
                <a:ea typeface="ＭＳ Ｐゴシック" panose="020B0600070205080204" pitchFamily="34" charset="-128"/>
              </a:rPr>
              <a:t> </a:t>
            </a:r>
            <a:r>
              <a:rPr lang="en-US" sz="2400" b="0" dirty="0" err="1">
                <a:ea typeface="ＭＳ Ｐゴシック" panose="020B0600070205080204" pitchFamily="34" charset="-128"/>
              </a:rPr>
              <a:t>số</a:t>
            </a:r>
            <a:r>
              <a:rPr lang="en-US" sz="2400" b="0" dirty="0">
                <a:ea typeface="ＭＳ Ｐゴシック" panose="020B0600070205080204" pitchFamily="34" charset="-128"/>
              </a:rPr>
              <a:t> </a:t>
            </a:r>
            <a:r>
              <a:rPr lang="en-US" sz="2400" b="0" dirty="0" err="1">
                <a:ea typeface="ＭＳ Ｐゴシック" panose="020B0600070205080204" pitchFamily="34" charset="-128"/>
              </a:rPr>
              <a:t>thuật</a:t>
            </a:r>
            <a:r>
              <a:rPr lang="en-US" sz="2400" b="0" dirty="0">
                <a:ea typeface="ＭＳ Ｐゴシック" panose="020B0600070205080204" pitchFamily="34" charset="-128"/>
              </a:rPr>
              <a:t> </a:t>
            </a:r>
            <a:r>
              <a:rPr lang="en-US" sz="2400" b="0" dirty="0" err="1">
                <a:ea typeface="ＭＳ Ｐゴシック" panose="020B0600070205080204" pitchFamily="34" charset="-128"/>
              </a:rPr>
              <a:t>ngữ</a:t>
            </a:r>
            <a:r>
              <a:rPr lang="en-US" sz="2400" b="0" dirty="0">
                <a:ea typeface="ＭＳ Ｐゴシック" panose="020B0600070205080204" pitchFamily="34" charset="-128"/>
              </a:rPr>
              <a:t> </a:t>
            </a:r>
            <a:r>
              <a:rPr lang="en-US" sz="2400" b="0" dirty="0" err="1">
                <a:ea typeface="ＭＳ Ｐゴシック" panose="020B0600070205080204" pitchFamily="34" charset="-128"/>
              </a:rPr>
              <a:t>trong</a:t>
            </a:r>
            <a:r>
              <a:rPr lang="en-US" sz="2400" b="0" dirty="0">
                <a:ea typeface="ＭＳ Ｐゴシック" panose="020B0600070205080204" pitchFamily="34" charset="-128"/>
              </a:rPr>
              <a:t> </a:t>
            </a:r>
            <a:r>
              <a:rPr lang="en-US" sz="2400" b="0" dirty="0" err="1">
                <a:ea typeface="ＭＳ Ｐゴシック" panose="020B0600070205080204" pitchFamily="34" charset="-128"/>
              </a:rPr>
              <a:t>mô</a:t>
            </a:r>
            <a:r>
              <a:rPr lang="en-US" sz="2400" b="0" dirty="0">
                <a:ea typeface="ＭＳ Ｐゴシック" panose="020B0600070205080204" pitchFamily="34" charset="-128"/>
              </a:rPr>
              <a:t> </a:t>
            </a:r>
            <a:r>
              <a:rPr lang="en-US" sz="2400" b="0" dirty="0" err="1">
                <a:ea typeface="ＭＳ Ｐゴシック" panose="020B0600070205080204" pitchFamily="34" charset="-128"/>
              </a:rPr>
              <a:t>hình</a:t>
            </a:r>
            <a:r>
              <a:rPr lang="en-US" sz="2400" b="0" dirty="0">
                <a:ea typeface="ＭＳ Ｐゴシック" panose="020B0600070205080204" pitchFamily="34" charset="-128"/>
              </a:rPr>
              <a:t> </a:t>
            </a:r>
            <a:r>
              <a:rPr lang="en-US" sz="2400" b="0" dirty="0" err="1">
                <a:ea typeface="ＭＳ Ｐゴシック" panose="020B0600070205080204" pitchFamily="34" charset="-128"/>
              </a:rPr>
              <a:t>này</a:t>
            </a:r>
            <a:endParaRPr lang="en-US" sz="2400" b="0" dirty="0">
              <a:ea typeface="ＭＳ Ｐゴシック" panose="020B0600070205080204" pitchFamily="34" charset="-128"/>
            </a:endParaRPr>
          </a:p>
        </p:txBody>
      </p:sp>
      <p:sp>
        <p:nvSpPr>
          <p:cNvPr id="2" name="TextBox 1"/>
          <p:cNvSpPr txBox="1"/>
          <p:nvPr/>
        </p:nvSpPr>
        <p:spPr>
          <a:xfrm>
            <a:off x="611560" y="5661248"/>
            <a:ext cx="7776864" cy="523220"/>
          </a:xfrm>
          <a:prstGeom prst="rect">
            <a:avLst/>
          </a:prstGeom>
          <a:noFill/>
        </p:spPr>
        <p:txBody>
          <a:bodyPr wrap="square" rtlCol="0">
            <a:spAutoFit/>
          </a:bodyPr>
          <a:lstStyle/>
          <a:p>
            <a:r>
              <a:rPr lang="en-US" sz="2800" b="0" dirty="0" err="1" smtClean="0">
                <a:solidFill>
                  <a:srgbClr val="0070C0"/>
                </a:solidFill>
              </a:rPr>
              <a:t>Tính</a:t>
            </a:r>
            <a:r>
              <a:rPr lang="en-US" sz="2800" b="0" dirty="0" smtClean="0">
                <a:solidFill>
                  <a:srgbClr val="0070C0"/>
                </a:solidFill>
              </a:rPr>
              <a:t> c</a:t>
            </a:r>
            <a:r>
              <a:rPr lang="en-US" sz="2800" b="0" baseline="-25000" dirty="0" smtClean="0">
                <a:solidFill>
                  <a:srgbClr val="0070C0"/>
                </a:solidFill>
              </a:rPr>
              <a:t>i</a:t>
            </a:r>
            <a:r>
              <a:rPr lang="en-US" sz="2800" b="0" dirty="0" smtClean="0">
                <a:solidFill>
                  <a:srgbClr val="0070C0"/>
                </a:solidFill>
              </a:rPr>
              <a:t> </a:t>
            </a:r>
            <a:r>
              <a:rPr lang="en-US" sz="2800" b="0" dirty="0" err="1" smtClean="0">
                <a:solidFill>
                  <a:srgbClr val="0070C0"/>
                </a:solidFill>
              </a:rPr>
              <a:t>ntn</a:t>
            </a:r>
            <a:r>
              <a:rPr lang="en-US" sz="2800" b="0" dirty="0" smtClean="0">
                <a:solidFill>
                  <a:srgbClr val="0070C0"/>
                </a:solidFill>
              </a:rPr>
              <a:t> </a:t>
            </a:r>
            <a:r>
              <a:rPr lang="en-US" sz="2800" b="0" dirty="0" err="1" smtClean="0">
                <a:solidFill>
                  <a:srgbClr val="0070C0"/>
                </a:solidFill>
              </a:rPr>
              <a:t>từ</a:t>
            </a:r>
            <a:r>
              <a:rPr lang="en-US" sz="2800" b="0" dirty="0" smtClean="0">
                <a:solidFill>
                  <a:srgbClr val="0070C0"/>
                </a:solidFill>
              </a:rPr>
              <a:t> </a:t>
            </a:r>
            <a:r>
              <a:rPr lang="en-US" sz="2800" b="0" dirty="0" err="1" smtClean="0">
                <a:solidFill>
                  <a:srgbClr val="0070C0"/>
                </a:solidFill>
              </a:rPr>
              <a:t>bộ</a:t>
            </a:r>
            <a:r>
              <a:rPr lang="en-US" sz="2800" b="0" dirty="0" smtClean="0">
                <a:solidFill>
                  <a:srgbClr val="0070C0"/>
                </a:solidFill>
              </a:rPr>
              <a:t> </a:t>
            </a:r>
            <a:r>
              <a:rPr lang="en-US" sz="2800" b="0" dirty="0" err="1" smtClean="0">
                <a:solidFill>
                  <a:srgbClr val="0070C0"/>
                </a:solidFill>
              </a:rPr>
              <a:t>dữ</a:t>
            </a:r>
            <a:r>
              <a:rPr lang="en-US" sz="2800" b="0" dirty="0" smtClean="0">
                <a:solidFill>
                  <a:srgbClr val="0070C0"/>
                </a:solidFill>
              </a:rPr>
              <a:t> </a:t>
            </a:r>
            <a:r>
              <a:rPr lang="en-US" sz="2800" b="0" dirty="0" err="1" smtClean="0">
                <a:solidFill>
                  <a:srgbClr val="0070C0"/>
                </a:solidFill>
              </a:rPr>
              <a:t>liệu</a:t>
            </a:r>
            <a:r>
              <a:rPr lang="en-US" sz="2800" b="0" dirty="0" smtClean="0">
                <a:solidFill>
                  <a:srgbClr val="0070C0"/>
                </a:solidFill>
              </a:rPr>
              <a:t> </a:t>
            </a:r>
            <a:r>
              <a:rPr lang="en-US" sz="2800" b="0" dirty="0" err="1" smtClean="0">
                <a:solidFill>
                  <a:srgbClr val="0070C0"/>
                </a:solidFill>
              </a:rPr>
              <a:t>sẵn</a:t>
            </a:r>
            <a:r>
              <a:rPr lang="en-US" sz="2800" b="0" dirty="0" smtClean="0">
                <a:solidFill>
                  <a:srgbClr val="0070C0"/>
                </a:solidFill>
              </a:rPr>
              <a:t> </a:t>
            </a:r>
            <a:r>
              <a:rPr lang="en-US" sz="2800" b="0" dirty="0" err="1" smtClean="0">
                <a:solidFill>
                  <a:srgbClr val="0070C0"/>
                </a:solidFill>
              </a:rPr>
              <a:t>có</a:t>
            </a:r>
            <a:r>
              <a:rPr lang="en-US" sz="2800" b="0" dirty="0" smtClean="0">
                <a:solidFill>
                  <a:srgbClr val="0070C0"/>
                </a:solidFill>
              </a:rPr>
              <a:t>.</a:t>
            </a:r>
            <a:endParaRPr lang="vi-VN" sz="2800" b="0" dirty="0">
              <a:solidFill>
                <a:srgbClr val="0070C0"/>
              </a:solidFill>
            </a:endParaRPr>
          </a:p>
        </p:txBody>
      </p:sp>
      <p:sp>
        <p:nvSpPr>
          <p:cNvPr id="3" name="Slide Number Placeholder 2"/>
          <p:cNvSpPr>
            <a:spLocks noGrp="1"/>
          </p:cNvSpPr>
          <p:nvPr>
            <p:ph type="sldNum" sz="quarter" idx="12"/>
          </p:nvPr>
        </p:nvSpPr>
        <p:spPr/>
        <p:txBody>
          <a:bodyPr/>
          <a:lstStyle/>
          <a:p>
            <a:pPr>
              <a:defRPr/>
            </a:pPr>
            <a:fld id="{A81E07A1-38DA-436E-9EB2-1E501CB9FFA7}" type="slidenum">
              <a:rPr lang="vi-VN" smtClean="0"/>
              <a:pPr>
                <a:defRPr/>
              </a:pPr>
              <a:t>20</a:t>
            </a:fld>
            <a:endParaRPr lang="vi-V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z="3600" smtClean="0"/>
              <a:t>Những số liệu thống kê cơ bản</a:t>
            </a:r>
            <a:endParaRPr lang="vi-VN" sz="3600" smtClean="0"/>
          </a:p>
        </p:txBody>
      </p:sp>
      <p:sp>
        <p:nvSpPr>
          <p:cNvPr id="23555" name="Rectangle 3"/>
          <p:cNvSpPr>
            <a:spLocks noGrp="1" noChangeArrowheads="1"/>
          </p:cNvSpPr>
          <p:nvPr>
            <p:ph type="body" idx="1"/>
          </p:nvPr>
        </p:nvSpPr>
        <p:spPr>
          <a:xfrm>
            <a:off x="1123701" y="1904280"/>
            <a:ext cx="7624763" cy="647700"/>
          </a:xfrm>
        </p:spPr>
        <p:txBody>
          <a:bodyPr/>
          <a:lstStyle/>
          <a:p>
            <a:pPr eaLnBrk="1" hangingPunct="1">
              <a:buFont typeface="Wingdings" panose="05000000000000000000" pitchFamily="2" charset="2"/>
              <a:buNone/>
            </a:pPr>
            <a:r>
              <a:rPr lang="en-US" sz="2800" dirty="0" err="1" smtClean="0"/>
              <a:t>Đại</a:t>
            </a:r>
            <a:r>
              <a:rPr lang="en-US" sz="2800" dirty="0" smtClean="0"/>
              <a:t> </a:t>
            </a:r>
            <a:r>
              <a:rPr lang="en-US" sz="2800" dirty="0" err="1" smtClean="0"/>
              <a:t>lượng</a:t>
            </a:r>
            <a:r>
              <a:rPr lang="en-US" sz="2800" dirty="0" smtClean="0"/>
              <a:t> </a:t>
            </a:r>
            <a:r>
              <a:rPr lang="en-US" sz="2800" dirty="0" err="1" smtClean="0"/>
              <a:t>thống</a:t>
            </a:r>
            <a:r>
              <a:rPr lang="en-US" sz="2800" dirty="0" smtClean="0"/>
              <a:t> </a:t>
            </a:r>
            <a:r>
              <a:rPr lang="en-US" sz="2800" dirty="0" err="1" smtClean="0"/>
              <a:t>kê</a:t>
            </a:r>
            <a:r>
              <a:rPr lang="en-US" sz="2800" dirty="0" smtClean="0"/>
              <a:t> </a:t>
            </a:r>
            <a:r>
              <a:rPr lang="en-US" sz="2800" dirty="0" err="1" smtClean="0"/>
              <a:t>ứng</a:t>
            </a:r>
            <a:r>
              <a:rPr lang="en-US" sz="2800" dirty="0" smtClean="0"/>
              <a:t> </a:t>
            </a:r>
            <a:r>
              <a:rPr lang="en-US" sz="2800" dirty="0" err="1" smtClean="0"/>
              <a:t>với</a:t>
            </a:r>
            <a:r>
              <a:rPr lang="en-US" sz="2800" dirty="0" smtClean="0"/>
              <a:t> </a:t>
            </a:r>
            <a:r>
              <a:rPr lang="en-US" sz="2800" dirty="0" err="1" smtClean="0"/>
              <a:t>từ</a:t>
            </a:r>
            <a:r>
              <a:rPr lang="en-US" sz="2800" dirty="0" smtClean="0"/>
              <a:t> </a:t>
            </a:r>
            <a:r>
              <a:rPr lang="en-US" sz="2800" dirty="0" err="1" smtClean="0"/>
              <a:t>thứ</a:t>
            </a:r>
            <a:r>
              <a:rPr lang="en-US" sz="2800" dirty="0" smtClean="0"/>
              <a:t> </a:t>
            </a:r>
            <a:r>
              <a:rPr lang="en-US" sz="2800" i="1" dirty="0" smtClean="0"/>
              <a:t>i</a:t>
            </a:r>
            <a:r>
              <a:rPr lang="en-US" sz="2800" dirty="0" smtClean="0"/>
              <a:t>:</a:t>
            </a:r>
            <a:endParaRPr lang="vi-VN" sz="2800" dirty="0" smtClean="0"/>
          </a:p>
        </p:txBody>
      </p:sp>
      <p:graphicFrame>
        <p:nvGraphicFramePr>
          <p:cNvPr id="23556" name="Object 4"/>
          <p:cNvGraphicFramePr>
            <a:graphicFrameLocks noChangeAspect="1"/>
          </p:cNvGraphicFramePr>
          <p:nvPr>
            <p:extLst>
              <p:ext uri="{D42A27DB-BD31-4B8C-83A1-F6EECF244321}">
                <p14:modId xmlns:p14="http://schemas.microsoft.com/office/powerpoint/2010/main" val="521895517"/>
              </p:ext>
            </p:extLst>
          </p:nvPr>
        </p:nvGraphicFramePr>
        <p:xfrm>
          <a:off x="1699964" y="2623418"/>
          <a:ext cx="6769100" cy="2317750"/>
        </p:xfrm>
        <a:graphic>
          <a:graphicData uri="http://schemas.openxmlformats.org/presentationml/2006/ole">
            <mc:AlternateContent xmlns:mc="http://schemas.openxmlformats.org/markup-compatibility/2006">
              <mc:Choice xmlns:v="urn:schemas-microsoft-com:vml" Requires="v">
                <p:oleObj spid="_x0000_s24344" name="Документ" r:id="rId3" imgW="6637197" imgH="2384447" progId="Word.Document.8">
                  <p:embed/>
                </p:oleObj>
              </mc:Choice>
              <mc:Fallback>
                <p:oleObj name="Документ" r:id="rId3" imgW="6637197" imgH="2384447"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9964" y="2623418"/>
                        <a:ext cx="6769100" cy="2317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aphicFrame>
        <p:nvGraphicFramePr>
          <p:cNvPr id="23558" name="Object 6"/>
          <p:cNvGraphicFramePr>
            <a:graphicFrameLocks noChangeAspect="1"/>
          </p:cNvGraphicFramePr>
          <p:nvPr>
            <p:extLst>
              <p:ext uri="{D42A27DB-BD31-4B8C-83A1-F6EECF244321}">
                <p14:modId xmlns:p14="http://schemas.microsoft.com/office/powerpoint/2010/main" val="629516750"/>
              </p:ext>
            </p:extLst>
          </p:nvPr>
        </p:nvGraphicFramePr>
        <p:xfrm>
          <a:off x="323528" y="4811935"/>
          <a:ext cx="990600" cy="849313"/>
        </p:xfrm>
        <a:graphic>
          <a:graphicData uri="http://schemas.openxmlformats.org/presentationml/2006/ole">
            <mc:AlternateContent xmlns:mc="http://schemas.openxmlformats.org/markup-compatibility/2006">
              <mc:Choice xmlns:v="urn:schemas-microsoft-com:vml" Requires="v">
                <p:oleObj spid="_x0000_s24345" name="Equation" r:id="rId5" imgW="457002" imgH="393529" progId="Equation.3">
                  <p:embed/>
                </p:oleObj>
              </mc:Choice>
              <mc:Fallback>
                <p:oleObj name="Equation" r:id="rId5" imgW="457002" imgH="393529"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528" y="4811935"/>
                        <a:ext cx="990600" cy="849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aphicFrame>
        <p:nvGraphicFramePr>
          <p:cNvPr id="23559" name="Object 7"/>
          <p:cNvGraphicFramePr>
            <a:graphicFrameLocks noChangeAspect="1"/>
          </p:cNvGraphicFramePr>
          <p:nvPr>
            <p:extLst>
              <p:ext uri="{D42A27DB-BD31-4B8C-83A1-F6EECF244321}">
                <p14:modId xmlns:p14="http://schemas.microsoft.com/office/powerpoint/2010/main" val="2826258163"/>
              </p:ext>
            </p:extLst>
          </p:nvPr>
        </p:nvGraphicFramePr>
        <p:xfrm>
          <a:off x="1547664" y="4797152"/>
          <a:ext cx="1390650" cy="814388"/>
        </p:xfrm>
        <a:graphic>
          <a:graphicData uri="http://schemas.openxmlformats.org/presentationml/2006/ole">
            <mc:AlternateContent xmlns:mc="http://schemas.openxmlformats.org/markup-compatibility/2006">
              <mc:Choice xmlns:v="urn:schemas-microsoft-com:vml" Requires="v">
                <p:oleObj spid="_x0000_s24346" name="Формула" r:id="rId7" imgW="672808" imgH="393529" progId="Equation.3">
                  <p:embed/>
                </p:oleObj>
              </mc:Choice>
              <mc:Fallback>
                <p:oleObj name="Формула" r:id="rId7" imgW="672808" imgH="393529"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47664" y="4797152"/>
                        <a:ext cx="1390650" cy="814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aphicFrame>
        <p:nvGraphicFramePr>
          <p:cNvPr id="23560" name="Object 8"/>
          <p:cNvGraphicFramePr>
            <a:graphicFrameLocks noChangeAspect="1"/>
          </p:cNvGraphicFramePr>
          <p:nvPr>
            <p:extLst>
              <p:ext uri="{D42A27DB-BD31-4B8C-83A1-F6EECF244321}">
                <p14:modId xmlns:p14="http://schemas.microsoft.com/office/powerpoint/2010/main" val="2229947087"/>
              </p:ext>
            </p:extLst>
          </p:nvPr>
        </p:nvGraphicFramePr>
        <p:xfrm>
          <a:off x="2726059" y="5852866"/>
          <a:ext cx="6094413" cy="942975"/>
        </p:xfrm>
        <a:graphic>
          <a:graphicData uri="http://schemas.openxmlformats.org/presentationml/2006/ole">
            <mc:AlternateContent xmlns:mc="http://schemas.openxmlformats.org/markup-compatibility/2006">
              <mc:Choice xmlns:v="urn:schemas-microsoft-com:vml" Requires="v">
                <p:oleObj spid="_x0000_s24347" name="Equation" r:id="rId9" imgW="2781000" imgH="431640" progId="Equation.3">
                  <p:embed/>
                </p:oleObj>
              </mc:Choice>
              <mc:Fallback>
                <p:oleObj name="Equation" r:id="rId9" imgW="2781000" imgH="431640" progId="Equation.3">
                  <p:embed/>
                  <p:pic>
                    <p:nvPicPr>
                      <p:cNvPr id="0" name="Object 8"/>
                      <p:cNvPicPr>
                        <a:picLocks noChangeAspect="1" noChangeArrowheads="1"/>
                      </p:cNvPicPr>
                      <p:nvPr/>
                    </p:nvPicPr>
                    <p:blipFill>
                      <a:blip r:embed="rId10"/>
                      <a:srcRect/>
                      <a:stretch>
                        <a:fillRect/>
                      </a:stretch>
                    </p:blipFill>
                    <p:spPr bwMode="auto">
                      <a:xfrm>
                        <a:off x="2726059" y="5852866"/>
                        <a:ext cx="6094413" cy="942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21</a:t>
            </a:fld>
            <a:endParaRPr lang="vi-VN"/>
          </a:p>
        </p:txBody>
      </p:sp>
      <p:graphicFrame>
        <p:nvGraphicFramePr>
          <p:cNvPr id="11" name="Object 10"/>
          <p:cNvGraphicFramePr>
            <a:graphicFrameLocks noChangeAspect="1"/>
          </p:cNvGraphicFramePr>
          <p:nvPr>
            <p:extLst>
              <p:ext uri="{D42A27DB-BD31-4B8C-83A1-F6EECF244321}">
                <p14:modId xmlns:p14="http://schemas.microsoft.com/office/powerpoint/2010/main" val="1994403034"/>
              </p:ext>
            </p:extLst>
          </p:nvPr>
        </p:nvGraphicFramePr>
        <p:xfrm>
          <a:off x="3347864" y="4941168"/>
          <a:ext cx="2955925" cy="508000"/>
        </p:xfrm>
        <a:graphic>
          <a:graphicData uri="http://schemas.openxmlformats.org/presentationml/2006/ole">
            <mc:AlternateContent xmlns:mc="http://schemas.openxmlformats.org/markup-compatibility/2006">
              <mc:Choice xmlns:v="urn:schemas-microsoft-com:vml" Requires="v">
                <p:oleObj spid="_x0000_s24348" name="Equation" r:id="rId11" imgW="1422360" imgH="228600" progId="Equation.3">
                  <p:embed/>
                </p:oleObj>
              </mc:Choice>
              <mc:Fallback>
                <p:oleObj name="Equation" r:id="rId11" imgW="1422360" imgH="228600" progId="Equation.3">
                  <p:embed/>
                  <p:pic>
                    <p:nvPicPr>
                      <p:cNvPr id="0" name=""/>
                      <p:cNvPicPr>
                        <a:picLocks noChangeAspect="1" noChangeArrowheads="1"/>
                      </p:cNvPicPr>
                      <p:nvPr/>
                    </p:nvPicPr>
                    <p:blipFill>
                      <a:blip r:embed="rId12"/>
                      <a:srcRect/>
                      <a:stretch>
                        <a:fillRect/>
                      </a:stretch>
                    </p:blipFill>
                    <p:spPr bwMode="auto">
                      <a:xfrm>
                        <a:off x="3347864" y="4941168"/>
                        <a:ext cx="2955925"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3055983045"/>
              </p:ext>
            </p:extLst>
          </p:nvPr>
        </p:nvGraphicFramePr>
        <p:xfrm>
          <a:off x="6300192" y="5013176"/>
          <a:ext cx="2776538" cy="447675"/>
        </p:xfrm>
        <a:graphic>
          <a:graphicData uri="http://schemas.openxmlformats.org/presentationml/2006/ole">
            <mc:AlternateContent xmlns:mc="http://schemas.openxmlformats.org/markup-compatibility/2006">
              <mc:Choice xmlns:v="urn:schemas-microsoft-com:vml" Requires="v">
                <p:oleObj spid="_x0000_s24349" name="Equation" r:id="rId13" imgW="1334520" imgH="200880" progId="Equation.3">
                  <p:embed/>
                </p:oleObj>
              </mc:Choice>
              <mc:Fallback>
                <p:oleObj name="Equation" r:id="rId13" imgW="1334520" imgH="20088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00192" y="5013176"/>
                        <a:ext cx="2776538" cy="447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aphicFrame>
        <p:nvGraphicFramePr>
          <p:cNvPr id="15" name="Object 6"/>
          <p:cNvGraphicFramePr>
            <a:graphicFrameLocks noChangeAspect="1"/>
          </p:cNvGraphicFramePr>
          <p:nvPr>
            <p:extLst>
              <p:ext uri="{D42A27DB-BD31-4B8C-83A1-F6EECF244321}">
                <p14:modId xmlns:p14="http://schemas.microsoft.com/office/powerpoint/2010/main" val="2797183449"/>
              </p:ext>
            </p:extLst>
          </p:nvPr>
        </p:nvGraphicFramePr>
        <p:xfrm>
          <a:off x="300657" y="5852866"/>
          <a:ext cx="2338388" cy="941388"/>
        </p:xfrm>
        <a:graphic>
          <a:graphicData uri="http://schemas.openxmlformats.org/presentationml/2006/ole">
            <mc:AlternateContent xmlns:mc="http://schemas.openxmlformats.org/markup-compatibility/2006">
              <mc:Choice xmlns:v="urn:schemas-microsoft-com:vml" Requires="v">
                <p:oleObj spid="_x0000_s24350" name="Equation" r:id="rId15" imgW="1066800" imgH="431800" progId="Equation.3">
                  <p:embed/>
                </p:oleObj>
              </mc:Choice>
              <mc:Fallback>
                <p:oleObj name="Equation" r:id="rId15" imgW="1066800" imgH="4318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00657" y="5852866"/>
                        <a:ext cx="2338388" cy="941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z="3600" smtClean="0"/>
              <a:t>Trọng số của thuật ngữ</a:t>
            </a:r>
            <a:endParaRPr lang="vi-VN" sz="3600" smtClean="0"/>
          </a:p>
        </p:txBody>
      </p:sp>
      <p:sp>
        <p:nvSpPr>
          <p:cNvPr id="24579" name="Rectangle 3"/>
          <p:cNvSpPr>
            <a:spLocks noGrp="1" noChangeArrowheads="1"/>
          </p:cNvSpPr>
          <p:nvPr>
            <p:ph type="body" idx="1"/>
          </p:nvPr>
        </p:nvSpPr>
        <p:spPr>
          <a:xfrm>
            <a:off x="620960" y="2053655"/>
            <a:ext cx="8343528" cy="1303337"/>
          </a:xfrm>
        </p:spPr>
        <p:txBody>
          <a:bodyPr/>
          <a:lstStyle/>
          <a:p>
            <a:pPr algn="just" eaLnBrk="1" hangingPunct="1"/>
            <a:r>
              <a:rPr lang="en-US" sz="2800" dirty="0" err="1" smtClean="0"/>
              <a:t>Có</a:t>
            </a:r>
            <a:r>
              <a:rPr lang="en-US" sz="2800" dirty="0" smtClean="0"/>
              <a:t> </a:t>
            </a:r>
            <a:r>
              <a:rPr lang="en-US" sz="2800" dirty="0" err="1" smtClean="0"/>
              <a:t>thể</a:t>
            </a:r>
            <a:r>
              <a:rPr lang="en-US" sz="2800" dirty="0" smtClean="0"/>
              <a:t> </a:t>
            </a:r>
            <a:r>
              <a:rPr lang="en-US" sz="2800" dirty="0" err="1" smtClean="0"/>
              <a:t>thêm</a:t>
            </a:r>
            <a:r>
              <a:rPr lang="en-US" sz="2800" dirty="0" smtClean="0"/>
              <a:t> 0.5 </a:t>
            </a:r>
            <a:r>
              <a:rPr lang="en-US" sz="2800" dirty="0" err="1" smtClean="0"/>
              <a:t>vào</a:t>
            </a:r>
            <a:r>
              <a:rPr lang="en-US" sz="2800" dirty="0" smtClean="0"/>
              <a:t> </a:t>
            </a:r>
            <a:r>
              <a:rPr lang="en-US" sz="2800" dirty="0" err="1" smtClean="0"/>
              <a:t>mỗi</a:t>
            </a:r>
            <a:r>
              <a:rPr lang="en-US" sz="2800" dirty="0" smtClean="0"/>
              <a:t> </a:t>
            </a:r>
            <a:r>
              <a:rPr lang="en-US" sz="2800" dirty="0" err="1" smtClean="0"/>
              <a:t>tham</a:t>
            </a:r>
            <a:r>
              <a:rPr lang="en-US" sz="2800" dirty="0" smtClean="0"/>
              <a:t> </a:t>
            </a:r>
            <a:r>
              <a:rPr lang="en-US" sz="2800" dirty="0" err="1" smtClean="0"/>
              <a:t>số</a:t>
            </a:r>
            <a:r>
              <a:rPr lang="en-US" sz="2800" dirty="0" smtClean="0"/>
              <a:t> </a:t>
            </a:r>
            <a:r>
              <a:rPr lang="en-US" sz="2800" dirty="0" err="1" smtClean="0"/>
              <a:t>để</a:t>
            </a:r>
            <a:r>
              <a:rPr lang="en-US" sz="2800" dirty="0" smtClean="0"/>
              <a:t> </a:t>
            </a:r>
            <a:r>
              <a:rPr lang="en-US" sz="2800" dirty="0" err="1" smtClean="0"/>
              <a:t>đảm</a:t>
            </a:r>
            <a:r>
              <a:rPr lang="en-US" sz="2800" dirty="0" smtClean="0"/>
              <a:t> </a:t>
            </a:r>
            <a:r>
              <a:rPr lang="en-US" sz="2800" dirty="0" err="1" smtClean="0"/>
              <a:t>bảo</a:t>
            </a:r>
            <a:r>
              <a:rPr lang="en-US" sz="2800" dirty="0" smtClean="0"/>
              <a:t> </a:t>
            </a:r>
            <a:r>
              <a:rPr lang="en-US" sz="2800" dirty="0" err="1" smtClean="0"/>
              <a:t>các</a:t>
            </a:r>
            <a:r>
              <a:rPr lang="en-US" sz="2800" dirty="0" smtClean="0"/>
              <a:t> </a:t>
            </a:r>
            <a:r>
              <a:rPr lang="en-US" sz="2800" dirty="0" err="1" smtClean="0"/>
              <a:t>trọng</a:t>
            </a:r>
            <a:r>
              <a:rPr lang="en-US" sz="2800" dirty="0" smtClean="0"/>
              <a:t> </a:t>
            </a:r>
            <a:r>
              <a:rPr lang="en-US" sz="2800" dirty="0" err="1" smtClean="0"/>
              <a:t>số</a:t>
            </a:r>
            <a:r>
              <a:rPr lang="en-US" sz="2800" dirty="0" smtClean="0"/>
              <a:t> </a:t>
            </a:r>
            <a:r>
              <a:rPr lang="en-US" sz="2800" dirty="0" err="1" smtClean="0"/>
              <a:t>không</a:t>
            </a:r>
            <a:r>
              <a:rPr lang="en-US" sz="2800" dirty="0" smtClean="0"/>
              <a:t> </a:t>
            </a:r>
            <a:r>
              <a:rPr lang="en-US" sz="2800" dirty="0" err="1" smtClean="0"/>
              <a:t>trở</a:t>
            </a:r>
            <a:r>
              <a:rPr lang="en-US" sz="2800" dirty="0" smtClean="0"/>
              <a:t> </a:t>
            </a:r>
            <a:r>
              <a:rPr lang="en-US" sz="2800" dirty="0" err="1" smtClean="0"/>
              <a:t>thành</a:t>
            </a:r>
            <a:r>
              <a:rPr lang="en-US" sz="2800" dirty="0" smtClean="0"/>
              <a:t> </a:t>
            </a:r>
            <a:r>
              <a:rPr lang="en-US" sz="2800" dirty="0" err="1" smtClean="0"/>
              <a:t>vô</a:t>
            </a:r>
            <a:r>
              <a:rPr lang="en-US" sz="2800" dirty="0" smtClean="0"/>
              <a:t> </a:t>
            </a:r>
            <a:r>
              <a:rPr lang="en-US" sz="2800" dirty="0" err="1" smtClean="0"/>
              <a:t>cùng</a:t>
            </a:r>
            <a:r>
              <a:rPr lang="en-US" sz="2800" dirty="0" smtClean="0"/>
              <a:t> </a:t>
            </a:r>
            <a:r>
              <a:rPr lang="en-US" sz="2800" dirty="0" err="1" smtClean="0"/>
              <a:t>khi</a:t>
            </a:r>
            <a:r>
              <a:rPr lang="en-US" sz="2800" dirty="0" smtClean="0"/>
              <a:t> S, s </a:t>
            </a:r>
            <a:r>
              <a:rPr lang="en-US" sz="2800" dirty="0" err="1" smtClean="0"/>
              <a:t>nhỏ</a:t>
            </a:r>
            <a:r>
              <a:rPr lang="en-US" sz="2800" dirty="0" smtClean="0"/>
              <a:t>:</a:t>
            </a:r>
            <a:endParaRPr lang="vi-VN" sz="2800" dirty="0" smtClean="0"/>
          </a:p>
        </p:txBody>
      </p:sp>
      <p:sp>
        <p:nvSpPr>
          <p:cNvPr id="24580" name="Rectangle 5"/>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a:p>
        </p:txBody>
      </p:sp>
      <p:graphicFrame>
        <p:nvGraphicFramePr>
          <p:cNvPr id="24581" name="Object 4"/>
          <p:cNvGraphicFramePr>
            <a:graphicFrameLocks noChangeAspect="1"/>
          </p:cNvGraphicFramePr>
          <p:nvPr>
            <p:extLst>
              <p:ext uri="{D42A27DB-BD31-4B8C-83A1-F6EECF244321}">
                <p14:modId xmlns:p14="http://schemas.microsoft.com/office/powerpoint/2010/main" val="2531097323"/>
              </p:ext>
            </p:extLst>
          </p:nvPr>
        </p:nvGraphicFramePr>
        <p:xfrm>
          <a:off x="2092325" y="3589957"/>
          <a:ext cx="4906963" cy="919163"/>
        </p:xfrm>
        <a:graphic>
          <a:graphicData uri="http://schemas.openxmlformats.org/presentationml/2006/ole">
            <mc:AlternateContent xmlns:mc="http://schemas.openxmlformats.org/markup-compatibility/2006">
              <mc:Choice xmlns:v="urn:schemas-microsoft-com:vml" Requires="v">
                <p:oleObj spid="_x0000_s24712" name="Equation" r:id="rId3" imgW="2234880" imgH="419040" progId="Equation.3">
                  <p:embed/>
                </p:oleObj>
              </mc:Choice>
              <mc:Fallback>
                <p:oleObj name="Equation" r:id="rId3" imgW="2234880" imgH="419040" progId="Equation.3">
                  <p:embed/>
                  <p:pic>
                    <p:nvPicPr>
                      <p:cNvPr id="0" name="Object 4"/>
                      <p:cNvPicPr>
                        <a:picLocks noChangeAspect="1" noChangeArrowheads="1"/>
                      </p:cNvPicPr>
                      <p:nvPr/>
                    </p:nvPicPr>
                    <p:blipFill>
                      <a:blip r:embed="rId4"/>
                      <a:srcRect/>
                      <a:stretch>
                        <a:fillRect/>
                      </a:stretch>
                    </p:blipFill>
                    <p:spPr bwMode="auto">
                      <a:xfrm>
                        <a:off x="2092325" y="3589957"/>
                        <a:ext cx="4906963" cy="91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22</a:t>
            </a:fld>
            <a:endParaRPr lang="vi-VN"/>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z="3600" smtClean="0"/>
              <a:t>Tính toán xác suất/từ</a:t>
            </a:r>
            <a:endParaRPr lang="vi-VN" sz="3600" smtClean="0"/>
          </a:p>
        </p:txBody>
      </p:sp>
      <p:sp>
        <p:nvSpPr>
          <p:cNvPr id="25603" name="Rectangle 3"/>
          <p:cNvSpPr>
            <a:spLocks noGrp="1" noChangeArrowheads="1"/>
          </p:cNvSpPr>
          <p:nvPr>
            <p:ph type="body" idx="1"/>
          </p:nvPr>
        </p:nvSpPr>
        <p:spPr>
          <a:xfrm>
            <a:off x="611560" y="2017713"/>
            <a:ext cx="8343528" cy="2274887"/>
          </a:xfrm>
        </p:spPr>
        <p:txBody>
          <a:bodyPr/>
          <a:lstStyle/>
          <a:p>
            <a:pPr eaLnBrk="1" hangingPunct="1"/>
            <a:r>
              <a:rPr lang="en-US" sz="2800" dirty="0" err="1" smtClean="0"/>
              <a:t>Khi</a:t>
            </a:r>
            <a:r>
              <a:rPr lang="en-US" sz="2800" dirty="0" smtClean="0"/>
              <a:t> </a:t>
            </a:r>
            <a:r>
              <a:rPr lang="en-US" sz="2800" dirty="0" err="1" smtClean="0"/>
              <a:t>bắt</a:t>
            </a:r>
            <a:r>
              <a:rPr lang="en-US" sz="2800" dirty="0" smtClean="0"/>
              <a:t> </a:t>
            </a:r>
            <a:r>
              <a:rPr lang="en-US" sz="2800" dirty="0" err="1" smtClean="0"/>
              <a:t>đầu</a:t>
            </a:r>
            <a:r>
              <a:rPr lang="en-US" sz="2800" dirty="0" smtClean="0"/>
              <a:t> </a:t>
            </a:r>
            <a:r>
              <a:rPr lang="en-US" sz="2800" dirty="0" err="1" smtClean="0"/>
              <a:t>thực</a:t>
            </a:r>
            <a:r>
              <a:rPr lang="en-US" sz="2800" dirty="0" smtClean="0"/>
              <a:t> </a:t>
            </a:r>
            <a:r>
              <a:rPr lang="en-US" sz="2800" dirty="0" err="1" smtClean="0"/>
              <a:t>hiện</a:t>
            </a:r>
            <a:r>
              <a:rPr lang="en-US" sz="2800" dirty="0" smtClean="0"/>
              <a:t> </a:t>
            </a:r>
            <a:r>
              <a:rPr lang="en-US" sz="2800" dirty="0" err="1" smtClean="0"/>
              <a:t>truy</a:t>
            </a:r>
            <a:r>
              <a:rPr lang="en-US" sz="2800" dirty="0" smtClean="0"/>
              <a:t> </a:t>
            </a:r>
            <a:r>
              <a:rPr lang="en-US" sz="2800" dirty="0" err="1" smtClean="0"/>
              <a:t>vấn</a:t>
            </a:r>
            <a:endParaRPr lang="en-US" sz="2800" dirty="0" smtClean="0"/>
          </a:p>
          <a:p>
            <a:pPr lvl="1" eaLnBrk="1" hangingPunct="1"/>
            <a:r>
              <a:rPr lang="en-US" sz="2400" dirty="0" err="1" smtClean="0"/>
              <a:t>Hoàn</a:t>
            </a:r>
            <a:r>
              <a:rPr lang="en-US" sz="2400" dirty="0" smtClean="0"/>
              <a:t> </a:t>
            </a:r>
            <a:r>
              <a:rPr lang="en-US" sz="2400" dirty="0" err="1" smtClean="0"/>
              <a:t>toàn</a:t>
            </a:r>
            <a:r>
              <a:rPr lang="en-US" sz="2400" dirty="0" smtClean="0"/>
              <a:t> </a:t>
            </a:r>
            <a:r>
              <a:rPr lang="en-US" sz="2400" dirty="0" err="1" smtClean="0"/>
              <a:t>không</a:t>
            </a:r>
            <a:r>
              <a:rPr lang="en-US" sz="2400" dirty="0" smtClean="0"/>
              <a:t> </a:t>
            </a:r>
            <a:r>
              <a:rPr lang="en-US" sz="2400" dirty="0" err="1" smtClean="0"/>
              <a:t>biết</a:t>
            </a:r>
            <a:r>
              <a:rPr lang="en-US" sz="2400" dirty="0" smtClean="0"/>
              <a:t> </a:t>
            </a:r>
            <a:r>
              <a:rPr lang="en-US" sz="2400" dirty="0" err="1" smtClean="0"/>
              <a:t>về</a:t>
            </a:r>
            <a:r>
              <a:rPr lang="en-US" sz="2400" dirty="0" smtClean="0"/>
              <a:t> R</a:t>
            </a:r>
            <a:endParaRPr lang="vi-VN" sz="2400" dirty="0" smtClean="0"/>
          </a:p>
        </p:txBody>
      </p:sp>
      <p:sp>
        <p:nvSpPr>
          <p:cNvPr id="25604" name="Rectangle 4"/>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a:p>
        </p:txBody>
      </p:sp>
      <p:graphicFrame>
        <p:nvGraphicFramePr>
          <p:cNvPr id="25605" name="Object 5"/>
          <p:cNvGraphicFramePr>
            <a:graphicFrameLocks noChangeAspect="1"/>
          </p:cNvGraphicFramePr>
          <p:nvPr>
            <p:extLst>
              <p:ext uri="{D42A27DB-BD31-4B8C-83A1-F6EECF244321}">
                <p14:modId xmlns:p14="http://schemas.microsoft.com/office/powerpoint/2010/main" val="3425934334"/>
              </p:ext>
            </p:extLst>
          </p:nvPr>
        </p:nvGraphicFramePr>
        <p:xfrm>
          <a:off x="3101975" y="3141663"/>
          <a:ext cx="2716213" cy="877887"/>
        </p:xfrm>
        <a:graphic>
          <a:graphicData uri="http://schemas.openxmlformats.org/presentationml/2006/ole">
            <mc:AlternateContent xmlns:mc="http://schemas.openxmlformats.org/markup-compatibility/2006">
              <mc:Choice xmlns:v="urn:schemas-microsoft-com:vml" Requires="v">
                <p:oleObj spid="_x0000_s25736" name="Equation" r:id="rId3" imgW="1206360" imgH="393480" progId="Equation.DSMT4">
                  <p:embed/>
                </p:oleObj>
              </mc:Choice>
              <mc:Fallback>
                <p:oleObj name="Equation" r:id="rId3" imgW="1206360" imgH="393480" progId="Equation.DSMT4">
                  <p:embed/>
                  <p:pic>
                    <p:nvPicPr>
                      <p:cNvPr id="0" name="Object 5"/>
                      <p:cNvPicPr>
                        <a:picLocks noChangeAspect="1" noChangeArrowheads="1"/>
                      </p:cNvPicPr>
                      <p:nvPr/>
                    </p:nvPicPr>
                    <p:blipFill>
                      <a:blip r:embed="rId4"/>
                      <a:srcRect/>
                      <a:stretch>
                        <a:fillRect/>
                      </a:stretch>
                    </p:blipFill>
                    <p:spPr bwMode="auto">
                      <a:xfrm>
                        <a:off x="3101975" y="3141663"/>
                        <a:ext cx="2716213" cy="87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06" name="Text Box 6"/>
          <p:cNvSpPr txBox="1">
            <a:spLocks noChangeArrowheads="1"/>
          </p:cNvSpPr>
          <p:nvPr/>
        </p:nvSpPr>
        <p:spPr bwMode="auto">
          <a:xfrm>
            <a:off x="611559" y="4365625"/>
            <a:ext cx="82085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50000"/>
              </a:spcBef>
              <a:buClrTx/>
              <a:buSzTx/>
              <a:buFontTx/>
              <a:buNone/>
            </a:pPr>
            <a:r>
              <a:rPr lang="en-US" sz="2400" b="0" dirty="0" err="1" smtClean="0"/>
              <a:t>Tương</a:t>
            </a:r>
            <a:r>
              <a:rPr lang="en-US" sz="2400" b="0" dirty="0" smtClean="0"/>
              <a:t> </a:t>
            </a:r>
            <a:r>
              <a:rPr lang="en-US" sz="2400" b="0" dirty="0" err="1" smtClean="0"/>
              <a:t>tự</a:t>
            </a:r>
            <a:r>
              <a:rPr lang="en-US" sz="2400" b="0" dirty="0" smtClean="0"/>
              <a:t> </a:t>
            </a:r>
            <a:r>
              <a:rPr lang="en-US" sz="2400" b="0" dirty="0" err="1" smtClean="0"/>
              <a:t>trọng</a:t>
            </a:r>
            <a:r>
              <a:rPr lang="en-US" sz="2400" b="0" dirty="0" smtClean="0"/>
              <a:t> </a:t>
            </a:r>
            <a:r>
              <a:rPr lang="en-US" sz="2400" b="0" dirty="0" err="1" smtClean="0"/>
              <a:t>số</a:t>
            </a:r>
            <a:r>
              <a:rPr lang="en-US" sz="2400" b="0" dirty="0" smtClean="0"/>
              <a:t> </a:t>
            </a:r>
            <a:r>
              <a:rPr lang="en-US" sz="2400" b="0" dirty="0" err="1" smtClean="0"/>
              <a:t>idf</a:t>
            </a:r>
            <a:r>
              <a:rPr lang="en-US" sz="2400" b="0" dirty="0" smtClean="0"/>
              <a:t>. </a:t>
            </a:r>
            <a:endParaRPr lang="vi-VN" sz="2400" b="0" dirty="0"/>
          </a:p>
        </p:txBody>
      </p:sp>
      <p:sp>
        <p:nvSpPr>
          <p:cNvPr id="2" name="TextBox 1"/>
          <p:cNvSpPr txBox="1"/>
          <p:nvPr/>
        </p:nvSpPr>
        <p:spPr>
          <a:xfrm>
            <a:off x="611560" y="5589240"/>
            <a:ext cx="8208912" cy="461665"/>
          </a:xfrm>
          <a:prstGeom prst="rect">
            <a:avLst/>
          </a:prstGeom>
          <a:noFill/>
        </p:spPr>
        <p:txBody>
          <a:bodyPr wrap="square" rtlCol="0">
            <a:spAutoFit/>
          </a:bodyPr>
          <a:lstStyle/>
          <a:p>
            <a:r>
              <a:rPr lang="en-US" sz="2400" b="0" dirty="0" err="1">
                <a:solidFill>
                  <a:srgbClr val="0070C0"/>
                </a:solidFill>
              </a:rPr>
              <a:t>Có</a:t>
            </a:r>
            <a:r>
              <a:rPr lang="en-US" sz="2400" b="0" dirty="0">
                <a:solidFill>
                  <a:srgbClr val="0070C0"/>
                </a:solidFill>
              </a:rPr>
              <a:t> </a:t>
            </a:r>
            <a:r>
              <a:rPr lang="en-US" sz="2400" b="0" dirty="0" err="1">
                <a:solidFill>
                  <a:srgbClr val="0070C0"/>
                </a:solidFill>
              </a:rPr>
              <a:t>thể</a:t>
            </a:r>
            <a:r>
              <a:rPr lang="en-US" sz="2400" b="0" dirty="0">
                <a:solidFill>
                  <a:srgbClr val="0070C0"/>
                </a:solidFill>
              </a:rPr>
              <a:t> </a:t>
            </a:r>
            <a:r>
              <a:rPr lang="en-US" sz="2400" b="0" dirty="0" err="1">
                <a:solidFill>
                  <a:srgbClr val="0070C0"/>
                </a:solidFill>
              </a:rPr>
              <a:t>sử</a:t>
            </a:r>
            <a:r>
              <a:rPr lang="en-US" sz="2400" b="0" dirty="0">
                <a:solidFill>
                  <a:srgbClr val="0070C0"/>
                </a:solidFill>
              </a:rPr>
              <a:t> </a:t>
            </a:r>
            <a:r>
              <a:rPr lang="en-US" sz="2400" b="0" dirty="0" err="1">
                <a:solidFill>
                  <a:srgbClr val="0070C0"/>
                </a:solidFill>
              </a:rPr>
              <a:t>dụng</a:t>
            </a:r>
            <a:r>
              <a:rPr lang="en-US" sz="2400" b="0" dirty="0">
                <a:solidFill>
                  <a:srgbClr val="0070C0"/>
                </a:solidFill>
              </a:rPr>
              <a:t> </a:t>
            </a:r>
            <a:r>
              <a:rPr lang="en-US" sz="2400" b="0" dirty="0" err="1">
                <a:solidFill>
                  <a:srgbClr val="0070C0"/>
                </a:solidFill>
              </a:rPr>
              <a:t>giá</a:t>
            </a:r>
            <a:r>
              <a:rPr lang="en-US" sz="2400" b="0" dirty="0">
                <a:solidFill>
                  <a:srgbClr val="0070C0"/>
                </a:solidFill>
              </a:rPr>
              <a:t> </a:t>
            </a:r>
            <a:r>
              <a:rPr lang="en-US" sz="2400" b="0" dirty="0" err="1">
                <a:solidFill>
                  <a:srgbClr val="0070C0"/>
                </a:solidFill>
              </a:rPr>
              <a:t>trị</a:t>
            </a:r>
            <a:r>
              <a:rPr lang="en-US" sz="2400" b="0" dirty="0">
                <a:solidFill>
                  <a:srgbClr val="0070C0"/>
                </a:solidFill>
              </a:rPr>
              <a:t> </a:t>
            </a:r>
            <a:r>
              <a:rPr lang="en-US" sz="2400" b="0" dirty="0" err="1">
                <a:solidFill>
                  <a:srgbClr val="0070C0"/>
                </a:solidFill>
              </a:rPr>
              <a:t>này</a:t>
            </a:r>
            <a:r>
              <a:rPr lang="en-US" sz="2400" b="0" dirty="0">
                <a:solidFill>
                  <a:srgbClr val="0070C0"/>
                </a:solidFill>
              </a:rPr>
              <a:t> </a:t>
            </a:r>
            <a:r>
              <a:rPr lang="en-US" sz="2400" b="0" dirty="0" err="1">
                <a:solidFill>
                  <a:srgbClr val="0070C0"/>
                </a:solidFill>
              </a:rPr>
              <a:t>để</a:t>
            </a:r>
            <a:r>
              <a:rPr lang="en-US" sz="2400" b="0" dirty="0">
                <a:solidFill>
                  <a:srgbClr val="0070C0"/>
                </a:solidFill>
              </a:rPr>
              <a:t> </a:t>
            </a:r>
            <a:r>
              <a:rPr lang="en-US" sz="2400" b="0" dirty="0" err="1">
                <a:solidFill>
                  <a:srgbClr val="0070C0"/>
                </a:solidFill>
              </a:rPr>
              <a:t>tính</a:t>
            </a:r>
            <a:r>
              <a:rPr lang="en-US" sz="2400" b="0" dirty="0">
                <a:solidFill>
                  <a:srgbClr val="0070C0"/>
                </a:solidFill>
              </a:rPr>
              <a:t> </a:t>
            </a:r>
            <a:r>
              <a:rPr lang="en-US" sz="2400" b="0" dirty="0" err="1">
                <a:solidFill>
                  <a:srgbClr val="0070C0"/>
                </a:solidFill>
              </a:rPr>
              <a:t>hạng</a:t>
            </a:r>
            <a:r>
              <a:rPr lang="en-US" sz="2400" b="0" dirty="0">
                <a:solidFill>
                  <a:srgbClr val="0070C0"/>
                </a:solidFill>
              </a:rPr>
              <a:t> ban </a:t>
            </a:r>
            <a:r>
              <a:rPr lang="en-US" sz="2400" b="0" dirty="0" err="1">
                <a:solidFill>
                  <a:srgbClr val="0070C0"/>
                </a:solidFill>
              </a:rPr>
              <a:t>đầu</a:t>
            </a:r>
            <a:endParaRPr lang="vi-VN" sz="2400" dirty="0">
              <a:solidFill>
                <a:srgbClr val="0070C0"/>
              </a:solidFill>
            </a:endParaRPr>
          </a:p>
        </p:txBody>
      </p:sp>
      <p:sp>
        <p:nvSpPr>
          <p:cNvPr id="3" name="Slide Number Placeholder 2"/>
          <p:cNvSpPr>
            <a:spLocks noGrp="1"/>
          </p:cNvSpPr>
          <p:nvPr>
            <p:ph type="sldNum" sz="quarter" idx="12"/>
          </p:nvPr>
        </p:nvSpPr>
        <p:spPr/>
        <p:txBody>
          <a:bodyPr/>
          <a:lstStyle/>
          <a:p>
            <a:pPr>
              <a:defRPr/>
            </a:pPr>
            <a:fld id="{A81E07A1-38DA-436E-9EB2-1E501CB9FFA7}" type="slidenum">
              <a:rPr lang="vi-VN" smtClean="0"/>
              <a:pPr>
                <a:defRPr/>
              </a:pPr>
              <a:t>23</a:t>
            </a:fld>
            <a:endParaRPr lang="vi-VN"/>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a:xfrm>
            <a:off x="1350963" y="844551"/>
            <a:ext cx="7793037" cy="839787"/>
          </a:xfrm>
        </p:spPr>
        <p:txBody>
          <a:bodyPr/>
          <a:lstStyle/>
          <a:p>
            <a:pPr eaLnBrk="1" hangingPunct="1"/>
            <a:r>
              <a:rPr lang="en-US" sz="3600" dirty="0" err="1" smtClean="0"/>
              <a:t>Ví</a:t>
            </a:r>
            <a:r>
              <a:rPr lang="en-US" sz="3600" dirty="0" smtClean="0"/>
              <a:t> </a:t>
            </a:r>
            <a:r>
              <a:rPr lang="en-US" sz="3600" dirty="0" err="1" smtClean="0"/>
              <a:t>dụ</a:t>
            </a:r>
            <a:r>
              <a:rPr lang="en-US" sz="3600" dirty="0" smtClean="0"/>
              <a:t> </a:t>
            </a:r>
            <a:r>
              <a:rPr lang="en-US" sz="3600" dirty="0" err="1" smtClean="0"/>
              <a:t>mô</a:t>
            </a:r>
            <a:r>
              <a:rPr lang="en-US" sz="3600" dirty="0" smtClean="0"/>
              <a:t> </a:t>
            </a:r>
            <a:r>
              <a:rPr lang="en-US" sz="3600" dirty="0" err="1" smtClean="0"/>
              <a:t>hình</a:t>
            </a:r>
            <a:r>
              <a:rPr lang="en-US" sz="3600" dirty="0" smtClean="0"/>
              <a:t> </a:t>
            </a:r>
            <a:r>
              <a:rPr lang="en-US" sz="3600" dirty="0" err="1" smtClean="0"/>
              <a:t>xác</a:t>
            </a:r>
            <a:r>
              <a:rPr lang="en-US" sz="3600" dirty="0" smtClean="0"/>
              <a:t> </a:t>
            </a:r>
            <a:r>
              <a:rPr lang="en-US" sz="3600" dirty="0" err="1" smtClean="0"/>
              <a:t>suất</a:t>
            </a:r>
            <a:endParaRPr lang="vi-VN" sz="3600" dirty="0" smtClean="0"/>
          </a:p>
        </p:txBody>
      </p:sp>
      <p:sp>
        <p:nvSpPr>
          <p:cNvPr id="26627" name="Rectangle 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a:p>
        </p:txBody>
      </p:sp>
      <p:graphicFrame>
        <p:nvGraphicFramePr>
          <p:cNvPr id="26628" name="Object 4"/>
          <p:cNvGraphicFramePr>
            <a:graphicFrameLocks noChangeAspect="1"/>
          </p:cNvGraphicFramePr>
          <p:nvPr/>
        </p:nvGraphicFramePr>
        <p:xfrm>
          <a:off x="1697038" y="5445125"/>
          <a:ext cx="3303587" cy="1036638"/>
        </p:xfrm>
        <a:graphic>
          <a:graphicData uri="http://schemas.openxmlformats.org/presentationml/2006/ole">
            <mc:AlternateContent xmlns:mc="http://schemas.openxmlformats.org/markup-compatibility/2006">
              <mc:Choice xmlns:v="urn:schemas-microsoft-com:vml" Requires="v">
                <p:oleObj spid="_x0000_s26758" name="Формула" r:id="rId3" imgW="1371600" imgH="431800" progId="Equation.3">
                  <p:embed/>
                </p:oleObj>
              </mc:Choice>
              <mc:Fallback>
                <p:oleObj name="Формула" r:id="rId3" imgW="1371600" imgH="4318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7038" y="5445125"/>
                        <a:ext cx="3303587" cy="103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66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1947863"/>
            <a:ext cx="7777163" cy="356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pPr>
              <a:defRPr/>
            </a:pPr>
            <a:fld id="{D44A3475-7AC7-4219-BAAB-E51036592DFB}" type="slidenum">
              <a:rPr lang="vi-VN" smtClean="0"/>
              <a:pPr>
                <a:defRPr/>
              </a:pPr>
              <a:t>24</a:t>
            </a:fld>
            <a:endParaRPr lang="vi-VN"/>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z="3600" smtClean="0"/>
              <a:t>Cải thiện xếp hạng</a:t>
            </a:r>
            <a:endParaRPr lang="vi-VN" sz="3600" smtClean="0"/>
          </a:p>
        </p:txBody>
      </p:sp>
      <p:sp>
        <p:nvSpPr>
          <p:cNvPr id="28675" name="Rectangle 3"/>
          <p:cNvSpPr>
            <a:spLocks noGrp="1" noChangeArrowheads="1"/>
          </p:cNvSpPr>
          <p:nvPr>
            <p:ph type="body" idx="1"/>
          </p:nvPr>
        </p:nvSpPr>
        <p:spPr>
          <a:xfrm>
            <a:off x="611560" y="2017713"/>
            <a:ext cx="8208590" cy="4579937"/>
          </a:xfrm>
        </p:spPr>
        <p:txBody>
          <a:bodyPr/>
          <a:lstStyle/>
          <a:p>
            <a:pPr marL="342900" lvl="1" indent="-342900" algn="just" eaLnBrk="1" hangingPunct="1">
              <a:buClr>
                <a:schemeClr val="folHlink"/>
              </a:buClr>
              <a:buSzPct val="60000"/>
            </a:pPr>
            <a:r>
              <a:rPr lang="en-US" dirty="0" err="1"/>
              <a:t>Nếu</a:t>
            </a:r>
            <a:r>
              <a:rPr lang="en-US" dirty="0"/>
              <a:t> </a:t>
            </a:r>
            <a:r>
              <a:rPr lang="en-US" dirty="0" err="1"/>
              <a:t>người</a:t>
            </a:r>
            <a:r>
              <a:rPr lang="en-US" dirty="0"/>
              <a:t> </a:t>
            </a:r>
            <a:r>
              <a:rPr lang="en-US" dirty="0" err="1"/>
              <a:t>dùng</a:t>
            </a:r>
            <a:r>
              <a:rPr lang="en-US" dirty="0"/>
              <a:t> </a:t>
            </a:r>
            <a:r>
              <a:rPr lang="en-US" dirty="0" err="1"/>
              <a:t>phản</a:t>
            </a:r>
            <a:r>
              <a:rPr lang="en-US" dirty="0"/>
              <a:t> </a:t>
            </a:r>
            <a:r>
              <a:rPr lang="en-US" dirty="0" err="1"/>
              <a:t>hồi</a:t>
            </a:r>
            <a:r>
              <a:rPr lang="en-US" dirty="0"/>
              <a:t> </a:t>
            </a:r>
            <a:r>
              <a:rPr lang="en-US" dirty="0" err="1" smtClean="0"/>
              <a:t>về</a:t>
            </a:r>
            <a:r>
              <a:rPr lang="en-US" dirty="0" smtClean="0"/>
              <a:t> </a:t>
            </a:r>
            <a:r>
              <a:rPr lang="en-US" dirty="0" err="1"/>
              <a:t>văn</a:t>
            </a:r>
            <a:r>
              <a:rPr lang="en-US" dirty="0"/>
              <a:t> </a:t>
            </a:r>
            <a:r>
              <a:rPr lang="en-US" dirty="0" err="1"/>
              <a:t>bản</a:t>
            </a:r>
            <a:r>
              <a:rPr lang="en-US" dirty="0"/>
              <a:t> </a:t>
            </a:r>
            <a:r>
              <a:rPr lang="en-US" dirty="0" err="1"/>
              <a:t>phù</a:t>
            </a:r>
            <a:r>
              <a:rPr lang="en-US" dirty="0"/>
              <a:t> </a:t>
            </a:r>
            <a:r>
              <a:rPr lang="en-US" dirty="0" err="1" smtClean="0"/>
              <a:t>hợp</a:t>
            </a:r>
            <a:endParaRPr lang="en-US" sz="3200" dirty="0" smtClean="0"/>
          </a:p>
          <a:p>
            <a:pPr algn="just" eaLnBrk="1" hangingPunct="1"/>
            <a:r>
              <a:rPr lang="en-US" sz="2800" dirty="0" err="1" smtClean="0"/>
              <a:t>Xác</a:t>
            </a:r>
            <a:r>
              <a:rPr lang="en-US" sz="2800" dirty="0" smtClean="0"/>
              <a:t> </a:t>
            </a:r>
            <a:r>
              <a:rPr lang="en-US" sz="2800" dirty="0" err="1" smtClean="0"/>
              <a:t>định</a:t>
            </a:r>
            <a:r>
              <a:rPr lang="en-US" sz="2800" dirty="0" smtClean="0"/>
              <a:t> </a:t>
            </a:r>
            <a:r>
              <a:rPr lang="en-US" sz="2800" dirty="0" err="1" smtClean="0"/>
              <a:t>lại</a:t>
            </a:r>
            <a:r>
              <a:rPr lang="en-US" sz="2800" dirty="0" smtClean="0"/>
              <a:t> p</a:t>
            </a:r>
            <a:r>
              <a:rPr lang="en-US" sz="2800" baseline="-25000" dirty="0" smtClean="0"/>
              <a:t>i</a:t>
            </a:r>
            <a:r>
              <a:rPr lang="en-US" sz="2800" dirty="0" smtClean="0"/>
              <a:t> </a:t>
            </a:r>
            <a:r>
              <a:rPr lang="en-US" sz="2800" dirty="0" err="1" smtClean="0"/>
              <a:t>và</a:t>
            </a:r>
            <a:r>
              <a:rPr lang="en-US" sz="2800" dirty="0" smtClean="0"/>
              <a:t> </a:t>
            </a:r>
            <a:r>
              <a:rPr lang="en-US" sz="2800" dirty="0" err="1" smtClean="0"/>
              <a:t>r</a:t>
            </a:r>
            <a:r>
              <a:rPr lang="en-US" sz="2800" baseline="-25000" dirty="0" err="1" smtClean="0"/>
              <a:t>i</a:t>
            </a:r>
            <a:r>
              <a:rPr lang="en-US" sz="2800" dirty="0" smtClean="0"/>
              <a:t> </a:t>
            </a:r>
            <a:r>
              <a:rPr lang="en-US" sz="2800" dirty="0" err="1" smtClean="0"/>
              <a:t>dựa</a:t>
            </a:r>
            <a:r>
              <a:rPr lang="en-US" sz="2800" dirty="0" smtClean="0"/>
              <a:t> </a:t>
            </a:r>
            <a:r>
              <a:rPr lang="en-US" sz="2800" dirty="0" err="1" smtClean="0"/>
              <a:t>trên</a:t>
            </a:r>
            <a:r>
              <a:rPr lang="en-US" sz="2800" dirty="0" smtClean="0"/>
              <a:t> </a:t>
            </a:r>
            <a:r>
              <a:rPr lang="en-US" sz="2800" dirty="0" err="1" smtClean="0"/>
              <a:t>thông</a:t>
            </a:r>
            <a:r>
              <a:rPr lang="en-US" sz="2800" dirty="0" smtClean="0"/>
              <a:t> tin </a:t>
            </a:r>
            <a:r>
              <a:rPr lang="en-US" sz="2800" dirty="0" err="1" smtClean="0"/>
              <a:t>này</a:t>
            </a:r>
            <a:endParaRPr lang="en-US" sz="2800" dirty="0" smtClean="0"/>
          </a:p>
          <a:p>
            <a:pPr lvl="1" algn="just" eaLnBrk="1" hangingPunct="1"/>
            <a:r>
              <a:rPr lang="en-US" sz="2400" dirty="0" err="1" smtClean="0"/>
              <a:t>Hoặc</a:t>
            </a:r>
            <a:r>
              <a:rPr lang="en-US" sz="2400" dirty="0" smtClean="0"/>
              <a:t> </a:t>
            </a:r>
            <a:r>
              <a:rPr lang="en-US" sz="2400" dirty="0" err="1" smtClean="0"/>
              <a:t>có</a:t>
            </a:r>
            <a:r>
              <a:rPr lang="en-US" sz="2400" dirty="0" smtClean="0"/>
              <a:t> </a:t>
            </a:r>
            <a:r>
              <a:rPr lang="en-US" sz="2400" dirty="0" err="1" smtClean="0"/>
              <a:t>thể</a:t>
            </a:r>
            <a:r>
              <a:rPr lang="en-US" sz="2400" dirty="0" smtClean="0"/>
              <a:t> </a:t>
            </a:r>
            <a:r>
              <a:rPr lang="en-US" sz="2400" dirty="0" err="1" smtClean="0"/>
              <a:t>kết</a:t>
            </a:r>
            <a:r>
              <a:rPr lang="en-US" sz="2400" dirty="0" smtClean="0"/>
              <a:t> </a:t>
            </a:r>
            <a:r>
              <a:rPr lang="en-US" sz="2400" dirty="0" err="1" smtClean="0"/>
              <a:t>hợp</a:t>
            </a:r>
            <a:r>
              <a:rPr lang="en-US" sz="2400" dirty="0" smtClean="0"/>
              <a:t> </a:t>
            </a:r>
            <a:r>
              <a:rPr lang="en-US" sz="2400" dirty="0" err="1" smtClean="0"/>
              <a:t>với</a:t>
            </a:r>
            <a:r>
              <a:rPr lang="en-US" sz="2400" dirty="0" smtClean="0"/>
              <a:t> </a:t>
            </a:r>
            <a:r>
              <a:rPr lang="en-US" sz="2400" dirty="0" err="1" smtClean="0"/>
              <a:t>thông</a:t>
            </a:r>
            <a:r>
              <a:rPr lang="en-US" sz="2400" dirty="0" smtClean="0"/>
              <a:t> tin </a:t>
            </a:r>
            <a:r>
              <a:rPr lang="en-US" sz="2400" dirty="0" err="1" smtClean="0"/>
              <a:t>mới</a:t>
            </a:r>
            <a:endParaRPr lang="en-US" sz="2400" dirty="0" smtClean="0"/>
          </a:p>
          <a:p>
            <a:pPr lvl="1" algn="just" eaLnBrk="1" hangingPunct="1"/>
            <a:endParaRPr lang="en-US" sz="2400" dirty="0" smtClean="0"/>
          </a:p>
          <a:p>
            <a:pPr algn="just" eaLnBrk="1" hangingPunct="1"/>
            <a:endParaRPr lang="en-US" sz="2800" dirty="0" smtClean="0"/>
          </a:p>
          <a:p>
            <a:pPr algn="just" eaLnBrk="1" hangingPunct="1"/>
            <a:r>
              <a:rPr lang="en-US" sz="2800" dirty="0" err="1" smtClean="0"/>
              <a:t>Lặp</a:t>
            </a:r>
            <a:r>
              <a:rPr lang="en-US" sz="2800" dirty="0" smtClean="0"/>
              <a:t> </a:t>
            </a:r>
            <a:r>
              <a:rPr lang="en-US" sz="2800" dirty="0" err="1" smtClean="0"/>
              <a:t>lại</a:t>
            </a:r>
            <a:r>
              <a:rPr lang="en-US" sz="2800" dirty="0" smtClean="0"/>
              <a:t> </a:t>
            </a:r>
            <a:r>
              <a:rPr lang="en-US" sz="2800" dirty="0" err="1" smtClean="0"/>
              <a:t>để</a:t>
            </a:r>
            <a:r>
              <a:rPr lang="en-US" sz="2800" dirty="0" smtClean="0"/>
              <a:t> </a:t>
            </a:r>
            <a:r>
              <a:rPr lang="en-US" sz="2800" dirty="0" err="1" smtClean="0"/>
              <a:t>xác</a:t>
            </a:r>
            <a:r>
              <a:rPr lang="en-US" sz="2800" dirty="0" smtClean="0"/>
              <a:t> </a:t>
            </a:r>
            <a:r>
              <a:rPr lang="en-US" sz="2800" dirty="0" err="1" smtClean="0"/>
              <a:t>định</a:t>
            </a:r>
            <a:r>
              <a:rPr lang="en-US" sz="2800" dirty="0" smtClean="0"/>
              <a:t> </a:t>
            </a:r>
            <a:r>
              <a:rPr lang="en-US" sz="2800" dirty="0" err="1"/>
              <a:t>chính</a:t>
            </a:r>
            <a:r>
              <a:rPr lang="en-US" sz="2800" dirty="0"/>
              <a:t> </a:t>
            </a:r>
            <a:r>
              <a:rPr lang="en-US" sz="2800" dirty="0" err="1"/>
              <a:t>xác</a:t>
            </a:r>
            <a:r>
              <a:rPr lang="en-US" sz="2800" dirty="0"/>
              <a:t> </a:t>
            </a:r>
            <a:r>
              <a:rPr lang="en-US" sz="2800" dirty="0" err="1"/>
              <a:t>hơn</a:t>
            </a:r>
            <a:r>
              <a:rPr lang="en-US" sz="2800" dirty="0"/>
              <a:t> </a:t>
            </a:r>
            <a:r>
              <a:rPr lang="en-US" sz="2800" dirty="0" err="1"/>
              <a:t>những</a:t>
            </a:r>
            <a:r>
              <a:rPr lang="en-US" sz="2800" dirty="0"/>
              <a:t> </a:t>
            </a:r>
            <a:r>
              <a:rPr lang="en-US" sz="2800" dirty="0" err="1" smtClean="0"/>
              <a:t>văn</a:t>
            </a:r>
            <a:r>
              <a:rPr lang="en-US" sz="2800" dirty="0" smtClean="0"/>
              <a:t> </a:t>
            </a:r>
            <a:r>
              <a:rPr lang="en-US" sz="2800" dirty="0" err="1" smtClean="0"/>
              <a:t>bản</a:t>
            </a:r>
            <a:r>
              <a:rPr lang="en-US" sz="2800" dirty="0" smtClean="0"/>
              <a:t> </a:t>
            </a:r>
            <a:r>
              <a:rPr lang="en-US" sz="2800" dirty="0" err="1" smtClean="0"/>
              <a:t>phù</a:t>
            </a:r>
            <a:r>
              <a:rPr lang="en-US" sz="2800" dirty="0" smtClean="0"/>
              <a:t> </a:t>
            </a:r>
            <a:r>
              <a:rPr lang="en-US" sz="2800" dirty="0" err="1" smtClean="0"/>
              <a:t>hợp</a:t>
            </a:r>
            <a:endParaRPr lang="vi-VN" sz="2800" dirty="0" smtClean="0"/>
          </a:p>
        </p:txBody>
      </p:sp>
      <p:graphicFrame>
        <p:nvGraphicFramePr>
          <p:cNvPr id="28676" name="Object 4"/>
          <p:cNvGraphicFramePr>
            <a:graphicFrameLocks noChangeAspect="1"/>
          </p:cNvGraphicFramePr>
          <p:nvPr>
            <p:extLst>
              <p:ext uri="{D42A27DB-BD31-4B8C-83A1-F6EECF244321}">
                <p14:modId xmlns:p14="http://schemas.microsoft.com/office/powerpoint/2010/main" val="2785733562"/>
              </p:ext>
            </p:extLst>
          </p:nvPr>
        </p:nvGraphicFramePr>
        <p:xfrm>
          <a:off x="3416300" y="3577828"/>
          <a:ext cx="3676650" cy="900113"/>
        </p:xfrm>
        <a:graphic>
          <a:graphicData uri="http://schemas.openxmlformats.org/presentationml/2006/ole">
            <mc:AlternateContent xmlns:mc="http://schemas.openxmlformats.org/markup-compatibility/2006">
              <mc:Choice xmlns:v="urn:schemas-microsoft-com:vml" Requires="v">
                <p:oleObj spid="_x0000_s28806" name="Формула" r:id="rId3" imgW="1815312" imgH="444307" progId="Equation.3">
                  <p:embed/>
                </p:oleObj>
              </mc:Choice>
              <mc:Fallback>
                <p:oleObj name="Формула" r:id="rId3" imgW="1815312" imgH="444307"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6300" y="3577828"/>
                        <a:ext cx="3676650" cy="900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808080">
                                  <a:alpha val="74997"/>
                                </a:srgbClr>
                              </a:outerShdw>
                            </a:effectLst>
                          </a14:hiddenEffects>
                        </a:ext>
                      </a:extLst>
                    </p:spPr>
                  </p:pic>
                </p:oleObj>
              </mc:Fallback>
            </mc:AlternateContent>
          </a:graphicData>
        </a:graphic>
      </p:graphicFrame>
      <p:sp>
        <p:nvSpPr>
          <p:cNvPr id="28677" name="Rectangle 8"/>
          <p:cNvSpPr>
            <a:spLocks noChangeArrowheads="1"/>
          </p:cNvSpPr>
          <p:nvPr/>
        </p:nvSpPr>
        <p:spPr bwMode="auto">
          <a:xfrm>
            <a:off x="7308304" y="3573016"/>
            <a:ext cx="1219200" cy="864096"/>
          </a:xfrm>
          <a:prstGeom prst="rect">
            <a:avLst/>
          </a:prstGeom>
          <a:solidFill>
            <a:schemeClr val="accent2"/>
          </a:solidFill>
          <a:ln w="9525">
            <a:solidFill>
              <a:schemeClr val="tx1"/>
            </a:solidFill>
            <a:miter lim="800000"/>
            <a:headEnd/>
            <a:tailEnd/>
          </a:ln>
        </p:spPr>
        <p:txBody>
          <a:bodyPr wrap="none" anchor="ct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ctr" eaLnBrk="1" hangingPunct="1">
              <a:spcBef>
                <a:spcPct val="0"/>
              </a:spcBef>
              <a:buClrTx/>
              <a:buSzTx/>
              <a:buFontTx/>
              <a:buNone/>
            </a:pPr>
            <a:r>
              <a:rPr lang="el-GR" sz="1800" b="0" i="1" dirty="0">
                <a:ea typeface="Arial Unicode MS" panose="020B0604020202020204" pitchFamily="34" charset="-128"/>
                <a:cs typeface="Arial Unicode MS" panose="020B0604020202020204" pitchFamily="34" charset="-128"/>
              </a:rPr>
              <a:t>κ</a:t>
            </a:r>
            <a:r>
              <a:rPr lang="en-US" sz="1800" b="0" i="1" dirty="0">
                <a:ea typeface="Arial Unicode MS" panose="020B0604020202020204" pitchFamily="34" charset="-128"/>
                <a:cs typeface="Arial Unicode MS" panose="020B0604020202020204" pitchFamily="34" charset="-128"/>
              </a:rPr>
              <a:t>  </a:t>
            </a:r>
            <a:r>
              <a:rPr lang="en-US" sz="1800" b="0" dirty="0" err="1">
                <a:ea typeface="Arial Unicode MS" panose="020B0604020202020204" pitchFamily="34" charset="-128"/>
                <a:cs typeface="Arial Unicode MS" panose="020B0604020202020204" pitchFamily="34" charset="-128"/>
              </a:rPr>
              <a:t>là</a:t>
            </a:r>
            <a:r>
              <a:rPr lang="en-US" sz="1800" b="0" dirty="0">
                <a:ea typeface="Arial Unicode MS" panose="020B0604020202020204" pitchFamily="34" charset="-128"/>
                <a:cs typeface="Arial Unicode MS" panose="020B0604020202020204" pitchFamily="34" charset="-128"/>
              </a:rPr>
              <a:t> </a:t>
            </a:r>
            <a:r>
              <a:rPr lang="en-US" sz="1800" b="0" dirty="0" err="1">
                <a:ea typeface="Arial Unicode MS" panose="020B0604020202020204" pitchFamily="34" charset="-128"/>
                <a:cs typeface="Arial Unicode MS" panose="020B0604020202020204" pitchFamily="34" charset="-128"/>
              </a:rPr>
              <a:t>trọng</a:t>
            </a:r>
            <a:r>
              <a:rPr lang="en-US" sz="1800" b="0" dirty="0">
                <a:ea typeface="Arial Unicode MS" panose="020B0604020202020204" pitchFamily="34" charset="-128"/>
                <a:cs typeface="Arial Unicode MS" panose="020B0604020202020204" pitchFamily="34" charset="-128"/>
              </a:rPr>
              <a:t> </a:t>
            </a:r>
          </a:p>
          <a:p>
            <a:pPr algn="ctr" eaLnBrk="1" hangingPunct="1">
              <a:spcBef>
                <a:spcPct val="0"/>
              </a:spcBef>
              <a:buClrTx/>
              <a:buSzTx/>
              <a:buFontTx/>
              <a:buNone/>
            </a:pPr>
            <a:r>
              <a:rPr lang="en-US" sz="1800" b="0" dirty="0" err="1">
                <a:ea typeface="Arial Unicode MS" panose="020B0604020202020204" pitchFamily="34" charset="-128"/>
                <a:cs typeface="Arial Unicode MS" panose="020B0604020202020204" pitchFamily="34" charset="-128"/>
              </a:rPr>
              <a:t>số</a:t>
            </a:r>
            <a:r>
              <a:rPr lang="en-US" sz="1800" b="0" dirty="0">
                <a:ea typeface="Arial Unicode MS" panose="020B0604020202020204" pitchFamily="34" charset="-128"/>
                <a:cs typeface="Arial Unicode MS" panose="020B0604020202020204" pitchFamily="34" charset="-128"/>
              </a:rPr>
              <a:t> </a:t>
            </a:r>
            <a:r>
              <a:rPr lang="en-US" sz="1800" b="0" dirty="0" err="1">
                <a:ea typeface="Arial Unicode MS" panose="020B0604020202020204" pitchFamily="34" charset="-128"/>
                <a:cs typeface="Arial Unicode MS" panose="020B0604020202020204" pitchFamily="34" charset="-128"/>
              </a:rPr>
              <a:t>đã</a:t>
            </a:r>
            <a:r>
              <a:rPr lang="en-US" sz="1800" b="0" dirty="0">
                <a:ea typeface="Arial Unicode MS" panose="020B0604020202020204" pitchFamily="34" charset="-128"/>
                <a:cs typeface="Arial Unicode MS" panose="020B0604020202020204" pitchFamily="34" charset="-128"/>
              </a:rPr>
              <a:t> </a:t>
            </a:r>
            <a:r>
              <a:rPr lang="en-US" sz="1800" b="0" dirty="0" err="1">
                <a:ea typeface="Arial Unicode MS" panose="020B0604020202020204" pitchFamily="34" charset="-128"/>
                <a:cs typeface="Arial Unicode MS" panose="020B0604020202020204" pitchFamily="34" charset="-128"/>
              </a:rPr>
              <a:t>biết</a:t>
            </a:r>
            <a:endParaRPr lang="el-GR" sz="1800" b="0" i="1" dirty="0">
              <a:ea typeface="Arial Unicode MS" panose="020B0604020202020204" pitchFamily="34" charset="-128"/>
              <a:cs typeface="Arial Unicode MS" panose="020B0604020202020204" pitchFamily="34" charset="-128"/>
            </a:endParaRP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25</a:t>
            </a:fld>
            <a:endParaRPr lang="vi-VN"/>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1350963" y="214313"/>
            <a:ext cx="7793037" cy="1462087"/>
          </a:xfrm>
        </p:spPr>
        <p:txBody>
          <a:bodyPr/>
          <a:lstStyle/>
          <a:p>
            <a:pPr eaLnBrk="1" hangingPunct="1"/>
            <a:r>
              <a:rPr lang="en-US" sz="3600" smtClean="0"/>
              <a:t>Ví dụ trọng số phù hợp</a:t>
            </a:r>
            <a:endParaRPr lang="vi-VN" sz="3600" smtClean="0"/>
          </a:p>
        </p:txBody>
      </p:sp>
      <p:sp>
        <p:nvSpPr>
          <p:cNvPr id="29699" name="Text Box 4"/>
          <p:cNvSpPr txBox="1">
            <a:spLocks noChangeArrowheads="1"/>
          </p:cNvSpPr>
          <p:nvPr/>
        </p:nvSpPr>
        <p:spPr bwMode="auto">
          <a:xfrm>
            <a:off x="395288" y="6086475"/>
            <a:ext cx="80645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r>
              <a:rPr lang="en-US" sz="1800" b="0"/>
              <a:t>Văn bản số 2 là văn bản phù hợp</a:t>
            </a:r>
            <a:endParaRPr lang="vi-VN" sz="1800" b="0"/>
          </a:p>
        </p:txBody>
      </p:sp>
      <p:pic>
        <p:nvPicPr>
          <p:cNvPr id="2970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2060575"/>
            <a:ext cx="8569325" cy="392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9701" name="Object 6"/>
          <p:cNvGraphicFramePr>
            <a:graphicFrameLocks noChangeAspect="1"/>
          </p:cNvGraphicFramePr>
          <p:nvPr/>
        </p:nvGraphicFramePr>
        <p:xfrm>
          <a:off x="3995738" y="5661025"/>
          <a:ext cx="4989512" cy="919163"/>
        </p:xfrm>
        <a:graphic>
          <a:graphicData uri="http://schemas.openxmlformats.org/presentationml/2006/ole">
            <mc:AlternateContent xmlns:mc="http://schemas.openxmlformats.org/markup-compatibility/2006">
              <mc:Choice xmlns:v="urn:schemas-microsoft-com:vml" Requires="v">
                <p:oleObj spid="_x0000_s29830" name="Формула" r:id="rId4" imgW="2273300" imgH="419100" progId="Equation.3">
                  <p:embed/>
                </p:oleObj>
              </mc:Choice>
              <mc:Fallback>
                <p:oleObj name="Формула" r:id="rId4" imgW="2273300" imgH="4191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95738" y="5661025"/>
                        <a:ext cx="4989512" cy="91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Slide Number Placeholder 1"/>
          <p:cNvSpPr>
            <a:spLocks noGrp="1"/>
          </p:cNvSpPr>
          <p:nvPr>
            <p:ph type="sldNum" sz="quarter" idx="12"/>
          </p:nvPr>
        </p:nvSpPr>
        <p:spPr/>
        <p:txBody>
          <a:bodyPr/>
          <a:lstStyle/>
          <a:p>
            <a:pPr>
              <a:defRPr/>
            </a:pPr>
            <a:fld id="{D44A3475-7AC7-4219-BAAB-E51036592DFB}" type="slidenum">
              <a:rPr lang="vi-VN" smtClean="0"/>
              <a:pPr>
                <a:defRPr/>
              </a:pPr>
              <a:t>26</a:t>
            </a:fld>
            <a:endParaRPr lang="vi-VN"/>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7"/>
          <p:cNvSpPr>
            <a:spLocks noGrp="1" noChangeArrowheads="1"/>
          </p:cNvSpPr>
          <p:nvPr>
            <p:ph type="title"/>
          </p:nvPr>
        </p:nvSpPr>
        <p:spPr/>
        <p:txBody>
          <a:bodyPr/>
          <a:lstStyle/>
          <a:p>
            <a:pPr eaLnBrk="1" hangingPunct="1"/>
            <a:r>
              <a:rPr lang="en-US" sz="3600" dirty="0" err="1" smtClean="0"/>
              <a:t>Xác</a:t>
            </a:r>
            <a:r>
              <a:rPr lang="en-US" sz="3600" dirty="0" smtClean="0"/>
              <a:t> </a:t>
            </a:r>
            <a:r>
              <a:rPr lang="en-US" sz="3600" dirty="0" err="1" smtClean="0"/>
              <a:t>định</a:t>
            </a:r>
            <a:r>
              <a:rPr lang="en-US" sz="3600" dirty="0" smtClean="0"/>
              <a:t> </a:t>
            </a:r>
            <a:r>
              <a:rPr lang="en-US" sz="3600" i="1" dirty="0" smtClean="0"/>
              <a:t>p</a:t>
            </a:r>
            <a:r>
              <a:rPr lang="en-US" sz="3600" i="1" baseline="-25000" dirty="0" smtClean="0"/>
              <a:t>i</a:t>
            </a:r>
            <a:r>
              <a:rPr lang="en-US" sz="3600" i="1" dirty="0" smtClean="0"/>
              <a:t> </a:t>
            </a:r>
            <a:r>
              <a:rPr lang="en-US" sz="3600" i="1" dirty="0" err="1" smtClean="0"/>
              <a:t>và</a:t>
            </a:r>
            <a:r>
              <a:rPr lang="en-US" sz="3600" i="1" dirty="0" smtClean="0"/>
              <a:t> </a:t>
            </a:r>
            <a:r>
              <a:rPr lang="en-US" sz="3600" i="1" dirty="0" err="1" smtClean="0"/>
              <a:t>r</a:t>
            </a:r>
            <a:r>
              <a:rPr lang="en-US" sz="3600" i="1" baseline="-25000" dirty="0" err="1" smtClean="0"/>
              <a:t>i</a:t>
            </a:r>
            <a:r>
              <a:rPr lang="en-US" sz="3600" i="1" baseline="-25000" dirty="0" smtClean="0"/>
              <a:t> </a:t>
            </a:r>
            <a:r>
              <a:rPr lang="en-US" sz="3600" dirty="0" err="1" smtClean="0"/>
              <a:t>nhờ</a:t>
            </a:r>
            <a:r>
              <a:rPr lang="en-US" sz="3600" dirty="0" smtClean="0"/>
              <a:t> </a:t>
            </a:r>
            <a:r>
              <a:rPr lang="en-US" sz="3600" dirty="0" err="1" smtClean="0"/>
              <a:t>vòng</a:t>
            </a:r>
            <a:r>
              <a:rPr lang="en-US" sz="3600" dirty="0" smtClean="0"/>
              <a:t> </a:t>
            </a:r>
            <a:r>
              <a:rPr lang="en-US" sz="3600" dirty="0" err="1" smtClean="0"/>
              <a:t>lặp</a:t>
            </a:r>
            <a:r>
              <a:rPr lang="en-US" sz="3600" dirty="0" smtClean="0"/>
              <a:t> </a:t>
            </a:r>
            <a:endParaRPr lang="en-US" sz="3600" baseline="-25000" dirty="0" smtClean="0"/>
          </a:p>
        </p:txBody>
      </p:sp>
      <p:sp>
        <p:nvSpPr>
          <p:cNvPr id="30724" name="Rectangle 5"/>
          <p:cNvSpPr>
            <a:spLocks noGrp="1" noChangeArrowheads="1"/>
          </p:cNvSpPr>
          <p:nvPr>
            <p:ph type="body" idx="1"/>
          </p:nvPr>
        </p:nvSpPr>
        <p:spPr>
          <a:xfrm>
            <a:off x="250825" y="2017712"/>
            <a:ext cx="8704263" cy="4459287"/>
          </a:xfrm>
        </p:spPr>
        <p:txBody>
          <a:bodyPr/>
          <a:lstStyle/>
          <a:p>
            <a:pPr marL="0" indent="0" eaLnBrk="1" hangingPunct="1">
              <a:buNone/>
            </a:pPr>
            <a:r>
              <a:rPr lang="en-US" sz="2800" dirty="0" err="1" smtClean="0"/>
              <a:t>Phù</a:t>
            </a:r>
            <a:r>
              <a:rPr lang="en-US" sz="2800" dirty="0" smtClean="0"/>
              <a:t> </a:t>
            </a:r>
            <a:r>
              <a:rPr lang="en-US" sz="2800" dirty="0" err="1"/>
              <a:t>hợp</a:t>
            </a:r>
            <a:r>
              <a:rPr lang="en-US" sz="2800" dirty="0"/>
              <a:t> </a:t>
            </a:r>
            <a:r>
              <a:rPr lang="en-US" sz="2800" dirty="0" err="1"/>
              <a:t>phản</a:t>
            </a:r>
            <a:r>
              <a:rPr lang="en-US" sz="2800" dirty="0"/>
              <a:t> </a:t>
            </a:r>
            <a:r>
              <a:rPr lang="en-US" sz="2800" dirty="0" err="1"/>
              <a:t>hồi</a:t>
            </a:r>
            <a:r>
              <a:rPr lang="en-US" sz="2800" dirty="0"/>
              <a:t> </a:t>
            </a:r>
            <a:r>
              <a:rPr lang="en-US" sz="2800" dirty="0" err="1"/>
              <a:t>giả</a:t>
            </a:r>
            <a:r>
              <a:rPr lang="en-US" sz="2800" dirty="0"/>
              <a:t> </a:t>
            </a:r>
            <a:r>
              <a:rPr lang="en-US" sz="2800" dirty="0" err="1"/>
              <a:t>lập</a:t>
            </a:r>
            <a:endParaRPr lang="en-US" sz="2800" dirty="0"/>
          </a:p>
          <a:p>
            <a:pPr eaLnBrk="1" hangingPunct="1"/>
            <a:r>
              <a:rPr lang="en-US" sz="2400" dirty="0" smtClean="0"/>
              <a:t>1. </a:t>
            </a:r>
            <a:r>
              <a:rPr lang="en-US" sz="2400" dirty="0" err="1" smtClean="0"/>
              <a:t>Giả</a:t>
            </a:r>
            <a:r>
              <a:rPr lang="en-US" sz="2400" dirty="0" smtClean="0"/>
              <a:t> </a:t>
            </a:r>
            <a:r>
              <a:rPr lang="en-US" sz="2400" dirty="0" err="1" smtClean="0"/>
              <a:t>sử</a:t>
            </a:r>
            <a:r>
              <a:rPr lang="en-US" sz="2400" dirty="0" smtClean="0"/>
              <a:t> p</a:t>
            </a:r>
            <a:r>
              <a:rPr lang="en-US" sz="2400" baseline="-25000" dirty="0" smtClean="0"/>
              <a:t>i</a:t>
            </a:r>
            <a:r>
              <a:rPr lang="en-US" sz="2400" dirty="0" smtClean="0"/>
              <a:t> </a:t>
            </a:r>
            <a:r>
              <a:rPr lang="en-US" sz="2400" dirty="0" err="1" smtClean="0"/>
              <a:t>là</a:t>
            </a:r>
            <a:r>
              <a:rPr lang="en-US" sz="2400" dirty="0" smtClean="0"/>
              <a:t> hằng </a:t>
            </a:r>
            <a:r>
              <a:rPr lang="en-US" sz="2400" dirty="0" err="1" smtClean="0"/>
              <a:t>số</a:t>
            </a:r>
            <a:r>
              <a:rPr lang="en-US" sz="2400" dirty="0" smtClean="0"/>
              <a:t> </a:t>
            </a:r>
            <a:r>
              <a:rPr lang="en-US" sz="2400" dirty="0" err="1" smtClean="0"/>
              <a:t>với</a:t>
            </a:r>
            <a:r>
              <a:rPr lang="en-US" sz="2400" dirty="0" smtClean="0"/>
              <a:t> </a:t>
            </a:r>
            <a:r>
              <a:rPr lang="en-US" sz="2400" dirty="0" err="1" smtClean="0"/>
              <a:t>mọi</a:t>
            </a:r>
            <a:r>
              <a:rPr lang="en-US" sz="2400" dirty="0" smtClean="0"/>
              <a:t> x</a:t>
            </a:r>
            <a:r>
              <a:rPr lang="en-US" sz="2400" baseline="-25000" dirty="0" smtClean="0"/>
              <a:t>i</a:t>
            </a:r>
            <a:r>
              <a:rPr lang="en-US" sz="2400" dirty="0" smtClean="0"/>
              <a:t> </a:t>
            </a:r>
            <a:r>
              <a:rPr lang="en-US" sz="2400" dirty="0" err="1" smtClean="0"/>
              <a:t>trong</a:t>
            </a:r>
            <a:r>
              <a:rPr lang="en-US" sz="2400" dirty="0" smtClean="0"/>
              <a:t> </a:t>
            </a:r>
            <a:r>
              <a:rPr lang="en-US" sz="2400" dirty="0" err="1" smtClean="0"/>
              <a:t>truy</a:t>
            </a:r>
            <a:r>
              <a:rPr lang="en-US" sz="2400" dirty="0" smtClean="0"/>
              <a:t> </a:t>
            </a:r>
            <a:r>
              <a:rPr lang="en-US" sz="2400" dirty="0" err="1" smtClean="0"/>
              <a:t>vấn</a:t>
            </a:r>
            <a:r>
              <a:rPr lang="en-US" sz="2400" dirty="0" smtClean="0"/>
              <a:t>. </a:t>
            </a:r>
            <a:r>
              <a:rPr lang="en-US" sz="2400" i="1" dirty="0" err="1" smtClean="0"/>
              <a:t>Ví</a:t>
            </a:r>
            <a:r>
              <a:rPr lang="en-US" sz="2400" i="1" dirty="0" smtClean="0"/>
              <a:t> </a:t>
            </a:r>
            <a:r>
              <a:rPr lang="en-US" sz="2400" i="1" dirty="0" err="1" smtClean="0"/>
              <a:t>dụ</a:t>
            </a:r>
            <a:r>
              <a:rPr lang="en-US" sz="2400" i="1" dirty="0" smtClean="0"/>
              <a:t>, p</a:t>
            </a:r>
            <a:r>
              <a:rPr lang="en-US" sz="2400" i="1" baseline="-25000" dirty="0" smtClean="0"/>
              <a:t>i</a:t>
            </a:r>
            <a:r>
              <a:rPr lang="en-US" sz="2400" dirty="0" smtClean="0"/>
              <a:t> = 0.5 </a:t>
            </a:r>
            <a:r>
              <a:rPr lang="en-US" sz="2400" dirty="0" err="1" smtClean="0"/>
              <a:t>với</a:t>
            </a:r>
            <a:r>
              <a:rPr lang="en-US" sz="2400" dirty="0" smtClean="0"/>
              <a:t> </a:t>
            </a:r>
            <a:r>
              <a:rPr lang="en-US" sz="2400" dirty="0" err="1" smtClean="0"/>
              <a:t>văn</a:t>
            </a:r>
            <a:r>
              <a:rPr lang="en-US" sz="2400" dirty="0" smtClean="0"/>
              <a:t> </a:t>
            </a:r>
            <a:r>
              <a:rPr lang="en-US" sz="2400" dirty="0" err="1" smtClean="0"/>
              <a:t>bản</a:t>
            </a:r>
            <a:r>
              <a:rPr lang="en-US" sz="2400" dirty="0" smtClean="0"/>
              <a:t> </a:t>
            </a:r>
            <a:r>
              <a:rPr lang="en-US" sz="2400" dirty="0" err="1" smtClean="0"/>
              <a:t>bất</a:t>
            </a:r>
            <a:r>
              <a:rPr lang="en-US" sz="2400" dirty="0" smtClean="0"/>
              <a:t> </a:t>
            </a:r>
            <a:r>
              <a:rPr lang="en-US" sz="2400" dirty="0" err="1" smtClean="0"/>
              <a:t>kỳ</a:t>
            </a:r>
            <a:endParaRPr lang="en-US" sz="2400" dirty="0" smtClean="0"/>
          </a:p>
          <a:p>
            <a:pPr algn="just" eaLnBrk="1" hangingPunct="1"/>
            <a:r>
              <a:rPr lang="en-US" sz="2400" dirty="0" smtClean="0"/>
              <a:t>2. </a:t>
            </a:r>
            <a:r>
              <a:rPr lang="en-US" sz="2400" dirty="0" err="1" smtClean="0"/>
              <a:t>Giả</a:t>
            </a:r>
            <a:r>
              <a:rPr lang="en-US" sz="2400" dirty="0" smtClean="0"/>
              <a:t> </a:t>
            </a:r>
            <a:r>
              <a:rPr lang="en-US" sz="2400" dirty="0" err="1" smtClean="0"/>
              <a:t>sử</a:t>
            </a:r>
            <a:r>
              <a:rPr lang="en-US" sz="2400" dirty="0" smtClean="0"/>
              <a:t> </a:t>
            </a:r>
            <a:r>
              <a:rPr lang="en-US" sz="2400" dirty="0" err="1" smtClean="0"/>
              <a:t>tập</a:t>
            </a:r>
            <a:r>
              <a:rPr lang="en-US" sz="2400" dirty="0" smtClean="0"/>
              <a:t> V</a:t>
            </a:r>
            <a:r>
              <a:rPr lang="en-US" sz="2000" dirty="0" smtClean="0"/>
              <a:t> </a:t>
            </a:r>
            <a:r>
              <a:rPr lang="en-US" sz="2400" dirty="0" err="1" smtClean="0"/>
              <a:t>với</a:t>
            </a:r>
            <a:r>
              <a:rPr lang="en-US" sz="2400" dirty="0" smtClean="0"/>
              <a:t> </a:t>
            </a:r>
            <a:r>
              <a:rPr lang="en-US" sz="2400" dirty="0" err="1" smtClean="0"/>
              <a:t>những</a:t>
            </a:r>
            <a:r>
              <a:rPr lang="en-US" sz="2400" dirty="0" smtClean="0"/>
              <a:t> </a:t>
            </a:r>
            <a:r>
              <a:rPr lang="en-US" sz="2400" dirty="0" err="1" smtClean="0"/>
              <a:t>văn</a:t>
            </a:r>
            <a:r>
              <a:rPr lang="en-US" sz="2400" dirty="0" smtClean="0"/>
              <a:t> </a:t>
            </a:r>
            <a:r>
              <a:rPr lang="en-US" sz="2400" dirty="0" err="1" smtClean="0"/>
              <a:t>bản</a:t>
            </a:r>
            <a:r>
              <a:rPr lang="en-US" sz="2400" dirty="0" smtClean="0"/>
              <a:t> </a:t>
            </a:r>
            <a:r>
              <a:rPr lang="en-US" sz="2400" dirty="0" err="1" smtClean="0"/>
              <a:t>được</a:t>
            </a:r>
            <a:r>
              <a:rPr lang="en-US" sz="2400" dirty="0" smtClean="0"/>
              <a:t> </a:t>
            </a:r>
            <a:r>
              <a:rPr lang="en-US" sz="2400" dirty="0" err="1" smtClean="0"/>
              <a:t>xếp</a:t>
            </a:r>
            <a:r>
              <a:rPr lang="en-US" sz="2400" dirty="0" smtClean="0"/>
              <a:t> </a:t>
            </a:r>
            <a:r>
              <a:rPr lang="en-US" sz="2400" dirty="0" err="1" smtClean="0"/>
              <a:t>hạng</a:t>
            </a:r>
            <a:r>
              <a:rPr lang="en-US" sz="2400" dirty="0" smtClean="0"/>
              <a:t> </a:t>
            </a:r>
            <a:r>
              <a:rPr lang="en-US" sz="2400" dirty="0" err="1" smtClean="0"/>
              <a:t>cao</a:t>
            </a:r>
            <a:r>
              <a:rPr lang="en-US" sz="2400" dirty="0" smtClean="0"/>
              <a:t> </a:t>
            </a:r>
            <a:r>
              <a:rPr lang="en-US" sz="2400" dirty="0" err="1" smtClean="0"/>
              <a:t>nhất</a:t>
            </a:r>
            <a:r>
              <a:rPr lang="en-US" sz="2400" dirty="0" smtClean="0"/>
              <a:t> </a:t>
            </a:r>
            <a:r>
              <a:rPr lang="en-US" sz="2400" dirty="0" err="1" smtClean="0"/>
              <a:t>theo</a:t>
            </a:r>
            <a:r>
              <a:rPr lang="en-US" sz="2400" dirty="0" smtClean="0"/>
              <a:t> </a:t>
            </a:r>
            <a:r>
              <a:rPr lang="en-US" sz="2400" dirty="0" err="1" smtClean="0"/>
              <a:t>mô</a:t>
            </a:r>
            <a:r>
              <a:rPr lang="en-US" sz="2400" dirty="0" smtClean="0"/>
              <a:t> </a:t>
            </a:r>
            <a:r>
              <a:rPr lang="en-US" sz="2400" dirty="0" err="1" smtClean="0"/>
              <a:t>hình</a:t>
            </a:r>
            <a:r>
              <a:rPr lang="en-US" sz="2400" dirty="0" smtClean="0"/>
              <a:t> </a:t>
            </a:r>
            <a:r>
              <a:rPr lang="en-US" sz="2400" dirty="0" err="1" smtClean="0"/>
              <a:t>này</a:t>
            </a:r>
            <a:r>
              <a:rPr lang="en-US" sz="2400" dirty="0" smtClean="0"/>
              <a:t> </a:t>
            </a:r>
            <a:r>
              <a:rPr lang="en-US" sz="2400" dirty="0" err="1" smtClean="0"/>
              <a:t>là</a:t>
            </a:r>
            <a:r>
              <a:rPr lang="en-US" sz="2400" dirty="0" smtClean="0"/>
              <a:t> </a:t>
            </a:r>
            <a:r>
              <a:rPr lang="en-US" sz="2400" dirty="0" err="1" smtClean="0"/>
              <a:t>những</a:t>
            </a:r>
            <a:r>
              <a:rPr lang="en-US" sz="2400" dirty="0" smtClean="0"/>
              <a:t> </a:t>
            </a:r>
            <a:r>
              <a:rPr lang="en-US" sz="2400" dirty="0" err="1" smtClean="0"/>
              <a:t>văn</a:t>
            </a:r>
            <a:r>
              <a:rPr lang="en-US" sz="2400" dirty="0" smtClean="0"/>
              <a:t> </a:t>
            </a:r>
            <a:r>
              <a:rPr lang="en-US" sz="2400" dirty="0" err="1" smtClean="0"/>
              <a:t>bản</a:t>
            </a:r>
            <a:r>
              <a:rPr lang="en-US" sz="2400" dirty="0" smtClean="0"/>
              <a:t> </a:t>
            </a:r>
            <a:r>
              <a:rPr lang="en-US" sz="2400" dirty="0" err="1" smtClean="0"/>
              <a:t>phù</a:t>
            </a:r>
            <a:r>
              <a:rPr lang="en-US" sz="2400" dirty="0" smtClean="0"/>
              <a:t> </a:t>
            </a:r>
            <a:r>
              <a:rPr lang="en-US" sz="2400" dirty="0" err="1" smtClean="0"/>
              <a:t>hợp</a:t>
            </a:r>
            <a:r>
              <a:rPr lang="en-US" sz="2400" dirty="0" smtClean="0"/>
              <a:t>.</a:t>
            </a:r>
          </a:p>
          <a:p>
            <a:pPr algn="just" eaLnBrk="1" hangingPunct="1"/>
            <a:r>
              <a:rPr lang="en-US" sz="2400" dirty="0" smtClean="0"/>
              <a:t>3.</a:t>
            </a:r>
            <a:r>
              <a:rPr lang="en-US" sz="2800" dirty="0" smtClean="0"/>
              <a:t> </a:t>
            </a:r>
            <a:r>
              <a:rPr lang="en-US" sz="2400" dirty="0" err="1" smtClean="0"/>
              <a:t>Cần</a:t>
            </a:r>
            <a:r>
              <a:rPr lang="en-US" sz="2400" dirty="0" smtClean="0"/>
              <a:t> </a:t>
            </a:r>
            <a:r>
              <a:rPr lang="en-US" sz="2400" dirty="0" err="1" smtClean="0"/>
              <a:t>xác</a:t>
            </a:r>
            <a:r>
              <a:rPr lang="en-US" sz="2400" dirty="0" smtClean="0"/>
              <a:t> </a:t>
            </a:r>
            <a:r>
              <a:rPr lang="en-US" sz="2400" dirty="0" err="1" smtClean="0"/>
              <a:t>định</a:t>
            </a:r>
            <a:r>
              <a:rPr lang="en-US" sz="2400" dirty="0" smtClean="0"/>
              <a:t> </a:t>
            </a:r>
            <a:r>
              <a:rPr lang="en-US" sz="2400" dirty="0" err="1" smtClean="0"/>
              <a:t>lại</a:t>
            </a:r>
            <a:r>
              <a:rPr lang="en-US" sz="2400" dirty="0" smtClean="0"/>
              <a:t> </a:t>
            </a:r>
            <a:r>
              <a:rPr lang="en-US" sz="2400" i="1" dirty="0" smtClean="0"/>
              <a:t>p</a:t>
            </a:r>
            <a:r>
              <a:rPr lang="en-US" sz="2400" i="1" baseline="-25000" dirty="0" smtClean="0"/>
              <a:t>i</a:t>
            </a:r>
            <a:r>
              <a:rPr lang="en-US" sz="2400" dirty="0" smtClean="0"/>
              <a:t> </a:t>
            </a:r>
            <a:r>
              <a:rPr lang="en-US" sz="2400" dirty="0" err="1" smtClean="0"/>
              <a:t>và</a:t>
            </a:r>
            <a:r>
              <a:rPr lang="en-US" sz="2400" dirty="0" smtClean="0"/>
              <a:t> </a:t>
            </a:r>
            <a:r>
              <a:rPr lang="en-US" sz="2400" i="1" dirty="0" err="1" smtClean="0"/>
              <a:t>r</a:t>
            </a:r>
            <a:r>
              <a:rPr lang="en-US" sz="2400" i="1" baseline="-25000" dirty="0" err="1" smtClean="0"/>
              <a:t>i</a:t>
            </a:r>
            <a:r>
              <a:rPr lang="en-US" sz="2400" dirty="0" smtClean="0"/>
              <a:t>, </a:t>
            </a:r>
            <a:r>
              <a:rPr lang="en-US" sz="2400" dirty="0" err="1" smtClean="0"/>
              <a:t>sử</a:t>
            </a:r>
            <a:r>
              <a:rPr lang="en-US" sz="2400" dirty="0" smtClean="0"/>
              <a:t> </a:t>
            </a:r>
            <a:r>
              <a:rPr lang="en-US" sz="2400" dirty="0" err="1" smtClean="0"/>
              <a:t>dụng</a:t>
            </a:r>
            <a:r>
              <a:rPr lang="en-US" sz="2400" dirty="0" smtClean="0"/>
              <a:t> </a:t>
            </a:r>
            <a:r>
              <a:rPr lang="en-US" sz="2400" dirty="0" err="1" smtClean="0"/>
              <a:t>phân</a:t>
            </a:r>
            <a:r>
              <a:rPr lang="en-US" sz="2400" dirty="0" smtClean="0"/>
              <a:t> </a:t>
            </a:r>
            <a:r>
              <a:rPr lang="en-US" sz="2400" dirty="0" err="1" smtClean="0"/>
              <a:t>bố</a:t>
            </a:r>
            <a:r>
              <a:rPr lang="en-US" sz="2400" dirty="0" smtClean="0"/>
              <a:t> </a:t>
            </a:r>
            <a:r>
              <a:rPr lang="en-US" sz="2400" dirty="0" err="1" smtClean="0"/>
              <a:t>từ</a:t>
            </a:r>
            <a:r>
              <a:rPr lang="en-US" sz="2400" dirty="0" smtClean="0"/>
              <a:t> </a:t>
            </a:r>
            <a:r>
              <a:rPr lang="en-US" sz="2400" dirty="0" err="1" smtClean="0"/>
              <a:t>trong</a:t>
            </a:r>
            <a:r>
              <a:rPr lang="en-US" sz="2400" dirty="0" smtClean="0"/>
              <a:t> V. </a:t>
            </a:r>
            <a:r>
              <a:rPr lang="en-US" sz="2400" dirty="0" err="1" smtClean="0"/>
              <a:t>Đặt</a:t>
            </a:r>
            <a:r>
              <a:rPr lang="en-US" sz="2400" dirty="0" smtClean="0"/>
              <a:t> V</a:t>
            </a:r>
            <a:r>
              <a:rPr lang="en-US" sz="2400" baseline="-25000" dirty="0" smtClean="0"/>
              <a:t>i</a:t>
            </a:r>
            <a:r>
              <a:rPr lang="en-US" sz="2400" dirty="0" smtClean="0"/>
              <a:t> </a:t>
            </a:r>
            <a:r>
              <a:rPr lang="en-US" sz="2400" dirty="0" err="1" smtClean="0"/>
              <a:t>là</a:t>
            </a:r>
            <a:r>
              <a:rPr lang="en-US" sz="2400" dirty="0" smtClean="0"/>
              <a:t> </a:t>
            </a:r>
            <a:r>
              <a:rPr lang="en-US" sz="2400" dirty="0" err="1" smtClean="0"/>
              <a:t>tập</a:t>
            </a:r>
            <a:r>
              <a:rPr lang="en-US" sz="2400" dirty="0" smtClean="0"/>
              <a:t> 	</a:t>
            </a:r>
            <a:r>
              <a:rPr lang="en-US" sz="2400" dirty="0" err="1" smtClean="0"/>
              <a:t>văn</a:t>
            </a:r>
            <a:r>
              <a:rPr lang="en-US" sz="2400" dirty="0" smtClean="0"/>
              <a:t> </a:t>
            </a:r>
            <a:r>
              <a:rPr lang="en-US" sz="2400" dirty="0" err="1" smtClean="0"/>
              <a:t>bản</a:t>
            </a:r>
            <a:r>
              <a:rPr lang="en-US" sz="2400" dirty="0" smtClean="0"/>
              <a:t> </a:t>
            </a:r>
            <a:r>
              <a:rPr lang="en-US" sz="2400" dirty="0" err="1" smtClean="0"/>
              <a:t>có</a:t>
            </a:r>
            <a:r>
              <a:rPr lang="en-US" sz="2400" dirty="0" smtClean="0"/>
              <a:t> 	</a:t>
            </a:r>
            <a:r>
              <a:rPr lang="en-US" sz="2400" dirty="0" err="1" smtClean="0"/>
              <a:t>chứa</a:t>
            </a:r>
            <a:r>
              <a:rPr lang="en-US" sz="2400" dirty="0" smtClean="0"/>
              <a:t> </a:t>
            </a:r>
            <a:r>
              <a:rPr lang="en-US" sz="2400" i="1" dirty="0" smtClean="0"/>
              <a:t>x</a:t>
            </a:r>
            <a:r>
              <a:rPr lang="en-US" sz="2400" i="1" baseline="-25000" dirty="0" smtClean="0"/>
              <a:t>i</a:t>
            </a:r>
            <a:r>
              <a:rPr lang="en-US" sz="2400" dirty="0" smtClean="0"/>
              <a:t> , </a:t>
            </a:r>
            <a:r>
              <a:rPr lang="en-US" sz="2400" dirty="0" err="1" smtClean="0"/>
              <a:t>chúng</a:t>
            </a:r>
            <a:r>
              <a:rPr lang="en-US" sz="2400" dirty="0" smtClean="0"/>
              <a:t> ta </a:t>
            </a:r>
            <a:r>
              <a:rPr lang="en-US" sz="2400" dirty="0" err="1" smtClean="0"/>
              <a:t>có</a:t>
            </a:r>
            <a:r>
              <a:rPr lang="en-US" sz="2400" dirty="0" smtClean="0"/>
              <a:t>  </a:t>
            </a:r>
            <a:r>
              <a:rPr lang="en-US" sz="2400" i="1" dirty="0" smtClean="0"/>
              <a:t>p</a:t>
            </a:r>
            <a:r>
              <a:rPr lang="en-US" sz="2400" i="1" baseline="-25000" dirty="0" smtClean="0"/>
              <a:t>i</a:t>
            </a:r>
            <a:r>
              <a:rPr lang="en-US" sz="2400" dirty="0" smtClean="0"/>
              <a:t> = |V</a:t>
            </a:r>
            <a:r>
              <a:rPr lang="en-US" sz="2400" baseline="-25000" dirty="0" smtClean="0"/>
              <a:t>i</a:t>
            </a:r>
            <a:r>
              <a:rPr lang="en-US" sz="2400" dirty="0" smtClean="0"/>
              <a:t>| / |V|</a:t>
            </a:r>
          </a:p>
          <a:p>
            <a:pPr algn="just" eaLnBrk="1" hangingPunct="1"/>
            <a:r>
              <a:rPr lang="en-US" sz="2400" dirty="0" smtClean="0"/>
              <a:t>4. </a:t>
            </a:r>
            <a:r>
              <a:rPr lang="en-US" sz="2400" dirty="0" err="1" smtClean="0"/>
              <a:t>Giả</a:t>
            </a:r>
            <a:r>
              <a:rPr lang="en-US" sz="2400" dirty="0" smtClean="0"/>
              <a:t> </a:t>
            </a:r>
            <a:r>
              <a:rPr lang="en-US" sz="2400" dirty="0" err="1" smtClean="0"/>
              <a:t>sử</a:t>
            </a:r>
            <a:r>
              <a:rPr lang="en-US" sz="2400" dirty="0" smtClean="0"/>
              <a:t> </a:t>
            </a:r>
            <a:r>
              <a:rPr lang="en-US" sz="2400" dirty="0" err="1" smtClean="0"/>
              <a:t>không</a:t>
            </a:r>
            <a:r>
              <a:rPr lang="en-US" sz="2400" dirty="0" smtClean="0"/>
              <a:t> </a:t>
            </a:r>
            <a:r>
              <a:rPr lang="en-US" sz="2400" dirty="0" err="1" smtClean="0"/>
              <a:t>được</a:t>
            </a:r>
            <a:r>
              <a:rPr lang="en-US" sz="2400" dirty="0" smtClean="0"/>
              <a:t> </a:t>
            </a:r>
            <a:r>
              <a:rPr lang="en-US" sz="2400" dirty="0" err="1" smtClean="0"/>
              <a:t>trả</a:t>
            </a:r>
            <a:r>
              <a:rPr lang="en-US" sz="2400" dirty="0" smtClean="0"/>
              <a:t> </a:t>
            </a:r>
            <a:r>
              <a:rPr lang="en-US" sz="2400" dirty="0" err="1" smtClean="0"/>
              <a:t>về</a:t>
            </a:r>
            <a:r>
              <a:rPr lang="en-US" sz="2400" dirty="0" smtClean="0"/>
              <a:t> </a:t>
            </a:r>
            <a:r>
              <a:rPr lang="en-US" sz="2400" dirty="0" err="1" smtClean="0"/>
              <a:t>đồng</a:t>
            </a:r>
            <a:r>
              <a:rPr lang="en-US" sz="2400" dirty="0" smtClean="0"/>
              <a:t> </a:t>
            </a:r>
            <a:r>
              <a:rPr lang="en-US" sz="2400" dirty="0" err="1" smtClean="0"/>
              <a:t>nghĩa</a:t>
            </a:r>
            <a:r>
              <a:rPr lang="en-US" sz="2400" dirty="0" smtClean="0"/>
              <a:t> </a:t>
            </a:r>
            <a:r>
              <a:rPr lang="en-US" sz="2400" dirty="0" err="1" smtClean="0"/>
              <a:t>với</a:t>
            </a:r>
            <a:r>
              <a:rPr lang="en-US" sz="2400" dirty="0" smtClean="0"/>
              <a:t> </a:t>
            </a:r>
            <a:r>
              <a:rPr lang="en-US" sz="2400" dirty="0" err="1" smtClean="0"/>
              <a:t>không</a:t>
            </a:r>
            <a:r>
              <a:rPr lang="en-US" sz="2400" dirty="0" smtClean="0"/>
              <a:t> </a:t>
            </a:r>
            <a:r>
              <a:rPr lang="en-US" sz="2400" dirty="0" err="1" smtClean="0"/>
              <a:t>phù</a:t>
            </a:r>
            <a:r>
              <a:rPr lang="en-US" sz="2400" dirty="0" smtClean="0"/>
              <a:t> </a:t>
            </a:r>
            <a:r>
              <a:rPr lang="en-US" sz="2400" dirty="0" err="1" smtClean="0"/>
              <a:t>hợp</a:t>
            </a:r>
            <a:r>
              <a:rPr lang="en-US" sz="2400" dirty="0" smtClean="0"/>
              <a:t>, </a:t>
            </a:r>
            <a:r>
              <a:rPr lang="en-US" sz="2800" i="1" dirty="0" err="1" smtClean="0"/>
              <a:t>r</a:t>
            </a:r>
            <a:r>
              <a:rPr lang="en-US" sz="2800" i="1" baseline="-25000" dirty="0" err="1" smtClean="0"/>
              <a:t>i</a:t>
            </a:r>
            <a:r>
              <a:rPr lang="en-US" sz="2800" dirty="0" smtClean="0"/>
              <a:t>  = (</a:t>
            </a:r>
            <a:r>
              <a:rPr lang="en-US" sz="2800" dirty="0" err="1" smtClean="0"/>
              <a:t>n</a:t>
            </a:r>
            <a:r>
              <a:rPr lang="en-US" sz="2800" baseline="-25000" dirty="0" err="1" smtClean="0"/>
              <a:t>i</a:t>
            </a:r>
            <a:r>
              <a:rPr lang="en-US" sz="2800" dirty="0" smtClean="0"/>
              <a:t> – |V</a:t>
            </a:r>
            <a:r>
              <a:rPr lang="en-US" sz="2800" baseline="-25000" dirty="0" smtClean="0"/>
              <a:t>i</a:t>
            </a:r>
            <a:r>
              <a:rPr lang="en-US" sz="2800" dirty="0" smtClean="0"/>
              <a:t>|) / (N – |V|)</a:t>
            </a:r>
            <a:endParaRPr lang="en-US" sz="3600" dirty="0" smtClean="0"/>
          </a:p>
          <a:p>
            <a:pPr algn="just" eaLnBrk="1" hangingPunct="1"/>
            <a:r>
              <a:rPr lang="en-US" sz="2400" dirty="0" smtClean="0"/>
              <a:t>5. </a:t>
            </a:r>
            <a:r>
              <a:rPr lang="en-US" sz="2400" dirty="0" err="1" smtClean="0"/>
              <a:t>Lặp</a:t>
            </a:r>
            <a:r>
              <a:rPr lang="en-US" sz="2400" dirty="0" smtClean="0"/>
              <a:t> </a:t>
            </a:r>
            <a:r>
              <a:rPr lang="en-US" sz="2400" dirty="0" err="1" smtClean="0"/>
              <a:t>các</a:t>
            </a:r>
            <a:r>
              <a:rPr lang="en-US" sz="2400" dirty="0" smtClean="0"/>
              <a:t> </a:t>
            </a:r>
            <a:r>
              <a:rPr lang="en-US" sz="2400" dirty="0" err="1" smtClean="0"/>
              <a:t>bước</a:t>
            </a:r>
            <a:r>
              <a:rPr lang="en-US" sz="2400" dirty="0" smtClean="0"/>
              <a:t> 2-4 </a:t>
            </a:r>
            <a:r>
              <a:rPr lang="en-US" sz="2400" dirty="0" err="1" smtClean="0"/>
              <a:t>cho</a:t>
            </a:r>
            <a:r>
              <a:rPr lang="en-US" sz="2400" dirty="0" smtClean="0"/>
              <a:t> </a:t>
            </a:r>
            <a:r>
              <a:rPr lang="en-US" sz="2400" dirty="0" err="1" smtClean="0"/>
              <a:t>tới</a:t>
            </a:r>
            <a:r>
              <a:rPr lang="en-US" sz="2400" dirty="0" smtClean="0"/>
              <a:t> </a:t>
            </a:r>
            <a:r>
              <a:rPr lang="en-US" sz="2400" dirty="0" err="1" smtClean="0"/>
              <a:t>khi</a:t>
            </a:r>
            <a:r>
              <a:rPr lang="en-US" sz="2400" dirty="0" smtClean="0"/>
              <a:t> </a:t>
            </a:r>
            <a:r>
              <a:rPr lang="en-US" sz="2400" dirty="0" err="1" smtClean="0"/>
              <a:t>hội</a:t>
            </a:r>
            <a:r>
              <a:rPr lang="en-US" sz="2400" dirty="0" smtClean="0"/>
              <a:t> </a:t>
            </a:r>
            <a:r>
              <a:rPr lang="en-US" sz="2400" dirty="0" err="1" smtClean="0"/>
              <a:t>tụ</a:t>
            </a:r>
            <a:r>
              <a:rPr lang="en-US" sz="2400" dirty="0" smtClean="0"/>
              <a:t> </a:t>
            </a:r>
            <a:r>
              <a:rPr lang="en-US" sz="2400" dirty="0" err="1" smtClean="0"/>
              <a:t>và</a:t>
            </a:r>
            <a:r>
              <a:rPr lang="en-US" sz="2400" dirty="0" smtClean="0"/>
              <a:t> </a:t>
            </a:r>
            <a:r>
              <a:rPr lang="en-US" sz="2400" dirty="0" err="1" smtClean="0"/>
              <a:t>trả</a:t>
            </a:r>
            <a:r>
              <a:rPr lang="en-US" sz="2400" dirty="0" smtClean="0"/>
              <a:t> </a:t>
            </a:r>
            <a:r>
              <a:rPr lang="en-US" sz="2400" dirty="0" err="1" smtClean="0"/>
              <a:t>về</a:t>
            </a:r>
            <a:r>
              <a:rPr lang="en-US" sz="2400" dirty="0" smtClean="0"/>
              <a:t> </a:t>
            </a:r>
            <a:r>
              <a:rPr lang="en-US" sz="2400" dirty="0" err="1" smtClean="0"/>
              <a:t>kết</a:t>
            </a:r>
            <a:r>
              <a:rPr lang="en-US" sz="2400" dirty="0" smtClean="0"/>
              <a:t> </a:t>
            </a:r>
            <a:r>
              <a:rPr lang="en-US" sz="2400" dirty="0" err="1" smtClean="0"/>
              <a:t>quả</a:t>
            </a:r>
            <a:r>
              <a:rPr lang="en-US" sz="2400" dirty="0" smtClean="0"/>
              <a:t>.</a:t>
            </a:r>
          </a:p>
          <a:p>
            <a:pPr eaLnBrk="1" hangingPunct="1"/>
            <a:endParaRPr lang="vi-VN" sz="24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27</a:t>
            </a:fld>
            <a:endParaRPr lang="vi-VN"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z="3600" smtClean="0"/>
              <a:t>Tổng kết mô hình BIM</a:t>
            </a:r>
            <a:endParaRPr lang="vi-VN" sz="3600" smtClean="0"/>
          </a:p>
        </p:txBody>
      </p:sp>
      <p:sp>
        <p:nvSpPr>
          <p:cNvPr id="31747" name="Rectangle 3"/>
          <p:cNvSpPr>
            <a:spLocks noGrp="1" noChangeArrowheads="1"/>
          </p:cNvSpPr>
          <p:nvPr>
            <p:ph type="body" idx="1"/>
          </p:nvPr>
        </p:nvSpPr>
        <p:spPr>
          <a:xfrm>
            <a:off x="250825" y="2017713"/>
            <a:ext cx="8704263" cy="4291012"/>
          </a:xfrm>
        </p:spPr>
        <p:txBody>
          <a:bodyPr/>
          <a:lstStyle/>
          <a:p>
            <a:pPr algn="just" eaLnBrk="1" hangingPunct="1"/>
            <a:r>
              <a:rPr lang="en-US" sz="2400" dirty="0" err="1" smtClean="0"/>
              <a:t>Mô</a:t>
            </a:r>
            <a:r>
              <a:rPr lang="en-US" sz="2400" dirty="0" smtClean="0"/>
              <a:t> </a:t>
            </a:r>
            <a:r>
              <a:rPr lang="en-US" sz="2400" dirty="0" err="1" smtClean="0"/>
              <a:t>hình</a:t>
            </a:r>
            <a:r>
              <a:rPr lang="en-US" sz="2400" dirty="0" smtClean="0"/>
              <a:t> </a:t>
            </a:r>
            <a:r>
              <a:rPr lang="en-US" sz="2400" dirty="0" err="1" smtClean="0"/>
              <a:t>xác</a:t>
            </a:r>
            <a:r>
              <a:rPr lang="en-US" sz="2400" dirty="0" smtClean="0"/>
              <a:t> </a:t>
            </a:r>
            <a:r>
              <a:rPr lang="en-US" sz="2400" dirty="0" err="1" smtClean="0"/>
              <a:t>suất</a:t>
            </a:r>
            <a:r>
              <a:rPr lang="en-US" sz="2400" dirty="0" smtClean="0"/>
              <a:t> </a:t>
            </a:r>
            <a:r>
              <a:rPr lang="en-US" sz="2400" dirty="0" err="1" smtClean="0"/>
              <a:t>dựa</a:t>
            </a:r>
            <a:r>
              <a:rPr lang="en-US" sz="2400" dirty="0" smtClean="0"/>
              <a:t> </a:t>
            </a:r>
            <a:r>
              <a:rPr lang="en-US" sz="2400" dirty="0" err="1" smtClean="0"/>
              <a:t>trên</a:t>
            </a:r>
            <a:r>
              <a:rPr lang="en-US" sz="2400" dirty="0" smtClean="0"/>
              <a:t> </a:t>
            </a:r>
            <a:r>
              <a:rPr lang="en-US" sz="2400" dirty="0" err="1" smtClean="0"/>
              <a:t>lý</a:t>
            </a:r>
            <a:r>
              <a:rPr lang="en-US" sz="2400" dirty="0" smtClean="0"/>
              <a:t> </a:t>
            </a:r>
            <a:r>
              <a:rPr lang="en-US" sz="2400" dirty="0" err="1" smtClean="0"/>
              <a:t>thuyết</a:t>
            </a:r>
            <a:r>
              <a:rPr lang="en-US" sz="2400" dirty="0" smtClean="0"/>
              <a:t> </a:t>
            </a:r>
            <a:r>
              <a:rPr lang="en-US" sz="2400" dirty="0" err="1" smtClean="0"/>
              <a:t>xác</a:t>
            </a:r>
            <a:r>
              <a:rPr lang="en-US" sz="2400" dirty="0" smtClean="0"/>
              <a:t> </a:t>
            </a:r>
            <a:r>
              <a:rPr lang="en-US" sz="2400" dirty="0" err="1" smtClean="0"/>
              <a:t>suất</a:t>
            </a:r>
            <a:r>
              <a:rPr lang="en-US" sz="2400" dirty="0" smtClean="0"/>
              <a:t> </a:t>
            </a:r>
            <a:r>
              <a:rPr lang="en-US" sz="2400" dirty="0" err="1" smtClean="0"/>
              <a:t>để</a:t>
            </a:r>
            <a:r>
              <a:rPr lang="en-US" sz="2400" dirty="0" smtClean="0"/>
              <a:t> </a:t>
            </a:r>
            <a:r>
              <a:rPr lang="en-US" sz="2400" dirty="0" err="1" smtClean="0"/>
              <a:t>mô</a:t>
            </a:r>
            <a:r>
              <a:rPr lang="en-US" sz="2400" dirty="0" smtClean="0"/>
              <a:t> </a:t>
            </a:r>
            <a:r>
              <a:rPr lang="en-US" sz="2400" dirty="0" err="1" smtClean="0"/>
              <a:t>hình</a:t>
            </a:r>
            <a:r>
              <a:rPr lang="en-US" sz="2400" dirty="0" smtClean="0"/>
              <a:t> </a:t>
            </a:r>
            <a:r>
              <a:rPr lang="en-US" sz="2400" dirty="0" err="1" smtClean="0"/>
              <a:t>hóa</a:t>
            </a:r>
            <a:r>
              <a:rPr lang="en-US" sz="2400" dirty="0" smtClean="0"/>
              <a:t> </a:t>
            </a:r>
            <a:r>
              <a:rPr lang="en-US" sz="2400" dirty="0" err="1" smtClean="0"/>
              <a:t>sự</a:t>
            </a:r>
            <a:r>
              <a:rPr lang="en-US" sz="2400" dirty="0" smtClean="0"/>
              <a:t> </a:t>
            </a:r>
            <a:r>
              <a:rPr lang="en-US" sz="2400" dirty="0" err="1" smtClean="0"/>
              <a:t>không</a:t>
            </a:r>
            <a:r>
              <a:rPr lang="en-US" sz="2400" dirty="0" smtClean="0"/>
              <a:t> </a:t>
            </a:r>
            <a:r>
              <a:rPr lang="en-US" sz="2400" dirty="0" err="1" smtClean="0"/>
              <a:t>chắc</a:t>
            </a:r>
            <a:r>
              <a:rPr lang="en-US" sz="2400" dirty="0" smtClean="0"/>
              <a:t> </a:t>
            </a:r>
            <a:r>
              <a:rPr lang="en-US" sz="2400" dirty="0" err="1" smtClean="0"/>
              <a:t>chắn</a:t>
            </a:r>
            <a:r>
              <a:rPr lang="en-US" sz="2400" dirty="0" smtClean="0"/>
              <a:t> </a:t>
            </a:r>
            <a:r>
              <a:rPr lang="en-US" sz="2400" dirty="0" err="1" smtClean="0"/>
              <a:t>trong</a:t>
            </a:r>
            <a:r>
              <a:rPr lang="en-US" sz="2400" dirty="0" smtClean="0"/>
              <a:t> </a:t>
            </a:r>
            <a:r>
              <a:rPr lang="en-US" sz="2400" dirty="0" err="1" smtClean="0"/>
              <a:t>quá</a:t>
            </a:r>
            <a:r>
              <a:rPr lang="en-US" sz="2400" dirty="0" smtClean="0"/>
              <a:t> </a:t>
            </a:r>
            <a:r>
              <a:rPr lang="en-US" sz="2400" dirty="0" err="1" smtClean="0"/>
              <a:t>trình</a:t>
            </a:r>
            <a:r>
              <a:rPr lang="en-US" sz="2400" dirty="0" smtClean="0"/>
              <a:t> </a:t>
            </a:r>
            <a:r>
              <a:rPr lang="en-US" sz="2400" dirty="0" err="1" smtClean="0"/>
              <a:t>tìm</a:t>
            </a:r>
            <a:r>
              <a:rPr lang="en-US" sz="2400" dirty="0" smtClean="0"/>
              <a:t> </a:t>
            </a:r>
            <a:r>
              <a:rPr lang="en-US" sz="2400" dirty="0" err="1" smtClean="0"/>
              <a:t>kiếm</a:t>
            </a:r>
            <a:endParaRPr lang="en-US" sz="2400" dirty="0" smtClean="0"/>
          </a:p>
          <a:p>
            <a:pPr algn="just" eaLnBrk="1" hangingPunct="1"/>
            <a:r>
              <a:rPr lang="en-US" sz="2400" dirty="0" err="1" smtClean="0"/>
              <a:t>Sử</a:t>
            </a:r>
            <a:r>
              <a:rPr lang="en-US" sz="2400" dirty="0" smtClean="0"/>
              <a:t> </a:t>
            </a:r>
            <a:r>
              <a:rPr lang="en-US" sz="2400" dirty="0" err="1" smtClean="0"/>
              <a:t>dụng</a:t>
            </a:r>
            <a:r>
              <a:rPr lang="en-US" sz="2400" dirty="0" smtClean="0"/>
              <a:t> </a:t>
            </a:r>
            <a:r>
              <a:rPr lang="en-US" sz="2400" dirty="0" err="1" smtClean="0"/>
              <a:t>các</a:t>
            </a:r>
            <a:r>
              <a:rPr lang="en-US" sz="2400" dirty="0" smtClean="0"/>
              <a:t> </a:t>
            </a:r>
            <a:r>
              <a:rPr lang="en-US" sz="2400" dirty="0" err="1" smtClean="0"/>
              <a:t>giả</a:t>
            </a:r>
            <a:r>
              <a:rPr lang="en-US" sz="2400" dirty="0" smtClean="0"/>
              <a:t> </a:t>
            </a:r>
            <a:r>
              <a:rPr lang="en-US" sz="2400" dirty="0" err="1" smtClean="0"/>
              <a:t>thuyết</a:t>
            </a:r>
            <a:r>
              <a:rPr lang="en-US" sz="2400" dirty="0" smtClean="0"/>
              <a:t> </a:t>
            </a:r>
            <a:r>
              <a:rPr lang="en-US" sz="2400" dirty="0" err="1" smtClean="0"/>
              <a:t>về</a:t>
            </a:r>
            <a:r>
              <a:rPr lang="en-US" sz="2400" dirty="0" smtClean="0"/>
              <a:t> </a:t>
            </a:r>
            <a:r>
              <a:rPr lang="en-US" sz="2400" dirty="0" err="1" smtClean="0"/>
              <a:t>sự</a:t>
            </a:r>
            <a:r>
              <a:rPr lang="en-US" sz="2400" dirty="0" smtClean="0"/>
              <a:t> </a:t>
            </a:r>
            <a:r>
              <a:rPr lang="en-US" sz="2400" dirty="0" err="1" smtClean="0"/>
              <a:t>độc</a:t>
            </a:r>
            <a:r>
              <a:rPr lang="en-US" sz="2400" dirty="0" smtClean="0"/>
              <a:t> </a:t>
            </a:r>
            <a:r>
              <a:rPr lang="en-US" sz="2400" dirty="0" err="1" smtClean="0"/>
              <a:t>lập</a:t>
            </a:r>
            <a:r>
              <a:rPr lang="en-US" sz="2400" dirty="0" smtClean="0"/>
              <a:t> </a:t>
            </a:r>
            <a:r>
              <a:rPr lang="en-US" sz="2400" dirty="0" err="1" smtClean="0"/>
              <a:t>trong</a:t>
            </a:r>
            <a:r>
              <a:rPr lang="en-US" sz="2400" dirty="0" smtClean="0"/>
              <a:t> </a:t>
            </a:r>
            <a:r>
              <a:rPr lang="en-US" sz="2400" dirty="0" err="1" smtClean="0"/>
              <a:t>quá</a:t>
            </a:r>
            <a:r>
              <a:rPr lang="en-US" sz="2400" dirty="0" smtClean="0"/>
              <a:t> </a:t>
            </a:r>
            <a:r>
              <a:rPr lang="en-US" sz="2400" dirty="0" err="1" smtClean="0"/>
              <a:t>trình</a:t>
            </a:r>
            <a:r>
              <a:rPr lang="en-US" sz="2400" dirty="0" smtClean="0"/>
              <a:t> </a:t>
            </a:r>
            <a:r>
              <a:rPr lang="en-US" sz="2400" dirty="0" err="1" smtClean="0"/>
              <a:t>ước</a:t>
            </a:r>
            <a:r>
              <a:rPr lang="en-US" sz="2400" dirty="0" smtClean="0"/>
              <a:t> </a:t>
            </a:r>
            <a:r>
              <a:rPr lang="en-US" sz="2400" dirty="0" err="1" smtClean="0"/>
              <a:t>lượng</a:t>
            </a:r>
            <a:r>
              <a:rPr lang="en-US" sz="2400" dirty="0" smtClean="0"/>
              <a:t> </a:t>
            </a:r>
            <a:r>
              <a:rPr lang="en-US" sz="2400" dirty="0" err="1" smtClean="0"/>
              <a:t>giá</a:t>
            </a:r>
            <a:r>
              <a:rPr lang="en-US" sz="2400" dirty="0" smtClean="0"/>
              <a:t> </a:t>
            </a:r>
            <a:r>
              <a:rPr lang="en-US" sz="2400" dirty="0" err="1" smtClean="0"/>
              <a:t>trị</a:t>
            </a:r>
            <a:r>
              <a:rPr lang="en-US" sz="2400" dirty="0" smtClean="0"/>
              <a:t> </a:t>
            </a:r>
            <a:r>
              <a:rPr lang="en-US" sz="2400" dirty="0" err="1" smtClean="0"/>
              <a:t>xác</a:t>
            </a:r>
            <a:r>
              <a:rPr lang="en-US" sz="2400" dirty="0" smtClean="0"/>
              <a:t> </a:t>
            </a:r>
            <a:r>
              <a:rPr lang="en-US" sz="2400" dirty="0" err="1" smtClean="0"/>
              <a:t>suất</a:t>
            </a:r>
            <a:endParaRPr lang="en-US" sz="2400" dirty="0" smtClean="0"/>
          </a:p>
          <a:p>
            <a:pPr algn="just" eaLnBrk="1" hangingPunct="1"/>
            <a:r>
              <a:rPr lang="en-US" sz="2400" dirty="0" err="1" smtClean="0"/>
              <a:t>Từ</a:t>
            </a:r>
            <a:r>
              <a:rPr lang="en-US" sz="2400" dirty="0" smtClean="0"/>
              <a:t> </a:t>
            </a:r>
            <a:r>
              <a:rPr lang="en-US" sz="2400" dirty="0" err="1" smtClean="0"/>
              <a:t>không</a:t>
            </a:r>
            <a:r>
              <a:rPr lang="en-US" sz="2400" dirty="0" smtClean="0"/>
              <a:t> </a:t>
            </a:r>
            <a:r>
              <a:rPr lang="en-US" sz="2400" dirty="0" err="1" smtClean="0"/>
              <a:t>xuất</a:t>
            </a:r>
            <a:r>
              <a:rPr lang="en-US" sz="2400" dirty="0" smtClean="0"/>
              <a:t> </a:t>
            </a:r>
            <a:r>
              <a:rPr lang="en-US" sz="2400" dirty="0" err="1" smtClean="0"/>
              <a:t>hiện</a:t>
            </a:r>
            <a:r>
              <a:rPr lang="en-US" sz="2400" dirty="0" smtClean="0"/>
              <a:t> </a:t>
            </a:r>
            <a:r>
              <a:rPr lang="en-US" sz="2400" dirty="0" err="1" smtClean="0"/>
              <a:t>trong</a:t>
            </a:r>
            <a:r>
              <a:rPr lang="en-US" sz="2400" dirty="0" smtClean="0"/>
              <a:t> </a:t>
            </a:r>
            <a:r>
              <a:rPr lang="en-US" sz="2400" dirty="0" err="1" smtClean="0"/>
              <a:t>truy</a:t>
            </a:r>
            <a:r>
              <a:rPr lang="en-US" sz="2400" dirty="0" smtClean="0"/>
              <a:t> </a:t>
            </a:r>
            <a:r>
              <a:rPr lang="en-US" sz="2400" dirty="0" err="1" smtClean="0"/>
              <a:t>vấn</a:t>
            </a:r>
            <a:r>
              <a:rPr lang="en-US" sz="2400" dirty="0" smtClean="0"/>
              <a:t> </a:t>
            </a:r>
            <a:r>
              <a:rPr lang="en-US" sz="2400" dirty="0" err="1" smtClean="0"/>
              <a:t>không</a:t>
            </a:r>
            <a:r>
              <a:rPr lang="en-US" sz="2400" dirty="0" smtClean="0"/>
              <a:t> </a:t>
            </a:r>
            <a:r>
              <a:rPr lang="en-US" sz="2400" dirty="0" err="1" smtClean="0"/>
              <a:t>ảnh</a:t>
            </a:r>
            <a:r>
              <a:rPr lang="en-US" sz="2400" dirty="0" smtClean="0"/>
              <a:t> </a:t>
            </a:r>
            <a:r>
              <a:rPr lang="en-US" sz="2400" dirty="0" err="1" smtClean="0"/>
              <a:t>hưởng</a:t>
            </a:r>
            <a:r>
              <a:rPr lang="en-US" sz="2400" dirty="0" smtClean="0"/>
              <a:t> </a:t>
            </a:r>
            <a:r>
              <a:rPr lang="en-US" sz="2400" dirty="0" err="1" smtClean="0"/>
              <a:t>tới</a:t>
            </a:r>
            <a:r>
              <a:rPr lang="en-US" sz="2400" dirty="0" smtClean="0"/>
              <a:t> </a:t>
            </a:r>
            <a:r>
              <a:rPr lang="en-US" sz="2400" dirty="0" err="1" smtClean="0"/>
              <a:t>tính</a:t>
            </a:r>
            <a:r>
              <a:rPr lang="en-US" sz="2400" dirty="0" smtClean="0"/>
              <a:t> </a:t>
            </a:r>
            <a:r>
              <a:rPr lang="en-US" sz="2400" dirty="0" err="1" smtClean="0"/>
              <a:t>phù</a:t>
            </a:r>
            <a:r>
              <a:rPr lang="en-US" sz="2400" dirty="0" smtClean="0"/>
              <a:t> </a:t>
            </a:r>
            <a:r>
              <a:rPr lang="en-US" sz="2400" dirty="0" err="1" smtClean="0"/>
              <a:t>hợp</a:t>
            </a:r>
            <a:r>
              <a:rPr lang="en-US" sz="2400" dirty="0" smtClean="0"/>
              <a:t> (</a:t>
            </a:r>
            <a:r>
              <a:rPr lang="en-US" sz="2400" dirty="0" err="1" smtClean="0"/>
              <a:t>có</a:t>
            </a:r>
            <a:r>
              <a:rPr lang="en-US" sz="2400" dirty="0" smtClean="0"/>
              <a:t> p</a:t>
            </a:r>
            <a:r>
              <a:rPr lang="en-US" sz="2400" baseline="-25000" dirty="0" smtClean="0"/>
              <a:t>i</a:t>
            </a:r>
            <a:r>
              <a:rPr lang="en-US" sz="2400" dirty="0" smtClean="0"/>
              <a:t> = </a:t>
            </a:r>
            <a:r>
              <a:rPr lang="en-US" sz="2400" dirty="0" err="1" smtClean="0"/>
              <a:t>r</a:t>
            </a:r>
            <a:r>
              <a:rPr lang="en-US" sz="2400" baseline="-25000" dirty="0" err="1" smtClean="0"/>
              <a:t>i</a:t>
            </a:r>
            <a:r>
              <a:rPr lang="en-US" sz="2400" dirty="0" smtClean="0"/>
              <a:t>)</a:t>
            </a:r>
          </a:p>
          <a:p>
            <a:pPr algn="just" eaLnBrk="1" hangingPunct="1"/>
            <a:r>
              <a:rPr lang="en-US" sz="2400" dirty="0" err="1" smtClean="0"/>
              <a:t>Trọng</a:t>
            </a:r>
            <a:r>
              <a:rPr lang="en-US" sz="2400" dirty="0" smtClean="0"/>
              <a:t> </a:t>
            </a:r>
            <a:r>
              <a:rPr lang="en-US" sz="2400" dirty="0" err="1" smtClean="0"/>
              <a:t>số</a:t>
            </a:r>
            <a:r>
              <a:rPr lang="en-US" sz="2400" dirty="0" smtClean="0"/>
              <a:t> ban </a:t>
            </a:r>
            <a:r>
              <a:rPr lang="en-US" sz="2400" dirty="0" err="1" smtClean="0"/>
              <a:t>đầu</a:t>
            </a:r>
            <a:r>
              <a:rPr lang="en-US" sz="2400" dirty="0" smtClean="0"/>
              <a:t> </a:t>
            </a:r>
            <a:r>
              <a:rPr lang="en-US" sz="2400" dirty="0" err="1" smtClean="0"/>
              <a:t>của</a:t>
            </a:r>
            <a:r>
              <a:rPr lang="en-US" sz="2400" dirty="0" smtClean="0"/>
              <a:t> </a:t>
            </a:r>
            <a:r>
              <a:rPr lang="en-US" sz="2400" dirty="0" err="1" smtClean="0"/>
              <a:t>thuật</a:t>
            </a:r>
            <a:r>
              <a:rPr lang="en-US" sz="2400" dirty="0" smtClean="0"/>
              <a:t> </a:t>
            </a:r>
            <a:r>
              <a:rPr lang="en-US" sz="2400" dirty="0" err="1" smtClean="0"/>
              <a:t>ngữ</a:t>
            </a:r>
            <a:r>
              <a:rPr lang="en-US" sz="2400" dirty="0" smtClean="0"/>
              <a:t> </a:t>
            </a:r>
            <a:r>
              <a:rPr lang="en-US" sz="2400" dirty="0" err="1" smtClean="0"/>
              <a:t>khi</a:t>
            </a:r>
            <a:r>
              <a:rPr lang="en-US" sz="2400" dirty="0" smtClean="0"/>
              <a:t> </a:t>
            </a:r>
            <a:r>
              <a:rPr lang="en-US" sz="2400" dirty="0" err="1" smtClean="0"/>
              <a:t>chưa</a:t>
            </a:r>
            <a:r>
              <a:rPr lang="en-US" sz="2400" dirty="0" smtClean="0"/>
              <a:t> </a:t>
            </a:r>
            <a:r>
              <a:rPr lang="en-US" sz="2400" dirty="0" err="1" smtClean="0"/>
              <a:t>có</a:t>
            </a:r>
            <a:r>
              <a:rPr lang="en-US" sz="2400" dirty="0" smtClean="0"/>
              <a:t> </a:t>
            </a:r>
            <a:r>
              <a:rPr lang="en-US" sz="2400" dirty="0" err="1" smtClean="0"/>
              <a:t>thông</a:t>
            </a:r>
            <a:r>
              <a:rPr lang="en-US" sz="2400" dirty="0" smtClean="0"/>
              <a:t> tin </a:t>
            </a:r>
            <a:r>
              <a:rPr lang="en-US" sz="2400" dirty="0" err="1" smtClean="0"/>
              <a:t>về</a:t>
            </a:r>
            <a:r>
              <a:rPr lang="en-US" sz="2400" dirty="0" smtClean="0"/>
              <a:t> </a:t>
            </a:r>
            <a:r>
              <a:rPr lang="en-US" sz="2400" dirty="0" err="1" smtClean="0"/>
              <a:t>văn</a:t>
            </a:r>
            <a:r>
              <a:rPr lang="en-US" sz="2400" dirty="0" smtClean="0"/>
              <a:t> </a:t>
            </a:r>
            <a:r>
              <a:rPr lang="en-US" sz="2400" dirty="0" err="1" smtClean="0"/>
              <a:t>bản</a:t>
            </a:r>
            <a:r>
              <a:rPr lang="en-US" sz="2400" dirty="0" smtClean="0"/>
              <a:t> </a:t>
            </a:r>
            <a:r>
              <a:rPr lang="en-US" sz="2400" dirty="0" err="1" smtClean="0"/>
              <a:t>phù</a:t>
            </a:r>
            <a:r>
              <a:rPr lang="en-US" sz="2400" dirty="0" smtClean="0"/>
              <a:t> </a:t>
            </a:r>
            <a:r>
              <a:rPr lang="en-US" sz="2400" dirty="0" err="1" smtClean="0"/>
              <a:t>hợp</a:t>
            </a:r>
            <a:r>
              <a:rPr lang="en-US" sz="2400" dirty="0" smtClean="0"/>
              <a:t> </a:t>
            </a:r>
            <a:r>
              <a:rPr lang="en-US" sz="2400" dirty="0" err="1" smtClean="0"/>
              <a:t>được</a:t>
            </a:r>
            <a:r>
              <a:rPr lang="en-US" sz="2400" dirty="0" smtClean="0"/>
              <a:t> </a:t>
            </a:r>
            <a:r>
              <a:rPr lang="en-US" sz="2400" dirty="0" err="1" smtClean="0"/>
              <a:t>xác</a:t>
            </a:r>
            <a:r>
              <a:rPr lang="en-US" sz="2400" dirty="0" smtClean="0"/>
              <a:t> </a:t>
            </a:r>
            <a:r>
              <a:rPr lang="en-US" sz="2400" dirty="0" err="1" smtClean="0"/>
              <a:t>định</a:t>
            </a:r>
            <a:r>
              <a:rPr lang="en-US" sz="2400" dirty="0" smtClean="0"/>
              <a:t> </a:t>
            </a:r>
            <a:r>
              <a:rPr lang="en-US" sz="2400" dirty="0" err="1" smtClean="0"/>
              <a:t>tương</a:t>
            </a:r>
            <a:r>
              <a:rPr lang="en-US" sz="2400" dirty="0" smtClean="0"/>
              <a:t> </a:t>
            </a:r>
            <a:r>
              <a:rPr lang="en-US" sz="2400" dirty="0" err="1" smtClean="0"/>
              <a:t>tự</a:t>
            </a:r>
            <a:r>
              <a:rPr lang="en-US" sz="2400" dirty="0" smtClean="0"/>
              <a:t> </a:t>
            </a:r>
            <a:r>
              <a:rPr lang="en-US" sz="2400" i="1" dirty="0" err="1" smtClean="0"/>
              <a:t>idf</a:t>
            </a:r>
            <a:r>
              <a:rPr lang="en-US" sz="2400" dirty="0" smtClean="0"/>
              <a:t>.</a:t>
            </a:r>
          </a:p>
          <a:p>
            <a:pPr algn="just" eaLnBrk="1" hangingPunct="1"/>
            <a:r>
              <a:rPr lang="en-US" sz="2400" dirty="0" err="1" smtClean="0"/>
              <a:t>Phù</a:t>
            </a:r>
            <a:r>
              <a:rPr lang="en-US" sz="2400" dirty="0" smtClean="0"/>
              <a:t> </a:t>
            </a:r>
            <a:r>
              <a:rPr lang="en-US" sz="2400" dirty="0" err="1" smtClean="0"/>
              <a:t>hợp</a:t>
            </a:r>
            <a:r>
              <a:rPr lang="en-US" sz="2400" dirty="0" smtClean="0"/>
              <a:t> </a:t>
            </a:r>
            <a:r>
              <a:rPr lang="en-US" sz="2400" dirty="0" err="1" smtClean="0"/>
              <a:t>phản</a:t>
            </a:r>
            <a:r>
              <a:rPr lang="en-US" sz="2400" dirty="0" smtClean="0"/>
              <a:t> </a:t>
            </a:r>
            <a:r>
              <a:rPr lang="en-US" sz="2400" dirty="0" err="1" smtClean="0"/>
              <a:t>hồi</a:t>
            </a:r>
            <a:r>
              <a:rPr lang="en-US" sz="2400" dirty="0" smtClean="0"/>
              <a:t> </a:t>
            </a:r>
            <a:r>
              <a:rPr lang="en-US" sz="2400" dirty="0" err="1" smtClean="0"/>
              <a:t>giả</a:t>
            </a:r>
            <a:r>
              <a:rPr lang="en-US" sz="2400" dirty="0" smtClean="0"/>
              <a:t> </a:t>
            </a:r>
            <a:r>
              <a:rPr lang="en-US" sz="2400" dirty="0" err="1" smtClean="0"/>
              <a:t>lập</a:t>
            </a:r>
            <a:r>
              <a:rPr lang="en-US" sz="2400" dirty="0" smtClean="0"/>
              <a:t> </a:t>
            </a:r>
            <a:r>
              <a:rPr lang="en-US" sz="2400" dirty="0" err="1" smtClean="0"/>
              <a:t>có</a:t>
            </a:r>
            <a:r>
              <a:rPr lang="en-US" sz="2400" dirty="0" smtClean="0"/>
              <a:t> </a:t>
            </a:r>
            <a:r>
              <a:rPr lang="en-US" sz="2400" dirty="0" err="1" smtClean="0"/>
              <a:t>thể</a:t>
            </a:r>
            <a:r>
              <a:rPr lang="en-US" sz="2400" dirty="0" smtClean="0"/>
              <a:t> </a:t>
            </a:r>
            <a:r>
              <a:rPr lang="en-US" sz="2400" dirty="0" err="1" smtClean="0"/>
              <a:t>giúp</a:t>
            </a:r>
            <a:r>
              <a:rPr lang="en-US" sz="2400" dirty="0" smtClean="0"/>
              <a:t> </a:t>
            </a:r>
            <a:r>
              <a:rPr lang="en-US" sz="2400" dirty="0" err="1" smtClean="0"/>
              <a:t>cải</a:t>
            </a:r>
            <a:r>
              <a:rPr lang="en-US" sz="2400" dirty="0" smtClean="0"/>
              <a:t> </a:t>
            </a:r>
            <a:r>
              <a:rPr lang="en-US" sz="2400" dirty="0" err="1" smtClean="0"/>
              <a:t>thiện</a:t>
            </a:r>
            <a:r>
              <a:rPr lang="en-US" sz="2400" dirty="0" smtClean="0"/>
              <a:t> </a:t>
            </a:r>
            <a:r>
              <a:rPr lang="en-US" sz="2400" dirty="0" err="1" smtClean="0"/>
              <a:t>xếp</a:t>
            </a:r>
            <a:r>
              <a:rPr lang="en-US" sz="2400" dirty="0" smtClean="0"/>
              <a:t> </a:t>
            </a:r>
            <a:r>
              <a:rPr lang="en-US" sz="2400" dirty="0" err="1" smtClean="0"/>
              <a:t>hạng</a:t>
            </a:r>
            <a:r>
              <a:rPr lang="en-US" sz="2400" dirty="0" smtClean="0"/>
              <a:t> </a:t>
            </a:r>
            <a:r>
              <a:rPr lang="en-US" sz="2400" dirty="0" err="1" smtClean="0"/>
              <a:t>bằng</a:t>
            </a:r>
            <a:r>
              <a:rPr lang="en-US" sz="2400" dirty="0" smtClean="0"/>
              <a:t> </a:t>
            </a:r>
            <a:r>
              <a:rPr lang="en-US" sz="2400" dirty="0" err="1" smtClean="0"/>
              <a:t>cách</a:t>
            </a:r>
            <a:r>
              <a:rPr lang="en-US" sz="2400" dirty="0" smtClean="0"/>
              <a:t> </a:t>
            </a:r>
            <a:r>
              <a:rPr lang="en-US" sz="2400" dirty="0" err="1" smtClean="0"/>
              <a:t>xác</a:t>
            </a:r>
            <a:r>
              <a:rPr lang="en-US" sz="2400" dirty="0" smtClean="0"/>
              <a:t> </a:t>
            </a:r>
            <a:r>
              <a:rPr lang="en-US" sz="2400" dirty="0" err="1" smtClean="0"/>
              <a:t>định</a:t>
            </a:r>
            <a:r>
              <a:rPr lang="en-US" sz="2400" dirty="0" smtClean="0"/>
              <a:t> </a:t>
            </a:r>
            <a:r>
              <a:rPr lang="en-US" sz="2400" dirty="0" err="1" smtClean="0"/>
              <a:t>lại</a:t>
            </a:r>
            <a:r>
              <a:rPr lang="en-US" sz="2400" dirty="0" smtClean="0"/>
              <a:t> </a:t>
            </a:r>
            <a:r>
              <a:rPr lang="en-US" sz="2400" dirty="0" err="1" smtClean="0"/>
              <a:t>xác</a:t>
            </a:r>
            <a:r>
              <a:rPr lang="en-US" sz="2400" dirty="0" smtClean="0"/>
              <a:t> </a:t>
            </a:r>
            <a:r>
              <a:rPr lang="en-US" sz="2400" dirty="0" err="1" smtClean="0"/>
              <a:t>suất</a:t>
            </a:r>
            <a:r>
              <a:rPr lang="en-US" sz="2400" dirty="0" smtClean="0"/>
              <a:t> </a:t>
            </a:r>
            <a:r>
              <a:rPr lang="en-US" sz="2400" dirty="0" err="1" smtClean="0"/>
              <a:t>thuật</a:t>
            </a:r>
            <a:r>
              <a:rPr lang="en-US" sz="2400" dirty="0" smtClean="0"/>
              <a:t> </a:t>
            </a:r>
            <a:r>
              <a:rPr lang="en-US" sz="2400" dirty="0" err="1" smtClean="0"/>
              <a:t>ngữ</a:t>
            </a:r>
            <a:endParaRPr lang="en-US" sz="2400" dirty="0" smtClean="0"/>
          </a:p>
          <a:p>
            <a:pPr algn="just" eaLnBrk="1" hangingPunct="1"/>
            <a:r>
              <a:rPr lang="en-US" sz="2400" dirty="0" err="1" smtClean="0"/>
              <a:t>Không</a:t>
            </a:r>
            <a:r>
              <a:rPr lang="en-US" sz="2400" dirty="0" smtClean="0"/>
              <a:t> </a:t>
            </a:r>
            <a:r>
              <a:rPr lang="en-US" sz="2400" dirty="0" err="1" smtClean="0"/>
              <a:t>sử</a:t>
            </a:r>
            <a:r>
              <a:rPr lang="en-US" sz="2400" dirty="0" smtClean="0"/>
              <a:t> </a:t>
            </a:r>
            <a:r>
              <a:rPr lang="en-US" sz="2400" dirty="0" err="1" smtClean="0"/>
              <a:t>dụng</a:t>
            </a:r>
            <a:r>
              <a:rPr lang="en-US" sz="2400" dirty="0" smtClean="0"/>
              <a:t> </a:t>
            </a:r>
            <a:r>
              <a:rPr lang="en-US" sz="2400" dirty="0" err="1" smtClean="0"/>
              <a:t>các</a:t>
            </a:r>
            <a:r>
              <a:rPr lang="en-US" sz="2400" dirty="0" smtClean="0"/>
              <a:t> </a:t>
            </a:r>
            <a:r>
              <a:rPr lang="en-US" sz="2400" dirty="0" err="1" smtClean="0"/>
              <a:t>tần</a:t>
            </a:r>
            <a:r>
              <a:rPr lang="en-US" sz="2400" dirty="0" smtClean="0"/>
              <a:t> </a:t>
            </a:r>
            <a:r>
              <a:rPr lang="en-US" sz="2400" dirty="0" err="1" smtClean="0"/>
              <a:t>suất</a:t>
            </a:r>
            <a:r>
              <a:rPr lang="en-US" sz="2400" dirty="0" smtClean="0"/>
              <a:t> </a:t>
            </a:r>
            <a:r>
              <a:rPr lang="en-US" sz="2400" dirty="0" err="1" smtClean="0"/>
              <a:t>thuật</a:t>
            </a:r>
            <a:r>
              <a:rPr lang="en-US" sz="2400" dirty="0" smtClean="0"/>
              <a:t> </a:t>
            </a:r>
            <a:r>
              <a:rPr lang="en-US" sz="2400" dirty="0" err="1" smtClean="0"/>
              <a:t>ngữ</a:t>
            </a:r>
            <a:r>
              <a:rPr lang="en-US" sz="2400" dirty="0" smtClean="0"/>
              <a:t> </a:t>
            </a:r>
            <a:r>
              <a:rPr lang="en-US" sz="2400" dirty="0" err="1" smtClean="0"/>
              <a:t>nội</a:t>
            </a:r>
            <a:r>
              <a:rPr lang="en-US" sz="2400" dirty="0" smtClean="0"/>
              <a:t> </a:t>
            </a:r>
            <a:r>
              <a:rPr lang="en-US" sz="2400" dirty="0" err="1" smtClean="0"/>
              <a:t>văn</a:t>
            </a:r>
            <a:r>
              <a:rPr lang="en-US" sz="2400" dirty="0" smtClean="0"/>
              <a:t> </a:t>
            </a:r>
            <a:r>
              <a:rPr lang="en-US" sz="2400" dirty="0" err="1" smtClean="0"/>
              <a:t>bản</a:t>
            </a:r>
            <a:r>
              <a:rPr lang="en-US" sz="2400" dirty="0" smtClean="0"/>
              <a:t> </a:t>
            </a:r>
            <a:r>
              <a:rPr lang="en-US" sz="2400" dirty="0" err="1" smtClean="0"/>
              <a:t>hoặc</a:t>
            </a:r>
            <a:r>
              <a:rPr lang="en-US" sz="2400" dirty="0" smtClean="0"/>
              <a:t> </a:t>
            </a:r>
            <a:r>
              <a:rPr lang="en-US" sz="2400" dirty="0" err="1" smtClean="0"/>
              <a:t>độ</a:t>
            </a:r>
            <a:r>
              <a:rPr lang="en-US" sz="2400" dirty="0" smtClean="0"/>
              <a:t> </a:t>
            </a:r>
            <a:r>
              <a:rPr lang="en-US" sz="2400" dirty="0" err="1" smtClean="0"/>
              <a:t>dài</a:t>
            </a:r>
            <a:r>
              <a:rPr lang="en-US" sz="2400" dirty="0" smtClean="0"/>
              <a:t> </a:t>
            </a:r>
            <a:r>
              <a:rPr lang="en-US" sz="2400" dirty="0" err="1" smtClean="0"/>
              <a:t>văn</a:t>
            </a:r>
            <a:r>
              <a:rPr lang="en-US" sz="2400" dirty="0" smtClean="0"/>
              <a:t> </a:t>
            </a:r>
            <a:r>
              <a:rPr lang="en-US" sz="2400" dirty="0" err="1" smtClean="0"/>
              <a:t>bản</a:t>
            </a:r>
            <a:endParaRPr lang="vi-VN" sz="24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28</a:t>
            </a:fld>
            <a:endParaRPr lang="vi-VN"/>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smtClean="0"/>
              <a:t>Nội dung chính</a:t>
            </a:r>
            <a:endParaRPr lang="vi-VN" smtClean="0"/>
          </a:p>
        </p:txBody>
      </p:sp>
      <p:sp>
        <p:nvSpPr>
          <p:cNvPr id="32771" name="Rectangle 3"/>
          <p:cNvSpPr>
            <a:spLocks noGrp="1" noChangeArrowheads="1"/>
          </p:cNvSpPr>
          <p:nvPr>
            <p:ph type="body" idx="1"/>
          </p:nvPr>
        </p:nvSpPr>
        <p:spPr>
          <a:xfrm>
            <a:off x="611560" y="2017713"/>
            <a:ext cx="8343528" cy="4114800"/>
          </a:xfrm>
        </p:spPr>
        <p:txBody>
          <a:bodyPr/>
          <a:lstStyle/>
          <a:p>
            <a:pPr eaLnBrk="1" hangingPunct="1"/>
            <a:r>
              <a:rPr lang="en-US" sz="2800" dirty="0" err="1" smtClean="0">
                <a:solidFill>
                  <a:srgbClr val="B2B2B2"/>
                </a:solidFill>
              </a:rPr>
              <a:t>Phương</a:t>
            </a:r>
            <a:r>
              <a:rPr lang="en-US" sz="2800" dirty="0" smtClean="0">
                <a:solidFill>
                  <a:srgbClr val="B2B2B2"/>
                </a:solidFill>
              </a:rPr>
              <a:t> </a:t>
            </a:r>
            <a:r>
              <a:rPr lang="en-US" sz="2800" dirty="0" err="1" smtClean="0">
                <a:solidFill>
                  <a:srgbClr val="B2B2B2"/>
                </a:solidFill>
              </a:rPr>
              <a:t>pháp</a:t>
            </a:r>
            <a:r>
              <a:rPr lang="en-US" sz="2800" dirty="0" smtClean="0">
                <a:solidFill>
                  <a:srgbClr val="B2B2B2"/>
                </a:solidFill>
              </a:rPr>
              <a:t> </a:t>
            </a:r>
            <a:r>
              <a:rPr lang="en-US" sz="2800" dirty="0" err="1" smtClean="0">
                <a:solidFill>
                  <a:srgbClr val="B2B2B2"/>
                </a:solidFill>
              </a:rPr>
              <a:t>tìm</a:t>
            </a:r>
            <a:r>
              <a:rPr lang="en-US" sz="2800" dirty="0" smtClean="0">
                <a:solidFill>
                  <a:srgbClr val="B2B2B2"/>
                </a:solidFill>
              </a:rPr>
              <a:t> </a:t>
            </a:r>
            <a:r>
              <a:rPr lang="en-US" sz="2800" dirty="0" err="1" smtClean="0">
                <a:solidFill>
                  <a:srgbClr val="B2B2B2"/>
                </a:solidFill>
              </a:rPr>
              <a:t>kiếm</a:t>
            </a:r>
            <a:r>
              <a:rPr lang="en-US" sz="2800" dirty="0" smtClean="0">
                <a:solidFill>
                  <a:srgbClr val="B2B2B2"/>
                </a:solidFill>
              </a:rPr>
              <a:t> </a:t>
            </a:r>
            <a:r>
              <a:rPr lang="en-US" sz="2800" dirty="0" err="1" smtClean="0">
                <a:solidFill>
                  <a:srgbClr val="B2B2B2"/>
                </a:solidFill>
              </a:rPr>
              <a:t>dựa</a:t>
            </a:r>
            <a:r>
              <a:rPr lang="en-US" sz="2800" dirty="0" smtClean="0">
                <a:solidFill>
                  <a:srgbClr val="B2B2B2"/>
                </a:solidFill>
              </a:rPr>
              <a:t> </a:t>
            </a:r>
            <a:r>
              <a:rPr lang="en-US" sz="2800" dirty="0" err="1" smtClean="0">
                <a:solidFill>
                  <a:srgbClr val="B2B2B2"/>
                </a:solidFill>
              </a:rPr>
              <a:t>trên</a:t>
            </a:r>
            <a:r>
              <a:rPr lang="en-US" sz="2800" dirty="0" smtClean="0">
                <a:solidFill>
                  <a:srgbClr val="B2B2B2"/>
                </a:solidFill>
              </a:rPr>
              <a:t> </a:t>
            </a:r>
            <a:r>
              <a:rPr lang="en-US" sz="2800" dirty="0" err="1" smtClean="0">
                <a:solidFill>
                  <a:srgbClr val="B2B2B2"/>
                </a:solidFill>
              </a:rPr>
              <a:t>xác</a:t>
            </a:r>
            <a:r>
              <a:rPr lang="en-US" sz="2800" dirty="0" smtClean="0">
                <a:solidFill>
                  <a:srgbClr val="B2B2B2"/>
                </a:solidFill>
              </a:rPr>
              <a:t> </a:t>
            </a:r>
            <a:r>
              <a:rPr lang="en-US" sz="2800" dirty="0" err="1" smtClean="0">
                <a:solidFill>
                  <a:srgbClr val="B2B2B2"/>
                </a:solidFill>
              </a:rPr>
              <a:t>suất</a:t>
            </a:r>
            <a:endParaRPr lang="en-US" sz="2800" dirty="0" smtClean="0">
              <a:solidFill>
                <a:srgbClr val="B2B2B2"/>
              </a:solidFill>
            </a:endParaRPr>
          </a:p>
          <a:p>
            <a:pPr eaLnBrk="1" hangingPunct="1"/>
            <a:r>
              <a:rPr lang="en-US" sz="2800" dirty="0" err="1" smtClean="0">
                <a:solidFill>
                  <a:srgbClr val="B2B2B2"/>
                </a:solidFill>
              </a:rPr>
              <a:t>Mô</a:t>
            </a:r>
            <a:r>
              <a:rPr lang="en-US" sz="2800" dirty="0" smtClean="0">
                <a:solidFill>
                  <a:srgbClr val="B2B2B2"/>
                </a:solidFill>
              </a:rPr>
              <a:t> </a:t>
            </a:r>
            <a:r>
              <a:rPr lang="en-US" sz="2800" dirty="0" err="1" smtClean="0">
                <a:solidFill>
                  <a:srgbClr val="B2B2B2"/>
                </a:solidFill>
              </a:rPr>
              <a:t>hình</a:t>
            </a:r>
            <a:r>
              <a:rPr lang="en-US" sz="2800" dirty="0" smtClean="0">
                <a:solidFill>
                  <a:srgbClr val="B2B2B2"/>
                </a:solidFill>
              </a:rPr>
              <a:t> </a:t>
            </a:r>
            <a:r>
              <a:rPr lang="en-US" sz="2800" dirty="0" err="1" smtClean="0">
                <a:solidFill>
                  <a:srgbClr val="B2B2B2"/>
                </a:solidFill>
              </a:rPr>
              <a:t>nhị</a:t>
            </a:r>
            <a:r>
              <a:rPr lang="en-US" sz="2800" dirty="0" smtClean="0">
                <a:solidFill>
                  <a:srgbClr val="B2B2B2"/>
                </a:solidFill>
              </a:rPr>
              <a:t> </a:t>
            </a:r>
            <a:r>
              <a:rPr lang="en-US" sz="2800" dirty="0" err="1" smtClean="0">
                <a:solidFill>
                  <a:srgbClr val="B2B2B2"/>
                </a:solidFill>
              </a:rPr>
              <a:t>phân</a:t>
            </a:r>
            <a:r>
              <a:rPr lang="en-US" sz="2800" dirty="0" smtClean="0">
                <a:solidFill>
                  <a:srgbClr val="B2B2B2"/>
                </a:solidFill>
              </a:rPr>
              <a:t> </a:t>
            </a:r>
            <a:r>
              <a:rPr lang="en-US" sz="2800" dirty="0" err="1" smtClean="0">
                <a:solidFill>
                  <a:srgbClr val="B2B2B2"/>
                </a:solidFill>
              </a:rPr>
              <a:t>độc</a:t>
            </a:r>
            <a:r>
              <a:rPr lang="en-US" sz="2800" dirty="0" smtClean="0">
                <a:solidFill>
                  <a:srgbClr val="B2B2B2"/>
                </a:solidFill>
              </a:rPr>
              <a:t> </a:t>
            </a:r>
            <a:r>
              <a:rPr lang="en-US" sz="2800" dirty="0" err="1" smtClean="0">
                <a:solidFill>
                  <a:srgbClr val="B2B2B2"/>
                </a:solidFill>
              </a:rPr>
              <a:t>lập</a:t>
            </a:r>
            <a:endParaRPr lang="en-US" sz="2800" dirty="0" smtClean="0">
              <a:solidFill>
                <a:srgbClr val="B2B2B2"/>
              </a:solidFill>
            </a:endParaRPr>
          </a:p>
          <a:p>
            <a:pPr algn="just" eaLnBrk="1" hangingPunct="1"/>
            <a:r>
              <a:rPr lang="en-US" sz="2800" dirty="0" err="1" smtClean="0"/>
              <a:t>Mô</a:t>
            </a:r>
            <a:r>
              <a:rPr lang="en-US" sz="2800" dirty="0" smtClean="0"/>
              <a:t> </a:t>
            </a:r>
            <a:r>
              <a:rPr lang="en-US" sz="2800" dirty="0" err="1" smtClean="0"/>
              <a:t>hình</a:t>
            </a:r>
            <a:r>
              <a:rPr lang="en-US" sz="2800" dirty="0" smtClean="0"/>
              <a:t> (Okapi) BM25</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29</a:t>
            </a:fld>
            <a:endParaRPr lang="vi-V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z="3600" dirty="0" err="1" smtClean="0"/>
              <a:t>Lý</a:t>
            </a:r>
            <a:r>
              <a:rPr lang="en-US" sz="3600" dirty="0" smtClean="0"/>
              <a:t> </a:t>
            </a:r>
            <a:r>
              <a:rPr lang="en-US" sz="3600" dirty="0" err="1" smtClean="0"/>
              <a:t>thuyết</a:t>
            </a:r>
            <a:r>
              <a:rPr lang="en-US" sz="3600" dirty="0" smtClean="0"/>
              <a:t> </a:t>
            </a:r>
            <a:r>
              <a:rPr lang="en-US" sz="3600" dirty="0" err="1" smtClean="0"/>
              <a:t>xác</a:t>
            </a:r>
            <a:r>
              <a:rPr lang="en-US" sz="3600" dirty="0" smtClean="0"/>
              <a:t> </a:t>
            </a:r>
            <a:r>
              <a:rPr lang="en-US" sz="3600" dirty="0" err="1" smtClean="0"/>
              <a:t>suất</a:t>
            </a:r>
            <a:r>
              <a:rPr lang="en-US" sz="3600" dirty="0" smtClean="0"/>
              <a:t> </a:t>
            </a:r>
            <a:r>
              <a:rPr lang="en-US" sz="3600" dirty="0" err="1" smtClean="0"/>
              <a:t>trong</a:t>
            </a:r>
            <a:r>
              <a:rPr lang="en-US" sz="3600" dirty="0" smtClean="0"/>
              <a:t> </a:t>
            </a:r>
            <a:r>
              <a:rPr lang="en-US" sz="3600" dirty="0" err="1" smtClean="0"/>
              <a:t>tìm</a:t>
            </a:r>
            <a:r>
              <a:rPr lang="en-US" sz="3600" dirty="0" smtClean="0"/>
              <a:t> </a:t>
            </a:r>
            <a:r>
              <a:rPr lang="en-US" sz="3600" dirty="0" err="1" smtClean="0"/>
              <a:t>kiếm</a:t>
            </a:r>
            <a:r>
              <a:rPr lang="en-US" sz="3600" dirty="0" smtClean="0"/>
              <a:t> </a:t>
            </a:r>
            <a:r>
              <a:rPr lang="en-US" sz="3600" dirty="0" err="1" smtClean="0"/>
              <a:t>thông</a:t>
            </a:r>
            <a:r>
              <a:rPr lang="en-US" sz="3600" dirty="0" smtClean="0"/>
              <a:t> tin</a:t>
            </a:r>
            <a:endParaRPr lang="vi-VN" sz="3600" dirty="0" smtClean="0"/>
          </a:p>
        </p:txBody>
      </p:sp>
      <p:sp>
        <p:nvSpPr>
          <p:cNvPr id="106499" name="Freeform 3"/>
          <p:cNvSpPr>
            <a:spLocks/>
          </p:cNvSpPr>
          <p:nvPr/>
        </p:nvSpPr>
        <p:spPr bwMode="auto">
          <a:xfrm>
            <a:off x="381000" y="1812925"/>
            <a:ext cx="2590800" cy="1066800"/>
          </a:xfrm>
          <a:custGeom>
            <a:avLst/>
            <a:gdLst>
              <a:gd name="T0" fmla="*/ 288 w 432"/>
              <a:gd name="T1" fmla="*/ 0 h 576"/>
              <a:gd name="T2" fmla="*/ 48 w 432"/>
              <a:gd name="T3" fmla="*/ 192 h 576"/>
              <a:gd name="T4" fmla="*/ 48 w 432"/>
              <a:gd name="T5" fmla="*/ 336 h 576"/>
              <a:gd name="T6" fmla="*/ 0 w 432"/>
              <a:gd name="T7" fmla="*/ 480 h 576"/>
              <a:gd name="T8" fmla="*/ 48 w 432"/>
              <a:gd name="T9" fmla="*/ 576 h 576"/>
              <a:gd name="T10" fmla="*/ 144 w 432"/>
              <a:gd name="T11" fmla="*/ 576 h 576"/>
              <a:gd name="T12" fmla="*/ 240 w 432"/>
              <a:gd name="T13" fmla="*/ 576 h 576"/>
              <a:gd name="T14" fmla="*/ 384 w 432"/>
              <a:gd name="T15" fmla="*/ 528 h 576"/>
              <a:gd name="T16" fmla="*/ 432 w 432"/>
              <a:gd name="T17" fmla="*/ 336 h 576"/>
              <a:gd name="T18" fmla="*/ 432 w 432"/>
              <a:gd name="T19" fmla="*/ 144 h 576"/>
              <a:gd name="T20" fmla="*/ 384 w 432"/>
              <a:gd name="T21" fmla="*/ 96 h 576"/>
              <a:gd name="T22" fmla="*/ 336 w 432"/>
              <a:gd name="T23" fmla="*/ 48 h 576"/>
              <a:gd name="T24" fmla="*/ 288 w 432"/>
              <a:gd name="T25" fmla="*/ 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2" h="576">
                <a:moveTo>
                  <a:pt x="288" y="0"/>
                </a:moveTo>
                <a:lnTo>
                  <a:pt x="48" y="192"/>
                </a:lnTo>
                <a:lnTo>
                  <a:pt x="48" y="336"/>
                </a:lnTo>
                <a:lnTo>
                  <a:pt x="0" y="480"/>
                </a:lnTo>
                <a:lnTo>
                  <a:pt x="48" y="576"/>
                </a:lnTo>
                <a:lnTo>
                  <a:pt x="144" y="576"/>
                </a:lnTo>
                <a:lnTo>
                  <a:pt x="240" y="576"/>
                </a:lnTo>
                <a:lnTo>
                  <a:pt x="384" y="528"/>
                </a:lnTo>
                <a:lnTo>
                  <a:pt x="432" y="336"/>
                </a:lnTo>
                <a:lnTo>
                  <a:pt x="432" y="144"/>
                </a:lnTo>
                <a:lnTo>
                  <a:pt x="384" y="96"/>
                </a:lnTo>
                <a:lnTo>
                  <a:pt x="336" y="48"/>
                </a:lnTo>
                <a:lnTo>
                  <a:pt x="288" y="0"/>
                </a:lnTo>
                <a:close/>
              </a:path>
            </a:pathLst>
          </a:custGeom>
          <a:solidFill>
            <a:srgbClr val="00FFFF"/>
          </a:solidFill>
          <a:ln w="9525" cap="flat" cmpd="sng">
            <a:solidFill>
              <a:srgbClr val="00FFFF"/>
            </a:solidFill>
            <a:prstDash val="solid"/>
            <a:miter lim="800000"/>
            <a:headEnd type="none" w="med" len="med"/>
            <a:tailEnd type="none" w="med" len="med"/>
          </a:ln>
          <a:effectLst>
            <a:outerShdw blurRad="63500" dist="35921" dir="2700000" algn="ctr" rotWithShape="0">
              <a:schemeClr val="bg2"/>
            </a:outerShdw>
          </a:effectLst>
        </p:spPr>
        <p:txBody>
          <a:bodyPr wrap="none"/>
          <a:lstStyle/>
          <a:p>
            <a:pPr defTabSz="457200" eaLnBrk="1" hangingPunct="1">
              <a:defRPr/>
            </a:pPr>
            <a:endParaRPr lang="en-US" b="0">
              <a:latin typeface="Arial" charset="0"/>
              <a:ea typeface="ＭＳ Ｐゴシック" charset="0"/>
              <a:cs typeface="ＭＳ Ｐゴシック" charset="0"/>
            </a:endParaRPr>
          </a:p>
        </p:txBody>
      </p:sp>
      <p:sp>
        <p:nvSpPr>
          <p:cNvPr id="7172" name="Freeform 5"/>
          <p:cNvSpPr>
            <a:spLocks/>
          </p:cNvSpPr>
          <p:nvPr/>
        </p:nvSpPr>
        <p:spPr bwMode="auto">
          <a:xfrm>
            <a:off x="381000" y="3717925"/>
            <a:ext cx="2590800" cy="1066800"/>
          </a:xfrm>
          <a:custGeom>
            <a:avLst/>
            <a:gdLst>
              <a:gd name="T0" fmla="*/ 2147483646 w 432"/>
              <a:gd name="T1" fmla="*/ 0 h 576"/>
              <a:gd name="T2" fmla="*/ 2147483646 w 432"/>
              <a:gd name="T3" fmla="*/ 2147483646 h 576"/>
              <a:gd name="T4" fmla="*/ 2147483646 w 432"/>
              <a:gd name="T5" fmla="*/ 2147483646 h 576"/>
              <a:gd name="T6" fmla="*/ 0 w 432"/>
              <a:gd name="T7" fmla="*/ 2147483646 h 576"/>
              <a:gd name="T8" fmla="*/ 2147483646 w 432"/>
              <a:gd name="T9" fmla="*/ 2147483646 h 576"/>
              <a:gd name="T10" fmla="*/ 2147483646 w 432"/>
              <a:gd name="T11" fmla="*/ 2147483646 h 576"/>
              <a:gd name="T12" fmla="*/ 2147483646 w 432"/>
              <a:gd name="T13" fmla="*/ 2147483646 h 576"/>
              <a:gd name="T14" fmla="*/ 2147483646 w 432"/>
              <a:gd name="T15" fmla="*/ 2147483646 h 576"/>
              <a:gd name="T16" fmla="*/ 2147483646 w 432"/>
              <a:gd name="T17" fmla="*/ 2147483646 h 576"/>
              <a:gd name="T18" fmla="*/ 2147483646 w 432"/>
              <a:gd name="T19" fmla="*/ 2147483646 h 576"/>
              <a:gd name="T20" fmla="*/ 2147483646 w 432"/>
              <a:gd name="T21" fmla="*/ 2147483646 h 576"/>
              <a:gd name="T22" fmla="*/ 2147483646 w 432"/>
              <a:gd name="T23" fmla="*/ 2147483646 h 576"/>
              <a:gd name="T24" fmla="*/ 2147483646 w 432"/>
              <a:gd name="T25" fmla="*/ 0 h 57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32"/>
              <a:gd name="T40" fmla="*/ 0 h 576"/>
              <a:gd name="T41" fmla="*/ 432 w 432"/>
              <a:gd name="T42" fmla="*/ 576 h 57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32" h="576">
                <a:moveTo>
                  <a:pt x="288" y="0"/>
                </a:moveTo>
                <a:lnTo>
                  <a:pt x="48" y="192"/>
                </a:lnTo>
                <a:lnTo>
                  <a:pt x="48" y="336"/>
                </a:lnTo>
                <a:lnTo>
                  <a:pt x="0" y="480"/>
                </a:lnTo>
                <a:lnTo>
                  <a:pt x="48" y="576"/>
                </a:lnTo>
                <a:lnTo>
                  <a:pt x="144" y="576"/>
                </a:lnTo>
                <a:lnTo>
                  <a:pt x="240" y="576"/>
                </a:lnTo>
                <a:lnTo>
                  <a:pt x="384" y="528"/>
                </a:lnTo>
                <a:lnTo>
                  <a:pt x="432" y="336"/>
                </a:lnTo>
                <a:lnTo>
                  <a:pt x="432" y="144"/>
                </a:lnTo>
                <a:lnTo>
                  <a:pt x="384" y="96"/>
                </a:lnTo>
                <a:lnTo>
                  <a:pt x="336" y="48"/>
                </a:lnTo>
                <a:lnTo>
                  <a:pt x="288" y="0"/>
                </a:lnTo>
                <a:close/>
              </a:path>
            </a:pathLst>
          </a:custGeom>
          <a:solidFill>
            <a:srgbClr val="FFFF00"/>
          </a:solidFill>
          <a:ln>
            <a:noFill/>
          </a:ln>
          <a:effectLst>
            <a:prstShdw prst="shdw13" dist="53882" dir="13500000">
              <a:schemeClr val="bg2"/>
            </a:prstShdw>
          </a:effectLst>
          <a:extLst>
            <a:ext uri="{91240B29-F687-4F45-9708-019B960494DF}">
              <a14:hiddenLine xmlns:a14="http://schemas.microsoft.com/office/drawing/2010/main" w="9525">
                <a:solidFill>
                  <a:srgbClr val="000000"/>
                </a:solidFill>
                <a:round/>
                <a:headEnd/>
                <a:tailEnd/>
              </a14:hiddenLine>
            </a:ext>
          </a:extLst>
        </p:spPr>
        <p:txBody>
          <a:bodyPr wrap="none"/>
          <a:lstStyle/>
          <a:p>
            <a:endParaRPr lang="vi-VN"/>
          </a:p>
        </p:txBody>
      </p:sp>
      <p:sp>
        <p:nvSpPr>
          <p:cNvPr id="7173" name="AutoShape 7"/>
          <p:cNvSpPr>
            <a:spLocks noChangeArrowheads="1"/>
          </p:cNvSpPr>
          <p:nvPr/>
        </p:nvSpPr>
        <p:spPr bwMode="auto">
          <a:xfrm>
            <a:off x="3700463" y="3805238"/>
            <a:ext cx="2309812" cy="838200"/>
          </a:xfrm>
          <a:prstGeom prst="flowChartInternalStorage">
            <a:avLst/>
          </a:prstGeom>
          <a:solidFill>
            <a:srgbClr val="FFCC99"/>
          </a:solidFill>
          <a:ln w="9525">
            <a:solidFill>
              <a:schemeClr val="tx1"/>
            </a:solidFill>
            <a:miter lim="800000"/>
            <a:headEnd/>
            <a:tailEnd/>
          </a:ln>
          <a:effectLst>
            <a:prstShdw prst="shdw13" dist="53882" dir="13500000">
              <a:schemeClr val="bg2">
                <a:alpha val="74997"/>
              </a:schemeClr>
            </a:prstShdw>
          </a:effectLst>
        </p:spPr>
        <p:txBody>
          <a:bodyPr wrap="none" anchor="ct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ctr" eaLnBrk="1" latinLnBrk="1" hangingPunct="1">
              <a:spcBef>
                <a:spcPct val="0"/>
              </a:spcBef>
              <a:buClrTx/>
              <a:buSzTx/>
              <a:buFontTx/>
              <a:buNone/>
            </a:pPr>
            <a:endParaRPr kumimoji="1" lang="en-US" altLang="ko-KR" sz="1600">
              <a:latin typeface="Verdana" panose="020B0604030504040204" pitchFamily="34" charset="0"/>
              <a:ea typeface="돋움체" panose="020B0609000101010101" pitchFamily="49" charset="-127"/>
            </a:endParaRPr>
          </a:p>
        </p:txBody>
      </p:sp>
      <p:sp>
        <p:nvSpPr>
          <p:cNvPr id="7174" name="AutoShape 8"/>
          <p:cNvSpPr>
            <a:spLocks noChangeArrowheads="1"/>
          </p:cNvSpPr>
          <p:nvPr/>
        </p:nvSpPr>
        <p:spPr bwMode="auto">
          <a:xfrm>
            <a:off x="3709988" y="1965325"/>
            <a:ext cx="2309812" cy="838200"/>
          </a:xfrm>
          <a:prstGeom prst="flowChartInternalStorage">
            <a:avLst/>
          </a:prstGeom>
          <a:solidFill>
            <a:srgbClr val="FFCC99"/>
          </a:solidFill>
          <a:ln w="9525">
            <a:solidFill>
              <a:schemeClr val="tx1"/>
            </a:solidFill>
            <a:miter lim="800000"/>
            <a:headEnd/>
            <a:tailEnd/>
          </a:ln>
          <a:effectLst>
            <a:outerShdw dist="38099" dir="2700000" algn="ctr" rotWithShape="0">
              <a:schemeClr val="bg2">
                <a:alpha val="74997"/>
              </a:schemeClr>
            </a:outerShdw>
          </a:effectLst>
        </p:spPr>
        <p:txBody>
          <a:bodyPr wrap="none" anchor="ct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ctr" eaLnBrk="1" latinLnBrk="1" hangingPunct="1">
              <a:spcBef>
                <a:spcPct val="0"/>
              </a:spcBef>
              <a:buClrTx/>
              <a:buSzTx/>
              <a:buFontTx/>
              <a:buNone/>
            </a:pPr>
            <a:endParaRPr kumimoji="1" lang="en-US" altLang="ko-KR" sz="1600">
              <a:latin typeface="Verdana" panose="020B0604030504040204" pitchFamily="34" charset="0"/>
              <a:ea typeface="돋움체" panose="020B0609000101010101" pitchFamily="49" charset="-127"/>
            </a:endParaRPr>
          </a:p>
        </p:txBody>
      </p:sp>
      <p:sp>
        <p:nvSpPr>
          <p:cNvPr id="7175" name="AutoShape 9"/>
          <p:cNvSpPr>
            <a:spLocks noChangeArrowheads="1"/>
          </p:cNvSpPr>
          <p:nvPr/>
        </p:nvSpPr>
        <p:spPr bwMode="auto">
          <a:xfrm>
            <a:off x="3079750" y="2206625"/>
            <a:ext cx="533400" cy="304800"/>
          </a:xfrm>
          <a:prstGeom prst="rightArrow">
            <a:avLst>
              <a:gd name="adj1" fmla="val 50000"/>
              <a:gd name="adj2" fmla="val 43750"/>
            </a:avLst>
          </a:prstGeom>
          <a:solidFill>
            <a:srgbClr val="808080"/>
          </a:solidFill>
          <a:ln w="9525">
            <a:solidFill>
              <a:schemeClr val="tx1"/>
            </a:solidFill>
            <a:miter lim="800000"/>
            <a:headEnd/>
            <a:tailEnd/>
          </a:ln>
        </p:spPr>
        <p:txBody>
          <a:bodyPr wrap="none" anchor="ct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b="0">
              <a:latin typeface="Adobe Fan Heiti Std B" pitchFamily="34" charset="-128"/>
              <a:ea typeface="ＭＳ Ｐゴシック" panose="020B0600070205080204" pitchFamily="34" charset="-128"/>
            </a:endParaRPr>
          </a:p>
        </p:txBody>
      </p:sp>
      <p:sp>
        <p:nvSpPr>
          <p:cNvPr id="7176" name="AutoShape 10"/>
          <p:cNvSpPr>
            <a:spLocks noChangeArrowheads="1"/>
          </p:cNvSpPr>
          <p:nvPr/>
        </p:nvSpPr>
        <p:spPr bwMode="auto">
          <a:xfrm>
            <a:off x="3048000" y="4098925"/>
            <a:ext cx="533400" cy="304800"/>
          </a:xfrm>
          <a:prstGeom prst="rightArrow">
            <a:avLst>
              <a:gd name="adj1" fmla="val 50000"/>
              <a:gd name="adj2" fmla="val 43750"/>
            </a:avLst>
          </a:prstGeom>
          <a:solidFill>
            <a:srgbClr val="808080"/>
          </a:solidFill>
          <a:ln w="9525">
            <a:solidFill>
              <a:schemeClr val="tx1"/>
            </a:solidFill>
            <a:miter lim="800000"/>
            <a:headEnd/>
            <a:tailEnd/>
          </a:ln>
        </p:spPr>
        <p:txBody>
          <a:bodyPr wrap="none" anchor="ct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b="0">
              <a:latin typeface="Adobe Fan Heiti Std B" pitchFamily="34" charset="-128"/>
              <a:ea typeface="ＭＳ Ｐゴシック" panose="020B0600070205080204" pitchFamily="34" charset="-128"/>
            </a:endParaRPr>
          </a:p>
        </p:txBody>
      </p:sp>
      <p:sp>
        <p:nvSpPr>
          <p:cNvPr id="7177" name="AutoShape 11"/>
          <p:cNvSpPr>
            <a:spLocks noChangeArrowheads="1"/>
          </p:cNvSpPr>
          <p:nvPr/>
        </p:nvSpPr>
        <p:spPr bwMode="auto">
          <a:xfrm>
            <a:off x="4632325" y="2846388"/>
            <a:ext cx="457200" cy="914400"/>
          </a:xfrm>
          <a:prstGeom prst="upDownArrow">
            <a:avLst>
              <a:gd name="adj1" fmla="val 50000"/>
              <a:gd name="adj2" fmla="val 40000"/>
            </a:avLst>
          </a:prstGeom>
          <a:solidFill>
            <a:srgbClr val="808080"/>
          </a:solidFill>
          <a:ln w="9525">
            <a:solidFill>
              <a:schemeClr val="tx1"/>
            </a:solidFill>
            <a:miter lim="800000"/>
            <a:headEnd/>
            <a:tailEnd/>
          </a:ln>
        </p:spPr>
        <p:txBody>
          <a:bodyPr wrap="none" anchor="ct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b="0">
              <a:latin typeface="Adobe Fan Heiti Std B" pitchFamily="34" charset="-128"/>
              <a:ea typeface="ＭＳ Ｐゴシック" panose="020B0600070205080204" pitchFamily="34" charset="-128"/>
            </a:endParaRPr>
          </a:p>
        </p:txBody>
      </p:sp>
      <p:sp>
        <p:nvSpPr>
          <p:cNvPr id="7178" name="Text Box 14"/>
          <p:cNvSpPr txBox="1">
            <a:spLocks noChangeArrowheads="1"/>
          </p:cNvSpPr>
          <p:nvPr/>
        </p:nvSpPr>
        <p:spPr bwMode="auto">
          <a:xfrm>
            <a:off x="6430963" y="3089275"/>
            <a:ext cx="247967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r>
              <a:rPr lang="en-US" sz="1800" b="0" dirty="0" err="1" smtClean="0">
                <a:solidFill>
                  <a:schemeClr val="tx2"/>
                </a:solidFill>
                <a:ea typeface="ＭＳ Ｐゴシック" panose="020B0600070205080204" pitchFamily="34" charset="-128"/>
              </a:rPr>
              <a:t>Văn</a:t>
            </a:r>
            <a:r>
              <a:rPr lang="en-US" sz="1800" b="0" dirty="0" smtClean="0">
                <a:solidFill>
                  <a:schemeClr val="tx2"/>
                </a:solidFill>
                <a:ea typeface="ＭＳ Ｐゴシック" panose="020B0600070205080204" pitchFamily="34" charset="-128"/>
              </a:rPr>
              <a:t> </a:t>
            </a:r>
            <a:r>
              <a:rPr lang="en-US" sz="1800" b="0" dirty="0" err="1" smtClean="0">
                <a:solidFill>
                  <a:schemeClr val="tx2"/>
                </a:solidFill>
                <a:ea typeface="ＭＳ Ｐゴシック" panose="020B0600070205080204" pitchFamily="34" charset="-128"/>
              </a:rPr>
              <a:t>bản</a:t>
            </a:r>
            <a:r>
              <a:rPr lang="en-US" sz="1800" b="0" dirty="0" smtClean="0">
                <a:solidFill>
                  <a:schemeClr val="tx2"/>
                </a:solidFill>
                <a:ea typeface="ＭＳ Ｐゴシック" panose="020B0600070205080204" pitchFamily="34" charset="-128"/>
              </a:rPr>
              <a:t> </a:t>
            </a:r>
            <a:r>
              <a:rPr lang="en-US" sz="1800" b="0" dirty="0" err="1" smtClean="0">
                <a:solidFill>
                  <a:schemeClr val="tx2"/>
                </a:solidFill>
                <a:ea typeface="ＭＳ Ｐゴシック" panose="020B0600070205080204" pitchFamily="34" charset="-128"/>
              </a:rPr>
              <a:t>trả</a:t>
            </a:r>
            <a:r>
              <a:rPr lang="en-US" sz="1800" b="0" dirty="0" smtClean="0">
                <a:solidFill>
                  <a:schemeClr val="tx2"/>
                </a:solidFill>
                <a:ea typeface="ＭＳ Ｐゴシック" panose="020B0600070205080204" pitchFamily="34" charset="-128"/>
              </a:rPr>
              <a:t> </a:t>
            </a:r>
            <a:r>
              <a:rPr lang="en-US" sz="1800" b="0" dirty="0" err="1" smtClean="0">
                <a:solidFill>
                  <a:schemeClr val="tx2"/>
                </a:solidFill>
                <a:ea typeface="ＭＳ Ｐゴシック" panose="020B0600070205080204" pitchFamily="34" charset="-128"/>
              </a:rPr>
              <a:t>về</a:t>
            </a:r>
            <a:r>
              <a:rPr lang="en-US" sz="1800" b="0" dirty="0" smtClean="0">
                <a:solidFill>
                  <a:schemeClr val="tx2"/>
                </a:solidFill>
                <a:ea typeface="ＭＳ Ｐゴシック" panose="020B0600070205080204" pitchFamily="34" charset="-128"/>
              </a:rPr>
              <a:t> </a:t>
            </a:r>
            <a:r>
              <a:rPr lang="en-US" sz="1800" b="0" dirty="0" err="1" smtClean="0">
                <a:solidFill>
                  <a:schemeClr val="tx2"/>
                </a:solidFill>
                <a:ea typeface="ＭＳ Ｐゴシック" panose="020B0600070205080204" pitchFamily="34" charset="-128"/>
              </a:rPr>
              <a:t>không</a:t>
            </a:r>
            <a:r>
              <a:rPr lang="en-US" sz="1800" b="0" dirty="0" smtClean="0">
                <a:solidFill>
                  <a:schemeClr val="tx2"/>
                </a:solidFill>
                <a:ea typeface="ＭＳ Ｐゴシック" panose="020B0600070205080204" pitchFamily="34" charset="-128"/>
              </a:rPr>
              <a:t> </a:t>
            </a:r>
            <a:r>
              <a:rPr lang="en-US" sz="1800" b="0" dirty="0" err="1" smtClean="0">
                <a:solidFill>
                  <a:schemeClr val="tx2"/>
                </a:solidFill>
                <a:ea typeface="ＭＳ Ｐゴシック" panose="020B0600070205080204" pitchFamily="34" charset="-128"/>
              </a:rPr>
              <a:t>chắc</a:t>
            </a:r>
            <a:r>
              <a:rPr lang="en-US" sz="1800" b="0" dirty="0" smtClean="0">
                <a:solidFill>
                  <a:schemeClr val="tx2"/>
                </a:solidFill>
                <a:ea typeface="ＭＳ Ｐゴシック" panose="020B0600070205080204" pitchFamily="34" charset="-128"/>
              </a:rPr>
              <a:t> </a:t>
            </a:r>
            <a:r>
              <a:rPr lang="en-US" sz="1800" b="0" dirty="0" err="1" smtClean="0">
                <a:solidFill>
                  <a:schemeClr val="tx2"/>
                </a:solidFill>
                <a:ea typeface="ＭＳ Ｐゴシック" panose="020B0600070205080204" pitchFamily="34" charset="-128"/>
              </a:rPr>
              <a:t>chắn</a:t>
            </a:r>
            <a:r>
              <a:rPr lang="en-US" sz="1800" b="0" dirty="0" smtClean="0">
                <a:solidFill>
                  <a:schemeClr val="tx2"/>
                </a:solidFill>
                <a:ea typeface="ＭＳ Ｐゴシック" panose="020B0600070205080204" pitchFamily="34" charset="-128"/>
              </a:rPr>
              <a:t> </a:t>
            </a:r>
            <a:r>
              <a:rPr lang="en-US" sz="1800" b="0" dirty="0" err="1" smtClean="0">
                <a:solidFill>
                  <a:schemeClr val="tx2"/>
                </a:solidFill>
                <a:ea typeface="ＭＳ Ｐゴシック" panose="020B0600070205080204" pitchFamily="34" charset="-128"/>
              </a:rPr>
              <a:t>là</a:t>
            </a:r>
            <a:r>
              <a:rPr lang="en-US" sz="1800" b="0" dirty="0" smtClean="0">
                <a:solidFill>
                  <a:schemeClr val="tx2"/>
                </a:solidFill>
                <a:ea typeface="ＭＳ Ｐゴシック" panose="020B0600070205080204" pitchFamily="34" charset="-128"/>
              </a:rPr>
              <a:t> </a:t>
            </a:r>
            <a:r>
              <a:rPr lang="en-US" sz="1800" b="0" dirty="0" err="1" smtClean="0">
                <a:solidFill>
                  <a:schemeClr val="tx2"/>
                </a:solidFill>
                <a:ea typeface="ＭＳ Ｐゴシック" panose="020B0600070205080204" pitchFamily="34" charset="-128"/>
              </a:rPr>
              <a:t>văn</a:t>
            </a:r>
            <a:r>
              <a:rPr lang="en-US" sz="1800" b="0" dirty="0" smtClean="0">
                <a:solidFill>
                  <a:schemeClr val="tx2"/>
                </a:solidFill>
                <a:ea typeface="ＭＳ Ｐゴシック" panose="020B0600070205080204" pitchFamily="34" charset="-128"/>
              </a:rPr>
              <a:t> </a:t>
            </a:r>
            <a:r>
              <a:rPr lang="en-US" sz="1800" b="0" dirty="0" err="1" smtClean="0">
                <a:solidFill>
                  <a:schemeClr val="tx2"/>
                </a:solidFill>
                <a:ea typeface="ＭＳ Ｐゴシック" panose="020B0600070205080204" pitchFamily="34" charset="-128"/>
              </a:rPr>
              <a:t>bản</a:t>
            </a:r>
            <a:r>
              <a:rPr lang="en-US" sz="1800" b="0" dirty="0" smtClean="0">
                <a:solidFill>
                  <a:schemeClr val="tx2"/>
                </a:solidFill>
                <a:ea typeface="ＭＳ Ｐゴシック" panose="020B0600070205080204" pitchFamily="34" charset="-128"/>
              </a:rPr>
              <a:t> </a:t>
            </a:r>
            <a:r>
              <a:rPr lang="en-US" sz="1800" b="0" dirty="0" err="1" smtClean="0">
                <a:solidFill>
                  <a:schemeClr val="tx2"/>
                </a:solidFill>
                <a:ea typeface="ＭＳ Ｐゴシック" panose="020B0600070205080204" pitchFamily="34" charset="-128"/>
              </a:rPr>
              <a:t>phù</a:t>
            </a:r>
            <a:r>
              <a:rPr lang="en-US" sz="1800" b="0" dirty="0" smtClean="0">
                <a:solidFill>
                  <a:schemeClr val="tx2"/>
                </a:solidFill>
                <a:ea typeface="ＭＳ Ｐゴシック" panose="020B0600070205080204" pitchFamily="34" charset="-128"/>
              </a:rPr>
              <a:t> </a:t>
            </a:r>
            <a:r>
              <a:rPr lang="en-US" sz="1800" b="0" dirty="0" err="1" smtClean="0">
                <a:solidFill>
                  <a:schemeClr val="tx2"/>
                </a:solidFill>
                <a:ea typeface="ＭＳ Ｐゴシック" panose="020B0600070205080204" pitchFamily="34" charset="-128"/>
              </a:rPr>
              <a:t>hợp</a:t>
            </a:r>
            <a:endParaRPr lang="en-US" sz="1800" b="0" dirty="0">
              <a:solidFill>
                <a:schemeClr val="tx2"/>
              </a:solidFill>
              <a:ea typeface="ＭＳ Ｐゴシック" panose="020B0600070205080204" pitchFamily="34" charset="-128"/>
            </a:endParaRPr>
          </a:p>
        </p:txBody>
      </p:sp>
      <p:sp>
        <p:nvSpPr>
          <p:cNvPr id="7179" name="Text Box 17"/>
          <p:cNvSpPr txBox="1">
            <a:spLocks noChangeArrowheads="1"/>
          </p:cNvSpPr>
          <p:nvPr/>
        </p:nvSpPr>
        <p:spPr bwMode="auto">
          <a:xfrm>
            <a:off x="6497638" y="1916113"/>
            <a:ext cx="21780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r>
              <a:rPr lang="en-US" sz="1800" b="0">
                <a:solidFill>
                  <a:schemeClr val="folHlink"/>
                </a:solidFill>
                <a:ea typeface="ＭＳ Ｐゴシック" panose="020B0600070205080204" pitchFamily="34" charset="-128"/>
              </a:rPr>
              <a:t>Không bảo toàn ngữ nghĩa</a:t>
            </a:r>
          </a:p>
        </p:txBody>
      </p:sp>
      <p:sp>
        <p:nvSpPr>
          <p:cNvPr id="7180" name="Text Box 17"/>
          <p:cNvSpPr txBox="1">
            <a:spLocks noChangeArrowheads="1"/>
          </p:cNvSpPr>
          <p:nvPr/>
        </p:nvSpPr>
        <p:spPr bwMode="auto">
          <a:xfrm>
            <a:off x="755650" y="2133600"/>
            <a:ext cx="2159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ctr" eaLnBrk="1" hangingPunct="1">
              <a:spcBef>
                <a:spcPct val="50000"/>
              </a:spcBef>
              <a:buClrTx/>
              <a:buSzTx/>
              <a:buFontTx/>
              <a:buNone/>
            </a:pPr>
            <a:r>
              <a:rPr lang="en-US" sz="1800" b="0"/>
              <a:t>Nhu cầu thông tin người dùng</a:t>
            </a:r>
            <a:endParaRPr lang="vi-VN" sz="1800" b="0"/>
          </a:p>
        </p:txBody>
      </p:sp>
      <p:sp>
        <p:nvSpPr>
          <p:cNvPr id="7181" name="Text Box 18"/>
          <p:cNvSpPr txBox="1">
            <a:spLocks noChangeArrowheads="1"/>
          </p:cNvSpPr>
          <p:nvPr/>
        </p:nvSpPr>
        <p:spPr bwMode="auto">
          <a:xfrm>
            <a:off x="900113" y="4005263"/>
            <a:ext cx="172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50000"/>
              </a:spcBef>
              <a:buClrTx/>
              <a:buSzTx/>
              <a:buFontTx/>
              <a:buNone/>
            </a:pPr>
            <a:r>
              <a:rPr lang="en-US" sz="1800" b="0"/>
              <a:t>Văn bản</a:t>
            </a:r>
            <a:endParaRPr lang="vi-VN" sz="1800" b="0"/>
          </a:p>
        </p:txBody>
      </p:sp>
      <p:sp>
        <p:nvSpPr>
          <p:cNvPr id="7182" name="Text Box 19"/>
          <p:cNvSpPr txBox="1">
            <a:spLocks noChangeArrowheads="1"/>
          </p:cNvSpPr>
          <p:nvPr/>
        </p:nvSpPr>
        <p:spPr bwMode="auto">
          <a:xfrm>
            <a:off x="4213225" y="2133600"/>
            <a:ext cx="1727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ctr" eaLnBrk="1" hangingPunct="1">
              <a:spcBef>
                <a:spcPct val="50000"/>
              </a:spcBef>
              <a:buClrTx/>
              <a:buSzTx/>
              <a:buFontTx/>
              <a:buNone/>
            </a:pPr>
            <a:r>
              <a:rPr lang="en-US" sz="1800" b="0" dirty="0" err="1"/>
              <a:t>Biểu</a:t>
            </a:r>
            <a:r>
              <a:rPr lang="en-US" sz="1800" b="0" dirty="0"/>
              <a:t> </a:t>
            </a:r>
            <a:r>
              <a:rPr lang="en-US" sz="1800" b="0" dirty="0" err="1"/>
              <a:t>diễn</a:t>
            </a:r>
            <a:r>
              <a:rPr lang="en-US" sz="1800" b="0" dirty="0"/>
              <a:t> logic </a:t>
            </a:r>
            <a:r>
              <a:rPr lang="en-US" sz="1800" b="0" dirty="0" err="1"/>
              <a:t>truy</a:t>
            </a:r>
            <a:r>
              <a:rPr lang="en-US" sz="1800" b="0" dirty="0"/>
              <a:t> </a:t>
            </a:r>
            <a:r>
              <a:rPr lang="en-US" sz="1800" b="0" dirty="0" err="1"/>
              <a:t>vấn</a:t>
            </a:r>
            <a:endParaRPr lang="vi-VN" sz="1800" b="0" dirty="0"/>
          </a:p>
        </p:txBody>
      </p:sp>
      <p:sp>
        <p:nvSpPr>
          <p:cNvPr id="7183" name="Text Box 20"/>
          <p:cNvSpPr txBox="1">
            <a:spLocks noChangeArrowheads="1"/>
          </p:cNvSpPr>
          <p:nvPr/>
        </p:nvSpPr>
        <p:spPr bwMode="auto">
          <a:xfrm>
            <a:off x="4140200" y="4005263"/>
            <a:ext cx="18716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ctr" eaLnBrk="1" hangingPunct="1">
              <a:spcBef>
                <a:spcPct val="50000"/>
              </a:spcBef>
              <a:buClrTx/>
              <a:buSzTx/>
              <a:buFontTx/>
              <a:buNone/>
            </a:pPr>
            <a:r>
              <a:rPr lang="en-US" sz="1800" b="0"/>
              <a:t>Biểu diễn logic văn bản</a:t>
            </a:r>
            <a:endParaRPr lang="vi-VN" sz="1800" b="0"/>
          </a:p>
        </p:txBody>
      </p:sp>
      <p:sp>
        <p:nvSpPr>
          <p:cNvPr id="7184" name="Text Box 21"/>
          <p:cNvSpPr txBox="1">
            <a:spLocks noChangeArrowheads="1"/>
          </p:cNvSpPr>
          <p:nvPr/>
        </p:nvSpPr>
        <p:spPr bwMode="auto">
          <a:xfrm>
            <a:off x="5089525" y="3081338"/>
            <a:ext cx="1349375"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ctr" eaLnBrk="1" hangingPunct="1">
              <a:spcBef>
                <a:spcPct val="50000"/>
              </a:spcBef>
              <a:buClrTx/>
              <a:buSzTx/>
              <a:buFontTx/>
              <a:buNone/>
            </a:pPr>
            <a:r>
              <a:rPr lang="en-US" sz="1800" b="0"/>
              <a:t>So sánh</a:t>
            </a:r>
            <a:endParaRPr lang="vi-VN" sz="1800" b="0"/>
          </a:p>
        </p:txBody>
      </p:sp>
      <p:sp>
        <p:nvSpPr>
          <p:cNvPr id="7185" name="Rectangle 3"/>
          <p:cNvSpPr txBox="1">
            <a:spLocks noChangeArrowheads="1"/>
          </p:cNvSpPr>
          <p:nvPr/>
        </p:nvSpPr>
        <p:spPr bwMode="auto">
          <a:xfrm>
            <a:off x="381000" y="5229200"/>
            <a:ext cx="8574088" cy="13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marL="0" indent="0" algn="just" eaLnBrk="1" hangingPunct="1">
              <a:buNone/>
            </a:pPr>
            <a:r>
              <a:rPr lang="en-US" sz="2400" b="0" dirty="0" err="1" smtClean="0">
                <a:solidFill>
                  <a:schemeClr val="tx2"/>
                </a:solidFill>
              </a:rPr>
              <a:t>Có</a:t>
            </a:r>
            <a:r>
              <a:rPr lang="en-US" sz="2400" b="0" dirty="0" smtClean="0">
                <a:solidFill>
                  <a:schemeClr val="tx2"/>
                </a:solidFill>
              </a:rPr>
              <a:t> </a:t>
            </a:r>
            <a:r>
              <a:rPr lang="en-US" sz="2400" b="0" dirty="0" err="1">
                <a:solidFill>
                  <a:schemeClr val="tx2"/>
                </a:solidFill>
              </a:rPr>
              <a:t>thể</a:t>
            </a:r>
            <a:r>
              <a:rPr lang="en-US" sz="2400" b="0" dirty="0">
                <a:solidFill>
                  <a:schemeClr val="tx2"/>
                </a:solidFill>
              </a:rPr>
              <a:t> </a:t>
            </a:r>
            <a:r>
              <a:rPr lang="en-US" sz="2400" b="0" dirty="0" err="1">
                <a:solidFill>
                  <a:schemeClr val="tx2"/>
                </a:solidFill>
              </a:rPr>
              <a:t>sử</a:t>
            </a:r>
            <a:r>
              <a:rPr lang="en-US" sz="2400" b="0" dirty="0">
                <a:solidFill>
                  <a:schemeClr val="tx2"/>
                </a:solidFill>
              </a:rPr>
              <a:t> </a:t>
            </a:r>
            <a:r>
              <a:rPr lang="en-US" sz="2400" b="0" dirty="0" err="1">
                <a:solidFill>
                  <a:schemeClr val="tx2"/>
                </a:solidFill>
              </a:rPr>
              <a:t>dụng</a:t>
            </a:r>
            <a:r>
              <a:rPr lang="en-US" sz="2400" b="0" dirty="0">
                <a:solidFill>
                  <a:schemeClr val="tx2"/>
                </a:solidFill>
              </a:rPr>
              <a:t> </a:t>
            </a:r>
            <a:r>
              <a:rPr lang="en-US" sz="2400" b="0" dirty="0" err="1">
                <a:solidFill>
                  <a:schemeClr val="tx2"/>
                </a:solidFill>
              </a:rPr>
              <a:t>xác</a:t>
            </a:r>
            <a:r>
              <a:rPr lang="en-US" sz="2400" b="0" dirty="0">
                <a:solidFill>
                  <a:schemeClr val="tx2"/>
                </a:solidFill>
              </a:rPr>
              <a:t> </a:t>
            </a:r>
            <a:r>
              <a:rPr lang="en-US" sz="2400" b="0" dirty="0" err="1">
                <a:solidFill>
                  <a:schemeClr val="tx2"/>
                </a:solidFill>
              </a:rPr>
              <a:t>suất</a:t>
            </a:r>
            <a:r>
              <a:rPr lang="en-US" sz="2400" b="0" dirty="0">
                <a:solidFill>
                  <a:schemeClr val="tx2"/>
                </a:solidFill>
              </a:rPr>
              <a:t> </a:t>
            </a:r>
            <a:r>
              <a:rPr lang="en-US" sz="2400" b="0" dirty="0" err="1">
                <a:solidFill>
                  <a:schemeClr val="tx2"/>
                </a:solidFill>
              </a:rPr>
              <a:t>để</a:t>
            </a:r>
            <a:r>
              <a:rPr lang="en-US" sz="2400" b="0" dirty="0">
                <a:solidFill>
                  <a:schemeClr val="tx2"/>
                </a:solidFill>
              </a:rPr>
              <a:t> </a:t>
            </a:r>
            <a:r>
              <a:rPr lang="en-US" sz="2400" b="0" dirty="0" err="1">
                <a:solidFill>
                  <a:schemeClr val="tx2"/>
                </a:solidFill>
              </a:rPr>
              <a:t>định</a:t>
            </a:r>
            <a:r>
              <a:rPr lang="en-US" sz="2400" b="0" dirty="0">
                <a:solidFill>
                  <a:schemeClr val="tx2"/>
                </a:solidFill>
              </a:rPr>
              <a:t> </a:t>
            </a:r>
            <a:r>
              <a:rPr lang="en-US" sz="2400" b="0" dirty="0" err="1">
                <a:solidFill>
                  <a:schemeClr val="tx2"/>
                </a:solidFill>
              </a:rPr>
              <a:t>lượng</a:t>
            </a:r>
            <a:r>
              <a:rPr lang="en-US" sz="2400" b="0" dirty="0">
                <a:solidFill>
                  <a:schemeClr val="tx2"/>
                </a:solidFill>
              </a:rPr>
              <a:t> </a:t>
            </a:r>
            <a:r>
              <a:rPr lang="en-US" sz="2400" b="0" dirty="0" err="1">
                <a:solidFill>
                  <a:schemeClr val="tx2"/>
                </a:solidFill>
              </a:rPr>
              <a:t>sự</a:t>
            </a:r>
            <a:r>
              <a:rPr lang="en-US" sz="2400" b="0" dirty="0">
                <a:solidFill>
                  <a:schemeClr val="tx2"/>
                </a:solidFill>
              </a:rPr>
              <a:t> </a:t>
            </a:r>
            <a:r>
              <a:rPr lang="en-US" sz="2400" b="0" dirty="0" err="1">
                <a:solidFill>
                  <a:schemeClr val="tx2"/>
                </a:solidFill>
              </a:rPr>
              <a:t>không</a:t>
            </a:r>
            <a:r>
              <a:rPr lang="en-US" sz="2400" b="0" dirty="0">
                <a:solidFill>
                  <a:schemeClr val="tx2"/>
                </a:solidFill>
              </a:rPr>
              <a:t> </a:t>
            </a:r>
            <a:r>
              <a:rPr lang="en-US" sz="2400" b="0" dirty="0" err="1">
                <a:solidFill>
                  <a:schemeClr val="tx2"/>
                </a:solidFill>
              </a:rPr>
              <a:t>chắc</a:t>
            </a:r>
            <a:r>
              <a:rPr lang="en-US" sz="2400" b="0" dirty="0">
                <a:solidFill>
                  <a:schemeClr val="tx2"/>
                </a:solidFill>
              </a:rPr>
              <a:t> </a:t>
            </a:r>
            <a:r>
              <a:rPr lang="en-US" sz="2400" b="0" dirty="0" err="1">
                <a:solidFill>
                  <a:schemeClr val="tx2"/>
                </a:solidFill>
              </a:rPr>
              <a:t>chắn</a:t>
            </a:r>
            <a:r>
              <a:rPr lang="en-US" sz="2400" b="0" dirty="0">
                <a:solidFill>
                  <a:schemeClr val="tx2"/>
                </a:solidFill>
              </a:rPr>
              <a:t> </a:t>
            </a:r>
            <a:r>
              <a:rPr lang="en-US" sz="2400" b="0" dirty="0" err="1">
                <a:solidFill>
                  <a:schemeClr val="tx2"/>
                </a:solidFill>
              </a:rPr>
              <a:t>trong</a:t>
            </a:r>
            <a:r>
              <a:rPr lang="en-US" sz="2400" b="0" dirty="0">
                <a:solidFill>
                  <a:schemeClr val="tx2"/>
                </a:solidFill>
              </a:rPr>
              <a:t> </a:t>
            </a:r>
            <a:r>
              <a:rPr lang="en-US" sz="2400" b="0" dirty="0" err="1">
                <a:solidFill>
                  <a:schemeClr val="tx2"/>
                </a:solidFill>
              </a:rPr>
              <a:t>tìm</a:t>
            </a:r>
            <a:r>
              <a:rPr lang="en-US" sz="2400" b="0" dirty="0">
                <a:solidFill>
                  <a:schemeClr val="tx2"/>
                </a:solidFill>
              </a:rPr>
              <a:t> </a:t>
            </a:r>
            <a:r>
              <a:rPr lang="en-US" sz="2400" b="0" dirty="0" err="1">
                <a:solidFill>
                  <a:schemeClr val="tx2"/>
                </a:solidFill>
              </a:rPr>
              <a:t>kiếm</a:t>
            </a:r>
            <a:r>
              <a:rPr lang="en-US" sz="2400" b="0" dirty="0" smtClean="0">
                <a:solidFill>
                  <a:schemeClr val="tx2"/>
                </a:solidFill>
              </a:rPr>
              <a:t>.</a:t>
            </a:r>
            <a:endParaRPr lang="vi-VN" sz="2400" b="0" dirty="0">
              <a:solidFill>
                <a:schemeClr val="tx2"/>
              </a:solidFill>
            </a:endParaRPr>
          </a:p>
        </p:txBody>
      </p:sp>
      <p:sp>
        <p:nvSpPr>
          <p:cNvPr id="2" name="Slide Number Placeholder 1"/>
          <p:cNvSpPr>
            <a:spLocks noGrp="1"/>
          </p:cNvSpPr>
          <p:nvPr>
            <p:ph type="sldNum" sz="quarter" idx="12"/>
          </p:nvPr>
        </p:nvSpPr>
        <p:spPr/>
        <p:txBody>
          <a:bodyPr/>
          <a:lstStyle/>
          <a:p>
            <a:pPr>
              <a:defRPr/>
            </a:pPr>
            <a:fld id="{3A61A8D7-472F-4220-B835-9BCD656AC6A7}" type="slidenum">
              <a:rPr lang="vi-VN" smtClean="0"/>
              <a:pPr>
                <a:defRPr/>
              </a:pPr>
              <a:t>3</a:t>
            </a:fld>
            <a:endParaRPr lang="vi-VN"/>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idx="4294967295"/>
          </p:nvPr>
        </p:nvSpPr>
        <p:spPr/>
        <p:txBody>
          <a:bodyPr/>
          <a:lstStyle/>
          <a:p>
            <a:pPr eaLnBrk="1" hangingPunct="1"/>
            <a:r>
              <a:rPr lang="en-US" sz="3600" smtClean="0"/>
              <a:t>Okapi BM25</a:t>
            </a:r>
          </a:p>
        </p:txBody>
      </p:sp>
      <p:sp>
        <p:nvSpPr>
          <p:cNvPr id="34819" name="Content Placeholder 2"/>
          <p:cNvSpPr>
            <a:spLocks noGrp="1"/>
          </p:cNvSpPr>
          <p:nvPr>
            <p:ph idx="4294967295"/>
          </p:nvPr>
        </p:nvSpPr>
        <p:spPr>
          <a:xfrm>
            <a:off x="611560" y="2060575"/>
            <a:ext cx="8075240" cy="3744689"/>
          </a:xfrm>
        </p:spPr>
        <p:txBody>
          <a:bodyPr/>
          <a:lstStyle/>
          <a:p>
            <a:pPr eaLnBrk="1" hangingPunct="1"/>
            <a:r>
              <a:rPr lang="en-US" sz="2800" dirty="0" smtClean="0"/>
              <a:t>BM25 “Best Match 25”</a:t>
            </a:r>
          </a:p>
          <a:p>
            <a:pPr lvl="1" algn="just" eaLnBrk="1" hangingPunct="1"/>
            <a:r>
              <a:rPr lang="en-US" sz="2400" dirty="0" err="1" smtClean="0"/>
              <a:t>Được</a:t>
            </a:r>
            <a:r>
              <a:rPr lang="en-US" sz="2400" dirty="0" smtClean="0"/>
              <a:t> </a:t>
            </a:r>
            <a:r>
              <a:rPr lang="en-US" sz="2400" dirty="0" err="1" smtClean="0"/>
              <a:t>phát</a:t>
            </a:r>
            <a:r>
              <a:rPr lang="en-US" sz="2400" dirty="0" smtClean="0"/>
              <a:t> </a:t>
            </a:r>
            <a:r>
              <a:rPr lang="en-US" sz="2400" dirty="0" err="1" smtClean="0"/>
              <a:t>triển</a:t>
            </a:r>
            <a:r>
              <a:rPr lang="en-US" sz="2400" dirty="0" smtClean="0"/>
              <a:t> </a:t>
            </a:r>
            <a:r>
              <a:rPr lang="en-US" sz="2400" dirty="0" err="1" smtClean="0"/>
              <a:t>trong</a:t>
            </a:r>
            <a:r>
              <a:rPr lang="en-US" sz="2400" dirty="0" smtClean="0"/>
              <a:t> </a:t>
            </a:r>
            <a:r>
              <a:rPr lang="en-US" sz="2400" dirty="0" err="1" smtClean="0"/>
              <a:t>hệ</a:t>
            </a:r>
            <a:r>
              <a:rPr lang="en-US" sz="2400" dirty="0" smtClean="0"/>
              <a:t> </a:t>
            </a:r>
            <a:r>
              <a:rPr lang="en-US" sz="2400" dirty="0" err="1" smtClean="0"/>
              <a:t>thống</a:t>
            </a:r>
            <a:r>
              <a:rPr lang="en-US" sz="2400" dirty="0" smtClean="0"/>
              <a:t> Okapi (City University London)</a:t>
            </a:r>
          </a:p>
          <a:p>
            <a:pPr lvl="1" eaLnBrk="1" hangingPunct="1"/>
            <a:r>
              <a:rPr lang="en-US" sz="2400" dirty="0" err="1" smtClean="0"/>
              <a:t>Hiệu</a:t>
            </a:r>
            <a:r>
              <a:rPr lang="en-US" sz="2400" dirty="0" smtClean="0"/>
              <a:t> </a:t>
            </a:r>
            <a:r>
              <a:rPr lang="en-US" sz="2400" dirty="0" err="1" smtClean="0"/>
              <a:t>quả</a:t>
            </a:r>
            <a:r>
              <a:rPr lang="en-US" sz="2400" dirty="0" smtClean="0"/>
              <a:t> </a:t>
            </a:r>
            <a:r>
              <a:rPr lang="en-US" sz="2400" dirty="0" err="1" smtClean="0"/>
              <a:t>đã</a:t>
            </a:r>
            <a:r>
              <a:rPr lang="en-US" sz="2400" dirty="0" smtClean="0"/>
              <a:t> </a:t>
            </a:r>
            <a:r>
              <a:rPr lang="en-US" sz="2400" dirty="0" err="1" smtClean="0"/>
              <a:t>được</a:t>
            </a:r>
            <a:r>
              <a:rPr lang="en-US" sz="2400" dirty="0" smtClean="0"/>
              <a:t> </a:t>
            </a:r>
            <a:r>
              <a:rPr lang="en-US" sz="2400" dirty="0" err="1" smtClean="0"/>
              <a:t>xác</a:t>
            </a:r>
            <a:r>
              <a:rPr lang="en-US" sz="2400" dirty="0" smtClean="0"/>
              <a:t> </a:t>
            </a:r>
            <a:r>
              <a:rPr lang="en-US" sz="2400" dirty="0" err="1" smtClean="0"/>
              <a:t>nhận</a:t>
            </a:r>
            <a:r>
              <a:rPr lang="en-US" sz="2400" dirty="0" smtClean="0"/>
              <a:t> </a:t>
            </a:r>
            <a:r>
              <a:rPr lang="en-US" sz="2400" dirty="0" err="1" smtClean="0"/>
              <a:t>trong</a:t>
            </a:r>
            <a:r>
              <a:rPr lang="en-US" sz="2400" dirty="0" smtClean="0"/>
              <a:t> </a:t>
            </a:r>
            <a:r>
              <a:rPr lang="en-US" sz="2400" dirty="0" err="1" smtClean="0"/>
              <a:t>thực</a:t>
            </a:r>
            <a:r>
              <a:rPr lang="en-US" sz="2400" dirty="0" smtClean="0"/>
              <a:t> </a:t>
            </a:r>
            <a:r>
              <a:rPr lang="en-US" sz="2400" dirty="0" err="1" smtClean="0"/>
              <a:t>nghiệm</a:t>
            </a:r>
            <a:endParaRPr lang="en-US" sz="2400" dirty="0" smtClean="0"/>
          </a:p>
          <a:p>
            <a:pPr algn="just" eaLnBrk="1" hangingPunct="1"/>
            <a:r>
              <a:rPr lang="en-US" sz="2800" dirty="0" err="1" smtClean="0"/>
              <a:t>Sử</a:t>
            </a:r>
            <a:r>
              <a:rPr lang="en-US" sz="2800" dirty="0" smtClean="0"/>
              <a:t> </a:t>
            </a:r>
            <a:r>
              <a:rPr lang="en-US" sz="2800" dirty="0" err="1" smtClean="0"/>
              <a:t>dụng</a:t>
            </a:r>
            <a:r>
              <a:rPr lang="en-US" sz="2800" dirty="0" smtClean="0"/>
              <a:t> </a:t>
            </a:r>
            <a:r>
              <a:rPr lang="en-US" sz="2800" dirty="0" err="1" smtClean="0"/>
              <a:t>tần</a:t>
            </a:r>
            <a:r>
              <a:rPr lang="en-US" sz="2800" dirty="0" smtClean="0"/>
              <a:t> </a:t>
            </a:r>
            <a:r>
              <a:rPr lang="en-US" sz="2800" dirty="0" err="1" smtClean="0"/>
              <a:t>suất</a:t>
            </a:r>
            <a:r>
              <a:rPr lang="en-US" sz="2800" dirty="0" smtClean="0"/>
              <a:t> </a:t>
            </a:r>
            <a:r>
              <a:rPr lang="en-US" sz="2800" dirty="0" err="1" smtClean="0"/>
              <a:t>từ</a:t>
            </a:r>
            <a:r>
              <a:rPr lang="en-US" sz="2800" dirty="0" smtClean="0"/>
              <a:t> </a:t>
            </a:r>
            <a:r>
              <a:rPr lang="en-US" sz="2800" dirty="0" err="1" smtClean="0"/>
              <a:t>và</a:t>
            </a:r>
            <a:r>
              <a:rPr lang="en-US" sz="2800" dirty="0" smtClean="0"/>
              <a:t> </a:t>
            </a:r>
            <a:r>
              <a:rPr lang="en-US" sz="2800" dirty="0" err="1" smtClean="0"/>
              <a:t>độ</a:t>
            </a:r>
            <a:r>
              <a:rPr lang="en-US" sz="2800" dirty="0" smtClean="0"/>
              <a:t> </a:t>
            </a:r>
            <a:r>
              <a:rPr lang="en-US" sz="2800" dirty="0" err="1" smtClean="0"/>
              <a:t>dài</a:t>
            </a:r>
            <a:r>
              <a:rPr lang="en-US" sz="2800" dirty="0" smtClean="0"/>
              <a:t> </a:t>
            </a:r>
            <a:r>
              <a:rPr lang="en-US" sz="2800" dirty="0" err="1" smtClean="0"/>
              <a:t>văn</a:t>
            </a:r>
            <a:r>
              <a:rPr lang="en-US" sz="2800" dirty="0" smtClean="0"/>
              <a:t> </a:t>
            </a:r>
            <a:r>
              <a:rPr lang="en-US" sz="2800" dirty="0" err="1" smtClean="0"/>
              <a:t>bản</a:t>
            </a:r>
            <a:r>
              <a:rPr lang="en-US" sz="2800" dirty="0" smtClean="0"/>
              <a:t>, </a:t>
            </a:r>
            <a:r>
              <a:rPr lang="en-US" sz="2800" dirty="0" err="1" smtClean="0"/>
              <a:t>nhưng</a:t>
            </a:r>
            <a:r>
              <a:rPr lang="en-US" sz="2800" dirty="0" smtClean="0"/>
              <a:t> </a:t>
            </a:r>
            <a:r>
              <a:rPr lang="en-US" sz="2800" dirty="0" err="1" smtClean="0"/>
              <a:t>không</a:t>
            </a:r>
            <a:r>
              <a:rPr lang="en-US" sz="2800" dirty="0" smtClean="0"/>
              <a:t> </a:t>
            </a:r>
            <a:r>
              <a:rPr lang="en-US" sz="2800" dirty="0" err="1" smtClean="0"/>
              <a:t>bổ</a:t>
            </a:r>
            <a:r>
              <a:rPr lang="en-US" sz="2800" dirty="0" smtClean="0"/>
              <a:t> </a:t>
            </a:r>
            <a:r>
              <a:rPr lang="en-US" sz="2800" dirty="0" err="1" smtClean="0"/>
              <a:t>xung</a:t>
            </a:r>
            <a:r>
              <a:rPr lang="en-US" sz="2800" dirty="0" smtClean="0"/>
              <a:t> </a:t>
            </a:r>
            <a:r>
              <a:rPr lang="en-US" sz="2800" dirty="0" err="1" smtClean="0"/>
              <a:t>quá</a:t>
            </a:r>
            <a:r>
              <a:rPr lang="en-US" sz="2800" dirty="0" smtClean="0"/>
              <a:t> </a:t>
            </a:r>
            <a:r>
              <a:rPr lang="en-US" sz="2800" dirty="0" err="1" smtClean="0"/>
              <a:t>nhiều</a:t>
            </a:r>
            <a:r>
              <a:rPr lang="en-US" sz="2800" dirty="0" smtClean="0"/>
              <a:t> </a:t>
            </a:r>
            <a:r>
              <a:rPr lang="en-US" sz="2800" dirty="0" err="1" smtClean="0"/>
              <a:t>tham</a:t>
            </a:r>
            <a:r>
              <a:rPr lang="en-US" sz="2800" dirty="0" smtClean="0"/>
              <a:t> </a:t>
            </a:r>
            <a:r>
              <a:rPr lang="en-US" sz="2800" dirty="0" err="1" smtClean="0"/>
              <a:t>số</a:t>
            </a:r>
            <a:r>
              <a:rPr lang="en-US" sz="2800" dirty="0" smtClean="0"/>
              <a:t> so </a:t>
            </a:r>
            <a:r>
              <a:rPr lang="en-US" sz="2800" dirty="0" err="1" smtClean="0"/>
              <a:t>với</a:t>
            </a:r>
            <a:r>
              <a:rPr lang="en-US" sz="2800" dirty="0" smtClean="0"/>
              <a:t> BIM</a:t>
            </a:r>
          </a:p>
          <a:p>
            <a:pPr marL="0" indent="0" eaLnBrk="1" hangingPunct="1">
              <a:buNone/>
            </a:pPr>
            <a:endParaRPr lang="en-US" sz="2800" dirty="0" smtClean="0"/>
          </a:p>
          <a:p>
            <a:pPr marL="0" indent="0" eaLnBrk="1" hangingPunct="1">
              <a:buNone/>
            </a:pPr>
            <a:r>
              <a:rPr lang="en-US" sz="2400" dirty="0" smtClean="0">
                <a:solidFill>
                  <a:schemeClr val="tx2"/>
                </a:solidFill>
              </a:rPr>
              <a:t>(Robertson and Zaragoza 2009; </a:t>
            </a:r>
            <a:r>
              <a:rPr lang="en-US" sz="2400" dirty="0" err="1" smtClean="0">
                <a:solidFill>
                  <a:schemeClr val="tx2"/>
                </a:solidFill>
              </a:rPr>
              <a:t>Spärck</a:t>
            </a:r>
            <a:r>
              <a:rPr lang="en-US" sz="2400" dirty="0" smtClean="0">
                <a:solidFill>
                  <a:schemeClr val="tx2"/>
                </a:solidFill>
              </a:rPr>
              <a:t> Jones et al. 2000)</a:t>
            </a:r>
          </a:p>
        </p:txBody>
      </p:sp>
      <p:sp>
        <p:nvSpPr>
          <p:cNvPr id="2" name="Slide Number Placeholder 1"/>
          <p:cNvSpPr>
            <a:spLocks noGrp="1"/>
          </p:cNvSpPr>
          <p:nvPr>
            <p:ph type="sldNum" sz="quarter" idx="12"/>
          </p:nvPr>
        </p:nvSpPr>
        <p:spPr/>
        <p:txBody>
          <a:bodyPr/>
          <a:lstStyle/>
          <a:p>
            <a:pPr>
              <a:defRPr/>
            </a:pPr>
            <a:fld id="{D44A3475-7AC7-4219-BAAB-E51036592DFB}" type="slidenum">
              <a:rPr lang="vi-VN" smtClean="0"/>
              <a:pPr>
                <a:defRPr/>
              </a:pPr>
              <a:t>30</a:t>
            </a:fld>
            <a:endParaRPr lang="vi-VN"/>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1350963" y="214313"/>
            <a:ext cx="7793037" cy="1462087"/>
          </a:xfrm>
        </p:spPr>
        <p:txBody>
          <a:bodyPr/>
          <a:lstStyle/>
          <a:p>
            <a:pPr eaLnBrk="1" hangingPunct="1"/>
            <a:r>
              <a:rPr lang="en-US" sz="3600" smtClean="0"/>
              <a:t>Trọng số Okapi</a:t>
            </a:r>
            <a:endParaRPr lang="vi-VN" sz="3600" smtClean="0"/>
          </a:p>
        </p:txBody>
      </p:sp>
      <p:sp>
        <p:nvSpPr>
          <p:cNvPr id="35843" name="Rectangle 5"/>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a:p>
        </p:txBody>
      </p:sp>
      <p:sp>
        <p:nvSpPr>
          <p:cNvPr id="35844" name="Rectangle 8"/>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a:p>
        </p:txBody>
      </p:sp>
      <p:sp>
        <p:nvSpPr>
          <p:cNvPr id="35845" name="Rectangle 10"/>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a:p>
        </p:txBody>
      </p:sp>
      <p:sp>
        <p:nvSpPr>
          <p:cNvPr id="35846" name="Rectangle 12"/>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a:p>
        </p:txBody>
      </p:sp>
      <p:sp>
        <p:nvSpPr>
          <p:cNvPr id="35847" name="Rectangle 16"/>
          <p:cNvSpPr>
            <a:spLocks noChangeArrowheads="1"/>
          </p:cNvSpPr>
          <p:nvPr/>
        </p:nvSpPr>
        <p:spPr bwMode="auto">
          <a:xfrm>
            <a:off x="0" y="2895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a:p>
        </p:txBody>
      </p:sp>
      <p:graphicFrame>
        <p:nvGraphicFramePr>
          <p:cNvPr id="35848" name="Object 15"/>
          <p:cNvGraphicFramePr>
            <a:graphicFrameLocks noChangeAspect="1"/>
          </p:cNvGraphicFramePr>
          <p:nvPr>
            <p:extLst>
              <p:ext uri="{D42A27DB-BD31-4B8C-83A1-F6EECF244321}">
                <p14:modId xmlns:p14="http://schemas.microsoft.com/office/powerpoint/2010/main" val="2561976999"/>
              </p:ext>
            </p:extLst>
          </p:nvPr>
        </p:nvGraphicFramePr>
        <p:xfrm>
          <a:off x="323850" y="2204864"/>
          <a:ext cx="8424863" cy="2230437"/>
        </p:xfrm>
        <a:graphic>
          <a:graphicData uri="http://schemas.openxmlformats.org/presentationml/2006/ole">
            <mc:AlternateContent xmlns:mc="http://schemas.openxmlformats.org/markup-compatibility/2006">
              <mc:Choice xmlns:v="urn:schemas-microsoft-com:vml" Requires="v">
                <p:oleObj spid="_x0000_s36108" name="Формула" r:id="rId3" imgW="4025900" imgH="1066800" progId="Equation.3">
                  <p:embed/>
                </p:oleObj>
              </mc:Choice>
              <mc:Fallback>
                <p:oleObj name="Формула" r:id="rId3" imgW="4025900" imgH="1066800" progId="Equation.3">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2204864"/>
                        <a:ext cx="8424863" cy="223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49" name="Rectangle 18"/>
          <p:cNvSpPr>
            <a:spLocks noChangeArrowheads="1"/>
          </p:cNvSpPr>
          <p:nvPr/>
        </p:nvSpPr>
        <p:spPr bwMode="auto">
          <a:xfrm>
            <a:off x="0" y="2919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a:p>
        </p:txBody>
      </p:sp>
      <p:graphicFrame>
        <p:nvGraphicFramePr>
          <p:cNvPr id="35850" name="Object 17"/>
          <p:cNvGraphicFramePr>
            <a:graphicFrameLocks noChangeAspect="1"/>
          </p:cNvGraphicFramePr>
          <p:nvPr/>
        </p:nvGraphicFramePr>
        <p:xfrm>
          <a:off x="396875" y="4538663"/>
          <a:ext cx="6696075" cy="2058987"/>
        </p:xfrm>
        <a:graphic>
          <a:graphicData uri="http://schemas.openxmlformats.org/presentationml/2006/ole">
            <mc:AlternateContent xmlns:mc="http://schemas.openxmlformats.org/markup-compatibility/2006">
              <mc:Choice xmlns:v="urn:schemas-microsoft-com:vml" Requires="v">
                <p:oleObj spid="_x0000_s36109" name="Формула" r:id="rId5" imgW="3314700" imgH="1016000" progId="Equation.3">
                  <p:embed/>
                </p:oleObj>
              </mc:Choice>
              <mc:Fallback>
                <p:oleObj name="Формула" r:id="rId5" imgW="3314700" imgH="1016000" progId="Equation.3">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875" y="4538663"/>
                        <a:ext cx="6696075" cy="205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51" name="Text Box 19"/>
          <p:cNvSpPr txBox="1">
            <a:spLocks noChangeArrowheads="1"/>
          </p:cNvSpPr>
          <p:nvPr/>
        </p:nvSpPr>
        <p:spPr bwMode="auto">
          <a:xfrm>
            <a:off x="7235825" y="3284538"/>
            <a:ext cx="1835150" cy="160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50000"/>
              </a:spcBef>
              <a:buClrTx/>
              <a:buSzTx/>
              <a:buFontTx/>
              <a:buNone/>
            </a:pPr>
            <a:r>
              <a:rPr lang="en-US" sz="1800" b="0">
                <a:solidFill>
                  <a:schemeClr val="tx2"/>
                </a:solidFill>
              </a:rPr>
              <a:t>VR</a:t>
            </a:r>
            <a:r>
              <a:rPr lang="en-US" sz="1800" b="0" baseline="-25000">
                <a:solidFill>
                  <a:schemeClr val="tx2"/>
                </a:solidFill>
              </a:rPr>
              <a:t>t</a:t>
            </a:r>
            <a:r>
              <a:rPr lang="en-US" sz="1800" b="0">
                <a:solidFill>
                  <a:schemeClr val="tx2"/>
                </a:solidFill>
              </a:rPr>
              <a:t> – tập văn bản phù hợp có chứa t</a:t>
            </a:r>
          </a:p>
          <a:p>
            <a:pPr eaLnBrk="1" hangingPunct="1">
              <a:spcBef>
                <a:spcPct val="50000"/>
              </a:spcBef>
              <a:buClrTx/>
              <a:buSzTx/>
              <a:buFontTx/>
              <a:buNone/>
            </a:pPr>
            <a:r>
              <a:rPr lang="en-US" sz="1800" b="0">
                <a:solidFill>
                  <a:schemeClr val="tx2"/>
                </a:solidFill>
              </a:rPr>
              <a:t>VNR</a:t>
            </a:r>
            <a:r>
              <a:rPr lang="en-US" sz="1800" b="0" baseline="-25000">
                <a:solidFill>
                  <a:schemeClr val="tx2"/>
                </a:solidFill>
              </a:rPr>
              <a:t>t</a:t>
            </a:r>
            <a:r>
              <a:rPr lang="en-US" sz="1800" b="0">
                <a:solidFill>
                  <a:schemeClr val="tx2"/>
                </a:solidFill>
              </a:rPr>
              <a:t> – không chứa t</a:t>
            </a:r>
            <a:endParaRPr lang="vi-VN" sz="1800" b="0">
              <a:solidFill>
                <a:schemeClr val="tx2"/>
              </a:solidFill>
            </a:endParaRPr>
          </a:p>
        </p:txBody>
      </p:sp>
      <p:sp>
        <p:nvSpPr>
          <p:cNvPr id="2" name="Slide Number Placeholder 1"/>
          <p:cNvSpPr>
            <a:spLocks noGrp="1"/>
          </p:cNvSpPr>
          <p:nvPr>
            <p:ph type="sldNum" sz="quarter" idx="12"/>
          </p:nvPr>
        </p:nvSpPr>
        <p:spPr/>
        <p:txBody>
          <a:bodyPr/>
          <a:lstStyle/>
          <a:p>
            <a:pPr>
              <a:defRPr/>
            </a:pPr>
            <a:fld id="{D44A3475-7AC7-4219-BAAB-E51036592DFB}" type="slidenum">
              <a:rPr lang="vi-VN" smtClean="0"/>
              <a:pPr>
                <a:defRPr/>
              </a:pPr>
              <a:t>31</a:t>
            </a:fld>
            <a:endParaRPr lang="vi-VN"/>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sz="3600" smtClean="0"/>
              <a:t>Trọng số Okapi BM25</a:t>
            </a:r>
            <a:endParaRPr lang="vi-VN" sz="3600" smtClean="0"/>
          </a:p>
        </p:txBody>
      </p:sp>
      <p:sp>
        <p:nvSpPr>
          <p:cNvPr id="36867" name="Rectangle 3"/>
          <p:cNvSpPr>
            <a:spLocks noGrp="1" noChangeArrowheads="1"/>
          </p:cNvSpPr>
          <p:nvPr>
            <p:ph type="body" idx="1"/>
          </p:nvPr>
        </p:nvSpPr>
        <p:spPr>
          <a:xfrm>
            <a:off x="621605" y="4581525"/>
            <a:ext cx="8270875" cy="1195388"/>
          </a:xfrm>
        </p:spPr>
        <p:txBody>
          <a:bodyPr/>
          <a:lstStyle/>
          <a:p>
            <a:pPr algn="just" eaLnBrk="1" hangingPunct="1"/>
            <a:r>
              <a:rPr lang="en-US" sz="2800" dirty="0" err="1" smtClean="0"/>
              <a:t>Trong</a:t>
            </a:r>
            <a:r>
              <a:rPr lang="en-US" sz="2800" dirty="0" smtClean="0"/>
              <a:t> </a:t>
            </a:r>
            <a:r>
              <a:rPr lang="en-US" sz="2800" dirty="0" err="1" smtClean="0"/>
              <a:t>trường</a:t>
            </a:r>
            <a:r>
              <a:rPr lang="en-US" sz="2800" dirty="0" smtClean="0"/>
              <a:t> </a:t>
            </a:r>
            <a:r>
              <a:rPr lang="en-US" sz="2800" dirty="0" err="1" smtClean="0"/>
              <a:t>hợp</a:t>
            </a:r>
            <a:r>
              <a:rPr lang="en-US" sz="2800" dirty="0" smtClean="0"/>
              <a:t> </a:t>
            </a:r>
            <a:r>
              <a:rPr lang="en-US" sz="2800" dirty="0" err="1" smtClean="0"/>
              <a:t>không</a:t>
            </a:r>
            <a:r>
              <a:rPr lang="en-US" sz="2800" dirty="0" smtClean="0"/>
              <a:t> </a:t>
            </a:r>
            <a:r>
              <a:rPr lang="en-US" sz="2800" dirty="0" err="1" smtClean="0"/>
              <a:t>có</a:t>
            </a:r>
            <a:r>
              <a:rPr lang="en-US" sz="2800" dirty="0" smtClean="0"/>
              <a:t> </a:t>
            </a:r>
            <a:r>
              <a:rPr lang="en-US" sz="2800" dirty="0" err="1" smtClean="0"/>
              <a:t>thông</a:t>
            </a:r>
            <a:r>
              <a:rPr lang="en-US" sz="2800" dirty="0" smtClean="0"/>
              <a:t> tin </a:t>
            </a:r>
            <a:r>
              <a:rPr lang="en-US" sz="2800" dirty="0" err="1" smtClean="0"/>
              <a:t>về</a:t>
            </a:r>
            <a:r>
              <a:rPr lang="en-US" sz="2800" dirty="0" smtClean="0"/>
              <a:t> </a:t>
            </a:r>
            <a:r>
              <a:rPr lang="en-US" sz="2800" dirty="0" err="1" smtClean="0"/>
              <a:t>văn</a:t>
            </a:r>
            <a:r>
              <a:rPr lang="en-US" sz="2800" dirty="0" smtClean="0"/>
              <a:t> </a:t>
            </a:r>
            <a:r>
              <a:rPr lang="en-US" sz="2800" dirty="0" err="1" smtClean="0"/>
              <a:t>bản</a:t>
            </a:r>
            <a:r>
              <a:rPr lang="en-US" sz="2800" dirty="0" smtClean="0"/>
              <a:t> </a:t>
            </a:r>
            <a:r>
              <a:rPr lang="en-US" sz="2800" dirty="0" err="1" smtClean="0"/>
              <a:t>phù</a:t>
            </a:r>
            <a:r>
              <a:rPr lang="en-US" sz="2800" dirty="0" smtClean="0"/>
              <a:t> </a:t>
            </a:r>
            <a:r>
              <a:rPr lang="en-US" sz="2800" dirty="0" err="1" smtClean="0"/>
              <a:t>hợp</a:t>
            </a:r>
            <a:r>
              <a:rPr lang="en-US" sz="2800" dirty="0" smtClean="0"/>
              <a:t>, </a:t>
            </a:r>
            <a:r>
              <a:rPr lang="en-US" sz="2800" dirty="0" err="1" smtClean="0"/>
              <a:t>có</a:t>
            </a:r>
            <a:r>
              <a:rPr lang="en-US" sz="2800" dirty="0" smtClean="0"/>
              <a:t> </a:t>
            </a:r>
            <a:r>
              <a:rPr lang="en-US" sz="2800" dirty="0" err="1" smtClean="0"/>
              <a:t>thể</a:t>
            </a:r>
            <a:r>
              <a:rPr lang="en-US" sz="2800" dirty="0" smtClean="0"/>
              <a:t> </a:t>
            </a:r>
            <a:r>
              <a:rPr lang="en-US" sz="2800" dirty="0" err="1" smtClean="0"/>
              <a:t>sử</a:t>
            </a:r>
            <a:r>
              <a:rPr lang="en-US" sz="2800" dirty="0" smtClean="0"/>
              <a:t> </a:t>
            </a:r>
            <a:r>
              <a:rPr lang="en-US" sz="2800" dirty="0" err="1" smtClean="0"/>
              <a:t>dụng</a:t>
            </a:r>
            <a:r>
              <a:rPr lang="en-US" sz="2800" dirty="0" smtClean="0"/>
              <a:t> </a:t>
            </a:r>
            <a:r>
              <a:rPr lang="en-US" sz="2800" dirty="0" err="1" smtClean="0"/>
              <a:t>công</a:t>
            </a:r>
            <a:r>
              <a:rPr lang="en-US" sz="2800" dirty="0" smtClean="0"/>
              <a:t> </a:t>
            </a:r>
            <a:r>
              <a:rPr lang="en-US" sz="2800" dirty="0" err="1" smtClean="0"/>
              <a:t>thức</a:t>
            </a:r>
            <a:r>
              <a:rPr lang="en-US" sz="2800" dirty="0" smtClean="0"/>
              <a:t>:</a:t>
            </a:r>
            <a:endParaRPr lang="vi-VN" sz="2800" dirty="0" smtClean="0"/>
          </a:p>
        </p:txBody>
      </p:sp>
      <p:sp>
        <p:nvSpPr>
          <p:cNvPr id="36868" name="Rectangle 5"/>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a:p>
        </p:txBody>
      </p:sp>
      <p:graphicFrame>
        <p:nvGraphicFramePr>
          <p:cNvPr id="36869" name="Object 4"/>
          <p:cNvGraphicFramePr>
            <a:graphicFrameLocks noChangeAspect="1"/>
          </p:cNvGraphicFramePr>
          <p:nvPr/>
        </p:nvGraphicFramePr>
        <p:xfrm>
          <a:off x="692150" y="5722938"/>
          <a:ext cx="7831138" cy="963612"/>
        </p:xfrm>
        <a:graphic>
          <a:graphicData uri="http://schemas.openxmlformats.org/presentationml/2006/ole">
            <mc:AlternateContent xmlns:mc="http://schemas.openxmlformats.org/markup-compatibility/2006">
              <mc:Choice xmlns:v="urn:schemas-microsoft-com:vml" Requires="v">
                <p:oleObj spid="_x0000_s37131" name="Формула" r:id="rId3" imgW="3949700" imgH="482600" progId="Equation.3">
                  <p:embed/>
                </p:oleObj>
              </mc:Choice>
              <mc:Fallback>
                <p:oleObj name="Формула" r:id="rId3" imgW="3949700" imgH="482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2150" y="5722938"/>
                        <a:ext cx="7831138" cy="963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70" name="Rectangle 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a:p>
        </p:txBody>
      </p:sp>
      <p:grpSp>
        <p:nvGrpSpPr>
          <p:cNvPr id="36871" name="Group 10"/>
          <p:cNvGrpSpPr>
            <a:grpSpLocks/>
          </p:cNvGrpSpPr>
          <p:nvPr/>
        </p:nvGrpSpPr>
        <p:grpSpPr bwMode="auto">
          <a:xfrm>
            <a:off x="615950" y="2060575"/>
            <a:ext cx="8204200" cy="2519363"/>
            <a:chOff x="479" y="2614"/>
            <a:chExt cx="5168" cy="1587"/>
          </a:xfrm>
        </p:grpSpPr>
        <p:sp>
          <p:nvSpPr>
            <p:cNvPr id="36872" name="Rectangle 6"/>
            <p:cNvSpPr>
              <a:spLocks noChangeArrowheads="1"/>
            </p:cNvSpPr>
            <p:nvPr/>
          </p:nvSpPr>
          <p:spPr bwMode="auto">
            <a:xfrm>
              <a:off x="479" y="2614"/>
              <a:ext cx="5168" cy="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r>
                <a:rPr lang="en-US" sz="2800" b="0" dirty="0" err="1"/>
                <a:t>Khi</a:t>
              </a:r>
              <a:r>
                <a:rPr lang="en-US" sz="2800" b="0" dirty="0"/>
                <a:t> </a:t>
              </a:r>
              <a:r>
                <a:rPr lang="en-US" sz="2800" b="0" dirty="0" err="1"/>
                <a:t>từ</a:t>
              </a:r>
              <a:r>
                <a:rPr lang="en-US" sz="2800" b="0" dirty="0"/>
                <a:t> </a:t>
              </a:r>
              <a:r>
                <a:rPr lang="en-US" sz="2800" b="0" dirty="0" err="1"/>
                <a:t>xuất</a:t>
              </a:r>
              <a:r>
                <a:rPr lang="en-US" sz="2800" b="0" dirty="0"/>
                <a:t> </a:t>
              </a:r>
              <a:r>
                <a:rPr lang="en-US" sz="2800" b="0" dirty="0" err="1"/>
                <a:t>hiện</a:t>
              </a:r>
              <a:r>
                <a:rPr lang="en-US" sz="2800" b="0" dirty="0"/>
                <a:t> </a:t>
              </a:r>
              <a:r>
                <a:rPr lang="en-US" sz="2800" b="0" dirty="0" err="1"/>
                <a:t>trong</a:t>
              </a:r>
              <a:r>
                <a:rPr lang="en-US" sz="2800" b="0" dirty="0"/>
                <a:t> </a:t>
              </a:r>
              <a:r>
                <a:rPr lang="en-US" sz="2800" b="0" dirty="0" err="1"/>
                <a:t>quá</a:t>
              </a:r>
              <a:r>
                <a:rPr lang="en-US" sz="2800" b="0" dirty="0"/>
                <a:t> </a:t>
              </a:r>
              <a:r>
                <a:rPr lang="en-US" sz="2800" b="0" dirty="0" err="1"/>
                <a:t>nửa</a:t>
              </a:r>
              <a:r>
                <a:rPr lang="en-US" sz="2800" b="0" dirty="0"/>
                <a:t> </a:t>
              </a:r>
              <a:r>
                <a:rPr lang="en-US" sz="2800" b="0" dirty="0" err="1"/>
                <a:t>số</a:t>
              </a:r>
              <a:r>
                <a:rPr lang="en-US" sz="2800" b="0" dirty="0"/>
                <a:t> </a:t>
              </a:r>
              <a:r>
                <a:rPr lang="en-US" sz="2800" b="0" dirty="0" err="1"/>
                <a:t>văn</a:t>
              </a:r>
              <a:r>
                <a:rPr lang="en-US" sz="2800" b="0" dirty="0"/>
                <a:t> </a:t>
              </a:r>
              <a:r>
                <a:rPr lang="en-US" sz="2800" b="0" dirty="0" err="1"/>
                <a:t>bản</a:t>
              </a:r>
              <a:r>
                <a:rPr lang="en-US" sz="2800" b="0" dirty="0"/>
                <a:t> </a:t>
              </a:r>
              <a:r>
                <a:rPr lang="en-US" sz="2800" b="0" dirty="0" err="1"/>
                <a:t>và</a:t>
              </a:r>
              <a:r>
                <a:rPr lang="en-US" sz="2800" b="0" dirty="0"/>
                <a:t> S = s = 0, </a:t>
              </a:r>
              <a:r>
                <a:rPr lang="en-US" sz="2800" b="0" dirty="0" err="1"/>
                <a:t>thành</a:t>
              </a:r>
              <a:r>
                <a:rPr lang="en-US" sz="2800" b="0" dirty="0"/>
                <a:t> </a:t>
              </a:r>
              <a:r>
                <a:rPr lang="en-US" sz="2800" b="0" dirty="0" err="1"/>
                <a:t>phần</a:t>
              </a:r>
              <a:r>
                <a:rPr lang="en-US" sz="2800" b="0" dirty="0"/>
                <a:t>:</a:t>
              </a:r>
              <a:endParaRPr lang="vi-VN" sz="2800" b="0" dirty="0"/>
            </a:p>
          </p:txBody>
        </p:sp>
        <p:graphicFrame>
          <p:nvGraphicFramePr>
            <p:cNvPr id="36873" name="Object 7"/>
            <p:cNvGraphicFramePr>
              <a:graphicFrameLocks noChangeAspect="1"/>
            </p:cNvGraphicFramePr>
            <p:nvPr/>
          </p:nvGraphicFramePr>
          <p:xfrm>
            <a:off x="1746" y="3203"/>
            <a:ext cx="2994" cy="559"/>
          </p:xfrm>
          <a:graphic>
            <a:graphicData uri="http://schemas.openxmlformats.org/presentationml/2006/ole">
              <mc:AlternateContent xmlns:mc="http://schemas.openxmlformats.org/markup-compatibility/2006">
                <mc:Choice xmlns:v="urn:schemas-microsoft-com:vml" Requires="v">
                  <p:oleObj spid="_x0000_s37132" name="Формула" r:id="rId5" imgW="2451100" imgH="457200" progId="Equation.3">
                    <p:embed/>
                  </p:oleObj>
                </mc:Choice>
                <mc:Fallback>
                  <p:oleObj name="Формула" r:id="rId5" imgW="2451100" imgH="4572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46" y="3203"/>
                          <a:ext cx="2994" cy="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74" name="Rectangle 9"/>
            <p:cNvSpPr>
              <a:spLocks noChangeArrowheads="1"/>
            </p:cNvSpPr>
            <p:nvPr/>
          </p:nvSpPr>
          <p:spPr bwMode="auto">
            <a:xfrm>
              <a:off x="703" y="3838"/>
              <a:ext cx="4714"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buFont typeface="Wingdings" panose="05000000000000000000" pitchFamily="2" charset="2"/>
                <a:buNone/>
              </a:pPr>
              <a:r>
                <a:rPr lang="en-US" sz="2800" b="0"/>
                <a:t>có thể nhận giá trị âm</a:t>
              </a:r>
              <a:endParaRPr lang="vi-VN" sz="2800" b="0"/>
            </a:p>
          </p:txBody>
        </p:sp>
      </p:gr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32</a:t>
            </a:fld>
            <a:endParaRPr lang="vi-VN"/>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sz="3600" smtClean="0"/>
              <a:t>Trọng số Okapi</a:t>
            </a:r>
            <a:endParaRPr lang="vi-VN" sz="3600" smtClean="0"/>
          </a:p>
        </p:txBody>
      </p:sp>
      <p:sp>
        <p:nvSpPr>
          <p:cNvPr id="37891" name="Rectangle 3"/>
          <p:cNvSpPr>
            <a:spLocks noGrp="1" noChangeArrowheads="1"/>
          </p:cNvSpPr>
          <p:nvPr>
            <p:ph type="body" idx="1"/>
          </p:nvPr>
        </p:nvSpPr>
        <p:spPr>
          <a:xfrm>
            <a:off x="611560" y="2017713"/>
            <a:ext cx="8343528" cy="2274887"/>
          </a:xfrm>
        </p:spPr>
        <p:txBody>
          <a:bodyPr/>
          <a:lstStyle/>
          <a:p>
            <a:pPr eaLnBrk="1" hangingPunct="1"/>
            <a:r>
              <a:rPr lang="en-US" sz="2800" dirty="0" err="1" smtClean="0"/>
              <a:t>Trọng</a:t>
            </a:r>
            <a:r>
              <a:rPr lang="en-US" sz="2800" dirty="0" smtClean="0"/>
              <a:t> </a:t>
            </a:r>
            <a:r>
              <a:rPr lang="en-US" sz="2800" dirty="0" err="1" smtClean="0"/>
              <a:t>số</a:t>
            </a:r>
            <a:r>
              <a:rPr lang="en-US" sz="2800" dirty="0" smtClean="0"/>
              <a:t> Okapi </a:t>
            </a:r>
            <a:r>
              <a:rPr lang="en-US" sz="2800" dirty="0" err="1" smtClean="0"/>
              <a:t>sử</a:t>
            </a:r>
            <a:r>
              <a:rPr lang="en-US" sz="2800" dirty="0" smtClean="0"/>
              <a:t> </a:t>
            </a:r>
            <a:r>
              <a:rPr lang="en-US" sz="2800" dirty="0" err="1" smtClean="0"/>
              <a:t>dụng</a:t>
            </a:r>
            <a:endParaRPr lang="en-US" sz="2800" dirty="0" smtClean="0"/>
          </a:p>
          <a:p>
            <a:pPr lvl="1" eaLnBrk="1" hangingPunct="1"/>
            <a:r>
              <a:rPr lang="en-US" sz="2400" dirty="0" err="1" smtClean="0"/>
              <a:t>thành</a:t>
            </a:r>
            <a:r>
              <a:rPr lang="en-US" sz="2400" dirty="0" smtClean="0"/>
              <a:t> </a:t>
            </a:r>
            <a:r>
              <a:rPr lang="en-US" sz="2400" dirty="0" err="1" smtClean="0"/>
              <a:t>phần</a:t>
            </a:r>
            <a:r>
              <a:rPr lang="en-US" sz="2400" dirty="0" smtClean="0"/>
              <a:t> “</a:t>
            </a:r>
            <a:r>
              <a:rPr lang="en-US" sz="2400" dirty="0" err="1" smtClean="0"/>
              <a:t>tf</a:t>
            </a:r>
            <a:r>
              <a:rPr lang="en-US" sz="2400" dirty="0" smtClean="0"/>
              <a:t>” </a:t>
            </a:r>
            <a:r>
              <a:rPr lang="en-US" sz="2400" dirty="0" err="1" smtClean="0"/>
              <a:t>tương</a:t>
            </a:r>
            <a:r>
              <a:rPr lang="en-US" sz="2400" dirty="0" smtClean="0"/>
              <a:t> </a:t>
            </a:r>
            <a:r>
              <a:rPr lang="en-US" sz="2400" dirty="0" err="1" smtClean="0"/>
              <a:t>tự</a:t>
            </a:r>
            <a:r>
              <a:rPr lang="en-US" sz="2400" dirty="0" smtClean="0"/>
              <a:t> </a:t>
            </a:r>
            <a:r>
              <a:rPr lang="en-US" sz="2400" dirty="0" err="1" smtClean="0"/>
              <a:t>như</a:t>
            </a:r>
            <a:r>
              <a:rPr lang="en-US" sz="2400" dirty="0" smtClean="0"/>
              <a:t> VSM</a:t>
            </a:r>
          </a:p>
          <a:p>
            <a:pPr lvl="1" eaLnBrk="1" hangingPunct="1"/>
            <a:r>
              <a:rPr lang="en-US" sz="2400" dirty="0" err="1" smtClean="0"/>
              <a:t>chuẩn</a:t>
            </a:r>
            <a:r>
              <a:rPr lang="en-US" sz="2400" dirty="0" smtClean="0"/>
              <a:t> </a:t>
            </a:r>
            <a:r>
              <a:rPr lang="en-US" sz="2400" dirty="0" err="1" smtClean="0"/>
              <a:t>hóa</a:t>
            </a:r>
            <a:r>
              <a:rPr lang="en-US" sz="2400" dirty="0" smtClean="0"/>
              <a:t> </a:t>
            </a:r>
            <a:r>
              <a:rPr lang="en-US" sz="2400" dirty="0" err="1" smtClean="0"/>
              <a:t>độ</a:t>
            </a:r>
            <a:r>
              <a:rPr lang="en-US" sz="2400" dirty="0" smtClean="0"/>
              <a:t> </a:t>
            </a:r>
            <a:r>
              <a:rPr lang="en-US" sz="2400" dirty="0" err="1" smtClean="0"/>
              <a:t>dài</a:t>
            </a:r>
            <a:r>
              <a:rPr lang="en-US" sz="2400" dirty="0" smtClean="0"/>
              <a:t> </a:t>
            </a:r>
            <a:r>
              <a:rPr lang="en-US" sz="2400" dirty="0" err="1" smtClean="0"/>
              <a:t>văn</a:t>
            </a:r>
            <a:r>
              <a:rPr lang="en-US" sz="2400" dirty="0" smtClean="0"/>
              <a:t> </a:t>
            </a:r>
            <a:r>
              <a:rPr lang="en-US" sz="2400" dirty="0" err="1" smtClean="0"/>
              <a:t>bản</a:t>
            </a:r>
            <a:r>
              <a:rPr lang="en-US" sz="2400" dirty="0" smtClean="0"/>
              <a:t> </a:t>
            </a:r>
            <a:r>
              <a:rPr lang="en-US" sz="2400" dirty="0" err="1" smtClean="0"/>
              <a:t>và</a:t>
            </a:r>
            <a:r>
              <a:rPr lang="en-US" sz="2400" dirty="0" smtClean="0"/>
              <a:t> </a:t>
            </a:r>
            <a:r>
              <a:rPr lang="en-US" sz="2400" dirty="0" err="1" smtClean="0"/>
              <a:t>độ</a:t>
            </a:r>
            <a:r>
              <a:rPr lang="en-US" sz="2400" dirty="0" smtClean="0"/>
              <a:t> </a:t>
            </a:r>
            <a:r>
              <a:rPr lang="en-US" sz="2400" dirty="0" err="1" smtClean="0"/>
              <a:t>dài</a:t>
            </a:r>
            <a:r>
              <a:rPr lang="en-US" sz="2400" dirty="0" smtClean="0"/>
              <a:t> </a:t>
            </a:r>
            <a:r>
              <a:rPr lang="en-US" sz="2400" dirty="0" err="1" smtClean="0"/>
              <a:t>truy</a:t>
            </a:r>
            <a:r>
              <a:rPr lang="en-US" sz="2400" dirty="0" smtClean="0"/>
              <a:t> </a:t>
            </a:r>
            <a:r>
              <a:rPr lang="en-US" sz="2400" dirty="0" err="1" smtClean="0"/>
              <a:t>vấn</a:t>
            </a:r>
            <a:r>
              <a:rPr lang="en-US" sz="2400" dirty="0" smtClean="0"/>
              <a:t> </a:t>
            </a:r>
            <a:r>
              <a:rPr lang="en-US" sz="2400" dirty="0" err="1" smtClean="0"/>
              <a:t>độc</a:t>
            </a:r>
            <a:r>
              <a:rPr lang="en-US" sz="2400" dirty="0" smtClean="0"/>
              <a:t> </a:t>
            </a:r>
            <a:r>
              <a:rPr lang="en-US" sz="2400" dirty="0" err="1" smtClean="0"/>
              <a:t>lập</a:t>
            </a:r>
            <a:endParaRPr lang="en-US" sz="2400" dirty="0" smtClean="0"/>
          </a:p>
          <a:p>
            <a:pPr lvl="1" eaLnBrk="1" hangingPunct="1"/>
            <a:r>
              <a:rPr lang="en-US" sz="2400" dirty="0" err="1" smtClean="0"/>
              <a:t>một</a:t>
            </a:r>
            <a:r>
              <a:rPr lang="en-US" sz="2400" dirty="0" smtClean="0"/>
              <a:t> </a:t>
            </a:r>
            <a:r>
              <a:rPr lang="en-US" sz="2400" dirty="0" err="1" smtClean="0"/>
              <a:t>vài</a:t>
            </a:r>
            <a:r>
              <a:rPr lang="en-US" sz="2400" dirty="0" smtClean="0"/>
              <a:t> </a:t>
            </a:r>
            <a:r>
              <a:rPr lang="en-US" sz="2400" dirty="0" err="1" smtClean="0"/>
              <a:t>tham</a:t>
            </a:r>
            <a:r>
              <a:rPr lang="en-US" sz="2400" dirty="0" smtClean="0"/>
              <a:t> </a:t>
            </a:r>
            <a:r>
              <a:rPr lang="en-US" sz="2400" dirty="0" err="1" smtClean="0"/>
              <a:t>số</a:t>
            </a:r>
            <a:r>
              <a:rPr lang="en-US" sz="2400" dirty="0" smtClean="0"/>
              <a:t> </a:t>
            </a:r>
            <a:r>
              <a:rPr lang="en-US" sz="2400" dirty="0" err="1" smtClean="0"/>
              <a:t>phụ</a:t>
            </a:r>
            <a:r>
              <a:rPr lang="en-US" sz="2400" dirty="0" smtClean="0"/>
              <a:t> </a:t>
            </a:r>
            <a:r>
              <a:rPr lang="en-US" sz="2400" dirty="0" err="1" smtClean="0"/>
              <a:t>thuộc</a:t>
            </a:r>
            <a:r>
              <a:rPr lang="en-US" sz="2400" dirty="0" smtClean="0"/>
              <a:t> </a:t>
            </a:r>
            <a:r>
              <a:rPr lang="en-US" sz="2400" dirty="0" err="1" smtClean="0"/>
              <a:t>bộ</a:t>
            </a:r>
            <a:r>
              <a:rPr lang="en-US" sz="2400" dirty="0" smtClean="0"/>
              <a:t> </a:t>
            </a:r>
            <a:r>
              <a:rPr lang="en-US" sz="2400" dirty="0" err="1" smtClean="0"/>
              <a:t>dữ</a:t>
            </a:r>
            <a:r>
              <a:rPr lang="en-US" sz="2400" dirty="0" smtClean="0"/>
              <a:t> </a:t>
            </a:r>
            <a:r>
              <a:rPr lang="en-US" sz="2400" dirty="0" err="1" smtClean="0"/>
              <a:t>liệu</a:t>
            </a:r>
            <a:endParaRPr lang="en-US" sz="2400" dirty="0" smtClean="0"/>
          </a:p>
        </p:txBody>
      </p:sp>
      <p:graphicFrame>
        <p:nvGraphicFramePr>
          <p:cNvPr id="37892" name="Object 6"/>
          <p:cNvGraphicFramePr>
            <a:graphicFrameLocks noChangeAspect="1"/>
          </p:cNvGraphicFramePr>
          <p:nvPr>
            <p:extLst>
              <p:ext uri="{D42A27DB-BD31-4B8C-83A1-F6EECF244321}">
                <p14:modId xmlns:p14="http://schemas.microsoft.com/office/powerpoint/2010/main" val="3124379586"/>
              </p:ext>
            </p:extLst>
          </p:nvPr>
        </p:nvGraphicFramePr>
        <p:xfrm>
          <a:off x="684213" y="3861048"/>
          <a:ext cx="6696075" cy="2058988"/>
        </p:xfrm>
        <a:graphic>
          <a:graphicData uri="http://schemas.openxmlformats.org/presentationml/2006/ole">
            <mc:AlternateContent xmlns:mc="http://schemas.openxmlformats.org/markup-compatibility/2006">
              <mc:Choice xmlns:v="urn:schemas-microsoft-com:vml" Requires="v">
                <p:oleObj spid="_x0000_s38021" name="Формула" r:id="rId3" imgW="3314700" imgH="1016000" progId="Equation.3">
                  <p:embed/>
                </p:oleObj>
              </mc:Choice>
              <mc:Fallback>
                <p:oleObj name="Формула" r:id="rId3" imgW="3314700" imgH="10160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3861048"/>
                        <a:ext cx="6696075" cy="205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33</a:t>
            </a:fld>
            <a:endParaRPr lang="vi-VN"/>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110928" y="825179"/>
            <a:ext cx="7793037" cy="839788"/>
          </a:xfrm>
        </p:spPr>
        <p:txBody>
          <a:bodyPr/>
          <a:lstStyle/>
          <a:p>
            <a:pPr eaLnBrk="1" hangingPunct="1"/>
            <a:r>
              <a:rPr lang="en-US" sz="3600" dirty="0" err="1" smtClean="0"/>
              <a:t>Tính</a:t>
            </a:r>
            <a:r>
              <a:rPr lang="en-US" sz="3600" dirty="0" smtClean="0"/>
              <a:t> </a:t>
            </a:r>
            <a:r>
              <a:rPr lang="en-US" sz="3600" dirty="0" err="1" smtClean="0"/>
              <a:t>trọng</a:t>
            </a:r>
            <a:r>
              <a:rPr lang="en-US" sz="3600" dirty="0" smtClean="0"/>
              <a:t> </a:t>
            </a:r>
            <a:r>
              <a:rPr lang="en-US" sz="3600" dirty="0" err="1" smtClean="0"/>
              <a:t>số</a:t>
            </a:r>
            <a:r>
              <a:rPr lang="en-US" sz="3600" smtClean="0"/>
              <a:t> Okapi BM25</a:t>
            </a:r>
            <a:endParaRPr lang="vi-VN" sz="3600" dirty="0" smtClean="0"/>
          </a:p>
        </p:txBody>
      </p:sp>
      <p:sp>
        <p:nvSpPr>
          <p:cNvPr id="38915" name="Text Box 6"/>
          <p:cNvSpPr txBox="1">
            <a:spLocks noChangeArrowheads="1"/>
          </p:cNvSpPr>
          <p:nvPr/>
        </p:nvSpPr>
        <p:spPr bwMode="auto">
          <a:xfrm>
            <a:off x="6876256" y="5589588"/>
            <a:ext cx="2016919" cy="1192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50000"/>
              </a:spcBef>
              <a:buClrTx/>
              <a:buSzTx/>
              <a:buFontTx/>
              <a:buNone/>
            </a:pPr>
            <a:r>
              <a:rPr lang="en-US" sz="1800" b="0" dirty="0"/>
              <a:t>k1 = 1.2	  k3 = </a:t>
            </a:r>
            <a:r>
              <a:rPr lang="en-US" sz="1800" b="0" dirty="0" smtClean="0"/>
              <a:t>7</a:t>
            </a:r>
          </a:p>
          <a:p>
            <a:pPr eaLnBrk="1" hangingPunct="1">
              <a:spcBef>
                <a:spcPct val="50000"/>
              </a:spcBef>
              <a:buClrTx/>
              <a:buSzTx/>
              <a:buFontTx/>
              <a:buNone/>
            </a:pPr>
            <a:r>
              <a:rPr lang="en-US" sz="1800" b="0" dirty="0" smtClean="0"/>
              <a:t>b = 0.75</a:t>
            </a:r>
          </a:p>
          <a:p>
            <a:pPr eaLnBrk="1" hangingPunct="1">
              <a:spcBef>
                <a:spcPct val="50000"/>
              </a:spcBef>
              <a:buClrTx/>
              <a:buSzTx/>
              <a:buFontTx/>
              <a:buNone/>
            </a:pPr>
            <a:r>
              <a:rPr lang="en-US" sz="1800" b="0" dirty="0" err="1" smtClean="0"/>
              <a:t>avdl</a:t>
            </a:r>
            <a:r>
              <a:rPr lang="en-US" sz="1800" b="0" dirty="0" smtClean="0"/>
              <a:t> </a:t>
            </a:r>
            <a:r>
              <a:rPr lang="en-US" sz="1800" b="0" dirty="0"/>
              <a:t>= 3.66</a:t>
            </a:r>
            <a:endParaRPr lang="vi-VN" sz="1800" b="0" dirty="0"/>
          </a:p>
        </p:txBody>
      </p:sp>
      <p:graphicFrame>
        <p:nvGraphicFramePr>
          <p:cNvPr id="38917" name="Object 10"/>
          <p:cNvGraphicFramePr>
            <a:graphicFrameLocks noChangeAspect="1"/>
          </p:cNvGraphicFramePr>
          <p:nvPr/>
        </p:nvGraphicFramePr>
        <p:xfrm>
          <a:off x="200025" y="5759450"/>
          <a:ext cx="6223000" cy="765175"/>
        </p:xfrm>
        <a:graphic>
          <a:graphicData uri="http://schemas.openxmlformats.org/presentationml/2006/ole">
            <mc:AlternateContent xmlns:mc="http://schemas.openxmlformats.org/markup-compatibility/2006">
              <mc:Choice xmlns:v="urn:schemas-microsoft-com:vml" Requires="v">
                <p:oleObj spid="_x0000_s39046" name="Формула" r:id="rId3" imgW="3949700" imgH="482600" progId="Equation.3">
                  <p:embed/>
                </p:oleObj>
              </mc:Choice>
              <mc:Fallback>
                <p:oleObj name="Формула" r:id="rId3" imgW="3949700" imgH="482600"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025" y="5759450"/>
                        <a:ext cx="6223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 name="Picture 1"/>
          <p:cNvPicPr>
            <a:picLocks noChangeAspect="1"/>
          </p:cNvPicPr>
          <p:nvPr/>
        </p:nvPicPr>
        <p:blipFill>
          <a:blip r:embed="rId5"/>
          <a:stretch>
            <a:fillRect/>
          </a:stretch>
        </p:blipFill>
        <p:spPr>
          <a:xfrm>
            <a:off x="413341" y="1844824"/>
            <a:ext cx="8407826" cy="3741360"/>
          </a:xfrm>
          <a:prstGeom prst="rect">
            <a:avLst/>
          </a:prstGeom>
        </p:spPr>
      </p:pic>
      <p:sp>
        <p:nvSpPr>
          <p:cNvPr id="3" name="Slide Number Placeholder 2"/>
          <p:cNvSpPr>
            <a:spLocks noGrp="1"/>
          </p:cNvSpPr>
          <p:nvPr>
            <p:ph type="sldNum" sz="quarter" idx="12"/>
          </p:nvPr>
        </p:nvSpPr>
        <p:spPr/>
        <p:txBody>
          <a:bodyPr/>
          <a:lstStyle/>
          <a:p>
            <a:pPr>
              <a:defRPr/>
            </a:pPr>
            <a:fld id="{3A61A8D7-472F-4220-B835-9BCD656AC6A7}" type="slidenum">
              <a:rPr lang="vi-VN" smtClean="0"/>
              <a:pPr>
                <a:defRPr/>
              </a:pPr>
              <a:t>34</a:t>
            </a:fld>
            <a:endParaRPr lang="vi-VN"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sz="3600" dirty="0" err="1" smtClean="0"/>
              <a:t>Khi</a:t>
            </a:r>
            <a:r>
              <a:rPr lang="en-US" sz="3600" dirty="0"/>
              <a:t> </a:t>
            </a:r>
            <a:r>
              <a:rPr lang="en-US" sz="3600" dirty="0" err="1" smtClean="0"/>
              <a:t>có</a:t>
            </a:r>
            <a:r>
              <a:rPr lang="en-US" sz="3600" dirty="0" smtClean="0"/>
              <a:t> </a:t>
            </a:r>
            <a:r>
              <a:rPr lang="en-US" sz="3600" dirty="0" err="1" smtClean="0"/>
              <a:t>thông</a:t>
            </a:r>
            <a:r>
              <a:rPr lang="en-US" sz="3600" dirty="0" smtClean="0"/>
              <a:t> tin </a:t>
            </a:r>
            <a:r>
              <a:rPr lang="en-US" sz="3600" dirty="0" err="1" smtClean="0"/>
              <a:t>về</a:t>
            </a:r>
            <a:r>
              <a:rPr lang="en-US" sz="3600" dirty="0" smtClean="0"/>
              <a:t> </a:t>
            </a:r>
            <a:r>
              <a:rPr lang="en-US" sz="3600" dirty="0" err="1" smtClean="0"/>
              <a:t>văn</a:t>
            </a:r>
            <a:r>
              <a:rPr lang="en-US" sz="3600" dirty="0" smtClean="0"/>
              <a:t> </a:t>
            </a:r>
            <a:r>
              <a:rPr lang="en-US" sz="3600" dirty="0" err="1" smtClean="0"/>
              <a:t>bản</a:t>
            </a:r>
            <a:r>
              <a:rPr lang="en-US" sz="3600" dirty="0" smtClean="0"/>
              <a:t> </a:t>
            </a:r>
            <a:r>
              <a:rPr lang="en-US" sz="3600" dirty="0" err="1" smtClean="0"/>
              <a:t>phù</a:t>
            </a:r>
            <a:r>
              <a:rPr lang="en-US" sz="3600" dirty="0" smtClean="0"/>
              <a:t> </a:t>
            </a:r>
            <a:r>
              <a:rPr lang="en-US" sz="3600" dirty="0" err="1" smtClean="0"/>
              <a:t>hợp</a:t>
            </a:r>
            <a:endParaRPr lang="vi-VN" sz="3600" dirty="0" smtClean="0"/>
          </a:p>
        </p:txBody>
      </p:sp>
      <p:sp>
        <p:nvSpPr>
          <p:cNvPr id="39939" name="Text Box 6"/>
          <p:cNvSpPr txBox="1">
            <a:spLocks noChangeArrowheads="1"/>
          </p:cNvSpPr>
          <p:nvPr/>
        </p:nvSpPr>
        <p:spPr bwMode="auto">
          <a:xfrm>
            <a:off x="5507038" y="5445125"/>
            <a:ext cx="3313112" cy="119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50000"/>
              </a:spcBef>
              <a:buClrTx/>
              <a:buSzTx/>
              <a:buFontTx/>
              <a:buNone/>
            </a:pPr>
            <a:r>
              <a:rPr lang="en-US" sz="1800" b="0"/>
              <a:t>k1 = 1.2		k3 = 7</a:t>
            </a:r>
          </a:p>
          <a:p>
            <a:pPr eaLnBrk="1" hangingPunct="1">
              <a:spcBef>
                <a:spcPct val="50000"/>
              </a:spcBef>
              <a:buClrTx/>
              <a:buSzTx/>
              <a:buFontTx/>
              <a:buNone/>
            </a:pPr>
            <a:r>
              <a:rPr lang="en-US" sz="1800" b="0"/>
              <a:t>		b = 0.75</a:t>
            </a:r>
          </a:p>
          <a:p>
            <a:pPr eaLnBrk="1" hangingPunct="1">
              <a:spcBef>
                <a:spcPct val="50000"/>
              </a:spcBef>
              <a:buClrTx/>
              <a:buSzTx/>
              <a:buFontTx/>
              <a:buNone/>
            </a:pPr>
            <a:r>
              <a:rPr lang="en-US" sz="1800" b="0"/>
              <a:t>	(L</a:t>
            </a:r>
            <a:r>
              <a:rPr lang="en-US" sz="1800" b="0" baseline="-25000"/>
              <a:t>ave</a:t>
            </a:r>
            <a:r>
              <a:rPr lang="en-US" sz="1800" b="0"/>
              <a:t>) avdl = 3.66</a:t>
            </a:r>
            <a:endParaRPr lang="vi-VN" sz="1800" b="0"/>
          </a:p>
        </p:txBody>
      </p:sp>
      <p:graphicFrame>
        <p:nvGraphicFramePr>
          <p:cNvPr id="39941" name="Object 9"/>
          <p:cNvGraphicFramePr>
            <a:graphicFrameLocks noChangeAspect="1"/>
          </p:cNvGraphicFramePr>
          <p:nvPr/>
        </p:nvGraphicFramePr>
        <p:xfrm>
          <a:off x="468313" y="5300663"/>
          <a:ext cx="4248150" cy="1306512"/>
        </p:xfrm>
        <a:graphic>
          <a:graphicData uri="http://schemas.openxmlformats.org/presentationml/2006/ole">
            <mc:AlternateContent xmlns:mc="http://schemas.openxmlformats.org/markup-compatibility/2006">
              <mc:Choice xmlns:v="urn:schemas-microsoft-com:vml" Requires="v">
                <p:oleObj spid="_x0000_s40070" name="Формула" r:id="rId3" imgW="3314700" imgH="1016000" progId="Equation.3">
                  <p:embed/>
                </p:oleObj>
              </mc:Choice>
              <mc:Fallback>
                <p:oleObj name="Формула" r:id="rId3" imgW="3314700" imgH="101600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5300663"/>
                        <a:ext cx="4248150" cy="130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 name="Picture 1"/>
          <p:cNvPicPr>
            <a:picLocks noChangeAspect="1"/>
          </p:cNvPicPr>
          <p:nvPr/>
        </p:nvPicPr>
        <p:blipFill>
          <a:blip r:embed="rId5"/>
          <a:stretch>
            <a:fillRect/>
          </a:stretch>
        </p:blipFill>
        <p:spPr>
          <a:xfrm>
            <a:off x="512417" y="1844824"/>
            <a:ext cx="7803999" cy="3446514"/>
          </a:xfrm>
          <a:prstGeom prst="rect">
            <a:avLst/>
          </a:prstGeom>
        </p:spPr>
      </p:pic>
      <p:sp>
        <p:nvSpPr>
          <p:cNvPr id="3" name="Slide Number Placeholder 2"/>
          <p:cNvSpPr>
            <a:spLocks noGrp="1"/>
          </p:cNvSpPr>
          <p:nvPr>
            <p:ph type="sldNum" sz="quarter" idx="12"/>
          </p:nvPr>
        </p:nvSpPr>
        <p:spPr/>
        <p:txBody>
          <a:bodyPr/>
          <a:lstStyle/>
          <a:p>
            <a:pPr>
              <a:defRPr/>
            </a:pPr>
            <a:fld id="{3A61A8D7-472F-4220-B835-9BCD656AC6A7}" type="slidenum">
              <a:rPr lang="vi-VN" smtClean="0"/>
              <a:pPr>
                <a:defRPr/>
              </a:pPr>
              <a:t>35</a:t>
            </a:fld>
            <a:endParaRPr lang="vi-VN"/>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vi-VN" sz="3600" dirty="0" smtClean="0"/>
              <a:t>Bài tập</a:t>
            </a:r>
          </a:p>
        </p:txBody>
      </p:sp>
      <p:sp>
        <p:nvSpPr>
          <p:cNvPr id="3" name="Slide Number Placeholder 2"/>
          <p:cNvSpPr>
            <a:spLocks noGrp="1"/>
          </p:cNvSpPr>
          <p:nvPr>
            <p:ph type="sldNum" sz="quarter" idx="12"/>
          </p:nvPr>
        </p:nvSpPr>
        <p:spPr/>
        <p:txBody>
          <a:bodyPr/>
          <a:lstStyle/>
          <a:p>
            <a:pPr>
              <a:defRPr/>
            </a:pPr>
            <a:fld id="{3A61A8D7-472F-4220-B835-9BCD656AC6A7}" type="slidenum">
              <a:rPr lang="vi-VN" smtClean="0"/>
              <a:pPr>
                <a:defRPr/>
              </a:pPr>
              <a:t>36</a:t>
            </a:fld>
            <a:endParaRPr lang="vi-VN"/>
          </a:p>
        </p:txBody>
      </p:sp>
      <p:sp>
        <p:nvSpPr>
          <p:cNvPr id="7" name="Rectangle 3"/>
          <p:cNvSpPr txBox="1">
            <a:spLocks noChangeArrowheads="1"/>
          </p:cNvSpPr>
          <p:nvPr/>
        </p:nvSpPr>
        <p:spPr>
          <a:xfrm>
            <a:off x="611560" y="2017713"/>
            <a:ext cx="8343528" cy="2274887"/>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1" hangingPunct="1"/>
            <a:r>
              <a:rPr lang="vi-VN" sz="2800" b="0" dirty="0" smtClean="0"/>
              <a:t>So sánh sự khác biệt giữa trọng số tf-idf của mô hình không gian vec-tơ chuẩn và mô hình</a:t>
            </a:r>
            <a:r>
              <a:rPr lang="en-US" sz="2800" b="0" dirty="0" smtClean="0"/>
              <a:t> BIM (</a:t>
            </a:r>
            <a:r>
              <a:rPr lang="vi-VN" sz="2800" b="0" dirty="0" smtClean="0"/>
              <a:t>trong trường hợp không có thông tin về văn bản phù hợp</a:t>
            </a:r>
            <a:r>
              <a:rPr lang="en-US" sz="2800" b="0" dirty="0" smtClean="0"/>
              <a:t>).</a:t>
            </a:r>
            <a:endParaRPr lang="en-US" sz="2400" b="0" dirty="0" smtClean="0"/>
          </a:p>
        </p:txBody>
      </p:sp>
    </p:spTree>
    <p:extLst>
      <p:ext uri="{BB962C8B-B14F-4D97-AF65-F5344CB8AC3E}">
        <p14:creationId xmlns:p14="http://schemas.microsoft.com/office/powerpoint/2010/main" val="186598453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endParaRPr lang="ru-RU" smtClean="0"/>
          </a:p>
        </p:txBody>
      </p:sp>
      <p:pic>
        <p:nvPicPr>
          <p:cNvPr id="416771" name="Picture 3" descr="MC900282178[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7313" y="1989138"/>
            <a:ext cx="3565525" cy="410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3A61A8D7-472F-4220-B835-9BCD656AC6A7}" type="slidenum">
              <a:rPr lang="vi-VN" smtClean="0"/>
              <a:pPr>
                <a:defRPr/>
              </a:pPr>
              <a:t>37</a:t>
            </a:fld>
            <a:endParaRPr lang="vi-V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416771"/>
                                        </p:tgtEl>
                                        <p:attrNameLst>
                                          <p:attrName>style.visibility</p:attrName>
                                        </p:attrNameLst>
                                      </p:cBhvr>
                                      <p:to>
                                        <p:strVal val="visible"/>
                                      </p:to>
                                    </p:set>
                                    <p:anim calcmode="lin" valueType="num">
                                      <p:cBhvr additive="base">
                                        <p:cTn id="7" dur="500" fill="hold"/>
                                        <p:tgtEl>
                                          <p:spTgt spid="416771"/>
                                        </p:tgtEl>
                                        <p:attrNameLst>
                                          <p:attrName>ppt_x</p:attrName>
                                        </p:attrNameLst>
                                      </p:cBhvr>
                                      <p:tavLst>
                                        <p:tav tm="0">
                                          <p:val>
                                            <p:strVal val="#ppt_x"/>
                                          </p:val>
                                        </p:tav>
                                        <p:tav tm="100000">
                                          <p:val>
                                            <p:strVal val="#ppt_x"/>
                                          </p:val>
                                        </p:tav>
                                      </p:tavLst>
                                    </p:anim>
                                    <p:anim calcmode="lin" valueType="num">
                                      <p:cBhvr additive="base">
                                        <p:cTn id="8" dur="500" fill="hold"/>
                                        <p:tgtEl>
                                          <p:spTgt spid="4167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a:t>
            </a:fld>
            <a:endParaRPr lang="en-US" sz="1200">
              <a:solidFill>
                <a:srgbClr val="898989"/>
              </a:solidFill>
              <a:latin typeface="Calibri" charset="0"/>
            </a:endParaRPr>
          </a:p>
        </p:txBody>
      </p:sp>
      <p:sp>
        <p:nvSpPr>
          <p:cNvPr id="84995" name="Text Box 2"/>
          <p:cNvSpPr txBox="1">
            <a:spLocks noChangeArrowheads="1"/>
          </p:cNvSpPr>
          <p:nvPr/>
        </p:nvSpPr>
        <p:spPr bwMode="auto">
          <a:xfrm>
            <a:off x="1115616" y="303213"/>
            <a:ext cx="7569597"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just" eaLnBrk="1" hangingPunct="1">
              <a:defRPr sz="3600">
                <a:solidFill>
                  <a:schemeClr val="tx2"/>
                </a:solidFill>
                <a:latin typeface="+mj-lt"/>
                <a:ea typeface="+mj-ea"/>
                <a:cs typeface="+mj-cs"/>
              </a:defRPr>
            </a:lvl1pPr>
            <a:lvl2pPr>
              <a:defRPr sz="4400">
                <a:solidFill>
                  <a:schemeClr val="tx2"/>
                </a:solidFill>
              </a:defRPr>
            </a:lvl2pPr>
            <a:lvl3pPr>
              <a:defRPr sz="4400">
                <a:solidFill>
                  <a:schemeClr val="tx2"/>
                </a:solidFill>
              </a:defRPr>
            </a:lvl3pPr>
            <a:lvl4pPr>
              <a:defRPr sz="4400">
                <a:solidFill>
                  <a:schemeClr val="tx2"/>
                </a:solidFill>
              </a:defRPr>
            </a:lvl4pPr>
            <a:lvl5pPr>
              <a:defRPr sz="4400">
                <a:solidFill>
                  <a:schemeClr val="tx2"/>
                </a:solidFill>
              </a:defRPr>
            </a:lvl5pPr>
            <a:lvl6pPr marL="457200" fontAlgn="base">
              <a:spcBef>
                <a:spcPct val="0"/>
              </a:spcBef>
              <a:spcAft>
                <a:spcPct val="0"/>
              </a:spcAft>
              <a:defRPr sz="4400">
                <a:solidFill>
                  <a:schemeClr val="tx2"/>
                </a:solidFill>
              </a:defRPr>
            </a:lvl6pPr>
            <a:lvl7pPr marL="914400" fontAlgn="base">
              <a:spcBef>
                <a:spcPct val="0"/>
              </a:spcBef>
              <a:spcAft>
                <a:spcPct val="0"/>
              </a:spcAft>
              <a:defRPr sz="4400">
                <a:solidFill>
                  <a:schemeClr val="tx2"/>
                </a:solidFill>
              </a:defRPr>
            </a:lvl7pPr>
            <a:lvl8pPr marL="1371600" fontAlgn="base">
              <a:spcBef>
                <a:spcPct val="0"/>
              </a:spcBef>
              <a:spcAft>
                <a:spcPct val="0"/>
              </a:spcAft>
              <a:defRPr sz="4400">
                <a:solidFill>
                  <a:schemeClr val="tx2"/>
                </a:solidFill>
              </a:defRPr>
            </a:lvl8pPr>
            <a:lvl9pPr marL="1828800" fontAlgn="base">
              <a:spcBef>
                <a:spcPct val="0"/>
              </a:spcBef>
              <a:spcAft>
                <a:spcPct val="0"/>
              </a:spcAft>
              <a:defRPr sz="4400">
                <a:solidFill>
                  <a:schemeClr val="tx2"/>
                </a:solidFill>
              </a:defRPr>
            </a:lvl9pPr>
          </a:lstStyle>
          <a:p>
            <a:r>
              <a:rPr lang="en-US" b="0" dirty="0" err="1" smtClean="0"/>
              <a:t>Lý</a:t>
            </a:r>
            <a:r>
              <a:rPr lang="en-US" b="0" dirty="0" smtClean="0"/>
              <a:t> </a:t>
            </a:r>
            <a:r>
              <a:rPr lang="en-US" b="0" dirty="0" err="1" smtClean="0"/>
              <a:t>thuyết</a:t>
            </a:r>
            <a:r>
              <a:rPr lang="en-US" b="0" dirty="0" smtClean="0"/>
              <a:t> </a:t>
            </a:r>
            <a:r>
              <a:rPr lang="en-US" b="0" dirty="0" err="1" smtClean="0"/>
              <a:t>xác</a:t>
            </a:r>
            <a:r>
              <a:rPr lang="en-US" b="0" dirty="0" smtClean="0"/>
              <a:t> </a:t>
            </a:r>
            <a:r>
              <a:rPr lang="en-US" b="0" dirty="0" err="1" smtClean="0"/>
              <a:t>suất</a:t>
            </a:r>
            <a:r>
              <a:rPr lang="en-US" b="0" dirty="0" smtClean="0"/>
              <a:t> </a:t>
            </a:r>
            <a:r>
              <a:rPr lang="en-US" b="0" dirty="0" err="1" smtClean="0"/>
              <a:t>trong</a:t>
            </a:r>
            <a:r>
              <a:rPr lang="en-US" b="0" dirty="0" smtClean="0"/>
              <a:t> </a:t>
            </a:r>
            <a:r>
              <a:rPr lang="en-US" b="0" dirty="0" err="1" smtClean="0"/>
              <a:t>tìm</a:t>
            </a:r>
            <a:r>
              <a:rPr lang="en-US" b="0" dirty="0" smtClean="0"/>
              <a:t> </a:t>
            </a:r>
            <a:r>
              <a:rPr lang="en-US" b="0" dirty="0" err="1" smtClean="0"/>
              <a:t>kiếm</a:t>
            </a:r>
            <a:r>
              <a:rPr lang="en-US" b="0" dirty="0" smtClean="0"/>
              <a:t> </a:t>
            </a:r>
            <a:r>
              <a:rPr lang="en-US" b="0" dirty="0" err="1" smtClean="0"/>
              <a:t>thông</a:t>
            </a:r>
            <a:r>
              <a:rPr lang="en-US" b="0" dirty="0" smtClean="0"/>
              <a:t> tin (2</a:t>
            </a:r>
            <a:r>
              <a:rPr lang="en-US" b="0" dirty="0"/>
              <a:t>)</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sp>
        <p:nvSpPr>
          <p:cNvPr id="6" name="Rectangle 3"/>
          <p:cNvSpPr txBox="1">
            <a:spLocks noChangeArrowheads="1"/>
          </p:cNvSpPr>
          <p:nvPr/>
        </p:nvSpPr>
        <p:spPr bwMode="auto">
          <a:xfrm>
            <a:off x="539552" y="2132856"/>
            <a:ext cx="8399462" cy="4344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1" hangingPunct="1"/>
            <a:r>
              <a:rPr lang="vi-VN" sz="2000" b="0" dirty="0"/>
              <a:t>Cho một nhu cầu thông tin người dùng </a:t>
            </a:r>
            <a:r>
              <a:rPr lang="vi-VN" sz="2000" b="0" dirty="0" smtClean="0"/>
              <a:t>(được biểu </a:t>
            </a:r>
            <a:r>
              <a:rPr lang="vi-VN" sz="2000" b="0" dirty="0"/>
              <a:t>diễn dưới dạng truy vấn) và một bộ dữ liệu văn bản </a:t>
            </a:r>
            <a:r>
              <a:rPr lang="vi-VN" sz="2000" b="0" dirty="0" smtClean="0"/>
              <a:t>(được biểu diễn dưới dạng mô </a:t>
            </a:r>
            <a:r>
              <a:rPr lang="vi-VN" sz="2000" b="0" dirty="0"/>
              <a:t>hình </a:t>
            </a:r>
            <a:r>
              <a:rPr lang="vi-VN" sz="2000" b="0" dirty="0" smtClean="0"/>
              <a:t>văn bản), </a:t>
            </a:r>
            <a:r>
              <a:rPr lang="vi-VN" sz="2000" b="0" dirty="0"/>
              <a:t>hệ thống phải xác định </a:t>
            </a:r>
            <a:r>
              <a:rPr lang="vi-VN" sz="2000" b="0" dirty="0" smtClean="0"/>
              <a:t>liệu văn </a:t>
            </a:r>
            <a:r>
              <a:rPr lang="vi-VN" sz="2000" b="0" dirty="0"/>
              <a:t>bản </a:t>
            </a:r>
            <a:r>
              <a:rPr lang="vi-VN" sz="2000" b="0" dirty="0" smtClean="0"/>
              <a:t>có đáp ứng nhu cầu thông tin hay không;</a:t>
            </a:r>
          </a:p>
          <a:p>
            <a:pPr lvl="1" algn="just" eaLnBrk="1" hangingPunct="1"/>
            <a:r>
              <a:rPr lang="vi-VN" sz="1800" b="0" dirty="0"/>
              <a:t>Mô hình Boolean lựa chọn những văn bản thỏa mãn biểu thức truy vấn; mô hình không gian vec-tơ sử dụng độ tương đồng cosine</a:t>
            </a:r>
            <a:r>
              <a:rPr lang="vi-VN" sz="1800" b="0" dirty="0" smtClean="0"/>
              <a:t>.</a:t>
            </a:r>
            <a:endParaRPr lang="vi-VN" sz="1800" b="0" dirty="0"/>
          </a:p>
          <a:p>
            <a:pPr algn="just" eaLnBrk="1" hangingPunct="1"/>
            <a:r>
              <a:rPr lang="vi-VN" sz="2000" b="0" dirty="0"/>
              <a:t>Hệ thống tìm kiếm nắm bắt nhu cầu thông tin người dùng ở mức độ không chắc chắn, và không chắc chắn về khả năng văn bản đáp ứng </a:t>
            </a:r>
            <a:r>
              <a:rPr lang="vi-VN" sz="2000" b="0" dirty="0" smtClean="0"/>
              <a:t>nhu cầu thông tin;</a:t>
            </a:r>
            <a:endParaRPr lang="vi-VN" sz="2000" b="0" dirty="0"/>
          </a:p>
          <a:p>
            <a:pPr algn="just" eaLnBrk="1" hangingPunct="1"/>
            <a:r>
              <a:rPr lang="vi-VN" sz="2000" b="0" dirty="0"/>
              <a:t>Lý thuyết xác suất là nền tảng suy diễn trong điều kiện không chắc chắn. Các mô hình xác suất sử dụng nền tảng này để đánh giá khả năng văn bản phù hợp với truy </a:t>
            </a:r>
            <a:r>
              <a:rPr lang="vi-VN" sz="2000" b="0" dirty="0" smtClean="0"/>
              <a:t>vấn</a:t>
            </a:r>
            <a:r>
              <a:rPr lang="vi-VN" sz="2000" b="0" dirty="0"/>
              <a:t>.</a:t>
            </a:r>
          </a:p>
        </p:txBody>
      </p:sp>
    </p:spTree>
    <p:extLst>
      <p:ext uri="{BB962C8B-B14F-4D97-AF65-F5344CB8AC3E}">
        <p14:creationId xmlns:p14="http://schemas.microsoft.com/office/powerpoint/2010/main" val="352922556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a:t>
            </a:fld>
            <a:endParaRPr lang="en-US" sz="1200">
              <a:solidFill>
                <a:srgbClr val="898989"/>
              </a:solidFill>
              <a:latin typeface="Calibri" charset="0"/>
            </a:endParaRPr>
          </a:p>
        </p:txBody>
      </p:sp>
      <p:sp>
        <p:nvSpPr>
          <p:cNvPr id="84995" name="Text Box 2"/>
          <p:cNvSpPr txBox="1">
            <a:spLocks noChangeArrowheads="1"/>
          </p:cNvSpPr>
          <p:nvPr/>
        </p:nvSpPr>
        <p:spPr bwMode="auto">
          <a:xfrm>
            <a:off x="1115616" y="303213"/>
            <a:ext cx="7569597"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just" eaLnBrk="1" hangingPunct="1">
              <a:defRPr sz="3600">
                <a:solidFill>
                  <a:schemeClr val="tx2"/>
                </a:solidFill>
                <a:latin typeface="+mj-lt"/>
                <a:ea typeface="+mj-ea"/>
                <a:cs typeface="+mj-cs"/>
              </a:defRPr>
            </a:lvl1pPr>
            <a:lvl2pPr>
              <a:defRPr sz="4400">
                <a:solidFill>
                  <a:schemeClr val="tx2"/>
                </a:solidFill>
              </a:defRPr>
            </a:lvl2pPr>
            <a:lvl3pPr>
              <a:defRPr sz="4400">
                <a:solidFill>
                  <a:schemeClr val="tx2"/>
                </a:solidFill>
              </a:defRPr>
            </a:lvl3pPr>
            <a:lvl4pPr>
              <a:defRPr sz="4400">
                <a:solidFill>
                  <a:schemeClr val="tx2"/>
                </a:solidFill>
              </a:defRPr>
            </a:lvl4pPr>
            <a:lvl5pPr>
              <a:defRPr sz="4400">
                <a:solidFill>
                  <a:schemeClr val="tx2"/>
                </a:solidFill>
              </a:defRPr>
            </a:lvl5pPr>
            <a:lvl6pPr marL="457200" fontAlgn="base">
              <a:spcBef>
                <a:spcPct val="0"/>
              </a:spcBef>
              <a:spcAft>
                <a:spcPct val="0"/>
              </a:spcAft>
              <a:defRPr sz="4400">
                <a:solidFill>
                  <a:schemeClr val="tx2"/>
                </a:solidFill>
              </a:defRPr>
            </a:lvl6pPr>
            <a:lvl7pPr marL="914400" fontAlgn="base">
              <a:spcBef>
                <a:spcPct val="0"/>
              </a:spcBef>
              <a:spcAft>
                <a:spcPct val="0"/>
              </a:spcAft>
              <a:defRPr sz="4400">
                <a:solidFill>
                  <a:schemeClr val="tx2"/>
                </a:solidFill>
              </a:defRPr>
            </a:lvl7pPr>
            <a:lvl8pPr marL="1371600" fontAlgn="base">
              <a:spcBef>
                <a:spcPct val="0"/>
              </a:spcBef>
              <a:spcAft>
                <a:spcPct val="0"/>
              </a:spcAft>
              <a:defRPr sz="4400">
                <a:solidFill>
                  <a:schemeClr val="tx2"/>
                </a:solidFill>
              </a:defRPr>
            </a:lvl8pPr>
            <a:lvl9pPr marL="1828800" fontAlgn="base">
              <a:spcBef>
                <a:spcPct val="0"/>
              </a:spcBef>
              <a:spcAft>
                <a:spcPct val="0"/>
              </a:spcAft>
              <a:defRPr sz="4400">
                <a:solidFill>
                  <a:schemeClr val="tx2"/>
                </a:solidFill>
              </a:defRPr>
            </a:lvl9pPr>
          </a:lstStyle>
          <a:p>
            <a:r>
              <a:rPr lang="en-US" b="0" dirty="0" err="1" smtClean="0"/>
              <a:t>Tổng</a:t>
            </a:r>
            <a:r>
              <a:rPr lang="en-US" b="0" dirty="0" smtClean="0"/>
              <a:t> </a:t>
            </a:r>
            <a:r>
              <a:rPr lang="en-US" b="0" dirty="0" err="1" smtClean="0"/>
              <a:t>quan</a:t>
            </a:r>
            <a:r>
              <a:rPr lang="en-US" b="0" dirty="0" smtClean="0"/>
              <a:t> </a:t>
            </a:r>
            <a:r>
              <a:rPr lang="en-US" b="0" dirty="0" err="1" smtClean="0"/>
              <a:t>các</a:t>
            </a:r>
            <a:r>
              <a:rPr lang="en-US" b="0" dirty="0" smtClean="0"/>
              <a:t> </a:t>
            </a:r>
            <a:r>
              <a:rPr lang="en-US" b="0" dirty="0" err="1" smtClean="0"/>
              <a:t>mô</a:t>
            </a:r>
            <a:r>
              <a:rPr lang="en-US" b="0" dirty="0" smtClean="0"/>
              <a:t> </a:t>
            </a:r>
            <a:r>
              <a:rPr lang="en-US" b="0" dirty="0" err="1" smtClean="0"/>
              <a:t>hình</a:t>
            </a:r>
            <a:r>
              <a:rPr lang="en-US" b="0" dirty="0" smtClean="0"/>
              <a:t> </a:t>
            </a:r>
            <a:r>
              <a:rPr lang="en-US" b="0" dirty="0" err="1" smtClean="0"/>
              <a:t>xác</a:t>
            </a:r>
            <a:r>
              <a:rPr lang="en-US" b="0" dirty="0" smtClean="0"/>
              <a:t> </a:t>
            </a:r>
            <a:r>
              <a:rPr lang="en-US" b="0" dirty="0" err="1" smtClean="0"/>
              <a:t>suất</a:t>
            </a:r>
            <a:endParaRPr lang="en-US" b="0" dirty="0"/>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sp>
        <p:nvSpPr>
          <p:cNvPr id="6" name="Rectangle 3"/>
          <p:cNvSpPr txBox="1">
            <a:spLocks noChangeArrowheads="1"/>
          </p:cNvSpPr>
          <p:nvPr/>
        </p:nvSpPr>
        <p:spPr bwMode="auto">
          <a:xfrm>
            <a:off x="861814" y="2132856"/>
            <a:ext cx="8077200" cy="4344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1" hangingPunct="1"/>
            <a:r>
              <a:rPr lang="vi-VN" sz="2400" b="0" dirty="0" smtClean="0"/>
              <a:t>Các mô hình xác suất cổ điển:</a:t>
            </a:r>
          </a:p>
          <a:p>
            <a:pPr lvl="1" algn="just" eaLnBrk="1" hangingPunct="1"/>
            <a:r>
              <a:rPr lang="vi-VN" sz="1800" b="0" dirty="0" smtClean="0"/>
              <a:t>Nguyên tắc xếp hạng xác suất</a:t>
            </a:r>
          </a:p>
          <a:p>
            <a:pPr lvl="2" algn="just" eaLnBrk="1" hangingPunct="1"/>
            <a:r>
              <a:rPr lang="vi-VN" sz="1400" b="0" dirty="0" smtClean="0"/>
              <a:t>Mô hình nhị phân độc lập, BestMatch25(Okapi)</a:t>
            </a:r>
          </a:p>
          <a:p>
            <a:pPr algn="just" eaLnBrk="1" hangingPunct="1"/>
            <a:r>
              <a:rPr lang="vi-VN" sz="2400" b="0" dirty="0" smtClean="0"/>
              <a:t>Tìm kiếm văn bản sử dụng mạng Bayes;</a:t>
            </a:r>
          </a:p>
          <a:p>
            <a:pPr algn="just" eaLnBrk="1" hangingPunct="1"/>
            <a:r>
              <a:rPr lang="vi-VN" sz="2400" b="0" dirty="0" smtClean="0"/>
              <a:t>Các mô hình ngôn ngữ</a:t>
            </a:r>
          </a:p>
          <a:p>
            <a:pPr lvl="1" algn="just" eaLnBrk="1" hangingPunct="1"/>
            <a:r>
              <a:rPr lang="vi-VN" sz="1800" b="0" dirty="0" smtClean="0"/>
              <a:t>Hướng nghiên cứu mới, hiệu năng cao;</a:t>
            </a:r>
          </a:p>
          <a:p>
            <a:pPr marL="0" indent="0" algn="just" eaLnBrk="1" hangingPunct="1">
              <a:buNone/>
            </a:pPr>
            <a:endParaRPr lang="vi-VN" sz="2400" b="0" dirty="0" smtClean="0"/>
          </a:p>
          <a:p>
            <a:pPr marL="0" indent="0" algn="just" eaLnBrk="1" hangingPunct="1">
              <a:buNone/>
            </a:pPr>
            <a:r>
              <a:rPr lang="vi-VN" sz="2400" b="0" dirty="0" smtClean="0">
                <a:solidFill>
                  <a:schemeClr val="tx2"/>
                </a:solidFill>
              </a:rPr>
              <a:t>Phương pháp xác suất là một trong những phương pháp ra đời sớm nhất nhưng vẫn là đề tài nóng trong tìm kiếm thông tin hiện đại.</a:t>
            </a:r>
            <a:endParaRPr lang="vi-VN" sz="2400" b="0" dirty="0">
              <a:solidFill>
                <a:schemeClr val="tx2"/>
              </a:solidFill>
            </a:endParaRPr>
          </a:p>
        </p:txBody>
      </p:sp>
    </p:spTree>
    <p:extLst>
      <p:ext uri="{BB962C8B-B14F-4D97-AF65-F5344CB8AC3E}">
        <p14:creationId xmlns:p14="http://schemas.microsoft.com/office/powerpoint/2010/main" val="209315452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z="3600" dirty="0" err="1" smtClean="0"/>
              <a:t>Vấn</a:t>
            </a:r>
            <a:r>
              <a:rPr lang="en-US" sz="3600" dirty="0" smtClean="0"/>
              <a:t> </a:t>
            </a:r>
            <a:r>
              <a:rPr lang="en-US" sz="3600" dirty="0" err="1" smtClean="0"/>
              <a:t>đề</a:t>
            </a:r>
            <a:r>
              <a:rPr lang="en-US" sz="3600" dirty="0" smtClean="0"/>
              <a:t> </a:t>
            </a:r>
            <a:r>
              <a:rPr lang="en-US" sz="3600" dirty="0" err="1" smtClean="0"/>
              <a:t>xếp</a:t>
            </a:r>
            <a:r>
              <a:rPr lang="en-US" sz="3600" dirty="0" smtClean="0"/>
              <a:t> </a:t>
            </a:r>
            <a:r>
              <a:rPr lang="en-US" sz="3600" dirty="0" err="1" smtClean="0"/>
              <a:t>hạng</a:t>
            </a:r>
            <a:r>
              <a:rPr lang="en-US" sz="3600" dirty="0" smtClean="0"/>
              <a:t> </a:t>
            </a:r>
            <a:r>
              <a:rPr lang="en-US" sz="3600" dirty="0" err="1" smtClean="0"/>
              <a:t>theo</a:t>
            </a:r>
            <a:r>
              <a:rPr lang="en-US" sz="3600" dirty="0" smtClean="0"/>
              <a:t> </a:t>
            </a:r>
            <a:r>
              <a:rPr lang="en-US" sz="3600" dirty="0" err="1" smtClean="0"/>
              <a:t>xác</a:t>
            </a:r>
            <a:r>
              <a:rPr lang="en-US" sz="3600" dirty="0" smtClean="0"/>
              <a:t> </a:t>
            </a:r>
            <a:r>
              <a:rPr lang="en-US" sz="3600" dirty="0" err="1" smtClean="0"/>
              <a:t>suất</a:t>
            </a:r>
            <a:endParaRPr lang="vi-VN" sz="3600" dirty="0" smtClean="0"/>
          </a:p>
        </p:txBody>
      </p:sp>
      <p:sp>
        <p:nvSpPr>
          <p:cNvPr id="13315" name="Rectangle 3"/>
          <p:cNvSpPr>
            <a:spLocks noGrp="1" noChangeArrowheads="1"/>
          </p:cNvSpPr>
          <p:nvPr>
            <p:ph type="body" idx="1"/>
          </p:nvPr>
        </p:nvSpPr>
        <p:spPr>
          <a:xfrm>
            <a:off x="611188" y="2017712"/>
            <a:ext cx="8343900" cy="4147591"/>
          </a:xfrm>
        </p:spPr>
        <p:txBody>
          <a:bodyPr/>
          <a:lstStyle/>
          <a:p>
            <a:pPr eaLnBrk="1" hangingPunct="1">
              <a:defRPr/>
            </a:pPr>
            <a:r>
              <a:rPr lang="en-US" sz="2400" dirty="0" err="1" smtClean="0"/>
              <a:t>Tìm</a:t>
            </a:r>
            <a:r>
              <a:rPr lang="en-US" sz="2400" dirty="0" smtClean="0"/>
              <a:t> </a:t>
            </a:r>
            <a:r>
              <a:rPr lang="en-US" sz="2400" dirty="0" err="1" smtClean="0"/>
              <a:t>kiếm</a:t>
            </a:r>
            <a:r>
              <a:rPr lang="en-US" sz="2400" dirty="0" smtClean="0"/>
              <a:t> </a:t>
            </a:r>
            <a:r>
              <a:rPr lang="en-US" sz="2400" dirty="0" err="1" smtClean="0"/>
              <a:t>có</a:t>
            </a:r>
            <a:r>
              <a:rPr lang="en-US" sz="2400" dirty="0" smtClean="0"/>
              <a:t> </a:t>
            </a:r>
            <a:r>
              <a:rPr lang="en-US" sz="2400" dirty="0" err="1" smtClean="0"/>
              <a:t>xếp</a:t>
            </a:r>
            <a:r>
              <a:rPr lang="en-US" sz="2400" dirty="0" smtClean="0"/>
              <a:t> </a:t>
            </a:r>
            <a:r>
              <a:rPr lang="en-US" sz="2400" dirty="0" err="1" smtClean="0"/>
              <a:t>hạng</a:t>
            </a:r>
            <a:r>
              <a:rPr lang="en-US" sz="2400" dirty="0" smtClean="0"/>
              <a:t>:</a:t>
            </a:r>
          </a:p>
          <a:p>
            <a:pPr lvl="1" eaLnBrk="1" hangingPunct="1">
              <a:defRPr/>
            </a:pPr>
            <a:r>
              <a:rPr lang="en-US" sz="2000" dirty="0" err="1" smtClean="0"/>
              <a:t>Kết</a:t>
            </a:r>
            <a:r>
              <a:rPr lang="en-US" sz="2000" dirty="0" smtClean="0"/>
              <a:t> </a:t>
            </a:r>
            <a:r>
              <a:rPr lang="en-US" sz="2000" dirty="0" err="1" smtClean="0"/>
              <a:t>quả</a:t>
            </a:r>
            <a:r>
              <a:rPr lang="en-US" sz="2000" dirty="0" smtClean="0"/>
              <a:t> </a:t>
            </a:r>
            <a:r>
              <a:rPr lang="en-US" sz="2000" dirty="0" err="1" smtClean="0"/>
              <a:t>được</a:t>
            </a:r>
            <a:r>
              <a:rPr lang="en-US" sz="2000" dirty="0" smtClean="0"/>
              <a:t> </a:t>
            </a:r>
            <a:r>
              <a:rPr lang="en-US" sz="2000" dirty="0" err="1" smtClean="0"/>
              <a:t>trả</a:t>
            </a:r>
            <a:r>
              <a:rPr lang="en-US" sz="2000" dirty="0" smtClean="0"/>
              <a:t> </a:t>
            </a:r>
            <a:r>
              <a:rPr lang="en-US" sz="2000" dirty="0" err="1" smtClean="0"/>
              <a:t>về</a:t>
            </a:r>
            <a:r>
              <a:rPr lang="en-US" sz="2000" dirty="0" smtClean="0"/>
              <a:t> </a:t>
            </a:r>
            <a:r>
              <a:rPr lang="en-US" sz="2000" dirty="0" err="1" smtClean="0"/>
              <a:t>dưới</a:t>
            </a:r>
            <a:r>
              <a:rPr lang="en-US" sz="2000" dirty="0" smtClean="0"/>
              <a:t> </a:t>
            </a:r>
            <a:r>
              <a:rPr lang="en-US" sz="2000" dirty="0" err="1" smtClean="0"/>
              <a:t>dạng</a:t>
            </a:r>
            <a:r>
              <a:rPr lang="en-US" sz="2000" dirty="0" smtClean="0"/>
              <a:t> </a:t>
            </a:r>
            <a:r>
              <a:rPr lang="en-US" sz="2000" dirty="0" err="1" smtClean="0"/>
              <a:t>danh</a:t>
            </a:r>
            <a:r>
              <a:rPr lang="en-US" sz="2000" dirty="0" smtClean="0"/>
              <a:t> </a:t>
            </a:r>
            <a:r>
              <a:rPr lang="en-US" sz="2000" dirty="0" err="1" smtClean="0"/>
              <a:t>sách</a:t>
            </a:r>
            <a:r>
              <a:rPr lang="en-US" sz="2000" dirty="0" smtClean="0"/>
              <a:t> </a:t>
            </a:r>
            <a:r>
              <a:rPr lang="en-US" sz="2000" dirty="0" err="1" smtClean="0"/>
              <a:t>sắp</a:t>
            </a:r>
            <a:r>
              <a:rPr lang="en-US" sz="2000" dirty="0" smtClean="0"/>
              <a:t> </a:t>
            </a:r>
            <a:r>
              <a:rPr lang="en-US" sz="2000" dirty="0" err="1" smtClean="0"/>
              <a:t>xếp</a:t>
            </a:r>
            <a:r>
              <a:rPr lang="en-US" sz="2000" dirty="0" smtClean="0"/>
              <a:t>;</a:t>
            </a:r>
          </a:p>
          <a:p>
            <a:pPr algn="just" eaLnBrk="1" hangingPunct="1">
              <a:defRPr/>
            </a:pPr>
            <a:r>
              <a:rPr lang="en-US" sz="2400" dirty="0" err="1" smtClean="0"/>
              <a:t>Ký</a:t>
            </a:r>
            <a:r>
              <a:rPr lang="en-US" sz="2400" dirty="0" smtClean="0"/>
              <a:t> </a:t>
            </a:r>
            <a:r>
              <a:rPr lang="en-US" sz="2400" dirty="0" err="1" smtClean="0"/>
              <a:t>hiệu</a:t>
            </a:r>
            <a:r>
              <a:rPr lang="en-US" sz="2400" dirty="0" smtClean="0"/>
              <a:t> </a:t>
            </a:r>
            <a:r>
              <a:rPr lang="en-US" sz="2400" dirty="0" err="1" smtClean="0"/>
              <a:t>sự</a:t>
            </a:r>
            <a:r>
              <a:rPr lang="en-US" sz="2400" dirty="0" smtClean="0"/>
              <a:t> </a:t>
            </a:r>
            <a:r>
              <a:rPr lang="en-US" sz="2400" dirty="0" err="1" smtClean="0"/>
              <a:t>phù</a:t>
            </a:r>
            <a:r>
              <a:rPr lang="en-US" sz="2400" dirty="0" smtClean="0"/>
              <a:t> </a:t>
            </a:r>
            <a:r>
              <a:rPr lang="en-US" sz="2400" dirty="0" err="1" smtClean="0"/>
              <a:t>hợp</a:t>
            </a:r>
            <a:r>
              <a:rPr lang="en-US" sz="2400" dirty="0" smtClean="0"/>
              <a:t> </a:t>
            </a:r>
            <a:r>
              <a:rPr lang="en-US" sz="2400" dirty="0" err="1" smtClean="0"/>
              <a:t>nhị</a:t>
            </a:r>
            <a:r>
              <a:rPr lang="en-US" sz="2400" dirty="0" smtClean="0"/>
              <a:t> </a:t>
            </a:r>
            <a:r>
              <a:rPr lang="en-US" sz="2400" dirty="0" err="1" smtClean="0"/>
              <a:t>phân</a:t>
            </a:r>
            <a:r>
              <a:rPr lang="en-US" sz="2400" dirty="0" smtClean="0"/>
              <a:t>: R</a:t>
            </a:r>
            <a:r>
              <a:rPr lang="en-US" sz="2400" baseline="-25000" dirty="0" smtClean="0"/>
              <a:t>d, q</a:t>
            </a:r>
            <a:r>
              <a:rPr lang="en-US" sz="2400" dirty="0" smtClean="0"/>
              <a:t>: </a:t>
            </a:r>
            <a:r>
              <a:rPr lang="en-US" sz="2400" dirty="0" err="1" smtClean="0"/>
              <a:t>là</a:t>
            </a:r>
            <a:r>
              <a:rPr lang="en-US" sz="2400" dirty="0" smtClean="0"/>
              <a:t> </a:t>
            </a:r>
            <a:r>
              <a:rPr lang="en-US" sz="2400" dirty="0" err="1" smtClean="0"/>
              <a:t>một</a:t>
            </a:r>
            <a:r>
              <a:rPr lang="en-US" sz="2400" dirty="0" smtClean="0"/>
              <a:t> </a:t>
            </a:r>
            <a:r>
              <a:rPr lang="en-US" sz="2400" dirty="0" err="1" smtClean="0"/>
              <a:t>biến</a:t>
            </a:r>
            <a:r>
              <a:rPr lang="en-US" sz="2400" dirty="0" smtClean="0"/>
              <a:t> </a:t>
            </a:r>
            <a:r>
              <a:rPr lang="en-US" sz="2400" dirty="0" err="1" smtClean="0"/>
              <a:t>ngẫu</a:t>
            </a:r>
            <a:r>
              <a:rPr lang="en-US" sz="2400" dirty="0" smtClean="0"/>
              <a:t> </a:t>
            </a:r>
            <a:r>
              <a:rPr lang="en-US" sz="2400" dirty="0" err="1" smtClean="0"/>
              <a:t>nhiên</a:t>
            </a:r>
            <a:r>
              <a:rPr lang="en-US" sz="2400" dirty="0" smtClean="0"/>
              <a:t>:</a:t>
            </a:r>
          </a:p>
          <a:p>
            <a:pPr lvl="1" algn="just" eaLnBrk="1" hangingPunct="1">
              <a:defRPr/>
            </a:pPr>
            <a:r>
              <a:rPr lang="en-US" sz="2000" dirty="0" err="1" smtClean="0"/>
              <a:t>R</a:t>
            </a:r>
            <a:r>
              <a:rPr lang="en-US" sz="2000" baseline="-25000" dirty="0" err="1" smtClean="0"/>
              <a:t>d,q</a:t>
            </a:r>
            <a:r>
              <a:rPr lang="en-US" sz="2000" dirty="0" smtClean="0"/>
              <a:t> = 1 </a:t>
            </a:r>
            <a:r>
              <a:rPr lang="en-US" sz="2000" dirty="0" err="1" smtClean="0"/>
              <a:t>nếu</a:t>
            </a:r>
            <a:r>
              <a:rPr lang="en-US" sz="2000" dirty="0" smtClean="0"/>
              <a:t> d </a:t>
            </a:r>
            <a:r>
              <a:rPr lang="en-US" sz="2000" dirty="0" err="1" smtClean="0"/>
              <a:t>phù</a:t>
            </a:r>
            <a:r>
              <a:rPr lang="en-US" sz="2000" dirty="0" smtClean="0"/>
              <a:t> </a:t>
            </a:r>
            <a:r>
              <a:rPr lang="en-US" sz="2000" dirty="0" err="1" smtClean="0"/>
              <a:t>hợp</a:t>
            </a:r>
            <a:r>
              <a:rPr lang="en-US" sz="2000" dirty="0" smtClean="0"/>
              <a:t> </a:t>
            </a:r>
            <a:r>
              <a:rPr lang="en-US" sz="2000" dirty="0" err="1" smtClean="0"/>
              <a:t>với</a:t>
            </a:r>
            <a:r>
              <a:rPr lang="en-US" sz="2000" dirty="0" smtClean="0"/>
              <a:t> q;</a:t>
            </a:r>
          </a:p>
          <a:p>
            <a:pPr lvl="1" algn="just" eaLnBrk="1" hangingPunct="1">
              <a:defRPr/>
            </a:pPr>
            <a:r>
              <a:rPr lang="en-US" sz="2000" dirty="0" err="1" smtClean="0"/>
              <a:t>R</a:t>
            </a:r>
            <a:r>
              <a:rPr lang="en-US" sz="2000" baseline="-25000" dirty="0" err="1" smtClean="0"/>
              <a:t>d,q</a:t>
            </a:r>
            <a:r>
              <a:rPr lang="en-US" sz="2000" dirty="0" smtClean="0"/>
              <a:t> = 0, </a:t>
            </a:r>
            <a:r>
              <a:rPr lang="en-US" sz="2000" dirty="0" err="1" smtClean="0"/>
              <a:t>nếu</a:t>
            </a:r>
            <a:r>
              <a:rPr lang="en-US" sz="2000" dirty="0" smtClean="0"/>
              <a:t> </a:t>
            </a:r>
            <a:r>
              <a:rPr lang="en-US" sz="2000" dirty="0" err="1" smtClean="0"/>
              <a:t>ngược</a:t>
            </a:r>
            <a:r>
              <a:rPr lang="en-US" sz="2000" dirty="0" smtClean="0"/>
              <a:t> </a:t>
            </a:r>
            <a:r>
              <a:rPr lang="en-US" sz="2000" dirty="0" err="1" smtClean="0"/>
              <a:t>lại</a:t>
            </a:r>
            <a:r>
              <a:rPr lang="en-US" sz="2000" dirty="0" smtClean="0"/>
              <a:t>.</a:t>
            </a:r>
            <a:endParaRPr lang="en-US" sz="2000" dirty="0"/>
          </a:p>
          <a:p>
            <a:pPr algn="just" eaLnBrk="1" hangingPunct="1">
              <a:defRPr/>
            </a:pPr>
            <a:r>
              <a:rPr lang="en-US" sz="2400" dirty="0" err="1" smtClean="0"/>
              <a:t>Xếp</a:t>
            </a:r>
            <a:r>
              <a:rPr lang="en-US" sz="2400" dirty="0" smtClean="0"/>
              <a:t> </a:t>
            </a:r>
            <a:r>
              <a:rPr lang="en-US" sz="2400" dirty="0" err="1" smtClean="0"/>
              <a:t>hạng</a:t>
            </a:r>
            <a:r>
              <a:rPr lang="en-US" sz="2400" dirty="0" smtClean="0"/>
              <a:t> </a:t>
            </a:r>
            <a:r>
              <a:rPr lang="en-US" sz="2400" dirty="0" err="1" smtClean="0"/>
              <a:t>theo</a:t>
            </a:r>
            <a:r>
              <a:rPr lang="en-US" sz="2400" dirty="0" smtClean="0"/>
              <a:t> </a:t>
            </a:r>
            <a:r>
              <a:rPr lang="en-US" sz="2400" dirty="0" err="1" smtClean="0"/>
              <a:t>xác</a:t>
            </a:r>
            <a:r>
              <a:rPr lang="en-US" sz="2400" dirty="0" smtClean="0"/>
              <a:t> </a:t>
            </a:r>
            <a:r>
              <a:rPr lang="en-US" sz="2400" dirty="0" err="1" smtClean="0"/>
              <a:t>suất</a:t>
            </a:r>
            <a:r>
              <a:rPr lang="en-US" sz="2400" dirty="0" smtClean="0"/>
              <a:t> </a:t>
            </a:r>
            <a:r>
              <a:rPr lang="en-US" sz="2400" dirty="0" err="1" smtClean="0"/>
              <a:t>là</a:t>
            </a:r>
            <a:r>
              <a:rPr lang="en-US" sz="2400" dirty="0" smtClean="0"/>
              <a:t> </a:t>
            </a:r>
            <a:r>
              <a:rPr lang="en-US" sz="2400" dirty="0" err="1" smtClean="0"/>
              <a:t>sắp</a:t>
            </a:r>
            <a:r>
              <a:rPr lang="en-US" sz="2400" dirty="0" smtClean="0"/>
              <a:t> </a:t>
            </a:r>
            <a:r>
              <a:rPr lang="en-US" sz="2400" dirty="0" err="1" smtClean="0"/>
              <a:t>xếp</a:t>
            </a:r>
            <a:r>
              <a:rPr lang="en-US" sz="2400" dirty="0" smtClean="0"/>
              <a:t> </a:t>
            </a:r>
            <a:r>
              <a:rPr lang="en-US" sz="2400" dirty="0" err="1" smtClean="0"/>
              <a:t>văn</a:t>
            </a:r>
            <a:r>
              <a:rPr lang="en-US" sz="2400" dirty="0" smtClean="0"/>
              <a:t> </a:t>
            </a:r>
            <a:r>
              <a:rPr lang="en-US" sz="2400" dirty="0" err="1" smtClean="0"/>
              <a:t>bản</a:t>
            </a:r>
            <a:r>
              <a:rPr lang="en-US" sz="2400" dirty="0" smtClean="0"/>
              <a:t> </a:t>
            </a:r>
            <a:r>
              <a:rPr lang="en-US" sz="2400" dirty="0" err="1" smtClean="0"/>
              <a:t>theo</a:t>
            </a:r>
            <a:r>
              <a:rPr lang="en-US" sz="2400" dirty="0" smtClean="0"/>
              <a:t> </a:t>
            </a:r>
            <a:r>
              <a:rPr lang="en-US" sz="2400" dirty="0" err="1" smtClean="0"/>
              <a:t>trật</a:t>
            </a:r>
            <a:r>
              <a:rPr lang="en-US" sz="2400" dirty="0" smtClean="0"/>
              <a:t> </a:t>
            </a:r>
            <a:r>
              <a:rPr lang="en-US" sz="2400" dirty="0" err="1" smtClean="0"/>
              <a:t>tự</a:t>
            </a:r>
            <a:r>
              <a:rPr lang="en-US" sz="2400" dirty="0" smtClean="0"/>
              <a:t> </a:t>
            </a:r>
            <a:r>
              <a:rPr lang="en-US" sz="2400" dirty="0" err="1" smtClean="0"/>
              <a:t>giảm</a:t>
            </a:r>
            <a:r>
              <a:rPr lang="en-US" sz="2400" dirty="0" smtClean="0"/>
              <a:t> </a:t>
            </a:r>
            <a:r>
              <a:rPr lang="en-US" sz="2400" dirty="0" err="1" smtClean="0"/>
              <a:t>dần</a:t>
            </a:r>
            <a:r>
              <a:rPr lang="en-US" sz="2400" dirty="0" smtClean="0"/>
              <a:t> </a:t>
            </a:r>
            <a:r>
              <a:rPr lang="en-US" sz="2400" dirty="0" err="1" smtClean="0"/>
              <a:t>giá</a:t>
            </a:r>
            <a:r>
              <a:rPr lang="en-US" sz="2400" dirty="0" smtClean="0"/>
              <a:t> </a:t>
            </a:r>
            <a:r>
              <a:rPr lang="en-US" sz="2400" dirty="0" err="1" smtClean="0"/>
              <a:t>trị</a:t>
            </a:r>
            <a:r>
              <a:rPr lang="en-US" sz="2400" dirty="0" smtClean="0"/>
              <a:t> </a:t>
            </a:r>
            <a:r>
              <a:rPr lang="en-US" sz="2400" dirty="0" err="1" smtClean="0"/>
              <a:t>xác</a:t>
            </a:r>
            <a:r>
              <a:rPr lang="en-US" sz="2400" dirty="0" smtClean="0"/>
              <a:t> </a:t>
            </a:r>
            <a:r>
              <a:rPr lang="en-US" sz="2400" dirty="0" err="1" smtClean="0"/>
              <a:t>suất</a:t>
            </a:r>
            <a:r>
              <a:rPr lang="en-US" sz="2400" dirty="0" smtClean="0"/>
              <a:t> </a:t>
            </a:r>
            <a:r>
              <a:rPr lang="en-US" sz="2400" dirty="0" err="1" smtClean="0"/>
              <a:t>văn</a:t>
            </a:r>
            <a:r>
              <a:rPr lang="en-US" sz="2400" dirty="0" smtClean="0"/>
              <a:t> </a:t>
            </a:r>
            <a:r>
              <a:rPr lang="en-US" sz="2400" dirty="0" err="1" smtClean="0"/>
              <a:t>bản</a:t>
            </a:r>
            <a:r>
              <a:rPr lang="en-US" sz="2400" dirty="0" smtClean="0"/>
              <a:t> </a:t>
            </a:r>
            <a:r>
              <a:rPr lang="en-US" sz="2400" dirty="0" err="1" smtClean="0"/>
              <a:t>phù</a:t>
            </a:r>
            <a:r>
              <a:rPr lang="en-US" sz="2400" dirty="0" smtClean="0"/>
              <a:t> </a:t>
            </a:r>
            <a:r>
              <a:rPr lang="en-US" sz="2400" dirty="0" err="1" smtClean="0"/>
              <a:t>hợp</a:t>
            </a:r>
            <a:r>
              <a:rPr lang="en-US" sz="2400" dirty="0" smtClean="0"/>
              <a:t> </a:t>
            </a:r>
            <a:r>
              <a:rPr lang="en-US" sz="2400" dirty="0" err="1" smtClean="0"/>
              <a:t>với</a:t>
            </a:r>
            <a:r>
              <a:rPr lang="en-US" sz="2400" dirty="0" smtClean="0"/>
              <a:t> </a:t>
            </a:r>
            <a:r>
              <a:rPr lang="en-US" sz="2400" dirty="0" err="1" smtClean="0"/>
              <a:t>truy</a:t>
            </a:r>
            <a:r>
              <a:rPr lang="en-US" sz="2400" dirty="0" smtClean="0"/>
              <a:t> </a:t>
            </a:r>
            <a:r>
              <a:rPr lang="en-US" sz="2400" dirty="0" err="1" smtClean="0"/>
              <a:t>vấn</a:t>
            </a:r>
            <a:r>
              <a:rPr lang="en-US" sz="2400" dirty="0" smtClean="0"/>
              <a:t>: P(R=1|d, q).</a:t>
            </a:r>
            <a:endParaRPr lang="en-US" sz="2000" dirty="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6</a:t>
            </a:fld>
            <a:endParaRPr lang="vi-V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z="3600" dirty="0" err="1" smtClean="0"/>
              <a:t>Nguyên</a:t>
            </a:r>
            <a:r>
              <a:rPr lang="en-US" sz="3600" dirty="0" smtClean="0"/>
              <a:t> </a:t>
            </a:r>
            <a:r>
              <a:rPr lang="en-US" sz="3600" dirty="0" err="1" smtClean="0"/>
              <a:t>tắc</a:t>
            </a:r>
            <a:r>
              <a:rPr lang="en-US" sz="3600" dirty="0" smtClean="0"/>
              <a:t> </a:t>
            </a:r>
            <a:r>
              <a:rPr lang="en-US" sz="3600" dirty="0" err="1" smtClean="0"/>
              <a:t>xếp</a:t>
            </a:r>
            <a:r>
              <a:rPr lang="en-US" sz="3600" dirty="0" smtClean="0"/>
              <a:t> </a:t>
            </a:r>
            <a:r>
              <a:rPr lang="en-US" sz="3600" dirty="0" err="1" smtClean="0"/>
              <a:t>hạng</a:t>
            </a:r>
            <a:r>
              <a:rPr lang="en-US" sz="3600" dirty="0" smtClean="0"/>
              <a:t> </a:t>
            </a:r>
            <a:r>
              <a:rPr lang="en-US" sz="3600" dirty="0" err="1" smtClean="0"/>
              <a:t>xác</a:t>
            </a:r>
            <a:r>
              <a:rPr lang="en-US" sz="3600" dirty="0" smtClean="0"/>
              <a:t> </a:t>
            </a:r>
            <a:r>
              <a:rPr lang="en-US" sz="3600" dirty="0" err="1" smtClean="0"/>
              <a:t>suất</a:t>
            </a:r>
            <a:endParaRPr lang="vi-VN" sz="3600" dirty="0" smtClean="0"/>
          </a:p>
        </p:txBody>
      </p:sp>
      <p:sp>
        <p:nvSpPr>
          <p:cNvPr id="13315" name="Rectangle 3"/>
          <p:cNvSpPr>
            <a:spLocks noGrp="1" noChangeArrowheads="1"/>
          </p:cNvSpPr>
          <p:nvPr>
            <p:ph type="body" idx="1"/>
          </p:nvPr>
        </p:nvSpPr>
        <p:spPr>
          <a:xfrm>
            <a:off x="611188" y="2017713"/>
            <a:ext cx="8343900" cy="2635423"/>
          </a:xfrm>
        </p:spPr>
        <p:txBody>
          <a:bodyPr/>
          <a:lstStyle/>
          <a:p>
            <a:pPr eaLnBrk="1" hangingPunct="1">
              <a:defRPr/>
            </a:pPr>
            <a:r>
              <a:rPr lang="en-US" sz="2800" dirty="0" smtClean="0"/>
              <a:t>PRP </a:t>
            </a:r>
            <a:r>
              <a:rPr lang="en-US" sz="2800" dirty="0" err="1" smtClean="0"/>
              <a:t>giản</a:t>
            </a:r>
            <a:r>
              <a:rPr lang="en-US" sz="2800" dirty="0" smtClean="0"/>
              <a:t> </a:t>
            </a:r>
            <a:r>
              <a:rPr lang="en-US" sz="2800" dirty="0" err="1"/>
              <a:t>lược</a:t>
            </a:r>
            <a:r>
              <a:rPr lang="en-US" sz="2800" dirty="0"/>
              <a:t> :</a:t>
            </a:r>
            <a:endParaRPr lang="en-US" sz="2800" dirty="0" smtClean="0"/>
          </a:p>
          <a:p>
            <a:pPr lvl="1" eaLnBrk="1" hangingPunct="1">
              <a:defRPr/>
            </a:pPr>
            <a:r>
              <a:rPr lang="en-US" sz="2400" dirty="0" err="1" smtClean="0"/>
              <a:t>Thứ</a:t>
            </a:r>
            <a:r>
              <a:rPr lang="en-US" sz="2400" dirty="0" smtClean="0"/>
              <a:t> </a:t>
            </a:r>
            <a:r>
              <a:rPr lang="en-US" sz="2400" dirty="0" err="1" smtClean="0"/>
              <a:t>tự</a:t>
            </a:r>
            <a:r>
              <a:rPr lang="en-US" sz="2400" dirty="0" smtClean="0"/>
              <a:t> </a:t>
            </a:r>
            <a:r>
              <a:rPr lang="en-US" sz="2400" dirty="0" err="1"/>
              <a:t>giảm</a:t>
            </a:r>
            <a:r>
              <a:rPr lang="en-US" sz="2400" dirty="0"/>
              <a:t> </a:t>
            </a:r>
            <a:r>
              <a:rPr lang="en-US" sz="2400" dirty="0" err="1"/>
              <a:t>dần</a:t>
            </a:r>
            <a:r>
              <a:rPr lang="en-US" sz="2400" dirty="0"/>
              <a:t> </a:t>
            </a:r>
            <a:r>
              <a:rPr lang="en-US" sz="2400" dirty="0" err="1"/>
              <a:t>xác</a:t>
            </a:r>
            <a:r>
              <a:rPr lang="en-US" sz="2400" dirty="0"/>
              <a:t> </a:t>
            </a:r>
            <a:r>
              <a:rPr lang="en-US" sz="2400" dirty="0" err="1"/>
              <a:t>suất</a:t>
            </a:r>
            <a:r>
              <a:rPr lang="en-US" sz="2400" dirty="0"/>
              <a:t> </a:t>
            </a:r>
            <a:r>
              <a:rPr lang="en-US" sz="2400" dirty="0" err="1" smtClean="0"/>
              <a:t>văn</a:t>
            </a:r>
            <a:r>
              <a:rPr lang="en-US" sz="2400" dirty="0" smtClean="0"/>
              <a:t> </a:t>
            </a:r>
            <a:r>
              <a:rPr lang="en-US" sz="2400" dirty="0" err="1" smtClean="0"/>
              <a:t>bản</a:t>
            </a:r>
            <a:r>
              <a:rPr lang="en-US" sz="2400" dirty="0" smtClean="0"/>
              <a:t> </a:t>
            </a:r>
            <a:r>
              <a:rPr lang="en-US" sz="2400" dirty="0" err="1" smtClean="0"/>
              <a:t>phù</a:t>
            </a:r>
            <a:r>
              <a:rPr lang="en-US" sz="2400" dirty="0" smtClean="0"/>
              <a:t> </a:t>
            </a:r>
            <a:r>
              <a:rPr lang="en-US" sz="2400" dirty="0" err="1" smtClean="0"/>
              <a:t>hợp</a:t>
            </a:r>
            <a:r>
              <a:rPr lang="en-US" sz="2400" dirty="0" smtClean="0"/>
              <a:t> </a:t>
            </a:r>
            <a:r>
              <a:rPr lang="en-US" sz="2400" dirty="0" err="1" smtClean="0"/>
              <a:t>với</a:t>
            </a:r>
            <a:r>
              <a:rPr lang="en-US" sz="2400" dirty="0" smtClean="0"/>
              <a:t> </a:t>
            </a:r>
            <a:r>
              <a:rPr lang="en-US" sz="2400" dirty="0" err="1" smtClean="0"/>
              <a:t>truy</a:t>
            </a:r>
            <a:r>
              <a:rPr lang="en-US" sz="2400" dirty="0" smtClean="0"/>
              <a:t> </a:t>
            </a:r>
            <a:r>
              <a:rPr lang="en-US" sz="2400" dirty="0" err="1" smtClean="0"/>
              <a:t>vấn</a:t>
            </a:r>
            <a:r>
              <a:rPr lang="en-US" sz="2400" dirty="0" smtClean="0"/>
              <a:t> </a:t>
            </a:r>
            <a:r>
              <a:rPr lang="en-US" sz="2400" dirty="0" err="1" smtClean="0"/>
              <a:t>là</a:t>
            </a:r>
            <a:r>
              <a:rPr lang="en-US" sz="2400" dirty="0" smtClean="0"/>
              <a:t> </a:t>
            </a:r>
            <a:r>
              <a:rPr lang="en-US" sz="2400" dirty="0" err="1" smtClean="0"/>
              <a:t>thứ</a:t>
            </a:r>
            <a:r>
              <a:rPr lang="en-US" sz="2400" dirty="0" smtClean="0"/>
              <a:t> </a:t>
            </a:r>
            <a:r>
              <a:rPr lang="en-US" sz="2400" dirty="0" err="1" smtClean="0"/>
              <a:t>tự</a:t>
            </a:r>
            <a:r>
              <a:rPr lang="en-US" sz="2400" dirty="0" smtClean="0"/>
              <a:t> </a:t>
            </a:r>
            <a:r>
              <a:rPr lang="en-US" sz="2400" dirty="0" err="1" smtClean="0"/>
              <a:t>trả</a:t>
            </a:r>
            <a:r>
              <a:rPr lang="en-US" sz="2400" dirty="0" smtClean="0"/>
              <a:t> </a:t>
            </a:r>
            <a:r>
              <a:rPr lang="en-US" sz="2400" dirty="0" err="1" smtClean="0"/>
              <a:t>về</a:t>
            </a:r>
            <a:r>
              <a:rPr lang="en-US" sz="2400" dirty="0" smtClean="0"/>
              <a:t> </a:t>
            </a:r>
            <a:r>
              <a:rPr lang="en-US" sz="2400" dirty="0" err="1" smtClean="0"/>
              <a:t>văn</a:t>
            </a:r>
            <a:r>
              <a:rPr lang="en-US" sz="2400" dirty="0" smtClean="0"/>
              <a:t> </a:t>
            </a:r>
            <a:r>
              <a:rPr lang="en-US" sz="2400" dirty="0" err="1" smtClean="0"/>
              <a:t>bản</a:t>
            </a:r>
            <a:r>
              <a:rPr lang="en-US" sz="2400" dirty="0" smtClean="0"/>
              <a:t> </a:t>
            </a:r>
            <a:r>
              <a:rPr lang="en-US" sz="2400" dirty="0" err="1" smtClean="0"/>
              <a:t>hiệu</a:t>
            </a:r>
            <a:r>
              <a:rPr lang="en-US" sz="2400" dirty="0" smtClean="0"/>
              <a:t> </a:t>
            </a:r>
            <a:r>
              <a:rPr lang="en-US" sz="2400" dirty="0" err="1" smtClean="0"/>
              <a:t>quả</a:t>
            </a:r>
            <a:r>
              <a:rPr lang="en-US" sz="2400" dirty="0" smtClean="0"/>
              <a:t> </a:t>
            </a:r>
            <a:r>
              <a:rPr lang="en-US" sz="2400" dirty="0" err="1" smtClean="0"/>
              <a:t>nhất</a:t>
            </a:r>
            <a:r>
              <a:rPr lang="en-US" sz="2400" dirty="0" smtClean="0"/>
              <a:t>.</a:t>
            </a:r>
          </a:p>
          <a:p>
            <a:pPr eaLnBrk="1" hangingPunct="1">
              <a:defRPr/>
            </a:pPr>
            <a:r>
              <a:rPr lang="en-US" sz="2800" dirty="0" smtClean="0"/>
              <a:t>PRP </a:t>
            </a:r>
            <a:r>
              <a:rPr lang="en-US" sz="2800" dirty="0" err="1" smtClean="0"/>
              <a:t>đầy</a:t>
            </a:r>
            <a:r>
              <a:rPr lang="en-US" sz="2800" dirty="0" smtClean="0"/>
              <a:t> </a:t>
            </a:r>
            <a:r>
              <a:rPr lang="en-US" sz="2800" dirty="0" err="1" smtClean="0"/>
              <a:t>đủ</a:t>
            </a:r>
            <a:r>
              <a:rPr lang="en-US" sz="2800" dirty="0" smtClean="0"/>
              <a:t>:</a:t>
            </a:r>
          </a:p>
          <a:p>
            <a:pPr lvl="1" eaLnBrk="1" hangingPunct="1">
              <a:defRPr/>
            </a:pPr>
            <a:r>
              <a:rPr lang="en-US" sz="2400" dirty="0" smtClean="0"/>
              <a:t>IIR 11.2</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7</a:t>
            </a:fld>
            <a:endParaRPr lang="vi-VN"/>
          </a:p>
        </p:txBody>
      </p:sp>
      <p:sp>
        <p:nvSpPr>
          <p:cNvPr id="3" name="TextBox 2"/>
          <p:cNvSpPr txBox="1"/>
          <p:nvPr/>
        </p:nvSpPr>
        <p:spPr>
          <a:xfrm>
            <a:off x="611560" y="4941168"/>
            <a:ext cx="8208912" cy="830997"/>
          </a:xfrm>
          <a:prstGeom prst="rect">
            <a:avLst/>
          </a:prstGeom>
          <a:noFill/>
        </p:spPr>
        <p:txBody>
          <a:bodyPr wrap="square" rtlCol="0">
            <a:spAutoFit/>
          </a:bodyPr>
          <a:lstStyle/>
          <a:p>
            <a:pPr algn="just"/>
            <a:r>
              <a:rPr lang="en-US" sz="2400" b="0" dirty="0" err="1" smtClean="0">
                <a:solidFill>
                  <a:schemeClr val="tx2"/>
                </a:solidFill>
              </a:rPr>
              <a:t>Nguyên</a:t>
            </a:r>
            <a:r>
              <a:rPr lang="en-US" sz="2400" b="0" dirty="0" smtClean="0">
                <a:solidFill>
                  <a:schemeClr val="tx2"/>
                </a:solidFill>
              </a:rPr>
              <a:t> </a:t>
            </a:r>
            <a:r>
              <a:rPr lang="en-US" sz="2400" b="0" dirty="0" err="1" smtClean="0">
                <a:solidFill>
                  <a:schemeClr val="tx2"/>
                </a:solidFill>
              </a:rPr>
              <a:t>tắc</a:t>
            </a:r>
            <a:r>
              <a:rPr lang="en-US" sz="2400" b="0" dirty="0" smtClean="0">
                <a:solidFill>
                  <a:schemeClr val="tx2"/>
                </a:solidFill>
              </a:rPr>
              <a:t> </a:t>
            </a:r>
            <a:r>
              <a:rPr lang="en-US" sz="2400" b="0" dirty="0" err="1" smtClean="0">
                <a:solidFill>
                  <a:schemeClr val="tx2"/>
                </a:solidFill>
              </a:rPr>
              <a:t>xếp</a:t>
            </a:r>
            <a:r>
              <a:rPr lang="en-US" sz="2400" b="0" dirty="0" smtClean="0">
                <a:solidFill>
                  <a:schemeClr val="tx2"/>
                </a:solidFill>
              </a:rPr>
              <a:t> </a:t>
            </a:r>
            <a:r>
              <a:rPr lang="en-US" sz="2400" b="0" dirty="0" err="1" smtClean="0">
                <a:solidFill>
                  <a:schemeClr val="tx2"/>
                </a:solidFill>
              </a:rPr>
              <a:t>hạng</a:t>
            </a:r>
            <a:r>
              <a:rPr lang="en-US" sz="2400" b="0" dirty="0" smtClean="0">
                <a:solidFill>
                  <a:schemeClr val="tx2"/>
                </a:solidFill>
              </a:rPr>
              <a:t> </a:t>
            </a:r>
            <a:r>
              <a:rPr lang="en-US" sz="2400" b="0" dirty="0" err="1" smtClean="0">
                <a:solidFill>
                  <a:schemeClr val="tx2"/>
                </a:solidFill>
              </a:rPr>
              <a:t>xác</a:t>
            </a:r>
            <a:r>
              <a:rPr lang="en-US" sz="2400" b="0" dirty="0" smtClean="0">
                <a:solidFill>
                  <a:schemeClr val="tx2"/>
                </a:solidFill>
              </a:rPr>
              <a:t> </a:t>
            </a:r>
            <a:r>
              <a:rPr lang="en-US" sz="2400" b="0" dirty="0" err="1" smtClean="0">
                <a:solidFill>
                  <a:schemeClr val="tx2"/>
                </a:solidFill>
              </a:rPr>
              <a:t>suất</a:t>
            </a:r>
            <a:r>
              <a:rPr lang="en-US" sz="2400" b="0" dirty="0" smtClean="0">
                <a:solidFill>
                  <a:schemeClr val="tx2"/>
                </a:solidFill>
              </a:rPr>
              <a:t>: PRP: The Probability Ranking Principle</a:t>
            </a:r>
            <a:endParaRPr lang="vi-VN" sz="2400" b="0" dirty="0">
              <a:solidFill>
                <a:schemeClr val="tx2"/>
              </a:solidFill>
            </a:endParaRPr>
          </a:p>
        </p:txBody>
      </p:sp>
    </p:spTree>
    <p:extLst>
      <p:ext uri="{BB962C8B-B14F-4D97-AF65-F5344CB8AC3E}">
        <p14:creationId xmlns:p14="http://schemas.microsoft.com/office/powerpoint/2010/main" val="18449821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z="3600" dirty="0" err="1" smtClean="0"/>
              <a:t>Xếp</a:t>
            </a:r>
            <a:r>
              <a:rPr lang="en-US" sz="3600" dirty="0" smtClean="0"/>
              <a:t> </a:t>
            </a:r>
            <a:r>
              <a:rPr lang="en-US" sz="3600" dirty="0" err="1" smtClean="0"/>
              <a:t>hạng</a:t>
            </a:r>
            <a:r>
              <a:rPr lang="en-US" sz="3600" dirty="0" smtClean="0"/>
              <a:t> </a:t>
            </a:r>
            <a:r>
              <a:rPr lang="en-US" sz="3600" dirty="0" err="1" smtClean="0"/>
              <a:t>theo</a:t>
            </a:r>
            <a:r>
              <a:rPr lang="en-US" sz="3600" dirty="0" smtClean="0"/>
              <a:t> </a:t>
            </a:r>
            <a:r>
              <a:rPr lang="en-US" sz="3600" dirty="0" err="1" smtClean="0"/>
              <a:t>xác</a:t>
            </a:r>
            <a:r>
              <a:rPr lang="en-US" sz="3600" dirty="0" smtClean="0"/>
              <a:t> </a:t>
            </a:r>
            <a:r>
              <a:rPr lang="en-US" sz="3600" dirty="0" err="1" smtClean="0"/>
              <a:t>suất</a:t>
            </a:r>
            <a:endParaRPr lang="vi-VN" sz="3600" dirty="0" smtClean="0"/>
          </a:p>
        </p:txBody>
      </p:sp>
      <p:sp>
        <p:nvSpPr>
          <p:cNvPr id="13315" name="Rectangle 3"/>
          <p:cNvSpPr>
            <a:spLocks noGrp="1" noChangeArrowheads="1"/>
          </p:cNvSpPr>
          <p:nvPr>
            <p:ph type="body" idx="1"/>
          </p:nvPr>
        </p:nvSpPr>
        <p:spPr>
          <a:xfrm>
            <a:off x="611188" y="2017713"/>
            <a:ext cx="8343900" cy="3643312"/>
          </a:xfrm>
        </p:spPr>
        <p:txBody>
          <a:bodyPr/>
          <a:lstStyle/>
          <a:p>
            <a:pPr marL="0" indent="0" algn="just" eaLnBrk="1" hangingPunct="1">
              <a:buNone/>
              <a:defRPr/>
            </a:pPr>
            <a:r>
              <a:rPr lang="en-US" sz="2800" dirty="0" smtClean="0"/>
              <a:t>“</a:t>
            </a:r>
            <a:r>
              <a:rPr lang="en-US" sz="2800" dirty="0" err="1"/>
              <a:t>Với</a:t>
            </a:r>
            <a:r>
              <a:rPr lang="en-US" sz="2800" dirty="0"/>
              <a:t> </a:t>
            </a:r>
            <a:r>
              <a:rPr lang="en-US" sz="2800" dirty="0" err="1"/>
              <a:t>một</a:t>
            </a:r>
            <a:r>
              <a:rPr lang="en-US" sz="2800" dirty="0"/>
              <a:t> </a:t>
            </a:r>
            <a:r>
              <a:rPr lang="en-US" sz="2800" dirty="0" err="1"/>
              <a:t>truy</a:t>
            </a:r>
            <a:r>
              <a:rPr lang="en-US" sz="2800" dirty="0"/>
              <a:t> </a:t>
            </a:r>
            <a:r>
              <a:rPr lang="en-US" sz="2800" dirty="0" err="1" smtClean="0"/>
              <a:t>vấn</a:t>
            </a:r>
            <a:r>
              <a:rPr lang="en-US" sz="2800" dirty="0" smtClean="0"/>
              <a:t>, </a:t>
            </a:r>
            <a:r>
              <a:rPr lang="en-US" sz="2800" dirty="0" err="1"/>
              <a:t>nếu</a:t>
            </a:r>
            <a:r>
              <a:rPr lang="en-US" sz="2800" dirty="0"/>
              <a:t> </a:t>
            </a:r>
            <a:r>
              <a:rPr lang="en-US" sz="2800" dirty="0" err="1" smtClean="0"/>
              <a:t>đã</a:t>
            </a:r>
            <a:r>
              <a:rPr lang="en-US" sz="2800" dirty="0" smtClean="0"/>
              <a:t> </a:t>
            </a:r>
            <a:r>
              <a:rPr lang="en-US" sz="2800" dirty="0" err="1" smtClean="0"/>
              <a:t>biết</a:t>
            </a:r>
            <a:r>
              <a:rPr lang="en-US" sz="2800" dirty="0" smtClean="0"/>
              <a:t> </a:t>
            </a:r>
            <a:r>
              <a:rPr lang="en-US" sz="2800" dirty="0" err="1" smtClean="0"/>
              <a:t>vài</a:t>
            </a:r>
            <a:r>
              <a:rPr lang="en-US" sz="2800" dirty="0" smtClean="0"/>
              <a:t> </a:t>
            </a:r>
            <a:r>
              <a:rPr lang="en-US" sz="2800" dirty="0" err="1"/>
              <a:t>văn</a:t>
            </a:r>
            <a:r>
              <a:rPr lang="en-US" sz="2800" dirty="0"/>
              <a:t> </a:t>
            </a:r>
            <a:r>
              <a:rPr lang="en-US" sz="2800" dirty="0" err="1"/>
              <a:t>bản</a:t>
            </a:r>
            <a:r>
              <a:rPr lang="en-US" sz="2800" dirty="0"/>
              <a:t> </a:t>
            </a:r>
            <a:r>
              <a:rPr lang="en-US" sz="2800" dirty="0" err="1" smtClean="0"/>
              <a:t>phù</a:t>
            </a:r>
            <a:r>
              <a:rPr lang="en-US" sz="2800" dirty="0" smtClean="0"/>
              <a:t> </a:t>
            </a:r>
            <a:r>
              <a:rPr lang="en-US" sz="2800" dirty="0" err="1"/>
              <a:t>hợp</a:t>
            </a:r>
            <a:r>
              <a:rPr lang="en-US" sz="2800" dirty="0"/>
              <a:t>, </a:t>
            </a:r>
            <a:r>
              <a:rPr lang="en-US" sz="2800" dirty="0" err="1"/>
              <a:t>thì</a:t>
            </a:r>
            <a:r>
              <a:rPr lang="en-US" sz="2800" dirty="0"/>
              <a:t> </a:t>
            </a:r>
            <a:r>
              <a:rPr lang="en-US" sz="2800" dirty="0" err="1" smtClean="0"/>
              <a:t>nên</a:t>
            </a:r>
            <a:r>
              <a:rPr lang="en-US" sz="2800" dirty="0" smtClean="0"/>
              <a:t> </a:t>
            </a:r>
            <a:r>
              <a:rPr lang="en-US" sz="2800" dirty="0" err="1" smtClean="0"/>
              <a:t>tăng</a:t>
            </a:r>
            <a:r>
              <a:rPr lang="en-US" sz="2800" dirty="0" smtClean="0"/>
              <a:t> </a:t>
            </a:r>
            <a:r>
              <a:rPr lang="en-US" sz="2800" dirty="0" err="1" smtClean="0"/>
              <a:t>trọng</a:t>
            </a:r>
            <a:r>
              <a:rPr lang="en-US" sz="2800" dirty="0" smtClean="0"/>
              <a:t> </a:t>
            </a:r>
            <a:r>
              <a:rPr lang="en-US" sz="2800" dirty="0" err="1" smtClean="0"/>
              <a:t>số</a:t>
            </a:r>
            <a:r>
              <a:rPr lang="en-US" sz="2800" dirty="0" smtClean="0"/>
              <a:t> </a:t>
            </a:r>
            <a:r>
              <a:rPr lang="en-US" sz="2800" dirty="0" err="1" smtClean="0"/>
              <a:t>của</a:t>
            </a:r>
            <a:r>
              <a:rPr lang="en-US" sz="2800" dirty="0" smtClean="0"/>
              <a:t> </a:t>
            </a:r>
            <a:r>
              <a:rPr lang="en-US" sz="2800" dirty="0" err="1" smtClean="0"/>
              <a:t>những</a:t>
            </a:r>
            <a:r>
              <a:rPr lang="en-US" sz="2800" dirty="0" smtClean="0"/>
              <a:t> </a:t>
            </a:r>
            <a:r>
              <a:rPr lang="en-US" sz="2800" dirty="0" err="1" smtClean="0"/>
              <a:t>từ</a:t>
            </a:r>
            <a:r>
              <a:rPr lang="en-US" sz="2800" dirty="0" smtClean="0"/>
              <a:t> </a:t>
            </a:r>
            <a:r>
              <a:rPr lang="en-US" sz="2800" dirty="0" err="1" smtClean="0"/>
              <a:t>xuất</a:t>
            </a:r>
            <a:r>
              <a:rPr lang="en-US" sz="2800" dirty="0" smtClean="0"/>
              <a:t> </a:t>
            </a:r>
            <a:r>
              <a:rPr lang="en-US" sz="2800" dirty="0" err="1" smtClean="0"/>
              <a:t>hiện</a:t>
            </a:r>
            <a:r>
              <a:rPr lang="en-US" sz="2800" dirty="0" smtClean="0"/>
              <a:t> </a:t>
            </a:r>
            <a:r>
              <a:rPr lang="en-US" sz="2800" dirty="0" err="1" smtClean="0"/>
              <a:t>trong</a:t>
            </a:r>
            <a:r>
              <a:rPr lang="en-US" sz="2800" dirty="0" smtClean="0"/>
              <a:t> </a:t>
            </a:r>
            <a:r>
              <a:rPr lang="en-US" sz="2800" dirty="0" err="1" smtClean="0"/>
              <a:t>những</a:t>
            </a:r>
            <a:r>
              <a:rPr lang="en-US" sz="2800" dirty="0" smtClean="0"/>
              <a:t> </a:t>
            </a:r>
            <a:r>
              <a:rPr lang="en-US" sz="2800" dirty="0" err="1"/>
              <a:t>văn</a:t>
            </a:r>
            <a:r>
              <a:rPr lang="en-US" sz="2800" dirty="0"/>
              <a:t> </a:t>
            </a:r>
            <a:r>
              <a:rPr lang="en-US" sz="2800" dirty="0" err="1"/>
              <a:t>bản</a:t>
            </a:r>
            <a:r>
              <a:rPr lang="en-US" sz="2800" dirty="0"/>
              <a:t> </a:t>
            </a:r>
            <a:r>
              <a:rPr lang="en-US" sz="2800" dirty="0" err="1"/>
              <a:t>đó</a:t>
            </a:r>
            <a:r>
              <a:rPr lang="en-US" sz="2800" dirty="0"/>
              <a:t> </a:t>
            </a:r>
            <a:r>
              <a:rPr lang="en-US" sz="2800" dirty="0" err="1" smtClean="0"/>
              <a:t>khi</a:t>
            </a:r>
            <a:r>
              <a:rPr lang="en-US" sz="2800" dirty="0" smtClean="0"/>
              <a:t> </a:t>
            </a:r>
            <a:r>
              <a:rPr lang="en-US" sz="2800" dirty="0" err="1" smtClean="0"/>
              <a:t>tìm</a:t>
            </a:r>
            <a:r>
              <a:rPr lang="en-US" sz="2800" dirty="0" smtClean="0"/>
              <a:t> </a:t>
            </a:r>
            <a:r>
              <a:rPr lang="en-US" sz="2800" dirty="0" err="1" smtClean="0"/>
              <a:t>những</a:t>
            </a:r>
            <a:r>
              <a:rPr lang="en-US" sz="2800" dirty="0" smtClean="0"/>
              <a:t> </a:t>
            </a:r>
            <a:r>
              <a:rPr lang="en-US" sz="2800" dirty="0" err="1" smtClean="0"/>
              <a:t>văn</a:t>
            </a:r>
            <a:r>
              <a:rPr lang="en-US" sz="2800" dirty="0" smtClean="0"/>
              <a:t> </a:t>
            </a:r>
            <a:r>
              <a:rPr lang="en-US" sz="2800" dirty="0" err="1" smtClean="0"/>
              <a:t>bản</a:t>
            </a:r>
            <a:r>
              <a:rPr lang="en-US" sz="2800" dirty="0" smtClean="0"/>
              <a:t> </a:t>
            </a:r>
            <a:r>
              <a:rPr lang="en-US" sz="2800" dirty="0" err="1" smtClean="0"/>
              <a:t>phù</a:t>
            </a:r>
            <a:r>
              <a:rPr lang="en-US" sz="2800" dirty="0" smtClean="0"/>
              <a:t> </a:t>
            </a:r>
            <a:r>
              <a:rPr lang="en-US" sz="2800" dirty="0" err="1" smtClean="0"/>
              <a:t>hợp</a:t>
            </a:r>
            <a:r>
              <a:rPr lang="en-US" sz="2800" dirty="0" smtClean="0"/>
              <a:t> </a:t>
            </a:r>
            <a:r>
              <a:rPr lang="en-US" sz="2800" dirty="0" err="1" smtClean="0"/>
              <a:t>khác</a:t>
            </a:r>
            <a:r>
              <a:rPr lang="en-US" sz="2800" dirty="0" smtClean="0"/>
              <a:t>.</a:t>
            </a:r>
          </a:p>
          <a:p>
            <a:pPr marL="0" indent="0" algn="just" eaLnBrk="1" hangingPunct="1">
              <a:buNone/>
              <a:defRPr/>
            </a:pPr>
            <a:r>
              <a:rPr lang="en-US" sz="2800" dirty="0" err="1" smtClean="0"/>
              <a:t>Có</a:t>
            </a:r>
            <a:r>
              <a:rPr lang="en-US" sz="2800" dirty="0" smtClean="0"/>
              <a:t> </a:t>
            </a:r>
            <a:r>
              <a:rPr lang="en-US" sz="2800" dirty="0" err="1" smtClean="0"/>
              <a:t>thể</a:t>
            </a:r>
            <a:r>
              <a:rPr lang="en-US" sz="2800" dirty="0" smtClean="0"/>
              <a:t> </a:t>
            </a:r>
            <a:r>
              <a:rPr lang="en-US" sz="2800" dirty="0" err="1" smtClean="0"/>
              <a:t>xây</a:t>
            </a:r>
            <a:r>
              <a:rPr lang="en-US" sz="2800" dirty="0" smtClean="0"/>
              <a:t> </a:t>
            </a:r>
            <a:r>
              <a:rPr lang="en-US" sz="2800" dirty="0" err="1" smtClean="0"/>
              <a:t>dựng</a:t>
            </a:r>
            <a:r>
              <a:rPr lang="en-US" sz="2800" dirty="0" smtClean="0"/>
              <a:t> </a:t>
            </a:r>
            <a:r>
              <a:rPr lang="en-US" sz="2800" dirty="0" err="1" smtClean="0"/>
              <a:t>cách</a:t>
            </a:r>
            <a:r>
              <a:rPr lang="en-US" sz="2800" dirty="0" smtClean="0"/>
              <a:t> </a:t>
            </a:r>
            <a:r>
              <a:rPr lang="en-US" sz="2800" dirty="0" err="1" smtClean="0"/>
              <a:t>tính</a:t>
            </a:r>
            <a:r>
              <a:rPr lang="en-US" sz="2800" dirty="0" smtClean="0"/>
              <a:t> </a:t>
            </a:r>
            <a:r>
              <a:rPr lang="en-US" sz="2800" dirty="0" err="1" smtClean="0"/>
              <a:t>trọng</a:t>
            </a:r>
            <a:r>
              <a:rPr lang="en-US" sz="2800" dirty="0" smtClean="0"/>
              <a:t> </a:t>
            </a:r>
            <a:r>
              <a:rPr lang="en-US" sz="2800" dirty="0" err="1" smtClean="0"/>
              <a:t>số</a:t>
            </a:r>
            <a:r>
              <a:rPr lang="en-US" sz="2800" dirty="0" smtClean="0"/>
              <a:t> </a:t>
            </a:r>
            <a:r>
              <a:rPr lang="en-US" sz="2800" dirty="0" err="1" smtClean="0"/>
              <a:t>từ</a:t>
            </a:r>
            <a:r>
              <a:rPr lang="en-US" sz="2800" dirty="0" smtClean="0"/>
              <a:t> </a:t>
            </a:r>
            <a:r>
              <a:rPr lang="en-US" sz="2800" dirty="0" err="1" smtClean="0"/>
              <a:t>dựa</a:t>
            </a:r>
            <a:r>
              <a:rPr lang="en-US" sz="2800" dirty="0" smtClean="0"/>
              <a:t> </a:t>
            </a:r>
            <a:r>
              <a:rPr lang="en-US" sz="2800" dirty="0" err="1" smtClean="0"/>
              <a:t>trên</a:t>
            </a:r>
            <a:r>
              <a:rPr lang="en-US" sz="2800" dirty="0" smtClean="0"/>
              <a:t> </a:t>
            </a:r>
            <a:r>
              <a:rPr lang="en-US" sz="2800" dirty="0" err="1" smtClean="0"/>
              <a:t>giả</a:t>
            </a:r>
            <a:r>
              <a:rPr lang="en-US" sz="2800" dirty="0" smtClean="0"/>
              <a:t> </a:t>
            </a:r>
            <a:r>
              <a:rPr lang="en-US" sz="2800" dirty="0" err="1" smtClean="0"/>
              <a:t>thuyết</a:t>
            </a:r>
            <a:r>
              <a:rPr lang="en-US" sz="2800" dirty="0" smtClean="0"/>
              <a:t> </a:t>
            </a:r>
            <a:r>
              <a:rPr lang="en-US" sz="2800" dirty="0" err="1" smtClean="0"/>
              <a:t>về</a:t>
            </a:r>
            <a:r>
              <a:rPr lang="en-US" sz="2800" dirty="0" smtClean="0"/>
              <a:t> </a:t>
            </a:r>
            <a:r>
              <a:rPr lang="en-US" sz="2800" dirty="0" err="1" smtClean="0"/>
              <a:t>phân</a:t>
            </a:r>
            <a:r>
              <a:rPr lang="en-US" sz="2800" dirty="0" smtClean="0"/>
              <a:t> </a:t>
            </a:r>
            <a:r>
              <a:rPr lang="en-US" sz="2800" dirty="0" err="1" smtClean="0"/>
              <a:t>bố</a:t>
            </a:r>
            <a:r>
              <a:rPr lang="en-US" sz="2800" dirty="0" smtClean="0"/>
              <a:t> </a:t>
            </a:r>
            <a:r>
              <a:rPr lang="en-US" sz="2800" dirty="0" err="1" smtClean="0"/>
              <a:t>từ</a:t>
            </a:r>
            <a:r>
              <a:rPr lang="en-US" sz="2800" dirty="0" smtClean="0"/>
              <a:t> </a:t>
            </a:r>
            <a:r>
              <a:rPr lang="en-US" sz="2800" dirty="0" err="1" smtClean="0"/>
              <a:t>vựng</a:t>
            </a:r>
            <a:r>
              <a:rPr lang="en-US" sz="2800" dirty="0" smtClean="0"/>
              <a:t> </a:t>
            </a:r>
            <a:r>
              <a:rPr lang="en-US" sz="2800" dirty="0" err="1" smtClean="0"/>
              <a:t>và</a:t>
            </a:r>
            <a:r>
              <a:rPr lang="en-US" sz="2800" dirty="0" smtClean="0"/>
              <a:t> </a:t>
            </a:r>
            <a:r>
              <a:rPr lang="en-US" sz="2800" dirty="0" err="1" smtClean="0"/>
              <a:t>luật</a:t>
            </a:r>
            <a:r>
              <a:rPr lang="en-US" sz="2800" dirty="0" smtClean="0"/>
              <a:t> Bayes”</a:t>
            </a:r>
          </a:p>
          <a:p>
            <a:pPr marL="0" indent="0" algn="r" eaLnBrk="1" hangingPunct="1">
              <a:buNone/>
              <a:defRPr/>
            </a:pPr>
            <a:r>
              <a:rPr lang="en-US" sz="2800" dirty="0" smtClean="0"/>
              <a:t>[Van </a:t>
            </a:r>
            <a:r>
              <a:rPr lang="en-US" sz="2800" dirty="0" err="1" smtClean="0"/>
              <a:t>Rijsbergen</a:t>
            </a:r>
            <a:r>
              <a:rPr lang="en-US" sz="2800" dirty="0" smtClean="0"/>
              <a:t>]</a:t>
            </a:r>
            <a:endParaRPr lang="en-US" sz="2800" dirty="0"/>
          </a:p>
          <a:p>
            <a:pPr eaLnBrk="1" hangingPunct="1">
              <a:defRPr/>
            </a:pPr>
            <a:endParaRPr lang="en-US" sz="2400" dirty="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8</a:t>
            </a:fld>
            <a:endParaRPr lang="vi-VN"/>
          </a:p>
        </p:txBody>
      </p:sp>
      <p:sp>
        <p:nvSpPr>
          <p:cNvPr id="5" name="TextBox 4"/>
          <p:cNvSpPr txBox="1"/>
          <p:nvPr/>
        </p:nvSpPr>
        <p:spPr>
          <a:xfrm>
            <a:off x="539552" y="5854714"/>
            <a:ext cx="8208912" cy="461665"/>
          </a:xfrm>
          <a:prstGeom prst="rect">
            <a:avLst/>
          </a:prstGeom>
          <a:noFill/>
        </p:spPr>
        <p:txBody>
          <a:bodyPr wrap="square" rtlCol="0">
            <a:spAutoFit/>
          </a:bodyPr>
          <a:lstStyle/>
          <a:p>
            <a:pPr algn="just"/>
            <a:r>
              <a:rPr lang="en-US" sz="2400" b="0" dirty="0" err="1" smtClean="0">
                <a:solidFill>
                  <a:schemeClr val="tx2"/>
                </a:solidFill>
              </a:rPr>
              <a:t>Xếp</a:t>
            </a:r>
            <a:r>
              <a:rPr lang="en-US" sz="2400" b="0" dirty="0" smtClean="0">
                <a:solidFill>
                  <a:schemeClr val="tx2"/>
                </a:solidFill>
              </a:rPr>
              <a:t> </a:t>
            </a:r>
            <a:r>
              <a:rPr lang="en-US" sz="2400" b="0" dirty="0" err="1" smtClean="0">
                <a:solidFill>
                  <a:schemeClr val="tx2"/>
                </a:solidFill>
              </a:rPr>
              <a:t>hạng</a:t>
            </a:r>
            <a:r>
              <a:rPr lang="en-US" sz="2400" b="0" dirty="0" smtClean="0">
                <a:solidFill>
                  <a:schemeClr val="tx2"/>
                </a:solidFill>
              </a:rPr>
              <a:t> </a:t>
            </a:r>
            <a:r>
              <a:rPr lang="en-US" sz="2400" b="0" dirty="0" err="1" smtClean="0">
                <a:solidFill>
                  <a:schemeClr val="tx2"/>
                </a:solidFill>
              </a:rPr>
              <a:t>theo</a:t>
            </a:r>
            <a:r>
              <a:rPr lang="en-US" sz="2400" b="0" dirty="0" smtClean="0">
                <a:solidFill>
                  <a:schemeClr val="tx2"/>
                </a:solidFill>
              </a:rPr>
              <a:t> </a:t>
            </a:r>
            <a:r>
              <a:rPr lang="en-US" sz="2400" b="0" dirty="0" err="1" smtClean="0">
                <a:solidFill>
                  <a:schemeClr val="tx2"/>
                </a:solidFill>
              </a:rPr>
              <a:t>xác</a:t>
            </a:r>
            <a:r>
              <a:rPr lang="en-US" sz="2400" b="0" dirty="0" smtClean="0">
                <a:solidFill>
                  <a:schemeClr val="tx2"/>
                </a:solidFill>
              </a:rPr>
              <a:t> </a:t>
            </a:r>
            <a:r>
              <a:rPr lang="en-US" sz="2400" b="0" dirty="0" err="1" smtClean="0">
                <a:solidFill>
                  <a:schemeClr val="tx2"/>
                </a:solidFill>
              </a:rPr>
              <a:t>suất</a:t>
            </a:r>
            <a:r>
              <a:rPr lang="en-US" sz="2400" b="0" dirty="0" smtClean="0">
                <a:solidFill>
                  <a:schemeClr val="tx2"/>
                </a:solidFill>
              </a:rPr>
              <a:t>: Probabilistic Ranking</a:t>
            </a:r>
            <a:endParaRPr lang="vi-VN" sz="2400" b="0" dirty="0">
              <a:solidFill>
                <a:schemeClr val="tx2"/>
              </a:solidFill>
            </a:endParaRPr>
          </a:p>
        </p:txBody>
      </p:sp>
    </p:spTree>
    <p:extLst>
      <p:ext uri="{BB962C8B-B14F-4D97-AF65-F5344CB8AC3E}">
        <p14:creationId xmlns:p14="http://schemas.microsoft.com/office/powerpoint/2010/main" val="31540891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t>Nội dung chính</a:t>
            </a:r>
            <a:endParaRPr lang="vi-VN" smtClean="0"/>
          </a:p>
        </p:txBody>
      </p:sp>
      <p:sp>
        <p:nvSpPr>
          <p:cNvPr id="6147" name="Rectangle 3"/>
          <p:cNvSpPr>
            <a:spLocks noGrp="1" noChangeArrowheads="1"/>
          </p:cNvSpPr>
          <p:nvPr>
            <p:ph type="body" idx="1"/>
          </p:nvPr>
        </p:nvSpPr>
        <p:spPr>
          <a:xfrm>
            <a:off x="611560" y="2017713"/>
            <a:ext cx="8343528" cy="4114800"/>
          </a:xfrm>
        </p:spPr>
        <p:txBody>
          <a:bodyPr/>
          <a:lstStyle/>
          <a:p>
            <a:pPr algn="just" eaLnBrk="1" hangingPunct="1">
              <a:defRPr/>
            </a:pPr>
            <a:r>
              <a:rPr lang="en-US" sz="2800" dirty="0" err="1" smtClean="0">
                <a:solidFill>
                  <a:schemeClr val="bg1">
                    <a:lumMod val="65000"/>
                  </a:schemeClr>
                </a:solidFill>
              </a:rPr>
              <a:t>Phương</a:t>
            </a:r>
            <a:r>
              <a:rPr lang="en-US" sz="2800" dirty="0" smtClean="0">
                <a:solidFill>
                  <a:schemeClr val="bg1">
                    <a:lumMod val="65000"/>
                  </a:schemeClr>
                </a:solidFill>
              </a:rPr>
              <a:t> </a:t>
            </a:r>
            <a:r>
              <a:rPr lang="en-US" sz="2800" dirty="0" err="1" smtClean="0">
                <a:solidFill>
                  <a:schemeClr val="bg1">
                    <a:lumMod val="65000"/>
                  </a:schemeClr>
                </a:solidFill>
              </a:rPr>
              <a:t>pháp</a:t>
            </a:r>
            <a:r>
              <a:rPr lang="en-US" sz="2800" dirty="0" smtClean="0">
                <a:solidFill>
                  <a:schemeClr val="bg1">
                    <a:lumMod val="65000"/>
                  </a:schemeClr>
                </a:solidFill>
              </a:rPr>
              <a:t> </a:t>
            </a:r>
            <a:r>
              <a:rPr lang="en-US" sz="2800" dirty="0" err="1" smtClean="0">
                <a:solidFill>
                  <a:schemeClr val="bg1">
                    <a:lumMod val="65000"/>
                  </a:schemeClr>
                </a:solidFill>
              </a:rPr>
              <a:t>tìm</a:t>
            </a:r>
            <a:r>
              <a:rPr lang="en-US" sz="2800" dirty="0" smtClean="0">
                <a:solidFill>
                  <a:schemeClr val="bg1">
                    <a:lumMod val="65000"/>
                  </a:schemeClr>
                </a:solidFill>
              </a:rPr>
              <a:t> </a:t>
            </a:r>
            <a:r>
              <a:rPr lang="en-US" sz="2800" dirty="0" err="1" smtClean="0">
                <a:solidFill>
                  <a:schemeClr val="bg1">
                    <a:lumMod val="65000"/>
                  </a:schemeClr>
                </a:solidFill>
              </a:rPr>
              <a:t>kiếm</a:t>
            </a:r>
            <a:r>
              <a:rPr lang="en-US" sz="2800" dirty="0" smtClean="0">
                <a:solidFill>
                  <a:schemeClr val="bg1">
                    <a:lumMod val="65000"/>
                  </a:schemeClr>
                </a:solidFill>
              </a:rPr>
              <a:t> </a:t>
            </a:r>
            <a:r>
              <a:rPr lang="en-US" sz="2800" dirty="0" err="1" smtClean="0">
                <a:solidFill>
                  <a:schemeClr val="bg1">
                    <a:lumMod val="65000"/>
                  </a:schemeClr>
                </a:solidFill>
              </a:rPr>
              <a:t>dựa</a:t>
            </a:r>
            <a:r>
              <a:rPr lang="en-US" sz="2800" dirty="0" smtClean="0">
                <a:solidFill>
                  <a:schemeClr val="bg1">
                    <a:lumMod val="65000"/>
                  </a:schemeClr>
                </a:solidFill>
              </a:rPr>
              <a:t> </a:t>
            </a:r>
            <a:r>
              <a:rPr lang="en-US" sz="2800" dirty="0" err="1" smtClean="0">
                <a:solidFill>
                  <a:schemeClr val="bg1">
                    <a:lumMod val="65000"/>
                  </a:schemeClr>
                </a:solidFill>
              </a:rPr>
              <a:t>trên</a:t>
            </a:r>
            <a:r>
              <a:rPr lang="en-US" sz="2800" dirty="0" smtClean="0">
                <a:solidFill>
                  <a:schemeClr val="bg1">
                    <a:lumMod val="65000"/>
                  </a:schemeClr>
                </a:solidFill>
              </a:rPr>
              <a:t> </a:t>
            </a:r>
            <a:r>
              <a:rPr lang="en-US" sz="2800" dirty="0" err="1" smtClean="0">
                <a:solidFill>
                  <a:schemeClr val="bg1">
                    <a:lumMod val="65000"/>
                  </a:schemeClr>
                </a:solidFill>
              </a:rPr>
              <a:t>xác</a:t>
            </a:r>
            <a:r>
              <a:rPr lang="en-US" sz="2800" dirty="0" smtClean="0">
                <a:solidFill>
                  <a:schemeClr val="bg1">
                    <a:lumMod val="65000"/>
                  </a:schemeClr>
                </a:solidFill>
              </a:rPr>
              <a:t> </a:t>
            </a:r>
            <a:r>
              <a:rPr lang="en-US" sz="2800" dirty="0" err="1" smtClean="0">
                <a:solidFill>
                  <a:schemeClr val="bg1">
                    <a:lumMod val="65000"/>
                  </a:schemeClr>
                </a:solidFill>
              </a:rPr>
              <a:t>suất</a:t>
            </a:r>
            <a:endParaRPr lang="en-US" sz="2800" dirty="0" smtClean="0">
              <a:solidFill>
                <a:schemeClr val="bg1">
                  <a:lumMod val="65000"/>
                </a:schemeClr>
              </a:solidFill>
            </a:endParaRPr>
          </a:p>
          <a:p>
            <a:pPr algn="just" eaLnBrk="1" hangingPunct="1">
              <a:defRPr/>
            </a:pPr>
            <a:r>
              <a:rPr lang="en-US" sz="2800" dirty="0" err="1" smtClean="0"/>
              <a:t>Mô</a:t>
            </a:r>
            <a:r>
              <a:rPr lang="en-US" sz="2800" dirty="0" smtClean="0"/>
              <a:t> </a:t>
            </a:r>
            <a:r>
              <a:rPr lang="en-US" sz="2800" dirty="0" err="1" smtClean="0"/>
              <a:t>hình</a:t>
            </a:r>
            <a:r>
              <a:rPr lang="en-US" sz="2800" dirty="0" smtClean="0"/>
              <a:t> </a:t>
            </a:r>
            <a:r>
              <a:rPr lang="en-US" sz="2800" dirty="0" err="1" smtClean="0"/>
              <a:t>nhị</a:t>
            </a:r>
            <a:r>
              <a:rPr lang="en-US" sz="2800" dirty="0" smtClean="0"/>
              <a:t> </a:t>
            </a:r>
            <a:r>
              <a:rPr lang="en-US" sz="2800" dirty="0" err="1" smtClean="0"/>
              <a:t>phân</a:t>
            </a:r>
            <a:r>
              <a:rPr lang="en-US" sz="2800" dirty="0" smtClean="0"/>
              <a:t> </a:t>
            </a:r>
            <a:r>
              <a:rPr lang="en-US" sz="2800" dirty="0" err="1" smtClean="0"/>
              <a:t>độc</a:t>
            </a:r>
            <a:r>
              <a:rPr lang="en-US" sz="2800" dirty="0" smtClean="0"/>
              <a:t> </a:t>
            </a:r>
            <a:r>
              <a:rPr lang="en-US" sz="2800" dirty="0" err="1" smtClean="0"/>
              <a:t>lập</a:t>
            </a:r>
            <a:endParaRPr lang="en-US" sz="2800" dirty="0" smtClean="0"/>
          </a:p>
          <a:p>
            <a:pPr algn="just" eaLnBrk="1" hangingPunct="1">
              <a:defRPr/>
            </a:pPr>
            <a:r>
              <a:rPr lang="en-US" sz="2800" dirty="0" err="1" smtClean="0">
                <a:solidFill>
                  <a:srgbClr val="B2B2B2"/>
                </a:solidFill>
              </a:rPr>
              <a:t>Mô</a:t>
            </a:r>
            <a:r>
              <a:rPr lang="en-US" sz="2800" dirty="0" smtClean="0">
                <a:solidFill>
                  <a:srgbClr val="B2B2B2"/>
                </a:solidFill>
              </a:rPr>
              <a:t> </a:t>
            </a:r>
            <a:r>
              <a:rPr lang="en-US" sz="2800" dirty="0" err="1" smtClean="0">
                <a:solidFill>
                  <a:srgbClr val="B2B2B2"/>
                </a:solidFill>
              </a:rPr>
              <a:t>hình</a:t>
            </a:r>
            <a:r>
              <a:rPr lang="en-US" sz="2800" dirty="0" smtClean="0">
                <a:solidFill>
                  <a:srgbClr val="B2B2B2"/>
                </a:solidFill>
              </a:rPr>
              <a:t> (Okapi) BM25</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9</a:t>
            </a:fld>
            <a:endParaRPr lang="vi-V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Палитра">
  <a:themeElements>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Палитра">
      <a:majorFont>
        <a:latin typeface="Tahoma"/>
        <a:ea typeface=""/>
        <a:cs typeface="Tahoma"/>
      </a:majorFont>
      <a:minorFont>
        <a:latin typeface="Tahoma"/>
        <a:ea typeface=""/>
        <a:cs typeface="Taho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vi-VN" sz="1800" b="1" i="0" u="none" strike="noStrike" cap="none" normalizeH="0" baseline="0" smtClean="0">
            <a:ln>
              <a:noFill/>
            </a:ln>
            <a:solidFill>
              <a:schemeClr val="tx1"/>
            </a:solidFill>
            <a:effectLst/>
            <a:latin typeface="Tahoma" panose="020B0604030504040204" pitchFamily="34" charset="0"/>
            <a:cs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vi-VN" sz="1800" b="1" i="0" u="none" strike="noStrike" cap="none" normalizeH="0" baseline="0" smtClean="0">
            <a:ln>
              <a:noFill/>
            </a:ln>
            <a:solidFill>
              <a:schemeClr val="tx1"/>
            </a:solidFill>
            <a:effectLst/>
            <a:latin typeface="Tahoma" panose="020B0604030504040204" pitchFamily="34" charset="0"/>
            <a:cs typeface="Tahoma" panose="020B0604030504040204" pitchFamily="34" charset="0"/>
          </a:defRPr>
        </a:defPPr>
      </a:lstStyle>
    </a:lnDef>
  </a:objectDefaults>
  <a:extraClrSchemeLst>
    <a:extraClrScheme>
      <a:clrScheme name="Палитра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Палитра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Палитра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Палитра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Палитра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Blends</Template>
  <TotalTime>5922</TotalTime>
  <Words>1669</Words>
  <Application>Microsoft Office PowerPoint</Application>
  <PresentationFormat>On-screen Show (4:3)</PresentationFormat>
  <Paragraphs>210</Paragraphs>
  <Slides>37</Slides>
  <Notes>3</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37</vt:i4>
      </vt:variant>
    </vt:vector>
  </HeadingPairs>
  <TitlesOfParts>
    <vt:vector size="41" baseType="lpstr">
      <vt:lpstr>Палитра</vt:lpstr>
      <vt:lpstr>Equation</vt:lpstr>
      <vt:lpstr>Формула</vt:lpstr>
      <vt:lpstr>Документ</vt:lpstr>
      <vt:lpstr>IT4853 Tìm kiếm và trình diễn thông tin</vt:lpstr>
      <vt:lpstr>Nội dung chính</vt:lpstr>
      <vt:lpstr>Lý thuyết xác suất trong tìm kiếm thông tin</vt:lpstr>
      <vt:lpstr>PowerPoint Presentation</vt:lpstr>
      <vt:lpstr>PowerPoint Presentation</vt:lpstr>
      <vt:lpstr>Vấn đề xếp hạng theo xác suất</vt:lpstr>
      <vt:lpstr>Nguyên tắc xếp hạng xác suất</vt:lpstr>
      <vt:lpstr>Xếp hạng theo xác suất</vt:lpstr>
      <vt:lpstr>Nội dung chính</vt:lpstr>
      <vt:lpstr>Lý thuyết xác suất căn bản</vt:lpstr>
      <vt:lpstr>Lý thuyết xác suất căn bản  (2)</vt:lpstr>
      <vt:lpstr>Lý thuyết xác suất căn bản (3)</vt:lpstr>
      <vt:lpstr>Mô hình nhị phân độc lập</vt:lpstr>
      <vt:lpstr>Mô hình nhị phân độc lập (1)</vt:lpstr>
      <vt:lpstr>Mô hình nhị phân độc lập (2)</vt:lpstr>
      <vt:lpstr>Mô hình nhị phân độc lập (3)</vt:lpstr>
      <vt:lpstr>PowerPoint Presentation</vt:lpstr>
      <vt:lpstr>Mô hình nhị phân độc lập (4)</vt:lpstr>
      <vt:lpstr>Mô hình nhị phân độc lập (5)</vt:lpstr>
      <vt:lpstr>Mô hình nhị phân độc lập (6)</vt:lpstr>
      <vt:lpstr>Những số liệu thống kê cơ bản</vt:lpstr>
      <vt:lpstr>Trọng số của thuật ngữ</vt:lpstr>
      <vt:lpstr>Tính toán xác suất/từ</vt:lpstr>
      <vt:lpstr>Ví dụ mô hình xác suất</vt:lpstr>
      <vt:lpstr>Cải thiện xếp hạng</vt:lpstr>
      <vt:lpstr>Ví dụ trọng số phù hợp</vt:lpstr>
      <vt:lpstr>Xác định pi và ri nhờ vòng lặp </vt:lpstr>
      <vt:lpstr>Tổng kết mô hình BIM</vt:lpstr>
      <vt:lpstr>Nội dung chính</vt:lpstr>
      <vt:lpstr>Okapi BM25</vt:lpstr>
      <vt:lpstr>Trọng số Okapi</vt:lpstr>
      <vt:lpstr>Trọng số Okapi BM25</vt:lpstr>
      <vt:lpstr>Trọng số Okapi</vt:lpstr>
      <vt:lpstr>Tính trọng số Okapi BM25</vt:lpstr>
      <vt:lpstr>Khi có thông tin về văn bản phù hợp</vt:lpstr>
      <vt:lpstr>Bài tập</vt:lpstr>
      <vt:lpstr>PowerPoint Presentation</vt:lpstr>
    </vt:vector>
  </TitlesOfParts>
  <Company>tpu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kiếm và Trình diễn thông tin</dc:title>
  <dc:creator>nbngoc</dc:creator>
  <cp:lastModifiedBy>bangoc</cp:lastModifiedBy>
  <cp:revision>1814</cp:revision>
  <dcterms:created xsi:type="dcterms:W3CDTF">2013-06-24T04:34:24Z</dcterms:created>
  <dcterms:modified xsi:type="dcterms:W3CDTF">2016-11-22T23:23:25Z</dcterms:modified>
</cp:coreProperties>
</file>