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2"/>
  </p:notesMasterIdLst>
  <p:sldIdLst>
    <p:sldId id="555" r:id="rId2"/>
    <p:sldId id="526" r:id="rId3"/>
    <p:sldId id="516" r:id="rId4"/>
    <p:sldId id="517" r:id="rId5"/>
    <p:sldId id="539" r:id="rId6"/>
    <p:sldId id="540" r:id="rId7"/>
    <p:sldId id="550" r:id="rId8"/>
    <p:sldId id="543" r:id="rId9"/>
    <p:sldId id="542" r:id="rId10"/>
    <p:sldId id="544" r:id="rId11"/>
    <p:sldId id="553" r:id="rId12"/>
    <p:sldId id="554" r:id="rId13"/>
    <p:sldId id="546" r:id="rId14"/>
    <p:sldId id="559" r:id="rId15"/>
    <p:sldId id="556" r:id="rId16"/>
    <p:sldId id="557" r:id="rId17"/>
    <p:sldId id="536" r:id="rId18"/>
    <p:sldId id="549" r:id="rId19"/>
    <p:sldId id="558" r:id="rId20"/>
    <p:sldId id="418" r:id="rId21"/>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87367" autoAdjust="0"/>
  </p:normalViewPr>
  <p:slideViewPr>
    <p:cSldViewPr>
      <p:cViewPr varScale="1">
        <p:scale>
          <a:sx n="64" d="100"/>
          <a:sy n="64" d="100"/>
        </p:scale>
        <p:origin x="-132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Slides cũ:</a:t>
            </a:r>
            <a:r>
              <a:rPr lang="en-US" baseline="0" smtClean="0"/>
              <a:t> N10 số văn bản thuộc lớp c ko chứa t, N01 số văn bản không thuộc lớp c chứa t.</a:t>
            </a:r>
          </a:p>
          <a:p>
            <a:r>
              <a:rPr lang="en-US" baseline="0" smtClean="0"/>
              <a:t>*Lưu ý: hoán đổi hai giá trị N10 và N01 không làm thay đổi I</a:t>
            </a:r>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12</a:t>
            </a:fld>
            <a:endParaRPr lang="vi-VN"/>
          </a:p>
        </p:txBody>
      </p:sp>
    </p:spTree>
    <p:extLst>
      <p:ext uri="{BB962C8B-B14F-4D97-AF65-F5344CB8AC3E}">
        <p14:creationId xmlns:p14="http://schemas.microsoft.com/office/powerpoint/2010/main" val="363097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600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8280920" cy="2209800"/>
          </a:xfrm>
        </p:spPr>
        <p:txBody>
          <a:bodyPr/>
          <a:lstStyle/>
          <a:p>
            <a:pPr algn="just" eaLnBrk="1" hangingPunct="1"/>
            <a:r>
              <a:rPr lang="vi-VN" sz="2800" smtClean="0"/>
              <a:t>Bài 15. </a:t>
            </a:r>
            <a:r>
              <a:rPr lang="vi-VN" sz="2800" dirty="0" smtClean="0"/>
              <a:t>Phân </a:t>
            </a:r>
            <a:r>
              <a:rPr lang="vi-VN" sz="2800" smtClean="0"/>
              <a:t>lớp văn bản (2)</a:t>
            </a:r>
          </a:p>
          <a:p>
            <a:pPr algn="just" eaLnBrk="1" hangingPunct="1"/>
            <a:r>
              <a:rPr lang="vi-VN" sz="2400"/>
              <a:t>IIR.C13. Text classification and Naive </a:t>
            </a:r>
            <a:r>
              <a:rPr lang="vi-VN" sz="2400" smtClean="0"/>
              <a:t>Bayes</a:t>
            </a:r>
            <a:endParaRPr lang="vi-VN" sz="180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altLang="ru-RU" sz="1800" b="0" dirty="0" err="1">
                <a:cs typeface="Arial" panose="020B0604020202020204" pitchFamily="34" charset="0"/>
              </a:rPr>
              <a:t>Hà</a:t>
            </a:r>
            <a:r>
              <a:rPr lang="en-US" altLang="ru-RU" sz="1800" b="0" dirty="0">
                <a:cs typeface="Arial" panose="020B0604020202020204" pitchFamily="34" charset="0"/>
              </a:rPr>
              <a:t> </a:t>
            </a:r>
            <a:r>
              <a:rPr lang="en-US" altLang="ru-RU" sz="1800" b="0" dirty="0" err="1">
                <a:cs typeface="Arial" panose="020B0604020202020204" pitchFamily="34" charset="0"/>
              </a:rPr>
              <a:t>Nội</a:t>
            </a:r>
            <a:r>
              <a:rPr lang="en-US" altLang="ru-RU" sz="1800" b="0">
                <a:cs typeface="Arial" panose="020B0604020202020204" pitchFamily="34" charset="0"/>
              </a:rPr>
              <a:t>, </a:t>
            </a:r>
            <a:r>
              <a:rPr lang="en-US" altLang="ru-RU" sz="1800" b="0" smtClean="0">
                <a:cs typeface="Arial" panose="020B0604020202020204" pitchFamily="34" charset="0"/>
              </a:rPr>
              <a:t>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extLst>
      <p:ext uri="{BB962C8B-B14F-4D97-AF65-F5344CB8AC3E}">
        <p14:creationId xmlns:p14="http://schemas.microsoft.com/office/powerpoint/2010/main" val="3738558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Giải</a:t>
            </a:r>
            <a:r>
              <a:rPr lang="en-US" sz="3600" dirty="0" smtClean="0"/>
              <a:t> </a:t>
            </a:r>
            <a:r>
              <a:rPr lang="en-US" sz="3600" dirty="0" err="1" smtClean="0"/>
              <a:t>thuật</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pic>
        <p:nvPicPr>
          <p:cNvPr id="6" name="Picture 5" descr="1410.png"/>
          <p:cNvPicPr>
            <a:picLocks noChangeAspect="1"/>
          </p:cNvPicPr>
          <p:nvPr/>
        </p:nvPicPr>
        <p:blipFill>
          <a:blip r:embed="rId2"/>
          <a:stretch>
            <a:fillRect/>
          </a:stretch>
        </p:blipFill>
        <p:spPr>
          <a:xfrm>
            <a:off x="576981" y="2143116"/>
            <a:ext cx="7994415" cy="3806164"/>
          </a:xfrm>
          <a:prstGeom prst="rect">
            <a:avLst/>
          </a:prstGeom>
        </p:spPr>
      </p:pic>
    </p:spTree>
    <p:extLst>
      <p:ext uri="{BB962C8B-B14F-4D97-AF65-F5344CB8AC3E}">
        <p14:creationId xmlns:p14="http://schemas.microsoft.com/office/powerpoint/2010/main" val="16762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Độ hữu ích của đặc trưng</a:t>
            </a:r>
            <a:endParaRPr lang="vi-VN" sz="3600" dirty="0" smtClean="0"/>
          </a:p>
        </p:txBody>
      </p:sp>
      <p:sp>
        <p:nvSpPr>
          <p:cNvPr id="6147" name="Rectangle 3"/>
          <p:cNvSpPr>
            <a:spLocks noGrp="1" noChangeArrowheads="1"/>
          </p:cNvSpPr>
          <p:nvPr>
            <p:ph type="body" idx="1"/>
          </p:nvPr>
        </p:nvSpPr>
        <p:spPr>
          <a:xfrm>
            <a:off x="467544" y="2017713"/>
            <a:ext cx="8487544" cy="2851448"/>
          </a:xfrm>
        </p:spPr>
        <p:txBody>
          <a:bodyPr/>
          <a:lstStyle/>
          <a:p>
            <a:pPr algn="just" eaLnBrk="1" hangingPunct="1">
              <a:defRPr/>
            </a:pPr>
            <a:r>
              <a:rPr lang="en-US" sz="2800" smtClean="0"/>
              <a:t>Độ </a:t>
            </a:r>
            <a:r>
              <a:rPr lang="en-US" sz="2800" dirty="0" err="1" smtClean="0"/>
              <a:t>hữu</a:t>
            </a:r>
            <a:r>
              <a:rPr lang="en-US" sz="2800" dirty="0" smtClean="0"/>
              <a:t> </a:t>
            </a:r>
            <a:r>
              <a:rPr lang="en-US" sz="2800" dirty="0" err="1" smtClean="0"/>
              <a:t>ích</a:t>
            </a:r>
            <a:r>
              <a:rPr lang="en-US" sz="2800" dirty="0" smtClean="0"/>
              <a:t> </a:t>
            </a:r>
            <a:r>
              <a:rPr lang="en-US" sz="2800" dirty="0" err="1" smtClean="0"/>
              <a:t>của</a:t>
            </a:r>
            <a:r>
              <a:rPr lang="en-US" sz="2800" dirty="0" smtClean="0"/>
              <a:t> </a:t>
            </a:r>
            <a:r>
              <a:rPr lang="en-US" sz="2800" dirty="0" err="1" smtClean="0"/>
              <a:t>đặc</a:t>
            </a:r>
            <a:r>
              <a:rPr lang="en-US" sz="2800" dirty="0" smtClean="0"/>
              <a:t> </a:t>
            </a:r>
            <a:r>
              <a:rPr lang="en-US" sz="2800" dirty="0" err="1" smtClean="0"/>
              <a:t>trưng</a:t>
            </a:r>
            <a:r>
              <a:rPr lang="en-US" sz="2800" dirty="0" smtClean="0"/>
              <a:t>:</a:t>
            </a:r>
          </a:p>
          <a:p>
            <a:pPr lvl="1" algn="just" eaLnBrk="1" hangingPunct="1">
              <a:defRPr/>
            </a:pPr>
            <a:r>
              <a:rPr lang="en-US" sz="2400" dirty="0" err="1" smtClean="0"/>
              <a:t>Tần</a:t>
            </a:r>
            <a:r>
              <a:rPr lang="en-US" sz="2400" dirty="0" smtClean="0"/>
              <a:t> </a:t>
            </a:r>
            <a:r>
              <a:rPr lang="en-US" sz="2400" dirty="0" err="1" smtClean="0"/>
              <a:t>suất</a:t>
            </a:r>
            <a:r>
              <a:rPr lang="en-US" sz="2400" dirty="0" smtClean="0"/>
              <a:t> – </a:t>
            </a:r>
            <a:r>
              <a:rPr lang="en-US" sz="2400" dirty="0" err="1" smtClean="0"/>
              <a:t>lựa</a:t>
            </a:r>
            <a:r>
              <a:rPr lang="en-US" sz="2400" dirty="0" smtClean="0"/>
              <a:t> </a:t>
            </a:r>
            <a:r>
              <a:rPr lang="en-US" sz="2400" dirty="0" err="1" smtClean="0"/>
              <a:t>chọn</a:t>
            </a:r>
            <a:r>
              <a:rPr lang="en-US" sz="2400" dirty="0" smtClean="0"/>
              <a:t> </a:t>
            </a:r>
            <a:r>
              <a:rPr lang="en-US" sz="2400" dirty="0" err="1" smtClean="0"/>
              <a:t>những</a:t>
            </a:r>
            <a:r>
              <a:rPr lang="en-US" sz="2400" dirty="0" smtClean="0"/>
              <a:t> </a:t>
            </a:r>
            <a:r>
              <a:rPr lang="en-US" sz="2400" dirty="0" err="1" smtClean="0"/>
              <a:t>từ</a:t>
            </a:r>
            <a:r>
              <a:rPr lang="en-US" sz="2400" dirty="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thường</a:t>
            </a:r>
            <a:r>
              <a:rPr lang="en-US" sz="2400" dirty="0" smtClean="0"/>
              <a:t> </a:t>
            </a:r>
            <a:r>
              <a:rPr lang="en-US" sz="2400" dirty="0" err="1" smtClean="0"/>
              <a:t>xuyên</a:t>
            </a:r>
            <a:r>
              <a:rPr lang="en-US" sz="2400" dirty="0" smtClean="0"/>
              <a:t> </a:t>
            </a:r>
            <a:r>
              <a:rPr lang="en-US" sz="2400" dirty="0" err="1" smtClean="0"/>
              <a:t>nhất</a:t>
            </a:r>
            <a:r>
              <a:rPr lang="en-US" sz="2400" dirty="0" smtClean="0"/>
              <a:t>.</a:t>
            </a:r>
          </a:p>
          <a:p>
            <a:pPr lvl="1" algn="just" eaLnBrk="1" hangingPunct="1">
              <a:defRPr/>
            </a:pP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 </a:t>
            </a:r>
            <a:r>
              <a:rPr lang="en-US" sz="2400" dirty="0" err="1" smtClean="0"/>
              <a:t>lựa</a:t>
            </a:r>
            <a:r>
              <a:rPr lang="en-US" sz="2400" dirty="0" smtClean="0"/>
              <a:t> </a:t>
            </a:r>
            <a:r>
              <a:rPr lang="en-US" sz="2400" dirty="0" err="1" smtClean="0"/>
              <a:t>chọn</a:t>
            </a:r>
            <a:r>
              <a:rPr lang="en-US" sz="2400" dirty="0" smtClean="0"/>
              <a:t> </a:t>
            </a:r>
            <a:r>
              <a:rPr lang="en-US" sz="2400" dirty="0" err="1" smtClean="0"/>
              <a:t>từ</a:t>
            </a:r>
            <a:r>
              <a:rPr lang="en-US" sz="2400" dirty="0" smtClean="0"/>
              <a:t> </a:t>
            </a:r>
            <a:r>
              <a:rPr lang="en-US" sz="2400" dirty="0" err="1" smtClean="0"/>
              <a:t>với</a:t>
            </a:r>
            <a:r>
              <a:rPr lang="en-US" sz="2400" dirty="0" smtClean="0"/>
              <a:t> </a:t>
            </a:r>
            <a:r>
              <a:rPr lang="en-US" sz="2400" dirty="0" err="1" smtClean="0"/>
              <a:t>Hàm</a:t>
            </a:r>
            <a:r>
              <a:rPr lang="en-US" sz="2400" dirty="0" smtClean="0"/>
              <a:t> </a:t>
            </a:r>
            <a:r>
              <a:rPr lang="en-US" sz="2400" dirty="0" err="1" smtClean="0"/>
              <a:t>lượng</a:t>
            </a:r>
            <a:r>
              <a:rPr lang="en-US" sz="2400" dirty="0" smtClean="0"/>
              <a:t> </a:t>
            </a:r>
            <a:r>
              <a:rPr lang="en-US" sz="2400" dirty="0" err="1" smtClean="0"/>
              <a:t>thông</a:t>
            </a:r>
            <a:r>
              <a:rPr lang="en-US" sz="2400" dirty="0" smtClean="0"/>
              <a:t> tin </a:t>
            </a:r>
            <a:r>
              <a:rPr lang="en-US" sz="2400" dirty="0" err="1" smtClean="0"/>
              <a:t>cao</a:t>
            </a:r>
            <a:r>
              <a:rPr lang="en-US" sz="2400" dirty="0" smtClean="0"/>
              <a:t> </a:t>
            </a:r>
            <a:r>
              <a:rPr lang="en-US" sz="2400" dirty="0" err="1" smtClean="0"/>
              <a:t>nhất</a:t>
            </a:r>
            <a:r>
              <a:rPr lang="en-US" sz="2400" dirty="0" smtClean="0"/>
              <a:t>;</a:t>
            </a:r>
          </a:p>
          <a:p>
            <a:pPr lvl="1" algn="just" eaLnBrk="1" hangingPunct="1">
              <a:defRPr/>
            </a:pPr>
            <a:r>
              <a:rPr lang="vi-VN" sz="2400" smtClean="0"/>
              <a:t>Ⲭ</a:t>
            </a:r>
            <a:r>
              <a:rPr lang="en-US" sz="2400" baseline="30000" smtClean="0"/>
              <a:t>2</a:t>
            </a:r>
            <a:r>
              <a:rPr lang="en-US" sz="2400" smtClean="0"/>
              <a:t>: Chi bình phương</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
        <p:nvSpPr>
          <p:cNvPr id="3" name="TextBox 2"/>
          <p:cNvSpPr txBox="1"/>
          <p:nvPr/>
        </p:nvSpPr>
        <p:spPr>
          <a:xfrm>
            <a:off x="467544" y="5373216"/>
            <a:ext cx="8424936" cy="461665"/>
          </a:xfrm>
          <a:prstGeom prst="rect">
            <a:avLst/>
          </a:prstGeom>
          <a:noFill/>
        </p:spPr>
        <p:txBody>
          <a:bodyPr wrap="square" rtlCol="0">
            <a:spAutoFit/>
          </a:bodyPr>
          <a:lstStyle/>
          <a:p>
            <a:r>
              <a:rPr lang="en-US" sz="2400" b="0" smtClean="0">
                <a:solidFill>
                  <a:schemeClr val="tx2"/>
                </a:solidFill>
              </a:rPr>
              <a:t>Hàm lượng thông tin: Mutual Information; Information Gain.</a:t>
            </a:r>
            <a:endParaRPr lang="vi-VN" sz="2400" b="0">
              <a:solidFill>
                <a:schemeClr val="tx2"/>
              </a:solidFill>
            </a:endParaRPr>
          </a:p>
        </p:txBody>
      </p:sp>
    </p:spTree>
    <p:extLst>
      <p:ext uri="{BB962C8B-B14F-4D97-AF65-F5344CB8AC3E}">
        <p14:creationId xmlns:p14="http://schemas.microsoft.com/office/powerpoint/2010/main" val="3109338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Hàm</a:t>
            </a:r>
            <a:r>
              <a:rPr lang="en-US" sz="3600" dirty="0" smtClean="0"/>
              <a:t> </a:t>
            </a:r>
            <a:r>
              <a:rPr lang="en-US" sz="3600" dirty="0" err="1" smtClean="0"/>
              <a:t>lượng</a:t>
            </a:r>
            <a:r>
              <a:rPr lang="en-US" sz="3600" dirty="0" smtClean="0"/>
              <a:t> </a:t>
            </a:r>
            <a:r>
              <a:rPr lang="en-US" sz="3600" dirty="0" err="1" smtClean="0"/>
              <a:t>thông</a:t>
            </a:r>
            <a:r>
              <a:rPr lang="en-US" sz="3600" dirty="0" smtClean="0"/>
              <a:t> tin</a:t>
            </a:r>
            <a:endParaRPr lang="vi-VN" sz="3600" dirty="0" smtClean="0"/>
          </a:p>
        </p:txBody>
      </p:sp>
      <p:sp>
        <p:nvSpPr>
          <p:cNvPr id="6147" name="Rectangle 3"/>
          <p:cNvSpPr>
            <a:spLocks noGrp="1" noChangeArrowheads="1"/>
          </p:cNvSpPr>
          <p:nvPr>
            <p:ph type="body" idx="1"/>
          </p:nvPr>
        </p:nvSpPr>
        <p:spPr>
          <a:xfrm>
            <a:off x="467544" y="2017713"/>
            <a:ext cx="8487544" cy="2707432"/>
          </a:xfrm>
        </p:spPr>
        <p:txBody>
          <a:bodyPr/>
          <a:lstStyle/>
          <a:p>
            <a:pPr algn="just" eaLnBrk="1" hangingPunct="1">
              <a:defRPr/>
            </a:pPr>
            <a:r>
              <a:rPr lang="en-US" sz="2800" smtClean="0"/>
              <a:t>Cách tính I:</a:t>
            </a:r>
            <a:endParaRPr lang="en-US" sz="2800" dirty="0" smtClean="0"/>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412.png"/>
          <p:cNvPicPr>
            <a:picLocks noChangeAspect="1"/>
          </p:cNvPicPr>
          <p:nvPr/>
        </p:nvPicPr>
        <p:blipFill>
          <a:blip r:embed="rId3"/>
          <a:stretch>
            <a:fillRect/>
          </a:stretch>
        </p:blipFill>
        <p:spPr>
          <a:xfrm>
            <a:off x="827584" y="2449762"/>
            <a:ext cx="8051650" cy="907229"/>
          </a:xfrm>
          <a:prstGeom prst="rect">
            <a:avLst/>
          </a:prstGeom>
        </p:spPr>
      </p:pic>
      <p:pic>
        <p:nvPicPr>
          <p:cNvPr id="6" name="Picture 5" descr="1413.png"/>
          <p:cNvPicPr>
            <a:picLocks noChangeAspect="1"/>
          </p:cNvPicPr>
          <p:nvPr/>
        </p:nvPicPr>
        <p:blipFill>
          <a:blip r:embed="rId4"/>
          <a:stretch>
            <a:fillRect/>
          </a:stretch>
        </p:blipFill>
        <p:spPr>
          <a:xfrm>
            <a:off x="827584" y="3501008"/>
            <a:ext cx="5284278" cy="1270042"/>
          </a:xfrm>
          <a:prstGeom prst="rect">
            <a:avLst/>
          </a:prstGeom>
        </p:spPr>
      </p:pic>
      <p:sp>
        <p:nvSpPr>
          <p:cNvPr id="3" name="TextBox 2"/>
          <p:cNvSpPr txBox="1"/>
          <p:nvPr/>
        </p:nvSpPr>
        <p:spPr>
          <a:xfrm>
            <a:off x="539552" y="4941168"/>
            <a:ext cx="8404423" cy="1446550"/>
          </a:xfrm>
          <a:prstGeom prst="rect">
            <a:avLst/>
          </a:prstGeom>
          <a:noFill/>
        </p:spPr>
        <p:txBody>
          <a:bodyPr wrap="square" rtlCol="0">
            <a:spAutoFit/>
          </a:bodyPr>
          <a:lstStyle/>
          <a:p>
            <a:r>
              <a:rPr lang="en-US" sz="2200" b="0" dirty="0" smtClean="0"/>
              <a:t>N</a:t>
            </a:r>
            <a:r>
              <a:rPr lang="en-US" sz="2200" b="0" baseline="-25000" dirty="0" smtClean="0"/>
              <a:t>11</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chứa</a:t>
            </a:r>
            <a:r>
              <a:rPr lang="en-US" sz="2200" b="0" dirty="0" smtClean="0"/>
              <a:t> t</a:t>
            </a:r>
            <a:r>
              <a:rPr lang="en-US" sz="2200" b="0" smtClean="0"/>
              <a:t>; N</a:t>
            </a:r>
            <a:r>
              <a:rPr lang="en-US" sz="2200" b="0" baseline="-25000" smtClean="0"/>
              <a:t>10</a:t>
            </a:r>
            <a:r>
              <a:rPr lang="en-US" sz="2200" b="0" smtClean="0"/>
              <a:t> </a:t>
            </a:r>
            <a:r>
              <a:rPr lang="en-US" sz="2200" b="0" dirty="0" err="1" smtClean="0"/>
              <a:t>số</a:t>
            </a:r>
            <a:r>
              <a:rPr lang="en-US" sz="2200" b="0" dirty="0" smtClean="0"/>
              <a:t> </a:t>
            </a:r>
            <a:r>
              <a:rPr lang="en-US" sz="2200" b="0" dirty="0" err="1" smtClean="0"/>
              <a:t>văn</a:t>
            </a:r>
            <a:r>
              <a:rPr lang="en-US" sz="2200" b="0" dirty="0" smtClean="0"/>
              <a:t> </a:t>
            </a:r>
            <a:r>
              <a:rPr lang="en-US" sz="2200" b="0" err="1" smtClean="0"/>
              <a:t>bản</a:t>
            </a:r>
            <a:r>
              <a:rPr lang="en-US" sz="2200" b="0" smtClean="0"/>
              <a:t> chứa t không thuộc lớp c; N</a:t>
            </a:r>
            <a:r>
              <a:rPr lang="en-US" sz="2200" b="0" baseline="-25000" smtClean="0"/>
              <a:t>01</a:t>
            </a:r>
            <a:r>
              <a:rPr lang="en-US" sz="2200" b="0" smtClean="0"/>
              <a:t> #không chứa t, thuộc lớp c; N</a:t>
            </a:r>
            <a:r>
              <a:rPr lang="en-US" sz="2200" b="0" baseline="-25000" smtClean="0"/>
              <a:t>00</a:t>
            </a:r>
            <a:r>
              <a:rPr lang="en-US" sz="2200" b="0" smtClean="0"/>
              <a:t> #không </a:t>
            </a:r>
            <a:r>
              <a:rPr lang="en-US" sz="2200" b="0" dirty="0" err="1" smtClean="0"/>
              <a:t>thuộc</a:t>
            </a:r>
            <a:r>
              <a:rPr lang="en-US" sz="2200" b="0" dirty="0" smtClean="0"/>
              <a:t> </a:t>
            </a:r>
            <a:r>
              <a:rPr lang="en-US" sz="2200" b="0" dirty="0" err="1" smtClean="0"/>
              <a:t>lớp</a:t>
            </a:r>
            <a:r>
              <a:rPr lang="en-US" sz="2200" b="0" dirty="0" smtClean="0"/>
              <a:t> c </a:t>
            </a:r>
            <a:r>
              <a:rPr lang="en-US" sz="2200" b="0" dirty="0" err="1" smtClean="0"/>
              <a:t>không</a:t>
            </a:r>
            <a:r>
              <a:rPr lang="en-US" sz="2200" b="0" dirty="0" smtClean="0"/>
              <a:t> </a:t>
            </a:r>
            <a:r>
              <a:rPr lang="en-US" sz="2200" b="0" dirty="0" err="1" smtClean="0"/>
              <a:t>chứa</a:t>
            </a:r>
            <a:r>
              <a:rPr lang="en-US" sz="2200" b="0" dirty="0" smtClean="0"/>
              <a:t> t.</a:t>
            </a:r>
          </a:p>
          <a:p>
            <a:r>
              <a:rPr lang="en-US" sz="2200" b="0" dirty="0" smtClean="0"/>
              <a:t>N = N</a:t>
            </a:r>
            <a:r>
              <a:rPr lang="en-US" sz="2200" b="0" baseline="-25000" dirty="0" smtClean="0"/>
              <a:t>11</a:t>
            </a:r>
            <a:r>
              <a:rPr lang="en-US" sz="2200" b="0" dirty="0" smtClean="0"/>
              <a:t> + N</a:t>
            </a:r>
            <a:r>
              <a:rPr lang="en-US" sz="2200" b="0" baseline="-25000" dirty="0" smtClean="0"/>
              <a:t>10</a:t>
            </a:r>
            <a:r>
              <a:rPr lang="en-US" sz="2200" b="0" dirty="0" smtClean="0"/>
              <a:t> + N</a:t>
            </a:r>
            <a:r>
              <a:rPr lang="en-US" sz="2200" b="0" baseline="-25000" dirty="0" smtClean="0"/>
              <a:t>01</a:t>
            </a:r>
            <a:r>
              <a:rPr lang="en-US" sz="2200" b="0" dirty="0" smtClean="0"/>
              <a:t> + N</a:t>
            </a:r>
            <a:r>
              <a:rPr lang="en-US" sz="2200" b="0" baseline="-25000" dirty="0" smtClean="0"/>
              <a:t>00</a:t>
            </a:r>
            <a:r>
              <a:rPr lang="en-US" sz="2200" b="0" dirty="0" smtClean="0"/>
              <a:t> </a:t>
            </a:r>
            <a:r>
              <a:rPr lang="en-US" sz="2200" b="0" dirty="0" err="1" smtClean="0"/>
              <a:t>là</a:t>
            </a:r>
            <a:r>
              <a:rPr lang="en-US" sz="2200" b="0" dirty="0" smtClean="0"/>
              <a:t> </a:t>
            </a:r>
            <a:r>
              <a:rPr lang="en-US" sz="2200" b="0" dirty="0" err="1" smtClean="0"/>
              <a:t>tổng</a:t>
            </a:r>
            <a:r>
              <a:rPr lang="en-US" sz="2200" b="0" dirty="0" smtClean="0"/>
              <a:t> </a:t>
            </a:r>
            <a:r>
              <a:rPr lang="en-US" sz="2200" b="0" dirty="0" err="1" smtClean="0"/>
              <a:t>số</a:t>
            </a:r>
            <a:r>
              <a:rPr lang="en-US" sz="2200" b="0" dirty="0" smtClean="0"/>
              <a:t> </a:t>
            </a:r>
            <a:r>
              <a:rPr lang="en-US" sz="2200" b="0" dirty="0" err="1" smtClean="0"/>
              <a:t>văn</a:t>
            </a:r>
            <a:r>
              <a:rPr lang="en-US" sz="2200" b="0" dirty="0" smtClean="0"/>
              <a:t> </a:t>
            </a:r>
            <a:r>
              <a:rPr lang="en-US" sz="2200" b="0" dirty="0" err="1" smtClean="0"/>
              <a:t>bản</a:t>
            </a:r>
            <a:r>
              <a:rPr lang="en-US" sz="2200" b="0" dirty="0" smtClean="0"/>
              <a:t>.</a:t>
            </a:r>
            <a:endParaRPr lang="vi-VN" sz="2200" b="0" dirty="0"/>
          </a:p>
        </p:txBody>
      </p:sp>
    </p:spTree>
    <p:extLst>
      <p:ext uri="{BB962C8B-B14F-4D97-AF65-F5344CB8AC3E}">
        <p14:creationId xmlns:p14="http://schemas.microsoft.com/office/powerpoint/2010/main" val="224511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err="1" smtClean="0"/>
              <a:t>tính</a:t>
            </a:r>
            <a:r>
              <a:rPr lang="en-US" sz="3600" smtClean="0"/>
              <a:t> hàm lượng thông tin, </a:t>
            </a:r>
            <a:r>
              <a:rPr lang="en-US" sz="3600" dirty="0" smtClean="0"/>
              <a:t>poultry/EXPORT</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pic>
        <p:nvPicPr>
          <p:cNvPr id="8" name="Picture 7" descr="1414.png"/>
          <p:cNvPicPr>
            <a:picLocks noChangeAspect="1"/>
          </p:cNvPicPr>
          <p:nvPr/>
        </p:nvPicPr>
        <p:blipFill>
          <a:blip r:embed="rId2"/>
          <a:stretch>
            <a:fillRect/>
          </a:stretch>
        </p:blipFill>
        <p:spPr>
          <a:xfrm>
            <a:off x="691303" y="1953312"/>
            <a:ext cx="7337081" cy="4572032"/>
          </a:xfrm>
          <a:prstGeom prst="rect">
            <a:avLst/>
          </a:prstGeom>
        </p:spPr>
      </p:pic>
    </p:spTree>
    <p:extLst>
      <p:ext uri="{BB962C8B-B14F-4D97-AF65-F5344CB8AC3E}">
        <p14:creationId xmlns:p14="http://schemas.microsoft.com/office/powerpoint/2010/main" val="284014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Kết</a:t>
            </a:r>
            <a:r>
              <a:rPr lang="en-US" sz="3600" dirty="0" smtClean="0"/>
              <a:t> </a:t>
            </a:r>
            <a:r>
              <a:rPr lang="en-US" sz="3600" dirty="0" err="1" smtClean="0"/>
              <a:t>quả</a:t>
            </a:r>
            <a:r>
              <a:rPr lang="en-US" sz="3600" dirty="0" smtClean="0"/>
              <a:t> </a:t>
            </a:r>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r>
              <a:rPr lang="en-US" sz="3600" dirty="0" smtClean="0"/>
              <a:t> </a:t>
            </a:r>
            <a:r>
              <a:rPr lang="en-US" sz="3600" dirty="0" err="1" smtClean="0"/>
              <a:t>trên</a:t>
            </a:r>
            <a:r>
              <a:rPr lang="en-US" sz="3600" dirty="0" smtClean="0"/>
              <a:t> Reuters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pic>
        <p:nvPicPr>
          <p:cNvPr id="5" name="Picture 4" descr="1415.png"/>
          <p:cNvPicPr>
            <a:picLocks noChangeAspect="1"/>
          </p:cNvPicPr>
          <p:nvPr/>
        </p:nvPicPr>
        <p:blipFill>
          <a:blip r:embed="rId2"/>
          <a:stretch>
            <a:fillRect/>
          </a:stretch>
        </p:blipFill>
        <p:spPr>
          <a:xfrm>
            <a:off x="611560" y="1818244"/>
            <a:ext cx="6840760" cy="5056215"/>
          </a:xfrm>
          <a:prstGeom prst="rect">
            <a:avLst/>
          </a:prstGeom>
        </p:spPr>
      </p:pic>
    </p:spTree>
    <p:extLst>
      <p:ext uri="{BB962C8B-B14F-4D97-AF65-F5344CB8AC3E}">
        <p14:creationId xmlns:p14="http://schemas.microsoft.com/office/powerpoint/2010/main" val="167105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a:t>
            </a:r>
            <a:endParaRPr lang="vi-VN" sz="3600" dirty="0" smtClean="0"/>
          </a:p>
        </p:txBody>
      </p:sp>
      <p:sp>
        <p:nvSpPr>
          <p:cNvPr id="6147" name="Rectangle 3"/>
          <p:cNvSpPr>
            <a:spLocks noGrp="1" noChangeArrowheads="1"/>
          </p:cNvSpPr>
          <p:nvPr>
            <p:ph type="body" idx="1"/>
          </p:nvPr>
        </p:nvSpPr>
        <p:spPr>
          <a:xfrm>
            <a:off x="467544" y="2017713"/>
            <a:ext cx="8487544" cy="4723655"/>
          </a:xfrm>
        </p:spPr>
        <p:txBody>
          <a:bodyPr/>
          <a:lstStyle/>
          <a:p>
            <a:pPr algn="just" eaLnBrk="1" hangingPunct="1">
              <a:defRPr/>
            </a:pPr>
            <a:r>
              <a:rPr lang="en-US" sz="2800" smtClean="0"/>
              <a:t>Dùng để đánh giá tính độc lập của hai sự kiện:</a:t>
            </a:r>
          </a:p>
          <a:p>
            <a:pPr lvl="1" algn="just" eaLnBrk="1" hangingPunct="1">
              <a:defRPr/>
            </a:pPr>
            <a:r>
              <a:rPr lang="en-US" sz="2000" smtClean="0"/>
              <a:t>Phân lớp văn bản: sự kiện xuất hiện lớp và sự kiện xuất hiện từ.</a:t>
            </a:r>
          </a:p>
          <a:p>
            <a:pPr algn="just" eaLnBrk="1" hangingPunct="1">
              <a:defRPr/>
            </a:pPr>
            <a:r>
              <a:rPr lang="en-US" sz="2800" smtClean="0"/>
              <a:t>Xếp hạng từ theo đại lượng sau:</a:t>
            </a:r>
          </a:p>
          <a:p>
            <a:pPr lvl="1" algn="just" eaLnBrk="1" hangingPunct="1">
              <a:defRPr/>
            </a:pPr>
            <a:r>
              <a:rPr lang="en-US" sz="2400" smtClean="0"/>
              <a:t>Chọn chi bình phương nhỏ.</a:t>
            </a:r>
          </a:p>
          <a:p>
            <a:pPr algn="just" eaLnBrk="1" hangingPunct="1">
              <a:defRPr/>
            </a:pPr>
            <a:endParaRPr lang="en-US" sz="2800"/>
          </a:p>
          <a:p>
            <a:pPr algn="just" eaLnBrk="1" hangingPunct="1">
              <a:defRPr/>
            </a:pPr>
            <a:endParaRPr lang="en-US" sz="2800" smtClean="0"/>
          </a:p>
          <a:p>
            <a:pPr algn="just" eaLnBrk="1" hangingPunct="1">
              <a:defRPr/>
            </a:pPr>
            <a:r>
              <a:rPr lang="en-US" sz="2800" smtClean="0"/>
              <a:t>Chi bình phương nhỏ thể hiện mối liên hệ chặt chẽ giữa sự xuất hiện của từ và sự xuất hiện của lớp, thể hiện khả năng từ là một đặc trưng tốt để phân lớp.</a:t>
            </a:r>
          </a:p>
          <a:p>
            <a:pPr marL="0" indent="0" algn="just" eaLnBrk="1" hangingPunct="1">
              <a:buNone/>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878738"/>
            <a:ext cx="522949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1266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Chi bình phương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866783"/>
            <a:ext cx="73342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214076"/>
            <a:ext cx="56007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618" y="4402276"/>
            <a:ext cx="4829175"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74113" y="6021288"/>
            <a:ext cx="8424936" cy="461665"/>
          </a:xfrm>
          <a:prstGeom prst="rect">
            <a:avLst/>
          </a:prstGeom>
          <a:noFill/>
        </p:spPr>
        <p:txBody>
          <a:bodyPr wrap="square" rtlCol="0">
            <a:spAutoFit/>
          </a:bodyPr>
          <a:lstStyle/>
          <a:p>
            <a:r>
              <a:rPr lang="en-US" sz="2400" b="0" smtClean="0">
                <a:solidFill>
                  <a:schemeClr val="tx2"/>
                </a:solidFill>
              </a:rPr>
              <a:t>Hai công thức là tương đương.</a:t>
            </a:r>
            <a:endParaRPr lang="vi-VN" sz="2400" b="0">
              <a:solidFill>
                <a:schemeClr val="tx2"/>
              </a:solidFill>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5183088"/>
            <a:ext cx="73533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3551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a:solidFill>
                <a:srgbClr val="898989"/>
              </a:solidFill>
              <a:latin typeface="Calibri" charset="0"/>
            </a:endParaRPr>
          </a:p>
        </p:txBody>
      </p:sp>
      <p:sp>
        <p:nvSpPr>
          <p:cNvPr id="84996" name="Text Box 3"/>
          <p:cNvSpPr txBox="1">
            <a:spLocks noChangeArrowheads="1"/>
          </p:cNvSpPr>
          <p:nvPr/>
        </p:nvSpPr>
        <p:spPr bwMode="auto">
          <a:xfrm>
            <a:off x="209579" y="5949279"/>
            <a:ext cx="8682901" cy="772195"/>
          </a:xfrm>
          <a:prstGeom prst="rect">
            <a:avLst/>
          </a:prstGeom>
          <a:noFill/>
          <a:ln w="9525">
            <a:noFill/>
            <a:round/>
            <a:headEnd/>
            <a:tailEnd/>
          </a:ln>
        </p:spPr>
        <p:txBody>
          <a:bodyPr/>
          <a:lstStyle/>
          <a:p>
            <a:r>
              <a:rPr lang="de-DE" sz="2200" b="0" dirty="0" smtClean="0">
                <a:solidFill>
                  <a:schemeClr val="tx1"/>
                </a:solidFill>
                <a:latin typeface="+mj-lt"/>
              </a:rPr>
              <a:t>(</a:t>
            </a:r>
            <a:r>
              <a:rPr lang="de-DE" sz="2200" b="0" dirty="0" err="1" smtClean="0">
                <a:solidFill>
                  <a:schemeClr val="tx1"/>
                </a:solidFill>
                <a:latin typeface="+mj-lt"/>
              </a:rPr>
              <a:t>multinomial</a:t>
            </a:r>
            <a:r>
              <a:rPr lang="de-DE" sz="2200" b="0" dirty="0" smtClean="0">
                <a:solidFill>
                  <a:schemeClr val="tx1"/>
                </a:solidFill>
                <a:latin typeface="+mj-lt"/>
              </a:rPr>
              <a:t> = </a:t>
            </a:r>
            <a:r>
              <a:rPr lang="de-DE" sz="2200" b="0" dirty="0" err="1" smtClean="0">
                <a:solidFill>
                  <a:schemeClr val="tx1"/>
                </a:solidFill>
                <a:latin typeface="+mj-lt"/>
              </a:rPr>
              <a:t>multinomial</a:t>
            </a:r>
            <a:r>
              <a:rPr lang="de-DE" sz="2200" b="0" dirty="0" smtClean="0">
                <a:solidFill>
                  <a:schemeClr val="tx1"/>
                </a:solidFill>
                <a:latin typeface="+mj-lt"/>
              </a:rPr>
              <a:t> Naive </a:t>
            </a:r>
            <a:r>
              <a:rPr lang="de-DE" sz="2200" b="0" dirty="0" err="1" smtClean="0">
                <a:solidFill>
                  <a:schemeClr val="tx1"/>
                </a:solidFill>
                <a:latin typeface="+mj-lt"/>
              </a:rPr>
              <a:t>Bayes</a:t>
            </a:r>
            <a:r>
              <a:rPr lang="de-DE" sz="2200" b="0" dirty="0" smtClean="0">
                <a:solidFill>
                  <a:schemeClr val="tx1"/>
                </a:solidFill>
                <a:latin typeface="+mj-lt"/>
              </a:rPr>
              <a:t>, </a:t>
            </a:r>
            <a:r>
              <a:rPr lang="de-DE" sz="2200" b="0" dirty="0" err="1" smtClean="0">
                <a:solidFill>
                  <a:schemeClr val="tx1"/>
                </a:solidFill>
                <a:latin typeface="+mj-lt"/>
              </a:rPr>
              <a:t>binomial</a:t>
            </a:r>
            <a:endParaRPr lang="de-DE" sz="2200" b="0" dirty="0" smtClean="0">
              <a:solidFill>
                <a:schemeClr val="tx1"/>
              </a:solidFill>
              <a:latin typeface="+mj-lt"/>
            </a:endParaRPr>
          </a:p>
          <a:p>
            <a:r>
              <a:rPr lang="de-DE" sz="2200" b="0" dirty="0" smtClean="0">
                <a:solidFill>
                  <a:schemeClr val="tx1"/>
                </a:solidFill>
                <a:latin typeface="+mj-lt"/>
              </a:rPr>
              <a:t>= Bernoulli Naive </a:t>
            </a:r>
            <a:r>
              <a:rPr lang="de-DE" sz="2200" b="0" dirty="0" err="1" smtClean="0">
                <a:solidFill>
                  <a:schemeClr val="tx1"/>
                </a:solidFill>
                <a:latin typeface="+mj-lt"/>
              </a:rPr>
              <a:t>Bayes</a:t>
            </a:r>
            <a:r>
              <a:rPr lang="de-DE" sz="2200" b="0" dirty="0" smtClean="0">
                <a:solidFill>
                  <a:schemeClr val="tx1"/>
                </a:solidFill>
                <a:latin typeface="+mj-lt"/>
              </a:rPr>
              <a:t>)</a:t>
            </a:r>
            <a:endParaRPr lang="en-US" sz="2200" b="0" dirty="0">
              <a:solidFill>
                <a:schemeClr val="tx1"/>
              </a:solidFill>
              <a:latin typeface="+mj-lt"/>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7" name="Picture 6" descr="1416.png"/>
          <p:cNvPicPr>
            <a:picLocks noChangeAspect="1"/>
          </p:cNvPicPr>
          <p:nvPr/>
        </p:nvPicPr>
        <p:blipFill>
          <a:blip r:embed="rId3"/>
          <a:stretch>
            <a:fillRect/>
          </a:stretch>
        </p:blipFill>
        <p:spPr>
          <a:xfrm>
            <a:off x="209578" y="134937"/>
            <a:ext cx="6343621" cy="5745934"/>
          </a:xfrm>
          <a:prstGeom prst="rect">
            <a:avLst/>
          </a:prstGeom>
        </p:spPr>
      </p:pic>
    </p:spTree>
    <p:extLst>
      <p:ext uri="{BB962C8B-B14F-4D97-AF65-F5344CB8AC3E}">
        <p14:creationId xmlns:p14="http://schemas.microsoft.com/office/powerpoint/2010/main" val="3152572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a:t>
            </a:r>
            <a:r>
              <a:rPr lang="en-US" sz="3600" smtClean="0"/>
              <a:t>tập 15.1</a:t>
            </a:r>
            <a:endParaRPr lang="vi-VN" sz="3600" dirty="0" smtClean="0"/>
          </a:p>
        </p:txBody>
      </p:sp>
      <p:sp>
        <p:nvSpPr>
          <p:cNvPr id="6147" name="Rectangle 3"/>
          <p:cNvSpPr>
            <a:spLocks noGrp="1" noChangeArrowheads="1"/>
          </p:cNvSpPr>
          <p:nvPr>
            <p:ph type="body" idx="1"/>
          </p:nvPr>
        </p:nvSpPr>
        <p:spPr>
          <a:xfrm>
            <a:off x="467544" y="2017712"/>
            <a:ext cx="8487544" cy="1411287"/>
          </a:xfrm>
        </p:spPr>
        <p:txBody>
          <a:bodyPr/>
          <a:lstStyle/>
          <a:p>
            <a:pPr algn="just" eaLnBrk="1" hangingPunct="1">
              <a:defRPr/>
            </a:pPr>
            <a:r>
              <a:rPr lang="en-US" sz="2400" smtClean="0"/>
              <a:t>Hãy thiết lập </a:t>
            </a:r>
            <a:r>
              <a:rPr lang="en-US" sz="2400" dirty="0" smtClean="0"/>
              <a:t>ma </a:t>
            </a:r>
            <a:r>
              <a:rPr lang="en-US" sz="2400" dirty="0" err="1" smtClean="0"/>
              <a:t>trận</a:t>
            </a:r>
            <a:r>
              <a:rPr lang="en-US" sz="2400" dirty="0" smtClean="0"/>
              <a:t> </a:t>
            </a:r>
            <a:r>
              <a:rPr lang="en-US" sz="2400" dirty="0" err="1" smtClean="0"/>
              <a:t>nhầm</a:t>
            </a:r>
            <a:r>
              <a:rPr lang="en-US" sz="2400" dirty="0" smtClean="0"/>
              <a:t> </a:t>
            </a:r>
            <a:r>
              <a:rPr lang="en-US" sz="2400" err="1" smtClean="0"/>
              <a:t>lẫn</a:t>
            </a:r>
            <a:r>
              <a:rPr lang="en-US" sz="2400" smtClean="0"/>
              <a:t> cho </a:t>
            </a:r>
            <a:r>
              <a:rPr lang="en-US" sz="2400" dirty="0" err="1" smtClean="0"/>
              <a:t>cặp</a:t>
            </a:r>
            <a:r>
              <a:rPr lang="en-US" sz="2400" dirty="0" smtClean="0"/>
              <a:t> “Kyoto/JAPAN”.</a:t>
            </a:r>
          </a:p>
          <a:p>
            <a:pPr algn="just" eaLnBrk="1" hangingPunct="1">
              <a:defRPr/>
            </a:pPr>
            <a:r>
              <a:rPr lang="en-US" sz="2400" dirty="0" err="1" smtClean="0"/>
              <a:t>Hãy</a:t>
            </a:r>
            <a:r>
              <a:rPr lang="en-US" sz="2400" dirty="0" smtClean="0"/>
              <a:t> </a:t>
            </a:r>
            <a:r>
              <a:rPr lang="en-US" sz="2400" dirty="0" err="1" smtClean="0"/>
              <a:t>thiết</a:t>
            </a:r>
            <a:r>
              <a:rPr lang="en-US" sz="2400" dirty="0" smtClean="0"/>
              <a:t> </a:t>
            </a:r>
            <a:r>
              <a:rPr lang="en-US" sz="2400" dirty="0" err="1" smtClean="0"/>
              <a:t>lập</a:t>
            </a:r>
            <a:r>
              <a:rPr lang="en-US" sz="2400" dirty="0" smtClean="0"/>
              <a:t> ma </a:t>
            </a:r>
            <a:r>
              <a:rPr lang="en-US" sz="2400" dirty="0" err="1" smtClean="0"/>
              <a:t>trận</a:t>
            </a:r>
            <a:r>
              <a:rPr lang="en-US" sz="2400" dirty="0" smtClean="0"/>
              <a:t> </a:t>
            </a:r>
            <a:r>
              <a:rPr lang="en-US" sz="2400" dirty="0" err="1" smtClean="0"/>
              <a:t>nhầm</a:t>
            </a:r>
            <a:r>
              <a:rPr lang="en-US" sz="2400" dirty="0" smtClean="0"/>
              <a:t> </a:t>
            </a:r>
            <a:r>
              <a:rPr lang="en-US" sz="2400" err="1" smtClean="0"/>
              <a:t>lẫn</a:t>
            </a:r>
            <a:r>
              <a:rPr lang="en-US" sz="2400" smtClean="0"/>
              <a:t> bất kỳ sao cho MI </a:t>
            </a:r>
            <a:r>
              <a:rPr lang="en-US" sz="2400" dirty="0" smtClean="0"/>
              <a:t>= 0</a:t>
            </a:r>
            <a:endParaRPr lang="en-US" sz="20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96952"/>
            <a:ext cx="7324725"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714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err="1" smtClean="0"/>
              <a:t>Bài</a:t>
            </a:r>
            <a:r>
              <a:rPr lang="en-US" sz="3600" smtClean="0"/>
              <a:t> tập </a:t>
            </a:r>
            <a:r>
              <a:rPr lang="en-US" sz="3600" smtClean="0"/>
              <a:t>15.2</a:t>
            </a:r>
            <a:endParaRPr lang="vi-VN" sz="3600" dirty="0" smtClean="0"/>
          </a:p>
        </p:txBody>
      </p:sp>
      <p:sp>
        <p:nvSpPr>
          <p:cNvPr id="6147" name="Rectangle 3"/>
          <p:cNvSpPr>
            <a:spLocks noGrp="1" noChangeArrowheads="1"/>
          </p:cNvSpPr>
          <p:nvPr>
            <p:ph type="body" idx="1"/>
          </p:nvPr>
        </p:nvSpPr>
        <p:spPr>
          <a:xfrm>
            <a:off x="467544" y="2017712"/>
            <a:ext cx="8487544" cy="1987352"/>
          </a:xfrm>
        </p:spPr>
        <p:txBody>
          <a:bodyPr/>
          <a:lstStyle/>
          <a:p>
            <a:pPr algn="just" eaLnBrk="1" hangingPunct="1">
              <a:defRPr/>
            </a:pPr>
            <a:r>
              <a:rPr lang="en-US" sz="2800" smtClean="0"/>
              <a:t>Hãy tính I(U</a:t>
            </a:r>
            <a:r>
              <a:rPr lang="en-US" sz="2800" baseline="-25000" smtClean="0"/>
              <a:t>t</a:t>
            </a:r>
            <a:r>
              <a:rPr lang="en-US" sz="2800" smtClean="0"/>
              <a:t>, C</a:t>
            </a:r>
            <a:r>
              <a:rPr lang="en-US" sz="2800" baseline="-25000" smtClean="0"/>
              <a:t>c</a:t>
            </a:r>
            <a:r>
              <a:rPr lang="en-US" sz="2800" smtClean="0"/>
              <a:t>) và X</a:t>
            </a:r>
            <a:r>
              <a:rPr lang="en-US" sz="2800" baseline="30000" smtClean="0"/>
              <a:t>2</a:t>
            </a:r>
            <a:r>
              <a:rPr lang="en-US" sz="2800" smtClean="0"/>
              <a:t>(D, t, c) trong hai trường hợp:</a:t>
            </a:r>
          </a:p>
          <a:p>
            <a:pPr lvl="1" algn="just" eaLnBrk="1" hangingPunct="1">
              <a:defRPr/>
            </a:pPr>
            <a:r>
              <a:rPr lang="en-US" sz="2400" smtClean="0"/>
              <a:t>Từ t và lớp c hoàn toàn độc lập;</a:t>
            </a:r>
          </a:p>
          <a:p>
            <a:pPr lvl="1" algn="just" eaLnBrk="1" hangingPunct="1">
              <a:defRPr/>
            </a:pPr>
            <a:r>
              <a:rPr lang="en-US" sz="2400" smtClean="0"/>
              <a:t>Từ t và lớp c hoàn toàn phụ thuộc.</a:t>
            </a: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19</a:t>
            </a:fld>
            <a:endParaRPr lang="vi-VN"/>
          </a:p>
        </p:txBody>
      </p:sp>
    </p:spTree>
    <p:extLst>
      <p:ext uri="{BB962C8B-B14F-4D97-AF65-F5344CB8AC3E}">
        <p14:creationId xmlns:p14="http://schemas.microsoft.com/office/powerpoint/2010/main" val="266115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t>Các mô hình </a:t>
            </a:r>
            <a:r>
              <a:rPr lang="en-US" sz="2800" dirty="0" smtClean="0"/>
              <a:t>Naïve Bayes</a:t>
            </a:r>
          </a:p>
          <a:p>
            <a:pPr algn="just" eaLnBrk="1" hangingPunct="1">
              <a:defRPr/>
            </a:pPr>
            <a:r>
              <a:rPr lang="en-US" sz="2800" dirty="0" err="1" smtClean="0">
                <a:solidFill>
                  <a:schemeClr val="bg1">
                    <a:lumMod val="65000"/>
                  </a:schemeClr>
                </a:solidFill>
              </a:rPr>
              <a:t>Trích</a:t>
            </a:r>
            <a:r>
              <a:rPr lang="en-US" sz="2800" dirty="0" smtClean="0">
                <a:solidFill>
                  <a:schemeClr val="bg1">
                    <a:lumMod val="65000"/>
                  </a:schemeClr>
                </a:solidFill>
              </a:rPr>
              <a:t> </a:t>
            </a:r>
            <a:r>
              <a:rPr lang="en-US" sz="2800" dirty="0" err="1" smtClean="0">
                <a:solidFill>
                  <a:schemeClr val="bg1">
                    <a:lumMod val="65000"/>
                  </a:schemeClr>
                </a:solidFill>
              </a:rPr>
              <a:t>chọn</a:t>
            </a:r>
            <a:r>
              <a:rPr lang="en-US" sz="2800" dirty="0" smtClean="0">
                <a:solidFill>
                  <a:schemeClr val="bg1">
                    <a:lumMod val="65000"/>
                  </a:schemeClr>
                </a:solidFill>
              </a:rPr>
              <a:t> </a:t>
            </a:r>
            <a:r>
              <a:rPr lang="en-US" sz="2800" dirty="0" err="1" smtClean="0">
                <a:solidFill>
                  <a:schemeClr val="bg1">
                    <a:lumMod val="65000"/>
                  </a:schemeClr>
                </a:solidFill>
              </a:rPr>
              <a:t>đặc</a:t>
            </a:r>
            <a:r>
              <a:rPr lang="en-US" sz="2800" dirty="0" smtClean="0">
                <a:solidFill>
                  <a:schemeClr val="bg1">
                    <a:lumMod val="65000"/>
                  </a:schemeClr>
                </a:solidFill>
              </a:rPr>
              <a:t> </a:t>
            </a:r>
            <a:r>
              <a:rPr lang="en-US" sz="2800" dirty="0" err="1" smtClean="0">
                <a:solidFill>
                  <a:schemeClr val="bg1">
                    <a:lumMod val="65000"/>
                  </a:schemeClr>
                </a:solidFill>
              </a:rPr>
              <a:t>trưng</a:t>
            </a:r>
            <a:r>
              <a:rPr lang="en-US" sz="2800" dirty="0" smtClean="0">
                <a:solidFill>
                  <a:schemeClr val="bg1">
                    <a:lumMod val="65000"/>
                  </a:schemeClr>
                </a:solidFill>
              </a:rPr>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253559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20</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pic>
        <p:nvPicPr>
          <p:cNvPr id="6" name="Picture 5" descr="1333.png"/>
          <p:cNvPicPr>
            <a:picLocks noChangeAspect="1"/>
          </p:cNvPicPr>
          <p:nvPr/>
        </p:nvPicPr>
        <p:blipFill>
          <a:blip r:embed="rId2"/>
          <a:stretch>
            <a:fillRect/>
          </a:stretch>
        </p:blipFill>
        <p:spPr>
          <a:xfrm>
            <a:off x="567746" y="2205352"/>
            <a:ext cx="8108710" cy="4304939"/>
          </a:xfrm>
          <a:prstGeom prst="rect">
            <a:avLst/>
          </a:prstGeom>
        </p:spPr>
      </p:pic>
      <p:sp>
        <p:nvSpPr>
          <p:cNvPr id="5" name="Rectangle 3"/>
          <p:cNvSpPr txBox="1">
            <a:spLocks noChangeArrowheads="1"/>
          </p:cNvSpPr>
          <p:nvPr/>
        </p:nvSpPr>
        <p:spPr bwMode="auto">
          <a:xfrm>
            <a:off x="460322" y="1844824"/>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4208948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Multinomial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5" name="Picture 4" descr="1334.png"/>
          <p:cNvPicPr>
            <a:picLocks noChangeAspect="1"/>
          </p:cNvPicPr>
          <p:nvPr/>
        </p:nvPicPr>
        <p:blipFill>
          <a:blip r:embed="rId2"/>
          <a:stretch>
            <a:fillRect/>
          </a:stretch>
        </p:blipFill>
        <p:spPr>
          <a:xfrm>
            <a:off x="827584" y="2709216"/>
            <a:ext cx="6412331" cy="2664000"/>
          </a:xfrm>
          <a:prstGeom prst="rect">
            <a:avLst/>
          </a:prstGeom>
        </p:spPr>
      </p:pic>
      <p:sp>
        <p:nvSpPr>
          <p:cNvPr id="6"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657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pic>
        <p:nvPicPr>
          <p:cNvPr id="3" name="Picture 2"/>
          <p:cNvPicPr>
            <a:picLocks noChangeAspect="1"/>
          </p:cNvPicPr>
          <p:nvPr/>
        </p:nvPicPr>
        <p:blipFill>
          <a:blip r:embed="rId2"/>
          <a:stretch>
            <a:fillRect/>
          </a:stretch>
        </p:blipFill>
        <p:spPr>
          <a:xfrm>
            <a:off x="756772" y="2564904"/>
            <a:ext cx="8357429" cy="3456384"/>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Huấn</a:t>
            </a:r>
            <a:r>
              <a:rPr lang="en-US" sz="2800" b="0" dirty="0" smtClean="0"/>
              <a:t> </a:t>
            </a:r>
            <a:r>
              <a:rPr lang="en-US" sz="2800" b="0" dirty="0" err="1" smtClean="0"/>
              <a:t>luyện</a:t>
            </a:r>
            <a:r>
              <a:rPr lang="en-US" sz="2800" b="0" dirty="0" smtClean="0"/>
              <a:t>:</a:t>
            </a:r>
          </a:p>
        </p:txBody>
      </p:sp>
    </p:spTree>
    <p:extLst>
      <p:ext uri="{BB962C8B-B14F-4D97-AF65-F5344CB8AC3E}">
        <p14:creationId xmlns:p14="http://schemas.microsoft.com/office/powerpoint/2010/main" val="204288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smtClean="0"/>
              <a:t>Bernoulli Naïve Bayes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pic>
        <p:nvPicPr>
          <p:cNvPr id="3" name="Picture 2"/>
          <p:cNvPicPr>
            <a:picLocks noChangeAspect="1"/>
          </p:cNvPicPr>
          <p:nvPr/>
        </p:nvPicPr>
        <p:blipFill>
          <a:blip r:embed="rId2"/>
          <a:stretch>
            <a:fillRect/>
          </a:stretch>
        </p:blipFill>
        <p:spPr>
          <a:xfrm>
            <a:off x="539553" y="2636912"/>
            <a:ext cx="7488832" cy="3539346"/>
          </a:xfrm>
          <a:prstGeom prst="rect">
            <a:avLst/>
          </a:prstGeom>
        </p:spPr>
      </p:pic>
      <p:sp>
        <p:nvSpPr>
          <p:cNvPr id="5" name="Rectangle 3"/>
          <p:cNvSpPr txBox="1">
            <a:spLocks noChangeArrowheads="1"/>
          </p:cNvSpPr>
          <p:nvPr/>
        </p:nvSpPr>
        <p:spPr bwMode="auto">
          <a:xfrm>
            <a:off x="467544" y="2017713"/>
            <a:ext cx="8487544" cy="7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defRPr/>
            </a:pPr>
            <a:r>
              <a:rPr lang="en-US" sz="2800" b="0" dirty="0" err="1" smtClean="0"/>
              <a:t>Phân</a:t>
            </a:r>
            <a:r>
              <a:rPr lang="en-US" sz="2800" b="0" dirty="0" smtClean="0"/>
              <a:t> </a:t>
            </a:r>
            <a:r>
              <a:rPr lang="en-US" sz="2800" b="0" dirty="0" err="1" smtClean="0"/>
              <a:t>lớp</a:t>
            </a:r>
            <a:r>
              <a:rPr lang="en-US" sz="2800" b="0" dirty="0" smtClean="0"/>
              <a:t>:</a:t>
            </a:r>
          </a:p>
        </p:txBody>
      </p:sp>
    </p:spTree>
    <p:extLst>
      <p:ext uri="{BB962C8B-B14F-4D97-AF65-F5344CB8AC3E}">
        <p14:creationId xmlns:p14="http://schemas.microsoft.com/office/powerpoint/2010/main" val="1636108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Nội</a:t>
            </a:r>
            <a:r>
              <a:rPr lang="en-US" sz="3600" dirty="0" smtClean="0"/>
              <a:t> dung </a:t>
            </a:r>
            <a:r>
              <a:rPr lang="en-US" sz="3600" dirty="0" err="1" smtClean="0"/>
              <a:t>chính</a:t>
            </a:r>
            <a:endParaRPr lang="vi-VN" sz="3600" dirty="0"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smtClean="0">
                <a:solidFill>
                  <a:schemeClr val="bg1">
                    <a:lumMod val="65000"/>
                  </a:schemeClr>
                </a:solidFill>
              </a:rPr>
              <a:t>Các mô hình </a:t>
            </a:r>
            <a:r>
              <a:rPr lang="en-US" sz="2800" dirty="0" smtClean="0">
                <a:solidFill>
                  <a:schemeClr val="bg1">
                    <a:lumMod val="65000"/>
                  </a:schemeClr>
                </a:solidFill>
              </a:rPr>
              <a:t>Naïve Bayes;</a:t>
            </a:r>
          </a:p>
          <a:p>
            <a:pPr algn="just" eaLnBrk="1" hangingPunct="1">
              <a:defRPr/>
            </a:pPr>
            <a:r>
              <a:rPr lang="en-US" sz="2800" dirty="0" err="1" smtClean="0"/>
              <a:t>Trích</a:t>
            </a:r>
            <a:r>
              <a:rPr lang="en-US" sz="2800" dirty="0" smtClean="0"/>
              <a:t> </a:t>
            </a:r>
            <a:r>
              <a:rPr lang="en-US" sz="2800" dirty="0" err="1" smtClean="0"/>
              <a:t>chọn</a:t>
            </a:r>
            <a:r>
              <a:rPr lang="en-US" sz="2800" dirty="0" smtClean="0"/>
              <a:t> </a:t>
            </a:r>
            <a:r>
              <a:rPr lang="en-US" sz="2800" dirty="0" err="1" smtClean="0"/>
              <a:t>đặc</a:t>
            </a:r>
            <a:r>
              <a:rPr lang="en-US" sz="2800" dirty="0" smtClean="0"/>
              <a:t> </a:t>
            </a:r>
            <a:r>
              <a:rPr lang="en-US" sz="2800" dirty="0" err="1" smtClean="0"/>
              <a:t>trưng</a:t>
            </a:r>
            <a:r>
              <a:rPr lang="en-US" sz="2800" dirty="0" smtClean="0"/>
              <a:t>.</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Tree>
    <p:extLst>
      <p:ext uri="{BB962C8B-B14F-4D97-AF65-F5344CB8AC3E}">
        <p14:creationId xmlns:p14="http://schemas.microsoft.com/office/powerpoint/2010/main" val="2313394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Đặc</a:t>
            </a:r>
            <a:r>
              <a:rPr lang="en-US" sz="3600" dirty="0" smtClean="0"/>
              <a:t> </a:t>
            </a:r>
            <a:r>
              <a:rPr lang="en-US" sz="3600" dirty="0" err="1" smtClean="0"/>
              <a:t>trưng</a:t>
            </a:r>
            <a:r>
              <a:rPr lang="en-US" sz="3600" dirty="0" smtClean="0"/>
              <a:t> </a:t>
            </a:r>
            <a:r>
              <a:rPr lang="en-US" sz="3600" dirty="0" err="1" smtClean="0"/>
              <a:t>nhiễu</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a:t>Đặc trưng nhiễu là những </a:t>
            </a:r>
            <a:r>
              <a:rPr lang="en-US" sz="2800" smtClean="0"/>
              <a:t>đặc trưng mà </a:t>
            </a:r>
            <a:r>
              <a:rPr lang="en-US" sz="2800"/>
              <a:t>khi thêm vào văn bản sẽ làm tăng lỗi phân lớp</a:t>
            </a:r>
            <a:r>
              <a:rPr lang="en-US" sz="2800" smtClean="0"/>
              <a:t>;</a:t>
            </a:r>
          </a:p>
          <a:p>
            <a:pPr algn="just" eaLnBrk="1" hangingPunct="1">
              <a:defRPr/>
            </a:pPr>
            <a:r>
              <a:rPr lang="en-US" sz="2800" smtClean="0"/>
              <a:t>Giả </a:t>
            </a:r>
            <a:r>
              <a:rPr lang="en-US" sz="2800" dirty="0" err="1" smtClean="0"/>
              <a:t>sử</a:t>
            </a:r>
            <a:r>
              <a:rPr lang="en-US" sz="2800" dirty="0" smtClean="0"/>
              <a:t> </a:t>
            </a:r>
            <a:r>
              <a:rPr lang="en-US" sz="2800" dirty="0" err="1" smtClean="0"/>
              <a:t>một</a:t>
            </a:r>
            <a:r>
              <a:rPr lang="en-US" sz="2800" dirty="0" smtClean="0"/>
              <a:t> </a:t>
            </a:r>
            <a:r>
              <a:rPr lang="en-US" sz="2800" dirty="0" err="1" smtClean="0"/>
              <a:t>từ</a:t>
            </a:r>
            <a:r>
              <a:rPr lang="en-US" sz="2800" dirty="0" smtClean="0"/>
              <a:t> </a:t>
            </a:r>
            <a:r>
              <a:rPr lang="en-US" sz="2800" dirty="0" err="1" smtClean="0"/>
              <a:t>hiếm</a:t>
            </a:r>
            <a:r>
              <a:rPr lang="en-US" sz="2800" dirty="0" smtClean="0"/>
              <a:t> t </a:t>
            </a:r>
            <a:r>
              <a:rPr lang="en-US" sz="2800" dirty="0" err="1" smtClean="0"/>
              <a:t>không</a:t>
            </a:r>
            <a:r>
              <a:rPr lang="en-US" sz="2800" dirty="0" smtClean="0"/>
              <a:t> </a:t>
            </a:r>
            <a:r>
              <a:rPr lang="en-US" sz="2800" dirty="0" err="1" smtClean="0"/>
              <a:t>chứa</a:t>
            </a:r>
            <a:r>
              <a:rPr lang="en-US" sz="2800" dirty="0" smtClean="0"/>
              <a:t> </a:t>
            </a:r>
            <a:r>
              <a:rPr lang="en-US" sz="2800" dirty="0" err="1" smtClean="0"/>
              <a:t>thông</a:t>
            </a:r>
            <a:r>
              <a:rPr lang="en-US" sz="2800" dirty="0" smtClean="0"/>
              <a:t> tin </a:t>
            </a:r>
            <a:r>
              <a:rPr lang="en-US" sz="2800" dirty="0" err="1" smtClean="0"/>
              <a:t>liên</a:t>
            </a:r>
            <a:r>
              <a:rPr lang="en-US" sz="2800" dirty="0" smtClean="0"/>
              <a:t> </a:t>
            </a:r>
            <a:r>
              <a:rPr lang="en-US" sz="2800" dirty="0" err="1" smtClean="0"/>
              <a:t>quan</a:t>
            </a:r>
            <a:r>
              <a:rPr lang="en-US" sz="2800" dirty="0" smtClean="0"/>
              <a:t> </a:t>
            </a:r>
            <a:r>
              <a:rPr lang="en-US" sz="2800" dirty="0" err="1" smtClean="0"/>
              <a:t>đến</a:t>
            </a:r>
            <a:r>
              <a:rPr lang="en-US" sz="2800" dirty="0" smtClean="0"/>
              <a:t> </a:t>
            </a:r>
            <a:r>
              <a:rPr lang="en-US" sz="2800" dirty="0" err="1" smtClean="0"/>
              <a:t>lớp</a:t>
            </a:r>
            <a:r>
              <a:rPr lang="en-US" sz="2800" dirty="0" smtClean="0"/>
              <a:t> c </a:t>
            </a:r>
            <a:r>
              <a:rPr lang="en-US" sz="2800" err="1" smtClean="0"/>
              <a:t>nhưng</a:t>
            </a:r>
            <a:r>
              <a:rPr lang="en-US" sz="2800" smtClean="0"/>
              <a:t> lại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các</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của</a:t>
            </a:r>
            <a:r>
              <a:rPr lang="en-US" sz="2800" dirty="0" smtClean="0"/>
              <a:t> </a:t>
            </a:r>
            <a:r>
              <a:rPr lang="en-US" sz="2800" dirty="0" err="1" smtClean="0"/>
              <a:t>lớp</a:t>
            </a:r>
            <a:r>
              <a:rPr lang="en-US" sz="2800" dirty="0" smtClean="0"/>
              <a:t> c.</a:t>
            </a:r>
          </a:p>
          <a:p>
            <a:pPr algn="just" eaLnBrk="1" hangingPunct="1">
              <a:defRPr/>
            </a:pPr>
            <a:r>
              <a:rPr lang="en-US" sz="2800" dirty="0" err="1" smtClean="0"/>
              <a:t>Vì</a:t>
            </a:r>
            <a:r>
              <a:rPr lang="en-US" sz="2800" dirty="0" smtClean="0"/>
              <a:t> </a:t>
            </a:r>
            <a:r>
              <a:rPr lang="en-US" sz="2800" i="1" dirty="0" smtClean="0"/>
              <a:t>t</a:t>
            </a:r>
            <a:r>
              <a:rPr lang="en-US" sz="2800" dirty="0" smtClean="0"/>
              <a:t> </a:t>
            </a:r>
            <a:r>
              <a:rPr lang="en-US" sz="2800" dirty="0" err="1" smtClean="0"/>
              <a:t>là</a:t>
            </a:r>
            <a:r>
              <a:rPr lang="en-US" sz="2800" dirty="0" smtClean="0"/>
              <a:t> </a:t>
            </a:r>
            <a:r>
              <a:rPr lang="en-US" sz="2800" dirty="0" err="1" smtClean="0"/>
              <a:t>từ</a:t>
            </a:r>
            <a:r>
              <a:rPr lang="en-US" sz="2800" dirty="0" smtClean="0"/>
              <a:t> </a:t>
            </a:r>
            <a:r>
              <a:rPr lang="en-US" sz="2800" dirty="0" err="1" smtClean="0"/>
              <a:t>hiếm</a:t>
            </a:r>
            <a:r>
              <a:rPr lang="en-US" sz="2800" dirty="0" smtClean="0"/>
              <a:t> </a:t>
            </a:r>
            <a:r>
              <a:rPr lang="en-US" sz="2800" dirty="0" err="1" smtClean="0"/>
              <a:t>nên</a:t>
            </a:r>
            <a:r>
              <a:rPr lang="en-US" sz="2800" dirty="0" smtClean="0"/>
              <a:t> </a:t>
            </a:r>
            <a:r>
              <a:rPr lang="en-US" sz="2800" dirty="0" err="1" smtClean="0"/>
              <a:t>bộ</a:t>
            </a:r>
            <a:r>
              <a:rPr lang="en-US" sz="2800" dirty="0" smtClean="0"/>
              <a:t> </a:t>
            </a:r>
            <a:r>
              <a:rPr lang="en-US" sz="2800" dirty="0" err="1" smtClean="0"/>
              <a:t>phân</a:t>
            </a:r>
            <a:r>
              <a:rPr lang="en-US" sz="2800" dirty="0" smtClean="0"/>
              <a:t> </a:t>
            </a:r>
            <a:r>
              <a:rPr lang="en-US" sz="2800" dirty="0" err="1" smtClean="0"/>
              <a:t>lớp</a:t>
            </a:r>
            <a:r>
              <a:rPr lang="en-US" sz="2800" dirty="0" smtClean="0"/>
              <a:t> </a:t>
            </a:r>
            <a:r>
              <a:rPr lang="en-US" sz="2800" dirty="0" err="1" smtClean="0"/>
              <a:t>sau</a:t>
            </a:r>
            <a:r>
              <a:rPr lang="en-US" sz="2800" dirty="0" smtClean="0"/>
              <a:t> </a:t>
            </a:r>
            <a:r>
              <a:rPr lang="en-US" sz="2800" dirty="0" err="1" smtClean="0"/>
              <a:t>huấn</a:t>
            </a:r>
            <a:r>
              <a:rPr lang="en-US" sz="2800" dirty="0" smtClean="0"/>
              <a:t> </a:t>
            </a:r>
            <a:r>
              <a:rPr lang="en-US" sz="2800" dirty="0" err="1" smtClean="0"/>
              <a:t>luyện</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coi</a:t>
            </a:r>
            <a:r>
              <a:rPr lang="en-US" sz="2800" dirty="0" smtClean="0"/>
              <a:t> </a:t>
            </a:r>
            <a:r>
              <a:rPr lang="en-US" sz="2800" i="1" dirty="0" smtClean="0"/>
              <a:t>t</a:t>
            </a:r>
            <a:r>
              <a:rPr lang="en-US" sz="2800" dirty="0" smtClean="0"/>
              <a:t> </a:t>
            </a:r>
            <a:r>
              <a:rPr lang="en-US" sz="2800" dirty="0" err="1" smtClean="0"/>
              <a:t>như</a:t>
            </a:r>
            <a:r>
              <a:rPr lang="en-US" sz="2800" dirty="0" smtClean="0"/>
              <a:t> </a:t>
            </a:r>
            <a:r>
              <a:rPr lang="en-US" sz="2800" dirty="0" err="1" smtClean="0"/>
              <a:t>một</a:t>
            </a:r>
            <a:r>
              <a:rPr lang="en-US" sz="2800" dirty="0" smtClean="0"/>
              <a:t> </a:t>
            </a:r>
            <a:r>
              <a:rPr lang="en-US" sz="2800" dirty="0" err="1" smtClean="0"/>
              <a:t>tín</a:t>
            </a:r>
            <a:r>
              <a:rPr lang="en-US" sz="2800" dirty="0" smtClean="0"/>
              <a:t> </a:t>
            </a:r>
            <a:r>
              <a:rPr lang="en-US" sz="2800" dirty="0" err="1" smtClean="0"/>
              <a:t>hiệu</a:t>
            </a:r>
            <a:r>
              <a:rPr lang="en-US" sz="2800" dirty="0" smtClean="0"/>
              <a:t> </a:t>
            </a:r>
            <a:r>
              <a:rPr lang="en-US" sz="2800" err="1" smtClean="0"/>
              <a:t>mạnh</a:t>
            </a:r>
            <a:r>
              <a:rPr lang="en-US" sz="2800" smtClean="0"/>
              <a:t> để xếp các văn bản chứa t vào lớp </a:t>
            </a:r>
            <a:r>
              <a:rPr lang="en-US" sz="2800" dirty="0" smtClean="0"/>
              <a:t>c.</a:t>
            </a:r>
          </a:p>
          <a:p>
            <a:pPr lvl="1" algn="just" eaLnBrk="1" hangingPunct="1">
              <a:defRPr/>
            </a:pPr>
            <a:r>
              <a:rPr lang="en-US" sz="2400" dirty="0" err="1" smtClean="0"/>
              <a:t>Hiện</a:t>
            </a:r>
            <a:r>
              <a:rPr lang="en-US" sz="2400" dirty="0" smtClean="0"/>
              <a:t> </a:t>
            </a:r>
            <a:r>
              <a:rPr lang="en-US" sz="2400" dirty="0" err="1" smtClean="0"/>
              <a:t>tượng</a:t>
            </a:r>
            <a:r>
              <a:rPr lang="en-US" sz="2400" dirty="0" smtClean="0"/>
              <a:t> </a:t>
            </a:r>
            <a:r>
              <a:rPr lang="en-US" sz="2400" dirty="0" err="1" smtClean="0"/>
              <a:t>này</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err="1" smtClean="0"/>
              <a:t>là</a:t>
            </a:r>
            <a:r>
              <a:rPr lang="en-US" sz="2400" smtClean="0"/>
              <a:t> </a:t>
            </a:r>
            <a:r>
              <a:rPr lang="en-US" sz="2400" i="1" smtClean="0"/>
              <a:t>overfitting</a:t>
            </a:r>
            <a:endParaRPr lang="en-US" sz="2400" i="1"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362896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dirty="0" err="1" smtClean="0"/>
              <a:t>Trích</a:t>
            </a:r>
            <a:r>
              <a:rPr lang="en-US" sz="3600" dirty="0" smtClean="0"/>
              <a:t> </a:t>
            </a:r>
            <a:r>
              <a:rPr lang="en-US" sz="3600" dirty="0" err="1" smtClean="0"/>
              <a:t>chọn</a:t>
            </a:r>
            <a:r>
              <a:rPr lang="en-US" sz="3600" dirty="0" smtClean="0"/>
              <a:t> </a:t>
            </a:r>
            <a:r>
              <a:rPr lang="en-US" sz="3600" dirty="0" err="1" smtClean="0"/>
              <a:t>đặc</a:t>
            </a:r>
            <a:r>
              <a:rPr lang="en-US" sz="3600" dirty="0" smtClean="0"/>
              <a:t> </a:t>
            </a:r>
            <a:r>
              <a:rPr lang="en-US" sz="3600" dirty="0" err="1" smtClean="0"/>
              <a:t>trưng</a:t>
            </a:r>
            <a:endParaRPr lang="vi-VN" sz="3600" dirty="0" smtClean="0"/>
          </a:p>
        </p:txBody>
      </p:sp>
      <p:sp>
        <p:nvSpPr>
          <p:cNvPr id="6147" name="Rectangle 3"/>
          <p:cNvSpPr>
            <a:spLocks noGrp="1" noChangeArrowheads="1"/>
          </p:cNvSpPr>
          <p:nvPr>
            <p:ph type="body" idx="1"/>
          </p:nvPr>
        </p:nvSpPr>
        <p:spPr>
          <a:xfrm>
            <a:off x="467544" y="2017712"/>
            <a:ext cx="8487544" cy="4683125"/>
          </a:xfrm>
        </p:spPr>
        <p:txBody>
          <a:bodyPr/>
          <a:lstStyle/>
          <a:p>
            <a:pPr algn="just" eaLnBrk="1" hangingPunct="1">
              <a:defRPr/>
            </a:pPr>
            <a:r>
              <a:rPr lang="en-US" sz="2800" smtClean="0"/>
              <a:t>Quá trình loại bỏ các đặc trưng nhiễu gọi là trích chọn đặc trưng:</a:t>
            </a:r>
          </a:p>
          <a:p>
            <a:pPr lvl="1" algn="just" eaLnBrk="1" hangingPunct="1">
              <a:defRPr/>
            </a:pPr>
            <a:r>
              <a:rPr lang="en-US" sz="2400" smtClean="0"/>
              <a:t>Giúp phân lớp chính xác hơn;</a:t>
            </a:r>
          </a:p>
          <a:p>
            <a:pPr lvl="1" algn="just" eaLnBrk="1" hangingPunct="1">
              <a:defRPr/>
            </a:pPr>
            <a:r>
              <a:rPr lang="en-US" sz="2400" smtClean="0"/>
              <a:t>Tăng tốc độ (nhờ giảm khối lượng dữ liệu cần xử lý).</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3390889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9543</TotalTime>
  <Words>616</Words>
  <Application>Microsoft Office PowerPoint</Application>
  <PresentationFormat>On-screen Show (4:3)</PresentationFormat>
  <Paragraphs>85</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Палитра</vt:lpstr>
      <vt:lpstr>IT4853 Tìm kiếm và trình diễn thông tin</vt:lpstr>
      <vt:lpstr>Nội dung chính</vt:lpstr>
      <vt:lpstr>Multinomial Naïve Bayes</vt:lpstr>
      <vt:lpstr>Multinomial Naïve Bayes (2)</vt:lpstr>
      <vt:lpstr>Bernoulli Naïve Bayes</vt:lpstr>
      <vt:lpstr>Bernoulli Naïve Bayes (2)</vt:lpstr>
      <vt:lpstr>Nội dung chính</vt:lpstr>
      <vt:lpstr>Đặc trưng nhiễu</vt:lpstr>
      <vt:lpstr>Trích chọn đặc trưng</vt:lpstr>
      <vt:lpstr>Giải thuật trích chọn đặc trưng</vt:lpstr>
      <vt:lpstr>Độ hữu ích của đặc trưng</vt:lpstr>
      <vt:lpstr>Hàm lượng thông tin</vt:lpstr>
      <vt:lpstr>Ví dụ tính hàm lượng thông tin, poultry/EXPORT</vt:lpstr>
      <vt:lpstr>Kết quả trích chọn đặc trưng trên Reuters</vt:lpstr>
      <vt:lpstr>Chi bình phương</vt:lpstr>
      <vt:lpstr>Chi bình phương (2)</vt:lpstr>
      <vt:lpstr>PowerPoint Presentation</vt:lpstr>
      <vt:lpstr>Bài tập 15.1</vt:lpstr>
      <vt:lpstr>Bài tập 15.2</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2206</cp:revision>
  <dcterms:created xsi:type="dcterms:W3CDTF">2013-06-24T04:34:24Z</dcterms:created>
  <dcterms:modified xsi:type="dcterms:W3CDTF">2016-11-23T02:30:41Z</dcterms:modified>
</cp:coreProperties>
</file>