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1"/>
  </p:notesMasterIdLst>
  <p:sldIdLst>
    <p:sldId id="363" r:id="rId2"/>
    <p:sldId id="633" r:id="rId3"/>
    <p:sldId id="593" r:id="rId4"/>
    <p:sldId id="594" r:id="rId5"/>
    <p:sldId id="595" r:id="rId6"/>
    <p:sldId id="596" r:id="rId7"/>
    <p:sldId id="598" r:id="rId8"/>
    <p:sldId id="599" r:id="rId9"/>
    <p:sldId id="600" r:id="rId10"/>
    <p:sldId id="634" r:id="rId11"/>
    <p:sldId id="604" r:id="rId12"/>
    <p:sldId id="602" r:id="rId13"/>
    <p:sldId id="603" r:id="rId14"/>
    <p:sldId id="605" r:id="rId15"/>
    <p:sldId id="606" r:id="rId16"/>
    <p:sldId id="607" r:id="rId17"/>
    <p:sldId id="608" r:id="rId18"/>
    <p:sldId id="609" r:id="rId19"/>
    <p:sldId id="610" r:id="rId20"/>
    <p:sldId id="615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36" r:id="rId29"/>
    <p:sldId id="635" r:id="rId30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0" autoAdjust="0"/>
    <p:restoredTop sz="94660"/>
  </p:normalViewPr>
  <p:slideViewPr>
    <p:cSldViewPr>
      <p:cViewPr varScale="1">
        <p:scale>
          <a:sx n="69" d="100"/>
          <a:sy n="69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7160840" cy="2209800"/>
          </a:xfrm>
        </p:spPr>
        <p:txBody>
          <a:bodyPr/>
          <a:lstStyle/>
          <a:p>
            <a:pPr algn="just"/>
            <a:r>
              <a:rPr lang="en-US" smtClean="0"/>
              <a:t>Bài 23.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err="1" smtClean="0"/>
              <a:t>dữ</a:t>
            </a:r>
            <a:r>
              <a:rPr lang="en-US" smtClean="0"/>
              <a:t> liệu</a:t>
            </a:r>
          </a:p>
          <a:p>
            <a:pPr algn="just"/>
            <a:r>
              <a:rPr lang="en-US" sz="2400" smtClean="0"/>
              <a:t>IIR.C20. Web crawling and indexes</a:t>
            </a:r>
            <a:endParaRPr lang="en-US" sz="24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824" y="6217344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err="1">
                <a:cs typeface="Arial" panose="020B0604020202020204" pitchFamily="34" charset="0"/>
              </a:rPr>
              <a:t>Hà</a:t>
            </a:r>
            <a:r>
              <a:rPr lang="en-US" altLang="ru-RU" sz="1800" dirty="0">
                <a:cs typeface="Arial" panose="020B0604020202020204" pitchFamily="34" charset="0"/>
              </a:rPr>
              <a:t> </a:t>
            </a:r>
            <a:r>
              <a:rPr lang="en-US" altLang="ru-RU" sz="1800" dirty="0" err="1">
                <a:cs typeface="Arial" panose="020B0604020202020204" pitchFamily="34" charset="0"/>
              </a:rPr>
              <a:t>Nội</a:t>
            </a:r>
            <a:r>
              <a:rPr lang="en-US" altLang="ru-RU" sz="1800">
                <a:cs typeface="Arial" panose="020B0604020202020204" pitchFamily="34" charset="0"/>
              </a:rPr>
              <a:t>, </a:t>
            </a:r>
            <a:r>
              <a:rPr lang="en-US" altLang="ru-RU" sz="1800" smtClean="0">
                <a:cs typeface="Arial" panose="020B0604020202020204" pitchFamily="34" charset="0"/>
              </a:rPr>
              <a:t>2016</a:t>
            </a:r>
            <a:endParaRPr lang="vi-VN" altLang="ru-RU" sz="180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487" y="4850507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/>
              <a:t>TS. </a:t>
            </a:r>
            <a:r>
              <a:rPr lang="en-US" altLang="ru-RU" sz="1400" dirty="0" err="1"/>
              <a:t>Nguyễn</a:t>
            </a:r>
            <a:r>
              <a:rPr lang="en-US" altLang="ru-RU" sz="1400" dirty="0"/>
              <a:t> </a:t>
            </a:r>
            <a:r>
              <a:rPr lang="en-US" altLang="ru-RU" sz="1400" dirty="0" err="1"/>
              <a:t>Bá</a:t>
            </a:r>
            <a:r>
              <a:rPr lang="en-US" altLang="ru-RU" sz="1400" dirty="0"/>
              <a:t> </a:t>
            </a:r>
            <a:r>
              <a:rPr lang="en-US" altLang="ru-RU" sz="1400" dirty="0" err="1"/>
              <a:t>Ngọc</a:t>
            </a:r>
            <a:r>
              <a:rPr lang="en-US" altLang="ru-RU" sz="1400" dirty="0"/>
              <a:t>, </a:t>
            </a:r>
            <a:r>
              <a:rPr lang="en-US" altLang="ru-RU" sz="1400" i="1" dirty="0" err="1"/>
              <a:t>Bộ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môn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Hệ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thống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thông</a:t>
            </a:r>
            <a:r>
              <a:rPr lang="en-US" altLang="ru-RU" sz="1400" i="1" dirty="0"/>
              <a:t> tin, </a:t>
            </a:r>
            <a:r>
              <a:rPr lang="en-US" altLang="ru-RU" sz="1400" i="1" dirty="0" err="1"/>
              <a:t>Viện</a:t>
            </a:r>
            <a:r>
              <a:rPr lang="en-US" altLang="ru-RU" sz="140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D23-4C47-43B6-8E69-6BF97C7C38E6}" type="slidenum">
              <a:rPr lang="vi-VN"/>
              <a:pPr/>
              <a:t>10</a:t>
            </a:fld>
            <a:endParaRPr lang="vi-VN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>
                <a:solidFill>
                  <a:srgbClr val="DDDDDD"/>
                </a:solidFill>
              </a:rPr>
              <a:t>Các thao tác thu thập dữ liệu cơ bản</a:t>
            </a:r>
            <a:endParaRPr lang="en-US" dirty="0">
              <a:solidFill>
                <a:srgbClr val="DDDDDD"/>
              </a:solidFill>
            </a:endParaRPr>
          </a:p>
          <a:p>
            <a:r>
              <a:rPr lang="en-US" smtClean="0"/>
              <a:t>Bộ thu thập dữ liệu Web</a:t>
            </a:r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40A-3C6C-4725-94BA-37F75FEBAAF4}" type="slidenum">
              <a:rPr lang="vi-VN"/>
              <a:pPr/>
              <a:t>11</a:t>
            </a:fld>
            <a:endParaRPr lang="vi-VN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endParaRPr lang="vi-VN" dirty="0"/>
          </a:p>
        </p:txBody>
      </p:sp>
      <p:pic>
        <p:nvPicPr>
          <p:cNvPr id="773124" name="Picture 6" descr="20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27213"/>
            <a:ext cx="6921500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87E6-E558-4D0B-90FA-F538104C1742}" type="slidenum">
              <a:rPr lang="vi-VN"/>
              <a:pPr/>
              <a:t>12</a:t>
            </a:fld>
            <a:endParaRPr lang="vi-V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/>
              <a:t>URL</a:t>
            </a:r>
            <a:endParaRPr lang="vi-VN" dirty="0"/>
          </a:p>
        </p:txBody>
      </p:sp>
      <p:pic>
        <p:nvPicPr>
          <p:cNvPr id="770052" name="Picture 6" descr="2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43125"/>
            <a:ext cx="764381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CF3C-0567-4168-8560-F7D5F4AD0B0B}" type="slidenum">
              <a:rPr lang="vi-VN"/>
              <a:pPr/>
              <a:t>13</a:t>
            </a:fld>
            <a:endParaRPr lang="vi-VN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err="1" smtClean="0"/>
              <a:t>đợi</a:t>
            </a:r>
            <a:r>
              <a:rPr lang="en-US" smtClean="0"/>
              <a:t> URL (2)</a:t>
            </a:r>
            <a:endParaRPr lang="vi-VN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/>
              <a:t>Hàng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/>
              <a:t>URL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/>
              <a:t>URLs </a:t>
            </a:r>
            <a:r>
              <a:rPr lang="en-US" smtClean="0"/>
              <a:t>đã phát hiện,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smtClean="0"/>
              <a:t>thập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1"/>
            <a:r>
              <a:rPr lang="en-US" dirty="0" err="1"/>
              <a:t>Chánh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smtClean="0"/>
              <a:t>lúc;</a:t>
            </a: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566124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Hàng đợi URL: URL </a:t>
            </a:r>
            <a:r>
              <a:rPr lang="en-US" sz="2800" smtClean="0">
                <a:solidFill>
                  <a:schemeClr val="tx2"/>
                </a:solidFill>
              </a:rPr>
              <a:t>frontier</a:t>
            </a:r>
            <a:endParaRPr 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9526-3A75-4670-A26A-A69E1C8825F3}" type="slidenum">
              <a:rPr lang="vi-VN"/>
              <a:pPr/>
              <a:t>14</a:t>
            </a:fld>
            <a:endParaRPr lang="vi-V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Chuẩn hóa URL</a:t>
            </a:r>
            <a:endParaRPr lang="vi-VN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URLs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URLs </a:t>
            </a:r>
            <a:r>
              <a:rPr lang="en-US" dirty="0" err="1">
                <a:solidFill>
                  <a:srgbClr val="0070C0"/>
                </a:solidFill>
              </a:rPr>
              <a:t>tương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http://mit.edu,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aboutsite.html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: http://mit.edu/aboutsite.html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URLs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33BD-91B0-46C7-A986-47E417CC1C10}" type="slidenum">
              <a:rPr lang="vi-VN"/>
              <a:pPr/>
              <a:t>15</a:t>
            </a:fld>
            <a:endParaRPr lang="vi-VN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Nội dung đã xem</a:t>
            </a:r>
            <a:endParaRPr lang="vi-VN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: </a:t>
            </a:r>
            <a:r>
              <a:rPr lang="en-US" dirty="0" err="1"/>
              <a:t>K</a:t>
            </a:r>
            <a:r>
              <a:rPr lang="en-US" dirty="0" err="1" smtClean="0"/>
              <a:t>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de-DE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diễn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khung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vi-V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8478-2D65-4DEB-8922-393B016DDB74}" type="slidenum">
              <a:rPr lang="vi-VN"/>
              <a:pPr/>
              <a:t>16</a:t>
            </a:fld>
            <a:endParaRPr lang="vi-VN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Thu gom phân tán</a:t>
            </a:r>
            <a:endParaRPr lang="vi-VN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/>
              <a:t>Chạy nhiều phân luồng thu </a:t>
            </a:r>
            <a:r>
              <a:rPr lang="en-US" smtClean="0"/>
              <a:t>thập trên nhiều </a:t>
            </a:r>
            <a:r>
              <a:rPr lang="en-US"/>
              <a:t>nút khác </a:t>
            </a:r>
            <a:r>
              <a:rPr lang="en-US" smtClean="0"/>
              <a:t>nhau đặt ở các vị trí khác nhau.</a:t>
            </a:r>
            <a:endParaRPr lang="en-US"/>
          </a:p>
          <a:p>
            <a:pPr lvl="1"/>
            <a:r>
              <a:rPr lang="de-DE" smtClean="0"/>
              <a:t>VD, Google thực hiện phân </a:t>
            </a:r>
            <a:r>
              <a:rPr lang="de-DE"/>
              <a:t>tán </a:t>
            </a:r>
            <a:r>
              <a:rPr lang="de-DE" smtClean="0"/>
              <a:t>hệ thống thu thập theo </a:t>
            </a:r>
            <a:r>
              <a:rPr lang="de-DE"/>
              <a:t>vị trí địa lý</a:t>
            </a:r>
          </a:p>
          <a:p>
            <a:r>
              <a:rPr lang="en-US"/>
              <a:t>Phân chia các máy chủ </a:t>
            </a:r>
            <a:r>
              <a:rPr lang="en-US" smtClean="0"/>
              <a:t>chứa dữ liệu thu </a:t>
            </a:r>
            <a:r>
              <a:rPr lang="en-US"/>
              <a:t>thập </a:t>
            </a:r>
            <a:r>
              <a:rPr lang="en-US" smtClean="0"/>
              <a:t>cho </a:t>
            </a:r>
            <a:r>
              <a:rPr lang="en-US"/>
              <a:t>các nút khác </a:t>
            </a:r>
            <a:r>
              <a:rPr lang="en-US" smtClean="0"/>
              <a:t>nhau</a:t>
            </a:r>
          </a:p>
          <a:p>
            <a:pPr lvl="1"/>
            <a:r>
              <a:rPr lang="en-US" smtClean="0"/>
              <a:t>Mỗi nút đảm nhiệm việc thu thập từ một cụm máy chủ.</a:t>
            </a:r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BE8-4554-410E-89A4-0EBE4E1CEAB5}" type="slidenum">
              <a:rPr lang="vi-VN"/>
              <a:pPr/>
              <a:t>17</a:t>
            </a:fld>
            <a:endParaRPr lang="vi-VN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Những trung tâm dữ liệu của Google (wazfaring. com)</a:t>
            </a:r>
            <a:endParaRPr lang="vi-VN"/>
          </a:p>
        </p:txBody>
      </p:sp>
      <p:pic>
        <p:nvPicPr>
          <p:cNvPr id="778244" name="Picture 6" descr="20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30438"/>
            <a:ext cx="857250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E023-1E85-421B-9968-EA53EFD08EB9}" type="slidenum">
              <a:rPr lang="vi-VN"/>
              <a:pPr/>
              <a:t>18</a:t>
            </a:fld>
            <a:endParaRPr lang="vi-VN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Thu gom dữ liệu phân tán</a:t>
            </a:r>
            <a:endParaRPr lang="vi-VN"/>
          </a:p>
        </p:txBody>
      </p:sp>
      <p:pic>
        <p:nvPicPr>
          <p:cNvPr id="780292" name="Picture 7" descr="20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57375"/>
            <a:ext cx="7358062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DD-371C-44D5-9174-F8E246923D40}" type="slidenum">
              <a:rPr lang="vi-VN"/>
              <a:pPr/>
              <a:t>19</a:t>
            </a:fld>
            <a:endParaRPr lang="vi-VN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Vai trò của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đợi</a:t>
            </a:r>
            <a:r>
              <a:rPr lang="en-US" dirty="0"/>
              <a:t> URL</a:t>
            </a:r>
            <a:endParaRPr lang="vi-VN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thiệp</a:t>
            </a:r>
            <a:r>
              <a:rPr lang="en-US"/>
              <a:t>: </a:t>
            </a:r>
            <a:r>
              <a:rPr lang="en-US" smtClean="0"/>
              <a:t>Đảm bảo không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de-DE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: </a:t>
            </a:r>
            <a:endParaRPr lang="en-US" dirty="0" smtClean="0"/>
          </a:p>
          <a:p>
            <a:pPr lvl="1" algn="just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  <a:endParaRPr lang="de-DE" dirty="0"/>
          </a:p>
          <a:p>
            <a:pPr lvl="2" algn="just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err="1"/>
              <a:t>đợi</a:t>
            </a:r>
            <a:r>
              <a:rPr lang="en-US"/>
              <a:t> </a:t>
            </a:r>
            <a:r>
              <a:rPr lang="en-US" smtClean="0"/>
              <a:t>thông thường không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EFF8-2841-4E6A-9D71-3387BD2F91C3}" type="slidenum">
              <a:rPr lang="vi-VN"/>
              <a:pPr/>
              <a:t>2</a:t>
            </a:fld>
            <a:endParaRPr lang="vi-VN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/>
              <a:t>Các thao tác thu thập dữ liệu cơ bản</a:t>
            </a:r>
            <a:endParaRPr lang="en-US" dirty="0"/>
          </a:p>
          <a:p>
            <a:r>
              <a:rPr lang="en-US" smtClean="0">
                <a:solidFill>
                  <a:srgbClr val="DDDDDD"/>
                </a:solidFill>
              </a:rPr>
              <a:t>Bộ thu thập dữ liệu Web</a:t>
            </a:r>
            <a:endParaRPr lang="vi-VN" dirty="0">
              <a:solidFill>
                <a:srgbClr val="DDDDD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C4A3-24F4-4634-BDB2-1C24394B22CF}" type="slidenum">
              <a:rPr lang="vi-VN"/>
              <a:pPr/>
              <a:t>20</a:t>
            </a:fld>
            <a:endParaRPr lang="vi-VN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89583"/>
            <a:ext cx="7793037" cy="9112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đợi </a:t>
            </a:r>
            <a:r>
              <a:rPr lang="de-DE" dirty="0"/>
              <a:t>URL của Mercator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3" y="2786063"/>
            <a:ext cx="4392612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Luồng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URLs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bộ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nạp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phải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qua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hai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trước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Hàng đợi phía trước quản lý độ ưu tiên.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Hàng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đợi phía sau đảm bảo sự lịch thiệp.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Các hàng đợi là FIFO.</a:t>
            </a:r>
          </a:p>
        </p:txBody>
      </p:sp>
      <p:pic>
        <p:nvPicPr>
          <p:cNvPr id="791557" name="Picture 6" descr="20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20118"/>
            <a:ext cx="364331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8E46-F26E-4B79-95D3-6B98FFD1773D}" type="slidenum">
              <a:rPr lang="vi-VN"/>
              <a:pPr/>
              <a:t>21</a:t>
            </a:fld>
            <a:endParaRPr lang="vi-VN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trước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2451100"/>
            <a:ext cx="4000500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Bộ ưu tiên gán cho mỗi URL một độ ưu tiên nguyên trong khoảng từ 1 đến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Sau đó thêm URL vào hàng đợi tương ứng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Xác định độ ưu tiên bằng giải thuật tham lam: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tốc độ cập nhật, PageRank v.v.</a:t>
            </a:r>
          </a:p>
        </p:txBody>
      </p:sp>
      <p:pic>
        <p:nvPicPr>
          <p:cNvPr id="799749" name="Picture 7" descr="20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22475"/>
            <a:ext cx="4643438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69ED-9F55-4F07-AF34-8A74B2ED4D45}" type="slidenum">
              <a:rPr lang="vi-VN"/>
              <a:pPr/>
              <a:t>22</a:t>
            </a:fld>
            <a:endParaRPr lang="vi-V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trước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2163763"/>
            <a:ext cx="4178300" cy="4694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àng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đợi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phía sau gửi yêu cầu tới hàng đợi phía trước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Chọn một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hàng đợi phía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trước: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Theo vòng, ngẫu nhiên,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v.v. ,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đảm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bảo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sự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ưu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tiên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đối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mức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ưu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tiên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cao</a:t>
            </a:r>
            <a:endParaRPr lang="en-US" sz="2400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Lấy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ra URL tiếp theo</a:t>
            </a:r>
          </a:p>
        </p:txBody>
      </p:sp>
      <p:pic>
        <p:nvPicPr>
          <p:cNvPr id="801797" name="Picture 7" descr="20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08994"/>
            <a:ext cx="4643438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2533-0D78-4AB9-A03D-8B182F23B447}" type="slidenum">
              <a:rPr lang="vi-VN"/>
              <a:pPr/>
              <a:t>23</a:t>
            </a:fld>
            <a:endParaRPr lang="vi-VN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pic>
        <p:nvPicPr>
          <p:cNvPr id="803844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0970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A81-EBF1-4D46-BD5D-59A19DF2FE6B}" type="slidenum">
              <a:rPr lang="vi-VN"/>
              <a:pPr/>
              <a:t>24</a:t>
            </a:fld>
            <a:endParaRPr lang="vi-VN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148263" y="1858963"/>
            <a:ext cx="3744912" cy="444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</a:pPr>
            <a:endParaRPr lang="de-DE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Nguyên tắc 1.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Mỗi hàng đợi phía sau được đảm bảo khác rỗng cho tới khi kết thúc thu thập.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Nguyên tắc 2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. Mỗi hàng đợi phía sau chỉ chứa những URL từ một máy chủ.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Duy trì một bảng tham chiếu các máy chủ tới các hàng đợi phía sau.</a:t>
            </a:r>
          </a:p>
        </p:txBody>
      </p:sp>
      <p:pic>
        <p:nvPicPr>
          <p:cNvPr id="805893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75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8F11-D24C-4DAE-9FB7-AF10EC12B445}" type="slidenum">
              <a:rPr lang="vi-VN"/>
              <a:pPr/>
              <a:t>25</a:t>
            </a:fld>
            <a:endParaRPr lang="vi-VN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932363" y="1858963"/>
            <a:ext cx="4032250" cy="444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Hệ thống còn lưu trong bộ nhớ heap một thời gian đợi cho mỗi hàng đợi phía sau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Thời gian đợi là thời gian t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sớm nhất có thể gửi yêu cầu tới máy chủ tương ứng của hàng đợi phía sau.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Thời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gian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</a:t>
            </a:r>
            <a:r>
              <a:rPr lang="en-US" sz="2400" i="1" baseline="-25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sớm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nhất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được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xác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định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dựa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trên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thời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gian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xử lý cuối cùng.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07941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75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2888-D069-4354-99C5-5F92295C943C}" type="slidenum">
              <a:rPr lang="vi-VN"/>
              <a:pPr/>
              <a:t>26</a:t>
            </a:fld>
            <a:endParaRPr lang="vi-VN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1803400"/>
            <a:ext cx="4249738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Bộ thu thập giao tiếp với hàng đợi phía sau như thế nào?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Lặp (i) lấy URL từ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hiện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tại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(ii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nạp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URL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vào đầu hàng đợi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09989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32025"/>
            <a:ext cx="48371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27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1844923"/>
            <a:ext cx="4105275" cy="46804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Nếu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q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trở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thành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rỗng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Lặp (i) lấy những URL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từ hàng đợi phía trước 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thêm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tương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ứng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của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nó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Nếu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không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tương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ứng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thì (i) tạo một hàng đợi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mới,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đưa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(iii)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thiết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lập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thời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gian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cho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tạo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12037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313210"/>
            <a:ext cx="48371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28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Bài </a:t>
            </a:r>
            <a:r>
              <a:rPr lang="de-DE" smtClean="0"/>
              <a:t>tập 23.1</a:t>
            </a:r>
            <a:endParaRPr lang="vi-V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2017713"/>
            <a:ext cx="8343528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mtClean="0"/>
              <a:t>Vì sao phân chia khối lượng thu thập cho các nút của hệ thống thu thập phân tán theo máy chủ (host) tốt hơn so với phân chia theo URLs? </a:t>
            </a:r>
          </a:p>
          <a:p>
            <a:r>
              <a:rPr lang="en-US" smtClean="0"/>
              <a:t>Tại sao bộ phân chia máy chủ nên đứng trước bộ loại bỏ trùng lặp URL? </a:t>
            </a:r>
            <a:r>
              <a:rPr lang="en-US"/>
              <a:t/>
            </a:r>
            <a:br>
              <a:rPr lang="en-US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0317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5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9149-394C-4E2A-B45E-4A02A4F2146C}" type="slidenum">
              <a:rPr lang="vi-VN"/>
              <a:pPr/>
              <a:t>3</a:t>
            </a:fld>
            <a:endParaRPr lang="vi-VN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thao </a:t>
            </a:r>
            <a:r>
              <a:rPr lang="de-DE"/>
              <a:t>tác </a:t>
            </a:r>
            <a:r>
              <a:rPr lang="de-DE" smtClean="0"/>
              <a:t>cơ </a:t>
            </a:r>
            <a:r>
              <a:rPr lang="de-DE"/>
              <a:t>bản</a:t>
            </a:r>
            <a:endParaRPr lang="vi-VN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smtClean="0"/>
              <a:t>tập mầm URLs</a:t>
            </a:r>
            <a:endParaRPr lang="en-US" dirty="0"/>
          </a:p>
          <a:p>
            <a:r>
              <a:rPr lang="de-DE" smtClean="0"/>
              <a:t>Lặp:</a:t>
            </a:r>
            <a:endParaRPr lang="de-DE" dirty="0"/>
          </a:p>
          <a:p>
            <a:pPr lvl="1"/>
            <a:r>
              <a:rPr lang="de-DE" dirty="0"/>
              <a:t>Lấy URL từ </a:t>
            </a:r>
            <a:r>
              <a:rPr lang="de-DE"/>
              <a:t>hàng </a:t>
            </a:r>
            <a:r>
              <a:rPr lang="de-DE" smtClean="0"/>
              <a:t>đợi;</a:t>
            </a:r>
            <a:endParaRPr lang="de-DE" dirty="0"/>
          </a:p>
          <a:p>
            <a:pPr lvl="1"/>
            <a:r>
              <a:rPr lang="de-DE" dirty="0"/>
              <a:t>Nạp và đọc </a:t>
            </a:r>
            <a:r>
              <a:rPr lang="de-DE"/>
              <a:t>trang </a:t>
            </a:r>
            <a:r>
              <a:rPr lang="de-DE" smtClean="0"/>
              <a:t>web;</a:t>
            </a:r>
            <a:endParaRPr lang="de-DE" dirty="0"/>
          </a:p>
          <a:p>
            <a:pPr lvl="1"/>
            <a:r>
              <a:rPr lang="de-DE" dirty="0"/>
              <a:t>Tách URLs từ </a:t>
            </a:r>
            <a:r>
              <a:rPr lang="de-DE"/>
              <a:t>trang </a:t>
            </a:r>
            <a:r>
              <a:rPr lang="de-DE" smtClean="0"/>
              <a:t>web;</a:t>
            </a:r>
            <a:endParaRPr lang="de-DE" dirty="0"/>
          </a:p>
          <a:p>
            <a:pPr lvl="1"/>
            <a:r>
              <a:rPr lang="de-DE" dirty="0"/>
              <a:t>Thêm URLs vào </a:t>
            </a:r>
            <a:r>
              <a:rPr lang="de-DE"/>
              <a:t>hàng </a:t>
            </a:r>
            <a:r>
              <a:rPr lang="de-DE" smtClean="0"/>
              <a:t>đợi.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22920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Giả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thuyết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cơ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bản</a:t>
            </a:r>
            <a:r>
              <a:rPr lang="en-US" sz="2800" dirty="0">
                <a:solidFill>
                  <a:schemeClr val="tx2"/>
                </a:solidFill>
              </a:rPr>
              <a:t>: Web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thông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vi-VN" sz="2800" dirty="0">
              <a:solidFill>
                <a:schemeClr val="tx2"/>
              </a:solidFill>
            </a:endParaRPr>
          </a:p>
          <a:p>
            <a:endParaRPr lang="vi-V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4169-D970-4616-953A-6197D3E5EBB6}" type="slidenum">
              <a:rPr lang="vi-VN"/>
              <a:pPr/>
              <a:t>4</a:t>
            </a:fld>
            <a:endParaRPr lang="vi-VN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Các thao tác cơ bản (2)</a:t>
            </a:r>
            <a:endParaRPr lang="vi-VN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44" y="1873697"/>
            <a:ext cx="8353052" cy="45076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urlqueue</a:t>
            </a:r>
            <a:r>
              <a:rPr lang="en-US" sz="2400" dirty="0"/>
              <a:t> := (some carefully selected set of seed 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while </a:t>
            </a:r>
            <a:r>
              <a:rPr lang="en-US" sz="2400" dirty="0" err="1"/>
              <a:t>urlqueue</a:t>
            </a:r>
            <a:r>
              <a:rPr lang="en-US" sz="2400" dirty="0"/>
              <a:t> is not empty:</a:t>
            </a:r>
          </a:p>
          <a:p>
            <a:pPr marL="0" indent="0">
              <a:buNone/>
            </a:pPr>
            <a:r>
              <a:rPr lang="de-DE" sz="2400" dirty="0" smtClean="0"/>
              <a:t>	myurl </a:t>
            </a:r>
            <a:r>
              <a:rPr lang="de-DE" sz="2400" dirty="0"/>
              <a:t>:= urlqueue.getlastanddelete()</a:t>
            </a:r>
          </a:p>
          <a:p>
            <a:pPr marL="0" indent="0">
              <a:buNone/>
            </a:pPr>
            <a:r>
              <a:rPr lang="de-DE" sz="2400" dirty="0" smtClean="0"/>
              <a:t>	mypage </a:t>
            </a:r>
            <a:r>
              <a:rPr lang="de-DE" sz="2400" dirty="0"/>
              <a:t>:= myurl.fetch()</a:t>
            </a:r>
          </a:p>
          <a:p>
            <a:pPr marL="0" indent="0">
              <a:buNone/>
            </a:pPr>
            <a:r>
              <a:rPr lang="de-DE" sz="2400" dirty="0" smtClean="0"/>
              <a:t>	fetchedurls.add(myurl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 smtClean="0"/>
              <a:t>	newurls </a:t>
            </a:r>
            <a:r>
              <a:rPr lang="de-DE" sz="2400" dirty="0"/>
              <a:t>:= mypage.extracturls()</a:t>
            </a:r>
          </a:p>
          <a:p>
            <a:pPr marL="0" indent="0">
              <a:buNone/>
            </a:pPr>
            <a:r>
              <a:rPr lang="de-DE" sz="2400" dirty="0" smtClean="0"/>
              <a:t>	for </a:t>
            </a:r>
            <a:r>
              <a:rPr lang="de-DE" sz="2400" dirty="0"/>
              <a:t>myurl in newurls:</a:t>
            </a:r>
          </a:p>
          <a:p>
            <a:pPr marL="0" indent="0">
              <a:buNone/>
            </a:pPr>
            <a:r>
              <a:rPr lang="en-US" sz="2400" dirty="0" smtClean="0"/>
              <a:t>		if </a:t>
            </a:r>
            <a:r>
              <a:rPr lang="en-US" sz="2400" dirty="0" err="1"/>
              <a:t>myurl</a:t>
            </a:r>
            <a:r>
              <a:rPr lang="en-US" sz="2400" dirty="0"/>
              <a:t> not in </a:t>
            </a:r>
            <a:r>
              <a:rPr lang="en-US" sz="2400" dirty="0" err="1"/>
              <a:t>fetchedurls</a:t>
            </a:r>
            <a:r>
              <a:rPr lang="en-US" sz="2400" dirty="0"/>
              <a:t> and not in </a:t>
            </a:r>
            <a:r>
              <a:rPr lang="en-US" sz="2400" dirty="0" err="1"/>
              <a:t>urlqueue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de-DE" sz="2400" dirty="0" smtClean="0"/>
              <a:t>		urlqueue.add(myurl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 smtClean="0"/>
              <a:t>	addtoinvertedindex(mypage</a:t>
            </a:r>
            <a:r>
              <a:rPr lang="de-DE" sz="2400" dirty="0"/>
              <a:t>)</a:t>
            </a:r>
            <a:endParaRPr lang="vi-V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2901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Hạn chế của bộ thu thập này là gì?</a:t>
            </a:r>
            <a:endParaRPr lang="vi-VN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6180-EF18-4D46-B1DB-E5D810860AF2}" type="slidenum">
              <a:rPr lang="vi-VN"/>
              <a:pPr/>
              <a:t>5</a:t>
            </a:fld>
            <a:endParaRPr lang="vi-VN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Phương hướng cải tiến </a:t>
            </a:r>
            <a:r>
              <a:rPr lang="en-US"/>
              <a:t>bộ thu thập đơn giản</a:t>
            </a:r>
            <a:endParaRPr lang="vi-VN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4227"/>
            <a:ext cx="8424936" cy="4231913"/>
          </a:xfrm>
        </p:spPr>
        <p:txBody>
          <a:bodyPr/>
          <a:lstStyle/>
          <a:p>
            <a:r>
              <a:rPr lang="en-US" sz="2400" err="1"/>
              <a:t>Quy</a:t>
            </a:r>
            <a:r>
              <a:rPr lang="en-US" sz="2400"/>
              <a:t> </a:t>
            </a:r>
            <a:r>
              <a:rPr lang="en-US" sz="2400" smtClean="0"/>
              <a:t>mô:</a:t>
            </a:r>
            <a:endParaRPr lang="en-US" sz="2400" dirty="0" smtClean="0"/>
          </a:p>
          <a:p>
            <a:pPr lvl="1"/>
            <a:r>
              <a:rPr lang="en-US" sz="2000" dirty="0" err="1"/>
              <a:t>C</a:t>
            </a:r>
            <a:r>
              <a:rPr lang="en-US" sz="2000" dirty="0" err="1" smtClean="0"/>
              <a:t>ần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phân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tán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err="1"/>
              <a:t>thu</a:t>
            </a:r>
            <a:r>
              <a:rPr lang="en-US" sz="2000"/>
              <a:t> </a:t>
            </a:r>
            <a:r>
              <a:rPr lang="en-US" sz="2000" smtClean="0"/>
              <a:t>thập.</a:t>
            </a:r>
            <a:endParaRPr lang="en-US" sz="2000" dirty="0"/>
          </a:p>
          <a:p>
            <a:r>
              <a:rPr lang="en-US" sz="2400" smtClean="0"/>
              <a:t>Lựa chọn nội dung:</a:t>
            </a:r>
            <a:endParaRPr lang="en-US" sz="2400" dirty="0" smtClean="0"/>
          </a:p>
          <a:p>
            <a:pPr lvl="1"/>
            <a:r>
              <a:rPr lang="en-US" sz="2000" smtClean="0"/>
              <a:t>Không thể đánh chỉ mục tất cả, tích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phát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hiện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trùng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lặp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err="1" smtClean="0">
                <a:solidFill>
                  <a:srgbClr val="0070C0"/>
                </a:solidFill>
              </a:rPr>
              <a:t>và</a:t>
            </a:r>
            <a:r>
              <a:rPr lang="en-US" sz="2000" smtClean="0">
                <a:solidFill>
                  <a:srgbClr val="0070C0"/>
                </a:solidFill>
              </a:rPr>
              <a:t> spam.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err="1"/>
              <a:t>lịch</a:t>
            </a:r>
            <a:r>
              <a:rPr lang="en-US" sz="2400"/>
              <a:t> </a:t>
            </a:r>
            <a:r>
              <a:rPr lang="en-US" sz="2400" smtClean="0"/>
              <a:t>thiệp (politeness):</a:t>
            </a:r>
            <a:endParaRPr lang="en-US" sz="2400" dirty="0"/>
          </a:p>
          <a:p>
            <a:pPr lvl="1"/>
            <a:r>
              <a:rPr lang="en-US" sz="2000" smtClean="0"/>
              <a:t>Không truy cập quá thường xuyên đến một máy chủ, cần thời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nghỉ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chỉ.</a:t>
            </a:r>
            <a:endParaRPr lang="en-US" sz="2000" dirty="0"/>
          </a:p>
          <a:p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err="1"/>
              <a:t>cập</a:t>
            </a:r>
            <a:r>
              <a:rPr lang="en-US" sz="2400"/>
              <a:t> </a:t>
            </a:r>
            <a:r>
              <a:rPr lang="en-US" sz="2400" smtClean="0"/>
              <a:t>nhật:</a:t>
            </a:r>
            <a:endParaRPr lang="en-US" sz="2400" dirty="0" smtClean="0"/>
          </a:p>
          <a:p>
            <a:pPr lvl="1"/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 smtClean="0"/>
              <a:t>kỳ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smtClean="0"/>
              <a:t>Web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/>
              <a:t>xuyên</a:t>
            </a:r>
            <a:r>
              <a:rPr lang="en-US" sz="2000" dirty="0"/>
              <a:t>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err="1" smtClean="0"/>
              <a:t>phần</a:t>
            </a:r>
            <a:r>
              <a:rPr lang="en-US" sz="2000" smtClean="0"/>
              <a:t> nhỏ</a:t>
            </a:r>
            <a:r>
              <a:rPr lang="en-US" sz="20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614614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err="1">
                <a:solidFill>
                  <a:schemeClr val="tx2"/>
                </a:solidFill>
              </a:rPr>
              <a:t>Vấn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đề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định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ưu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cấp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thiết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857E-A2DC-4509-AC4F-C69CF2EF821E}" type="slidenum">
              <a:rPr lang="vi-VN"/>
              <a:pPr/>
              <a:t>6</a:t>
            </a:fld>
            <a:endParaRPr lang="vi-V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tóan</a:t>
            </a:r>
            <a:r>
              <a:rPr lang="en-US" dirty="0" smtClean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vi-VN" dirty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Nạp</a:t>
            </a:r>
            <a:r>
              <a:rPr lang="en-US" dirty="0"/>
              <a:t> 20,000,000,000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. . .</a:t>
            </a:r>
          </a:p>
          <a:p>
            <a:r>
              <a:rPr lang="en-US" dirty="0"/>
              <a:t>. . 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8000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!</a:t>
            </a:r>
          </a:p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smtClean="0"/>
              <a:t>tế có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smtClean="0"/>
              <a:t>phức tạp hơn, vì có nhiều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smtClean="0"/>
              <a:t>là trùng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spam v.v.</a:t>
            </a:r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69A-4896-4949-9FA1-51E1C43998A7}" type="slidenum">
              <a:rPr lang="vi-VN"/>
              <a:pPr/>
              <a:t>7</a:t>
            </a:fld>
            <a:endParaRPr lang="vi-VN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Robots.txt</a:t>
            </a:r>
            <a:endParaRPr lang="vi-VN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smtClean="0"/>
              <a:t>đối với trình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/>
              <a:t>(“robots</a:t>
            </a:r>
            <a:r>
              <a:rPr lang="en-US" dirty="0" smtClean="0"/>
              <a:t>”)</a:t>
            </a:r>
            <a:r>
              <a:rPr lang="de-DE" dirty="0" smtClean="0"/>
              <a:t>, </a:t>
            </a:r>
            <a:r>
              <a:rPr lang="de-DE" dirty="0"/>
              <a:t>được thiết lập </a:t>
            </a:r>
            <a:r>
              <a:rPr lang="de-DE"/>
              <a:t>từ </a:t>
            </a:r>
            <a:r>
              <a:rPr lang="de-DE" smtClean="0"/>
              <a:t>1994;</a:t>
            </a:r>
            <a:endParaRPr lang="de-DE" dirty="0"/>
          </a:p>
          <a:p>
            <a:r>
              <a:rPr lang="de-DE" dirty="0"/>
              <a:t>Ví dụ:</a:t>
            </a:r>
          </a:p>
          <a:p>
            <a:pPr lvl="1"/>
            <a:r>
              <a:rPr lang="de-DE" dirty="0"/>
              <a:t>User-agent: *</a:t>
            </a:r>
          </a:p>
          <a:p>
            <a:pPr marL="457200" lvl="1" indent="0">
              <a:buNone/>
            </a:pPr>
            <a:r>
              <a:rPr lang="de-DE" dirty="0" smtClean="0"/>
              <a:t>       </a:t>
            </a:r>
            <a:r>
              <a:rPr lang="de-DE" dirty="0"/>
              <a:t>Disallow: /yoursite/temp/</a:t>
            </a:r>
          </a:p>
          <a:p>
            <a:pPr lvl="1"/>
            <a:r>
              <a:rPr lang="de-DE" dirty="0"/>
              <a:t>User-agent: searchengine 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       Disallow: /</a:t>
            </a:r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8AC-CCC1-497A-A783-8D4578E55140}" type="slidenum">
              <a:rPr lang="vi-VN"/>
              <a:pPr/>
              <a:t>8</a:t>
            </a:fld>
            <a:endParaRPr lang="vi-VN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985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Ví dụ robots.txt (nih.gov)</a:t>
            </a:r>
            <a:endParaRPr lang="vi-VN"/>
          </a:p>
        </p:txBody>
      </p:sp>
      <p:sp>
        <p:nvSpPr>
          <p:cNvPr id="765956" name="Text Box 3"/>
          <p:cNvSpPr txBox="1">
            <a:spLocks noChangeArrowheads="1"/>
          </p:cNvSpPr>
          <p:nvPr/>
        </p:nvSpPr>
        <p:spPr bwMode="auto">
          <a:xfrm>
            <a:off x="428625" y="1500188"/>
            <a:ext cx="8391525" cy="4857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User-agent: PicoSearch/1.0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/news/information/knight/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/nidcd/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...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/news/research_matters/secure/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/od/ocpl/wag/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User-agent: *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/news/information/knight/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/nidcd/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...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/news/research_matters/secure/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/od/ocpl/wag/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/ddir/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/sdminutes/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EC98-3257-4BD8-84F2-5868930D25C3}" type="slidenum">
              <a:rPr lang="vi-VN"/>
              <a:pPr/>
              <a:t>9</a:t>
            </a:fld>
            <a:endParaRPr lang="vi-V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Yêu cầu đối với bộ thu thập dữ liệu Web </a:t>
            </a:r>
            <a:endParaRPr lang="vi-VN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err="1">
                <a:solidFill>
                  <a:srgbClr val="0070C0"/>
                </a:solidFill>
              </a:rPr>
              <a:t>phân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tán</a:t>
            </a:r>
            <a:r>
              <a:rPr lang="en-US" smtClean="0"/>
              <a:t>, sử dụng đồng thời nhiều luồng thu thập</a:t>
            </a:r>
            <a:endParaRPr lang="en-US" dirty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</a:t>
            </a:r>
          </a:p>
          <a:p>
            <a:pPr lvl="1"/>
            <a:r>
              <a:rPr lang="en-US" err="1" smtClean="0"/>
              <a:t>Dễ</a:t>
            </a:r>
            <a:r>
              <a:rPr lang="en-US" smtClean="0"/>
              <a:t> dàng mở </a:t>
            </a:r>
            <a:r>
              <a:rPr lang="en-US" dirty="0" err="1" smtClean="0"/>
              <a:t>rộng</a:t>
            </a:r>
            <a:r>
              <a:rPr lang="en-US" dirty="0" smtClean="0"/>
              <a:t> 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smtClean="0"/>
              <a:t>bổ xung thêm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smtClean="0"/>
              <a:t>máy</a:t>
            </a:r>
            <a:endParaRPr lang="de-DE" dirty="0"/>
          </a:p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biết</a:t>
            </a:r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1316</Words>
  <Application>Microsoft Office PowerPoint</Application>
  <PresentationFormat>On-screen Show (4:3)</PresentationFormat>
  <Paragraphs>168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Палитра</vt:lpstr>
      <vt:lpstr>IT4853 Tìm kiếm và trình diễn thông tin</vt:lpstr>
      <vt:lpstr>Nội dung chính</vt:lpstr>
      <vt:lpstr>Các thao tác cơ bản</vt:lpstr>
      <vt:lpstr>Các thao tác cơ bản (2)</vt:lpstr>
      <vt:lpstr>Phương hướng cải tiến bộ thu thập đơn giản</vt:lpstr>
      <vt:lpstr>Quy mô của bài tóan thu thập</vt:lpstr>
      <vt:lpstr>Robots.txt</vt:lpstr>
      <vt:lpstr>Ví dụ robots.txt (nih.gov)</vt:lpstr>
      <vt:lpstr>Yêu cầu đối với bộ thu thập dữ liệu Web </vt:lpstr>
      <vt:lpstr>Nội dung chính</vt:lpstr>
      <vt:lpstr>Kiến trúc tổng quát của bộ thu thập</vt:lpstr>
      <vt:lpstr>Hàng đợi URL</vt:lpstr>
      <vt:lpstr>Hàng đợi URL (2)</vt:lpstr>
      <vt:lpstr>Chuẩn hóa URL</vt:lpstr>
      <vt:lpstr>Nội dung đã xem</vt:lpstr>
      <vt:lpstr>Thu gom phân tán</vt:lpstr>
      <vt:lpstr>Những trung tâm dữ liệu của Google (wazfaring. com)</vt:lpstr>
      <vt:lpstr>Thu gom dữ liệu phân tán</vt:lpstr>
      <vt:lpstr>Vai trò của hàng đợi URL</vt:lpstr>
      <vt:lpstr>Hàng đợi URL của Mercator</vt:lpstr>
      <vt:lpstr>Hàng đợi phía trước</vt:lpstr>
      <vt:lpstr>Hàng đợi phía trước</vt:lpstr>
      <vt:lpstr>Hàng đợi phía sau</vt:lpstr>
      <vt:lpstr>Hàng đợi phía sau</vt:lpstr>
      <vt:lpstr>Hàng đợi phía sau</vt:lpstr>
      <vt:lpstr>Hàng đợi phía sau</vt:lpstr>
      <vt:lpstr>Hàng đợi phía sau</vt:lpstr>
      <vt:lpstr>Bài tập 23.1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1860</cp:revision>
  <dcterms:created xsi:type="dcterms:W3CDTF">2013-06-24T04:34:24Z</dcterms:created>
  <dcterms:modified xsi:type="dcterms:W3CDTF">2016-11-23T02:32:12Z</dcterms:modified>
</cp:coreProperties>
</file>