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363" r:id="rId2"/>
    <p:sldId id="641" r:id="rId3"/>
    <p:sldId id="574" r:id="rId4"/>
    <p:sldId id="639" r:id="rId5"/>
    <p:sldId id="575" r:id="rId6"/>
    <p:sldId id="576" r:id="rId7"/>
    <p:sldId id="642" r:id="rId8"/>
    <p:sldId id="640" r:id="rId9"/>
    <p:sldId id="578" r:id="rId10"/>
    <p:sldId id="579" r:id="rId11"/>
    <p:sldId id="637" r:id="rId12"/>
    <p:sldId id="643" r:id="rId13"/>
    <p:sldId id="580" r:id="rId14"/>
    <p:sldId id="581" r:id="rId15"/>
    <p:sldId id="583" r:id="rId16"/>
    <p:sldId id="584" r:id="rId17"/>
    <p:sldId id="585" r:id="rId18"/>
    <p:sldId id="586" r:id="rId19"/>
    <p:sldId id="590" r:id="rId20"/>
    <p:sldId id="591" r:id="rId21"/>
    <p:sldId id="587" r:id="rId22"/>
    <p:sldId id="588" r:id="rId23"/>
    <p:sldId id="644" r:id="rId24"/>
    <p:sldId id="63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208912" cy="2209800"/>
          </a:xfrm>
        </p:spPr>
        <p:txBody>
          <a:bodyPr/>
          <a:lstStyle/>
          <a:p>
            <a:pPr algn="just"/>
            <a:r>
              <a:rPr lang="en-US" smtClean="0"/>
              <a:t>Bài 21. Phát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err="1" smtClean="0"/>
              <a:t>lặp</a:t>
            </a:r>
            <a:r>
              <a:rPr lang="en-US" smtClean="0"/>
              <a:t> gần</a:t>
            </a:r>
          </a:p>
          <a:p>
            <a:pPr algn="just"/>
            <a:r>
              <a:rPr lang="en-US" smtClean="0"/>
              <a:t>IIR.C19. Web search basics</a:t>
            </a:r>
            <a:endParaRPr lang="en-US" sz="2000" dirty="0"/>
          </a:p>
          <a:p>
            <a:endParaRPr lang="vi-VN" sz="20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>
                <a:cs typeface="Arial" panose="020B0604020202020204" pitchFamily="34" charset="0"/>
              </a:rPr>
              <a:t>Hà</a:t>
            </a:r>
            <a:r>
              <a:rPr lang="en-US" altLang="ru-RU" sz="1800" b="0" dirty="0">
                <a:cs typeface="Arial" panose="020B0604020202020204" pitchFamily="34" charset="0"/>
              </a:rPr>
              <a:t> </a:t>
            </a:r>
            <a:r>
              <a:rPr lang="en-US" altLang="ru-RU" sz="1800" b="0" dirty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10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 dirty="0"/>
              <a:t>số Jaccard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4114800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err="1" smtClean="0"/>
              <a:t>các</a:t>
            </a:r>
            <a:r>
              <a:rPr lang="en-US" smtClean="0"/>
              <a:t> bộ 2-từ?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11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/>
              <a:t>số </a:t>
            </a:r>
            <a:r>
              <a:rPr lang="de-DE" smtClean="0"/>
              <a:t>Jaccard (2)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3355503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bộ</a:t>
            </a:r>
            <a:r>
              <a:rPr lang="en-US" smtClean="0"/>
              <a:t> 2-từ?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5892" y="5373216"/>
            <a:ext cx="855257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i="1" dirty="0"/>
              <a:t>J</a:t>
            </a:r>
            <a:r>
              <a:rPr lang="de-DE" sz="2800" dirty="0"/>
              <a:t>(</a:t>
            </a:r>
            <a:r>
              <a:rPr lang="de-DE" sz="2800" i="1" dirty="0"/>
              <a:t>d</a:t>
            </a:r>
            <a:r>
              <a:rPr lang="de-DE" sz="2800" baseline="-25000" dirty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2</a:t>
            </a:r>
            <a:r>
              <a:rPr lang="de-DE" sz="2800" dirty="0"/>
              <a:t>) = 3/8 = </a:t>
            </a:r>
            <a:r>
              <a:rPr lang="de-DE" sz="2800" dirty="0" smtClean="0"/>
              <a:t>0.375; </a:t>
            </a:r>
            <a:r>
              <a:rPr lang="de-DE" sz="2800" i="1" dirty="0" smtClean="0"/>
              <a:t>J</a:t>
            </a:r>
            <a:r>
              <a:rPr lang="de-DE" sz="2800" dirty="0" smtClean="0"/>
              <a:t>(</a:t>
            </a:r>
            <a:r>
              <a:rPr lang="de-DE" sz="2800" i="1" dirty="0" smtClean="0"/>
              <a:t>d</a:t>
            </a:r>
            <a:r>
              <a:rPr lang="de-DE" sz="2800" baseline="-25000" dirty="0" smtClean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3</a:t>
            </a:r>
            <a:r>
              <a:rPr lang="de-DE" sz="2800" dirty="0"/>
              <a:t>) = </a:t>
            </a:r>
            <a:r>
              <a:rPr lang="de-DE" sz="2800" dirty="0" smtClean="0"/>
              <a:t>0</a:t>
            </a:r>
            <a:endParaRPr lang="de-DE" sz="2800" dirty="0" smtClean="0">
              <a:solidFill>
                <a:schemeClr val="tx2"/>
              </a:solidFill>
            </a:endParaRPr>
          </a:p>
          <a:p>
            <a:r>
              <a:rPr lang="de-DE" sz="2800" dirty="0" smtClean="0">
                <a:solidFill>
                  <a:schemeClr val="tx2"/>
                </a:solidFill>
              </a:rPr>
              <a:t>Hệ </a:t>
            </a:r>
            <a:r>
              <a:rPr lang="de-DE" sz="2800" dirty="0">
                <a:solidFill>
                  <a:schemeClr val="tx2"/>
                </a:solidFill>
              </a:rPr>
              <a:t>số Jaccard </a:t>
            </a:r>
            <a:r>
              <a:rPr lang="de-DE" sz="2800" dirty="0" smtClean="0">
                <a:solidFill>
                  <a:schemeClr val="tx2"/>
                </a:solidFill>
              </a:rPr>
              <a:t>trên tập shingle rất </a:t>
            </a:r>
            <a:r>
              <a:rPr lang="de-DE" sz="2800" dirty="0">
                <a:solidFill>
                  <a:schemeClr val="tx2"/>
                </a:solidFill>
              </a:rPr>
              <a:t>nhạy </a:t>
            </a:r>
            <a:r>
              <a:rPr lang="de-DE" sz="2800" dirty="0" smtClean="0">
                <a:solidFill>
                  <a:schemeClr val="tx2"/>
                </a:solidFill>
              </a:rPr>
              <a:t>với </a:t>
            </a:r>
            <a:r>
              <a:rPr lang="de-DE" sz="2800" dirty="0">
                <a:solidFill>
                  <a:schemeClr val="tx2"/>
                </a:solidFill>
              </a:rPr>
              <a:t>trật tự </a:t>
            </a:r>
            <a:r>
              <a:rPr lang="de-DE" sz="2800" dirty="0" smtClean="0">
                <a:solidFill>
                  <a:schemeClr val="tx2"/>
                </a:solidFill>
              </a:rPr>
              <a:t>từ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/>
              <a:t>Ước lượng hệ số Jaccard sử dụng phép trộn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2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11DA-8B8F-4D98-BE78-C5BF6F909308}" type="slidenum">
              <a:rPr lang="vi-VN"/>
              <a:pPr/>
              <a:t>13</a:t>
            </a:fld>
            <a:endParaRPr lang="vi-V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smtClean="0"/>
              <a:t>bản</a:t>
            </a:r>
            <a:endParaRPr lang="vi-VN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(sketch</a:t>
            </a:r>
            <a:r>
              <a:rPr lang="en-US" smtClean="0"/>
              <a:t>) là biểu diễn giản lược của mô hình tập shingles.</a:t>
            </a:r>
            <a:endParaRPr lang="en-US" dirty="0" smtClean="0"/>
          </a:p>
          <a:p>
            <a:pPr lvl="1"/>
            <a:r>
              <a:rPr lang="en-US"/>
              <a:t>Tính tổng đại diện cho các shingles</a:t>
            </a:r>
          </a:p>
          <a:p>
            <a:pPr lvl="2"/>
            <a:r>
              <a:rPr lang="en-US" smtClean="0"/>
              <a:t>Ký </a:t>
            </a:r>
            <a:r>
              <a:rPr lang="en-US"/>
              <a:t>hiệu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là tổng đại diện của </a:t>
            </a:r>
            <a:r>
              <a:rPr lang="en-US" smtClean="0"/>
              <a:t>shingle</a:t>
            </a:r>
            <a:r>
              <a:rPr lang="en-US" i="1" baseline="-25000" smtClean="0"/>
              <a:t>k</a:t>
            </a:r>
            <a:r>
              <a:rPr lang="en-US" i="1" smtClean="0"/>
              <a:t>, </a:t>
            </a:r>
            <a:r>
              <a:rPr lang="en-US" smtClean="0"/>
              <a:t>1 &lt;= s</a:t>
            </a:r>
            <a:r>
              <a:rPr lang="en-US" baseline="-25000" smtClean="0"/>
              <a:t>k </a:t>
            </a:r>
            <a:r>
              <a:rPr lang="en-US" smtClean="0"/>
              <a:t>&lt;= 2</a:t>
            </a:r>
            <a:r>
              <a:rPr lang="en-US" baseline="30000" smtClean="0"/>
              <a:t>m</a:t>
            </a:r>
            <a:r>
              <a:rPr lang="en-US" i="1" smtClean="0"/>
              <a:t> 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Sử dụng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i="1" dirty="0"/>
              <a:t>π</a:t>
            </a:r>
            <a:r>
              <a:rPr lang="en-US" baseline="-25000" dirty="0"/>
              <a:t>1</a:t>
            </a:r>
            <a:r>
              <a:rPr lang="en-US" dirty="0"/>
              <a:t> . . </a:t>
            </a:r>
            <a:r>
              <a:rPr lang="en-US"/>
              <a:t>. </a:t>
            </a:r>
            <a:r>
              <a:rPr lang="en-US" i="1" smtClean="0"/>
              <a:t>π</a:t>
            </a:r>
            <a:r>
              <a:rPr lang="en-US" baseline="-25000"/>
              <a:t>K</a:t>
            </a:r>
            <a:r>
              <a:rPr lang="en-US" baseline="-25000" smtClean="0"/>
              <a:t> </a:t>
            </a:r>
            <a:r>
              <a:rPr lang="en-US" smtClean="0"/>
              <a:t>trên tổng đại diện.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Sketch </a:t>
            </a:r>
            <a:r>
              <a:rPr lang="en-US" dirty="0" err="1"/>
              <a:t>của</a:t>
            </a:r>
            <a:r>
              <a:rPr lang="en-US" dirty="0"/>
              <a:t> 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/>
              <a:t>    &lt; 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1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2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 . . . ,min</a:t>
            </a:r>
            <a:r>
              <a:rPr lang="nl-NL" sz="2400" i="1" baseline="-25000" dirty="0"/>
              <a:t>s</a:t>
            </a:r>
            <a:r>
              <a:rPr lang="nl-NL" sz="2400" baseline="-25000" dirty="0"/>
              <a:t>∈</a:t>
            </a:r>
            <a:r>
              <a:rPr lang="nl-NL" sz="2400" i="1" baseline="-25000"/>
              <a:t>d</a:t>
            </a:r>
            <a:r>
              <a:rPr lang="nl-NL" sz="2400"/>
              <a:t> </a:t>
            </a:r>
            <a:r>
              <a:rPr lang="nl-NL" sz="2400" i="1" smtClean="0"/>
              <a:t>π</a:t>
            </a:r>
            <a:r>
              <a:rPr lang="nl-NL" sz="2400" baseline="-25000"/>
              <a:t>K</a:t>
            </a:r>
            <a:r>
              <a:rPr lang="nl-NL" sz="2400" smtClean="0"/>
              <a:t>(</a:t>
            </a:r>
            <a:r>
              <a:rPr lang="nl-NL" sz="2400" i="1" smtClean="0"/>
              <a:t>s</a:t>
            </a:r>
            <a:r>
              <a:rPr lang="nl-NL" sz="2400" dirty="0"/>
              <a:t>)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A495-E6B3-452B-ACC9-53F2D1075B65}" type="slidenum">
              <a:rPr lang="vi-VN"/>
              <a:pPr/>
              <a:t>14</a:t>
            </a:fld>
            <a:endParaRPr lang="vi-VN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khung của văn bản (2)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428751"/>
            <a:ext cx="8286750" cy="481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tài liệu 1: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                           tài liệu 2: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Phép trộn </a:t>
            </a:r>
            <a:r>
              <a:rPr lang="nl-NL" sz="2400" i="1" smtClean="0"/>
              <a:t>π </a:t>
            </a:r>
            <a:r>
              <a:rPr lang="nl-NL" sz="2400" smtClean="0"/>
              <a:t>với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được gọi là phép trộn thành công</a:t>
            </a:r>
            <a:r>
              <a:rPr lang="en-US" sz="2400" baseline="-250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741381" name="Picture 6" descr="19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28813"/>
            <a:ext cx="714375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300028"/>
            <a:ext cx="788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trường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trộn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π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khẳng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≈ </a:t>
            </a:r>
            <a:r>
              <a:rPr lang="en-US" sz="2400" i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endParaRPr lang="en-US" sz="2400" baseline="-25000" dirty="0">
              <a:solidFill>
                <a:schemeClr val="tx2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370C-C719-487A-85DA-C59D134F7030}" type="slidenum">
              <a:rPr lang="vi-VN"/>
              <a:pPr/>
              <a:t>15</a:t>
            </a:fld>
            <a:endParaRPr lang="vi-V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Ước lượng hệ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smtClean="0"/>
              <a:t>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4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Đặt </a:t>
                </a:r>
                <a:r>
                  <a:rPr lang="en-US" sz="2400"/>
                  <a:t>U </a:t>
                </a:r>
                <a:r>
                  <a:rPr lang="en-US" sz="2400" smtClean="0"/>
                  <a:t>= </a:t>
                </a:r>
                <a:r>
                  <a:rPr lang="en-US" sz="2400" dirty="0"/>
                  <a:t>d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smtClean="0"/>
                  <a:t>d</a:t>
                </a:r>
                <a:r>
                  <a:rPr lang="en-US" sz="2400" baseline="-25000" smtClean="0"/>
                  <a:t>2</a:t>
                </a:r>
                <a:r>
                  <a:rPr lang="en-US" sz="2400" smtClean="0"/>
                  <a:t>; I = d</a:t>
                </a:r>
                <a:r>
                  <a:rPr lang="en-US" sz="2400" baseline="-25000" smtClean="0"/>
                  <a:t>1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de-DE" sz="2400" dirty="0" smtClean="0"/>
                  <a:t> d</a:t>
                </a:r>
                <a:r>
                  <a:rPr lang="de-DE" sz="2400" baseline="-25000" dirty="0" smtClean="0"/>
                  <a:t>2</a:t>
                </a:r>
                <a:endParaRPr lang="de-DE" sz="2400" dirty="0"/>
              </a:p>
              <a:p>
                <a:r>
                  <a:rPr lang="en-US" sz="2400" dirty="0" err="1"/>
                  <a:t>Có</a:t>
                </a:r>
                <a:r>
                  <a:rPr lang="en-US" sz="2400" dirty="0"/>
                  <a:t> |</a:t>
                </a:r>
                <a:r>
                  <a:rPr lang="en-US" sz="2400" i="1" dirty="0"/>
                  <a:t>U</a:t>
                </a:r>
                <a:r>
                  <a:rPr lang="en-US" sz="2400" dirty="0"/>
                  <a:t>|!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i="1" dirty="0"/>
                  <a:t>U</a:t>
                </a:r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i="1" dirty="0"/>
                  <a:t>s′ </a:t>
                </a:r>
                <a:r>
                  <a:rPr lang="en-US" sz="2400" dirty="0"/>
                  <a:t>∈ </a:t>
                </a:r>
                <a:r>
                  <a:rPr lang="en-US" sz="2400" i="1" dirty="0"/>
                  <a:t>I</a:t>
                </a:r>
                <a:r>
                  <a:rPr lang="en-US" sz="2400" dirty="0"/>
                  <a:t> ,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i="1" dirty="0"/>
                  <a:t>π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1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</a:t>
                </a:r>
                <a:r>
                  <a:rPr lang="de-DE" sz="2400" i="1" dirty="0"/>
                  <a:t>s′</a:t>
                </a:r>
                <a:r>
                  <a:rPr lang="de-DE" sz="2400" dirty="0"/>
                  <a:t>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2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)?</a:t>
                </a:r>
              </a:p>
              <a:p>
                <a:pPr lvl="1"/>
                <a:r>
                  <a:rPr lang="de-DE" sz="2000" smtClean="0"/>
                  <a:t>Trả </a:t>
                </a:r>
                <a:r>
                  <a:rPr lang="de-DE" sz="2000" dirty="0"/>
                  <a:t>lời: (|</a:t>
                </a:r>
                <a:r>
                  <a:rPr lang="de-DE" sz="2000" i="1" dirty="0"/>
                  <a:t>U</a:t>
                </a:r>
                <a:r>
                  <a:rPr lang="de-DE" sz="2000" dirty="0"/>
                  <a:t>| − </a:t>
                </a:r>
                <a:r>
                  <a:rPr lang="de-DE" sz="2000"/>
                  <a:t>1</a:t>
                </a:r>
                <a:r>
                  <a:rPr lang="de-DE" sz="2000" smtClean="0"/>
                  <a:t>)!</a:t>
                </a:r>
              </a:p>
              <a:p>
                <a:r>
                  <a:rPr lang="en-US" sz="2400" smtClean="0"/>
                  <a:t>⇒ có |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 </a:t>
                </a:r>
                <a:r>
                  <a:rPr lang="en-US" sz="2400" dirty="0"/>
                  <a:t>|(|</a:t>
                </a:r>
                <a:r>
                  <a:rPr lang="en-US" sz="2400" i="1" dirty="0"/>
                  <a:t>U</a:t>
                </a:r>
                <a:r>
                  <a:rPr lang="en-US" sz="2400" dirty="0"/>
                  <a:t>| − 1)!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err="1"/>
                  <a:t>thỏa</a:t>
                </a:r>
                <a:r>
                  <a:rPr lang="en-US" sz="2400"/>
                  <a:t> </a:t>
                </a:r>
                <a:r>
                  <a:rPr lang="en-US" sz="2400" smtClean="0"/>
                  <a:t>mãn: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</a:t>
                </a:r>
              </a:p>
              <a:p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vậy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thỏa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mãn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là:</a:t>
                </a:r>
                <a:endParaRPr lang="vi-VN" sz="2400" dirty="0"/>
              </a:p>
            </p:txBody>
          </p:sp>
        </mc:Choice>
        <mc:Fallback xmlns="">
          <p:sp>
            <p:nvSpPr>
              <p:cNvPr id="744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  <a:blipFill rotWithShape="1">
                <a:blip r:embed="rId2"/>
                <a:stretch>
                  <a:fillRect l="-71" t="-5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4452" name="Picture 6" descr="19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3451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F01-4F72-4534-A7B8-3B99F5D6065E}" type="slidenum">
              <a:rPr lang="vi-VN"/>
              <a:pPr/>
              <a:t>16</a:t>
            </a:fld>
            <a:endParaRPr lang="vi-V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Ước lượng hệ số </a:t>
            </a:r>
            <a:r>
              <a:rPr lang="de-DE" smtClean="0"/>
              <a:t>Jaccard (2)</a:t>
            </a:r>
            <a:endParaRPr lang="vi-V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Hệ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Jaccard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tỉ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phép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trộn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công</a:t>
            </a:r>
            <a:r>
              <a:rPr lang="de-DE" dirty="0" smtClean="0">
                <a:solidFill>
                  <a:srgbClr val="0070C0"/>
                </a:solidFill>
              </a:rPr>
              <a:t>.</a:t>
            </a:r>
            <a:endParaRPr lang="de-DE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mtClean="0"/>
              <a:t>Gọi phép trộn </a:t>
            </a:r>
            <a:r>
              <a:rPr lang="en-US" i="1" dirty="0"/>
              <a:t>π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de-DE" dirty="0" smtClean="0"/>
              <a:t>min</a:t>
            </a:r>
            <a:r>
              <a:rPr lang="de-DE" i="1" baseline="-25000" dirty="0" smtClean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 = min</a:t>
            </a:r>
            <a:r>
              <a:rPr lang="de-DE" i="1" baseline="-25000" dirty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smtClean="0"/>
              <a:t>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smtClean="0"/>
              <a:t>1. Sử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/>
              <a:t>phép </a:t>
            </a:r>
            <a:r>
              <a:rPr lang="pt-BR" smtClean="0"/>
              <a:t>trộn</a:t>
            </a:r>
            <a:r>
              <a:rPr lang="pt-BR" dirty="0" smtClean="0"/>
              <a:t>, v.d</a:t>
            </a:r>
            <a:r>
              <a:rPr lang="pt-BR" smtClean="0"/>
              <a:t>.,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 dirty="0"/>
              <a:t>= </a:t>
            </a:r>
            <a:r>
              <a:rPr lang="pt-BR" dirty="0" smtClean="0"/>
              <a:t>200</a:t>
            </a:r>
            <a:endParaRPr lang="pt-BR" dirty="0"/>
          </a:p>
          <a:p>
            <a:pPr lvl="1"/>
            <a:r>
              <a:rPr lang="en-US" smtClean="0"/>
              <a:t>2. Đếm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k </a:t>
            </a:r>
            <a:r>
              <a:rPr lang="en-US" err="1" smtClean="0"/>
              <a:t>phép</a:t>
            </a:r>
            <a:r>
              <a:rPr lang="en-US" smtClean="0"/>
              <a:t> 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pt-BR" smtClean="0"/>
              <a:t>3.</a:t>
            </a:r>
            <a:r>
              <a:rPr lang="pt-BR" i="1" smtClean="0"/>
              <a:t> k</a:t>
            </a:r>
            <a:r>
              <a:rPr lang="pt-BR" smtClean="0"/>
              <a:t>/</a:t>
            </a:r>
            <a:r>
              <a:rPr lang="pt-BR" i="1" smtClean="0"/>
              <a:t>K</a:t>
            </a:r>
            <a:r>
              <a:rPr lang="pt-BR" smtClean="0"/>
              <a:t> là giá trị gần đúng của </a:t>
            </a:r>
            <a:r>
              <a:rPr lang="pt-BR" i="1" dirty="0"/>
              <a:t>J</a:t>
            </a:r>
            <a:r>
              <a:rPr lang="pt-BR" dirty="0"/>
              <a:t>(</a:t>
            </a:r>
            <a:r>
              <a:rPr lang="pt-BR" i="1" dirty="0"/>
              <a:t>d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/>
              <a:t>d</a:t>
            </a:r>
            <a:r>
              <a:rPr lang="pt-BR" baseline="-25000" dirty="0"/>
              <a:t>2</a:t>
            </a:r>
            <a:r>
              <a:rPr lang="pt-BR" dirty="0"/>
              <a:t>).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955-ABED-4E5C-A660-BCDD75B2D312}" type="slidenum">
              <a:rPr lang="vi-VN"/>
              <a:pPr/>
              <a:t>17</a:t>
            </a:fld>
            <a:endParaRPr lang="vi-V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Cài đặt</a:t>
            </a:r>
            <a:endParaRPr lang="vi-VN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2"/>
            <a:ext cx="8343528" cy="4225925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băm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/>
              <a:t>với vai trò là </a:t>
            </a:r>
            <a:r>
              <a:rPr lang="en-US" err="1" smtClean="0"/>
              <a:t>phép</a:t>
            </a:r>
            <a:r>
              <a:rPr lang="en-US" smtClean="0"/>
              <a:t> trộn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e-DE" i="1" dirty="0"/>
              <a:t>h</a:t>
            </a:r>
            <a:r>
              <a:rPr lang="de-DE" i="1" baseline="-25000" dirty="0"/>
              <a:t>i</a:t>
            </a:r>
            <a:r>
              <a:rPr lang="de-DE" dirty="0"/>
              <a:t> : {1..2</a:t>
            </a:r>
            <a:r>
              <a:rPr lang="de-DE" i="1" baseline="30000" dirty="0"/>
              <a:t>m</a:t>
            </a:r>
            <a:r>
              <a:rPr lang="de-DE" dirty="0"/>
              <a:t>} → {1..2</a:t>
            </a:r>
            <a:r>
              <a:rPr lang="de-DE" i="1" baseline="30000" dirty="0"/>
              <a:t>m</a:t>
            </a:r>
            <a:r>
              <a:rPr lang="de-DE" dirty="0" smtClean="0"/>
              <a:t>}</a:t>
            </a:r>
          </a:p>
          <a:p>
            <a:r>
              <a:rPr lang="de-DE" smtClean="0"/>
              <a:t>Với </a:t>
            </a:r>
            <a:r>
              <a:rPr lang="de-DE" dirty="0" smtClean="0"/>
              <a:t>mỗi h</a:t>
            </a:r>
            <a:r>
              <a:rPr lang="de-DE" baseline="-25000" dirty="0" smtClean="0"/>
              <a:t>i</a:t>
            </a:r>
            <a:r>
              <a:rPr lang="de-DE" dirty="0" smtClean="0"/>
              <a:t> cần xác định các giá trị </a:t>
            </a:r>
            <a:r>
              <a:rPr lang="de-DE" smtClean="0"/>
              <a:t>cực tiểu</a:t>
            </a:r>
          </a:p>
          <a:p>
            <a:pPr lvl="1"/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); </a:t>
            </a:r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</a:t>
            </a:r>
            <a:endParaRPr lang="de-DE" dirty="0" smtClean="0"/>
          </a:p>
          <a:p>
            <a:r>
              <a:rPr lang="de-DE" dirty="0" smtClean="0"/>
              <a:t>Đếm số phép trộn thành công k</a:t>
            </a:r>
          </a:p>
          <a:p>
            <a:r>
              <a:rPr lang="de-DE" dirty="0" smtClean="0"/>
              <a:t>Giá trị gần đúng của độ tương đồng </a:t>
            </a:r>
            <a:r>
              <a:rPr lang="de-DE" smtClean="0"/>
              <a:t>là k/K.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EA78-282D-4E3C-B523-FC94F370227C}" type="slidenum">
              <a:rPr lang="vi-VN"/>
              <a:pPr/>
              <a:t>18</a:t>
            </a:fld>
            <a:endParaRPr lang="vi-V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Ví dụ</a:t>
            </a:r>
            <a:endParaRPr lang="vi-VN"/>
          </a:p>
        </p:txBody>
      </p:sp>
      <p:pic>
        <p:nvPicPr>
          <p:cNvPr id="747525" name="Picture 6" descr="19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32321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6" name="Picture 7" descr="194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571625"/>
            <a:ext cx="32242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84168" y="2348880"/>
            <a:ext cx="288032" cy="3437558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615" y="59165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7157495" y="5916529"/>
            <a:ext cx="11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516216" y="2367706"/>
            <a:ext cx="288032" cy="343755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292080" y="5916529"/>
            <a:ext cx="37737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220072" y="5916529"/>
            <a:ext cx="7200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49299" y="5805264"/>
            <a:ext cx="893285" cy="895574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2" idx="2"/>
            <a:endCxn id="4" idx="0"/>
          </p:cNvCxnSpPr>
          <p:nvPr/>
        </p:nvCxnSpPr>
        <p:spPr bwMode="auto">
          <a:xfrm flipH="1">
            <a:off x="5507711" y="5786438"/>
            <a:ext cx="720473" cy="1300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10" idx="0"/>
          </p:cNvCxnSpPr>
          <p:nvPr/>
        </p:nvCxnSpPr>
        <p:spPr bwMode="auto">
          <a:xfrm>
            <a:off x="6588225" y="5786438"/>
            <a:ext cx="1148731" cy="13009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A66F-5227-494A-AE1D-9C23DDACF984}" type="slidenum">
              <a:rPr lang="vi-VN"/>
              <a:pPr/>
              <a:t>19</a:t>
            </a:fld>
            <a:endParaRPr lang="vi-V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Tổng </a:t>
            </a:r>
            <a:r>
              <a:rPr lang="de-DE" smtClean="0"/>
              <a:t>kết:</a:t>
            </a:r>
            <a:br>
              <a:rPr lang="de-DE" smtClean="0"/>
            </a:br>
            <a:r>
              <a:rPr lang="de-DE" smtClean="0"/>
              <a:t>Loại bỏ trùng lặp gần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5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de-DE" sz="2400" smtClean="0"/>
                  <a:t>Đầu vào:</a:t>
                </a:r>
              </a:p>
              <a:p>
                <a:pPr lvl="1"/>
                <a:r>
                  <a:rPr lang="de-DE" sz="2000" i="1" smtClean="0"/>
                  <a:t>N</a:t>
                </a:r>
                <a:r>
                  <a:rPr lang="de-DE" sz="2000" smtClean="0"/>
                  <a:t>  tài </a:t>
                </a:r>
                <a:r>
                  <a:rPr lang="de-DE" sz="2000" dirty="0"/>
                  <a:t>liệu</a:t>
                </a:r>
              </a:p>
              <a:p>
                <a:pPr lvl="1"/>
                <a:r>
                  <a:rPr lang="en-US" sz="2000" smtClean="0"/>
                  <a:t>Kích </a:t>
                </a:r>
                <a:r>
                  <a:rPr lang="en-US" sz="2000" err="1"/>
                  <a:t>thước</a:t>
                </a:r>
                <a:r>
                  <a:rPr lang="en-US" sz="2000"/>
                  <a:t> </a:t>
                </a:r>
                <a:r>
                  <a:rPr lang="en-US" sz="2000" smtClean="0"/>
                  <a:t>shingle, </a:t>
                </a:r>
                <a:r>
                  <a:rPr lang="en-US" sz="2000" dirty="0" err="1"/>
                  <a:t>ví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</a:t>
                </a:r>
                <a:r>
                  <a:rPr lang="en-US" sz="2000" dirty="0"/>
                  <a:t>,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5</a:t>
                </a:r>
              </a:p>
              <a:p>
                <a:pPr lvl="1"/>
                <a:r>
                  <a:rPr lang="en-US" sz="2000" smtClean="0"/>
                  <a:t>K phép </a:t>
                </a:r>
                <a:r>
                  <a:rPr lang="en-US" sz="2000" dirty="0" err="1"/>
                  <a:t>trộn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ngẫu</a:t>
                </a:r>
                <a:r>
                  <a:rPr lang="en-US" sz="2000" dirty="0"/>
                  <a:t> </a:t>
                </a:r>
                <a:r>
                  <a:rPr lang="en-US" sz="2000" err="1" smtClean="0"/>
                  <a:t>nhiên</a:t>
                </a:r>
                <a:r>
                  <a:rPr lang="en-US" sz="2000" smtClean="0"/>
                  <a:t> (K hàm </a:t>
                </a:r>
                <a:r>
                  <a:rPr lang="en-US" sz="2000" dirty="0" err="1"/>
                  <a:t>băm</a:t>
                </a:r>
                <a:r>
                  <a:rPr lang="en-US" sz="2000" dirty="0"/>
                  <a:t>)</a:t>
                </a:r>
              </a:p>
              <a:p>
                <a:r>
                  <a:rPr lang="de-DE" sz="2400" smtClean="0"/>
                  <a:t>Tính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 smtClean="0"/>
                  <a:t> độ </a:t>
                </a:r>
                <a:r>
                  <a:rPr lang="de-DE" sz="2400" dirty="0"/>
                  <a:t>phù hợp theo cặp</a:t>
                </a:r>
              </a:p>
              <a:p>
                <a:r>
                  <a:rPr lang="en-US" sz="2400" smtClean="0"/>
                  <a:t>Coi hai tài liệu có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đồng</a:t>
                </a:r>
                <a:r>
                  <a:rPr lang="en-US" sz="2400" dirty="0"/>
                  <a:t> &gt; </a:t>
                </a:r>
                <a:r>
                  <a:rPr lang="en-US" sz="2400"/>
                  <a:t>θ </a:t>
                </a:r>
                <a:r>
                  <a:rPr lang="en-US" sz="2400" smtClean="0"/>
                  <a:t>là trùng lặp</a:t>
                </a:r>
                <a:endParaRPr lang="en-US" sz="2400" dirty="0"/>
              </a:p>
              <a:p>
                <a:pPr lvl="1"/>
                <a:r>
                  <a:rPr lang="en-US" sz="2000" err="1" smtClean="0"/>
                  <a:t>Bỏ</a:t>
                </a:r>
                <a:r>
                  <a:rPr lang="en-US" sz="2000" smtClean="0"/>
                  <a:t> qua các </a:t>
                </a:r>
                <a:r>
                  <a:rPr lang="en-US" sz="2000" dirty="0" err="1" smtClean="0"/>
                  <a:t>trùng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lặp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đánh</a:t>
                </a:r>
                <a:r>
                  <a:rPr lang="en-US" sz="2000" dirty="0" smtClean="0"/>
                  <a:t> </a:t>
                </a:r>
                <a:r>
                  <a:rPr lang="en-US" sz="2000" err="1"/>
                  <a:t>chỉ</a:t>
                </a:r>
                <a:r>
                  <a:rPr lang="en-US" sz="2000"/>
                  <a:t> </a:t>
                </a:r>
                <a:r>
                  <a:rPr lang="en-US" sz="2000" smtClean="0"/>
                  <a:t>mục.</a:t>
                </a:r>
                <a:endParaRPr lang="vi-VN" sz="2000" dirty="0"/>
              </a:p>
            </p:txBody>
          </p:sp>
        </mc:Choice>
        <mc:Fallback xmlns="">
          <p:sp>
            <p:nvSpPr>
              <p:cNvPr id="75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73" t="-11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mtClean="0"/>
              <a:t>Phát hiện trùng lặp gần</a:t>
            </a:r>
            <a:endParaRPr lang="vi-VN" sz="2800" dirty="0" smtClean="0"/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45F-805B-410D-AA59-0650E20974B3}" type="slidenum">
              <a:rPr lang="vi-VN"/>
              <a:pPr/>
              <a:t>20</a:t>
            </a:fld>
            <a:endParaRPr lang="vi-VN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giải pháp phát hiện trùng </a:t>
            </a:r>
            <a:r>
              <a:rPr lang="de-DE"/>
              <a:t>lặp </a:t>
            </a:r>
            <a:r>
              <a:rPr lang="de-DE" smtClean="0"/>
              <a:t>gần khác</a:t>
            </a:r>
            <a:endParaRPr lang="vi-VN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435475"/>
          </a:xfrm>
        </p:spPr>
        <p:txBody>
          <a:bodyPr/>
          <a:lstStyle/>
          <a:p>
            <a:r>
              <a:rPr lang="en-US" sz="2200" smtClean="0"/>
              <a:t>Vấn đề: Cần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smtClean="0"/>
              <a:t>tính N*(N-1)/2 giá trị tương đồng.</a:t>
            </a:r>
          </a:p>
          <a:p>
            <a:pPr lvl="1"/>
            <a:r>
              <a:rPr lang="en-US" sz="1800" smtClean="0"/>
              <a:t>Khối lượng tính toán lớn.</a:t>
            </a:r>
            <a:endParaRPr lang="en-US" sz="1800" dirty="0" smtClean="0"/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cải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algn="just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1: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băm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(LSH)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sz="2000" dirty="0" err="1"/>
              <a:t>Andoni</a:t>
            </a:r>
            <a:r>
              <a:rPr lang="en-US" sz="2000" dirty="0"/>
              <a:t>, </a:t>
            </a:r>
            <a:r>
              <a:rPr lang="en-US" sz="2000" dirty="0" err="1"/>
              <a:t>Alexandr</a:t>
            </a:r>
            <a:r>
              <a:rPr lang="en-US" sz="2000" dirty="0"/>
              <a:t>,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Datar</a:t>
            </a:r>
            <a:r>
              <a:rPr lang="en-US" sz="2000" dirty="0"/>
              <a:t>, Nicole </a:t>
            </a:r>
            <a:r>
              <a:rPr lang="en-US" sz="2000" dirty="0" err="1"/>
              <a:t>Immorlica</a:t>
            </a:r>
            <a:r>
              <a:rPr lang="en-US" sz="2000" dirty="0"/>
              <a:t>, </a:t>
            </a:r>
            <a:r>
              <a:rPr lang="en-US" sz="2000" dirty="0" err="1"/>
              <a:t>Piotr</a:t>
            </a:r>
            <a:r>
              <a:rPr lang="en-US" sz="2000" dirty="0"/>
              <a:t> </a:t>
            </a:r>
            <a:r>
              <a:rPr lang="en-US" sz="2000" dirty="0" err="1"/>
              <a:t>Indyk</a:t>
            </a:r>
            <a:r>
              <a:rPr lang="en-US" sz="2000" dirty="0"/>
              <a:t>, and </a:t>
            </a:r>
            <a:r>
              <a:rPr lang="en-US" sz="2000" dirty="0" err="1"/>
              <a:t>Vahab</a:t>
            </a:r>
            <a:r>
              <a:rPr lang="en-US" sz="2000" dirty="0"/>
              <a:t> </a:t>
            </a:r>
            <a:r>
              <a:rPr lang="en-US" sz="2000" dirty="0" err="1"/>
              <a:t>Mirrokni</a:t>
            </a:r>
            <a:r>
              <a:rPr lang="en-US" sz="2000" dirty="0"/>
              <a:t>. 2006. Locality-sensitive hashing using stable distributions. In Nearest Neighbor Methods in Learning and Vision: Theory and Practice. MIT Press. 314, 519, 522, 524,527</a:t>
            </a:r>
          </a:p>
          <a:p>
            <a:pPr lvl="1" algn="just"/>
            <a:r>
              <a:rPr lang="de-DE" sz="2000" dirty="0"/>
              <a:t>Giải pháp khác: sắp xếp (Henzinger 2006)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de-DE" sz="2000" dirty="0"/>
              <a:t>Henzinger, Monika R., Allan Heydon, Michael Mitzenmacher, and Marc Najork. 2000. On near-uniform URL sampling. In Proc. WWW, pp. 295–308. North-Holland. DOI: dx.doi.org/10.1016/S1389-1286(00)00055-4. 442, 524, 527, 528</a:t>
            </a:r>
            <a:endParaRPr lang="vi-V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21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 Bài </a:t>
            </a:r>
            <a:r>
              <a:rPr lang="de-DE" dirty="0" smtClean="0"/>
              <a:t>tập 21.1</a:t>
            </a:r>
            <a:endParaRPr lang="vi-VN" dirty="0"/>
          </a:p>
        </p:txBody>
      </p:sp>
      <p:pic>
        <p:nvPicPr>
          <p:cNvPr id="749572" name="Picture 6" descr="1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20701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8" y="2132856"/>
            <a:ext cx="522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shingle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vi-V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50938" y="4869160"/>
            <a:ext cx="601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vi-VN" sz="2000" dirty="0"/>
          </a:p>
        </p:txBody>
      </p:sp>
      <p:sp>
        <p:nvSpPr>
          <p:cNvPr id="9" name="Rectangle 8"/>
          <p:cNvSpPr/>
          <p:nvPr/>
        </p:nvSpPr>
        <p:spPr>
          <a:xfrm>
            <a:off x="5617594" y="4807971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D422-4EEE-417C-AA0D-1AE916CDBF3E}" type="slidenum">
              <a:rPr lang="vi-VN"/>
              <a:pPr/>
              <a:t>22</a:t>
            </a:fld>
            <a:endParaRPr lang="vi-V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Đáp án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64088" y="5943600"/>
            <a:ext cx="2814637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Các biểu diễn khung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51621" name="Picture 8" descr="19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2286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1622" name="Picture 9" descr="1948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500188"/>
            <a:ext cx="474662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3349" y="4009317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84168" y="4786883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428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0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>
            <a:stCxn id="2" idx="2"/>
            <a:endCxn id="84996" idx="0"/>
          </p:cNvCxnSpPr>
          <p:nvPr/>
        </p:nvCxnSpPr>
        <p:spPr bwMode="auto">
          <a:xfrm>
            <a:off x="6228184" y="5517232"/>
            <a:ext cx="543223" cy="4263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>
            <a:stCxn id="9" idx="2"/>
            <a:endCxn id="84996" idx="0"/>
          </p:cNvCxnSpPr>
          <p:nvPr/>
        </p:nvCxnSpPr>
        <p:spPr bwMode="auto">
          <a:xfrm flipH="1">
            <a:off x="6771407" y="5527501"/>
            <a:ext cx="53689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10" idx="2"/>
            <a:endCxn id="84996" idx="0"/>
          </p:cNvCxnSpPr>
          <p:nvPr/>
        </p:nvCxnSpPr>
        <p:spPr bwMode="auto">
          <a:xfrm flipH="1">
            <a:off x="6771407" y="5527501"/>
            <a:ext cx="161701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1" descr="19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821991"/>
            <a:ext cx="3374037" cy="19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23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 Bài </a:t>
            </a:r>
            <a:r>
              <a:rPr lang="de-DE" dirty="0" smtClean="0"/>
              <a:t>tập 21.2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2132856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: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ngẫu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S</a:t>
            </a:r>
            <a:r>
              <a:rPr lang="en-US" sz="2000" baseline="-25000" dirty="0" smtClean="0"/>
              <a:t>1 </a:t>
            </a:r>
            <a:r>
              <a:rPr lang="en-US" sz="2000" dirty="0" err="1" smtClean="0"/>
              <a:t>và</a:t>
            </a:r>
            <a:r>
              <a:rPr lang="en-US" sz="2000" dirty="0" smtClean="0"/>
              <a:t>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vậy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a)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minh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lệch</a:t>
            </a:r>
            <a:r>
              <a:rPr lang="en-US" sz="2000" dirty="0" smtClean="0"/>
              <a:t> (unbiased estimator);</a:t>
            </a:r>
          </a:p>
          <a:p>
            <a:r>
              <a:rPr lang="en-US" sz="2000" dirty="0" smtClean="0"/>
              <a:t>b)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/>
              <a:t>?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1443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3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Phân loại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1"/>
            <a:ext cx="8343528" cy="2376264"/>
          </a:xfrm>
          <a:solidFill>
            <a:schemeClr val="bg1"/>
          </a:solidFill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tuyệt đối</a:t>
            </a:r>
          </a:p>
          <a:p>
            <a:pPr lvl="1"/>
            <a:r>
              <a:rPr lang="de-DE" dirty="0"/>
              <a:t>Dễ dàng loại </a:t>
            </a:r>
            <a:r>
              <a:rPr lang="de-DE" dirty="0" smtClean="0"/>
              <a:t>bỏ, v.d., bằng tổng đại diện.</a:t>
            </a:r>
            <a:endParaRPr lang="de-DE" dirty="0"/>
          </a:p>
          <a:p>
            <a:r>
              <a:rPr lang="de-DE" dirty="0"/>
              <a:t>Trùng lặp gần</a:t>
            </a:r>
          </a:p>
          <a:p>
            <a:pPr lvl="1"/>
            <a:r>
              <a:rPr lang="de-DE" dirty="0" smtClean="0"/>
              <a:t>Khó </a:t>
            </a:r>
            <a:r>
              <a:rPr lang="de-DE"/>
              <a:t>phát </a:t>
            </a:r>
            <a:r>
              <a:rPr lang="de-DE" smtClean="0"/>
              <a:t>hiện.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4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Phát hiện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43528" cy="432047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Người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err="1" smtClean="0"/>
              <a:t>muốn</a:t>
            </a:r>
            <a:r>
              <a:rPr lang="en-US" smtClean="0"/>
              <a:t> nhận những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err="1" smtClean="0"/>
              <a:t>trùng</a:t>
            </a:r>
            <a:r>
              <a:rPr lang="en-US" smtClean="0"/>
              <a:t> lặp</a:t>
            </a:r>
            <a:endParaRPr lang="de-DE" dirty="0"/>
          </a:p>
          <a:p>
            <a:pPr lvl="1"/>
            <a:r>
              <a:rPr lang="en-US" smtClean="0"/>
              <a:t>Một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smtClean="0"/>
              <a:t>dù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smtClean="0"/>
              <a:t>có thể bị coi là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err="1" smtClean="0"/>
              <a:t>lại</a:t>
            </a:r>
            <a:r>
              <a:rPr lang="en-US" smtClean="0"/>
              <a:t> trong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304" y="552449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Cần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loại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những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err="1">
                <a:solidFill>
                  <a:schemeClr val="tx2"/>
                </a:solidFill>
              </a:rPr>
              <a:t>trùng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smtClean="0">
                <a:solidFill>
                  <a:schemeClr val="tx2"/>
                </a:solidFill>
              </a:rPr>
              <a:t>lặp. Chỉ giữ lại một tài liệu nếu có nhiều tài liệu trùng lặp!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8CA-FD2F-4E65-93F0-03C2AF589EA8}" type="slidenum">
              <a:rPr lang="vi-VN"/>
              <a:pPr/>
              <a:t>5</a:t>
            </a:fld>
            <a:endParaRPr lang="vi-V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gần</a:t>
            </a:r>
            <a:endParaRPr lang="vi-VN" dirty="0"/>
          </a:p>
        </p:txBody>
      </p:sp>
      <p:pic>
        <p:nvPicPr>
          <p:cNvPr id="734212" name="Picture 6" descr="19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22475"/>
            <a:ext cx="88534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3156-92DD-43F1-B44B-7C8832865689}" type="slidenum">
              <a:rPr lang="vi-VN"/>
              <a:pPr/>
              <a:t>6</a:t>
            </a:fld>
            <a:endParaRPr lang="vi-V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Phát hiện trùng lặp gần</a:t>
            </a:r>
            <a:endParaRPr lang="vi-VN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496944" cy="41148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smtClean="0"/>
              <a:t>nghĩa;</a:t>
            </a:r>
            <a:endParaRPr lang="de-DE" dirty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smtClean="0"/>
              <a:t>lặp</a:t>
            </a:r>
            <a:r>
              <a:rPr lang="en-US" dirty="0"/>
              <a:t>;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θ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“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de-DE" dirty="0" smtClean="0"/>
              <a:t>”.</a:t>
            </a:r>
            <a:endParaRPr lang="de-DE" dirty="0"/>
          </a:p>
          <a:p>
            <a:pPr lvl="1"/>
            <a:r>
              <a:rPr lang="en-US" smtClean="0"/>
              <a:t>Coi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err="1" smtClean="0"/>
              <a:t>đồng</a:t>
            </a:r>
            <a:r>
              <a:rPr lang="en-US"/>
              <a:t> </a:t>
            </a:r>
            <a:r>
              <a:rPr lang="el-GR" smtClean="0"/>
              <a:t>&gt;</a:t>
            </a:r>
            <a:r>
              <a:rPr lang="en-US"/>
              <a:t> </a:t>
            </a:r>
            <a:r>
              <a:rPr lang="en-US" smtClean="0"/>
              <a:t>θ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 smtClean="0"/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6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A3E3-0BC0-4D94-8126-62FCD56C73FF}" type="slidenum">
              <a:rPr lang="vi-VN"/>
              <a:pPr/>
              <a:t>8</a:t>
            </a:fld>
            <a:endParaRPr lang="vi-V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văn bản:</a:t>
            </a:r>
            <a:br>
              <a:rPr lang="en-US" smtClean="0"/>
            </a:br>
            <a:r>
              <a:rPr lang="en-US" smtClean="0"/>
              <a:t>Mô hình tập shingles</a:t>
            </a:r>
            <a:endParaRPr lang="vi-VN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smtClean="0"/>
              <a:t>Shingle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>
                <a:solidFill>
                  <a:srgbClr val="0070C0"/>
                </a:solidFill>
              </a:rPr>
              <a:t> n-gram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bộ</a:t>
            </a:r>
            <a:r>
              <a:rPr lang="en-US" dirty="0" smtClean="0"/>
              <a:t> n-</a:t>
            </a:r>
            <a:r>
              <a:rPr lang="en-US" dirty="0" err="1" smtClean="0"/>
              <a:t>từ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3, “a rose is </a:t>
            </a:r>
            <a:r>
              <a:rPr lang="en-US"/>
              <a:t>a </a:t>
            </a:r>
            <a:r>
              <a:rPr lang="en-US" smtClean="0"/>
              <a:t>rose”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/>
              <a:t>shingles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{ a-rose-is, rose-is-a, </a:t>
            </a:r>
            <a:r>
              <a:rPr lang="de-DE"/>
              <a:t>is-a-rose </a:t>
            </a:r>
            <a:r>
              <a:rPr lang="de-DE" smtClean="0"/>
              <a:t>}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334307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định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tương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hai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bằng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hệ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số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Jaccard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540B-260F-46CE-B8CF-8A7452C498C0}" type="slidenum">
              <a:rPr lang="vi-VN"/>
              <a:pPr/>
              <a:t>9</a:t>
            </a:fld>
            <a:endParaRPr lang="vi-VN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Hệ </a:t>
            </a:r>
            <a:r>
              <a:rPr lang="de-DE" dirty="0"/>
              <a:t>số 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83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en-US" dirty="0" smtClean="0"/>
                  <a:t>Cho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trưng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 smtClean="0"/>
                  <a:t>B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smtClean="0"/>
                  <a:t>Jaccard(</a:t>
                </a:r>
                <a:r>
                  <a:rPr lang="de-DE" i="1" smtClean="0"/>
                  <a:t>A</a:t>
                </a:r>
                <a:r>
                  <a:rPr lang="de-DE" smtClean="0"/>
                  <a:t>, </a:t>
                </a:r>
                <a:r>
                  <a:rPr lang="de-DE" i="1" smtClean="0"/>
                  <a:t>A</a:t>
                </a:r>
                <a:r>
                  <a:rPr lang="de-DE" dirty="0"/>
                  <a:t>) = 1</a:t>
                </a:r>
              </a:p>
              <a:p>
                <a:r>
                  <a:rPr lang="de-DE" dirty="0" smtClean="0"/>
                  <a:t>Jaccard</a:t>
                </a:r>
                <a:r>
                  <a:rPr lang="en-US" smtClean="0"/>
                  <a:t>(</a:t>
                </a:r>
                <a:r>
                  <a:rPr lang="en-US" i="1" smtClean="0"/>
                  <a:t>A</a:t>
                </a:r>
                <a:r>
                  <a:rPr lang="en-US" smtClean="0"/>
                  <a:t>, </a:t>
                </a:r>
                <a:r>
                  <a:rPr lang="en-US" i="1" smtClean="0"/>
                  <a:t>B</a:t>
                </a:r>
                <a:r>
                  <a:rPr lang="en-US" dirty="0"/>
                  <a:t>) = 0 </a:t>
                </a:r>
                <a:r>
                  <a:rPr lang="en-US" dirty="0" err="1"/>
                  <a:t>nếu</a:t>
                </a:r>
                <a:r>
                  <a:rPr lang="en-US" i="1" dirty="0"/>
                  <a:t> A </a:t>
                </a:r>
                <a:r>
                  <a:rPr lang="en-US" dirty="0"/>
                  <a:t>∩</a:t>
                </a:r>
                <a:r>
                  <a:rPr lang="en-US" i="1" dirty="0"/>
                  <a:t> B </a:t>
                </a:r>
                <a:r>
                  <a:rPr lang="en-US" dirty="0"/>
                  <a:t>= 0</a:t>
                </a:r>
              </a:p>
              <a:p>
                <a:r>
                  <a:rPr lang="en-US" dirty="0" err="1" smtClean="0"/>
                  <a:t>Miền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[0, 1]</a:t>
                </a:r>
                <a:endParaRPr lang="vi-VN" dirty="0"/>
              </a:p>
            </p:txBody>
          </p:sp>
        </mc:Choice>
        <mc:Fallback xmlns=""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292" t="-1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</TotalTime>
  <Words>1124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Палитра</vt:lpstr>
      <vt:lpstr>IT4853 Tìm kiếm và trình diễn thông tin</vt:lpstr>
      <vt:lpstr>Nội dung chính</vt:lpstr>
      <vt:lpstr>Phân loại trùng lặp</vt:lpstr>
      <vt:lpstr>Phát hiện trùng lặp</vt:lpstr>
      <vt:lpstr>Trùng lặp gần</vt:lpstr>
      <vt:lpstr>Phát hiện trùng lặp gần</vt:lpstr>
      <vt:lpstr>Nội dung chính</vt:lpstr>
      <vt:lpstr>Biểu diễn văn bản: Mô hình tập shingles</vt:lpstr>
      <vt:lpstr>Hệ số Jaccard</vt:lpstr>
      <vt:lpstr>Ví dụ tính hệ số Jaccard</vt:lpstr>
      <vt:lpstr>Ví dụ tính hệ số Jaccard (2)</vt:lpstr>
      <vt:lpstr>Nội dung chính</vt:lpstr>
      <vt:lpstr>Biểu diễn khung của văn bản</vt:lpstr>
      <vt:lpstr>Biểu diễn khung của văn bản (2)</vt:lpstr>
      <vt:lpstr>Ước lượng hệ số Jaccard</vt:lpstr>
      <vt:lpstr> Ước lượng hệ số Jaccard (2)</vt:lpstr>
      <vt:lpstr> Cài đặt</vt:lpstr>
      <vt:lpstr> Ví dụ</vt:lpstr>
      <vt:lpstr>Tổng kết: Loại bỏ trùng lặp gần</vt:lpstr>
      <vt:lpstr>Các giải pháp phát hiện trùng lặp gần khác</vt:lpstr>
      <vt:lpstr> Bài tập 21.1</vt:lpstr>
      <vt:lpstr>Đáp án</vt:lpstr>
      <vt:lpstr> Bài tập 21.2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1914</cp:revision>
  <dcterms:created xsi:type="dcterms:W3CDTF">2013-06-24T04:34:24Z</dcterms:created>
  <dcterms:modified xsi:type="dcterms:W3CDTF">2016-12-21T14:20:58Z</dcterms:modified>
</cp:coreProperties>
</file>