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2" r:id="rId1"/>
  </p:sldMasterIdLst>
  <p:notesMasterIdLst>
    <p:notesMasterId r:id="rId32"/>
  </p:notesMasterIdLst>
  <p:sldIdLst>
    <p:sldId id="363" r:id="rId2"/>
    <p:sldId id="633" r:id="rId3"/>
    <p:sldId id="593" r:id="rId4"/>
    <p:sldId id="594" r:id="rId5"/>
    <p:sldId id="595" r:id="rId6"/>
    <p:sldId id="596" r:id="rId7"/>
    <p:sldId id="598" r:id="rId8"/>
    <p:sldId id="599" r:id="rId9"/>
    <p:sldId id="600" r:id="rId10"/>
    <p:sldId id="634" r:id="rId11"/>
    <p:sldId id="604" r:id="rId12"/>
    <p:sldId id="602" r:id="rId13"/>
    <p:sldId id="603" r:id="rId14"/>
    <p:sldId id="605" r:id="rId15"/>
    <p:sldId id="606" r:id="rId16"/>
    <p:sldId id="607" r:id="rId17"/>
    <p:sldId id="608" r:id="rId18"/>
    <p:sldId id="609" r:id="rId19"/>
    <p:sldId id="610" r:id="rId20"/>
    <p:sldId id="615" r:id="rId21"/>
    <p:sldId id="619" r:id="rId22"/>
    <p:sldId id="620" r:id="rId23"/>
    <p:sldId id="621" r:id="rId24"/>
    <p:sldId id="622" r:id="rId25"/>
    <p:sldId id="623" r:id="rId26"/>
    <p:sldId id="624" r:id="rId27"/>
    <p:sldId id="625" r:id="rId28"/>
    <p:sldId id="636" r:id="rId29"/>
    <p:sldId id="637" r:id="rId30"/>
    <p:sldId id="635" r:id="rId31"/>
  </p:sldIdLst>
  <p:sldSz cx="9144000" cy="6858000" type="screen4x3"/>
  <p:notesSz cx="6858000" cy="9144000"/>
  <p:defaultTextStyle>
    <a:defPPr>
      <a:defRPr lang="vi-V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CCFFFF"/>
    <a:srgbClr val="000000"/>
    <a:srgbClr val="B2B2B2"/>
    <a:srgbClr val="990099"/>
    <a:srgbClr val="D60093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00" autoAdjust="0"/>
    <p:restoredTop sz="94660"/>
  </p:normalViewPr>
  <p:slideViewPr>
    <p:cSldViewPr>
      <p:cViewPr varScale="1">
        <p:scale>
          <a:sx n="110" d="100"/>
          <a:sy n="110" d="100"/>
        </p:scale>
        <p:origin x="-163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170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vi-VN"/>
          </a:p>
        </p:txBody>
      </p:sp>
      <p:sp>
        <p:nvSpPr>
          <p:cNvPr id="387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vi-VN"/>
          </a:p>
        </p:txBody>
      </p:sp>
      <p:sp>
        <p:nvSpPr>
          <p:cNvPr id="387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87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vi-VN" smtClean="0"/>
              <a:t>Образец текста</a:t>
            </a:r>
          </a:p>
          <a:p>
            <a:pPr lvl="1"/>
            <a:r>
              <a:rPr lang="vi-VN" smtClean="0"/>
              <a:t>Второй уровень</a:t>
            </a:r>
          </a:p>
          <a:p>
            <a:pPr lvl="2"/>
            <a:r>
              <a:rPr lang="vi-VN" smtClean="0"/>
              <a:t>Третий уровень</a:t>
            </a:r>
          </a:p>
          <a:p>
            <a:pPr lvl="3"/>
            <a:r>
              <a:rPr lang="vi-VN" smtClean="0"/>
              <a:t>Четвертый уровень</a:t>
            </a:r>
          </a:p>
          <a:p>
            <a:pPr lvl="4"/>
            <a:r>
              <a:rPr lang="vi-VN" smtClean="0"/>
              <a:t>Пятый уровень</a:t>
            </a:r>
          </a:p>
        </p:txBody>
      </p:sp>
      <p:sp>
        <p:nvSpPr>
          <p:cNvPr id="387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vi-VN"/>
          </a:p>
        </p:txBody>
      </p:sp>
      <p:sp>
        <p:nvSpPr>
          <p:cNvPr id="387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B2564D6-8FEC-4D1F-B46D-D14A1C1F03AD}" type="slidenum">
              <a:rPr lang="vi-VN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052217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586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67587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67588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67589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vi-VN"/>
              </a:p>
            </p:txBody>
          </p:sp>
        </p:grpSp>
        <p:grpSp>
          <p:nvGrpSpPr>
            <p:cNvPr id="67590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67591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67592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vi-VN"/>
              </a:p>
            </p:txBody>
          </p:sp>
        </p:grpSp>
        <p:sp>
          <p:nvSpPr>
            <p:cNvPr id="67593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67594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67595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vi-VN"/>
            </a:p>
          </p:txBody>
        </p:sp>
      </p:grpSp>
      <p:sp>
        <p:nvSpPr>
          <p:cNvPr id="6759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vi-VN" noProof="0" smtClean="0"/>
              <a:t>Образец заголовка</a:t>
            </a:r>
          </a:p>
        </p:txBody>
      </p:sp>
      <p:sp>
        <p:nvSpPr>
          <p:cNvPr id="6759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vi-VN" noProof="0" smtClean="0"/>
              <a:t>Образец подзаголовка</a:t>
            </a:r>
          </a:p>
        </p:txBody>
      </p:sp>
      <p:sp>
        <p:nvSpPr>
          <p:cNvPr id="67598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vi-VN"/>
          </a:p>
        </p:txBody>
      </p:sp>
      <p:sp>
        <p:nvSpPr>
          <p:cNvPr id="67599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vi-VN"/>
          </a:p>
        </p:txBody>
      </p:sp>
      <p:sp>
        <p:nvSpPr>
          <p:cNvPr id="67600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E2A8731-4087-43FD-8F51-1CFDC8ACCADB}" type="slidenum">
              <a:rPr lang="vi-VN"/>
              <a:pPr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D3337E-A331-4CF5-A3B8-08A916B5AD78}" type="slidenum">
              <a:rPr lang="vi-VN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44096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1163" y="214313"/>
            <a:ext cx="2193925" cy="5918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9388" y="214313"/>
            <a:ext cx="6429375" cy="5918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74325B-967B-47BE-A8F2-D23085104A46}" type="slidenum">
              <a:rPr lang="vi-VN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00373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441A36-5FBF-4BE3-BF71-EC63738F7BE6}" type="slidenum">
              <a:rPr lang="vi-VN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15905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C69BB2-9C6D-4C6B-8C34-5EB0C0F83459}" type="slidenum">
              <a:rPr lang="vi-VN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8561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9388" y="2017713"/>
            <a:ext cx="431165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2017713"/>
            <a:ext cx="431165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E4B7D4-86A3-4178-8202-3E37F1B1EE7F}" type="slidenum">
              <a:rPr lang="vi-VN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76442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8B947A-1EFC-4BF5-B9B1-06516E4ECBC8}" type="slidenum">
              <a:rPr lang="vi-VN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05551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B91E47-6E99-4F5A-B933-79E17DDE936F}" type="slidenum">
              <a:rPr lang="vi-VN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44687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8AF2A8-CBD2-43AA-9B83-C42FE1EA5E75}" type="slidenum">
              <a:rPr lang="vi-VN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67401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CE774E-12D9-48C8-9821-28F78BB8F401}" type="slidenum">
              <a:rPr lang="vi-VN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54017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43B281-5A89-4D77-8C05-D736D815A6BF}" type="slidenum">
              <a:rPr lang="vi-VN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80048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ru-RU" sz="2400"/>
          </a:p>
        </p:txBody>
      </p:sp>
      <p:sp>
        <p:nvSpPr>
          <p:cNvPr id="66563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ru-RU" sz="2400"/>
          </a:p>
        </p:txBody>
      </p:sp>
      <p:sp>
        <p:nvSpPr>
          <p:cNvPr id="66564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ru-RU" sz="2400"/>
          </a:p>
        </p:txBody>
      </p:sp>
      <p:sp>
        <p:nvSpPr>
          <p:cNvPr id="66565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ru-RU" sz="2400"/>
          </a:p>
        </p:txBody>
      </p:sp>
      <p:sp>
        <p:nvSpPr>
          <p:cNvPr id="66566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ru-RU" sz="2400"/>
          </a:p>
        </p:txBody>
      </p:sp>
      <p:sp>
        <p:nvSpPr>
          <p:cNvPr id="66567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ru-RU" sz="2400"/>
          </a:p>
        </p:txBody>
      </p:sp>
      <p:sp>
        <p:nvSpPr>
          <p:cNvPr id="66568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ru-RU" sz="2400"/>
          </a:p>
        </p:txBody>
      </p:sp>
      <p:sp>
        <p:nvSpPr>
          <p:cNvPr id="66569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vi-VN" smtClean="0"/>
              <a:t>Образец заголовка</a:t>
            </a:r>
          </a:p>
        </p:txBody>
      </p:sp>
      <p:sp>
        <p:nvSpPr>
          <p:cNvPr id="66570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2017713"/>
            <a:ext cx="87757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vi-VN" smtClean="0"/>
              <a:t>Образец текста</a:t>
            </a:r>
          </a:p>
          <a:p>
            <a:pPr lvl="1"/>
            <a:r>
              <a:rPr lang="vi-VN" smtClean="0"/>
              <a:t>Второй уровень</a:t>
            </a:r>
          </a:p>
          <a:p>
            <a:pPr lvl="2"/>
            <a:r>
              <a:rPr lang="vi-VN" smtClean="0"/>
              <a:t>Третий уровень</a:t>
            </a:r>
          </a:p>
          <a:p>
            <a:pPr lvl="3"/>
            <a:r>
              <a:rPr lang="vi-VN" smtClean="0"/>
              <a:t>Четвертый уровень</a:t>
            </a:r>
          </a:p>
          <a:p>
            <a:pPr lvl="4"/>
            <a:r>
              <a:rPr lang="vi-VN" smtClean="0"/>
              <a:t>Пятый уровень</a:t>
            </a:r>
          </a:p>
        </p:txBody>
      </p:sp>
      <p:sp>
        <p:nvSpPr>
          <p:cNvPr id="66571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vi-VN"/>
          </a:p>
        </p:txBody>
      </p:sp>
      <p:sp>
        <p:nvSpPr>
          <p:cNvPr id="66572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vi-VN"/>
          </a:p>
        </p:txBody>
      </p:sp>
      <p:sp>
        <p:nvSpPr>
          <p:cNvPr id="6657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A01FA66E-80C2-4336-AED7-BD6858C11E7C}" type="slidenum">
              <a:rPr lang="vi-VN"/>
              <a:pPr/>
              <a:t>‹#›</a:t>
            </a:fld>
            <a:endParaRPr lang="vi-V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 smtClean="0"/>
              <a:t>IT4853</a:t>
            </a:r>
            <a:br>
              <a:rPr lang="en-US" sz="3200" dirty="0" smtClean="0"/>
            </a:br>
            <a:r>
              <a:rPr lang="en-US" sz="3200" dirty="0" err="1" smtClean="0"/>
              <a:t>Tìm</a:t>
            </a:r>
            <a:r>
              <a:rPr lang="en-US" sz="3200" dirty="0" smtClean="0"/>
              <a:t> </a:t>
            </a:r>
            <a:r>
              <a:rPr lang="en-US" sz="3200" dirty="0" err="1"/>
              <a:t>kiếm</a:t>
            </a:r>
            <a:r>
              <a:rPr lang="en-US" sz="3200" dirty="0"/>
              <a:t> </a:t>
            </a:r>
            <a:r>
              <a:rPr lang="en-US" sz="3200" dirty="0" err="1"/>
              <a:t>và</a:t>
            </a:r>
            <a:r>
              <a:rPr lang="en-US" sz="3200" dirty="0"/>
              <a:t> </a:t>
            </a:r>
            <a:r>
              <a:rPr lang="en-US" sz="3200" dirty="0" err="1"/>
              <a:t>trình</a:t>
            </a:r>
            <a:r>
              <a:rPr lang="en-US" sz="3200" dirty="0"/>
              <a:t> </a:t>
            </a:r>
            <a:r>
              <a:rPr lang="en-US" sz="3200" dirty="0" err="1"/>
              <a:t>diễn</a:t>
            </a:r>
            <a:r>
              <a:rPr lang="en-US" sz="3200" dirty="0"/>
              <a:t> </a:t>
            </a:r>
            <a:r>
              <a:rPr lang="en-US" sz="3200" dirty="0" err="1"/>
              <a:t>thông</a:t>
            </a:r>
            <a:r>
              <a:rPr lang="en-US" sz="3200" dirty="0"/>
              <a:t> tin</a:t>
            </a:r>
            <a:endParaRPr lang="vi-VN" sz="3200" dirty="0"/>
          </a:p>
        </p:txBody>
      </p:sp>
      <p:sp>
        <p:nvSpPr>
          <p:cNvPr id="2437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11560" y="3429000"/>
            <a:ext cx="7160840" cy="2209800"/>
          </a:xfrm>
        </p:spPr>
        <p:txBody>
          <a:bodyPr/>
          <a:lstStyle/>
          <a:p>
            <a:pPr algn="just"/>
            <a:r>
              <a:rPr lang="en-US" smtClean="0"/>
              <a:t>Bài 23. Thu </a:t>
            </a:r>
            <a:r>
              <a:rPr lang="en-US" dirty="0" err="1" smtClean="0"/>
              <a:t>thập</a:t>
            </a:r>
            <a:r>
              <a:rPr lang="en-US" dirty="0" smtClean="0"/>
              <a:t> </a:t>
            </a:r>
            <a:r>
              <a:rPr lang="en-US" err="1" smtClean="0"/>
              <a:t>dữ</a:t>
            </a:r>
            <a:r>
              <a:rPr lang="en-US" smtClean="0"/>
              <a:t> liệu</a:t>
            </a:r>
          </a:p>
          <a:p>
            <a:pPr algn="just"/>
            <a:r>
              <a:rPr lang="en-US" sz="2400" smtClean="0"/>
              <a:t>IIR.C20. Web crawling and indexes</a:t>
            </a:r>
            <a:endParaRPr lang="en-US" sz="2400" dirty="0"/>
          </a:p>
        </p:txBody>
      </p:sp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2987824" y="6217344"/>
            <a:ext cx="30241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vi-V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800" dirty="0" err="1">
                <a:cs typeface="Arial" panose="020B0604020202020204" pitchFamily="34" charset="0"/>
              </a:rPr>
              <a:t>Hà</a:t>
            </a:r>
            <a:r>
              <a:rPr lang="en-US" altLang="ru-RU" sz="1800" dirty="0">
                <a:cs typeface="Arial" panose="020B0604020202020204" pitchFamily="34" charset="0"/>
              </a:rPr>
              <a:t> </a:t>
            </a:r>
            <a:r>
              <a:rPr lang="en-US" altLang="ru-RU" sz="1800" dirty="0" err="1">
                <a:cs typeface="Arial" panose="020B0604020202020204" pitchFamily="34" charset="0"/>
              </a:rPr>
              <a:t>Nội</a:t>
            </a:r>
            <a:r>
              <a:rPr lang="en-US" altLang="ru-RU" sz="1800">
                <a:cs typeface="Arial" panose="020B0604020202020204" pitchFamily="34" charset="0"/>
              </a:rPr>
              <a:t>, </a:t>
            </a:r>
            <a:r>
              <a:rPr lang="en-US" altLang="ru-RU" sz="1800" smtClean="0">
                <a:cs typeface="Arial" panose="020B0604020202020204" pitchFamily="34" charset="0"/>
              </a:rPr>
              <a:t>2016</a:t>
            </a:r>
            <a:endParaRPr lang="vi-VN" altLang="ru-RU" sz="1800" dirty="0">
              <a:cs typeface="Arial" panose="020B0604020202020204" pitchFamily="34" charset="0"/>
            </a:endParaRPr>
          </a:p>
        </p:txBody>
      </p: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4859487" y="4850507"/>
            <a:ext cx="4213225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vi-V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400" dirty="0"/>
              <a:t>TS. </a:t>
            </a:r>
            <a:r>
              <a:rPr lang="en-US" altLang="ru-RU" sz="1400" dirty="0" err="1"/>
              <a:t>Nguyễn</a:t>
            </a:r>
            <a:r>
              <a:rPr lang="en-US" altLang="ru-RU" sz="1400" dirty="0"/>
              <a:t> </a:t>
            </a:r>
            <a:r>
              <a:rPr lang="en-US" altLang="ru-RU" sz="1400" dirty="0" err="1"/>
              <a:t>Bá</a:t>
            </a:r>
            <a:r>
              <a:rPr lang="en-US" altLang="ru-RU" sz="1400" dirty="0"/>
              <a:t> </a:t>
            </a:r>
            <a:r>
              <a:rPr lang="en-US" altLang="ru-RU" sz="1400" dirty="0" err="1"/>
              <a:t>Ngọc</a:t>
            </a:r>
            <a:r>
              <a:rPr lang="en-US" altLang="ru-RU" sz="1400" dirty="0"/>
              <a:t>, </a:t>
            </a:r>
            <a:r>
              <a:rPr lang="en-US" altLang="ru-RU" sz="1400" i="1" dirty="0" err="1"/>
              <a:t>Bộ</a:t>
            </a:r>
            <a:r>
              <a:rPr lang="en-US" altLang="ru-RU" sz="1400" i="1" dirty="0"/>
              <a:t> </a:t>
            </a:r>
            <a:r>
              <a:rPr lang="en-US" altLang="ru-RU" sz="1400" i="1" dirty="0" err="1"/>
              <a:t>môn</a:t>
            </a:r>
            <a:r>
              <a:rPr lang="en-US" altLang="ru-RU" sz="1400" i="1" dirty="0"/>
              <a:t> </a:t>
            </a:r>
            <a:r>
              <a:rPr lang="en-US" altLang="ru-RU" sz="1400" i="1" dirty="0" err="1"/>
              <a:t>Hệ</a:t>
            </a:r>
            <a:r>
              <a:rPr lang="en-US" altLang="ru-RU" sz="1400" i="1" dirty="0"/>
              <a:t> </a:t>
            </a:r>
            <a:r>
              <a:rPr lang="en-US" altLang="ru-RU" sz="1400" i="1" dirty="0" err="1"/>
              <a:t>thống</a:t>
            </a:r>
            <a:r>
              <a:rPr lang="en-US" altLang="ru-RU" sz="1400" i="1" dirty="0"/>
              <a:t> </a:t>
            </a:r>
            <a:r>
              <a:rPr lang="en-US" altLang="ru-RU" sz="1400" i="1" dirty="0" err="1"/>
              <a:t>thông</a:t>
            </a:r>
            <a:r>
              <a:rPr lang="en-US" altLang="ru-RU" sz="1400" i="1" dirty="0"/>
              <a:t> tin, </a:t>
            </a:r>
            <a:r>
              <a:rPr lang="en-US" altLang="ru-RU" sz="1400" i="1" dirty="0" err="1"/>
              <a:t>Viện</a:t>
            </a:r>
            <a:r>
              <a:rPr lang="en-US" altLang="ru-RU" sz="1400" i="1" dirty="0"/>
              <a:t> CNTT &amp; TT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400" i="1" dirty="0"/>
              <a:t>ngocnb@soict.hust.edu.vn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1BD23-4C47-43B6-8E69-6BF97C7C38E6}" type="slidenum">
              <a:rPr lang="vi-VN"/>
              <a:pPr/>
              <a:t>10</a:t>
            </a:fld>
            <a:endParaRPr lang="vi-VN"/>
          </a:p>
        </p:txBody>
      </p:sp>
      <p:sp>
        <p:nvSpPr>
          <p:cNvPr id="825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Nội dung chính</a:t>
            </a:r>
            <a:endParaRPr lang="vi-VN"/>
          </a:p>
        </p:txBody>
      </p:sp>
      <p:sp>
        <p:nvSpPr>
          <p:cNvPr id="825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343528" cy="4114800"/>
          </a:xfrm>
        </p:spPr>
        <p:txBody>
          <a:bodyPr/>
          <a:lstStyle/>
          <a:p>
            <a:r>
              <a:rPr lang="en-US" smtClean="0">
                <a:solidFill>
                  <a:srgbClr val="DDDDDD"/>
                </a:solidFill>
              </a:rPr>
              <a:t>Các thao tác thu thập dữ liệu cơ bản</a:t>
            </a:r>
            <a:endParaRPr lang="en-US" dirty="0">
              <a:solidFill>
                <a:srgbClr val="DDDDDD"/>
              </a:solidFill>
            </a:endParaRPr>
          </a:p>
          <a:p>
            <a:r>
              <a:rPr lang="en-US" smtClean="0"/>
              <a:t>Bộ thu thập dữ liệu Web</a:t>
            </a:r>
            <a:endParaRPr lang="vi-V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9040A-3C6C-4725-94BA-37F75FEBAAF4}" type="slidenum">
              <a:rPr lang="vi-VN"/>
              <a:pPr/>
              <a:t>11</a:t>
            </a:fld>
            <a:endParaRPr lang="vi-VN"/>
          </a:p>
        </p:txBody>
      </p:sp>
      <p:sp>
        <p:nvSpPr>
          <p:cNvPr id="77312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quát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thập</a:t>
            </a:r>
            <a:endParaRPr lang="vi-VN" dirty="0"/>
          </a:p>
        </p:txBody>
      </p:sp>
      <p:pic>
        <p:nvPicPr>
          <p:cNvPr id="773124" name="Picture 6" descr="202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3" y="1827213"/>
            <a:ext cx="6921500" cy="4697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087E6-E558-4D0B-90FA-F538104C1742}" type="slidenum">
              <a:rPr lang="vi-VN"/>
              <a:pPr/>
              <a:t>12</a:t>
            </a:fld>
            <a:endParaRPr lang="vi-VN"/>
          </a:p>
        </p:txBody>
      </p:sp>
      <p:sp>
        <p:nvSpPr>
          <p:cNvPr id="77005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đợi</a:t>
            </a:r>
            <a:r>
              <a:rPr lang="en-US" dirty="0" smtClean="0"/>
              <a:t> </a:t>
            </a:r>
            <a:r>
              <a:rPr lang="en-US" dirty="0"/>
              <a:t>URL</a:t>
            </a:r>
            <a:endParaRPr lang="vi-VN" dirty="0"/>
          </a:p>
        </p:txBody>
      </p:sp>
      <p:pic>
        <p:nvPicPr>
          <p:cNvPr id="770052" name="Picture 6" descr="201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3" y="2143125"/>
            <a:ext cx="7643812" cy="396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3CF3C-0567-4168-8560-F7D5F4AD0B0B}" type="slidenum">
              <a:rPr lang="vi-VN"/>
              <a:pPr/>
              <a:t>13</a:t>
            </a:fld>
            <a:endParaRPr lang="vi-VN"/>
          </a:p>
        </p:txBody>
      </p:sp>
      <p:sp>
        <p:nvSpPr>
          <p:cNvPr id="77209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err="1" smtClean="0"/>
              <a:t>đợi</a:t>
            </a:r>
            <a:r>
              <a:rPr lang="en-US" smtClean="0"/>
              <a:t> URL (2)</a:t>
            </a:r>
            <a:endParaRPr lang="vi-VN" dirty="0"/>
          </a:p>
        </p:txBody>
      </p:sp>
      <p:sp>
        <p:nvSpPr>
          <p:cNvPr id="77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343528" cy="4114800"/>
          </a:xfrm>
        </p:spPr>
        <p:txBody>
          <a:bodyPr/>
          <a:lstStyle/>
          <a:p>
            <a:r>
              <a:rPr lang="en-US" smtClean="0"/>
              <a:t>Hàng </a:t>
            </a:r>
            <a:r>
              <a:rPr lang="en-US" dirty="0" err="1" smtClean="0"/>
              <a:t>đợi</a:t>
            </a:r>
            <a:r>
              <a:rPr lang="en-US" dirty="0" smtClean="0"/>
              <a:t> </a:t>
            </a:r>
            <a:r>
              <a:rPr lang="en-US" dirty="0"/>
              <a:t>URL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/>
              <a:t>URLs </a:t>
            </a:r>
            <a:r>
              <a:rPr lang="en-US" smtClean="0"/>
              <a:t>đã phát hiện, </a:t>
            </a: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chưa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err="1"/>
              <a:t>thu</a:t>
            </a:r>
            <a:r>
              <a:rPr lang="en-US"/>
              <a:t> </a:t>
            </a:r>
            <a:r>
              <a:rPr lang="en-US" smtClean="0"/>
              <a:t>thập</a:t>
            </a:r>
            <a:endParaRPr lang="en-US" dirty="0"/>
          </a:p>
          <a:p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bao</a:t>
            </a:r>
            <a:r>
              <a:rPr lang="en-US" dirty="0"/>
              <a:t> </a:t>
            </a:r>
            <a:r>
              <a:rPr lang="en-US" dirty="0" err="1"/>
              <a:t>gồm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chủ</a:t>
            </a:r>
            <a:endParaRPr lang="en-US" dirty="0"/>
          </a:p>
          <a:p>
            <a:pPr lvl="1"/>
            <a:r>
              <a:rPr lang="en-US" dirty="0" err="1"/>
              <a:t>Chánh</a:t>
            </a:r>
            <a:r>
              <a:rPr lang="en-US" dirty="0"/>
              <a:t> </a:t>
            </a:r>
            <a:r>
              <a:rPr lang="en-US" dirty="0" err="1"/>
              <a:t>nạp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err="1"/>
              <a:t>cùng</a:t>
            </a:r>
            <a:r>
              <a:rPr lang="en-US"/>
              <a:t> </a:t>
            </a:r>
            <a:r>
              <a:rPr lang="en-US" smtClean="0"/>
              <a:t>lúc;</a:t>
            </a:r>
            <a:endParaRPr lang="en-US" dirty="0"/>
          </a:p>
          <a:p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luồng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thập</a:t>
            </a:r>
            <a:endParaRPr lang="vi-VN" dirty="0"/>
          </a:p>
        </p:txBody>
      </p:sp>
      <p:sp>
        <p:nvSpPr>
          <p:cNvPr id="2" name="TextBox 1"/>
          <p:cNvSpPr txBox="1"/>
          <p:nvPr/>
        </p:nvSpPr>
        <p:spPr>
          <a:xfrm>
            <a:off x="827584" y="5661248"/>
            <a:ext cx="7488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chemeClr val="tx2"/>
                </a:solidFill>
              </a:rPr>
              <a:t>Hàng đợi URL: URL </a:t>
            </a:r>
            <a:r>
              <a:rPr lang="en-US" sz="2800" smtClean="0">
                <a:solidFill>
                  <a:schemeClr val="tx2"/>
                </a:solidFill>
              </a:rPr>
              <a:t>frontier</a:t>
            </a:r>
            <a:endParaRPr lang="en-US" sz="28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F9526-3A75-4670-A26A-A69E1C8825F3}" type="slidenum">
              <a:rPr lang="vi-VN"/>
              <a:pPr/>
              <a:t>14</a:t>
            </a:fld>
            <a:endParaRPr lang="vi-VN"/>
          </a:p>
        </p:txBody>
      </p:sp>
      <p:sp>
        <p:nvSpPr>
          <p:cNvPr id="77517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/>
              <a:t>Chuẩn hóa URL</a:t>
            </a:r>
            <a:endParaRPr lang="vi-VN"/>
          </a:p>
        </p:txBody>
      </p:sp>
      <p:sp>
        <p:nvSpPr>
          <p:cNvPr id="775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343528" cy="4114800"/>
          </a:xfrm>
        </p:spPr>
        <p:txBody>
          <a:bodyPr/>
          <a:lstStyle/>
          <a:p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URLs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trích</a:t>
            </a:r>
            <a:r>
              <a:rPr lang="en-US" dirty="0"/>
              <a:t> </a:t>
            </a:r>
            <a:r>
              <a:rPr lang="en-US" dirty="0" err="1"/>
              <a:t>rút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URLs </a:t>
            </a:r>
            <a:r>
              <a:rPr lang="en-US" dirty="0" err="1">
                <a:solidFill>
                  <a:srgbClr val="0070C0"/>
                </a:solidFill>
              </a:rPr>
              <a:t>tương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đối</a:t>
            </a:r>
            <a:r>
              <a:rPr lang="en-US" dirty="0"/>
              <a:t>.</a:t>
            </a:r>
          </a:p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, </a:t>
            </a:r>
            <a:r>
              <a:rPr lang="en-US" dirty="0" err="1"/>
              <a:t>trong</a:t>
            </a:r>
            <a:r>
              <a:rPr lang="en-US" dirty="0"/>
              <a:t> http://mit.edu,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aboutsite.html</a:t>
            </a:r>
          </a:p>
          <a:p>
            <a:pPr lvl="1"/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/>
              <a:t>đương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: http://mit.edu/aboutsite.html</a:t>
            </a:r>
          </a:p>
          <a:p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chuẩn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smtClean="0"/>
              <a:t>URLs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 smtClean="0"/>
              <a:t>đối</a:t>
            </a:r>
            <a:r>
              <a:rPr lang="en-US" dirty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tuyệt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.</a:t>
            </a:r>
            <a:endParaRPr lang="vi-V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A33BD-91B0-46C7-A986-47E417CC1C10}" type="slidenum">
              <a:rPr lang="vi-VN"/>
              <a:pPr/>
              <a:t>15</a:t>
            </a:fld>
            <a:endParaRPr lang="vi-VN"/>
          </a:p>
        </p:txBody>
      </p:sp>
      <p:sp>
        <p:nvSpPr>
          <p:cNvPr id="77619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/>
              <a:t>Nội dung đã xem</a:t>
            </a:r>
            <a:endParaRPr lang="vi-VN"/>
          </a:p>
        </p:txBody>
      </p:sp>
      <p:sp>
        <p:nvSpPr>
          <p:cNvPr id="77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568" y="2017713"/>
            <a:ext cx="8271520" cy="4114800"/>
          </a:xfrm>
        </p:spPr>
        <p:txBody>
          <a:bodyPr/>
          <a:lstStyle/>
          <a:p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nạp</a:t>
            </a:r>
            <a:r>
              <a:rPr lang="en-US" dirty="0"/>
              <a:t>: </a:t>
            </a:r>
            <a:r>
              <a:rPr lang="en-US" dirty="0" err="1"/>
              <a:t>K</a:t>
            </a:r>
            <a:r>
              <a:rPr lang="en-US" dirty="0" err="1" smtClean="0"/>
              <a:t>iểm</a:t>
            </a:r>
            <a:r>
              <a:rPr lang="en-US" dirty="0" smtClean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mục</a:t>
            </a:r>
            <a:endParaRPr lang="de-DE" dirty="0"/>
          </a:p>
          <a:p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 smtClean="0"/>
              <a:t>đại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0070C0"/>
                </a:solidFill>
              </a:rPr>
              <a:t>biểu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diễn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khung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 err="1"/>
              <a:t>Bỏ</a:t>
            </a:r>
            <a:r>
              <a:rPr lang="en-US" dirty="0"/>
              <a:t> qua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mục</a:t>
            </a:r>
            <a:endParaRPr lang="vi-V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58478-2D65-4DEB-8922-393B016DDB74}" type="slidenum">
              <a:rPr lang="vi-VN"/>
              <a:pPr/>
              <a:t>16</a:t>
            </a:fld>
            <a:endParaRPr lang="vi-VN"/>
          </a:p>
        </p:txBody>
      </p:sp>
      <p:sp>
        <p:nvSpPr>
          <p:cNvPr id="77721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/>
              <a:t>Thu gom phân tán</a:t>
            </a:r>
            <a:endParaRPr lang="vi-VN"/>
          </a:p>
        </p:txBody>
      </p:sp>
      <p:sp>
        <p:nvSpPr>
          <p:cNvPr id="777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343528" cy="4114800"/>
          </a:xfrm>
        </p:spPr>
        <p:txBody>
          <a:bodyPr/>
          <a:lstStyle/>
          <a:p>
            <a:r>
              <a:rPr lang="en-US"/>
              <a:t>Chạy nhiều phân luồng thu </a:t>
            </a:r>
            <a:r>
              <a:rPr lang="en-US" smtClean="0"/>
              <a:t>thập trên nhiều </a:t>
            </a:r>
            <a:r>
              <a:rPr lang="en-US"/>
              <a:t>nút khác </a:t>
            </a:r>
            <a:r>
              <a:rPr lang="en-US" smtClean="0"/>
              <a:t>nhau đặt ở các vị trí khác nhau.</a:t>
            </a:r>
            <a:endParaRPr lang="en-US"/>
          </a:p>
          <a:p>
            <a:pPr lvl="1"/>
            <a:r>
              <a:rPr lang="de-DE" smtClean="0"/>
              <a:t>VD, Google thực hiện phân </a:t>
            </a:r>
            <a:r>
              <a:rPr lang="de-DE"/>
              <a:t>tán </a:t>
            </a:r>
            <a:r>
              <a:rPr lang="de-DE" smtClean="0"/>
              <a:t>hệ thống thu thập theo </a:t>
            </a:r>
            <a:r>
              <a:rPr lang="de-DE"/>
              <a:t>vị trí địa lý</a:t>
            </a:r>
          </a:p>
          <a:p>
            <a:r>
              <a:rPr lang="en-US"/>
              <a:t>Phân chia các máy chủ </a:t>
            </a:r>
            <a:r>
              <a:rPr lang="en-US" smtClean="0"/>
              <a:t>chứa dữ liệu thu </a:t>
            </a:r>
            <a:r>
              <a:rPr lang="en-US"/>
              <a:t>thập </a:t>
            </a:r>
            <a:r>
              <a:rPr lang="en-US" smtClean="0"/>
              <a:t>cho </a:t>
            </a:r>
            <a:r>
              <a:rPr lang="en-US"/>
              <a:t>các nút khác </a:t>
            </a:r>
            <a:r>
              <a:rPr lang="en-US" smtClean="0"/>
              <a:t>nhau</a:t>
            </a:r>
          </a:p>
          <a:p>
            <a:pPr lvl="1"/>
            <a:r>
              <a:rPr lang="en-US" smtClean="0"/>
              <a:t>Mỗi nút đảm nhiệm việc thu thập từ một cụm máy chủ.</a:t>
            </a:r>
            <a:endParaRPr lang="vi-V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DDBE8-4554-410E-89A4-0EBE4E1CEAB5}" type="slidenum">
              <a:rPr lang="vi-VN"/>
              <a:pPr/>
              <a:t>17</a:t>
            </a:fld>
            <a:endParaRPr lang="vi-VN"/>
          </a:p>
        </p:txBody>
      </p:sp>
      <p:sp>
        <p:nvSpPr>
          <p:cNvPr id="77824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/>
              <a:t>Những trung tâm dữ liệu của Google (wazfaring. com)</a:t>
            </a:r>
            <a:endParaRPr lang="vi-VN"/>
          </a:p>
        </p:txBody>
      </p:sp>
      <p:pic>
        <p:nvPicPr>
          <p:cNvPr id="778244" name="Picture 6" descr="202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2230438"/>
            <a:ext cx="8572500" cy="321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E023-1E85-421B-9968-EA53EFD08EB9}" type="slidenum">
              <a:rPr lang="vi-VN"/>
              <a:pPr/>
              <a:t>18</a:t>
            </a:fld>
            <a:endParaRPr lang="vi-VN"/>
          </a:p>
        </p:txBody>
      </p:sp>
      <p:sp>
        <p:nvSpPr>
          <p:cNvPr id="78029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/>
              <a:t>Thu gom dữ liệu phân tán</a:t>
            </a:r>
            <a:endParaRPr lang="vi-VN"/>
          </a:p>
        </p:txBody>
      </p:sp>
      <p:pic>
        <p:nvPicPr>
          <p:cNvPr id="780292" name="Picture 7" descr="202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3" y="1857375"/>
            <a:ext cx="7358062" cy="415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0D6DD-371C-44D5-9174-F8E246923D40}" type="slidenum">
              <a:rPr lang="vi-VN"/>
              <a:pPr/>
              <a:t>19</a:t>
            </a:fld>
            <a:endParaRPr lang="vi-VN"/>
          </a:p>
        </p:txBody>
      </p:sp>
      <p:sp>
        <p:nvSpPr>
          <p:cNvPr id="78233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Vai trò của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/>
              <a:t>đợi</a:t>
            </a:r>
            <a:r>
              <a:rPr lang="en-US" dirty="0"/>
              <a:t> URL</a:t>
            </a:r>
            <a:endParaRPr lang="vi-VN" dirty="0"/>
          </a:p>
        </p:txBody>
      </p:sp>
      <p:sp>
        <p:nvSpPr>
          <p:cNvPr id="782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343528" cy="4114800"/>
          </a:xfrm>
        </p:spPr>
        <p:txBody>
          <a:bodyPr/>
          <a:lstStyle/>
          <a:p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lịch</a:t>
            </a:r>
            <a:r>
              <a:rPr lang="en-US" dirty="0"/>
              <a:t> </a:t>
            </a:r>
            <a:r>
              <a:rPr lang="en-US" dirty="0" err="1"/>
              <a:t>thiệp</a:t>
            </a:r>
            <a:r>
              <a:rPr lang="en-US"/>
              <a:t>: </a:t>
            </a:r>
            <a:r>
              <a:rPr lang="en-US" smtClean="0"/>
              <a:t>Đảm bảo không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/>
              <a:t> web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xuyên</a:t>
            </a:r>
            <a:endParaRPr lang="en-US" dirty="0"/>
          </a:p>
          <a:p>
            <a:pPr lvl="1"/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, </a:t>
            </a:r>
            <a:r>
              <a:rPr lang="en-US" dirty="0" err="1"/>
              <a:t>chèn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chủ</a:t>
            </a:r>
            <a:endParaRPr lang="de-DE" dirty="0"/>
          </a:p>
          <a:p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: </a:t>
            </a:r>
            <a:endParaRPr lang="en-US" dirty="0" smtClean="0"/>
          </a:p>
          <a:p>
            <a:pPr lvl="1" algn="just"/>
            <a:r>
              <a:rPr lang="en-US" dirty="0" err="1" smtClean="0"/>
              <a:t>Đảm</a:t>
            </a:r>
            <a:r>
              <a:rPr lang="en-US" dirty="0" smtClean="0"/>
              <a:t> </a:t>
            </a:r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ưu</a:t>
            </a:r>
            <a:r>
              <a:rPr lang="en-US" dirty="0" smtClean="0"/>
              <a:t> </a:t>
            </a:r>
            <a:r>
              <a:rPr lang="en-US" dirty="0" err="1" smtClean="0"/>
              <a:t>tiên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trọng</a:t>
            </a:r>
            <a:r>
              <a:rPr lang="en-US" dirty="0" smtClean="0"/>
              <a:t>,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xuyên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.</a:t>
            </a:r>
            <a:endParaRPr lang="de-DE" dirty="0"/>
          </a:p>
          <a:p>
            <a:pPr lvl="2" algn="just"/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 smtClean="0"/>
              <a:t>khó</a:t>
            </a:r>
            <a:r>
              <a:rPr lang="en-US" dirty="0" smtClean="0"/>
              <a:t>,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err="1"/>
              <a:t>đợi</a:t>
            </a:r>
            <a:r>
              <a:rPr lang="en-US"/>
              <a:t> </a:t>
            </a:r>
            <a:r>
              <a:rPr lang="en-US" smtClean="0"/>
              <a:t>thông thường không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quyết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.</a:t>
            </a:r>
            <a:endParaRPr lang="vi-V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4EFF8-2841-4E6A-9D71-3387BD2F91C3}" type="slidenum">
              <a:rPr lang="vi-VN"/>
              <a:pPr/>
              <a:t>2</a:t>
            </a:fld>
            <a:endParaRPr lang="vi-VN"/>
          </a:p>
        </p:txBody>
      </p:sp>
      <p:sp>
        <p:nvSpPr>
          <p:cNvPr id="824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Nội dung chính</a:t>
            </a:r>
            <a:endParaRPr lang="vi-VN"/>
          </a:p>
        </p:txBody>
      </p:sp>
      <p:sp>
        <p:nvSpPr>
          <p:cNvPr id="824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343528" cy="4114800"/>
          </a:xfrm>
        </p:spPr>
        <p:txBody>
          <a:bodyPr/>
          <a:lstStyle/>
          <a:p>
            <a:r>
              <a:rPr lang="en-US" smtClean="0"/>
              <a:t>Các thao tác thu thập dữ liệu cơ bản</a:t>
            </a:r>
            <a:endParaRPr lang="en-US" dirty="0"/>
          </a:p>
          <a:p>
            <a:r>
              <a:rPr lang="en-US" smtClean="0">
                <a:solidFill>
                  <a:srgbClr val="DDDDDD"/>
                </a:solidFill>
              </a:rPr>
              <a:t>Bộ thu thập dữ liệu Web</a:t>
            </a:r>
            <a:endParaRPr lang="vi-VN" dirty="0">
              <a:solidFill>
                <a:srgbClr val="DDDDDD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7C4A3-24F4-4634-BDB2-1C24394B22CF}" type="slidenum">
              <a:rPr lang="vi-VN"/>
              <a:pPr/>
              <a:t>20</a:t>
            </a:fld>
            <a:endParaRPr lang="vi-VN"/>
          </a:p>
        </p:txBody>
      </p:sp>
      <p:sp>
        <p:nvSpPr>
          <p:cNvPr id="791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789583"/>
            <a:ext cx="7793037" cy="911225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dirty="0" smtClean="0"/>
              <a:t>Hàng đợi </a:t>
            </a:r>
            <a:r>
              <a:rPr lang="de-DE" dirty="0"/>
              <a:t>URL của Mercator</a:t>
            </a:r>
            <a:endParaRPr lang="vi-VN" dirty="0"/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4571876" y="2786063"/>
            <a:ext cx="4392612" cy="3857625"/>
          </a:xfrm>
          <a:prstGeom prst="rect">
            <a:avLst/>
          </a:prstGeom>
        </p:spPr>
        <p:txBody>
          <a:bodyPr/>
          <a:lstStyle>
            <a:defPPr>
              <a:defRPr lang="vi-VN"/>
            </a:defPPr>
            <a:lvl1pPr marL="342900" indent="-342900"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latin typeface="+mn-lt"/>
                <a:cs typeface="+mn-cs"/>
              </a:defRPr>
            </a:lvl1pPr>
            <a:lvl2pPr marL="742950" lvl="1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latin typeface="+mn-lt"/>
                <a:cs typeface="+mn-cs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latin typeface="+mn-lt"/>
                <a:cs typeface="+mn-cs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latin typeface="+mn-lt"/>
                <a:cs typeface="+mn-cs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latin typeface="+mn-lt"/>
                <a:cs typeface="+mn-cs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cs typeface="+mn-cs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cs typeface="+mn-cs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cs typeface="+mn-cs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cs typeface="+mn-cs"/>
              </a:defRPr>
            </a:lvl9pPr>
          </a:lstStyle>
          <a:p>
            <a:r>
              <a:rPr lang="en-US" dirty="0" err="1"/>
              <a:t>Luồng</a:t>
            </a:r>
            <a:r>
              <a:rPr lang="en-US" dirty="0"/>
              <a:t> URLs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nạp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qua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đợi</a:t>
            </a:r>
            <a:r>
              <a:rPr lang="en-US" dirty="0"/>
              <a:t>: </a:t>
            </a:r>
            <a:r>
              <a:rPr lang="en-US" dirty="0" err="1"/>
              <a:t>phía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phía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de-DE" dirty="0"/>
              <a:t>.</a:t>
            </a:r>
          </a:p>
          <a:p>
            <a:r>
              <a:rPr lang="de-DE" dirty="0"/>
              <a:t>Hàng đợi phía trước quản lý độ ưu tiên.</a:t>
            </a:r>
          </a:p>
          <a:p>
            <a:r>
              <a:rPr lang="de-DE" dirty="0"/>
              <a:t>Hàng đợi phía sau đảm bảo sự lịch thiệp.</a:t>
            </a:r>
          </a:p>
          <a:p>
            <a:r>
              <a:rPr lang="de-DE" dirty="0"/>
              <a:t>Các hàng đợi là FIFO.</a:t>
            </a:r>
          </a:p>
        </p:txBody>
      </p:sp>
      <p:pic>
        <p:nvPicPr>
          <p:cNvPr id="791557" name="Picture 6" descr="202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5" y="1820118"/>
            <a:ext cx="3643313" cy="492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18E46-F26E-4B79-95D3-6B98FFD1773D}" type="slidenum">
              <a:rPr lang="vi-VN"/>
              <a:pPr/>
              <a:t>21</a:t>
            </a:fld>
            <a:endParaRPr lang="vi-VN"/>
          </a:p>
        </p:txBody>
      </p:sp>
      <p:sp>
        <p:nvSpPr>
          <p:cNvPr id="79974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dirty="0" smtClean="0"/>
              <a:t>Hàng </a:t>
            </a:r>
            <a:r>
              <a:rPr lang="de-DE" dirty="0"/>
              <a:t>đợi phía trước</a:t>
            </a:r>
            <a:endParaRPr lang="vi-VN" dirty="0"/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4860032" y="2451100"/>
            <a:ext cx="4000500" cy="3857625"/>
          </a:xfrm>
          <a:prstGeom prst="rect">
            <a:avLst/>
          </a:prstGeom>
        </p:spPr>
        <p:txBody>
          <a:bodyPr/>
          <a:lstStyle>
            <a:defPPr>
              <a:defRPr lang="vi-VN"/>
            </a:defPPr>
            <a:lvl1pPr marL="342900" indent="-342900"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latin typeface="+mn-lt"/>
                <a:cs typeface="+mn-cs"/>
              </a:defRPr>
            </a:lvl1pPr>
            <a:lvl2pPr marL="742950" lvl="1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latin typeface="+mn-lt"/>
                <a:cs typeface="+mn-cs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latin typeface="+mn-lt"/>
                <a:cs typeface="+mn-cs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latin typeface="+mn-lt"/>
                <a:cs typeface="+mn-cs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latin typeface="+mn-lt"/>
                <a:cs typeface="+mn-cs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cs typeface="+mn-cs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cs typeface="+mn-cs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cs typeface="+mn-cs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cs typeface="+mn-cs"/>
              </a:defRPr>
            </a:lvl9pPr>
          </a:lstStyle>
          <a:p>
            <a:r>
              <a:rPr lang="de-DE" dirty="0"/>
              <a:t>Bộ ưu tiên gán cho mỗi URL một độ ưu tiên nguyên trong khoảng từ 1 đến F.</a:t>
            </a:r>
          </a:p>
          <a:p>
            <a:r>
              <a:rPr lang="de-DE" dirty="0"/>
              <a:t>Sau đó thêm URL vào hàng đợi tương ứng</a:t>
            </a:r>
          </a:p>
          <a:p>
            <a:r>
              <a:rPr lang="de-DE" dirty="0"/>
              <a:t>Xác định độ ưu tiên bằng giải thuật tham lam: tốc độ cập nhật, PageRank v.v.</a:t>
            </a:r>
          </a:p>
        </p:txBody>
      </p:sp>
      <p:pic>
        <p:nvPicPr>
          <p:cNvPr id="799749" name="Picture 7" descr="203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2022475"/>
            <a:ext cx="4643438" cy="362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069ED-9F55-4F07-AF34-8A74B2ED4D45}" type="slidenum">
              <a:rPr lang="vi-VN"/>
              <a:pPr/>
              <a:t>22</a:t>
            </a:fld>
            <a:endParaRPr lang="vi-VN"/>
          </a:p>
        </p:txBody>
      </p:sp>
      <p:sp>
        <p:nvSpPr>
          <p:cNvPr id="80179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dirty="0" smtClean="0"/>
              <a:t>Hàng </a:t>
            </a:r>
            <a:r>
              <a:rPr lang="de-DE" dirty="0"/>
              <a:t>đợi phía trước</a:t>
            </a:r>
            <a:endParaRPr lang="vi-VN" dirty="0"/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4929187" y="1988840"/>
            <a:ext cx="3963987" cy="4694237"/>
          </a:xfrm>
          <a:prstGeom prst="rect">
            <a:avLst/>
          </a:prstGeom>
        </p:spPr>
        <p:txBody>
          <a:bodyPr/>
          <a:lstStyle>
            <a:defPPr>
              <a:defRPr lang="vi-VN"/>
            </a:defPPr>
            <a:lvl1pPr marL="342900" indent="-342900"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latin typeface="+mn-lt"/>
                <a:cs typeface="+mn-cs"/>
              </a:defRPr>
            </a:lvl1pPr>
            <a:lvl2pPr marL="742950" lvl="1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latin typeface="+mn-lt"/>
                <a:cs typeface="+mn-cs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latin typeface="+mn-lt"/>
                <a:cs typeface="+mn-cs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latin typeface="+mn-lt"/>
                <a:cs typeface="+mn-cs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latin typeface="+mn-lt"/>
                <a:cs typeface="+mn-cs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cs typeface="+mn-cs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cs typeface="+mn-cs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cs typeface="+mn-cs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cs typeface="+mn-cs"/>
              </a:defRPr>
            </a:lvl9pPr>
          </a:lstStyle>
          <a:p>
            <a:r>
              <a:rPr lang="de-DE" dirty="0"/>
              <a:t>Hàng đợi phía sau gửi yêu cầu tới hàng đợi phía trước</a:t>
            </a:r>
          </a:p>
          <a:p>
            <a:r>
              <a:rPr lang="de-DE" dirty="0"/>
              <a:t>Chọn một hàng đợi phía trước: Theo vòng, ngẫu nhiên, v.v. , </a:t>
            </a:r>
            <a:r>
              <a:rPr lang="en-US" dirty="0" err="1"/>
              <a:t>đảm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đợi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 </a:t>
            </a:r>
            <a:r>
              <a:rPr lang="en-US" dirty="0" err="1"/>
              <a:t>cao</a:t>
            </a:r>
            <a:endParaRPr lang="en-US" dirty="0"/>
          </a:p>
          <a:p>
            <a:r>
              <a:rPr lang="de-DE" dirty="0"/>
              <a:t>Lấy ra URL tiếp theo</a:t>
            </a:r>
          </a:p>
        </p:txBody>
      </p:sp>
      <p:pic>
        <p:nvPicPr>
          <p:cNvPr id="801797" name="Picture 7" descr="203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2108994"/>
            <a:ext cx="4643438" cy="362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D2533-0D78-4AB9-A03D-8B182F23B447}" type="slidenum">
              <a:rPr lang="vi-VN"/>
              <a:pPr/>
              <a:t>23</a:t>
            </a:fld>
            <a:endParaRPr lang="vi-VN"/>
          </a:p>
        </p:txBody>
      </p:sp>
      <p:sp>
        <p:nvSpPr>
          <p:cNvPr id="80384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dirty="0" smtClean="0"/>
              <a:t>Hàng </a:t>
            </a:r>
            <a:r>
              <a:rPr lang="de-DE" dirty="0"/>
              <a:t>đợi phía sau</a:t>
            </a:r>
            <a:endParaRPr lang="vi-VN" dirty="0"/>
          </a:p>
        </p:txBody>
      </p:sp>
      <p:pic>
        <p:nvPicPr>
          <p:cNvPr id="803844" name="Picture 8" descr="203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2097088"/>
            <a:ext cx="4837112" cy="334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59A81-EBF1-4D46-BD5D-59A19DF2FE6B}" type="slidenum">
              <a:rPr lang="vi-VN"/>
              <a:pPr/>
              <a:t>24</a:t>
            </a:fld>
            <a:endParaRPr lang="vi-VN"/>
          </a:p>
        </p:txBody>
      </p:sp>
      <p:sp>
        <p:nvSpPr>
          <p:cNvPr id="80589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dirty="0" smtClean="0"/>
              <a:t>Hàng </a:t>
            </a:r>
            <a:r>
              <a:rPr lang="de-DE" dirty="0"/>
              <a:t>đợi phía sau</a:t>
            </a:r>
            <a:endParaRPr lang="vi-VN" dirty="0"/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5148263" y="1715542"/>
            <a:ext cx="3744912" cy="4449762"/>
          </a:xfrm>
          <a:prstGeom prst="rect">
            <a:avLst/>
          </a:prstGeom>
        </p:spPr>
        <p:txBody>
          <a:bodyPr/>
          <a:lstStyle>
            <a:defPPr>
              <a:defRPr lang="vi-VN"/>
            </a:defPPr>
            <a:lvl1pPr marL="342900" indent="-342900"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latin typeface="+mn-lt"/>
                <a:cs typeface="+mn-cs"/>
              </a:defRPr>
            </a:lvl1pPr>
            <a:lvl2pPr marL="742950" lvl="1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latin typeface="+mn-lt"/>
                <a:cs typeface="+mn-cs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latin typeface="+mn-lt"/>
                <a:cs typeface="+mn-cs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latin typeface="+mn-lt"/>
                <a:cs typeface="+mn-cs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latin typeface="+mn-lt"/>
                <a:cs typeface="+mn-cs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cs typeface="+mn-cs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cs typeface="+mn-cs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cs typeface="+mn-cs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cs typeface="+mn-cs"/>
              </a:defRPr>
            </a:lvl9pPr>
          </a:lstStyle>
          <a:p>
            <a:endParaRPr lang="de-DE" dirty="0"/>
          </a:p>
          <a:p>
            <a:r>
              <a:rPr lang="de-DE" dirty="0"/>
              <a:t>Nguyên tắc 1. Mỗi hàng đợi phía sau được đảm bảo khác rỗng cho tới khi kết thúc thu thập.</a:t>
            </a:r>
          </a:p>
          <a:p>
            <a:r>
              <a:rPr lang="de-DE" dirty="0"/>
              <a:t>Nguyên tắc 2. Mỗi hàng đợi phía sau chỉ chứa những URL từ một máy chủ.</a:t>
            </a:r>
          </a:p>
          <a:p>
            <a:r>
              <a:rPr lang="de-DE" dirty="0"/>
              <a:t>Duy trì một bảng tham chiếu các máy chủ tới các hàng đợi phía sau.</a:t>
            </a:r>
          </a:p>
        </p:txBody>
      </p:sp>
      <p:pic>
        <p:nvPicPr>
          <p:cNvPr id="805893" name="Picture 8" descr="203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2287588"/>
            <a:ext cx="4837112" cy="334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38F11-D24C-4DAE-9FB7-AF10EC12B445}" type="slidenum">
              <a:rPr lang="vi-VN"/>
              <a:pPr/>
              <a:t>25</a:t>
            </a:fld>
            <a:endParaRPr lang="vi-VN"/>
          </a:p>
        </p:txBody>
      </p:sp>
      <p:sp>
        <p:nvSpPr>
          <p:cNvPr id="80793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dirty="0" smtClean="0"/>
              <a:t>Hàng </a:t>
            </a:r>
            <a:r>
              <a:rPr lang="de-DE" dirty="0"/>
              <a:t>đợi phía sau</a:t>
            </a:r>
            <a:endParaRPr lang="vi-VN" dirty="0"/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4932363" y="1858963"/>
            <a:ext cx="4032250" cy="4449762"/>
          </a:xfrm>
          <a:prstGeom prst="rect">
            <a:avLst/>
          </a:prstGeom>
        </p:spPr>
        <p:txBody>
          <a:bodyPr/>
          <a:lstStyle>
            <a:defPPr>
              <a:defRPr lang="vi-VN"/>
            </a:defPPr>
            <a:lvl1pPr marL="342900" indent="-342900"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latin typeface="+mn-lt"/>
                <a:cs typeface="+mn-cs"/>
              </a:defRPr>
            </a:lvl1pPr>
            <a:lvl2pPr marL="742950" lvl="1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latin typeface="+mn-lt"/>
                <a:cs typeface="+mn-cs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latin typeface="+mn-lt"/>
                <a:cs typeface="+mn-cs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latin typeface="+mn-lt"/>
                <a:cs typeface="+mn-cs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latin typeface="+mn-lt"/>
                <a:cs typeface="+mn-cs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cs typeface="+mn-cs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cs typeface="+mn-cs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cs typeface="+mn-cs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cs typeface="+mn-cs"/>
              </a:defRPr>
            </a:lvl9pPr>
          </a:lstStyle>
          <a:p>
            <a:r>
              <a:rPr lang="de-DE" dirty="0"/>
              <a:t>Hệ thống còn lưu trong bộ nhớ heap một thời gian đợi cho mỗi hàng đợi phía sau</a:t>
            </a:r>
          </a:p>
          <a:p>
            <a:r>
              <a:rPr lang="de-DE" dirty="0"/>
              <a:t>Thời gian đợi là thời gian te sớm nhất có thể gửi yêu cầu tới máy chủ tương ứng của hàng đợi phía sau.</a:t>
            </a:r>
          </a:p>
          <a:p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sớm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de-DE" dirty="0"/>
              <a:t>thời gian xử lý cuối cùng.</a:t>
            </a:r>
          </a:p>
        </p:txBody>
      </p:sp>
      <p:pic>
        <p:nvPicPr>
          <p:cNvPr id="807941" name="Picture 8" descr="203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2287588"/>
            <a:ext cx="4837112" cy="334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22888-D069-4354-99C5-5F92295C943C}" type="slidenum">
              <a:rPr lang="vi-VN"/>
              <a:pPr/>
              <a:t>26</a:t>
            </a:fld>
            <a:endParaRPr lang="vi-VN"/>
          </a:p>
        </p:txBody>
      </p:sp>
      <p:sp>
        <p:nvSpPr>
          <p:cNvPr id="80998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dirty="0" smtClean="0"/>
              <a:t>Hàng </a:t>
            </a:r>
            <a:r>
              <a:rPr lang="de-DE" dirty="0"/>
              <a:t>đợi phía sau</a:t>
            </a:r>
            <a:endParaRPr lang="vi-VN" dirty="0"/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4714875" y="1803400"/>
            <a:ext cx="4249738" cy="3857625"/>
          </a:xfrm>
          <a:prstGeom prst="rect">
            <a:avLst/>
          </a:prstGeom>
        </p:spPr>
        <p:txBody>
          <a:bodyPr/>
          <a:lstStyle>
            <a:defPPr>
              <a:defRPr lang="vi-VN"/>
            </a:defPPr>
            <a:lvl1pPr marL="342900" indent="-342900"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latin typeface="+mn-lt"/>
                <a:cs typeface="+mn-cs"/>
              </a:defRPr>
            </a:lvl1pPr>
            <a:lvl2pPr marL="742950" lvl="1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latin typeface="+mn-lt"/>
                <a:cs typeface="+mn-cs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latin typeface="+mn-lt"/>
                <a:cs typeface="+mn-cs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latin typeface="+mn-lt"/>
                <a:cs typeface="+mn-cs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latin typeface="+mn-lt"/>
                <a:cs typeface="+mn-cs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cs typeface="+mn-cs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cs typeface="+mn-cs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cs typeface="+mn-cs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cs typeface="+mn-cs"/>
              </a:defRPr>
            </a:lvl9pPr>
          </a:lstStyle>
          <a:p>
            <a:r>
              <a:rPr lang="de-DE" dirty="0"/>
              <a:t>Bộ thu thập giao tiếp với hàng đợi phía sau như thế nào?</a:t>
            </a:r>
          </a:p>
          <a:p>
            <a:pPr lvl="1"/>
            <a:r>
              <a:rPr lang="de-DE" dirty="0"/>
              <a:t>Lặp (i) lấy URL từ </a:t>
            </a:r>
            <a:r>
              <a:rPr lang="en-US" dirty="0"/>
              <a:t>q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(q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đợi</a:t>
            </a:r>
            <a:r>
              <a:rPr lang="en-US" dirty="0"/>
              <a:t> </a:t>
            </a:r>
            <a:r>
              <a:rPr lang="en-US" dirty="0" err="1"/>
              <a:t>phía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de-DE" dirty="0"/>
              <a:t>)</a:t>
            </a:r>
          </a:p>
          <a:p>
            <a:pPr lvl="1"/>
            <a:r>
              <a:rPr lang="en-US" dirty="0"/>
              <a:t>(ii) </a:t>
            </a:r>
            <a:r>
              <a:rPr lang="en-US" dirty="0" err="1"/>
              <a:t>nạp</a:t>
            </a:r>
            <a:r>
              <a:rPr lang="en-US" dirty="0"/>
              <a:t> URL u </a:t>
            </a:r>
            <a:r>
              <a:rPr lang="de-DE" dirty="0"/>
              <a:t>vào đầu hàng đợi q</a:t>
            </a:r>
          </a:p>
        </p:txBody>
      </p:sp>
      <p:pic>
        <p:nvPicPr>
          <p:cNvPr id="809989" name="Picture 8" descr="203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2232025"/>
            <a:ext cx="4837112" cy="334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0FFF1-2708-44FF-BFC9-671A59A4A547}" type="slidenum">
              <a:rPr lang="vi-VN"/>
              <a:pPr/>
              <a:t>27</a:t>
            </a:fld>
            <a:endParaRPr lang="vi-VN"/>
          </a:p>
        </p:txBody>
      </p:sp>
      <p:sp>
        <p:nvSpPr>
          <p:cNvPr id="81203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dirty="0" smtClean="0"/>
              <a:t>Hàng </a:t>
            </a:r>
            <a:r>
              <a:rPr lang="de-DE" dirty="0"/>
              <a:t>đợi phía sau</a:t>
            </a:r>
            <a:endParaRPr lang="vi-VN" dirty="0"/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4714875" y="1844923"/>
            <a:ext cx="4105275" cy="4680421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defPPr>
              <a:defRPr lang="vi-VN"/>
            </a:defPPr>
            <a:lvl1pPr marL="342900" indent="-342900"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latin typeface="+mn-lt"/>
                <a:cs typeface="+mn-cs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latin typeface="+mn-lt"/>
                <a:cs typeface="+mn-cs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latin typeface="+mn-lt"/>
                <a:cs typeface="+mn-cs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latin typeface="+mn-lt"/>
                <a:cs typeface="+mn-cs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latin typeface="+mn-lt"/>
                <a:cs typeface="+mn-cs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cs typeface="+mn-cs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cs typeface="+mn-cs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cs typeface="+mn-cs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cs typeface="+mn-cs"/>
              </a:defRPr>
            </a:lvl9pPr>
          </a:lstStyle>
          <a:p>
            <a:r>
              <a:rPr lang="en-US" sz="2400" dirty="0" err="1"/>
              <a:t>Nếu</a:t>
            </a:r>
            <a:r>
              <a:rPr lang="en-US" sz="2400" dirty="0"/>
              <a:t> q </a:t>
            </a:r>
            <a:r>
              <a:rPr lang="en-US" sz="2400" dirty="0" err="1"/>
              <a:t>trở</a:t>
            </a:r>
            <a:r>
              <a:rPr lang="en-US" sz="2400" dirty="0"/>
              <a:t> </a:t>
            </a:r>
            <a:r>
              <a:rPr lang="en-US" sz="2400" dirty="0" err="1"/>
              <a:t>thành</a:t>
            </a:r>
            <a:r>
              <a:rPr lang="en-US" sz="2400" dirty="0"/>
              <a:t> </a:t>
            </a:r>
            <a:r>
              <a:rPr lang="en-US" sz="2400" dirty="0" err="1"/>
              <a:t>rỗng</a:t>
            </a:r>
            <a:endParaRPr lang="de-DE" sz="2400" dirty="0"/>
          </a:p>
          <a:p>
            <a:pPr lvl="1"/>
            <a:r>
              <a:rPr lang="de-DE" sz="2000" dirty="0"/>
              <a:t>Lặp (i) lấy những URL u từ hàng đợi phía trước và</a:t>
            </a:r>
            <a:r>
              <a:rPr lang="en-US" sz="2000" dirty="0"/>
              <a:t> (ii) </a:t>
            </a:r>
            <a:r>
              <a:rPr lang="en-US" sz="2000" dirty="0" err="1"/>
              <a:t>thêm</a:t>
            </a:r>
            <a:r>
              <a:rPr lang="en-US" sz="2000" dirty="0"/>
              <a:t> u </a:t>
            </a:r>
            <a:r>
              <a:rPr lang="en-US" sz="2000" dirty="0" err="1"/>
              <a:t>vào</a:t>
            </a:r>
            <a:r>
              <a:rPr lang="en-US" sz="2000" dirty="0"/>
              <a:t> </a:t>
            </a:r>
            <a:r>
              <a:rPr lang="en-US" sz="2000" dirty="0" err="1"/>
              <a:t>hàng</a:t>
            </a:r>
            <a:r>
              <a:rPr lang="en-US" sz="2000" dirty="0"/>
              <a:t> </a:t>
            </a:r>
            <a:r>
              <a:rPr lang="en-US" sz="2000" dirty="0" err="1"/>
              <a:t>đợi</a:t>
            </a:r>
            <a:r>
              <a:rPr lang="en-US" sz="2000" dirty="0"/>
              <a:t> </a:t>
            </a:r>
            <a:r>
              <a:rPr lang="en-US" sz="2000" dirty="0" err="1"/>
              <a:t>phía</a:t>
            </a:r>
            <a:r>
              <a:rPr lang="en-US" sz="2000" dirty="0"/>
              <a:t> </a:t>
            </a:r>
            <a:r>
              <a:rPr lang="en-US" sz="2000" dirty="0" err="1"/>
              <a:t>sau</a:t>
            </a:r>
            <a:r>
              <a:rPr lang="en-US" sz="2000" dirty="0"/>
              <a:t> </a:t>
            </a:r>
            <a:r>
              <a:rPr lang="en-US" sz="2000" dirty="0" err="1"/>
              <a:t>tương</a:t>
            </a:r>
            <a:r>
              <a:rPr lang="en-US" sz="2000" dirty="0"/>
              <a:t> </a:t>
            </a:r>
            <a:r>
              <a:rPr lang="en-US" sz="2000" dirty="0" err="1"/>
              <a:t>ứng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nó</a:t>
            </a:r>
            <a:r>
              <a:rPr lang="de-DE" sz="2000" dirty="0"/>
              <a:t> </a:t>
            </a:r>
          </a:p>
          <a:p>
            <a:pPr lvl="1"/>
            <a:r>
              <a:rPr lang="de-DE" sz="2000" dirty="0"/>
              <a:t>Nếu</a:t>
            </a:r>
            <a:r>
              <a:rPr lang="en-US" sz="2000" dirty="0"/>
              <a:t> u </a:t>
            </a:r>
            <a:r>
              <a:rPr lang="en-US" sz="2000" dirty="0" err="1"/>
              <a:t>không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hàng</a:t>
            </a:r>
            <a:r>
              <a:rPr lang="en-US" sz="2000" dirty="0"/>
              <a:t> </a:t>
            </a:r>
            <a:r>
              <a:rPr lang="en-US" sz="2000" dirty="0" err="1"/>
              <a:t>đợi</a:t>
            </a:r>
            <a:r>
              <a:rPr lang="en-US" sz="2000" dirty="0"/>
              <a:t> </a:t>
            </a:r>
            <a:r>
              <a:rPr lang="en-US" sz="2000" dirty="0" err="1"/>
              <a:t>phía</a:t>
            </a:r>
            <a:r>
              <a:rPr lang="en-US" sz="2000" dirty="0"/>
              <a:t> </a:t>
            </a:r>
            <a:r>
              <a:rPr lang="en-US" sz="2000" dirty="0" err="1"/>
              <a:t>sau</a:t>
            </a:r>
            <a:r>
              <a:rPr lang="en-US" sz="2000" dirty="0"/>
              <a:t> </a:t>
            </a:r>
            <a:r>
              <a:rPr lang="en-US" sz="2000" dirty="0" err="1"/>
              <a:t>tương</a:t>
            </a:r>
            <a:r>
              <a:rPr lang="en-US" sz="2000" dirty="0"/>
              <a:t> </a:t>
            </a:r>
            <a:r>
              <a:rPr lang="en-US" sz="2000" dirty="0" err="1"/>
              <a:t>ứng</a:t>
            </a:r>
            <a:r>
              <a:rPr lang="de-DE" sz="2000" dirty="0"/>
              <a:t>, thì (i) tạo một hàng đợi mới, (ii) </a:t>
            </a:r>
            <a:r>
              <a:rPr lang="en-US" sz="2000" dirty="0" err="1"/>
              <a:t>đưa</a:t>
            </a:r>
            <a:r>
              <a:rPr lang="en-US" sz="2000" dirty="0"/>
              <a:t> u </a:t>
            </a:r>
            <a:r>
              <a:rPr lang="en-US" sz="2000" dirty="0" err="1"/>
              <a:t>vào</a:t>
            </a:r>
            <a:r>
              <a:rPr lang="en-US" sz="2000" dirty="0"/>
              <a:t> </a:t>
            </a:r>
            <a:r>
              <a:rPr lang="en-US" sz="2000" dirty="0" err="1"/>
              <a:t>đó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(iii) </a:t>
            </a:r>
            <a:r>
              <a:rPr lang="en-US" sz="2000" dirty="0" err="1"/>
              <a:t>thiết</a:t>
            </a:r>
            <a:r>
              <a:rPr lang="en-US" sz="2000" dirty="0"/>
              <a:t> </a:t>
            </a:r>
            <a:r>
              <a:rPr lang="en-US" sz="2000" dirty="0" err="1"/>
              <a:t>lập</a:t>
            </a:r>
            <a:r>
              <a:rPr lang="en-US" sz="2000" dirty="0"/>
              <a:t> </a:t>
            </a:r>
            <a:r>
              <a:rPr lang="en-US" sz="2000" dirty="0" err="1"/>
              <a:t>thời</a:t>
            </a:r>
            <a:r>
              <a:rPr lang="en-US" sz="2000" dirty="0"/>
              <a:t> </a:t>
            </a:r>
            <a:r>
              <a:rPr lang="en-US" sz="2000" dirty="0" err="1"/>
              <a:t>gian</a:t>
            </a:r>
            <a:r>
              <a:rPr lang="en-US" sz="2000" dirty="0"/>
              <a:t> </a:t>
            </a:r>
            <a:r>
              <a:rPr lang="en-US" sz="2000" dirty="0" err="1"/>
              <a:t>đợi</a:t>
            </a:r>
            <a:r>
              <a:rPr lang="en-US" sz="2000" dirty="0"/>
              <a:t> </a:t>
            </a:r>
            <a:r>
              <a:rPr lang="en-US" sz="2000" dirty="0" err="1"/>
              <a:t>cho</a:t>
            </a:r>
            <a:r>
              <a:rPr lang="en-US" sz="2000" dirty="0"/>
              <a:t> </a:t>
            </a:r>
            <a:r>
              <a:rPr lang="en-US" sz="2000" dirty="0" err="1"/>
              <a:t>hàng</a:t>
            </a:r>
            <a:r>
              <a:rPr lang="en-US" sz="2000" dirty="0"/>
              <a:t> </a:t>
            </a:r>
            <a:r>
              <a:rPr lang="en-US" sz="2000" dirty="0" err="1"/>
              <a:t>đợi</a:t>
            </a:r>
            <a:r>
              <a:rPr lang="en-US" sz="2000" dirty="0"/>
              <a:t> </a:t>
            </a:r>
            <a:r>
              <a:rPr lang="en-US" sz="2000" dirty="0" err="1"/>
              <a:t>mới</a:t>
            </a:r>
            <a:r>
              <a:rPr lang="en-US" sz="2000" dirty="0"/>
              <a:t> </a:t>
            </a:r>
            <a:r>
              <a:rPr lang="en-US" sz="2000" dirty="0" err="1"/>
              <a:t>tạo</a:t>
            </a:r>
            <a:r>
              <a:rPr lang="en-US" sz="2000" dirty="0"/>
              <a:t>.</a:t>
            </a:r>
            <a:endParaRPr lang="de-DE" sz="2000" dirty="0"/>
          </a:p>
        </p:txBody>
      </p:sp>
      <p:pic>
        <p:nvPicPr>
          <p:cNvPr id="812037" name="Picture 8" descr="203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2313210"/>
            <a:ext cx="4837112" cy="334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0FFF1-2708-44FF-BFC9-671A59A4A547}" type="slidenum">
              <a:rPr lang="vi-VN"/>
              <a:pPr/>
              <a:t>28</a:t>
            </a:fld>
            <a:endParaRPr lang="vi-VN"/>
          </a:p>
        </p:txBody>
      </p:sp>
      <p:sp>
        <p:nvSpPr>
          <p:cNvPr id="81203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smtClean="0"/>
              <a:t>Bài tập 23.1</a:t>
            </a:r>
            <a:endParaRPr lang="vi-VN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611560" y="2017713"/>
            <a:ext cx="8343528" cy="4114800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 err="1" smtClean="0"/>
              <a:t>Vì</a:t>
            </a:r>
            <a:r>
              <a:rPr lang="en-US" dirty="0" smtClean="0"/>
              <a:t> </a:t>
            </a:r>
            <a:r>
              <a:rPr lang="en-US" dirty="0" err="1" smtClean="0"/>
              <a:t>sao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chia </a:t>
            </a:r>
            <a:r>
              <a:rPr lang="en-US" dirty="0" err="1" smtClean="0"/>
              <a:t>khối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thập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nút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thập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tán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chủ</a:t>
            </a:r>
            <a:r>
              <a:rPr lang="en-US" dirty="0" smtClean="0"/>
              <a:t> (host) </a:t>
            </a:r>
            <a:r>
              <a:rPr lang="en-US" dirty="0" err="1" smtClean="0"/>
              <a:t>tốt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 so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chia </a:t>
            </a:r>
            <a:r>
              <a:rPr lang="en-US" dirty="0" err="1" smtClean="0"/>
              <a:t>theo</a:t>
            </a:r>
            <a:r>
              <a:rPr lang="en-US" dirty="0" smtClean="0"/>
              <a:t> URLs? </a:t>
            </a:r>
          </a:p>
          <a:p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sao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chia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chủ</a:t>
            </a:r>
            <a:r>
              <a:rPr lang="en-US" dirty="0" smtClean="0"/>
              <a:t> </a:t>
            </a:r>
            <a:r>
              <a:rPr lang="en-US" dirty="0" err="1" smtClean="0"/>
              <a:t>nên</a:t>
            </a:r>
            <a:r>
              <a:rPr lang="en-US" dirty="0" smtClean="0"/>
              <a:t> </a:t>
            </a:r>
            <a:r>
              <a:rPr lang="en-US" dirty="0" err="1" smtClean="0"/>
              <a:t>đứng</a:t>
            </a:r>
            <a:r>
              <a:rPr lang="en-US" dirty="0" smtClean="0"/>
              <a:t> </a:t>
            </a:r>
            <a:r>
              <a:rPr lang="en-US" dirty="0" err="1" smtClean="0"/>
              <a:t>trước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bỏ</a:t>
            </a:r>
            <a:r>
              <a:rPr lang="en-US" dirty="0" smtClean="0"/>
              <a:t> </a:t>
            </a:r>
            <a:r>
              <a:rPr lang="en-US" dirty="0" err="1" smtClean="0"/>
              <a:t>trùng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r>
              <a:rPr lang="en-US" dirty="0" smtClean="0"/>
              <a:t> URL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thập</a:t>
            </a:r>
            <a:r>
              <a:rPr lang="en-US" dirty="0" smtClean="0"/>
              <a:t>? </a:t>
            </a:r>
            <a:r>
              <a:rPr lang="en-US" dirty="0"/>
              <a:t/>
            </a:r>
            <a:br>
              <a:rPr lang="en-US" dirty="0"/>
            </a:b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6803176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0FFF1-2708-44FF-BFC9-671A59A4A547}" type="slidenum">
              <a:rPr lang="vi-VN"/>
              <a:pPr/>
              <a:t>29</a:t>
            </a:fld>
            <a:endParaRPr lang="vi-VN"/>
          </a:p>
        </p:txBody>
      </p:sp>
      <p:sp>
        <p:nvSpPr>
          <p:cNvPr id="81203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dirty="0" smtClean="0"/>
              <a:t>Bài tập 23.2</a:t>
            </a:r>
            <a:endParaRPr lang="vi-VN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611560" y="2017713"/>
            <a:ext cx="8343528" cy="4114800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hằng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tăng</a:t>
            </a:r>
            <a:r>
              <a:rPr lang="en-US" dirty="0" smtClean="0"/>
              <a:t>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e</a:t>
            </a:r>
            <a:r>
              <a:rPr lang="en-US" baseline="-25000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10 </a:t>
            </a:r>
            <a:r>
              <a:rPr lang="en-US" dirty="0" err="1" smtClean="0"/>
              <a:t>lần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nạp</a:t>
            </a:r>
            <a:r>
              <a:rPr lang="en-US" dirty="0" smtClean="0"/>
              <a:t> </a:t>
            </a:r>
            <a:r>
              <a:rPr lang="en-US" dirty="0" err="1" smtClean="0"/>
              <a:t>lần</a:t>
            </a:r>
            <a:r>
              <a:rPr lang="en-US" dirty="0" smtClean="0"/>
              <a:t> </a:t>
            </a:r>
            <a:r>
              <a:rPr lang="en-US" dirty="0" err="1" smtClean="0"/>
              <a:t>cuối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,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đợi</a:t>
            </a:r>
            <a:r>
              <a:rPr lang="en-US" dirty="0" smtClean="0"/>
              <a:t> </a:t>
            </a:r>
            <a:r>
              <a:rPr lang="en-US" dirty="0" err="1" smtClean="0"/>
              <a:t>phía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3 </a:t>
            </a:r>
            <a:r>
              <a:rPr lang="en-US" dirty="0" err="1" smtClean="0"/>
              <a:t>lần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luồng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thập</a:t>
            </a:r>
            <a:r>
              <a:rPr lang="en-US" dirty="0" smtClean="0"/>
              <a:t>. </a:t>
            </a:r>
            <a:r>
              <a:rPr lang="en-US" dirty="0" err="1" smtClean="0"/>
              <a:t>Hai</a:t>
            </a:r>
            <a:r>
              <a:rPr lang="en-US" dirty="0" smtClean="0"/>
              <a:t> </a:t>
            </a:r>
            <a:r>
              <a:rPr lang="en-US" dirty="0" err="1" smtClean="0"/>
              <a:t>hằng</a:t>
            </a:r>
            <a:r>
              <a:rPr lang="en-US" dirty="0" smtClean="0"/>
              <a:t> </a:t>
            </a:r>
            <a:r>
              <a:rPr lang="en-US" smtClean="0"/>
              <a:t>số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thế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?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553244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49149-394C-4E2A-B45E-4A02A4F2146C}" type="slidenum">
              <a:rPr lang="vi-VN"/>
              <a:pPr/>
              <a:t>3</a:t>
            </a:fld>
            <a:endParaRPr lang="vi-VN"/>
          </a:p>
        </p:txBody>
      </p:sp>
      <p:sp>
        <p:nvSpPr>
          <p:cNvPr id="75878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smtClean="0"/>
              <a:t>Các thao </a:t>
            </a:r>
            <a:r>
              <a:rPr lang="de-DE"/>
              <a:t>tác </a:t>
            </a:r>
            <a:r>
              <a:rPr lang="de-DE" smtClean="0"/>
              <a:t>cơ </a:t>
            </a:r>
            <a:r>
              <a:rPr lang="de-DE"/>
              <a:t>bản</a:t>
            </a:r>
            <a:endParaRPr lang="vi-VN"/>
          </a:p>
        </p:txBody>
      </p:sp>
      <p:sp>
        <p:nvSpPr>
          <p:cNvPr id="758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343528" cy="2923455"/>
          </a:xfrm>
        </p:spPr>
        <p:txBody>
          <a:bodyPr/>
          <a:lstStyle/>
          <a:p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đợi</a:t>
            </a:r>
            <a:r>
              <a:rPr lang="en-US" dirty="0"/>
              <a:t> </a:t>
            </a:r>
            <a:r>
              <a:rPr lang="en-US" err="1"/>
              <a:t>với</a:t>
            </a:r>
            <a:r>
              <a:rPr lang="en-US"/>
              <a:t> </a:t>
            </a:r>
            <a:r>
              <a:rPr lang="en-US" smtClean="0"/>
              <a:t>tập mầm URLs</a:t>
            </a:r>
            <a:endParaRPr lang="en-US" dirty="0"/>
          </a:p>
          <a:p>
            <a:r>
              <a:rPr lang="de-DE" smtClean="0"/>
              <a:t>Lặp:</a:t>
            </a:r>
            <a:endParaRPr lang="de-DE" dirty="0"/>
          </a:p>
          <a:p>
            <a:pPr lvl="1"/>
            <a:r>
              <a:rPr lang="de-DE" dirty="0"/>
              <a:t>Lấy URL từ </a:t>
            </a:r>
            <a:r>
              <a:rPr lang="de-DE"/>
              <a:t>hàng </a:t>
            </a:r>
            <a:r>
              <a:rPr lang="de-DE" smtClean="0"/>
              <a:t>đợi;</a:t>
            </a:r>
            <a:endParaRPr lang="de-DE" dirty="0"/>
          </a:p>
          <a:p>
            <a:pPr lvl="1"/>
            <a:r>
              <a:rPr lang="de-DE" dirty="0"/>
              <a:t>Nạp và đọc </a:t>
            </a:r>
            <a:r>
              <a:rPr lang="de-DE"/>
              <a:t>trang </a:t>
            </a:r>
            <a:r>
              <a:rPr lang="de-DE" smtClean="0"/>
              <a:t>web;</a:t>
            </a:r>
            <a:endParaRPr lang="de-DE" dirty="0"/>
          </a:p>
          <a:p>
            <a:pPr lvl="1"/>
            <a:r>
              <a:rPr lang="de-DE" dirty="0"/>
              <a:t>Tách URLs từ </a:t>
            </a:r>
            <a:r>
              <a:rPr lang="de-DE"/>
              <a:t>trang </a:t>
            </a:r>
            <a:r>
              <a:rPr lang="de-DE" smtClean="0"/>
              <a:t>web;</a:t>
            </a:r>
            <a:endParaRPr lang="de-DE" dirty="0"/>
          </a:p>
          <a:p>
            <a:pPr lvl="1"/>
            <a:r>
              <a:rPr lang="de-DE" dirty="0"/>
              <a:t>Thêm URLs vào </a:t>
            </a:r>
            <a:r>
              <a:rPr lang="de-DE"/>
              <a:t>hàng </a:t>
            </a:r>
            <a:r>
              <a:rPr lang="de-DE" smtClean="0"/>
              <a:t>đợi.</a:t>
            </a:r>
            <a:endParaRPr lang="de-DE" dirty="0"/>
          </a:p>
        </p:txBody>
      </p:sp>
      <p:sp>
        <p:nvSpPr>
          <p:cNvPr id="2" name="TextBox 1"/>
          <p:cNvSpPr txBox="1"/>
          <p:nvPr/>
        </p:nvSpPr>
        <p:spPr>
          <a:xfrm>
            <a:off x="539552" y="5229200"/>
            <a:ext cx="84044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chemeClr val="tx2"/>
                </a:solidFill>
              </a:rPr>
              <a:t>Giả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thuyết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cơ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bản</a:t>
            </a:r>
            <a:r>
              <a:rPr lang="en-US" sz="2800" dirty="0">
                <a:solidFill>
                  <a:schemeClr val="tx2"/>
                </a:solidFill>
              </a:rPr>
              <a:t>: Web </a:t>
            </a:r>
            <a:r>
              <a:rPr lang="en-US" sz="2800" dirty="0" err="1">
                <a:solidFill>
                  <a:schemeClr val="tx2"/>
                </a:solidFill>
              </a:rPr>
              <a:t>là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đồ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thị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liên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thông</a:t>
            </a:r>
            <a:r>
              <a:rPr lang="en-US" sz="2800" dirty="0">
                <a:solidFill>
                  <a:schemeClr val="tx2"/>
                </a:solidFill>
              </a:rPr>
              <a:t>.</a:t>
            </a:r>
            <a:endParaRPr lang="vi-VN" sz="2800" dirty="0">
              <a:solidFill>
                <a:schemeClr val="tx2"/>
              </a:solidFill>
            </a:endParaRPr>
          </a:p>
          <a:p>
            <a:endParaRPr lang="vi-VN" sz="28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ru-RU" smtClean="0"/>
          </a:p>
        </p:txBody>
      </p:sp>
      <p:pic>
        <p:nvPicPr>
          <p:cNvPr id="416771" name="Picture 3" descr="MC900282178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313" y="1989138"/>
            <a:ext cx="3565525" cy="410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61A8D7-472F-4220-B835-9BCD656AC6A7}" type="slidenum">
              <a:rPr lang="vi-VN" smtClean="0"/>
              <a:pPr>
                <a:defRPr/>
              </a:pPr>
              <a:t>30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79599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67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67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34169-D970-4616-953A-6197D3E5EBB6}" type="slidenum">
              <a:rPr lang="vi-VN"/>
              <a:pPr/>
              <a:t>4</a:t>
            </a:fld>
            <a:endParaRPr lang="vi-VN"/>
          </a:p>
        </p:txBody>
      </p:sp>
      <p:sp>
        <p:nvSpPr>
          <p:cNvPr id="75981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Các thao tác cơ bản (2)</a:t>
            </a:r>
            <a:endParaRPr lang="vi-VN" dirty="0"/>
          </a:p>
        </p:txBody>
      </p:sp>
      <p:sp>
        <p:nvSpPr>
          <p:cNvPr id="759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444" y="1873697"/>
            <a:ext cx="8353052" cy="4507631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err="1"/>
              <a:t>urlqueue</a:t>
            </a:r>
            <a:r>
              <a:rPr lang="en-US" sz="2400" dirty="0"/>
              <a:t> := (some carefully selected set of seed </a:t>
            </a:r>
            <a:r>
              <a:rPr lang="en-US" sz="2400" dirty="0" err="1"/>
              <a:t>urls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r>
              <a:rPr lang="en-US" sz="2400" dirty="0"/>
              <a:t>while </a:t>
            </a:r>
            <a:r>
              <a:rPr lang="en-US" sz="2400" dirty="0" err="1"/>
              <a:t>urlqueue</a:t>
            </a:r>
            <a:r>
              <a:rPr lang="en-US" sz="2400" dirty="0"/>
              <a:t> is not empty:</a:t>
            </a:r>
          </a:p>
          <a:p>
            <a:pPr marL="0" indent="0">
              <a:buNone/>
            </a:pPr>
            <a:r>
              <a:rPr lang="de-DE" sz="2400" dirty="0" smtClean="0"/>
              <a:t>	myurl </a:t>
            </a:r>
            <a:r>
              <a:rPr lang="de-DE" sz="2400" dirty="0"/>
              <a:t>:= urlqueue.getlastanddelete()</a:t>
            </a:r>
          </a:p>
          <a:p>
            <a:pPr marL="0" indent="0">
              <a:buNone/>
            </a:pPr>
            <a:r>
              <a:rPr lang="de-DE" sz="2400" dirty="0" smtClean="0"/>
              <a:t>	mypage </a:t>
            </a:r>
            <a:r>
              <a:rPr lang="de-DE" sz="2400" dirty="0"/>
              <a:t>:= myurl.fetch()</a:t>
            </a:r>
          </a:p>
          <a:p>
            <a:pPr marL="0" indent="0">
              <a:buNone/>
            </a:pPr>
            <a:r>
              <a:rPr lang="de-DE" sz="2400" dirty="0" smtClean="0"/>
              <a:t>	fetchedurls.add(myurl</a:t>
            </a:r>
            <a:r>
              <a:rPr lang="de-DE" sz="2400" dirty="0"/>
              <a:t>)</a:t>
            </a:r>
          </a:p>
          <a:p>
            <a:pPr marL="0" indent="0">
              <a:buNone/>
            </a:pPr>
            <a:r>
              <a:rPr lang="de-DE" sz="2400" dirty="0" smtClean="0"/>
              <a:t>	newurls </a:t>
            </a:r>
            <a:r>
              <a:rPr lang="de-DE" sz="2400" dirty="0"/>
              <a:t>:= mypage.extracturls()</a:t>
            </a:r>
          </a:p>
          <a:p>
            <a:pPr marL="0" indent="0">
              <a:buNone/>
            </a:pPr>
            <a:r>
              <a:rPr lang="de-DE" sz="2400" dirty="0" smtClean="0"/>
              <a:t>	for </a:t>
            </a:r>
            <a:r>
              <a:rPr lang="de-DE" sz="2400" dirty="0"/>
              <a:t>myurl in newurls:</a:t>
            </a:r>
          </a:p>
          <a:p>
            <a:pPr marL="0" indent="0">
              <a:buNone/>
            </a:pPr>
            <a:r>
              <a:rPr lang="en-US" sz="2400" dirty="0" smtClean="0"/>
              <a:t>		if </a:t>
            </a:r>
            <a:r>
              <a:rPr lang="en-US" sz="2400" dirty="0" err="1"/>
              <a:t>myurl</a:t>
            </a:r>
            <a:r>
              <a:rPr lang="en-US" sz="2400" dirty="0"/>
              <a:t> not in </a:t>
            </a:r>
            <a:r>
              <a:rPr lang="en-US" sz="2400" dirty="0" err="1"/>
              <a:t>fetchedurls</a:t>
            </a:r>
            <a:r>
              <a:rPr lang="en-US" sz="2400" dirty="0"/>
              <a:t> and not in </a:t>
            </a:r>
            <a:r>
              <a:rPr lang="en-US" sz="2400" dirty="0" err="1"/>
              <a:t>urlqueue</a:t>
            </a:r>
            <a:r>
              <a:rPr lang="en-US" sz="2400" dirty="0"/>
              <a:t>:</a:t>
            </a:r>
          </a:p>
          <a:p>
            <a:pPr marL="0" indent="0">
              <a:buNone/>
            </a:pPr>
            <a:r>
              <a:rPr lang="de-DE" sz="2400" dirty="0" smtClean="0"/>
              <a:t>		urlqueue.add(myurl</a:t>
            </a:r>
            <a:r>
              <a:rPr lang="de-DE" sz="2400" dirty="0"/>
              <a:t>)</a:t>
            </a:r>
          </a:p>
          <a:p>
            <a:pPr marL="0" indent="0">
              <a:buNone/>
            </a:pPr>
            <a:r>
              <a:rPr lang="de-DE" sz="2400" dirty="0" smtClean="0"/>
              <a:t>	addtoinvertedindex(mypage</a:t>
            </a:r>
            <a:r>
              <a:rPr lang="de-DE" sz="2400" dirty="0"/>
              <a:t>)</a:t>
            </a:r>
            <a:endParaRPr lang="vi-VN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6290156"/>
            <a:ext cx="8208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>
                <a:solidFill>
                  <a:schemeClr val="tx2"/>
                </a:solidFill>
              </a:rPr>
              <a:t>Hạn chế của bộ thu thập này là gì?</a:t>
            </a:r>
            <a:endParaRPr lang="vi-VN" sz="28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26180-EF18-4D46-B1DB-E5D810860AF2}" type="slidenum">
              <a:rPr lang="vi-VN"/>
              <a:pPr/>
              <a:t>5</a:t>
            </a:fld>
            <a:endParaRPr lang="vi-VN"/>
          </a:p>
        </p:txBody>
      </p:sp>
      <p:sp>
        <p:nvSpPr>
          <p:cNvPr id="76083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Phương hướng cải tiến </a:t>
            </a:r>
            <a:r>
              <a:rPr lang="en-US"/>
              <a:t>bộ thu thập đơn giản</a:t>
            </a:r>
            <a:endParaRPr lang="vi-VN"/>
          </a:p>
        </p:txBody>
      </p:sp>
      <p:sp>
        <p:nvSpPr>
          <p:cNvPr id="760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914227"/>
            <a:ext cx="8424936" cy="4231913"/>
          </a:xfrm>
        </p:spPr>
        <p:txBody>
          <a:bodyPr/>
          <a:lstStyle/>
          <a:p>
            <a:r>
              <a:rPr lang="en-US" sz="2400" err="1"/>
              <a:t>Quy</a:t>
            </a:r>
            <a:r>
              <a:rPr lang="en-US" sz="2400"/>
              <a:t> </a:t>
            </a:r>
            <a:r>
              <a:rPr lang="en-US" sz="2400" smtClean="0"/>
              <a:t>mô:</a:t>
            </a:r>
            <a:endParaRPr lang="en-US" sz="2400" dirty="0" smtClean="0"/>
          </a:p>
          <a:p>
            <a:pPr lvl="1"/>
            <a:r>
              <a:rPr lang="en-US" sz="2000" dirty="0" err="1"/>
              <a:t>C</a:t>
            </a:r>
            <a:r>
              <a:rPr lang="en-US" sz="2000" dirty="0" err="1" smtClean="0"/>
              <a:t>ần</a:t>
            </a:r>
            <a:r>
              <a:rPr lang="en-US" sz="2000" dirty="0" smtClean="0"/>
              <a:t> </a:t>
            </a:r>
            <a:r>
              <a:rPr lang="en-US" sz="2000" dirty="0" err="1">
                <a:solidFill>
                  <a:srgbClr val="0070C0"/>
                </a:solidFill>
              </a:rPr>
              <a:t>phân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tán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/>
              <a:t>quá</a:t>
            </a:r>
            <a:r>
              <a:rPr lang="en-US" sz="2000" dirty="0"/>
              <a:t> </a:t>
            </a:r>
            <a:r>
              <a:rPr lang="en-US" sz="2000" dirty="0" err="1"/>
              <a:t>trình</a:t>
            </a:r>
            <a:r>
              <a:rPr lang="en-US" sz="2000" dirty="0"/>
              <a:t> </a:t>
            </a:r>
            <a:r>
              <a:rPr lang="en-US" sz="2000" err="1"/>
              <a:t>thu</a:t>
            </a:r>
            <a:r>
              <a:rPr lang="en-US" sz="2000"/>
              <a:t> </a:t>
            </a:r>
            <a:r>
              <a:rPr lang="en-US" sz="2000" smtClean="0"/>
              <a:t>thập.</a:t>
            </a:r>
            <a:endParaRPr lang="en-US" sz="2000" dirty="0"/>
          </a:p>
          <a:p>
            <a:r>
              <a:rPr lang="en-US" sz="2400" smtClean="0"/>
              <a:t>Lựa chọn nội dung:</a:t>
            </a:r>
            <a:endParaRPr lang="en-US" sz="2400" dirty="0" smtClean="0"/>
          </a:p>
          <a:p>
            <a:pPr lvl="1"/>
            <a:r>
              <a:rPr lang="en-US" sz="2000" smtClean="0"/>
              <a:t>Không thể đánh chỉ mục tất cả, tích </a:t>
            </a:r>
            <a:r>
              <a:rPr lang="en-US" sz="2000" dirty="0" err="1"/>
              <a:t>hợp</a:t>
            </a:r>
            <a:r>
              <a:rPr lang="en-US" sz="2000" dirty="0"/>
              <a:t> </a:t>
            </a:r>
            <a:r>
              <a:rPr lang="en-US" sz="2000" dirty="0" err="1"/>
              <a:t>khả</a:t>
            </a:r>
            <a:r>
              <a:rPr lang="en-US" sz="2000" dirty="0"/>
              <a:t> </a:t>
            </a:r>
            <a:r>
              <a:rPr lang="en-US" sz="2000" dirty="0" err="1"/>
              <a:t>năng</a:t>
            </a:r>
            <a:r>
              <a:rPr lang="en-US" sz="2000" dirty="0"/>
              <a:t> </a:t>
            </a:r>
            <a:r>
              <a:rPr lang="en-US" sz="2000" dirty="0" err="1">
                <a:solidFill>
                  <a:srgbClr val="0070C0"/>
                </a:solidFill>
              </a:rPr>
              <a:t>phát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hiện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trùng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</a:rPr>
              <a:t>lặp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err="1" smtClean="0">
                <a:solidFill>
                  <a:srgbClr val="0070C0"/>
                </a:solidFill>
              </a:rPr>
              <a:t>và</a:t>
            </a:r>
            <a:r>
              <a:rPr lang="en-US" sz="2000" smtClean="0">
                <a:solidFill>
                  <a:srgbClr val="0070C0"/>
                </a:solidFill>
              </a:rPr>
              <a:t> spam.</a:t>
            </a:r>
            <a:endParaRPr lang="en-US" sz="2000" dirty="0">
              <a:solidFill>
                <a:srgbClr val="0070C0"/>
              </a:solidFill>
            </a:endParaRPr>
          </a:p>
          <a:p>
            <a:r>
              <a:rPr lang="en-US" sz="2400" dirty="0" err="1" smtClean="0"/>
              <a:t>Nguyên</a:t>
            </a:r>
            <a:r>
              <a:rPr lang="en-US" sz="2400" dirty="0" smtClean="0"/>
              <a:t> </a:t>
            </a:r>
            <a:r>
              <a:rPr lang="en-US" sz="2400" dirty="0" err="1" smtClean="0"/>
              <a:t>tắc</a:t>
            </a:r>
            <a:r>
              <a:rPr lang="en-US" sz="2400" dirty="0" smtClean="0"/>
              <a:t> </a:t>
            </a:r>
            <a:r>
              <a:rPr lang="en-US" sz="2400" err="1"/>
              <a:t>lịch</a:t>
            </a:r>
            <a:r>
              <a:rPr lang="en-US" sz="2400"/>
              <a:t> </a:t>
            </a:r>
            <a:r>
              <a:rPr lang="en-US" sz="2400" smtClean="0"/>
              <a:t>thiệp (politeness):</a:t>
            </a:r>
            <a:endParaRPr lang="en-US" sz="2400" dirty="0"/>
          </a:p>
          <a:p>
            <a:pPr lvl="1"/>
            <a:r>
              <a:rPr lang="en-US" sz="2000" smtClean="0"/>
              <a:t>Không truy cập quá thường xuyên đến một máy chủ, cần thời </a:t>
            </a:r>
            <a:r>
              <a:rPr lang="en-US" sz="2000" dirty="0" err="1"/>
              <a:t>gian</a:t>
            </a:r>
            <a:r>
              <a:rPr lang="en-US" sz="2000" dirty="0"/>
              <a:t> </a:t>
            </a:r>
            <a:r>
              <a:rPr lang="en-US" sz="2000" dirty="0" err="1"/>
              <a:t>nghỉ</a:t>
            </a:r>
            <a:r>
              <a:rPr lang="en-US" sz="2000" dirty="0"/>
              <a:t> </a:t>
            </a:r>
            <a:r>
              <a:rPr lang="en-US" sz="2000" dirty="0" err="1"/>
              <a:t>giữa</a:t>
            </a:r>
            <a:r>
              <a:rPr lang="en-US" sz="2000" dirty="0"/>
              <a:t> </a:t>
            </a:r>
            <a:r>
              <a:rPr lang="en-US" sz="2000" dirty="0" err="1"/>
              <a:t>những</a:t>
            </a:r>
            <a:r>
              <a:rPr lang="en-US" sz="2000" dirty="0"/>
              <a:t> </a:t>
            </a:r>
            <a:r>
              <a:rPr lang="en-US" sz="2000" dirty="0" err="1"/>
              <a:t>yêu</a:t>
            </a:r>
            <a:r>
              <a:rPr lang="en-US" sz="2000" dirty="0"/>
              <a:t> </a:t>
            </a:r>
            <a:r>
              <a:rPr lang="en-US" sz="2000" dirty="0" err="1"/>
              <a:t>cầu</a:t>
            </a:r>
            <a:r>
              <a:rPr lang="en-US" sz="2000" dirty="0"/>
              <a:t> </a:t>
            </a:r>
            <a:r>
              <a:rPr lang="en-US" sz="2000" dirty="0" err="1"/>
              <a:t>gửi</a:t>
            </a:r>
            <a:r>
              <a:rPr lang="en-US" sz="2000" dirty="0"/>
              <a:t> </a:t>
            </a:r>
            <a:r>
              <a:rPr lang="en-US" sz="2000" dirty="0" err="1"/>
              <a:t>tới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err="1" smtClean="0"/>
              <a:t>địa</a:t>
            </a:r>
            <a:r>
              <a:rPr lang="en-US" sz="2000" smtClean="0"/>
              <a:t> chỉ.</a:t>
            </a:r>
            <a:endParaRPr lang="en-US" sz="2000" dirty="0"/>
          </a:p>
          <a:p>
            <a:r>
              <a:rPr lang="en-US" sz="2400" dirty="0" err="1"/>
              <a:t>Tính</a:t>
            </a:r>
            <a:r>
              <a:rPr lang="en-US" sz="2400" dirty="0"/>
              <a:t> </a:t>
            </a:r>
            <a:r>
              <a:rPr lang="en-US" sz="2400" err="1"/>
              <a:t>cập</a:t>
            </a:r>
            <a:r>
              <a:rPr lang="en-US" sz="2400"/>
              <a:t> </a:t>
            </a:r>
            <a:r>
              <a:rPr lang="en-US" sz="2400" smtClean="0"/>
              <a:t>nhật:</a:t>
            </a:r>
            <a:endParaRPr lang="en-US" sz="2400" dirty="0" smtClean="0"/>
          </a:p>
          <a:p>
            <a:pPr lvl="1"/>
            <a:r>
              <a:rPr lang="en-US" sz="2000" dirty="0" err="1" smtClean="0"/>
              <a:t>Cần</a:t>
            </a:r>
            <a:r>
              <a:rPr lang="en-US" sz="2000" dirty="0" smtClean="0"/>
              <a:t> </a:t>
            </a:r>
            <a:r>
              <a:rPr lang="en-US" sz="2000" dirty="0" err="1"/>
              <a:t>thu</a:t>
            </a:r>
            <a:r>
              <a:rPr lang="en-US" sz="2000" dirty="0"/>
              <a:t> </a:t>
            </a:r>
            <a:r>
              <a:rPr lang="en-US" sz="2000" dirty="0" err="1"/>
              <a:t>thập</a:t>
            </a:r>
            <a:r>
              <a:rPr lang="en-US" sz="2000" dirty="0"/>
              <a:t> </a:t>
            </a:r>
            <a:r>
              <a:rPr lang="en-US" sz="2000" dirty="0" err="1"/>
              <a:t>lại</a:t>
            </a:r>
            <a:r>
              <a:rPr lang="en-US" sz="2000" dirty="0"/>
              <a:t> </a:t>
            </a:r>
            <a:r>
              <a:rPr lang="en-US" sz="2000" dirty="0" err="1"/>
              <a:t>theo</a:t>
            </a:r>
            <a:r>
              <a:rPr lang="en-US" sz="2000" dirty="0"/>
              <a:t> </a:t>
            </a:r>
            <a:r>
              <a:rPr lang="en-US" sz="2000" dirty="0" err="1"/>
              <a:t>chu</a:t>
            </a:r>
            <a:r>
              <a:rPr lang="en-US" sz="2000" dirty="0"/>
              <a:t> </a:t>
            </a:r>
            <a:r>
              <a:rPr lang="en-US" sz="2000" dirty="0" err="1" smtClean="0"/>
              <a:t>kỳ</a:t>
            </a:r>
            <a:r>
              <a:rPr lang="en-US" sz="2000" dirty="0"/>
              <a:t>;</a:t>
            </a:r>
          </a:p>
          <a:p>
            <a:pPr lvl="1"/>
            <a:r>
              <a:rPr lang="en-US" sz="2000" dirty="0" smtClean="0"/>
              <a:t>Web </a:t>
            </a:r>
            <a:r>
              <a:rPr lang="en-US" sz="2000" dirty="0" err="1"/>
              <a:t>rất</a:t>
            </a:r>
            <a:r>
              <a:rPr lang="en-US" sz="2000" dirty="0"/>
              <a:t> </a:t>
            </a:r>
            <a:r>
              <a:rPr lang="en-US" sz="2000" dirty="0" err="1"/>
              <a:t>lớn</a:t>
            </a:r>
            <a:r>
              <a:rPr lang="en-US" sz="2000" dirty="0"/>
              <a:t>, </a:t>
            </a:r>
            <a:r>
              <a:rPr lang="en-US" sz="2000" dirty="0" err="1" smtClean="0"/>
              <a:t>chỉ</a:t>
            </a:r>
            <a:r>
              <a:rPr lang="en-US" sz="2000" dirty="0" smtClean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thể</a:t>
            </a:r>
            <a:r>
              <a:rPr lang="en-US" sz="2000" dirty="0"/>
              <a:t> </a:t>
            </a:r>
            <a:r>
              <a:rPr lang="en-US" sz="2000" dirty="0" err="1" smtClean="0"/>
              <a:t>thường</a:t>
            </a:r>
            <a:r>
              <a:rPr lang="en-US" sz="2000" dirty="0" smtClean="0"/>
              <a:t> </a:t>
            </a:r>
            <a:r>
              <a:rPr lang="en-US" sz="2000" dirty="0" err="1"/>
              <a:t>xuyên</a:t>
            </a:r>
            <a:r>
              <a:rPr lang="en-US" sz="2000" dirty="0"/>
              <a:t> </a:t>
            </a:r>
            <a:r>
              <a:rPr lang="en-US" sz="2000" dirty="0" err="1" smtClean="0"/>
              <a:t>thu</a:t>
            </a:r>
            <a:r>
              <a:rPr lang="en-US" sz="2000" dirty="0" smtClean="0"/>
              <a:t> </a:t>
            </a:r>
            <a:r>
              <a:rPr lang="en-US" sz="2000" dirty="0" err="1" smtClean="0"/>
              <a:t>thập</a:t>
            </a:r>
            <a:r>
              <a:rPr lang="en-US" sz="2000" dirty="0" smtClean="0"/>
              <a:t> </a:t>
            </a:r>
            <a:r>
              <a:rPr lang="en-US" sz="2000" dirty="0" err="1" smtClean="0"/>
              <a:t>một</a:t>
            </a:r>
            <a:r>
              <a:rPr lang="en-US" sz="2000" dirty="0" smtClean="0"/>
              <a:t> </a:t>
            </a:r>
            <a:r>
              <a:rPr lang="en-US" sz="2000" err="1" smtClean="0"/>
              <a:t>phần</a:t>
            </a:r>
            <a:r>
              <a:rPr lang="en-US" sz="2000" smtClean="0"/>
              <a:t> nhỏ</a:t>
            </a:r>
            <a:r>
              <a:rPr lang="en-US" sz="2000" dirty="0"/>
              <a:t>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11560" y="6146140"/>
            <a:ext cx="7056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2800" dirty="0" err="1">
                <a:solidFill>
                  <a:schemeClr val="tx2"/>
                </a:solidFill>
              </a:rPr>
              <a:t>Vấn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đề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 smtClean="0">
                <a:solidFill>
                  <a:schemeClr val="tx2"/>
                </a:solidFill>
              </a:rPr>
              <a:t>xác</a:t>
            </a:r>
            <a:r>
              <a:rPr lang="en-US" sz="2800" dirty="0" smtClean="0">
                <a:solidFill>
                  <a:schemeClr val="tx2"/>
                </a:solidFill>
              </a:rPr>
              <a:t> </a:t>
            </a:r>
            <a:r>
              <a:rPr lang="en-US" sz="2800" dirty="0" err="1" smtClean="0">
                <a:solidFill>
                  <a:schemeClr val="tx2"/>
                </a:solidFill>
              </a:rPr>
              <a:t>định</a:t>
            </a:r>
            <a:r>
              <a:rPr lang="en-US" sz="2800" dirty="0" smtClean="0">
                <a:solidFill>
                  <a:schemeClr val="tx2"/>
                </a:solidFill>
              </a:rPr>
              <a:t> </a:t>
            </a:r>
            <a:r>
              <a:rPr lang="en-US" sz="2800" dirty="0" err="1" smtClean="0">
                <a:solidFill>
                  <a:schemeClr val="tx2"/>
                </a:solidFill>
              </a:rPr>
              <a:t>độ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 smtClean="0">
                <a:solidFill>
                  <a:schemeClr val="tx2"/>
                </a:solidFill>
              </a:rPr>
              <a:t>ưu</a:t>
            </a:r>
            <a:r>
              <a:rPr lang="en-US" sz="2800" dirty="0" smtClean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tiên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là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cấp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thiết</a:t>
            </a:r>
            <a:r>
              <a:rPr lang="en-US" sz="2800" dirty="0" smtClean="0">
                <a:solidFill>
                  <a:schemeClr val="tx2"/>
                </a:solidFill>
              </a:rPr>
              <a:t>.</a:t>
            </a:r>
            <a:endParaRPr lang="vi-VN" sz="28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2857E-A2DC-4509-AC4F-C69CF2EF821E}" type="slidenum">
              <a:rPr lang="vi-VN"/>
              <a:pPr/>
              <a:t>6</a:t>
            </a:fld>
            <a:endParaRPr lang="vi-VN"/>
          </a:p>
        </p:txBody>
      </p:sp>
      <p:sp>
        <p:nvSpPr>
          <p:cNvPr id="76185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 smtClean="0"/>
              <a:t>tóan</a:t>
            </a:r>
            <a:r>
              <a:rPr lang="en-US" dirty="0" smtClean="0"/>
              <a:t>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thập</a:t>
            </a:r>
            <a:endParaRPr lang="vi-VN" dirty="0"/>
          </a:p>
        </p:txBody>
      </p:sp>
      <p:sp>
        <p:nvSpPr>
          <p:cNvPr id="761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343528" cy="4114800"/>
          </a:xfrm>
        </p:spPr>
        <p:txBody>
          <a:bodyPr/>
          <a:lstStyle/>
          <a:p>
            <a:r>
              <a:rPr lang="en-US" dirty="0" err="1"/>
              <a:t>Nạp</a:t>
            </a:r>
            <a:r>
              <a:rPr lang="en-US" dirty="0"/>
              <a:t> 20,000,000,000 </a:t>
            </a:r>
            <a:r>
              <a:rPr lang="en-US" dirty="0" err="1"/>
              <a:t>trang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tháng</a:t>
            </a:r>
            <a:r>
              <a:rPr lang="en-US" dirty="0"/>
              <a:t> . . .</a:t>
            </a:r>
          </a:p>
          <a:p>
            <a:r>
              <a:rPr lang="en-US" dirty="0"/>
              <a:t>. . .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/>
              <a:t>nạp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8000 </a:t>
            </a:r>
            <a:r>
              <a:rPr lang="en-US" dirty="0" err="1"/>
              <a:t>trang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giây</a:t>
            </a:r>
            <a:r>
              <a:rPr lang="en-US" dirty="0"/>
              <a:t>!</a:t>
            </a:r>
          </a:p>
          <a:p>
            <a:r>
              <a:rPr lang="en-US" err="1"/>
              <a:t>Thực</a:t>
            </a:r>
            <a:r>
              <a:rPr lang="en-US"/>
              <a:t> </a:t>
            </a:r>
            <a:r>
              <a:rPr lang="en-US" smtClean="0"/>
              <a:t>tế có </a:t>
            </a:r>
            <a:r>
              <a:rPr lang="en-US" err="1"/>
              <a:t>thể</a:t>
            </a:r>
            <a:r>
              <a:rPr lang="en-US"/>
              <a:t> </a:t>
            </a:r>
            <a:r>
              <a:rPr lang="en-US" smtClean="0"/>
              <a:t>phức tạp hơn, vì có nhiều </a:t>
            </a:r>
            <a:r>
              <a:rPr lang="en-US" dirty="0" err="1"/>
              <a:t>trang</a:t>
            </a:r>
            <a:r>
              <a:rPr lang="en-US" dirty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err="1"/>
              <a:t>được</a:t>
            </a:r>
            <a:r>
              <a:rPr lang="en-US"/>
              <a:t> </a:t>
            </a:r>
            <a:r>
              <a:rPr lang="en-US" smtClean="0"/>
              <a:t>là trùng </a:t>
            </a:r>
            <a:r>
              <a:rPr lang="en-US" dirty="0" err="1"/>
              <a:t>lặp</a:t>
            </a:r>
            <a:r>
              <a:rPr lang="en-US" dirty="0"/>
              <a:t>,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tải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, spam v.v.</a:t>
            </a:r>
            <a:endParaRPr lang="vi-V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C269A-4896-4949-9FA1-51E1C43998A7}" type="slidenum">
              <a:rPr lang="vi-VN"/>
              <a:pPr/>
              <a:t>7</a:t>
            </a:fld>
            <a:endParaRPr lang="vi-VN"/>
          </a:p>
        </p:txBody>
      </p:sp>
      <p:sp>
        <p:nvSpPr>
          <p:cNvPr id="76493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/>
              <a:t>Robots.txt</a:t>
            </a:r>
            <a:endParaRPr lang="vi-VN"/>
          </a:p>
        </p:txBody>
      </p:sp>
      <p:sp>
        <p:nvSpPr>
          <p:cNvPr id="764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343528" cy="4114800"/>
          </a:xfrm>
        </p:spPr>
        <p:txBody>
          <a:bodyPr/>
          <a:lstStyle/>
          <a:p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hạn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quyền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err="1"/>
              <a:t>cập</a:t>
            </a:r>
            <a:r>
              <a:rPr lang="en-US"/>
              <a:t> </a:t>
            </a:r>
            <a:r>
              <a:rPr lang="en-US" smtClean="0"/>
              <a:t>đối với trình </a:t>
            </a:r>
            <a:r>
              <a:rPr lang="en-US" dirty="0" err="1" smtClean="0"/>
              <a:t>duyệt</a:t>
            </a:r>
            <a:r>
              <a:rPr lang="en-US" dirty="0" smtClean="0"/>
              <a:t> web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/>
              <a:t>(“robots</a:t>
            </a:r>
            <a:r>
              <a:rPr lang="en-US" dirty="0" smtClean="0"/>
              <a:t>”)</a:t>
            </a:r>
            <a:r>
              <a:rPr lang="de-DE" dirty="0" smtClean="0"/>
              <a:t>, </a:t>
            </a:r>
            <a:r>
              <a:rPr lang="de-DE" dirty="0"/>
              <a:t>được thiết lập </a:t>
            </a:r>
            <a:r>
              <a:rPr lang="de-DE"/>
              <a:t>từ </a:t>
            </a:r>
            <a:r>
              <a:rPr lang="de-DE" smtClean="0"/>
              <a:t>1994;</a:t>
            </a:r>
            <a:endParaRPr lang="de-DE" dirty="0"/>
          </a:p>
          <a:p>
            <a:r>
              <a:rPr lang="de-DE" dirty="0"/>
              <a:t>Ví dụ:</a:t>
            </a:r>
          </a:p>
          <a:p>
            <a:pPr lvl="1"/>
            <a:r>
              <a:rPr lang="de-DE" dirty="0"/>
              <a:t>User-agent: *</a:t>
            </a:r>
          </a:p>
          <a:p>
            <a:pPr marL="457200" lvl="1" indent="0">
              <a:buNone/>
            </a:pPr>
            <a:r>
              <a:rPr lang="de-DE" dirty="0" smtClean="0"/>
              <a:t>       </a:t>
            </a:r>
            <a:r>
              <a:rPr lang="de-DE" dirty="0"/>
              <a:t>Disallow: /yoursite/temp/</a:t>
            </a:r>
          </a:p>
          <a:p>
            <a:pPr lvl="1"/>
            <a:r>
              <a:rPr lang="de-DE" dirty="0"/>
              <a:t>User-agent: searchengine </a:t>
            </a:r>
            <a:endParaRPr lang="de-DE" dirty="0" smtClean="0"/>
          </a:p>
          <a:p>
            <a:pPr marL="457200" lvl="1" indent="0">
              <a:buNone/>
            </a:pPr>
            <a:r>
              <a:rPr lang="de-DE" dirty="0" smtClean="0"/>
              <a:t>       Disallow: /</a:t>
            </a:r>
            <a:endParaRPr lang="vi-V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128AC-CCC1-497A-A783-8D4578E55140}" type="slidenum">
              <a:rPr lang="vi-VN"/>
              <a:pPr/>
              <a:t>8</a:t>
            </a:fld>
            <a:endParaRPr lang="vi-VN"/>
          </a:p>
        </p:txBody>
      </p:sp>
      <p:sp>
        <p:nvSpPr>
          <p:cNvPr id="765954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7793037" cy="1198562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/>
              <a:t>Ví dụ robots.txt (nih.gov)</a:t>
            </a:r>
            <a:endParaRPr lang="vi-VN"/>
          </a:p>
        </p:txBody>
      </p:sp>
      <p:sp>
        <p:nvSpPr>
          <p:cNvPr id="765956" name="Text Box 3"/>
          <p:cNvSpPr txBox="1">
            <a:spLocks noChangeArrowheads="1"/>
          </p:cNvSpPr>
          <p:nvPr/>
        </p:nvSpPr>
        <p:spPr bwMode="auto">
          <a:xfrm>
            <a:off x="428625" y="1500188"/>
            <a:ext cx="8391525" cy="48577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sz="2200"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User-agent: PicoSearch/1.0</a:t>
            </a:r>
          </a:p>
          <a:p>
            <a:r>
              <a:rPr lang="de-DE" sz="2200"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Disallow: /news/information/knight/</a:t>
            </a:r>
          </a:p>
          <a:p>
            <a:r>
              <a:rPr lang="de-DE" sz="2200"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Disallow: /nidcd/</a:t>
            </a:r>
          </a:p>
          <a:p>
            <a:r>
              <a:rPr lang="de-DE" sz="2200"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...</a:t>
            </a:r>
          </a:p>
          <a:p>
            <a:r>
              <a:rPr lang="de-DE" sz="2200"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Disallow: /news/research_matters/secure/</a:t>
            </a:r>
          </a:p>
          <a:p>
            <a:r>
              <a:rPr lang="de-DE" sz="2200"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Disallow: /od/ocpl/wag/</a:t>
            </a:r>
          </a:p>
          <a:p>
            <a:r>
              <a:rPr lang="de-DE" sz="2200"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User-agent: *</a:t>
            </a:r>
          </a:p>
          <a:p>
            <a:r>
              <a:rPr lang="de-DE" sz="2200"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Disallow: /news/information/knight/</a:t>
            </a:r>
          </a:p>
          <a:p>
            <a:r>
              <a:rPr lang="de-DE" sz="2200"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Disallow: /nidcd/</a:t>
            </a:r>
          </a:p>
          <a:p>
            <a:r>
              <a:rPr lang="de-DE" sz="2200"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...</a:t>
            </a:r>
          </a:p>
          <a:p>
            <a:r>
              <a:rPr lang="de-DE" sz="2200"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Disallow: /news/research_matters/secure/</a:t>
            </a:r>
          </a:p>
          <a:p>
            <a:r>
              <a:rPr lang="de-DE" sz="2200"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Disallow: /od/ocpl/wag/</a:t>
            </a:r>
          </a:p>
          <a:p>
            <a:r>
              <a:rPr lang="de-DE" sz="2200"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Disallow: /ddir/</a:t>
            </a:r>
          </a:p>
          <a:p>
            <a:r>
              <a:rPr lang="de-DE" sz="2200"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Disallow: /sdminutes/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6EC98-3257-4BD8-84F2-5868930D25C3}" type="slidenum">
              <a:rPr lang="vi-VN"/>
              <a:pPr/>
              <a:t>9</a:t>
            </a:fld>
            <a:endParaRPr lang="vi-VN"/>
          </a:p>
        </p:txBody>
      </p:sp>
      <p:sp>
        <p:nvSpPr>
          <p:cNvPr id="76800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Yêu cầu đối với bộ thu thập dữ liệu Web </a:t>
            </a:r>
            <a:endParaRPr lang="vi-VN" dirty="0"/>
          </a:p>
        </p:txBody>
      </p:sp>
      <p:sp>
        <p:nvSpPr>
          <p:cNvPr id="768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343528" cy="4114800"/>
          </a:xfrm>
        </p:spPr>
        <p:txBody>
          <a:bodyPr/>
          <a:lstStyle/>
          <a:p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err="1">
                <a:solidFill>
                  <a:srgbClr val="0070C0"/>
                </a:solidFill>
              </a:rPr>
              <a:t>phân</a:t>
            </a:r>
            <a:r>
              <a:rPr lang="en-US">
                <a:solidFill>
                  <a:srgbClr val="0070C0"/>
                </a:solidFill>
              </a:rPr>
              <a:t> </a:t>
            </a:r>
            <a:r>
              <a:rPr lang="en-US" smtClean="0">
                <a:solidFill>
                  <a:srgbClr val="0070C0"/>
                </a:solidFill>
              </a:rPr>
              <a:t>tán</a:t>
            </a:r>
            <a:r>
              <a:rPr lang="en-US" smtClean="0"/>
              <a:t>, sử dụng đồng thời nhiều luồng thu thập</a:t>
            </a:r>
            <a:endParaRPr lang="en-US" dirty="0"/>
          </a:p>
          <a:p>
            <a:r>
              <a:rPr lang="en-US" dirty="0" err="1" smtClean="0"/>
              <a:t>Khả</a:t>
            </a:r>
            <a:r>
              <a:rPr lang="en-US" dirty="0" smtClean="0"/>
              <a:t> </a:t>
            </a:r>
            <a:r>
              <a:rPr lang="en-US" dirty="0" err="1" smtClean="0"/>
              <a:t>mở</a:t>
            </a:r>
            <a:r>
              <a:rPr lang="en-US" dirty="0" smtClean="0"/>
              <a:t>: </a:t>
            </a:r>
          </a:p>
          <a:p>
            <a:pPr lvl="1"/>
            <a:r>
              <a:rPr lang="en-US" err="1" smtClean="0"/>
              <a:t>Dễ</a:t>
            </a:r>
            <a:r>
              <a:rPr lang="en-US" smtClean="0"/>
              <a:t> dàng mở </a:t>
            </a:r>
            <a:r>
              <a:rPr lang="en-US" dirty="0" err="1" smtClean="0"/>
              <a:t>rộng</a:t>
            </a:r>
            <a:r>
              <a:rPr lang="en-US" dirty="0" smtClean="0"/>
              <a:t>  </a:t>
            </a:r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/>
              <a:t>thập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err="1"/>
              <a:t>cách</a:t>
            </a:r>
            <a:r>
              <a:rPr lang="en-US"/>
              <a:t> </a:t>
            </a:r>
            <a:r>
              <a:rPr lang="en-US" smtClean="0"/>
              <a:t>bổ xung thêm </a:t>
            </a:r>
            <a:r>
              <a:rPr lang="en-US" err="1"/>
              <a:t>nhiều</a:t>
            </a:r>
            <a:r>
              <a:rPr lang="en-US"/>
              <a:t> </a:t>
            </a:r>
            <a:r>
              <a:rPr lang="en-US" smtClean="0"/>
              <a:t>máy</a:t>
            </a:r>
            <a:endParaRPr lang="de-DE" dirty="0"/>
          </a:p>
          <a:p>
            <a:r>
              <a:rPr lang="en-US" dirty="0" err="1"/>
              <a:t>Nạp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</a:t>
            </a:r>
            <a:r>
              <a:rPr lang="en-US" dirty="0" err="1"/>
              <a:t>chất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trước</a:t>
            </a:r>
            <a:endParaRPr lang="en-US" dirty="0"/>
          </a:p>
          <a:p>
            <a:r>
              <a:rPr lang="en-US" dirty="0" smtClean="0"/>
              <a:t>Thu </a:t>
            </a:r>
            <a:r>
              <a:rPr lang="en-US" dirty="0" err="1" smtClean="0"/>
              <a:t>thập</a:t>
            </a:r>
            <a:r>
              <a:rPr lang="en-US" dirty="0" smtClean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 smtClean="0"/>
              <a:t>tục</a:t>
            </a:r>
            <a:r>
              <a:rPr lang="en-US" dirty="0" smtClean="0"/>
              <a:t> 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hu </a:t>
            </a:r>
            <a:r>
              <a:rPr lang="en-US" dirty="0" err="1"/>
              <a:t>thập</a:t>
            </a:r>
            <a:r>
              <a:rPr lang="en-US" dirty="0"/>
              <a:t> </a:t>
            </a:r>
            <a:r>
              <a:rPr lang="en-US" dirty="0" err="1"/>
              <a:t>phiên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 smtClean="0"/>
              <a:t>biết</a:t>
            </a:r>
            <a:endParaRPr lang="vi-V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Палитра">
  <a:themeElements>
    <a:clrScheme name="Палитра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Палитра">
      <a:majorFont>
        <a:latin typeface="Tahoma"/>
        <a:ea typeface=""/>
        <a:cs typeface="Tahoma"/>
      </a:majorFont>
      <a:minorFont>
        <a:latin typeface="Tahoma"/>
        <a:ea typeface=""/>
        <a:cs typeface="Taho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vi-V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cs typeface="Tahom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vi-V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cs typeface="Tahoma" panose="020B0604030504040204" pitchFamily="34" charset="0"/>
          </a:defRPr>
        </a:defPPr>
      </a:lstStyle>
    </a:lnDef>
  </a:objectDefaults>
  <a:extraClrSchemeLst>
    <a:extraClrScheme>
      <a:clrScheme name="Палитра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алитра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алитра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алитра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алитра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алитра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4573</TotalTime>
  <Words>1370</Words>
  <Application>Microsoft Office PowerPoint</Application>
  <PresentationFormat>On-screen Show (4:3)</PresentationFormat>
  <Paragraphs>171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Палитра</vt:lpstr>
      <vt:lpstr>IT4853 Tìm kiếm và trình diễn thông tin</vt:lpstr>
      <vt:lpstr>Nội dung chính</vt:lpstr>
      <vt:lpstr>Các thao tác cơ bản</vt:lpstr>
      <vt:lpstr>Các thao tác cơ bản (2)</vt:lpstr>
      <vt:lpstr>Phương hướng cải tiến bộ thu thập đơn giản</vt:lpstr>
      <vt:lpstr>Quy mô của bài tóan thu thập</vt:lpstr>
      <vt:lpstr>Robots.txt</vt:lpstr>
      <vt:lpstr>Ví dụ robots.txt (nih.gov)</vt:lpstr>
      <vt:lpstr>Yêu cầu đối với bộ thu thập dữ liệu Web </vt:lpstr>
      <vt:lpstr>Nội dung chính</vt:lpstr>
      <vt:lpstr>Kiến trúc tổng quát của bộ thu thập</vt:lpstr>
      <vt:lpstr>Hàng đợi URL</vt:lpstr>
      <vt:lpstr>Hàng đợi URL (2)</vt:lpstr>
      <vt:lpstr>Chuẩn hóa URL</vt:lpstr>
      <vt:lpstr>Nội dung đã xem</vt:lpstr>
      <vt:lpstr>Thu gom phân tán</vt:lpstr>
      <vt:lpstr>Những trung tâm dữ liệu của Google (wazfaring. com)</vt:lpstr>
      <vt:lpstr>Thu gom dữ liệu phân tán</vt:lpstr>
      <vt:lpstr>Vai trò của hàng đợi URL</vt:lpstr>
      <vt:lpstr>Hàng đợi URL của Mercator</vt:lpstr>
      <vt:lpstr>Hàng đợi phía trước</vt:lpstr>
      <vt:lpstr>Hàng đợi phía trước</vt:lpstr>
      <vt:lpstr>Hàng đợi phía sau</vt:lpstr>
      <vt:lpstr>Hàng đợi phía sau</vt:lpstr>
      <vt:lpstr>Hàng đợi phía sau</vt:lpstr>
      <vt:lpstr>Hàng đợi phía sau</vt:lpstr>
      <vt:lpstr>Hàng đợi phía sau</vt:lpstr>
      <vt:lpstr>Bài tập 23.1</vt:lpstr>
      <vt:lpstr>Bài tập 23.2</vt:lpstr>
      <vt:lpstr>PowerPoint Presentation</vt:lpstr>
    </vt:vector>
  </TitlesOfParts>
  <Company>tpu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Tìm kiếm và Trình diễn thông tin</dc:title>
  <dc:creator>nbngoc</dc:creator>
  <cp:lastModifiedBy>bangoc</cp:lastModifiedBy>
  <cp:revision>1865</cp:revision>
  <dcterms:created xsi:type="dcterms:W3CDTF">2013-06-24T04:34:24Z</dcterms:created>
  <dcterms:modified xsi:type="dcterms:W3CDTF">2016-12-21T14:30:53Z</dcterms:modified>
</cp:coreProperties>
</file>