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1"/>
  </p:notesMasterIdLst>
  <p:sldIdLst>
    <p:sldId id="363" r:id="rId2"/>
    <p:sldId id="653" r:id="rId3"/>
    <p:sldId id="614" r:id="rId4"/>
    <p:sldId id="662" r:id="rId5"/>
    <p:sldId id="616" r:id="rId6"/>
    <p:sldId id="663" r:id="rId7"/>
    <p:sldId id="668" r:id="rId8"/>
    <p:sldId id="669" r:id="rId9"/>
    <p:sldId id="670" r:id="rId10"/>
    <p:sldId id="664" r:id="rId11"/>
    <p:sldId id="621" r:id="rId12"/>
    <p:sldId id="665" r:id="rId13"/>
    <p:sldId id="666" r:id="rId14"/>
    <p:sldId id="631" r:id="rId15"/>
    <p:sldId id="633" r:id="rId16"/>
    <p:sldId id="667" r:id="rId17"/>
    <p:sldId id="657" r:id="rId18"/>
    <p:sldId id="671" r:id="rId19"/>
    <p:sldId id="658" r:id="rId20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5" autoAdjust="0"/>
    <p:restoredTop sz="83065" autoAdjust="0"/>
  </p:normalViewPr>
  <p:slideViewPr>
    <p:cSldViewPr>
      <p:cViewPr varScale="1">
        <p:scale>
          <a:sx n="96" d="100"/>
          <a:sy n="96" d="100"/>
        </p:scale>
        <p:origin x="-20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4B95E1-28A0-44C7-9CBC-2C249B0EC0A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9044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3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Broad topic queries =&gt; many related documents sought</a:t>
            </a:r>
          </a:p>
          <a:p>
            <a:r>
              <a:rPr lang="en-US" dirty="0"/>
              <a:t>compared to the “static” </a:t>
            </a:r>
            <a:r>
              <a:rPr lang="en-US" dirty="0" err="1"/>
              <a:t>pagerank</a:t>
            </a:r>
            <a:r>
              <a:rPr lang="en-US" dirty="0"/>
              <a:t>,  computation of hubs and authorities rank is dynamic  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dirty="0" err="1"/>
              <a:t>Pagerank</a:t>
            </a:r>
            <a:r>
              <a:rPr lang="en-US" dirty="0"/>
              <a:t> does not attempt to capture the distinction between hubs and authorities.</a:t>
            </a:r>
          </a:p>
          <a:p>
            <a:r>
              <a:rPr lang="en-US" dirty="0"/>
              <a:t>Ranks pages just by authority.</a:t>
            </a:r>
          </a:p>
          <a:p>
            <a:r>
              <a:rPr lang="en-US" dirty="0"/>
              <a:t>Applied to the entire web rather than a local neighborhood of pages surrounding the results of a query.</a:t>
            </a:r>
          </a:p>
          <a:p>
            <a:endParaRPr lang="en-US" dirty="0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3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4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4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Broad topic queries =&gt; many related documents sought</a:t>
            </a:r>
          </a:p>
          <a:p>
            <a:r>
              <a:rPr lang="en-US"/>
              <a:t>compared to the “static” pagerank,  computation of hubs and authorities rank is dynamic  </a:t>
            </a:r>
          </a:p>
          <a:p>
            <a:r>
              <a:rPr lang="en-US"/>
              <a:t>--------------------------------------------------------------------------------------------------------------</a:t>
            </a:r>
          </a:p>
          <a:p>
            <a:r>
              <a:rPr lang="en-US"/>
              <a:t>Pagerank does not attempt to capture the distinction between hubs and authorities.</a:t>
            </a:r>
          </a:p>
          <a:p>
            <a:r>
              <a:rPr lang="en-US"/>
              <a:t>Ranks pages just by authority.</a:t>
            </a:r>
          </a:p>
          <a:p>
            <a:r>
              <a:rPr lang="en-US"/>
              <a:t>Applied to the entire web rather than a local neighborhood of pages surrounding the results of a query.</a:t>
            </a:r>
          </a:p>
          <a:p>
            <a:endParaRPr lang="en-US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4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5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90719-8FC5-4490-A96D-1EB43B72BA20}" type="slidenum">
              <a:rPr lang="vi-VN"/>
              <a:pPr/>
              <a:t>5</a:t>
            </a:fld>
            <a:endParaRPr lang="vi-VN"/>
          </a:p>
        </p:txBody>
      </p:sp>
      <p:sp>
        <p:nvSpPr>
          <p:cNvPr id="910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033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Usually authorities may not point to other authorities, due to competition </a:t>
            </a:r>
          </a:p>
          <a:p>
            <a:r>
              <a:rPr lang="en-US"/>
              <a:t>(contrasts with bibliographic citations)</a:t>
            </a:r>
          </a:p>
        </p:txBody>
      </p:sp>
      <p:sp>
        <p:nvSpPr>
          <p:cNvPr id="91034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93495C3A-7C71-4B7D-AD5D-E8E68A25A72D}" type="slidenum">
              <a:rPr lang="en-US" sz="1200">
                <a:latin typeface="Lucida Sans" pitchFamily="34" charset="0"/>
              </a:rPr>
              <a:pPr algn="r"/>
              <a:t>5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7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4D104-F9A6-4880-8D8F-45879954DD18}" type="slidenum">
              <a:rPr lang="vi-VN"/>
              <a:pPr/>
              <a:t>6</a:t>
            </a:fld>
            <a:endParaRPr lang="vi-VN"/>
          </a:p>
        </p:txBody>
      </p:sp>
      <p:sp>
        <p:nvSpPr>
          <p:cNvPr id="907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726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Broad topic queries =&gt; many related documents sought</a:t>
            </a:r>
          </a:p>
          <a:p>
            <a:r>
              <a:rPr lang="en-US"/>
              <a:t>compared to the “static” pagerank,  computation of hubs and authorities rank is dynamic  </a:t>
            </a:r>
          </a:p>
          <a:p>
            <a:r>
              <a:rPr lang="en-US"/>
              <a:t>--------------------------------------------------------------------------------------------------------------</a:t>
            </a:r>
          </a:p>
          <a:p>
            <a:r>
              <a:rPr lang="en-US"/>
              <a:t>Pagerank does not attempt to capture the distinction between hubs and authorities.</a:t>
            </a:r>
          </a:p>
          <a:p>
            <a:r>
              <a:rPr lang="en-US"/>
              <a:t>Ranks pages just by authority.</a:t>
            </a:r>
          </a:p>
          <a:p>
            <a:r>
              <a:rPr lang="en-US"/>
              <a:t>Applied to the entire web rather than a local neighborhood of pages surrounding the results of a query.</a:t>
            </a:r>
          </a:p>
          <a:p>
            <a:endParaRPr lang="en-US"/>
          </a:p>
        </p:txBody>
      </p:sp>
      <p:sp>
        <p:nvSpPr>
          <p:cNvPr id="90726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16B5753D-BC18-4776-AD17-072AE505AC5B}" type="slidenum">
              <a:rPr lang="en-US" sz="1200">
                <a:latin typeface="Lucida Sans" pitchFamily="34" charset="0"/>
              </a:rPr>
              <a:pPr algn="r"/>
              <a:t>6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9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B15D3-8C05-404E-B5C2-B8702211E55E}" type="slidenum">
              <a:rPr lang="vi-VN"/>
              <a:pPr/>
              <a:t>10</a:t>
            </a:fld>
            <a:endParaRPr lang="vi-VN"/>
          </a:p>
        </p:txBody>
      </p:sp>
      <p:sp>
        <p:nvSpPr>
          <p:cNvPr id="912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2387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Bootstrap from standard search engines and improve upon it for broad-topic searches</a:t>
            </a:r>
          </a:p>
        </p:txBody>
      </p:sp>
      <p:sp>
        <p:nvSpPr>
          <p:cNvPr id="91238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B80129A0-9D8A-4F8D-A8D6-18B9D7722F26}" type="slidenum">
              <a:rPr lang="en-US" sz="1200">
                <a:latin typeface="Lucida Sans" pitchFamily="34" charset="0"/>
              </a:rPr>
              <a:pPr algn="r"/>
              <a:t>10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9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22046-C6E9-4E11-B562-D6315EDBE47E}" type="slidenum">
              <a:rPr lang="vi-VN"/>
              <a:pPr/>
              <a:t>14</a:t>
            </a:fld>
            <a:endParaRPr lang="vi-VN"/>
          </a:p>
        </p:txBody>
      </p:sp>
      <p:sp>
        <p:nvSpPr>
          <p:cNvPr id="930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97412704-0212-475F-9752-F534D07E06FA}" type="slidenum">
              <a:rPr lang="en-US" sz="1200">
                <a:latin typeface="Lucida Sans" pitchFamily="34" charset="0"/>
              </a:rPr>
              <a:pPr algn="r"/>
              <a:t>14</a:t>
            </a:fld>
            <a:endParaRPr lang="en-US" sz="1200">
              <a:latin typeface="Lucida Sans" pitchFamily="34" charset="0"/>
            </a:endParaRPr>
          </a:p>
        </p:txBody>
      </p:sp>
      <p:sp>
        <p:nvSpPr>
          <p:cNvPr id="93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8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15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are the properties of AAt and AtA that guarantee convergence to principal eignevector from any initial value?</a:t>
            </a:r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15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5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16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What are the properties of </a:t>
            </a:r>
            <a:r>
              <a:rPr lang="en-US" dirty="0" err="1"/>
              <a:t>AAt</a:t>
            </a:r>
            <a:r>
              <a:rPr lang="en-US" dirty="0"/>
              <a:t> and </a:t>
            </a:r>
            <a:r>
              <a:rPr lang="en-US" dirty="0" err="1"/>
              <a:t>AtA</a:t>
            </a:r>
            <a:r>
              <a:rPr lang="en-US" dirty="0"/>
              <a:t> that guarantee convergence to principal </a:t>
            </a:r>
            <a:r>
              <a:rPr lang="en-US" dirty="0" err="1"/>
              <a:t>eignevector</a:t>
            </a:r>
            <a:r>
              <a:rPr lang="en-US" dirty="0"/>
              <a:t> from any initial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Diagonalizable</a:t>
            </a:r>
            <a:r>
              <a:rPr lang="en-US" baseline="0" dirty="0" smtClean="0"/>
              <a:t> and has dominant </a:t>
            </a:r>
            <a:r>
              <a:rPr lang="en-US" baseline="0" dirty="0" err="1" smtClean="0"/>
              <a:t>eighen</a:t>
            </a:r>
            <a:r>
              <a:rPr lang="en-US" baseline="0" smtClean="0"/>
              <a:t> value</a:t>
            </a:r>
            <a:endParaRPr lang="en-US"/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16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3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BD4A2-964A-4AAE-AF0E-BE68B6E4A0CD}" type="slidenum">
              <a:rPr lang="vi-VN"/>
              <a:pPr/>
              <a:t>17</a:t>
            </a:fld>
            <a:endParaRPr lang="vi-VN"/>
          </a:p>
        </p:txBody>
      </p:sp>
      <p:sp>
        <p:nvSpPr>
          <p:cNvPr id="934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491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What are the properties of AAt and AtA that guarantee convergence to principal eignevector from any initial value?</a:t>
            </a:r>
          </a:p>
        </p:txBody>
      </p:sp>
      <p:sp>
        <p:nvSpPr>
          <p:cNvPr id="93491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fld id="{EFE3D89E-C528-4999-B0D1-AE4D9CF08B9B}" type="slidenum">
              <a:rPr lang="en-US" sz="1200">
                <a:latin typeface="Lucida Sans" pitchFamily="34" charset="0"/>
              </a:rPr>
              <a:pPr algn="r"/>
              <a:t>17</a:t>
            </a:fld>
            <a:endParaRPr lang="en-US" sz="12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2FAD91-7D0B-49D9-B849-D8FEDE1EF1A3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54C2D-C9AB-4B76-A3D5-1234A2EDF5F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219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718F1-FB1D-4338-B6C3-796BA3EA03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05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068C68-03D6-411B-96BB-8ECF95BB1CE2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9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822E6-F7A4-4C80-A2F6-40B80B15E30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64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78FF7-7FE6-4AB4-9FD3-4EB5F102244E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39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C87EA-D7A7-4388-BF80-B1F552791F1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19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6D970-0F57-4AA3-82F1-1C3A79D506E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397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32AF8-82C9-4407-8194-080623E93913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3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51F1-57B6-43B4-9471-27A2209AA0D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83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C1FC1-3913-4701-B191-FD92461176B0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848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C1F5DB1-3FE9-416E-9E32-726DB67319A0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7160840" cy="2209800"/>
          </a:xfrm>
        </p:spPr>
        <p:txBody>
          <a:bodyPr/>
          <a:lstStyle/>
          <a:p>
            <a:pPr algn="just"/>
            <a:r>
              <a:rPr lang="en-US" smtClean="0"/>
              <a:t>Bài 25.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smtClean="0"/>
              <a:t>, HITS</a:t>
            </a:r>
          </a:p>
          <a:p>
            <a:pPr algn="just"/>
            <a:r>
              <a:rPr lang="en-US" smtClean="0"/>
              <a:t>IIR.C21. Link analysis</a:t>
            </a:r>
            <a:endParaRPr lang="vi-VN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 dirty="0">
                <a:cs typeface="Arial" panose="020B0604020202020204" pitchFamily="34" charset="0"/>
              </a:rPr>
              <a:t>, </a:t>
            </a:r>
            <a:r>
              <a:rPr lang="en-US" altLang="ru-RU" sz="1800" dirty="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4843-A7CF-440B-8083-B347467874F1}" type="slidenum">
              <a:rPr lang="vi-VN"/>
              <a:pPr/>
              <a:t>10</a:t>
            </a:fld>
            <a:endParaRPr lang="vi-VN"/>
          </a:p>
        </p:txBody>
      </p:sp>
      <p:sp>
        <p:nvSpPr>
          <p:cNvPr id="911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: japan elementary schools</a:t>
            </a:r>
            <a:endParaRPr lang="vi-V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885"/>
            <a:ext cx="9191779" cy="51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89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11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hubs </a:t>
            </a:r>
            <a:r>
              <a:rPr lang="en-US" dirty="0" err="1" smtClean="0"/>
              <a:t>và</a:t>
            </a:r>
            <a:r>
              <a:rPr lang="en-US" dirty="0" smtClean="0"/>
              <a:t> authorities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1051247"/>
          </a:xfrm>
        </p:spPr>
        <p:txBody>
          <a:bodyPr/>
          <a:lstStyle/>
          <a:p>
            <a:r>
              <a:rPr lang="vi-VN" dirty="0" smtClean="0"/>
              <a:t>Khởi tạo: với mọi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vi-VN" i="1" dirty="0" smtClean="0"/>
              <a:t>x, h(x)</a:t>
            </a:r>
            <a:r>
              <a:rPr lang="vi-VN" i="1" dirty="0" smtClean="0">
                <a:sym typeface="Symbol" panose="05050102010706020507" pitchFamily="18" charset="2"/>
              </a:rPr>
              <a:t>1; a(x) 1</a:t>
            </a:r>
            <a:r>
              <a:rPr lang="vi-VN" dirty="0" smtClean="0">
                <a:sym typeface="Symbol" panose="05050102010706020507" pitchFamily="18" charset="2"/>
              </a:rPr>
              <a:t>;</a:t>
            </a:r>
          </a:p>
          <a:p>
            <a:r>
              <a:rPr lang="vi-VN" dirty="0" smtClean="0">
                <a:sym typeface="Symbol" panose="05050102010706020507" pitchFamily="18" charset="2"/>
              </a:rPr>
              <a:t>Lặp cập nhật </a:t>
            </a:r>
            <a:r>
              <a:rPr lang="vi-VN" i="1" dirty="0" smtClean="0">
                <a:sym typeface="Symbol" panose="05050102010706020507" pitchFamily="18" charset="2"/>
              </a:rPr>
              <a:t>h(x), a(x)</a:t>
            </a:r>
            <a:endParaRPr lang="en-US" i="1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4261"/>
              </p:ext>
            </p:extLst>
          </p:nvPr>
        </p:nvGraphicFramePr>
        <p:xfrm>
          <a:off x="1828800" y="306896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92" name="Equation" r:id="rId3" imgW="1002865" imgH="355446" progId="Equation.DSMT4">
                  <p:embed/>
                </p:oleObj>
              </mc:Choice>
              <mc:Fallback>
                <p:oleObj name="Equation" r:id="rId3" imgW="1002865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6896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802502"/>
              </p:ext>
            </p:extLst>
          </p:nvPr>
        </p:nvGraphicFramePr>
        <p:xfrm>
          <a:off x="1828800" y="4724400"/>
          <a:ext cx="301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93" name="Equation" r:id="rId5" imgW="1002865" imgH="355446" progId="Equation.3">
                  <p:embed/>
                </p:oleObj>
              </mc:Choice>
              <mc:Fallback>
                <p:oleObj name="Equation" r:id="rId5" imgW="1002865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301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96000" y="3352800"/>
            <a:ext cx="381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sz="2400" i="1">
                <a:latin typeface="Arial" panose="020B0604020202020204" pitchFamily="34" charset="0"/>
              </a:rPr>
              <a:t>x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858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8580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62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cxnSp>
        <p:nvCxnSpPr>
          <p:cNvPr id="12" name="AutoShape 10"/>
          <p:cNvCxnSpPr>
            <a:cxnSpLocks noChangeShapeType="1"/>
            <a:stCxn id="8" idx="7"/>
            <a:endCxn id="9" idx="2"/>
          </p:cNvCxnSpPr>
          <p:nvPr/>
        </p:nvCxnSpPr>
        <p:spPr bwMode="auto">
          <a:xfrm flipV="1">
            <a:off x="6421438" y="3086100"/>
            <a:ext cx="436562" cy="322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8" idx="6"/>
            <a:endCxn id="11" idx="2"/>
          </p:cNvCxnSpPr>
          <p:nvPr/>
        </p:nvCxnSpPr>
        <p:spPr bwMode="auto">
          <a:xfrm>
            <a:off x="6477000" y="35433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8" idx="5"/>
            <a:endCxn id="10" idx="2"/>
          </p:cNvCxnSpPr>
          <p:nvPr/>
        </p:nvCxnSpPr>
        <p:spPr bwMode="auto">
          <a:xfrm>
            <a:off x="6421438" y="3678238"/>
            <a:ext cx="436562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096000" y="4419600"/>
            <a:ext cx="1447800" cy="1447800"/>
            <a:chOff x="3840" y="2784"/>
            <a:chExt cx="912" cy="912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98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3840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98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r"/>
              <a:endParaRPr lang="ru-RU" sz="2400">
                <a:latin typeface="Lucida Sans" pitchFamily="34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pPr algn="ctr"/>
              <a:r>
                <a:rPr lang="en-US" sz="2400" i="1">
                  <a:latin typeface="Arial" panose="020B0604020202020204" pitchFamily="34" charset="0"/>
                </a:rPr>
                <a:t>x</a:t>
              </a:r>
            </a:p>
          </p:txBody>
        </p:sp>
        <p:cxnSp>
          <p:nvCxnSpPr>
            <p:cNvPr id="20" name="AutoShape 18"/>
            <p:cNvCxnSpPr>
              <a:cxnSpLocks noChangeShapeType="1"/>
              <a:stCxn id="18" idx="6"/>
              <a:endCxn id="19" idx="1"/>
            </p:cNvCxnSpPr>
            <p:nvPr/>
          </p:nvCxnSpPr>
          <p:spPr bwMode="auto">
            <a:xfrm>
              <a:off x="4224" y="2904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9"/>
            <p:cNvCxnSpPr>
              <a:cxnSpLocks noChangeShapeType="1"/>
              <a:stCxn id="17" idx="6"/>
              <a:endCxn id="19" idx="2"/>
            </p:cNvCxnSpPr>
            <p:nvPr/>
          </p:nvCxnSpPr>
          <p:spPr bwMode="auto">
            <a:xfrm>
              <a:off x="4080" y="32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0"/>
            <p:cNvCxnSpPr>
              <a:cxnSpLocks noChangeShapeType="1"/>
              <a:stCxn id="16" idx="6"/>
              <a:endCxn id="19" idx="3"/>
            </p:cNvCxnSpPr>
            <p:nvPr/>
          </p:nvCxnSpPr>
          <p:spPr bwMode="auto">
            <a:xfrm flipV="1">
              <a:off x="4224" y="3325"/>
              <a:ext cx="32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7620000" y="3276600"/>
            <a:ext cx="60007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sz="2400">
                <a:solidFill>
                  <a:srgbClr val="00B050"/>
                </a:solidFill>
                <a:latin typeface="Lucida Sans" pitchFamily="34" charset="0"/>
              </a:rPr>
              <a:t>y’s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5410200" y="4800600"/>
            <a:ext cx="600075" cy="461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r>
              <a:rPr lang="en-US" sz="2400">
                <a:solidFill>
                  <a:srgbClr val="00B050"/>
                </a:solidFill>
                <a:latin typeface="Lucida Sans" pitchFamily="34" charset="0"/>
              </a:rPr>
              <a:t>y’s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12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Tính hubs và authoritie</a:t>
            </a:r>
            <a:r>
              <a:rPr lang="en-US" dirty="0" smtClean="0"/>
              <a:t>s (2)</a:t>
            </a:r>
            <a:endParaRPr lang="en-US" dirty="0"/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dirty="0" smtClean="0">
                <a:sym typeface="Symbol" panose="05050102010706020507" pitchFamily="18" charset="2"/>
              </a:rPr>
              <a:t>Để ngăn a() và h() trở nên quá lớn, chúng ta có thể </a:t>
            </a:r>
            <a:r>
              <a:rPr lang="en-US" dirty="0" smtClean="0">
                <a:sym typeface="Symbol" panose="05050102010706020507" pitchFamily="18" charset="2"/>
              </a:rPr>
              <a:t>chia </a:t>
            </a:r>
            <a:r>
              <a:rPr lang="vi-VN" dirty="0" smtClean="0">
                <a:sym typeface="Symbol" panose="05050102010706020507" pitchFamily="18" charset="2"/>
              </a:rPr>
              <a:t>a() và h() cho hằng số sau mỗi bước;</a:t>
            </a:r>
          </a:p>
          <a:p>
            <a:pPr lvl="1"/>
            <a:r>
              <a:rPr lang="vi-VN" dirty="0" smtClean="0">
                <a:sym typeface="Symbol" panose="05050102010706020507" pitchFamily="18" charset="2"/>
              </a:rPr>
              <a:t>Không ảnh hưởng đến kết quả tìm kiếm;</a:t>
            </a:r>
          </a:p>
          <a:p>
            <a:pPr lvl="2"/>
            <a:r>
              <a:rPr lang="vi-VN" dirty="0" smtClean="0">
                <a:sym typeface="Symbol" panose="05050102010706020507" pitchFamily="18" charset="2"/>
              </a:rPr>
              <a:t>Chỉ quan trọng thứ tự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vi-VN" dirty="0" smtClean="0">
                <a:sym typeface="Symbol" panose="05050102010706020507" pitchFamily="18" charset="2"/>
              </a:rPr>
              <a:t> không quan trọng các giá trị cụ thể.</a:t>
            </a:r>
          </a:p>
        </p:txBody>
      </p:sp>
    </p:spTree>
    <p:extLst>
      <p:ext uri="{BB962C8B-B14F-4D97-AF65-F5344CB8AC3E}">
        <p14:creationId xmlns:p14="http://schemas.microsoft.com/office/powerpoint/2010/main" val="29736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852-7533-492B-BD5C-BE7286ABDA54}" type="slidenum">
              <a:rPr lang="vi-VN"/>
              <a:pPr/>
              <a:t>13</a:t>
            </a:fld>
            <a:endParaRPr lang="vi-VN"/>
          </a:p>
        </p:txBody>
      </p:sp>
      <p:sp>
        <p:nvSpPr>
          <p:cNvPr id="917507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HITS</a:t>
            </a:r>
          </a:p>
        </p:txBody>
      </p:sp>
      <p:sp>
        <p:nvSpPr>
          <p:cNvPr id="129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vi-VN" sz="2400" dirty="0" smtClean="0"/>
              <a:t>HITS có thể gom một vài trang web chất lượng tốt không phụ thuộc vào nội dung trang web;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Sau khi thiết lập tập cơ sở, chúng ta chỉ thực hiện phân tích liên kết, không sử dụng nội dung;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Trang web trong tập cơ sở có thể không chứa bất kỳ từ khóa truy vấn nào;</a:t>
            </a:r>
          </a:p>
          <a:p>
            <a:r>
              <a:rPr lang="vi-VN" sz="2400" dirty="0" smtClean="0">
                <a:sym typeface="Symbol" panose="05050102010706020507" pitchFamily="18" charset="2"/>
              </a:rPr>
              <a:t>Theo lý thuyết, đối với một truy vấn tiếng anh có thể trả về một trang tiếng nhật</a:t>
            </a:r>
          </a:p>
          <a:p>
            <a:pPr lvl="1"/>
            <a:r>
              <a:rPr lang="vi-VN" sz="2000" dirty="0" smtClean="0">
                <a:sym typeface="Symbol" panose="05050102010706020507" pitchFamily="18" charset="2"/>
              </a:rPr>
              <a:t>Nếu tồn tại liên kết giữa những trang tiếng anh và tiếng nhật;</a:t>
            </a:r>
          </a:p>
          <a:p>
            <a:pPr lvl="1"/>
            <a:r>
              <a:rPr lang="vi-VN" sz="2000" dirty="0" smtClean="0">
                <a:sym typeface="Symbol" panose="05050102010706020507" pitchFamily="18" charset="2"/>
              </a:rPr>
              <a:t>Cảnh báo: topic drift- các trang tìm được theo liên kết có thể hoàn toàn không liên quan đến câu truy vấn.</a:t>
            </a:r>
            <a:endParaRPr lang="vi-VN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203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116C-6014-43F5-8733-9B76546D4ADC}" type="slidenum">
              <a:rPr lang="vi-VN"/>
              <a:pPr/>
              <a:t>14</a:t>
            </a:fld>
            <a:endParaRPr lang="vi-VN"/>
          </a:p>
        </p:txBody>
      </p:sp>
      <p:sp>
        <p:nvSpPr>
          <p:cNvPr id="929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ma </a:t>
            </a:r>
            <a:r>
              <a:rPr lang="en-US" dirty="0" err="1" smtClean="0"/>
              <a:t>trận</a:t>
            </a:r>
            <a:endParaRPr lang="vi-VN" dirty="0"/>
          </a:p>
        </p:txBody>
      </p:sp>
      <p:sp>
        <p:nvSpPr>
          <p:cNvPr id="929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211388"/>
            <a:ext cx="8775700" cy="3792537"/>
          </a:xfrm>
        </p:spPr>
        <p:txBody>
          <a:bodyPr/>
          <a:lstStyle/>
          <a:p>
            <a:r>
              <a:rPr lang="vi-VN" dirty="0" smtClean="0"/>
              <a:t> Đặt A là ma trận kề kích thước NxN:</a:t>
            </a:r>
          </a:p>
          <a:p>
            <a:pPr lvl="1"/>
            <a:r>
              <a:rPr lang="en-US" dirty="0"/>
              <a:t>N</a:t>
            </a:r>
            <a:r>
              <a:rPr lang="vi-VN" i="1" dirty="0" smtClean="0"/>
              <a:t> </a:t>
            </a:r>
            <a:r>
              <a:rPr lang="vi-VN" dirty="0" smtClean="0"/>
              <a:t>là kích thước tập cơ sở.</a:t>
            </a:r>
          </a:p>
          <a:p>
            <a:pPr lvl="1"/>
            <a:r>
              <a:rPr lang="vi-VN" i="1" dirty="0" smtClean="0"/>
              <a:t>A</a:t>
            </a:r>
            <a:r>
              <a:rPr lang="vi-VN" i="1" baseline="-25000" dirty="0" smtClean="0"/>
              <a:t>ij</a:t>
            </a:r>
            <a:r>
              <a:rPr lang="vi-VN" i="1" dirty="0" smtClean="0"/>
              <a:t> = 1</a:t>
            </a:r>
            <a:r>
              <a:rPr lang="vi-VN" dirty="0" smtClean="0"/>
              <a:t> nếu tồn tại liên kết i</a:t>
            </a:r>
            <a:r>
              <a:rPr lang="vi-VN" dirty="0" smtClean="0">
                <a:sym typeface="Wingdings" panose="05000000000000000000" pitchFamily="2" charset="2"/>
              </a:rPr>
              <a:t>j</a:t>
            </a:r>
            <a:r>
              <a:rPr lang="vi-VN" dirty="0" smtClean="0"/>
              <a:t> và = 0 trong trường hợp ngược lại.</a:t>
            </a:r>
            <a:endParaRPr lang="vi-VN" dirty="0"/>
          </a:p>
        </p:txBody>
      </p:sp>
      <p:sp>
        <p:nvSpPr>
          <p:cNvPr id="929797" name="Oval 4"/>
          <p:cNvSpPr>
            <a:spLocks noChangeArrowheads="1"/>
          </p:cNvSpPr>
          <p:nvPr/>
        </p:nvSpPr>
        <p:spPr bwMode="auto">
          <a:xfrm>
            <a:off x="1219200" y="4953000"/>
            <a:ext cx="228600" cy="2286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798" name="Oval 5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799" name="Oval 6"/>
          <p:cNvSpPr>
            <a:spLocks noChangeArrowheads="1"/>
          </p:cNvSpPr>
          <p:nvPr/>
        </p:nvSpPr>
        <p:spPr bwMode="auto">
          <a:xfrm>
            <a:off x="1143000" y="3200400"/>
            <a:ext cx="457200" cy="457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801" name="Oval 8"/>
          <p:cNvSpPr>
            <a:spLocks noChangeArrowheads="1"/>
          </p:cNvSpPr>
          <p:nvPr/>
        </p:nvSpPr>
        <p:spPr bwMode="auto">
          <a:xfrm>
            <a:off x="1143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 dirty="0">
                <a:latin typeface="Arial" panose="020B0604020202020204" pitchFamily="34" charset="0"/>
              </a:rPr>
              <a:t>1</a:t>
            </a:r>
            <a:endParaRPr lang="en-US" sz="1400" dirty="0">
              <a:latin typeface="Rockwell" pitchFamily="18" charset="0"/>
            </a:endParaRPr>
          </a:p>
        </p:txBody>
      </p:sp>
      <p:sp>
        <p:nvSpPr>
          <p:cNvPr id="929802" name="Oval 9"/>
          <p:cNvSpPr>
            <a:spLocks noChangeArrowheads="1"/>
          </p:cNvSpPr>
          <p:nvPr/>
        </p:nvSpPr>
        <p:spPr bwMode="auto">
          <a:xfrm>
            <a:off x="3048000" y="4724400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>
                <a:latin typeface="Arial" panose="020B0604020202020204" pitchFamily="34" charset="0"/>
              </a:rPr>
              <a:t>2</a:t>
            </a:r>
            <a:endParaRPr lang="en-US" sz="2400">
              <a:latin typeface="Arial" panose="020B0604020202020204" pitchFamily="34" charset="0"/>
            </a:endParaRPr>
          </a:p>
        </p:txBody>
      </p:sp>
      <p:cxnSp>
        <p:nvCxnSpPr>
          <p:cNvPr id="929804" name="AutoShape 11"/>
          <p:cNvCxnSpPr>
            <a:cxnSpLocks noChangeShapeType="1"/>
            <a:stCxn id="929801" idx="7"/>
            <a:endCxn id="929802" idx="1"/>
          </p:cNvCxnSpPr>
          <p:nvPr/>
        </p:nvCxnSpPr>
        <p:spPr bwMode="auto">
          <a:xfrm rot="5400000" flipV="1">
            <a:off x="2361407" y="4039394"/>
            <a:ext cx="1587" cy="1527175"/>
          </a:xfrm>
          <a:prstGeom prst="curvedConnector3">
            <a:avLst>
              <a:gd name="adj1" fmla="val -15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5" name="AutoShape 12"/>
          <p:cNvCxnSpPr>
            <a:cxnSpLocks noChangeShapeType="1"/>
            <a:stCxn id="929802" idx="3"/>
            <a:endCxn id="929801" idx="5"/>
          </p:cNvCxnSpPr>
          <p:nvPr/>
        </p:nvCxnSpPr>
        <p:spPr bwMode="auto">
          <a:xfrm rot="5400000">
            <a:off x="2361407" y="4417219"/>
            <a:ext cx="1587" cy="1527175"/>
          </a:xfrm>
          <a:prstGeom prst="curvedConnector3">
            <a:avLst>
              <a:gd name="adj1" fmla="val 97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6" name="AutoShape 13"/>
          <p:cNvCxnSpPr>
            <a:cxnSpLocks noChangeShapeType="1"/>
            <a:stCxn id="929802" idx="7"/>
            <a:endCxn id="929802" idx="6"/>
          </p:cNvCxnSpPr>
          <p:nvPr/>
        </p:nvCxnSpPr>
        <p:spPr bwMode="auto">
          <a:xfrm rot="5400000" flipV="1">
            <a:off x="3448051" y="4857750"/>
            <a:ext cx="188912" cy="77787"/>
          </a:xfrm>
          <a:prstGeom prst="curvedConnector4">
            <a:avLst>
              <a:gd name="adj1" fmla="val -102523"/>
              <a:gd name="adj2" fmla="val 695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7" name="AutoShape 14"/>
          <p:cNvCxnSpPr>
            <a:cxnSpLocks noChangeShapeType="1"/>
            <a:stCxn id="929802" idx="4"/>
          </p:cNvCxnSpPr>
          <p:nvPr/>
        </p:nvCxnSpPr>
        <p:spPr bwMode="auto">
          <a:xfrm flipH="1">
            <a:off x="2589213" y="5257800"/>
            <a:ext cx="725487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9808" name="AutoShape 15"/>
          <p:cNvCxnSpPr>
            <a:cxnSpLocks noChangeShapeType="1"/>
            <a:endCxn id="929801" idx="4"/>
          </p:cNvCxnSpPr>
          <p:nvPr/>
        </p:nvCxnSpPr>
        <p:spPr bwMode="auto">
          <a:xfrm flipH="1" flipV="1">
            <a:off x="1409700" y="5257800"/>
            <a:ext cx="801688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809" name="Rectangle 16"/>
          <p:cNvSpPr>
            <a:spLocks noChangeArrowheads="1"/>
          </p:cNvSpPr>
          <p:nvPr/>
        </p:nvSpPr>
        <p:spPr bwMode="auto">
          <a:xfrm>
            <a:off x="6019800" y="4800600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sp>
        <p:nvSpPr>
          <p:cNvPr id="929810" name="Text Box 17"/>
          <p:cNvSpPr txBox="1">
            <a:spLocks noChangeArrowheads="1"/>
          </p:cNvSpPr>
          <p:nvPr/>
        </p:nvSpPr>
        <p:spPr bwMode="auto">
          <a:xfrm>
            <a:off x="6172200" y="44196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1      2      3</a:t>
            </a:r>
          </a:p>
        </p:txBody>
      </p:sp>
      <p:sp>
        <p:nvSpPr>
          <p:cNvPr id="929811" name="Text Box 18"/>
          <p:cNvSpPr txBox="1">
            <a:spLocks noChangeArrowheads="1"/>
          </p:cNvSpPr>
          <p:nvPr/>
        </p:nvSpPr>
        <p:spPr bwMode="auto">
          <a:xfrm>
            <a:off x="5715000" y="4800600"/>
            <a:ext cx="3048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1</a:t>
            </a:r>
            <a:endParaRPr lang="en-US" sz="10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29812" name="Text Box 19"/>
          <p:cNvSpPr txBox="1">
            <a:spLocks noChangeArrowheads="1"/>
          </p:cNvSpPr>
          <p:nvPr/>
        </p:nvSpPr>
        <p:spPr bwMode="auto">
          <a:xfrm>
            <a:off x="6172200" y="48006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0      1      0</a:t>
            </a:r>
          </a:p>
        </p:txBody>
      </p:sp>
      <p:sp>
        <p:nvSpPr>
          <p:cNvPr id="929813" name="Text Box 20"/>
          <p:cNvSpPr txBox="1">
            <a:spLocks noChangeArrowheads="1"/>
          </p:cNvSpPr>
          <p:nvPr/>
        </p:nvSpPr>
        <p:spPr bwMode="auto">
          <a:xfrm>
            <a:off x="6172200" y="5334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1      1      1</a:t>
            </a:r>
          </a:p>
        </p:txBody>
      </p:sp>
      <p:sp>
        <p:nvSpPr>
          <p:cNvPr id="929814" name="Text Box 21"/>
          <p:cNvSpPr txBox="1">
            <a:spLocks noChangeArrowheads="1"/>
          </p:cNvSpPr>
          <p:nvPr/>
        </p:nvSpPr>
        <p:spPr bwMode="auto">
          <a:xfrm>
            <a:off x="6172200" y="5867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latin typeface="Arial" panose="020B0604020202020204" pitchFamily="34" charset="0"/>
              </a:rPr>
              <a:t> 1      0      0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68850" y="5257800"/>
            <a:ext cx="739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A=</a:t>
            </a:r>
            <a:endParaRPr lang="vi-VN" sz="2800" dirty="0"/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2182532" y="5710238"/>
            <a:ext cx="533400" cy="5334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 b="1" dirty="0">
                <a:latin typeface="Arial" panose="020B0604020202020204" pitchFamily="34" charset="0"/>
              </a:rPr>
              <a:t>3</a:t>
            </a:r>
            <a:endParaRPr lang="en-US" sz="1400" dirty="0">
              <a:latin typeface="Rockwell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15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Biểu diễn luật cập nhật bằng các phép toán ma trận</a:t>
            </a:r>
            <a:r>
              <a:rPr lang="en-US" dirty="0" smtClean="0"/>
              <a:t> (2)</a:t>
            </a:r>
            <a:endParaRPr lang="vi-VN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vi-VN" dirty="0" smtClean="0">
                <a:latin typeface="+mj-lt"/>
              </a:rPr>
              <a:t>Gọi </a:t>
            </a:r>
            <a:r>
              <a:rPr lang="vi-VN" i="1" dirty="0" smtClean="0">
                <a:latin typeface="+mj-lt"/>
              </a:rPr>
              <a:t>h </a:t>
            </a:r>
            <a:r>
              <a:rPr lang="vi-VN" dirty="0" smtClean="0">
                <a:latin typeface="+mj-lt"/>
              </a:rPr>
              <a:t>và </a:t>
            </a:r>
            <a:r>
              <a:rPr lang="vi-VN" i="1" dirty="0" smtClean="0">
                <a:latin typeface="+mj-lt"/>
              </a:rPr>
              <a:t>a</a:t>
            </a:r>
            <a:r>
              <a:rPr lang="vi-VN" dirty="0" smtClean="0">
                <a:latin typeface="+mj-lt"/>
              </a:rPr>
              <a:t> là </a:t>
            </a:r>
            <a:r>
              <a:rPr lang="en-US" dirty="0" err="1" smtClean="0">
                <a:latin typeface="+mj-lt"/>
              </a:rPr>
              <a:t>các</a:t>
            </a:r>
            <a:r>
              <a:rPr lang="en-US" dirty="0" smtClean="0">
                <a:latin typeface="+mj-lt"/>
              </a:rPr>
              <a:t> </a:t>
            </a:r>
            <a:r>
              <a:rPr lang="vi-VN" dirty="0" smtClean="0">
                <a:latin typeface="+mj-lt"/>
              </a:rPr>
              <a:t>vec-tơ </a:t>
            </a:r>
            <a:r>
              <a:rPr lang="en-US" dirty="0" smtClean="0">
                <a:latin typeface="+mj-lt"/>
              </a:rPr>
              <a:t>hub</a:t>
            </a:r>
            <a:r>
              <a:rPr lang="vi-VN" dirty="0" smtClean="0">
                <a:latin typeface="+mj-lt"/>
              </a:rPr>
              <a:t> và </a:t>
            </a:r>
            <a:r>
              <a:rPr lang="en-US" dirty="0" smtClean="0">
                <a:latin typeface="+mj-lt"/>
              </a:rPr>
              <a:t>authority</a:t>
            </a:r>
            <a:r>
              <a:rPr lang="vi-VN" dirty="0" smtClean="0">
                <a:latin typeface="+mj-lt"/>
              </a:rPr>
              <a:t>. </a:t>
            </a:r>
          </a:p>
          <a:p>
            <a:r>
              <a:rPr lang="vi-VN" dirty="0" smtClean="0">
                <a:latin typeface="+mj-lt"/>
              </a:rPr>
              <a:t>Có thể biểu diễn luật cập nhật như sau:</a:t>
            </a:r>
            <a:endParaRPr lang="vi-VN" b="1" dirty="0" smtClean="0">
              <a:latin typeface="+mj-lt"/>
            </a:endParaRPr>
          </a:p>
          <a:p>
            <a:pPr marL="800100" lvl="2" indent="0">
              <a:buNone/>
            </a:pPr>
            <a:r>
              <a:rPr lang="vi-VN" sz="2800" dirty="0" smtClean="0">
                <a:latin typeface="+mj-lt"/>
              </a:rPr>
              <a:t>h=Aa</a:t>
            </a:r>
            <a:r>
              <a:rPr lang="en-US" sz="2800" dirty="0" smtClean="0">
                <a:latin typeface="+mj-lt"/>
              </a:rPr>
              <a:t>;	 </a:t>
            </a:r>
            <a:r>
              <a:rPr lang="vi-VN" sz="2800" dirty="0" smtClean="0">
                <a:latin typeface="+mj-lt"/>
              </a:rPr>
              <a:t>a=A</a:t>
            </a:r>
            <a:r>
              <a:rPr lang="vi-VN" sz="2800" baseline="30000" dirty="0" smtClean="0">
                <a:latin typeface="+mj-lt"/>
              </a:rPr>
              <a:t>t</a:t>
            </a:r>
            <a:r>
              <a:rPr lang="vi-VN" sz="2800" dirty="0" smtClean="0">
                <a:latin typeface="+mj-lt"/>
              </a:rPr>
              <a:t>h</a:t>
            </a:r>
          </a:p>
          <a:p>
            <a:r>
              <a:rPr lang="vi-VN" dirty="0" smtClean="0">
                <a:latin typeface="+mj-lt"/>
                <a:sym typeface="Wingdings" panose="05000000000000000000" pitchFamily="2" charset="2"/>
              </a:rPr>
              <a:t></a:t>
            </a:r>
            <a:r>
              <a:rPr lang="vi-VN" dirty="0" smtClean="0">
                <a:latin typeface="+mj-lt"/>
              </a:rPr>
              <a:t> h=AA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h và a=A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Aa.</a:t>
            </a:r>
          </a:p>
          <a:p>
            <a:r>
              <a:rPr lang="vi-VN" dirty="0" smtClean="0">
                <a:latin typeface="+mj-lt"/>
              </a:rPr>
              <a:t>Như vậy, h là vec-tơ riêng của AA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 và a là vec-tơ riêng của A</a:t>
            </a:r>
            <a:r>
              <a:rPr lang="vi-VN" baseline="30000" dirty="0" smtClean="0">
                <a:latin typeface="+mj-lt"/>
              </a:rPr>
              <a:t>t</a:t>
            </a:r>
            <a:r>
              <a:rPr lang="vi-VN" dirty="0" smtClean="0">
                <a:latin typeface="+mj-lt"/>
              </a:rPr>
              <a:t>A.</a:t>
            </a:r>
            <a:endParaRPr lang="en-US" dirty="0">
              <a:latin typeface="+mj-lt"/>
            </a:endParaRPr>
          </a:p>
          <a:p>
            <a:r>
              <a:rPr lang="vi-VN" dirty="0" smtClean="0">
                <a:latin typeface="+mj-lt"/>
              </a:rPr>
              <a:t>Giải thuật HITS:</a:t>
            </a:r>
          </a:p>
          <a:p>
            <a:pPr lvl="1"/>
            <a:r>
              <a:rPr lang="vi-VN" dirty="0" smtClean="0">
                <a:latin typeface="+mj-lt"/>
              </a:rPr>
              <a:t>Tính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</a:p>
          <a:p>
            <a:pPr lvl="1"/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Tính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vi-VN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 </a:t>
            </a:r>
            <a:r>
              <a:rPr lang="vi-VN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</a:p>
          <a:p>
            <a:pPr lvl="1"/>
            <a:r>
              <a:rPr lang="vi-VN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Lặp cho tới khi hội tụ</a:t>
            </a:r>
          </a:p>
          <a:p>
            <a:pPr lvl="1"/>
            <a:endParaRPr lang="vi-VN" dirty="0" smtClean="0">
              <a:latin typeface="+mj-lt"/>
            </a:endParaRPr>
          </a:p>
        </p:txBody>
      </p:sp>
      <p:sp>
        <p:nvSpPr>
          <p:cNvPr id="933893" name="AutoShape 4"/>
          <p:cNvSpPr>
            <a:spLocks noChangeArrowheads="1"/>
          </p:cNvSpPr>
          <p:nvPr/>
        </p:nvSpPr>
        <p:spPr bwMode="auto">
          <a:xfrm>
            <a:off x="3048000" y="2895600"/>
            <a:ext cx="914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52418"/>
              </p:ext>
            </p:extLst>
          </p:nvPr>
        </p:nvGraphicFramePr>
        <p:xfrm>
          <a:off x="2123728" y="5373216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8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73216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15745"/>
              </p:ext>
            </p:extLst>
          </p:nvPr>
        </p:nvGraphicFramePr>
        <p:xfrm>
          <a:off x="2771800" y="538131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9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38131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10339"/>
              </p:ext>
            </p:extLst>
          </p:nvPr>
        </p:nvGraphicFramePr>
        <p:xfrm>
          <a:off x="2051720" y="580526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0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80526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64012"/>
              </p:ext>
            </p:extLst>
          </p:nvPr>
        </p:nvGraphicFramePr>
        <p:xfrm>
          <a:off x="2797324" y="581336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1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324" y="581336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88057"/>
              </p:ext>
            </p:extLst>
          </p:nvPr>
        </p:nvGraphicFramePr>
        <p:xfrm>
          <a:off x="1691680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2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63204"/>
              </p:ext>
            </p:extLst>
          </p:nvPr>
        </p:nvGraphicFramePr>
        <p:xfrm>
          <a:off x="2483768" y="1954297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3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54297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24091"/>
              </p:ext>
            </p:extLst>
          </p:nvPr>
        </p:nvGraphicFramePr>
        <p:xfrm>
          <a:off x="1501180" y="28956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4" name="Vergelijking" r:id="rId11" imgW="190440" imgH="139680" progId="Equation.3">
                  <p:embed/>
                </p:oleObj>
              </mc:Choice>
              <mc:Fallback>
                <p:oleObj name="Vergelijking" r:id="rId11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180" y="28956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123711"/>
              </p:ext>
            </p:extLst>
          </p:nvPr>
        </p:nvGraphicFramePr>
        <p:xfrm>
          <a:off x="2123728" y="291675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5" name="Vergelijking" r:id="rId12" imgW="190440" imgH="139680" progId="Equation.3">
                  <p:embed/>
                </p:oleObj>
              </mc:Choice>
              <mc:Fallback>
                <p:oleObj name="Vergelijking" r:id="rId12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1675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61382"/>
              </p:ext>
            </p:extLst>
          </p:nvPr>
        </p:nvGraphicFramePr>
        <p:xfrm>
          <a:off x="2636173" y="296351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6" name="Vergelijking" r:id="rId13" imgW="190440" imgH="139680" progId="Equation.3">
                  <p:embed/>
                </p:oleObj>
              </mc:Choice>
              <mc:Fallback>
                <p:oleObj name="Vergelijking" r:id="rId13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173" y="296351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98581"/>
              </p:ext>
            </p:extLst>
          </p:nvPr>
        </p:nvGraphicFramePr>
        <p:xfrm>
          <a:off x="3369945" y="291675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7" name="Vergelijking" r:id="rId14" imgW="190440" imgH="139680" progId="Equation.3">
                  <p:embed/>
                </p:oleObj>
              </mc:Choice>
              <mc:Fallback>
                <p:oleObj name="Vergelijking" r:id="rId1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945" y="291675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17139"/>
              </p:ext>
            </p:extLst>
          </p:nvPr>
        </p:nvGraphicFramePr>
        <p:xfrm>
          <a:off x="1544030" y="34234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8" name="Vergelijking" r:id="rId15" imgW="190440" imgH="139680" progId="Equation.3">
                  <p:embed/>
                </p:oleObj>
              </mc:Choice>
              <mc:Fallback>
                <p:oleObj name="Vergelijking" r:id="rId15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030" y="34234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215396"/>
              </p:ext>
            </p:extLst>
          </p:nvPr>
        </p:nvGraphicFramePr>
        <p:xfrm>
          <a:off x="2468302" y="34234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9" name="Vergelijking" r:id="rId16" imgW="190440" imgH="139680" progId="Equation.3">
                  <p:embed/>
                </p:oleObj>
              </mc:Choice>
              <mc:Fallback>
                <p:oleObj name="Vergelijking" r:id="rId1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302" y="34234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754536"/>
              </p:ext>
            </p:extLst>
          </p:nvPr>
        </p:nvGraphicFramePr>
        <p:xfrm>
          <a:off x="3275856" y="35052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0" name="Vergelijking" r:id="rId17" imgW="190440" imgH="139680" progId="Equation.3">
                  <p:embed/>
                </p:oleObj>
              </mc:Choice>
              <mc:Fallback>
                <p:oleObj name="Vergelijking" r:id="rId1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5052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136616"/>
              </p:ext>
            </p:extLst>
          </p:nvPr>
        </p:nvGraphicFramePr>
        <p:xfrm>
          <a:off x="4183727" y="3505200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1" name="Vergelijking" r:id="rId18" imgW="190440" imgH="139680" progId="Equation.3">
                  <p:embed/>
                </p:oleObj>
              </mc:Choice>
              <mc:Fallback>
                <p:oleObj name="Vergelijking" r:id="rId1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727" y="3505200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290886"/>
              </p:ext>
            </p:extLst>
          </p:nvPr>
        </p:nvGraphicFramePr>
        <p:xfrm>
          <a:off x="2483768" y="3980089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2" name="Vergelijking" r:id="rId19" imgW="190440" imgH="139680" progId="Equation.3">
                  <p:embed/>
                </p:oleObj>
              </mc:Choice>
              <mc:Fallback>
                <p:oleObj name="Vergelijking" r:id="rId1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980089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43159"/>
              </p:ext>
            </p:extLst>
          </p:nvPr>
        </p:nvGraphicFramePr>
        <p:xfrm>
          <a:off x="6946900" y="3998479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3" name="Vergelijking" r:id="rId20" imgW="190440" imgH="139680" progId="Equation.3">
                  <p:embed/>
                </p:oleObj>
              </mc:Choice>
              <mc:Fallback>
                <p:oleObj name="Vergelijking" r:id="rId2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3998479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16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HITS</a:t>
            </a:r>
            <a:endParaRPr lang="en-US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Chúng</a:t>
            </a:r>
            <a:r>
              <a:rPr lang="en-US" dirty="0" smtClean="0">
                <a:latin typeface="+mj-lt"/>
              </a:rPr>
              <a:t> ta </a:t>
            </a:r>
            <a:r>
              <a:rPr lang="en-US" dirty="0" err="1" smtClean="0">
                <a:latin typeface="+mj-lt"/>
              </a:rPr>
              <a:t>có</a:t>
            </a:r>
            <a:r>
              <a:rPr lang="en-US" dirty="0" smtClean="0">
                <a:latin typeface="+mj-lt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= 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</a:t>
            </a:r>
            <a:r>
              <a:rPr lang="en-US" i="1" baseline="30000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i="1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endParaRPr lang="en-US" i="1" dirty="0" smtClean="0">
              <a:solidFill>
                <a:srgbClr val="000000"/>
              </a:solidFill>
              <a:latin typeface="Calibri" charset="0"/>
              <a:cs typeface="Times New Roman" pitchFamily="16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Như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vậy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h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vec-tơ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riêng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của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AA</a:t>
            </a:r>
            <a:r>
              <a:rPr lang="en-US" i="1" baseline="30000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a </a:t>
            </a:r>
            <a:r>
              <a:rPr lang="en-US" dirty="0" err="1" smtClean="0">
                <a:latin typeface="+mj-lt"/>
              </a:rPr>
              <a:t>là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vec-tơ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riêng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của</a:t>
            </a:r>
            <a:r>
              <a:rPr lang="en-US" dirty="0" smtClean="0">
                <a:latin typeface="+mj-lt"/>
              </a:rPr>
              <a:t> A</a:t>
            </a:r>
            <a:r>
              <a:rPr lang="en-US" baseline="30000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A.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hubs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authorities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các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vec-tơ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riêng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có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tính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phương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pháp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lũy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thừa</a:t>
            </a:r>
            <a:r>
              <a:rPr lang="en-US" dirty="0" smtClean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868315"/>
              </p:ext>
            </p:extLst>
          </p:nvPr>
        </p:nvGraphicFramePr>
        <p:xfrm>
          <a:off x="3085356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2" name="Vergelijking" r:id="rId4" imgW="190440" imgH="139680" progId="Equation.3">
                  <p:embed/>
                </p:oleObj>
              </mc:Choice>
              <mc:Fallback>
                <p:oleObj name="Vergelijking" r:id="rId4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356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85125"/>
              </p:ext>
            </p:extLst>
          </p:nvPr>
        </p:nvGraphicFramePr>
        <p:xfrm>
          <a:off x="4067944" y="1916832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3" name="Vergelijking" r:id="rId6" imgW="190440" imgH="139680" progId="Equation.3">
                  <p:embed/>
                </p:oleObj>
              </mc:Choice>
              <mc:Fallback>
                <p:oleObj name="Vergelijking" r:id="rId6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916832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323100"/>
              </p:ext>
            </p:extLst>
          </p:nvPr>
        </p:nvGraphicFramePr>
        <p:xfrm>
          <a:off x="4957564" y="1969344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4" name="Vergelijking" r:id="rId7" imgW="190440" imgH="139680" progId="Equation.3">
                  <p:embed/>
                </p:oleObj>
              </mc:Choice>
              <mc:Fallback>
                <p:oleObj name="Vergelijking" r:id="rId7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64" y="1969344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855182"/>
              </p:ext>
            </p:extLst>
          </p:nvPr>
        </p:nvGraphicFramePr>
        <p:xfrm>
          <a:off x="5971456" y="19985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5" name="Vergelijking" r:id="rId8" imgW="190440" imgH="139680" progId="Equation.3">
                  <p:embed/>
                </p:oleObj>
              </mc:Choice>
              <mc:Fallback>
                <p:oleObj name="Vergelijking" r:id="rId8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456" y="19985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502292"/>
              </p:ext>
            </p:extLst>
          </p:nvPr>
        </p:nvGraphicFramePr>
        <p:xfrm>
          <a:off x="2555776" y="24208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6" name="Vergelijking" r:id="rId9" imgW="190440" imgH="139680" progId="Equation.3">
                  <p:embed/>
                </p:oleObj>
              </mc:Choice>
              <mc:Fallback>
                <p:oleObj name="Vergelijking" r:id="rId9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4208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06067"/>
              </p:ext>
            </p:extLst>
          </p:nvPr>
        </p:nvGraphicFramePr>
        <p:xfrm>
          <a:off x="6851650" y="2420888"/>
          <a:ext cx="190500" cy="16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7" name="Vergelijking" r:id="rId10" imgW="190440" imgH="139680" progId="Equation.3">
                  <p:embed/>
                </p:oleObj>
              </mc:Choice>
              <mc:Fallback>
                <p:oleObj name="Vergelijking" r:id="rId10" imgW="19044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2420888"/>
                        <a:ext cx="190500" cy="16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70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A165C-879E-4D95-AE9C-56103E478764}" type="slidenum">
              <a:rPr lang="vi-VN"/>
              <a:pPr/>
              <a:t>17</a:t>
            </a:fld>
            <a:endParaRPr lang="vi-VN"/>
          </a:p>
        </p:txBody>
      </p:sp>
      <p:sp>
        <p:nvSpPr>
          <p:cNvPr id="93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PageRank </a:t>
            </a:r>
            <a:r>
              <a:rPr lang="en-US" dirty="0" err="1" smtClean="0"/>
              <a:t>và</a:t>
            </a:r>
            <a:r>
              <a:rPr lang="en-US" dirty="0" smtClean="0"/>
              <a:t> HITS</a:t>
            </a:r>
            <a:endParaRPr lang="en-US" dirty="0"/>
          </a:p>
        </p:txBody>
      </p:sp>
      <p:sp>
        <p:nvSpPr>
          <p:cNvPr id="933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16832"/>
            <a:ext cx="8343528" cy="4784006"/>
          </a:xfrm>
        </p:spPr>
        <p:txBody>
          <a:bodyPr/>
          <a:lstStyle/>
          <a:p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Cả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HITS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PageRank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đều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thức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bằng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bài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toán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tìm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vec-tơ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riêng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itchFamily="16" charset="0"/>
              </a:rPr>
              <a:t> ma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itchFamily="16" charset="0"/>
              </a:rPr>
              <a:t>trận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Times New Roman" pitchFamily="16" charset="0"/>
              </a:rPr>
              <a:t>.</a:t>
            </a:r>
            <a:endParaRPr lang="en-US" sz="2400" dirty="0" smtClean="0">
              <a:latin typeface="+mj-lt"/>
            </a:endParaRPr>
          </a:p>
          <a:p>
            <a:r>
              <a:rPr lang="vi-VN" sz="2400" dirty="0" smtClean="0">
                <a:latin typeface="+mj-lt"/>
              </a:rPr>
              <a:t>PageRank có thể tính trước, HITS phải được tính </a:t>
            </a:r>
            <a:r>
              <a:rPr lang="en-US" sz="2400" dirty="0" err="1" smtClean="0">
                <a:latin typeface="+mj-lt"/>
              </a:rPr>
              <a:t>trong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quá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trình</a:t>
            </a:r>
            <a:r>
              <a:rPr lang="vi-VN" sz="2400" dirty="0" smtClean="0">
                <a:latin typeface="+mj-lt"/>
              </a:rPr>
              <a:t> thực hiện truy vấn</a:t>
            </a:r>
          </a:p>
          <a:p>
            <a:pPr lvl="1"/>
            <a:r>
              <a:rPr lang="vi-VN" sz="2000" dirty="0" smtClean="0">
                <a:latin typeface="+mj-lt"/>
              </a:rPr>
              <a:t>Hạn chế </a:t>
            </a:r>
            <a:r>
              <a:rPr lang="en-US" sz="2000" dirty="0" err="1" smtClean="0">
                <a:latin typeface="+mj-lt"/>
              </a:rPr>
              <a:t>tiềm</a:t>
            </a:r>
            <a:r>
              <a:rPr lang="vi-VN" sz="2000" dirty="0" smtClean="0">
                <a:latin typeface="+mj-lt"/>
              </a:rPr>
              <a:t> năng ứng dụng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thực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tế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vì</a:t>
            </a:r>
            <a:r>
              <a:rPr lang="vi-VN" sz="2000" dirty="0" smtClean="0">
                <a:latin typeface="+mj-lt"/>
              </a:rPr>
              <a:t> khối lượng tính toán lớn.</a:t>
            </a:r>
          </a:p>
          <a:p>
            <a:r>
              <a:rPr lang="vi-VN" sz="2400" dirty="0" smtClean="0">
                <a:latin typeface="+mj-lt"/>
              </a:rPr>
              <a:t>… tuy nhiên, có thể hoán đổi vị trí, áp dụng HITS cho toàn bộ Web và PageRank cho tập kết quả!</a:t>
            </a:r>
          </a:p>
          <a:p>
            <a:pPr algn="just"/>
            <a:r>
              <a:rPr lang="en-US" sz="2400" dirty="0" err="1" smtClean="0">
                <a:latin typeface="+mj-lt"/>
              </a:rPr>
              <a:t>Tuy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nhiên</a:t>
            </a:r>
            <a:r>
              <a:rPr lang="en-US" sz="2400" dirty="0" smtClean="0">
                <a:latin typeface="+mj-lt"/>
              </a:rPr>
              <a:t>:</a:t>
            </a:r>
            <a:r>
              <a:rPr lang="vi-VN" sz="2400" dirty="0" smtClean="0">
                <a:latin typeface="+mj-lt"/>
              </a:rPr>
              <a:t> trên Web một trang </a:t>
            </a:r>
            <a:r>
              <a:rPr lang="en-US" sz="2400" dirty="0" smtClean="0">
                <a:latin typeface="+mj-lt"/>
              </a:rPr>
              <a:t>hub </a:t>
            </a:r>
            <a:r>
              <a:rPr lang="vi-VN" sz="2400" dirty="0" smtClean="0">
                <a:latin typeface="+mj-lt"/>
              </a:rPr>
              <a:t>thường đồng thời </a:t>
            </a:r>
            <a:r>
              <a:rPr lang="en-US" sz="2400" dirty="0" err="1" smtClean="0">
                <a:latin typeface="+mj-lt"/>
              </a:rPr>
              <a:t>là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một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trang</a:t>
            </a:r>
            <a:r>
              <a:rPr lang="en-US" sz="2400" dirty="0" smtClean="0">
                <a:latin typeface="+mj-lt"/>
              </a:rPr>
              <a:t> authority</a:t>
            </a:r>
            <a:r>
              <a:rPr lang="vi-VN" sz="2400" dirty="0" smtClean="0">
                <a:latin typeface="+mj-lt"/>
              </a:rPr>
              <a:t>!</a:t>
            </a:r>
            <a:endParaRPr lang="en-US" sz="2400" dirty="0" smtClean="0">
              <a:latin typeface="+mj-lt"/>
            </a:endParaRPr>
          </a:p>
          <a:p>
            <a:pPr lvl="1"/>
            <a:r>
              <a:rPr lang="vi-VN" sz="2000" dirty="0" smtClean="0">
                <a:latin typeface="+mj-lt"/>
                <a:sym typeface="Wingdings" panose="05000000000000000000" pitchFamily="2" charset="2"/>
              </a:rPr>
              <a:t>Như vậy khác biệt giữa xếp hạng theo HITS và theo PageRank có thể không quá lớn.</a:t>
            </a:r>
            <a:endParaRPr lang="vi-VN" sz="2000" dirty="0" smtClean="0">
              <a:latin typeface="+mj-lt"/>
            </a:endParaRPr>
          </a:p>
          <a:p>
            <a:endParaRPr lang="vi-VN" dirty="0">
              <a:latin typeface="+mj-lt"/>
            </a:endParaRPr>
          </a:p>
        </p:txBody>
      </p:sp>
      <p:sp>
        <p:nvSpPr>
          <p:cNvPr id="933893" name="AutoShape 4"/>
          <p:cNvSpPr>
            <a:spLocks noChangeArrowheads="1"/>
          </p:cNvSpPr>
          <p:nvPr/>
        </p:nvSpPr>
        <p:spPr bwMode="auto">
          <a:xfrm>
            <a:off x="3048000" y="2895600"/>
            <a:ext cx="914400" cy="609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r"/>
            <a:endParaRPr lang="ru-RU" sz="2400"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2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88840"/>
            <a:ext cx="360997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B850-E5B5-4FA2-BE91-864D74BFEBA0}" type="slidenum">
              <a:rPr lang="vi-VN"/>
              <a:pPr/>
              <a:t>18</a:t>
            </a:fld>
            <a:endParaRPr lang="vi-VN"/>
          </a:p>
        </p:txBody>
      </p:sp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smtClean="0"/>
              <a:t>25.1</a:t>
            </a:r>
            <a:endParaRPr lang="vi-V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1560" y="2089820"/>
            <a:ext cx="8352928" cy="461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smtClean="0"/>
              <a:t>Cho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r>
              <a:rPr lang="en-US" sz="2400" dirty="0" err="1" smtClean="0"/>
              <a:t>Hãy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PageRank,</a:t>
            </a:r>
          </a:p>
          <a:p>
            <a:pPr marL="0" indent="0" algn="just">
              <a:buNone/>
            </a:pPr>
            <a:r>
              <a:rPr lang="en-US" sz="2400" dirty="0" smtClean="0"/>
              <a:t>Hub, Authority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ba</a:t>
            </a:r>
            <a:r>
              <a:rPr lang="en-US" sz="2400" dirty="0" smtClean="0"/>
              <a:t> </a:t>
            </a:r>
            <a:r>
              <a:rPr lang="en-US" sz="2400" dirty="0" err="1" smtClean="0"/>
              <a:t>đỉnh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đồ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đỉnh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err="1" smtClean="0"/>
              <a:t>c</a:t>
            </a:r>
            <a:r>
              <a:rPr lang="en-US" sz="2400" dirty="0" smtClean="0"/>
              <a:t> </a:t>
            </a:r>
            <a:r>
              <a:rPr lang="en-US" sz="2400" dirty="0" err="1" smtClean="0"/>
              <a:t>tiêu</a:t>
            </a:r>
            <a:r>
              <a:rPr lang="en-US" sz="2400" dirty="0" smtClean="0"/>
              <a:t> </a:t>
            </a:r>
            <a:r>
              <a:rPr lang="en-US" sz="2400" dirty="0" err="1" smtClean="0"/>
              <a:t>trí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,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chú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đỉnh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PageRank: Theo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duyệt</a:t>
            </a:r>
            <a:r>
              <a:rPr lang="en-US" sz="2400" dirty="0" smtClean="0"/>
              <a:t> web </a:t>
            </a:r>
            <a:r>
              <a:rPr lang="en-US" sz="2400" dirty="0" err="1" smtClean="0"/>
              <a:t>ngẫu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nhảy</a:t>
            </a:r>
            <a:r>
              <a:rPr lang="en-US" sz="2400" dirty="0" smtClean="0"/>
              <a:t>.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suất</a:t>
            </a:r>
            <a:r>
              <a:rPr lang="en-US" sz="2400" dirty="0" smtClean="0"/>
              <a:t> </a:t>
            </a:r>
            <a:r>
              <a:rPr lang="en-US" sz="2400" dirty="0" err="1" smtClean="0"/>
              <a:t>nhảy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0.1</a:t>
            </a:r>
          </a:p>
          <a:p>
            <a:pPr marL="0" indent="0" algn="just">
              <a:buNone/>
            </a:pPr>
            <a:r>
              <a:rPr lang="en-US" sz="2400" dirty="0" smtClean="0"/>
              <a:t>Hub/Authority: </a:t>
            </a:r>
            <a:r>
              <a:rPr lang="en-US" sz="2400" dirty="0" err="1" smtClean="0"/>
              <a:t>Chuẩn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sao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4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574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A289-B030-4D7A-A59E-2C4B6E6430F8}" type="slidenum">
              <a:rPr lang="vi-VN"/>
              <a:pPr/>
              <a:t>2</a:t>
            </a:fld>
            <a:endParaRPr lang="vi-VN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HITS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Tính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hội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tụ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HITS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3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vi-VN" dirty="0" smtClean="0"/>
              <a:t>Giải thuật </a:t>
            </a:r>
            <a:r>
              <a:rPr lang="en-US" dirty="0" smtClean="0"/>
              <a:t>HITS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3888134"/>
          </a:xfrm>
        </p:spPr>
        <p:txBody>
          <a:bodyPr/>
          <a:lstStyle/>
          <a:p>
            <a:pPr algn="just"/>
            <a:r>
              <a:rPr lang="vi-VN" dirty="0" smtClean="0"/>
              <a:t>Giải thuật</a:t>
            </a:r>
            <a:r>
              <a:rPr lang="en-US" dirty="0" smtClean="0"/>
              <a:t> HITS chia</a:t>
            </a:r>
            <a:r>
              <a:rPr lang="vi-VN" dirty="0" smtClean="0"/>
              <a:t> kết quả phù hợp trên Web</a:t>
            </a:r>
            <a:r>
              <a:rPr lang="en-US" dirty="0" smtClean="0"/>
              <a:t> </a:t>
            </a:r>
            <a:r>
              <a:rPr lang="vi-VN" dirty="0" smtClean="0"/>
              <a:t>thành hai nhóm:</a:t>
            </a:r>
          </a:p>
          <a:p>
            <a:pPr lvl="1" algn="just"/>
            <a:r>
              <a:rPr lang="vi-VN" b="1" dirty="0" smtClean="0"/>
              <a:t>Nhóm 1</a:t>
            </a:r>
            <a:r>
              <a:rPr lang="en-US" b="1" dirty="0" smtClean="0"/>
              <a:t>.</a:t>
            </a:r>
            <a:r>
              <a:rPr lang="vi-VN" dirty="0" smtClean="0"/>
              <a:t> </a:t>
            </a:r>
            <a:r>
              <a:rPr lang="vi-VN" i="1" dirty="0" smtClean="0"/>
              <a:t>Hubs</a:t>
            </a:r>
            <a:r>
              <a:rPr lang="en-US" dirty="0"/>
              <a:t>.</a:t>
            </a:r>
            <a:r>
              <a:rPr lang="vi-VN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tin;</a:t>
            </a:r>
          </a:p>
          <a:p>
            <a:pPr lvl="2" algn="just"/>
            <a:r>
              <a:rPr lang="vi-VN" dirty="0" smtClean="0"/>
              <a:t>Ví dụ, cho truy vấn [ĐHBK Hà Nội]: </a:t>
            </a:r>
            <a:r>
              <a:rPr lang="en-US" dirty="0" smtClean="0"/>
              <a:t>Trang </a:t>
            </a:r>
            <a:r>
              <a:rPr lang="en-US" dirty="0" err="1" smtClean="0"/>
              <a:t>chứa</a:t>
            </a:r>
            <a:r>
              <a:rPr lang="en-US" dirty="0" smtClean="0"/>
              <a:t> d</a:t>
            </a:r>
            <a:r>
              <a:rPr lang="vi-VN" dirty="0" smtClean="0"/>
              <a:t>anh sách tài liệu nói về trường ĐHBK Hà Nội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hub.</a:t>
            </a:r>
            <a:endParaRPr lang="vi-VN" dirty="0" smtClean="0"/>
          </a:p>
          <a:p>
            <a:pPr lvl="1" algn="just"/>
            <a:r>
              <a:rPr lang="vi-VN" b="1" dirty="0" smtClean="0"/>
              <a:t>Nhóm 2</a:t>
            </a:r>
            <a:r>
              <a:rPr lang="en-US" b="1" dirty="0" smtClean="0"/>
              <a:t>.</a:t>
            </a:r>
            <a:r>
              <a:rPr lang="vi-VN" dirty="0" smtClean="0"/>
              <a:t> </a:t>
            </a:r>
            <a:r>
              <a:rPr lang="vi-VN" i="1" dirty="0" smtClean="0"/>
              <a:t>Authorities</a:t>
            </a:r>
            <a:r>
              <a:rPr lang="en-US" dirty="0"/>
              <a:t>.</a:t>
            </a:r>
            <a:r>
              <a:rPr lang="vi-VN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vi-VN" dirty="0" smtClean="0"/>
              <a:t>trực tiếp đáp ứng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vi-VN" dirty="0" smtClean="0"/>
              <a:t>nhu cầu thông tin.</a:t>
            </a:r>
            <a:endParaRPr lang="en-US" dirty="0" smtClean="0"/>
          </a:p>
          <a:p>
            <a:pPr lvl="2" algn="just"/>
            <a:r>
              <a:rPr lang="vi-VN" dirty="0" smtClean="0"/>
              <a:t>Trang chủ của trường ĐHBK Hà Nội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vi-VN" dirty="0" smtClean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1" y="5877272"/>
            <a:ext cx="876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Hyperlink-Induced Topic Search (HITS), </a:t>
            </a:r>
            <a:r>
              <a:rPr lang="en-US" i="1" dirty="0" smtClean="0">
                <a:solidFill>
                  <a:schemeClr val="tx2"/>
                </a:solidFill>
              </a:rPr>
              <a:t>Klei98</a:t>
            </a:r>
          </a:p>
          <a:p>
            <a:r>
              <a:rPr lang="vi-VN" i="1" dirty="0" smtClean="0">
                <a:solidFill>
                  <a:schemeClr val="tx2"/>
                </a:solidFill>
              </a:rPr>
              <a:t>Hầu hết các hệ thống tìm kiếm hiện nay không phân biệt hai dạng kết quả này.</a:t>
            </a:r>
            <a:endParaRPr lang="vi-VN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4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3744118"/>
          </a:xfrm>
        </p:spPr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Hub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authorities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Authority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Hub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smtClean="0"/>
              <a:t>Hub </a:t>
            </a:r>
            <a:r>
              <a:rPr lang="en-US" dirty="0" err="1" smtClean="0"/>
              <a:t>và</a:t>
            </a:r>
            <a:r>
              <a:rPr lang="en-US" dirty="0" smtClean="0"/>
              <a:t> Authority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626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9E8B-7D25-493B-AE47-C20E118B893C}" type="slidenum">
              <a:rPr lang="vi-VN"/>
              <a:pPr/>
              <a:t>5</a:t>
            </a:fld>
            <a:endParaRPr lang="vi-VN"/>
          </a:p>
        </p:txBody>
      </p:sp>
      <p:sp>
        <p:nvSpPr>
          <p:cNvPr id="909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Hub </a:t>
            </a:r>
            <a:r>
              <a:rPr lang="en-US" dirty="0" err="1" smtClean="0"/>
              <a:t>và</a:t>
            </a:r>
            <a:r>
              <a:rPr lang="en-US" dirty="0" smtClean="0"/>
              <a:t> authority (2)</a:t>
            </a:r>
            <a:endParaRPr lang="vi-VN" dirty="0"/>
          </a:p>
        </p:txBody>
      </p:sp>
      <p:pic>
        <p:nvPicPr>
          <p:cNvPr id="9" name="Picture 4" descr="252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032" y="1844948"/>
            <a:ext cx="6310312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4B864-E4DE-4373-93F1-4A3E93C7DE66}" type="slidenum">
              <a:rPr lang="vi-VN"/>
              <a:pPr/>
              <a:t>6</a:t>
            </a:fld>
            <a:endParaRPr lang="vi-VN"/>
          </a:p>
        </p:txBody>
      </p:sp>
      <p:sp>
        <p:nvSpPr>
          <p:cNvPr id="906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HITS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/>
          </a:p>
        </p:txBody>
      </p:sp>
      <p:sp>
        <p:nvSpPr>
          <p:cNvPr id="906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9138"/>
            <a:ext cx="8343528" cy="4711700"/>
          </a:xfrm>
        </p:spPr>
        <p:txBody>
          <a:bodyPr/>
          <a:lstStyle/>
          <a:p>
            <a:r>
              <a:rPr lang="vi-VN" dirty="0" smtClean="0"/>
              <a:t>Thực hiện tìm kiếm thông thường</a:t>
            </a:r>
          </a:p>
          <a:p>
            <a:pPr lvl="1"/>
            <a:r>
              <a:rPr lang="vi-VN" dirty="0" smtClean="0"/>
              <a:t>Gọi kết quả tìm kiếm thu được là tập gốc</a:t>
            </a:r>
          </a:p>
          <a:p>
            <a:pPr algn="just"/>
            <a:r>
              <a:rPr lang="en-US" dirty="0" smtClean="0"/>
              <a:t>Sau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vi-VN" dirty="0" smtClean="0"/>
              <a:t>tất </a:t>
            </a:r>
            <a:r>
              <a:rPr lang="en-US" dirty="0" err="1" smtClean="0"/>
              <a:t>những</a:t>
            </a:r>
            <a:r>
              <a:rPr lang="vi-VN" dirty="0" smtClean="0"/>
              <a:t> trang liên quan đến trang bất kỳ trong tập gốc </a:t>
            </a:r>
            <a:r>
              <a:rPr lang="en-US" dirty="0" smtClean="0"/>
              <a:t>(</a:t>
            </a:r>
            <a:r>
              <a:rPr lang="en-US" dirty="0" err="1" smtClean="0"/>
              <a:t>theo</a:t>
            </a:r>
            <a:r>
              <a:rPr lang="en-US" dirty="0" smtClean="0"/>
              <a:t> in-link </a:t>
            </a:r>
            <a:r>
              <a:rPr lang="en-US" dirty="0" err="1" smtClean="0"/>
              <a:t>hoặc</a:t>
            </a:r>
            <a:r>
              <a:rPr lang="en-US" dirty="0" smtClean="0"/>
              <a:t> out-link)</a:t>
            </a:r>
          </a:p>
          <a:p>
            <a:pPr lvl="1"/>
            <a:r>
              <a:rPr lang="vi-VN" dirty="0" smtClean="0"/>
              <a:t>Gọi tập thu được là tập cơ sở </a:t>
            </a:r>
          </a:p>
          <a:p>
            <a:r>
              <a:rPr lang="vi-VN" dirty="0" smtClean="0"/>
              <a:t>Cuối cùng, tính hubs và authorities cho tập cơ sở</a:t>
            </a:r>
          </a:p>
          <a:p>
            <a:pPr algn="just"/>
            <a:r>
              <a:rPr lang="vi-VN" dirty="0" smtClean="0"/>
              <a:t>Xếp hạng các kết quả theo </a:t>
            </a:r>
            <a:r>
              <a:rPr lang="en-US" dirty="0" smtClean="0"/>
              <a:t>hub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authority</a:t>
            </a:r>
            <a:endParaRPr lang="en-US" dirty="0"/>
          </a:p>
          <a:p>
            <a:pPr lvl="1" algn="just"/>
            <a:r>
              <a:rPr lang="en-US" dirty="0"/>
              <a:t>Hai </a:t>
            </a:r>
            <a:r>
              <a:rPr lang="vi-VN" dirty="0" smtClean="0"/>
              <a:t>danh sách kết quả tách biệt cho những trang có hub cao nhất và có</a:t>
            </a:r>
            <a:r>
              <a:rPr lang="en-US" dirty="0" smtClean="0"/>
              <a:t> authority </a:t>
            </a:r>
            <a:r>
              <a:rPr lang="vi-VN" dirty="0" smtClean="0"/>
              <a:t>cao nhất</a:t>
            </a:r>
            <a:r>
              <a:rPr lang="en-US" dirty="0" smtClean="0"/>
              <a:t>.</a:t>
            </a:r>
            <a:endParaRPr lang="vi-V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9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20A-E0CE-427A-8BC1-86E4E24997EB}" type="slidenum">
              <a:rPr lang="vi-VN"/>
              <a:pPr/>
              <a:t>7</a:t>
            </a:fld>
            <a:endParaRPr lang="vi-VN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vi-VN" dirty="0"/>
          </a:p>
        </p:txBody>
      </p:sp>
      <p:grpSp>
        <p:nvGrpSpPr>
          <p:cNvPr id="3" name="Group 2"/>
          <p:cNvGrpSpPr/>
          <p:nvPr/>
        </p:nvGrpSpPr>
        <p:grpSpPr>
          <a:xfrm>
            <a:off x="2306638" y="2392363"/>
            <a:ext cx="4110037" cy="2797175"/>
            <a:chOff x="2306638" y="2392363"/>
            <a:chExt cx="4110037" cy="2797175"/>
          </a:xfrm>
        </p:grpSpPr>
        <p:sp>
          <p:nvSpPr>
            <p:cNvPr id="42" name="Oval 2"/>
            <p:cNvSpPr>
              <a:spLocks noChangeArrowheads="1"/>
            </p:cNvSpPr>
            <p:nvPr/>
          </p:nvSpPr>
          <p:spPr bwMode="auto">
            <a:xfrm>
              <a:off x="2306638" y="2392363"/>
              <a:ext cx="4110037" cy="2797175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2898775" y="32972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2482850" y="36210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719388" y="424338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4171950" y="46878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5267325" y="3000375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564188" y="3592513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5267325" y="45386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3686175" y="3208338"/>
              <a:ext cx="1196975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gốc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3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A920A-E0CE-427A-8BC1-86E4E24997EB}" type="slidenum">
              <a:rPr lang="vi-VN"/>
              <a:pPr/>
              <a:t>8</a:t>
            </a:fld>
            <a:endParaRPr lang="vi-VN"/>
          </a:p>
        </p:txBody>
      </p:sp>
      <p:sp>
        <p:nvSpPr>
          <p:cNvPr id="128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43608" y="2109788"/>
            <a:ext cx="6583363" cy="4133850"/>
            <a:chOff x="1069975" y="1743422"/>
            <a:chExt cx="6583363" cy="4133850"/>
          </a:xfrm>
        </p:grpSpPr>
        <p:sp>
          <p:nvSpPr>
            <p:cNvPr id="65" name="Oval 2"/>
            <p:cNvSpPr>
              <a:spLocks noChangeArrowheads="1"/>
            </p:cNvSpPr>
            <p:nvPr/>
          </p:nvSpPr>
          <p:spPr bwMode="auto">
            <a:xfrm>
              <a:off x="2306638" y="2392363"/>
              <a:ext cx="4110037" cy="2797175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6" name="Oval 3"/>
            <p:cNvSpPr>
              <a:spLocks noChangeArrowheads="1"/>
            </p:cNvSpPr>
            <p:nvPr/>
          </p:nvSpPr>
          <p:spPr bwMode="auto">
            <a:xfrm>
              <a:off x="2898775" y="21129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1949450" y="24971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1712913" y="329723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2898775" y="329723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1979613" y="4213225"/>
              <a:ext cx="255587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2482850" y="36210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719388" y="4243388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2571750" y="518795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4" name="Oval 11"/>
            <p:cNvSpPr>
              <a:spLocks noChangeArrowheads="1"/>
            </p:cNvSpPr>
            <p:nvPr/>
          </p:nvSpPr>
          <p:spPr bwMode="auto">
            <a:xfrm>
              <a:off x="4171950" y="4687888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5" name="Oval 12"/>
            <p:cNvSpPr>
              <a:spLocks noChangeArrowheads="1"/>
            </p:cNvSpPr>
            <p:nvPr/>
          </p:nvSpPr>
          <p:spPr bwMode="auto">
            <a:xfrm>
              <a:off x="5267325" y="3000375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6" name="Oval 13"/>
            <p:cNvSpPr>
              <a:spLocks noChangeArrowheads="1"/>
            </p:cNvSpPr>
            <p:nvPr/>
          </p:nvSpPr>
          <p:spPr bwMode="auto">
            <a:xfrm>
              <a:off x="5889625" y="217170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7" name="Oval 14"/>
            <p:cNvSpPr>
              <a:spLocks noChangeArrowheads="1"/>
            </p:cNvSpPr>
            <p:nvPr/>
          </p:nvSpPr>
          <p:spPr bwMode="auto">
            <a:xfrm>
              <a:off x="6362700" y="2794000"/>
              <a:ext cx="255588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5564188" y="3592513"/>
              <a:ext cx="255587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6926263" y="3384550"/>
              <a:ext cx="257175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5267325" y="4538663"/>
              <a:ext cx="255588" cy="255587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6453188" y="4775200"/>
              <a:ext cx="255587" cy="255588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sp>
          <p:nvSpPr>
            <p:cNvPr id="82" name="Oval 19"/>
            <p:cNvSpPr>
              <a:spLocks noChangeArrowheads="1"/>
            </p:cNvSpPr>
            <p:nvPr/>
          </p:nvSpPr>
          <p:spPr bwMode="auto">
            <a:xfrm>
              <a:off x="1069975" y="1743422"/>
              <a:ext cx="6583363" cy="4133850"/>
            </a:xfrm>
            <a:prstGeom prst="ellipse">
              <a:avLst/>
            </a:prstGeom>
            <a:solidFill>
              <a:srgbClr val="99CCFF">
                <a:alpha val="0"/>
              </a:srgbClr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de-DE"/>
            </a:p>
          </p:txBody>
        </p:sp>
        <p:cxnSp>
          <p:nvCxnSpPr>
            <p:cNvPr id="83" name="AutoShape 20"/>
            <p:cNvCxnSpPr>
              <a:cxnSpLocks noChangeShapeType="1"/>
              <a:stCxn id="67" idx="5"/>
              <a:endCxn id="69" idx="1"/>
            </p:cNvCxnSpPr>
            <p:nvPr/>
          </p:nvCxnSpPr>
          <p:spPr bwMode="auto">
            <a:xfrm>
              <a:off x="2166938" y="2714625"/>
              <a:ext cx="768350" cy="6207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AutoShape 21"/>
            <p:cNvCxnSpPr>
              <a:cxnSpLocks noChangeShapeType="1"/>
              <a:stCxn id="68" idx="6"/>
              <a:endCxn id="69" idx="2"/>
            </p:cNvCxnSpPr>
            <p:nvPr/>
          </p:nvCxnSpPr>
          <p:spPr bwMode="auto">
            <a:xfrm>
              <a:off x="1968500" y="3425825"/>
              <a:ext cx="93027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AutoShape 22"/>
            <p:cNvCxnSpPr>
              <a:cxnSpLocks noChangeShapeType="1"/>
              <a:endCxn id="69" idx="0"/>
            </p:cNvCxnSpPr>
            <p:nvPr/>
          </p:nvCxnSpPr>
          <p:spPr bwMode="auto">
            <a:xfrm>
              <a:off x="3025775" y="2368550"/>
              <a:ext cx="1588" cy="928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6" name="AutoShape 23"/>
            <p:cNvCxnSpPr>
              <a:cxnSpLocks noChangeShapeType="1"/>
              <a:endCxn id="71" idx="3"/>
            </p:cNvCxnSpPr>
            <p:nvPr/>
          </p:nvCxnSpPr>
          <p:spPr bwMode="auto">
            <a:xfrm flipV="1">
              <a:off x="2197100" y="3840163"/>
              <a:ext cx="322263" cy="411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24"/>
            <p:cNvCxnSpPr>
              <a:cxnSpLocks noChangeShapeType="1"/>
              <a:endCxn id="72" idx="2"/>
            </p:cNvCxnSpPr>
            <p:nvPr/>
          </p:nvCxnSpPr>
          <p:spPr bwMode="auto">
            <a:xfrm>
              <a:off x="2235200" y="4340225"/>
              <a:ext cx="484188" cy="301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25"/>
            <p:cNvCxnSpPr>
              <a:cxnSpLocks noChangeShapeType="1"/>
              <a:endCxn id="72" idx="4"/>
            </p:cNvCxnSpPr>
            <p:nvPr/>
          </p:nvCxnSpPr>
          <p:spPr bwMode="auto">
            <a:xfrm flipV="1">
              <a:off x="2700338" y="4498975"/>
              <a:ext cx="147637" cy="6889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26"/>
            <p:cNvCxnSpPr>
              <a:cxnSpLocks noChangeShapeType="1"/>
              <a:endCxn id="74" idx="3"/>
            </p:cNvCxnSpPr>
            <p:nvPr/>
          </p:nvCxnSpPr>
          <p:spPr bwMode="auto">
            <a:xfrm flipV="1">
              <a:off x="2827338" y="4905375"/>
              <a:ext cx="1382712" cy="409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27"/>
            <p:cNvCxnSpPr>
              <a:cxnSpLocks noChangeShapeType="1"/>
              <a:stCxn id="75" idx="7"/>
            </p:cNvCxnSpPr>
            <p:nvPr/>
          </p:nvCxnSpPr>
          <p:spPr bwMode="auto">
            <a:xfrm flipV="1">
              <a:off x="5484813" y="2390775"/>
              <a:ext cx="441325" cy="6477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28"/>
            <p:cNvCxnSpPr>
              <a:cxnSpLocks noChangeShapeType="1"/>
              <a:stCxn id="78" idx="0"/>
            </p:cNvCxnSpPr>
            <p:nvPr/>
          </p:nvCxnSpPr>
          <p:spPr bwMode="auto">
            <a:xfrm flipV="1">
              <a:off x="5691188" y="2427288"/>
              <a:ext cx="325437" cy="1165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29"/>
            <p:cNvCxnSpPr>
              <a:cxnSpLocks noChangeShapeType="1"/>
              <a:stCxn id="78" idx="7"/>
              <a:endCxn id="77" idx="3"/>
            </p:cNvCxnSpPr>
            <p:nvPr/>
          </p:nvCxnSpPr>
          <p:spPr bwMode="auto">
            <a:xfrm flipV="1">
              <a:off x="5781675" y="3011488"/>
              <a:ext cx="617538" cy="617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30"/>
            <p:cNvCxnSpPr>
              <a:cxnSpLocks noChangeShapeType="1"/>
              <a:stCxn id="78" idx="6"/>
            </p:cNvCxnSpPr>
            <p:nvPr/>
          </p:nvCxnSpPr>
          <p:spPr bwMode="auto">
            <a:xfrm flipV="1">
              <a:off x="5819775" y="3513138"/>
              <a:ext cx="1106488" cy="2079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AutoShape 31"/>
            <p:cNvCxnSpPr>
              <a:cxnSpLocks noChangeShapeType="1"/>
              <a:stCxn id="78" idx="5"/>
            </p:cNvCxnSpPr>
            <p:nvPr/>
          </p:nvCxnSpPr>
          <p:spPr bwMode="auto">
            <a:xfrm>
              <a:off x="5781675" y="3810000"/>
              <a:ext cx="708025" cy="10017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AutoShape 32"/>
            <p:cNvCxnSpPr>
              <a:cxnSpLocks noChangeShapeType="1"/>
              <a:stCxn id="80" idx="6"/>
            </p:cNvCxnSpPr>
            <p:nvPr/>
          </p:nvCxnSpPr>
          <p:spPr bwMode="auto">
            <a:xfrm>
              <a:off x="5522913" y="4665663"/>
              <a:ext cx="930275" cy="236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96" name="Text Box 37"/>
            <p:cNvSpPr txBox="1">
              <a:spLocks noChangeArrowheads="1"/>
            </p:cNvSpPr>
            <p:nvPr/>
          </p:nvSpPr>
          <p:spPr bwMode="auto">
            <a:xfrm>
              <a:off x="3686175" y="3208338"/>
              <a:ext cx="1196975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gốc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  <p:sp>
          <p:nvSpPr>
            <p:cNvPr id="97" name="Text Box 38"/>
            <p:cNvSpPr txBox="1">
              <a:spLocks noChangeArrowheads="1"/>
            </p:cNvSpPr>
            <p:nvPr/>
          </p:nvSpPr>
          <p:spPr bwMode="auto">
            <a:xfrm>
              <a:off x="3794125" y="1804988"/>
              <a:ext cx="1333500" cy="4556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Tập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cơ</a:t>
              </a:r>
              <a:r>
                <a:rPr lang="en-US" sz="2400" dirty="0" smtClean="0">
                  <a:solidFill>
                    <a:srgbClr val="000000"/>
                  </a:solidFill>
                  <a:latin typeface="Calibri" charset="0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alibri" charset="0"/>
                </a:rPr>
                <a:t>sở</a:t>
              </a:r>
              <a:endParaRPr lang="en-US" sz="2400" dirty="0">
                <a:solidFill>
                  <a:srgbClr val="000000"/>
                </a:solidFill>
                <a:latin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6CE0-8A76-4C22-97AA-D72A67A3E367}" type="slidenum">
              <a:rPr lang="vi-VN"/>
              <a:pPr/>
              <a:t>9</a:t>
            </a:fld>
            <a:endParaRPr lang="vi-VN"/>
          </a:p>
        </p:txBody>
      </p:sp>
      <p:sp>
        <p:nvSpPr>
          <p:cNvPr id="916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sp>
        <p:nvSpPr>
          <p:cNvPr id="916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17713"/>
            <a:ext cx="8271520" cy="1627311"/>
          </a:xfrm>
        </p:spPr>
        <p:txBody>
          <a:bodyPr/>
          <a:lstStyle/>
          <a:p>
            <a:r>
              <a:rPr lang="vi-VN" dirty="0" smtClean="0"/>
              <a:t>Tập gốc thường có 200-1000 </a:t>
            </a:r>
            <a:r>
              <a:rPr lang="en-US" dirty="0" err="1" smtClean="0"/>
              <a:t>trang</a:t>
            </a:r>
            <a:r>
              <a:rPr lang="vi-VN" dirty="0" smtClean="0"/>
              <a:t>.</a:t>
            </a:r>
          </a:p>
          <a:p>
            <a:r>
              <a:rPr lang="vi-VN" dirty="0" smtClean="0"/>
              <a:t>Tập cơ sở có thể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vi-VN" dirty="0" smtClean="0"/>
              <a:t>tới 5000 </a:t>
            </a:r>
            <a:r>
              <a:rPr lang="en-US" dirty="0" err="1" smtClean="0"/>
              <a:t>trang</a:t>
            </a:r>
            <a:r>
              <a:rPr lang="vi-VN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364502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[Klei98]</a:t>
            </a:r>
            <a:endParaRPr lang="vi-VN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42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7775</TotalTime>
  <Words>1280</Words>
  <Application>Microsoft Office PowerPoint</Application>
  <PresentationFormat>On-screen Show (4:3)</PresentationFormat>
  <Paragraphs>164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Палитра</vt:lpstr>
      <vt:lpstr>Equation</vt:lpstr>
      <vt:lpstr>Vergelijking</vt:lpstr>
      <vt:lpstr>IT4853 Tìm kiếm và trình diễn thông tin</vt:lpstr>
      <vt:lpstr>Nội dung chính</vt:lpstr>
      <vt:lpstr>Giải thuật HITS</vt:lpstr>
      <vt:lpstr>Khái niệm Hub và authority</vt:lpstr>
      <vt:lpstr>Khái niệm Hub và authority (2)</vt:lpstr>
      <vt:lpstr>Ứng dụng HITS trong tìm kiếm</vt:lpstr>
      <vt:lpstr>Tập gốc</vt:lpstr>
      <vt:lpstr>Tập cơ sở</vt:lpstr>
      <vt:lpstr>Tập gốc và tập cơ sở</vt:lpstr>
      <vt:lpstr>Ví dụ kết quả tìm kiếm Truy vấn: japan elementary schools</vt:lpstr>
      <vt:lpstr>Tính hubs và authorities</vt:lpstr>
      <vt:lpstr>Tính hubs và authorities (2)</vt:lpstr>
      <vt:lpstr>Đặc điểm của giải thuật HITS</vt:lpstr>
      <vt:lpstr>Biểu diễn luật cập nhật bằng các phép toán ma trận</vt:lpstr>
      <vt:lpstr>Biểu diễn luật cập nhật bằng các phép toán ma trận (2)</vt:lpstr>
      <vt:lpstr>Tính hội tụ của giải thuật HITS</vt:lpstr>
      <vt:lpstr>So sánh PageRank và HITS</vt:lpstr>
      <vt:lpstr>Bài tập 25.1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2105</cp:revision>
  <dcterms:created xsi:type="dcterms:W3CDTF">2013-06-24T04:34:24Z</dcterms:created>
  <dcterms:modified xsi:type="dcterms:W3CDTF">2016-12-21T14:52:48Z</dcterms:modified>
</cp:coreProperties>
</file>