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3.wmf" ContentType="image/x-wmf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150920" y="214200"/>
            <a:ext cx="7792560" cy="677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150920" y="214200"/>
            <a:ext cx="7792560" cy="677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150920" y="214200"/>
            <a:ext cx="7792560" cy="677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lIns="0" rIns="0" tIns="0" bIns="0" anchor="ctr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0" y="2438280"/>
            <a:ext cx="9009000" cy="1052280"/>
            <a:chOff x="0" y="2438280"/>
            <a:chExt cx="9009000" cy="1052280"/>
          </a:xfrm>
        </p:grpSpPr>
        <p:grpSp>
          <p:nvGrpSpPr>
            <p:cNvPr id="8" name="Group 9"/>
            <p:cNvGrpSpPr/>
            <p:nvPr/>
          </p:nvGrpSpPr>
          <p:grpSpPr>
            <a:xfrm>
              <a:off x="290520" y="2546280"/>
              <a:ext cx="711000" cy="474480"/>
              <a:chOff x="290520" y="2546280"/>
              <a:chExt cx="711000" cy="47448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290520" y="2546280"/>
                <a:ext cx="437400" cy="47448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673560" y="2546280"/>
                <a:ext cx="327960" cy="474480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" name="Group 12"/>
            <p:cNvGrpSpPr/>
            <p:nvPr/>
          </p:nvGrpSpPr>
          <p:grpSpPr>
            <a:xfrm>
              <a:off x="414360" y="2968560"/>
              <a:ext cx="737640" cy="474480"/>
              <a:chOff x="414360" y="2968560"/>
              <a:chExt cx="737640" cy="474480"/>
            </a:xfrm>
          </p:grpSpPr>
          <p:sp>
            <p:nvSpPr>
              <p:cNvPr id="12" name="CustomShape 13"/>
              <p:cNvSpPr/>
              <p:nvPr/>
            </p:nvSpPr>
            <p:spPr>
              <a:xfrm>
                <a:off x="414360" y="2968560"/>
                <a:ext cx="421560" cy="4744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>
                <a:off x="783360" y="2968560"/>
                <a:ext cx="368640" cy="474480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" name="CustomShape 15"/>
            <p:cNvSpPr/>
            <p:nvPr/>
          </p:nvSpPr>
          <p:spPr>
            <a:xfrm>
              <a:off x="0" y="2895480"/>
              <a:ext cx="560160" cy="4219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35040" y="2438280"/>
              <a:ext cx="31320" cy="1052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flipV="1">
              <a:off x="316080" y="3205080"/>
              <a:ext cx="8692920" cy="5508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72040" cy="146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Образец заголовка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dt"/>
          </p:nvPr>
        </p:nvSpPr>
        <p:spPr>
          <a:xfrm>
            <a:off x="990720" y="624852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FF7640F-3B3A-48EA-A2B2-0E0A5489D28C}" type="slidenum">
              <a:rPr b="0" lang="en-US" sz="1400" spc="-1" strike="noStrike">
                <a:solidFill>
                  <a:srgbClr val="1c1c1c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vi-VN" sz="18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6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vi-VN" sz="16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8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Click to edit Master title style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body"/>
          </p:nvPr>
        </p:nvSpPr>
        <p:spPr>
          <a:xfrm>
            <a:off x="179280" y="2017800"/>
            <a:ext cx="877536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Click to edit Master text styles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Second level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Third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b="0" lang="vi-VN" sz="1800" spc="-1" strike="noStrike">
                <a:solidFill>
                  <a:srgbClr val="000000"/>
                </a:solidFill>
                <a:latin typeface="Tahoma"/>
              </a:rPr>
              <a:t>Fourth level</a:t>
            </a:r>
            <a:endParaRPr b="0" lang="vi-VN" sz="1800" spc="-1" strike="noStrike">
              <a:solidFill>
                <a:srgbClr val="000000"/>
              </a:solidFill>
              <a:latin typeface="Tahoma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b="0" lang="vi-VN" sz="1600" spc="-1" strike="noStrike">
                <a:solidFill>
                  <a:srgbClr val="000000"/>
                </a:solidFill>
                <a:latin typeface="Tahoma"/>
              </a:rPr>
              <a:t>Fifth level</a:t>
            </a:r>
            <a:endParaRPr b="0" lang="vi-VN" sz="1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dt"/>
          </p:nvPr>
        </p:nvSpPr>
        <p:spPr>
          <a:xfrm>
            <a:off x="1162080" y="624348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8" name="PlaceHolder 11"/>
          <p:cNvSpPr>
            <a:spLocks noGrp="1"/>
          </p:cNvSpPr>
          <p:nvPr>
            <p:ph type="ftr"/>
          </p:nvPr>
        </p:nvSpPr>
        <p:spPr>
          <a:xfrm>
            <a:off x="3657600" y="624348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sldNum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18F8ACE-F0CC-46AF-BD2D-21AD71D1DD30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PlaceHolder 8"/>
          <p:cNvSpPr>
            <a:spLocks noGrp="1"/>
          </p:cNvSpPr>
          <p:nvPr>
            <p:ph type="title"/>
          </p:nvPr>
        </p:nvSpPr>
        <p:spPr>
          <a:xfrm>
            <a:off x="1150920" y="214200"/>
            <a:ext cx="7792560" cy="146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Click to edit Master title style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dt"/>
          </p:nvPr>
        </p:nvSpPr>
        <p:spPr>
          <a:xfrm>
            <a:off x="1162080" y="624348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ftr"/>
          </p:nvPr>
        </p:nvSpPr>
        <p:spPr>
          <a:xfrm>
            <a:off x="3657600" y="624348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sldNum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559AB6C-EDCA-4CC3-95DB-10175FF5A3C4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vi-VN" sz="18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6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vi-VN" sz="16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90720" y="1676520"/>
            <a:ext cx="777204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200" spc="-1" strike="noStrike">
                <a:solidFill>
                  <a:srgbClr val="333399"/>
                </a:solidFill>
                <a:latin typeface="Tahoma"/>
              </a:rPr>
              <a:t>IT4853</a:t>
            </a:r>
            <a:br/>
            <a:r>
              <a:rPr b="0" lang="vi-VN" sz="3200" spc="-1" strike="noStrike">
                <a:solidFill>
                  <a:srgbClr val="333399"/>
                </a:solidFill>
                <a:latin typeface="Tahoma"/>
              </a:rPr>
              <a:t>Tìm kiếm và trình diễn thông tin</a:t>
            </a:r>
            <a:endParaRPr b="0" lang="vi-VN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11640" y="3429000"/>
            <a:ext cx="7160400" cy="220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Bài 23. Thu thập dữ liệu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IIR.C20. Web crawling and indexes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988000" y="6217200"/>
            <a:ext cx="302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Hà Nội, 2016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859640" y="4850640"/>
            <a:ext cx="42127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TS. Nguyễn Bá Ngọc, </a:t>
            </a:r>
            <a:r>
              <a:rPr b="0" i="1" lang="en-US" sz="1400" spc="-1" strike="noStrike">
                <a:solidFill>
                  <a:srgbClr val="000000"/>
                </a:solidFill>
                <a:latin typeface="Tahoma"/>
              </a:rPr>
              <a:t>Bộ môn Hệ thống thông tin, Viện CNTT &amp; TT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ahoma"/>
              </a:rPr>
              <a:t>ngocnb@soict.hust.edu.vn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F4BAA9-260E-4FC2-A18C-3B8B484A40F8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Nội dung chính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dddddd"/>
                </a:solidFill>
                <a:latin typeface="Tahoma"/>
              </a:rPr>
              <a:t>Các thao tác thu thập dữ liệu cơ bản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Bộ thu thập dữ liệu Web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CD9E68-3B95-42D9-87CC-D90F06883873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Kiến trúc tổng quát của bộ thu thập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90" name="Picture 6" descr=""/>
          <p:cNvPicPr/>
          <p:nvPr/>
        </p:nvPicPr>
        <p:blipFill>
          <a:blip r:embed="rId1"/>
          <a:stretch/>
        </p:blipFill>
        <p:spPr>
          <a:xfrm>
            <a:off x="785880" y="1827360"/>
            <a:ext cx="6921000" cy="46969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C50C61-3421-4D22-A9D2-842FF480458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URL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93" name="Picture 6" descr=""/>
          <p:cNvPicPr/>
          <p:nvPr/>
        </p:nvPicPr>
        <p:blipFill>
          <a:blip r:embed="rId1"/>
          <a:stretch/>
        </p:blipFill>
        <p:spPr>
          <a:xfrm>
            <a:off x="785880" y="2143080"/>
            <a:ext cx="7643520" cy="3960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E4953C-7A7F-42B3-9253-9680AED04FCB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URL (2)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Hàng đợi URL là cấu trúc dữ liệu lưu trữ và quản lý URLs đã phát hiện, nhưng chưa được thu thập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Có thể bao gồm nhiều trang từ một máy chủ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Chánh nạp tất cả cùng lúc;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Cần sử dụng tất cả các phân luồng thu thập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27640" y="5661360"/>
            <a:ext cx="748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99"/>
                </a:solidFill>
                <a:latin typeface="Tahoma"/>
              </a:rPr>
              <a:t>Hàng đợi URL: URL frontier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A56D51-859A-447E-AE8B-8050D7BFE81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Chuẩn hóa URL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Có nhiều URLs được trích rút từ tài liệu là những URLs </a:t>
            </a:r>
            <a:r>
              <a:rPr b="0" lang="vi-VN" sz="2800" spc="-1" strike="noStrike">
                <a:solidFill>
                  <a:srgbClr val="0070c0"/>
                </a:solidFill>
                <a:latin typeface="Tahoma"/>
              </a:rPr>
              <a:t>tương đối</a:t>
            </a: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Ví dụ, trong http://mit.edu, địa chỉ aboutsite.html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Tương đương với: http://mit.edu/aboutsite.html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Cần phải chuẩn hóa tất cả các URLs tương đối thành dạng tuyệt đối.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239EE8-6100-4092-93D6-A94AAFB33E92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Nội dung đã xem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683640" y="2017800"/>
            <a:ext cx="8271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Với mỗi trang được nạp: Kiểm tra liệu nội dung đã có trong chỉ mục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Kiểm tra dựa trên tổng đại diện hoặc </a:t>
            </a:r>
            <a:r>
              <a:rPr b="0" lang="vi-VN" sz="2800" spc="-1" strike="noStrike">
                <a:solidFill>
                  <a:srgbClr val="0070c0"/>
                </a:solidFill>
                <a:latin typeface="Tahoma"/>
              </a:rPr>
              <a:t>biểu diễn khung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Bỏ qua những tài liệu có nội dung đã được đánh chỉ mục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0756CF-70C2-4D0F-9F0B-D726C77BBDB1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Thu gom phân tán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Chạy nhiều phân luồng thu thập trên nhiều nút khác nhau đặt ở các vị trí khác nhau.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VD, Google thực hiện phân tán hệ thống thu thập theo vị trí địa lý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Phân chia các máy chủ chứa dữ liệu thu thập cho các nút khác nhau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Mỗi nút đảm nhiệm việc thu thập từ một cụm máy chủ.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45520" y="15840"/>
            <a:ext cx="8716320" cy="685764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E07840-3B14-4A55-9BB1-B12343151E5D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Những trung tâm dữ liệu của Google (google. com)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7C9ED9-0C3D-41B9-9ED7-384BDA46259B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Thu gom dữ liệu phân tán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12" name="Picture 7" descr=""/>
          <p:cNvPicPr/>
          <p:nvPr/>
        </p:nvPicPr>
        <p:blipFill>
          <a:blip r:embed="rId1"/>
          <a:stretch/>
        </p:blipFill>
        <p:spPr>
          <a:xfrm>
            <a:off x="785880" y="1857240"/>
            <a:ext cx="7357680" cy="41508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E6E3E8-AF90-43A4-950A-F66D4C30ADE2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Vai trò của hàng đợi URL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Sự lịch thiệp: Đảm bảo không truy cập một máy chủ web quá thường xuyên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Ví dụ, chèn một khoảng thời gian giữa hai yêu cầu thành công được gửi đến cùng một máy chủ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Tính cập nhật: 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Đảm bảo tính ưu tiên cho những trang quan trọng, thường xuyên thay đổi.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Đây là vấn đề khó, hàng đợi thông thường không giải quyết được vấn đề này.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06205C-9709-4A43-A90D-93D9DB4542E3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Nội dung chính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Các thao tác thu thập dữ liệu cơ bản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dddddd"/>
                </a:solidFill>
                <a:latin typeface="Tahoma"/>
              </a:rPr>
              <a:t>Bộ thu thập dữ liệu Web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BBDE9A-F3E8-47A2-9291-1C963F320901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150920" y="789480"/>
            <a:ext cx="7792560" cy="910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URL của Mercator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572000" y="2786040"/>
            <a:ext cx="4392360" cy="38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Luồng URLs tới bộ nạp phải qua hai hàng đợi: phía trước và phía sau.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Hàng đợi phía trước quản lý độ ưu tiên.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Hàng đợi phía sau đảm bảo sự lịch thiệp.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Các hàng đợi là FIFO.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9" name="Picture 6" descr=""/>
          <p:cNvPicPr/>
          <p:nvPr/>
        </p:nvPicPr>
        <p:blipFill>
          <a:blip r:embed="rId1"/>
          <a:stretch/>
        </p:blipFill>
        <p:spPr>
          <a:xfrm>
            <a:off x="1000080" y="1820160"/>
            <a:ext cx="3642840" cy="49208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5F0786-2F0E-45DE-A11C-1F2164AF2585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phía trước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860000" y="2451240"/>
            <a:ext cx="4000320" cy="38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Bộ ưu tiên gán cho mỗi URL một độ ưu tiên nguyên trong khoảng từ 1 đến F.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Sau đó thêm URL vào hàng đợi tương ứng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Xác định độ ưu tiên bằng giải thuật tham lam: tốc độ cập nhật, PageRank v.v.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3" name="Picture 7" descr=""/>
          <p:cNvPicPr/>
          <p:nvPr/>
        </p:nvPicPr>
        <p:blipFill>
          <a:blip r:embed="rId1"/>
          <a:stretch/>
        </p:blipFill>
        <p:spPr>
          <a:xfrm>
            <a:off x="285840" y="2022480"/>
            <a:ext cx="4642920" cy="36237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991D4B-6E48-4142-B989-8568F8568D69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phía trước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929120" y="1989000"/>
            <a:ext cx="396360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Hàng đợi phía sau gửi yêu cầu tới hàng đợi phía trước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Chọn một hàng đợi phía trước: Theo vòng, ngẫu nhiên, v.v. , đảm bảo sự ưu tiên đối với hàng đợi có mức ưu tiên cao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Lấy ra URL tiếp theo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7" name="Picture 7" descr=""/>
          <p:cNvPicPr/>
          <p:nvPr/>
        </p:nvPicPr>
        <p:blipFill>
          <a:blip r:embed="rId1"/>
          <a:stretch/>
        </p:blipFill>
        <p:spPr>
          <a:xfrm>
            <a:off x="285840" y="2108880"/>
            <a:ext cx="4642920" cy="3623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C8A35C-2BAF-42C1-8733-7296EDE00256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phía sau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30" name="Picture 8" descr=""/>
          <p:cNvPicPr/>
          <p:nvPr/>
        </p:nvPicPr>
        <p:blipFill>
          <a:blip r:embed="rId1"/>
          <a:stretch/>
        </p:blipFill>
        <p:spPr>
          <a:xfrm>
            <a:off x="214200" y="2097000"/>
            <a:ext cx="4836600" cy="33476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ADF5E5-D449-4D1C-806C-482914BD129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phía sau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5148360" y="1715400"/>
            <a:ext cx="3744720" cy="44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Nguyên tắc 1. Mỗi hàng đợi phía sau được đảm bảo khác rỗng cho tới khi kết thúc thu thập.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Nguyên tắc 2. Mỗi hàng đợi phía sau chỉ chứa những URL từ một máy chủ.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Duy trì một bảng tham chiếu các máy chủ tới các hàng đợi phía sau.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4" name="Picture 8" descr=""/>
          <p:cNvPicPr/>
          <p:nvPr/>
        </p:nvPicPr>
        <p:blipFill>
          <a:blip r:embed="rId1"/>
          <a:stretch/>
        </p:blipFill>
        <p:spPr>
          <a:xfrm>
            <a:off x="214200" y="2287440"/>
            <a:ext cx="4836600" cy="33476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BA092F-BFDE-449A-A6D0-EA8518508F87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phía sau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932360" y="1859040"/>
            <a:ext cx="4032000" cy="44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Hệ thống còn lưu trong bộ nhớ heap một thời gian đợi cho mỗi hàng đợi phía sau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Thời gian đợi là thời gian te sớm nhất có thể gửi yêu cầu tới máy chủ tương ứng của hàng đợi phía sau.</a:t>
            </a:r>
            <a:endParaRPr b="0" lang="en-US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Thời gian te sớm nhất được xác định dựa trên thời gian xử lý cuối cùng.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8" name="Picture 8" descr=""/>
          <p:cNvPicPr/>
          <p:nvPr/>
        </p:nvPicPr>
        <p:blipFill>
          <a:blip r:embed="rId1"/>
          <a:stretch/>
        </p:blipFill>
        <p:spPr>
          <a:xfrm>
            <a:off x="214200" y="2287440"/>
            <a:ext cx="4836600" cy="33476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61D868-B9B9-4F97-9D73-917CE5ADABDB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phía sau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714920" y="1803240"/>
            <a:ext cx="4249440" cy="38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Bộ thu thập giao tiếp với hàng đợi phía sau như thế nào?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Lặp (i) lấy URL từ q hiện tại (q là một hàng đợi phía sau)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(ii) nạp URL u vào đầu hàng đợi q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2" name="Picture 8" descr=""/>
          <p:cNvPicPr/>
          <p:nvPr/>
        </p:nvPicPr>
        <p:blipFill>
          <a:blip r:embed="rId1"/>
          <a:stretch/>
        </p:blipFill>
        <p:spPr>
          <a:xfrm>
            <a:off x="214200" y="2232000"/>
            <a:ext cx="4836600" cy="33476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EE6A39-5A1B-4590-A3DA-8A6277AF1CA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Hàng đợi phía sau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714920" y="1845000"/>
            <a:ext cx="410508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Nếu q trở thành rỗng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Lặp (i) lấy những URL u từ hàng đợi phía trước và (ii) thêm u vào hàng đợi phía sau tương ứng của nó 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Nếu u không có hàng đợi phía sau tương ứng, thì (i) tạo một hàng đợi mới, (ii) đưa u vào đó và (iii) thiết lập thời gian đợi cho hàng đợi mới tạo.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6" name="Picture 8" descr=""/>
          <p:cNvPicPr/>
          <p:nvPr/>
        </p:nvPicPr>
        <p:blipFill>
          <a:blip r:embed="rId1"/>
          <a:stretch/>
        </p:blipFill>
        <p:spPr>
          <a:xfrm>
            <a:off x="214200" y="2313360"/>
            <a:ext cx="4836600" cy="334764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18BE72-5366-4714-A566-835F0CF60170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Bài tập 23.1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Vì sao phân chia khối lượng thu thập cho các nút của hệ thống thu thập phân tán theo máy chủ (host) tốt hơn so với phân chia theo URLs? 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Tại sao bộ phân chia máy chủ nên đứng trước bộ loại bỏ trùng lặp URL trong tiến trình thu thập?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3A9B77-8C5C-4ADA-9308-886F8F56AA2F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Bài tập 23.2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Chúng ta thiết lập hằng số tăng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Tahoma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bằng 10 lần thời gian nạp lần cuối cùng, và số lượng hàng đợi phía sau bằng 3 lần số luồng thu thập. Hai hằng số này liên quan với nhau như thế nào?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23A90A-7A98-497F-A84D-9374097CE8FC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Các thao tác cơ bản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11640" y="2017800"/>
            <a:ext cx="8343000" cy="2923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Khởi tạo hàng đợi với tập mầm URLs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Lặp: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Lấy URL từ hàng đợi;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Nạp và đọc trang web;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Tách URLs từ trang web;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Thêm URLs vào hàng đợi.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539640" y="5229360"/>
            <a:ext cx="8404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99"/>
                </a:solidFill>
                <a:latin typeface="Tahoma"/>
              </a:rPr>
              <a:t>Giả thuyết cơ bản: Web là đồ thị liên thông.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54" name="Picture 3" descr=""/>
          <p:cNvPicPr/>
          <p:nvPr/>
        </p:nvPicPr>
        <p:blipFill>
          <a:blip r:embed="rId1"/>
          <a:stretch/>
        </p:blipFill>
        <p:spPr>
          <a:xfrm>
            <a:off x="2627280" y="1989000"/>
            <a:ext cx="3565080" cy="4103280"/>
          </a:xfrm>
          <a:prstGeom prst="rect">
            <a:avLst/>
          </a:prstGeom>
          <a:ln>
            <a:noFill/>
          </a:ln>
        </p:spPr>
      </p:pic>
      <p:sp>
        <p:nvSpPr>
          <p:cNvPr id="255" name="TextShape 2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BC6C8FC-E5ED-49F7-A28A-F96FC9C6BBE6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0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EF7E67-CC35-4E54-B305-9629156F9034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Các thao tác cơ bản (2)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83280" y="1873800"/>
            <a:ext cx="8352720" cy="450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urlqueue := (some carefully selected set of seed urls)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while urlqueue is not empty: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myurl := urlqueue.getlastanddelete()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mypage := myurl.fetch()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fetchedurls.add(myurl)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newurls := mypage.extracturls()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for myurl in newurls: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if myurl not in fetchedurls and not in urlqueue: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urlqueue.add(myurl)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addtoinvertedindex(mypage)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23640" y="6290280"/>
            <a:ext cx="8208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99"/>
                </a:solidFill>
                <a:latin typeface="Tahoma"/>
              </a:rPr>
              <a:t>Hạn chế của bộ thu thập này là gì?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EC2F0C-8B59-4EBF-94A0-DFCC8CAC2273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Phương hướng cải tiến bộ thu thập đơn giản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611640" y="1914120"/>
            <a:ext cx="8424720" cy="423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Quy mô: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Cần </a:t>
            </a:r>
            <a:r>
              <a:rPr b="0" lang="vi-VN" sz="2000" spc="-1" strike="noStrike">
                <a:solidFill>
                  <a:srgbClr val="0070c0"/>
                </a:solidFill>
                <a:latin typeface="Tahoma"/>
              </a:rPr>
              <a:t>phân tán </a:t>
            </a: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quá trình thu thập.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Lựa chọn nội dung: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Không thể đánh chỉ mục tất cả, tích hợp khả năng </a:t>
            </a:r>
            <a:r>
              <a:rPr b="0" lang="vi-VN" sz="2000" spc="-1" strike="noStrike">
                <a:solidFill>
                  <a:srgbClr val="0070c0"/>
                </a:solidFill>
                <a:latin typeface="Tahoma"/>
              </a:rPr>
              <a:t>phát hiện trùng lặp và spam.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Nguyên tắc lịch thiệp (politeness):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Không truy cập quá thường xuyên đến một máy chủ, cần thời gian nghỉ giữa những yêu cầu gửi tới một địa chỉ.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Tính cập nhật: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Cần thu thập lại theo chu kỳ;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000" spc="-1" strike="noStrike">
                <a:solidFill>
                  <a:srgbClr val="000000"/>
                </a:solidFill>
                <a:latin typeface="Tahoma"/>
              </a:rPr>
              <a:t>Web rất lớn, chỉ có thể thường xuyên thu thập một phần nhỏ.</a:t>
            </a:r>
            <a:endParaRPr b="0" lang="vi-VN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11640" y="6146280"/>
            <a:ext cx="7056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99"/>
                </a:solidFill>
                <a:latin typeface="Tahoma"/>
              </a:rPr>
              <a:t>Vấn đề xác định độ ưu tiên là cấp thiết.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1EA493-FF8F-4109-8ACC-33F3B316E3A8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Quy mô của bài tóan thu thập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Nạp 20,000,000,000 trang mỗi tháng . . 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. . . cần nạp khoảng 8000 trang mỗi giây!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Thực tế có thể phức tạp hơn, vì có nhiều trang thu được là trùng lặp, không tải được, spam v.v.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C449B0-CF94-4AC9-B2A2-89EE29A18F92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Robots.txt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Giao thức hạn chế quyền truy cập đối với trình duyệt web tự động (“robots”), được thiết lập từ 1994;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Ví dụ: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User-agent: *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       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Disallow: /yoursite/temp/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User-agent: searchengine 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       </a:t>
            </a: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Disallow: /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035608-2939-4D10-AD28-0045751C7A4A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150920" y="214200"/>
            <a:ext cx="7792560" cy="1198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Ví dụ robots.txt (nih.gov)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28760" y="1500120"/>
            <a:ext cx="8391240" cy="4857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User-agent: PicoSearch/1.0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/news/information/knight/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/nidcd/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/news/research_matters/secure/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/od/ocpl/wag/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User-agent: *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/news/information/knight/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/nidcd/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/news/research_matters/secure/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/od/ocpl/wag/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/ddir/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Disallow: /sdminutes/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C807E8-7D08-42E4-AF04-04B75D2102EE}" type="slidenum">
              <a:rPr b="0" lang="en-US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150920" y="214200"/>
            <a:ext cx="7792560" cy="14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333399"/>
                </a:solidFill>
                <a:latin typeface="Tahoma"/>
              </a:rPr>
              <a:t>Yêu cầu đối với bộ thu thập dữ liệu Web </a:t>
            </a:r>
            <a:endParaRPr b="0" lang="vi-VN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611640" y="2017800"/>
            <a:ext cx="8343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Thiết kế hệ thống </a:t>
            </a:r>
            <a:r>
              <a:rPr b="0" lang="vi-VN" sz="2800" spc="-1" strike="noStrike">
                <a:solidFill>
                  <a:srgbClr val="0070c0"/>
                </a:solidFill>
                <a:latin typeface="Tahoma"/>
              </a:rPr>
              <a:t>phân tán</a:t>
            </a: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, sử dụng đồng thời nhiều luồng thu thập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Khả mở: 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Dễ dàng mở rộng  quy mô thu thập bằng cách bổ xung thêm nhiều máy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Nạp những trang chất lượng cao trước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vi-VN" sz="2800" spc="-1" strike="noStrike">
                <a:solidFill>
                  <a:srgbClr val="000000"/>
                </a:solidFill>
                <a:latin typeface="Tahoma"/>
              </a:rPr>
              <a:t>Thu thập liên tục </a:t>
            </a:r>
            <a:endParaRPr b="0" lang="vi-VN" sz="28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vi-VN" sz="2400" spc="-1" strike="noStrike">
                <a:solidFill>
                  <a:srgbClr val="000000"/>
                </a:solidFill>
                <a:latin typeface="Tahoma"/>
              </a:rPr>
              <a:t>Thu thập phiên bản mới của những trang đã biết</a:t>
            </a:r>
            <a:endParaRPr b="0" lang="vi-VN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</TotalTime>
  <Application>LibreOffice/6.0.7.3$Linux_X86_64 LibreOffice_project/00m0$Build-3</Application>
  <Words>1370</Words>
  <Paragraphs>171</Paragraphs>
  <Company>tpu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2013-06-24T04:34:24Z</dcterms:created>
  <dc:creator>nbngoc</dc:creator>
  <dc:description/>
  <dc:language>en-US</dc:language>
  <cp:lastModifiedBy/>
  <dcterms:modified xsi:type="dcterms:W3CDTF">2020-06-05T13:45:11Z</dcterms:modified>
  <cp:revision>1866</cp:revision>
  <dc:subject/>
  <dc:title>Tìm kiếm và Trình diễn thông tin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tpu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