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0"/>
  </p:notesMasterIdLst>
  <p:sldIdLst>
    <p:sldId id="256" r:id="rId2"/>
    <p:sldId id="370" r:id="rId3"/>
    <p:sldId id="368" r:id="rId4"/>
    <p:sldId id="386" r:id="rId5"/>
    <p:sldId id="369" r:id="rId6"/>
    <p:sldId id="261" r:id="rId7"/>
    <p:sldId id="262" r:id="rId8"/>
    <p:sldId id="351" r:id="rId9"/>
    <p:sldId id="371" r:id="rId10"/>
    <p:sldId id="263" r:id="rId11"/>
    <p:sldId id="267" r:id="rId12"/>
    <p:sldId id="264" r:id="rId13"/>
    <p:sldId id="372" r:id="rId14"/>
    <p:sldId id="268" r:id="rId15"/>
    <p:sldId id="269" r:id="rId16"/>
    <p:sldId id="274" r:id="rId17"/>
    <p:sldId id="332" r:id="rId18"/>
    <p:sldId id="373" r:id="rId19"/>
    <p:sldId id="276" r:id="rId20"/>
    <p:sldId id="277" r:id="rId21"/>
    <p:sldId id="358" r:id="rId22"/>
    <p:sldId id="359" r:id="rId23"/>
    <p:sldId id="361" r:id="rId24"/>
    <p:sldId id="384" r:id="rId25"/>
    <p:sldId id="385" r:id="rId26"/>
    <p:sldId id="363" r:id="rId27"/>
    <p:sldId id="330" r:id="rId28"/>
    <p:sldId id="364" r:id="rId29"/>
    <p:sldId id="374" r:id="rId30"/>
    <p:sldId id="376" r:id="rId31"/>
    <p:sldId id="382" r:id="rId32"/>
    <p:sldId id="381" r:id="rId33"/>
    <p:sldId id="378" r:id="rId34"/>
    <p:sldId id="286" r:id="rId35"/>
    <p:sldId id="289" r:id="rId36"/>
    <p:sldId id="383" r:id="rId37"/>
    <p:sldId id="366" r:id="rId38"/>
    <p:sldId id="329" r:id="rId39"/>
  </p:sldIdLst>
  <p:sldSz cx="9144000" cy="6858000" type="screen4x3"/>
  <p:notesSz cx="6858000" cy="9144000"/>
  <p:defaultTex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bangoc" initials="n"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38" autoAdjust="0"/>
  </p:normalViewPr>
  <p:slideViewPr>
    <p:cSldViewPr>
      <p:cViewPr>
        <p:scale>
          <a:sx n="75" d="100"/>
          <a:sy n="75" d="100"/>
        </p:scale>
        <p:origin x="-1224"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vi-V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vi-V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4DF9F51-E3E6-4A4B-ACCC-78C198E5CD8A}" type="slidenum">
              <a:rPr lang="vi-VN"/>
              <a:pPr>
                <a:defRPr/>
              </a:pPr>
              <a:t>‹#›</a:t>
            </a:fld>
            <a:endParaRPr lang="vi-VN"/>
          </a:p>
        </p:txBody>
      </p:sp>
    </p:spTree>
    <p:extLst>
      <p:ext uri="{BB962C8B-B14F-4D97-AF65-F5344CB8AC3E}">
        <p14:creationId xmlns:p14="http://schemas.microsoft.com/office/powerpoint/2010/main" val="2695222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2</a:t>
            </a:fld>
            <a:endParaRPr lang="vi-VN"/>
          </a:p>
        </p:txBody>
      </p:sp>
    </p:spTree>
    <p:extLst>
      <p:ext uri="{BB962C8B-B14F-4D97-AF65-F5344CB8AC3E}">
        <p14:creationId xmlns:p14="http://schemas.microsoft.com/office/powerpoint/2010/main" val="3893703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endParaRPr lang="vi-VN" dirty="0"/>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3</a:t>
            </a:fld>
            <a:endParaRPr lang="vi-VN"/>
          </a:p>
        </p:txBody>
      </p:sp>
    </p:spTree>
    <p:extLst>
      <p:ext uri="{BB962C8B-B14F-4D97-AF65-F5344CB8AC3E}">
        <p14:creationId xmlns:p14="http://schemas.microsoft.com/office/powerpoint/2010/main" val="163521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endParaRPr lang="vi-VN" noProof="0" dirty="0" smtClean="0"/>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4</a:t>
            </a:fld>
            <a:endParaRPr lang="vi-VN"/>
          </a:p>
        </p:txBody>
      </p:sp>
    </p:spTree>
    <p:extLst>
      <p:ext uri="{BB962C8B-B14F-4D97-AF65-F5344CB8AC3E}">
        <p14:creationId xmlns:p14="http://schemas.microsoft.com/office/powerpoint/2010/main" val="1635218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t>Trong</a:t>
            </a:r>
            <a:r>
              <a:rPr lang="en-US" sz="1200" dirty="0" smtClean="0"/>
              <a:t> </a:t>
            </a:r>
            <a:r>
              <a:rPr lang="en-US" sz="1200" dirty="0" err="1" smtClean="0"/>
              <a:t>thực</a:t>
            </a:r>
            <a:r>
              <a:rPr lang="en-US" sz="1200" dirty="0" smtClean="0"/>
              <a:t> </a:t>
            </a:r>
            <a:r>
              <a:rPr lang="en-US" sz="1200" dirty="0" err="1" smtClean="0"/>
              <a:t>tế</a:t>
            </a:r>
            <a:r>
              <a:rPr lang="en-US" sz="1200" dirty="0" smtClean="0"/>
              <a:t> </a:t>
            </a:r>
            <a:r>
              <a:rPr lang="en-US" sz="1200" dirty="0" err="1" smtClean="0"/>
              <a:t>có</a:t>
            </a:r>
            <a:r>
              <a:rPr lang="en-US" sz="1200" dirty="0" smtClean="0"/>
              <a:t> </a:t>
            </a:r>
            <a:r>
              <a:rPr lang="en-US" sz="1200" dirty="0" err="1" smtClean="0"/>
              <a:t>nhiều</a:t>
            </a:r>
            <a:r>
              <a:rPr lang="en-US" sz="1200" dirty="0" smtClean="0"/>
              <a:t> </a:t>
            </a:r>
            <a:r>
              <a:rPr lang="en-US" sz="1200" dirty="0" err="1" smtClean="0"/>
              <a:t>tiêu</a:t>
            </a:r>
            <a:r>
              <a:rPr lang="en-US" sz="1200" dirty="0" smtClean="0"/>
              <a:t> </a:t>
            </a:r>
            <a:r>
              <a:rPr lang="en-US" sz="1200" dirty="0" err="1" smtClean="0"/>
              <a:t>trí</a:t>
            </a:r>
            <a:r>
              <a:rPr lang="en-US" sz="1200" dirty="0" smtClean="0"/>
              <a:t> </a:t>
            </a:r>
            <a:r>
              <a:rPr lang="en-US" sz="1200" dirty="0" err="1" smtClean="0"/>
              <a:t>giúp</a:t>
            </a:r>
            <a:r>
              <a:rPr lang="en-US" sz="1200" dirty="0" smtClean="0"/>
              <a:t> </a:t>
            </a:r>
            <a:r>
              <a:rPr lang="en-US" sz="1200" dirty="0" err="1" smtClean="0"/>
              <a:t>đánh</a:t>
            </a:r>
            <a:r>
              <a:rPr lang="en-US" sz="1200" dirty="0" smtClean="0"/>
              <a:t> </a:t>
            </a:r>
            <a:r>
              <a:rPr lang="en-US" sz="1200" dirty="0" err="1" smtClean="0"/>
              <a:t>giá</a:t>
            </a:r>
            <a:r>
              <a:rPr lang="en-US" sz="1200" dirty="0" smtClean="0"/>
              <a:t> </a:t>
            </a:r>
            <a:r>
              <a:rPr lang="en-US" sz="1200" dirty="0" err="1" smtClean="0"/>
              <a:t>sự</a:t>
            </a:r>
            <a:r>
              <a:rPr lang="en-US" sz="1200" baseline="0" dirty="0" smtClean="0"/>
              <a:t> </a:t>
            </a:r>
            <a:r>
              <a:rPr lang="en-US" sz="1200" baseline="0" dirty="0" err="1" smtClean="0"/>
              <a:t>hài</a:t>
            </a:r>
            <a:r>
              <a:rPr lang="en-US" sz="1200" baseline="0" dirty="0" smtClean="0"/>
              <a:t> </a:t>
            </a:r>
            <a:r>
              <a:rPr lang="en-US" sz="1200" baseline="0" dirty="0" err="1" smtClean="0"/>
              <a:t>lòng</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 </a:t>
            </a:r>
            <a:r>
              <a:rPr lang="en-US" sz="1200" baseline="0" dirty="0" err="1" smtClean="0"/>
              <a:t>phụ</a:t>
            </a:r>
            <a:r>
              <a:rPr lang="en-US" sz="1200" baseline="0" dirty="0" smtClean="0"/>
              <a:t> </a:t>
            </a:r>
            <a:r>
              <a:rPr lang="en-US" sz="1200" baseline="0" dirty="0" err="1" smtClean="0"/>
              <a:t>thuộc</a:t>
            </a:r>
            <a:r>
              <a:rPr lang="en-US" sz="1200" baseline="0" dirty="0" smtClean="0"/>
              <a:t> </a:t>
            </a:r>
            <a:r>
              <a:rPr lang="en-US" sz="1200" baseline="0" dirty="0" err="1" smtClean="0"/>
              <a:t>vào</a:t>
            </a:r>
            <a:r>
              <a:rPr lang="en-US" sz="1200" baseline="0" dirty="0" smtClean="0"/>
              <a:t> </a:t>
            </a:r>
            <a:r>
              <a:rPr lang="en-US" sz="1200" baseline="0" dirty="0" err="1" smtClean="0"/>
              <a:t>các</a:t>
            </a:r>
            <a:r>
              <a:rPr lang="en-US" sz="1200" baseline="0" dirty="0" smtClean="0"/>
              <a:t> </a:t>
            </a:r>
            <a:r>
              <a:rPr lang="en-US" sz="1200" baseline="0" dirty="0" err="1" smtClean="0"/>
              <a:t>tình</a:t>
            </a:r>
            <a:r>
              <a:rPr lang="en-US" sz="1200" baseline="0" dirty="0" smtClean="0"/>
              <a:t> </a:t>
            </a:r>
            <a:r>
              <a:rPr lang="en-US" sz="1200" baseline="0" dirty="0" err="1" smtClean="0"/>
              <a:t>huống</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khác</a:t>
            </a:r>
            <a:r>
              <a:rPr lang="en-US" sz="1200" baseline="0" dirty="0" smtClean="0"/>
              <a:t> </a:t>
            </a:r>
            <a:r>
              <a:rPr lang="en-US" sz="1200" baseline="0" dirty="0" err="1" smtClean="0"/>
              <a:t>nhau</a:t>
            </a:r>
            <a:r>
              <a:rPr lang="en-US" sz="1200" baseline="0" dirty="0" smtClean="0"/>
              <a:t>.</a:t>
            </a:r>
            <a:endParaRPr lang="en-US" sz="1200" dirty="0" smtClean="0"/>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5</a:t>
            </a:fld>
            <a:endParaRPr lang="vi-VN"/>
          </a:p>
        </p:txBody>
      </p:sp>
    </p:spTree>
    <p:extLst>
      <p:ext uri="{BB962C8B-B14F-4D97-AF65-F5344CB8AC3E}">
        <p14:creationId xmlns:p14="http://schemas.microsoft.com/office/powerpoint/2010/main" val="2982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88CB394C-F4CF-4573-8FEC-19848DE7FFEE}" type="slidenum">
              <a:rPr lang="vi-VN" smtClean="0"/>
              <a:pPr/>
              <a:t>23</a:t>
            </a:fld>
            <a:endParaRPr lang="vi-VN" smtClean="0"/>
          </a:p>
        </p:txBody>
      </p:sp>
      <p:sp>
        <p:nvSpPr>
          <p:cNvPr id="30723" name="Rectangle 10"/>
          <p:cNvSpPr txBox="1">
            <a:spLocks noGrp="1" noChangeArrowheads="1"/>
          </p:cNvSpPr>
          <p:nvPr/>
        </p:nvSpPr>
        <p:spPr bwMode="auto">
          <a:xfrm>
            <a:off x="3886200" y="8685213"/>
            <a:ext cx="29654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239" tIns="44949" rIns="90239" bIns="44949" anchor="b"/>
          <a:lstStyle>
            <a:lvl1pPr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1pPr>
            <a:lvl2pPr marL="703263" indent="-271463"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2pPr>
            <a:lvl3pPr marL="1081088" indent="-215900"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3pPr>
            <a:lvl4pPr marL="1512888" indent="-215900"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4pPr>
            <a:lvl5pPr marL="1946275" indent="-215900"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5pPr>
            <a:lvl6pPr marL="24034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6pPr>
            <a:lvl7pPr marL="28606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7pPr>
            <a:lvl8pPr marL="33178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8pPr>
            <a:lvl9pPr marL="37750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9pPr>
          </a:lstStyle>
          <a:p>
            <a:pPr algn="r" eaLnBrk="1" hangingPunct="1">
              <a:buSzPct val="100000"/>
            </a:pPr>
            <a:fld id="{D6C75A16-D4C5-4EF9-A8A8-F0C39CA2D450}" type="slidenum">
              <a:rPr lang="en-US" sz="1100">
                <a:solidFill>
                  <a:srgbClr val="000000"/>
                </a:solidFill>
                <a:ea typeface="Arial Unicode MS" panose="020B0604020202020204" pitchFamily="34" charset="-128"/>
                <a:cs typeface="Arial Unicode MS" panose="020B0604020202020204" pitchFamily="34" charset="-128"/>
              </a:rPr>
              <a:pPr algn="r" eaLnBrk="1" hangingPunct="1">
                <a:buSzPct val="100000"/>
              </a:pPr>
              <a:t>23</a:t>
            </a:fld>
            <a:endParaRPr lang="en-US" sz="1100">
              <a:solidFill>
                <a:srgbClr val="000000"/>
              </a:solidFill>
              <a:ea typeface="Arial Unicode MS" panose="020B0604020202020204" pitchFamily="34" charset="-128"/>
              <a:cs typeface="Arial Unicode MS" panose="020B0604020202020204" pitchFamily="34" charset="-128"/>
            </a:endParaRPr>
          </a:p>
        </p:txBody>
      </p:sp>
      <p:sp>
        <p:nvSpPr>
          <p:cNvPr id="30724" name="Rectangle 1"/>
          <p:cNvSpPr>
            <a:spLocks noGrp="1" noRot="1" noChangeAspect="1" noChangeArrowheads="1" noTextEdit="1"/>
          </p:cNvSpPr>
          <p:nvPr>
            <p:ph type="sldImg"/>
          </p:nvPr>
        </p:nvSpPr>
        <p:spPr>
          <a:xfrm>
            <a:off x="1144588" y="685800"/>
            <a:ext cx="4572000" cy="3429000"/>
          </a:xfrm>
          <a:ln/>
        </p:spPr>
      </p:sp>
      <p:sp>
        <p:nvSpPr>
          <p:cNvPr id="30725" name="Rectangle 2"/>
          <p:cNvSpPr>
            <a:spLocks noGrp="1" noChangeArrowheads="1"/>
          </p:cNvSpPr>
          <p:nvPr>
            <p:ph type="body" idx="1"/>
          </p:nvPr>
        </p:nvSpPr>
        <p:spPr>
          <a:xfrm>
            <a:off x="914400" y="4343400"/>
            <a:ext cx="5026025" cy="4111625"/>
          </a:xfrm>
          <a:noFill/>
        </p:spPr>
        <p:txBody>
          <a:bodyPr wrap="none" lIns="90239" tIns="44949" rIns="90239" bIns="44949" anchor="ctr"/>
          <a:lstStyle/>
          <a:p>
            <a:pPr eaLnBrk="1" hangingPunct="1"/>
            <a:endParaRPr lang="de-DE" smtClean="0"/>
          </a:p>
        </p:txBody>
      </p:sp>
    </p:spTree>
    <p:extLst>
      <p:ext uri="{BB962C8B-B14F-4D97-AF65-F5344CB8AC3E}">
        <p14:creationId xmlns:p14="http://schemas.microsoft.com/office/powerpoint/2010/main" val="158341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5132" name="Rectangle 12"/>
          <p:cNvSpPr>
            <a:spLocks noGrp="1" noChangeArrowheads="1"/>
          </p:cNvSpPr>
          <p:nvPr>
            <p:ph type="ctrTitle"/>
          </p:nvPr>
        </p:nvSpPr>
        <p:spPr>
          <a:xfrm>
            <a:off x="990600" y="1676400"/>
            <a:ext cx="7772400" cy="1462088"/>
          </a:xfrm>
        </p:spPr>
        <p:txBody>
          <a:bodyPr/>
          <a:lstStyle>
            <a:lvl1pPr>
              <a:defRPr sz="2800"/>
            </a:lvl1pPr>
          </a:lstStyle>
          <a:p>
            <a:pPr lvl="0"/>
            <a:r>
              <a:rPr lang="vi-VN" noProof="0" smtClean="0"/>
              <a:t>Образец заголовка</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sz="2400"/>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20DF75AC-9C6B-47D7-8010-D707FB720632}" type="slidenum">
              <a:rPr lang="vi-VN"/>
              <a:pPr>
                <a:defRPr/>
              </a:pPr>
              <a:t>‹#›</a:t>
            </a:fld>
            <a:endParaRPr lang="vi-VN"/>
          </a:p>
        </p:txBody>
      </p:sp>
    </p:spTree>
    <p:extLst>
      <p:ext uri="{BB962C8B-B14F-4D97-AF65-F5344CB8AC3E}">
        <p14:creationId xmlns:p14="http://schemas.microsoft.com/office/powerpoint/2010/main" val="174032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837226C-3C3A-4501-87E5-A97484E7515A}" type="slidenum">
              <a:rPr lang="vi-VN"/>
              <a:pPr>
                <a:defRPr/>
              </a:pPr>
              <a:t>‹#›</a:t>
            </a:fld>
            <a:endParaRPr lang="vi-VN"/>
          </a:p>
        </p:txBody>
      </p:sp>
    </p:spTree>
    <p:extLst>
      <p:ext uri="{BB962C8B-B14F-4D97-AF65-F5344CB8AC3E}">
        <p14:creationId xmlns:p14="http://schemas.microsoft.com/office/powerpoint/2010/main" val="1251865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BDF73C11-E359-4C5C-AAC1-81BCB1342A19}" type="slidenum">
              <a:rPr lang="vi-VN"/>
              <a:pPr>
                <a:defRPr/>
              </a:pPr>
              <a:t>‹#›</a:t>
            </a:fld>
            <a:endParaRPr lang="vi-VN"/>
          </a:p>
        </p:txBody>
      </p:sp>
    </p:spTree>
    <p:extLst>
      <p:ext uri="{BB962C8B-B14F-4D97-AF65-F5344CB8AC3E}">
        <p14:creationId xmlns:p14="http://schemas.microsoft.com/office/powerpoint/2010/main" val="3818883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5DE07198-F847-491E-8600-CD882EA26F73}" type="slidenum">
              <a:rPr lang="vi-VN"/>
              <a:pPr>
                <a:defRPr/>
              </a:pPr>
              <a:t>‹#›</a:t>
            </a:fld>
            <a:endParaRPr lang="vi-VN"/>
          </a:p>
        </p:txBody>
      </p:sp>
    </p:spTree>
    <p:extLst>
      <p:ext uri="{BB962C8B-B14F-4D97-AF65-F5344CB8AC3E}">
        <p14:creationId xmlns:p14="http://schemas.microsoft.com/office/powerpoint/2010/main" val="2956585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7FC6D8B2-F125-4DA6-B59A-16ECCC1A424D}" type="slidenum">
              <a:rPr lang="vi-VN"/>
              <a:pPr>
                <a:defRPr/>
              </a:pPr>
              <a:t>‹#›</a:t>
            </a:fld>
            <a:endParaRPr lang="vi-VN"/>
          </a:p>
        </p:txBody>
      </p:sp>
    </p:spTree>
    <p:extLst>
      <p:ext uri="{BB962C8B-B14F-4D97-AF65-F5344CB8AC3E}">
        <p14:creationId xmlns:p14="http://schemas.microsoft.com/office/powerpoint/2010/main" val="165615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DFCDC428-6C4A-436C-B0C9-C546603ED2CD}" type="slidenum">
              <a:rPr lang="vi-VN"/>
              <a:pPr>
                <a:defRPr/>
              </a:pPr>
              <a:t>‹#›</a:t>
            </a:fld>
            <a:endParaRPr lang="vi-VN"/>
          </a:p>
        </p:txBody>
      </p:sp>
    </p:spTree>
    <p:extLst>
      <p:ext uri="{BB962C8B-B14F-4D97-AF65-F5344CB8AC3E}">
        <p14:creationId xmlns:p14="http://schemas.microsoft.com/office/powerpoint/2010/main" val="44494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20707E-CD3D-4C4D-9469-2395F87FB3E6}" type="slidenum">
              <a:rPr lang="vi-VN"/>
              <a:pPr>
                <a:defRPr/>
              </a:pPr>
              <a:t>‹#›</a:t>
            </a:fld>
            <a:endParaRPr lang="vi-VN"/>
          </a:p>
        </p:txBody>
      </p:sp>
    </p:spTree>
    <p:extLst>
      <p:ext uri="{BB962C8B-B14F-4D97-AF65-F5344CB8AC3E}">
        <p14:creationId xmlns:p14="http://schemas.microsoft.com/office/powerpoint/2010/main" val="115926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DCB6FDB3-0B1F-4817-954D-061720AC6DB3}" type="slidenum">
              <a:rPr lang="vi-VN"/>
              <a:pPr>
                <a:defRPr/>
              </a:pPr>
              <a:t>‹#›</a:t>
            </a:fld>
            <a:endParaRPr lang="vi-VN"/>
          </a:p>
        </p:txBody>
      </p:sp>
    </p:spTree>
    <p:extLst>
      <p:ext uri="{BB962C8B-B14F-4D97-AF65-F5344CB8AC3E}">
        <p14:creationId xmlns:p14="http://schemas.microsoft.com/office/powerpoint/2010/main" val="859276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0E43DA21-5DDC-4D36-8938-DE9437A7EBD6}" type="slidenum">
              <a:rPr lang="vi-VN"/>
              <a:pPr>
                <a:defRPr/>
              </a:pPr>
              <a:t>‹#›</a:t>
            </a:fld>
            <a:endParaRPr lang="vi-VN"/>
          </a:p>
        </p:txBody>
      </p:sp>
    </p:spTree>
    <p:extLst>
      <p:ext uri="{BB962C8B-B14F-4D97-AF65-F5344CB8AC3E}">
        <p14:creationId xmlns:p14="http://schemas.microsoft.com/office/powerpoint/2010/main" val="104752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AC2EC1DB-F268-4362-BE26-2286FF8D9B4E}" type="slidenum">
              <a:rPr lang="vi-VN"/>
              <a:pPr>
                <a:defRPr/>
              </a:pPr>
              <a:t>‹#›</a:t>
            </a:fld>
            <a:endParaRPr lang="vi-VN"/>
          </a:p>
        </p:txBody>
      </p:sp>
    </p:spTree>
    <p:extLst>
      <p:ext uri="{BB962C8B-B14F-4D97-AF65-F5344CB8AC3E}">
        <p14:creationId xmlns:p14="http://schemas.microsoft.com/office/powerpoint/2010/main" val="85430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B6AD96EB-1873-47EB-8B6C-237D87A101A7}" type="slidenum">
              <a:rPr lang="vi-VN"/>
              <a:pPr>
                <a:defRPr/>
              </a:pPr>
              <a:t>‹#›</a:t>
            </a:fld>
            <a:endParaRPr lang="vi-VN"/>
          </a:p>
        </p:txBody>
      </p:sp>
    </p:spTree>
    <p:extLst>
      <p:ext uri="{BB962C8B-B14F-4D97-AF65-F5344CB8AC3E}">
        <p14:creationId xmlns:p14="http://schemas.microsoft.com/office/powerpoint/2010/main" val="297554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vi-VN"/>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vi-VN"/>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C2643E5C-FB5D-4476-B142-FB57FE1A530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vi-VN" sz="3200" dirty="0" smtClean="0"/>
              <a:t>IT4853</a:t>
            </a:r>
            <a:br>
              <a:rPr lang="vi-VN" sz="3200" dirty="0" smtClean="0"/>
            </a:br>
            <a:r>
              <a:rPr lang="vi-VN" sz="3200" dirty="0" smtClean="0"/>
              <a:t>Tìm kiếm và trình diễn thông tin</a:t>
            </a:r>
          </a:p>
        </p:txBody>
      </p:sp>
      <p:sp>
        <p:nvSpPr>
          <p:cNvPr id="4099" name="Rectangle 3"/>
          <p:cNvSpPr>
            <a:spLocks noGrp="1" noChangeArrowheads="1"/>
          </p:cNvSpPr>
          <p:nvPr>
            <p:ph type="subTitle" idx="1"/>
          </p:nvPr>
        </p:nvSpPr>
        <p:spPr>
          <a:xfrm>
            <a:off x="1371600" y="3573016"/>
            <a:ext cx="6400800" cy="792088"/>
          </a:xfrm>
        </p:spPr>
        <p:txBody>
          <a:bodyPr/>
          <a:lstStyle/>
          <a:p>
            <a:pPr eaLnBrk="1" hangingPunct="1"/>
            <a:r>
              <a:rPr lang="vi-VN" sz="2800" dirty="0" smtClean="0"/>
              <a:t>Chương 7. Đánh giá kết quả tìm kiếm</a:t>
            </a:r>
          </a:p>
          <a:p>
            <a:pPr eaLnBrk="1" hangingPunct="1"/>
            <a:endParaRPr lang="vi-VN" sz="3200" dirty="0" smtClean="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vi-VN" altLang="ru-RU" sz="1800" b="0" dirty="0" smtClean="0"/>
              <a:t>Hà Nội, 2016</a:t>
            </a:r>
            <a:endParaRPr lang="vi-VN" altLang="ru-RU" sz="1800" b="0" dirty="0"/>
          </a:p>
        </p:txBody>
      </p:sp>
      <p:sp>
        <p:nvSpPr>
          <p:cNvPr id="6"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dirty="0" smtClean="0"/>
              <a:t>TS. Nguyễn Bá Ngọc, </a:t>
            </a:r>
            <a:r>
              <a:rPr lang="vi-VN" altLang="ru-RU" sz="1400" i="1" dirty="0" smtClean="0"/>
              <a:t>Bộ </a:t>
            </a:r>
            <a:r>
              <a:rPr lang="vi-VN" altLang="ru-RU" sz="1400" i="1" dirty="0" smtClean="0"/>
              <a:t>môn Hệ thống thông tin, Viện CNTT &amp; TT</a:t>
            </a:r>
          </a:p>
          <a:p>
            <a:r>
              <a:rPr lang="vi-VN" altLang="ru-RU" sz="1400" i="1" dirty="0" smtClean="0"/>
              <a:t>ngocnb@soict.hust.edu.vn</a:t>
            </a:r>
            <a:endParaRPr lang="vi-VN" altLang="ru-RU" sz="1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de-DE" smtClean="0"/>
              <a:t>Độ chính xác và độ đầy đủ</a:t>
            </a:r>
            <a:endParaRPr lang="vi-VN" smtClean="0"/>
          </a:p>
        </p:txBody>
      </p:sp>
      <p:sp>
        <p:nvSpPr>
          <p:cNvPr id="13315" name="Rectangle 3"/>
          <p:cNvSpPr>
            <a:spLocks noGrp="1" noChangeArrowheads="1"/>
          </p:cNvSpPr>
          <p:nvPr>
            <p:ph type="body" idx="1"/>
          </p:nvPr>
        </p:nvSpPr>
        <p:spPr>
          <a:xfrm>
            <a:off x="611188" y="2017713"/>
            <a:ext cx="8343900" cy="4114800"/>
          </a:xfrm>
        </p:spPr>
        <p:txBody>
          <a:bodyPr/>
          <a:lstStyle/>
          <a:p>
            <a:pPr algn="just" eaLnBrk="1" hangingPunct="1"/>
            <a:r>
              <a:rPr lang="vi-VN" sz="2400" dirty="0" smtClean="0"/>
              <a:t>Độ chính xác là tỉ lệ văn bản phù hợp trong số văn bản được trả về</a:t>
            </a:r>
          </a:p>
          <a:p>
            <a:pPr algn="ctr" eaLnBrk="1" hangingPunct="1">
              <a:buFont typeface="Wingdings" panose="05000000000000000000" pitchFamily="2" charset="2"/>
              <a:buNone/>
            </a:pPr>
            <a:r>
              <a:rPr lang="de-DE" sz="2400" dirty="0" smtClean="0"/>
              <a:t>	</a:t>
            </a:r>
            <a:r>
              <a:rPr lang="de-DE" sz="2400" dirty="0" smtClean="0">
                <a:solidFill>
                  <a:schemeClr val="tx2"/>
                </a:solidFill>
              </a:rPr>
              <a:t>Precision = #(văn bản phù hợp trả về)/#(văn bản trả về)</a:t>
            </a:r>
          </a:p>
          <a:p>
            <a:pPr algn="just" eaLnBrk="1" hangingPunct="1"/>
            <a:r>
              <a:rPr lang="vi-VN" sz="2400" dirty="0" smtClean="0"/>
              <a:t>Độ đầy đủ là tỉ lệ văn bản phù hợp được trả về trong tổng số văn bản phù hợp</a:t>
            </a:r>
          </a:p>
          <a:p>
            <a:pPr algn="ctr" eaLnBrk="1" hangingPunct="1">
              <a:buFont typeface="Wingdings" panose="05000000000000000000" pitchFamily="2" charset="2"/>
              <a:buNone/>
            </a:pPr>
            <a:r>
              <a:rPr lang="en-US" sz="2000" dirty="0" smtClean="0"/>
              <a:t>	</a:t>
            </a:r>
            <a:r>
              <a:rPr lang="en-US" sz="2400" dirty="0" smtClean="0">
                <a:solidFill>
                  <a:schemeClr val="tx2"/>
                </a:solidFill>
              </a:rPr>
              <a:t>Recall = #(</a:t>
            </a:r>
            <a:r>
              <a:rPr lang="vi-VN" sz="2400" dirty="0" smtClean="0">
                <a:solidFill>
                  <a:schemeClr val="tx2"/>
                </a:solidFill>
              </a:rPr>
              <a:t>văn bản phù hợp trả về)/#(văn bản phù hợp</a:t>
            </a:r>
            <a:r>
              <a:rPr lang="en-US" sz="2400" dirty="0" smtClean="0">
                <a:solidFill>
                  <a:schemeClr val="tx2"/>
                </a:solidFill>
              </a:rPr>
              <a:t>)</a:t>
            </a:r>
          </a:p>
          <a:p>
            <a:pPr algn="ctr" eaLnBrk="1" hangingPunct="1">
              <a:buFont typeface="Wingdings" panose="05000000000000000000" pitchFamily="2" charset="2"/>
              <a:buNone/>
            </a:pPr>
            <a:endParaRPr lang="en-US" sz="2400" dirty="0">
              <a:solidFill>
                <a:schemeClr val="tx2"/>
              </a:solidFill>
            </a:endParaRPr>
          </a:p>
          <a:p>
            <a:pPr algn="just" eaLnBrk="1" hangingPunct="1">
              <a:buFont typeface="Wingdings" panose="05000000000000000000" pitchFamily="2" charset="2"/>
              <a:buNone/>
            </a:pPr>
            <a:r>
              <a:rPr lang="vi-VN" sz="2400" dirty="0" smtClean="0">
                <a:solidFill>
                  <a:schemeClr val="tx2"/>
                </a:solidFill>
              </a:rPr>
              <a:t>Ký hiệu P: độ chính xác; R: độ đầy đủ</a:t>
            </a:r>
            <a:r>
              <a:rPr lang="en-US" sz="2400" dirty="0" smtClean="0">
                <a:solidFill>
                  <a:schemeClr val="tx2"/>
                </a:solidFill>
              </a:rPr>
              <a:t>.</a:t>
            </a:r>
            <a:endParaRPr lang="vi-VN" sz="2400" dirty="0" smtClean="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10</a:t>
            </a:fld>
            <a:endParaRPr lang="vi-V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Ví dụ P/R</a:t>
            </a:r>
            <a:endParaRPr lang="vi-VN" smtClean="0"/>
          </a:p>
        </p:txBody>
      </p:sp>
      <p:sp>
        <p:nvSpPr>
          <p:cNvPr id="16387" name="Rectangle 3"/>
          <p:cNvSpPr>
            <a:spLocks noGrp="1" noChangeArrowheads="1"/>
          </p:cNvSpPr>
          <p:nvPr>
            <p:ph type="body" idx="1"/>
          </p:nvPr>
        </p:nvSpPr>
        <p:spPr>
          <a:xfrm>
            <a:off x="240314" y="2207419"/>
            <a:ext cx="5311775" cy="939800"/>
          </a:xfrm>
        </p:spPr>
        <p:txBody>
          <a:bodyPr/>
          <a:lstStyle/>
          <a:p>
            <a:pPr marL="0" indent="0" algn="just" eaLnBrk="1" hangingPunct="1">
              <a:buNone/>
            </a:pPr>
            <a:r>
              <a:rPr lang="en-US" sz="2400" dirty="0" err="1" smtClean="0"/>
              <a:t>Rel</a:t>
            </a:r>
            <a:r>
              <a:rPr lang="en-US" sz="2400" dirty="0" smtClean="0"/>
              <a:t> = {3, 9, 10, 11, 14, 15, 20, 35}</a:t>
            </a:r>
            <a:endParaRPr lang="vi-VN" sz="2400" dirty="0" smtClean="0"/>
          </a:p>
        </p:txBody>
      </p:sp>
      <p:sp>
        <p:nvSpPr>
          <p:cNvPr id="16388" name="Rectangle 4"/>
          <p:cNvSpPr>
            <a:spLocks noChangeArrowheads="1"/>
          </p:cNvSpPr>
          <p:nvPr/>
        </p:nvSpPr>
        <p:spPr bwMode="auto">
          <a:xfrm>
            <a:off x="222852" y="3147219"/>
            <a:ext cx="51196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marL="0" indent="0" algn="just" eaLnBrk="1" hangingPunct="1">
              <a:buNone/>
            </a:pPr>
            <a:r>
              <a:rPr lang="en-US" sz="2400" dirty="0" smtClean="0"/>
              <a:t>P    = </a:t>
            </a:r>
            <a:r>
              <a:rPr lang="en-US" sz="2400" dirty="0"/>
              <a:t>?</a:t>
            </a:r>
          </a:p>
          <a:p>
            <a:pPr marL="0" indent="0" algn="just" eaLnBrk="1" hangingPunct="1">
              <a:buNone/>
            </a:pPr>
            <a:r>
              <a:rPr lang="en-US" sz="2400" dirty="0"/>
              <a:t>R    </a:t>
            </a:r>
            <a:r>
              <a:rPr lang="en-US" sz="2400" dirty="0" smtClean="0"/>
              <a:t>= </a:t>
            </a:r>
            <a:r>
              <a:rPr lang="en-US" sz="2400" dirty="0"/>
              <a:t>?</a:t>
            </a:r>
            <a:endParaRPr lang="vi-VN" sz="2400" dirty="0"/>
          </a:p>
        </p:txBody>
      </p:sp>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1268413"/>
            <a:ext cx="314325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11</a:t>
            </a:fld>
            <a:endParaRPr lang="vi-V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Kết hợp độ chính xác và độ đầy đủ</a:t>
            </a:r>
            <a:endParaRPr lang="vi-VN" smtClean="0"/>
          </a:p>
        </p:txBody>
      </p:sp>
      <p:sp>
        <p:nvSpPr>
          <p:cNvPr id="17411" name="Rectangle 3"/>
          <p:cNvSpPr>
            <a:spLocks noGrp="1" noChangeArrowheads="1"/>
          </p:cNvSpPr>
          <p:nvPr>
            <p:ph type="body" idx="1"/>
          </p:nvPr>
        </p:nvSpPr>
        <p:spPr>
          <a:xfrm>
            <a:off x="611188" y="2017713"/>
            <a:ext cx="8353425" cy="3571875"/>
          </a:xfrm>
        </p:spPr>
        <p:txBody>
          <a:bodyPr/>
          <a:lstStyle/>
          <a:p>
            <a:pPr algn="just" eaLnBrk="1" hangingPunct="1"/>
            <a:r>
              <a:rPr lang="vi-VN" sz="2400" dirty="0" smtClean="0"/>
              <a:t>Độ chính xác và độ đầy đủ đơn lẻ có nhiều điểm hạn chế:</a:t>
            </a:r>
          </a:p>
          <a:p>
            <a:pPr lvl="1" algn="just" eaLnBrk="1" hangingPunct="1"/>
            <a:r>
              <a:rPr lang="vi-VN" sz="2000" dirty="0" smtClean="0"/>
              <a:t>Có thể tăng độ đầy đủ bằng cách trả về nhiều văn bản hơn, độ đầy đủ luôn đạt 100% nếu trả về tất cả văn </a:t>
            </a:r>
            <a:r>
              <a:rPr lang="vi-VN" sz="2000" dirty="0" smtClean="0"/>
              <a:t>bản;</a:t>
            </a:r>
            <a:endParaRPr lang="vi-VN" sz="2000" dirty="0" smtClean="0"/>
          </a:p>
          <a:p>
            <a:pPr lvl="1" eaLnBrk="1" hangingPunct="1"/>
            <a:r>
              <a:rPr lang="vi-VN" sz="2000" dirty="0" smtClean="0"/>
              <a:t>Ngược lại, thường dễ đạt được độ chính xác cao khi chấp nhận độ đầy đủ thấp.</a:t>
            </a:r>
          </a:p>
          <a:p>
            <a:pPr eaLnBrk="1" hangingPunct="1"/>
            <a:r>
              <a:rPr lang="vi-VN" sz="2400" dirty="0" smtClean="0"/>
              <a:t>Xét đến những đối tượng người dùng khác nhau</a:t>
            </a:r>
          </a:p>
          <a:p>
            <a:pPr lvl="1" algn="just" eaLnBrk="1" hangingPunct="1"/>
            <a:r>
              <a:rPr lang="vi-VN" sz="2000" dirty="0" smtClean="0"/>
              <a:t>Một người tìm kiếm trên Web thường chỉ xem khoảng 20 văn bản đầu tiền =&gt; tính chính xác quan trọng </a:t>
            </a:r>
            <a:r>
              <a:rPr lang="vi-VN" sz="2000" dirty="0" smtClean="0"/>
              <a:t>hơn;</a:t>
            </a:r>
            <a:endParaRPr lang="vi-VN" sz="2000" dirty="0" smtClean="0"/>
          </a:p>
          <a:p>
            <a:pPr lvl="1" algn="just" eaLnBrk="1" hangingPunct="1"/>
            <a:r>
              <a:rPr lang="vi-VN" sz="2000" dirty="0" smtClean="0"/>
              <a:t>Một nhà nghiên cứu lại muốn nhận được tất cả văn bản liên quan đến chủ để được quan tâm =&gt; tính đầy đủ quan trọng hơn.</a:t>
            </a:r>
          </a:p>
        </p:txBody>
      </p:sp>
      <p:sp>
        <p:nvSpPr>
          <p:cNvPr id="17412" name="TextBox 1"/>
          <p:cNvSpPr txBox="1">
            <a:spLocks noChangeArrowheads="1"/>
          </p:cNvSpPr>
          <p:nvPr/>
        </p:nvSpPr>
        <p:spPr bwMode="auto">
          <a:xfrm>
            <a:off x="611188" y="5661025"/>
            <a:ext cx="83327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vi-VN" sz="2400" dirty="0" smtClean="0">
                <a:solidFill>
                  <a:schemeClr val="tx2"/>
                </a:solidFill>
              </a:rPr>
              <a:t>Cần sử dụng đồng thời độ chính xác và độ đầy đủ để đánh giá kết quả tìm kiếm.</a:t>
            </a:r>
            <a:endParaRPr lang="vi-VN" sz="2400" dirty="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12</a:t>
            </a:fld>
            <a:endParaRPr lang="vi-V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solidFill>
                  <a:schemeClr val="bg1">
                    <a:lumMod val="65000"/>
                  </a:schemeClr>
                </a:solidFill>
              </a:rPr>
              <a:t>Vấn đề đánh giá kết quả tìm kiếm</a:t>
            </a:r>
          </a:p>
          <a:p>
            <a:pPr>
              <a:defRPr/>
            </a:pPr>
            <a:r>
              <a:rPr lang="vi-VN" dirty="0" smtClean="0">
                <a:solidFill>
                  <a:schemeClr val="bg1">
                    <a:lumMod val="65000"/>
                  </a:schemeClr>
                </a:solidFill>
              </a:rPr>
              <a:t>Độ chính xác, độ đầy đủ</a:t>
            </a:r>
          </a:p>
          <a:p>
            <a:pPr>
              <a:defRPr/>
            </a:pPr>
            <a:r>
              <a:rPr lang="vi-VN" dirty="0" smtClean="0"/>
              <a:t>Độ đo F</a:t>
            </a:r>
          </a:p>
          <a:p>
            <a:pPr>
              <a:defRPr/>
            </a:pPr>
            <a:r>
              <a:rPr lang="vi-VN" dirty="0" smtClean="0">
                <a:solidFill>
                  <a:schemeClr val="bg1">
                    <a:lumMod val="65000"/>
                  </a:schemeClr>
                </a:solidFill>
              </a:rPr>
              <a:t>Đồ thị P/R</a:t>
            </a: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13</a:t>
            </a:fld>
            <a:endParaRPr lang="vi-V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Độ đo F</a:t>
            </a:r>
            <a:endParaRPr lang="vi-VN" smtClean="0"/>
          </a:p>
        </p:txBody>
      </p:sp>
      <p:sp>
        <p:nvSpPr>
          <p:cNvPr id="19459" name="Rectangle 3"/>
          <p:cNvSpPr>
            <a:spLocks noGrp="1" noChangeArrowheads="1"/>
          </p:cNvSpPr>
          <p:nvPr>
            <p:ph type="body" idx="1"/>
          </p:nvPr>
        </p:nvSpPr>
        <p:spPr>
          <a:xfrm>
            <a:off x="611188" y="2017713"/>
            <a:ext cx="8343900" cy="979487"/>
          </a:xfrm>
        </p:spPr>
        <p:txBody>
          <a:bodyPr/>
          <a:lstStyle/>
          <a:p>
            <a:pPr algn="just" eaLnBrk="1" hangingPunct="1"/>
            <a:r>
              <a:rPr lang="vi-VN" dirty="0" smtClean="0"/>
              <a:t>Độ đo F kết hợp độ chính xác và độ đầy đủ thành một đại lượng duy nhất:</a:t>
            </a:r>
          </a:p>
          <a:p>
            <a:pPr eaLnBrk="1" hangingPunct="1"/>
            <a:endParaRPr lang="vi-VN" dirty="0" smtClean="0"/>
          </a:p>
        </p:txBody>
      </p:sp>
      <p:sp>
        <p:nvSpPr>
          <p:cNvPr id="19460" name="Text Box 6"/>
          <p:cNvSpPr txBox="1">
            <a:spLocks noChangeArrowheads="1"/>
          </p:cNvSpPr>
          <p:nvPr/>
        </p:nvSpPr>
        <p:spPr bwMode="auto">
          <a:xfrm>
            <a:off x="971550" y="4291013"/>
            <a:ext cx="17859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a:t>Trong đó</a:t>
            </a:r>
            <a:endParaRPr lang="vi-VN"/>
          </a:p>
        </p:txBody>
      </p:sp>
      <p:graphicFrame>
        <p:nvGraphicFramePr>
          <p:cNvPr id="19461" name="Object 7"/>
          <p:cNvGraphicFramePr>
            <a:graphicFrameLocks noChangeAspect="1"/>
          </p:cNvGraphicFramePr>
          <p:nvPr/>
        </p:nvGraphicFramePr>
        <p:xfrm>
          <a:off x="2735263" y="4076700"/>
          <a:ext cx="1657350" cy="950913"/>
        </p:xfrm>
        <a:graphic>
          <a:graphicData uri="http://schemas.openxmlformats.org/presentationml/2006/ole">
            <mc:AlternateContent xmlns:mc="http://schemas.openxmlformats.org/markup-compatibility/2006">
              <mc:Choice xmlns:v="urn:schemas-microsoft-com:vml" Requires="v">
                <p:oleObj spid="_x0000_s19962" name="Формула" r:id="rId3" imgW="685800" imgH="393700" progId="Equation.3">
                  <p:embed/>
                </p:oleObj>
              </mc:Choice>
              <mc:Fallback>
                <p:oleObj name="Формула" r:id="rId3" imgW="685800" imgH="3937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5263" y="4076700"/>
                        <a:ext cx="1657350"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Rectangle 8"/>
          <p:cNvSpPr>
            <a:spLocks noChangeArrowheads="1"/>
          </p:cNvSpPr>
          <p:nvPr/>
        </p:nvSpPr>
        <p:spPr bwMode="auto">
          <a:xfrm>
            <a:off x="611188" y="5157788"/>
            <a:ext cx="8281987" cy="124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r>
              <a:rPr lang="en-US" i="1" dirty="0"/>
              <a:t>α </a:t>
            </a:r>
            <a:r>
              <a:rPr lang="el-GR" dirty="0"/>
              <a:t>ϵ</a:t>
            </a:r>
            <a:r>
              <a:rPr lang="de-DE" dirty="0"/>
              <a:t> </a:t>
            </a:r>
            <a:r>
              <a:rPr lang="en-US" dirty="0"/>
              <a:t>[0, 1], </a:t>
            </a:r>
            <a:r>
              <a:rPr lang="el-GR" i="1" dirty="0"/>
              <a:t>β</a:t>
            </a:r>
            <a:r>
              <a:rPr lang="de-DE" i="1" dirty="0"/>
              <a:t> </a:t>
            </a:r>
            <a:r>
              <a:rPr lang="en-US" baseline="30000" dirty="0"/>
              <a:t>2</a:t>
            </a:r>
            <a:r>
              <a:rPr lang="en-US" dirty="0"/>
              <a:t> </a:t>
            </a:r>
            <a:r>
              <a:rPr lang="el-GR" dirty="0"/>
              <a:t>ϵ</a:t>
            </a:r>
            <a:r>
              <a:rPr lang="en-US" dirty="0"/>
              <a:t> [0,∞]</a:t>
            </a:r>
          </a:p>
          <a:p>
            <a:pPr algn="just" eaLnBrk="1" hangingPunct="1"/>
            <a:r>
              <a:rPr lang="vi-VN" dirty="0" smtClean="0">
                <a:solidFill>
                  <a:srgbClr val="00B050"/>
                </a:solidFill>
              </a:rPr>
              <a:t>Miền giá trị nào của </a:t>
            </a:r>
            <a:r>
              <a:rPr lang="el-GR" i="1" dirty="0" smtClean="0">
                <a:solidFill>
                  <a:srgbClr val="00B050"/>
                </a:solidFill>
              </a:rPr>
              <a:t>β</a:t>
            </a:r>
            <a:r>
              <a:rPr lang="en-US" dirty="0" smtClean="0">
                <a:solidFill>
                  <a:srgbClr val="00B050"/>
                </a:solidFill>
              </a:rPr>
              <a:t> </a:t>
            </a:r>
            <a:r>
              <a:rPr lang="vi-VN" dirty="0" smtClean="0">
                <a:solidFill>
                  <a:srgbClr val="00B050"/>
                </a:solidFill>
              </a:rPr>
              <a:t>đề cao độ đầy đủ hơn độ chính xác</a:t>
            </a:r>
            <a:r>
              <a:rPr lang="en-US" dirty="0" smtClean="0">
                <a:solidFill>
                  <a:srgbClr val="00B050"/>
                </a:solidFill>
              </a:rPr>
              <a:t>?</a:t>
            </a:r>
            <a:endParaRPr lang="vi-VN" dirty="0">
              <a:solidFill>
                <a:srgbClr val="00B050"/>
              </a:solidFill>
            </a:endParaRPr>
          </a:p>
        </p:txBody>
      </p:sp>
      <p:graphicFrame>
        <p:nvGraphicFramePr>
          <p:cNvPr id="19463" name="Object 9"/>
          <p:cNvGraphicFramePr>
            <a:graphicFrameLocks noChangeAspect="1"/>
          </p:cNvGraphicFramePr>
          <p:nvPr>
            <p:extLst>
              <p:ext uri="{D42A27DB-BD31-4B8C-83A1-F6EECF244321}">
                <p14:modId xmlns:p14="http://schemas.microsoft.com/office/powerpoint/2010/main" val="1831590547"/>
              </p:ext>
            </p:extLst>
          </p:nvPr>
        </p:nvGraphicFramePr>
        <p:xfrm>
          <a:off x="955675" y="3048943"/>
          <a:ext cx="2376488" cy="1100137"/>
        </p:xfrm>
        <a:graphic>
          <a:graphicData uri="http://schemas.openxmlformats.org/presentationml/2006/ole">
            <mc:AlternateContent xmlns:mc="http://schemas.openxmlformats.org/markup-compatibility/2006">
              <mc:Choice xmlns:v="urn:schemas-microsoft-com:vml" Requires="v">
                <p:oleObj spid="_x0000_s19963" name="Equation" r:id="rId5" imgW="1256755" imgH="583947" progId="Equation.3">
                  <p:embed/>
                </p:oleObj>
              </mc:Choice>
              <mc:Fallback>
                <p:oleObj name="Equation" r:id="rId5" imgW="1256755" imgH="583947"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5675" y="3048943"/>
                        <a:ext cx="2376488" cy="110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4" name="Object 9"/>
          <p:cNvGraphicFramePr>
            <a:graphicFrameLocks noChangeAspect="1"/>
          </p:cNvGraphicFramePr>
          <p:nvPr>
            <p:extLst>
              <p:ext uri="{D42A27DB-BD31-4B8C-83A1-F6EECF244321}">
                <p14:modId xmlns:p14="http://schemas.microsoft.com/office/powerpoint/2010/main" val="628559889"/>
              </p:ext>
            </p:extLst>
          </p:nvPr>
        </p:nvGraphicFramePr>
        <p:xfrm>
          <a:off x="6378575" y="2996952"/>
          <a:ext cx="1511300" cy="1173162"/>
        </p:xfrm>
        <a:graphic>
          <a:graphicData uri="http://schemas.openxmlformats.org/presentationml/2006/ole">
            <mc:AlternateContent xmlns:mc="http://schemas.openxmlformats.org/markup-compatibility/2006">
              <mc:Choice xmlns:v="urn:schemas-microsoft-com:vml" Requires="v">
                <p:oleObj spid="_x0000_s19964" name="Equation" r:id="rId7" imgW="799753" imgH="622030" progId="Equation.3">
                  <p:embed/>
                </p:oleObj>
              </mc:Choice>
              <mc:Fallback>
                <p:oleObj name="Equation" r:id="rId7" imgW="799753" imgH="62203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8575" y="2996952"/>
                        <a:ext cx="1511300"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5" name="Object 9"/>
          <p:cNvGraphicFramePr>
            <a:graphicFrameLocks noChangeAspect="1"/>
          </p:cNvGraphicFramePr>
          <p:nvPr>
            <p:extLst>
              <p:ext uri="{D42A27DB-BD31-4B8C-83A1-F6EECF244321}">
                <p14:modId xmlns:p14="http://schemas.microsoft.com/office/powerpoint/2010/main" val="1526716112"/>
              </p:ext>
            </p:extLst>
          </p:nvPr>
        </p:nvGraphicFramePr>
        <p:xfrm>
          <a:off x="4098925" y="2996952"/>
          <a:ext cx="1895475" cy="838200"/>
        </p:xfrm>
        <a:graphic>
          <a:graphicData uri="http://schemas.openxmlformats.org/presentationml/2006/ole">
            <mc:AlternateContent xmlns:mc="http://schemas.openxmlformats.org/markup-compatibility/2006">
              <mc:Choice xmlns:v="urn:schemas-microsoft-com:vml" Requires="v">
                <p:oleObj spid="_x0000_s19965" name="Equation" r:id="rId9" imgW="1002865" imgH="444307" progId="Equation.3">
                  <p:embed/>
                </p:oleObj>
              </mc:Choice>
              <mc:Fallback>
                <p:oleObj name="Equation" r:id="rId9" imgW="1002865" imgH="444307"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8925" y="2996952"/>
                        <a:ext cx="189547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14</a:t>
            </a:fld>
            <a:endParaRPr lang="vi-V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Độ đo F</a:t>
            </a:r>
            <a:endParaRPr lang="vi-VN" smtClean="0"/>
          </a:p>
        </p:txBody>
      </p:sp>
      <p:sp>
        <p:nvSpPr>
          <p:cNvPr id="20483" name="Rectangle 3"/>
          <p:cNvSpPr>
            <a:spLocks noGrp="1" noChangeArrowheads="1"/>
          </p:cNvSpPr>
          <p:nvPr>
            <p:ph type="body" idx="1"/>
          </p:nvPr>
        </p:nvSpPr>
        <p:spPr>
          <a:xfrm>
            <a:off x="611560" y="1989138"/>
            <a:ext cx="8502278" cy="2703512"/>
          </a:xfrm>
          <a:noFill/>
        </p:spPr>
        <p:txBody>
          <a:bodyPr/>
          <a:lstStyle/>
          <a:p>
            <a:pPr algn="just" eaLnBrk="1" hangingPunct="1"/>
            <a:r>
              <a:rPr lang="vi-VN" dirty="0" smtClean="0"/>
              <a:t>Nếu</a:t>
            </a:r>
            <a:r>
              <a:rPr lang="en-US" dirty="0" smtClean="0"/>
              <a:t> </a:t>
            </a:r>
            <a:r>
              <a:rPr lang="el-GR" i="1" dirty="0" smtClean="0"/>
              <a:t>β</a:t>
            </a:r>
            <a:r>
              <a:rPr lang="en-US" dirty="0" smtClean="0"/>
              <a:t> = 1 </a:t>
            </a:r>
            <a:r>
              <a:rPr lang="vi-VN" dirty="0" smtClean="0"/>
              <a:t>hoặc</a:t>
            </a:r>
            <a:r>
              <a:rPr lang="en-US" dirty="0" smtClean="0"/>
              <a:t> </a:t>
            </a:r>
            <a:r>
              <a:rPr lang="en-US" i="1" dirty="0" smtClean="0"/>
              <a:t>α</a:t>
            </a:r>
            <a:r>
              <a:rPr lang="en-US" dirty="0" smtClean="0"/>
              <a:t>  = 0.5, </a:t>
            </a:r>
            <a:r>
              <a:rPr lang="vi-VN" dirty="0" smtClean="0"/>
              <a:t>thì</a:t>
            </a:r>
            <a:r>
              <a:rPr lang="en-US" dirty="0" smtClean="0"/>
              <a:t> F </a:t>
            </a:r>
            <a:r>
              <a:rPr lang="vi-VN" dirty="0" smtClean="0"/>
              <a:t>là trung bình điều hòa của</a:t>
            </a:r>
            <a:r>
              <a:rPr lang="en-US" dirty="0" smtClean="0">
                <a:solidFill>
                  <a:srgbClr val="0070C0"/>
                </a:solidFill>
              </a:rPr>
              <a:t> </a:t>
            </a:r>
            <a:r>
              <a:rPr lang="en-US" i="1" dirty="0" smtClean="0"/>
              <a:t>P </a:t>
            </a:r>
            <a:r>
              <a:rPr lang="vi-VN" dirty="0" smtClean="0"/>
              <a:t>và</a:t>
            </a:r>
            <a:r>
              <a:rPr lang="en-US" dirty="0" smtClean="0"/>
              <a:t> </a:t>
            </a:r>
            <a:r>
              <a:rPr lang="en-US" i="1" dirty="0" smtClean="0"/>
              <a:t>R</a:t>
            </a:r>
            <a:r>
              <a:rPr lang="en-US" dirty="0"/>
              <a:t>;</a:t>
            </a:r>
            <a:endParaRPr lang="en-US" dirty="0" smtClean="0"/>
          </a:p>
          <a:p>
            <a:pPr algn="just" eaLnBrk="1" hangingPunct="1"/>
            <a:r>
              <a:rPr lang="vi-VN" dirty="0" smtClean="0"/>
              <a:t>Nếu</a:t>
            </a:r>
            <a:r>
              <a:rPr lang="en-US" dirty="0" smtClean="0"/>
              <a:t> </a:t>
            </a:r>
            <a:r>
              <a:rPr lang="el-GR" i="1" dirty="0" smtClean="0"/>
              <a:t>β</a:t>
            </a:r>
            <a:r>
              <a:rPr lang="en-US" dirty="0" smtClean="0"/>
              <a:t> = 0, </a:t>
            </a:r>
            <a:r>
              <a:rPr lang="vi-VN" dirty="0" smtClean="0"/>
              <a:t>F là độ chính xác</a:t>
            </a:r>
            <a:r>
              <a:rPr lang="vi-VN" dirty="0"/>
              <a:t>;</a:t>
            </a:r>
            <a:endParaRPr lang="en-US" dirty="0" smtClean="0"/>
          </a:p>
          <a:p>
            <a:pPr algn="just" eaLnBrk="1" hangingPunct="1"/>
            <a:r>
              <a:rPr lang="vi-VN" dirty="0" smtClean="0"/>
              <a:t>Nếu</a:t>
            </a:r>
            <a:r>
              <a:rPr lang="en-US" dirty="0" smtClean="0"/>
              <a:t> </a:t>
            </a:r>
            <a:r>
              <a:rPr lang="el-GR" i="1" dirty="0" smtClean="0"/>
              <a:t>β</a:t>
            </a:r>
            <a:r>
              <a:rPr lang="en-US" dirty="0" smtClean="0"/>
              <a:t> = </a:t>
            </a:r>
            <a:r>
              <a:rPr lang="vi-VN" dirty="0" smtClean="0"/>
              <a:t>Inf, F là độ đầy đủ.</a:t>
            </a:r>
          </a:p>
        </p:txBody>
      </p:sp>
      <p:sp>
        <p:nvSpPr>
          <p:cNvPr id="20484" name="TextBox 1"/>
          <p:cNvSpPr txBox="1">
            <a:spLocks noChangeArrowheads="1"/>
          </p:cNvSpPr>
          <p:nvPr/>
        </p:nvSpPr>
        <p:spPr bwMode="auto">
          <a:xfrm>
            <a:off x="755650" y="4652963"/>
            <a:ext cx="7920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dirty="0" err="1">
                <a:solidFill>
                  <a:schemeClr val="tx2"/>
                </a:solidFill>
              </a:rPr>
              <a:t>Ký</a:t>
            </a:r>
            <a:r>
              <a:rPr lang="en-US" dirty="0">
                <a:solidFill>
                  <a:schemeClr val="tx2"/>
                </a:solidFill>
              </a:rPr>
              <a:t> </a:t>
            </a:r>
            <a:r>
              <a:rPr lang="en-US" dirty="0" err="1">
                <a:solidFill>
                  <a:schemeClr val="tx2"/>
                </a:solidFill>
              </a:rPr>
              <a:t>hiệu</a:t>
            </a:r>
            <a:r>
              <a:rPr lang="en-US" dirty="0">
                <a:solidFill>
                  <a:schemeClr val="tx2"/>
                </a:solidFill>
              </a:rPr>
              <a:t> </a:t>
            </a:r>
            <a:r>
              <a:rPr lang="en-US" dirty="0" err="1">
                <a:solidFill>
                  <a:schemeClr val="tx2"/>
                </a:solidFill>
              </a:rPr>
              <a:t>độ</a:t>
            </a:r>
            <a:r>
              <a:rPr lang="en-US" dirty="0">
                <a:solidFill>
                  <a:schemeClr val="tx2"/>
                </a:solidFill>
              </a:rPr>
              <a:t> </a:t>
            </a:r>
            <a:r>
              <a:rPr lang="en-US" dirty="0" err="1">
                <a:solidFill>
                  <a:schemeClr val="tx2"/>
                </a:solidFill>
              </a:rPr>
              <a:t>đo</a:t>
            </a:r>
            <a:r>
              <a:rPr lang="en-US" dirty="0">
                <a:solidFill>
                  <a:schemeClr val="tx2"/>
                </a:solidFill>
              </a:rPr>
              <a:t> F </a:t>
            </a:r>
            <a:r>
              <a:rPr lang="en-US" dirty="0" err="1">
                <a:solidFill>
                  <a:schemeClr val="tx2"/>
                </a:solidFill>
              </a:rPr>
              <a:t>với</a:t>
            </a:r>
            <a:r>
              <a:rPr lang="en-US" dirty="0">
                <a:solidFill>
                  <a:schemeClr val="tx2"/>
                </a:solidFill>
              </a:rPr>
              <a:t> </a:t>
            </a:r>
            <a:r>
              <a:rPr lang="el-GR" i="1" dirty="0">
                <a:solidFill>
                  <a:schemeClr val="tx2"/>
                </a:solidFill>
              </a:rPr>
              <a:t>β</a:t>
            </a:r>
            <a:r>
              <a:rPr lang="en-US" dirty="0">
                <a:solidFill>
                  <a:schemeClr val="tx2"/>
                </a:solidFill>
              </a:rPr>
              <a:t> = 1 </a:t>
            </a:r>
            <a:r>
              <a:rPr lang="en-US" dirty="0" err="1">
                <a:solidFill>
                  <a:schemeClr val="tx2"/>
                </a:solidFill>
              </a:rPr>
              <a:t>là</a:t>
            </a:r>
            <a:r>
              <a:rPr lang="en-US" dirty="0">
                <a:solidFill>
                  <a:schemeClr val="tx2"/>
                </a:solidFill>
              </a:rPr>
              <a:t> F</a:t>
            </a:r>
            <a:r>
              <a:rPr lang="en-US" baseline="-25000" dirty="0">
                <a:solidFill>
                  <a:schemeClr val="tx2"/>
                </a:solidFill>
              </a:rPr>
              <a:t>1</a:t>
            </a:r>
            <a:endParaRPr lang="vi-VN" baseline="-25000" dirty="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15</a:t>
            </a:fld>
            <a:endParaRPr lang="vi-V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Trung bình điều hòa</a:t>
            </a:r>
            <a:endParaRPr lang="vi-VN" smtClean="0"/>
          </a:p>
        </p:txBody>
      </p:sp>
      <p:sp>
        <p:nvSpPr>
          <p:cNvPr id="21507" name="Rectangle 3"/>
          <p:cNvSpPr>
            <a:spLocks noGrp="1" noChangeArrowheads="1"/>
          </p:cNvSpPr>
          <p:nvPr>
            <p:ph type="body" idx="1"/>
          </p:nvPr>
        </p:nvSpPr>
        <p:spPr>
          <a:xfrm>
            <a:off x="611560" y="2060848"/>
            <a:ext cx="8532440" cy="4639990"/>
          </a:xfrm>
        </p:spPr>
        <p:txBody>
          <a:bodyPr/>
          <a:lstStyle/>
          <a:p>
            <a:pPr algn="just" eaLnBrk="1" hangingPunct="1"/>
            <a:r>
              <a:rPr lang="vi-VN" dirty="0" smtClean="0"/>
              <a:t>Độ đo F là trung bình điều hòa của P và R</a:t>
            </a:r>
          </a:p>
          <a:p>
            <a:pPr algn="just" eaLnBrk="1" hangingPunct="1"/>
            <a:r>
              <a:rPr lang="vi-VN" dirty="0" smtClean="0"/>
              <a:t>Vì sao không tổng hợp P và R theo cách khác?</a:t>
            </a:r>
          </a:p>
          <a:p>
            <a:pPr lvl="1" eaLnBrk="1" hangingPunct="1"/>
            <a:r>
              <a:rPr lang="vi-VN" dirty="0" smtClean="0"/>
              <a:t>Ví dụ, trung bình đại số</a:t>
            </a:r>
            <a:r>
              <a:rPr lang="en-US" dirty="0" smtClean="0"/>
              <a:t>?</a:t>
            </a:r>
            <a:endParaRPr lang="en-US" dirty="0"/>
          </a:p>
          <a:p>
            <a:pPr eaLnBrk="1" hangingPunct="1"/>
            <a:r>
              <a:rPr lang="vi-VN" dirty="0" smtClean="0"/>
              <a:t>Mong muốn: Phạt những kết quả có độ chính xác hoặc độ đầy đủ</a:t>
            </a:r>
            <a:r>
              <a:rPr lang="de-DE" dirty="0" smtClean="0"/>
              <a:t> thấp.</a:t>
            </a:r>
          </a:p>
          <a:p>
            <a:pPr lvl="1" eaLnBrk="1" hangingPunct="1"/>
            <a:r>
              <a:rPr lang="vi-VN" dirty="0" smtClean="0"/>
              <a:t>Lấy giá trị cực tiểu giúp ta đạt được mục đích này.</a:t>
            </a:r>
          </a:p>
          <a:p>
            <a:pPr lvl="1" eaLnBrk="1" hangingPunct="1"/>
            <a:r>
              <a:rPr lang="vi-VN" dirty="0" smtClean="0"/>
              <a:t>Vì sao không sử dụng giá trị cực tiểu</a:t>
            </a:r>
            <a:r>
              <a:rPr lang="en-US" dirty="0" smtClean="0"/>
              <a:t>?</a:t>
            </a:r>
          </a:p>
          <a:p>
            <a:pPr eaLnBrk="1" hangingPunct="1"/>
            <a:r>
              <a:rPr lang="en-US" dirty="0" smtClean="0"/>
              <a:t>V.V.</a:t>
            </a:r>
            <a:endParaRPr lang="vi-VN" dirty="0" smtClean="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16</a:t>
            </a:fld>
            <a:endParaRPr lang="vi-V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So </a:t>
            </a:r>
            <a:r>
              <a:rPr lang="en-US" dirty="0" err="1" smtClean="0"/>
              <a:t>sánh</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tổng</a:t>
            </a:r>
            <a:r>
              <a:rPr lang="en-US" dirty="0" smtClean="0"/>
              <a:t> </a:t>
            </a:r>
            <a:r>
              <a:rPr lang="en-US" dirty="0" err="1" smtClean="0"/>
              <a:t>hợp</a:t>
            </a:r>
            <a:r>
              <a:rPr lang="en-US" dirty="0" smtClean="0"/>
              <a:t/>
            </a:r>
            <a:br>
              <a:rPr lang="en-US" dirty="0" smtClean="0"/>
            </a:br>
            <a:r>
              <a:rPr lang="en-US" dirty="0" smtClean="0"/>
              <a:t>P </a:t>
            </a:r>
            <a:r>
              <a:rPr lang="en-US" dirty="0" err="1" smtClean="0"/>
              <a:t>và</a:t>
            </a:r>
            <a:r>
              <a:rPr lang="en-US" dirty="0" smtClean="0"/>
              <a:t> R</a:t>
            </a:r>
            <a:endParaRPr lang="vi-VN" dirty="0" smtClean="0"/>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773238"/>
            <a:ext cx="6858000"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2" name="Text Box 5"/>
          <p:cNvSpPr txBox="1">
            <a:spLocks noChangeArrowheads="1"/>
          </p:cNvSpPr>
          <p:nvPr/>
        </p:nvSpPr>
        <p:spPr bwMode="auto">
          <a:xfrm>
            <a:off x="827088" y="6237312"/>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2400" i="1" dirty="0"/>
              <a:t>F</a:t>
            </a:r>
            <a:r>
              <a:rPr lang="en-US" sz="2400" dirty="0"/>
              <a:t> </a:t>
            </a:r>
            <a:r>
              <a:rPr lang="en-US" sz="2400" dirty="0" smtClean="0"/>
              <a:t> </a:t>
            </a:r>
            <a:r>
              <a:rPr lang="en-US" sz="2400" dirty="0" err="1" smtClean="0"/>
              <a:t>là</a:t>
            </a:r>
            <a:r>
              <a:rPr lang="en-US" sz="2400" dirty="0" smtClean="0"/>
              <a:t> </a:t>
            </a:r>
            <a:r>
              <a:rPr lang="en-US" sz="2400" dirty="0" err="1" smtClean="0"/>
              <a:t>trung</a:t>
            </a:r>
            <a:r>
              <a:rPr lang="en-US" sz="2400" dirty="0" smtClean="0"/>
              <a:t> </a:t>
            </a:r>
            <a:r>
              <a:rPr lang="en-US" sz="2400" dirty="0" err="1"/>
              <a:t>bình</a:t>
            </a:r>
            <a:r>
              <a:rPr lang="en-US" sz="2400" dirty="0"/>
              <a:t> </a:t>
            </a:r>
            <a:r>
              <a:rPr lang="en-US" sz="2400" dirty="0" err="1"/>
              <a:t>điều</a:t>
            </a:r>
            <a:r>
              <a:rPr lang="en-US" sz="2400" dirty="0"/>
              <a:t> </a:t>
            </a:r>
            <a:r>
              <a:rPr lang="en-US" sz="2400" dirty="0" err="1" smtClean="0"/>
              <a:t>hòa</a:t>
            </a:r>
            <a:r>
              <a:rPr lang="en-US" sz="2400" dirty="0" smtClean="0"/>
              <a:t> </a:t>
            </a:r>
            <a:r>
              <a:rPr lang="en-US" sz="2400" dirty="0" err="1" smtClean="0"/>
              <a:t>của</a:t>
            </a:r>
            <a:r>
              <a:rPr lang="en-US" sz="2400" dirty="0" smtClean="0"/>
              <a:t> P </a:t>
            </a:r>
            <a:r>
              <a:rPr lang="en-US" sz="2400" dirty="0" err="1" smtClean="0"/>
              <a:t>và</a:t>
            </a:r>
            <a:r>
              <a:rPr lang="en-US" sz="2400" dirty="0" smtClean="0"/>
              <a:t> R.</a:t>
            </a:r>
            <a:endParaRPr lang="vi-VN" sz="2400" dirty="0"/>
          </a:p>
        </p:txBody>
      </p:sp>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17</a:t>
            </a:fld>
            <a:endParaRPr lang="vi-V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solidFill>
                  <a:schemeClr val="bg1">
                    <a:lumMod val="65000"/>
                  </a:schemeClr>
                </a:solidFill>
              </a:rPr>
              <a:t>Vấn đề đánh giá kết quả tìm kiếm</a:t>
            </a:r>
          </a:p>
          <a:p>
            <a:pPr>
              <a:defRPr/>
            </a:pPr>
            <a:r>
              <a:rPr lang="vi-VN" dirty="0" smtClean="0">
                <a:solidFill>
                  <a:schemeClr val="bg1">
                    <a:lumMod val="65000"/>
                  </a:schemeClr>
                </a:solidFill>
              </a:rPr>
              <a:t>Độ chính xác, độ đầy đủ</a:t>
            </a:r>
          </a:p>
          <a:p>
            <a:pPr>
              <a:defRPr/>
            </a:pPr>
            <a:r>
              <a:rPr lang="vi-VN" dirty="0" smtClean="0">
                <a:solidFill>
                  <a:schemeClr val="bg1">
                    <a:lumMod val="65000"/>
                  </a:schemeClr>
                </a:solidFill>
              </a:rPr>
              <a:t>Độ đo F</a:t>
            </a:r>
          </a:p>
          <a:p>
            <a:pPr>
              <a:defRPr/>
            </a:pPr>
            <a:r>
              <a:rPr lang="vi-VN" dirty="0" smtClean="0"/>
              <a:t>Đồ thị P/R</a:t>
            </a: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18</a:t>
            </a:fld>
            <a:endParaRPr lang="vi-V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Đường cong độ chính xác/độ đầy đủ</a:t>
            </a:r>
            <a:endParaRPr lang="vi-VN" smtClean="0"/>
          </a:p>
        </p:txBody>
      </p:sp>
      <p:sp>
        <p:nvSpPr>
          <p:cNvPr id="25603" name="Rectangle 3"/>
          <p:cNvSpPr>
            <a:spLocks noGrp="1" noChangeArrowheads="1"/>
          </p:cNvSpPr>
          <p:nvPr>
            <p:ph idx="1"/>
          </p:nvPr>
        </p:nvSpPr>
        <p:spPr>
          <a:xfrm>
            <a:off x="611560" y="2017713"/>
            <a:ext cx="8343528" cy="3571527"/>
          </a:xfrm>
        </p:spPr>
        <p:txBody>
          <a:bodyPr/>
          <a:lstStyle/>
          <a:p>
            <a:pPr algn="just" eaLnBrk="1" hangingPunct="1">
              <a:spcBef>
                <a:spcPts val="700"/>
              </a:spcBef>
              <a:buClr>
                <a:srgbClr val="336699"/>
              </a:buClr>
              <a:buSzTx/>
              <a:buFont typeface="Wingdings" panose="05000000000000000000" pitchFamily="2" charset="2"/>
              <a:buChar char="§"/>
            </a:pPr>
            <a:r>
              <a:rPr lang="vi-VN" dirty="0" smtClean="0"/>
              <a:t>Độ chính xác/đầy đủ/F là những độ đo được thiết kế cho tìm kiếm không xếp hạng.</a:t>
            </a:r>
          </a:p>
          <a:p>
            <a:pPr algn="just" eaLnBrk="1" hangingPunct="1">
              <a:spcBef>
                <a:spcPts val="700"/>
              </a:spcBef>
              <a:buClr>
                <a:srgbClr val="336699"/>
              </a:buClr>
              <a:buSzTx/>
              <a:buFont typeface="Wingdings" panose="05000000000000000000" pitchFamily="2" charset="2"/>
              <a:buChar char="§"/>
            </a:pPr>
            <a:r>
              <a:rPr lang="vi-VN" dirty="0" smtClean="0"/>
              <a:t>Tuy nhiên chúng ta có thể mở rộng những độ đo này cho danh sách xếp hạng.</a:t>
            </a:r>
          </a:p>
          <a:p>
            <a:pPr lvl="1" algn="just" eaLnBrk="1" hangingPunct="1">
              <a:spcBef>
                <a:spcPts val="700"/>
              </a:spcBef>
              <a:buClr>
                <a:srgbClr val="336699"/>
              </a:buClr>
              <a:buSzTx/>
              <a:buFont typeface="Wingdings" panose="05000000000000000000" pitchFamily="2" charset="2"/>
              <a:buChar char="§"/>
            </a:pPr>
            <a:r>
              <a:rPr lang="vi-VN" dirty="0" smtClean="0"/>
              <a:t>Đo P@i và R@i tại mỗi vị trí i tăng dần của danh sách kết </a:t>
            </a:r>
            <a:r>
              <a:rPr lang="vi-VN" dirty="0" smtClean="0"/>
              <a:t>quả;</a:t>
            </a:r>
            <a:endParaRPr lang="vi-VN" dirty="0" smtClean="0"/>
          </a:p>
          <a:p>
            <a:pPr lvl="1" algn="just" eaLnBrk="1" hangingPunct="1">
              <a:spcBef>
                <a:spcPts val="700"/>
              </a:spcBef>
              <a:buClr>
                <a:srgbClr val="336699"/>
              </a:buClr>
              <a:buSzTx/>
              <a:buFont typeface="Wingdings" panose="05000000000000000000" pitchFamily="2" charset="2"/>
              <a:buChar char="§"/>
            </a:pPr>
            <a:r>
              <a:rPr lang="vi-VN" dirty="0" smtClean="0"/>
              <a:t>Nối các điểm (R@i, P@i) trên mặt phẳng để thu được đồ thị độ chính xác/độ đầy đủ.</a:t>
            </a:r>
            <a:endParaRPr lang="vi-VN" dirty="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19</a:t>
            </a:fld>
            <a:endParaRPr lang="vi-VN"/>
          </a:p>
        </p:txBody>
      </p:sp>
      <p:sp>
        <p:nvSpPr>
          <p:cNvPr id="3" name="TextBox 2"/>
          <p:cNvSpPr txBox="1"/>
          <p:nvPr/>
        </p:nvSpPr>
        <p:spPr>
          <a:xfrm>
            <a:off x="323528" y="5661248"/>
            <a:ext cx="8620447" cy="954107"/>
          </a:xfrm>
          <a:prstGeom prst="rect">
            <a:avLst/>
          </a:prstGeom>
          <a:noFill/>
        </p:spPr>
        <p:txBody>
          <a:bodyPr wrap="square" rtlCol="0">
            <a:spAutoFit/>
          </a:bodyPr>
          <a:lstStyle/>
          <a:p>
            <a:pPr marL="0" lvl="1" algn="just"/>
            <a:r>
              <a:rPr lang="vi-VN" sz="2800" dirty="0" smtClean="0">
                <a:solidFill>
                  <a:srgbClr val="0070C0"/>
                </a:solidFill>
              </a:rPr>
              <a:t>Đồ thị P/R thể hiện mối liên hệ phụ thuộc giữa độ chính xác và độ đầy đủ.</a:t>
            </a:r>
            <a:endParaRPr lang="vi-VN" sz="2800" dirty="0">
              <a:solidFill>
                <a:srgbClr val="0070C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t>Vấn đề đánh giá kết quả tìm kiếm</a:t>
            </a:r>
          </a:p>
          <a:p>
            <a:pPr>
              <a:defRPr/>
            </a:pPr>
            <a:r>
              <a:rPr lang="vi-VN" dirty="0" smtClean="0">
                <a:solidFill>
                  <a:schemeClr val="bg1">
                    <a:lumMod val="65000"/>
                  </a:schemeClr>
                </a:solidFill>
              </a:rPr>
              <a:t>Độ chính xác, độ đầy đủ</a:t>
            </a:r>
          </a:p>
          <a:p>
            <a:pPr>
              <a:defRPr/>
            </a:pPr>
            <a:r>
              <a:rPr lang="vi-VN" dirty="0" smtClean="0">
                <a:solidFill>
                  <a:schemeClr val="bg1">
                    <a:lumMod val="65000"/>
                  </a:schemeClr>
                </a:solidFill>
              </a:rPr>
              <a:t>Độ đo F</a:t>
            </a:r>
          </a:p>
          <a:p>
            <a:pPr>
              <a:defRPr/>
            </a:pPr>
            <a:r>
              <a:rPr lang="vi-VN" dirty="0" smtClean="0">
                <a:solidFill>
                  <a:schemeClr val="bg1">
                    <a:lumMod val="65000"/>
                  </a:schemeClr>
                </a:solidFill>
              </a:rPr>
              <a:t>Đồ thị P/R</a:t>
            </a: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a:t>
            </a:fld>
            <a:endParaRPr lang="vi-V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87450" y="908050"/>
            <a:ext cx="7793038" cy="717550"/>
          </a:xfrm>
        </p:spPr>
        <p:txBody>
          <a:bodyPr/>
          <a:lstStyle/>
          <a:p>
            <a:pPr eaLnBrk="1" hangingPunct="1"/>
            <a:r>
              <a:rPr lang="en-US" smtClean="0"/>
              <a:t>Ví dụ vẽ đồ thị P/R</a:t>
            </a:r>
            <a:endParaRPr lang="ru-RU" smtClean="0"/>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493963"/>
            <a:ext cx="6337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635375"/>
            <a:ext cx="8208963"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 Box 5"/>
          <p:cNvSpPr txBox="1">
            <a:spLocks noChangeArrowheads="1"/>
          </p:cNvSpPr>
          <p:nvPr/>
        </p:nvSpPr>
        <p:spPr bwMode="auto">
          <a:xfrm>
            <a:off x="468313" y="2051050"/>
            <a:ext cx="799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2400"/>
              <a:t>Tập kết quả phù hợp</a:t>
            </a:r>
            <a:r>
              <a:rPr lang="ru-RU" sz="2400"/>
              <a:t>: 10 </a:t>
            </a:r>
            <a:r>
              <a:rPr lang="en-US" sz="2400"/>
              <a:t>văn bản</a:t>
            </a:r>
            <a:endParaRPr lang="ru-RU" sz="2400"/>
          </a:p>
        </p:txBody>
      </p:sp>
      <p:sp>
        <p:nvSpPr>
          <p:cNvPr id="26630" name="Text Box 6"/>
          <p:cNvSpPr txBox="1">
            <a:spLocks noChangeArrowheads="1"/>
          </p:cNvSpPr>
          <p:nvPr/>
        </p:nvSpPr>
        <p:spPr bwMode="auto">
          <a:xfrm>
            <a:off x="539750" y="3130550"/>
            <a:ext cx="7993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2400"/>
              <a:t>Tập kết quả</a:t>
            </a:r>
            <a:endParaRPr lang="ru-RU" sz="240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20</a:t>
            </a:fld>
            <a:endParaRPr lang="vi-V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115888"/>
            <a:ext cx="8640762"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1" name="Text Box 3"/>
          <p:cNvSpPr txBox="1">
            <a:spLocks noChangeArrowheads="1"/>
          </p:cNvSpPr>
          <p:nvPr/>
        </p:nvSpPr>
        <p:spPr bwMode="auto">
          <a:xfrm>
            <a:off x="250825" y="5805488"/>
            <a:ext cx="86772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defTabSz="449263">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defTabSz="449263">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defTabSz="449263">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defTabSz="44926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4926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
                <a:srgbClr val="336699"/>
              </a:buClr>
              <a:buSzTx/>
              <a:buFont typeface="Wingdings" panose="05000000000000000000" pitchFamily="2" charset="2"/>
              <a:buChar char="§"/>
            </a:pPr>
            <a:r>
              <a:rPr lang="en-US" sz="2000" dirty="0" err="1">
                <a:ea typeface="ＭＳ Ｐゴシック" panose="020B0600070205080204" pitchFamily="34" charset="-128"/>
              </a:rPr>
              <a:t>Mỗi</a:t>
            </a:r>
            <a:r>
              <a:rPr lang="en-US" sz="2000" dirty="0">
                <a:ea typeface="ＭＳ Ｐゴシック" panose="020B0600070205080204" pitchFamily="34" charset="-128"/>
              </a:rPr>
              <a:t> </a:t>
            </a:r>
            <a:r>
              <a:rPr lang="en-US" sz="2000" dirty="0" err="1">
                <a:ea typeface="ＭＳ Ｐゴシック" panose="020B0600070205080204" pitchFamily="34" charset="-128"/>
              </a:rPr>
              <a:t>điểm</a:t>
            </a:r>
            <a:r>
              <a:rPr lang="en-US" sz="2000" dirty="0">
                <a:ea typeface="ＭＳ Ｐゴシック" panose="020B0600070205080204" pitchFamily="34" charset="-128"/>
              </a:rPr>
              <a:t> </a:t>
            </a:r>
            <a:r>
              <a:rPr lang="en-US" sz="2000" dirty="0" err="1">
                <a:ea typeface="ＭＳ Ｐゴシック" panose="020B0600070205080204" pitchFamily="34" charset="-128"/>
              </a:rPr>
              <a:t>trên</a:t>
            </a:r>
            <a:r>
              <a:rPr lang="en-US" sz="2000" dirty="0">
                <a:ea typeface="ＭＳ Ｐゴシック" panose="020B0600070205080204" pitchFamily="34" charset="-128"/>
              </a:rPr>
              <a:t> </a:t>
            </a:r>
            <a:r>
              <a:rPr lang="en-US" sz="2000" dirty="0" err="1">
                <a:ea typeface="ＭＳ Ｐゴシック" panose="020B0600070205080204" pitchFamily="34" charset="-128"/>
              </a:rPr>
              <a:t>đồ</a:t>
            </a:r>
            <a:r>
              <a:rPr lang="en-US" sz="2000" dirty="0">
                <a:ea typeface="ＭＳ Ｐゴシック" panose="020B0600070205080204" pitchFamily="34" charset="-128"/>
              </a:rPr>
              <a:t> </a:t>
            </a:r>
            <a:r>
              <a:rPr lang="en-US" sz="2000" dirty="0" err="1">
                <a:ea typeface="ＭＳ Ｐゴシック" panose="020B0600070205080204" pitchFamily="34" charset="-128"/>
              </a:rPr>
              <a:t>thị</a:t>
            </a:r>
            <a:r>
              <a:rPr lang="en-US" sz="2000" dirty="0">
                <a:ea typeface="ＭＳ Ｐゴシック" panose="020B0600070205080204" pitchFamily="34" charset="-128"/>
              </a:rPr>
              <a:t> </a:t>
            </a:r>
            <a:r>
              <a:rPr lang="en-US" sz="2000" dirty="0" err="1">
                <a:ea typeface="ＭＳ Ｐゴシック" panose="020B0600070205080204" pitchFamily="34" charset="-128"/>
              </a:rPr>
              <a:t>ứng</a:t>
            </a:r>
            <a:r>
              <a:rPr lang="en-US" sz="2000" dirty="0">
                <a:ea typeface="ＭＳ Ｐゴシック" panose="020B0600070205080204" pitchFamily="34" charset="-128"/>
              </a:rPr>
              <a:t> </a:t>
            </a:r>
            <a:r>
              <a:rPr lang="en-US" sz="2000" dirty="0" err="1">
                <a:ea typeface="ＭＳ Ｐゴシック" panose="020B0600070205080204" pitchFamily="34" charset="-128"/>
              </a:rPr>
              <a:t>với</a:t>
            </a:r>
            <a:r>
              <a:rPr lang="en-US" sz="2000" dirty="0">
                <a:ea typeface="ＭＳ Ｐゴシック" panose="020B0600070205080204" pitchFamily="34" charset="-128"/>
              </a:rPr>
              <a:t> </a:t>
            </a:r>
            <a:r>
              <a:rPr lang="en-US" sz="2000" dirty="0" err="1">
                <a:ea typeface="ＭＳ Ｐゴシック" panose="020B0600070205080204" pitchFamily="34" charset="-128"/>
              </a:rPr>
              <a:t>độ</a:t>
            </a:r>
            <a:r>
              <a:rPr lang="en-US" sz="2000" dirty="0">
                <a:ea typeface="ＭＳ Ｐゴシック" panose="020B0600070205080204" pitchFamily="34" charset="-128"/>
              </a:rPr>
              <a:t> </a:t>
            </a:r>
            <a:r>
              <a:rPr lang="en-US" sz="2000" dirty="0" err="1">
                <a:ea typeface="ＭＳ Ｐゴシック" panose="020B0600070205080204" pitchFamily="34" charset="-128"/>
              </a:rPr>
              <a:t>chính</a:t>
            </a:r>
            <a:r>
              <a:rPr lang="en-US" sz="2000" dirty="0">
                <a:ea typeface="ＭＳ Ｐゴシック" panose="020B0600070205080204" pitchFamily="34" charset="-128"/>
              </a:rPr>
              <a:t> </a:t>
            </a:r>
            <a:r>
              <a:rPr lang="en-US" sz="2000" dirty="0" err="1">
                <a:ea typeface="ＭＳ Ｐゴシック" panose="020B0600070205080204" pitchFamily="34" charset="-128"/>
              </a:rPr>
              <a:t>xác</a:t>
            </a:r>
            <a:r>
              <a:rPr lang="en-US" sz="2000" dirty="0">
                <a:ea typeface="ＭＳ Ｐゴシック" panose="020B0600070205080204" pitchFamily="34" charset="-128"/>
              </a:rPr>
              <a:t>/</a:t>
            </a:r>
            <a:r>
              <a:rPr lang="en-US" sz="2000" dirty="0" err="1">
                <a:ea typeface="ＭＳ Ｐゴシック" panose="020B0600070205080204" pitchFamily="34" charset="-128"/>
              </a:rPr>
              <a:t>đầy</a:t>
            </a:r>
            <a:r>
              <a:rPr lang="en-US" sz="2000" dirty="0">
                <a:ea typeface="ＭＳ Ｐゴシック" panose="020B0600070205080204" pitchFamily="34" charset="-128"/>
              </a:rPr>
              <a:t> </a:t>
            </a:r>
            <a:r>
              <a:rPr lang="en-US" sz="2000" dirty="0" err="1">
                <a:ea typeface="ＭＳ Ｐゴシック" panose="020B0600070205080204" pitchFamily="34" charset="-128"/>
              </a:rPr>
              <a:t>đủ</a:t>
            </a:r>
            <a:r>
              <a:rPr lang="en-US" sz="2000" dirty="0">
                <a:ea typeface="ＭＳ Ｐゴシック" panose="020B0600070205080204" pitchFamily="34" charset="-128"/>
              </a:rPr>
              <a:t> </a:t>
            </a:r>
            <a:r>
              <a:rPr lang="en-US" sz="2000" dirty="0" err="1">
                <a:ea typeface="ＭＳ Ｐゴシック" panose="020B0600070205080204" pitchFamily="34" charset="-128"/>
              </a:rPr>
              <a:t>cho</a:t>
            </a:r>
            <a:r>
              <a:rPr lang="en-US" sz="2000" dirty="0">
                <a:ea typeface="ＭＳ Ｐゴシック" panose="020B0600070205080204" pitchFamily="34" charset="-128"/>
              </a:rPr>
              <a:t> k </a:t>
            </a:r>
            <a:r>
              <a:rPr lang="en-US" sz="2000" dirty="0" err="1">
                <a:ea typeface="ＭＳ Ｐゴシック" panose="020B0600070205080204" pitchFamily="34" charset="-128"/>
              </a:rPr>
              <a:t>văn</a:t>
            </a:r>
            <a:r>
              <a:rPr lang="en-US" sz="2000" dirty="0">
                <a:ea typeface="ＭＳ Ｐゴシック" panose="020B0600070205080204" pitchFamily="34" charset="-128"/>
              </a:rPr>
              <a:t> </a:t>
            </a:r>
            <a:r>
              <a:rPr lang="en-US" sz="2000" dirty="0" err="1">
                <a:ea typeface="ＭＳ Ｐゴシック" panose="020B0600070205080204" pitchFamily="34" charset="-128"/>
              </a:rPr>
              <a:t>bản</a:t>
            </a:r>
            <a:r>
              <a:rPr lang="en-US" sz="2000" dirty="0">
                <a:ea typeface="ＭＳ Ｐゴシック" panose="020B0600070205080204" pitchFamily="34" charset="-128"/>
              </a:rPr>
              <a:t> </a:t>
            </a:r>
            <a:r>
              <a:rPr lang="en-US" sz="2000" dirty="0" err="1">
                <a:ea typeface="ＭＳ Ｐゴシック" panose="020B0600070205080204" pitchFamily="34" charset="-128"/>
              </a:rPr>
              <a:t>đầu</a:t>
            </a:r>
            <a:r>
              <a:rPr lang="en-US" sz="2000" dirty="0">
                <a:ea typeface="ＭＳ Ｐゴシック" panose="020B0600070205080204" pitchFamily="34" charset="-128"/>
              </a:rPr>
              <a:t> </a:t>
            </a:r>
            <a:r>
              <a:rPr lang="en-US" sz="2000" dirty="0" err="1">
                <a:ea typeface="ＭＳ Ｐゴシック" panose="020B0600070205080204" pitchFamily="34" charset="-128"/>
              </a:rPr>
              <a:t>tiên</a:t>
            </a:r>
            <a:r>
              <a:rPr lang="en-US" sz="2000" dirty="0">
                <a:ea typeface="ＭＳ Ｐゴシック" panose="020B0600070205080204" pitchFamily="34" charset="-128"/>
              </a:rPr>
              <a:t>  </a:t>
            </a:r>
            <a:r>
              <a:rPr lang="de-DE" sz="2000" dirty="0">
                <a:ea typeface="ＭＳ Ｐゴシック" panose="020B0600070205080204" pitchFamily="34" charset="-128"/>
              </a:rPr>
              <a:t>(</a:t>
            </a:r>
            <a:r>
              <a:rPr lang="de-DE" sz="2000" i="1" dirty="0">
                <a:ea typeface="ＭＳ Ｐゴシック" panose="020B0600070205080204" pitchFamily="34" charset="-128"/>
              </a:rPr>
              <a:t>k </a:t>
            </a:r>
            <a:r>
              <a:rPr lang="de-DE" sz="2000" dirty="0">
                <a:ea typeface="ＭＳ Ｐゴシック" panose="020B0600070205080204" pitchFamily="34" charset="-128"/>
              </a:rPr>
              <a:t>= 1, 2, 3, 4, . . .).</a:t>
            </a:r>
          </a:p>
        </p:txBody>
      </p:sp>
      <p:sp>
        <p:nvSpPr>
          <p:cNvPr id="2" name="Slide Number Placeholder 1"/>
          <p:cNvSpPr>
            <a:spLocks noGrp="1"/>
          </p:cNvSpPr>
          <p:nvPr>
            <p:ph type="sldNum" sz="quarter" idx="12"/>
          </p:nvPr>
        </p:nvSpPr>
        <p:spPr/>
        <p:txBody>
          <a:bodyPr/>
          <a:lstStyle/>
          <a:p>
            <a:pPr>
              <a:defRPr/>
            </a:pPr>
            <a:fld id="{0E43DA21-5DDC-4D36-8938-DE9437A7EBD6}" type="slidenum">
              <a:rPr lang="vi-VN" smtClean="0"/>
              <a:pPr>
                <a:defRPr/>
              </a:pPr>
              <a:t>21</a:t>
            </a:fld>
            <a:endParaRPr lang="vi-V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27225"/>
            <a:ext cx="7058025"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5" name="Rectangle 4"/>
          <p:cNvSpPr>
            <a:spLocks noGrp="1" noChangeArrowheads="1"/>
          </p:cNvSpPr>
          <p:nvPr>
            <p:ph type="title"/>
          </p:nvPr>
        </p:nvSpPr>
        <p:spPr/>
        <p:txBody>
          <a:bodyPr/>
          <a:lstStyle/>
          <a:p>
            <a:pPr eaLnBrk="1" hangingPunct="1"/>
            <a:r>
              <a:rPr lang="en-US" smtClean="0"/>
              <a:t>Độ chính xác nội suy/độ đầy đủ</a:t>
            </a:r>
            <a:endParaRPr lang="vi-VN" smtClean="0"/>
          </a:p>
        </p:txBody>
      </p:sp>
      <p:pic>
        <p:nvPicPr>
          <p:cNvPr id="2867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989138"/>
            <a:ext cx="3024188"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7" name="Text Box 3"/>
          <p:cNvSpPr txBox="1">
            <a:spLocks noChangeArrowheads="1"/>
          </p:cNvSpPr>
          <p:nvPr/>
        </p:nvSpPr>
        <p:spPr bwMode="auto">
          <a:xfrm>
            <a:off x="4427538" y="2708275"/>
            <a:ext cx="32766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defTabSz="449263">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defTabSz="449263">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defTabSz="449263">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defTabSz="44926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4926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0"/>
              </a:spcBef>
              <a:buClr>
                <a:srgbClr val="336699"/>
              </a:buClr>
              <a:buSzTx/>
              <a:buFont typeface="Wingdings" panose="05000000000000000000" pitchFamily="2" charset="2"/>
              <a:buChar char="§"/>
            </a:pPr>
            <a:r>
              <a:rPr lang="vi-VN" sz="2000" dirty="0" smtClean="0">
                <a:ea typeface="ＭＳ Ｐゴシック" panose="020B0600070205080204" pitchFamily="34" charset="-128"/>
              </a:rPr>
              <a:t>Lý do sử dụng nội suy: Hầu hết người dùng đều sẵn sàng xem thêm kết quả nếu văn bản tiếp theo là phù hợp</a:t>
            </a:r>
            <a:r>
              <a:rPr lang="en-US" sz="2000" dirty="0" smtClean="0">
                <a:ea typeface="ＭＳ Ｐゴシック" panose="020B0600070205080204" pitchFamily="34" charset="-128"/>
              </a:rPr>
              <a:t>.</a:t>
            </a:r>
            <a:endParaRPr lang="de-DE" sz="2000" dirty="0">
              <a:solidFill>
                <a:srgbClr val="00B050"/>
              </a:solidFill>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22</a:t>
            </a:fld>
            <a:endParaRPr lang="vi-V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258888" y="188913"/>
            <a:ext cx="7599362"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de-DE" sz="3600">
                <a:solidFill>
                  <a:schemeClr val="tx2"/>
                </a:solidFill>
                <a:ea typeface="ＭＳ Ｐゴシック" panose="020B0600070205080204" pitchFamily="34" charset="-128"/>
              </a:rPr>
              <a:t>Những giá trị chuẩn của độ đầy đủ</a:t>
            </a:r>
          </a:p>
        </p:txBody>
      </p:sp>
      <p:sp>
        <p:nvSpPr>
          <p:cNvPr id="29699" name="Text Box 3"/>
          <p:cNvSpPr txBox="1">
            <a:spLocks noChangeArrowheads="1"/>
          </p:cNvSpPr>
          <p:nvPr/>
        </p:nvSpPr>
        <p:spPr bwMode="auto">
          <a:xfrm>
            <a:off x="250825" y="6286500"/>
            <a:ext cx="33083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de-DE" sz="2400">
                <a:ea typeface="ＭＳ Ｐゴシック" panose="020B0600070205080204" pitchFamily="34" charset="-128"/>
              </a:rPr>
              <a:t>trung bình ≈ 0.425</a:t>
            </a:r>
            <a:endParaRPr lang="en-US" sz="2400">
              <a:ea typeface="ＭＳ Ｐゴシック" panose="020B0600070205080204" pitchFamily="34" charset="-128"/>
            </a:endParaRPr>
          </a:p>
        </p:txBody>
      </p:sp>
      <p:sp>
        <p:nvSpPr>
          <p:cNvPr id="29700"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
                <a:srgbClr val="000000"/>
              </a:buClr>
              <a:buSzPct val="100000"/>
              <a:buFont typeface="Tahoma" panose="020B0604030504040204" pitchFamily="34" charset="0"/>
              <a:buNone/>
            </a:pPr>
            <a:endParaRPr lang="de-DE" sz="2400">
              <a:solidFill>
                <a:schemeClr val="bg1"/>
              </a:solidFill>
              <a:latin typeface="Lucida Sans" pitchFamily="34" charset="0"/>
              <a:ea typeface="ＭＳ Ｐゴシック" panose="020B0600070205080204" pitchFamily="34" charset="-128"/>
            </a:endParaRPr>
          </a:p>
        </p:txBody>
      </p:sp>
      <p:graphicFrame>
        <p:nvGraphicFramePr>
          <p:cNvPr id="155655" name="Group 7"/>
          <p:cNvGraphicFramePr>
            <a:graphicFrameLocks noGrp="1"/>
          </p:cNvGraphicFramePr>
          <p:nvPr/>
        </p:nvGraphicFramePr>
        <p:xfrm>
          <a:off x="395288" y="2165350"/>
          <a:ext cx="3390900" cy="4145232"/>
        </p:xfrm>
        <a:graphic>
          <a:graphicData uri="http://schemas.openxmlformats.org/drawingml/2006/table">
            <a:tbl>
              <a:tblPr/>
              <a:tblGrid>
                <a:gridCol w="1139825"/>
                <a:gridCol w="2251075"/>
              </a:tblGrid>
              <a:tr h="700974">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đầy đủ</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chính xác nội suy</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44398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0.0</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0.1</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0.7</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0.8</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0.9 </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1.00</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0.67</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0.63</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0.55</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0.45</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0.41</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0.36</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0.29</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0.13</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0.10</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0.08</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alpha val="20000"/>
                      </a:srgbClr>
                    </a:solidFill>
                  </a:tcPr>
                </a:tc>
              </a:tr>
            </a:tbl>
          </a:graphicData>
        </a:graphic>
      </p:graphicFrame>
      <p:pic>
        <p:nvPicPr>
          <p:cNvPr id="29709"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622550"/>
            <a:ext cx="5843587" cy="405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0E43DA21-5DDC-4D36-8938-DE9437A7EBD6}" type="slidenum">
              <a:rPr lang="vi-VN" smtClean="0"/>
              <a:pPr>
                <a:defRPr/>
              </a:pPr>
              <a:t>23</a:t>
            </a:fld>
            <a:endParaRPr lang="vi-V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Bảng phân bố sự kiện</a:t>
            </a:r>
            <a:endParaRPr lang="vi-VN" smtClean="0"/>
          </a:p>
        </p:txBody>
      </p:sp>
      <p:sp>
        <p:nvSpPr>
          <p:cNvPr id="14339" name="Rectangle 3"/>
          <p:cNvSpPr>
            <a:spLocks noGrp="1" noChangeArrowheads="1"/>
          </p:cNvSpPr>
          <p:nvPr>
            <p:ph type="body" idx="1"/>
          </p:nvPr>
        </p:nvSpPr>
        <p:spPr>
          <a:xfrm>
            <a:off x="683568" y="3933825"/>
            <a:ext cx="8131820" cy="2058988"/>
          </a:xfrm>
        </p:spPr>
        <p:txBody>
          <a:bodyPr/>
          <a:lstStyle/>
          <a:p>
            <a:pPr algn="just" eaLnBrk="1" hangingPunct="1"/>
            <a:r>
              <a:rPr lang="vi-VN" sz="2400" dirty="0" smtClean="0"/>
              <a:t>Dựa trên truy vấn đã cho, bộ dữ liệu văn bản có thể được chia thành bốn tập con</a:t>
            </a:r>
          </a:p>
          <a:p>
            <a:pPr lvl="1" eaLnBrk="1" hangingPunct="1"/>
            <a:r>
              <a:rPr lang="vi-VN" sz="2000" dirty="0" smtClean="0"/>
              <a:t>(Phù hợp, không phù hợp) x (Trả về, không trả về)</a:t>
            </a:r>
          </a:p>
          <a:p>
            <a:pPr lvl="1" eaLnBrk="1" hangingPunct="1"/>
            <a:r>
              <a:rPr lang="vi-VN" sz="2000" dirty="0" smtClean="0"/>
              <a:t>Người dùng quyết định phù hợp/không phù hợp, </a:t>
            </a:r>
          </a:p>
          <a:p>
            <a:pPr lvl="1" eaLnBrk="1" hangingPunct="1"/>
            <a:r>
              <a:rPr lang="vi-VN" sz="2000" dirty="0" smtClean="0"/>
              <a:t>Hệ thống quyết định trả về/không trả về</a:t>
            </a:r>
          </a:p>
        </p:txBody>
      </p:sp>
      <p:graphicFrame>
        <p:nvGraphicFramePr>
          <p:cNvPr id="29700" name="Group 4"/>
          <p:cNvGraphicFramePr>
            <a:graphicFrameLocks noGrp="1"/>
          </p:cNvGraphicFramePr>
          <p:nvPr>
            <p:ph idx="4294967295"/>
          </p:nvPr>
        </p:nvGraphicFramePr>
        <p:xfrm>
          <a:off x="1187450" y="2133600"/>
          <a:ext cx="7637463" cy="1627189"/>
        </p:xfrm>
        <a:graphic>
          <a:graphicData uri="http://schemas.openxmlformats.org/drawingml/2006/table">
            <a:tbl>
              <a:tblPr/>
              <a:tblGrid>
                <a:gridCol w="2544763"/>
                <a:gridCol w="2357437"/>
                <a:gridCol w="2735263"/>
              </a:tblGrid>
              <a:tr h="541338">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ru-RU"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Phù hợp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Không phù hợp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Trả về</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 (TP)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hlink"/>
                          </a:solidFill>
                          <a:effectLst/>
                          <a:latin typeface="Tahoma" panose="020B0604030504040204" pitchFamily="34" charset="0"/>
                          <a:cs typeface="Tahoma" panose="020B0604030504040204" pitchFamily="34" charset="0"/>
                        </a:rPr>
                        <a:t>B (FP)</a:t>
                      </a:r>
                      <a:endParaRPr kumimoji="0" lang="vi-VN" sz="2400" b="0" i="0" u="none" strike="noStrike" cap="none" normalizeH="0" baseline="0" smtClean="0">
                        <a:ln>
                          <a:noFill/>
                        </a:ln>
                        <a:solidFill>
                          <a:schemeClr val="hlink"/>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338">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Không</a:t>
                      </a:r>
                      <a:r>
                        <a:rPr kumimoji="0" lang="en-US"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en-US" sz="24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trả</a:t>
                      </a:r>
                      <a:r>
                        <a:rPr kumimoji="0" lang="en-US"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en-US" sz="24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về</a:t>
                      </a:r>
                      <a:endParaRPr kumimoji="0" lang="vi-VN"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hlink"/>
                          </a:solidFill>
                          <a:effectLst/>
                          <a:latin typeface="Tahoma" panose="020B0604030504040204" pitchFamily="34" charset="0"/>
                          <a:cs typeface="Tahoma" panose="020B0604030504040204" pitchFamily="34" charset="0"/>
                        </a:rPr>
                        <a:t>C (FN)</a:t>
                      </a:r>
                      <a:endParaRPr kumimoji="0" lang="vi-VN" sz="2400" b="0" i="0" u="none" strike="noStrike" cap="none" normalizeH="0" baseline="0" smtClean="0">
                        <a:ln>
                          <a:noFill/>
                        </a:ln>
                        <a:solidFill>
                          <a:schemeClr val="hlink"/>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D (TN)</a:t>
                      </a:r>
                      <a:endParaRPr kumimoji="0" lang="vi-VN"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24</a:t>
            </a:fld>
            <a:endParaRPr lang="vi-VN"/>
          </a:p>
        </p:txBody>
      </p:sp>
    </p:spTree>
    <p:extLst>
      <p:ext uri="{BB962C8B-B14F-4D97-AF65-F5344CB8AC3E}">
        <p14:creationId xmlns:p14="http://schemas.microsoft.com/office/powerpoint/2010/main" val="227021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Độ chính xác và độ đầy đủ</a:t>
            </a:r>
            <a:endParaRPr lang="vi-VN" smtClean="0"/>
          </a:p>
        </p:txBody>
      </p:sp>
      <p:graphicFrame>
        <p:nvGraphicFramePr>
          <p:cNvPr id="30747" name="Group 27"/>
          <p:cNvGraphicFramePr>
            <a:graphicFrameLocks noGrp="1"/>
          </p:cNvGraphicFramePr>
          <p:nvPr>
            <p:ph sz="half" idx="4294967295"/>
          </p:nvPr>
        </p:nvGraphicFramePr>
        <p:xfrm>
          <a:off x="1196975" y="2017713"/>
          <a:ext cx="7478713" cy="1401763"/>
        </p:xfrm>
        <a:graphic>
          <a:graphicData uri="http://schemas.openxmlformats.org/drawingml/2006/table">
            <a:tbl>
              <a:tblPr/>
              <a:tblGrid>
                <a:gridCol w="2492375"/>
                <a:gridCol w="2306638"/>
                <a:gridCol w="2679700"/>
              </a:tblGrid>
              <a:tr h="4572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ru-RU"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Phù hợp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Không phù hợp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Trả về</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 (TP)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B (FP)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Không trả về</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C (FN)</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 (TN)</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381" name="Rectangle 22"/>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15382" name="Object 23"/>
          <p:cNvGraphicFramePr>
            <a:graphicFrameLocks noChangeAspect="1"/>
          </p:cNvGraphicFramePr>
          <p:nvPr/>
        </p:nvGraphicFramePr>
        <p:xfrm>
          <a:off x="1187450" y="3789363"/>
          <a:ext cx="3436938" cy="977900"/>
        </p:xfrm>
        <a:graphic>
          <a:graphicData uri="http://schemas.openxmlformats.org/presentationml/2006/ole">
            <mc:AlternateContent xmlns:mc="http://schemas.openxmlformats.org/markup-compatibility/2006">
              <mc:Choice xmlns:v="urn:schemas-microsoft-com:vml" Requires="v">
                <p:oleObj spid="_x0000_s58526" name="Формула" r:id="rId3" imgW="1473200" imgH="419100" progId="Equation.3">
                  <p:embed/>
                </p:oleObj>
              </mc:Choice>
              <mc:Fallback>
                <p:oleObj name="Формула" r:id="rId3" imgW="14732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789363"/>
                        <a:ext cx="343693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3" name="Rectangle 24"/>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15384" name="Object 25"/>
          <p:cNvGraphicFramePr>
            <a:graphicFrameLocks noChangeAspect="1"/>
          </p:cNvGraphicFramePr>
          <p:nvPr/>
        </p:nvGraphicFramePr>
        <p:xfrm>
          <a:off x="1200150" y="4940300"/>
          <a:ext cx="3641725" cy="1011238"/>
        </p:xfrm>
        <a:graphic>
          <a:graphicData uri="http://schemas.openxmlformats.org/presentationml/2006/ole">
            <mc:AlternateContent xmlns:mc="http://schemas.openxmlformats.org/markup-compatibility/2006">
              <mc:Choice xmlns:v="urn:schemas-microsoft-com:vml" Requires="v">
                <p:oleObj spid="_x0000_s58527" name="Формула" r:id="rId5" imgW="1511300" imgH="419100" progId="Equation.3">
                  <p:embed/>
                </p:oleObj>
              </mc:Choice>
              <mc:Fallback>
                <p:oleObj name="Формула" r:id="rId5" imgW="15113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150" y="4940300"/>
                        <a:ext cx="3641725"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25</a:t>
            </a:fld>
            <a:endParaRPr lang="vi-VN"/>
          </a:p>
        </p:txBody>
      </p:sp>
    </p:spTree>
    <p:extLst>
      <p:ext uri="{BB962C8B-B14F-4D97-AF65-F5344CB8AC3E}">
        <p14:creationId xmlns:p14="http://schemas.microsoft.com/office/powerpoint/2010/main" val="3073870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Đường cong ROC và P/R</a:t>
            </a:r>
            <a:endParaRPr lang="vi-VN" smtClean="0"/>
          </a:p>
        </p:txBody>
      </p:sp>
      <p:sp>
        <p:nvSpPr>
          <p:cNvPr id="31747" name="Rectangle 3"/>
          <p:cNvSpPr>
            <a:spLocks noGrp="1" noChangeArrowheads="1"/>
          </p:cNvSpPr>
          <p:nvPr>
            <p:ph type="body" idx="1"/>
          </p:nvPr>
        </p:nvSpPr>
        <p:spPr>
          <a:xfrm>
            <a:off x="395536" y="2017713"/>
            <a:ext cx="8640960" cy="4506912"/>
          </a:xfrm>
        </p:spPr>
        <p:txBody>
          <a:bodyPr/>
          <a:lstStyle/>
          <a:p>
            <a:pPr eaLnBrk="1" hangingPunct="1"/>
            <a:r>
              <a:rPr lang="vi-VN" sz="2400" dirty="0" smtClean="0"/>
              <a:t>ROC: TPR/FPR</a:t>
            </a:r>
          </a:p>
          <a:p>
            <a:pPr eaLnBrk="1" hangingPunct="1"/>
            <a:r>
              <a:rPr lang="vi-VN" sz="2400" dirty="0" smtClean="0"/>
              <a:t>PR: Precision/Recall</a:t>
            </a:r>
          </a:p>
          <a:p>
            <a:pPr eaLnBrk="1" hangingPunct="1"/>
            <a:r>
              <a:rPr lang="vi-VN" sz="2400" dirty="0" smtClean="0"/>
              <a:t>TPR = Recall = TP/(TP+FN) = p(trả về|phù hợp)</a:t>
            </a:r>
          </a:p>
          <a:p>
            <a:pPr eaLnBrk="1" hangingPunct="1"/>
            <a:r>
              <a:rPr lang="vi-VN" sz="2400" dirty="0" smtClean="0"/>
              <a:t>FPR = Fall-out = FP/(FP+TN) = p(trả về|không phù hợp)</a:t>
            </a:r>
          </a:p>
          <a:p>
            <a:pPr eaLnBrk="1" hangingPunct="1"/>
            <a:r>
              <a:rPr lang="vi-VN" sz="2400" dirty="0" smtClean="0"/>
              <a:t>Precision = TP/(TP+FP) = p(phù hợp|trả về)</a:t>
            </a:r>
          </a:p>
          <a:p>
            <a:pPr eaLnBrk="1" hangingPunct="1"/>
            <a:r>
              <a:rPr lang="vi-VN" sz="2400" dirty="0" smtClean="0"/>
              <a:t>Fall-out = FP/(FP+TN) = p(trả về|không phù hợp)</a:t>
            </a:r>
          </a:p>
          <a:p>
            <a:pPr eaLnBrk="1" hangingPunct="1"/>
            <a:r>
              <a:rPr lang="vi-VN" sz="2400" dirty="0" smtClean="0"/>
              <a:t>Specificity = TN/(FP+TN) = p(không trả về|không phù hợp)</a:t>
            </a:r>
          </a:p>
          <a:p>
            <a:pPr eaLnBrk="1" hangingPunct="1"/>
            <a:r>
              <a:rPr lang="vi-VN" sz="2400" dirty="0" smtClean="0"/>
              <a:t>Sensitivity = TP/(TP+FN) = p(trả về|phù hợp)</a:t>
            </a:r>
          </a:p>
          <a:p>
            <a:pPr eaLnBrk="1" hangingPunct="1"/>
            <a:r>
              <a:rPr lang="vi-VN" sz="2400" dirty="0" smtClean="0"/>
              <a:t>FPR = Fall-out = 1 – specificity</a:t>
            </a:r>
          </a:p>
          <a:p>
            <a:pPr eaLnBrk="1" hangingPunct="1"/>
            <a:r>
              <a:rPr lang="vi-VN" sz="2400" dirty="0" smtClean="0"/>
              <a:t>TPR = Recall = Sensitivity</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26</a:t>
            </a:fld>
            <a:endParaRPr lang="vi-V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16013" y="260350"/>
            <a:ext cx="7793037" cy="576263"/>
          </a:xfrm>
        </p:spPr>
        <p:txBody>
          <a:bodyPr/>
          <a:lstStyle/>
          <a:p>
            <a:pPr eaLnBrk="1" hangingPunct="1"/>
            <a:r>
              <a:rPr lang="en-US" smtClean="0"/>
              <a:t>Đường cong ROC</a:t>
            </a:r>
            <a:endParaRPr lang="vi-VN" smtClean="0"/>
          </a:p>
        </p:txBody>
      </p:sp>
      <p:sp>
        <p:nvSpPr>
          <p:cNvPr id="32771" name="Rectangle 3"/>
          <p:cNvSpPr>
            <a:spLocks noGrp="1" noChangeArrowheads="1"/>
          </p:cNvSpPr>
          <p:nvPr>
            <p:ph type="body" idx="1"/>
          </p:nvPr>
        </p:nvSpPr>
        <p:spPr>
          <a:xfrm>
            <a:off x="80963" y="5734050"/>
            <a:ext cx="8955087" cy="981075"/>
          </a:xfrm>
        </p:spPr>
        <p:txBody>
          <a:bodyPr/>
          <a:lstStyle/>
          <a:p>
            <a:pPr eaLnBrk="1" hangingPunct="1"/>
            <a:r>
              <a:rPr lang="de-DE" sz="2000" smtClean="0"/>
              <a:t>Tương đương đồ thị độ chính xác/độ đầy đủ trong so sánh các thuật toán</a:t>
            </a:r>
          </a:p>
          <a:p>
            <a:pPr eaLnBrk="1" hangingPunct="1"/>
            <a:r>
              <a:rPr lang="en-US" sz="2000" smtClean="0"/>
              <a:t>Thường chỉ quan tâm tới một khoảng nhỏ ở góc thấp bên trái ứng với độ nhạy (sensitivity) &lt; 0.4</a:t>
            </a:r>
            <a:r>
              <a:rPr lang="de-DE" sz="2000" smtClean="0"/>
              <a:t>.</a:t>
            </a:r>
            <a:endParaRPr lang="vi-VN" sz="2000" smtClean="0"/>
          </a:p>
        </p:txBody>
      </p:sp>
      <p:pic>
        <p:nvPicPr>
          <p:cNvPr id="327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836613"/>
            <a:ext cx="7056438"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27</a:t>
            </a:fld>
            <a:endParaRPr lang="vi-V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50938" y="214313"/>
            <a:ext cx="7793037" cy="1414462"/>
          </a:xfrm>
        </p:spPr>
        <p:txBody>
          <a:bodyPr/>
          <a:lstStyle/>
          <a:p>
            <a:pPr eaLnBrk="1" hangingPunct="1"/>
            <a:r>
              <a:rPr lang="en-US" smtClean="0"/>
              <a:t>Đường cong P/R và ROC</a:t>
            </a:r>
            <a:endParaRPr lang="vi-VN" smtClean="0"/>
          </a:p>
        </p:txBody>
      </p:sp>
      <p:pic>
        <p:nvPicPr>
          <p:cNvPr id="337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276475"/>
            <a:ext cx="4392613" cy="343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3" y="2227263"/>
            <a:ext cx="4356100" cy="350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28</a:t>
            </a:fld>
            <a:endParaRPr lang="vi-V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solidFill>
                  <a:schemeClr val="bg1">
                    <a:lumMod val="65000"/>
                  </a:schemeClr>
                </a:solidFill>
              </a:rPr>
              <a:t>Vấn đề đánh giá kết quả tìm kiếm</a:t>
            </a:r>
          </a:p>
          <a:p>
            <a:pPr>
              <a:defRPr/>
            </a:pPr>
            <a:r>
              <a:rPr lang="vi-VN" dirty="0" smtClean="0">
                <a:solidFill>
                  <a:schemeClr val="bg1">
                    <a:lumMod val="65000"/>
                  </a:schemeClr>
                </a:solidFill>
              </a:rPr>
              <a:t>Độ chính xác, độ đầy đủ</a:t>
            </a:r>
          </a:p>
          <a:p>
            <a:pPr>
              <a:defRPr/>
            </a:pPr>
            <a:r>
              <a:rPr lang="vi-VN" dirty="0" smtClean="0">
                <a:solidFill>
                  <a:schemeClr val="bg1">
                    <a:lumMod val="65000"/>
                  </a:schemeClr>
                </a:solidFill>
              </a:rPr>
              <a:t>Độ đo F</a:t>
            </a:r>
          </a:p>
          <a:p>
            <a:pPr>
              <a:defRPr/>
            </a:pPr>
            <a:r>
              <a:rPr lang="vi-VN" dirty="0" smtClean="0">
                <a:solidFill>
                  <a:schemeClr val="bg1">
                    <a:lumMod val="65000"/>
                  </a:schemeClr>
                </a:solidFill>
              </a:rPr>
              <a:t>Đồ thị P/R</a:t>
            </a:r>
          </a:p>
          <a:p>
            <a:pPr>
              <a:defRPr/>
            </a:pPr>
            <a:r>
              <a:rPr lang="vi-VN" dirty="0" smtClean="0"/>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29</a:t>
            </a:fld>
            <a:endParaRPr lang="vi-V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fr-FR" smtClean="0"/>
              <a:t>Mục đích đánh giá kết quả tìm kiếm</a:t>
            </a:r>
            <a:endParaRPr lang="vi-VN" smtClean="0"/>
          </a:p>
        </p:txBody>
      </p:sp>
      <p:sp>
        <p:nvSpPr>
          <p:cNvPr id="7171" name="Rectangle 3"/>
          <p:cNvSpPr>
            <a:spLocks noGrp="1" noChangeArrowheads="1"/>
          </p:cNvSpPr>
          <p:nvPr>
            <p:ph type="body" idx="1"/>
          </p:nvPr>
        </p:nvSpPr>
        <p:spPr>
          <a:xfrm>
            <a:off x="611560" y="1916113"/>
            <a:ext cx="8208590" cy="2016943"/>
          </a:xfrm>
        </p:spPr>
        <p:txBody>
          <a:bodyPr/>
          <a:lstStyle/>
          <a:p>
            <a:pPr algn="just" eaLnBrk="1" hangingPunct="1"/>
            <a:r>
              <a:rPr lang="vi-VN" dirty="0" smtClean="0"/>
              <a:t>So sánh giải thuật xếp hạng:</a:t>
            </a:r>
          </a:p>
          <a:p>
            <a:pPr lvl="1" algn="just" eaLnBrk="1" hangingPunct="1"/>
            <a:r>
              <a:rPr lang="vi-VN" dirty="0" smtClean="0"/>
              <a:t>So sánh các mô hình tìm kiếm khác nhau;</a:t>
            </a:r>
          </a:p>
          <a:p>
            <a:pPr lvl="1" algn="just" eaLnBrk="1" hangingPunct="1"/>
            <a:r>
              <a:rPr lang="vi-VN" dirty="0" smtClean="0"/>
              <a:t>Tùy chỉnh tham số sử dụng trong một mô hình;</a:t>
            </a:r>
          </a:p>
          <a:p>
            <a:pPr lvl="1" algn="just" eaLnBrk="1" hangingPunct="1"/>
            <a:r>
              <a:rPr lang="vi-VN" dirty="0" smtClean="0"/>
              <a:t>Để tìm ra mô hình tối ưu.</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a:t>
            </a:fld>
            <a:endParaRPr lang="vi-VN"/>
          </a:p>
        </p:txBody>
      </p:sp>
      <p:sp>
        <p:nvSpPr>
          <p:cNvPr id="4" name="TextBox 3"/>
          <p:cNvSpPr txBox="1"/>
          <p:nvPr/>
        </p:nvSpPr>
        <p:spPr>
          <a:xfrm>
            <a:off x="611560" y="4725144"/>
            <a:ext cx="8352928" cy="1384995"/>
          </a:xfrm>
          <a:prstGeom prst="rect">
            <a:avLst/>
          </a:prstGeom>
          <a:noFill/>
        </p:spPr>
        <p:txBody>
          <a:bodyPr wrap="square" rtlCol="0">
            <a:spAutoFit/>
          </a:bodyPr>
          <a:lstStyle/>
          <a:p>
            <a:pPr algn="just"/>
            <a:r>
              <a:rPr lang="vi-VN" sz="2800" dirty="0"/>
              <a:t>Các </a:t>
            </a:r>
            <a:r>
              <a:rPr lang="vi-VN" sz="2800" dirty="0" smtClean="0"/>
              <a:t>mô hình </a:t>
            </a:r>
            <a:r>
              <a:rPr lang="vi-VN" sz="2800" dirty="0"/>
              <a:t>tìm kiếm chủ yếu được xây dựng bằng con đường thực nghiệm, vì vậy đánh giá kết quả là một khâu rất quan trọng</a:t>
            </a:r>
            <a:r>
              <a:rPr lang="vi-VN" sz="2800" dirty="0" smtClean="0"/>
              <a:t>.</a:t>
            </a:r>
            <a:endParaRPr lang="vi-VN"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598BC14D-A31C-464E-A4F8-D7EF8630EF54}" type="slidenum">
              <a:rPr lang="vi-VN"/>
              <a:pPr/>
              <a:t>30</a:t>
            </a:fld>
            <a:endParaRPr lang="vi-VN"/>
          </a:p>
        </p:txBody>
      </p:sp>
      <p:sp>
        <p:nvSpPr>
          <p:cNvPr id="9219" name="Rectangle 2"/>
          <p:cNvSpPr>
            <a:spLocks noGrp="1" noChangeArrowheads="1"/>
          </p:cNvSpPr>
          <p:nvPr>
            <p:ph type="title" idx="4294967295"/>
          </p:nvPr>
        </p:nvSpPr>
        <p:spPr>
          <a:xfrm>
            <a:off x="1259631" y="765175"/>
            <a:ext cx="7704981" cy="839788"/>
          </a:xfrm>
          <a:solidFill>
            <a:schemeClr val="bg1"/>
          </a:solidFill>
        </p:spPr>
        <p:txBody>
          <a:bodyPr anchor="ctr"/>
          <a:lstStyle/>
          <a:p>
            <a:pPr eaLnBrk="1" hangingPunct="1"/>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trung</a:t>
            </a:r>
            <a:r>
              <a:rPr lang="en-US" dirty="0" smtClean="0"/>
              <a:t> </a:t>
            </a:r>
            <a:r>
              <a:rPr lang="en-US" dirty="0" err="1" smtClean="0"/>
              <a:t>bình</a:t>
            </a:r>
            <a:endParaRPr lang="en-US" dirty="0" smtClean="0"/>
          </a:p>
        </p:txBody>
      </p:sp>
      <mc:AlternateContent xmlns:mc="http://schemas.openxmlformats.org/markup-compatibility/2006">
        <mc:Choice xmlns:a14="http://schemas.microsoft.com/office/drawing/2010/main" Requires="a14">
          <p:sp>
            <p:nvSpPr>
              <p:cNvPr id="9220" name="Rectangle 3"/>
              <p:cNvSpPr>
                <a:spLocks noGrp="1" noChangeArrowheads="1"/>
              </p:cNvSpPr>
              <p:nvPr>
                <p:ph type="body" idx="4294967295"/>
              </p:nvPr>
            </p:nvSpPr>
            <p:spPr>
              <a:xfrm>
                <a:off x="630591" y="1866900"/>
                <a:ext cx="8343900" cy="4114800"/>
              </a:xfrm>
            </p:spPr>
            <p:txBody>
              <a:bodyPr/>
              <a:lstStyle/>
              <a:p>
                <a:pPr algn="just" eaLnBrk="1" hangingPunct="1"/>
                <a:r>
                  <a:rPr lang="vi-VN" dirty="0" smtClean="0"/>
                  <a:t>Ký </a:t>
                </a:r>
                <a:r>
                  <a:rPr lang="vi-VN" dirty="0" smtClean="0"/>
                  <a:t>hiệu vị trí </a:t>
                </a:r>
                <a:r>
                  <a:rPr lang="vi-VN" dirty="0" smtClean="0"/>
                  <a:t>của những </a:t>
                </a:r>
                <a:r>
                  <a:rPr lang="vi-VN" dirty="0" smtClean="0"/>
                  <a:t>văn </a:t>
                </a:r>
                <a:r>
                  <a:rPr lang="vi-VN" dirty="0"/>
                  <a:t>bản phù hợp </a:t>
                </a:r>
                <a:r>
                  <a:rPr lang="vi-VN" dirty="0" smtClean="0"/>
                  <a:t>trong danh sách kết quả là:</a:t>
                </a:r>
                <a:endParaRPr lang="vi-VN" dirty="0" smtClean="0"/>
              </a:p>
              <a:p>
                <a:pPr lvl="1" eaLnBrk="1" hangingPunct="1"/>
                <a:r>
                  <a:rPr lang="vi-VN" dirty="0" smtClean="0"/>
                  <a:t>K</a:t>
                </a:r>
                <a:r>
                  <a:rPr lang="vi-VN" baseline="-25000" dirty="0" smtClean="0"/>
                  <a:t>1</a:t>
                </a:r>
                <a:r>
                  <a:rPr lang="vi-VN" dirty="0" smtClean="0"/>
                  <a:t>, K</a:t>
                </a:r>
                <a:r>
                  <a:rPr lang="vi-VN" baseline="-25000" dirty="0" smtClean="0"/>
                  <a:t>2</a:t>
                </a:r>
                <a:r>
                  <a:rPr lang="vi-VN" dirty="0" smtClean="0"/>
                  <a:t>, … K</a:t>
                </a:r>
                <a:r>
                  <a:rPr lang="vi-VN" baseline="-25000" dirty="0" smtClean="0"/>
                  <a:t>R</a:t>
                </a:r>
              </a:p>
              <a:p>
                <a:pPr eaLnBrk="1" hangingPunct="1"/>
                <a:r>
                  <a:rPr lang="vi-VN" dirty="0" smtClean="0"/>
                  <a:t>Độ chính xác trung bình:</a:t>
                </a:r>
              </a:p>
              <a:p>
                <a:pPr marL="0" indent="0" eaLnBrk="1" hangingPunct="1">
                  <a:buNone/>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𝐴𝑃</m:t>
                      </m:r>
                      <m:r>
                        <a:rPr lang="vi-VN" b="0" i="1" smtClean="0">
                          <a:latin typeface="Cambria Math" panose="02040503050406030204" pitchFamily="18" charset="0"/>
                        </a:rPr>
                        <m:t>=</m:t>
                      </m:r>
                      <m:f>
                        <m:fPr>
                          <m:ctrlPr>
                            <a:rPr lang="vi-VN" b="0" i="1" smtClean="0">
                              <a:latin typeface="Cambria Math"/>
                            </a:rPr>
                          </m:ctrlPr>
                        </m:fPr>
                        <m:num>
                          <m:r>
                            <a:rPr lang="vi-VN" b="0" i="1" smtClean="0">
                              <a:latin typeface="Cambria Math" panose="02040503050406030204" pitchFamily="18" charset="0"/>
                            </a:rPr>
                            <m:t>1</m:t>
                          </m:r>
                        </m:num>
                        <m:den>
                          <m:r>
                            <a:rPr lang="vi-VN" b="0" i="1" smtClean="0">
                              <a:latin typeface="Cambria Math" panose="02040503050406030204" pitchFamily="18" charset="0"/>
                            </a:rPr>
                            <m:t>𝑅</m:t>
                          </m:r>
                        </m:den>
                      </m:f>
                      <m:nary>
                        <m:naryPr>
                          <m:chr m:val="∑"/>
                          <m:subHide m:val="on"/>
                          <m:supHide m:val="on"/>
                          <m:ctrlPr>
                            <a:rPr lang="vi-VN" b="0" i="1" smtClean="0">
                              <a:latin typeface="Cambria Math"/>
                            </a:rPr>
                          </m:ctrlPr>
                        </m:naryPr>
                        <m:sub/>
                        <m:sup/>
                        <m:e>
                          <m:r>
                            <a:rPr lang="vi-VN" b="0" i="1" smtClean="0">
                              <a:latin typeface="Cambria Math" panose="02040503050406030204" pitchFamily="18" charset="0"/>
                            </a:rPr>
                            <m:t>𝑃</m:t>
                          </m:r>
                          <m:r>
                            <a:rPr lang="vi-VN" b="0" i="1" smtClean="0">
                              <a:latin typeface="Cambria Math" panose="02040503050406030204" pitchFamily="18" charset="0"/>
                            </a:rPr>
                            <m:t>@</m:t>
                          </m:r>
                          <m:sSub>
                            <m:sSubPr>
                              <m:ctrlPr>
                                <a:rPr lang="vi-VN" b="0" i="1" smtClean="0">
                                  <a:latin typeface="Cambria Math"/>
                                </a:rPr>
                              </m:ctrlPr>
                            </m:sSubPr>
                            <m:e>
                              <m:r>
                                <a:rPr lang="vi-VN" b="0" i="1" smtClean="0">
                                  <a:latin typeface="Cambria Math" panose="02040503050406030204" pitchFamily="18" charset="0"/>
                                </a:rPr>
                                <m:t>𝐾</m:t>
                              </m:r>
                            </m:e>
                            <m:sub>
                              <m:r>
                                <a:rPr lang="vi-VN" b="0" i="1" smtClean="0">
                                  <a:latin typeface="Cambria Math" panose="02040503050406030204" pitchFamily="18" charset="0"/>
                                </a:rPr>
                                <m:t>𝑖</m:t>
                              </m:r>
                            </m:sub>
                          </m:sSub>
                        </m:e>
                      </m:nary>
                    </m:oMath>
                  </m:oMathPara>
                </a14:m>
                <a:endParaRPr lang="vi-VN" dirty="0" smtClean="0"/>
              </a:p>
              <a:p>
                <a:pPr eaLnBrk="1" hangingPunct="1"/>
                <a:r>
                  <a:rPr lang="vi-VN" dirty="0" smtClean="0"/>
                  <a:t>Ví dụ:  d1*, d2, d3*, d4, d5* và R= 3</a:t>
                </a:r>
              </a:p>
              <a:p>
                <a:pPr eaLnBrk="1" hangingPunct="1">
                  <a:buFont typeface="Wingdings" panose="05000000000000000000" pitchFamily="2" charset="2"/>
                  <a:buNone/>
                </a:pPr>
                <a:r>
                  <a:rPr lang="vi-VN" dirty="0" smtClean="0"/>
                  <a:t>		 </a:t>
                </a:r>
              </a:p>
              <a:p>
                <a:pPr lvl="1" eaLnBrk="1" hangingPunct="1"/>
                <a:endParaRPr lang="vi-VN" sz="2800" dirty="0" smtClean="0"/>
              </a:p>
            </p:txBody>
          </p:sp>
        </mc:Choice>
        <mc:Fallback>
          <p:sp>
            <p:nvSpPr>
              <p:cNvPr id="9220" name="Rectangle 3"/>
              <p:cNvSpPr>
                <a:spLocks noGrp="1" noRot="1" noChangeAspect="1" noMove="1" noResize="1" noEditPoints="1" noAdjustHandles="1" noChangeArrowheads="1" noChangeShapeType="1" noTextEdit="1"/>
              </p:cNvSpPr>
              <p:nvPr>
                <p:ph type="body" idx="4294967295"/>
              </p:nvPr>
            </p:nvSpPr>
            <p:spPr>
              <a:xfrm>
                <a:off x="630591" y="1866900"/>
                <a:ext cx="8343900" cy="4114800"/>
              </a:xfrm>
              <a:blipFill rotWithShape="1">
                <a:blip r:embed="rId3"/>
                <a:stretch>
                  <a:fillRect l="-292" t="-1481" r="-1534"/>
                </a:stretch>
              </a:blipFill>
            </p:spPr>
            <p:txBody>
              <a:bodyPr/>
              <a:lstStyle/>
              <a:p>
                <a:r>
                  <a:rPr lang="vi-VN">
                    <a:noFill/>
                  </a:rPr>
                  <a:t> </a:t>
                </a:r>
              </a:p>
            </p:txBody>
          </p:sp>
        </mc:Fallback>
      </mc:AlternateContent>
      <p:graphicFrame>
        <p:nvGraphicFramePr>
          <p:cNvPr id="5122" name="Object 8"/>
          <p:cNvGraphicFramePr>
            <a:graphicFrameLocks noChangeAspect="1"/>
          </p:cNvGraphicFramePr>
          <p:nvPr>
            <p:extLst>
              <p:ext uri="{D42A27DB-BD31-4B8C-83A1-F6EECF244321}">
                <p14:modId xmlns:p14="http://schemas.microsoft.com/office/powerpoint/2010/main" val="4247262283"/>
              </p:ext>
            </p:extLst>
          </p:nvPr>
        </p:nvGraphicFramePr>
        <p:xfrm>
          <a:off x="3059832" y="5373216"/>
          <a:ext cx="3198812" cy="800100"/>
        </p:xfrm>
        <a:graphic>
          <a:graphicData uri="http://schemas.openxmlformats.org/presentationml/2006/ole">
            <mc:AlternateContent xmlns:mc="http://schemas.openxmlformats.org/markup-compatibility/2006">
              <mc:Choice xmlns:v="urn:schemas-microsoft-com:vml" Requires="v">
                <p:oleObj spid="_x0000_s57470" name="Equation" r:id="rId4" imgW="1663560" imgH="431640" progId="Equation.3">
                  <p:embed/>
                </p:oleObj>
              </mc:Choice>
              <mc:Fallback>
                <p:oleObj name="Equation" r:id="rId4" imgW="1663560" imgH="431640" progId="Equation.3">
                  <p:embed/>
                  <p:pic>
                    <p:nvPicPr>
                      <p:cNvPr id="0" name=""/>
                      <p:cNvPicPr>
                        <a:picLocks noChangeAspect="1" noChangeArrowheads="1"/>
                      </p:cNvPicPr>
                      <p:nvPr/>
                    </p:nvPicPr>
                    <p:blipFill>
                      <a:blip r:embed="rId5"/>
                      <a:srcRect/>
                      <a:stretch>
                        <a:fillRect/>
                      </a:stretch>
                    </p:blipFill>
                    <p:spPr bwMode="auto">
                      <a:xfrm>
                        <a:off x="3059832" y="5373216"/>
                        <a:ext cx="319881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611560" y="6237312"/>
            <a:ext cx="7488832" cy="461665"/>
          </a:xfrm>
          <a:prstGeom prst="rect">
            <a:avLst/>
          </a:prstGeom>
          <a:noFill/>
        </p:spPr>
        <p:txBody>
          <a:bodyPr wrap="square" rtlCol="0">
            <a:spAutoFit/>
          </a:bodyPr>
          <a:lstStyle/>
          <a:p>
            <a:pPr eaLnBrk="1" hangingPunct="1"/>
            <a:r>
              <a:rPr lang="vi-VN" sz="2400" dirty="0" smtClean="0">
                <a:solidFill>
                  <a:schemeClr val="tx2"/>
                </a:solidFill>
              </a:rPr>
              <a:t>Độ chính xác trung bình: AP: </a:t>
            </a:r>
            <a:r>
              <a:rPr lang="vi-VN" sz="2400" dirty="0">
                <a:solidFill>
                  <a:schemeClr val="tx2"/>
                </a:solidFill>
              </a:rPr>
              <a:t>Average Precision</a:t>
            </a:r>
          </a:p>
        </p:txBody>
      </p:sp>
    </p:spTree>
    <p:extLst>
      <p:ext uri="{BB962C8B-B14F-4D97-AF65-F5344CB8AC3E}">
        <p14:creationId xmlns:p14="http://schemas.microsoft.com/office/powerpoint/2010/main" val="10002455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79A7286A-D980-469F-86F3-4365978DA3A9}" type="slidenum">
              <a:rPr lang="vi-VN"/>
              <a:pPr/>
              <a:t>31</a:t>
            </a:fld>
            <a:endParaRPr lang="vi-VN"/>
          </a:p>
        </p:txBody>
      </p:sp>
      <p:sp>
        <p:nvSpPr>
          <p:cNvPr id="8195" name="Rectangle 2"/>
          <p:cNvSpPr>
            <a:spLocks noGrp="1" noChangeArrowheads="1"/>
          </p:cNvSpPr>
          <p:nvPr>
            <p:ph type="title" idx="4294967295"/>
          </p:nvPr>
        </p:nvSpPr>
        <p:spPr>
          <a:xfrm>
            <a:off x="1150938" y="765175"/>
            <a:ext cx="7793037" cy="911225"/>
          </a:xfrm>
        </p:spPr>
        <p:txBody>
          <a:bodyPr anchor="ctr"/>
          <a:lstStyle/>
          <a:p>
            <a:pPr eaLnBrk="1" hangingPunct="1"/>
            <a:r>
              <a:rPr lang="en-US" smtClean="0"/>
              <a:t>Precision@K</a:t>
            </a:r>
          </a:p>
        </p:txBody>
      </p:sp>
      <p:sp>
        <p:nvSpPr>
          <p:cNvPr id="52227" name="Rectangle 3"/>
          <p:cNvSpPr>
            <a:spLocks noGrp="1" noChangeArrowheads="1"/>
          </p:cNvSpPr>
          <p:nvPr>
            <p:ph type="body" idx="4294967295"/>
          </p:nvPr>
        </p:nvSpPr>
        <p:spPr>
          <a:xfrm>
            <a:off x="611188" y="2017713"/>
            <a:ext cx="8343900" cy="4114800"/>
          </a:xfrm>
        </p:spPr>
        <p:txBody>
          <a:bodyPr/>
          <a:lstStyle/>
          <a:p>
            <a:pPr eaLnBrk="1" hangingPunct="1">
              <a:lnSpc>
                <a:spcPct val="90000"/>
              </a:lnSpc>
            </a:pPr>
            <a:r>
              <a:rPr lang="en-US" sz="2600" smtClean="0"/>
              <a:t>Thiết lập ngưỡng K</a:t>
            </a:r>
            <a:endParaRPr lang="en-US" sz="1900" smtClean="0"/>
          </a:p>
          <a:p>
            <a:pPr eaLnBrk="1" hangingPunct="1">
              <a:lnSpc>
                <a:spcPct val="90000"/>
              </a:lnSpc>
            </a:pPr>
            <a:r>
              <a:rPr lang="en-US" sz="2600" smtClean="0"/>
              <a:t>Tính tỉ lệ văn bản phù hợp trong K kết quả đầu tiên</a:t>
            </a:r>
            <a:endParaRPr lang="en-US" sz="1900" smtClean="0"/>
          </a:p>
          <a:p>
            <a:pPr eaLnBrk="1" hangingPunct="1">
              <a:lnSpc>
                <a:spcPct val="90000"/>
              </a:lnSpc>
            </a:pPr>
            <a:r>
              <a:rPr lang="en-US" sz="2600" smtClean="0"/>
              <a:t>Bỏ qua những văn bản xếp hạng thấp hơn K</a:t>
            </a:r>
            <a:endParaRPr lang="en-US" sz="1900" smtClean="0"/>
          </a:p>
          <a:p>
            <a:pPr eaLnBrk="1" hangingPunct="1">
              <a:lnSpc>
                <a:spcPct val="90000"/>
              </a:lnSpc>
            </a:pPr>
            <a:r>
              <a:rPr lang="en-US" sz="2600" smtClean="0"/>
              <a:t>Ví dụ:      d1*, d2, d3*, d4, d5*       </a:t>
            </a:r>
          </a:p>
          <a:p>
            <a:pPr lvl="1" eaLnBrk="1" hangingPunct="1">
              <a:lnSpc>
                <a:spcPct val="90000"/>
              </a:lnSpc>
            </a:pPr>
            <a:r>
              <a:rPr lang="en-US" smtClean="0"/>
              <a:t>Precision@3 = 2/3 </a:t>
            </a:r>
          </a:p>
          <a:p>
            <a:pPr lvl="1" eaLnBrk="1" hangingPunct="1">
              <a:lnSpc>
                <a:spcPct val="90000"/>
              </a:lnSpc>
            </a:pPr>
            <a:endParaRPr lang="en-US" sz="500" smtClean="0"/>
          </a:p>
          <a:p>
            <a:pPr lvl="1" eaLnBrk="1" hangingPunct="1">
              <a:lnSpc>
                <a:spcPct val="90000"/>
              </a:lnSpc>
            </a:pPr>
            <a:r>
              <a:rPr lang="en-US" smtClean="0"/>
              <a:t>Precision@4 = 2/4</a:t>
            </a:r>
          </a:p>
          <a:p>
            <a:pPr lvl="1" eaLnBrk="1" hangingPunct="1">
              <a:lnSpc>
                <a:spcPct val="90000"/>
              </a:lnSpc>
            </a:pPr>
            <a:r>
              <a:rPr lang="en-US" smtClean="0"/>
              <a:t>Precision@5 = 3/5</a:t>
            </a:r>
          </a:p>
          <a:p>
            <a:pPr lvl="1" eaLnBrk="1" hangingPunct="1">
              <a:lnSpc>
                <a:spcPct val="90000"/>
              </a:lnSpc>
            </a:pPr>
            <a:endParaRPr lang="en-US" smtClean="0"/>
          </a:p>
          <a:p>
            <a:pPr eaLnBrk="1" hangingPunct="1">
              <a:lnSpc>
                <a:spcPct val="90000"/>
              </a:lnSpc>
            </a:pPr>
            <a:r>
              <a:rPr lang="en-US" smtClean="0"/>
              <a:t>Một cách tương tự chúng ta có Recall@K</a:t>
            </a:r>
          </a:p>
        </p:txBody>
      </p:sp>
    </p:spTree>
    <p:extLst>
      <p:ext uri="{BB962C8B-B14F-4D97-AF65-F5344CB8AC3E}">
        <p14:creationId xmlns:p14="http://schemas.microsoft.com/office/powerpoint/2010/main" val="38869493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598BC14D-A31C-464E-A4F8-D7EF8630EF54}" type="slidenum">
              <a:rPr lang="vi-VN"/>
              <a:pPr/>
              <a:t>32</a:t>
            </a:fld>
            <a:endParaRPr lang="vi-VN"/>
          </a:p>
        </p:txBody>
      </p:sp>
      <p:sp>
        <p:nvSpPr>
          <p:cNvPr id="9219" name="Rectangle 2"/>
          <p:cNvSpPr>
            <a:spLocks noGrp="1" noChangeArrowheads="1"/>
          </p:cNvSpPr>
          <p:nvPr>
            <p:ph type="title" idx="4294967295"/>
          </p:nvPr>
        </p:nvSpPr>
        <p:spPr>
          <a:xfrm>
            <a:off x="1259631" y="765175"/>
            <a:ext cx="7704981" cy="839788"/>
          </a:xfrm>
          <a:solidFill>
            <a:schemeClr val="bg1"/>
          </a:solidFill>
        </p:spPr>
        <p:txBody>
          <a:bodyPr anchor="ctr"/>
          <a:lstStyle/>
          <a:p>
            <a:pPr eaLnBrk="1" hangingPunct="1"/>
            <a:r>
              <a:rPr lang="vi-VN" dirty="0" smtClean="0"/>
              <a:t>Bình quân độ chính xác trung bình</a:t>
            </a:r>
          </a:p>
        </p:txBody>
      </p:sp>
      <mc:AlternateContent xmlns:mc="http://schemas.openxmlformats.org/markup-compatibility/2006" xmlns:a14="http://schemas.microsoft.com/office/drawing/2010/main">
        <mc:Choice Requires="a14">
          <p:sp>
            <p:nvSpPr>
              <p:cNvPr id="9220" name="Rectangle 3"/>
              <p:cNvSpPr>
                <a:spLocks noGrp="1" noChangeArrowheads="1"/>
              </p:cNvSpPr>
              <p:nvPr>
                <p:ph type="body" idx="4294967295"/>
              </p:nvPr>
            </p:nvSpPr>
            <p:spPr>
              <a:xfrm>
                <a:off x="611188" y="2017713"/>
                <a:ext cx="8343900" cy="4114800"/>
              </a:xfrm>
            </p:spPr>
            <p:txBody>
              <a:bodyPr/>
              <a:lstStyle/>
              <a:p>
                <a:pPr eaLnBrk="1" hangingPunct="1"/>
                <a:r>
                  <a:rPr lang="vi-VN" dirty="0" smtClean="0"/>
                  <a:t>Mean Average Precision (MAP)</a:t>
                </a:r>
              </a:p>
              <a:p>
                <a:pPr marL="0" indent="0" eaLnBrk="1" hangingPunct="1">
                  <a:buNone/>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𝑀𝐴𝑃</m:t>
                      </m:r>
                      <m:r>
                        <a:rPr lang="vi-VN" b="0" i="1" smtClean="0">
                          <a:latin typeface="Cambria Math" panose="02040503050406030204" pitchFamily="18" charset="0"/>
                        </a:rPr>
                        <m:t>=</m:t>
                      </m:r>
                      <m:f>
                        <m:fPr>
                          <m:ctrlPr>
                            <a:rPr lang="vi-VN" b="0" i="1" smtClean="0">
                              <a:latin typeface="Cambria Math"/>
                            </a:rPr>
                          </m:ctrlPr>
                        </m:fPr>
                        <m:num>
                          <m:r>
                            <a:rPr lang="vi-VN" b="0" i="1" smtClean="0">
                              <a:latin typeface="Cambria Math" panose="02040503050406030204" pitchFamily="18" charset="0"/>
                            </a:rPr>
                            <m:t>1</m:t>
                          </m:r>
                        </m:num>
                        <m:den>
                          <m:d>
                            <m:dPr>
                              <m:begChr m:val="|"/>
                              <m:endChr m:val="|"/>
                              <m:ctrlPr>
                                <a:rPr lang="vi-VN" b="0" i="1" smtClean="0">
                                  <a:latin typeface="Cambria Math"/>
                                </a:rPr>
                              </m:ctrlPr>
                            </m:dPr>
                            <m:e>
                              <m:r>
                                <a:rPr lang="vi-VN" b="0" i="1" smtClean="0">
                                  <a:latin typeface="Cambria Math" panose="02040503050406030204" pitchFamily="18" charset="0"/>
                                </a:rPr>
                                <m:t>𝑄</m:t>
                              </m:r>
                            </m:e>
                          </m:d>
                        </m:den>
                      </m:f>
                      <m:r>
                        <a:rPr lang="vi-VN" b="0" i="1" smtClean="0">
                          <a:latin typeface="Cambria Math" panose="02040503050406030204" pitchFamily="18" charset="0"/>
                          <a:ea typeface="Cambria Math" panose="02040503050406030204" pitchFamily="18" charset="0"/>
                        </a:rPr>
                        <m:t>∙</m:t>
                      </m:r>
                      <m:nary>
                        <m:naryPr>
                          <m:chr m:val="∑"/>
                          <m:subHide m:val="on"/>
                          <m:supHide m:val="on"/>
                          <m:ctrlPr>
                            <a:rPr lang="vi-VN" b="0" i="1" smtClean="0">
                              <a:latin typeface="Cambria Math"/>
                              <a:ea typeface="Cambria Math" panose="02040503050406030204" pitchFamily="18" charset="0"/>
                            </a:rPr>
                          </m:ctrlPr>
                        </m:naryPr>
                        <m:sub/>
                        <m:sup/>
                        <m:e>
                          <m:r>
                            <a:rPr lang="vi-VN" b="0" i="1" smtClean="0">
                              <a:latin typeface="Cambria Math" panose="02040503050406030204" pitchFamily="18" charset="0"/>
                              <a:ea typeface="Cambria Math" panose="02040503050406030204" pitchFamily="18" charset="0"/>
                            </a:rPr>
                            <m:t>(</m:t>
                          </m:r>
                          <m:f>
                            <m:fPr>
                              <m:ctrlPr>
                                <a:rPr lang="vi-VN" b="0" i="1" smtClean="0">
                                  <a:latin typeface="Cambria Math"/>
                                  <a:ea typeface="Cambria Math" panose="02040503050406030204" pitchFamily="18" charset="0"/>
                                </a:rPr>
                              </m:ctrlPr>
                            </m:fPr>
                            <m:num>
                              <m:r>
                                <a:rPr lang="vi-VN" b="0" i="1" smtClean="0">
                                  <a:latin typeface="Cambria Math" panose="02040503050406030204" pitchFamily="18" charset="0"/>
                                  <a:ea typeface="Cambria Math" panose="02040503050406030204" pitchFamily="18" charset="0"/>
                                </a:rPr>
                                <m:t>1</m:t>
                              </m:r>
                            </m:num>
                            <m:den>
                              <m:sSub>
                                <m:sSubPr>
                                  <m:ctrlPr>
                                    <a:rPr lang="vi-VN" b="0" i="1" smtClean="0">
                                      <a:latin typeface="Cambria Math"/>
                                      <a:ea typeface="Cambria Math" panose="02040503050406030204" pitchFamily="18" charset="0"/>
                                    </a:rPr>
                                  </m:ctrlPr>
                                </m:sSubPr>
                                <m:e>
                                  <m:r>
                                    <a:rPr lang="vi-VN" b="0" i="1" smtClean="0">
                                      <a:latin typeface="Cambria Math" panose="02040503050406030204" pitchFamily="18" charset="0"/>
                                      <a:ea typeface="Cambria Math" panose="02040503050406030204" pitchFamily="18" charset="0"/>
                                    </a:rPr>
                                    <m:t>𝑅</m:t>
                                  </m:r>
                                </m:e>
                                <m:sub>
                                  <m:r>
                                    <a:rPr lang="vi-VN" b="0" i="1" smtClean="0">
                                      <a:latin typeface="Cambria Math" panose="02040503050406030204" pitchFamily="18" charset="0"/>
                                      <a:ea typeface="Cambria Math" panose="02040503050406030204" pitchFamily="18" charset="0"/>
                                    </a:rPr>
                                    <m:t>𝑞</m:t>
                                  </m:r>
                                </m:sub>
                              </m:sSub>
                            </m:den>
                          </m:f>
                          <m:r>
                            <a:rPr lang="vi-VN" b="0" i="1" smtClean="0">
                              <a:latin typeface="Cambria Math" panose="02040503050406030204" pitchFamily="18" charset="0"/>
                              <a:ea typeface="Cambria Math" panose="02040503050406030204" pitchFamily="18" charset="0"/>
                            </a:rPr>
                            <m:t>∙</m:t>
                          </m:r>
                          <m:nary>
                            <m:naryPr>
                              <m:chr m:val="∑"/>
                              <m:subHide m:val="on"/>
                              <m:supHide m:val="on"/>
                              <m:ctrlPr>
                                <a:rPr lang="vi-VN" b="0" i="1" smtClean="0">
                                  <a:latin typeface="Cambria Math"/>
                                  <a:ea typeface="Cambria Math" panose="02040503050406030204" pitchFamily="18" charset="0"/>
                                </a:rPr>
                              </m:ctrlPr>
                            </m:naryPr>
                            <m:sub/>
                            <m:sup/>
                            <m:e>
                              <m:r>
                                <a:rPr lang="vi-VN" b="0" i="1" smtClean="0">
                                  <a:latin typeface="Cambria Math" panose="02040503050406030204" pitchFamily="18" charset="0"/>
                                  <a:ea typeface="Cambria Math" panose="02040503050406030204" pitchFamily="18" charset="0"/>
                                </a:rPr>
                                <m:t>𝑃</m:t>
                              </m:r>
                              <m:r>
                                <a:rPr lang="vi-VN" b="0" i="1" smtClean="0">
                                  <a:latin typeface="Cambria Math" panose="02040503050406030204" pitchFamily="18" charset="0"/>
                                  <a:ea typeface="Cambria Math" panose="02040503050406030204" pitchFamily="18" charset="0"/>
                                </a:rPr>
                                <m:t>@</m:t>
                              </m:r>
                              <m:sSub>
                                <m:sSubPr>
                                  <m:ctrlPr>
                                    <a:rPr lang="vi-VN" b="0" i="1" smtClean="0">
                                      <a:latin typeface="Cambria Math"/>
                                      <a:ea typeface="Cambria Math" panose="02040503050406030204" pitchFamily="18" charset="0"/>
                                    </a:rPr>
                                  </m:ctrlPr>
                                </m:sSubPr>
                                <m:e>
                                  <m:r>
                                    <a:rPr lang="vi-VN" b="0" i="1" smtClean="0">
                                      <a:latin typeface="Cambria Math" panose="02040503050406030204" pitchFamily="18" charset="0"/>
                                      <a:ea typeface="Cambria Math" panose="02040503050406030204" pitchFamily="18" charset="0"/>
                                    </a:rPr>
                                    <m:t>𝐾</m:t>
                                  </m:r>
                                </m:e>
                                <m:sub>
                                  <m:r>
                                    <a:rPr lang="vi-VN" b="0" i="1" smtClean="0">
                                      <a:latin typeface="Cambria Math" panose="02040503050406030204" pitchFamily="18" charset="0"/>
                                      <a:ea typeface="Cambria Math" panose="02040503050406030204" pitchFamily="18" charset="0"/>
                                    </a:rPr>
                                    <m:t>𝑖</m:t>
                                  </m:r>
                                </m:sub>
                              </m:sSub>
                            </m:e>
                          </m:nary>
                          <m:r>
                            <a:rPr lang="vi-VN" b="0" i="1" smtClean="0">
                              <a:latin typeface="Cambria Math" panose="02040503050406030204" pitchFamily="18" charset="0"/>
                              <a:ea typeface="Cambria Math" panose="02040503050406030204" pitchFamily="18" charset="0"/>
                            </a:rPr>
                            <m:t>)</m:t>
                          </m:r>
                        </m:e>
                      </m:nary>
                    </m:oMath>
                  </m:oMathPara>
                </a14:m>
                <a:endParaRPr lang="vi-VN" dirty="0"/>
              </a:p>
              <a:p>
                <a:pPr marL="0" indent="0" eaLnBrk="1" hangingPunct="1">
                  <a:buNone/>
                </a:pPr>
                <a:r>
                  <a:rPr lang="vi-VN" dirty="0" smtClean="0"/>
                  <a:t>Trong đó R</a:t>
                </a:r>
                <a:r>
                  <a:rPr lang="vi-VN" baseline="-25000" dirty="0" smtClean="0"/>
                  <a:t>i</a:t>
                </a:r>
                <a:r>
                  <a:rPr lang="vi-VN" dirty="0" smtClean="0"/>
                  <a:t> là số văn bản trong bộ dữ liệu phù hợp với truy vấn q</a:t>
                </a:r>
                <a:r>
                  <a:rPr lang="vi-VN" baseline="-25000" dirty="0" smtClean="0"/>
                  <a:t>i</a:t>
                </a:r>
                <a:r>
                  <a:rPr lang="vi-VN" dirty="0"/>
                  <a:t>.</a:t>
                </a:r>
                <a:endParaRPr lang="vi-VN" dirty="0" smtClean="0"/>
              </a:p>
            </p:txBody>
          </p:sp>
        </mc:Choice>
        <mc:Fallback xmlns="">
          <p:sp>
            <p:nvSpPr>
              <p:cNvPr id="9220" name="Rectangle 3"/>
              <p:cNvSpPr>
                <a:spLocks noGrp="1" noRot="1" noChangeAspect="1" noMove="1" noResize="1" noEditPoints="1" noAdjustHandles="1" noChangeArrowheads="1" noChangeShapeType="1" noTextEdit="1"/>
              </p:cNvSpPr>
              <p:nvPr>
                <p:ph type="body" idx="4294967295"/>
              </p:nvPr>
            </p:nvSpPr>
            <p:spPr>
              <a:xfrm>
                <a:off x="611188" y="2017713"/>
                <a:ext cx="8343900" cy="4114800"/>
              </a:xfrm>
              <a:blipFill rotWithShape="1">
                <a:blip r:embed="rId2"/>
                <a:stretch>
                  <a:fillRect l="-1461" t="-1481" r="-1388"/>
                </a:stretch>
              </a:blipFill>
            </p:spPr>
            <p:txBody>
              <a:bodyPr/>
              <a:lstStyle/>
              <a:p>
                <a:r>
                  <a:rPr lang="vi-VN">
                    <a:noFill/>
                  </a:rPr>
                  <a:t> </a:t>
                </a:r>
              </a:p>
            </p:txBody>
          </p:sp>
        </mc:Fallback>
      </mc:AlternateContent>
    </p:spTree>
    <p:extLst>
      <p:ext uri="{BB962C8B-B14F-4D97-AF65-F5344CB8AC3E}">
        <p14:creationId xmlns:p14="http://schemas.microsoft.com/office/powerpoint/2010/main" val="12657483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DBF3116E-8190-4E10-B71F-7D5E7F9A4E93}" type="slidenum">
              <a:rPr lang="vi-VN"/>
              <a:pPr/>
              <a:t>33</a:t>
            </a:fld>
            <a:endParaRPr lang="vi-VN"/>
          </a:p>
        </p:txBody>
      </p:sp>
      <p:sp>
        <p:nvSpPr>
          <p:cNvPr id="11267" name="Title 1"/>
          <p:cNvSpPr>
            <a:spLocks noGrp="1"/>
          </p:cNvSpPr>
          <p:nvPr>
            <p:ph type="title" idx="4294967295"/>
          </p:nvPr>
        </p:nvSpPr>
        <p:spPr>
          <a:xfrm>
            <a:off x="1042988" y="476250"/>
            <a:ext cx="7866062" cy="622300"/>
          </a:xfrm>
        </p:spPr>
        <p:txBody>
          <a:bodyPr/>
          <a:lstStyle/>
          <a:p>
            <a:pPr eaLnBrk="1" hangingPunct="1"/>
            <a:r>
              <a:rPr lang="en-US" dirty="0" err="1" smtClean="0"/>
              <a:t>Ví</a:t>
            </a:r>
            <a:r>
              <a:rPr lang="en-US" dirty="0" smtClean="0"/>
              <a:t> </a:t>
            </a:r>
            <a:r>
              <a:rPr lang="en-US" dirty="0" err="1" smtClean="0"/>
              <a:t>dụ</a:t>
            </a:r>
            <a:r>
              <a:rPr lang="en-US" dirty="0" smtClean="0"/>
              <a:t> MAP</a:t>
            </a:r>
          </a:p>
        </p:txBody>
      </p:sp>
      <p:sp>
        <p:nvSpPr>
          <p:cNvPr id="11268" name="Text Box 5"/>
          <p:cNvSpPr txBox="1">
            <a:spLocks noChangeArrowheads="1"/>
          </p:cNvSpPr>
          <p:nvPr/>
        </p:nvSpPr>
        <p:spPr bwMode="auto">
          <a:xfrm>
            <a:off x="1042988" y="1268413"/>
            <a:ext cx="69850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spcBef>
                <a:spcPct val="50000"/>
              </a:spcBef>
            </a:pPr>
            <a:r>
              <a:rPr lang="en-US"/>
              <a:t>*****	 Văn bản phù hợp với truy vấn 1</a:t>
            </a:r>
            <a:endParaRPr lang="vi-VN"/>
          </a:p>
        </p:txBody>
      </p:sp>
      <p:graphicFrame>
        <p:nvGraphicFramePr>
          <p:cNvPr id="166918" name="Group 6"/>
          <p:cNvGraphicFramePr>
            <a:graphicFrameLocks noGrp="1"/>
          </p:cNvGraphicFramePr>
          <p:nvPr/>
        </p:nvGraphicFramePr>
        <p:xfrm>
          <a:off x="407988" y="1773238"/>
          <a:ext cx="8556625" cy="1249608"/>
        </p:xfrm>
        <a:graphic>
          <a:graphicData uri="http://schemas.openxmlformats.org/drawingml/2006/table">
            <a:tbl>
              <a:tblPr/>
              <a:tblGrid>
                <a:gridCol w="1974850"/>
                <a:gridCol w="658812"/>
                <a:gridCol w="657225"/>
                <a:gridCol w="658813"/>
                <a:gridCol w="657225"/>
                <a:gridCol w="658812"/>
                <a:gridCol w="658813"/>
                <a:gridCol w="657225"/>
                <a:gridCol w="658812"/>
                <a:gridCol w="657225"/>
                <a:gridCol w="658813"/>
              </a:tblGrid>
              <a:tr h="457084">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Xếp hạng # 1</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cap="fla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đầy đủ</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0,8</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chính xác</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0,67</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0,38</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cap="flat">
                      <a:noFill/>
                    </a:lnB>
                    <a:lnTlToBr>
                      <a:noFill/>
                    </a:lnTlToBr>
                    <a:lnBlToTr>
                      <a:noFill/>
                    </a:lnBlToTr>
                    <a:solidFill>
                      <a:schemeClr val="bg1"/>
                    </a:solidFill>
                  </a:tcPr>
                </a:tc>
              </a:tr>
            </a:tbl>
          </a:graphicData>
        </a:graphic>
      </p:graphicFrame>
      <p:sp>
        <p:nvSpPr>
          <p:cNvPr id="11303" name="Text Box 68"/>
          <p:cNvSpPr txBox="1">
            <a:spLocks noChangeArrowheads="1"/>
          </p:cNvSpPr>
          <p:nvPr/>
        </p:nvSpPr>
        <p:spPr bwMode="auto">
          <a:xfrm>
            <a:off x="1042988" y="3316288"/>
            <a:ext cx="69850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spcBef>
                <a:spcPct val="50000"/>
              </a:spcBef>
            </a:pPr>
            <a:r>
              <a:rPr lang="en-US"/>
              <a:t>***	 Văn bản phù hợp với truy vấn 2</a:t>
            </a:r>
            <a:endParaRPr lang="vi-VN"/>
          </a:p>
        </p:txBody>
      </p:sp>
      <p:graphicFrame>
        <p:nvGraphicFramePr>
          <p:cNvPr id="167044" name="Group 132"/>
          <p:cNvGraphicFramePr>
            <a:graphicFrameLocks noGrp="1"/>
          </p:cNvGraphicFramePr>
          <p:nvPr/>
        </p:nvGraphicFramePr>
        <p:xfrm>
          <a:off x="407988" y="3821113"/>
          <a:ext cx="8556625" cy="1249608"/>
        </p:xfrm>
        <a:graphic>
          <a:graphicData uri="http://schemas.openxmlformats.org/drawingml/2006/table">
            <a:tbl>
              <a:tblPr/>
              <a:tblGrid>
                <a:gridCol w="1974850"/>
                <a:gridCol w="658812"/>
                <a:gridCol w="657225"/>
                <a:gridCol w="658813"/>
                <a:gridCol w="657225"/>
                <a:gridCol w="658812"/>
                <a:gridCol w="658813"/>
                <a:gridCol w="657225"/>
                <a:gridCol w="658812"/>
                <a:gridCol w="657225"/>
                <a:gridCol w="658813"/>
              </a:tblGrid>
              <a:tr h="457084">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Xếp hạng # 2</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cap="fla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đầy đủ</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0,67</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0,67</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chính xác</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0,38</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cap="flat">
                      <a:noFill/>
                    </a:lnB>
                    <a:lnTlToBr>
                      <a:noFill/>
                    </a:lnTlToBr>
                    <a:lnBlToTr>
                      <a:noFill/>
                    </a:lnBlToTr>
                    <a:solidFill>
                      <a:schemeClr val="bg1"/>
                    </a:solidFill>
                  </a:tcPr>
                </a:tc>
              </a:tr>
            </a:tbl>
          </a:graphicData>
        </a:graphic>
      </p:graphicFrame>
      <p:sp>
        <p:nvSpPr>
          <p:cNvPr id="11338" name="Text Box 133"/>
          <p:cNvSpPr txBox="1">
            <a:spLocks noChangeArrowheads="1"/>
          </p:cNvSpPr>
          <p:nvPr/>
        </p:nvSpPr>
        <p:spPr bwMode="auto">
          <a:xfrm>
            <a:off x="323850" y="5405438"/>
            <a:ext cx="8351838" cy="11922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spcBef>
                <a:spcPct val="50000"/>
              </a:spcBef>
            </a:pPr>
            <a:r>
              <a:rPr lang="en-US" dirty="0" smtClean="0"/>
              <a:t>AP</a:t>
            </a:r>
            <a:r>
              <a:rPr lang="en-US" baseline="-25000" dirty="0" smtClean="0"/>
              <a:t>1</a:t>
            </a:r>
            <a:r>
              <a:rPr lang="en-US" dirty="0" smtClean="0"/>
              <a:t> </a:t>
            </a:r>
            <a:r>
              <a:rPr lang="en-US" dirty="0"/>
              <a:t>= (1,0 + 0,67 + 0,5 + 0,44 + 0,5)/5 = 0,62</a:t>
            </a:r>
          </a:p>
          <a:p>
            <a:pPr eaLnBrk="1" hangingPunct="1">
              <a:spcBef>
                <a:spcPct val="50000"/>
              </a:spcBef>
            </a:pPr>
            <a:r>
              <a:rPr lang="en-US" dirty="0" smtClean="0"/>
              <a:t>AP</a:t>
            </a:r>
            <a:r>
              <a:rPr lang="en-US" baseline="-25000" dirty="0" smtClean="0"/>
              <a:t>2</a:t>
            </a:r>
            <a:r>
              <a:rPr lang="en-US" dirty="0" smtClean="0"/>
              <a:t> </a:t>
            </a:r>
            <a:r>
              <a:rPr lang="en-US" dirty="0"/>
              <a:t>= (0,5 + 0,4 + 0,43)/3 = </a:t>
            </a:r>
            <a:r>
              <a:rPr lang="en-US" dirty="0" smtClean="0"/>
              <a:t>0,44</a:t>
            </a:r>
            <a:endParaRPr lang="en-US" dirty="0"/>
          </a:p>
          <a:p>
            <a:pPr eaLnBrk="1" hangingPunct="1">
              <a:spcBef>
                <a:spcPct val="50000"/>
              </a:spcBef>
            </a:pPr>
            <a:r>
              <a:rPr lang="en-US" dirty="0" smtClean="0"/>
              <a:t>MAP </a:t>
            </a:r>
            <a:r>
              <a:rPr lang="en-US" dirty="0"/>
              <a:t>= (0,62 + 0,44)/2 = 0,53</a:t>
            </a:r>
            <a:endParaRPr lang="vi-VN" dirty="0"/>
          </a:p>
        </p:txBody>
      </p:sp>
    </p:spTree>
    <p:extLst>
      <p:ext uri="{BB962C8B-B14F-4D97-AF65-F5344CB8AC3E}">
        <p14:creationId xmlns:p14="http://schemas.microsoft.com/office/powerpoint/2010/main" val="18289903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vi-VN" dirty="0" smtClean="0"/>
              <a:t>Tính ổn định của độ đo</a:t>
            </a:r>
          </a:p>
        </p:txBody>
      </p:sp>
      <p:sp>
        <p:nvSpPr>
          <p:cNvPr id="39939" name="Rectangle 3"/>
          <p:cNvSpPr>
            <a:spLocks noGrp="1" noChangeArrowheads="1"/>
          </p:cNvSpPr>
          <p:nvPr>
            <p:ph type="body" idx="1"/>
          </p:nvPr>
        </p:nvSpPr>
        <p:spPr>
          <a:xfrm>
            <a:off x="611560" y="2051050"/>
            <a:ext cx="8343528" cy="4114800"/>
          </a:xfrm>
        </p:spPr>
        <p:txBody>
          <a:bodyPr/>
          <a:lstStyle/>
          <a:p>
            <a:pPr algn="just" eaLnBrk="1" hangingPunct="1"/>
            <a:r>
              <a:rPr lang="vi-VN" dirty="0" smtClean="0"/>
              <a:t>Trên một bộ dữ liệu kiểm thử hệ thống có thể trả về kết quả kém chất lượng với một số truy vấn nhưng lại trả về kết quả rất tốt với những truy vấn khác.</a:t>
            </a:r>
          </a:p>
          <a:p>
            <a:pPr algn="just" eaLnBrk="1" hangingPunct="1"/>
            <a:r>
              <a:rPr lang="vi-VN" dirty="0" smtClean="0"/>
              <a:t>Biên độ giao động của độ đo đối với một hệ thống trên những truy vấn khác nhau có thể lớn hơn nhiều so với những hệ thống khác nhau trên cùng truy vấn.</a:t>
            </a:r>
          </a:p>
          <a:p>
            <a:pPr lvl="1" eaLnBrk="1" hangingPunct="1"/>
            <a:r>
              <a:rPr lang="vi-VN" dirty="0" smtClean="0"/>
              <a:t>Truy vấn có độ khó khác nhau.</a:t>
            </a:r>
            <a:endParaRPr lang="vi-VN" dirty="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34</a:t>
            </a:fld>
            <a:endParaRPr lang="vi-V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vi-VN" dirty="0" smtClean="0"/>
              <a:t>Tính ổn định của độ đo</a:t>
            </a:r>
          </a:p>
        </p:txBody>
      </p:sp>
      <p:sp>
        <p:nvSpPr>
          <p:cNvPr id="40963" name="Rectangle 3"/>
          <p:cNvSpPr>
            <a:spLocks noGrp="1" noChangeArrowheads="1"/>
          </p:cNvSpPr>
          <p:nvPr>
            <p:ph type="body" idx="1"/>
          </p:nvPr>
        </p:nvSpPr>
        <p:spPr>
          <a:xfrm>
            <a:off x="611188" y="2017713"/>
            <a:ext cx="8343900" cy="4114800"/>
          </a:xfrm>
        </p:spPr>
        <p:txBody>
          <a:bodyPr/>
          <a:lstStyle/>
          <a:p>
            <a:pPr algn="just" eaLnBrk="1" hangingPunct="1"/>
            <a:r>
              <a:rPr lang="vi-VN" dirty="0" smtClean="0"/>
              <a:t>Lấy trung bình trên tất cả truy vấn làm tăng tính ổn định của độ đo</a:t>
            </a:r>
          </a:p>
          <a:p>
            <a:pPr algn="just" eaLnBrk="1" hangingPunct="1"/>
            <a:r>
              <a:rPr lang="vi-VN" dirty="0" smtClean="0"/>
              <a:t>Cần nhiều truy vấn hơn cho các độ đo kém ổn định</a:t>
            </a:r>
          </a:p>
          <a:p>
            <a:pPr lvl="1" eaLnBrk="1" hangingPunct="1"/>
            <a:r>
              <a:rPr lang="vi-VN" dirty="0" smtClean="0"/>
              <a:t>AP: 25 (đủ), 50 (tốt)</a:t>
            </a:r>
          </a:p>
          <a:p>
            <a:pPr lvl="1" eaLnBrk="1" hangingPunct="1"/>
            <a:r>
              <a:rPr lang="vi-VN" dirty="0" smtClean="0"/>
              <a:t>P@10: 150 – 200 (tốt)</a:t>
            </a:r>
          </a:p>
          <a:p>
            <a:pPr algn="r" eaLnBrk="1" hangingPunct="1">
              <a:buFont typeface="Wingdings" panose="05000000000000000000" pitchFamily="2" charset="2"/>
              <a:buNone/>
            </a:pPr>
            <a:r>
              <a:rPr lang="vi-VN" dirty="0" smtClean="0"/>
              <a:t>[Modern Information Retrieval]</a:t>
            </a:r>
          </a:p>
        </p:txBody>
      </p:sp>
      <p:sp>
        <p:nvSpPr>
          <p:cNvPr id="40964" name="Rectangle 4"/>
          <p:cNvSpPr>
            <a:spLocks noChangeArrowheads="1"/>
          </p:cNvSpPr>
          <p:nvPr/>
        </p:nvSpPr>
        <p:spPr bwMode="auto">
          <a:xfrm>
            <a:off x="0" y="309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35</a:t>
            </a:fld>
            <a:endParaRPr lang="vi-V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tập 1</a:t>
            </a:r>
          </a:p>
        </p:txBody>
      </p:sp>
      <p:sp>
        <p:nvSpPr>
          <p:cNvPr id="44035" name="Rectangle 3"/>
          <p:cNvSpPr>
            <a:spLocks noGrp="1" noChangeArrowheads="1"/>
          </p:cNvSpPr>
          <p:nvPr>
            <p:ph type="body" idx="1"/>
          </p:nvPr>
        </p:nvSpPr>
        <p:spPr>
          <a:xfrm>
            <a:off x="611188" y="2060848"/>
            <a:ext cx="8343900" cy="3827190"/>
          </a:xfrm>
        </p:spPr>
        <p:txBody>
          <a:bodyPr/>
          <a:lstStyle/>
          <a:p>
            <a:pPr eaLnBrk="1" hangingPunct="1"/>
            <a:r>
              <a:rPr lang="vi-VN" sz="2400" dirty="0" smtClean="0"/>
              <a:t>Tính độ chính xác, độ đầy đủ và </a:t>
            </a:r>
            <a:r>
              <a:rPr lang="vi-VN" sz="2400" i="1" dirty="0" smtClean="0"/>
              <a:t>F</a:t>
            </a:r>
            <a:r>
              <a:rPr lang="vi-VN" sz="2400" baseline="-25000" dirty="0" smtClean="0"/>
              <a:t>1</a:t>
            </a:r>
            <a:r>
              <a:rPr lang="vi-VN" sz="2400" dirty="0" smtClean="0"/>
              <a:t> cho tập kết quả sau:</a:t>
            </a:r>
          </a:p>
          <a:p>
            <a:pPr eaLnBrk="1" hangingPunct="1"/>
            <a:endParaRPr lang="vi-VN" sz="2400" dirty="0" smtClean="0"/>
          </a:p>
          <a:p>
            <a:pPr eaLnBrk="1" hangingPunct="1"/>
            <a:endParaRPr lang="vi-VN" sz="2400" dirty="0" smtClean="0"/>
          </a:p>
          <a:p>
            <a:pPr eaLnBrk="1" hangingPunct="1"/>
            <a:endParaRPr lang="vi-VN" sz="2400" dirty="0" smtClean="0"/>
          </a:p>
          <a:p>
            <a:pPr eaLnBrk="1" hangingPunct="1"/>
            <a:endParaRPr lang="vi-VN" sz="2400" dirty="0" smtClean="0"/>
          </a:p>
        </p:txBody>
      </p:sp>
      <p:graphicFrame>
        <p:nvGraphicFramePr>
          <p:cNvPr id="37905" name="Group 17"/>
          <p:cNvGraphicFramePr>
            <a:graphicFrameLocks noGrp="1"/>
          </p:cNvGraphicFramePr>
          <p:nvPr>
            <p:extLst>
              <p:ext uri="{D42A27DB-BD31-4B8C-83A1-F6EECF244321}">
                <p14:modId xmlns:p14="http://schemas.microsoft.com/office/powerpoint/2010/main" val="2001032528"/>
              </p:ext>
            </p:extLst>
          </p:nvPr>
        </p:nvGraphicFramePr>
        <p:xfrm>
          <a:off x="1115616" y="2780928"/>
          <a:ext cx="6528048" cy="1737042"/>
        </p:xfrm>
        <a:graphic>
          <a:graphicData uri="http://schemas.openxmlformats.org/drawingml/2006/table">
            <a:tbl>
              <a:tblPr/>
              <a:tblGrid>
                <a:gridCol w="2232248"/>
                <a:gridCol w="1210277"/>
                <a:gridCol w="3085523"/>
              </a:tblGrid>
              <a:tr h="82269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T="45667" marB="45667"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phù hợp</a:t>
                      </a:r>
                    </a:p>
                  </a:txBody>
                  <a:tcPr marT="45667" marB="45667"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không phù hợp</a:t>
                      </a:r>
                    </a:p>
                  </a:txBody>
                  <a:tcPr marT="45667" marB="45667"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45701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trả về</a:t>
                      </a:r>
                    </a:p>
                  </a:txBody>
                  <a:tcPr marT="45667" marB="45667"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10</a:t>
                      </a:r>
                    </a:p>
                  </a:txBody>
                  <a:tcPr marT="45667" marB="45667"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20</a:t>
                      </a:r>
                    </a:p>
                  </a:txBody>
                  <a:tcPr marT="45667" marB="45667"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r>
              <a:tr h="45701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không trả về </a:t>
                      </a:r>
                    </a:p>
                  </a:txBody>
                  <a:tcPr marT="45667" marB="45667"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80</a:t>
                      </a:r>
                    </a:p>
                  </a:txBody>
                  <a:tcPr marT="45667" marB="45667"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1,000,000,000</a:t>
                      </a:r>
                    </a:p>
                  </a:txBody>
                  <a:tcPr marT="45667" marB="45667"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36</a:t>
            </a:fld>
            <a:endParaRPr lang="vi-VN"/>
          </a:p>
        </p:txBody>
      </p:sp>
    </p:spTree>
    <p:extLst>
      <p:ext uri="{BB962C8B-B14F-4D97-AF65-F5344CB8AC3E}">
        <p14:creationId xmlns:p14="http://schemas.microsoft.com/office/powerpoint/2010/main" val="36021887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tập 2</a:t>
            </a:r>
          </a:p>
        </p:txBody>
      </p:sp>
      <p:sp>
        <p:nvSpPr>
          <p:cNvPr id="44035" name="Rectangle 3"/>
          <p:cNvSpPr>
            <a:spLocks noGrp="1" noChangeArrowheads="1"/>
          </p:cNvSpPr>
          <p:nvPr>
            <p:ph type="body" idx="1"/>
          </p:nvPr>
        </p:nvSpPr>
        <p:spPr>
          <a:xfrm>
            <a:off x="611188" y="1773238"/>
            <a:ext cx="8343900" cy="2447850"/>
          </a:xfrm>
        </p:spPr>
        <p:txBody>
          <a:bodyPr/>
          <a:lstStyle/>
          <a:p>
            <a:pPr algn="just" eaLnBrk="1" hangingPunct="1"/>
            <a:r>
              <a:rPr lang="vi-VN" dirty="0" smtClean="0"/>
              <a:t>Công cụ tìm kiếm Snoogle luôn trả lời “tìm thấy 0 kết quả thỏa mãn”, cho truy vấn bất kỳ. Vì sao Snoogle thể hiện rằng độ chính xác khái quát không hữu ích trong đánh giá kết quả tìm kiếm</a:t>
            </a:r>
            <a:r>
              <a:rPr lang="de-DE" dirty="0" smtClean="0"/>
              <a:t>?</a:t>
            </a:r>
          </a:p>
          <a:p>
            <a:pPr marL="0" indent="0" algn="ctr" eaLnBrk="1" hangingPunct="1">
              <a:buNone/>
            </a:pPr>
            <a:r>
              <a:rPr lang="de-DE" dirty="0" smtClean="0"/>
              <a:t>AC = (TP+TN)/(TP+TN+FP+FN)</a:t>
            </a:r>
            <a:endParaRPr lang="vi-VN" dirty="0" smtClean="0"/>
          </a:p>
        </p:txBody>
      </p:sp>
      <p:pic>
        <p:nvPicPr>
          <p:cNvPr id="44049" name="Picture 8" descr="240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3694" y="4403447"/>
            <a:ext cx="37988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37</a:t>
            </a:fld>
            <a:endParaRPr lang="vi-V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endParaRPr lang="ru-RU" smtClean="0"/>
          </a:p>
        </p:txBody>
      </p:sp>
      <p:pic>
        <p:nvPicPr>
          <p:cNvPr id="10547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38</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05475"/>
                                        </p:tgtEl>
                                        <p:attrNameLst>
                                          <p:attrName>style.visibility</p:attrName>
                                        </p:attrNameLst>
                                      </p:cBhvr>
                                      <p:to>
                                        <p:strVal val="visible"/>
                                      </p:to>
                                    </p:set>
                                    <p:anim calcmode="lin" valueType="num">
                                      <p:cBhvr additive="base">
                                        <p:cTn id="7" dur="500" fill="hold"/>
                                        <p:tgtEl>
                                          <p:spTgt spid="105475"/>
                                        </p:tgtEl>
                                        <p:attrNameLst>
                                          <p:attrName>ppt_x</p:attrName>
                                        </p:attrNameLst>
                                      </p:cBhvr>
                                      <p:tavLst>
                                        <p:tav tm="0">
                                          <p:val>
                                            <p:strVal val="#ppt_x"/>
                                          </p:val>
                                        </p:tav>
                                        <p:tav tm="100000">
                                          <p:val>
                                            <p:strVal val="#ppt_x"/>
                                          </p:val>
                                        </p:tav>
                                      </p:tavLst>
                                    </p:anim>
                                    <p:anim calcmode="lin" valueType="num">
                                      <p:cBhvr additive="base">
                                        <p:cTn id="8" dur="500" fill="hold"/>
                                        <p:tgtEl>
                                          <p:spTgt spid="105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vi-VN" dirty="0" smtClean="0"/>
              <a:t>Tiêu trí chất lượng cơ bản của hệ thống tìm kiếm</a:t>
            </a:r>
          </a:p>
        </p:txBody>
      </p:sp>
      <p:sp>
        <p:nvSpPr>
          <p:cNvPr id="7171" name="Rectangle 3"/>
          <p:cNvSpPr>
            <a:spLocks noGrp="1" noChangeArrowheads="1"/>
          </p:cNvSpPr>
          <p:nvPr>
            <p:ph type="body" idx="1"/>
          </p:nvPr>
        </p:nvSpPr>
        <p:spPr>
          <a:xfrm>
            <a:off x="611560" y="1916113"/>
            <a:ext cx="8208590" cy="4465637"/>
          </a:xfrm>
        </p:spPr>
        <p:txBody>
          <a:bodyPr/>
          <a:lstStyle/>
          <a:p>
            <a:pPr algn="just" eaLnBrk="1" hangingPunct="1"/>
            <a:r>
              <a:rPr lang="vi-VN" dirty="0" smtClean="0"/>
              <a:t>Nhiệm vụ </a:t>
            </a:r>
            <a:r>
              <a:rPr lang="vi-VN" dirty="0"/>
              <a:t>của công cụ tìm kiếm là đáp ứng nhu cầu thông tin của người </a:t>
            </a:r>
            <a:r>
              <a:rPr lang="vi-VN" dirty="0" smtClean="0"/>
              <a:t>dùng, đây đồng thời cũng là tiêu trí chất lượng cơ bản của công cụ tìm kiếm:</a:t>
            </a:r>
            <a:endParaRPr lang="vi-VN" dirty="0"/>
          </a:p>
          <a:p>
            <a:pPr lvl="1" algn="just" eaLnBrk="1" hangingPunct="1"/>
            <a:r>
              <a:rPr lang="vi-VN" dirty="0" smtClean="0"/>
              <a:t>Giải </a:t>
            </a:r>
            <a:r>
              <a:rPr lang="vi-VN" dirty="0"/>
              <a:t>thuật xếp hạng có vai trò rất quan trọng đối với công cụ tìm </a:t>
            </a:r>
            <a:r>
              <a:rPr lang="vi-VN" dirty="0" smtClean="0"/>
              <a:t>kiếm;</a:t>
            </a:r>
          </a:p>
          <a:p>
            <a:pPr lvl="1" algn="just" eaLnBrk="1" hangingPunct="1"/>
            <a:r>
              <a:rPr lang="vi-VN" dirty="0" smtClean="0"/>
              <a:t>Người dùng hài lòng nếu công cụ tìm kiếm đáp ứng được nhu cầu thông tin.</a:t>
            </a:r>
            <a:endParaRPr lang="vi-VN" dirty="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4</a:t>
            </a:fld>
            <a:endParaRPr lang="vi-VN"/>
          </a:p>
        </p:txBody>
      </p:sp>
    </p:spTree>
    <p:extLst>
      <p:ext uri="{BB962C8B-B14F-4D97-AF65-F5344CB8AC3E}">
        <p14:creationId xmlns:p14="http://schemas.microsoft.com/office/powerpoint/2010/main" val="2304928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dirty="0" smtClean="0"/>
              <a:t>Dấu hiệu hài lòng của người dùng</a:t>
            </a:r>
          </a:p>
        </p:txBody>
      </p:sp>
      <p:sp>
        <p:nvSpPr>
          <p:cNvPr id="8195" name="Rectangle 3"/>
          <p:cNvSpPr>
            <a:spLocks noGrp="1" noChangeArrowheads="1"/>
          </p:cNvSpPr>
          <p:nvPr>
            <p:ph type="body" idx="1"/>
          </p:nvPr>
        </p:nvSpPr>
        <p:spPr>
          <a:xfrm>
            <a:off x="611560" y="1916113"/>
            <a:ext cx="8353053" cy="4651375"/>
          </a:xfrm>
        </p:spPr>
        <p:txBody>
          <a:bodyPr/>
          <a:lstStyle/>
          <a:p>
            <a:pPr algn="just"/>
            <a:r>
              <a:rPr lang="vi-VN" sz="2000" dirty="0" smtClean="0"/>
              <a:t>Công cụ tìm kiếm trên Web</a:t>
            </a:r>
          </a:p>
          <a:p>
            <a:pPr lvl="1" algn="just"/>
            <a:r>
              <a:rPr lang="vi-VN" sz="1800" dirty="0" smtClean="0"/>
              <a:t>Người dùng hài lòng nếu tìm thấy thông tin cần thiết</a:t>
            </a:r>
            <a:r>
              <a:rPr lang="vi-VN" sz="1800" dirty="0" smtClean="0">
                <a:solidFill>
                  <a:srgbClr val="0070C0"/>
                </a:solidFill>
              </a:rPr>
              <a:t>. Đo: Tỉ lệ quay trở lại công cụ tìm kiếm.</a:t>
            </a:r>
          </a:p>
          <a:p>
            <a:pPr lvl="1" algn="just"/>
            <a:r>
              <a:rPr lang="vi-VN" sz="1800" dirty="0" smtClean="0"/>
              <a:t>Nhà quảng cáo hài lòng nếu người tìm kiếm mở quảng cáo</a:t>
            </a:r>
            <a:r>
              <a:rPr lang="de-DE" sz="1800" dirty="0" smtClean="0"/>
              <a:t>. </a:t>
            </a:r>
            <a:r>
              <a:rPr lang="de-DE" sz="1800" dirty="0" smtClean="0">
                <a:solidFill>
                  <a:srgbClr val="0070C0"/>
                </a:solidFill>
              </a:rPr>
              <a:t>Đo: Tỉ lệ mở quảng cáo.</a:t>
            </a:r>
          </a:p>
          <a:p>
            <a:pPr algn="just"/>
            <a:r>
              <a:rPr lang="vi-VN" sz="2000" dirty="0" smtClean="0"/>
              <a:t>Thương mại điện tử</a:t>
            </a:r>
          </a:p>
          <a:p>
            <a:pPr lvl="1" algn="just"/>
            <a:r>
              <a:rPr lang="vi-VN" sz="1800" dirty="0" smtClean="0"/>
              <a:t>Khách hàng được cho là hài lòng nếu mua sản phẩm. </a:t>
            </a:r>
            <a:r>
              <a:rPr lang="vi-VN" sz="1800" dirty="0" smtClean="0">
                <a:solidFill>
                  <a:srgbClr val="0070C0"/>
                </a:solidFill>
              </a:rPr>
              <a:t>Đo: Tỉ lệ người mua hàng;</a:t>
            </a:r>
          </a:p>
          <a:p>
            <a:pPr lvl="1" algn="just"/>
            <a:r>
              <a:rPr lang="vi-VN" sz="1800" dirty="0" smtClean="0"/>
              <a:t>Người bán hài lòng nếu bán được sản phẩm. </a:t>
            </a:r>
            <a:r>
              <a:rPr lang="vi-VN" sz="1800" dirty="0" smtClean="0">
                <a:solidFill>
                  <a:srgbClr val="0070C0"/>
                </a:solidFill>
              </a:rPr>
              <a:t>Đo: Lợi nhuận trên sản phẩm bán được.</a:t>
            </a:r>
          </a:p>
          <a:p>
            <a:pPr algn="just"/>
            <a:r>
              <a:rPr lang="vi-VN" sz="2000" dirty="0" smtClean="0"/>
              <a:t>Công ty</a:t>
            </a:r>
          </a:p>
          <a:p>
            <a:pPr lvl="1" algn="just"/>
            <a:r>
              <a:rPr lang="vi-VN" sz="1800" dirty="0" smtClean="0"/>
              <a:t>CEO hài lòng nếu nhân viên làm việc năng suất hơn nhờ áp dụng công cụ tìm kiếm. </a:t>
            </a:r>
            <a:r>
              <a:rPr lang="vi-VN" sz="1800" dirty="0" smtClean="0">
                <a:solidFill>
                  <a:srgbClr val="0070C0"/>
                </a:solidFill>
              </a:rPr>
              <a:t>Đo: Mức tăng lợi nhuận của công ty.</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5</a:t>
            </a:fld>
            <a:endParaRPr lang="vi-VN"/>
          </a:p>
        </p:txBody>
      </p:sp>
      <p:sp>
        <p:nvSpPr>
          <p:cNvPr id="3" name="TextBox 2"/>
          <p:cNvSpPr txBox="1"/>
          <p:nvPr/>
        </p:nvSpPr>
        <p:spPr>
          <a:xfrm>
            <a:off x="539552" y="6207695"/>
            <a:ext cx="7776864" cy="461665"/>
          </a:xfrm>
          <a:prstGeom prst="rect">
            <a:avLst/>
          </a:prstGeom>
          <a:noFill/>
        </p:spPr>
        <p:txBody>
          <a:bodyPr wrap="square" rtlCol="0">
            <a:spAutoFit/>
          </a:bodyPr>
          <a:lstStyle/>
          <a:p>
            <a:r>
              <a:rPr lang="vi-VN" sz="2400" dirty="0" smtClean="0">
                <a:solidFill>
                  <a:schemeClr val="tx2"/>
                </a:solidFill>
              </a:rPr>
              <a:t>Phụ thuộc vào từng tình huống sử dụng cụ thể</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fr-FR" smtClean="0"/>
              <a:t>Truy vấn vs. nhu cầu thông tin</a:t>
            </a:r>
            <a:endParaRPr lang="vi-VN" smtClean="0"/>
          </a:p>
        </p:txBody>
      </p:sp>
      <p:sp>
        <p:nvSpPr>
          <p:cNvPr id="9219" name="Rectangle 3"/>
          <p:cNvSpPr>
            <a:spLocks noGrp="1" noChangeArrowheads="1"/>
          </p:cNvSpPr>
          <p:nvPr>
            <p:ph type="body" idx="1"/>
          </p:nvPr>
        </p:nvSpPr>
        <p:spPr>
          <a:xfrm>
            <a:off x="611188" y="1916113"/>
            <a:ext cx="8208962" cy="4840287"/>
          </a:xfrm>
        </p:spPr>
        <p:txBody>
          <a:bodyPr/>
          <a:lstStyle/>
          <a:p>
            <a:pPr algn="just" eaLnBrk="1" hangingPunct="1"/>
            <a:r>
              <a:rPr lang="vi-VN" sz="2400" dirty="0" smtClean="0"/>
              <a:t>Phù hợp với truy vấn chưa chắc đã đáp ứng được nhu cầu thông</a:t>
            </a:r>
            <a:r>
              <a:rPr lang="en-US" sz="2400" dirty="0" smtClean="0"/>
              <a:t> tin.</a:t>
            </a:r>
          </a:p>
          <a:p>
            <a:pPr algn="just" eaLnBrk="1" hangingPunct="1"/>
            <a:r>
              <a:rPr lang="vi-VN" sz="2400" dirty="0" smtClean="0">
                <a:solidFill>
                  <a:srgbClr val="0070C0"/>
                </a:solidFill>
              </a:rPr>
              <a:t>Ví dụ, nhu cầu thông tin </a:t>
            </a:r>
            <a:r>
              <a:rPr lang="vi-VN" sz="2400" i="1" dirty="0" smtClean="0">
                <a:solidFill>
                  <a:srgbClr val="0070C0"/>
                </a:solidFill>
              </a:rPr>
              <a:t>i </a:t>
            </a:r>
            <a:r>
              <a:rPr lang="vi-VN" sz="2400" dirty="0" smtClean="0"/>
              <a:t>: “Liệu rượu vang có tác dụng làm giảm nguy cơ mắc bệnh tim hay không? Nếu có thì vang đỏ có tốt hơn vang trắng không?”</a:t>
            </a:r>
          </a:p>
          <a:p>
            <a:pPr algn="just" eaLnBrk="1" hangingPunct="1"/>
            <a:r>
              <a:rPr lang="vi-VN" sz="2400" dirty="0" smtClean="0">
                <a:solidFill>
                  <a:srgbClr val="0070C0"/>
                </a:solidFill>
              </a:rPr>
              <a:t>Truy vấn </a:t>
            </a:r>
            <a:r>
              <a:rPr lang="vi-VN" sz="2400" i="1" dirty="0" smtClean="0">
                <a:solidFill>
                  <a:srgbClr val="0070C0"/>
                </a:solidFill>
              </a:rPr>
              <a:t>q</a:t>
            </a:r>
            <a:r>
              <a:rPr lang="vi-VN" sz="2400" dirty="0" smtClean="0"/>
              <a:t>: [vang đỏ vang trắng tim]</a:t>
            </a:r>
          </a:p>
          <a:p>
            <a:pPr algn="just" eaLnBrk="1" hangingPunct="1"/>
            <a:r>
              <a:rPr lang="vi-VN" sz="2400" dirty="0" smtClean="0"/>
              <a:t>Xét văn bản </a:t>
            </a:r>
            <a:r>
              <a:rPr lang="vi-VN" sz="2400" i="1" dirty="0" smtClean="0"/>
              <a:t>d</a:t>
            </a:r>
            <a:r>
              <a:rPr lang="vi-VN" sz="2400" dirty="0" smtClean="0"/>
              <a:t>: </a:t>
            </a:r>
            <a:r>
              <a:rPr lang="vi-VN" sz="2400" i="1" dirty="0" smtClean="0"/>
              <a:t>Bài diễn thuyết từ trái tim của anh ấy là một đòn tấn công trực diện hướng vào những công ty sản xuất rượu vang nhằm làm giảm ảnh hưởng của vang trắng và đỏ đến vấn nạn lái xe trong tình trạng say xỉn</a:t>
            </a:r>
            <a:r>
              <a:rPr lang="de-DE" sz="2400" dirty="0" smtClean="0"/>
              <a:t>.</a:t>
            </a:r>
          </a:p>
          <a:p>
            <a:pPr algn="just" eaLnBrk="1" hangingPunct="1"/>
            <a:r>
              <a:rPr lang="en-US" sz="2400" i="1" dirty="0" smtClean="0"/>
              <a:t>d</a:t>
            </a:r>
            <a:r>
              <a:rPr lang="en-US" sz="2400" dirty="0" smtClean="0"/>
              <a:t> </a:t>
            </a:r>
            <a:r>
              <a:rPr lang="vi-VN" sz="2400" dirty="0" smtClean="0"/>
              <a:t>rất khớp với truy vấn </a:t>
            </a:r>
            <a:r>
              <a:rPr lang="vi-VN" sz="2400" i="1" dirty="0" smtClean="0"/>
              <a:t>q</a:t>
            </a:r>
            <a:r>
              <a:rPr lang="vi-VN" sz="2400" dirty="0" smtClean="0"/>
              <a:t> . . . nhưng không phù hợp với nhu cầu thông tin</a:t>
            </a:r>
            <a:r>
              <a:rPr lang="vi-VN" sz="2400" i="1" dirty="0" smtClean="0"/>
              <a:t> i</a:t>
            </a:r>
            <a:r>
              <a:rPr lang="en-US" sz="2400" i="1" dirty="0" smtClean="0"/>
              <a:t> </a:t>
            </a:r>
            <a:r>
              <a:rPr lang="en-US" sz="2400" dirty="0" smtClean="0"/>
              <a:t>.</a:t>
            </a:r>
            <a:endParaRPr lang="vi-VN" sz="2400" dirty="0" smtClean="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6</a:t>
            </a:fld>
            <a:endParaRPr lang="vi-V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fr-FR" smtClean="0"/>
              <a:t>Nhu cầu thông tin vs. truy vấn</a:t>
            </a:r>
            <a:endParaRPr lang="vi-VN" smtClean="0"/>
          </a:p>
        </p:txBody>
      </p:sp>
      <p:sp>
        <p:nvSpPr>
          <p:cNvPr id="10243" name="Rectangle 3"/>
          <p:cNvSpPr>
            <a:spLocks noGrp="1" noChangeArrowheads="1"/>
          </p:cNvSpPr>
          <p:nvPr>
            <p:ph type="body" idx="1"/>
          </p:nvPr>
        </p:nvSpPr>
        <p:spPr>
          <a:xfrm>
            <a:off x="611560" y="2017713"/>
            <a:ext cx="8343528" cy="2058987"/>
          </a:xfrm>
        </p:spPr>
        <p:txBody>
          <a:bodyPr/>
          <a:lstStyle/>
          <a:p>
            <a:pPr algn="just" eaLnBrk="1" hangingPunct="1"/>
            <a:r>
              <a:rPr lang="vi-VN" dirty="0" smtClean="0"/>
              <a:t>Con người đánh giá sự phù hợp với nhu cầu thông tin. </a:t>
            </a:r>
          </a:p>
          <a:p>
            <a:pPr algn="just" eaLnBrk="1" hangingPunct="1">
              <a:spcBef>
                <a:spcPts val="700"/>
              </a:spcBef>
              <a:buClr>
                <a:srgbClr val="336699"/>
              </a:buClr>
              <a:buSzTx/>
              <a:buFont typeface="Wingdings" panose="05000000000000000000" pitchFamily="2" charset="2"/>
              <a:buChar char="§"/>
            </a:pPr>
            <a:r>
              <a:rPr lang="vi-VN" dirty="0" smtClean="0"/>
              <a:t>Giải thuật tìm kiếm đánh giá sự phù hợp với truy vấn.</a:t>
            </a:r>
          </a:p>
          <a:p>
            <a:pPr algn="just" eaLnBrk="1" hangingPunct="1"/>
            <a:endParaRPr lang="vi-VN" i="1" dirty="0" smtClean="0"/>
          </a:p>
        </p:txBody>
      </p:sp>
      <p:sp>
        <p:nvSpPr>
          <p:cNvPr id="10244" name="TextBox 1"/>
          <p:cNvSpPr txBox="1">
            <a:spLocks noChangeArrowheads="1"/>
          </p:cNvSpPr>
          <p:nvPr/>
        </p:nvSpPr>
        <p:spPr bwMode="auto">
          <a:xfrm>
            <a:off x="684214" y="4508500"/>
            <a:ext cx="82597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just"/>
            <a:r>
              <a:rPr lang="vi-VN" sz="2800" dirty="0" smtClean="0">
                <a:solidFill>
                  <a:schemeClr val="tx2"/>
                </a:solidFill>
              </a:rPr>
              <a:t>Có thể sử dụng đánh giá của con người làm chuẩn mực để đánh giá giải thuật tìm kiếm.</a:t>
            </a:r>
            <a:endParaRPr lang="vi-VN" sz="2800" dirty="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7</a:t>
            </a:fld>
            <a:endParaRPr lang="vi-V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solidFill>
                  <a:schemeClr val="folHlink"/>
                </a:solidFill>
              </a:rPr>
              <a:t>Dữ liệu kiểm thử</a:t>
            </a:r>
            <a:endParaRPr lang="vi-VN" smtClean="0">
              <a:solidFill>
                <a:schemeClr val="folHlink"/>
              </a:solidFill>
            </a:endParaRPr>
          </a:p>
        </p:txBody>
      </p:sp>
      <p:sp>
        <p:nvSpPr>
          <p:cNvPr id="11267" name="Rectangle 3"/>
          <p:cNvSpPr>
            <a:spLocks noGrp="1" noChangeArrowheads="1"/>
          </p:cNvSpPr>
          <p:nvPr>
            <p:ph type="body" idx="1"/>
          </p:nvPr>
        </p:nvSpPr>
        <p:spPr>
          <a:xfrm>
            <a:off x="611560" y="2017713"/>
            <a:ext cx="8343528" cy="4435475"/>
          </a:xfrm>
        </p:spPr>
        <p:txBody>
          <a:bodyPr/>
          <a:lstStyle/>
          <a:p>
            <a:pPr algn="just" eaLnBrk="1" hangingPunct="1"/>
            <a:r>
              <a:rPr lang="vi-VN" dirty="0" smtClean="0"/>
              <a:t>Dữ liệu để đánh giá kết quả tìm kiếm gồm:</a:t>
            </a:r>
          </a:p>
          <a:p>
            <a:pPr lvl="1" eaLnBrk="1" hangingPunct="1"/>
            <a:r>
              <a:rPr lang="de-DE" dirty="0" smtClean="0"/>
              <a:t>Bộ văn bản được lựa chọn kỹ lưỡng;</a:t>
            </a:r>
          </a:p>
          <a:p>
            <a:pPr lvl="1" eaLnBrk="1" hangingPunct="1"/>
            <a:r>
              <a:rPr lang="de-DE" dirty="0" smtClean="0"/>
              <a:t>Tập truy vấn mẫu;</a:t>
            </a:r>
          </a:p>
          <a:p>
            <a:pPr lvl="1" eaLnBrk="1" hangingPunct="1"/>
            <a:r>
              <a:rPr lang="vi-VN" dirty="0" smtClean="0"/>
              <a:t>Đánh giá phù hợp cho tất cả các cặp truy vấn – văn bản.</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8</a:t>
            </a:fld>
            <a:endParaRPr lang="vi-V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solidFill>
                  <a:schemeClr val="bg1">
                    <a:lumMod val="65000"/>
                  </a:schemeClr>
                </a:solidFill>
              </a:rPr>
              <a:t>Vấn đề đánh giá kết quả tìm kiếm</a:t>
            </a:r>
          </a:p>
          <a:p>
            <a:pPr>
              <a:defRPr/>
            </a:pPr>
            <a:r>
              <a:rPr lang="vi-VN" dirty="0" smtClean="0"/>
              <a:t>Độ chính xác, độ đầy đủ</a:t>
            </a:r>
          </a:p>
          <a:p>
            <a:pPr>
              <a:defRPr/>
            </a:pPr>
            <a:r>
              <a:rPr lang="vi-VN" dirty="0" smtClean="0">
                <a:solidFill>
                  <a:schemeClr val="bg1">
                    <a:lumMod val="65000"/>
                  </a:schemeClr>
                </a:solidFill>
              </a:rPr>
              <a:t>Độ đo F</a:t>
            </a:r>
          </a:p>
          <a:p>
            <a:pPr>
              <a:defRPr/>
            </a:pPr>
            <a:r>
              <a:rPr lang="vi-VN" dirty="0" smtClean="0">
                <a:solidFill>
                  <a:schemeClr val="bg1">
                    <a:lumMod val="65000"/>
                  </a:schemeClr>
                </a:solidFill>
              </a:rPr>
              <a:t>Đồ thị P/R</a:t>
            </a: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9</a:t>
            </a:fld>
            <a:endParaRPr lang="vi-VN"/>
          </a:p>
        </p:txBody>
      </p:sp>
    </p:spTree>
  </p:cSld>
  <p:clrMapOvr>
    <a:masterClrMapping/>
  </p:clrMapOvr>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2294</TotalTime>
  <Words>2235</Words>
  <Application>Microsoft Office PowerPoint</Application>
  <PresentationFormat>On-screen Show (4:3)</PresentationFormat>
  <Paragraphs>348</Paragraphs>
  <Slides>38</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1" baseType="lpstr">
      <vt:lpstr>Палитра</vt:lpstr>
      <vt:lpstr>Формула</vt:lpstr>
      <vt:lpstr>Equation</vt:lpstr>
      <vt:lpstr>IT4853 Tìm kiếm và trình diễn thông tin</vt:lpstr>
      <vt:lpstr>Nội dung chính</vt:lpstr>
      <vt:lpstr>Mục đích đánh giá kết quả tìm kiếm</vt:lpstr>
      <vt:lpstr>Tiêu trí chất lượng cơ bản của hệ thống tìm kiếm</vt:lpstr>
      <vt:lpstr>Dấu hiệu hài lòng của người dùng</vt:lpstr>
      <vt:lpstr>Truy vấn vs. nhu cầu thông tin</vt:lpstr>
      <vt:lpstr>Nhu cầu thông tin vs. truy vấn</vt:lpstr>
      <vt:lpstr>Dữ liệu kiểm thử</vt:lpstr>
      <vt:lpstr>Nội dung chính</vt:lpstr>
      <vt:lpstr>Độ chính xác và độ đầy đủ</vt:lpstr>
      <vt:lpstr>Ví dụ P/R</vt:lpstr>
      <vt:lpstr>Kết hợp độ chính xác và độ đầy đủ</vt:lpstr>
      <vt:lpstr>Nội dung chính</vt:lpstr>
      <vt:lpstr>Độ đo F</vt:lpstr>
      <vt:lpstr>Độ đo F</vt:lpstr>
      <vt:lpstr>Trung bình điều hòa</vt:lpstr>
      <vt:lpstr>So sánh các phương pháp tổng hợp P và R</vt:lpstr>
      <vt:lpstr>Nội dung chính</vt:lpstr>
      <vt:lpstr>Đường cong độ chính xác/độ đầy đủ</vt:lpstr>
      <vt:lpstr>Ví dụ vẽ đồ thị P/R</vt:lpstr>
      <vt:lpstr>PowerPoint Presentation</vt:lpstr>
      <vt:lpstr>Độ chính xác nội suy/độ đầy đủ</vt:lpstr>
      <vt:lpstr>PowerPoint Presentation</vt:lpstr>
      <vt:lpstr>Bảng phân bố sự kiện</vt:lpstr>
      <vt:lpstr>Độ chính xác và độ đầy đủ</vt:lpstr>
      <vt:lpstr>Đường cong ROC và P/R</vt:lpstr>
      <vt:lpstr>Đường cong ROC</vt:lpstr>
      <vt:lpstr>Đường cong P/R và ROC</vt:lpstr>
      <vt:lpstr>Nội dung chính</vt:lpstr>
      <vt:lpstr>Độ chính xác trung bình</vt:lpstr>
      <vt:lpstr>Precision@K</vt:lpstr>
      <vt:lpstr>Bình quân độ chính xác trung bình</vt:lpstr>
      <vt:lpstr>Ví dụ MAP</vt:lpstr>
      <vt:lpstr>Tính ổn định của độ đo</vt:lpstr>
      <vt:lpstr>Tính ổn định của độ đo</vt:lpstr>
      <vt:lpstr>Bài tập 1</vt:lpstr>
      <vt:lpstr>Bài tập 2</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IT4853 Tìm kiếm và trình diễn thông tin</dc:title>
  <dc:creator>nbngoc</dc:creator>
  <cp:lastModifiedBy>bangoc</cp:lastModifiedBy>
  <cp:revision>771</cp:revision>
  <dcterms:created xsi:type="dcterms:W3CDTF">2013-09-01T08:21:19Z</dcterms:created>
  <dcterms:modified xsi:type="dcterms:W3CDTF">2016-10-02T13:37:11Z</dcterms:modified>
</cp:coreProperties>
</file>