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35"/>
  </p:notesMasterIdLst>
  <p:sldIdLst>
    <p:sldId id="363" r:id="rId2"/>
    <p:sldId id="675" r:id="rId3"/>
    <p:sldId id="567" r:id="rId4"/>
    <p:sldId id="568" r:id="rId5"/>
    <p:sldId id="569" r:id="rId6"/>
    <p:sldId id="570" r:id="rId7"/>
    <p:sldId id="676" r:id="rId8"/>
    <p:sldId id="654" r:id="rId9"/>
    <p:sldId id="655" r:id="rId10"/>
    <p:sldId id="656" r:id="rId11"/>
    <p:sldId id="657" r:id="rId12"/>
    <p:sldId id="678" r:id="rId13"/>
    <p:sldId id="677" r:id="rId14"/>
    <p:sldId id="571" r:id="rId15"/>
    <p:sldId id="679" r:id="rId16"/>
    <p:sldId id="681" r:id="rId17"/>
    <p:sldId id="659" r:id="rId18"/>
    <p:sldId id="660" r:id="rId19"/>
    <p:sldId id="661" r:id="rId20"/>
    <p:sldId id="662" r:id="rId21"/>
    <p:sldId id="685" r:id="rId22"/>
    <p:sldId id="686" r:id="rId23"/>
    <p:sldId id="683" r:id="rId24"/>
    <p:sldId id="682" r:id="rId25"/>
    <p:sldId id="690" r:id="rId26"/>
    <p:sldId id="688" r:id="rId27"/>
    <p:sldId id="691" r:id="rId28"/>
    <p:sldId id="692" r:id="rId29"/>
    <p:sldId id="693" r:id="rId30"/>
    <p:sldId id="671" r:id="rId31"/>
    <p:sldId id="672" r:id="rId32"/>
    <p:sldId id="680" r:id="rId33"/>
    <p:sldId id="673" r:id="rId34"/>
  </p:sldIdLst>
  <p:sldSz cx="9144000" cy="6858000" type="screen4x3"/>
  <p:notesSz cx="6858000" cy="9144000"/>
  <p:defaultTextStyle>
    <a:defPPr>
      <a:defRPr lang="vi-V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CCFFFF"/>
    <a:srgbClr val="000000"/>
    <a:srgbClr val="B2B2B2"/>
    <a:srgbClr val="990099"/>
    <a:srgbClr val="D6009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250" autoAdjust="0"/>
    <p:restoredTop sz="83065" autoAdjust="0"/>
  </p:normalViewPr>
  <p:slideViewPr>
    <p:cSldViewPr>
      <p:cViewPr varScale="1">
        <p:scale>
          <a:sx n="71" d="100"/>
          <a:sy n="71" d="100"/>
        </p:scale>
        <p:origin x="71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170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vi-VN"/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vi-VN"/>
          </a:p>
        </p:txBody>
      </p:sp>
      <p:sp>
        <p:nvSpPr>
          <p:cNvPr id="387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7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Образец текста</a:t>
            </a:r>
          </a:p>
          <a:p>
            <a:pPr lvl="1"/>
            <a:r>
              <a:rPr lang="vi-VN" smtClean="0"/>
              <a:t>Второй уровень</a:t>
            </a:r>
          </a:p>
          <a:p>
            <a:pPr lvl="2"/>
            <a:r>
              <a:rPr lang="vi-VN" smtClean="0"/>
              <a:t>Третий уровень</a:t>
            </a:r>
          </a:p>
          <a:p>
            <a:pPr lvl="3"/>
            <a:r>
              <a:rPr lang="vi-VN" smtClean="0"/>
              <a:t>Четвертый уровень</a:t>
            </a:r>
          </a:p>
          <a:p>
            <a:pPr lvl="4"/>
            <a:r>
              <a:rPr lang="vi-VN" smtClean="0"/>
              <a:t>Пятый уровень</a:t>
            </a:r>
          </a:p>
        </p:txBody>
      </p:sp>
      <p:sp>
        <p:nvSpPr>
          <p:cNvPr id="387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vi-VN"/>
          </a:p>
        </p:txBody>
      </p:sp>
      <p:sp>
        <p:nvSpPr>
          <p:cNvPr id="387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04B95E1-28A0-44C7-9CBC-2C249B0EC0A3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590447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FCA81AA-AA40-46D9-970F-B8CD018939F6}" type="slidenum">
              <a:rPr lang="en-US" smtClean="0">
                <a:ea typeface="ＭＳ Ｐゴシック" charset="-128"/>
              </a:rPr>
              <a:pPr/>
              <a:t>19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78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78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92713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ED89B2D-9191-41BA-B59D-C4A053D482AA}" type="slidenum">
              <a:rPr lang="en-US" smtClean="0">
                <a:ea typeface="ＭＳ Ｐゴシック" charset="-128"/>
              </a:rPr>
              <a:pPr/>
              <a:t>20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809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809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166618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ED89B2D-9191-41BA-B59D-C4A053D482AA}" type="slidenum">
              <a:rPr lang="en-US" smtClean="0">
                <a:ea typeface="ＭＳ Ｐゴシック" charset="-128"/>
              </a:rPr>
              <a:pPr/>
              <a:t>21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809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809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998253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B95E1-28A0-44C7-9CBC-2C249B0EC0A3}" type="slidenum">
              <a:rPr lang="vi-VN" smtClean="0"/>
              <a:pPr/>
              <a:t>29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93634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86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67587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67588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67589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grpSp>
          <p:nvGrpSpPr>
            <p:cNvPr id="67590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67591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67592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sp>
          <p:nvSpPr>
            <p:cNvPr id="67593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67594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67595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</p:grpSp>
      <p:sp>
        <p:nvSpPr>
          <p:cNvPr id="675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vi-VN" noProof="0" smtClean="0"/>
              <a:t>Образец заголовка</a:t>
            </a:r>
          </a:p>
        </p:txBody>
      </p:sp>
      <p:sp>
        <p:nvSpPr>
          <p:cNvPr id="675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vi-VN" noProof="0" smtClean="0"/>
              <a:t>Образец подзаголовка</a:t>
            </a:r>
          </a:p>
        </p:txBody>
      </p:sp>
      <p:sp>
        <p:nvSpPr>
          <p:cNvPr id="67598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vi-VN"/>
          </a:p>
        </p:txBody>
      </p:sp>
      <p:sp>
        <p:nvSpPr>
          <p:cNvPr id="67599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vi-VN"/>
          </a:p>
        </p:txBody>
      </p:sp>
      <p:sp>
        <p:nvSpPr>
          <p:cNvPr id="67600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42FAD91-7D0B-49D9-B849-D8FEDE1EF1A3}" type="slidenum">
              <a:rPr lang="vi-VN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54C2D-C9AB-4B76-A3D5-1234A2EDF5FE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6219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1163" y="214313"/>
            <a:ext cx="2193925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388" y="214313"/>
            <a:ext cx="6429375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718F1-FB1D-4338-B6C3-796BA3EA03E6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30579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068C68-03D6-411B-96BB-8ECF95BB1CE2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69965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B822E6-F7A4-4C80-A2F6-40B80B15E306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7641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2017713"/>
            <a:ext cx="431165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2017713"/>
            <a:ext cx="431165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478FF7-7FE6-4AB4-9FD3-4EB5F102244E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3239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2C87EA-D7A7-4388-BF80-B1F552791F10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5191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46D970-0F57-4AA3-82F1-1C3A79D506E3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03973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332AF8-82C9-4407-8194-080623E93913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0036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6C51F1-57B6-43B4-9471-27A2209AA0DF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71838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5C1FC1-3913-4701-B191-FD92461176B0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08481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ru-RU" sz="2400"/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ru-RU" sz="2400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ru-RU" sz="2400"/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ru-RU" sz="2400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ru-RU" sz="2400"/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ru-RU" sz="2400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ru-RU" sz="2400"/>
          </a:p>
        </p:txBody>
      </p:sp>
      <p:sp>
        <p:nvSpPr>
          <p:cNvPr id="6656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Образец заголовка</a:t>
            </a:r>
          </a:p>
        </p:txBody>
      </p:sp>
      <p:sp>
        <p:nvSpPr>
          <p:cNvPr id="6657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2017713"/>
            <a:ext cx="87757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Образец текста</a:t>
            </a:r>
          </a:p>
          <a:p>
            <a:pPr lvl="1"/>
            <a:r>
              <a:rPr lang="vi-VN" smtClean="0"/>
              <a:t>Второй уровень</a:t>
            </a:r>
          </a:p>
          <a:p>
            <a:pPr lvl="2"/>
            <a:r>
              <a:rPr lang="vi-VN" smtClean="0"/>
              <a:t>Третий уровень</a:t>
            </a:r>
          </a:p>
          <a:p>
            <a:pPr lvl="3"/>
            <a:r>
              <a:rPr lang="vi-VN" smtClean="0"/>
              <a:t>Четвертый уровень</a:t>
            </a:r>
          </a:p>
          <a:p>
            <a:pPr lvl="4"/>
            <a:r>
              <a:rPr lang="vi-VN" smtClean="0"/>
              <a:t>Пятый уровень</a:t>
            </a:r>
          </a:p>
        </p:txBody>
      </p:sp>
      <p:sp>
        <p:nvSpPr>
          <p:cNvPr id="6657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vi-VN"/>
          </a:p>
        </p:txBody>
      </p:sp>
      <p:sp>
        <p:nvSpPr>
          <p:cNvPr id="6657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vi-VN"/>
          </a:p>
        </p:txBody>
      </p:sp>
      <p:sp>
        <p:nvSpPr>
          <p:cNvPr id="6657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C1F5DB1-3FE9-416E-9E32-726DB67319A0}" type="slidenum">
              <a:rPr lang="vi-VN"/>
              <a:pPr/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ibm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IT4853</a:t>
            </a:r>
            <a:br>
              <a:rPr lang="en-US" sz="3200" dirty="0" smtClean="0"/>
            </a:br>
            <a:r>
              <a:rPr lang="en-US" sz="3200" dirty="0" err="1" smtClean="0"/>
              <a:t>Tìm</a:t>
            </a:r>
            <a:r>
              <a:rPr lang="en-US" sz="3200" dirty="0" smtClean="0"/>
              <a:t> </a:t>
            </a:r>
            <a:r>
              <a:rPr lang="en-US" sz="3200" dirty="0" err="1"/>
              <a:t>kiếm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trình</a:t>
            </a:r>
            <a:r>
              <a:rPr lang="en-US" sz="3200" dirty="0"/>
              <a:t> </a:t>
            </a:r>
            <a:r>
              <a:rPr lang="en-US" sz="3200" dirty="0" err="1"/>
              <a:t>diễn</a:t>
            </a:r>
            <a:r>
              <a:rPr lang="en-US" sz="3200" dirty="0"/>
              <a:t> </a:t>
            </a:r>
            <a:r>
              <a:rPr lang="en-US" sz="3200" dirty="0" err="1"/>
              <a:t>thông</a:t>
            </a:r>
            <a:r>
              <a:rPr lang="en-US" sz="3200" dirty="0"/>
              <a:t> tin</a:t>
            </a:r>
            <a:endParaRPr lang="vi-VN" sz="3200" dirty="0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576" y="3645024"/>
            <a:ext cx="7560840" cy="1993776"/>
          </a:xfrm>
        </p:spPr>
        <p:txBody>
          <a:bodyPr/>
          <a:lstStyle/>
          <a:p>
            <a:r>
              <a:rPr lang="en-US" sz="3200" dirty="0" err="1" smtClean="0"/>
              <a:t>Chương</a:t>
            </a:r>
            <a:r>
              <a:rPr lang="en-US" sz="3200" dirty="0" smtClean="0"/>
              <a:t> 23. </a:t>
            </a:r>
            <a:r>
              <a:rPr lang="en-US" sz="3200" dirty="0" err="1" smtClean="0"/>
              <a:t>Phân</a:t>
            </a:r>
            <a:r>
              <a:rPr lang="en-US" sz="3200" dirty="0" smtClean="0"/>
              <a:t> </a:t>
            </a:r>
            <a:r>
              <a:rPr lang="en-US" sz="3200" dirty="0" err="1" smtClean="0"/>
              <a:t>tích</a:t>
            </a:r>
            <a:r>
              <a:rPr lang="en-US" sz="3200" dirty="0" smtClean="0"/>
              <a:t> </a:t>
            </a:r>
            <a:r>
              <a:rPr lang="en-US" sz="3200" dirty="0" err="1" smtClean="0"/>
              <a:t>liên</a:t>
            </a:r>
            <a:r>
              <a:rPr lang="en-US" sz="3200" dirty="0" smtClean="0"/>
              <a:t> </a:t>
            </a:r>
            <a:r>
              <a:rPr lang="en-US" sz="3200" dirty="0" err="1" smtClean="0"/>
              <a:t>kết</a:t>
            </a:r>
            <a:r>
              <a:rPr lang="en-US" sz="3200" dirty="0" smtClean="0"/>
              <a:t>, PageRank</a:t>
            </a:r>
            <a:endParaRPr lang="vi-VN" sz="2400" dirty="0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987824" y="6217344"/>
            <a:ext cx="302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vi-V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dirty="0" err="1">
                <a:cs typeface="Arial" panose="020B0604020202020204" pitchFamily="34" charset="0"/>
              </a:rPr>
              <a:t>Hà</a:t>
            </a:r>
            <a:r>
              <a:rPr lang="en-US" altLang="ru-RU" sz="1800" dirty="0">
                <a:cs typeface="Arial" panose="020B0604020202020204" pitchFamily="34" charset="0"/>
              </a:rPr>
              <a:t> </a:t>
            </a:r>
            <a:r>
              <a:rPr lang="en-US" altLang="ru-RU" sz="1800" dirty="0" err="1">
                <a:cs typeface="Arial" panose="020B0604020202020204" pitchFamily="34" charset="0"/>
              </a:rPr>
              <a:t>Nội</a:t>
            </a:r>
            <a:r>
              <a:rPr lang="en-US" altLang="ru-RU" sz="1800" dirty="0">
                <a:cs typeface="Arial" panose="020B0604020202020204" pitchFamily="34" charset="0"/>
              </a:rPr>
              <a:t>, </a:t>
            </a:r>
            <a:r>
              <a:rPr lang="en-US" altLang="ru-RU" sz="1800" dirty="0" smtClean="0">
                <a:cs typeface="Arial" panose="020B0604020202020204" pitchFamily="34" charset="0"/>
              </a:rPr>
              <a:t>2016</a:t>
            </a:r>
            <a:endParaRPr lang="vi-VN" altLang="ru-RU" sz="1800" dirty="0">
              <a:cs typeface="Arial" panose="020B0604020202020204" pitchFamily="34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859487" y="4850507"/>
            <a:ext cx="42132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vi-V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dirty="0"/>
              <a:t>TS. </a:t>
            </a:r>
            <a:r>
              <a:rPr lang="en-US" altLang="ru-RU" sz="1400" dirty="0" err="1"/>
              <a:t>Nguyễn</a:t>
            </a:r>
            <a:r>
              <a:rPr lang="en-US" altLang="ru-RU" sz="1400" dirty="0"/>
              <a:t> </a:t>
            </a:r>
            <a:r>
              <a:rPr lang="en-US" altLang="ru-RU" sz="1400" dirty="0" err="1"/>
              <a:t>Bá</a:t>
            </a:r>
            <a:r>
              <a:rPr lang="en-US" altLang="ru-RU" sz="1400" dirty="0"/>
              <a:t> </a:t>
            </a:r>
            <a:r>
              <a:rPr lang="en-US" altLang="ru-RU" sz="1400" dirty="0" err="1"/>
              <a:t>Ngọc</a:t>
            </a:r>
            <a:r>
              <a:rPr lang="en-US" altLang="ru-RU" sz="1400" dirty="0"/>
              <a:t>, </a:t>
            </a:r>
            <a:r>
              <a:rPr lang="en-US" altLang="ru-RU" sz="1400" i="1" dirty="0" err="1"/>
              <a:t>Bộ</a:t>
            </a:r>
            <a:r>
              <a:rPr lang="en-US" altLang="ru-RU" sz="1400" i="1" dirty="0"/>
              <a:t> </a:t>
            </a:r>
            <a:r>
              <a:rPr lang="en-US" altLang="ru-RU" sz="1400" i="1" dirty="0" err="1"/>
              <a:t>môn</a:t>
            </a:r>
            <a:r>
              <a:rPr lang="en-US" altLang="ru-RU" sz="1400" i="1" dirty="0"/>
              <a:t> </a:t>
            </a:r>
            <a:r>
              <a:rPr lang="en-US" altLang="ru-RU" sz="1400" i="1" dirty="0" err="1"/>
              <a:t>Hệ</a:t>
            </a:r>
            <a:r>
              <a:rPr lang="en-US" altLang="ru-RU" sz="1400" i="1" dirty="0"/>
              <a:t> </a:t>
            </a:r>
            <a:r>
              <a:rPr lang="en-US" altLang="ru-RU" sz="1400" i="1" dirty="0" err="1"/>
              <a:t>thống</a:t>
            </a:r>
            <a:r>
              <a:rPr lang="en-US" altLang="ru-RU" sz="1400" i="1" dirty="0"/>
              <a:t> </a:t>
            </a:r>
            <a:r>
              <a:rPr lang="en-US" altLang="ru-RU" sz="1400" i="1" dirty="0" err="1"/>
              <a:t>thông</a:t>
            </a:r>
            <a:r>
              <a:rPr lang="en-US" altLang="ru-RU" sz="1400" i="1" dirty="0"/>
              <a:t> tin, </a:t>
            </a:r>
            <a:r>
              <a:rPr lang="en-US" altLang="ru-RU" sz="1400" i="1" dirty="0" err="1"/>
              <a:t>Viện</a:t>
            </a:r>
            <a:r>
              <a:rPr lang="en-US" altLang="ru-RU" sz="1400" i="1" dirty="0"/>
              <a:t> CNTT &amp; TT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i="1" dirty="0"/>
              <a:t>ngocnb@soict.hust.edu.vn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48BC-C047-4783-8BE7-8F99DA9D8875}" type="slidenum">
              <a:rPr lang="vi-VN"/>
              <a:pPr/>
              <a:t>10</a:t>
            </a:fld>
            <a:endParaRPr lang="vi-VN"/>
          </a:p>
        </p:txBody>
      </p:sp>
      <p:sp>
        <p:nvSpPr>
          <p:cNvPr id="83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214313"/>
            <a:ext cx="7767464" cy="1462087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Mức đồng tham chiếu</a:t>
            </a:r>
            <a:endParaRPr lang="vi-VN" dirty="0"/>
          </a:p>
        </p:txBody>
      </p:sp>
      <p:sp>
        <p:nvSpPr>
          <p:cNvPr id="83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2017713"/>
            <a:ext cx="8271520" cy="1742603"/>
          </a:xfrm>
        </p:spPr>
        <p:txBody>
          <a:bodyPr/>
          <a:lstStyle/>
          <a:p>
            <a:r>
              <a:rPr lang="vi-VN" sz="2600" dirty="0" smtClean="0"/>
              <a:t>Mức đồng tham chiếu là số văn bản trích dẫn </a:t>
            </a:r>
            <a:r>
              <a:rPr lang="en-US" sz="2600" dirty="0" err="1" smtClean="0"/>
              <a:t>đồng</a:t>
            </a:r>
            <a:r>
              <a:rPr lang="en-US" sz="2600" dirty="0" smtClean="0"/>
              <a:t> </a:t>
            </a:r>
            <a:r>
              <a:rPr lang="en-US" sz="2600" dirty="0" err="1" smtClean="0"/>
              <a:t>thời</a:t>
            </a:r>
            <a:r>
              <a:rPr lang="en-US" sz="2600" dirty="0" smtClean="0"/>
              <a:t> </a:t>
            </a:r>
            <a:r>
              <a:rPr lang="vi-VN" sz="2600" dirty="0" smtClean="0"/>
              <a:t>cả </a:t>
            </a:r>
            <a:r>
              <a:rPr lang="vi-VN" sz="2600" i="1" dirty="0" smtClean="0"/>
              <a:t>A</a:t>
            </a:r>
            <a:r>
              <a:rPr lang="vi-VN" sz="2600" dirty="0" smtClean="0"/>
              <a:t> và </a:t>
            </a:r>
            <a:r>
              <a:rPr lang="vi-VN" sz="2600" i="1" dirty="0" smtClean="0"/>
              <a:t>B</a:t>
            </a:r>
            <a:r>
              <a:rPr lang="vi-VN" sz="2600" dirty="0" smtClean="0"/>
              <a:t>.</a:t>
            </a:r>
          </a:p>
          <a:p>
            <a:r>
              <a:rPr lang="vi-VN" sz="2600" dirty="0" smtClean="0"/>
              <a:t>Tương tự mức đồng tham khảo, </a:t>
            </a:r>
            <a:r>
              <a:rPr lang="en-US" sz="2600" dirty="0" err="1" smtClean="0"/>
              <a:t>được</a:t>
            </a:r>
            <a:r>
              <a:rPr lang="en-US" sz="2600" dirty="0" smtClean="0"/>
              <a:t> </a:t>
            </a:r>
            <a:r>
              <a:rPr lang="en-US" sz="2600" dirty="0" err="1" smtClean="0"/>
              <a:t>sử</a:t>
            </a:r>
            <a:r>
              <a:rPr lang="en-US" sz="2600" dirty="0" smtClean="0"/>
              <a:t> </a:t>
            </a:r>
            <a:r>
              <a:rPr lang="en-US" sz="2600" dirty="0" err="1" smtClean="0"/>
              <a:t>dụng</a:t>
            </a:r>
            <a:r>
              <a:rPr lang="en-US" sz="2600" dirty="0" smtClean="0"/>
              <a:t> </a:t>
            </a:r>
            <a:r>
              <a:rPr lang="en-US" sz="2600" dirty="0" err="1" smtClean="0"/>
              <a:t>để</a:t>
            </a:r>
            <a:r>
              <a:rPr lang="en-US" sz="2600" dirty="0" smtClean="0"/>
              <a:t> </a:t>
            </a:r>
            <a:r>
              <a:rPr lang="en-US" sz="2600" dirty="0" err="1" smtClean="0"/>
              <a:t>đánh</a:t>
            </a:r>
            <a:r>
              <a:rPr lang="en-US" sz="2600" dirty="0" smtClean="0"/>
              <a:t> </a:t>
            </a:r>
            <a:r>
              <a:rPr lang="en-US" sz="2600" dirty="0" err="1" smtClean="0"/>
              <a:t>giá</a:t>
            </a:r>
            <a:r>
              <a:rPr lang="en-US" sz="2600" dirty="0" smtClean="0"/>
              <a:t> </a:t>
            </a:r>
            <a:r>
              <a:rPr lang="en-US" sz="2600" dirty="0" err="1" smtClean="0"/>
              <a:t>độ</a:t>
            </a:r>
            <a:r>
              <a:rPr lang="en-US" sz="2600" dirty="0" smtClean="0"/>
              <a:t> </a:t>
            </a:r>
            <a:r>
              <a:rPr lang="en-US" sz="2600" dirty="0" err="1" smtClean="0"/>
              <a:t>tương</a:t>
            </a:r>
            <a:r>
              <a:rPr lang="en-US" sz="2600" dirty="0" smtClean="0"/>
              <a:t> </a:t>
            </a:r>
            <a:r>
              <a:rPr lang="en-US" sz="2600" dirty="0" err="1" smtClean="0"/>
              <a:t>đồng</a:t>
            </a:r>
            <a:r>
              <a:rPr lang="en-US" sz="2600" dirty="0" smtClean="0"/>
              <a:t> </a:t>
            </a:r>
            <a:r>
              <a:rPr lang="en-US" sz="2600" dirty="0" err="1" smtClean="0"/>
              <a:t>giữa</a:t>
            </a:r>
            <a:r>
              <a:rPr lang="en-US" sz="2600" dirty="0" smtClean="0"/>
              <a:t> </a:t>
            </a:r>
            <a:r>
              <a:rPr lang="en-US" sz="2600" dirty="0" err="1" smtClean="0"/>
              <a:t>hai</a:t>
            </a:r>
            <a:r>
              <a:rPr lang="en-US" sz="2600" dirty="0" smtClean="0"/>
              <a:t> </a:t>
            </a:r>
            <a:r>
              <a:rPr lang="en-US" sz="2600" dirty="0" err="1" smtClean="0"/>
              <a:t>tài</a:t>
            </a:r>
            <a:r>
              <a:rPr lang="en-US" sz="2600" dirty="0" smtClean="0"/>
              <a:t> </a:t>
            </a:r>
            <a:r>
              <a:rPr lang="en-US" sz="2600" dirty="0" err="1" smtClean="0"/>
              <a:t>liệu</a:t>
            </a:r>
            <a:r>
              <a:rPr lang="en-US" sz="2600" dirty="0" smtClean="0"/>
              <a:t>, </a:t>
            </a:r>
            <a:r>
              <a:rPr lang="vi-VN" sz="2600" dirty="0" smtClean="0"/>
              <a:t>tác </a:t>
            </a:r>
            <a:r>
              <a:rPr lang="vi-VN" sz="2600" dirty="0" smtClean="0"/>
              <a:t>giả Small, công bố năm 1973.</a:t>
            </a:r>
          </a:p>
          <a:p>
            <a:pPr marL="0" indent="0">
              <a:buNone/>
            </a:pPr>
            <a:endParaRPr lang="vi-VN" sz="2600" dirty="0"/>
          </a:p>
        </p:txBody>
      </p:sp>
      <p:grpSp>
        <p:nvGrpSpPr>
          <p:cNvPr id="833540" name="Group 72"/>
          <p:cNvGrpSpPr>
            <a:grpSpLocks/>
          </p:cNvGrpSpPr>
          <p:nvPr/>
        </p:nvGrpSpPr>
        <p:grpSpPr bwMode="auto">
          <a:xfrm>
            <a:off x="5436096" y="3963312"/>
            <a:ext cx="2403475" cy="1468437"/>
            <a:chOff x="1835" y="2751"/>
            <a:chExt cx="1514" cy="925"/>
          </a:xfrm>
        </p:grpSpPr>
        <p:sp>
          <p:nvSpPr>
            <p:cNvPr id="833541" name="Oval 5"/>
            <p:cNvSpPr>
              <a:spLocks noChangeArrowheads="1"/>
            </p:cNvSpPr>
            <p:nvPr/>
          </p:nvSpPr>
          <p:spPr bwMode="auto">
            <a:xfrm>
              <a:off x="2190" y="3285"/>
              <a:ext cx="309" cy="391"/>
            </a:xfrm>
            <a:prstGeom prst="ellipse">
              <a:avLst/>
            </a:prstGeom>
            <a:solidFill>
              <a:srgbClr val="00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r"/>
              <a:r>
                <a:rPr lang="en-US" sz="2400">
                  <a:latin typeface="Lucida Sans" pitchFamily="34" charset="0"/>
                </a:rPr>
                <a:t>A</a:t>
              </a:r>
            </a:p>
          </p:txBody>
        </p:sp>
        <p:sp>
          <p:nvSpPr>
            <p:cNvPr id="833542" name="Oval 19"/>
            <p:cNvSpPr>
              <a:spLocks noChangeArrowheads="1"/>
            </p:cNvSpPr>
            <p:nvPr/>
          </p:nvSpPr>
          <p:spPr bwMode="auto">
            <a:xfrm>
              <a:off x="2734" y="3285"/>
              <a:ext cx="278" cy="391"/>
            </a:xfrm>
            <a:prstGeom prst="ellipse">
              <a:avLst/>
            </a:prstGeom>
            <a:solidFill>
              <a:srgbClr val="00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r"/>
              <a:r>
                <a:rPr lang="en-US" sz="2400">
                  <a:latin typeface="Lucida Sans" pitchFamily="34" charset="0"/>
                </a:rPr>
                <a:t>B</a:t>
              </a:r>
            </a:p>
          </p:txBody>
        </p:sp>
        <p:sp>
          <p:nvSpPr>
            <p:cNvPr id="833543" name="Oval 42"/>
            <p:cNvSpPr>
              <a:spLocks noChangeArrowheads="1"/>
            </p:cNvSpPr>
            <p:nvPr/>
          </p:nvSpPr>
          <p:spPr bwMode="auto">
            <a:xfrm>
              <a:off x="2337" y="2751"/>
              <a:ext cx="510" cy="40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r"/>
              <a:endParaRPr lang="ru-RU" sz="2400">
                <a:latin typeface="Lucida Sans" pitchFamily="34" charset="0"/>
              </a:endParaRPr>
            </a:p>
          </p:txBody>
        </p:sp>
        <p:sp>
          <p:nvSpPr>
            <p:cNvPr id="833544" name="Oval 43"/>
            <p:cNvSpPr>
              <a:spLocks noChangeArrowheads="1"/>
            </p:cNvSpPr>
            <p:nvPr/>
          </p:nvSpPr>
          <p:spPr bwMode="auto">
            <a:xfrm>
              <a:off x="2009" y="2756"/>
              <a:ext cx="122" cy="391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r"/>
              <a:endParaRPr lang="ru-RU" sz="2400">
                <a:latin typeface="Lucida Sans" pitchFamily="34" charset="0"/>
              </a:endParaRPr>
            </a:p>
          </p:txBody>
        </p:sp>
        <p:sp>
          <p:nvSpPr>
            <p:cNvPr id="833545" name="Oval 44"/>
            <p:cNvSpPr>
              <a:spLocks noChangeArrowheads="1"/>
            </p:cNvSpPr>
            <p:nvPr/>
          </p:nvSpPr>
          <p:spPr bwMode="auto">
            <a:xfrm>
              <a:off x="2183" y="2756"/>
              <a:ext cx="122" cy="391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r"/>
              <a:endParaRPr lang="ru-RU" sz="2400">
                <a:latin typeface="Lucida Sans" pitchFamily="34" charset="0"/>
              </a:endParaRPr>
            </a:p>
          </p:txBody>
        </p:sp>
        <p:sp>
          <p:nvSpPr>
            <p:cNvPr id="833546" name="Oval 46"/>
            <p:cNvSpPr>
              <a:spLocks noChangeArrowheads="1"/>
            </p:cNvSpPr>
            <p:nvPr/>
          </p:nvSpPr>
          <p:spPr bwMode="auto">
            <a:xfrm>
              <a:off x="1835" y="2756"/>
              <a:ext cx="122" cy="391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r"/>
              <a:endParaRPr lang="ru-RU" sz="2400">
                <a:latin typeface="Lucida Sans" pitchFamily="34" charset="0"/>
              </a:endParaRPr>
            </a:p>
          </p:txBody>
        </p:sp>
        <p:sp>
          <p:nvSpPr>
            <p:cNvPr id="833547" name="Oval 53"/>
            <p:cNvSpPr>
              <a:spLocks noChangeArrowheads="1"/>
            </p:cNvSpPr>
            <p:nvPr/>
          </p:nvSpPr>
          <p:spPr bwMode="auto">
            <a:xfrm>
              <a:off x="2357" y="2756"/>
              <a:ext cx="122" cy="391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r"/>
              <a:endParaRPr lang="ru-RU" sz="2400">
                <a:latin typeface="Lucida Sans" pitchFamily="34" charset="0"/>
              </a:endParaRPr>
            </a:p>
          </p:txBody>
        </p:sp>
        <p:sp>
          <p:nvSpPr>
            <p:cNvPr id="833548" name="Oval 54"/>
            <p:cNvSpPr>
              <a:spLocks noChangeArrowheads="1"/>
            </p:cNvSpPr>
            <p:nvPr/>
          </p:nvSpPr>
          <p:spPr bwMode="auto">
            <a:xfrm>
              <a:off x="2531" y="2756"/>
              <a:ext cx="122" cy="391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r"/>
              <a:endParaRPr lang="ru-RU" sz="2400">
                <a:latin typeface="Lucida Sans" pitchFamily="34" charset="0"/>
              </a:endParaRPr>
            </a:p>
          </p:txBody>
        </p:sp>
        <p:sp>
          <p:nvSpPr>
            <p:cNvPr id="833549" name="Oval 55"/>
            <p:cNvSpPr>
              <a:spLocks noChangeArrowheads="1"/>
            </p:cNvSpPr>
            <p:nvPr/>
          </p:nvSpPr>
          <p:spPr bwMode="auto">
            <a:xfrm>
              <a:off x="2705" y="2756"/>
              <a:ext cx="122" cy="391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r"/>
              <a:endParaRPr lang="ru-RU" sz="2400">
                <a:latin typeface="Lucida Sans" pitchFamily="34" charset="0"/>
              </a:endParaRPr>
            </a:p>
          </p:txBody>
        </p:sp>
        <p:sp>
          <p:nvSpPr>
            <p:cNvPr id="833550" name="Oval 56"/>
            <p:cNvSpPr>
              <a:spLocks noChangeArrowheads="1"/>
            </p:cNvSpPr>
            <p:nvPr/>
          </p:nvSpPr>
          <p:spPr bwMode="auto">
            <a:xfrm>
              <a:off x="2879" y="2756"/>
              <a:ext cx="122" cy="391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r"/>
              <a:endParaRPr lang="ru-RU" sz="2400">
                <a:latin typeface="Lucida Sans" pitchFamily="34" charset="0"/>
              </a:endParaRPr>
            </a:p>
          </p:txBody>
        </p:sp>
        <p:sp>
          <p:nvSpPr>
            <p:cNvPr id="833551" name="Oval 57"/>
            <p:cNvSpPr>
              <a:spLocks noChangeArrowheads="1"/>
            </p:cNvSpPr>
            <p:nvPr/>
          </p:nvSpPr>
          <p:spPr bwMode="auto">
            <a:xfrm>
              <a:off x="3053" y="2756"/>
              <a:ext cx="122" cy="391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r"/>
              <a:endParaRPr lang="ru-RU" sz="2400">
                <a:latin typeface="Lucida Sans" pitchFamily="34" charset="0"/>
              </a:endParaRPr>
            </a:p>
          </p:txBody>
        </p:sp>
        <p:sp>
          <p:nvSpPr>
            <p:cNvPr id="833552" name="Oval 58"/>
            <p:cNvSpPr>
              <a:spLocks noChangeArrowheads="1"/>
            </p:cNvSpPr>
            <p:nvPr/>
          </p:nvSpPr>
          <p:spPr bwMode="auto">
            <a:xfrm>
              <a:off x="3227" y="2756"/>
              <a:ext cx="122" cy="391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r"/>
              <a:endParaRPr lang="ru-RU" sz="2400">
                <a:latin typeface="Lucida Sans" pitchFamily="34" charset="0"/>
              </a:endParaRPr>
            </a:p>
          </p:txBody>
        </p:sp>
        <p:sp>
          <p:nvSpPr>
            <p:cNvPr id="833553" name="Line 59"/>
            <p:cNvSpPr>
              <a:spLocks noChangeShapeType="1"/>
            </p:cNvSpPr>
            <p:nvPr/>
          </p:nvSpPr>
          <p:spPr bwMode="auto">
            <a:xfrm>
              <a:off x="1920" y="2976"/>
              <a:ext cx="30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vi-VN"/>
            </a:p>
          </p:txBody>
        </p:sp>
        <p:sp>
          <p:nvSpPr>
            <p:cNvPr id="833554" name="Line 60"/>
            <p:cNvSpPr>
              <a:spLocks noChangeShapeType="1"/>
            </p:cNvSpPr>
            <p:nvPr/>
          </p:nvSpPr>
          <p:spPr bwMode="auto">
            <a:xfrm>
              <a:off x="2064" y="2976"/>
              <a:ext cx="204" cy="3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vi-VN"/>
            </a:p>
          </p:txBody>
        </p:sp>
        <p:sp>
          <p:nvSpPr>
            <p:cNvPr id="833555" name="Line 61"/>
            <p:cNvSpPr>
              <a:spLocks noChangeShapeType="1"/>
            </p:cNvSpPr>
            <p:nvPr/>
          </p:nvSpPr>
          <p:spPr bwMode="auto">
            <a:xfrm>
              <a:off x="2256" y="2928"/>
              <a:ext cx="96" cy="3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vi-VN"/>
            </a:p>
          </p:txBody>
        </p:sp>
        <p:sp>
          <p:nvSpPr>
            <p:cNvPr id="833556" name="Line 62"/>
            <p:cNvSpPr>
              <a:spLocks noChangeShapeType="1"/>
            </p:cNvSpPr>
            <p:nvPr/>
          </p:nvSpPr>
          <p:spPr bwMode="auto">
            <a:xfrm flipH="1">
              <a:off x="2436" y="2976"/>
              <a:ext cx="6" cy="3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vi-VN"/>
            </a:p>
          </p:txBody>
        </p:sp>
        <p:sp>
          <p:nvSpPr>
            <p:cNvPr id="833557" name="Line 63"/>
            <p:cNvSpPr>
              <a:spLocks noChangeShapeType="1"/>
            </p:cNvSpPr>
            <p:nvPr/>
          </p:nvSpPr>
          <p:spPr bwMode="auto">
            <a:xfrm>
              <a:off x="2442" y="2976"/>
              <a:ext cx="330" cy="4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vi-VN"/>
            </a:p>
          </p:txBody>
        </p:sp>
        <p:sp>
          <p:nvSpPr>
            <p:cNvPr id="833558" name="Line 64"/>
            <p:cNvSpPr>
              <a:spLocks noChangeShapeType="1"/>
            </p:cNvSpPr>
            <p:nvPr/>
          </p:nvSpPr>
          <p:spPr bwMode="auto">
            <a:xfrm>
              <a:off x="2598" y="2970"/>
              <a:ext cx="222" cy="3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vi-VN"/>
            </a:p>
          </p:txBody>
        </p:sp>
        <p:sp>
          <p:nvSpPr>
            <p:cNvPr id="833559" name="Line 65"/>
            <p:cNvSpPr>
              <a:spLocks noChangeShapeType="1"/>
            </p:cNvSpPr>
            <p:nvPr/>
          </p:nvSpPr>
          <p:spPr bwMode="auto">
            <a:xfrm>
              <a:off x="2772" y="2982"/>
              <a:ext cx="9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vi-VN"/>
            </a:p>
          </p:txBody>
        </p:sp>
        <p:sp>
          <p:nvSpPr>
            <p:cNvPr id="833560" name="Line 67"/>
            <p:cNvSpPr>
              <a:spLocks noChangeShapeType="1"/>
            </p:cNvSpPr>
            <p:nvPr/>
          </p:nvSpPr>
          <p:spPr bwMode="auto">
            <a:xfrm flipH="1">
              <a:off x="2916" y="2970"/>
              <a:ext cx="30" cy="3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vi-VN"/>
            </a:p>
          </p:txBody>
        </p:sp>
        <p:sp>
          <p:nvSpPr>
            <p:cNvPr id="833561" name="Line 68"/>
            <p:cNvSpPr>
              <a:spLocks noChangeShapeType="1"/>
            </p:cNvSpPr>
            <p:nvPr/>
          </p:nvSpPr>
          <p:spPr bwMode="auto">
            <a:xfrm flipH="1">
              <a:off x="2964" y="2964"/>
              <a:ext cx="15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vi-VN"/>
            </a:p>
          </p:txBody>
        </p:sp>
        <p:sp>
          <p:nvSpPr>
            <p:cNvPr id="833562" name="Line 69"/>
            <p:cNvSpPr>
              <a:spLocks noChangeShapeType="1"/>
            </p:cNvSpPr>
            <p:nvPr/>
          </p:nvSpPr>
          <p:spPr bwMode="auto">
            <a:xfrm flipH="1">
              <a:off x="3000" y="2964"/>
              <a:ext cx="282" cy="4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vi-VN"/>
            </a:p>
          </p:txBody>
        </p:sp>
        <p:sp>
          <p:nvSpPr>
            <p:cNvPr id="833563" name="Line 70"/>
            <p:cNvSpPr>
              <a:spLocks noChangeShapeType="1"/>
            </p:cNvSpPr>
            <p:nvPr/>
          </p:nvSpPr>
          <p:spPr bwMode="auto">
            <a:xfrm flipH="1">
              <a:off x="2460" y="2964"/>
              <a:ext cx="126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vi-VN"/>
            </a:p>
          </p:txBody>
        </p:sp>
        <p:sp>
          <p:nvSpPr>
            <p:cNvPr id="833564" name="Line 71"/>
            <p:cNvSpPr>
              <a:spLocks noChangeShapeType="1"/>
            </p:cNvSpPr>
            <p:nvPr/>
          </p:nvSpPr>
          <p:spPr bwMode="auto">
            <a:xfrm flipH="1">
              <a:off x="2484" y="2958"/>
              <a:ext cx="276" cy="4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vi-VN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39552" y="5589240"/>
            <a:ext cx="80648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 smtClean="0">
                <a:solidFill>
                  <a:schemeClr val="tx2"/>
                </a:solidFill>
              </a:rPr>
              <a:t>Có nên chuẩn hóa theo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tổng</a:t>
            </a:r>
            <a:r>
              <a:rPr lang="vi-VN" sz="2800" dirty="0" smtClean="0">
                <a:solidFill>
                  <a:schemeClr val="tx2"/>
                </a:solidFill>
              </a:rPr>
              <a:t> số tài liệu trích dẫn A </a:t>
            </a:r>
            <a:r>
              <a:rPr lang="en-US" sz="2800" dirty="0" err="1" smtClean="0">
                <a:solidFill>
                  <a:schemeClr val="tx2"/>
                </a:solidFill>
              </a:rPr>
              <a:t>và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số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tài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liệu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trích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dẫn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B</a:t>
            </a:r>
            <a:r>
              <a:rPr lang="vi-VN" sz="2800" dirty="0" smtClean="0">
                <a:solidFill>
                  <a:schemeClr val="tx2"/>
                </a:solidFill>
              </a:rPr>
              <a:t>?</a:t>
            </a:r>
            <a:endParaRPr lang="vi-VN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4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2EBA-EF8A-4B46-A82C-9134672EB1CF}" type="slidenum">
              <a:rPr lang="vi-VN"/>
              <a:pPr/>
              <a:t>11</a:t>
            </a:fld>
            <a:endParaRPr lang="vi-VN"/>
          </a:p>
        </p:txBody>
      </p:sp>
      <p:sp>
        <p:nvSpPr>
          <p:cNvPr id="83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hạng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impact factor</a:t>
            </a:r>
            <a:r>
              <a:rPr lang="en-US" dirty="0" smtClean="0"/>
              <a:t> </a:t>
            </a:r>
            <a:endParaRPr lang="vi-VN" dirty="0"/>
          </a:p>
        </p:txBody>
      </p:sp>
      <p:sp>
        <p:nvSpPr>
          <p:cNvPr id="83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3715543"/>
          </a:xfrm>
        </p:spPr>
        <p:txBody>
          <a:bodyPr/>
          <a:lstStyle/>
          <a:p>
            <a:r>
              <a:rPr lang="vi-VN" dirty="0" smtClean="0"/>
              <a:t>Tác giả Garfield, công bố năm 1972</a:t>
            </a:r>
          </a:p>
          <a:p>
            <a:pPr algn="just"/>
            <a:r>
              <a:rPr lang="vi-VN" dirty="0" smtClean="0"/>
              <a:t>Được tính và công bố thường niên bởi Institute for Scientific Information (ISI).</a:t>
            </a:r>
          </a:p>
          <a:p>
            <a:pPr algn="just"/>
            <a:r>
              <a:rPr lang="vi-VN" dirty="0" smtClean="0"/>
              <a:t>Độ uy tín của một tạp trí </a:t>
            </a:r>
            <a:r>
              <a:rPr lang="vi-VN" i="1" dirty="0" smtClean="0"/>
              <a:t>J</a:t>
            </a:r>
            <a:r>
              <a:rPr lang="vi-VN" dirty="0" smtClean="0"/>
              <a:t> trong năm </a:t>
            </a:r>
            <a:r>
              <a:rPr lang="vi-VN" i="1" dirty="0" smtClean="0"/>
              <a:t>Y</a:t>
            </a:r>
            <a:r>
              <a:rPr lang="vi-VN" dirty="0" smtClean="0"/>
              <a:t> là số lượng trích dẫn trung bình từ các tài liệu được công bố trong năm Y tới tạp trí </a:t>
            </a:r>
            <a:r>
              <a:rPr lang="vi-VN" i="1" dirty="0" smtClean="0"/>
              <a:t>J</a:t>
            </a:r>
            <a:r>
              <a:rPr lang="vi-VN" dirty="0" smtClean="0"/>
              <a:t> trong năm </a:t>
            </a:r>
            <a:r>
              <a:rPr lang="vi-VN" i="1" dirty="0" smtClean="0"/>
              <a:t>Y</a:t>
            </a:r>
            <a:r>
              <a:rPr lang="vi-VN" dirty="0" smtClean="0">
                <a:sym typeface="Symbol" panose="05050102010706020507" pitchFamily="18" charset="2"/>
              </a:rPr>
              <a:t></a:t>
            </a:r>
            <a:r>
              <a:rPr lang="vi-VN" dirty="0" smtClean="0"/>
              <a:t>1 hoặc </a:t>
            </a:r>
            <a:r>
              <a:rPr lang="vi-VN" i="1" dirty="0" smtClean="0"/>
              <a:t>Y</a:t>
            </a:r>
            <a:r>
              <a:rPr lang="vi-VN" dirty="0" smtClean="0">
                <a:sym typeface="Symbol" panose="05050102010706020507" pitchFamily="18" charset="2"/>
              </a:rPr>
              <a:t></a:t>
            </a:r>
            <a:r>
              <a:rPr lang="vi-VN" dirty="0" smtClean="0"/>
              <a:t>2.</a:t>
            </a:r>
          </a:p>
          <a:p>
            <a:pPr lvl="1"/>
            <a:r>
              <a:rPr lang="vi-VN" dirty="0" smtClean="0"/>
              <a:t>Không tính chất lượng của báo cáo chứa trích dẫn.</a:t>
            </a:r>
            <a:endParaRPr lang="vi-VN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5949280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tx2"/>
                </a:solidFill>
              </a:rPr>
              <a:t>Độ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 err="1" smtClean="0">
                <a:solidFill>
                  <a:schemeClr val="tx2"/>
                </a:solidFill>
              </a:rPr>
              <a:t>uy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 err="1" smtClean="0">
                <a:solidFill>
                  <a:schemeClr val="tx2"/>
                </a:solidFill>
              </a:rPr>
              <a:t>tín</a:t>
            </a:r>
            <a:r>
              <a:rPr lang="en-US" sz="3200" dirty="0" smtClean="0">
                <a:solidFill>
                  <a:schemeClr val="tx2"/>
                </a:solidFill>
              </a:rPr>
              <a:t>: impact factor</a:t>
            </a:r>
            <a:endParaRPr lang="vi-VN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55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2EBA-EF8A-4B46-A82C-9134672EB1CF}" type="slidenum">
              <a:rPr lang="vi-VN"/>
              <a:pPr/>
              <a:t>12</a:t>
            </a:fld>
            <a:endParaRPr lang="vi-VN"/>
          </a:p>
        </p:txBody>
      </p:sp>
      <p:sp>
        <p:nvSpPr>
          <p:cNvPr id="83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hạng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trích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endParaRPr lang="vi-VN" dirty="0"/>
          </a:p>
        </p:txBody>
      </p:sp>
      <p:sp>
        <p:nvSpPr>
          <p:cNvPr id="83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1339279"/>
          </a:xfrm>
        </p:spPr>
        <p:txBody>
          <a:bodyPr/>
          <a:lstStyle/>
          <a:p>
            <a:pPr algn="just"/>
            <a:r>
              <a:rPr lang="vi-VN" dirty="0" smtClean="0"/>
              <a:t>Pinsk</a:t>
            </a:r>
            <a:r>
              <a:rPr lang="en-US" dirty="0" err="1" smtClean="0"/>
              <a:t>er</a:t>
            </a:r>
            <a:r>
              <a:rPr lang="vi-VN" dirty="0" smtClean="0"/>
              <a:t> </a:t>
            </a:r>
            <a:r>
              <a:rPr lang="vi-VN" dirty="0" smtClean="0"/>
              <a:t>và Narin [1976], xếp hạng báo cáo khoa học dựa trên phân tích trích dẫn</a:t>
            </a:r>
            <a:r>
              <a:rPr lang="vi-VN" dirty="0" smtClean="0"/>
              <a:t>.</a:t>
            </a:r>
            <a:endParaRPr lang="vi-VN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539552" y="4365104"/>
            <a:ext cx="8404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solidFill>
                  <a:schemeClr val="tx2"/>
                </a:solidFill>
              </a:rPr>
              <a:t>PageRank được phát triển theo phương pháp </a:t>
            </a:r>
            <a:r>
              <a:rPr lang="en-US" sz="2400" dirty="0" err="1">
                <a:solidFill>
                  <a:schemeClr val="tx2"/>
                </a:solidFill>
              </a:rPr>
              <a:t>phân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tích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trích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dẫn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vi-VN" sz="2400" dirty="0">
                <a:solidFill>
                  <a:schemeClr val="tx2"/>
                </a:solidFill>
              </a:rPr>
              <a:t>của </a:t>
            </a:r>
            <a:r>
              <a:rPr lang="vi-VN" sz="2400" dirty="0" smtClean="0">
                <a:solidFill>
                  <a:schemeClr val="tx2"/>
                </a:solidFill>
              </a:rPr>
              <a:t>Pinsk</a:t>
            </a:r>
            <a:r>
              <a:rPr lang="en-US" sz="2400" dirty="0" err="1" smtClean="0">
                <a:solidFill>
                  <a:schemeClr val="tx2"/>
                </a:solidFill>
              </a:rPr>
              <a:t>er</a:t>
            </a:r>
            <a:r>
              <a:rPr lang="vi-VN" sz="2400" dirty="0" smtClean="0">
                <a:solidFill>
                  <a:schemeClr val="tx2"/>
                </a:solidFill>
              </a:rPr>
              <a:t> </a:t>
            </a:r>
            <a:r>
              <a:rPr lang="vi-VN" sz="2400" dirty="0">
                <a:solidFill>
                  <a:schemeClr val="tx2"/>
                </a:solidFill>
              </a:rPr>
              <a:t>và Narin</a:t>
            </a:r>
            <a:r>
              <a:rPr lang="vi-VN" sz="2400" dirty="0" smtClean="0">
                <a:solidFill>
                  <a:schemeClr val="tx2"/>
                </a:solidFill>
              </a:rPr>
              <a:t>.</a:t>
            </a:r>
            <a:endParaRPr lang="vi-VN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1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3BD45-E7AE-419E-82CF-F6DD9B010C37}" type="slidenum">
              <a:rPr lang="vi-VN"/>
              <a:pPr/>
              <a:t>13</a:t>
            </a:fld>
            <a:endParaRPr lang="vi-VN"/>
          </a:p>
        </p:txBody>
      </p:sp>
      <p:sp>
        <p:nvSpPr>
          <p:cNvPr id="95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 chính</a:t>
            </a:r>
            <a:endParaRPr lang="vi-VN"/>
          </a:p>
        </p:txBody>
      </p:sp>
      <p:sp>
        <p:nvSpPr>
          <p:cNvPr id="95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r>
              <a:rPr lang="vi-VN" dirty="0" smtClean="0">
                <a:solidFill>
                  <a:schemeClr val="bg1">
                    <a:lumMod val="65000"/>
                  </a:schemeClr>
                </a:solidFill>
              </a:rPr>
              <a:t>Dữ liệu liên kết</a:t>
            </a:r>
          </a:p>
          <a:p>
            <a:r>
              <a:rPr lang="vi-VN" dirty="0" smtClean="0">
                <a:solidFill>
                  <a:schemeClr val="bg1">
                    <a:lumMod val="65000"/>
                  </a:schemeClr>
                </a:solidFill>
              </a:rPr>
              <a:t>Phân tích trích dẫn</a:t>
            </a:r>
          </a:p>
          <a:p>
            <a:r>
              <a:rPr lang="vi-VN" dirty="0" smtClean="0"/>
              <a:t>Giải thuật PageRank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38386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B850-E5B5-4FA2-BE91-864D74BFEBA0}" type="slidenum">
              <a:rPr lang="vi-VN"/>
              <a:pPr/>
              <a:t>14</a:t>
            </a:fld>
            <a:endParaRPr lang="vi-VN"/>
          </a:p>
        </p:txBody>
      </p:sp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vi-VN" dirty="0"/>
              <a:t>Mô hình duyệt Web ngẫu </a:t>
            </a:r>
            <a:r>
              <a:rPr lang="vi-VN" dirty="0" smtClean="0"/>
              <a:t>nhiên</a:t>
            </a:r>
            <a:endParaRPr lang="vi-VN" dirty="0"/>
          </a:p>
        </p:txBody>
      </p:sp>
      <p:sp>
        <p:nvSpPr>
          <p:cNvPr id="84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2804" y="2089820"/>
            <a:ext cx="8775700" cy="4611018"/>
          </a:xfrm>
        </p:spPr>
        <p:txBody>
          <a:bodyPr/>
          <a:lstStyle/>
          <a:p>
            <a:pPr algn="just"/>
            <a:r>
              <a:rPr lang="vi-VN" dirty="0" smtClean="0"/>
              <a:t>Quy tắc duyệt</a:t>
            </a:r>
            <a:r>
              <a:rPr lang="en-US" dirty="0" smtClean="0"/>
              <a:t> Web</a:t>
            </a:r>
            <a:r>
              <a:rPr lang="vi-VN" dirty="0" smtClean="0"/>
              <a:t>:</a:t>
            </a:r>
            <a:endParaRPr lang="vi-VN" dirty="0" smtClean="0"/>
          </a:p>
          <a:p>
            <a:pPr lvl="1" algn="just"/>
            <a:r>
              <a:rPr lang="vi-VN" dirty="0" smtClean="0"/>
              <a:t>Bắt đầu với một trang </a:t>
            </a:r>
            <a:r>
              <a:rPr lang="en-US" dirty="0" smtClean="0"/>
              <a:t>Web </a:t>
            </a:r>
            <a:r>
              <a:rPr lang="vi-VN" dirty="0" smtClean="0"/>
              <a:t>bất kỳ</a:t>
            </a:r>
          </a:p>
          <a:p>
            <a:pPr lvl="2" algn="just"/>
            <a:r>
              <a:rPr lang="vi-VN" dirty="0" smtClean="0"/>
              <a:t>Lựa chọn ngẫu nhiên một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vi-VN" dirty="0" smtClean="0"/>
              <a:t> bắt đầu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.</a:t>
            </a:r>
            <a:endParaRPr lang="vi-VN" dirty="0" smtClean="0"/>
          </a:p>
          <a:p>
            <a:pPr lvl="1" algn="just"/>
            <a:r>
              <a:rPr lang="vi-VN" dirty="0" smtClean="0"/>
              <a:t>Lặp</a:t>
            </a:r>
            <a:r>
              <a:rPr lang="en-US" dirty="0" smtClean="0"/>
              <a:t> m</a:t>
            </a:r>
            <a:r>
              <a:rPr lang="vi-VN" dirty="0" smtClean="0"/>
              <a:t>ở </a:t>
            </a:r>
            <a:r>
              <a:rPr lang="vi-VN" dirty="0" smtClean="0"/>
              <a:t>ngẫu nhiên một liên kết </a:t>
            </a:r>
            <a:r>
              <a:rPr lang="vi-VN" dirty="0" smtClean="0"/>
              <a:t>có trong </a:t>
            </a:r>
            <a:r>
              <a:rPr lang="vi-VN" dirty="0" smtClean="0"/>
              <a:t>trang hiện </a:t>
            </a:r>
            <a:r>
              <a:rPr lang="vi-VN" dirty="0" smtClean="0"/>
              <a:t>tại</a:t>
            </a:r>
            <a:endParaRPr lang="en-US" dirty="0" smtClean="0"/>
          </a:p>
          <a:p>
            <a:pPr lvl="2" algn="just"/>
            <a:r>
              <a:rPr lang="vi-VN" dirty="0" smtClean="0"/>
              <a:t>Sau đó lại mở liên kết trong trang mới và cứ tiếp tục như vậy</a:t>
            </a:r>
            <a:r>
              <a:rPr lang="en-US" dirty="0" smtClean="0"/>
              <a:t>.</a:t>
            </a:r>
          </a:p>
          <a:p>
            <a:pPr algn="just"/>
            <a:r>
              <a:rPr lang="vi-VN" dirty="0" smtClean="0"/>
              <a:t>Mục đích:</a:t>
            </a:r>
          </a:p>
          <a:p>
            <a:pPr lvl="1" algn="just"/>
            <a:r>
              <a:rPr lang="vi-VN" dirty="0" smtClean="0"/>
              <a:t>Quan sát tỉ lệ ghé thăm mỗi trang web sau một số bước đủ lớn</a:t>
            </a:r>
            <a:r>
              <a:rPr lang="en-US" dirty="0" smtClean="0"/>
              <a:t>.</a:t>
            </a:r>
            <a:endParaRPr lang="vi-V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B850-E5B5-4FA2-BE91-864D74BFEBA0}" type="slidenum">
              <a:rPr lang="vi-VN"/>
              <a:pPr/>
              <a:t>15</a:t>
            </a:fld>
            <a:endParaRPr lang="vi-VN"/>
          </a:p>
        </p:txBody>
      </p:sp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vi-VN" dirty="0"/>
              <a:t>Mô hình duyệt Web ngẫu </a:t>
            </a:r>
            <a:r>
              <a:rPr lang="vi-VN" dirty="0" smtClean="0"/>
              <a:t>nhiên</a:t>
            </a:r>
            <a:r>
              <a:rPr lang="en-US" dirty="0" smtClean="0"/>
              <a:t> (2)</a:t>
            </a:r>
            <a:endParaRPr lang="vi-VN" dirty="0"/>
          </a:p>
        </p:txBody>
      </p:sp>
      <p:sp>
        <p:nvSpPr>
          <p:cNvPr id="84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89820"/>
            <a:ext cx="8496944" cy="1987252"/>
          </a:xfrm>
        </p:spPr>
        <p:txBody>
          <a:bodyPr/>
          <a:lstStyle/>
          <a:p>
            <a:pPr algn="just"/>
            <a:r>
              <a:rPr lang="en-US" sz="2400" dirty="0" smtClean="0"/>
              <a:t>T</a:t>
            </a:r>
            <a:r>
              <a:rPr lang="vi-VN" sz="2400" dirty="0" smtClean="0"/>
              <a:t>ỉ lệ </a:t>
            </a:r>
            <a:r>
              <a:rPr lang="en-US" sz="2400" dirty="0" err="1" smtClean="0"/>
              <a:t>ghé</a:t>
            </a:r>
            <a:r>
              <a:rPr lang="en-US" sz="2400" dirty="0" smtClean="0"/>
              <a:t> </a:t>
            </a:r>
            <a:r>
              <a:rPr lang="en-US" sz="2400" dirty="0" err="1" smtClean="0"/>
              <a:t>thăm</a:t>
            </a:r>
            <a:r>
              <a:rPr lang="en-US" sz="2400" dirty="0" smtClean="0"/>
              <a:t> </a:t>
            </a:r>
            <a:r>
              <a:rPr lang="vi-VN" sz="2400" dirty="0" smtClean="0"/>
              <a:t>mỗi </a:t>
            </a:r>
            <a:r>
              <a:rPr lang="vi-VN" sz="2400" dirty="0" smtClean="0"/>
              <a:t>trang</a:t>
            </a:r>
            <a:r>
              <a:rPr lang="en-US" sz="2400" dirty="0" smtClean="0"/>
              <a:t> </a:t>
            </a:r>
            <a:r>
              <a:rPr lang="en-US" sz="2400" dirty="0" smtClean="0"/>
              <a:t>web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nhiều</a:t>
            </a:r>
            <a:r>
              <a:rPr lang="en-US" sz="2400" dirty="0" smtClean="0"/>
              <a:t> </a:t>
            </a:r>
            <a:r>
              <a:rPr lang="en-US" sz="2400" dirty="0" err="1" smtClean="0"/>
              <a:t>trường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 </a:t>
            </a:r>
            <a:r>
              <a:rPr lang="en-US" sz="2400" dirty="0" err="1" smtClean="0"/>
              <a:t>sẽ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hằng </a:t>
            </a:r>
            <a:r>
              <a:rPr lang="en-US" sz="2400" dirty="0" err="1" smtClean="0"/>
              <a:t>số</a:t>
            </a:r>
            <a:r>
              <a:rPr lang="vi-VN" sz="2400" dirty="0" smtClean="0"/>
              <a:t> </a:t>
            </a:r>
            <a:r>
              <a:rPr lang="vi-VN" sz="2400" dirty="0" smtClean="0"/>
              <a:t>sau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/>
              <a:t> </a:t>
            </a:r>
            <a:r>
              <a:rPr lang="en-US" sz="2400" dirty="0" err="1" smtClean="0"/>
              <a:t>bước</a:t>
            </a:r>
            <a:r>
              <a:rPr lang="en-US" sz="2400" dirty="0" smtClean="0"/>
              <a:t> </a:t>
            </a:r>
            <a:r>
              <a:rPr lang="vi-VN" sz="2400" dirty="0" smtClean="0"/>
              <a:t>đủ lớn. </a:t>
            </a:r>
            <a:endParaRPr lang="en-US" sz="2400" dirty="0" smtClean="0"/>
          </a:p>
          <a:p>
            <a:pPr lvl="1" algn="just"/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phụ</a:t>
            </a:r>
            <a:r>
              <a:rPr lang="en-US" sz="2000" dirty="0" smtClean="0"/>
              <a:t> </a:t>
            </a:r>
            <a:r>
              <a:rPr lang="en-US" sz="2000" dirty="0" err="1" smtClean="0"/>
              <a:t>thuộc</a:t>
            </a:r>
            <a:r>
              <a:rPr lang="en-US" sz="2000" dirty="0" smtClean="0"/>
              <a:t> </a:t>
            </a:r>
            <a:r>
              <a:rPr lang="en-US" sz="2000" dirty="0" err="1" smtClean="0"/>
              <a:t>vào</a:t>
            </a:r>
            <a:r>
              <a:rPr lang="en-US" sz="2000" dirty="0" smtClean="0"/>
              <a:t> </a:t>
            </a:r>
            <a:r>
              <a:rPr lang="en-US" sz="2000" dirty="0" err="1" smtClean="0"/>
              <a:t>việc</a:t>
            </a:r>
            <a:r>
              <a:rPr lang="en-US" sz="2000" dirty="0" smtClean="0"/>
              <a:t> </a:t>
            </a:r>
            <a:r>
              <a:rPr lang="en-US" sz="2000" dirty="0" err="1" smtClean="0"/>
              <a:t>lựa</a:t>
            </a:r>
            <a:r>
              <a:rPr lang="en-US" sz="2000" dirty="0" smtClean="0"/>
              <a:t> </a:t>
            </a:r>
            <a:r>
              <a:rPr lang="en-US" sz="2000" dirty="0" err="1" smtClean="0"/>
              <a:t>chọn</a:t>
            </a:r>
            <a:r>
              <a:rPr lang="en-US" sz="2000" dirty="0" smtClean="0"/>
              <a:t> </a:t>
            </a:r>
            <a:r>
              <a:rPr lang="en-US" sz="2000" dirty="0" err="1" smtClean="0"/>
              <a:t>trang</a:t>
            </a:r>
            <a:r>
              <a:rPr lang="en-US" sz="2000" dirty="0" smtClean="0"/>
              <a:t> </a:t>
            </a:r>
            <a:r>
              <a:rPr lang="en-US" sz="2000" dirty="0" err="1" smtClean="0"/>
              <a:t>bắt</a:t>
            </a:r>
            <a:r>
              <a:rPr lang="en-US" sz="2000" dirty="0" smtClean="0"/>
              <a:t> </a:t>
            </a:r>
            <a:r>
              <a:rPr lang="en-US" sz="2000" dirty="0" err="1" smtClean="0"/>
              <a:t>đầu</a:t>
            </a:r>
            <a:r>
              <a:rPr lang="en-US" sz="2000" dirty="0" smtClean="0"/>
              <a:t>;</a:t>
            </a:r>
          </a:p>
          <a:p>
            <a:pPr lvl="1" algn="just"/>
            <a:r>
              <a:rPr lang="vi-VN" sz="2000" dirty="0" smtClean="0"/>
              <a:t>Tỉ </a:t>
            </a:r>
            <a:r>
              <a:rPr lang="vi-VN" sz="2000" dirty="0" smtClean="0"/>
              <a:t>lệ này là PageRank của trang Web.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1560" y="5733256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tx2"/>
                </a:solidFill>
              </a:rPr>
              <a:t>Điều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kiện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tồn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tại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tỉ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lệ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mở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ổn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định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và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không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phụ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thuộc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vào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trang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bắt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đầu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là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gì</a:t>
            </a:r>
            <a:r>
              <a:rPr lang="en-US" sz="2400" dirty="0" smtClean="0">
                <a:solidFill>
                  <a:schemeClr val="tx2"/>
                </a:solidFill>
              </a:rPr>
              <a:t>?</a:t>
            </a:r>
            <a:endParaRPr lang="vi-VN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82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B850-E5B5-4FA2-BE91-864D74BFEBA0}" type="slidenum">
              <a:rPr lang="vi-VN"/>
              <a:pPr/>
              <a:t>16</a:t>
            </a:fld>
            <a:endParaRPr lang="vi-VN"/>
          </a:p>
        </p:txBody>
      </p:sp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Mô hình duyệt Web ngẫu nhiên với bước nhảy</a:t>
            </a:r>
            <a:endParaRPr lang="vi-V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480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32804" y="2089820"/>
                <a:ext cx="8775700" cy="4611018"/>
              </a:xfrm>
            </p:spPr>
            <p:txBody>
              <a:bodyPr/>
              <a:lstStyle/>
              <a:p>
                <a:r>
                  <a:rPr lang="en-US" sz="2400" dirty="0" smtClean="0"/>
                  <a:t>Bước </a:t>
                </a:r>
                <a:r>
                  <a:rPr lang="en-US" sz="2400" dirty="0" err="1" smtClean="0"/>
                  <a:t>nhảy</a:t>
                </a:r>
                <a:r>
                  <a:rPr lang="en-US" sz="2400" dirty="0" smtClean="0"/>
                  <a:t>: Di </a:t>
                </a:r>
                <a:r>
                  <a:rPr lang="en-US" sz="2400" dirty="0" err="1" smtClean="0"/>
                  <a:t>chuyển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đến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một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trang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bất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kỳ</a:t>
                </a:r>
                <a:endParaRPr lang="en-US" sz="2400" dirty="0" smtClean="0"/>
              </a:p>
              <a:p>
                <a:pPr lvl="1"/>
                <a:r>
                  <a:rPr lang="en-US" sz="2000" dirty="0" err="1" smtClean="0"/>
                  <a:t>Bổ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xung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thao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tác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này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vào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mô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hình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duyệt</a:t>
                </a:r>
                <a:r>
                  <a:rPr lang="en-US" sz="2000" dirty="0" smtClean="0"/>
                  <a:t> Web </a:t>
                </a:r>
                <a:r>
                  <a:rPr lang="en-US" sz="2000" dirty="0" err="1" smtClean="0"/>
                  <a:t>ngẫu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nhiên</a:t>
                </a:r>
                <a:r>
                  <a:rPr lang="en-US" sz="2000" dirty="0" smtClean="0"/>
                  <a:t>.</a:t>
                </a:r>
                <a:endParaRPr lang="en-US" sz="2000" dirty="0" smtClean="0"/>
              </a:p>
              <a:p>
                <a:r>
                  <a:rPr lang="vi-VN" sz="2400" dirty="0" smtClean="0"/>
                  <a:t>Mô </a:t>
                </a:r>
                <a:r>
                  <a:rPr lang="vi-VN" sz="2400" dirty="0" smtClean="0"/>
                  <a:t>hình duyệt Web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ngẫu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nhiên</a:t>
                </a:r>
                <a:r>
                  <a:rPr lang="vi-VN" sz="2400" dirty="0" smtClean="0"/>
                  <a:t> với bước nhảy:</a:t>
                </a:r>
              </a:p>
              <a:p>
                <a:pPr lvl="1"/>
                <a:r>
                  <a:rPr lang="vi-VN" sz="2000" dirty="0" smtClean="0"/>
                  <a:t>Bắt đầu với một trang được lựa chọn ngẫu nhiên</a:t>
                </a:r>
              </a:p>
              <a:p>
                <a:pPr lvl="1"/>
                <a:r>
                  <a:rPr lang="vi-VN" sz="2000" dirty="0" smtClean="0"/>
                  <a:t>Sau</a:t>
                </a:r>
                <a:r>
                  <a:rPr lang="vi-VN" sz="2000" dirty="0"/>
                  <a:t> </a:t>
                </a:r>
                <a:r>
                  <a:rPr lang="vi-VN" sz="2000" dirty="0" smtClean="0"/>
                  <a:t>mỗi </a:t>
                </a:r>
                <a:r>
                  <a:rPr lang="vi-VN" sz="2000" dirty="0" smtClean="0"/>
                  <a:t>bước</a:t>
                </a:r>
                <a:r>
                  <a:rPr lang="en-US" sz="2000" dirty="0" smtClean="0"/>
                  <a:t>:</a:t>
                </a:r>
              </a:p>
              <a:p>
                <a:pPr lvl="2"/>
                <a:r>
                  <a:rPr lang="en-US" sz="1600" dirty="0" smtClean="0"/>
                  <a:t>M</a:t>
                </a:r>
                <a:r>
                  <a:rPr lang="vi-VN" sz="1600" dirty="0" smtClean="0"/>
                  <a:t>ở </a:t>
                </a:r>
                <a:r>
                  <a:rPr lang="vi-VN" sz="1600" dirty="0" smtClean="0"/>
                  <a:t>ngẫu nhiên một liên kết trên trang hiện </a:t>
                </a:r>
                <a:r>
                  <a:rPr lang="vi-VN" sz="1600" dirty="0" smtClean="0"/>
                  <a:t>tại</a:t>
                </a:r>
                <a:r>
                  <a:rPr lang="vi-VN" sz="1600" dirty="0" smtClean="0"/>
                  <a:t>.</a:t>
                </a:r>
                <a:endParaRPr lang="vi-VN" sz="1600" dirty="0"/>
              </a:p>
              <a:p>
                <a:pPr lvl="2"/>
                <a:r>
                  <a:rPr lang="en-US" sz="1600" dirty="0" err="1" smtClean="0"/>
                  <a:t>Hoặc</a:t>
                </a:r>
                <a:r>
                  <a:rPr lang="en-US" sz="1600" dirty="0" smtClean="0"/>
                  <a:t> </a:t>
                </a:r>
                <a:r>
                  <a:rPr lang="vi-VN" sz="1600" dirty="0" smtClean="0"/>
                  <a:t>mở </a:t>
                </a:r>
                <a:r>
                  <a:rPr lang="vi-VN" sz="1600" dirty="0" smtClean="0"/>
                  <a:t>ngẫu nhiên một trang bất kỳ.</a:t>
                </a:r>
              </a:p>
              <a:p>
                <a:pPr algn="just"/>
                <a:r>
                  <a:rPr lang="en-US" sz="2400" dirty="0" err="1" smtClean="0"/>
                  <a:t>Đặt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xác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suất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lựa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chọn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bước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nhảy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là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vi-V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 smtClean="0"/>
                  <a:t>, </a:t>
                </a:r>
                <a:r>
                  <a:rPr lang="en-US" sz="2400" dirty="0" err="1" smtClean="0"/>
                  <a:t>xác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suất</a:t>
                </a:r>
                <a:r>
                  <a:rPr lang="en-US" sz="2400" dirty="0" smtClean="0"/>
                  <a:t> di </a:t>
                </a:r>
                <a:r>
                  <a:rPr lang="en-US" sz="2400" dirty="0" err="1" smtClean="0"/>
                  <a:t>chuyển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theo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liên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kết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là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r>
                      <a:rPr lang="vi-V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 smtClean="0"/>
                  <a:t>.</a:t>
                </a:r>
              </a:p>
            </p:txBody>
          </p:sp>
        </mc:Choice>
        <mc:Fallback>
          <p:sp>
            <p:nvSpPr>
              <p:cNvPr id="84480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32804" y="2089820"/>
                <a:ext cx="8775700" cy="4611018"/>
              </a:xfrm>
              <a:blipFill rotWithShape="0">
                <a:blip r:embed="rId2"/>
                <a:stretch>
                  <a:fillRect l="-139" t="-1058" r="-104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496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B850-E5B5-4FA2-BE91-864D74BFEBA0}" type="slidenum">
              <a:rPr lang="vi-VN"/>
              <a:pPr/>
              <a:t>17</a:t>
            </a:fld>
            <a:endParaRPr lang="vi-VN"/>
          </a:p>
        </p:txBody>
      </p:sp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Web </a:t>
            </a:r>
            <a:r>
              <a:rPr lang="en-US" dirty="0" err="1" smtClean="0"/>
              <a:t>bằng</a:t>
            </a:r>
            <a:r>
              <a:rPr lang="en-US" dirty="0" smtClean="0"/>
              <a:t> c</a:t>
            </a:r>
            <a:r>
              <a:rPr lang="vi-VN" dirty="0" smtClean="0"/>
              <a:t>huỗi Markov</a:t>
            </a:r>
            <a:endParaRPr lang="vi-VN" dirty="0"/>
          </a:p>
        </p:txBody>
      </p:sp>
      <p:sp>
        <p:nvSpPr>
          <p:cNvPr id="84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2804" y="2089820"/>
            <a:ext cx="8775700" cy="3139380"/>
          </a:xfrm>
        </p:spPr>
        <p:txBody>
          <a:bodyPr/>
          <a:lstStyle/>
          <a:p>
            <a:r>
              <a:rPr lang="vi-VN" dirty="0" smtClean="0"/>
              <a:t>Chuỗi Markov gồm N trạng thái và ma trận xác suất chuyển trạng thái kích thước N x </a:t>
            </a:r>
            <a:r>
              <a:rPr lang="vi-VN" dirty="0" smtClean="0"/>
              <a:t>N</a:t>
            </a:r>
            <a:r>
              <a:rPr lang="en-US" dirty="0" smtClean="0"/>
              <a:t>:</a:t>
            </a:r>
            <a:endParaRPr lang="vi-VN" dirty="0" smtClean="0"/>
          </a:p>
          <a:p>
            <a:pPr lvl="1"/>
            <a:r>
              <a:rPr lang="vi-VN" dirty="0" smtClean="0"/>
              <a:t>Mỗi trạng thái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vi-VN" dirty="0" smtClean="0"/>
              <a:t>ứng </a:t>
            </a:r>
            <a:r>
              <a:rPr lang="vi-VN" dirty="0" smtClean="0"/>
              <a:t>với một trang Web</a:t>
            </a:r>
          </a:p>
          <a:p>
            <a:pPr lvl="1"/>
            <a:r>
              <a:rPr lang="vi-VN" dirty="0" smtClean="0">
                <a:latin typeface="+mj-lt"/>
              </a:rPr>
              <a:t>P</a:t>
            </a:r>
            <a:r>
              <a:rPr lang="vi-VN" baseline="-25000" dirty="0" smtClean="0">
                <a:latin typeface="+mj-lt"/>
              </a:rPr>
              <a:t>ij</a:t>
            </a:r>
            <a:r>
              <a:rPr lang="vi-VN" dirty="0" smtClean="0">
                <a:latin typeface="+mj-lt"/>
              </a:rPr>
              <a:t> </a:t>
            </a:r>
            <a:r>
              <a:rPr lang="vi-VN" dirty="0" smtClean="0">
                <a:latin typeface="+mj-lt"/>
              </a:rPr>
              <a:t>là xác suất </a:t>
            </a:r>
            <a:r>
              <a:rPr lang="en-US" dirty="0" err="1" smtClean="0">
                <a:latin typeface="+mj-lt"/>
              </a:rPr>
              <a:t>chuyển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từ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trạng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thái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 sang </a:t>
            </a:r>
            <a:r>
              <a:rPr lang="en-US" dirty="0" err="1" smtClean="0">
                <a:latin typeface="+mj-lt"/>
              </a:rPr>
              <a:t>trạng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thái</a:t>
            </a:r>
            <a:r>
              <a:rPr lang="en-US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j</a:t>
            </a:r>
            <a:r>
              <a:rPr lang="en-US" dirty="0">
                <a:latin typeface="+mj-lt"/>
              </a:rPr>
              <a:t>, </a:t>
            </a:r>
            <a:r>
              <a:rPr lang="vi-VN" dirty="0">
                <a:latin typeface="+mj-lt"/>
              </a:rPr>
              <a:t>1 ≤ i, j ≤ N </a:t>
            </a:r>
            <a:endParaRPr lang="en-US" dirty="0">
              <a:latin typeface="+mj-lt"/>
            </a:endParaRPr>
          </a:p>
          <a:p>
            <a:pPr lvl="2"/>
            <a:r>
              <a:rPr lang="en-US" dirty="0" err="1" smtClean="0">
                <a:latin typeface="+mj-lt"/>
              </a:rPr>
              <a:t>P</a:t>
            </a:r>
            <a:r>
              <a:rPr lang="en-US" baseline="-25000" dirty="0" err="1" smtClean="0">
                <a:latin typeface="+mj-lt"/>
              </a:rPr>
              <a:t>ij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cũng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chính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là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xác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suất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lựa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chọn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trang</a:t>
            </a:r>
            <a:r>
              <a:rPr lang="en-US" dirty="0" smtClean="0">
                <a:latin typeface="+mj-lt"/>
              </a:rPr>
              <a:t> j </a:t>
            </a:r>
            <a:r>
              <a:rPr lang="en-US" dirty="0" err="1" smtClean="0">
                <a:latin typeface="+mj-lt"/>
              </a:rPr>
              <a:t>khi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đang</a:t>
            </a:r>
            <a:r>
              <a:rPr lang="en-US" dirty="0" smtClean="0">
                <a:latin typeface="+mj-lt"/>
              </a:rPr>
              <a:t> ở </a:t>
            </a:r>
            <a:r>
              <a:rPr lang="en-US" dirty="0" err="1" smtClean="0">
                <a:latin typeface="+mj-lt"/>
              </a:rPr>
              <a:t>trang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.</a:t>
            </a:r>
            <a:endParaRPr lang="vi-VN" dirty="0" smtClean="0">
              <a:latin typeface="+mj-lt"/>
            </a:endParaRPr>
          </a:p>
          <a:p>
            <a:r>
              <a:rPr lang="vi-VN" dirty="0" smtClean="0">
                <a:latin typeface="+mj-lt"/>
              </a:rPr>
              <a:t>Với i bất kỳ, </a:t>
            </a: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3795303"/>
              </p:ext>
            </p:extLst>
          </p:nvPr>
        </p:nvGraphicFramePr>
        <p:xfrm>
          <a:off x="2699792" y="4653136"/>
          <a:ext cx="117633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5488" name="Vergelijking" r:id="rId3" imgW="711000" imgH="304560" progId="Equation.3">
                  <p:embed/>
                </p:oleObj>
              </mc:Choice>
              <mc:Fallback>
                <p:oleObj name="Vergelijking" r:id="rId3" imgW="71100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4653136"/>
                        <a:ext cx="1176338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7" descr="92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28120" y="5085184"/>
            <a:ext cx="2932112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0952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891" name="Picture 3" descr="93f-graph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" y="1571625"/>
            <a:ext cx="4789488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4"/>
            <a:ext cx="7793037" cy="1357312"/>
          </a:xfrm>
        </p:spPr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Web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07221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F3C106EC-1565-4205-AEF5-542E719C1100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67940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00188" y="1857375"/>
          <a:ext cx="5072097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4012"/>
                <a:gridCol w="634012"/>
                <a:gridCol w="634025"/>
                <a:gridCol w="634000"/>
                <a:gridCol w="634012"/>
                <a:gridCol w="634012"/>
                <a:gridCol w="634012"/>
                <a:gridCol w="634012"/>
              </a:tblGrid>
              <a:tr h="223244">
                <a:tc>
                  <a:txBody>
                    <a:bodyPr/>
                    <a:lstStyle/>
                    <a:p>
                      <a:pPr lvl="0" algn="ctr"/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0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1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2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3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4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5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6</a:t>
                      </a:r>
                      <a:endParaRPr lang="de-DE" sz="2400" i="1" dirty="0"/>
                    </a:p>
                  </a:txBody>
                  <a:tcPr/>
                </a:tc>
              </a:tr>
              <a:tr h="223244"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0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1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</a:tr>
              <a:tr h="223244"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1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1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</a:t>
                      </a:r>
                      <a:endParaRPr lang="de-DE" sz="2400" dirty="0"/>
                    </a:p>
                  </a:txBody>
                  <a:tcPr/>
                </a:tc>
              </a:tr>
              <a:tr h="223244"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2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1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1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1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</a:t>
                      </a:r>
                      <a:endParaRPr lang="de-DE" sz="2400" dirty="0"/>
                    </a:p>
                  </a:txBody>
                  <a:tcPr/>
                </a:tc>
              </a:tr>
              <a:tr h="223244"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3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1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</a:tr>
              <a:tr h="223244"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4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1</a:t>
                      </a:r>
                      <a:endParaRPr lang="de-DE" sz="2400" dirty="0"/>
                    </a:p>
                  </a:txBody>
                  <a:tcPr/>
                </a:tc>
              </a:tr>
              <a:tr h="223244"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5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1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1</a:t>
                      </a:r>
                      <a:endParaRPr lang="de-DE" sz="2400" dirty="0"/>
                    </a:p>
                  </a:txBody>
                  <a:tcPr/>
                </a:tc>
              </a:tr>
              <a:tr h="223244"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6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1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1</a:t>
                      </a:r>
                      <a:endParaRPr lang="de-DE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150938" y="980728"/>
            <a:ext cx="7793037" cy="69567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dirty="0" smtClean="0"/>
              <a:t>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kề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3792638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3BD45-E7AE-419E-82CF-F6DD9B010C37}" type="slidenum">
              <a:rPr lang="vi-VN"/>
              <a:pPr/>
              <a:t>2</a:t>
            </a:fld>
            <a:endParaRPr lang="vi-VN"/>
          </a:p>
        </p:txBody>
      </p:sp>
      <p:sp>
        <p:nvSpPr>
          <p:cNvPr id="95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 chính</a:t>
            </a:r>
            <a:endParaRPr lang="vi-VN"/>
          </a:p>
        </p:txBody>
      </p:sp>
      <p:sp>
        <p:nvSpPr>
          <p:cNvPr id="95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 smtClean="0"/>
          </a:p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Phân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tích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trích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dẫn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Giải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thuật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PageRank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12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7972D3F-5004-4080-83C7-545521A1CADD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71500" y="1785938"/>
          <a:ext cx="6858048" cy="3972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7256"/>
                <a:gridCol w="857256"/>
                <a:gridCol w="857273"/>
                <a:gridCol w="857239"/>
                <a:gridCol w="857256"/>
                <a:gridCol w="857256"/>
                <a:gridCol w="857256"/>
                <a:gridCol w="857256"/>
              </a:tblGrid>
              <a:tr h="496610">
                <a:tc>
                  <a:txBody>
                    <a:bodyPr/>
                    <a:lstStyle/>
                    <a:p>
                      <a:pPr lvl="0" algn="ctr"/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0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1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2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3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4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5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6</a:t>
                      </a:r>
                      <a:endParaRPr lang="de-DE" sz="2400" i="1" dirty="0"/>
                    </a:p>
                  </a:txBody>
                  <a:tcPr/>
                </a:tc>
              </a:tr>
              <a:tr h="496610"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0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1.00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0.00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0.00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0.00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0.00</a:t>
                      </a:r>
                      <a:endParaRPr lang="de-DE" sz="2400" dirty="0"/>
                    </a:p>
                  </a:txBody>
                  <a:tcPr/>
                </a:tc>
              </a:tr>
              <a:tr h="496610"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1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0.50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0.00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0.00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0.00</a:t>
                      </a:r>
                      <a:endParaRPr lang="de-DE" sz="2400" dirty="0"/>
                    </a:p>
                  </a:txBody>
                  <a:tcPr/>
                </a:tc>
              </a:tr>
              <a:tr h="496610"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2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0.33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0.33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0.33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0.00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0.00</a:t>
                      </a:r>
                      <a:endParaRPr lang="de-DE" sz="2400" dirty="0"/>
                    </a:p>
                  </a:txBody>
                  <a:tcPr/>
                </a:tc>
              </a:tr>
              <a:tr h="496610"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3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0.50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0.00</a:t>
                      </a:r>
                      <a:endParaRPr lang="de-DE" sz="2400" dirty="0"/>
                    </a:p>
                  </a:txBody>
                  <a:tcPr/>
                </a:tc>
              </a:tr>
              <a:tr h="496610"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4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0.00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1.00</a:t>
                      </a:r>
                      <a:endParaRPr lang="de-DE" sz="2400" dirty="0"/>
                    </a:p>
                  </a:txBody>
                  <a:tcPr/>
                </a:tc>
              </a:tr>
              <a:tr h="496610"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5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smtClean="0"/>
                        <a:t>0.00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0.50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0.50</a:t>
                      </a:r>
                      <a:endParaRPr lang="de-DE" sz="2400" dirty="0"/>
                    </a:p>
                  </a:txBody>
                  <a:tcPr/>
                </a:tc>
              </a:tr>
              <a:tr h="496610"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6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0.33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0.33</a:t>
                      </a:r>
                      <a:endParaRPr lang="de-DE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150938" y="1077144"/>
            <a:ext cx="7793037" cy="69567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dirty="0" smtClean="0"/>
              <a:t>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endParaRPr lang="vi-VN" dirty="0"/>
          </a:p>
        </p:txBody>
      </p:sp>
      <p:sp>
        <p:nvSpPr>
          <p:cNvPr id="8" name="TextBox 7"/>
          <p:cNvSpPr txBox="1"/>
          <p:nvPr/>
        </p:nvSpPr>
        <p:spPr>
          <a:xfrm>
            <a:off x="827584" y="6080516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tx2"/>
                </a:solidFill>
              </a:rPr>
              <a:t>Mô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hình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duyệt</a:t>
            </a:r>
            <a:r>
              <a:rPr lang="en-US" sz="2400" dirty="0" smtClean="0">
                <a:solidFill>
                  <a:schemeClr val="tx2"/>
                </a:solidFill>
              </a:rPr>
              <a:t> web </a:t>
            </a:r>
            <a:r>
              <a:rPr lang="en-US" sz="2400" dirty="0" err="1" smtClean="0">
                <a:solidFill>
                  <a:schemeClr val="tx2"/>
                </a:solidFill>
              </a:rPr>
              <a:t>ngẫu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nhiên</a:t>
            </a:r>
            <a:endParaRPr lang="vi-VN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7093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7972D3F-5004-4080-83C7-545521A1CADD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521246"/>
              </p:ext>
            </p:extLst>
          </p:nvPr>
        </p:nvGraphicFramePr>
        <p:xfrm>
          <a:off x="571500" y="1785938"/>
          <a:ext cx="6858048" cy="3972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7256"/>
                <a:gridCol w="857256"/>
                <a:gridCol w="857273"/>
                <a:gridCol w="857239"/>
                <a:gridCol w="857256"/>
                <a:gridCol w="857256"/>
                <a:gridCol w="857256"/>
                <a:gridCol w="857256"/>
              </a:tblGrid>
              <a:tr h="496610">
                <a:tc>
                  <a:txBody>
                    <a:bodyPr/>
                    <a:lstStyle/>
                    <a:p>
                      <a:pPr lvl="0" algn="ctr"/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0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1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2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3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4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5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6</a:t>
                      </a:r>
                      <a:endParaRPr lang="de-DE" sz="2400" i="1" dirty="0"/>
                    </a:p>
                  </a:txBody>
                  <a:tcPr/>
                </a:tc>
              </a:tr>
              <a:tr h="496610"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0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0.02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0.02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0.88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0.02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0.02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0.02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0.02</a:t>
                      </a:r>
                      <a:endParaRPr lang="de-DE" sz="2400" dirty="0"/>
                    </a:p>
                  </a:txBody>
                  <a:tcPr/>
                </a:tc>
              </a:tr>
              <a:tr h="496610"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1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0.02</a:t>
                      </a:r>
                      <a:endParaRPr lang="de-DE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0.45</a:t>
                      </a:r>
                      <a:endParaRPr lang="de-DE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0.45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0.02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0.02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0.02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0.02</a:t>
                      </a:r>
                      <a:endParaRPr lang="de-DE" sz="2400" dirty="0"/>
                    </a:p>
                  </a:txBody>
                  <a:tcPr/>
                </a:tc>
              </a:tr>
              <a:tr h="496610"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2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0.31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0.02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0.31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0.31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0.02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0.02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0.02</a:t>
                      </a:r>
                      <a:endParaRPr lang="de-DE" sz="2400" dirty="0"/>
                    </a:p>
                  </a:txBody>
                  <a:tcPr/>
                </a:tc>
              </a:tr>
              <a:tr h="496610"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3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0.02</a:t>
                      </a:r>
                      <a:endParaRPr lang="de-DE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0.02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0.02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0.45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0.45</a:t>
                      </a:r>
                      <a:endParaRPr lang="de-DE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0.02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0.02</a:t>
                      </a:r>
                      <a:endParaRPr lang="de-DE" sz="2400" dirty="0"/>
                    </a:p>
                  </a:txBody>
                  <a:tcPr/>
                </a:tc>
              </a:tr>
              <a:tr h="496610"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4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0.02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0.02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0.02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0.02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0.02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0.02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0.88</a:t>
                      </a:r>
                      <a:endParaRPr lang="de-DE" sz="2400" dirty="0"/>
                    </a:p>
                  </a:txBody>
                  <a:tcPr/>
                </a:tc>
              </a:tr>
              <a:tr h="496610"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5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0.02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0.02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0.02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0.02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0.02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0.45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0.45</a:t>
                      </a:r>
                      <a:endParaRPr lang="de-DE" sz="2400" dirty="0"/>
                    </a:p>
                  </a:txBody>
                  <a:tcPr/>
                </a:tc>
              </a:tr>
              <a:tr h="496610">
                <a:tc>
                  <a:txBody>
                    <a:bodyPr/>
                    <a:lstStyle/>
                    <a:p>
                      <a:pPr lvl="0" algn="ctr"/>
                      <a:r>
                        <a:rPr lang="de-DE" sz="2400" i="1" dirty="0" smtClean="0"/>
                        <a:t>d</a:t>
                      </a:r>
                      <a:r>
                        <a:rPr lang="de-DE" sz="2400" i="1" baseline="-25000" dirty="0" smtClean="0"/>
                        <a:t>6</a:t>
                      </a:r>
                      <a:endParaRPr lang="de-DE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0.02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0.02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0.02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0.31</a:t>
                      </a:r>
                      <a:endParaRPr lang="de-DE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0.31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0.02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 smtClean="0"/>
                        <a:t>0.31</a:t>
                      </a:r>
                      <a:endParaRPr lang="de-DE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150938" y="476672"/>
            <a:ext cx="7793037" cy="1296144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dirty="0" smtClean="0"/>
              <a:t>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(2)</a:t>
            </a:r>
            <a:endParaRPr lang="vi-V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571500" y="5949280"/>
                <a:ext cx="79946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tx2"/>
                    </a:solidFill>
                  </a:rPr>
                  <a:t>Mô </a:t>
                </a:r>
                <a:r>
                  <a:rPr lang="en-US" sz="2400" dirty="0" err="1" smtClean="0">
                    <a:solidFill>
                      <a:schemeClr val="tx2"/>
                    </a:solidFill>
                  </a:rPr>
                  <a:t>hình</a:t>
                </a:r>
                <a:r>
                  <a:rPr lang="en-US" sz="2400" dirty="0" smtClean="0">
                    <a:solidFill>
                      <a:schemeClr val="tx2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2"/>
                    </a:solidFill>
                  </a:rPr>
                  <a:t>duyệt</a:t>
                </a:r>
                <a:r>
                  <a:rPr lang="en-US" sz="2400" dirty="0" smtClean="0">
                    <a:solidFill>
                      <a:schemeClr val="tx2"/>
                    </a:solidFill>
                  </a:rPr>
                  <a:t> web </a:t>
                </a:r>
                <a:r>
                  <a:rPr lang="en-US" sz="2400" dirty="0" err="1" smtClean="0">
                    <a:solidFill>
                      <a:schemeClr val="tx2"/>
                    </a:solidFill>
                  </a:rPr>
                  <a:t>ngẫu</a:t>
                </a:r>
                <a:r>
                  <a:rPr lang="en-US" sz="2400" dirty="0" smtClean="0">
                    <a:solidFill>
                      <a:schemeClr val="tx2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2"/>
                    </a:solidFill>
                  </a:rPr>
                  <a:t>nhiên</a:t>
                </a:r>
                <a:r>
                  <a:rPr lang="en-US" sz="2400" dirty="0" smtClean="0">
                    <a:solidFill>
                      <a:schemeClr val="tx2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2"/>
                    </a:solidFill>
                  </a:rPr>
                  <a:t>với</a:t>
                </a:r>
                <a:r>
                  <a:rPr lang="en-US" sz="2400" dirty="0" smtClean="0">
                    <a:solidFill>
                      <a:schemeClr val="tx2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2"/>
                    </a:solidFill>
                  </a:rPr>
                  <a:t>bước</a:t>
                </a:r>
                <a:r>
                  <a:rPr lang="en-US" sz="2400" dirty="0" smtClean="0">
                    <a:solidFill>
                      <a:schemeClr val="tx2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2"/>
                    </a:solidFill>
                  </a:rPr>
                  <a:t>nhảy</a:t>
                </a:r>
                <a:r>
                  <a:rPr lang="en-US" sz="2400" dirty="0" smtClean="0">
                    <a:solidFill>
                      <a:schemeClr val="tx2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2"/>
                    </a:solidFill>
                  </a:rPr>
                  <a:t>với</a:t>
                </a:r>
                <a:r>
                  <a:rPr lang="en-US" sz="2400" dirty="0" smtClean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vi-V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=0.1</m:t>
                    </m:r>
                  </m:oMath>
                </a14:m>
                <a:endParaRPr lang="vi-VN" sz="24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5949280"/>
                <a:ext cx="7994650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220" t="-11842" b="-2763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7493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B850-E5B5-4FA2-BE91-864D74BFEBA0}" type="slidenum">
              <a:rPr lang="vi-VN"/>
              <a:pPr/>
              <a:t>22</a:t>
            </a:fld>
            <a:endParaRPr lang="vi-VN"/>
          </a:p>
        </p:txBody>
      </p:sp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endParaRPr lang="vi-V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480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32804" y="2089820"/>
                <a:ext cx="8775700" cy="4611018"/>
              </a:xfrm>
            </p:spPr>
            <p:txBody>
              <a:bodyPr/>
              <a:lstStyle/>
              <a:p>
                <a:r>
                  <a:rPr lang="en-US" sz="2400" dirty="0" err="1" smtClean="0"/>
                  <a:t>Đặt</a:t>
                </a:r>
                <a:r>
                  <a:rPr lang="vi-VN" sz="2400" dirty="0" smtClean="0"/>
                  <a:t> </a:t>
                </a:r>
                <a:r>
                  <a:rPr lang="vi-VN" sz="2400" dirty="0" smtClean="0"/>
                  <a:t>A là ma trận kề của đồ thị, dòng i cột j bằng 1 nếu có cạnh từ i tới j; </a:t>
                </a:r>
                <a:r>
                  <a:rPr lang="en-US" sz="2400" dirty="0"/>
                  <a:t>Đ</a:t>
                </a:r>
                <a:r>
                  <a:rPr lang="en-US" sz="2400" dirty="0" smtClean="0"/>
                  <a:t>ặt </a:t>
                </a:r>
                <a14:m>
                  <m:oMath xmlns:m="http://schemas.openxmlformats.org/officeDocument/2006/math">
                    <m:r>
                      <a:rPr lang="vi-V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vi-VN" sz="2400" dirty="0" smtClean="0"/>
                  <a:t> là xác suất nhảy ngẫu nhiên.</a:t>
                </a:r>
              </a:p>
              <a:p>
                <a:r>
                  <a:rPr lang="vi-VN" sz="2400" dirty="0" smtClean="0"/>
                  <a:t>Giải thuật </a:t>
                </a:r>
                <a:r>
                  <a:rPr lang="vi-VN" sz="2400" dirty="0" smtClean="0"/>
                  <a:t>xác </a:t>
                </a:r>
                <a:r>
                  <a:rPr lang="vi-VN" sz="2400" dirty="0" smtClean="0"/>
                  <a:t>định ma trận xác suất chuyển trạng </a:t>
                </a:r>
                <a:r>
                  <a:rPr lang="vi-VN" sz="2400" dirty="0" smtClean="0"/>
                  <a:t>thái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trong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trường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hợp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tổng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quát</a:t>
                </a:r>
                <a:r>
                  <a:rPr lang="vi-VN" sz="2400" dirty="0" smtClean="0"/>
                  <a:t> </a:t>
                </a:r>
                <a:r>
                  <a:rPr lang="vi-VN" sz="2400" dirty="0" smtClean="0"/>
                  <a:t>gồm 4 bước sau:</a:t>
                </a:r>
              </a:p>
              <a:p>
                <a:pPr lvl="1"/>
                <a:r>
                  <a:rPr lang="vi-VN" sz="2000" dirty="0" smtClean="0"/>
                  <a:t>1) Nếu hàng i của A không chứa 1 thì thay thế 0 bằng 1/N, </a:t>
                </a:r>
                <a:r>
                  <a:rPr lang="en-US" sz="2000" dirty="0" err="1" smtClean="0"/>
                  <a:t>trong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đó</a:t>
                </a:r>
                <a:r>
                  <a:rPr lang="en-US" sz="2000" dirty="0" smtClean="0"/>
                  <a:t> </a:t>
                </a:r>
                <a:r>
                  <a:rPr lang="vi-VN" sz="2000" dirty="0" smtClean="0"/>
                  <a:t>N </a:t>
                </a:r>
                <a:r>
                  <a:rPr lang="vi-VN" sz="2000" dirty="0" smtClean="0"/>
                  <a:t>là số </a:t>
                </a:r>
                <a:r>
                  <a:rPr lang="en-US" sz="2000" dirty="0" err="1" smtClean="0"/>
                  <a:t>lượng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trang</a:t>
                </a:r>
                <a:r>
                  <a:rPr lang="en-US" sz="2000" dirty="0" smtClean="0"/>
                  <a:t> web</a:t>
                </a:r>
                <a:r>
                  <a:rPr lang="vi-VN" sz="2000" dirty="0" smtClean="0"/>
                  <a:t>. </a:t>
                </a:r>
                <a:endParaRPr lang="vi-VN" sz="2000" dirty="0" smtClean="0"/>
              </a:p>
              <a:p>
                <a:pPr lvl="1"/>
                <a:r>
                  <a:rPr lang="vi-VN" sz="2000" dirty="0" smtClean="0"/>
                  <a:t>2) Đối với các hàng khác </a:t>
                </a:r>
                <a:r>
                  <a:rPr lang="vi-VN" sz="2000" dirty="0" smtClean="0"/>
                  <a:t>chia </a:t>
                </a:r>
                <a:r>
                  <a:rPr lang="vi-VN" sz="2000" dirty="0" smtClean="0"/>
                  <a:t>các giá trị 1 cho số </a:t>
                </a:r>
                <a:r>
                  <a:rPr lang="vi-VN" sz="2000" dirty="0" smtClean="0"/>
                  <a:t>lượng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1</a:t>
                </a:r>
                <a:r>
                  <a:rPr lang="vi-VN" sz="2000" dirty="0" smtClean="0"/>
                  <a:t> </a:t>
                </a:r>
                <a:r>
                  <a:rPr lang="vi-VN" sz="2000" dirty="0" smtClean="0"/>
                  <a:t>trong hàng.</a:t>
                </a:r>
              </a:p>
              <a:p>
                <a:pPr lvl="1"/>
                <a:r>
                  <a:rPr lang="vi-VN" sz="2000" dirty="0" smtClean="0"/>
                  <a:t>3) Nhân ma trận kết quả sau khi thực hiện </a:t>
                </a:r>
                <a:r>
                  <a:rPr lang="en-US" sz="2000" dirty="0" smtClean="0"/>
                  <a:t>(</a:t>
                </a:r>
                <a:r>
                  <a:rPr lang="vi-VN" sz="2000" dirty="0" smtClean="0"/>
                  <a:t>1</a:t>
                </a:r>
                <a:r>
                  <a:rPr lang="vi-VN" sz="2000" dirty="0" smtClean="0"/>
                  <a:t>) và </a:t>
                </a:r>
                <a:r>
                  <a:rPr lang="en-US" sz="2000" dirty="0" smtClean="0"/>
                  <a:t>(</a:t>
                </a:r>
                <a:r>
                  <a:rPr lang="vi-VN" sz="2000" dirty="0" smtClean="0"/>
                  <a:t>2</a:t>
                </a:r>
                <a:r>
                  <a:rPr lang="vi-VN" sz="2000" dirty="0" smtClean="0"/>
                  <a:t>) với 1 – </a:t>
                </a:r>
                <a14:m>
                  <m:oMath xmlns:m="http://schemas.openxmlformats.org/officeDocument/2006/math">
                    <m:r>
                      <a:rPr lang="vi-V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vi-VN" sz="2000" dirty="0" smtClean="0"/>
              </a:p>
              <a:p>
                <a:pPr lvl="1"/>
                <a:r>
                  <a:rPr lang="vi-VN" sz="2000" dirty="0" smtClean="0"/>
                  <a:t>4) Cộng mỗi phần tử của ma trận với </a:t>
                </a:r>
                <a14:m>
                  <m:oMath xmlns:m="http://schemas.openxmlformats.org/officeDocument/2006/math">
                    <m:r>
                      <a:rPr lang="vi-V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vi-VN" sz="2000" dirty="0" smtClean="0"/>
                  <a:t> / N</a:t>
                </a:r>
              </a:p>
            </p:txBody>
          </p:sp>
        </mc:Choice>
        <mc:Fallback>
          <p:sp>
            <p:nvSpPr>
              <p:cNvPr id="84480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32804" y="2089820"/>
                <a:ext cx="8775700" cy="4611018"/>
              </a:xfrm>
              <a:blipFill rotWithShape="0">
                <a:blip r:embed="rId2"/>
                <a:stretch>
                  <a:fillRect l="-139" t="-1058" r="-486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27584" y="6080516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tx2"/>
                </a:solidFill>
              </a:rPr>
              <a:t>Mô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hình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duyệt</a:t>
            </a:r>
            <a:r>
              <a:rPr lang="en-US" sz="2400" dirty="0" smtClean="0">
                <a:solidFill>
                  <a:schemeClr val="tx2"/>
                </a:solidFill>
              </a:rPr>
              <a:t> web </a:t>
            </a:r>
            <a:r>
              <a:rPr lang="en-US" sz="2400" dirty="0" err="1" smtClean="0">
                <a:solidFill>
                  <a:schemeClr val="tx2"/>
                </a:solidFill>
              </a:rPr>
              <a:t>ngẫu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nhiên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với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bước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nhảy</a:t>
            </a:r>
            <a:endParaRPr lang="vi-VN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44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F25A-DE24-4BEF-B913-EAB237B6FC9C}" type="slidenum">
              <a:rPr lang="vi-VN"/>
              <a:pPr/>
              <a:t>23</a:t>
            </a:fld>
            <a:endParaRPr lang="vi-VN"/>
          </a:p>
        </p:txBody>
      </p:sp>
      <p:sp>
        <p:nvSpPr>
          <p:cNvPr id="84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dừng</a:t>
            </a:r>
            <a:endParaRPr lang="vi-VN" dirty="0"/>
          </a:p>
        </p:txBody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3067472"/>
          </a:xfrm>
        </p:spPr>
        <p:txBody>
          <a:bodyPr/>
          <a:lstStyle/>
          <a:p>
            <a:pPr algn="just"/>
            <a:r>
              <a:rPr lang="vi-VN" dirty="0" smtClean="0"/>
              <a:t>Tồn tại phân bố xác suất ổn định nếu mô hình duyệt web thỏa mãn các điều kiện sau</a:t>
            </a:r>
            <a:r>
              <a:rPr lang="vi-VN" dirty="0" smtClean="0"/>
              <a:t>:</a:t>
            </a:r>
            <a:endParaRPr lang="vi-VN" dirty="0" smtClean="0"/>
          </a:p>
          <a:p>
            <a:pPr lvl="1" algn="just"/>
            <a:r>
              <a:rPr lang="vi-VN" dirty="0" smtClean="0"/>
              <a:t>Luôn tồn tại đường đi giữa hai đỉnh bất kỳ: Có thể di chuyển từ một trang bất kỳ tới một trang bất kỳ;</a:t>
            </a:r>
          </a:p>
          <a:p>
            <a:pPr lvl="1" algn="just"/>
            <a:r>
              <a:rPr lang="vi-VN" dirty="0" smtClean="0"/>
              <a:t>Không có chu </a:t>
            </a:r>
            <a:r>
              <a:rPr lang="vi-VN" dirty="0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kín</a:t>
            </a:r>
            <a:r>
              <a:rPr lang="vi-VN" dirty="0" smtClean="0"/>
              <a:t>: </a:t>
            </a:r>
            <a:r>
              <a:rPr lang="vi-VN" dirty="0" smtClean="0"/>
              <a:t>Không thể chia các đỉnh của đồ thị thành nhiều nhóm sao cho quá trình duyệt Web trở thành tiến trình tuần tự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khép</a:t>
            </a:r>
            <a:r>
              <a:rPr lang="en-US" dirty="0" smtClean="0"/>
              <a:t> </a:t>
            </a:r>
            <a:r>
              <a:rPr lang="en-US" dirty="0" err="1" smtClean="0"/>
              <a:t>kín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vi-VN" dirty="0" smtClean="0"/>
              <a:t> </a:t>
            </a:r>
            <a:r>
              <a:rPr lang="vi-VN" dirty="0" smtClean="0"/>
              <a:t>các nhóm này</a:t>
            </a:r>
            <a:r>
              <a:rPr lang="vi-VN" dirty="0" smtClean="0"/>
              <a:t>.</a:t>
            </a:r>
            <a:endParaRPr lang="vi-VN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11560" y="5301208"/>
            <a:ext cx="8332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2400" dirty="0" smtClean="0">
                <a:solidFill>
                  <a:schemeClr val="tx2"/>
                </a:solidFill>
              </a:rPr>
              <a:t>Nếu mô hình duyệt Web thỏa mãn các điều kiện nêu trên thì chuỗi Markov tương ứng cũng thỏa mãn điều kiện Ergodic</a:t>
            </a:r>
            <a:endParaRPr lang="vi-VN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30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F25A-DE24-4BEF-B913-EAB237B6FC9C}" type="slidenum">
              <a:rPr lang="vi-VN"/>
              <a:pPr/>
              <a:t>24</a:t>
            </a:fld>
            <a:endParaRPr lang="vi-VN"/>
          </a:p>
        </p:txBody>
      </p:sp>
      <p:sp>
        <p:nvSpPr>
          <p:cNvPr id="84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dừng</a:t>
            </a:r>
            <a:r>
              <a:rPr lang="en-US" dirty="0" smtClean="0"/>
              <a:t> (2)</a:t>
            </a:r>
            <a:endParaRPr lang="vi-VN" dirty="0"/>
          </a:p>
        </p:txBody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2017713"/>
            <a:ext cx="8631560" cy="1483295"/>
          </a:xfrm>
        </p:spPr>
        <p:txBody>
          <a:bodyPr/>
          <a:lstStyle/>
          <a:p>
            <a:pPr algn="just"/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web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tụ</a:t>
            </a:r>
            <a:endParaRPr lang="en-US" dirty="0" smtClean="0"/>
          </a:p>
          <a:p>
            <a:pPr lvl="1" algn="just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,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chu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kín</a:t>
            </a:r>
            <a:endParaRPr lang="en-US" dirty="0" smtClean="0"/>
          </a:p>
          <a:p>
            <a:pPr lvl="1" algn="just"/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cụt</a:t>
            </a:r>
            <a:r>
              <a:rPr lang="en-US" dirty="0" smtClean="0"/>
              <a:t> (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out-link)</a:t>
            </a:r>
            <a:endParaRPr lang="vi-VN" dirty="0" smtClean="0"/>
          </a:p>
          <a:p>
            <a:pPr algn="just"/>
            <a:endParaRPr lang="vi-VN" dirty="0" smtClean="0"/>
          </a:p>
        </p:txBody>
      </p:sp>
      <p:pic>
        <p:nvPicPr>
          <p:cNvPr id="7" name="Picture 5" descr="106f-graph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3568" y="3493205"/>
            <a:ext cx="2676525" cy="25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3" y="2989342"/>
            <a:ext cx="3476856" cy="296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50938" y="5957980"/>
            <a:ext cx="74657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tx2"/>
                </a:solidFill>
              </a:rPr>
              <a:t>Bổ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xung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bước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nhảy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giúp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đảm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bảo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quá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trình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duyệt</a:t>
            </a:r>
            <a:r>
              <a:rPr lang="en-US" sz="2000" dirty="0" smtClean="0">
                <a:solidFill>
                  <a:schemeClr val="tx2"/>
                </a:solidFill>
              </a:rPr>
              <a:t> web </a:t>
            </a:r>
            <a:r>
              <a:rPr lang="en-US" sz="2000" dirty="0" err="1" smtClean="0">
                <a:solidFill>
                  <a:schemeClr val="tx2"/>
                </a:solidFill>
              </a:rPr>
              <a:t>ngẫu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nhiên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thoát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khỏi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nút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cụt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và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chu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trình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kín</a:t>
            </a:r>
            <a:r>
              <a:rPr lang="en-US" sz="2000" dirty="0" smtClean="0">
                <a:solidFill>
                  <a:schemeClr val="tx2"/>
                </a:solidFill>
              </a:rPr>
              <a:t>.</a:t>
            </a:r>
            <a:endParaRPr lang="vi-VN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47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B850-E5B5-4FA2-BE91-864D74BFEBA0}" type="slidenum">
              <a:rPr lang="vi-VN"/>
              <a:pPr/>
              <a:t>25</a:t>
            </a:fld>
            <a:endParaRPr lang="vi-VN"/>
          </a:p>
        </p:txBody>
      </p:sp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Tính</a:t>
            </a:r>
            <a:r>
              <a:rPr lang="en-US" dirty="0" smtClean="0"/>
              <a:t> PageRank</a:t>
            </a:r>
            <a:endParaRPr lang="vi-V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480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32804" y="2089820"/>
                <a:ext cx="8611171" cy="4611018"/>
              </a:xfrm>
            </p:spPr>
            <p:txBody>
              <a:bodyPr/>
              <a:lstStyle/>
              <a:p>
                <a:r>
                  <a:rPr lang="en-US" sz="2400" dirty="0" err="1" smtClean="0"/>
                  <a:t>Đặt</a:t>
                </a:r>
                <a:r>
                  <a:rPr lang="vi-VN" sz="2400" i="1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vi-VN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vi-VN" sz="2400" i="1" dirty="0" smtClean="0"/>
                  <a:t> </a:t>
                </a:r>
                <a:r>
                  <a:rPr lang="vi-VN" sz="2400" dirty="0"/>
                  <a:t>=</a:t>
                </a:r>
                <a:r>
                  <a:rPr lang="vi-VN" sz="2400" i="1" dirty="0"/>
                  <a:t> </a:t>
                </a:r>
                <a:r>
                  <a:rPr lang="vi-VN" sz="2400" dirty="0"/>
                  <a:t>(</a:t>
                </a:r>
                <a:r>
                  <a:rPr lang="vi-VN" sz="2400" i="1" dirty="0"/>
                  <a:t>x</a:t>
                </a:r>
                <a:r>
                  <a:rPr lang="vi-VN" sz="2400" baseline="-25000" dirty="0"/>
                  <a:t>1</a:t>
                </a:r>
                <a:r>
                  <a:rPr lang="vi-VN" sz="2400" i="1" dirty="0"/>
                  <a:t> , ..., x</a:t>
                </a:r>
                <a:r>
                  <a:rPr lang="vi-VN" sz="2400" i="1" baseline="-25000" dirty="0"/>
                  <a:t>N</a:t>
                </a:r>
                <a:r>
                  <a:rPr lang="vi-VN" sz="2400" dirty="0" smtClean="0"/>
                  <a:t>) là vec-tơ tỉ lệ mở liên kết, với x</a:t>
                </a:r>
                <a:r>
                  <a:rPr lang="vi-VN" sz="2400" baseline="-25000" dirty="0" smtClean="0"/>
                  <a:t>i</a:t>
                </a:r>
                <a:r>
                  <a:rPr lang="vi-VN" sz="2400" dirty="0" smtClean="0"/>
                  <a:t> là tỉ lệ mở </a:t>
                </a:r>
                <a:r>
                  <a:rPr lang="en-US" sz="2400" dirty="0" err="1" smtClean="0"/>
                  <a:t>trang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thứ</a:t>
                </a:r>
                <a:r>
                  <a:rPr lang="vi-VN" sz="2400" dirty="0" smtClean="0"/>
                  <a:t> i.</a:t>
                </a:r>
              </a:p>
              <a:p>
                <a:pPr lvl="1"/>
                <a:r>
                  <a:rPr lang="de-DE" sz="2000" dirty="0" smtClean="0">
                    <a:latin typeface="Symbol" pitchFamily="18" charset="2"/>
                  </a:rPr>
                  <a:t>S </a:t>
                </a:r>
                <a:r>
                  <a:rPr lang="de-DE" sz="2000" i="1" dirty="0"/>
                  <a:t>x</a:t>
                </a:r>
                <a:r>
                  <a:rPr lang="de-DE" sz="2000" i="1" baseline="-25000" dirty="0"/>
                  <a:t>i</a:t>
                </a:r>
                <a:r>
                  <a:rPr lang="de-DE" sz="2000" i="1" dirty="0"/>
                  <a:t> </a:t>
                </a:r>
                <a:r>
                  <a:rPr lang="de-DE" sz="2000" dirty="0"/>
                  <a:t>= 1</a:t>
                </a:r>
                <a:endParaRPr lang="en-US" sz="2000" baseline="-25000" dirty="0">
                  <a:latin typeface="Symbol" pitchFamily="18" charset="2"/>
                </a:endParaRPr>
              </a:p>
              <a:p>
                <a:r>
                  <a:rPr lang="en-US" dirty="0" smtClean="0"/>
                  <a:t>B</a:t>
                </a:r>
                <a:r>
                  <a:rPr lang="vi-VN" dirty="0" smtClean="0"/>
                  <a:t>iết </a:t>
                </a:r>
                <a:r>
                  <a:rPr lang="vi-VN" dirty="0" smtClean="0"/>
                  <a:t>ma trận xác suất chuyển trạng thái P, </a:t>
                </a:r>
                <a:r>
                  <a:rPr lang="en-US" dirty="0" err="1" smtClean="0"/>
                  <a:t>vec-tơ</a:t>
                </a:r>
                <a:r>
                  <a:rPr lang="en-US" dirty="0" smtClean="0"/>
                  <a:t> </a:t>
                </a:r>
                <a:r>
                  <a:rPr lang="vi-VN" dirty="0" smtClean="0"/>
                  <a:t>tỉ </a:t>
                </a:r>
                <a:r>
                  <a:rPr lang="vi-VN" dirty="0" smtClean="0"/>
                  <a:t>lệ mở liên kết ở bước tiếp theo là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vi-VN" i="1" dirty="0" smtClean="0"/>
                  <a:t>P</a:t>
                </a:r>
                <a:r>
                  <a:rPr lang="vi-VN" i="1" dirty="0" smtClean="0"/>
                  <a:t>.</a:t>
                </a:r>
                <a:endParaRPr lang="vi-VN" i="1" dirty="0" smtClean="0"/>
              </a:p>
            </p:txBody>
          </p:sp>
        </mc:Choice>
        <mc:Fallback>
          <p:sp>
            <p:nvSpPr>
              <p:cNvPr id="84480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32804" y="2089820"/>
                <a:ext cx="8611171" cy="4611018"/>
              </a:xfrm>
              <a:blipFill rotWithShape="0">
                <a:blip r:embed="rId2"/>
                <a:stretch>
                  <a:fillRect l="-354" t="-1720" r="-155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883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B850-E5B5-4FA2-BE91-864D74BFEBA0}" type="slidenum">
              <a:rPr lang="vi-VN"/>
              <a:pPr/>
              <a:t>26</a:t>
            </a:fld>
            <a:endParaRPr lang="vi-VN"/>
          </a:p>
        </p:txBody>
      </p:sp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Tính</a:t>
            </a:r>
            <a:r>
              <a:rPr lang="en-US" dirty="0" smtClean="0"/>
              <a:t> PageRank (2)</a:t>
            </a:r>
            <a:endParaRPr lang="vi-V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480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32804" y="2089820"/>
                <a:ext cx="8611171" cy="4611018"/>
              </a:xfrm>
            </p:spPr>
            <p:txBody>
              <a:bodyPr/>
              <a:lstStyle/>
              <a:p>
                <a:r>
                  <a:rPr lang="en-US" dirty="0" err="1" smtClean="0"/>
                  <a:t>Đặt</a:t>
                </a:r>
                <a:r>
                  <a:rPr lang="vi-VN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vi-V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vi-V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acc>
                  </m:oMath>
                </a14:m>
                <a:r>
                  <a:rPr lang="vi-VN" dirty="0" smtClean="0">
                    <a:solidFill>
                      <a:srgbClr val="000000"/>
                    </a:solidFill>
                    <a:latin typeface="Calibri" charset="0"/>
                  </a:rPr>
                  <a:t>= </a:t>
                </a:r>
                <a:r>
                  <a:rPr lang="vi-VN" dirty="0">
                    <a:solidFill>
                      <a:srgbClr val="000000"/>
                    </a:solidFill>
                    <a:latin typeface="Calibri" charset="0"/>
                  </a:rPr>
                  <a:t>(</a:t>
                </a:r>
                <a:r>
                  <a:rPr lang="vi-VN" dirty="0">
                    <a:solidFill>
                      <a:srgbClr val="000000"/>
                    </a:solidFill>
                    <a:latin typeface="Symbol" pitchFamily="18" charset="2"/>
                  </a:rPr>
                  <a:t>p</a:t>
                </a:r>
                <a:r>
                  <a:rPr lang="vi-VN" baseline="-25000" dirty="0">
                    <a:solidFill>
                      <a:srgbClr val="000000"/>
                    </a:solidFill>
                    <a:latin typeface="Symbol" pitchFamily="18" charset="2"/>
                  </a:rPr>
                  <a:t>1</a:t>
                </a:r>
                <a:r>
                  <a:rPr lang="vi-VN" dirty="0">
                    <a:solidFill>
                      <a:srgbClr val="000000"/>
                    </a:solidFill>
                    <a:latin typeface="Calibri" charset="0"/>
                  </a:rPr>
                  <a:t>, </a:t>
                </a:r>
                <a:r>
                  <a:rPr lang="vi-VN" dirty="0">
                    <a:solidFill>
                      <a:srgbClr val="000000"/>
                    </a:solidFill>
                    <a:latin typeface="Symbol" pitchFamily="18" charset="2"/>
                  </a:rPr>
                  <a:t>p</a:t>
                </a:r>
                <a:r>
                  <a:rPr lang="vi-VN" baseline="-25000" dirty="0">
                    <a:solidFill>
                      <a:srgbClr val="000000"/>
                    </a:solidFill>
                    <a:latin typeface="Symbol" pitchFamily="18" charset="2"/>
                  </a:rPr>
                  <a:t>2</a:t>
                </a:r>
                <a:r>
                  <a:rPr lang="vi-VN" dirty="0">
                    <a:solidFill>
                      <a:srgbClr val="000000"/>
                    </a:solidFill>
                    <a:latin typeface="Calibri" charset="0"/>
                  </a:rPr>
                  <a:t>, …, </a:t>
                </a:r>
                <a:r>
                  <a:rPr lang="vi-VN" dirty="0">
                    <a:solidFill>
                      <a:srgbClr val="000000"/>
                    </a:solidFill>
                    <a:latin typeface="Symbol" pitchFamily="18" charset="2"/>
                  </a:rPr>
                  <a:t>p</a:t>
                </a:r>
                <a:r>
                  <a:rPr lang="vi-VN" i="1" baseline="-25000" dirty="0">
                    <a:solidFill>
                      <a:srgbClr val="000000"/>
                    </a:solidFill>
                    <a:latin typeface="Symbol" pitchFamily="18" charset="2"/>
                  </a:rPr>
                  <a:t>N</a:t>
                </a:r>
                <a:r>
                  <a:rPr lang="vi-VN" dirty="0">
                    <a:solidFill>
                      <a:srgbClr val="000000"/>
                    </a:solidFill>
                    <a:latin typeface="Calibri" charset="0"/>
                  </a:rPr>
                  <a:t>)</a:t>
                </a:r>
                <a:r>
                  <a:rPr lang="vi-VN" dirty="0">
                    <a:solidFill>
                      <a:srgbClr val="000000"/>
                    </a:solidFill>
                    <a:latin typeface="+mj-lt"/>
                  </a:rPr>
                  <a:t> </a:t>
                </a:r>
                <a:r>
                  <a:rPr lang="vi-VN" dirty="0" smtClean="0">
                    <a:solidFill>
                      <a:srgbClr val="000000"/>
                    </a:solidFill>
                    <a:latin typeface="+mj-lt"/>
                  </a:rPr>
                  <a:t> là vec-tơ tỉ lệ mở liên kết ở trạng thái ổn định (đồng thời là vec-tơ PageRank)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acc>
                  </m:oMath>
                </a14:m>
                <a:r>
                  <a:rPr lang="en-US" dirty="0" smtClean="0">
                    <a:latin typeface="+mj-lt"/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acc>
                  </m:oMath>
                </a14:m>
                <a:r>
                  <a:rPr lang="en-US" dirty="0" smtClean="0">
                    <a:latin typeface="+mj-lt"/>
                  </a:rPr>
                  <a:t>P</a:t>
                </a:r>
              </a:p>
              <a:p>
                <a:r>
                  <a:rPr lang="en-US" dirty="0" err="1" smtClean="0"/>
                  <a:t>Giải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phương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trình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này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chúng</a:t>
                </a:r>
                <a:r>
                  <a:rPr lang="en-US" dirty="0" smtClean="0"/>
                  <a:t> ta </a:t>
                </a:r>
                <a:r>
                  <a:rPr lang="en-US" dirty="0" err="1" smtClean="0"/>
                  <a:t>kết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quả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acc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acc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đồng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thời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vec-tơ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riêng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trái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chính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của</a:t>
                </a:r>
                <a:r>
                  <a:rPr lang="en-US" dirty="0" smtClean="0"/>
                  <a:t> P ...</a:t>
                </a:r>
              </a:p>
              <a:p>
                <a:pPr lvl="1"/>
                <a:r>
                  <a:rPr lang="en-US" dirty="0" smtClean="0"/>
                  <a:t>...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vec-tơ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riêng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có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giá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trị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riêng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lớn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nhất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Ma </a:t>
                </a:r>
                <a:r>
                  <a:rPr lang="en-US" dirty="0" err="1" smtClean="0"/>
                  <a:t>trận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xác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suất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chuyển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trạng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thái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có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giá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trị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riêng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lớn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nhất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bằng</a:t>
                </a:r>
                <a:r>
                  <a:rPr lang="en-US" dirty="0" smtClean="0"/>
                  <a:t> 1.</a:t>
                </a:r>
                <a:endParaRPr lang="en-US" dirty="0" smtClean="0"/>
              </a:p>
            </p:txBody>
          </p:sp>
        </mc:Choice>
        <mc:Fallback>
          <p:sp>
            <p:nvSpPr>
              <p:cNvPr id="84480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32804" y="2089820"/>
                <a:ext cx="8611171" cy="4611018"/>
              </a:xfrm>
              <a:blipFill rotWithShape="0">
                <a:blip r:embed="rId2"/>
                <a:stretch>
                  <a:fillRect l="-354" t="-185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299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B850-E5B5-4FA2-BE91-864D74BFEBA0}" type="slidenum">
              <a:rPr lang="vi-VN"/>
              <a:pPr/>
              <a:t>27</a:t>
            </a:fld>
            <a:endParaRPr lang="vi-VN"/>
          </a:p>
        </p:txBody>
      </p:sp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Tính</a:t>
            </a:r>
            <a:r>
              <a:rPr lang="en-US" dirty="0" smtClean="0"/>
              <a:t> PageRank (3):</a:t>
            </a:r>
            <a:br>
              <a:rPr lang="en-US" dirty="0" smtClean="0"/>
            </a:b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lũy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endParaRPr lang="vi-VN" dirty="0"/>
          </a:p>
        </p:txBody>
      </p:sp>
      <p:sp>
        <p:nvSpPr>
          <p:cNvPr id="84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089820"/>
            <a:ext cx="8943975" cy="3211388"/>
          </a:xfrm>
        </p:spPr>
        <p:txBody>
          <a:bodyPr/>
          <a:lstStyle/>
          <a:p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vec-tơ</a:t>
            </a:r>
            <a:r>
              <a:rPr lang="en-US" dirty="0" smtClean="0"/>
              <a:t> x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.</a:t>
            </a:r>
          </a:p>
          <a:p>
            <a:r>
              <a:rPr lang="en-US" dirty="0" smtClean="0"/>
              <a:t>Sau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xP</a:t>
            </a:r>
            <a:r>
              <a:rPr lang="en-US" dirty="0" smtClean="0"/>
              <a:t>.</a:t>
            </a:r>
          </a:p>
          <a:p>
            <a:r>
              <a:rPr lang="en-US" dirty="0" smtClean="0"/>
              <a:t>Sau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có</a:t>
            </a:r>
            <a:r>
              <a:rPr lang="en-US" dirty="0" smtClean="0"/>
              <a:t> xP</a:t>
            </a:r>
            <a:r>
              <a:rPr lang="en-US" baseline="30000" dirty="0" smtClean="0"/>
              <a:t>2</a:t>
            </a:r>
            <a:r>
              <a:rPr lang="en-US" dirty="0" smtClean="0"/>
              <a:t>.</a:t>
            </a:r>
          </a:p>
          <a:p>
            <a:r>
              <a:rPr lang="en-US" dirty="0" smtClean="0"/>
              <a:t>Sau k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xP</a:t>
            </a:r>
            <a:r>
              <a:rPr lang="en-US" baseline="30000" dirty="0" err="1" smtClean="0"/>
              <a:t>k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: </a:t>
            </a:r>
            <a:r>
              <a:rPr lang="en-US" dirty="0" err="1" smtClean="0"/>
              <a:t>nhân</a:t>
            </a:r>
            <a:r>
              <a:rPr lang="en-US" dirty="0" smtClean="0"/>
              <a:t> x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lũy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dần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P.</a:t>
            </a:r>
          </a:p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lũy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79512" y="5733256"/>
            <a:ext cx="8568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tx2"/>
                </a:solidFill>
              </a:rPr>
              <a:t>Không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phụ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thuộc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vào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giá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trị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vec-tơ</a:t>
            </a:r>
            <a:r>
              <a:rPr lang="en-US" sz="2400" dirty="0" smtClean="0">
                <a:solidFill>
                  <a:schemeClr val="tx2"/>
                </a:solidFill>
              </a:rPr>
              <a:t> x ban </a:t>
            </a:r>
            <a:r>
              <a:rPr lang="en-US" sz="2400" dirty="0" err="1" smtClean="0">
                <a:solidFill>
                  <a:schemeClr val="tx2"/>
                </a:solidFill>
              </a:rPr>
              <a:t>đầu</a:t>
            </a:r>
            <a:r>
              <a:rPr lang="en-US" sz="2400" dirty="0" smtClean="0">
                <a:solidFill>
                  <a:schemeClr val="tx2"/>
                </a:solidFill>
              </a:rPr>
              <a:t>, </a:t>
            </a:r>
            <a:r>
              <a:rPr lang="en-US" sz="2400" dirty="0" err="1" smtClean="0">
                <a:solidFill>
                  <a:schemeClr val="tx2"/>
                </a:solidFill>
              </a:rPr>
              <a:t>chúng</a:t>
            </a:r>
            <a:r>
              <a:rPr lang="en-US" sz="2400" dirty="0" smtClean="0">
                <a:solidFill>
                  <a:schemeClr val="tx2"/>
                </a:solidFill>
              </a:rPr>
              <a:t> ta </a:t>
            </a:r>
            <a:r>
              <a:rPr lang="en-US" sz="2400" dirty="0" err="1" smtClean="0">
                <a:solidFill>
                  <a:schemeClr val="tx2"/>
                </a:solidFill>
              </a:rPr>
              <a:t>luôn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có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giá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trị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không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đổi</a:t>
            </a:r>
            <a:r>
              <a:rPr lang="en-US" sz="2400" dirty="0" smtClean="0">
                <a:solidFill>
                  <a:schemeClr val="tx2"/>
                </a:solidFill>
              </a:rPr>
              <a:t> ở </a:t>
            </a:r>
            <a:r>
              <a:rPr lang="en-US" sz="2400" dirty="0" err="1" smtClean="0">
                <a:solidFill>
                  <a:schemeClr val="tx2"/>
                </a:solidFill>
              </a:rPr>
              <a:t>trạng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thái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ổn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định</a:t>
            </a:r>
            <a:r>
              <a:rPr lang="en-US" sz="2400" dirty="0" smtClean="0">
                <a:solidFill>
                  <a:schemeClr val="tx2"/>
                </a:solidFill>
              </a:rPr>
              <a:t>.</a:t>
            </a:r>
            <a:endParaRPr lang="vi-VN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42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B850-E5B5-4FA2-BE91-864D74BFEBA0}" type="slidenum">
              <a:rPr lang="vi-VN"/>
              <a:pPr/>
              <a:t>28</a:t>
            </a:fld>
            <a:endParaRPr lang="vi-VN"/>
          </a:p>
        </p:txBody>
      </p:sp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lũy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endParaRPr lang="vi-VN" dirty="0"/>
          </a:p>
        </p:txBody>
      </p:sp>
      <p:sp>
        <p:nvSpPr>
          <p:cNvPr id="84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2804" y="2089820"/>
            <a:ext cx="8775700" cy="1195164"/>
          </a:xfrm>
        </p:spPr>
        <p:txBody>
          <a:bodyPr/>
          <a:lstStyle/>
          <a:p>
            <a:r>
              <a:rPr lang="en-US" dirty="0" smtClean="0"/>
              <a:t>T</a:t>
            </a:r>
            <a:r>
              <a:rPr lang="vi-VN" dirty="0" smtClean="0"/>
              <a:t>ính </a:t>
            </a:r>
            <a:r>
              <a:rPr lang="vi-VN" dirty="0" smtClean="0"/>
              <a:t>PageRank cho đồ thị với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vi-VN" dirty="0" smtClean="0"/>
              <a:t>xác </a:t>
            </a:r>
            <a:r>
              <a:rPr lang="vi-VN" dirty="0" smtClean="0"/>
              <a:t>suất chuyển trạng thái như sau:</a:t>
            </a:r>
          </a:p>
        </p:txBody>
      </p:sp>
      <p:pic>
        <p:nvPicPr>
          <p:cNvPr id="6" name="Picture 6" descr="172f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69108" y="3248893"/>
            <a:ext cx="3975100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9963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B850-E5B5-4FA2-BE91-864D74BFEBA0}" type="slidenum">
              <a:rPr lang="vi-VN"/>
              <a:pPr/>
              <a:t>29</a:t>
            </a:fld>
            <a:endParaRPr lang="vi-VN"/>
          </a:p>
        </p:txBody>
      </p:sp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1126455"/>
          </a:xfrm>
        </p:spPr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lũy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(2)</a:t>
            </a:r>
            <a:endParaRPr lang="vi-V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683568" y="1556792"/>
          <a:ext cx="7643839" cy="40843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87201"/>
                <a:gridCol w="1542807"/>
                <a:gridCol w="1380406"/>
                <a:gridCol w="1542779"/>
                <a:gridCol w="1345323"/>
                <a:gridCol w="1345323"/>
              </a:tblGrid>
              <a:tr h="758737">
                <a:tc>
                  <a:txBody>
                    <a:bodyPr/>
                    <a:lstStyle/>
                    <a:p>
                      <a:endParaRPr lang="de-DE" sz="2200" b="0" i="1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 smtClean="0"/>
                        <a:t>x</a:t>
                      </a:r>
                      <a:r>
                        <a:rPr lang="en-US" sz="2200" b="0" baseline="-25000" dirty="0" smtClean="0"/>
                        <a:t>1</a:t>
                      </a:r>
                      <a:endParaRPr lang="de-DE" sz="2200" b="0" dirty="0"/>
                    </a:p>
                    <a:p>
                      <a:r>
                        <a:rPr lang="en-US" sz="2200" b="0" dirty="0" smtClean="0"/>
                        <a:t>P</a:t>
                      </a:r>
                      <a:r>
                        <a:rPr lang="en-US" sz="2200" b="0" baseline="-25000" dirty="0" smtClean="0"/>
                        <a:t>t</a:t>
                      </a:r>
                      <a:r>
                        <a:rPr lang="en-US" sz="2200" b="0" dirty="0" smtClean="0"/>
                        <a:t>(d</a:t>
                      </a:r>
                      <a:r>
                        <a:rPr lang="en-US" sz="2200" b="0" baseline="-25000" dirty="0" smtClean="0"/>
                        <a:t>1</a:t>
                      </a:r>
                      <a:r>
                        <a:rPr lang="en-US" sz="2200" b="0" dirty="0" smtClean="0"/>
                        <a:t>)</a:t>
                      </a:r>
                      <a:endParaRPr lang="de-DE" sz="2200" b="0" i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 smtClean="0"/>
                        <a:t>x</a:t>
                      </a:r>
                      <a:r>
                        <a:rPr lang="en-US" sz="2200" b="0" baseline="-25000" dirty="0" smtClean="0"/>
                        <a:t>2</a:t>
                      </a:r>
                      <a:endParaRPr lang="de-DE" sz="2200" b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smtClean="0"/>
                        <a:t>P</a:t>
                      </a:r>
                      <a:r>
                        <a:rPr lang="en-US" sz="2200" b="0" baseline="-25000" dirty="0" smtClean="0"/>
                        <a:t>t</a:t>
                      </a:r>
                      <a:r>
                        <a:rPr lang="en-US" sz="2200" b="0" dirty="0" smtClean="0"/>
                        <a:t>(d</a:t>
                      </a:r>
                      <a:r>
                        <a:rPr lang="en-US" sz="2200" b="0" baseline="-25000" dirty="0" smtClean="0"/>
                        <a:t>2</a:t>
                      </a:r>
                      <a:r>
                        <a:rPr lang="en-US" sz="2200" b="0" dirty="0" smtClean="0"/>
                        <a:t>)</a:t>
                      </a:r>
                      <a:endParaRPr lang="de-DE" sz="2200" b="0" i="1" dirty="0" smtClean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738198"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</a:t>
                      </a:r>
                      <a:r>
                        <a:rPr lang="en-US" sz="2200" baseline="-25000" dirty="0" smtClean="0"/>
                        <a:t>11</a:t>
                      </a:r>
                      <a:r>
                        <a:rPr lang="en-US" sz="2200" dirty="0" smtClean="0"/>
                        <a:t> = 0.1</a:t>
                      </a:r>
                      <a:endParaRPr lang="de-DE" sz="22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P</a:t>
                      </a:r>
                      <a:r>
                        <a:rPr lang="en-US" sz="2200" baseline="-25000" dirty="0" smtClean="0"/>
                        <a:t>21</a:t>
                      </a:r>
                      <a:r>
                        <a:rPr lang="en-US" sz="2200" dirty="0" smtClean="0"/>
                        <a:t> = 0.3</a:t>
                      </a:r>
                      <a:endParaRPr lang="de-DE" sz="2200" i="0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P</a:t>
                      </a:r>
                      <a:r>
                        <a:rPr lang="en-US" sz="2200" baseline="-25000" dirty="0" smtClean="0"/>
                        <a:t>12</a:t>
                      </a:r>
                      <a:r>
                        <a:rPr lang="en-US" sz="2200" dirty="0" smtClean="0"/>
                        <a:t> = 0.9</a:t>
                      </a:r>
                      <a:endParaRPr lang="de-DE" sz="2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P</a:t>
                      </a:r>
                      <a:r>
                        <a:rPr lang="en-US" sz="2200" baseline="-25000" dirty="0" smtClean="0"/>
                        <a:t>22</a:t>
                      </a:r>
                      <a:r>
                        <a:rPr lang="en-US" sz="2200" dirty="0" smtClean="0"/>
                        <a:t> = 0.7</a:t>
                      </a:r>
                      <a:endParaRPr lang="de-DE" sz="2200" i="0" dirty="0" smtClean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2200" i="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0</a:t>
                      </a:r>
                      <a:endParaRPr lang="de-DE" sz="220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1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0.7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=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xP</a:t>
                      </a:r>
                      <a:endParaRPr lang="en-US" sz="2200" baseline="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1</a:t>
                      </a:r>
                      <a:endParaRPr lang="de-DE" sz="220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0.3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0.7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0.24</a:t>
                      </a:r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0.76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=</a:t>
                      </a:r>
                      <a:r>
                        <a:rPr lang="en-US" sz="2200" baseline="0" dirty="0" smtClean="0"/>
                        <a:t> xP</a:t>
                      </a:r>
                      <a:r>
                        <a:rPr lang="en-US" sz="2200" baseline="30000" dirty="0" smtClean="0"/>
                        <a:t>2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4893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2</a:t>
                      </a:r>
                      <a:endParaRPr lang="de-DE" sz="2200" i="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0.24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0.76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smtClean="0"/>
                        <a:t>0.252</a:t>
                      </a:r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smtClean="0"/>
                        <a:t>0.748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=</a:t>
                      </a:r>
                      <a:r>
                        <a:rPr lang="en-US" sz="2200" baseline="0" dirty="0" smtClean="0"/>
                        <a:t> xP</a:t>
                      </a:r>
                      <a:r>
                        <a:rPr lang="en-US" sz="2200" baseline="30000" dirty="0" smtClean="0"/>
                        <a:t>3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4893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3</a:t>
                      </a:r>
                      <a:endParaRPr lang="de-DE" sz="2200" i="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0.252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0.748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smtClean="0"/>
                        <a:t>0.2496</a:t>
                      </a:r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smtClean="0"/>
                        <a:t>0.7504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=</a:t>
                      </a:r>
                      <a:r>
                        <a:rPr lang="en-US" sz="2200" baseline="0" dirty="0" smtClean="0"/>
                        <a:t> xP</a:t>
                      </a:r>
                      <a:r>
                        <a:rPr lang="en-US" sz="2200" baseline="30000" dirty="0" smtClean="0"/>
                        <a:t>4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0498">
                <a:tc>
                  <a:txBody>
                    <a:bodyPr/>
                    <a:lstStyle/>
                    <a:p>
                      <a:endParaRPr lang="de-DE" sz="2200" i="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.</a:t>
                      </a:r>
                      <a:r>
                        <a:rPr lang="en-US" sz="2200" baseline="0" dirty="0" smtClean="0"/>
                        <a:t> . .</a:t>
                      </a:r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. . .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4893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>
                          <a:latin typeface="Calibri"/>
                          <a:cs typeface="Calibri"/>
                        </a:rPr>
                        <a:t>∞</a:t>
                      </a:r>
                      <a:endParaRPr lang="de-DE" sz="2200" i="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0.25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0.75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smtClean="0"/>
                        <a:t>0.25</a:t>
                      </a:r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0.75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=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xP</a:t>
                      </a:r>
                      <a:r>
                        <a:rPr lang="en-US" sz="2200" baseline="30000" dirty="0" smtClean="0"/>
                        <a:t>∞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19872" y="5869841"/>
            <a:ext cx="505798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2400" i="1" dirty="0" err="1" smtClean="0">
                <a:solidFill>
                  <a:schemeClr val="tx1"/>
                </a:solidFill>
                <a:latin typeface="+mj-lt"/>
              </a:rPr>
              <a:t>P</a:t>
            </a:r>
            <a:r>
              <a:rPr lang="en-US" sz="2400" baseline="-25000" dirty="0" err="1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2400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sz="2400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) =</a:t>
            </a:r>
            <a:r>
              <a:rPr lang="en-US" sz="2400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sz="2400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2400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sz="2400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sz="2400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sz="2400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sz="2400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sz="2400" baseline="-25000" dirty="0">
                <a:solidFill>
                  <a:schemeClr val="tx1"/>
                </a:solidFill>
                <a:latin typeface="+mj-lt"/>
              </a:rPr>
              <a:t>11</a:t>
            </a:r>
            <a:r>
              <a:rPr lang="en-US" sz="2400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+ </a:t>
            </a:r>
            <a:r>
              <a:rPr lang="en-US" sz="2400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sz="2400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2400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sz="2400" baseline="-25000" dirty="0">
                <a:solidFill>
                  <a:schemeClr val="tx1"/>
                </a:solidFill>
                <a:latin typeface="+mj-lt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sz="2400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sz="2400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sz="2400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sz="2400" baseline="-25000" dirty="0">
                <a:solidFill>
                  <a:schemeClr val="tx1"/>
                </a:solidFill>
                <a:latin typeface="+mj-lt"/>
              </a:rPr>
              <a:t>21</a:t>
            </a:r>
            <a:endParaRPr lang="de-DE" sz="2400" baseline="-15000" dirty="0">
              <a:solidFill>
                <a:schemeClr val="tx1"/>
              </a:solidFill>
              <a:latin typeface="+mj-lt"/>
            </a:endParaRPr>
          </a:p>
          <a:p>
            <a:pPr marL="0" lvl="1" inden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2400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sz="2400" baseline="-25000" dirty="0">
                <a:solidFill>
                  <a:schemeClr val="tx1"/>
                </a:solidFill>
                <a:latin typeface="+mj-lt"/>
              </a:rPr>
              <a:t>t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2400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sz="2400" baseline="-25000" dirty="0">
                <a:solidFill>
                  <a:schemeClr val="tx1"/>
                </a:solidFill>
                <a:latin typeface="+mj-lt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) =</a:t>
            </a:r>
            <a:r>
              <a:rPr lang="en-US" sz="2400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sz="2400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2400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sz="2400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sz="2400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sz="2400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sz="2400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sz="2400" baseline="-25000" dirty="0">
                <a:solidFill>
                  <a:schemeClr val="tx1"/>
                </a:solidFill>
                <a:latin typeface="+mj-lt"/>
              </a:rPr>
              <a:t>12</a:t>
            </a:r>
            <a:r>
              <a:rPr lang="en-US" sz="2400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+ </a:t>
            </a:r>
            <a:r>
              <a:rPr lang="en-US" sz="2400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sz="2400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2400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sz="2400" baseline="-25000" dirty="0">
                <a:solidFill>
                  <a:schemeClr val="tx1"/>
                </a:solidFill>
                <a:latin typeface="+mj-lt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sz="2400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sz="2400" baseline="-15000" dirty="0">
                <a:solidFill>
                  <a:schemeClr val="tx1"/>
                </a:solidFill>
                <a:latin typeface="+mj-lt"/>
                <a:cs typeface="Calibri"/>
              </a:rPr>
              <a:t>*</a:t>
            </a:r>
            <a:r>
              <a:rPr lang="en-US" sz="2400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sz="2400" baseline="-25000" dirty="0">
                <a:solidFill>
                  <a:schemeClr val="tx1"/>
                </a:solidFill>
                <a:latin typeface="+mj-lt"/>
              </a:rPr>
              <a:t>22</a:t>
            </a:r>
            <a:endParaRPr lang="de-DE" sz="2400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7504" y="5877272"/>
                <a:ext cx="32403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acc>
                  </m:oMath>
                </a14:m>
                <a:r>
                  <a:rPr lang="en-US" sz="2000" dirty="0" smtClean="0"/>
                  <a:t>= 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0000"/>
                    </a:solidFill>
                    <a:latin typeface="Symbol" pitchFamily="18" charset="2"/>
                  </a:rPr>
                  <a:t>p</a:t>
                </a:r>
                <a:r>
                  <a:rPr lang="en-US" sz="2000" baseline="-25000" dirty="0">
                    <a:solidFill>
                      <a:srgbClr val="000000"/>
                    </a:solidFill>
                    <a:latin typeface="Symbol" pitchFamily="18" charset="2"/>
                  </a:rPr>
                  <a:t>1</a:t>
                </a:r>
                <a:r>
                  <a:rPr lang="en-US" sz="2000" dirty="0">
                    <a:solidFill>
                      <a:srgbClr val="000000"/>
                    </a:solidFill>
                    <a:latin typeface="Calibri" charset="0"/>
                  </a:rPr>
                  <a:t>, </a:t>
                </a:r>
                <a:r>
                  <a:rPr lang="en-US" sz="2000" dirty="0">
                    <a:solidFill>
                      <a:srgbClr val="000000"/>
                    </a:solidFill>
                    <a:latin typeface="Symbol" pitchFamily="18" charset="2"/>
                  </a:rPr>
                  <a:t>p</a:t>
                </a:r>
                <a:r>
                  <a:rPr lang="en-US" sz="2000" baseline="-25000" dirty="0">
                    <a:solidFill>
                      <a:srgbClr val="000000"/>
                    </a:solidFill>
                    <a:latin typeface="Symbol" pitchFamily="18" charset="2"/>
                  </a:rPr>
                  <a:t>2</a:t>
                </a:r>
                <a:r>
                  <a:rPr lang="en-US" sz="2000" dirty="0"/>
                  <a:t>) = (0.25, 0.75</a:t>
                </a:r>
                <a:r>
                  <a:rPr lang="en-US" sz="2000" dirty="0" smtClean="0"/>
                  <a:t>)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877272"/>
                <a:ext cx="3240360" cy="400110"/>
              </a:xfrm>
              <a:prstGeom prst="rect">
                <a:avLst/>
              </a:prstGeom>
              <a:blipFill rotWithShape="0">
                <a:blip r:embed="rId3"/>
                <a:stretch>
                  <a:fillRect t="-9091" b="-2727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351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E31CA-718E-47FC-8B11-D930A478E552}" type="slidenum">
              <a:rPr lang="vi-VN"/>
              <a:pPr/>
              <a:t>3</a:t>
            </a:fld>
            <a:endParaRPr lang="vi-VN"/>
          </a:p>
        </p:txBody>
      </p:sp>
      <p:sp>
        <p:nvSpPr>
          <p:cNvPr id="83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vi-VN" dirty="0"/>
          </a:p>
        </p:txBody>
      </p:sp>
      <p:grpSp>
        <p:nvGrpSpPr>
          <p:cNvPr id="839686" name="Group 5"/>
          <p:cNvGrpSpPr>
            <a:grpSpLocks/>
          </p:cNvGrpSpPr>
          <p:nvPr/>
        </p:nvGrpSpPr>
        <p:grpSpPr bwMode="auto">
          <a:xfrm>
            <a:off x="1475656" y="1556792"/>
            <a:ext cx="6148536" cy="2023893"/>
            <a:chOff x="192" y="912"/>
            <a:chExt cx="5232" cy="1422"/>
          </a:xfrm>
        </p:grpSpPr>
        <p:sp>
          <p:nvSpPr>
            <p:cNvPr id="839687" name="Line 6"/>
            <p:cNvSpPr>
              <a:spLocks noChangeShapeType="1"/>
            </p:cNvSpPr>
            <p:nvPr/>
          </p:nvSpPr>
          <p:spPr bwMode="auto">
            <a:xfrm>
              <a:off x="2208" y="1680"/>
              <a:ext cx="134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839688" name="Oval 7"/>
            <p:cNvSpPr>
              <a:spLocks noChangeArrowheads="1"/>
            </p:cNvSpPr>
            <p:nvPr/>
          </p:nvSpPr>
          <p:spPr bwMode="auto">
            <a:xfrm>
              <a:off x="192" y="1200"/>
              <a:ext cx="2064" cy="96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ctr"/>
              <a:r>
                <a:rPr lang="en-US" sz="2000"/>
                <a:t>Trang A</a:t>
              </a:r>
            </a:p>
          </p:txBody>
        </p:sp>
        <p:sp>
          <p:nvSpPr>
            <p:cNvPr id="839689" name="Text Box 8"/>
            <p:cNvSpPr txBox="1">
              <a:spLocks noChangeArrowheads="1"/>
            </p:cNvSpPr>
            <p:nvPr/>
          </p:nvSpPr>
          <p:spPr bwMode="auto">
            <a:xfrm>
              <a:off x="2337" y="1418"/>
              <a:ext cx="10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r>
                <a:rPr lang="en-US" dirty="0" err="1"/>
                <a:t>Siêu</a:t>
              </a:r>
              <a:r>
                <a:rPr lang="en-US" dirty="0"/>
                <a:t> </a:t>
              </a:r>
              <a:r>
                <a:rPr lang="en-US" dirty="0" err="1"/>
                <a:t>liên</a:t>
              </a:r>
              <a:r>
                <a:rPr lang="en-US" dirty="0"/>
                <a:t> </a:t>
              </a:r>
              <a:r>
                <a:rPr lang="en-US" dirty="0" err="1"/>
                <a:t>kết</a:t>
              </a:r>
              <a:endParaRPr lang="en-US" dirty="0"/>
            </a:p>
          </p:txBody>
        </p:sp>
        <p:sp>
          <p:nvSpPr>
            <p:cNvPr id="839690" name="Line 9"/>
            <p:cNvSpPr>
              <a:spLocks noChangeShapeType="1"/>
            </p:cNvSpPr>
            <p:nvPr/>
          </p:nvSpPr>
          <p:spPr bwMode="auto">
            <a:xfrm>
              <a:off x="2112" y="1920"/>
              <a:ext cx="336" cy="4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839691" name="Line 10"/>
            <p:cNvSpPr>
              <a:spLocks noChangeShapeType="1"/>
            </p:cNvSpPr>
            <p:nvPr/>
          </p:nvSpPr>
          <p:spPr bwMode="auto">
            <a:xfrm flipV="1">
              <a:off x="2016" y="960"/>
              <a:ext cx="72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839692" name="Line 11"/>
            <p:cNvSpPr>
              <a:spLocks noChangeShapeType="1"/>
            </p:cNvSpPr>
            <p:nvPr/>
          </p:nvSpPr>
          <p:spPr bwMode="auto">
            <a:xfrm flipV="1">
              <a:off x="3024" y="1824"/>
              <a:ext cx="624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839693" name="Line 12"/>
            <p:cNvSpPr>
              <a:spLocks noChangeShapeType="1"/>
            </p:cNvSpPr>
            <p:nvPr/>
          </p:nvSpPr>
          <p:spPr bwMode="auto">
            <a:xfrm flipV="1">
              <a:off x="3216" y="1968"/>
              <a:ext cx="672" cy="3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839694" name="Line 13"/>
            <p:cNvSpPr>
              <a:spLocks noChangeShapeType="1"/>
            </p:cNvSpPr>
            <p:nvPr/>
          </p:nvSpPr>
          <p:spPr bwMode="auto">
            <a:xfrm>
              <a:off x="3216" y="912"/>
              <a:ext cx="576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839695" name="Oval 14"/>
            <p:cNvSpPr>
              <a:spLocks noChangeArrowheads="1"/>
            </p:cNvSpPr>
            <p:nvPr/>
          </p:nvSpPr>
          <p:spPr bwMode="auto">
            <a:xfrm>
              <a:off x="3552" y="1152"/>
              <a:ext cx="1872" cy="96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ctr"/>
              <a:r>
                <a:rPr lang="en-US" sz="2000"/>
                <a:t>Trang B</a:t>
              </a:r>
            </a:p>
          </p:txBody>
        </p:sp>
        <p:sp>
          <p:nvSpPr>
            <p:cNvPr id="839696" name="Text Box 15"/>
            <p:cNvSpPr txBox="1">
              <a:spLocks noChangeArrowheads="1"/>
            </p:cNvSpPr>
            <p:nvPr/>
          </p:nvSpPr>
          <p:spPr bwMode="auto">
            <a:xfrm>
              <a:off x="1634" y="1566"/>
              <a:ext cx="625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r>
                <a:rPr lang="en-US" sz="1600"/>
                <a:t>Anchor</a:t>
              </a:r>
            </a:p>
          </p:txBody>
        </p:sp>
      </p:grp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07504" y="3501008"/>
            <a:ext cx="8668196" cy="321297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vi-VN" b="1" dirty="0" smtClean="0"/>
              <a:t>Giả thuyết 1:</a:t>
            </a:r>
            <a:r>
              <a:rPr lang="vi-VN" dirty="0" smtClean="0"/>
              <a:t> Siêu liên kết là tín hiệu chất lượng</a:t>
            </a:r>
          </a:p>
          <a:p>
            <a:pPr lvl="1" algn="just"/>
            <a:r>
              <a:rPr lang="vi-VN" dirty="0" smtClean="0"/>
              <a:t>Siêu liên kết A </a:t>
            </a:r>
            <a:r>
              <a:rPr lang="vi-VN" dirty="0" smtClean="0">
                <a:sym typeface="Wingdings" panose="05000000000000000000" pitchFamily="2" charset="2"/>
              </a:rPr>
              <a:t> B là sự công nhận chất lượng trang B từ phía tác giả trang A.</a:t>
            </a:r>
          </a:p>
          <a:p>
            <a:pPr algn="just"/>
            <a:r>
              <a:rPr lang="vi-VN" b="1" dirty="0" smtClean="0"/>
              <a:t>Giả thuyết 2:</a:t>
            </a:r>
            <a:r>
              <a:rPr lang="vi-VN" dirty="0" smtClean="0"/>
              <a:t> Văn bản liên kết mô tả trang B</a:t>
            </a:r>
          </a:p>
          <a:p>
            <a:pPr lvl="1" algn="just"/>
            <a:r>
              <a:rPr lang="vi-VN" dirty="0" smtClean="0"/>
              <a:t>Văn bản liên kết là văn bản xung quanh thẻ &lt;a&gt;</a:t>
            </a:r>
          </a:p>
          <a:p>
            <a:pPr lvl="1" algn="just"/>
            <a:r>
              <a:rPr lang="vi-VN" dirty="0" smtClean="0"/>
              <a:t>Ví dụ,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r>
              <a:rPr lang="en-US" dirty="0"/>
              <a:t> </a:t>
            </a:r>
            <a:r>
              <a:rPr lang="en-US" dirty="0" err="1" smtClean="0"/>
              <a:t>máy</a:t>
            </a:r>
            <a:r>
              <a:rPr lang="vi-VN" dirty="0" smtClean="0"/>
              <a:t> &lt;a </a:t>
            </a:r>
            <a:r>
              <a:rPr lang="vi-VN" dirty="0"/>
              <a:t>href=“…”&gt;</a:t>
            </a:r>
            <a:r>
              <a:rPr lang="vi-VN" dirty="0" smtClean="0"/>
              <a:t>ở</a:t>
            </a:r>
            <a:r>
              <a:rPr lang="en-US" dirty="0" smtClean="0"/>
              <a:t> </a:t>
            </a:r>
            <a:r>
              <a:rPr lang="vi-VN" dirty="0" smtClean="0"/>
              <a:t>đây&lt;/a&gt;</a:t>
            </a:r>
          </a:p>
          <a:p>
            <a:pPr lvl="1" algn="just"/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vi-VN" dirty="0" smtClean="0"/>
              <a:t>“</a:t>
            </a:r>
            <a:r>
              <a:rPr lang="en-US" dirty="0" err="1" smtClean="0"/>
              <a:t>Bạn</a:t>
            </a:r>
            <a:r>
              <a:rPr lang="vi-VN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vi-VN" dirty="0" smtClean="0"/>
              <a:t>ở đây”</a:t>
            </a:r>
            <a:endParaRPr lang="vi-V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B850-E5B5-4FA2-BE91-864D74BFEBA0}" type="slidenum">
              <a:rPr lang="vi-VN"/>
              <a:pPr/>
              <a:t>30</a:t>
            </a:fld>
            <a:endParaRPr lang="vi-VN"/>
          </a:p>
        </p:txBody>
      </p:sp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Web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endParaRPr lang="vi-VN" dirty="0"/>
          </a:p>
        </p:txBody>
      </p:sp>
      <p:sp>
        <p:nvSpPr>
          <p:cNvPr id="84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2804" y="2089820"/>
            <a:ext cx="8775700" cy="4611018"/>
          </a:xfrm>
        </p:spPr>
        <p:txBody>
          <a:bodyPr/>
          <a:lstStyle/>
          <a:p>
            <a:r>
              <a:rPr lang="vi-VN" dirty="0" smtClean="0"/>
              <a:t>Trong thực tế, người </a:t>
            </a:r>
            <a:r>
              <a:rPr lang="vi-VN" dirty="0" smtClean="0"/>
              <a:t>d</a:t>
            </a:r>
            <a:r>
              <a:rPr lang="en-US" dirty="0"/>
              <a:t>ù</a:t>
            </a:r>
            <a:r>
              <a:rPr lang="vi-VN" dirty="0" smtClean="0"/>
              <a:t>ng </a:t>
            </a:r>
            <a:r>
              <a:rPr lang="vi-VN" dirty="0" smtClean="0"/>
              <a:t>không duyệt Web theo cách ngẫu nhiên:</a:t>
            </a:r>
          </a:p>
          <a:p>
            <a:pPr lvl="1"/>
            <a:r>
              <a:rPr lang="vi-VN" dirty="0" smtClean="0"/>
              <a:t>Nút Back,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vi-VN" dirty="0" smtClean="0"/>
              <a:t>trang </a:t>
            </a:r>
            <a:r>
              <a:rPr lang="vi-VN" dirty="0" smtClean="0"/>
              <a:t>ưa thích, tìm kiếm, v.v.</a:t>
            </a:r>
          </a:p>
          <a:p>
            <a:pPr lvl="1"/>
            <a:r>
              <a:rPr lang="vi-VN" dirty="0" smtClean="0">
                <a:sym typeface="Wingdings" panose="05000000000000000000" pitchFamily="2" charset="2"/>
              </a:rPr>
              <a:t> Mô hình chuỗi Markov không diễn tả hết được các tình huống thực tế</a:t>
            </a:r>
          </a:p>
          <a:p>
            <a:r>
              <a:rPr lang="vi-VN" dirty="0" smtClean="0">
                <a:sym typeface="Wingdings" panose="05000000000000000000" pitchFamily="2" charset="2"/>
              </a:rPr>
              <a:t>Kết quá xếp hạng chỉ sử dụng PageRank có chất lượng </a:t>
            </a:r>
            <a:r>
              <a:rPr lang="en-US" dirty="0" err="1" smtClean="0">
                <a:sym typeface="Wingdings" panose="05000000000000000000" pitchFamily="2" charset="2"/>
              </a:rPr>
              <a:t>không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cao</a:t>
            </a:r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114130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B850-E5B5-4FA2-BE91-864D74BFEBA0}" type="slidenum">
              <a:rPr lang="vi-VN"/>
              <a:pPr/>
              <a:t>31</a:t>
            </a:fld>
            <a:endParaRPr lang="vi-VN"/>
          </a:p>
        </p:txBody>
      </p:sp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vi-VN" dirty="0" smtClean="0"/>
              <a:t> </a:t>
            </a:r>
            <a:r>
              <a:rPr lang="vi-VN" dirty="0" smtClean="0"/>
              <a:t>PageRank</a:t>
            </a:r>
            <a:endParaRPr lang="vi-VN" dirty="0"/>
          </a:p>
        </p:txBody>
      </p:sp>
      <p:sp>
        <p:nvSpPr>
          <p:cNvPr id="84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2804" y="2089820"/>
            <a:ext cx="8775700" cy="4611018"/>
          </a:xfrm>
        </p:spPr>
        <p:txBody>
          <a:bodyPr/>
          <a:lstStyle/>
          <a:p>
            <a:pPr algn="just"/>
            <a:r>
              <a:rPr lang="en-US" dirty="0"/>
              <a:t>Đ</a:t>
            </a:r>
            <a:r>
              <a:rPr lang="vi-VN" dirty="0"/>
              <a:t>iểm PageRank là một tín hiệu xếp hạng quan trọng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Web</a:t>
            </a:r>
            <a:r>
              <a:rPr lang="vi-VN" dirty="0" smtClean="0"/>
              <a:t>.</a:t>
            </a:r>
            <a:endParaRPr lang="en-US" dirty="0" smtClean="0"/>
          </a:p>
          <a:p>
            <a:pPr algn="just"/>
            <a:r>
              <a:rPr lang="vi-VN" dirty="0" smtClean="0"/>
              <a:t>Trong </a:t>
            </a:r>
            <a:r>
              <a:rPr lang="vi-VN" dirty="0" smtClean="0"/>
              <a:t>thực tế điểm xếp hạng cuối cùng là tổng hợp của nhiều thành phần khác nhau, ngoài PageRank còn có văn bản liên kết, tần suất từ, khoảng cách v.v.</a:t>
            </a:r>
            <a:endParaRPr lang="en-US" dirty="0" smtClean="0"/>
          </a:p>
          <a:p>
            <a:pPr marL="0" indent="0" algn="just">
              <a:buNone/>
            </a:pPr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108767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B850-E5B5-4FA2-BE91-864D74BFEBA0}" type="slidenum">
              <a:rPr lang="vi-VN"/>
              <a:pPr/>
              <a:t>32</a:t>
            </a:fld>
            <a:endParaRPr lang="vi-VN"/>
          </a:p>
        </p:txBody>
      </p:sp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vi-V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 bwMode="auto">
              <a:xfrm>
                <a:off x="332804" y="2089820"/>
                <a:ext cx="8775700" cy="46110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dirty="0" smtClean="0"/>
                  <a:t>Xét </a:t>
                </a:r>
                <a:r>
                  <a:rPr lang="en-US" dirty="0" err="1" smtClean="0"/>
                  <a:t>một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đồ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thị</a:t>
                </a:r>
                <a:r>
                  <a:rPr lang="en-US" dirty="0" smtClean="0"/>
                  <a:t> Web </a:t>
                </a:r>
                <a:r>
                  <a:rPr lang="en-US" dirty="0" err="1" smtClean="0"/>
                  <a:t>đơn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giản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với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đỉnh</a:t>
                </a:r>
                <a:r>
                  <a:rPr lang="en-US" dirty="0" smtClean="0"/>
                  <a:t> 1, 2, 3, </a:t>
                </a:r>
                <a:r>
                  <a:rPr lang="en-US" dirty="0" err="1" smtClean="0"/>
                  <a:t>với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các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liên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kết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như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sau</a:t>
                </a:r>
                <a:r>
                  <a:rPr lang="en-US" dirty="0" smtClean="0"/>
                  <a:t>: 1 -&gt; 2, 3 -&gt; 2, 2 -&gt; 1, 2 -&gt; 3. </a:t>
                </a:r>
                <a:r>
                  <a:rPr lang="en-US" dirty="0" err="1" smtClean="0"/>
                  <a:t>Hãy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viết</a:t>
                </a:r>
                <a:r>
                  <a:rPr lang="en-US" dirty="0" smtClean="0"/>
                  <a:t> ma </a:t>
                </a:r>
                <a:r>
                  <a:rPr lang="en-US" dirty="0" err="1" smtClean="0"/>
                  <a:t>trận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xác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suất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chuyển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trạng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thái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mô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hình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duyệt</a:t>
                </a:r>
                <a:r>
                  <a:rPr lang="en-US" dirty="0" smtClean="0"/>
                  <a:t> web </a:t>
                </a:r>
                <a:r>
                  <a:rPr lang="en-US" dirty="0" err="1" smtClean="0"/>
                  <a:t>ngẫu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nhiên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với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bước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nhảy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trong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hợp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sau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algn="just"/>
                <a:r>
                  <a:rPr lang="en-US" dirty="0" err="1" smtClean="0"/>
                  <a:t>Tính</a:t>
                </a:r>
                <a:r>
                  <a:rPr lang="en-US" dirty="0" smtClean="0"/>
                  <a:t> PageRank </a:t>
                </a:r>
                <a:r>
                  <a:rPr lang="en-US" dirty="0" err="1" smtClean="0"/>
                  <a:t>cho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hợp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=0.5</m:t>
                    </m:r>
                  </m:oMath>
                </a14:m>
                <a:endParaRPr lang="vi-VN" dirty="0" smtClean="0"/>
              </a:p>
            </p:txBody>
          </p:sp>
        </mc:Choice>
        <mc:Fallback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2804" y="2089820"/>
                <a:ext cx="8775700" cy="4611018"/>
              </a:xfrm>
              <a:prstGeom prst="rect">
                <a:avLst/>
              </a:prstGeom>
              <a:blipFill rotWithShape="0">
                <a:blip r:embed="rId2"/>
                <a:stretch>
                  <a:fillRect l="-347" t="-1455" r="-139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97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pic>
        <p:nvPicPr>
          <p:cNvPr id="416771" name="Picture 3" descr="MC900282178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1989138"/>
            <a:ext cx="3565525" cy="41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86553E-E7FE-4A97-BA93-B68733A0164C}" type="slidenum">
              <a:rPr lang="vi-VN" smtClean="0"/>
              <a:pPr>
                <a:defRPr/>
              </a:pPr>
              <a:t>33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7267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CCF8-2610-4C11-A277-8CB11CADB417}" type="slidenum">
              <a:rPr lang="vi-VN"/>
              <a:pPr/>
              <a:t>4</a:t>
            </a:fld>
            <a:endParaRPr lang="vi-VN"/>
          </a:p>
        </p:txBody>
      </p:sp>
      <p:sp>
        <p:nvSpPr>
          <p:cNvPr id="84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Tìm</a:t>
            </a:r>
            <a:r>
              <a:rPr lang="en-US" sz="4000" dirty="0" smtClean="0"/>
              <a:t> </a:t>
            </a:r>
            <a:r>
              <a:rPr lang="en-US" sz="4000" dirty="0" err="1" smtClean="0"/>
              <a:t>kiếm</a:t>
            </a:r>
            <a:r>
              <a:rPr lang="en-US" sz="4000" dirty="0" smtClean="0"/>
              <a:t> </a:t>
            </a:r>
            <a:r>
              <a:rPr lang="en-US" sz="4000" dirty="0" err="1" smtClean="0"/>
              <a:t>bằng</a:t>
            </a:r>
            <a:r>
              <a:rPr lang="en-US" sz="4000" dirty="0" smtClean="0"/>
              <a:t> </a:t>
            </a:r>
            <a:r>
              <a:rPr lang="en-US" sz="4000" dirty="0" err="1" smtClean="0"/>
              <a:t>văn</a:t>
            </a:r>
            <a:r>
              <a:rPr lang="en-US" sz="4000" dirty="0" smtClean="0"/>
              <a:t> </a:t>
            </a:r>
            <a:r>
              <a:rPr lang="en-US" sz="4000" dirty="0" err="1" smtClean="0"/>
              <a:t>bản</a:t>
            </a:r>
            <a:r>
              <a:rPr lang="en-US" sz="4000" dirty="0" smtClean="0"/>
              <a:t> </a:t>
            </a:r>
            <a:r>
              <a:rPr lang="en-US" sz="4000" dirty="0" err="1" smtClean="0"/>
              <a:t>liên</a:t>
            </a:r>
            <a:r>
              <a:rPr lang="en-US" sz="4000" dirty="0" smtClean="0"/>
              <a:t> </a:t>
            </a:r>
            <a:r>
              <a:rPr lang="en-US" sz="4000" dirty="0" err="1" smtClean="0"/>
              <a:t>kết</a:t>
            </a:r>
            <a:endParaRPr lang="vi-VN" sz="2800" dirty="0"/>
          </a:p>
        </p:txBody>
      </p:sp>
      <p:sp>
        <p:nvSpPr>
          <p:cNvPr id="84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2017714"/>
            <a:ext cx="8271520" cy="1920874"/>
          </a:xfrm>
        </p:spPr>
        <p:txBody>
          <a:bodyPr/>
          <a:lstStyle/>
          <a:p>
            <a:r>
              <a:rPr lang="vi-VN" dirty="0" smtClean="0"/>
              <a:t>Ví dụ, trang </a:t>
            </a:r>
            <a:r>
              <a:rPr lang="vi-VN" dirty="0" smtClean="0">
                <a:hlinkClick r:id="rId2"/>
              </a:rPr>
              <a:t>www.ibm.com</a:t>
            </a:r>
            <a:r>
              <a:rPr lang="en-US" dirty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</a:t>
            </a:r>
            <a:r>
              <a:rPr lang="vi-VN" dirty="0" smtClean="0"/>
              <a:t> đa phần là hình ảnh, rất ít từ ibm.</a:t>
            </a:r>
            <a:endParaRPr lang="en-US" dirty="0" smtClean="0"/>
          </a:p>
          <a:p>
            <a:pPr lvl="1"/>
            <a:r>
              <a:rPr lang="en-US" dirty="0" err="1" smtClean="0"/>
              <a:t>Tuy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ibm</a:t>
            </a:r>
            <a:r>
              <a:rPr lang="en-US" dirty="0" smtClean="0"/>
              <a:t>.</a:t>
            </a:r>
            <a:endParaRPr lang="vi-VN" dirty="0" smtClean="0"/>
          </a:p>
          <a:p>
            <a:r>
              <a:rPr lang="vi-VN" dirty="0" smtClean="0"/>
              <a:t>Tìm kiếm trên [nội dung] + [văn bản liên kết</a:t>
            </a:r>
            <a:r>
              <a:rPr lang="vi-VN" dirty="0" smtClean="0">
                <a:sym typeface="Wingdings" panose="05000000000000000000" pitchFamily="2" charset="2"/>
              </a:rPr>
              <a:t>] sẽ hiệu quả hơn nếu chỉ tìm kiếm trên [nội dung]</a:t>
            </a:r>
            <a:endParaRPr lang="vi-VN" dirty="0" smtClean="0"/>
          </a:p>
        </p:txBody>
      </p:sp>
      <p:grpSp>
        <p:nvGrpSpPr>
          <p:cNvPr id="841740" name="Group 12"/>
          <p:cNvGrpSpPr>
            <a:grpSpLocks/>
          </p:cNvGrpSpPr>
          <p:nvPr/>
        </p:nvGrpSpPr>
        <p:grpSpPr bwMode="auto">
          <a:xfrm>
            <a:off x="1043608" y="4437112"/>
            <a:ext cx="7161726" cy="2209800"/>
            <a:chOff x="380" y="2673"/>
            <a:chExt cx="4849" cy="1392"/>
          </a:xfrm>
        </p:grpSpPr>
        <p:sp>
          <p:nvSpPr>
            <p:cNvPr id="841732" name="Rectangle 4"/>
            <p:cNvSpPr>
              <a:spLocks noChangeArrowheads="1"/>
            </p:cNvSpPr>
            <p:nvPr/>
          </p:nvSpPr>
          <p:spPr bwMode="auto">
            <a:xfrm>
              <a:off x="2400" y="3249"/>
              <a:ext cx="1152" cy="816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ctr"/>
              <a:r>
                <a:rPr lang="en-US" sz="2000" b="1"/>
                <a:t>www.ibm.com</a:t>
              </a:r>
            </a:p>
          </p:txBody>
        </p:sp>
        <p:sp>
          <p:nvSpPr>
            <p:cNvPr id="841733" name="Text Box 5"/>
            <p:cNvSpPr txBox="1">
              <a:spLocks noChangeArrowheads="1"/>
            </p:cNvSpPr>
            <p:nvPr/>
          </p:nvSpPr>
          <p:spPr bwMode="auto">
            <a:xfrm>
              <a:off x="1152" y="2769"/>
              <a:ext cx="64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r>
                <a:rPr lang="en-US" sz="2400"/>
                <a:t>“ibm” </a:t>
              </a:r>
            </a:p>
          </p:txBody>
        </p:sp>
        <p:sp>
          <p:nvSpPr>
            <p:cNvPr id="841734" name="Text Box 6"/>
            <p:cNvSpPr txBox="1">
              <a:spLocks noChangeArrowheads="1"/>
            </p:cNvSpPr>
            <p:nvPr/>
          </p:nvSpPr>
          <p:spPr bwMode="auto">
            <a:xfrm>
              <a:off x="2448" y="2721"/>
              <a:ext cx="9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r>
                <a:rPr lang="en-US" sz="2400"/>
                <a:t>“ibm.com”</a:t>
              </a:r>
            </a:p>
          </p:txBody>
        </p:sp>
        <p:sp>
          <p:nvSpPr>
            <p:cNvPr id="841735" name="Text Box 7"/>
            <p:cNvSpPr txBox="1">
              <a:spLocks noChangeArrowheads="1"/>
            </p:cNvSpPr>
            <p:nvPr/>
          </p:nvSpPr>
          <p:spPr bwMode="auto">
            <a:xfrm>
              <a:off x="3936" y="2673"/>
              <a:ext cx="1293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r>
                <a:rPr lang="vi-VN" sz="2400" dirty="0" smtClean="0"/>
                <a:t>“Trang chủ của IBM”</a:t>
              </a:r>
              <a:endParaRPr lang="vi-VN" sz="2400" dirty="0"/>
            </a:p>
          </p:txBody>
        </p:sp>
        <p:sp>
          <p:nvSpPr>
            <p:cNvPr id="841736" name="Line 8"/>
            <p:cNvSpPr>
              <a:spLocks noChangeShapeType="1"/>
            </p:cNvSpPr>
            <p:nvPr/>
          </p:nvSpPr>
          <p:spPr bwMode="auto">
            <a:xfrm>
              <a:off x="2928" y="2961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841737" name="Line 9"/>
            <p:cNvSpPr>
              <a:spLocks noChangeShapeType="1"/>
            </p:cNvSpPr>
            <p:nvPr/>
          </p:nvSpPr>
          <p:spPr bwMode="auto">
            <a:xfrm flipH="1">
              <a:off x="3552" y="2913"/>
              <a:ext cx="432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841738" name="Text Box 10"/>
            <p:cNvSpPr txBox="1">
              <a:spLocks noChangeArrowheads="1"/>
            </p:cNvSpPr>
            <p:nvPr/>
          </p:nvSpPr>
          <p:spPr bwMode="auto">
            <a:xfrm>
              <a:off x="380" y="3022"/>
              <a:ext cx="1729" cy="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r>
                <a:rPr lang="vi-VN" sz="2400" dirty="0" smtClean="0"/>
                <a:t>Hàng triệu văn bản liên kết chứa từ “ibm”</a:t>
              </a:r>
              <a:endParaRPr lang="vi-VN" sz="2400" dirty="0"/>
            </a:p>
          </p:txBody>
        </p:sp>
        <p:sp>
          <p:nvSpPr>
            <p:cNvPr id="841739" name="Line 11"/>
            <p:cNvSpPr>
              <a:spLocks noChangeShapeType="1"/>
            </p:cNvSpPr>
            <p:nvPr/>
          </p:nvSpPr>
          <p:spPr bwMode="auto">
            <a:xfrm>
              <a:off x="1632" y="2961"/>
              <a:ext cx="768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70F77-73DA-4CFD-94D4-6843BAC129AF}" type="slidenum">
              <a:rPr lang="vi-VN"/>
              <a:pPr/>
              <a:t>5</a:t>
            </a:fld>
            <a:endParaRPr lang="vi-VN"/>
          </a:p>
        </p:txBody>
      </p:sp>
      <p:sp>
        <p:nvSpPr>
          <p:cNvPr id="84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vi-VN" dirty="0" smtClean="0">
                <a:hlinkClick r:id="rId2"/>
              </a:rPr>
              <a:t>www.ibm.com</a:t>
            </a:r>
            <a:r>
              <a:rPr lang="vi-VN" dirty="0" smtClean="0"/>
              <a:t> </a:t>
            </a:r>
            <a:r>
              <a:rPr lang="vi-VN" dirty="0" smtClean="0"/>
              <a:t>chứa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vi-VN" dirty="0" smtClean="0"/>
              <a:t>từ </a:t>
            </a:r>
            <a:r>
              <a:rPr lang="vi-VN" dirty="0" smtClean="0"/>
              <a:t>ibm </a:t>
            </a:r>
            <a:endParaRPr lang="vi-VN" dirty="0"/>
          </a:p>
        </p:txBody>
      </p:sp>
      <p:pic>
        <p:nvPicPr>
          <p:cNvPr id="14" name="Picture 6" descr="35f-ibm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2753" y="1917725"/>
            <a:ext cx="7713663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0D6C-72CA-4CEE-B8B0-D6B4073C5FA8}" type="slidenum">
              <a:rPr lang="vi-VN"/>
              <a:pPr/>
              <a:t>6</a:t>
            </a:fld>
            <a:endParaRPr lang="vi-VN"/>
          </a:p>
        </p:txBody>
      </p:sp>
      <p:sp>
        <p:nvSpPr>
          <p:cNvPr id="84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vi-VN" dirty="0" smtClean="0"/>
              <a:t> văn bản liên kết</a:t>
            </a:r>
            <a:endParaRPr lang="vi-VN" dirty="0"/>
          </a:p>
        </p:txBody>
      </p:sp>
      <p:sp>
        <p:nvSpPr>
          <p:cNvPr id="84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r>
              <a:rPr lang="vi-VN" dirty="0" smtClean="0"/>
              <a:t>Văn bản liên kết có thể mô tả trang web tốt hơn chính nội dung trang web đó.</a:t>
            </a:r>
          </a:p>
          <a:p>
            <a:r>
              <a:rPr lang="vi-VN" dirty="0" smtClean="0"/>
              <a:t>Có thể gán cho văn bản liên kết trọng số cao hơn chính nội dung trang web.</a:t>
            </a:r>
          </a:p>
          <a:p>
            <a:endParaRPr lang="vi-V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3BD45-E7AE-419E-82CF-F6DD9B010C37}" type="slidenum">
              <a:rPr lang="vi-VN"/>
              <a:pPr/>
              <a:t>7</a:t>
            </a:fld>
            <a:endParaRPr lang="vi-VN"/>
          </a:p>
        </p:txBody>
      </p:sp>
      <p:sp>
        <p:nvSpPr>
          <p:cNvPr id="95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 chính</a:t>
            </a:r>
            <a:endParaRPr lang="vi-VN"/>
          </a:p>
        </p:txBody>
      </p:sp>
      <p:sp>
        <p:nvSpPr>
          <p:cNvPr id="95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r>
              <a:rPr lang="vi-VN" dirty="0" smtClean="0">
                <a:solidFill>
                  <a:schemeClr val="bg1">
                    <a:lumMod val="65000"/>
                  </a:schemeClr>
                </a:solidFill>
              </a:rPr>
              <a:t>Dữ liệu liên kết</a:t>
            </a:r>
          </a:p>
          <a:p>
            <a:r>
              <a:rPr lang="vi-VN" dirty="0" smtClean="0"/>
              <a:t>Phân tích trích dẫn</a:t>
            </a:r>
          </a:p>
          <a:p>
            <a:r>
              <a:rPr lang="vi-VN" dirty="0" smtClean="0">
                <a:solidFill>
                  <a:schemeClr val="bg1">
                    <a:lumMod val="65000"/>
                  </a:schemeClr>
                </a:solidFill>
              </a:rPr>
              <a:t>Giải thuật PageRank</a:t>
            </a:r>
            <a:endParaRPr lang="vi-VN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13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0D6C-72CA-4CEE-B8B0-D6B4073C5FA8}" type="slidenum">
              <a:rPr lang="vi-VN"/>
              <a:pPr/>
              <a:t>8</a:t>
            </a:fld>
            <a:endParaRPr lang="vi-VN"/>
          </a:p>
        </p:txBody>
      </p:sp>
      <p:sp>
        <p:nvSpPr>
          <p:cNvPr id="84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r>
              <a:rPr lang="vi-VN" dirty="0" smtClean="0"/>
              <a:t>rích dẫn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ấn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in</a:t>
            </a:r>
            <a:endParaRPr lang="vi-VN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11560" y="2017713"/>
            <a:ext cx="8343528" cy="3787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 smtClean="0"/>
              <a:t>Đối với tài liệu là sách, báo, tạp trí v.v.</a:t>
            </a:r>
          </a:p>
          <a:p>
            <a:pPr lvl="1"/>
            <a:r>
              <a:rPr lang="vi-VN" dirty="0" smtClean="0"/>
              <a:t>Một tài liệu có thể trích dẫn một tài liệu khác, ví dụ, </a:t>
            </a:r>
            <a:r>
              <a:rPr lang="vi-VN" dirty="0" smtClean="0"/>
              <a:t>tài </a:t>
            </a:r>
            <a:r>
              <a:rPr lang="vi-VN" dirty="0" smtClean="0"/>
              <a:t>liệu tham khảo.</a:t>
            </a:r>
          </a:p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:</a:t>
            </a:r>
            <a:endParaRPr lang="vi-VN" dirty="0" smtClean="0"/>
          </a:p>
          <a:p>
            <a:pPr lvl="1"/>
            <a:r>
              <a:rPr lang="vi-VN" dirty="0" smtClean="0"/>
              <a:t>Xác định độ tương đồng giữa các tài liệu</a:t>
            </a:r>
          </a:p>
          <a:p>
            <a:pPr lvl="1"/>
            <a:r>
              <a:rPr lang="vi-VN" dirty="0" smtClean="0"/>
              <a:t>Đánh giá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hạng</a:t>
            </a:r>
            <a:r>
              <a:rPr lang="vi-VN" dirty="0" smtClean="0"/>
              <a:t> </a:t>
            </a:r>
            <a:r>
              <a:rPr lang="vi-VN" dirty="0" smtClean="0"/>
              <a:t>(impact factor) </a:t>
            </a:r>
            <a:r>
              <a:rPr lang="vi-VN" dirty="0" smtClean="0"/>
              <a:t>tạp trí</a:t>
            </a:r>
            <a:endParaRPr lang="en-US" dirty="0" smtClean="0"/>
          </a:p>
          <a:p>
            <a:pPr lvl="1"/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hạng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/>
          </a:p>
          <a:p>
            <a:pPr lvl="1"/>
            <a:r>
              <a:rPr lang="en-US" dirty="0" smtClean="0"/>
              <a:t>v.v.</a:t>
            </a:r>
            <a:endParaRPr lang="vi-VN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27584" y="5733256"/>
            <a:ext cx="78488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tx2"/>
                </a:solidFill>
              </a:rPr>
              <a:t>Trích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dẫn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tài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liệu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vi-VN" sz="2800" dirty="0">
                <a:solidFill>
                  <a:schemeClr val="tx2"/>
                </a:solidFill>
              </a:rPr>
              <a:t>có </a:t>
            </a:r>
            <a:r>
              <a:rPr lang="en-US" sz="2800" dirty="0">
                <a:solidFill>
                  <a:schemeClr val="tx2"/>
                </a:solidFill>
              </a:rPr>
              <a:t>ý </a:t>
            </a:r>
            <a:r>
              <a:rPr lang="en-US" sz="2800" dirty="0" err="1">
                <a:solidFill>
                  <a:schemeClr val="tx2"/>
                </a:solidFill>
              </a:rPr>
              <a:t>nghĩa</a:t>
            </a:r>
            <a:r>
              <a:rPr lang="vi-VN" sz="2800" dirty="0">
                <a:solidFill>
                  <a:schemeClr val="tx2"/>
                </a:solidFill>
              </a:rPr>
              <a:t> tương tự siêu liên kết </a:t>
            </a:r>
            <a:r>
              <a:rPr lang="en-US" sz="2800" dirty="0" err="1" smtClean="0">
                <a:solidFill>
                  <a:schemeClr val="tx2"/>
                </a:solidFill>
              </a:rPr>
              <a:t>trong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môi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trường</a:t>
            </a:r>
            <a:r>
              <a:rPr lang="vi-VN" sz="2800" dirty="0" smtClean="0">
                <a:solidFill>
                  <a:schemeClr val="tx2"/>
                </a:solidFill>
              </a:rPr>
              <a:t> web</a:t>
            </a:r>
            <a:endParaRPr lang="vi-VN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55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FFD5-254E-44AB-8A42-0FADCE19148C}" type="slidenum">
              <a:rPr lang="vi-VN"/>
              <a:pPr/>
              <a:t>9</a:t>
            </a:fld>
            <a:endParaRPr lang="vi-VN"/>
          </a:p>
        </p:txBody>
      </p:sp>
      <p:sp>
        <p:nvSpPr>
          <p:cNvPr id="83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Mức đồng tham khảo</a:t>
            </a:r>
            <a:endParaRPr lang="vi-VN" dirty="0"/>
          </a:p>
        </p:txBody>
      </p:sp>
      <p:sp>
        <p:nvSpPr>
          <p:cNvPr id="83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1843335"/>
          </a:xfrm>
        </p:spPr>
        <p:txBody>
          <a:bodyPr/>
          <a:lstStyle/>
          <a:p>
            <a:r>
              <a:rPr lang="vi-VN" sz="2600" dirty="0" smtClean="0"/>
              <a:t>Mức đồng tham khảo của hai tài liệu </a:t>
            </a:r>
            <a:r>
              <a:rPr lang="vi-VN" sz="2600" i="1" dirty="0" smtClean="0"/>
              <a:t>A </a:t>
            </a:r>
            <a:r>
              <a:rPr lang="vi-VN" sz="2600" dirty="0" smtClean="0"/>
              <a:t>và </a:t>
            </a:r>
            <a:r>
              <a:rPr lang="vi-VN" sz="2600" i="1" dirty="0" smtClean="0"/>
              <a:t>B</a:t>
            </a:r>
            <a:r>
              <a:rPr lang="vi-VN" sz="2600" dirty="0" smtClean="0"/>
              <a:t> là số tài </a:t>
            </a:r>
            <a:r>
              <a:rPr lang="en-US" sz="2600" dirty="0" err="1" smtClean="0"/>
              <a:t>liệu</a:t>
            </a:r>
            <a:r>
              <a:rPr lang="en-US" sz="2600" dirty="0" smtClean="0"/>
              <a:t> </a:t>
            </a:r>
            <a:r>
              <a:rPr lang="en-US" sz="2600" dirty="0" err="1" smtClean="0"/>
              <a:t>tham</a:t>
            </a:r>
            <a:r>
              <a:rPr lang="en-US" sz="2600" dirty="0" smtClean="0"/>
              <a:t> </a:t>
            </a:r>
            <a:r>
              <a:rPr lang="en-US" sz="2600" dirty="0" err="1" smtClean="0"/>
              <a:t>khảo</a:t>
            </a:r>
            <a:r>
              <a:rPr lang="en-US" sz="2600" dirty="0" smtClean="0"/>
              <a:t> </a:t>
            </a:r>
            <a:r>
              <a:rPr lang="en-US" sz="2600" dirty="0" err="1" smtClean="0"/>
              <a:t>chung</a:t>
            </a:r>
            <a:r>
              <a:rPr lang="en-US" sz="2600" dirty="0" smtClean="0"/>
              <a:t> </a:t>
            </a:r>
            <a:r>
              <a:rPr lang="en-US" sz="2600" dirty="0" err="1" smtClean="0"/>
              <a:t>của</a:t>
            </a:r>
            <a:r>
              <a:rPr lang="vi-VN" sz="2600" dirty="0" smtClean="0"/>
              <a:t> </a:t>
            </a:r>
            <a:r>
              <a:rPr lang="vi-VN" sz="2600" i="1" dirty="0" smtClean="0"/>
              <a:t>A</a:t>
            </a:r>
            <a:r>
              <a:rPr lang="vi-VN" sz="2600" dirty="0" smtClean="0"/>
              <a:t> và </a:t>
            </a:r>
            <a:r>
              <a:rPr lang="vi-VN" sz="2600" i="1" dirty="0" smtClean="0"/>
              <a:t>B</a:t>
            </a:r>
            <a:r>
              <a:rPr lang="vi-VN" sz="2600" dirty="0" smtClean="0"/>
              <a:t>.</a:t>
            </a:r>
          </a:p>
          <a:p>
            <a:pPr algn="just"/>
            <a:r>
              <a:rPr lang="vi-VN" sz="2600" dirty="0" smtClean="0"/>
              <a:t>Được sử dụng để đo độ tương đồng giữa các tài liệu, tác giả Kessler, công bố năm 1963.</a:t>
            </a:r>
            <a:endParaRPr lang="vi-VN" sz="2600" dirty="0"/>
          </a:p>
        </p:txBody>
      </p:sp>
      <p:grpSp>
        <p:nvGrpSpPr>
          <p:cNvPr id="832516" name="Group 39"/>
          <p:cNvGrpSpPr>
            <a:grpSpLocks/>
          </p:cNvGrpSpPr>
          <p:nvPr/>
        </p:nvGrpSpPr>
        <p:grpSpPr bwMode="auto">
          <a:xfrm>
            <a:off x="2960688" y="3789040"/>
            <a:ext cx="2743200" cy="1490663"/>
            <a:chOff x="1823" y="3009"/>
            <a:chExt cx="1728" cy="939"/>
          </a:xfrm>
        </p:grpSpPr>
        <p:sp>
          <p:nvSpPr>
            <p:cNvPr id="832517" name="Oval 40"/>
            <p:cNvSpPr>
              <a:spLocks noChangeArrowheads="1"/>
            </p:cNvSpPr>
            <p:nvPr/>
          </p:nvSpPr>
          <p:spPr bwMode="auto">
            <a:xfrm>
              <a:off x="2159" y="3009"/>
              <a:ext cx="288" cy="338"/>
            </a:xfrm>
            <a:prstGeom prst="ellipse">
              <a:avLst/>
            </a:prstGeom>
            <a:solidFill>
              <a:srgbClr val="00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r"/>
              <a:r>
                <a:rPr lang="en-US" sz="2400">
                  <a:latin typeface="Lucida Sans" pitchFamily="34" charset="0"/>
                </a:rPr>
                <a:t>A</a:t>
              </a:r>
            </a:p>
          </p:txBody>
        </p:sp>
        <p:sp>
          <p:nvSpPr>
            <p:cNvPr id="832518" name="Line 41"/>
            <p:cNvSpPr>
              <a:spLocks noChangeShapeType="1"/>
            </p:cNvSpPr>
            <p:nvPr/>
          </p:nvSpPr>
          <p:spPr bwMode="auto">
            <a:xfrm>
              <a:off x="2399" y="3297"/>
              <a:ext cx="289" cy="4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vi-VN"/>
            </a:p>
          </p:txBody>
        </p:sp>
        <p:sp>
          <p:nvSpPr>
            <p:cNvPr id="832519" name="Line 42"/>
            <p:cNvSpPr>
              <a:spLocks noChangeShapeType="1"/>
            </p:cNvSpPr>
            <p:nvPr/>
          </p:nvSpPr>
          <p:spPr bwMode="auto">
            <a:xfrm>
              <a:off x="2303" y="3345"/>
              <a:ext cx="144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vi-VN"/>
            </a:p>
          </p:txBody>
        </p:sp>
        <p:sp>
          <p:nvSpPr>
            <p:cNvPr id="832520" name="Line 43"/>
            <p:cNvSpPr>
              <a:spLocks noChangeShapeType="1"/>
            </p:cNvSpPr>
            <p:nvPr/>
          </p:nvSpPr>
          <p:spPr bwMode="auto">
            <a:xfrm flipH="1">
              <a:off x="2207" y="3345"/>
              <a:ext cx="48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vi-VN"/>
            </a:p>
          </p:txBody>
        </p:sp>
        <p:sp>
          <p:nvSpPr>
            <p:cNvPr id="832521" name="Line 44"/>
            <p:cNvSpPr>
              <a:spLocks noChangeShapeType="1"/>
            </p:cNvSpPr>
            <p:nvPr/>
          </p:nvSpPr>
          <p:spPr bwMode="auto">
            <a:xfrm flipH="1">
              <a:off x="1967" y="3297"/>
              <a:ext cx="24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vi-VN"/>
            </a:p>
          </p:txBody>
        </p:sp>
        <p:sp>
          <p:nvSpPr>
            <p:cNvPr id="832522" name="Line 45"/>
            <p:cNvSpPr>
              <a:spLocks noChangeShapeType="1"/>
            </p:cNvSpPr>
            <p:nvPr/>
          </p:nvSpPr>
          <p:spPr bwMode="auto">
            <a:xfrm flipH="1">
              <a:off x="2495" y="3249"/>
              <a:ext cx="48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vi-VN"/>
            </a:p>
          </p:txBody>
        </p:sp>
        <p:sp>
          <p:nvSpPr>
            <p:cNvPr id="832523" name="Line 46"/>
            <p:cNvSpPr>
              <a:spLocks noChangeShapeType="1"/>
            </p:cNvSpPr>
            <p:nvPr/>
          </p:nvSpPr>
          <p:spPr bwMode="auto">
            <a:xfrm flipH="1">
              <a:off x="2688" y="3297"/>
              <a:ext cx="335" cy="4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vi-VN"/>
            </a:p>
          </p:txBody>
        </p:sp>
        <p:sp>
          <p:nvSpPr>
            <p:cNvPr id="832524" name="Line 47"/>
            <p:cNvSpPr>
              <a:spLocks noChangeShapeType="1"/>
            </p:cNvSpPr>
            <p:nvPr/>
          </p:nvSpPr>
          <p:spPr bwMode="auto">
            <a:xfrm>
              <a:off x="3119" y="3345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vi-VN"/>
            </a:p>
          </p:txBody>
        </p:sp>
        <p:sp>
          <p:nvSpPr>
            <p:cNvPr id="832525" name="Line 48"/>
            <p:cNvSpPr>
              <a:spLocks noChangeShapeType="1"/>
            </p:cNvSpPr>
            <p:nvPr/>
          </p:nvSpPr>
          <p:spPr bwMode="auto">
            <a:xfrm>
              <a:off x="3167" y="3297"/>
              <a:ext cx="19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vi-VN"/>
            </a:p>
          </p:txBody>
        </p:sp>
        <p:sp>
          <p:nvSpPr>
            <p:cNvPr id="832526" name="Line 49"/>
            <p:cNvSpPr>
              <a:spLocks noChangeShapeType="1"/>
            </p:cNvSpPr>
            <p:nvPr/>
          </p:nvSpPr>
          <p:spPr bwMode="auto">
            <a:xfrm>
              <a:off x="3215" y="3249"/>
              <a:ext cx="336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vi-VN"/>
            </a:p>
          </p:txBody>
        </p:sp>
        <p:sp>
          <p:nvSpPr>
            <p:cNvPr id="832527" name="Line 50"/>
            <p:cNvSpPr>
              <a:spLocks noChangeShapeType="1"/>
            </p:cNvSpPr>
            <p:nvPr/>
          </p:nvSpPr>
          <p:spPr bwMode="auto">
            <a:xfrm flipH="1">
              <a:off x="2879" y="3345"/>
              <a:ext cx="192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vi-VN"/>
            </a:p>
          </p:txBody>
        </p:sp>
        <p:sp>
          <p:nvSpPr>
            <p:cNvPr id="832528" name="Line 51"/>
            <p:cNvSpPr>
              <a:spLocks noChangeShapeType="1"/>
            </p:cNvSpPr>
            <p:nvPr/>
          </p:nvSpPr>
          <p:spPr bwMode="auto">
            <a:xfrm>
              <a:off x="2447" y="3249"/>
              <a:ext cx="432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vi-VN"/>
            </a:p>
          </p:txBody>
        </p:sp>
        <p:sp>
          <p:nvSpPr>
            <p:cNvPr id="832529" name="Line 52"/>
            <p:cNvSpPr>
              <a:spLocks noChangeShapeType="1"/>
            </p:cNvSpPr>
            <p:nvPr/>
          </p:nvSpPr>
          <p:spPr bwMode="auto">
            <a:xfrm flipH="1">
              <a:off x="1823" y="3249"/>
              <a:ext cx="336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vi-VN"/>
            </a:p>
          </p:txBody>
        </p:sp>
        <p:sp>
          <p:nvSpPr>
            <p:cNvPr id="832530" name="Oval 53"/>
            <p:cNvSpPr>
              <a:spLocks noChangeArrowheads="1"/>
            </p:cNvSpPr>
            <p:nvPr/>
          </p:nvSpPr>
          <p:spPr bwMode="auto">
            <a:xfrm>
              <a:off x="2304" y="3600"/>
              <a:ext cx="718" cy="34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r"/>
              <a:endParaRPr lang="ru-RU" sz="2400">
                <a:latin typeface="Lucida Sans" pitchFamily="34" charset="0"/>
              </a:endParaRPr>
            </a:p>
          </p:txBody>
        </p:sp>
        <p:sp>
          <p:nvSpPr>
            <p:cNvPr id="832531" name="Oval 54"/>
            <p:cNvSpPr>
              <a:spLocks noChangeArrowheads="1"/>
            </p:cNvSpPr>
            <p:nvPr/>
          </p:nvSpPr>
          <p:spPr bwMode="auto">
            <a:xfrm>
              <a:off x="2975" y="3009"/>
              <a:ext cx="275" cy="338"/>
            </a:xfrm>
            <a:prstGeom prst="ellipse">
              <a:avLst/>
            </a:prstGeom>
            <a:solidFill>
              <a:srgbClr val="00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r"/>
              <a:r>
                <a:rPr lang="en-US" sz="2400">
                  <a:latin typeface="Lucida Sans" pitchFamily="34" charset="0"/>
                </a:rPr>
                <a:t>B</a:t>
              </a:r>
            </a:p>
          </p:txBody>
        </p:sp>
        <p:sp>
          <p:nvSpPr>
            <p:cNvPr id="832532" name="Oval 55"/>
            <p:cNvSpPr>
              <a:spLocks noChangeArrowheads="1"/>
            </p:cNvSpPr>
            <p:nvPr/>
          </p:nvSpPr>
          <p:spPr bwMode="auto">
            <a:xfrm>
              <a:off x="2207" y="3825"/>
              <a:ext cx="48" cy="4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r"/>
              <a:endParaRPr lang="ru-RU" sz="2400">
                <a:latin typeface="Lucida Sans" pitchFamily="34" charset="0"/>
              </a:endParaRPr>
            </a:p>
          </p:txBody>
        </p:sp>
        <p:sp>
          <p:nvSpPr>
            <p:cNvPr id="832533" name="Oval 56"/>
            <p:cNvSpPr>
              <a:spLocks noChangeArrowheads="1"/>
            </p:cNvSpPr>
            <p:nvPr/>
          </p:nvSpPr>
          <p:spPr bwMode="auto">
            <a:xfrm>
              <a:off x="1967" y="3825"/>
              <a:ext cx="48" cy="4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r"/>
              <a:endParaRPr lang="ru-RU" sz="2400">
                <a:latin typeface="Lucida Sans" pitchFamily="34" charset="0"/>
              </a:endParaRPr>
            </a:p>
          </p:txBody>
        </p:sp>
        <p:sp>
          <p:nvSpPr>
            <p:cNvPr id="832534" name="Oval 57"/>
            <p:cNvSpPr>
              <a:spLocks noChangeArrowheads="1"/>
            </p:cNvSpPr>
            <p:nvPr/>
          </p:nvSpPr>
          <p:spPr bwMode="auto">
            <a:xfrm>
              <a:off x="1823" y="3825"/>
              <a:ext cx="48" cy="4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r"/>
              <a:endParaRPr lang="ru-RU" sz="2400">
                <a:latin typeface="Lucida Sans" pitchFamily="34" charset="0"/>
              </a:endParaRPr>
            </a:p>
          </p:txBody>
        </p:sp>
        <p:sp>
          <p:nvSpPr>
            <p:cNvPr id="832535" name="Oval 58"/>
            <p:cNvSpPr>
              <a:spLocks noChangeArrowheads="1"/>
            </p:cNvSpPr>
            <p:nvPr/>
          </p:nvSpPr>
          <p:spPr bwMode="auto">
            <a:xfrm>
              <a:off x="3503" y="3729"/>
              <a:ext cx="48" cy="4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r"/>
              <a:endParaRPr lang="ru-RU" sz="2400">
                <a:latin typeface="Lucida Sans" pitchFamily="34" charset="0"/>
              </a:endParaRPr>
            </a:p>
          </p:txBody>
        </p:sp>
        <p:sp>
          <p:nvSpPr>
            <p:cNvPr id="832536" name="Oval 59"/>
            <p:cNvSpPr>
              <a:spLocks noChangeArrowheads="1"/>
            </p:cNvSpPr>
            <p:nvPr/>
          </p:nvSpPr>
          <p:spPr bwMode="auto">
            <a:xfrm>
              <a:off x="3311" y="3777"/>
              <a:ext cx="48" cy="4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r"/>
              <a:endParaRPr lang="ru-RU" sz="2400">
                <a:latin typeface="Lucida Sans" pitchFamily="34" charset="0"/>
              </a:endParaRPr>
            </a:p>
          </p:txBody>
        </p:sp>
        <p:sp>
          <p:nvSpPr>
            <p:cNvPr id="832537" name="Oval 60"/>
            <p:cNvSpPr>
              <a:spLocks noChangeArrowheads="1"/>
            </p:cNvSpPr>
            <p:nvPr/>
          </p:nvSpPr>
          <p:spPr bwMode="auto">
            <a:xfrm>
              <a:off x="3119" y="3777"/>
              <a:ext cx="48" cy="4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r"/>
              <a:endParaRPr lang="ru-RU" sz="2400">
                <a:latin typeface="Lucida Sans" pitchFamily="34" charset="0"/>
              </a:endParaRPr>
            </a:p>
          </p:txBody>
        </p:sp>
        <p:sp>
          <p:nvSpPr>
            <p:cNvPr id="832538" name="Oval 61"/>
            <p:cNvSpPr>
              <a:spLocks noChangeArrowheads="1"/>
            </p:cNvSpPr>
            <p:nvPr/>
          </p:nvSpPr>
          <p:spPr bwMode="auto">
            <a:xfrm>
              <a:off x="2831" y="3777"/>
              <a:ext cx="48" cy="4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r"/>
              <a:endParaRPr lang="ru-RU" sz="2400">
                <a:latin typeface="Lucida Sans" pitchFamily="34" charset="0"/>
              </a:endParaRPr>
            </a:p>
          </p:txBody>
        </p:sp>
        <p:sp>
          <p:nvSpPr>
            <p:cNvPr id="832539" name="Oval 62"/>
            <p:cNvSpPr>
              <a:spLocks noChangeArrowheads="1"/>
            </p:cNvSpPr>
            <p:nvPr/>
          </p:nvSpPr>
          <p:spPr bwMode="auto">
            <a:xfrm>
              <a:off x="2640" y="3792"/>
              <a:ext cx="48" cy="4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r"/>
              <a:endParaRPr lang="ru-RU" sz="2400">
                <a:latin typeface="Lucida Sans" pitchFamily="34" charset="0"/>
              </a:endParaRPr>
            </a:p>
          </p:txBody>
        </p:sp>
        <p:sp>
          <p:nvSpPr>
            <p:cNvPr id="832540" name="Oval 63"/>
            <p:cNvSpPr>
              <a:spLocks noChangeArrowheads="1"/>
            </p:cNvSpPr>
            <p:nvPr/>
          </p:nvSpPr>
          <p:spPr bwMode="auto">
            <a:xfrm>
              <a:off x="2447" y="3777"/>
              <a:ext cx="48" cy="4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r"/>
              <a:endParaRPr lang="ru-RU" sz="2400">
                <a:latin typeface="Lucida Sans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11559" y="5373216"/>
            <a:ext cx="83324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tx2"/>
                </a:solidFill>
              </a:rPr>
              <a:t>Mức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đồng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tham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khảo</a:t>
            </a:r>
            <a:r>
              <a:rPr lang="en-US" sz="2800" dirty="0" smtClean="0">
                <a:solidFill>
                  <a:schemeClr val="tx2"/>
                </a:solidFill>
              </a:rPr>
              <a:t>: </a:t>
            </a:r>
            <a:r>
              <a:rPr lang="en-US" sz="2800" dirty="0" err="1" smtClean="0">
                <a:solidFill>
                  <a:schemeClr val="tx2"/>
                </a:solidFill>
              </a:rPr>
              <a:t>cocitation</a:t>
            </a:r>
            <a:endParaRPr lang="en-US" sz="2800" dirty="0" smtClean="0">
              <a:solidFill>
                <a:schemeClr val="tx2"/>
              </a:solidFill>
            </a:endParaRPr>
          </a:p>
          <a:p>
            <a:r>
              <a:rPr lang="en-US" sz="2800" dirty="0" smtClean="0">
                <a:solidFill>
                  <a:schemeClr val="tx2"/>
                </a:solidFill>
              </a:rPr>
              <a:t>	</a:t>
            </a:r>
            <a:r>
              <a:rPr lang="vi-VN" sz="2800" dirty="0" smtClean="0">
                <a:solidFill>
                  <a:schemeClr val="tx2"/>
                </a:solidFill>
              </a:rPr>
              <a:t>Có </a:t>
            </a:r>
            <a:r>
              <a:rPr lang="vi-VN" sz="2800" dirty="0" smtClean="0">
                <a:solidFill>
                  <a:schemeClr val="tx2"/>
                </a:solidFill>
              </a:rPr>
              <a:t>nên chuẩn hóa theo số lượng trích dẫn</a:t>
            </a:r>
            <a:r>
              <a:rPr lang="vi-VN" sz="3200" dirty="0" smtClean="0">
                <a:solidFill>
                  <a:schemeClr val="tx2"/>
                </a:solidFill>
              </a:rPr>
              <a:t>?</a:t>
            </a:r>
            <a:endParaRPr lang="vi-VN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04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алитра">
  <a:themeElements>
    <a:clrScheme name="Палитра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Палитра">
      <a:majorFont>
        <a:latin typeface="Tahoma"/>
        <a:ea typeface=""/>
        <a:cs typeface="Tahoma"/>
      </a:majorFont>
      <a:minorFont>
        <a:latin typeface="Tahoma"/>
        <a:ea typeface="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vi-V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vi-V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Tahoma" panose="020B0604030504040204" pitchFamily="34" charset="0"/>
          </a:defRPr>
        </a:defPPr>
      </a:lstStyle>
    </a:lnDef>
  </a:objectDefaults>
  <a:extraClrSchemeLst>
    <a:extraClrScheme>
      <a:clrScheme name="Палитра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литра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литра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9336</TotalTime>
  <Words>1991</Words>
  <Application>Microsoft Office PowerPoint</Application>
  <PresentationFormat>On-screen Show (4:3)</PresentationFormat>
  <Paragraphs>424</Paragraphs>
  <Slides>33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MS PGothic</vt:lpstr>
      <vt:lpstr>Arial</vt:lpstr>
      <vt:lpstr>Calibri</vt:lpstr>
      <vt:lpstr>Cambria Math</vt:lpstr>
      <vt:lpstr>Lucida Sans</vt:lpstr>
      <vt:lpstr>Symbol</vt:lpstr>
      <vt:lpstr>Tahoma</vt:lpstr>
      <vt:lpstr>Times New Roman</vt:lpstr>
      <vt:lpstr>Wingdings</vt:lpstr>
      <vt:lpstr>Палитра</vt:lpstr>
      <vt:lpstr>Vergelijking</vt:lpstr>
      <vt:lpstr>IT4853 Tìm kiếm và trình diễn thông tin</vt:lpstr>
      <vt:lpstr>Nội dung chính</vt:lpstr>
      <vt:lpstr>Dữ liệu liên kết</vt:lpstr>
      <vt:lpstr>Tìm kiếm bằng văn bản liên kết</vt:lpstr>
      <vt:lpstr>Các văn bản liên kết của www.ibm.com chứa nhiều từ ibm </vt:lpstr>
      <vt:lpstr>Sử dụng văn bản liên kết</vt:lpstr>
      <vt:lpstr>Nội dung chính</vt:lpstr>
      <vt:lpstr>Trích dẫn trong ấn phẩm in</vt:lpstr>
      <vt:lpstr>  Mức đồng tham khảo</vt:lpstr>
      <vt:lpstr> Mức đồng tham chiếu</vt:lpstr>
      <vt:lpstr>Xếp hạng tạp trí theo impact factor </vt:lpstr>
      <vt:lpstr>Xếp hạng dựa trên phân tích trích dẫn</vt:lpstr>
      <vt:lpstr>Nội dung chính</vt:lpstr>
      <vt:lpstr> Mô hình duyệt Web ngẫu nhiên</vt:lpstr>
      <vt:lpstr> Mô hình duyệt Web ngẫu nhiên (2)</vt:lpstr>
      <vt:lpstr>Mô hình duyệt Web ngẫu nhiên với bước nhảy</vt:lpstr>
      <vt:lpstr>Khái quát hóa quá trình duyệt Web bằng chuỗi Markov</vt:lpstr>
      <vt:lpstr>Ví dụ đồ thị Web</vt:lpstr>
      <vt:lpstr>PowerPoint Presentation</vt:lpstr>
      <vt:lpstr>PowerPoint Presentation</vt:lpstr>
      <vt:lpstr>PowerPoint Presentation</vt:lpstr>
      <vt:lpstr> Xác định ma trận xác suất chuyển trạng thái</vt:lpstr>
      <vt:lpstr>Điều kiện dừng</vt:lpstr>
      <vt:lpstr>Điều kiện dừng (2)</vt:lpstr>
      <vt:lpstr>Tính PageRank</vt:lpstr>
      <vt:lpstr>Tính PageRank (2)</vt:lpstr>
      <vt:lpstr>Tính PageRank (3): Phương pháp lũy thừa</vt:lpstr>
      <vt:lpstr>Ví dụ phương pháp lũy thừa</vt:lpstr>
      <vt:lpstr>Ví dụ phương pháp lũy thừa (2)</vt:lpstr>
      <vt:lpstr>Hạn chế của mô hình duyệt Web ngẫu nhiên</vt:lpstr>
      <vt:lpstr>Ứng dụng của giải thuật PageRank</vt:lpstr>
      <vt:lpstr>Bài tập</vt:lpstr>
      <vt:lpstr>PowerPoint Presentation</vt:lpstr>
    </vt:vector>
  </TitlesOfParts>
  <Company>tpu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kiếm và Trình diễn thông tin</dc:title>
  <dc:creator>nbngoc</dc:creator>
  <cp:lastModifiedBy>nguyenbangoc</cp:lastModifiedBy>
  <cp:revision>2140</cp:revision>
  <dcterms:created xsi:type="dcterms:W3CDTF">2013-06-24T04:34:24Z</dcterms:created>
  <dcterms:modified xsi:type="dcterms:W3CDTF">2016-11-06T06:33:48Z</dcterms:modified>
</cp:coreProperties>
</file>