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31"/>
  </p:notesMasterIdLst>
  <p:sldIdLst>
    <p:sldId id="313" r:id="rId2"/>
    <p:sldId id="477" r:id="rId3"/>
    <p:sldId id="504" r:id="rId4"/>
    <p:sldId id="505" r:id="rId5"/>
    <p:sldId id="506" r:id="rId6"/>
    <p:sldId id="527" r:id="rId7"/>
    <p:sldId id="507" r:id="rId8"/>
    <p:sldId id="508" r:id="rId9"/>
    <p:sldId id="528" r:id="rId10"/>
    <p:sldId id="509" r:id="rId11"/>
    <p:sldId id="526" r:id="rId12"/>
    <p:sldId id="510" r:id="rId13"/>
    <p:sldId id="511" r:id="rId14"/>
    <p:sldId id="512" r:id="rId15"/>
    <p:sldId id="513" r:id="rId16"/>
    <p:sldId id="514" r:id="rId17"/>
    <p:sldId id="515" r:id="rId18"/>
    <p:sldId id="516" r:id="rId19"/>
    <p:sldId id="517" r:id="rId20"/>
    <p:sldId id="529" r:id="rId21"/>
    <p:sldId id="532" r:id="rId22"/>
    <p:sldId id="530" r:id="rId23"/>
    <p:sldId id="525" r:id="rId24"/>
    <p:sldId id="519" r:id="rId25"/>
    <p:sldId id="520" r:id="rId26"/>
    <p:sldId id="521" r:id="rId27"/>
    <p:sldId id="522" r:id="rId28"/>
    <p:sldId id="531" r:id="rId29"/>
    <p:sldId id="418" r:id="rId30"/>
  </p:sldIdLst>
  <p:sldSz cx="9144000" cy="6858000" type="screen4x3"/>
  <p:notesSz cx="6858000" cy="9144000"/>
  <p:defaultTextStyle>
    <a:defPPr>
      <a:defRPr lang="vi-V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CCFFCC"/>
    <a:srgbClr val="00FFFF"/>
    <a:srgbClr val="CC0000"/>
    <a:srgbClr val="990033"/>
    <a:srgbClr val="990099"/>
    <a:srgbClr val="D60093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6" autoAdjust="0"/>
    <p:restoredTop sz="94660"/>
  </p:normalViewPr>
  <p:slideViewPr>
    <p:cSldViewPr>
      <p:cViewPr varScale="1">
        <p:scale>
          <a:sx n="69" d="100"/>
          <a:sy n="69" d="100"/>
        </p:scale>
        <p:origin x="-12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2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noProof="0" smtClean="0"/>
              <a:t>Образец текста</a:t>
            </a:r>
          </a:p>
          <a:p>
            <a:pPr lvl="1"/>
            <a:r>
              <a:rPr lang="vi-VN" noProof="0" smtClean="0"/>
              <a:t>Второй уровень</a:t>
            </a:r>
          </a:p>
          <a:p>
            <a:pPr lvl="2"/>
            <a:r>
              <a:rPr lang="vi-VN" noProof="0" smtClean="0"/>
              <a:t>Третий уровень</a:t>
            </a:r>
          </a:p>
          <a:p>
            <a:pPr lvl="3"/>
            <a:r>
              <a:rPr lang="vi-VN" noProof="0" smtClean="0"/>
              <a:t>Четвертый уровень</a:t>
            </a:r>
          </a:p>
          <a:p>
            <a:pPr lvl="4"/>
            <a:r>
              <a:rPr lang="vi-VN" noProof="0" smtClean="0"/>
              <a:t>Пятый уровень</a:t>
            </a:r>
          </a:p>
        </p:txBody>
      </p:sp>
      <p:sp>
        <p:nvSpPr>
          <p:cNvPr id="342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fld id="{585E8FF7-254D-404A-8133-35E4F866AEC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2321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3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Lấy</a:t>
            </a:r>
            <a:r>
              <a:rPr lang="en-US" baseline="0" smtClean="0"/>
              <a:t> </a:t>
            </a:r>
            <a:r>
              <a:rPr lang="en-US" baseline="0" err="1" smtClean="0"/>
              <a:t>ví</a:t>
            </a:r>
            <a:r>
              <a:rPr lang="en-US" baseline="0" smtClean="0"/>
              <a:t> </a:t>
            </a:r>
            <a:r>
              <a:rPr lang="en-US" baseline="0" err="1" smtClean="0"/>
              <a:t>dụ</a:t>
            </a:r>
            <a:r>
              <a:rPr lang="en-US" baseline="0" smtClean="0"/>
              <a:t> </a:t>
            </a:r>
            <a:r>
              <a:rPr lang="en-US" baseline="0" err="1" smtClean="0"/>
              <a:t>về</a:t>
            </a:r>
            <a:r>
              <a:rPr lang="en-US" baseline="0" smtClean="0"/>
              <a:t> </a:t>
            </a:r>
            <a:r>
              <a:rPr lang="en-US" baseline="0" err="1" smtClean="0"/>
              <a:t>ứng</a:t>
            </a:r>
            <a:r>
              <a:rPr lang="en-US" baseline="0" smtClean="0"/>
              <a:t> </a:t>
            </a:r>
            <a:r>
              <a:rPr lang="en-US" baseline="0" err="1" smtClean="0"/>
              <a:t>dụng</a:t>
            </a:r>
            <a:r>
              <a:rPr lang="en-US" baseline="0" smtClean="0"/>
              <a:t> </a:t>
            </a:r>
            <a:r>
              <a:rPr lang="en-US" baseline="0" err="1" smtClean="0"/>
              <a:t>phân</a:t>
            </a:r>
            <a:r>
              <a:rPr lang="en-US" baseline="0" smtClean="0"/>
              <a:t> </a:t>
            </a:r>
            <a:r>
              <a:rPr lang="en-US" baseline="0" err="1" smtClean="0"/>
              <a:t>lớp</a:t>
            </a:r>
            <a:r>
              <a:rPr lang="en-US" baseline="0" smtClean="0"/>
              <a:t> </a:t>
            </a:r>
            <a:r>
              <a:rPr lang="en-US" baseline="0" err="1" smtClean="0"/>
              <a:t>trong</a:t>
            </a:r>
            <a:r>
              <a:rPr lang="en-US" baseline="0" smtClean="0"/>
              <a:t> </a:t>
            </a:r>
            <a:r>
              <a:rPr lang="en-US" baseline="0" err="1" smtClean="0"/>
              <a:t>tìm</a:t>
            </a:r>
            <a:r>
              <a:rPr lang="en-US" baseline="0" smtClean="0"/>
              <a:t> </a:t>
            </a:r>
            <a:r>
              <a:rPr lang="en-US" baseline="0" err="1" smtClean="0"/>
              <a:t>kiếm</a:t>
            </a:r>
            <a:r>
              <a:rPr lang="en-US" baseline="0" smtClean="0"/>
              <a:t>?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9743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Lấy</a:t>
            </a:r>
            <a:r>
              <a:rPr lang="en-US" baseline="0" smtClean="0"/>
              <a:t> </a:t>
            </a:r>
            <a:r>
              <a:rPr lang="en-US" baseline="0" err="1" smtClean="0"/>
              <a:t>ví</a:t>
            </a:r>
            <a:r>
              <a:rPr lang="en-US" baseline="0" smtClean="0"/>
              <a:t> </a:t>
            </a:r>
            <a:r>
              <a:rPr lang="en-US" baseline="0" err="1" smtClean="0"/>
              <a:t>dụ</a:t>
            </a:r>
            <a:r>
              <a:rPr lang="en-US" baseline="0" smtClean="0"/>
              <a:t> </a:t>
            </a:r>
            <a:r>
              <a:rPr lang="en-US" baseline="0" err="1" smtClean="0"/>
              <a:t>về</a:t>
            </a:r>
            <a:r>
              <a:rPr lang="en-US" baseline="0" smtClean="0"/>
              <a:t> </a:t>
            </a:r>
            <a:r>
              <a:rPr lang="en-US" baseline="0" err="1" smtClean="0"/>
              <a:t>ứng</a:t>
            </a:r>
            <a:r>
              <a:rPr lang="en-US" baseline="0" smtClean="0"/>
              <a:t> </a:t>
            </a:r>
            <a:r>
              <a:rPr lang="en-US" baseline="0" err="1" smtClean="0"/>
              <a:t>dụng</a:t>
            </a:r>
            <a:r>
              <a:rPr lang="en-US" baseline="0" smtClean="0"/>
              <a:t> </a:t>
            </a:r>
            <a:r>
              <a:rPr lang="en-US" baseline="0" err="1" smtClean="0"/>
              <a:t>phân</a:t>
            </a:r>
            <a:r>
              <a:rPr lang="en-US" baseline="0" smtClean="0"/>
              <a:t> </a:t>
            </a:r>
            <a:r>
              <a:rPr lang="en-US" baseline="0" err="1" smtClean="0"/>
              <a:t>lớp</a:t>
            </a:r>
            <a:r>
              <a:rPr lang="en-US" baseline="0" smtClean="0"/>
              <a:t> </a:t>
            </a:r>
            <a:r>
              <a:rPr lang="en-US" baseline="0" err="1" smtClean="0"/>
              <a:t>trong</a:t>
            </a:r>
            <a:r>
              <a:rPr lang="en-US" baseline="0" smtClean="0"/>
              <a:t> </a:t>
            </a:r>
            <a:r>
              <a:rPr lang="en-US" baseline="0" err="1" smtClean="0"/>
              <a:t>tìm</a:t>
            </a:r>
            <a:r>
              <a:rPr lang="en-US" baseline="0" smtClean="0"/>
              <a:t> </a:t>
            </a:r>
            <a:r>
              <a:rPr lang="en-US" baseline="0" err="1" smtClean="0"/>
              <a:t>kiếm</a:t>
            </a:r>
            <a:r>
              <a:rPr lang="en-US" baseline="0" smtClean="0"/>
              <a:t>?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9743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mtClean="0"/>
              <a:t>Theo MLE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7495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</p:grpSp>
      <p:sp>
        <p:nvSpPr>
          <p:cNvPr id="675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vi-VN" noProof="0" smtClean="0"/>
              <a:t>Образец заголовка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vi-VN" noProof="0" smtClean="0"/>
              <a:t>Образец подзаголовка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10D6390-781F-46FF-BA24-2A13298CAB4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527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4A67A-737A-4176-8703-A3FC12C081C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917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F76D0-8E3B-4D8A-A9FF-C04AD9C360F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923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75DDA-CB64-4086-83FF-BB38D2754AC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729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11620-29F4-407B-A868-2206CAFD51D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67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84203-D55F-49E2-AC55-F6060237EFD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208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6CA10-6FE3-4185-AD70-CC14BE80AA2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142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6553E-E7FE-4A97-BA93-B68733A0164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58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DBAB6-948B-4CC9-A643-7962233A317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091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03317-89D1-4969-98D2-8BCB0B6188F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804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F5865-6955-48EB-9E23-60E75B29BCC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580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заголовка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665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485EAC0E-134A-4503-B10F-CE02586B9C8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IT4853</a:t>
            </a:r>
            <a:br>
              <a:rPr lang="en-US" sz="3200" smtClean="0"/>
            </a:br>
            <a:r>
              <a:rPr lang="vi-VN" sz="3200" smtClean="0"/>
              <a:t>Tìm kiếm và trình diễn thông tin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3429000"/>
            <a:ext cx="8352928" cy="2209800"/>
          </a:xfrm>
        </p:spPr>
        <p:txBody>
          <a:bodyPr/>
          <a:lstStyle/>
          <a:p>
            <a:pPr algn="just" eaLnBrk="1" hangingPunct="1"/>
            <a:r>
              <a:rPr lang="vi-VN" sz="2800" smtClean="0"/>
              <a:t>Bài 14. Phân lớp văn bản</a:t>
            </a:r>
          </a:p>
          <a:p>
            <a:pPr algn="just" eaLnBrk="1" hangingPunct="1"/>
            <a:r>
              <a:rPr lang="vi-VN" sz="2800" smtClean="0"/>
              <a:t>IIR.C13. Text classification and Naive Bayes</a:t>
            </a:r>
            <a:endParaRPr lang="vi-VN" sz="2000" smtClean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87675" y="6308725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0" err="1">
                <a:cs typeface="Arial" panose="020B0604020202020204" pitchFamily="34" charset="0"/>
              </a:rPr>
              <a:t>Hà</a:t>
            </a:r>
            <a:r>
              <a:rPr lang="en-US" altLang="ru-RU" sz="1800" b="0">
                <a:cs typeface="Arial" panose="020B0604020202020204" pitchFamily="34" charset="0"/>
              </a:rPr>
              <a:t> </a:t>
            </a:r>
            <a:r>
              <a:rPr lang="en-US" altLang="ru-RU" sz="1800" b="0" err="1">
                <a:cs typeface="Arial" panose="020B0604020202020204" pitchFamily="34" charset="0"/>
              </a:rPr>
              <a:t>Nội</a:t>
            </a:r>
            <a:r>
              <a:rPr lang="en-US" altLang="ru-RU" sz="1800" b="0">
                <a:cs typeface="Arial" panose="020B0604020202020204" pitchFamily="34" charset="0"/>
              </a:rPr>
              <a:t>, </a:t>
            </a:r>
            <a:r>
              <a:rPr lang="en-US" altLang="ru-RU" sz="1800" b="0" smtClean="0">
                <a:cs typeface="Arial" panose="020B0604020202020204" pitchFamily="34" charset="0"/>
              </a:rPr>
              <a:t>2016</a:t>
            </a:r>
            <a:endParaRPr lang="vi-VN" altLang="ru-RU" sz="1800" b="0">
              <a:cs typeface="Arial" panose="020B0604020202020204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59338" y="4941888"/>
            <a:ext cx="4213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vi-VN" altLang="ru-RU" sz="1400" b="0" smtClean="0"/>
              <a:t>TS. Nguyễn Bá Ngọc, </a:t>
            </a:r>
            <a:r>
              <a:rPr lang="vi-VN" altLang="ru-RU" sz="1400" b="0" i="1" smtClean="0"/>
              <a:t>Bộ môn Hệ thống thông tin, Viện CNTT &amp; TT</a:t>
            </a:r>
          </a:p>
          <a:p>
            <a:r>
              <a:rPr lang="vi-VN" altLang="ru-RU" sz="1400" b="0" i="1" smtClean="0"/>
              <a:t>ngocnb@soict.hust.edu.vn</a:t>
            </a:r>
            <a:endParaRPr lang="vi-VN" altLang="ru-RU" sz="1400" b="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Phương pháp phân lớp dựa trên xác suất/thống kê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3643535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>
                <a:latin typeface="+mj-lt"/>
              </a:rPr>
              <a:t>Bài toán phân lớp văn bản:</a:t>
            </a:r>
          </a:p>
          <a:p>
            <a:pPr lvl="1" algn="just" eaLnBrk="1" hangingPunct="1">
              <a:defRPr/>
            </a:pPr>
            <a:r>
              <a:rPr lang="vi-VN" sz="2400" smtClean="0">
                <a:latin typeface="+mj-lt"/>
              </a:rPr>
              <a:t>Huấn luyện: Học có giám sát, nhằm xác định </a:t>
            </a:r>
            <a:r>
              <a:rPr lang="el-GR" sz="2400" smtClean="0">
                <a:latin typeface="Calibri"/>
                <a:cs typeface="Calibri"/>
              </a:rPr>
              <a:t>ϒ</a:t>
            </a:r>
            <a:r>
              <a:rPr lang="vi-VN" sz="2400">
                <a:latin typeface="Calibri"/>
                <a:cs typeface="Calibri"/>
              </a:rPr>
              <a:t>;</a:t>
            </a:r>
            <a:endParaRPr lang="vi-VN" sz="2400" smtClean="0">
              <a:latin typeface="+mj-lt"/>
            </a:endParaRPr>
          </a:p>
          <a:p>
            <a:pPr lvl="1" algn="just" eaLnBrk="1" hangingPunct="1">
              <a:defRPr/>
            </a:pPr>
            <a:r>
              <a:rPr lang="vi-VN" sz="2400" smtClean="0">
                <a:latin typeface="+mj-lt"/>
              </a:rPr>
              <a:t>Phân lớp: Sử dụng </a:t>
            </a:r>
            <a:r>
              <a:rPr lang="el-GR" sz="2400">
                <a:latin typeface="Calibri"/>
                <a:cs typeface="Calibri"/>
              </a:rPr>
              <a:t>ϒ </a:t>
            </a:r>
            <a:r>
              <a:rPr lang="vi-VN" sz="2400" smtClean="0">
                <a:latin typeface="Calibri"/>
                <a:cs typeface="Calibri"/>
              </a:rPr>
              <a:t> </a:t>
            </a:r>
            <a:r>
              <a:rPr lang="vi-VN" sz="2400" smtClean="0">
                <a:latin typeface="+mj-lt"/>
              </a:rPr>
              <a:t>để phân lớp văn bản.</a:t>
            </a:r>
          </a:p>
          <a:p>
            <a:pPr algn="just" eaLnBrk="1" hangingPunct="1">
              <a:defRPr/>
            </a:pPr>
            <a:r>
              <a:rPr lang="vi-VN" sz="2800" smtClean="0">
                <a:latin typeface="+mj-lt"/>
              </a:rPr>
              <a:t>Tiêu biểu: Naïve Bayes, Rocchio, kNN, SVMs</a:t>
            </a:r>
          </a:p>
          <a:p>
            <a:pPr lvl="1" algn="just" eaLnBrk="1" hangingPunct="1">
              <a:defRPr/>
            </a:pPr>
            <a:r>
              <a:rPr lang="vi-VN" sz="2400" smtClean="0">
                <a:latin typeface="+mj-lt"/>
              </a:rPr>
              <a:t>Cần thiết lập bộ dữ liệu huấn luyện;</a:t>
            </a:r>
          </a:p>
          <a:p>
            <a:pPr lvl="2" algn="just" eaLnBrk="1" hangingPunct="1">
              <a:defRPr/>
            </a:pPr>
            <a:r>
              <a:rPr lang="vi-VN" sz="2000" smtClean="0">
                <a:latin typeface="+mj-lt"/>
              </a:rPr>
              <a:t>Tuy nhiên không yêu cầu chuyên gia.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594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err="1" smtClean="0"/>
              <a:t>Nội</a:t>
            </a:r>
            <a:r>
              <a:rPr lang="en-US" sz="3600" smtClean="0"/>
              <a:t> dung </a:t>
            </a:r>
            <a:r>
              <a:rPr lang="en-US" sz="3600" err="1" smtClean="0"/>
              <a:t>chính</a:t>
            </a:r>
            <a:endParaRPr lang="vi-VN" sz="360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Ứng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dụng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phân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lớp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trong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tìm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kiếm</a:t>
            </a:r>
            <a:endParaRPr lang="en-US" sz="2800" smtClean="0">
              <a:solidFill>
                <a:schemeClr val="bg1">
                  <a:lumMod val="65000"/>
                </a:schemeClr>
              </a:solidFill>
            </a:endParaRPr>
          </a:p>
          <a:p>
            <a:pPr algn="just" eaLnBrk="1" hangingPunct="1">
              <a:defRPr/>
            </a:pPr>
            <a:r>
              <a:rPr lang="en-US" sz="2800" err="1" smtClean="0"/>
              <a:t>Phương</a:t>
            </a:r>
            <a:r>
              <a:rPr lang="en-US" sz="2800" smtClean="0"/>
              <a:t> </a:t>
            </a:r>
            <a:r>
              <a:rPr lang="en-US" sz="2800" err="1" smtClean="0"/>
              <a:t>pháp</a:t>
            </a:r>
            <a:r>
              <a:rPr lang="en-US" sz="2800" smtClean="0"/>
              <a:t> Naïve Bayes</a:t>
            </a:r>
          </a:p>
          <a:p>
            <a:pPr algn="just" eaLnBrk="1" hangingPunct="1">
              <a:defRPr/>
            </a:pP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Đánh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giá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phương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pháp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phân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lớp</a:t>
            </a:r>
            <a:endParaRPr lang="en-US" sz="280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55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err="1" smtClean="0"/>
              <a:t>Phân</a:t>
            </a:r>
            <a:r>
              <a:rPr lang="en-US" sz="3600" smtClean="0"/>
              <a:t> </a:t>
            </a:r>
            <a:r>
              <a:rPr lang="en-US" sz="3600" err="1" smtClean="0"/>
              <a:t>lớp</a:t>
            </a:r>
            <a:r>
              <a:rPr lang="en-US" sz="3600" smtClean="0"/>
              <a:t> Naïve Bayes</a:t>
            </a:r>
            <a:endParaRPr lang="vi-VN" sz="36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en-US" sz="2800" err="1" smtClean="0">
                    <a:latin typeface="+mj-lt"/>
                  </a:rPr>
                  <a:t>Phân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lớp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dựa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trên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xác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suất</a:t>
                </a:r>
                <a:r>
                  <a:rPr lang="en-US" sz="2800" smtClean="0">
                    <a:latin typeface="+mj-lt"/>
                  </a:rPr>
                  <a:t>;</a:t>
                </a:r>
              </a:p>
              <a:p>
                <a:pPr algn="just" eaLnBrk="1" hangingPunct="1">
                  <a:defRPr/>
                </a:pPr>
                <a:r>
                  <a:rPr lang="en-US" sz="2800" err="1" smtClean="0">
                    <a:latin typeface="+mj-lt"/>
                  </a:rPr>
                  <a:t>Xác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suất</a:t>
                </a:r>
                <a:r>
                  <a:rPr lang="en-US" sz="2800" smtClean="0">
                    <a:latin typeface="+mj-lt"/>
                  </a:rPr>
                  <a:t> d </a:t>
                </a:r>
                <a:r>
                  <a:rPr lang="en-US" sz="2800" err="1" smtClean="0">
                    <a:latin typeface="+mj-lt"/>
                  </a:rPr>
                  <a:t>thuộc</a:t>
                </a:r>
                <a:r>
                  <a:rPr lang="en-US" sz="2800" smtClean="0">
                    <a:latin typeface="+mj-lt"/>
                  </a:rPr>
                  <a:t> c </a:t>
                </a:r>
                <a:r>
                  <a:rPr lang="en-US" sz="2800" err="1" smtClean="0">
                    <a:latin typeface="+mj-lt"/>
                  </a:rPr>
                  <a:t>được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tính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như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sau</a:t>
                </a:r>
                <a:r>
                  <a:rPr lang="en-US" sz="2800" smtClean="0">
                    <a:latin typeface="+mj-lt"/>
                  </a:rPr>
                  <a:t>:</a:t>
                </a:r>
              </a:p>
              <a:p>
                <a:pPr marL="0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800" b="0" smtClean="0">
                  <a:latin typeface="+mj-lt"/>
                  <a:ea typeface="Cambria Math" panose="02040503050406030204" pitchFamily="18" charset="0"/>
                </a:endParaRPr>
              </a:p>
              <a:p>
                <a:pPr algn="just" eaLnBrk="1" hangingPunct="1">
                  <a:defRPr/>
                </a:pPr>
                <a:r>
                  <a:rPr lang="en-US" sz="2800" err="1">
                    <a:latin typeface="+mj-lt"/>
                  </a:rPr>
                  <a:t>T</a:t>
                </a:r>
                <a:r>
                  <a:rPr lang="en-US" sz="2800" err="1" smtClean="0">
                    <a:latin typeface="+mj-lt"/>
                  </a:rPr>
                  <a:t>rong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đó</a:t>
                </a:r>
                <a:r>
                  <a:rPr lang="en-US" sz="2800" smtClean="0">
                    <a:latin typeface="+mj-lt"/>
                  </a:rPr>
                  <a:t>:</a:t>
                </a:r>
              </a:p>
              <a:p>
                <a:pPr lvl="1" algn="just" eaLnBrk="1" hangingPunct="1">
                  <a:defRPr/>
                </a:pPr>
                <a:r>
                  <a:rPr lang="en-US" sz="2400" err="1" smtClean="0">
                    <a:latin typeface="+mj-lt"/>
                  </a:rPr>
                  <a:t>n</a:t>
                </a:r>
                <a:r>
                  <a:rPr lang="en-US" sz="2400" baseline="-25000" err="1" smtClean="0">
                    <a:latin typeface="+mj-lt"/>
                  </a:rPr>
                  <a:t>d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là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số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lượng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từ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trong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văn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bản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/>
                  <a:t>(độ </a:t>
                </a:r>
                <a:r>
                  <a:rPr lang="en-US" sz="2400" err="1"/>
                  <a:t>dài</a:t>
                </a:r>
                <a:r>
                  <a:rPr lang="en-US" sz="2400"/>
                  <a:t> </a:t>
                </a:r>
                <a:r>
                  <a:rPr lang="en-US" sz="2400" err="1"/>
                  <a:t>tính</a:t>
                </a:r>
                <a:r>
                  <a:rPr lang="en-US" sz="2400"/>
                  <a:t> </a:t>
                </a:r>
                <a:r>
                  <a:rPr lang="en-US" sz="2400" err="1"/>
                  <a:t>theo</a:t>
                </a:r>
                <a:r>
                  <a:rPr lang="en-US" sz="2400"/>
                  <a:t> </a:t>
                </a:r>
                <a:r>
                  <a:rPr lang="en-US" sz="2400" err="1"/>
                  <a:t>từ</a:t>
                </a:r>
                <a:r>
                  <a:rPr lang="en-US" sz="2400"/>
                  <a:t>)</a:t>
                </a:r>
                <a:r>
                  <a:rPr lang="en-US" sz="2400" smtClean="0">
                    <a:latin typeface="+mj-lt"/>
                  </a:rPr>
                  <a:t>;</a:t>
                </a:r>
              </a:p>
              <a:p>
                <a:pPr lvl="1" algn="just" eaLnBrk="1" hangingPunct="1">
                  <a:defRPr/>
                </a:pPr>
                <a:r>
                  <a:rPr lang="en-US" sz="2400" smtClean="0">
                    <a:latin typeface="+mj-lt"/>
                  </a:rPr>
                  <a:t>p(</a:t>
                </a:r>
                <a:r>
                  <a:rPr lang="en-US" sz="2400" err="1" smtClean="0">
                    <a:latin typeface="+mj-lt"/>
                  </a:rPr>
                  <a:t>t</a:t>
                </a:r>
                <a:r>
                  <a:rPr lang="en-US" sz="2400" baseline="-25000" err="1" smtClean="0">
                    <a:latin typeface="+mj-lt"/>
                  </a:rPr>
                  <a:t>k</a:t>
                </a:r>
                <a:r>
                  <a:rPr lang="en-US" sz="2400" err="1" smtClean="0">
                    <a:latin typeface="+mj-lt"/>
                  </a:rPr>
                  <a:t>|c</a:t>
                </a:r>
                <a:r>
                  <a:rPr lang="en-US" sz="2400" smtClean="0">
                    <a:latin typeface="+mj-lt"/>
                  </a:rPr>
                  <a:t>) </a:t>
                </a:r>
                <a:r>
                  <a:rPr lang="en-US" sz="2400" err="1" smtClean="0">
                    <a:latin typeface="+mj-lt"/>
                  </a:rPr>
                  <a:t>xác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suất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t</a:t>
                </a:r>
                <a:r>
                  <a:rPr lang="en-US" sz="2400" baseline="-25000" err="1" smtClean="0">
                    <a:latin typeface="+mj-lt"/>
                  </a:rPr>
                  <a:t>k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thuộc</a:t>
                </a:r>
                <a:r>
                  <a:rPr lang="en-US" sz="2400" smtClean="0">
                    <a:latin typeface="+mj-lt"/>
                  </a:rPr>
                  <a:t> c;</a:t>
                </a:r>
              </a:p>
              <a:p>
                <a:pPr lvl="1" algn="just" eaLnBrk="1" hangingPunct="1">
                  <a:defRPr/>
                </a:pPr>
                <a:r>
                  <a:rPr lang="en-US" sz="2400" smtClean="0">
                    <a:latin typeface="+mj-lt"/>
                  </a:rPr>
                  <a:t>p(c) </a:t>
                </a:r>
                <a:r>
                  <a:rPr lang="en-US" sz="2400" err="1" smtClean="0">
                    <a:latin typeface="+mj-lt"/>
                  </a:rPr>
                  <a:t>là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xác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suất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tiền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nghiệm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của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lớp</a:t>
                </a:r>
                <a:r>
                  <a:rPr lang="en-US" sz="2400" smtClean="0">
                    <a:latin typeface="+mj-lt"/>
                  </a:rPr>
                  <a:t> c.</a:t>
                </a:r>
              </a:p>
              <a:p>
                <a:pPr marL="457200" lvl="1" indent="0" algn="just" eaLnBrk="1" hangingPunct="1">
                  <a:buNone/>
                  <a:defRPr/>
                </a:pPr>
                <a:endParaRPr lang="en-US" sz="2400" smtClean="0">
                  <a:latin typeface="+mj-lt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  <a:blipFill rotWithShape="1">
                <a:blip r:embed="rId2"/>
                <a:stretch>
                  <a:fillRect l="-292" t="-144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697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err="1" smtClean="0"/>
              <a:t>Tiêu</a:t>
            </a:r>
            <a:r>
              <a:rPr lang="en-US" sz="3600" smtClean="0"/>
              <a:t> </a:t>
            </a:r>
            <a:r>
              <a:rPr lang="en-US" sz="3600" err="1" smtClean="0"/>
              <a:t>trí</a:t>
            </a:r>
            <a:r>
              <a:rPr lang="en-US" sz="3600" smtClean="0"/>
              <a:t> </a:t>
            </a:r>
            <a:r>
              <a:rPr lang="en-US" sz="3600" err="1" smtClean="0"/>
              <a:t>xác</a:t>
            </a:r>
            <a:r>
              <a:rPr lang="en-US" sz="3600" smtClean="0"/>
              <a:t> </a:t>
            </a:r>
            <a:r>
              <a:rPr lang="en-US" sz="3600" err="1" smtClean="0"/>
              <a:t>suất</a:t>
            </a:r>
            <a:r>
              <a:rPr lang="en-US" sz="3600" smtClean="0"/>
              <a:t> </a:t>
            </a:r>
            <a:r>
              <a:rPr lang="en-US" sz="3600" err="1" smtClean="0"/>
              <a:t>cực</a:t>
            </a:r>
            <a:r>
              <a:rPr lang="en-US" sz="3600" smtClean="0"/>
              <a:t> </a:t>
            </a:r>
            <a:r>
              <a:rPr lang="en-US" sz="3600" err="1" smtClean="0"/>
              <a:t>đại</a:t>
            </a:r>
            <a:endParaRPr lang="vi-VN" sz="36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en-US" sz="2800" err="1" smtClean="0"/>
                  <a:t>Gán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văn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bản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với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lớp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với</a:t>
                </a:r>
                <a:r>
                  <a:rPr lang="en-US" sz="2800" smtClean="0"/>
                  <a:t> có </a:t>
                </a:r>
                <a:r>
                  <a:rPr lang="en-US" sz="2800" err="1" smtClean="0"/>
                  <a:t>xác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suất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cao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nhất</a:t>
                </a:r>
                <a:r>
                  <a:rPr lang="en-US" sz="2800" smtClean="0"/>
                  <a:t>:</a:t>
                </a:r>
              </a:p>
              <a:p>
                <a:pPr marL="0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smtClean="0">
                  <a:latin typeface="Calibri"/>
                </a:endParaRPr>
              </a:p>
              <a:p>
                <a:pPr lvl="1" algn="just" eaLnBrk="1" hangingPunct="1">
                  <a:defRPr/>
                </a:pPr>
                <a:endParaRPr lang="en-US" sz="2000" smtClean="0">
                  <a:latin typeface="Calibri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  <a:blipFill rotWithShape="1">
                <a:blip r:embed="rId2"/>
                <a:stretch>
                  <a:fillRect l="-292" t="-144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9268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38721"/>
            <a:ext cx="7793037" cy="1462087"/>
          </a:xfrm>
        </p:spPr>
        <p:txBody>
          <a:bodyPr/>
          <a:lstStyle/>
          <a:p>
            <a:pPr eaLnBrk="1" hangingPunct="1"/>
            <a:r>
              <a:rPr lang="en-US" sz="3600" err="1" smtClean="0"/>
              <a:t>Lấy</a:t>
            </a:r>
            <a:r>
              <a:rPr lang="en-US" sz="3600" smtClean="0"/>
              <a:t> log</a:t>
            </a:r>
            <a:endParaRPr lang="vi-VN" sz="36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579639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vi-VN" sz="2800" smtClean="0"/>
                  <a:t>Tích nhiều đại lượng xác suất nhỏ có thể gây tràn số;</a:t>
                </a:r>
              </a:p>
              <a:p>
                <a:pPr algn="just" eaLnBrk="1" hangingPunct="1">
                  <a:defRPr/>
                </a:pPr>
                <a:r>
                  <a:rPr lang="vi-VN" sz="2800" smtClean="0"/>
                  <a:t>Lớp với xác suất lớn nhất không đổi nếu sử dụng logarithm</a:t>
                </a:r>
              </a:p>
              <a:p>
                <a:pPr algn="just" eaLnBrk="1" hangingPunct="1">
                  <a:defRPr/>
                </a:pPr>
                <a:r>
                  <a:rPr lang="vi-VN" sz="2800" smtClean="0"/>
                  <a:t>Trong thực tế sử dụng công thức sau</a:t>
                </a:r>
                <a:r>
                  <a:rPr lang="en-US" sz="2800" smtClean="0"/>
                  <a:t>:</a:t>
                </a:r>
              </a:p>
              <a:p>
                <a:pPr algn="just" eaLnBrk="1" hangingPunct="1">
                  <a:defRPr/>
                </a:pPr>
                <a:endParaRPr lang="en-US" sz="2800" smtClean="0"/>
              </a:p>
              <a:p>
                <a:pPr marL="0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sz="2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2800" smtClean="0">
                  <a:latin typeface="Calibri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579639"/>
              </a:xfrm>
              <a:blipFill rotWithShape="1">
                <a:blip r:embed="rId2"/>
                <a:stretch>
                  <a:fillRect l="-292" t="-1332" r="-153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381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Ước lượng tham số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vi-VN" sz="2800" smtClean="0">
                    <a:latin typeface="+mj-lt"/>
                  </a:rPr>
                  <a:t>Xác định p(c) và p(t</a:t>
                </a:r>
                <a:r>
                  <a:rPr lang="vi-VN" sz="2800" baseline="-25000" smtClean="0">
                    <a:latin typeface="+mj-lt"/>
                  </a:rPr>
                  <a:t>k</a:t>
                </a:r>
                <a:r>
                  <a:rPr lang="vi-VN" sz="2800" smtClean="0">
                    <a:latin typeface="+mj-lt"/>
                  </a:rPr>
                  <a:t>|c) dựa trên dữ liệu luyện:</a:t>
                </a:r>
              </a:p>
              <a:p>
                <a:pPr marL="0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vi-V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vi-V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vi-V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28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vi-VN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vi-VN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vi-VN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vi-V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vi-VN" sz="2800" b="0" smtClean="0">
                  <a:latin typeface="+mj-lt"/>
                </a:endParaRPr>
              </a:p>
              <a:p>
                <a:pPr lvl="1" algn="just" eaLnBrk="1" hangingPunct="1">
                  <a:defRPr/>
                </a:pPr>
                <a:r>
                  <a:rPr lang="vi-VN" sz="2400" smtClean="0">
                    <a:latin typeface="+mj-lt"/>
                  </a:rPr>
                  <a:t>Trong đó N</a:t>
                </a:r>
                <a:r>
                  <a:rPr lang="vi-VN" sz="2400" baseline="-25000" smtClean="0">
                    <a:latin typeface="+mj-lt"/>
                  </a:rPr>
                  <a:t>c</a:t>
                </a:r>
                <a:r>
                  <a:rPr lang="vi-VN" sz="2400" smtClean="0">
                    <a:latin typeface="+mj-lt"/>
                  </a:rPr>
                  <a:t> là số văn bản của lớp c, N là số văn bản trong bộ dữ liệu luyện</a:t>
                </a:r>
              </a:p>
              <a:p>
                <a:pPr algn="just" eaLnBrk="1" hangingPunct="1">
                  <a:defRPr/>
                </a:pPr>
                <a:r>
                  <a:rPr lang="vi-VN" sz="2800" smtClean="0">
                    <a:latin typeface="+mj-lt"/>
                  </a:rPr>
                  <a:t>Xác suất có điều kiện:</a:t>
                </a:r>
                <a:endParaRPr lang="vi-VN" smtClean="0">
                  <a:latin typeface="+mj-lt"/>
                </a:endParaRPr>
              </a:p>
              <a:p>
                <a:pPr marL="457200" lvl="1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vi-V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vi-V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vi-VN" b="0" i="1" smtClean="0">
                                  <a:latin typeface="Cambria Math"/>
                                </a:rPr>
                                <m:t>𝑐𝑓</m:t>
                              </m:r>
                            </m:e>
                            <m:sub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vi-V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vi-VN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vi-V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 smtClean="0">
                                      <a:latin typeface="Cambria Math"/>
                                    </a:rPr>
                                    <m:t>𝑐𝑓</m:t>
                                  </m:r>
                                </m:e>
                                <m:sub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vi-VN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vi-VN" b="0" smtClean="0">
                  <a:latin typeface="+mj-lt"/>
                </a:endParaRPr>
              </a:p>
              <a:p>
                <a:pPr lvl="1" algn="just" eaLnBrk="1" hangingPunct="1">
                  <a:defRPr/>
                </a:pPr>
                <a:r>
                  <a:rPr lang="vi-VN" sz="2400" smtClean="0">
                    <a:latin typeface="+mj-lt"/>
                  </a:rPr>
                  <a:t>Trong đó cf</a:t>
                </a:r>
                <a:r>
                  <a:rPr lang="vi-VN" sz="2400" baseline="-25000" smtClean="0">
                    <a:latin typeface="+mj-lt"/>
                  </a:rPr>
                  <a:t>c,t</a:t>
                </a:r>
                <a:r>
                  <a:rPr lang="vi-VN" sz="2400" smtClean="0">
                    <a:latin typeface="+mj-lt"/>
                  </a:rPr>
                  <a:t> là số lần từ t xuất hiện trong lớp c</a:t>
                </a:r>
                <a:r>
                  <a:rPr lang="en-US" sz="2400" smtClean="0">
                    <a:latin typeface="+mj-lt"/>
                  </a:rPr>
                  <a:t>.</a:t>
                </a:r>
              </a:p>
              <a:p>
                <a:pPr algn="just" eaLnBrk="1" hangingPunct="1">
                  <a:defRPr/>
                </a:pPr>
                <a:endParaRPr lang="en-US" sz="2400" smtClean="0">
                  <a:latin typeface="+mj-lt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  <a:blipFill rotWithShape="1">
                <a:blip r:embed="rId3"/>
                <a:stretch>
                  <a:fillRect l="-292" t="-1443" r="-116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41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Giá trị </a:t>
            </a:r>
            <a:r>
              <a:rPr lang="en-US" sz="3600" smtClean="0"/>
              <a:t>0</a:t>
            </a:r>
            <a:endParaRPr lang="vi-VN" sz="360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225925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Nếu có một từ t thuộc d nhưng không xuất hiện trong bất kỳ văn bản nào của lớp c thì:</a:t>
            </a:r>
          </a:p>
          <a:p>
            <a:pPr lvl="1" algn="just" eaLnBrk="1" hangingPunct="1">
              <a:defRPr/>
            </a:pPr>
            <a:r>
              <a:rPr lang="vi-VN" smtClean="0">
                <a:latin typeface="Calibri"/>
              </a:rPr>
              <a:t>p(t|c) = 0</a:t>
            </a:r>
          </a:p>
          <a:p>
            <a:pPr lvl="1" algn="just" eaLnBrk="1" hangingPunct="1">
              <a:defRPr/>
            </a:pPr>
            <a:r>
              <a:rPr lang="vi-VN" smtClean="0">
                <a:latin typeface="Calibri"/>
              </a:rPr>
              <a:t>Kéo theo p(c|d)=0.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16</a:t>
            </a:fld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611560" y="5661248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Giải pháp?</a:t>
            </a:r>
            <a:endParaRPr lang="vi-VN" sz="2400" b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47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Làm mịn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vi-VN" smtClean="0">
                    <a:latin typeface="Calibri"/>
                  </a:rPr>
                  <a:t>Cộng thêm</a:t>
                </a:r>
                <a:r>
                  <a:rPr lang="en-US" smtClean="0">
                    <a:latin typeface="Calibri"/>
                  </a:rPr>
                  <a:t> 1:</a:t>
                </a:r>
              </a:p>
              <a:p>
                <a:pPr marL="0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mtClean="0">
                  <a:latin typeface="Calibri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  <a:blipFill rotWithShape="1">
                <a:blip r:embed="rId2"/>
                <a:stretch>
                  <a:fillRect l="-511" t="-187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582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Giải thuật Naïve Bayes: Huấn luyện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18</a:t>
            </a:fld>
            <a:endParaRPr lang="vi-V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82677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94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Giải thuật Naïve Bayes: Phân lớp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19</a:t>
            </a:fld>
            <a:endParaRPr lang="vi-VN"/>
          </a:p>
        </p:txBody>
      </p:sp>
      <p:pic>
        <p:nvPicPr>
          <p:cNvPr id="5" name="Picture 4" descr="13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56" y="2204864"/>
            <a:ext cx="6412331" cy="26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Nội dung chính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Ứng dụng phân lớp trong tìm kiếm</a:t>
            </a:r>
          </a:p>
          <a:p>
            <a:pPr algn="just" eaLnBrk="1" hangingPunct="1">
              <a:defRPr/>
            </a:pPr>
            <a:r>
              <a:rPr lang="vi-VN" sz="2800" smtClean="0">
                <a:solidFill>
                  <a:schemeClr val="bg1">
                    <a:lumMod val="65000"/>
                  </a:schemeClr>
                </a:solidFill>
              </a:rPr>
              <a:t>Phương pháp Naïve Bayes</a:t>
            </a:r>
          </a:p>
          <a:p>
            <a:pPr algn="just" eaLnBrk="1" hangingPunct="1">
              <a:defRPr/>
            </a:pPr>
            <a:r>
              <a:rPr lang="vi-VN" sz="2800" smtClean="0">
                <a:solidFill>
                  <a:schemeClr val="bg1">
                    <a:lumMod val="65000"/>
                  </a:schemeClr>
                </a:solidFill>
              </a:rPr>
              <a:t>Đánh giá phương pháp phân lớp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077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121130" y="303213"/>
            <a:ext cx="7742664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sz="4400">
                <a:solidFill>
                  <a:schemeClr val="tx2"/>
                </a:solidFill>
              </a:defRPr>
            </a:lvl2pPr>
            <a:lvl3pPr>
              <a:defRPr sz="4400">
                <a:solidFill>
                  <a:schemeClr val="tx2"/>
                </a:solidFill>
              </a:defRPr>
            </a:lvl3pPr>
            <a:lvl4pPr>
              <a:defRPr sz="4400">
                <a:solidFill>
                  <a:schemeClr val="tx2"/>
                </a:solidFill>
              </a:defRPr>
            </a:lvl4pPr>
            <a:lvl5pPr>
              <a:defRPr sz="4400">
                <a:solidFill>
                  <a:schemeClr val="tx2"/>
                </a:solidFill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r>
              <a:rPr lang="vi-VN" b="0" smtClean="0"/>
              <a:t>Bài tập</a:t>
            </a:r>
            <a:endParaRPr lang="vi-VN" b="0"/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8" name="Picture 7" descr="133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48" y="2143116"/>
            <a:ext cx="8491932" cy="190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5720" y="4221088"/>
            <a:ext cx="8572560" cy="1596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vi-VN" sz="3200" b="0" smtClean="0">
                <a:latin typeface="Calibri"/>
                <a:cs typeface="+mn-cs"/>
              </a:rPr>
              <a:t>Ước lượng tham số cho bộ phân lớp </a:t>
            </a:r>
            <a:r>
              <a:rPr lang="en-US" sz="3200" b="0" smtClean="0">
                <a:latin typeface="Calibri"/>
                <a:cs typeface="+mn-cs"/>
              </a:rPr>
              <a:t>Naïve Bayes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de-DE" sz="3200" b="0" smtClean="0">
                <a:latin typeface="Calibri"/>
                <a:cs typeface="+mn-cs"/>
              </a:rPr>
              <a:t>Phân lớp văn bản test</a:t>
            </a:r>
            <a:endParaRPr lang="de-DE" sz="3200" b="0">
              <a:latin typeface="Calibri"/>
              <a:cs typeface="+mn-cs"/>
            </a:endParaRP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66425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187623" y="303213"/>
            <a:ext cx="7629705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vi-VN"/>
            </a:defPPr>
            <a:lvl1pPr eaLnBrk="1" hangingPunct="1">
              <a:defRPr sz="36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sz="4400">
                <a:solidFill>
                  <a:schemeClr val="tx2"/>
                </a:solidFill>
              </a:defRPr>
            </a:lvl2pPr>
            <a:lvl3pPr>
              <a:defRPr sz="4400">
                <a:solidFill>
                  <a:schemeClr val="tx2"/>
                </a:solidFill>
              </a:defRPr>
            </a:lvl3pPr>
            <a:lvl4pPr>
              <a:defRPr sz="4400">
                <a:solidFill>
                  <a:schemeClr val="tx2"/>
                </a:solidFill>
              </a:defRPr>
            </a:lvl4pPr>
            <a:lvl5pPr>
              <a:defRPr sz="4400">
                <a:solidFill>
                  <a:schemeClr val="tx2"/>
                </a:solidFill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Độ phức tạp của </a:t>
            </a:r>
            <a:r>
              <a:rPr lang="en-US"/>
              <a:t>Naive </a:t>
            </a:r>
            <a:r>
              <a:rPr lang="en-US" err="1"/>
              <a:t>Bayes</a:t>
            </a:r>
            <a:endParaRPr lang="en-US"/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244769" y="3140968"/>
            <a:ext cx="8572560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2800" b="0">
                <a:latin typeface="+mn-lt"/>
                <a:cs typeface="+mn-cs"/>
              </a:rPr>
              <a:t> </a:t>
            </a:r>
            <a:r>
              <a:rPr lang="en-US" sz="2800" b="0" i="1">
                <a:latin typeface="+mn-lt"/>
                <a:cs typeface="+mn-cs"/>
              </a:rPr>
              <a:t>L</a:t>
            </a:r>
            <a:r>
              <a:rPr lang="en-US" sz="2800" b="0" i="1" baseline="-25000">
                <a:latin typeface="+mn-lt"/>
                <a:cs typeface="+mn-cs"/>
              </a:rPr>
              <a:t>ave</a:t>
            </a:r>
            <a:r>
              <a:rPr lang="en-US" sz="2800" b="0">
                <a:latin typeface="+mn-lt"/>
                <a:cs typeface="+mn-cs"/>
              </a:rPr>
              <a:t>: Đ</a:t>
            </a:r>
            <a:r>
              <a:rPr lang="en-US" sz="2800" b="0" smtClean="0">
                <a:latin typeface="+mn-lt"/>
                <a:cs typeface="+mn-cs"/>
              </a:rPr>
              <a:t>ộ </a:t>
            </a:r>
            <a:r>
              <a:rPr lang="en-US" sz="2800" b="0" err="1" smtClean="0">
                <a:latin typeface="+mn-lt"/>
                <a:cs typeface="+mn-cs"/>
              </a:rPr>
              <a:t>dài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trung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bình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của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văn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bản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luyện</a:t>
            </a:r>
            <a:r>
              <a:rPr lang="en-US" sz="2800" b="0" smtClean="0">
                <a:latin typeface="+mn-lt"/>
                <a:cs typeface="+mn-cs"/>
              </a:rPr>
              <a:t>, </a:t>
            </a:r>
            <a:r>
              <a:rPr lang="en-US" sz="2800" b="0" i="1">
                <a:latin typeface="+mn-lt"/>
                <a:cs typeface="+mn-cs"/>
              </a:rPr>
              <a:t>L</a:t>
            </a:r>
            <a:r>
              <a:rPr lang="en-US" sz="2800" b="0" i="1" baseline="-25000">
                <a:latin typeface="+mn-lt"/>
                <a:cs typeface="+mn-cs"/>
              </a:rPr>
              <a:t>a</a:t>
            </a:r>
            <a:r>
              <a:rPr lang="en-US" sz="2800" b="0">
                <a:latin typeface="+mn-lt"/>
                <a:cs typeface="+mn-cs"/>
              </a:rPr>
              <a:t>: </a:t>
            </a:r>
            <a:r>
              <a:rPr lang="en-US" sz="2800" b="0" smtClean="0">
                <a:latin typeface="+mn-lt"/>
                <a:cs typeface="+mn-cs"/>
              </a:rPr>
              <a:t>Độ </a:t>
            </a:r>
            <a:r>
              <a:rPr lang="en-US" sz="2800" b="0" err="1" smtClean="0">
                <a:latin typeface="+mn-lt"/>
                <a:cs typeface="+mn-cs"/>
              </a:rPr>
              <a:t>dài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văn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bản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phân</a:t>
            </a:r>
            <a:r>
              <a:rPr lang="en-US" sz="2800" b="0" smtClean="0">
                <a:latin typeface="+mn-lt"/>
                <a:cs typeface="+mn-cs"/>
              </a:rPr>
              <a:t> lớp; </a:t>
            </a:r>
            <a:r>
              <a:rPr lang="en-US" sz="2800" b="0" i="1">
                <a:latin typeface="+mn-lt"/>
                <a:cs typeface="+mn-cs"/>
              </a:rPr>
              <a:t>M</a:t>
            </a:r>
            <a:r>
              <a:rPr lang="en-US" sz="2800" b="0" i="1" baseline="-25000">
                <a:latin typeface="+mn-lt"/>
                <a:cs typeface="+mn-cs"/>
              </a:rPr>
              <a:t>a</a:t>
            </a:r>
            <a:r>
              <a:rPr lang="en-US" sz="2800" b="0">
                <a:latin typeface="+mn-lt"/>
                <a:cs typeface="+mn-cs"/>
              </a:rPr>
              <a:t>: </a:t>
            </a:r>
            <a:r>
              <a:rPr lang="en-US" sz="2800" b="0" err="1" smtClean="0">
                <a:latin typeface="+mn-lt"/>
                <a:cs typeface="+mn-cs"/>
              </a:rPr>
              <a:t>Số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lượng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từ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duy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nhất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trong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văn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bản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phân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lớp</a:t>
            </a:r>
            <a:r>
              <a:rPr lang="en-US" sz="2800" b="0" smtClean="0">
                <a:latin typeface="+mn-lt"/>
                <a:cs typeface="+mn-cs"/>
              </a:rPr>
              <a:t>; D </a:t>
            </a:r>
            <a:r>
              <a:rPr lang="en-US" sz="2800" b="0" err="1" smtClean="0">
                <a:latin typeface="+mn-lt"/>
                <a:cs typeface="+mn-cs"/>
              </a:rPr>
              <a:t>là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bộ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dữ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liệu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luyện</a:t>
            </a:r>
            <a:r>
              <a:rPr lang="en-US" sz="2800" b="0" smtClean="0">
                <a:latin typeface="+mn-lt"/>
                <a:cs typeface="+mn-cs"/>
              </a:rPr>
              <a:t>, V là bộ từ </a:t>
            </a:r>
            <a:r>
              <a:rPr lang="en-US" sz="2800" b="0" err="1" smtClean="0">
                <a:latin typeface="+mn-lt"/>
                <a:cs typeface="+mn-cs"/>
              </a:rPr>
              <a:t>vựng</a:t>
            </a:r>
            <a:r>
              <a:rPr lang="en-US" sz="2800" b="0" smtClean="0">
                <a:latin typeface="+mn-lt"/>
                <a:cs typeface="+mn-cs"/>
              </a:rPr>
              <a:t>; C </a:t>
            </a:r>
            <a:r>
              <a:rPr lang="en-US" sz="2800" b="0" err="1" smtClean="0">
                <a:latin typeface="+mn-lt"/>
                <a:cs typeface="+mn-cs"/>
              </a:rPr>
              <a:t>là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tập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lớp</a:t>
            </a:r>
            <a:r>
              <a:rPr lang="en-US" sz="2800" b="0" smtClean="0">
                <a:latin typeface="+mn-lt"/>
                <a:cs typeface="+mn-cs"/>
              </a:rPr>
              <a:t>.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2800" b="0" smtClean="0">
                <a:latin typeface="+mn-lt"/>
                <a:cs typeface="+mn-cs"/>
              </a:rPr>
              <a:t>Naive </a:t>
            </a:r>
            <a:r>
              <a:rPr lang="en-US" sz="2800" b="0">
                <a:latin typeface="+mn-lt"/>
                <a:cs typeface="+mn-cs"/>
              </a:rPr>
              <a:t>Bayes </a:t>
            </a:r>
            <a:r>
              <a:rPr lang="en-US" sz="2800" b="0" smtClean="0">
                <a:latin typeface="+mn-lt"/>
                <a:cs typeface="+mn-cs"/>
              </a:rPr>
              <a:t>có độ </a:t>
            </a:r>
            <a:r>
              <a:rPr lang="en-US" sz="2800" b="0" err="1" smtClean="0">
                <a:latin typeface="+mn-lt"/>
                <a:cs typeface="+mn-cs"/>
              </a:rPr>
              <a:t>phức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tạp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tuyến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tính</a:t>
            </a:r>
            <a:r>
              <a:rPr lang="en-US" sz="2800" b="0" smtClean="0">
                <a:latin typeface="+mn-lt"/>
                <a:cs typeface="+mn-cs"/>
              </a:rPr>
              <a:t> so </a:t>
            </a:r>
            <a:r>
              <a:rPr lang="en-US" sz="2800" b="0" err="1" smtClean="0">
                <a:latin typeface="+mn-lt"/>
                <a:cs typeface="+mn-cs"/>
              </a:rPr>
              <a:t>với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kích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thước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dữ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liệu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luyện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và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dữ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liệu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phân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lớp</a:t>
            </a:r>
            <a:r>
              <a:rPr lang="en-US" sz="2800" b="0" smtClean="0">
                <a:latin typeface="+mn-lt"/>
                <a:cs typeface="+mn-cs"/>
              </a:rPr>
              <a:t>. Đây là độ phức tạp </a:t>
            </a:r>
            <a:r>
              <a:rPr lang="en-US" sz="2800" b="0" err="1" smtClean="0">
                <a:latin typeface="+mn-lt"/>
                <a:cs typeface="+mn-cs"/>
              </a:rPr>
              <a:t>tối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ưu</a:t>
            </a:r>
            <a:r>
              <a:rPr lang="en-US" sz="2800" b="0" smtClean="0">
                <a:latin typeface="+mn-lt"/>
                <a:cs typeface="+mn-cs"/>
              </a:rPr>
              <a:t>.</a:t>
            </a:r>
            <a:endParaRPr lang="de-DE" sz="2800" b="0">
              <a:latin typeface="+mn-lt"/>
              <a:cs typeface="+mn-cs"/>
            </a:endParaRPr>
          </a:p>
        </p:txBody>
      </p:sp>
      <p:pic>
        <p:nvPicPr>
          <p:cNvPr id="9" name="Picture 8" descr="1338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844824"/>
            <a:ext cx="5416546" cy="1224000"/>
          </a:xfrm>
          <a:prstGeom prst="rect">
            <a:avLst/>
          </a:prstGeom>
        </p:spPr>
      </p:pic>
      <p:sp>
        <p:nvSpPr>
          <p:cNvPr id="1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26592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259632" y="306099"/>
            <a:ext cx="7730356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vi-VN"/>
            </a:defPPr>
            <a:lvl1pPr eaLnBrk="1" hangingPunct="1">
              <a:defRPr sz="36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sz="4400">
                <a:solidFill>
                  <a:schemeClr val="tx2"/>
                </a:solidFill>
              </a:defRPr>
            </a:lvl2pPr>
            <a:lvl3pPr>
              <a:defRPr sz="4400">
                <a:solidFill>
                  <a:schemeClr val="tx2"/>
                </a:solidFill>
              </a:defRPr>
            </a:lvl3pPr>
            <a:lvl4pPr>
              <a:defRPr sz="4400">
                <a:solidFill>
                  <a:schemeClr val="tx2"/>
                </a:solidFill>
              </a:defRPr>
            </a:lvl4pPr>
            <a:lvl5pPr>
              <a:defRPr sz="4400">
                <a:solidFill>
                  <a:schemeClr val="tx2"/>
                </a:solidFill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r>
              <a:rPr lang="vi-VN" smtClean="0"/>
              <a:t>Bài tập: </a:t>
            </a:r>
          </a:p>
          <a:p>
            <a:r>
              <a:rPr lang="vi-VN" smtClean="0"/>
              <a:t>Ước lượng tham số và phân lớp</a:t>
            </a:r>
            <a:endParaRPr lang="vi-VN"/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9" name="Picture 8" descr="1336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38" y="2000252"/>
            <a:ext cx="8054636" cy="2357454"/>
          </a:xfrm>
          <a:prstGeom prst="rect">
            <a:avLst/>
          </a:prstGeom>
        </p:spPr>
      </p:pic>
      <p:pic>
        <p:nvPicPr>
          <p:cNvPr id="12" name="Picture 11" descr="133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4617232"/>
            <a:ext cx="6122724" cy="900000"/>
          </a:xfrm>
          <a:prstGeom prst="rect">
            <a:avLst/>
          </a:prstGeom>
        </p:spPr>
      </p:pic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68151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Nội dung chính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>
                <a:solidFill>
                  <a:schemeClr val="bg1">
                    <a:lumMod val="65000"/>
                  </a:schemeClr>
                </a:solidFill>
              </a:rPr>
              <a:t>Ứng dụng phân lớp trong tìm kiếm</a:t>
            </a:r>
          </a:p>
          <a:p>
            <a:pPr algn="just" eaLnBrk="1" hangingPunct="1">
              <a:defRPr/>
            </a:pPr>
            <a:r>
              <a:rPr lang="vi-VN" sz="2800" smtClean="0">
                <a:solidFill>
                  <a:schemeClr val="bg1">
                    <a:lumMod val="65000"/>
                  </a:schemeClr>
                </a:solidFill>
              </a:rPr>
              <a:t>Phương pháp Naïve Bayes</a:t>
            </a:r>
          </a:p>
          <a:p>
            <a:pPr algn="just" eaLnBrk="1" hangingPunct="1">
              <a:defRPr/>
            </a:pPr>
            <a:r>
              <a:rPr lang="vi-VN" sz="2800" smtClean="0"/>
              <a:t>Đánh giá phương pháp phân lớp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267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err="1" smtClean="0"/>
              <a:t>Đánh</a:t>
            </a:r>
            <a:r>
              <a:rPr lang="en-US" sz="3600" smtClean="0"/>
              <a:t> </a:t>
            </a:r>
            <a:r>
              <a:rPr lang="en-US" sz="3600" err="1" smtClean="0"/>
              <a:t>giá</a:t>
            </a:r>
            <a:r>
              <a:rPr lang="en-US" sz="3600" smtClean="0"/>
              <a:t> </a:t>
            </a:r>
            <a:r>
              <a:rPr lang="en-US" sz="3600" err="1" smtClean="0"/>
              <a:t>kết</a:t>
            </a:r>
            <a:r>
              <a:rPr lang="en-US" sz="3600" smtClean="0"/>
              <a:t> </a:t>
            </a:r>
            <a:r>
              <a:rPr lang="en-US" sz="3600" err="1" smtClean="0"/>
              <a:t>quả</a:t>
            </a:r>
            <a:r>
              <a:rPr lang="en-US" sz="3600" smtClean="0"/>
              <a:t> </a:t>
            </a:r>
            <a:r>
              <a:rPr lang="en-US" sz="3600" err="1" smtClean="0"/>
              <a:t>phân</a:t>
            </a:r>
            <a:r>
              <a:rPr lang="en-US" sz="3600" smtClean="0"/>
              <a:t> </a:t>
            </a:r>
            <a:r>
              <a:rPr lang="en-US" sz="3600" err="1" smtClean="0"/>
              <a:t>lớp</a:t>
            </a:r>
            <a:endParaRPr lang="vi-VN" sz="36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24</a:t>
            </a:fld>
            <a:endParaRPr lang="vi-V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560" y="2132856"/>
            <a:ext cx="8343528" cy="4110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defRPr/>
            </a:pPr>
            <a:r>
              <a:rPr lang="vi-VN" sz="2800" b="0" smtClean="0"/>
              <a:t>Phải được thực hiện trên dữ liệu không trùng lặp với dữ liệu huấn luyện;</a:t>
            </a:r>
          </a:p>
          <a:p>
            <a:pPr algn="just" eaLnBrk="1" hangingPunct="1">
              <a:defRPr/>
            </a:pPr>
            <a:r>
              <a:rPr lang="vi-VN" sz="2800" b="0" smtClean="0"/>
              <a:t>Các tiêu chí cơ bản: Độ chính xác (P), </a:t>
            </a:r>
            <a:r>
              <a:rPr lang="vi-VN" sz="2800" b="0"/>
              <a:t>Độ đầy đủ (R), F1.</a:t>
            </a:r>
          </a:p>
        </p:txBody>
      </p:sp>
    </p:spTree>
    <p:extLst>
      <p:ext uri="{BB962C8B-B14F-4D97-AF65-F5344CB8AC3E}">
        <p14:creationId xmlns:p14="http://schemas.microsoft.com/office/powerpoint/2010/main" val="163537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Các độ đo cơ bản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25</a:t>
            </a:fld>
            <a:endParaRPr lang="vi-V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560" y="2060848"/>
            <a:ext cx="834352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defRPr/>
            </a:pPr>
            <a:r>
              <a:rPr lang="vi-VN" sz="2800" b="0" smtClean="0"/>
              <a:t>Thống kê các đại lượng sau đối với một lớp:</a:t>
            </a:r>
          </a:p>
        </p:txBody>
      </p:sp>
      <p:graphicFrame>
        <p:nvGraphicFramePr>
          <p:cNvPr id="5" name="Group 2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943021675"/>
              </p:ext>
            </p:extLst>
          </p:nvPr>
        </p:nvGraphicFramePr>
        <p:xfrm>
          <a:off x="683568" y="2747317"/>
          <a:ext cx="7838753" cy="1401763"/>
        </p:xfrm>
        <a:graphic>
          <a:graphicData uri="http://schemas.openxmlformats.org/drawingml/2006/table">
            <a:tbl>
              <a:tblPr/>
              <a:tblGrid>
                <a:gridCol w="3672408"/>
                <a:gridCol w="1728192"/>
                <a:gridCol w="2438153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Thuộc lớp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Không thuộc lớp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Dự đoán thuộc lớp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A (TP)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B (FP)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Dự đoán không thuộc lớp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 (FN)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 (TN)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2237"/>
              </p:ext>
            </p:extLst>
          </p:nvPr>
        </p:nvGraphicFramePr>
        <p:xfrm>
          <a:off x="628401" y="4293096"/>
          <a:ext cx="343693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2" name="Формула" r:id="rId3" imgW="1473200" imgH="419100" progId="Equation.3">
                  <p:embed/>
                </p:oleObj>
              </mc:Choice>
              <mc:Fallback>
                <p:oleObj name="Формула" r:id="rId3" imgW="1473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401" y="4293096"/>
                        <a:ext cx="343693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127161"/>
              </p:ext>
            </p:extLst>
          </p:nvPr>
        </p:nvGraphicFramePr>
        <p:xfrm>
          <a:off x="4890715" y="4293096"/>
          <a:ext cx="3641725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3" name="Формула" r:id="rId5" imgW="1511300" imgH="419100" progId="Equation.3">
                  <p:embed/>
                </p:oleObj>
              </mc:Choice>
              <mc:Fallback>
                <p:oleObj name="Формула" r:id="rId5" imgW="1511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0715" y="4293096"/>
                        <a:ext cx="3641725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032177"/>
              </p:ext>
            </p:extLst>
          </p:nvPr>
        </p:nvGraphicFramePr>
        <p:xfrm>
          <a:off x="539552" y="5535761"/>
          <a:ext cx="16287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4" name="Equation" r:id="rId7" imgW="698400" imgH="393480" progId="Equation.3">
                  <p:embed/>
                </p:oleObj>
              </mc:Choice>
              <mc:Fallback>
                <p:oleObj name="Equation" r:id="rId7" imgW="698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535761"/>
                        <a:ext cx="162877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591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Lấy trung bình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26</a:t>
            </a:fld>
            <a:endParaRPr lang="vi-V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560" y="1988840"/>
            <a:ext cx="8343528" cy="4254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defRPr/>
            </a:pPr>
            <a:r>
              <a:rPr lang="vi-VN" sz="2800" b="0" smtClean="0"/>
              <a:t>Macro</a:t>
            </a:r>
          </a:p>
          <a:p>
            <a:pPr lvl="1" algn="just" eaLnBrk="1" hangingPunct="1">
              <a:defRPr/>
            </a:pPr>
            <a:r>
              <a:rPr lang="vi-VN" sz="2400" b="0" smtClean="0"/>
              <a:t>Tính F</a:t>
            </a:r>
            <a:r>
              <a:rPr lang="vi-VN" sz="2400" b="0" baseline="-25000" smtClean="0"/>
              <a:t>1</a:t>
            </a:r>
            <a:r>
              <a:rPr lang="vi-VN" sz="2400" b="0" smtClean="0"/>
              <a:t> cho từng lớp;</a:t>
            </a:r>
          </a:p>
          <a:p>
            <a:pPr lvl="1" algn="just" eaLnBrk="1" hangingPunct="1">
              <a:defRPr/>
            </a:pPr>
            <a:r>
              <a:rPr lang="vi-VN" sz="2400" b="0" smtClean="0"/>
              <a:t>Lấy trung bình các giá trị F</a:t>
            </a:r>
            <a:r>
              <a:rPr lang="vi-VN" sz="2400" b="0" baseline="-25000" smtClean="0"/>
              <a:t>1</a:t>
            </a:r>
            <a:endParaRPr lang="vi-VN" sz="2400" b="0" smtClean="0"/>
          </a:p>
          <a:p>
            <a:pPr algn="just" eaLnBrk="1" hangingPunct="1">
              <a:defRPr/>
            </a:pPr>
            <a:r>
              <a:rPr lang="vi-VN" sz="2800" b="0" smtClean="0"/>
              <a:t>Micro:</a:t>
            </a:r>
          </a:p>
          <a:p>
            <a:pPr lvl="1" algn="just" eaLnBrk="1" hangingPunct="1">
              <a:defRPr/>
            </a:pPr>
            <a:r>
              <a:rPr lang="vi-VN" b="0" smtClean="0">
                <a:latin typeface="Calibri"/>
              </a:rPr>
              <a:t>Thống kê TP, TN, FP, FN cho từng lớp;</a:t>
            </a:r>
          </a:p>
          <a:p>
            <a:pPr lvl="1" algn="just" eaLnBrk="1" hangingPunct="1">
              <a:defRPr/>
            </a:pPr>
            <a:r>
              <a:rPr lang="vi-VN" b="0" smtClean="0">
                <a:latin typeface="Calibri"/>
              </a:rPr>
              <a:t>Lấy tổng các đại lượng thống kê này trên tất cả các lớp;</a:t>
            </a:r>
          </a:p>
          <a:p>
            <a:pPr lvl="1" algn="just" eaLnBrk="1" hangingPunct="1">
              <a:defRPr/>
            </a:pPr>
            <a:r>
              <a:rPr lang="vi-VN" b="0" smtClean="0">
                <a:latin typeface="Calibri"/>
              </a:rPr>
              <a:t>Tính F</a:t>
            </a:r>
            <a:r>
              <a:rPr lang="vi-VN" b="0" baseline="-25000" smtClean="0">
                <a:latin typeface="Calibri"/>
              </a:rPr>
              <a:t>1</a:t>
            </a:r>
            <a:r>
              <a:rPr lang="vi-VN" b="0" smtClean="0">
                <a:latin typeface="Calibri"/>
              </a:rPr>
              <a:t> trên các giá trị tổng hợp này.</a:t>
            </a:r>
          </a:p>
        </p:txBody>
      </p:sp>
    </p:spTree>
    <p:extLst>
      <p:ext uri="{BB962C8B-B14F-4D97-AF65-F5344CB8AC3E}">
        <p14:creationId xmlns:p14="http://schemas.microsoft.com/office/powerpoint/2010/main" val="122773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Kết quả thực nghiệm: F1 trên </a:t>
            </a:r>
            <a:r>
              <a:rPr lang="en-US" sz="3600" smtClean="0"/>
              <a:t>Reuters-21578</a:t>
            </a:r>
            <a:endParaRPr lang="vi-VN" sz="36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27</a:t>
            </a:fld>
            <a:endParaRPr lang="vi-VN"/>
          </a:p>
        </p:txBody>
      </p:sp>
      <p:pic>
        <p:nvPicPr>
          <p:cNvPr id="5" name="Picture 4" descr="1358.png"/>
          <p:cNvPicPr>
            <a:picLocks noChangeAspect="1"/>
          </p:cNvPicPr>
          <p:nvPr/>
        </p:nvPicPr>
        <p:blipFill rotWithShape="1">
          <a:blip r:embed="rId2"/>
          <a:srcRect b="12402"/>
          <a:stretch/>
        </p:blipFill>
        <p:spPr>
          <a:xfrm>
            <a:off x="1227945" y="1700808"/>
            <a:ext cx="6296383" cy="4320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600" y="609329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b="0" smtClean="0"/>
              <a:t>Bộ phân loại Naïve Bayes tuy đơn giản nhưng hoạt động tương đối tốt so với các bộ phân loại khác.</a:t>
            </a:r>
            <a:endParaRPr lang="vi-VN" b="0"/>
          </a:p>
        </p:txBody>
      </p:sp>
    </p:spTree>
    <p:extLst>
      <p:ext uri="{BB962C8B-B14F-4D97-AF65-F5344CB8AC3E}">
        <p14:creationId xmlns:p14="http://schemas.microsoft.com/office/powerpoint/2010/main" val="100937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err="1" smtClean="0"/>
              <a:t>Bài</a:t>
            </a:r>
            <a:r>
              <a:rPr lang="en-US" sz="4000" smtClean="0"/>
              <a:t> </a:t>
            </a:r>
            <a:r>
              <a:rPr lang="en-US" sz="4000" err="1" smtClean="0"/>
              <a:t>tập</a:t>
            </a:r>
            <a:r>
              <a:rPr lang="en-US" sz="4000" smtClean="0"/>
              <a:t> </a:t>
            </a:r>
            <a:r>
              <a:rPr lang="en-US" sz="4000" smtClean="0"/>
              <a:t>14.1</a:t>
            </a:r>
            <a:endParaRPr lang="vi-VN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017713"/>
            <a:ext cx="8199512" cy="4114800"/>
          </a:xfrm>
        </p:spPr>
        <p:txBody>
          <a:bodyPr/>
          <a:lstStyle/>
          <a:p>
            <a:pPr marL="0" indent="0">
              <a:buNone/>
            </a:pPr>
            <a:r>
              <a:rPr lang="vi-VN" sz="2800" smtClean="0"/>
              <a:t>Trường hợp khi mỗi văn bản trong bộ dữ liệu kiểm thử được gán đúng 1 nhãn lớp, đồng thời bộ phân lớp cũng gán đúng mỗi văn bản vào một lớp, gọi là phân lớp 1 lớp. </a:t>
            </a:r>
            <a:endParaRPr lang="vi-VN" sz="2800" smtClean="0"/>
          </a:p>
          <a:p>
            <a:pPr marL="0" indent="0">
              <a:buNone/>
            </a:pPr>
            <a:r>
              <a:rPr lang="vi-VN" sz="2800" smtClean="0"/>
              <a:t>Hãy </a:t>
            </a:r>
            <a:r>
              <a:rPr lang="vi-VN" sz="2800" smtClean="0"/>
              <a:t>chứng mình rằng, với phân lớp 1 lớp, tổng FP trên tất cả các lớp bằng tổng FN. Nếu lấy trung bình theo micro, thì F1 = accuracy.</a:t>
            </a:r>
            <a:endParaRPr lang="vi-VN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647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16771" name="Picture 3" descr="MC90028217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989138"/>
            <a:ext cx="356552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86553E-E7FE-4A97-BA93-B68733A0164C}" type="slidenum">
              <a:rPr lang="vi-VN" smtClean="0"/>
              <a:pPr>
                <a:defRPr/>
              </a:pPr>
              <a:t>29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Bài toán phân lớp văn bản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11560" y="1916832"/>
                <a:ext cx="8343528" cy="4840287"/>
              </a:xfr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1" hangingPunct="1"/>
                <a:r>
                  <a:rPr lang="vi-VN" sz="2800" smtClean="0"/>
                  <a:t>Ký hiệu:</a:t>
                </a:r>
              </a:p>
              <a:p>
                <a:pPr lvl="1"/>
                <a:r>
                  <a:rPr lang="vi-VN" sz="2400"/>
                  <a:t>D</a:t>
                </a:r>
                <a:r>
                  <a:rPr lang="vi-VN" sz="2400" smtClean="0"/>
                  <a:t> </a:t>
                </a:r>
                <a:r>
                  <a:rPr lang="vi-VN" sz="2400"/>
                  <a:t>là tập văn bản;</a:t>
                </a:r>
              </a:p>
              <a:p>
                <a:pPr lvl="1"/>
                <a:r>
                  <a:rPr lang="vi-VN" sz="2400"/>
                  <a:t>C là tập lớp (còn được gọi là tập nhãn</a:t>
                </a:r>
                <a:r>
                  <a:rPr lang="vi-VN" sz="2400" smtClean="0"/>
                  <a:t>).</a:t>
                </a:r>
                <a:endParaRPr lang="vi-VN" sz="2400"/>
              </a:p>
              <a:p>
                <a:pPr algn="just" eaLnBrk="1" hangingPunct="1"/>
                <a:r>
                  <a:rPr lang="vi-VN" sz="2800"/>
                  <a:t>Dữ liệu huấn luyện là một phân lớp mẫu </a:t>
                </a:r>
              </a:p>
              <a:p>
                <a:pPr lvl="1" algn="just" eaLnBrk="1" hangingPunct="1"/>
                <a:r>
                  <a:rPr lang="vi-VN" sz="2400" smtClean="0"/>
                  <a:t>TrainingSet</a:t>
                </a:r>
                <a14:m>
                  <m:oMath xmlns:m="http://schemas.openxmlformats.org/officeDocument/2006/math">
                    <m:r>
                      <a:rPr lang="vi-VN" sz="240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vi-V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vi-VN" sz="2400">
                            <a:latin typeface="Cambria Math"/>
                          </a:rPr>
                          <m:t>&lt;</m:t>
                        </m:r>
                        <m:r>
                          <a:rPr lang="vi-VN" sz="2400">
                            <a:latin typeface="Cambria Math"/>
                          </a:rPr>
                          <m:t>𝑑</m:t>
                        </m:r>
                        <m:r>
                          <a:rPr lang="vi-VN" sz="2400">
                            <a:latin typeface="Cambria Math"/>
                          </a:rPr>
                          <m:t>,</m:t>
                        </m:r>
                        <m:r>
                          <a:rPr lang="vi-VN" sz="2400">
                            <a:latin typeface="Cambria Math"/>
                          </a:rPr>
                          <m:t>𝑐</m:t>
                        </m:r>
                        <m:r>
                          <a:rPr lang="vi-VN" sz="2400">
                            <a:latin typeface="Cambria Math"/>
                          </a:rPr>
                          <m:t>&gt;</m:t>
                        </m:r>
                      </m:e>
                      <m:e>
                        <m:r>
                          <a:rPr lang="vi-VN" sz="2400">
                            <a:latin typeface="Cambria Math"/>
                          </a:rPr>
                          <m:t>𝑑</m:t>
                        </m:r>
                        <m:r>
                          <a:rPr lang="vi-VN" sz="2400">
                            <a:latin typeface="Cambria Math"/>
                          </a:rPr>
                          <m:t> ∈</m:t>
                        </m:r>
                        <m:sSub>
                          <m:sSubPr>
                            <m:ctrlPr>
                              <a:rPr lang="vi-VN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vi-VN" sz="2400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vi-VN" sz="2400" b="0" i="1" smtClean="0">
                                <a:latin typeface="Cambria Math"/>
                              </a:rPr>
                              <m:t>𝑡𝑟𝑎𝑖𝑛𝑖𝑛𝑔</m:t>
                            </m:r>
                          </m:sub>
                        </m:sSub>
                        <m:r>
                          <a:rPr lang="vi-VN" sz="2400">
                            <a:latin typeface="Cambria Math"/>
                          </a:rPr>
                          <m:t>,  </m:t>
                        </m:r>
                        <m:r>
                          <a:rPr lang="vi-VN" sz="2400">
                            <a:latin typeface="Cambria Math"/>
                          </a:rPr>
                          <m:t>𝑐</m:t>
                        </m:r>
                        <m:r>
                          <a:rPr lang="vi-VN" sz="2400">
                            <a:latin typeface="Cambria Math"/>
                          </a:rPr>
                          <m:t>∈</m:t>
                        </m:r>
                        <m:r>
                          <a:rPr lang="vi-VN" sz="240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vi-VN" sz="24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vi-VN" sz="2400" smtClean="0"/>
                  <a:t>, cho biết một số văn bản tiêu biểu thuộc các lớp đã cho.</a:t>
                </a:r>
                <a:endParaRPr lang="vi-VN" sz="2400"/>
              </a:p>
              <a:p>
                <a:pPr algn="just" eaLnBrk="1" hangingPunct="1"/>
                <a:r>
                  <a:rPr lang="vi-VN" sz="2800" b="1" smtClean="0"/>
                  <a:t>Học:</a:t>
                </a:r>
                <a:r>
                  <a:rPr lang="vi-VN" sz="2800" smtClean="0"/>
                  <a:t> sử dụng giải thuật huấn luyện để xác định ánh </a:t>
                </a:r>
                <a:r>
                  <a:rPr lang="vi-VN" sz="2800"/>
                  <a:t>xạ </a:t>
                </a:r>
                <a14:m>
                  <m:oMath xmlns:m="http://schemas.openxmlformats.org/officeDocument/2006/math">
                    <m:r>
                      <a:rPr lang="vi-VN" sz="2800">
                        <a:latin typeface="Cambria Math"/>
                      </a:rPr>
                      <m:t>𝛾</m:t>
                    </m:r>
                  </m:oMath>
                </a14:m>
                <a:r>
                  <a:rPr lang="vi-VN" sz="2800"/>
                  <a:t> </a:t>
                </a:r>
                <a:r>
                  <a:rPr lang="vi-VN" sz="2800" smtClean="0"/>
                  <a:t>gán văn bản với lớp:</a:t>
                </a:r>
                <a:endParaRPr lang="vi-VN" sz="2800"/>
              </a:p>
              <a:p>
                <a:pPr lvl="1" algn="just" eaLnBrk="1" hangingPunct="1"/>
                <a14:m>
                  <m:oMath xmlns:m="http://schemas.openxmlformats.org/officeDocument/2006/math">
                    <m:r>
                      <a:rPr lang="vi-VN" sz="2400">
                        <a:latin typeface="Cambria Math"/>
                      </a:rPr>
                      <m:t>𝛾</m:t>
                    </m:r>
                    <m:r>
                      <a:rPr lang="vi-VN" sz="240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vi-V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vi-VN" sz="2400" b="0" i="1" smtClean="0">
                            <a:latin typeface="Cambria Math"/>
                          </a:rPr>
                          <m:t>𝑡𝑟𝑎𝑖𝑛𝑖𝑛𝑔</m:t>
                        </m:r>
                      </m:sub>
                    </m:sSub>
                    <m:r>
                      <a:rPr lang="vi-VN" sz="2400">
                        <a:latin typeface="Cambria Math"/>
                      </a:rPr>
                      <m:t>→</m:t>
                    </m:r>
                    <m:r>
                      <a:rPr lang="vi-VN" sz="2400">
                        <a:latin typeface="Cambria Math"/>
                      </a:rPr>
                      <m:t>𝐶</m:t>
                    </m:r>
                  </m:oMath>
                </a14:m>
                <a:r>
                  <a:rPr lang="vi-VN" sz="2400"/>
                  <a:t> </a:t>
                </a:r>
              </a:p>
              <a:p>
                <a:pPr algn="just" eaLnBrk="1" hangingPunct="1"/>
                <a:r>
                  <a:rPr lang="vi-VN" sz="2800" b="1" smtClean="0"/>
                  <a:t>Phân lớp:</a:t>
                </a:r>
                <a:r>
                  <a:rPr lang="vi-VN" sz="2800" smtClean="0"/>
                  <a:t> </a:t>
                </a:r>
                <a:r>
                  <a:rPr lang="en-US" sz="2800" smtClean="0"/>
                  <a:t>cho </a:t>
                </a:r>
                <a:r>
                  <a:rPr lang="en-US" sz="2800"/>
                  <a:t>d ∈ X </a:t>
                </a:r>
                <a:r>
                  <a:rPr lang="en-US" sz="2800" err="1"/>
                  <a:t>cần</a:t>
                </a:r>
                <a:r>
                  <a:rPr lang="en-US" sz="2800"/>
                  <a:t> </a:t>
                </a:r>
                <a:r>
                  <a:rPr lang="en-US" sz="2800" err="1"/>
                  <a:t>xác</a:t>
                </a:r>
                <a:r>
                  <a:rPr lang="en-US" sz="2800"/>
                  <a:t> </a:t>
                </a:r>
                <a:r>
                  <a:rPr lang="en-US" sz="2800" err="1"/>
                  <a:t>định</a:t>
                </a:r>
                <a:r>
                  <a:rPr lang="en-US" sz="2800"/>
                  <a:t> </a:t>
                </a:r>
                <a14:m>
                  <m:oMath xmlns:m="http://schemas.openxmlformats.org/officeDocument/2006/math">
                    <m:r>
                      <a:rPr lang="vi-VN" sz="2800">
                        <a:latin typeface="Cambria Math"/>
                      </a:rPr>
                      <m:t>𝛾</m:t>
                    </m:r>
                  </m:oMath>
                </a14:m>
                <a:r>
                  <a:rPr lang="en-US" sz="2800"/>
                  <a:t>(d) ∈ C.</a:t>
                </a:r>
              </a:p>
              <a:p>
                <a:pPr algn="just" eaLnBrk="1" hangingPunct="1"/>
                <a:endParaRPr lang="en-US" sz="280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916832"/>
                <a:ext cx="8343528" cy="4840287"/>
              </a:xfrm>
              <a:blipFill rotWithShape="1">
                <a:blip r:embed="rId3"/>
                <a:stretch>
                  <a:fillRect l="-292" t="-1259" r="-1534" b="-7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5492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Bài toán phân lớp</a:t>
            </a:r>
            <a:r>
              <a:rPr lang="en-US" sz="3600" smtClean="0"/>
              <a:t> </a:t>
            </a:r>
            <a:r>
              <a:rPr lang="en-US" sz="3600" err="1" smtClean="0"/>
              <a:t>văn</a:t>
            </a:r>
            <a:r>
              <a:rPr lang="en-US" sz="3600" smtClean="0"/>
              <a:t> </a:t>
            </a:r>
            <a:r>
              <a:rPr lang="en-US" sz="3600" err="1" smtClean="0"/>
              <a:t>bản</a:t>
            </a:r>
            <a:r>
              <a:rPr lang="en-US" sz="3600" smtClean="0"/>
              <a:t> (2)</a:t>
            </a:r>
            <a:endParaRPr lang="vi-VN" sz="36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  <p:pic>
        <p:nvPicPr>
          <p:cNvPr id="8" name="Picture 7" descr="13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16832"/>
            <a:ext cx="8096025" cy="442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7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Ứng dụng trong công cụ tìm kiếm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363615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Xác định ngôn ngữ</a:t>
            </a:r>
          </a:p>
          <a:p>
            <a:pPr lvl="1" algn="just" eaLnBrk="1" hangingPunct="1">
              <a:defRPr/>
            </a:pPr>
            <a:r>
              <a:rPr lang="vi-VN" sz="2400" smtClean="0"/>
              <a:t>Các lớp: Tiếng Anh, tiếng Việt, v.v.</a:t>
            </a:r>
          </a:p>
          <a:p>
            <a:pPr algn="just" eaLnBrk="1" hangingPunct="1">
              <a:defRPr/>
            </a:pPr>
            <a:r>
              <a:rPr lang="vi-VN" sz="2800" smtClean="0"/>
              <a:t>Xác định spam</a:t>
            </a:r>
          </a:p>
          <a:p>
            <a:pPr algn="just" eaLnBrk="1" hangingPunct="1">
              <a:defRPr/>
            </a:pPr>
            <a:r>
              <a:rPr lang="vi-VN" sz="2800" smtClean="0"/>
              <a:t>Tìm kiếm theo chủ đề</a:t>
            </a:r>
          </a:p>
          <a:p>
            <a:pPr algn="just" eaLnBrk="1" hangingPunct="1">
              <a:defRPr/>
            </a:pPr>
            <a:r>
              <a:rPr lang="vi-VN" sz="2800" smtClean="0"/>
              <a:t>Truy vấn cố định (standing queries), v.d., Google Alerts</a:t>
            </a:r>
          </a:p>
          <a:p>
            <a:pPr algn="just" eaLnBrk="1" hangingPunct="1">
              <a:defRPr/>
            </a:pPr>
            <a:r>
              <a:rPr lang="vi-VN" sz="2800" smtClean="0"/>
              <a:t>Phân lớp bình luận: vd., b</a:t>
            </a:r>
            <a:r>
              <a:rPr lang="en-US" sz="2800" err="1" smtClean="0"/>
              <a:t>ình</a:t>
            </a:r>
            <a:r>
              <a:rPr lang="en-US" sz="2800" smtClean="0"/>
              <a:t> </a:t>
            </a:r>
            <a:r>
              <a:rPr lang="en-US" sz="2800" err="1" smtClean="0"/>
              <a:t>luận</a:t>
            </a:r>
            <a:r>
              <a:rPr lang="en-US" sz="2800" smtClean="0"/>
              <a:t> </a:t>
            </a:r>
            <a:r>
              <a:rPr lang="en-US" sz="2800" err="1" smtClean="0"/>
              <a:t>về</a:t>
            </a:r>
            <a:r>
              <a:rPr lang="en-US" sz="2800" smtClean="0"/>
              <a:t> </a:t>
            </a:r>
            <a:r>
              <a:rPr lang="en-US" sz="2800" err="1" smtClean="0"/>
              <a:t>phim</a:t>
            </a:r>
            <a:r>
              <a:rPr lang="en-US" sz="2800" smtClean="0"/>
              <a:t> </a:t>
            </a:r>
            <a:r>
              <a:rPr lang="en-US" sz="2800" err="1" smtClean="0"/>
              <a:t>mang</a:t>
            </a:r>
            <a:r>
              <a:rPr lang="en-US" sz="2800" smtClean="0"/>
              <a:t> </a:t>
            </a:r>
            <a:r>
              <a:rPr lang="en-US" sz="2800" err="1" smtClean="0"/>
              <a:t>tính</a:t>
            </a:r>
            <a:r>
              <a:rPr lang="en-US" sz="2800" smtClean="0"/>
              <a:t> </a:t>
            </a:r>
            <a:r>
              <a:rPr lang="en-US" sz="2800" err="1" smtClean="0"/>
              <a:t>khen</a:t>
            </a:r>
            <a:r>
              <a:rPr lang="en-US" sz="2800" smtClean="0"/>
              <a:t> </a:t>
            </a:r>
            <a:r>
              <a:rPr lang="en-US" sz="2800" err="1" smtClean="0"/>
              <a:t>ngợi</a:t>
            </a:r>
            <a:r>
              <a:rPr lang="en-US" sz="2800" smtClean="0"/>
              <a:t> hay </a:t>
            </a:r>
            <a:r>
              <a:rPr lang="en-US" sz="2800" err="1" smtClean="0"/>
              <a:t>phê</a:t>
            </a:r>
            <a:r>
              <a:rPr lang="en-US" sz="2800" smtClean="0"/>
              <a:t> </a:t>
            </a:r>
            <a:r>
              <a:rPr lang="en-US" sz="2800" err="1" smtClean="0"/>
              <a:t>bình</a:t>
            </a:r>
            <a:r>
              <a:rPr lang="en-US" sz="2800" smtClean="0"/>
              <a:t>, v.v.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272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Các phương pháp phân lớp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363615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Theo mức độ tham gia của con người</a:t>
            </a:r>
          </a:p>
          <a:p>
            <a:pPr lvl="1" algn="just" eaLnBrk="1" hangingPunct="1">
              <a:defRPr/>
            </a:pPr>
            <a:r>
              <a:rPr lang="vi-VN" sz="2400" smtClean="0"/>
              <a:t>Phân lớp thủ công</a:t>
            </a:r>
          </a:p>
          <a:p>
            <a:pPr lvl="1" algn="just" eaLnBrk="1" hangingPunct="1">
              <a:defRPr/>
            </a:pPr>
            <a:r>
              <a:rPr lang="vi-VN" sz="2400" smtClean="0"/>
              <a:t>Phân lớp dựa trên luật: Bán tự động</a:t>
            </a:r>
          </a:p>
          <a:p>
            <a:pPr lvl="1" algn="just" eaLnBrk="1" hangingPunct="1">
              <a:defRPr/>
            </a:pPr>
            <a:r>
              <a:rPr lang="vi-VN" sz="2400" smtClean="0"/>
              <a:t>Xác suất/thống kê: Tự động</a:t>
            </a:r>
            <a:endParaRPr lang="en-US" sz="24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028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Phương pháp phân lớp thủ công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2275383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Xử dụng ở: Yahoo, ODP, Pubmed;</a:t>
            </a:r>
          </a:p>
          <a:p>
            <a:pPr algn="just" eaLnBrk="1" hangingPunct="1">
              <a:defRPr/>
            </a:pPr>
            <a:r>
              <a:rPr lang="vi-VN" sz="2800" smtClean="0"/>
              <a:t>Rất chính xác!</a:t>
            </a:r>
          </a:p>
          <a:p>
            <a:pPr algn="just" eaLnBrk="1" hangingPunct="1">
              <a:defRPr/>
            </a:pPr>
            <a:r>
              <a:rPr lang="vi-VN" sz="2800" smtClean="0"/>
              <a:t>Đơn giản với dữ liệu nhỏ;</a:t>
            </a:r>
          </a:p>
          <a:p>
            <a:pPr algn="just" eaLnBrk="1" hangingPunct="1">
              <a:defRPr/>
            </a:pPr>
            <a:r>
              <a:rPr lang="vi-VN" sz="2800" smtClean="0"/>
              <a:t>Phức tạp &amp; chi phí cao trên quy mô lớn</a:t>
            </a:r>
            <a:r>
              <a:rPr lang="en-US" sz="2800" smtClean="0"/>
              <a:t>.</a:t>
            </a:r>
            <a:endParaRPr lang="en-US" sz="20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611560" y="5229200"/>
            <a:ext cx="8332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err="1" smtClean="0">
                <a:solidFill>
                  <a:schemeClr val="tx2"/>
                </a:solidFill>
              </a:rPr>
              <a:t>Phân</a:t>
            </a:r>
            <a:r>
              <a:rPr lang="en-US" sz="2800" b="0" smtClean="0">
                <a:solidFill>
                  <a:schemeClr val="tx2"/>
                </a:solidFill>
              </a:rPr>
              <a:t> </a:t>
            </a:r>
            <a:r>
              <a:rPr lang="en-US" sz="2800" b="0" err="1" smtClean="0">
                <a:solidFill>
                  <a:schemeClr val="tx2"/>
                </a:solidFill>
              </a:rPr>
              <a:t>lớp</a:t>
            </a:r>
            <a:r>
              <a:rPr lang="en-US" sz="2800" b="0" smtClean="0">
                <a:solidFill>
                  <a:schemeClr val="tx2"/>
                </a:solidFill>
              </a:rPr>
              <a:t> </a:t>
            </a:r>
            <a:r>
              <a:rPr lang="en-US" sz="2800" b="0" err="1" smtClean="0">
                <a:solidFill>
                  <a:schemeClr val="tx2"/>
                </a:solidFill>
              </a:rPr>
              <a:t>tự</a:t>
            </a:r>
            <a:r>
              <a:rPr lang="en-US" sz="2800" b="0" smtClean="0">
                <a:solidFill>
                  <a:schemeClr val="tx2"/>
                </a:solidFill>
              </a:rPr>
              <a:t> </a:t>
            </a:r>
            <a:r>
              <a:rPr lang="en-US" sz="2800" b="0" err="1" smtClean="0">
                <a:solidFill>
                  <a:schemeClr val="tx2"/>
                </a:solidFill>
              </a:rPr>
              <a:t>động</a:t>
            </a:r>
            <a:r>
              <a:rPr lang="en-US" sz="2800" b="0">
                <a:solidFill>
                  <a:schemeClr val="tx2"/>
                </a:solidFill>
              </a:rPr>
              <a:t>?</a:t>
            </a:r>
            <a:endParaRPr lang="vi-VN" sz="2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2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Phương pháp phân lớp dựa trên luật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2779439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Ví dụ, Google Alerts;</a:t>
            </a:r>
          </a:p>
          <a:p>
            <a:pPr algn="just" eaLnBrk="1" hangingPunct="1">
              <a:defRPr/>
            </a:pPr>
            <a:r>
              <a:rPr lang="vi-VN" sz="2800" smtClean="0"/>
              <a:t>Sử dụng môi trường tích hợp hỗ trợ viết luật phân lớp;</a:t>
            </a:r>
          </a:p>
          <a:p>
            <a:pPr lvl="1" algn="just" eaLnBrk="1" hangingPunct="1">
              <a:defRPr/>
            </a:pPr>
            <a:r>
              <a:rPr lang="vi-VN" sz="2400" smtClean="0"/>
              <a:t>Thường sử dụng Logic Boolean.</a:t>
            </a:r>
          </a:p>
          <a:p>
            <a:pPr algn="just" eaLnBrk="1" hangingPunct="1">
              <a:defRPr/>
            </a:pPr>
            <a:r>
              <a:rPr lang="vi-VN" sz="2800" smtClean="0"/>
              <a:t>Có thể đạt độ chính xác rất cao;</a:t>
            </a:r>
          </a:p>
          <a:p>
            <a:pPr algn="just" eaLnBrk="1" hangingPunct="1">
              <a:defRPr/>
            </a:pPr>
            <a:r>
              <a:rPr lang="vi-VN" sz="2800" smtClean="0"/>
              <a:t>Cần chi phí lớn và khó quản lý.</a:t>
            </a:r>
            <a:endParaRPr lang="vi-VN" sz="20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751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187624" y="620688"/>
            <a:ext cx="7813500" cy="111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sz="4400">
                <a:solidFill>
                  <a:schemeClr val="tx2"/>
                </a:solidFill>
              </a:defRPr>
            </a:lvl2pPr>
            <a:lvl3pPr>
              <a:defRPr sz="4400">
                <a:solidFill>
                  <a:schemeClr val="tx2"/>
                </a:solidFill>
              </a:defRPr>
            </a:lvl3pPr>
            <a:lvl4pPr>
              <a:defRPr sz="4400">
                <a:solidFill>
                  <a:schemeClr val="tx2"/>
                </a:solidFill>
              </a:defRPr>
            </a:lvl4pPr>
            <a:lvl5pPr>
              <a:defRPr sz="4400">
                <a:solidFill>
                  <a:schemeClr val="tx2"/>
                </a:solidFill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r>
              <a:rPr lang="en-US" b="0" err="1" smtClean="0"/>
              <a:t>Ví</a:t>
            </a:r>
            <a:r>
              <a:rPr lang="en-US" b="0" smtClean="0"/>
              <a:t> </a:t>
            </a:r>
            <a:r>
              <a:rPr lang="en-US" b="0" err="1" smtClean="0"/>
              <a:t>dụ</a:t>
            </a:r>
            <a:r>
              <a:rPr lang="en-US" b="0" smtClean="0"/>
              <a:t> </a:t>
            </a:r>
            <a:r>
              <a:rPr lang="en-US" b="0" err="1" smtClean="0"/>
              <a:t>luật</a:t>
            </a:r>
            <a:r>
              <a:rPr lang="en-US" b="0" smtClean="0"/>
              <a:t> </a:t>
            </a:r>
            <a:r>
              <a:rPr lang="en-US" b="0" err="1" smtClean="0"/>
              <a:t>phân</a:t>
            </a:r>
            <a:r>
              <a:rPr lang="en-US" b="0" smtClean="0"/>
              <a:t> </a:t>
            </a:r>
            <a:r>
              <a:rPr lang="en-US" b="0" err="1" smtClean="0"/>
              <a:t>lớp</a:t>
            </a:r>
            <a:endParaRPr lang="en-US" b="0"/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10915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440" y="2060848"/>
            <a:ext cx="4578750" cy="39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915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49812" y="2924944"/>
            <a:ext cx="3979906" cy="31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282432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lnDef>
  </a:objectDefaults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Палитра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9012</TotalTime>
  <Words>1325</Words>
  <Application>Microsoft Office PowerPoint</Application>
  <PresentationFormat>On-screen Show (4:3)</PresentationFormat>
  <Paragraphs>167</Paragraphs>
  <Slides>29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Палитра</vt:lpstr>
      <vt:lpstr>Формула</vt:lpstr>
      <vt:lpstr>Equation</vt:lpstr>
      <vt:lpstr>IT4853 Tìm kiếm và trình diễn thông tin</vt:lpstr>
      <vt:lpstr>Nội dung chính</vt:lpstr>
      <vt:lpstr>Bài toán phân lớp văn bản</vt:lpstr>
      <vt:lpstr>Bài toán phân lớp văn bản (2)</vt:lpstr>
      <vt:lpstr>Ứng dụng trong công cụ tìm kiếm</vt:lpstr>
      <vt:lpstr>Các phương pháp phân lớp</vt:lpstr>
      <vt:lpstr>Phương pháp phân lớp thủ công</vt:lpstr>
      <vt:lpstr>Phương pháp phân lớp dựa trên luật</vt:lpstr>
      <vt:lpstr>PowerPoint Presentation</vt:lpstr>
      <vt:lpstr>Phương pháp phân lớp dựa trên xác suất/thống kê</vt:lpstr>
      <vt:lpstr>Nội dung chính</vt:lpstr>
      <vt:lpstr>Phân lớp Naïve Bayes</vt:lpstr>
      <vt:lpstr>Tiêu trí xác suất cực đại</vt:lpstr>
      <vt:lpstr>Lấy log</vt:lpstr>
      <vt:lpstr>Ước lượng tham số</vt:lpstr>
      <vt:lpstr>Giá trị 0</vt:lpstr>
      <vt:lpstr>Làm mịn</vt:lpstr>
      <vt:lpstr>Giải thuật Naïve Bayes: Huấn luyện</vt:lpstr>
      <vt:lpstr>Giải thuật Naïve Bayes: Phân lớp</vt:lpstr>
      <vt:lpstr>PowerPoint Presentation</vt:lpstr>
      <vt:lpstr>PowerPoint Presentation</vt:lpstr>
      <vt:lpstr>PowerPoint Presentation</vt:lpstr>
      <vt:lpstr>Nội dung chính</vt:lpstr>
      <vt:lpstr>Đánh giá kết quả phân lớp</vt:lpstr>
      <vt:lpstr>Các độ đo cơ bản</vt:lpstr>
      <vt:lpstr>Lấy trung bình</vt:lpstr>
      <vt:lpstr>Kết quả thực nghiệm: F1 trên Reuters-21578</vt:lpstr>
      <vt:lpstr>Bài tập 14.1</vt:lpstr>
      <vt:lpstr>PowerPoint Presentation</vt:lpstr>
    </vt:vector>
  </TitlesOfParts>
  <Company>tpu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kiếm và Trình diễn thông tin</dc:title>
  <dc:creator>nbngoc</dc:creator>
  <cp:lastModifiedBy>bangoc</cp:lastModifiedBy>
  <cp:revision>2197</cp:revision>
  <dcterms:created xsi:type="dcterms:W3CDTF">2013-06-24T04:34:24Z</dcterms:created>
  <dcterms:modified xsi:type="dcterms:W3CDTF">2016-11-23T02:30:21Z</dcterms:modified>
</cp:coreProperties>
</file>