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5"/>
  </p:notesMasterIdLst>
  <p:sldIdLst>
    <p:sldId id="256" r:id="rId2"/>
    <p:sldId id="387" r:id="rId3"/>
    <p:sldId id="384" r:id="rId4"/>
    <p:sldId id="385" r:id="rId5"/>
    <p:sldId id="388" r:id="rId6"/>
    <p:sldId id="372" r:id="rId7"/>
    <p:sldId id="391" r:id="rId8"/>
    <p:sldId id="392" r:id="rId9"/>
    <p:sldId id="374" r:id="rId10"/>
    <p:sldId id="393" r:id="rId11"/>
    <p:sldId id="375" r:id="rId12"/>
    <p:sldId id="376" r:id="rId13"/>
    <p:sldId id="377" r:id="rId14"/>
    <p:sldId id="378" r:id="rId15"/>
    <p:sldId id="389" r:id="rId16"/>
    <p:sldId id="313" r:id="rId17"/>
    <p:sldId id="312" r:id="rId18"/>
    <p:sldId id="362" r:id="rId19"/>
    <p:sldId id="293" r:id="rId20"/>
    <p:sldId id="294" r:id="rId21"/>
    <p:sldId id="296" r:id="rId22"/>
    <p:sldId id="390" r:id="rId23"/>
    <p:sldId id="329" r:id="rId24"/>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83" autoAdjust="0"/>
  </p:normalViewPr>
  <p:slideViewPr>
    <p:cSldViewPr>
      <p:cViewPr varScale="1">
        <p:scale>
          <a:sx n="66" d="100"/>
          <a:sy n="66" d="100"/>
        </p:scale>
        <p:origin x="-149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9C61E85-EA67-49D1-A124-A4E128A4243F}" type="slidenum">
              <a:rPr lang="vi-VN"/>
              <a:pPr>
                <a:defRPr/>
              </a:pPr>
              <a:t>‹#›</a:t>
            </a:fld>
            <a:endParaRPr lang="vi-VN"/>
          </a:p>
        </p:txBody>
      </p:sp>
    </p:spTree>
    <p:extLst>
      <p:ext uri="{BB962C8B-B14F-4D97-AF65-F5344CB8AC3E}">
        <p14:creationId xmlns:p14="http://schemas.microsoft.com/office/powerpoint/2010/main" val="3225757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B3A51EE9-DEA5-48A4-B240-A6D689D71089}" type="slidenum">
              <a:rPr lang="vi-VN" altLang="ru-RU" smtClean="0"/>
              <a:pPr/>
              <a:t>3</a:t>
            </a:fld>
            <a:endParaRPr lang="vi-VN" altLang="ru-RU" smtClean="0"/>
          </a:p>
        </p:txBody>
      </p:sp>
      <p:sp>
        <p:nvSpPr>
          <p:cNvPr id="71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49F5492-CDA5-4004-AD34-8A09E166F3C9}" type="slidenum">
              <a:rPr lang="en-US" altLang="ru-RU" sz="1100">
                <a:latin typeface="Lucida Sans" pitchFamily="34" charset="0"/>
                <a:ea typeface="ＭＳ Ｐゴシック" panose="020B0600070205080204" pitchFamily="34" charset="-128"/>
              </a:rPr>
              <a:pPr algn="r" eaLnBrk="1" hangingPunct="1"/>
              <a:t>3</a:t>
            </a:fld>
            <a:endParaRPr lang="en-US" altLang="ru-RU" sz="1100">
              <a:latin typeface="Lucida Sans" pitchFamily="34" charset="0"/>
              <a:ea typeface="ＭＳ Ｐゴシック" panose="020B0600070205080204" pitchFamily="34" charset="-128"/>
            </a:endParaRPr>
          </a:p>
        </p:txBody>
      </p:sp>
      <p:sp>
        <p:nvSpPr>
          <p:cNvPr id="7172" name="Rectangle 2"/>
          <p:cNvSpPr>
            <a:spLocks noGrp="1" noRot="1" noChangeAspect="1" noChangeArrowheads="1" noTextEdit="1"/>
          </p:cNvSpPr>
          <p:nvPr>
            <p:ph type="sldImg"/>
          </p:nvPr>
        </p:nvSpPr>
        <p:spPr>
          <a:xfrm>
            <a:off x="1144588" y="685800"/>
            <a:ext cx="4572000" cy="3429000"/>
          </a:xfrm>
          <a:ln/>
        </p:spPr>
      </p:sp>
      <p:sp>
        <p:nvSpPr>
          <p:cNvPr id="717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ru-RU" altLang="ru-RU" smtClean="0"/>
          </a:p>
        </p:txBody>
      </p:sp>
    </p:spTree>
    <p:extLst>
      <p:ext uri="{BB962C8B-B14F-4D97-AF65-F5344CB8AC3E}">
        <p14:creationId xmlns:p14="http://schemas.microsoft.com/office/powerpoint/2010/main" val="138618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trường</a:t>
            </a:r>
            <a:r>
              <a:rPr lang="en-US" baseline="0" dirty="0" smtClean="0"/>
              <a:t> </a:t>
            </a:r>
            <a:r>
              <a:rPr lang="en-US" baseline="0" dirty="0" err="1" smtClean="0"/>
              <a:t>hợp</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rel</a:t>
            </a:r>
            <a:r>
              <a:rPr lang="en-US" baseline="0" dirty="0" smtClean="0"/>
              <a:t> = 1 </a:t>
            </a:r>
            <a:r>
              <a:rPr lang="en-US" baseline="0" dirty="0" err="1" smtClean="0"/>
              <a:t>là</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rel</a:t>
            </a:r>
            <a:r>
              <a:rPr lang="en-US" baseline="0" dirty="0" smtClean="0"/>
              <a:t> = 0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29C61E85-EA67-49D1-A124-A4E128A4243F}" type="slidenum">
              <a:rPr lang="vi-VN" smtClean="0"/>
              <a:pPr>
                <a:defRPr/>
              </a:pPr>
              <a:t>6</a:t>
            </a:fld>
            <a:endParaRPr lang="vi-VN"/>
          </a:p>
        </p:txBody>
      </p:sp>
    </p:spTree>
    <p:extLst>
      <p:ext uri="{BB962C8B-B14F-4D97-AF65-F5344CB8AC3E}">
        <p14:creationId xmlns:p14="http://schemas.microsoft.com/office/powerpoint/2010/main" val="153254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vi-VN" altLang="ru-RU" noProof="0" dirty="0" smtClean="0"/>
              <a:t>Học xếp hạng là hướng nghiên cứu áp dụng các giải thuật học máy để xếp hạng văn bản. </a:t>
            </a:r>
            <a:endParaRPr lang="vi-VN" altLang="ru-RU" noProof="0" dirty="0" smtClean="0"/>
          </a:p>
        </p:txBody>
      </p:sp>
      <p:sp>
        <p:nvSpPr>
          <p:cNvPr id="12292"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E49CABF7-4FFF-4857-AAD7-FC75BD14711C}" type="slidenum">
              <a:rPr lang="vi-VN" altLang="ru-RU" smtClean="0"/>
              <a:pPr/>
              <a:t>7</a:t>
            </a:fld>
            <a:endParaRPr lang="vi-VN" altLang="ru-RU" smtClean="0"/>
          </a:p>
        </p:txBody>
      </p:sp>
    </p:spTree>
    <p:extLst>
      <p:ext uri="{BB962C8B-B14F-4D97-AF65-F5344CB8AC3E}">
        <p14:creationId xmlns:p14="http://schemas.microsoft.com/office/powerpoint/2010/main" val="419559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9EE06455-E130-4118-9D72-672BD82AFFE7}" type="slidenum">
              <a:rPr lang="vi-VN" altLang="ru-RU" smtClean="0"/>
              <a:pPr/>
              <a:t>9</a:t>
            </a:fld>
            <a:endParaRPr lang="vi-VN" altLang="ru-RU" smtClean="0"/>
          </a:p>
        </p:txBody>
      </p:sp>
      <p:sp>
        <p:nvSpPr>
          <p:cNvPr id="153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95CA9552-22A0-44EE-9FB6-72A67B2B75EB}" type="slidenum">
              <a:rPr lang="en-US" altLang="ru-RU" sz="1200">
                <a:latin typeface="Lucida Sans" pitchFamily="34" charset="0"/>
                <a:ea typeface="ＭＳ Ｐゴシック" panose="020B0600070205080204" pitchFamily="34" charset="-128"/>
              </a:rPr>
              <a:pPr algn="r" eaLnBrk="1" hangingPunct="1"/>
              <a:t>9</a:t>
            </a:fld>
            <a:endParaRPr lang="en-US" altLang="ru-RU" sz="1200">
              <a:latin typeface="Lucida Sans" pitchFamily="34" charset="0"/>
              <a:ea typeface="ＭＳ Ｐゴシック" panose="020B0600070205080204" pitchFamily="34" charset="-128"/>
            </a:endParaRPr>
          </a:p>
        </p:txBody>
      </p:sp>
      <p:sp>
        <p:nvSpPr>
          <p:cNvPr id="15364" name="Rectangle 2"/>
          <p:cNvSpPr>
            <a:spLocks noGrp="1" noRot="1" noChangeAspect="1" noChangeArrowheads="1" noTextEdit="1"/>
          </p:cNvSpPr>
          <p:nvPr>
            <p:ph type="sldImg"/>
          </p:nvPr>
        </p:nvSpPr>
        <p:spPr>
          <a:xfrm>
            <a:off x="1144588" y="685800"/>
            <a:ext cx="4572000" cy="3429000"/>
          </a:xfrm>
          <a:ln/>
        </p:spPr>
      </p:sp>
      <p:sp>
        <p:nvSpPr>
          <p:cNvPr id="1536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endParaRPr lang="en-US" altLang="ru-RU" sz="3000" smtClean="0"/>
          </a:p>
        </p:txBody>
      </p:sp>
    </p:spTree>
    <p:extLst>
      <p:ext uri="{BB962C8B-B14F-4D97-AF65-F5344CB8AC3E}">
        <p14:creationId xmlns:p14="http://schemas.microsoft.com/office/powerpoint/2010/main" val="297766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6ECEAE1F-800F-42C6-A5DC-F6B85244BED1}" type="slidenum">
              <a:rPr lang="vi-VN" altLang="ru-RU" smtClean="0"/>
              <a:pPr/>
              <a:t>10</a:t>
            </a:fld>
            <a:endParaRPr lang="vi-VN" altLang="ru-RU" smtClean="0"/>
          </a:p>
        </p:txBody>
      </p:sp>
      <p:sp>
        <p:nvSpPr>
          <p:cNvPr id="174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7B4F64E7-9DBB-43EC-82BC-5DFC53A7278D}" type="slidenum">
              <a:rPr lang="en-US" altLang="ru-RU" sz="1200">
                <a:latin typeface="Lucida Sans" pitchFamily="34" charset="0"/>
                <a:ea typeface="ＭＳ Ｐゴシック" panose="020B0600070205080204" pitchFamily="34" charset="-128"/>
              </a:rPr>
              <a:pPr algn="r" eaLnBrk="1" hangingPunct="1"/>
              <a:t>10</a:t>
            </a:fld>
            <a:endParaRPr lang="en-US" altLang="ru-RU" sz="1200">
              <a:latin typeface="Lucida Sans" pitchFamily="34" charset="0"/>
              <a:ea typeface="ＭＳ Ｐゴシック" panose="020B0600070205080204" pitchFamily="34" charset="-128"/>
            </a:endParaRPr>
          </a:p>
        </p:txBody>
      </p:sp>
      <p:sp>
        <p:nvSpPr>
          <p:cNvPr id="17412" name="Rectangle 2"/>
          <p:cNvSpPr>
            <a:spLocks noGrp="1" noRot="1" noChangeAspect="1" noChangeArrowheads="1" noTextEdit="1"/>
          </p:cNvSpPr>
          <p:nvPr>
            <p:ph type="sldImg"/>
          </p:nvPr>
        </p:nvSpPr>
        <p:spPr>
          <a:xfrm>
            <a:off x="1144588" y="685800"/>
            <a:ext cx="4572000" cy="3429000"/>
          </a:xfrm>
          <a:ln/>
        </p:spPr>
      </p:sp>
      <p:sp>
        <p:nvSpPr>
          <p:cNvPr id="1741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marL="0" lvl="1" eaLnBrk="1" hangingPunct="1"/>
            <a:r>
              <a:rPr lang="en-US" altLang="ru-RU" sz="3000" smtClean="0"/>
              <a:t>Không discount các vị trí nhỏ hơn cơ số b</a:t>
            </a:r>
          </a:p>
          <a:p>
            <a:pPr eaLnBrk="1" hangingPunct="1"/>
            <a:endParaRPr lang="en-US" altLang="ru-RU" smtClean="0"/>
          </a:p>
        </p:txBody>
      </p:sp>
    </p:spTree>
    <p:extLst>
      <p:ext uri="{BB962C8B-B14F-4D97-AF65-F5344CB8AC3E}">
        <p14:creationId xmlns:p14="http://schemas.microsoft.com/office/powerpoint/2010/main" val="16891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US" altLang="ru-RU" smtClean="0"/>
              <a:t>Tồn tại một vài biến thể của NDCG. Tuy nhiên quy luật đánh giá tính hữu ích là không đổi. Tỉ lệ thuận với rel, tỉ lệ nghịch với rank.</a:t>
            </a:r>
            <a:endParaRPr lang="vi-VN" altLang="ru-RU" smtClean="0"/>
          </a:p>
        </p:txBody>
      </p:sp>
      <p:sp>
        <p:nvSpPr>
          <p:cNvPr id="19460"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219BB15-1A7A-4173-9C57-270BFD873EFB}" type="slidenum">
              <a:rPr lang="vi-VN" altLang="ru-RU" smtClean="0"/>
              <a:pPr/>
              <a:t>11</a:t>
            </a:fld>
            <a:endParaRPr lang="vi-VN" altLang="ru-RU" smtClean="0"/>
          </a:p>
        </p:txBody>
      </p:sp>
    </p:spTree>
    <p:extLst>
      <p:ext uri="{BB962C8B-B14F-4D97-AF65-F5344CB8AC3E}">
        <p14:creationId xmlns:p14="http://schemas.microsoft.com/office/powerpoint/2010/main" val="1684520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26A5366-D429-401C-85F9-10B28210BA42}" type="slidenum">
              <a:rPr lang="vi-VN" altLang="ru-RU" smtClean="0"/>
              <a:pPr/>
              <a:t>12</a:t>
            </a:fld>
            <a:endParaRPr lang="vi-VN" altLang="ru-RU" smtClean="0"/>
          </a:p>
        </p:txBody>
      </p:sp>
      <p:sp>
        <p:nvSpPr>
          <p:cNvPr id="21507" name="Slide Image Placeholder 1"/>
          <p:cNvSpPr>
            <a:spLocks noGrp="1" noRot="1" noChangeAspect="1" noTextEdit="1"/>
          </p:cNvSpPr>
          <p:nvPr>
            <p:ph type="sldImg"/>
          </p:nvPr>
        </p:nvSpPr>
        <p:spPr>
          <a:xfrm>
            <a:off x="1144588" y="685800"/>
            <a:ext cx="4572000" cy="3429000"/>
          </a:xfrm>
          <a:ln/>
        </p:spPr>
      </p:sp>
      <p:sp>
        <p:nvSpPr>
          <p:cNvPr id="21508" name="Notes Placeholder 2"/>
          <p:cNvSpPr>
            <a:spLocks noGrp="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endParaRPr lang="en-US" altLang="ru-RU" smtClean="0"/>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23406B3F-34FE-479B-B7D5-63263C531D2F}" type="slidenum">
              <a:rPr lang="en-US" altLang="ru-RU" sz="1200">
                <a:latin typeface="Lucida Sans" pitchFamily="34" charset="0"/>
                <a:ea typeface="ＭＳ Ｐゴシック" panose="020B0600070205080204" pitchFamily="34" charset="-128"/>
              </a:rPr>
              <a:pPr algn="r" eaLnBrk="1" hangingPunct="1"/>
              <a:t>12</a:t>
            </a:fld>
            <a:endParaRPr lang="en-US" altLang="ru-RU" sz="1200">
              <a:latin typeface="Lucida Sans" pitchFamily="34" charset="0"/>
              <a:ea typeface="ＭＳ Ｐゴシック" panose="020B0600070205080204" pitchFamily="34" charset="-128"/>
            </a:endParaRPr>
          </a:p>
        </p:txBody>
      </p:sp>
    </p:spTree>
    <p:extLst>
      <p:ext uri="{BB962C8B-B14F-4D97-AF65-F5344CB8AC3E}">
        <p14:creationId xmlns:p14="http://schemas.microsoft.com/office/powerpoint/2010/main" val="20249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F17E0ADB-843A-4DE6-8B1B-6203EB493D2D}" type="slidenum">
              <a:rPr lang="vi-VN" altLang="ru-RU" smtClean="0"/>
              <a:pPr/>
              <a:t>13</a:t>
            </a:fld>
            <a:endParaRPr lang="vi-VN" altLang="ru-RU" smtClean="0"/>
          </a:p>
        </p:txBody>
      </p:sp>
      <p:sp>
        <p:nvSpPr>
          <p:cNvPr id="235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eaLnBrk="1" hangingPunct="1"/>
            <a:fld id="{8D760C07-8F90-4FD6-B4EA-1258EE5DB653}" type="slidenum">
              <a:rPr lang="en-US" altLang="ru-RU" sz="1200">
                <a:latin typeface="Lucida Sans" pitchFamily="34" charset="0"/>
                <a:ea typeface="ＭＳ Ｐゴシック" panose="020B0600070205080204" pitchFamily="34" charset="-128"/>
              </a:rPr>
              <a:pPr algn="r" eaLnBrk="1" hangingPunct="1"/>
              <a:t>13</a:t>
            </a:fld>
            <a:endParaRPr lang="en-US" altLang="ru-RU" sz="1200">
              <a:latin typeface="Lucida Sans" pitchFamily="34" charset="0"/>
              <a:ea typeface="ＭＳ Ｐゴシック" panose="020B0600070205080204" pitchFamily="34" charset="-128"/>
            </a:endParaRPr>
          </a:p>
        </p:txBody>
      </p:sp>
      <p:sp>
        <p:nvSpPr>
          <p:cNvPr id="23556" name="Rectangle 2"/>
          <p:cNvSpPr>
            <a:spLocks noGrp="1" noRot="1" noChangeAspect="1" noChangeArrowheads="1" noTextEdit="1"/>
          </p:cNvSpPr>
          <p:nvPr>
            <p:ph type="sldImg"/>
          </p:nvPr>
        </p:nvSpPr>
        <p:spPr>
          <a:xfrm>
            <a:off x="1144588" y="685800"/>
            <a:ext cx="4572000" cy="3429000"/>
          </a:xfrm>
          <a:ln/>
        </p:spPr>
      </p:sp>
      <p:sp>
        <p:nvSpPr>
          <p:cNvPr id="2355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lstStyle/>
          <a:p>
            <a:pPr eaLnBrk="1" hangingPunct="1"/>
            <a:r>
              <a:rPr lang="en-US" altLang="ru-RU" dirty="0" smtClean="0"/>
              <a:t>Perfect ranking:</a:t>
            </a:r>
          </a:p>
          <a:p>
            <a:pPr lvl="1" eaLnBrk="1" hangingPunct="1"/>
            <a:r>
              <a:rPr lang="en-US" altLang="ru-RU" dirty="0" smtClean="0"/>
              <a:t>3, 3, 3, 2, 2, 2, 1, 0, 0, 0</a:t>
            </a:r>
          </a:p>
          <a:p>
            <a:pPr eaLnBrk="1" hangingPunct="1"/>
            <a:r>
              <a:rPr lang="en-US" altLang="ru-RU" dirty="0" smtClean="0"/>
              <a:t>ideal DCG values:</a:t>
            </a:r>
          </a:p>
          <a:p>
            <a:pPr lvl="1" eaLnBrk="1" hangingPunct="1"/>
            <a:r>
              <a:rPr lang="en-US" altLang="ru-RU" dirty="0" smtClean="0"/>
              <a:t>3, 6, 7.89, 8.89, 9.75, 10.52, 10.88, 10.88, 10.88, 10</a:t>
            </a:r>
          </a:p>
          <a:p>
            <a:pPr eaLnBrk="1" hangingPunct="1"/>
            <a:r>
              <a:rPr lang="en-US" altLang="ru-RU" dirty="0" smtClean="0"/>
              <a:t>Actual DCG:</a:t>
            </a:r>
          </a:p>
          <a:p>
            <a:pPr lvl="1" eaLnBrk="1" hangingPunct="1"/>
            <a:r>
              <a:rPr lang="en-US" altLang="ru-RU" dirty="0" smtClean="0"/>
              <a:t>3, 5, 6.89, 6.89, 6.89, 7.28, 7.99, 8.66, 9.61, 9.61</a:t>
            </a:r>
          </a:p>
          <a:p>
            <a:pPr eaLnBrk="1" hangingPunct="1"/>
            <a:r>
              <a:rPr lang="en-US" altLang="ru-RU" dirty="0" smtClean="0"/>
              <a:t>NDCG values (divide actual by ideal):</a:t>
            </a:r>
          </a:p>
          <a:p>
            <a:pPr eaLnBrk="1" hangingPunct="1"/>
            <a:r>
              <a:rPr lang="en-US" altLang="ru-RU" dirty="0" smtClean="0"/>
              <a:t>     1, 0.83, 0.87, 0.76, 0.71, 0.69, 0.73, 0.8, 0.88, 0.88</a:t>
            </a:r>
          </a:p>
          <a:p>
            <a:pPr lvl="1" eaLnBrk="1" hangingPunct="1"/>
            <a:r>
              <a:rPr lang="en-US" altLang="ru-RU" dirty="0" smtClean="0"/>
              <a:t>NDCG </a:t>
            </a:r>
            <a:r>
              <a:rPr lang="en-US" altLang="ru-RU" dirty="0" smtClean="0">
                <a:latin typeface="Symbol" panose="05050102010706020507" pitchFamily="18" charset="2"/>
              </a:rPr>
              <a:t>£</a:t>
            </a:r>
            <a:r>
              <a:rPr lang="en-US" altLang="ru-RU" dirty="0" smtClean="0"/>
              <a:t> 1 at any rank position</a:t>
            </a:r>
          </a:p>
        </p:txBody>
      </p:sp>
    </p:spTree>
    <p:extLst>
      <p:ext uri="{BB962C8B-B14F-4D97-AF65-F5344CB8AC3E}">
        <p14:creationId xmlns:p14="http://schemas.microsoft.com/office/powerpoint/2010/main" val="1912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pPr eaLnBrk="1" hangingPunct="1"/>
            <a:endParaRPr lang="en-US" altLang="ru-RU" smtClean="0"/>
          </a:p>
        </p:txBody>
      </p:sp>
      <p:sp>
        <p:nvSpPr>
          <p:cNvPr id="25604" name="Slide Number Placeholder 3"/>
          <p:cNvSpPr>
            <a:spLocks noGrp="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00C7BCD6-D2ED-4EBA-A7AA-D4048904B75E}" type="slidenum">
              <a:rPr lang="vi-VN" altLang="ru-RU" smtClean="0"/>
              <a:pPr/>
              <a:t>14</a:t>
            </a:fld>
            <a:endParaRPr lang="vi-VN" altLang="ru-RU" smtClean="0"/>
          </a:p>
        </p:txBody>
      </p:sp>
    </p:spTree>
    <p:extLst>
      <p:ext uri="{BB962C8B-B14F-4D97-AF65-F5344CB8AC3E}">
        <p14:creationId xmlns:p14="http://schemas.microsoft.com/office/powerpoint/2010/main" val="299784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7C41B9A-4A2C-4DDE-AD1E-0509083A1E5A}" type="slidenum">
              <a:rPr lang="vi-VN"/>
              <a:pPr>
                <a:defRPr/>
              </a:pPr>
              <a:t>‹#›</a:t>
            </a:fld>
            <a:endParaRPr lang="vi-VN"/>
          </a:p>
        </p:txBody>
      </p:sp>
    </p:spTree>
    <p:extLst>
      <p:ext uri="{BB962C8B-B14F-4D97-AF65-F5344CB8AC3E}">
        <p14:creationId xmlns:p14="http://schemas.microsoft.com/office/powerpoint/2010/main" val="383424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99448D2D-2B93-42A7-A341-20CA42B0AB1D}" type="slidenum">
              <a:rPr lang="vi-VN"/>
              <a:pPr>
                <a:defRPr/>
              </a:pPr>
              <a:t>‹#›</a:t>
            </a:fld>
            <a:endParaRPr lang="vi-VN"/>
          </a:p>
        </p:txBody>
      </p:sp>
    </p:spTree>
    <p:extLst>
      <p:ext uri="{BB962C8B-B14F-4D97-AF65-F5344CB8AC3E}">
        <p14:creationId xmlns:p14="http://schemas.microsoft.com/office/powerpoint/2010/main" val="322321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88839-040C-4E4D-AF18-7948652F728E}" type="slidenum">
              <a:rPr lang="vi-VN"/>
              <a:pPr>
                <a:defRPr/>
              </a:pPr>
              <a:t>‹#›</a:t>
            </a:fld>
            <a:endParaRPr lang="vi-VN"/>
          </a:p>
        </p:txBody>
      </p:sp>
    </p:spTree>
    <p:extLst>
      <p:ext uri="{BB962C8B-B14F-4D97-AF65-F5344CB8AC3E}">
        <p14:creationId xmlns:p14="http://schemas.microsoft.com/office/powerpoint/2010/main" val="39138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C40F7449-F2D6-4347-AE2B-7B84229447C1}" type="slidenum">
              <a:rPr lang="vi-VN"/>
              <a:pPr>
                <a:defRPr/>
              </a:pPr>
              <a:t>‹#›</a:t>
            </a:fld>
            <a:endParaRPr lang="vi-VN"/>
          </a:p>
        </p:txBody>
      </p:sp>
    </p:spTree>
    <p:extLst>
      <p:ext uri="{BB962C8B-B14F-4D97-AF65-F5344CB8AC3E}">
        <p14:creationId xmlns:p14="http://schemas.microsoft.com/office/powerpoint/2010/main" val="309773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57C6804-B0C4-4922-A5C1-87FF06BABFB6}" type="slidenum">
              <a:rPr lang="vi-VN"/>
              <a:pPr>
                <a:defRPr/>
              </a:pPr>
              <a:t>‹#›</a:t>
            </a:fld>
            <a:endParaRPr lang="vi-VN"/>
          </a:p>
        </p:txBody>
      </p:sp>
    </p:spTree>
    <p:extLst>
      <p:ext uri="{BB962C8B-B14F-4D97-AF65-F5344CB8AC3E}">
        <p14:creationId xmlns:p14="http://schemas.microsoft.com/office/powerpoint/2010/main" val="6151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5AF11A0-C0F9-4DAA-9D7B-E3791AD91A53}" type="slidenum">
              <a:rPr lang="vi-VN"/>
              <a:pPr>
                <a:defRPr/>
              </a:pPr>
              <a:t>‹#›</a:t>
            </a:fld>
            <a:endParaRPr lang="vi-VN"/>
          </a:p>
        </p:txBody>
      </p:sp>
    </p:spTree>
    <p:extLst>
      <p:ext uri="{BB962C8B-B14F-4D97-AF65-F5344CB8AC3E}">
        <p14:creationId xmlns:p14="http://schemas.microsoft.com/office/powerpoint/2010/main" val="38721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06E7EBF3-EB29-410E-9D4B-94D4B885B048}" type="slidenum">
              <a:rPr lang="vi-VN"/>
              <a:pPr>
                <a:defRPr/>
              </a:pPr>
              <a:t>‹#›</a:t>
            </a:fld>
            <a:endParaRPr lang="vi-VN"/>
          </a:p>
        </p:txBody>
      </p:sp>
    </p:spTree>
    <p:extLst>
      <p:ext uri="{BB962C8B-B14F-4D97-AF65-F5344CB8AC3E}">
        <p14:creationId xmlns:p14="http://schemas.microsoft.com/office/powerpoint/2010/main" val="120307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FD20DEC9-8265-4385-948F-C931F5448182}" type="slidenum">
              <a:rPr lang="vi-VN"/>
              <a:pPr>
                <a:defRPr/>
              </a:pPr>
              <a:t>‹#›</a:t>
            </a:fld>
            <a:endParaRPr lang="vi-VN"/>
          </a:p>
        </p:txBody>
      </p:sp>
    </p:spTree>
    <p:extLst>
      <p:ext uri="{BB962C8B-B14F-4D97-AF65-F5344CB8AC3E}">
        <p14:creationId xmlns:p14="http://schemas.microsoft.com/office/powerpoint/2010/main" val="19128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9ED5A863-2243-41D4-8528-31C6EDEA5F3C}" type="slidenum">
              <a:rPr lang="vi-VN"/>
              <a:pPr>
                <a:defRPr/>
              </a:pPr>
              <a:t>‹#›</a:t>
            </a:fld>
            <a:endParaRPr lang="vi-VN"/>
          </a:p>
        </p:txBody>
      </p:sp>
    </p:spTree>
    <p:extLst>
      <p:ext uri="{BB962C8B-B14F-4D97-AF65-F5344CB8AC3E}">
        <p14:creationId xmlns:p14="http://schemas.microsoft.com/office/powerpoint/2010/main" val="170619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A91A8DA-B69C-4BFB-9FD5-7D7CD18B46E0}" type="slidenum">
              <a:rPr lang="vi-VN"/>
              <a:pPr>
                <a:defRPr/>
              </a:pPr>
              <a:t>‹#›</a:t>
            </a:fld>
            <a:endParaRPr lang="vi-VN"/>
          </a:p>
        </p:txBody>
      </p:sp>
    </p:spTree>
    <p:extLst>
      <p:ext uri="{BB962C8B-B14F-4D97-AF65-F5344CB8AC3E}">
        <p14:creationId xmlns:p14="http://schemas.microsoft.com/office/powerpoint/2010/main" val="317579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2A7D93F-3643-4FFD-AEED-561467786732}" type="slidenum">
              <a:rPr lang="vi-VN"/>
              <a:pPr>
                <a:defRPr/>
              </a:pPr>
              <a:t>‹#›</a:t>
            </a:fld>
            <a:endParaRPr lang="vi-VN"/>
          </a:p>
        </p:txBody>
      </p:sp>
    </p:spTree>
    <p:extLst>
      <p:ext uri="{BB962C8B-B14F-4D97-AF65-F5344CB8AC3E}">
        <p14:creationId xmlns:p14="http://schemas.microsoft.com/office/powerpoint/2010/main" val="36669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altLang="ru-RU"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altLang="ru-RU" smtClean="0"/>
              <a:t>Образец текста</a:t>
            </a:r>
          </a:p>
          <a:p>
            <a:pPr lvl="1"/>
            <a:r>
              <a:rPr lang="vi-VN" altLang="ru-RU" smtClean="0"/>
              <a:t>Второй уровень</a:t>
            </a:r>
          </a:p>
          <a:p>
            <a:pPr lvl="2"/>
            <a:r>
              <a:rPr lang="vi-VN" altLang="ru-RU" smtClean="0"/>
              <a:t>Третий уровень</a:t>
            </a:r>
          </a:p>
          <a:p>
            <a:pPr lvl="3"/>
            <a:r>
              <a:rPr lang="vi-VN" altLang="ru-RU" smtClean="0"/>
              <a:t>Четвертый уровень</a:t>
            </a:r>
          </a:p>
          <a:p>
            <a:pPr lvl="4"/>
            <a:r>
              <a:rPr lang="vi-VN" altLang="ru-RU"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8AED825-F3FE-4C22-AEB2-E0DD3D2A9ED5}"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ru-RU" sz="3200" smtClean="0"/>
              <a:t>IT4853</a:t>
            </a:r>
            <a:br>
              <a:rPr lang="en-US" altLang="ru-RU" sz="3200" smtClean="0"/>
            </a:br>
            <a:r>
              <a:rPr lang="en-US" altLang="ru-RU" sz="3200" smtClean="0"/>
              <a:t>Tìm kiếm và trình diễn thông tin</a:t>
            </a:r>
            <a:endParaRPr lang="vi-VN" altLang="ru-RU" sz="3200" smtClean="0"/>
          </a:p>
        </p:txBody>
      </p:sp>
      <p:sp>
        <p:nvSpPr>
          <p:cNvPr id="4099" name="Rectangle 3"/>
          <p:cNvSpPr>
            <a:spLocks noGrp="1" noChangeArrowheads="1"/>
          </p:cNvSpPr>
          <p:nvPr>
            <p:ph type="subTitle" idx="1"/>
          </p:nvPr>
        </p:nvSpPr>
        <p:spPr>
          <a:xfrm>
            <a:off x="1371600" y="3716338"/>
            <a:ext cx="6400800" cy="1752600"/>
          </a:xfrm>
        </p:spPr>
        <p:txBody>
          <a:bodyPr/>
          <a:lstStyle/>
          <a:p>
            <a:pPr eaLnBrk="1" hangingPunct="1"/>
            <a:r>
              <a:rPr lang="en-US" altLang="ru-RU" sz="2800" dirty="0" err="1" smtClean="0"/>
              <a:t>Chương</a:t>
            </a:r>
            <a:r>
              <a:rPr lang="en-US" altLang="ru-RU" sz="2800" dirty="0" smtClean="0"/>
              <a:t> 7. </a:t>
            </a:r>
            <a:r>
              <a:rPr lang="en-US" altLang="ru-RU" sz="2800" dirty="0" err="1" smtClean="0"/>
              <a:t>Đánh</a:t>
            </a:r>
            <a:r>
              <a:rPr lang="en-US" altLang="ru-RU" sz="2800" dirty="0" smtClean="0"/>
              <a:t> </a:t>
            </a:r>
            <a:r>
              <a:rPr lang="en-US" altLang="ru-RU" sz="2800" dirty="0" err="1" smtClean="0"/>
              <a:t>giá</a:t>
            </a:r>
            <a:r>
              <a:rPr lang="en-US" altLang="ru-RU" sz="2800" dirty="0" smtClean="0"/>
              <a:t> </a:t>
            </a:r>
            <a:r>
              <a:rPr lang="en-US" altLang="ru-RU" sz="2800" dirty="0" err="1" smtClean="0"/>
              <a:t>kết</a:t>
            </a:r>
            <a:r>
              <a:rPr lang="en-US" altLang="ru-RU" sz="2800" dirty="0" smtClean="0"/>
              <a:t> </a:t>
            </a:r>
            <a:r>
              <a:rPr lang="en-US" altLang="ru-RU" sz="2800" dirty="0" err="1" smtClean="0"/>
              <a:t>quả</a:t>
            </a:r>
            <a:r>
              <a:rPr lang="en-US" altLang="ru-RU" sz="2800" dirty="0" smtClean="0"/>
              <a:t> </a:t>
            </a:r>
            <a:r>
              <a:rPr lang="en-US" altLang="ru-RU" sz="2800" dirty="0" err="1" smtClean="0"/>
              <a:t>tìm</a:t>
            </a:r>
            <a:r>
              <a:rPr lang="en-US" altLang="ru-RU" sz="2800" dirty="0" smtClean="0"/>
              <a:t> </a:t>
            </a:r>
            <a:r>
              <a:rPr lang="en-US" altLang="ru-RU" sz="2800" dirty="0" err="1" smtClean="0"/>
              <a:t>kiếm</a:t>
            </a:r>
            <a:endParaRPr lang="en-US" altLang="ru-RU" sz="2800" dirty="0" smtClean="0"/>
          </a:p>
          <a:p>
            <a:pPr eaLnBrk="1" hangingPunct="1"/>
            <a:endParaRPr lang="en-US" altLang="ru-RU" sz="3200" dirty="0" smtClean="0"/>
          </a:p>
        </p:txBody>
      </p:sp>
      <p:sp>
        <p:nvSpPr>
          <p:cNvPr id="4100"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a:cs typeface="Arial" panose="020B0604020202020204" pitchFamily="34" charset="0"/>
              </a:rPr>
              <a:t>, </a:t>
            </a:r>
            <a:r>
              <a:rPr lang="en-US" altLang="ru-RU" sz="1800" smtClean="0">
                <a:cs typeface="Arial" panose="020B0604020202020204" pitchFamily="34" charset="0"/>
              </a:rPr>
              <a:t>2016</a:t>
            </a:r>
            <a:endParaRPr lang="vi-VN" altLang="ru-RU" sz="1800" dirty="0">
              <a:cs typeface="Arial" panose="020B0604020202020204" pitchFamily="34" charset="0"/>
            </a:endParaRPr>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305C2E4-AD31-47A7-BDBB-FEC82E3A1A2B}" type="slidenum">
              <a:rPr lang="vi-VN" altLang="ru-RU" sz="1400" smtClean="0"/>
              <a:pPr>
                <a:spcBef>
                  <a:spcPct val="0"/>
                </a:spcBef>
                <a:buClrTx/>
                <a:buSzTx/>
                <a:buFontTx/>
                <a:buNone/>
              </a:pPr>
              <a:t>10</a:t>
            </a:fld>
            <a:endParaRPr lang="vi-VN" altLang="ru-RU" sz="1400" smtClean="0"/>
          </a:p>
        </p:txBody>
      </p:sp>
      <p:sp>
        <p:nvSpPr>
          <p:cNvPr id="16387"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r>
              <a:rPr lang="en-US" altLang="ru-RU" dirty="0" smtClean="0"/>
              <a:t> </a:t>
            </a:r>
            <a:r>
              <a:rPr lang="en-US" altLang="ru-RU" dirty="0" err="1" smtClean="0"/>
              <a:t>thuyên</a:t>
            </a:r>
            <a:r>
              <a:rPr lang="en-US" altLang="ru-RU" dirty="0" smtClean="0"/>
              <a:t> </a:t>
            </a:r>
            <a:r>
              <a:rPr lang="en-US" altLang="ru-RU" dirty="0" err="1" smtClean="0"/>
              <a:t>giảm</a:t>
            </a:r>
            <a:endParaRPr lang="en-US" altLang="ru-RU" dirty="0" smtClean="0"/>
          </a:p>
        </p:txBody>
      </p:sp>
      <mc:AlternateContent xmlns:mc="http://schemas.openxmlformats.org/markup-compatibility/2006">
        <mc:Choice xmlns:a14="http://schemas.microsoft.com/office/drawing/2010/main" Requires="a14">
          <p:sp>
            <p:nvSpPr>
              <p:cNvPr id="16388" name="Rectangle 3"/>
              <p:cNvSpPr>
                <a:spLocks noGrp="1" noChangeArrowheads="1"/>
              </p:cNvSpPr>
              <p:nvPr>
                <p:ph type="body" idx="4294967295"/>
              </p:nvPr>
            </p:nvSpPr>
            <p:spPr>
              <a:xfrm>
                <a:off x="611560" y="1989138"/>
                <a:ext cx="8303840" cy="2159942"/>
              </a:xfrm>
            </p:spPr>
            <p:txBody>
              <a:bodyPr/>
              <a:lstStyle/>
              <a:p>
                <a:pPr eaLnBrk="1" hangingPunct="1"/>
                <a:r>
                  <a:rPr lang="en-US" altLang="ru-RU" dirty="0" smtClean="0"/>
                  <a:t>DCG </a:t>
                </a:r>
                <a:r>
                  <a:rPr lang="en-US" altLang="ru-RU" dirty="0" err="1" smtClean="0"/>
                  <a:t>tại</a:t>
                </a:r>
                <a:r>
                  <a:rPr lang="en-US" altLang="ru-RU" dirty="0" smtClean="0"/>
                  <a:t> </a:t>
                </a:r>
                <a:r>
                  <a:rPr lang="en-US" altLang="ru-RU" dirty="0" err="1" smtClean="0"/>
                  <a:t>vị</a:t>
                </a:r>
                <a:r>
                  <a:rPr lang="en-US" altLang="ru-RU" dirty="0" smtClean="0"/>
                  <a:t> </a:t>
                </a:r>
                <a:r>
                  <a:rPr lang="en-US" altLang="ru-RU" dirty="0" err="1" smtClean="0"/>
                  <a:t>trí</a:t>
                </a:r>
                <a:r>
                  <a:rPr lang="en-US" altLang="ru-RU" dirty="0" smtClean="0"/>
                  <a:t> n</a:t>
                </a:r>
              </a:p>
              <a:p>
                <a:pPr lvl="1" eaLnBrk="1" hangingPunct="1"/>
                <a:r>
                  <a:rPr lang="en-US" altLang="ru-RU" sz="2800" dirty="0" smtClean="0"/>
                  <a:t>DCG = rel</a:t>
                </a:r>
                <a:r>
                  <a:rPr lang="en-US" altLang="ru-RU" sz="2800" baseline="-25000" dirty="0" smtClean="0"/>
                  <a:t>1</a:t>
                </a:r>
                <a:r>
                  <a:rPr lang="en-US" altLang="ru-RU" sz="2800" dirty="0" smtClean="0"/>
                  <a:t> + rel</a:t>
                </a:r>
                <a:r>
                  <a:rPr lang="en-US" altLang="ru-RU" sz="2800" baseline="-25000" dirty="0" smtClean="0"/>
                  <a:t>2</a:t>
                </a:r>
                <a:r>
                  <a:rPr lang="en-US" altLang="ru-RU" sz="2800" dirty="0" smtClean="0"/>
                  <a:t>/log</a:t>
                </a:r>
                <a:r>
                  <a:rPr lang="en-US" altLang="ru-RU" sz="2800" baseline="-25000" dirty="0" smtClean="0"/>
                  <a:t>2</a:t>
                </a:r>
                <a:r>
                  <a:rPr lang="en-US" altLang="ru-RU" sz="2800" dirty="0" smtClean="0"/>
                  <a:t>2 + … </a:t>
                </a:r>
                <a:r>
                  <a:rPr lang="en-US" altLang="ru-RU" sz="2800" dirty="0" err="1" smtClean="0"/>
                  <a:t>rel</a:t>
                </a:r>
                <a:r>
                  <a:rPr lang="en-US" altLang="ru-RU" sz="2800" baseline="-25000" dirty="0" err="1" smtClean="0"/>
                  <a:t>n</a:t>
                </a:r>
                <a:r>
                  <a:rPr lang="en-US" altLang="ru-RU" sz="2800" dirty="0" smtClean="0"/>
                  <a:t>/log</a:t>
                </a:r>
                <a:r>
                  <a:rPr lang="en-US" altLang="ru-RU" sz="2800" baseline="-25000" dirty="0" smtClean="0"/>
                  <a:t>2</a:t>
                </a:r>
                <a:r>
                  <a:rPr lang="en-US" altLang="ru-RU" sz="2800" dirty="0" smtClean="0"/>
                  <a:t>n</a:t>
                </a:r>
              </a:p>
              <a:p>
                <a:pPr eaLnBrk="1" hangingPunct="1">
                  <a:lnSpc>
                    <a:spcPct val="80000"/>
                  </a:lnSpc>
                </a:pPr>
                <a14:m>
                  <m:oMath xmlns:m="http://schemas.openxmlformats.org/officeDocument/2006/math">
                    <m:sSub>
                      <m:sSubPr>
                        <m:ctrlPr>
                          <a:rPr lang="en-US" sz="3200" b="0" i="1" smtClean="0">
                            <a:latin typeface="Cambria Math"/>
                          </a:rPr>
                        </m:ctrlPr>
                      </m:sSubPr>
                      <m:e>
                        <m:r>
                          <a:rPr lang="en-US" sz="3200" b="0" i="1" smtClean="0">
                            <a:latin typeface="Cambria Math" panose="02040503050406030204" pitchFamily="18" charset="0"/>
                          </a:rPr>
                          <m:t>𝐷𝐶𝐺</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m:t>
                    </m:r>
                    <m:sSub>
                      <m:sSubPr>
                        <m:ctrlPr>
                          <a:rPr lang="en-US" sz="3200" b="0" i="1" smtClean="0">
                            <a:latin typeface="Cambria Math"/>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nary>
                      <m:naryPr>
                        <m:chr m:val="∑"/>
                        <m:ctrlPr>
                          <a:rPr lang="en-US" sz="3200" b="0" i="1" smtClean="0">
                            <a:latin typeface="Cambria Math"/>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2</m:t>
                        </m:r>
                      </m:sub>
                      <m:sup>
                        <m:r>
                          <a:rPr lang="en-US" sz="3200" b="0" i="1" smtClean="0">
                            <a:latin typeface="Cambria Math" panose="02040503050406030204" pitchFamily="18" charset="0"/>
                          </a:rPr>
                          <m:t>𝑛</m:t>
                        </m:r>
                      </m:sup>
                      <m:e>
                        <m:f>
                          <m:fPr>
                            <m:ctrlPr>
                              <a:rPr lang="en-US" sz="3200" b="0" i="1" smtClean="0">
                                <a:latin typeface="Cambria Math"/>
                              </a:rPr>
                            </m:ctrlPr>
                          </m:fPr>
                          <m:num>
                            <m:sSub>
                              <m:sSubPr>
                                <m:ctrlPr>
                                  <a:rPr lang="en-US" sz="3200" b="0" i="1" smtClean="0">
                                    <a:latin typeface="Cambria Math"/>
                                  </a:rPr>
                                </m:ctrlPr>
                              </m:sSubPr>
                              <m:e>
                                <m:r>
                                  <a:rPr lang="en-US" sz="3200" b="0" i="1" smtClean="0">
                                    <a:latin typeface="Cambria Math" panose="02040503050406030204" pitchFamily="18" charset="0"/>
                                  </a:rPr>
                                  <m:t>𝑟𝑒𝑙</m:t>
                                </m:r>
                              </m:e>
                              <m:sub>
                                <m:r>
                                  <a:rPr lang="en-US" sz="3200" b="0" i="1" smtClean="0">
                                    <a:latin typeface="Cambria Math" panose="02040503050406030204" pitchFamily="18" charset="0"/>
                                  </a:rPr>
                                  <m:t>𝑖</m:t>
                                </m:r>
                              </m:sub>
                            </m:sSub>
                          </m:num>
                          <m:den>
                            <m:sSub>
                              <m:sSubPr>
                                <m:ctrlPr>
                                  <a:rPr lang="en-US" sz="3200" b="0" i="1" smtClean="0">
                                    <a:latin typeface="Cambria Math"/>
                                  </a:rPr>
                                </m:ctrlPr>
                              </m:sSubPr>
                              <m:e>
                                <m:r>
                                  <a:rPr lang="en-US" sz="3200" b="0" i="1" smtClean="0">
                                    <a:latin typeface="Cambria Math" panose="02040503050406030204" pitchFamily="18" charset="0"/>
                                  </a:rPr>
                                  <m:t>𝑙𝑜𝑔</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𝑖</m:t>
                            </m:r>
                          </m:den>
                        </m:f>
                      </m:e>
                    </m:nary>
                  </m:oMath>
                </a14:m>
                <a:endParaRPr lang="en-US" altLang="ru-RU" dirty="0" smtClean="0"/>
              </a:p>
            </p:txBody>
          </p:sp>
        </mc:Choice>
        <mc:Fallback>
          <p:sp>
            <p:nvSpPr>
              <p:cNvPr id="16388" name="Rectangle 3"/>
              <p:cNvSpPr>
                <a:spLocks noGrp="1" noRot="1" noChangeAspect="1" noMove="1" noResize="1" noEditPoints="1" noAdjustHandles="1" noChangeArrowheads="1" noChangeShapeType="1" noTextEdit="1"/>
              </p:cNvSpPr>
              <p:nvPr>
                <p:ph type="body" idx="4294967295"/>
              </p:nvPr>
            </p:nvSpPr>
            <p:spPr>
              <a:xfrm>
                <a:off x="611560" y="1989138"/>
                <a:ext cx="8303840" cy="2159942"/>
              </a:xfrm>
              <a:blipFill rotWithShape="1">
                <a:blip r:embed="rId3"/>
                <a:stretch>
                  <a:fillRect l="-293" t="-2817"/>
                </a:stretch>
              </a:blipFill>
            </p:spPr>
            <p:txBody>
              <a:bodyPr/>
              <a:lstStyle/>
              <a:p>
                <a:r>
                  <a:rPr lang="vi-VN">
                    <a:noFill/>
                  </a:rPr>
                  <a:t> </a:t>
                </a:r>
              </a:p>
            </p:txBody>
          </p:sp>
        </mc:Fallback>
      </mc:AlternateContent>
      <p:sp>
        <p:nvSpPr>
          <p:cNvPr id="16389" name="TextBox 1"/>
          <p:cNvSpPr txBox="1">
            <a:spLocks noChangeArrowheads="1"/>
          </p:cNvSpPr>
          <p:nvPr/>
        </p:nvSpPr>
        <p:spPr bwMode="auto">
          <a:xfrm>
            <a:off x="675250" y="5085184"/>
            <a:ext cx="77041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r">
              <a:spcBef>
                <a:spcPct val="0"/>
              </a:spcBef>
              <a:buClrTx/>
              <a:buSzTx/>
              <a:buFontTx/>
              <a:buNone/>
            </a:pPr>
            <a:r>
              <a:rPr lang="en-US" altLang="ru-RU" sz="2400" i="1" dirty="0" err="1">
                <a:solidFill>
                  <a:schemeClr val="tx2"/>
                </a:solidFill>
              </a:rPr>
              <a:t>Có</a:t>
            </a:r>
            <a:r>
              <a:rPr lang="en-US" altLang="ru-RU" sz="2400" i="1" dirty="0">
                <a:solidFill>
                  <a:schemeClr val="tx2"/>
                </a:solidFill>
              </a:rPr>
              <a:t> </a:t>
            </a:r>
            <a:r>
              <a:rPr lang="en-US" altLang="ru-RU" sz="2400" i="1" dirty="0" err="1">
                <a:solidFill>
                  <a:schemeClr val="tx2"/>
                </a:solidFill>
              </a:rPr>
              <a:t>thể</a:t>
            </a:r>
            <a:r>
              <a:rPr lang="en-US" altLang="ru-RU" sz="2400" i="1" dirty="0">
                <a:solidFill>
                  <a:schemeClr val="tx2"/>
                </a:solidFill>
              </a:rPr>
              <a:t> </a:t>
            </a:r>
            <a:r>
              <a:rPr lang="en-US" altLang="ru-RU" sz="2400" i="1" dirty="0" err="1">
                <a:solidFill>
                  <a:schemeClr val="tx2"/>
                </a:solidFill>
              </a:rPr>
              <a:t>sử</a:t>
            </a:r>
            <a:r>
              <a:rPr lang="en-US" altLang="ru-RU" sz="2400" i="1" dirty="0">
                <a:solidFill>
                  <a:schemeClr val="tx2"/>
                </a:solidFill>
              </a:rPr>
              <a:t> </a:t>
            </a:r>
            <a:r>
              <a:rPr lang="en-US" altLang="ru-RU" sz="2400" i="1" dirty="0" err="1">
                <a:solidFill>
                  <a:schemeClr val="tx2"/>
                </a:solidFill>
              </a:rPr>
              <a:t>dụng</a:t>
            </a:r>
            <a:r>
              <a:rPr lang="en-US" altLang="ru-RU" sz="2400" i="1" dirty="0">
                <a:solidFill>
                  <a:schemeClr val="tx2"/>
                </a:solidFill>
              </a:rPr>
              <a:t> </a:t>
            </a:r>
            <a:r>
              <a:rPr lang="en-US" altLang="ru-RU" sz="2400" i="1" dirty="0" err="1">
                <a:solidFill>
                  <a:schemeClr val="tx2"/>
                </a:solidFill>
              </a:rPr>
              <a:t>hệ</a:t>
            </a:r>
            <a:r>
              <a:rPr lang="en-US" altLang="ru-RU" sz="2400" i="1" dirty="0">
                <a:solidFill>
                  <a:schemeClr val="tx2"/>
                </a:solidFill>
              </a:rPr>
              <a:t> </a:t>
            </a:r>
            <a:r>
              <a:rPr lang="en-US" altLang="ru-RU" sz="2400" i="1" dirty="0" err="1">
                <a:solidFill>
                  <a:schemeClr val="tx2"/>
                </a:solidFill>
              </a:rPr>
              <a:t>cơ</a:t>
            </a:r>
            <a:r>
              <a:rPr lang="en-US" altLang="ru-RU" sz="2400" i="1" dirty="0">
                <a:solidFill>
                  <a:schemeClr val="tx2"/>
                </a:solidFill>
              </a:rPr>
              <a:t> </a:t>
            </a:r>
            <a:r>
              <a:rPr lang="en-US" altLang="ru-RU" sz="2400" i="1" dirty="0" err="1">
                <a:solidFill>
                  <a:schemeClr val="tx2"/>
                </a:solidFill>
              </a:rPr>
              <a:t>số</a:t>
            </a:r>
            <a:r>
              <a:rPr lang="en-US" altLang="ru-RU" sz="2400" i="1" dirty="0">
                <a:solidFill>
                  <a:schemeClr val="tx2"/>
                </a:solidFill>
              </a:rPr>
              <a:t> </a:t>
            </a:r>
            <a:r>
              <a:rPr lang="en-US" altLang="ru-RU" sz="2400" i="1" dirty="0" err="1">
                <a:solidFill>
                  <a:schemeClr val="tx2"/>
                </a:solidFill>
              </a:rPr>
              <a:t>bất</a:t>
            </a:r>
            <a:r>
              <a:rPr lang="en-US" altLang="ru-RU" sz="2400" i="1" dirty="0">
                <a:solidFill>
                  <a:schemeClr val="tx2"/>
                </a:solidFill>
              </a:rPr>
              <a:t> </a:t>
            </a:r>
            <a:r>
              <a:rPr lang="en-US" altLang="ru-RU" sz="2400" i="1" dirty="0" err="1">
                <a:solidFill>
                  <a:schemeClr val="tx2"/>
                </a:solidFill>
              </a:rPr>
              <a:t>kỳ</a:t>
            </a:r>
            <a:r>
              <a:rPr lang="en-US" altLang="ru-RU" sz="2400" i="1" dirty="0">
                <a:solidFill>
                  <a:schemeClr val="tx2"/>
                </a:solidFill>
              </a:rPr>
              <a:t> </a:t>
            </a:r>
            <a:r>
              <a:rPr lang="en-US" altLang="ru-RU" sz="2400" i="1" dirty="0" err="1">
                <a:solidFill>
                  <a:schemeClr val="tx2"/>
                </a:solidFill>
              </a:rPr>
              <a:t>cho</a:t>
            </a:r>
            <a:r>
              <a:rPr lang="en-US" altLang="ru-RU" sz="2400" i="1" dirty="0">
                <a:solidFill>
                  <a:schemeClr val="tx2"/>
                </a:solidFill>
              </a:rPr>
              <a:t> </a:t>
            </a:r>
            <a:r>
              <a:rPr lang="en-US" altLang="ru-RU" sz="2400" i="1" dirty="0" err="1">
                <a:solidFill>
                  <a:schemeClr val="tx2"/>
                </a:solidFill>
              </a:rPr>
              <a:t>hàm</a:t>
            </a:r>
            <a:r>
              <a:rPr lang="en-US" altLang="ru-RU" sz="2400" i="1" dirty="0">
                <a:solidFill>
                  <a:schemeClr val="tx2"/>
                </a:solidFill>
              </a:rPr>
              <a:t> </a:t>
            </a:r>
            <a:r>
              <a:rPr lang="en-US" altLang="ru-RU" sz="2400" i="1" dirty="0" smtClean="0">
                <a:solidFill>
                  <a:schemeClr val="tx2"/>
                </a:solidFill>
              </a:rPr>
              <a:t>log</a:t>
            </a:r>
          </a:p>
          <a:p>
            <a:pPr algn="just">
              <a:spcBef>
                <a:spcPct val="0"/>
              </a:spcBef>
              <a:buClrTx/>
              <a:buSzTx/>
              <a:buFontTx/>
              <a:buNone/>
            </a:pPr>
            <a:r>
              <a:rPr lang="en-US" altLang="ru-RU" sz="2400" dirty="0" err="1" smtClean="0">
                <a:solidFill>
                  <a:schemeClr val="tx2"/>
                </a:solidFill>
              </a:rPr>
              <a:t>Tổng</a:t>
            </a:r>
            <a:r>
              <a:rPr lang="en-US" altLang="ru-RU" sz="2400" dirty="0" smtClean="0">
                <a:solidFill>
                  <a:schemeClr val="tx2"/>
                </a:solidFill>
              </a:rPr>
              <a:t> </a:t>
            </a:r>
            <a:r>
              <a:rPr lang="en-US" altLang="ru-RU" sz="2400" dirty="0" err="1" smtClean="0">
                <a:solidFill>
                  <a:schemeClr val="tx2"/>
                </a:solidFill>
              </a:rPr>
              <a:t>mức</a:t>
            </a:r>
            <a:r>
              <a:rPr lang="en-US" altLang="ru-RU" sz="2400" dirty="0" smtClean="0">
                <a:solidFill>
                  <a:schemeClr val="tx2"/>
                </a:solidFill>
              </a:rPr>
              <a:t> </a:t>
            </a:r>
            <a:r>
              <a:rPr lang="en-US" altLang="ru-RU" sz="2400" dirty="0" err="1" smtClean="0">
                <a:solidFill>
                  <a:schemeClr val="tx2"/>
                </a:solidFill>
              </a:rPr>
              <a:t>lợi</a:t>
            </a:r>
            <a:r>
              <a:rPr lang="en-US" altLang="ru-RU" sz="2400" dirty="0" smtClean="0">
                <a:solidFill>
                  <a:schemeClr val="tx2"/>
                </a:solidFill>
              </a:rPr>
              <a:t> </a:t>
            </a:r>
            <a:r>
              <a:rPr lang="en-US" altLang="ru-RU" sz="2400" dirty="0" err="1" smtClean="0">
                <a:solidFill>
                  <a:schemeClr val="tx2"/>
                </a:solidFill>
              </a:rPr>
              <a:t>ích</a:t>
            </a:r>
            <a:r>
              <a:rPr lang="en-US" altLang="ru-RU" sz="2400" dirty="0" smtClean="0">
                <a:solidFill>
                  <a:schemeClr val="tx2"/>
                </a:solidFill>
              </a:rPr>
              <a:t> </a:t>
            </a:r>
            <a:r>
              <a:rPr lang="en-US" altLang="ru-RU" sz="2400" dirty="0" err="1" smtClean="0">
                <a:solidFill>
                  <a:schemeClr val="tx2"/>
                </a:solidFill>
              </a:rPr>
              <a:t>thuyên</a:t>
            </a:r>
            <a:r>
              <a:rPr lang="en-US" altLang="ru-RU" sz="2400" dirty="0" smtClean="0">
                <a:solidFill>
                  <a:schemeClr val="tx2"/>
                </a:solidFill>
              </a:rPr>
              <a:t> </a:t>
            </a:r>
            <a:r>
              <a:rPr lang="en-US" altLang="ru-RU" sz="2400" dirty="0" err="1" smtClean="0">
                <a:solidFill>
                  <a:schemeClr val="tx2"/>
                </a:solidFill>
              </a:rPr>
              <a:t>giảm</a:t>
            </a:r>
            <a:r>
              <a:rPr lang="en-US" altLang="ru-RU" sz="2400" dirty="0" smtClean="0">
                <a:solidFill>
                  <a:schemeClr val="tx2"/>
                </a:solidFill>
              </a:rPr>
              <a:t>: </a:t>
            </a:r>
            <a:r>
              <a:rPr lang="en-US" altLang="ru-RU" sz="2400" dirty="0">
                <a:solidFill>
                  <a:schemeClr val="tx2"/>
                </a:solidFill>
              </a:rPr>
              <a:t>DCG – Discounted </a:t>
            </a:r>
            <a:r>
              <a:rPr lang="en-US" altLang="ru-RU" sz="2400" dirty="0" smtClean="0">
                <a:solidFill>
                  <a:schemeClr val="tx2"/>
                </a:solidFill>
              </a:rPr>
              <a:t>Cumulative Gain</a:t>
            </a:r>
            <a:endParaRPr lang="vi-VN" altLang="ru-RU" sz="2400" i="1"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3B4A23-FD25-4681-BD38-3BE7C9C0D13F}" type="slidenum">
              <a:rPr lang="vi-VN" altLang="ru-RU" sz="1400" smtClean="0"/>
              <a:pPr>
                <a:spcBef>
                  <a:spcPct val="0"/>
                </a:spcBef>
                <a:buClrTx/>
                <a:buSzTx/>
                <a:buFontTx/>
                <a:buNone/>
              </a:pPr>
              <a:t>11</a:t>
            </a:fld>
            <a:endParaRPr lang="vi-VN" altLang="ru-RU" sz="1400" smtClean="0"/>
          </a:p>
        </p:txBody>
      </p:sp>
      <p:sp>
        <p:nvSpPr>
          <p:cNvPr id="18435" name="Content Placeholder 2"/>
          <p:cNvSpPr>
            <a:spLocks noGrp="1"/>
          </p:cNvSpPr>
          <p:nvPr>
            <p:ph idx="4294967295"/>
          </p:nvPr>
        </p:nvSpPr>
        <p:spPr>
          <a:xfrm>
            <a:off x="611188" y="1916113"/>
            <a:ext cx="8075612" cy="4637087"/>
          </a:xfrm>
        </p:spPr>
        <p:txBody>
          <a:bodyPr/>
          <a:lstStyle/>
          <a:p>
            <a:pPr eaLnBrk="1" hangingPunct="1"/>
            <a:r>
              <a:rPr lang="en-US" altLang="ru-RU" dirty="0" err="1" smtClean="0"/>
              <a:t>Công</a:t>
            </a:r>
            <a:r>
              <a:rPr lang="en-US" altLang="ru-RU" dirty="0" smtClean="0"/>
              <a:t> </a:t>
            </a:r>
            <a:r>
              <a:rPr lang="en-US" altLang="ru-RU" dirty="0" err="1" smtClean="0"/>
              <a:t>thức</a:t>
            </a:r>
            <a:r>
              <a:rPr lang="en-US" altLang="ru-RU" dirty="0" smtClean="0"/>
              <a:t> </a:t>
            </a:r>
            <a:r>
              <a:rPr lang="en-US" altLang="ru-RU" dirty="0" err="1" smtClean="0"/>
              <a:t>giảm</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khác</a:t>
            </a:r>
            <a:r>
              <a:rPr lang="en-US" altLang="ru-RU" dirty="0" smtClean="0"/>
              <a:t>:</a:t>
            </a:r>
            <a:endParaRPr lang="en-US" altLang="ru-RU" dirty="0" smtClean="0"/>
          </a:p>
          <a:p>
            <a:pPr eaLnBrk="1" hangingPunct="1"/>
            <a:endParaRPr lang="en-US" altLang="ru-RU" dirty="0" smtClean="0"/>
          </a:p>
          <a:p>
            <a:pPr eaLnBrk="1" hangingPunct="1"/>
            <a:endParaRPr lang="en-US" altLang="ru-RU" sz="2400" dirty="0" smtClean="0"/>
          </a:p>
          <a:p>
            <a:pPr lvl="1" algn="just" eaLnBrk="1" hangingPunct="1"/>
            <a:r>
              <a:rPr lang="en-US" altLang="ru-RU" dirty="0" err="1" smtClean="0"/>
              <a:t>Nhấn</a:t>
            </a:r>
            <a:r>
              <a:rPr lang="en-US" altLang="ru-RU" dirty="0" smtClean="0"/>
              <a:t> </a:t>
            </a:r>
            <a:r>
              <a:rPr lang="en-US" altLang="ru-RU" dirty="0" err="1" smtClean="0"/>
              <a:t>mạnh</a:t>
            </a:r>
            <a:r>
              <a:rPr lang="en-US" altLang="ru-RU" dirty="0" smtClean="0"/>
              <a:t> </a:t>
            </a:r>
            <a:r>
              <a:rPr lang="en-US" altLang="ru-RU" dirty="0" err="1" smtClean="0"/>
              <a:t>những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có</a:t>
            </a:r>
            <a:r>
              <a:rPr lang="en-US" altLang="ru-RU" dirty="0" smtClean="0"/>
              <a:t> </a:t>
            </a:r>
            <a:r>
              <a:rPr lang="en-US" altLang="ru-RU" dirty="0" err="1" smtClean="0"/>
              <a:t>độ</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cao</a:t>
            </a:r>
            <a:endParaRPr lang="en-US" altLang="ru-RU" dirty="0" smtClean="0"/>
          </a:p>
        </p:txBody>
      </p:sp>
      <p:pic>
        <p:nvPicPr>
          <p:cNvPr id="18436" name="Picture 5"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3429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2"/>
          <p:cNvSpPr txBox="1">
            <a:spLocks noChangeArrowheads="1"/>
          </p:cNvSpPr>
          <p:nvPr/>
        </p:nvSpPr>
        <p:spPr bwMode="auto">
          <a:xfrm>
            <a:off x="1331913" y="633413"/>
            <a:ext cx="7283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3600" dirty="0" err="1" smtClean="0">
                <a:solidFill>
                  <a:schemeClr val="tx2"/>
                </a:solidFill>
              </a:rPr>
              <a:t>Tổng</a:t>
            </a:r>
            <a:r>
              <a:rPr lang="en-US" altLang="ru-RU" sz="3600" dirty="0" smtClean="0">
                <a:solidFill>
                  <a:schemeClr val="tx2"/>
                </a:solidFill>
              </a:rPr>
              <a:t> </a:t>
            </a:r>
            <a:r>
              <a:rPr lang="en-US" altLang="ru-RU" sz="3600" dirty="0" err="1" smtClean="0">
                <a:solidFill>
                  <a:schemeClr val="tx2"/>
                </a:solidFill>
              </a:rPr>
              <a:t>mức</a:t>
            </a:r>
            <a:r>
              <a:rPr lang="en-US" altLang="ru-RU" sz="3600" dirty="0" smtClean="0">
                <a:solidFill>
                  <a:schemeClr val="tx2"/>
                </a:solidFill>
              </a:rPr>
              <a:t> </a:t>
            </a:r>
            <a:r>
              <a:rPr lang="en-US" altLang="ru-RU" sz="3600" dirty="0" err="1" smtClean="0">
                <a:solidFill>
                  <a:schemeClr val="tx2"/>
                </a:solidFill>
              </a:rPr>
              <a:t>hữu</a:t>
            </a:r>
            <a:r>
              <a:rPr lang="en-US" altLang="ru-RU" sz="3600" dirty="0" smtClean="0">
                <a:solidFill>
                  <a:schemeClr val="tx2"/>
                </a:solidFill>
              </a:rPr>
              <a:t> </a:t>
            </a:r>
            <a:r>
              <a:rPr lang="en-US" altLang="ru-RU" sz="3600" dirty="0" err="1" smtClean="0">
                <a:solidFill>
                  <a:schemeClr val="tx2"/>
                </a:solidFill>
              </a:rPr>
              <a:t>ích</a:t>
            </a:r>
            <a:r>
              <a:rPr lang="en-US" altLang="ru-RU" sz="3600" dirty="0" smtClean="0">
                <a:solidFill>
                  <a:schemeClr val="tx2"/>
                </a:solidFill>
              </a:rPr>
              <a:t> </a:t>
            </a:r>
            <a:r>
              <a:rPr lang="en-US" altLang="ru-RU" sz="3600" dirty="0" err="1" smtClean="0">
                <a:solidFill>
                  <a:schemeClr val="tx2"/>
                </a:solidFill>
              </a:rPr>
              <a:t>thuyên</a:t>
            </a:r>
            <a:r>
              <a:rPr lang="en-US" altLang="ru-RU" sz="3600" dirty="0" smtClean="0">
                <a:solidFill>
                  <a:schemeClr val="tx2"/>
                </a:solidFill>
              </a:rPr>
              <a:t> </a:t>
            </a:r>
            <a:r>
              <a:rPr lang="en-US" altLang="ru-RU" sz="3600" dirty="0" err="1" smtClean="0">
                <a:solidFill>
                  <a:schemeClr val="tx2"/>
                </a:solidFill>
              </a:rPr>
              <a:t>giảm</a:t>
            </a:r>
            <a:r>
              <a:rPr lang="en-US" altLang="ru-RU" sz="3600" dirty="0" smtClean="0">
                <a:solidFill>
                  <a:schemeClr val="tx2"/>
                </a:solidFill>
              </a:rPr>
              <a:t> (2</a:t>
            </a:r>
            <a:r>
              <a:rPr lang="en-US" altLang="ru-RU" sz="3600" dirty="0">
                <a:solidFill>
                  <a:schemeClr val="tx2"/>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E1BC8F7-9384-4A31-BCF7-F5F3C30EEA78}" type="slidenum">
              <a:rPr lang="vi-VN" altLang="ru-RU" sz="1400" smtClean="0"/>
              <a:pPr>
                <a:spcBef>
                  <a:spcPct val="0"/>
                </a:spcBef>
                <a:buClrTx/>
                <a:buSzTx/>
                <a:buFontTx/>
                <a:buNone/>
              </a:pPr>
              <a:t>12</a:t>
            </a:fld>
            <a:endParaRPr lang="vi-VN" altLang="ru-RU" sz="1400" smtClean="0"/>
          </a:p>
        </p:txBody>
      </p:sp>
      <p:sp>
        <p:nvSpPr>
          <p:cNvPr id="20483" name="Title 1"/>
          <p:cNvSpPr>
            <a:spLocks noGrp="1"/>
          </p:cNvSpPr>
          <p:nvPr>
            <p:ph type="title" idx="4294967295"/>
          </p:nvPr>
        </p:nvSpPr>
        <p:spPr/>
        <p:txBody>
          <a:bodyPr/>
          <a:lstStyle/>
          <a:p>
            <a:pPr eaLnBrk="1" hangingPunct="1"/>
            <a:r>
              <a:rPr lang="en-US" altLang="ru-RU" smtClean="0"/>
              <a:t>Ví dụ</a:t>
            </a:r>
          </a:p>
        </p:txBody>
      </p:sp>
      <p:sp>
        <p:nvSpPr>
          <p:cNvPr id="20484" name="Content Placeholder 2"/>
          <p:cNvSpPr>
            <a:spLocks noGrp="1"/>
          </p:cNvSpPr>
          <p:nvPr>
            <p:ph idx="4294967295"/>
          </p:nvPr>
        </p:nvSpPr>
        <p:spPr>
          <a:xfrm>
            <a:off x="611560" y="2060575"/>
            <a:ext cx="8075240" cy="4492625"/>
          </a:xfrm>
        </p:spPr>
        <p:txBody>
          <a:bodyPr/>
          <a:lstStyle/>
          <a:p>
            <a:pPr algn="just" eaLnBrk="1" hangingPunct="1"/>
            <a:r>
              <a:rPr lang="en-US" altLang="ru-RU" dirty="0" smtClean="0"/>
              <a:t>10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đã</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được</a:t>
            </a:r>
            <a:r>
              <a:rPr lang="en-US" altLang="ru-RU" dirty="0" smtClean="0"/>
              <a:t> </a:t>
            </a:r>
            <a:r>
              <a:rPr lang="en-US" altLang="ru-RU" dirty="0" err="1" smtClean="0"/>
              <a:t>đánh</a:t>
            </a:r>
            <a:r>
              <a:rPr lang="en-US" altLang="ru-RU" dirty="0" smtClean="0"/>
              <a:t> </a:t>
            </a:r>
            <a:r>
              <a:rPr lang="en-US" altLang="ru-RU" dirty="0" err="1" smtClean="0"/>
              <a:t>giá</a:t>
            </a:r>
            <a:r>
              <a:rPr lang="en-US" altLang="ru-RU" dirty="0" smtClean="0"/>
              <a:t> </a:t>
            </a:r>
            <a:r>
              <a:rPr lang="en-US" altLang="ru-RU" dirty="0" err="1" smtClean="0"/>
              <a:t>theo</a:t>
            </a:r>
            <a:r>
              <a:rPr lang="en-US" altLang="ru-RU" dirty="0" smtClean="0"/>
              <a:t> thang </a:t>
            </a:r>
            <a:r>
              <a:rPr lang="en-US" altLang="ru-RU" dirty="0" err="1" smtClean="0"/>
              <a:t>điểm</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0-3: </a:t>
            </a:r>
          </a:p>
          <a:p>
            <a:pPr lvl="1" algn="just" eaLnBrk="1" hangingPunct="1">
              <a:buFont typeface="Wingdings" panose="05000000000000000000" pitchFamily="2" charset="2"/>
              <a:buNone/>
            </a:pPr>
            <a:r>
              <a:rPr lang="en-US" altLang="ru-RU" dirty="0" smtClean="0"/>
              <a:t>3, 2, 3, 0, 0, 1, 2, 2, 3, 0</a:t>
            </a:r>
          </a:p>
          <a:p>
            <a:pPr algn="just" eaLnBrk="1" hangingPunct="1"/>
            <a:r>
              <a:rPr lang="en-US" altLang="ru-RU" dirty="0" smtClean="0"/>
              <a:t>DG: </a:t>
            </a:r>
          </a:p>
          <a:p>
            <a:pPr lvl="1" algn="just" eaLnBrk="1" hangingPunct="1">
              <a:buFont typeface="Wingdings" panose="05000000000000000000" pitchFamily="2" charset="2"/>
              <a:buNone/>
            </a:pPr>
            <a:r>
              <a:rPr lang="en-US" altLang="ru-RU" dirty="0" smtClean="0"/>
              <a:t>3, 2/1, 3/1.59, 0, 0, 1/2.59, 2/2.81, 2/3, 3/3.17, 0 </a:t>
            </a:r>
          </a:p>
          <a:p>
            <a:pPr lvl="1" algn="just" eaLnBrk="1" hangingPunct="1">
              <a:buFont typeface="Wingdings" panose="05000000000000000000" pitchFamily="2" charset="2"/>
              <a:buNone/>
            </a:pPr>
            <a:r>
              <a:rPr lang="en-US" altLang="ru-RU" dirty="0" smtClean="0"/>
              <a:t>= 3, 2, 1.89, 0, 0, 0.39, 0.71, 0.67, 0.95, 0</a:t>
            </a:r>
          </a:p>
          <a:p>
            <a:pPr algn="just" eaLnBrk="1" hangingPunct="1"/>
            <a:r>
              <a:rPr lang="en-US" altLang="ru-RU" dirty="0" smtClean="0"/>
              <a:t>DCG:</a:t>
            </a:r>
          </a:p>
          <a:p>
            <a:pPr lvl="1" algn="just" eaLnBrk="1" hangingPunct="1">
              <a:buFont typeface="Wingdings" panose="05000000000000000000" pitchFamily="2" charset="2"/>
              <a:buNone/>
            </a:pPr>
            <a:r>
              <a:rPr lang="en-US" altLang="ru-RU" dirty="0" smtClean="0"/>
              <a:t>3, 5, 6.89, 6.89, 6.89, 7.28, 7.99, 8.66, 9.61, 9.61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45058A1-9A6B-4FBF-9306-342590A68F83}" type="slidenum">
              <a:rPr lang="vi-VN" altLang="ru-RU" sz="1400" smtClean="0"/>
              <a:pPr>
                <a:spcBef>
                  <a:spcPct val="0"/>
                </a:spcBef>
                <a:buClrTx/>
                <a:buSzTx/>
                <a:buFontTx/>
                <a:buNone/>
              </a:pPr>
              <a:t>13</a:t>
            </a:fld>
            <a:endParaRPr lang="vi-VN" altLang="ru-RU" sz="1400" smtClean="0"/>
          </a:p>
        </p:txBody>
      </p:sp>
      <p:sp>
        <p:nvSpPr>
          <p:cNvPr id="22531" name="Rectangle 2"/>
          <p:cNvSpPr>
            <a:spLocks noGrp="1" noChangeArrowheads="1"/>
          </p:cNvSpPr>
          <p:nvPr>
            <p:ph type="title" idx="4294967295"/>
          </p:nvPr>
        </p:nvSpPr>
        <p:spPr>
          <a:xfrm>
            <a:off x="1116013" y="561975"/>
            <a:ext cx="7570787" cy="1066800"/>
          </a:xfrm>
        </p:spPr>
        <p:txBody>
          <a:bodyPr/>
          <a:lstStyle/>
          <a:p>
            <a:pPr eaLnBrk="1" hangingPunct="1"/>
            <a:r>
              <a:rPr lang="en-US" altLang="ru-RU" dirty="0" err="1" smtClean="0"/>
              <a:t>Chuẩn</a:t>
            </a:r>
            <a:r>
              <a:rPr lang="en-US" altLang="ru-RU" dirty="0" smtClean="0"/>
              <a:t> </a:t>
            </a:r>
            <a:r>
              <a:rPr lang="en-US" altLang="ru-RU" dirty="0" err="1" smtClean="0"/>
              <a:t>hóa</a:t>
            </a:r>
            <a:endParaRPr lang="en-US" altLang="ru-RU" dirty="0" smtClean="0"/>
          </a:p>
        </p:txBody>
      </p:sp>
      <p:sp>
        <p:nvSpPr>
          <p:cNvPr id="22532" name="Rectangle 3"/>
          <p:cNvSpPr>
            <a:spLocks noGrp="1" noChangeArrowheads="1"/>
          </p:cNvSpPr>
          <p:nvPr>
            <p:ph type="body" idx="4294967295"/>
          </p:nvPr>
        </p:nvSpPr>
        <p:spPr>
          <a:xfrm>
            <a:off x="633413" y="1955800"/>
            <a:ext cx="8313737" cy="4713288"/>
          </a:xfrm>
        </p:spPr>
        <p:txBody>
          <a:bodyPr/>
          <a:lstStyle/>
          <a:p>
            <a:pPr algn="just" eaLnBrk="1" hangingPunct="1"/>
            <a:r>
              <a:rPr lang="en-US" altLang="ru-RU" dirty="0" smtClean="0"/>
              <a:t>NDCG: </a:t>
            </a:r>
            <a:r>
              <a:rPr lang="en-US" altLang="ru-RU" dirty="0" err="1" smtClean="0"/>
              <a:t>là</a:t>
            </a:r>
            <a:r>
              <a:rPr lang="en-US" altLang="ru-RU" dirty="0" smtClean="0"/>
              <a:t> </a:t>
            </a:r>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DCG </a:t>
            </a:r>
            <a:r>
              <a:rPr lang="en-US" altLang="ru-RU" dirty="0" err="1" smtClean="0"/>
              <a:t>bằng</a:t>
            </a:r>
            <a:r>
              <a:rPr lang="en-US" altLang="ru-RU" dirty="0" smtClean="0"/>
              <a:t> </a:t>
            </a:r>
            <a:r>
              <a:rPr lang="en-US" altLang="ru-RU" dirty="0" err="1" smtClean="0"/>
              <a:t>cách</a:t>
            </a:r>
            <a:r>
              <a:rPr lang="en-US" altLang="ru-RU" dirty="0" smtClean="0"/>
              <a:t> chia </a:t>
            </a:r>
            <a:r>
              <a:rPr lang="en-US" altLang="ru-RU" dirty="0" err="1" smtClean="0"/>
              <a:t>cho</a:t>
            </a:r>
            <a:r>
              <a:rPr lang="en-US" altLang="ru-RU" dirty="0" smtClean="0"/>
              <a:t> DCG </a:t>
            </a:r>
            <a:r>
              <a:rPr lang="en-US" altLang="ru-RU" dirty="0" err="1" smtClean="0"/>
              <a:t>của</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a:t>
            </a:r>
          </a:p>
          <a:p>
            <a:pPr lvl="1" algn="just" eaLnBrk="1" hangingPunct="1"/>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mẫu</a:t>
            </a:r>
            <a:r>
              <a:rPr lang="en-US" altLang="ru-RU" dirty="0" smtClean="0"/>
              <a:t> </a:t>
            </a:r>
            <a:r>
              <a:rPr lang="en-US" altLang="ru-RU" dirty="0" err="1" smtClean="0"/>
              <a:t>là</a:t>
            </a:r>
            <a:r>
              <a:rPr lang="en-US" altLang="ru-RU" dirty="0" smtClean="0"/>
              <a:t> </a:t>
            </a:r>
            <a:r>
              <a:rPr lang="en-US" altLang="ru-RU" dirty="0" err="1" smtClean="0"/>
              <a:t>thứ</a:t>
            </a:r>
            <a:r>
              <a:rPr lang="en-US" altLang="ru-RU" dirty="0" smtClean="0"/>
              <a:t> </a:t>
            </a:r>
            <a:r>
              <a:rPr lang="en-US" altLang="ru-RU" dirty="0" err="1" smtClean="0"/>
              <a:t>tự</a:t>
            </a:r>
            <a:r>
              <a:rPr lang="en-US" altLang="ru-RU" dirty="0" smtClean="0"/>
              <a:t> </a:t>
            </a:r>
            <a:r>
              <a:rPr lang="en-US" altLang="ru-RU" dirty="0" err="1" smtClean="0"/>
              <a:t>giảm</a:t>
            </a:r>
            <a:r>
              <a:rPr lang="en-US" altLang="ru-RU" dirty="0" smtClean="0"/>
              <a:t> </a:t>
            </a:r>
            <a:r>
              <a:rPr lang="en-US" altLang="ru-RU" dirty="0" err="1" smtClean="0"/>
              <a:t>dần</a:t>
            </a:r>
            <a:r>
              <a:rPr lang="en-US" altLang="ru-RU" dirty="0" smtClean="0"/>
              <a:t> </a:t>
            </a:r>
            <a:r>
              <a:rPr lang="en-US" altLang="ru-RU" dirty="0" err="1" smtClean="0"/>
              <a:t>mức</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a:t>
            </a:r>
          </a:p>
          <a:p>
            <a:pPr lvl="1" algn="just" eaLnBrk="1" hangingPunct="1"/>
            <a:r>
              <a:rPr lang="en-US" altLang="ru-RU" dirty="0" err="1" smtClean="0"/>
              <a:t>Giá</a:t>
            </a:r>
            <a:r>
              <a:rPr lang="en-US" altLang="ru-RU" dirty="0" smtClean="0"/>
              <a:t> </a:t>
            </a:r>
            <a:r>
              <a:rPr lang="en-US" altLang="ru-RU" dirty="0" err="1" smtClean="0"/>
              <a:t>trị</a:t>
            </a:r>
            <a:r>
              <a:rPr lang="en-US" altLang="ru-RU" dirty="0" smtClean="0"/>
              <a:t> </a:t>
            </a:r>
            <a:r>
              <a:rPr lang="en-US" altLang="ru-RU" dirty="0" err="1" smtClean="0"/>
              <a:t>chuẩn</a:t>
            </a:r>
            <a:r>
              <a:rPr lang="en-US" altLang="ru-RU" dirty="0" smtClean="0"/>
              <a:t> </a:t>
            </a:r>
            <a:r>
              <a:rPr lang="en-US" altLang="ru-RU" dirty="0" err="1" smtClean="0"/>
              <a:t>hóa</a:t>
            </a:r>
            <a:r>
              <a:rPr lang="en-US" altLang="ru-RU" dirty="0" smtClean="0"/>
              <a:t> </a:t>
            </a:r>
            <a:r>
              <a:rPr lang="en-US" altLang="ru-RU" dirty="0" err="1" smtClean="0"/>
              <a:t>thích</a:t>
            </a:r>
            <a:r>
              <a:rPr lang="en-US" altLang="ru-RU" dirty="0" smtClean="0"/>
              <a:t> </a:t>
            </a:r>
            <a:r>
              <a:rPr lang="en-US" altLang="ru-RU" dirty="0" err="1" smtClean="0"/>
              <a:t>hợp</a:t>
            </a:r>
            <a:r>
              <a:rPr lang="en-US" altLang="ru-RU" dirty="0" smtClean="0"/>
              <a:t> </a:t>
            </a:r>
            <a:r>
              <a:rPr lang="en-US" altLang="ru-RU" dirty="0" err="1" smtClean="0"/>
              <a:t>để</a:t>
            </a:r>
            <a:r>
              <a:rPr lang="en-US" altLang="ru-RU" dirty="0" smtClean="0"/>
              <a:t> so </a:t>
            </a:r>
            <a:r>
              <a:rPr lang="en-US" altLang="ru-RU" dirty="0" err="1" smtClean="0"/>
              <a:t>sánh</a:t>
            </a:r>
            <a:r>
              <a:rPr lang="en-US" altLang="ru-RU" dirty="0" smtClean="0"/>
              <a:t> </a:t>
            </a:r>
            <a:r>
              <a:rPr lang="en-US" altLang="ru-RU" dirty="0" err="1" smtClean="0"/>
              <a:t>những</a:t>
            </a:r>
            <a:r>
              <a:rPr lang="en-US" altLang="ru-RU" dirty="0" smtClean="0"/>
              <a:t> </a:t>
            </a:r>
            <a:r>
              <a:rPr lang="en-US" altLang="ru-RU" dirty="0" err="1" smtClean="0"/>
              <a:t>xếp</a:t>
            </a:r>
            <a:r>
              <a:rPr lang="en-US" altLang="ru-RU" dirty="0" smtClean="0"/>
              <a:t> </a:t>
            </a:r>
            <a:r>
              <a:rPr lang="en-US" altLang="ru-RU" dirty="0" err="1" smtClean="0"/>
              <a:t>hạng</a:t>
            </a:r>
            <a:r>
              <a:rPr lang="en-US" altLang="ru-RU" dirty="0" smtClean="0"/>
              <a:t> </a:t>
            </a:r>
            <a:r>
              <a:rPr lang="en-US" altLang="ru-RU" dirty="0" err="1" smtClean="0"/>
              <a:t>có</a:t>
            </a:r>
            <a:r>
              <a:rPr lang="en-US" altLang="ru-RU" dirty="0" smtClean="0"/>
              <a:t> </a:t>
            </a:r>
            <a:r>
              <a:rPr lang="en-US" altLang="ru-RU" dirty="0" err="1" smtClean="0"/>
              <a:t>số</a:t>
            </a:r>
            <a:r>
              <a:rPr lang="en-US" altLang="ru-RU" dirty="0" smtClean="0"/>
              <a:t> </a:t>
            </a:r>
            <a:r>
              <a:rPr lang="en-US" altLang="ru-RU" dirty="0" err="1" smtClean="0"/>
              <a:t>lượng</a:t>
            </a:r>
            <a:r>
              <a:rPr lang="en-US" altLang="ru-RU" dirty="0" smtClean="0"/>
              <a:t> </a:t>
            </a:r>
            <a:r>
              <a:rPr lang="en-US" altLang="ru-RU" dirty="0" err="1" smtClean="0"/>
              <a:t>văn</a:t>
            </a:r>
            <a:r>
              <a:rPr lang="en-US" altLang="ru-RU" dirty="0" smtClean="0"/>
              <a:t> </a:t>
            </a:r>
            <a:r>
              <a:rPr lang="en-US" altLang="ru-RU" dirty="0" err="1" smtClean="0"/>
              <a:t>bản</a:t>
            </a:r>
            <a:r>
              <a:rPr lang="en-US" altLang="ru-RU" dirty="0" smtClean="0"/>
              <a:t> </a:t>
            </a:r>
            <a:r>
              <a:rPr lang="en-US" altLang="ru-RU" dirty="0" err="1" smtClean="0"/>
              <a:t>phù</a:t>
            </a:r>
            <a:r>
              <a:rPr lang="en-US" altLang="ru-RU" dirty="0" smtClean="0"/>
              <a:t> </a:t>
            </a:r>
            <a:r>
              <a:rPr lang="en-US" altLang="ru-RU" dirty="0" err="1" smtClean="0"/>
              <a:t>hợp</a:t>
            </a:r>
            <a:r>
              <a:rPr lang="en-US" altLang="ru-RU" dirty="0" smtClean="0"/>
              <a:t> </a:t>
            </a:r>
            <a:r>
              <a:rPr lang="en-US" altLang="ru-RU" dirty="0" err="1" smtClean="0"/>
              <a:t>khác</a:t>
            </a:r>
            <a:r>
              <a:rPr lang="en-US" altLang="ru-RU" dirty="0" smtClean="0"/>
              <a:t> </a:t>
            </a:r>
            <a:r>
              <a:rPr lang="en-US" altLang="ru-RU" dirty="0" err="1" smtClean="0"/>
              <a:t>nhau</a:t>
            </a:r>
            <a:r>
              <a:rPr lang="en-US" altLang="ru-RU" dirty="0" smtClean="0"/>
              <a:t>.</a:t>
            </a:r>
            <a:endParaRPr lang="en-US" altLang="ru-RU" sz="2000" dirty="0" smtClean="0"/>
          </a:p>
        </p:txBody>
      </p:sp>
      <p:sp>
        <p:nvSpPr>
          <p:cNvPr id="5" name="TextBox 1"/>
          <p:cNvSpPr txBox="1">
            <a:spLocks noChangeArrowheads="1"/>
          </p:cNvSpPr>
          <p:nvPr/>
        </p:nvSpPr>
        <p:spPr bwMode="auto">
          <a:xfrm>
            <a:off x="675250" y="5085184"/>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en-US" altLang="ru-RU" sz="2400" dirty="0" smtClean="0">
                <a:solidFill>
                  <a:schemeClr val="tx2"/>
                </a:solidFill>
              </a:rPr>
              <a:t>NDCG: Normalized Discounted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CF8537B7-9E01-4FE8-9E2D-E2EBC9A7C6FE}" type="slidenum">
              <a:rPr lang="vi-VN" altLang="ru-RU" sz="1400" smtClean="0"/>
              <a:pPr>
                <a:spcBef>
                  <a:spcPct val="0"/>
                </a:spcBef>
                <a:buClrTx/>
                <a:buSzTx/>
                <a:buFontTx/>
                <a:buNone/>
              </a:pPr>
              <a:t>14</a:t>
            </a:fld>
            <a:endParaRPr lang="vi-VN" altLang="ru-RU" sz="1400" smtClean="0"/>
          </a:p>
        </p:txBody>
      </p:sp>
      <p:sp>
        <p:nvSpPr>
          <p:cNvPr id="24579" name="Title 1"/>
          <p:cNvSpPr>
            <a:spLocks noGrp="1"/>
          </p:cNvSpPr>
          <p:nvPr>
            <p:ph type="title" idx="4294967295"/>
          </p:nvPr>
        </p:nvSpPr>
        <p:spPr/>
        <p:txBody>
          <a:bodyPr/>
          <a:lstStyle/>
          <a:p>
            <a:pPr eaLnBrk="1" hangingPunct="1"/>
            <a:r>
              <a:rPr lang="en-US" altLang="ru-RU" smtClean="0"/>
              <a:t>Ví dụ</a:t>
            </a:r>
          </a:p>
        </p:txBody>
      </p:sp>
      <p:graphicFrame>
        <p:nvGraphicFramePr>
          <p:cNvPr id="4" name="Content Placeholder 3"/>
          <p:cNvGraphicFramePr>
            <a:graphicFrameLocks noGrp="1"/>
          </p:cNvGraphicFramePr>
          <p:nvPr>
            <p:ph idx="4294967295"/>
          </p:nvPr>
        </p:nvGraphicFramePr>
        <p:xfrm>
          <a:off x="687388" y="2579688"/>
          <a:ext cx="6548438" cy="2362200"/>
        </p:xfrm>
        <a:graphic>
          <a:graphicData uri="http://schemas.openxmlformats.org/drawingml/2006/table">
            <a:tbl>
              <a:tblPr/>
              <a:tblGrid>
                <a:gridCol w="935038"/>
                <a:gridCol w="936625"/>
                <a:gridCol w="935037"/>
                <a:gridCol w="935038"/>
                <a:gridCol w="935037"/>
                <a:gridCol w="936625"/>
                <a:gridCol w="935038"/>
              </a:tblGrid>
              <a:tr h="304800">
                <a:tc row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i</a:t>
                      </a:r>
                      <a:endPar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Giá trị mẫu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Hàm xếp hạng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533400">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Thứ tự văn bản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r</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endParaRPr kumimoji="0" lang="ru-RU"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GT</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endPar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smtClean="0">
                          <a:ln>
                            <a:noFill/>
                          </a:ln>
                          <a:solidFill>
                            <a:schemeClr val="tx1"/>
                          </a:solidFill>
                          <a:effectLst/>
                          <a:latin typeface="Tahoma" panose="020B0604030504040204" pitchFamily="34" charset="0"/>
                          <a:cs typeface="Tahoma" panose="020B0604030504040204" pitchFamily="34" charset="0"/>
                        </a:rPr>
                        <a:t>RF1</a:t>
                      </a:r>
                      <a:r>
                        <a:rPr kumimoji="0" lang="en-US" sz="1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NDCG</a:t>
                      </a:r>
                      <a:r>
                        <a:rPr kumimoji="0" lang="en-US" sz="1400" b="0" i="0" u="none" strike="noStrike" cap="none" normalizeH="0" baseline="-25000" dirty="0" smtClean="0">
                          <a:ln>
                            <a:noFill/>
                          </a:ln>
                          <a:solidFill>
                            <a:schemeClr val="tx1"/>
                          </a:solidFill>
                          <a:effectLst/>
                          <a:latin typeface="Tahoma" panose="020B0604030504040204" pitchFamily="34" charset="0"/>
                          <a:cs typeface="Tahoma" panose="020B0604030504040204" pitchFamily="34" charset="0"/>
                        </a:rPr>
                        <a:t>RF2</a:t>
                      </a:r>
                      <a:r>
                        <a:rPr kumimoji="0" lang="en-US" sz="1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=0.9203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bl>
          </a:graphicData>
        </a:graphic>
      </p:graphicFrame>
      <p:graphicFrame>
        <p:nvGraphicFramePr>
          <p:cNvPr id="24636" name="Object 2"/>
          <p:cNvGraphicFramePr>
            <a:graphicFrameLocks noChangeAspect="1"/>
          </p:cNvGraphicFramePr>
          <p:nvPr/>
        </p:nvGraphicFramePr>
        <p:xfrm>
          <a:off x="684213" y="5157788"/>
          <a:ext cx="4037012" cy="647700"/>
        </p:xfrm>
        <a:graphic>
          <a:graphicData uri="http://schemas.openxmlformats.org/presentationml/2006/ole">
            <mc:AlternateContent xmlns:mc="http://schemas.openxmlformats.org/markup-compatibility/2006">
              <mc:Choice xmlns:v="urn:schemas-microsoft-com:vml" Requires="v">
                <p:oleObj spid="_x0000_s24877" name="Equation" r:id="rId4" imgW="3009900" imgH="482600" progId="Equation.3">
                  <p:embed/>
                </p:oleObj>
              </mc:Choice>
              <mc:Fallback>
                <p:oleObj name="Equation" r:id="rId4" imgW="3009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5157788"/>
                        <a:ext cx="4037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7" name="Object 4"/>
          <p:cNvGraphicFramePr>
            <a:graphicFrameLocks noChangeAspect="1"/>
          </p:cNvGraphicFramePr>
          <p:nvPr/>
        </p:nvGraphicFramePr>
        <p:xfrm>
          <a:off x="4859338" y="5148263"/>
          <a:ext cx="4137025" cy="657225"/>
        </p:xfrm>
        <a:graphic>
          <a:graphicData uri="http://schemas.openxmlformats.org/presentationml/2006/ole">
            <mc:AlternateContent xmlns:mc="http://schemas.openxmlformats.org/markup-compatibility/2006">
              <mc:Choice xmlns:v="urn:schemas-microsoft-com:vml" Requires="v">
                <p:oleObj spid="_x0000_s24878" name="Equation" r:id="rId6" imgW="3035300" imgH="482600" progId="Equation.3">
                  <p:embed/>
                </p:oleObj>
              </mc:Choice>
              <mc:Fallback>
                <p:oleObj name="Equation" r:id="rId6" imgW="3035300" imgH="482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5148263"/>
                        <a:ext cx="41370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8" name="Object 5"/>
          <p:cNvGraphicFramePr>
            <a:graphicFrameLocks noChangeAspect="1"/>
          </p:cNvGraphicFramePr>
          <p:nvPr/>
        </p:nvGraphicFramePr>
        <p:xfrm>
          <a:off x="641350" y="5949950"/>
          <a:ext cx="4075113" cy="644525"/>
        </p:xfrm>
        <a:graphic>
          <a:graphicData uri="http://schemas.openxmlformats.org/presentationml/2006/ole">
            <mc:AlternateContent xmlns:mc="http://schemas.openxmlformats.org/markup-compatibility/2006">
              <mc:Choice xmlns:v="urn:schemas-microsoft-com:vml" Requires="v">
                <p:oleObj spid="_x0000_s24879" name="Equation" r:id="rId8" imgW="3048000" imgH="482600" progId="Equation.3">
                  <p:embed/>
                </p:oleObj>
              </mc:Choice>
              <mc:Fallback>
                <p:oleObj name="Equation" r:id="rId8" imgW="3048000" imgH="482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50" y="5949950"/>
                        <a:ext cx="40751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39" name="Object 6"/>
          <p:cNvGraphicFramePr>
            <a:graphicFrameLocks noChangeAspect="1"/>
          </p:cNvGraphicFramePr>
          <p:nvPr/>
        </p:nvGraphicFramePr>
        <p:xfrm>
          <a:off x="4859338" y="6113463"/>
          <a:ext cx="2736850" cy="339725"/>
        </p:xfrm>
        <a:graphic>
          <a:graphicData uri="http://schemas.openxmlformats.org/presentationml/2006/ole">
            <mc:AlternateContent xmlns:mc="http://schemas.openxmlformats.org/markup-compatibility/2006">
              <mc:Choice xmlns:v="urn:schemas-microsoft-com:vml" Requires="v">
                <p:oleObj spid="_x0000_s24880" name="Equation" r:id="rId10" imgW="1841500" imgH="228600" progId="Equation.3">
                  <p:embed/>
                </p:oleObj>
              </mc:Choice>
              <mc:Fallback>
                <p:oleObj name="Equation" r:id="rId10" imgW="18415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6113463"/>
                        <a:ext cx="2736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40" name="TextBox 10"/>
          <p:cNvSpPr txBox="1">
            <a:spLocks noChangeArrowheads="1"/>
          </p:cNvSpPr>
          <p:nvPr/>
        </p:nvSpPr>
        <p:spPr bwMode="auto">
          <a:xfrm>
            <a:off x="684213" y="2074863"/>
            <a:ext cx="335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altLang="ru-RU" sz="2400">
                <a:latin typeface="Lucida Sans" pitchFamily="34" charset="0"/>
                <a:ea typeface="ＭＳ Ｐゴシック" panose="020B0600070205080204" pitchFamily="34" charset="-128"/>
              </a:rPr>
              <a:t>4 văn bản: d</a:t>
            </a:r>
            <a:r>
              <a:rPr lang="en-US" altLang="ru-RU" sz="2400" baseline="-25000">
                <a:latin typeface="Lucida Sans" pitchFamily="34" charset="0"/>
                <a:ea typeface="ＭＳ Ｐゴシック" panose="020B0600070205080204" pitchFamily="34" charset="-128"/>
              </a:rPr>
              <a:t>1</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2</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3</a:t>
            </a:r>
            <a:r>
              <a:rPr lang="en-US" altLang="ru-RU" sz="2400">
                <a:latin typeface="Lucida Sans" pitchFamily="34" charset="0"/>
                <a:ea typeface="ＭＳ Ｐゴシック" panose="020B0600070205080204" pitchFamily="34" charset="-128"/>
              </a:rPr>
              <a:t>, d</a:t>
            </a:r>
            <a:r>
              <a:rPr lang="en-US" altLang="ru-RU" sz="2400" baseline="-25000">
                <a:latin typeface="Lucida Sans" pitchFamily="34" charset="0"/>
                <a:ea typeface="ＭＳ Ｐゴシック" panose="020B0600070205080204" pitchFamily="34" charset="-128"/>
              </a:rPr>
              <a:t>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a:t>
            </a:r>
            <a:r>
              <a:rPr lang="en-US" sz="2800" dirty="0" smtClean="0">
                <a:solidFill>
                  <a:schemeClr val="bg1">
                    <a:lumMod val="75000"/>
                  </a:schemeClr>
                </a:solidFill>
              </a:rPr>
              <a:t>MRR</a:t>
            </a:r>
            <a:endParaRPr lang="en-US" sz="2800" dirty="0" smtClean="0">
              <a:solidFill>
                <a:schemeClr val="bg1">
                  <a:lumMod val="75000"/>
                </a:schemeClr>
              </a:solidFill>
            </a:endParaRPr>
          </a:p>
          <a:p>
            <a:pPr eaLnBrk="1" hangingPunct="1">
              <a:defRPr/>
            </a:pPr>
            <a:r>
              <a:rPr lang="en-US" sz="2800" dirty="0" smtClean="0">
                <a:solidFill>
                  <a:schemeClr val="bg1">
                    <a:lumMod val="85000"/>
                  </a:schemeClr>
                </a:solidFill>
              </a:rPr>
              <a:t>2. </a:t>
            </a:r>
            <a:r>
              <a:rPr lang="en-US" sz="2800" dirty="0" smtClean="0">
                <a:solidFill>
                  <a:schemeClr val="bg1">
                    <a:lumMod val="85000"/>
                  </a:schemeClr>
                </a:solidFill>
              </a:rPr>
              <a:t>NDCG</a:t>
            </a:r>
            <a:endParaRPr lang="en-US" sz="2800" dirty="0" smtClean="0">
              <a:solidFill>
                <a:schemeClr val="bg1">
                  <a:lumMod val="85000"/>
                </a:schemeClr>
              </a:solidFill>
            </a:endParaRPr>
          </a:p>
          <a:p>
            <a:pPr eaLnBrk="1" hangingPunct="1">
              <a:defRPr/>
            </a:pPr>
            <a:r>
              <a:rPr lang="en-US" sz="2800" dirty="0" smtClean="0"/>
              <a:t>3. </a:t>
            </a:r>
            <a:r>
              <a:rPr lang="en-US" sz="2800" dirty="0" err="1" smtClean="0"/>
              <a:t>Xây</a:t>
            </a:r>
            <a:r>
              <a:rPr lang="en-US" sz="2800" dirty="0" smtClean="0"/>
              <a:t> </a:t>
            </a:r>
            <a:r>
              <a:rPr lang="en-US" sz="2800" dirty="0" err="1" smtClean="0"/>
              <a:t>dựng</a:t>
            </a:r>
            <a:r>
              <a:rPr lang="en-US" sz="2800" dirty="0" smtClean="0"/>
              <a:t> </a:t>
            </a:r>
            <a:r>
              <a:rPr lang="en-US" sz="2800" dirty="0" err="1" smtClean="0"/>
              <a:t>bộ</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kiểm</a:t>
            </a:r>
            <a:r>
              <a:rPr lang="en-US" sz="2800" dirty="0" smtClean="0"/>
              <a:t> </a:t>
            </a:r>
            <a:r>
              <a:rPr lang="en-US" sz="2800" dirty="0" err="1" smtClean="0"/>
              <a:t>thử</a:t>
            </a:r>
            <a:endParaRPr lang="en-US"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2ECFBC0-47F0-4E70-9E2D-EBC502D99E6E}" type="slidenum">
              <a:rPr lang="vi-VN" altLang="ru-RU" sz="1400" smtClean="0"/>
              <a:pPr>
                <a:spcBef>
                  <a:spcPct val="0"/>
                </a:spcBef>
                <a:buClrTx/>
                <a:buSzTx/>
                <a:buFontTx/>
                <a:buNone/>
              </a:pPr>
              <a:t>16</a:t>
            </a:fld>
            <a:endParaRPr lang="vi-VN" altLang="ru-RU" sz="1400" smtClean="0"/>
          </a:p>
        </p:txBody>
      </p:sp>
      <p:sp>
        <p:nvSpPr>
          <p:cNvPr id="27651" name="Rectangle 2"/>
          <p:cNvSpPr>
            <a:spLocks noGrp="1" noChangeArrowheads="1"/>
          </p:cNvSpPr>
          <p:nvPr>
            <p:ph type="title"/>
          </p:nvPr>
        </p:nvSpPr>
        <p:spPr/>
        <p:txBody>
          <a:bodyPr/>
          <a:lstStyle/>
          <a:p>
            <a:pPr eaLnBrk="1" hangingPunct="1"/>
            <a:r>
              <a:rPr lang="en-US" altLang="ru-RU" smtClean="0"/>
              <a:t>Xác định các văn bản phù hợp</a:t>
            </a:r>
            <a:endParaRPr lang="vi-VN" altLang="ru-RU" smtClean="0"/>
          </a:p>
        </p:txBody>
      </p:sp>
      <p:sp>
        <p:nvSpPr>
          <p:cNvPr id="27652" name="Rectangle 3"/>
          <p:cNvSpPr>
            <a:spLocks noGrp="1" noChangeArrowheads="1"/>
          </p:cNvSpPr>
          <p:nvPr>
            <p:ph type="body" idx="1"/>
          </p:nvPr>
        </p:nvSpPr>
        <p:spPr>
          <a:xfrm>
            <a:off x="611188" y="2017713"/>
            <a:ext cx="8353425" cy="4506912"/>
          </a:xfrm>
        </p:spPr>
        <p:txBody>
          <a:bodyPr/>
          <a:lstStyle/>
          <a:p>
            <a:pPr algn="just" eaLnBrk="1" hangingPunct="1"/>
            <a:r>
              <a:rPr lang="vi-VN" altLang="ru-RU" dirty="0" smtClean="0"/>
              <a:t>Sự phù hợp là rất trừu tượng</a:t>
            </a:r>
          </a:p>
          <a:p>
            <a:pPr lvl="1" algn="just" eaLnBrk="1" hangingPunct="1"/>
            <a:r>
              <a:rPr lang="vi-VN" altLang="ru-RU" dirty="0" smtClean="0"/>
              <a:t>Người dùng thường kết luận văn bản có phù hợp hay không sau khi đọc;</a:t>
            </a:r>
          </a:p>
          <a:p>
            <a:pPr lvl="1" algn="just" eaLnBrk="1" hangingPunct="1"/>
            <a:r>
              <a:rPr lang="vi-VN" altLang="ru-RU" dirty="0" smtClean="0"/>
              <a:t>Những người dùng khác nhau có thể có đánh giá khác nhau về tính phù hợp của văn bản.</a:t>
            </a:r>
          </a:p>
          <a:p>
            <a:pPr algn="just" eaLnBrk="1" hangingPunct="1"/>
            <a:r>
              <a:rPr lang="vi-VN" altLang="ru-RU" dirty="0" smtClean="0"/>
              <a:t>Cần sử dụng chung một định nghĩa tường minh thế nào là văn bản phù hợp cho cả nhóm xây dựng tập kết quả mẫu.</a:t>
            </a:r>
            <a:endParaRPr lang="vi-VN" altLang="ru-RU"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2E9B95AF-24F8-479B-9352-646CAC388868}" type="slidenum">
              <a:rPr lang="vi-VN" altLang="ru-RU" sz="1400" smtClean="0"/>
              <a:pPr>
                <a:spcBef>
                  <a:spcPct val="0"/>
                </a:spcBef>
                <a:buClrTx/>
                <a:buSzTx/>
                <a:buFontTx/>
                <a:buNone/>
              </a:pPr>
              <a:t>17</a:t>
            </a:fld>
            <a:endParaRPr lang="vi-VN" altLang="ru-RU" sz="1400" smtClean="0"/>
          </a:p>
        </p:txBody>
      </p:sp>
      <p:sp>
        <p:nvSpPr>
          <p:cNvPr id="28675" name="Rectangle 2"/>
          <p:cNvSpPr>
            <a:spLocks noGrp="1" noChangeArrowheads="1"/>
          </p:cNvSpPr>
          <p:nvPr>
            <p:ph type="title"/>
          </p:nvPr>
        </p:nvSpPr>
        <p:spPr/>
        <p:txBody>
          <a:bodyPr/>
          <a:lstStyle/>
          <a:p>
            <a:pPr eaLnBrk="1" hangingPunct="1"/>
            <a:r>
              <a:rPr lang="en-US" altLang="ru-RU" smtClean="0"/>
              <a:t>Ví dụ một truy vấn trong TREC</a:t>
            </a:r>
            <a:endParaRPr lang="vi-VN" altLang="ru-RU" smtClean="0"/>
          </a:p>
        </p:txBody>
      </p:sp>
      <p:sp>
        <p:nvSpPr>
          <p:cNvPr id="28676" name="Text Box 3"/>
          <p:cNvSpPr txBox="1">
            <a:spLocks noChangeArrowheads="1"/>
          </p:cNvSpPr>
          <p:nvPr/>
        </p:nvSpPr>
        <p:spPr bwMode="auto">
          <a:xfrm>
            <a:off x="827088" y="2205038"/>
            <a:ext cx="80660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1800"/>
              <a:t>&lt;top&gt;</a:t>
            </a:r>
          </a:p>
          <a:p>
            <a:pPr algn="just" eaLnBrk="1" hangingPunct="1">
              <a:spcBef>
                <a:spcPct val="50000"/>
              </a:spcBef>
              <a:buClrTx/>
              <a:buSzTx/>
              <a:buFontTx/>
              <a:buNone/>
            </a:pPr>
            <a:r>
              <a:rPr lang="en-US" altLang="ru-RU" sz="1800"/>
              <a:t>&lt;num&gt; Number: 351</a:t>
            </a:r>
          </a:p>
          <a:p>
            <a:pPr algn="just" eaLnBrk="1" hangingPunct="1">
              <a:spcBef>
                <a:spcPct val="50000"/>
              </a:spcBef>
              <a:buClrTx/>
              <a:buSzTx/>
              <a:buFontTx/>
              <a:buNone/>
            </a:pPr>
            <a:r>
              <a:rPr lang="en-US" altLang="ru-RU" sz="1800"/>
              <a:t>&lt;title&gt; Falkland petroleum exploration</a:t>
            </a:r>
          </a:p>
          <a:p>
            <a:pPr algn="just" eaLnBrk="1" hangingPunct="1">
              <a:spcBef>
                <a:spcPct val="50000"/>
              </a:spcBef>
              <a:buClrTx/>
              <a:buSzTx/>
              <a:buFontTx/>
              <a:buNone/>
            </a:pPr>
            <a:r>
              <a:rPr lang="en-US" altLang="ru-RU" sz="1800"/>
              <a:t>&lt;desc&gt; Description:</a:t>
            </a:r>
          </a:p>
          <a:p>
            <a:pPr algn="just" eaLnBrk="1" hangingPunct="1">
              <a:spcBef>
                <a:spcPct val="50000"/>
              </a:spcBef>
              <a:buClrTx/>
              <a:buSzTx/>
              <a:buFontTx/>
              <a:buNone/>
            </a:pPr>
            <a:r>
              <a:rPr lang="en-US" altLang="ru-RU" sz="1800"/>
              <a:t>What information is available on petroleum exploration in the South Atlantic near the Falkland islands?</a:t>
            </a:r>
          </a:p>
          <a:p>
            <a:pPr algn="just" eaLnBrk="1" hangingPunct="1">
              <a:spcBef>
                <a:spcPct val="50000"/>
              </a:spcBef>
              <a:buClrTx/>
              <a:buSzTx/>
              <a:buFontTx/>
              <a:buNone/>
            </a:pPr>
            <a:r>
              <a:rPr lang="en-US" altLang="ru-RU" sz="1800"/>
              <a:t>&lt;narr&gt; Narrative:</a:t>
            </a:r>
          </a:p>
          <a:p>
            <a:pPr algn="just" eaLnBrk="1" hangingPunct="1">
              <a:spcBef>
                <a:spcPct val="50000"/>
              </a:spcBef>
              <a:buClrTx/>
              <a:buSzTx/>
              <a:buFontTx/>
              <a:buNone/>
            </a:pPr>
            <a:r>
              <a:rPr lang="en-US" altLang="ru-RU" sz="1800"/>
              <a:t>Any document discussing petroleum exploration in the South Atlantic near the Falkland Islands is considered relevant. Documents discussing petroleum exploration in continental South America are not relevant.</a:t>
            </a:r>
          </a:p>
          <a:p>
            <a:pPr algn="just" eaLnBrk="1" hangingPunct="1">
              <a:spcBef>
                <a:spcPct val="50000"/>
              </a:spcBef>
              <a:buClrTx/>
              <a:buSzTx/>
              <a:buFontTx/>
              <a:buNone/>
            </a:pPr>
            <a:r>
              <a:rPr lang="en-US" altLang="ru-RU" sz="1800"/>
              <a:t>&lt;/top&gt;</a:t>
            </a:r>
            <a:endParaRPr lang="vi-VN" altLang="ru-RU"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417FB341-F56B-4C4F-9B6A-BB4445232F95}" type="slidenum">
              <a:rPr lang="vi-VN" altLang="ru-RU" sz="1400" smtClean="0"/>
              <a:pPr>
                <a:spcBef>
                  <a:spcPct val="0"/>
                </a:spcBef>
                <a:buClrTx/>
                <a:buSzTx/>
                <a:buFontTx/>
                <a:buNone/>
              </a:pPr>
              <a:t>18</a:t>
            </a:fld>
            <a:endParaRPr lang="vi-VN" altLang="ru-RU" sz="1400" smtClean="0"/>
          </a:p>
        </p:txBody>
      </p:sp>
      <p:sp>
        <p:nvSpPr>
          <p:cNvPr id="29699" name="Rectangle 2"/>
          <p:cNvSpPr>
            <a:spLocks noGrp="1" noChangeArrowheads="1"/>
          </p:cNvSpPr>
          <p:nvPr>
            <p:ph type="title"/>
          </p:nvPr>
        </p:nvSpPr>
        <p:spPr/>
        <p:txBody>
          <a:bodyPr/>
          <a:lstStyle/>
          <a:p>
            <a:pPr eaLnBrk="1" hangingPunct="1"/>
            <a:r>
              <a:rPr lang="en-US" altLang="ru-RU" smtClean="0"/>
              <a:t>Định nghĩa sự phù hợp</a:t>
            </a:r>
            <a:endParaRPr lang="vi-VN" altLang="ru-RU" smtClean="0"/>
          </a:p>
        </p:txBody>
      </p:sp>
      <p:sp>
        <p:nvSpPr>
          <p:cNvPr id="29700" name="Rectangle 3"/>
          <p:cNvSpPr>
            <a:spLocks noGrp="1" noChangeArrowheads="1"/>
          </p:cNvSpPr>
          <p:nvPr>
            <p:ph type="body" idx="1"/>
          </p:nvPr>
        </p:nvSpPr>
        <p:spPr>
          <a:xfrm>
            <a:off x="611188" y="1897063"/>
            <a:ext cx="8343900" cy="619125"/>
          </a:xfrm>
        </p:spPr>
        <p:txBody>
          <a:bodyPr/>
          <a:lstStyle/>
          <a:p>
            <a:pPr eaLnBrk="1" hangingPunct="1"/>
            <a:r>
              <a:rPr lang="en-US" altLang="ru-RU" smtClean="0"/>
              <a:t>TREC định nghĩa sự phù hợp như sau:</a:t>
            </a:r>
            <a:endParaRPr lang="vi-VN" altLang="ru-RU" smtClean="0"/>
          </a:p>
        </p:txBody>
      </p:sp>
      <p:sp>
        <p:nvSpPr>
          <p:cNvPr id="29701" name="Text Box 4"/>
          <p:cNvSpPr txBox="1">
            <a:spLocks noChangeArrowheads="1"/>
          </p:cNvSpPr>
          <p:nvPr/>
        </p:nvSpPr>
        <p:spPr bwMode="auto">
          <a:xfrm>
            <a:off x="684213" y="244475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vi-VN" altLang="ru-RU" sz="2000"/>
              <a:t>If you were writing a report on the subject of the topic and would use the information contained in the document in the report, then the document is relevant. Only binary judgments ("relevant" or "not relevant") are made, and a document is judged relevant if any piece of it is relevant (regardless of how small the piece is in relation to the rest of the document). </a:t>
            </a:r>
          </a:p>
        </p:txBody>
      </p:sp>
      <p:sp>
        <p:nvSpPr>
          <p:cNvPr id="29702" name="Text Box 5"/>
          <p:cNvSpPr txBox="1">
            <a:spLocks noChangeArrowheads="1"/>
          </p:cNvSpPr>
          <p:nvPr/>
        </p:nvSpPr>
        <p:spPr bwMode="auto">
          <a:xfrm>
            <a:off x="611188" y="4508500"/>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50000"/>
              </a:spcBef>
              <a:buClrTx/>
              <a:buSzTx/>
              <a:buFontTx/>
              <a:buNone/>
            </a:pPr>
            <a:r>
              <a:rPr lang="en-US" altLang="ru-RU" sz="2000"/>
              <a:t>Giả sử nếu bạn đang viết một báo cáo về chủ đề đang xét và bạn muốn sử dụng thông tin chứa trong một văn bản cụ thể trong báo cáo của mình thì văn bản đó được coi là phù hợp</a:t>
            </a:r>
            <a:r>
              <a:rPr lang="vi-VN" altLang="ru-RU" sz="2000"/>
              <a:t>. </a:t>
            </a:r>
            <a:r>
              <a:rPr lang="en-US" altLang="ru-RU" sz="2000"/>
              <a:t>Chỉ thực hiện đánh giá nhị phân</a:t>
            </a:r>
            <a:r>
              <a:rPr lang="vi-VN" altLang="ru-RU" sz="2000"/>
              <a:t> (“</a:t>
            </a:r>
            <a:r>
              <a:rPr lang="en-US" altLang="ru-RU" sz="2000"/>
              <a:t>phù hợp</a:t>
            </a:r>
            <a:r>
              <a:rPr lang="vi-VN" altLang="ru-RU" sz="2000"/>
              <a:t>" </a:t>
            </a:r>
            <a:r>
              <a:rPr lang="en-US" altLang="ru-RU" sz="2000"/>
              <a:t>hoặc </a:t>
            </a:r>
            <a:r>
              <a:rPr lang="vi-VN" altLang="ru-RU" sz="2000"/>
              <a:t>“</a:t>
            </a:r>
            <a:r>
              <a:rPr lang="en-US" altLang="ru-RU" sz="2000"/>
              <a:t>không phù hợp</a:t>
            </a:r>
            <a:r>
              <a:rPr lang="vi-VN" altLang="ru-RU" sz="2000"/>
              <a:t>"), </a:t>
            </a:r>
            <a:r>
              <a:rPr lang="en-US" altLang="ru-RU" sz="2000"/>
              <a:t>và một văn bản được coi là phù hợp nếu một phần bất kỳ của nó là phù hợp</a:t>
            </a:r>
            <a:r>
              <a:rPr lang="vi-VN" altLang="ru-RU" sz="2000"/>
              <a:t> (</a:t>
            </a:r>
            <a:r>
              <a:rPr lang="en-US" altLang="ru-RU" sz="2000"/>
              <a:t>không quan tâm phần đó nhỏ tới mức nào nếu so sánh với phần còn lại của văn bản</a:t>
            </a:r>
            <a:r>
              <a:rPr lang="vi-VN" altLang="ru-RU" sz="20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A1964E9-BD33-4275-A467-2C67D6B751E3}" type="slidenum">
              <a:rPr lang="vi-VN" altLang="ru-RU" sz="1400" smtClean="0"/>
              <a:pPr>
                <a:spcBef>
                  <a:spcPct val="0"/>
                </a:spcBef>
                <a:buClrTx/>
                <a:buSzTx/>
                <a:buFontTx/>
                <a:buNone/>
              </a:pPr>
              <a:t>19</a:t>
            </a:fld>
            <a:endParaRPr lang="vi-VN" altLang="ru-RU" sz="1400" smtClean="0"/>
          </a:p>
        </p:txBody>
      </p:sp>
      <p:sp>
        <p:nvSpPr>
          <p:cNvPr id="30723" name="Rectangle 2"/>
          <p:cNvSpPr>
            <a:spLocks noGrp="1" noChangeArrowheads="1"/>
          </p:cNvSpPr>
          <p:nvPr>
            <p:ph type="title"/>
          </p:nvPr>
        </p:nvSpPr>
        <p:spPr/>
        <p:txBody>
          <a:bodyPr/>
          <a:lstStyle/>
          <a:p>
            <a:pPr eaLnBrk="1" hangingPunct="1"/>
            <a:r>
              <a:rPr lang="en-US" altLang="ru-RU" smtClean="0"/>
              <a:t>Kiểm định đánh giá phù hợp</a:t>
            </a:r>
            <a:endParaRPr lang="vi-VN" altLang="ru-RU" smtClean="0"/>
          </a:p>
        </p:txBody>
      </p:sp>
      <p:sp>
        <p:nvSpPr>
          <p:cNvPr id="30724" name="Rectangle 3"/>
          <p:cNvSpPr>
            <a:spLocks noGrp="1" noChangeArrowheads="1"/>
          </p:cNvSpPr>
          <p:nvPr>
            <p:ph type="body" idx="1"/>
          </p:nvPr>
        </p:nvSpPr>
        <p:spPr>
          <a:xfrm>
            <a:off x="611560" y="2017713"/>
            <a:ext cx="8343528" cy="2132012"/>
          </a:xfrm>
        </p:spPr>
        <p:txBody>
          <a:bodyPr/>
          <a:lstStyle/>
          <a:p>
            <a:pPr algn="just" eaLnBrk="1" hangingPunct="1">
              <a:spcBef>
                <a:spcPts val="700"/>
              </a:spcBef>
              <a:buClr>
                <a:srgbClr val="336699"/>
              </a:buClr>
              <a:buSzTx/>
              <a:buFont typeface="Wingdings" panose="05000000000000000000" pitchFamily="2" charset="2"/>
              <a:buChar char="§"/>
            </a:pPr>
            <a:r>
              <a:rPr lang="vi-VN" altLang="ru-RU" dirty="0" smtClean="0"/>
              <a:t>Kết quả thu được bởi các thành viên có thể được sử dụng để đánh giá kết quả tìm kiếm nếu đảm bảo tính thống nhất trên một ngưỡng xác định</a:t>
            </a:r>
          </a:p>
          <a:p>
            <a:pPr algn="just" eaLnBrk="1" hangingPunct="1">
              <a:spcBef>
                <a:spcPts val="700"/>
              </a:spcBef>
              <a:buClr>
                <a:srgbClr val="336699"/>
              </a:buClr>
              <a:buSzTx/>
              <a:buFont typeface="Wingdings" panose="05000000000000000000" pitchFamily="2" charset="2"/>
              <a:buChar char="§"/>
            </a:pPr>
            <a:r>
              <a:rPr lang="vi-VN" altLang="ru-RU" dirty="0" smtClean="0"/>
              <a:t>Đo sự thống nhất bằng cách nào</a:t>
            </a:r>
            <a:r>
              <a:rPr lang="de-DE" altLang="ru-RU" dirty="0" smtClean="0"/>
              <a:t>?</a:t>
            </a:r>
            <a:endParaRPr lang="de-DE" altLang="ru-RU" dirty="0" smtClean="0"/>
          </a:p>
        </p:txBody>
      </p:sp>
      <p:sp>
        <p:nvSpPr>
          <p:cNvPr id="30725" name="TextBox 2"/>
          <p:cNvSpPr txBox="1">
            <a:spLocks noChangeArrowheads="1"/>
          </p:cNvSpPr>
          <p:nvPr/>
        </p:nvSpPr>
        <p:spPr bwMode="auto">
          <a:xfrm>
            <a:off x="468313" y="4508500"/>
            <a:ext cx="8475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a:spcBef>
                <a:spcPct val="0"/>
              </a:spcBef>
              <a:buClrTx/>
              <a:buSzTx/>
              <a:buFontTx/>
              <a:buNone/>
            </a:pPr>
            <a:r>
              <a:rPr lang="vi-VN" altLang="ru-RU" i="1" dirty="0" smtClean="0">
                <a:solidFill>
                  <a:schemeClr val="tx2"/>
                </a:solidFill>
              </a:rPr>
              <a:t>Mức độ thống nhất giữa các bộ kết quả thường được đo bằng hệ số Kappa</a:t>
            </a:r>
            <a:endParaRPr lang="vi-VN" altLang="ru-RU" i="1"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188" y="2017713"/>
            <a:ext cx="83439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t>1. </a:t>
            </a:r>
            <a:r>
              <a:rPr lang="en-US" sz="2800" dirty="0" smtClean="0"/>
              <a:t>MRR</a:t>
            </a:r>
            <a:endParaRPr lang="en-US" sz="2800" dirty="0" smtClean="0"/>
          </a:p>
          <a:p>
            <a:pPr eaLnBrk="1" hangingPunct="1">
              <a:defRPr/>
            </a:pPr>
            <a:r>
              <a:rPr lang="en-US" sz="2800" dirty="0" smtClean="0">
                <a:solidFill>
                  <a:schemeClr val="bg1">
                    <a:lumMod val="85000"/>
                  </a:schemeClr>
                </a:solidFill>
              </a:rPr>
              <a:t>2. </a:t>
            </a:r>
            <a:r>
              <a:rPr lang="en-US" sz="2800" dirty="0" smtClean="0">
                <a:solidFill>
                  <a:schemeClr val="bg1">
                    <a:lumMod val="85000"/>
                  </a:schemeClr>
                </a:solidFill>
              </a:rPr>
              <a:t>NDCG</a:t>
            </a:r>
            <a:endParaRPr lang="en-US" sz="2800" dirty="0" smtClean="0">
              <a:solidFill>
                <a:schemeClr val="bg1">
                  <a:lumMod val="85000"/>
                </a:schemeClr>
              </a:solidFill>
            </a:endParaRPr>
          </a:p>
          <a:p>
            <a:pPr eaLnBrk="1" hangingPunct="1">
              <a:defRPr/>
            </a:pPr>
            <a:r>
              <a:rPr lang="en-US" sz="2800" dirty="0" smtClean="0">
                <a:solidFill>
                  <a:schemeClr val="bg1">
                    <a:lumMod val="85000"/>
                  </a:schemeClr>
                </a:solidFill>
              </a:rPr>
              <a:t>3</a:t>
            </a:r>
            <a:r>
              <a:rPr lang="en-US" sz="2800" dirty="0" smtClean="0">
                <a:solidFill>
                  <a:schemeClr val="bg1">
                    <a:lumMod val="85000"/>
                  </a:schemeClr>
                </a:solidFill>
              </a:rPr>
              <a:t>.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r>
              <a:rPr lang="en-US" sz="2800" dirty="0" smtClean="0">
                <a:solidFill>
                  <a:schemeClr val="bg1">
                    <a:lumMod val="85000"/>
                  </a:schemeClr>
                </a:solidFill>
              </a:rPr>
              <a:t> </a:t>
            </a:r>
            <a:r>
              <a:rPr lang="en-US" sz="2800" dirty="0" err="1" smtClean="0">
                <a:solidFill>
                  <a:schemeClr val="bg1">
                    <a:lumMod val="85000"/>
                  </a:schemeClr>
                </a:solidFill>
              </a:rPr>
              <a:t>kiểm</a:t>
            </a:r>
            <a:r>
              <a:rPr lang="en-US" sz="2800" dirty="0" smtClean="0">
                <a:solidFill>
                  <a:schemeClr val="bg1">
                    <a:lumMod val="85000"/>
                  </a:schemeClr>
                </a:solidFill>
              </a:rPr>
              <a:t> </a:t>
            </a:r>
            <a:r>
              <a:rPr lang="en-US" sz="2800" dirty="0" err="1" smtClean="0">
                <a:solidFill>
                  <a:schemeClr val="bg1">
                    <a:lumMod val="85000"/>
                  </a:schemeClr>
                </a:solidFill>
              </a:rPr>
              <a:t>thử</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E8300A2E-A5C6-41D2-8C9A-4806B61A193C}" type="slidenum">
              <a:rPr lang="vi-VN" altLang="ru-RU" sz="1400" smtClean="0"/>
              <a:pPr>
                <a:spcBef>
                  <a:spcPct val="0"/>
                </a:spcBef>
                <a:buClrTx/>
                <a:buSzTx/>
                <a:buFontTx/>
                <a:buNone/>
              </a:pPr>
              <a:t>20</a:t>
            </a:fld>
            <a:endParaRPr lang="vi-VN" altLang="ru-RU" sz="1400" smtClean="0"/>
          </a:p>
        </p:txBody>
      </p:sp>
      <p:sp>
        <p:nvSpPr>
          <p:cNvPr id="31747" name="Rectangle 2"/>
          <p:cNvSpPr>
            <a:spLocks noGrp="1" noChangeArrowheads="1"/>
          </p:cNvSpPr>
          <p:nvPr>
            <p:ph type="title"/>
          </p:nvPr>
        </p:nvSpPr>
        <p:spPr/>
        <p:txBody>
          <a:bodyPr/>
          <a:lstStyle/>
          <a:p>
            <a:pPr eaLnBrk="1" hangingPunct="1"/>
            <a:r>
              <a:rPr lang="en-US" altLang="ru-RU" smtClean="0"/>
              <a:t>Hệ số Kappa</a:t>
            </a:r>
            <a:endParaRPr lang="vi-VN" altLang="ru-RU" smtClean="0"/>
          </a:p>
        </p:txBody>
      </p:sp>
      <p:sp>
        <p:nvSpPr>
          <p:cNvPr id="27652" name="Rectangle 3"/>
          <p:cNvSpPr>
            <a:spLocks noGrp="1" noChangeArrowheads="1"/>
          </p:cNvSpPr>
          <p:nvPr>
            <p:ph type="body" idx="1"/>
          </p:nvPr>
        </p:nvSpPr>
        <p:spPr>
          <a:xfrm>
            <a:off x="683567" y="2017713"/>
            <a:ext cx="8281045" cy="4506912"/>
          </a:xfrm>
        </p:spPr>
        <p:txBody>
          <a:bodyPr/>
          <a:lstStyle/>
          <a:p>
            <a:pPr eaLnBrk="1" hangingPunct="1">
              <a:spcBef>
                <a:spcPts val="700"/>
              </a:spcBef>
              <a:buClr>
                <a:srgbClr val="336699"/>
              </a:buClr>
              <a:buSzTx/>
              <a:buFont typeface="Wingdings" panose="05000000000000000000" pitchFamily="2" charset="2"/>
              <a:buChar char="§"/>
              <a:defRPr/>
            </a:pPr>
            <a:endParaRPr lang="en-US" sz="2400" i="1" dirty="0" smtClean="0"/>
          </a:p>
          <a:p>
            <a:pPr eaLnBrk="1" hangingPunct="1">
              <a:spcBef>
                <a:spcPts val="700"/>
              </a:spcBef>
              <a:buClr>
                <a:srgbClr val="336699"/>
              </a:buClr>
              <a:buSzTx/>
              <a:buFont typeface="Wingdings" panose="05000000000000000000" pitchFamily="2" charset="2"/>
              <a:buChar char="§"/>
              <a:defRPr/>
            </a:pPr>
            <a:endParaRPr lang="en-US" sz="2400" i="1" dirty="0" smtClean="0"/>
          </a:p>
          <a:p>
            <a:pPr marL="0" indent="0" eaLnBrk="1" hangingPunct="1">
              <a:spcBef>
                <a:spcPts val="700"/>
              </a:spcBef>
              <a:buClr>
                <a:srgbClr val="336699"/>
              </a:buClr>
              <a:buSzTx/>
              <a:buFont typeface="Wingdings" panose="05000000000000000000" pitchFamily="2" charset="2"/>
              <a:buNone/>
              <a:defRPr/>
            </a:pPr>
            <a:endParaRPr lang="en-US" sz="2400" dirty="0" smtClean="0"/>
          </a:p>
          <a:p>
            <a:pPr eaLnBrk="1" hangingPunct="1">
              <a:defRPr/>
            </a:pPr>
            <a:r>
              <a:rPr lang="en-US" sz="2400" i="1" dirty="0" smtClean="0"/>
              <a:t>P</a:t>
            </a:r>
            <a:r>
              <a:rPr lang="en-US" sz="2400" dirty="0" smtClean="0"/>
              <a:t>(</a:t>
            </a:r>
            <a:r>
              <a:rPr lang="en-US" sz="2400" i="1" dirty="0" smtClean="0"/>
              <a:t>E</a:t>
            </a:r>
            <a:r>
              <a:rPr lang="en-US" sz="2400" dirty="0" smtClean="0"/>
              <a:t>) = </a:t>
            </a:r>
            <a:r>
              <a:rPr lang="vi-VN" sz="2400" dirty="0" smtClean="0"/>
              <a:t>giá trị mong đợi của tỉ lệ thống nhất ngẫu nhiên,</a:t>
            </a:r>
          </a:p>
          <a:p>
            <a:pPr eaLnBrk="1" hangingPunct="1">
              <a:defRPr/>
            </a:pPr>
            <a:r>
              <a:rPr lang="en-US" sz="2400" i="1" dirty="0" smtClean="0"/>
              <a:t>P</a:t>
            </a:r>
            <a:r>
              <a:rPr lang="en-US" sz="2400" dirty="0" smtClean="0"/>
              <a:t>(</a:t>
            </a:r>
            <a:r>
              <a:rPr lang="en-US" sz="2400" i="1" dirty="0" smtClean="0"/>
              <a:t>A</a:t>
            </a:r>
            <a:r>
              <a:rPr lang="en-US" sz="2400" dirty="0" smtClean="0"/>
              <a:t>) = </a:t>
            </a:r>
            <a:r>
              <a:rPr lang="vi-VN" sz="2400" dirty="0" smtClean="0"/>
              <a:t>tỉ lệ thống nhất giữa những đánh giá</a:t>
            </a:r>
          </a:p>
          <a:p>
            <a:pPr algn="just" eaLnBrk="1" hangingPunct="1">
              <a:defRPr/>
            </a:pPr>
            <a:r>
              <a:rPr lang="vi-VN" sz="2400" dirty="0" smtClean="0"/>
              <a:t>Thường chấp nhận</a:t>
            </a:r>
            <a:r>
              <a:rPr lang="en-US" sz="2400" dirty="0" smtClean="0"/>
              <a:t> </a:t>
            </a:r>
            <a:r>
              <a:rPr lang="az-Cyrl-AZ" sz="2400" i="1" dirty="0" smtClean="0"/>
              <a:t>к</a:t>
            </a:r>
            <a:r>
              <a:rPr lang="en-US" sz="2400" dirty="0" smtClean="0"/>
              <a:t> </a:t>
            </a:r>
            <a:r>
              <a:rPr lang="vi-VN" sz="2400" dirty="0" smtClean="0"/>
              <a:t>trong khoảng </a:t>
            </a:r>
            <a:r>
              <a:rPr lang="en-US" sz="2400" dirty="0" smtClean="0"/>
              <a:t>[</a:t>
            </a:r>
            <a:r>
              <a:rPr lang="en-US" sz="2400" dirty="0" smtClean="0"/>
              <a:t>2/3, 1.0].</a:t>
            </a:r>
          </a:p>
          <a:p>
            <a:pPr algn="just" eaLnBrk="1" hangingPunct="1">
              <a:defRPr/>
            </a:pPr>
            <a:r>
              <a:rPr lang="vi-VN" sz="2400" dirty="0" smtClean="0"/>
              <a:t>Cần điều chỉnh phương pháp đánh giá phù hợp đang sử dụng nếu </a:t>
            </a:r>
            <a:r>
              <a:rPr lang="az-Cyrl-AZ" sz="2400" i="1" dirty="0" smtClean="0"/>
              <a:t>к</a:t>
            </a:r>
            <a:r>
              <a:rPr lang="en-US" sz="2400" i="1" dirty="0" smtClean="0"/>
              <a:t> </a:t>
            </a:r>
            <a:r>
              <a:rPr lang="vi-VN" sz="2400" dirty="0" smtClean="0"/>
              <a:t>quá nhỏ</a:t>
            </a:r>
            <a:r>
              <a:rPr lang="de-DE" sz="2400" dirty="0" smtClean="0"/>
              <a:t>.</a:t>
            </a:r>
            <a:endParaRPr lang="vi-VN" sz="2400" dirty="0" smtClean="0"/>
          </a:p>
        </p:txBody>
      </p:sp>
      <p:pic>
        <p:nvPicPr>
          <p:cNvPr id="31749" name="Picture 7" descr="42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9768" y="2017713"/>
            <a:ext cx="3454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568021E-12F3-4139-8E80-71582AB6F4F3}" type="slidenum">
              <a:rPr lang="vi-VN" altLang="ru-RU" sz="1400" smtClean="0"/>
              <a:pPr>
                <a:spcBef>
                  <a:spcPct val="0"/>
                </a:spcBef>
                <a:buClrTx/>
                <a:buSzTx/>
                <a:buFontTx/>
                <a:buNone/>
              </a:pPr>
              <a:t>21</a:t>
            </a:fld>
            <a:endParaRPr lang="vi-VN" altLang="ru-RU" sz="1400" smtClean="0"/>
          </a:p>
        </p:txBody>
      </p:sp>
      <p:sp>
        <p:nvSpPr>
          <p:cNvPr id="32771" name="Rectangle 2"/>
          <p:cNvSpPr>
            <a:spLocks noGrp="1" noChangeArrowheads="1"/>
          </p:cNvSpPr>
          <p:nvPr>
            <p:ph type="title"/>
          </p:nvPr>
        </p:nvSpPr>
        <p:spPr/>
        <p:txBody>
          <a:bodyPr/>
          <a:lstStyle/>
          <a:p>
            <a:pPr eaLnBrk="1" hangingPunct="1"/>
            <a:r>
              <a:rPr lang="vi-VN" altLang="ru-RU" dirty="0" smtClean="0"/>
              <a:t>Ví dụ tính chỉ số kappa</a:t>
            </a:r>
            <a:endParaRPr lang="vi-VN" altLang="ru-RU" dirty="0" smtClean="0"/>
          </a:p>
        </p:txBody>
      </p:sp>
      <p:graphicFrame>
        <p:nvGraphicFramePr>
          <p:cNvPr id="65540" name="Group 4"/>
          <p:cNvGraphicFramePr>
            <a:graphicFrameLocks noGrp="1"/>
          </p:cNvGraphicFramePr>
          <p:nvPr>
            <p:extLst>
              <p:ext uri="{D42A27DB-BD31-4B8C-83A1-F6EECF244321}">
                <p14:modId xmlns:p14="http://schemas.microsoft.com/office/powerpoint/2010/main" val="1241221486"/>
              </p:ext>
            </p:extLst>
          </p:nvPr>
        </p:nvGraphicFramePr>
        <p:xfrm>
          <a:off x="430213" y="1787525"/>
          <a:ext cx="6627812" cy="2530474"/>
        </p:xfrm>
        <a:graphic>
          <a:graphicData uri="http://schemas.openxmlformats.org/drawingml/2006/table">
            <a:tbl>
              <a:tblPr/>
              <a:tblGrid>
                <a:gridCol w="1325562"/>
                <a:gridCol w="960438"/>
                <a:gridCol w="857250"/>
                <a:gridCol w="714375"/>
                <a:gridCol w="2770187"/>
              </a:tblGrid>
              <a:tr h="396339">
                <a:tc rowSpan="5">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000" b="0" i="0" u="none" strike="noStrike" cap="none" normalizeH="0" baseline="0" noProof="0" dirty="0" smtClean="0">
                          <a:ln>
                            <a:noFill/>
                          </a:ln>
                          <a:solidFill>
                            <a:schemeClr val="tx2"/>
                          </a:solidFill>
                          <a:effectLst/>
                          <a:latin typeface="Tahoma" panose="020B0604030504040204" pitchFamily="34" charset="0"/>
                          <a:cs typeface="Tahoma" panose="020B0604030504040204" pitchFamily="34" charset="0"/>
                        </a:rPr>
                        <a:t>Đánh giá </a:t>
                      </a:r>
                      <a:r>
                        <a:rPr kumimoji="0" lang="en-US"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1</a:t>
                      </a:r>
                      <a:endParaRPr kumimoji="0" lang="en-US"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de-DE" sz="2000" b="0" i="0" u="none" strike="noStrike" cap="none" normalizeH="0" baseline="0" dirty="0" smtClean="0">
                          <a:ln>
                            <a:noFill/>
                          </a:ln>
                          <a:solidFill>
                            <a:schemeClr val="tx2"/>
                          </a:solidFill>
                          <a:effectLst/>
                          <a:latin typeface="Tahoma" panose="020B0604030504040204" pitchFamily="34" charset="0"/>
                          <a:cs typeface="Tahoma" panose="020B0604030504040204" pitchFamily="34" charset="0"/>
                        </a:rPr>
                        <a:t>Đánh giá 2</a:t>
                      </a:r>
                    </a:p>
                  </a:txBody>
                  <a:tcPr marT="45731" marB="45731"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c hMerge="1">
                  <a:txBody>
                    <a:bodyPr/>
                    <a:lstStyle/>
                    <a:p>
                      <a:endParaRPr lang="vi-VN"/>
                    </a:p>
                  </a:txBody>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Yes</a:t>
                      </a:r>
                      <a:endPar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300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731" marB="45731"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320</a:t>
                      </a:r>
                    </a:p>
                  </a:txBody>
                  <a:tcPr marT="45731" marB="45731" horzOverflow="overflow">
                    <a:lnL>
                      <a:noFill/>
                    </a:lnL>
                    <a:lnR>
                      <a:noFill/>
                    </a:lnR>
                    <a:lnT>
                      <a:noFill/>
                    </a:lnT>
                    <a:lnB>
                      <a:noFill/>
                    </a:lnB>
                    <a:lnTlToBr>
                      <a:noFill/>
                    </a:lnTlToBr>
                    <a:lnBlToTr>
                      <a:noFill/>
                    </a:lnBlToTr>
                    <a:noFill/>
                  </a:tcPr>
                </a:tc>
              </a:tr>
              <a:tr h="396339">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No</a:t>
                      </a:r>
                    </a:p>
                  </a:txBody>
                  <a:tcPr marT="45731" marB="45731"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70</a:t>
                      </a:r>
                    </a:p>
                  </a:txBody>
                  <a:tcPr marT="45731" marB="45731" horzOverflow="overflow">
                    <a:lnL>
                      <a:noFill/>
                    </a:lnL>
                    <a:lnR>
                      <a:noFill/>
                    </a:lnR>
                    <a:lnT>
                      <a:noFill/>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80</a:t>
                      </a:r>
                    </a:p>
                  </a:txBody>
                  <a:tcPr marT="45731" marB="45731" horzOverflow="overflow">
                    <a:lnL>
                      <a:noFill/>
                    </a:lnL>
                    <a:lnR>
                      <a:noFill/>
                    </a:lnR>
                    <a:lnT>
                      <a:noFill/>
                    </a:lnT>
                    <a:lnB>
                      <a:noFill/>
                    </a:lnB>
                    <a:lnTlToBr>
                      <a:noFill/>
                    </a:lnTlToBr>
                    <a:lnBlToTr>
                      <a:noFill/>
                    </a:lnBlToTr>
                    <a:solidFill>
                      <a:srgbClr val="FFFFFF">
                        <a:alpha val="20000"/>
                      </a:srgbClr>
                    </a:solidFill>
                  </a:tcPr>
                </a:tc>
              </a:tr>
              <a:tr h="945118">
                <a:tc vMerge="1">
                  <a:txBody>
                    <a:bodyPr/>
                    <a:lstStyle/>
                    <a:p>
                      <a:endParaRPr lang="vi-VN"/>
                    </a:p>
                  </a:txBody>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Total</a:t>
                      </a:r>
                    </a:p>
                  </a:txBody>
                  <a:tcPr marT="45731" marB="45731"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310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90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400</a:t>
                      </a:r>
                    </a:p>
                  </a:txBody>
                  <a:tcPr marT="45731" marB="45731"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2795" name="Rectangle 16"/>
          <p:cNvSpPr>
            <a:spLocks noChangeArrowheads="1"/>
          </p:cNvSpPr>
          <p:nvPr/>
        </p:nvSpPr>
        <p:spPr bwMode="auto">
          <a:xfrm>
            <a:off x="5430838" y="2716213"/>
            <a:ext cx="3533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Tx/>
              <a:buSzTx/>
              <a:buFontTx/>
              <a:buNone/>
            </a:pPr>
            <a:r>
              <a:rPr lang="de-DE" altLang="ru-RU" sz="2400">
                <a:ea typeface="ＭＳ Ｐゴシック" panose="020B0600070205080204" pitchFamily="34" charset="-128"/>
              </a:rPr>
              <a:t>Theo dõi tỉ lệ số lần thống nhất của kết quả</a:t>
            </a:r>
            <a:endParaRPr lang="de-DE" altLang="ru-RU" sz="2400">
              <a:solidFill>
                <a:schemeClr val="bg1"/>
              </a:solidFill>
              <a:ea typeface="ＭＳ Ｐゴシック" panose="020B0600070205080204" pitchFamily="34" charset="-128"/>
            </a:endParaRPr>
          </a:p>
        </p:txBody>
      </p:sp>
      <p:sp>
        <p:nvSpPr>
          <p:cNvPr id="32796" name="Text Box 28"/>
          <p:cNvSpPr txBox="1">
            <a:spLocks noChangeArrowheads="1"/>
          </p:cNvSpPr>
          <p:nvPr/>
        </p:nvSpPr>
        <p:spPr bwMode="auto">
          <a:xfrm>
            <a:off x="250825" y="4149725"/>
            <a:ext cx="87137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altLang="ru-RU" sz="2000" i="1"/>
              <a:t>P</a:t>
            </a:r>
            <a:r>
              <a:rPr lang="de-DE" altLang="ru-RU" sz="2000"/>
              <a:t>(</a:t>
            </a:r>
            <a:r>
              <a:rPr lang="de-DE" altLang="ru-RU" sz="2000" i="1"/>
              <a:t>A</a:t>
            </a:r>
            <a:r>
              <a:rPr lang="de-DE" altLang="ru-RU" sz="2000"/>
              <a:t>) = (300 + 70)/400 = 370/400 = 0.925</a:t>
            </a:r>
          </a:p>
          <a:p>
            <a:pPr eaLnBrk="1" hangingPunct="1">
              <a:spcBef>
                <a:spcPct val="0"/>
              </a:spcBef>
              <a:buClrTx/>
              <a:buSzTx/>
              <a:buFontTx/>
              <a:buNone/>
            </a:pPr>
            <a:r>
              <a:rPr lang="de-DE" altLang="ru-RU" sz="2000"/>
              <a:t>Giá trị biên tổng hợp</a:t>
            </a:r>
          </a:p>
          <a:p>
            <a:pPr eaLnBrk="1" hangingPunct="1">
              <a:spcBef>
                <a:spcPct val="0"/>
              </a:spcBef>
              <a:buClrTx/>
              <a:buSzTx/>
              <a:buFontTx/>
              <a:buNone/>
            </a:pPr>
            <a:r>
              <a:rPr lang="nn-NO" altLang="ru-RU" sz="2000" i="1"/>
              <a:t>P</a:t>
            </a:r>
            <a:r>
              <a:rPr lang="nn-NO" altLang="ru-RU" sz="2000"/>
              <a:t>(</a:t>
            </a:r>
            <a:r>
              <a:rPr lang="nn-NO" altLang="ru-RU" sz="2000" i="1"/>
              <a:t>không phù hợp</a:t>
            </a:r>
            <a:r>
              <a:rPr lang="nn-NO" altLang="ru-RU" sz="2000"/>
              <a:t>) = (80 + 90)/(400 + 400) = 170/800 = 0.2125</a:t>
            </a:r>
          </a:p>
          <a:p>
            <a:pPr eaLnBrk="1" hangingPunct="1">
              <a:spcBef>
                <a:spcPct val="0"/>
              </a:spcBef>
              <a:buClrTx/>
              <a:buSzTx/>
              <a:buFontTx/>
              <a:buNone/>
            </a:pPr>
            <a:r>
              <a:rPr lang="nn-NO" altLang="ru-RU" sz="2000" i="1"/>
              <a:t>P</a:t>
            </a:r>
            <a:r>
              <a:rPr lang="nn-NO" altLang="ru-RU" sz="2000"/>
              <a:t>(</a:t>
            </a:r>
            <a:r>
              <a:rPr lang="nn-NO" altLang="ru-RU" sz="2000" i="1"/>
              <a:t>phù hợp</a:t>
            </a:r>
            <a:r>
              <a:rPr lang="nn-NO" altLang="ru-RU" sz="2000"/>
              <a:t>) = (320 + 310)/(400 + 400) = 630/800 = 0.7878</a:t>
            </a:r>
          </a:p>
          <a:p>
            <a:pPr eaLnBrk="1" hangingPunct="1">
              <a:spcBef>
                <a:spcPct val="0"/>
              </a:spcBef>
              <a:buClrTx/>
              <a:buSzTx/>
              <a:buFontTx/>
              <a:buNone/>
            </a:pPr>
            <a:r>
              <a:rPr lang="en-US" altLang="ru-RU" sz="2000"/>
              <a:t>Giá trị xác suất của sự thống nhất ngẫu nhiên </a:t>
            </a:r>
            <a:r>
              <a:rPr lang="en-US" altLang="ru-RU" sz="2000" i="1"/>
              <a:t>P</a:t>
            </a:r>
            <a:r>
              <a:rPr lang="en-US" altLang="ru-RU" sz="2000"/>
              <a:t>(</a:t>
            </a:r>
            <a:r>
              <a:rPr lang="en-US" altLang="ru-RU" sz="2000" i="1"/>
              <a:t>E</a:t>
            </a:r>
            <a:r>
              <a:rPr lang="en-US" altLang="ru-RU" sz="2000"/>
              <a:t>) =</a:t>
            </a:r>
          </a:p>
          <a:p>
            <a:pPr eaLnBrk="1" hangingPunct="1">
              <a:spcBef>
                <a:spcPct val="0"/>
              </a:spcBef>
              <a:buClrTx/>
              <a:buSzTx/>
              <a:buFontTx/>
              <a:buNone/>
            </a:pPr>
            <a:r>
              <a:rPr lang="de-DE" altLang="ru-RU" sz="2000" i="1"/>
              <a:t>P</a:t>
            </a:r>
            <a:r>
              <a:rPr lang="de-DE" altLang="ru-RU" sz="2000"/>
              <a:t>(</a:t>
            </a:r>
            <a:r>
              <a:rPr lang="de-DE" altLang="ru-RU" sz="2000" i="1"/>
              <a:t>không phù hợp</a:t>
            </a:r>
            <a:r>
              <a:rPr lang="de-DE" altLang="ru-RU" sz="2000"/>
              <a:t>)</a:t>
            </a:r>
            <a:r>
              <a:rPr lang="de-DE" altLang="ru-RU" sz="2000" baseline="30000"/>
              <a:t>2</a:t>
            </a:r>
            <a:r>
              <a:rPr lang="de-DE" altLang="ru-RU" sz="2000"/>
              <a:t> + </a:t>
            </a:r>
            <a:r>
              <a:rPr lang="de-DE" altLang="ru-RU" sz="2000" i="1"/>
              <a:t>P</a:t>
            </a:r>
            <a:r>
              <a:rPr lang="de-DE" altLang="ru-RU" sz="2000"/>
              <a:t>(phù hợp)</a:t>
            </a:r>
            <a:r>
              <a:rPr lang="de-DE" altLang="ru-RU" sz="2000" baseline="30000"/>
              <a:t>2</a:t>
            </a:r>
            <a:r>
              <a:rPr lang="de-DE" altLang="ru-RU" sz="2000"/>
              <a:t> = 0.21252</a:t>
            </a:r>
            <a:r>
              <a:rPr lang="de-DE" altLang="ru-RU" sz="2000" baseline="30000"/>
              <a:t>2</a:t>
            </a:r>
            <a:r>
              <a:rPr lang="de-DE" altLang="ru-RU" sz="2000"/>
              <a:t> + 0.78782</a:t>
            </a:r>
            <a:r>
              <a:rPr lang="de-DE" altLang="ru-RU" sz="2000" baseline="30000"/>
              <a:t>2</a:t>
            </a:r>
            <a:r>
              <a:rPr lang="de-DE" altLang="ru-RU" sz="2000"/>
              <a:t> = 0.665</a:t>
            </a:r>
          </a:p>
          <a:p>
            <a:pPr eaLnBrk="1" hangingPunct="1">
              <a:spcBef>
                <a:spcPct val="0"/>
              </a:spcBef>
              <a:buClrTx/>
              <a:buSzTx/>
              <a:buFontTx/>
              <a:buNone/>
            </a:pPr>
            <a:r>
              <a:rPr lang="it-IT" altLang="ru-RU" sz="2000"/>
              <a:t>Chỉ số kappa  </a:t>
            </a:r>
            <a:r>
              <a:rPr lang="az-Cyrl-AZ" altLang="ru-RU" sz="2000" i="1"/>
              <a:t>к</a:t>
            </a:r>
            <a:r>
              <a:rPr lang="it-IT" altLang="ru-RU" sz="2000"/>
              <a:t> = (</a:t>
            </a:r>
            <a:r>
              <a:rPr lang="it-IT" altLang="ru-RU" sz="2000" i="1"/>
              <a:t>P</a:t>
            </a:r>
            <a:r>
              <a:rPr lang="it-IT" altLang="ru-RU" sz="2000"/>
              <a:t>(</a:t>
            </a:r>
            <a:r>
              <a:rPr lang="it-IT" altLang="ru-RU" sz="2000" i="1"/>
              <a:t>A</a:t>
            </a:r>
            <a:r>
              <a:rPr lang="it-IT" altLang="ru-RU" sz="2000"/>
              <a:t>) − </a:t>
            </a:r>
            <a:r>
              <a:rPr lang="it-IT" altLang="ru-RU" sz="2000" i="1"/>
              <a:t>P</a:t>
            </a:r>
            <a:r>
              <a:rPr lang="it-IT" altLang="ru-RU" sz="2000"/>
              <a:t>(</a:t>
            </a:r>
            <a:r>
              <a:rPr lang="it-IT" altLang="ru-RU" sz="2000" i="1"/>
              <a:t>E</a:t>
            </a:r>
            <a:r>
              <a:rPr lang="it-IT" altLang="ru-RU" sz="2000"/>
              <a:t>))/(1 − </a:t>
            </a:r>
            <a:r>
              <a:rPr lang="it-IT" altLang="ru-RU" sz="2000" i="1"/>
              <a:t>P</a:t>
            </a:r>
            <a:r>
              <a:rPr lang="it-IT" altLang="ru-RU" sz="2000"/>
              <a:t>(</a:t>
            </a:r>
            <a:r>
              <a:rPr lang="it-IT" altLang="ru-RU" sz="2000" i="1"/>
              <a:t>E</a:t>
            </a:r>
            <a:r>
              <a:rPr lang="it-IT" altLang="ru-RU" sz="2000"/>
              <a:t>)) =</a:t>
            </a:r>
          </a:p>
          <a:p>
            <a:pPr eaLnBrk="1" hangingPunct="1">
              <a:spcBef>
                <a:spcPct val="0"/>
              </a:spcBef>
              <a:buClrTx/>
              <a:buSzTx/>
              <a:buFontTx/>
              <a:buNone/>
            </a:pPr>
            <a:r>
              <a:rPr lang="en-US" altLang="ru-RU" sz="2000"/>
              <a:t>(0.925 − 0.665)/(1 − 0.665) = 0.776 </a:t>
            </a:r>
            <a:r>
              <a:rPr lang="en-US" altLang="ru-RU" sz="2000">
                <a:solidFill>
                  <a:srgbClr val="0070C0"/>
                </a:solidFill>
              </a:rPr>
              <a:t>(trong khoảng được chấp nhận)</a:t>
            </a:r>
            <a:endParaRPr lang="vi-VN" altLang="ru-RU" sz="2000">
              <a:solidFill>
                <a:srgbClr val="0070C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ru-RU" smtClean="0"/>
              <a:t>Bài tập</a:t>
            </a:r>
            <a:endParaRPr lang="vi-VN" altLang="ru-RU" smtClean="0"/>
          </a:p>
        </p:txBody>
      </p:sp>
      <p:sp>
        <p:nvSpPr>
          <p:cNvPr id="33795" name="Slide Number Placeholder 2"/>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D58D045-E409-4463-AE27-683DA9F3E293}" type="slidenum">
              <a:rPr lang="vi-VN" altLang="ru-RU" sz="1400" smtClean="0"/>
              <a:pPr>
                <a:spcBef>
                  <a:spcPct val="0"/>
                </a:spcBef>
                <a:buClrTx/>
                <a:buSzTx/>
                <a:buFontTx/>
                <a:buNone/>
              </a:pPr>
              <a:t>22</a:t>
            </a:fld>
            <a:endParaRPr lang="vi-VN" altLang="ru-RU" sz="1400" smtClean="0"/>
          </a:p>
        </p:txBody>
      </p:sp>
      <p:graphicFrame>
        <p:nvGraphicFramePr>
          <p:cNvPr id="4" name="Table 3"/>
          <p:cNvGraphicFramePr>
            <a:graphicFrameLocks noGrp="1"/>
          </p:cNvGraphicFramePr>
          <p:nvPr/>
        </p:nvGraphicFramePr>
        <p:xfrm>
          <a:off x="1258888" y="2205038"/>
          <a:ext cx="6096000" cy="1368426"/>
        </p:xfrm>
        <a:graphic>
          <a:graphicData uri="http://schemas.openxmlformats.org/drawingml/2006/table">
            <a:tbl>
              <a:tblPr firstRow="1" bandRow="1">
                <a:tableStyleId>{5C22544A-7EE6-4342-B048-85BDC9FD1C3A}</a:tableStyleId>
              </a:tblPr>
              <a:tblGrid>
                <a:gridCol w="2032000"/>
                <a:gridCol w="2032000"/>
                <a:gridCol w="2032000"/>
              </a:tblGrid>
              <a:tr h="456142">
                <a:tc>
                  <a:txBody>
                    <a:bodyPr/>
                    <a:lstStyle/>
                    <a:p>
                      <a:pPr>
                        <a:spcAft>
                          <a:spcPts val="1200"/>
                        </a:spcAft>
                      </a:pPr>
                      <a:endParaRPr lang="vi-VN" sz="1800" dirty="0"/>
                    </a:p>
                  </a:txBody>
                  <a:tcPr marT="45729" marB="45729"/>
                </a:tc>
                <a:tc>
                  <a:txBody>
                    <a:bodyPr/>
                    <a:lstStyle/>
                    <a:p>
                      <a:pPr>
                        <a:spcAft>
                          <a:spcPts val="1200"/>
                        </a:spcAft>
                      </a:pPr>
                      <a:r>
                        <a:rPr lang="en-US" sz="1800" dirty="0" smtClean="0"/>
                        <a:t>GT1</a:t>
                      </a:r>
                      <a:endParaRPr lang="vi-VN" sz="1800" dirty="0"/>
                    </a:p>
                  </a:txBody>
                  <a:tcPr marT="45729" marB="45729"/>
                </a:tc>
                <a:tc>
                  <a:txBody>
                    <a:bodyPr/>
                    <a:lstStyle/>
                    <a:p>
                      <a:pPr>
                        <a:spcAft>
                          <a:spcPts val="1200"/>
                        </a:spcAft>
                      </a:pPr>
                      <a:r>
                        <a:rPr lang="en-US" sz="1800" dirty="0" smtClean="0"/>
                        <a:t>GT2</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1</a:t>
                      </a:r>
                      <a:endParaRPr lang="vi-VN" sz="1800" baseline="-25000" dirty="0"/>
                    </a:p>
                  </a:txBody>
                  <a:tcPr marT="45729" marB="45729"/>
                </a:tc>
                <a:tc>
                  <a:txBody>
                    <a:bodyPr/>
                    <a:lstStyle/>
                    <a:p>
                      <a:pPr>
                        <a:spcAft>
                          <a:spcPts val="1200"/>
                        </a:spcAft>
                      </a:pPr>
                      <a:r>
                        <a:rPr lang="en-US" sz="1800" dirty="0" smtClean="0"/>
                        <a:t>NRNNN</a:t>
                      </a:r>
                      <a:endParaRPr lang="vi-VN" sz="1800" dirty="0"/>
                    </a:p>
                  </a:txBody>
                  <a:tcPr marT="45729" marB="45729"/>
                </a:tc>
                <a:tc>
                  <a:txBody>
                    <a:bodyPr/>
                    <a:lstStyle/>
                    <a:p>
                      <a:pPr>
                        <a:spcAft>
                          <a:spcPts val="1200"/>
                        </a:spcAft>
                      </a:pPr>
                      <a:r>
                        <a:rPr lang="en-US" sz="1800" dirty="0" smtClean="0"/>
                        <a:t>NNNNR</a:t>
                      </a:r>
                      <a:endParaRPr lang="vi-VN" sz="1800" dirty="0"/>
                    </a:p>
                  </a:txBody>
                  <a:tcPr marT="45729" marB="45729"/>
                </a:tc>
              </a:tr>
              <a:tr h="456142">
                <a:tc>
                  <a:txBody>
                    <a:bodyPr/>
                    <a:lstStyle/>
                    <a:p>
                      <a:pPr>
                        <a:spcAft>
                          <a:spcPts val="1200"/>
                        </a:spcAft>
                      </a:pPr>
                      <a:r>
                        <a:rPr lang="en-US" sz="1800" dirty="0" smtClean="0"/>
                        <a:t>q</a:t>
                      </a:r>
                      <a:r>
                        <a:rPr lang="en-US" sz="1800" baseline="-25000" dirty="0" smtClean="0"/>
                        <a:t>2</a:t>
                      </a:r>
                      <a:endParaRPr lang="vi-VN" sz="1800" baseline="-25000" dirty="0"/>
                    </a:p>
                  </a:txBody>
                  <a:tcPr marT="45729" marB="45729"/>
                </a:tc>
                <a:tc>
                  <a:txBody>
                    <a:bodyPr/>
                    <a:lstStyle/>
                    <a:p>
                      <a:pPr>
                        <a:spcAft>
                          <a:spcPts val="1200"/>
                        </a:spcAft>
                      </a:pPr>
                      <a:r>
                        <a:rPr lang="en-US" sz="1800" dirty="0" smtClean="0"/>
                        <a:t>NNRNN</a:t>
                      </a:r>
                      <a:endParaRPr lang="vi-VN" sz="1800" dirty="0"/>
                    </a:p>
                  </a:txBody>
                  <a:tcPr marT="45729" marB="45729"/>
                </a:tc>
                <a:tc>
                  <a:txBody>
                    <a:bodyPr/>
                    <a:lstStyle/>
                    <a:p>
                      <a:pPr>
                        <a:spcAft>
                          <a:spcPts val="1200"/>
                        </a:spcAft>
                      </a:pPr>
                      <a:r>
                        <a:rPr lang="en-US" sz="1800" dirty="0" smtClean="0"/>
                        <a:t>RNNNN</a:t>
                      </a:r>
                      <a:endParaRPr lang="vi-VN" sz="1800" dirty="0"/>
                    </a:p>
                  </a:txBody>
                  <a:tcPr marT="45729" marB="45729"/>
                </a:tc>
              </a:tr>
            </a:tbl>
          </a:graphicData>
        </a:graphic>
      </p:graphicFrame>
      <p:sp>
        <p:nvSpPr>
          <p:cNvPr id="33814" name="TextBox 4"/>
          <p:cNvSpPr txBox="1">
            <a:spLocks noChangeArrowheads="1"/>
          </p:cNvSpPr>
          <p:nvPr/>
        </p:nvSpPr>
        <p:spPr bwMode="auto">
          <a:xfrm>
            <a:off x="1150938" y="4149725"/>
            <a:ext cx="58912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altLang="ru-RU" sz="2400">
                <a:solidFill>
                  <a:schemeClr val="tx2"/>
                </a:solidFill>
              </a:rPr>
              <a:t>So sánh hai giải thuật theo tham số MRR</a:t>
            </a:r>
            <a:endParaRPr lang="vi-VN" altLang="ru-RU" sz="240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7E850317-6FC1-417D-A2D8-1F1E9789B6EB}" type="slidenum">
              <a:rPr lang="vi-VN" altLang="ru-RU" sz="1400" smtClean="0"/>
              <a:pPr>
                <a:spcBef>
                  <a:spcPct val="0"/>
                </a:spcBef>
                <a:buClrTx/>
                <a:buSzTx/>
                <a:buFontTx/>
                <a:buNone/>
              </a:pPr>
              <a:t>23</a:t>
            </a:fld>
            <a:endParaRPr lang="vi-VN" altLang="ru-RU" sz="1400" smtClean="0"/>
          </a:p>
        </p:txBody>
      </p:sp>
      <p:sp>
        <p:nvSpPr>
          <p:cNvPr id="34819" name="Rectangle 2"/>
          <p:cNvSpPr>
            <a:spLocks noGrp="1" noChangeArrowheads="1"/>
          </p:cNvSpPr>
          <p:nvPr>
            <p:ph type="title"/>
          </p:nvPr>
        </p:nvSpPr>
        <p:spPr/>
        <p:txBody>
          <a:bodyPr/>
          <a:lstStyle/>
          <a:p>
            <a:pPr eaLnBrk="1" hangingPunct="1"/>
            <a:endParaRPr lang="ru-RU" alt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8C5E1CB-89E1-433F-8D5F-86B24C5B5429}" type="slidenum">
              <a:rPr lang="vi-VN" altLang="ru-RU" sz="1400" smtClean="0"/>
              <a:pPr>
                <a:spcBef>
                  <a:spcPct val="0"/>
                </a:spcBef>
                <a:buClrTx/>
                <a:buSzTx/>
                <a:buFontTx/>
                <a:buNone/>
              </a:pPr>
              <a:t>3</a:t>
            </a:fld>
            <a:endParaRPr lang="vi-VN" altLang="ru-RU" sz="1400" smtClean="0"/>
          </a:p>
        </p:txBody>
      </p:sp>
      <p:sp>
        <p:nvSpPr>
          <p:cNvPr id="6147" name="Rectangle 2"/>
          <p:cNvSpPr>
            <a:spLocks noGrp="1" noChangeArrowheads="1"/>
          </p:cNvSpPr>
          <p:nvPr>
            <p:ph type="title" idx="4294967295"/>
          </p:nvPr>
        </p:nvSpPr>
        <p:spPr/>
        <p:txBody>
          <a:bodyPr/>
          <a:lstStyle/>
          <a:p>
            <a:pPr eaLnBrk="1" hangingPunct="1"/>
            <a:r>
              <a:rPr lang="vi-VN" altLang="ru-RU" dirty="0" smtClean="0"/>
              <a:t>MRR</a:t>
            </a:r>
            <a:endParaRPr lang="vi-VN" altLang="ru-RU" dirty="0" smtClean="0"/>
          </a:p>
        </p:txBody>
      </p:sp>
      <p:sp>
        <p:nvSpPr>
          <p:cNvPr id="6148" name="Rectangle 3"/>
          <p:cNvSpPr>
            <a:spLocks noGrp="1" noChangeArrowheads="1"/>
          </p:cNvSpPr>
          <p:nvPr>
            <p:ph type="body" idx="4294967295"/>
          </p:nvPr>
        </p:nvSpPr>
        <p:spPr>
          <a:xfrm>
            <a:off x="647700" y="1920875"/>
            <a:ext cx="8316913" cy="3596357"/>
          </a:xfrm>
        </p:spPr>
        <p:txBody>
          <a:bodyPr/>
          <a:lstStyle/>
          <a:p>
            <a:pPr algn="just" eaLnBrk="1" hangingPunct="1"/>
            <a:r>
              <a:rPr lang="en-US" altLang="ru-RU" dirty="0" smtClean="0"/>
              <a:t>MRR </a:t>
            </a:r>
            <a:r>
              <a:rPr lang="vi-VN" altLang="ru-RU" dirty="0" smtClean="0"/>
              <a:t>thường được sử dụng trong kịch bản tìm kiếm một văn bản phù hợp: </a:t>
            </a:r>
          </a:p>
          <a:p>
            <a:pPr lvl="1" eaLnBrk="1" hangingPunct="1"/>
            <a:r>
              <a:rPr lang="vi-VN" altLang="ru-RU" dirty="0" smtClean="0"/>
              <a:t>Tìm kiếm trang chủ của một tổ chức, vấn tin về một sự kiện v.v.;</a:t>
            </a:r>
          </a:p>
          <a:p>
            <a:pPr lvl="1" algn="just" eaLnBrk="1" hangingPunct="1"/>
            <a:r>
              <a:rPr lang="vi-VN" altLang="ru-RU" dirty="0" smtClean="0"/>
              <a:t>Kết quả phù hợp càng xa vị trí đầu danh sách người dùng càng tốn nhiều thời gian tiếp cận văn bản đó;</a:t>
            </a:r>
          </a:p>
          <a:p>
            <a:pPr lvl="1" algn="just" eaLnBrk="1" hangingPunct="1"/>
            <a:r>
              <a:rPr lang="vi-VN" altLang="ru-RU" dirty="0" smtClean="0"/>
              <a:t>MRR đánh giá cao kết quả phù hợp gần với vị trí đầu danh sách.</a:t>
            </a:r>
          </a:p>
          <a:p>
            <a:pPr eaLnBrk="1" hangingPunct="1">
              <a:buFont typeface="Wingdings" panose="05000000000000000000" pitchFamily="2" charset="2"/>
              <a:buNone/>
            </a:pPr>
            <a:endParaRPr lang="en-US" altLang="ru-RU" dirty="0" smtClean="0"/>
          </a:p>
        </p:txBody>
      </p:sp>
      <p:sp>
        <p:nvSpPr>
          <p:cNvPr id="2" name="TextBox 1"/>
          <p:cNvSpPr txBox="1"/>
          <p:nvPr/>
        </p:nvSpPr>
        <p:spPr>
          <a:xfrm>
            <a:off x="611560" y="5805264"/>
            <a:ext cx="8352928" cy="461665"/>
          </a:xfrm>
          <a:prstGeom prst="rect">
            <a:avLst/>
          </a:prstGeom>
          <a:noFill/>
        </p:spPr>
        <p:txBody>
          <a:bodyPr wrap="square" rtlCol="0">
            <a:spAutoFit/>
          </a:bodyPr>
          <a:lstStyle/>
          <a:p>
            <a:r>
              <a:rPr lang="vi-VN" altLang="ru-RU" sz="2400" dirty="0" smtClean="0">
                <a:solidFill>
                  <a:schemeClr val="tx2"/>
                </a:solidFill>
              </a:rPr>
              <a:t>Trung bình hạng nghịch đảo</a:t>
            </a:r>
            <a:r>
              <a:rPr lang="en-US" altLang="ru-RU" sz="2400" dirty="0" smtClean="0">
                <a:solidFill>
                  <a:schemeClr val="tx2"/>
                </a:solidFill>
              </a:rPr>
              <a:t>: MRR: </a:t>
            </a:r>
            <a:r>
              <a:rPr lang="en-US" altLang="ru-RU" sz="2400" b="1" dirty="0" smtClean="0">
                <a:solidFill>
                  <a:schemeClr val="tx2"/>
                </a:solidFill>
              </a:rPr>
              <a:t>M</a:t>
            </a:r>
            <a:r>
              <a:rPr lang="en-US" altLang="ru-RU" sz="2400" dirty="0" smtClean="0">
                <a:solidFill>
                  <a:schemeClr val="tx2"/>
                </a:solidFill>
              </a:rPr>
              <a:t>ean </a:t>
            </a:r>
            <a:r>
              <a:rPr lang="en-US" altLang="ru-RU" sz="2400" b="1" dirty="0">
                <a:solidFill>
                  <a:schemeClr val="tx2"/>
                </a:solidFill>
              </a:rPr>
              <a:t>R</a:t>
            </a:r>
            <a:r>
              <a:rPr lang="en-US" altLang="ru-RU" sz="2400" dirty="0">
                <a:solidFill>
                  <a:schemeClr val="tx2"/>
                </a:solidFill>
              </a:rPr>
              <a:t>eciprocal </a:t>
            </a:r>
            <a:r>
              <a:rPr lang="en-US" altLang="ru-RU" sz="2400" b="1" dirty="0" smtClean="0">
                <a:solidFill>
                  <a:schemeClr val="tx2"/>
                </a:solidFill>
              </a:rPr>
              <a:t>R</a:t>
            </a:r>
            <a:r>
              <a:rPr lang="en-US" altLang="ru-RU" sz="2400" dirty="0" smtClean="0">
                <a:solidFill>
                  <a:schemeClr val="tx2"/>
                </a:solidFill>
              </a:rPr>
              <a:t>ank</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D913485D-442E-4EDC-9847-2FBE84132DF9}" type="slidenum">
              <a:rPr lang="vi-VN" altLang="ru-RU" sz="1400" smtClean="0"/>
              <a:pPr>
                <a:spcBef>
                  <a:spcPct val="0"/>
                </a:spcBef>
                <a:buClrTx/>
                <a:buSzTx/>
                <a:buFontTx/>
                <a:buNone/>
              </a:pPr>
              <a:t>4</a:t>
            </a:fld>
            <a:endParaRPr lang="vi-VN" altLang="ru-RU" sz="1400" smtClean="0"/>
          </a:p>
        </p:txBody>
      </p:sp>
      <p:sp>
        <p:nvSpPr>
          <p:cNvPr id="8195" name="Rectangle 3"/>
          <p:cNvSpPr>
            <a:spLocks noGrp="1" noChangeArrowheads="1"/>
          </p:cNvSpPr>
          <p:nvPr>
            <p:ph type="body" idx="4294967295"/>
          </p:nvPr>
        </p:nvSpPr>
        <p:spPr>
          <a:xfrm>
            <a:off x="611188" y="2017713"/>
            <a:ext cx="8343900" cy="1531937"/>
          </a:xfrm>
        </p:spPr>
        <p:txBody>
          <a:bodyPr/>
          <a:lstStyle/>
          <a:p>
            <a:pPr eaLnBrk="1" hangingPunct="1"/>
            <a:r>
              <a:rPr lang="en-US" altLang="ru-RU" sz="2600" smtClean="0"/>
              <a:t>Gọi K là vị trí của kết quả đầu tiên phù hợp với q</a:t>
            </a:r>
          </a:p>
          <a:p>
            <a:pPr lvl="1" eaLnBrk="1" hangingPunct="1"/>
            <a:endParaRPr lang="en-US" altLang="ru-RU" smtClean="0"/>
          </a:p>
          <a:p>
            <a:pPr eaLnBrk="1" hangingPunct="1"/>
            <a:endParaRPr lang="en-US" altLang="ru-RU" sz="2600" smtClean="0"/>
          </a:p>
        </p:txBody>
      </p:sp>
      <p:graphicFrame>
        <p:nvGraphicFramePr>
          <p:cNvPr id="8196" name="Object 5"/>
          <p:cNvGraphicFramePr>
            <a:graphicFrameLocks noChangeAspect="1"/>
          </p:cNvGraphicFramePr>
          <p:nvPr/>
        </p:nvGraphicFramePr>
        <p:xfrm>
          <a:off x="1150938" y="2565400"/>
          <a:ext cx="1841500" cy="984250"/>
        </p:xfrm>
        <a:graphic>
          <a:graphicData uri="http://schemas.openxmlformats.org/presentationml/2006/ole">
            <mc:AlternateContent xmlns:mc="http://schemas.openxmlformats.org/markup-compatibility/2006">
              <mc:Choice xmlns:v="urn:schemas-microsoft-com:vml" Requires="v">
                <p:oleObj spid="_x0000_s8378" name="Equation" r:id="rId3" imgW="736280" imgH="393529" progId="Equation.3">
                  <p:embed/>
                </p:oleObj>
              </mc:Choice>
              <mc:Fallback>
                <p:oleObj name="Equation" r:id="rId3" imgW="73628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565400"/>
                        <a:ext cx="18415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1128713" y="5557838"/>
          <a:ext cx="3587750" cy="1111250"/>
        </p:xfrm>
        <a:graphic>
          <a:graphicData uri="http://schemas.openxmlformats.org/presentationml/2006/ole">
            <mc:AlternateContent xmlns:mc="http://schemas.openxmlformats.org/markup-compatibility/2006">
              <mc:Choice xmlns:v="urn:schemas-microsoft-com:vml" Requires="v">
                <p:oleObj spid="_x0000_s8379" name="Equation" r:id="rId5" imgW="1435100" imgH="444500" progId="Equation.3">
                  <p:embed/>
                </p:oleObj>
              </mc:Choice>
              <mc:Fallback>
                <p:oleObj name="Equation" r:id="rId5" imgW="14351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8713" y="5557838"/>
                        <a:ext cx="35877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042988" y="4362450"/>
          <a:ext cx="4032250" cy="1079500"/>
        </p:xfrm>
        <a:graphic>
          <a:graphicData uri="http://schemas.openxmlformats.org/presentationml/2006/ole">
            <mc:AlternateContent xmlns:mc="http://schemas.openxmlformats.org/markup-compatibility/2006">
              <mc:Choice xmlns:v="urn:schemas-microsoft-com:vml" Requires="v">
                <p:oleObj spid="_x0000_s8380" name="Equation" r:id="rId7" imgW="1612900" imgH="431800" progId="Equation.3">
                  <p:embed/>
                </p:oleObj>
              </mc:Choice>
              <mc:Fallback>
                <p:oleObj name="Equation" r:id="rId7" imgW="16129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362450"/>
                        <a:ext cx="40322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9" name="Rectangle 2"/>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MRR </a:t>
            </a:r>
            <a:r>
              <a:rPr lang="en-US" altLang="ru-RU" sz="3600" dirty="0" smtClean="0">
                <a:solidFill>
                  <a:schemeClr val="tx2"/>
                </a:solidFill>
              </a:rPr>
              <a:t>(2</a:t>
            </a:r>
            <a:r>
              <a:rPr lang="en-US" altLang="ru-RU" sz="3600" dirty="0">
                <a:solidFill>
                  <a:schemeClr val="tx2"/>
                </a:solidFill>
              </a:rPr>
              <a:t>)</a:t>
            </a:r>
          </a:p>
        </p:txBody>
      </p:sp>
      <p:sp>
        <p:nvSpPr>
          <p:cNvPr id="8200" name="Rectangle 3"/>
          <p:cNvSpPr txBox="1">
            <a:spLocks noChangeArrowheads="1"/>
          </p:cNvSpPr>
          <p:nvPr/>
        </p:nvSpPr>
        <p:spPr bwMode="auto">
          <a:xfrm>
            <a:off x="611188" y="3860800"/>
            <a:ext cx="83439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altLang="ru-RU" sz="2600"/>
              <a:t>Với Q là tập truy vấn:</a:t>
            </a:r>
          </a:p>
          <a:p>
            <a:pPr lvl="1" eaLnBrk="1" hangingPunct="1"/>
            <a:endParaRPr lang="en-US" altLang="ru-RU"/>
          </a:p>
          <a:p>
            <a:pPr eaLnBrk="1" hangingPunct="1"/>
            <a:endParaRPr lang="en-US" altLang="ru-RU" sz="2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smtClean="0"/>
              <a:t>Nội dung chính</a:t>
            </a:r>
            <a:endParaRPr lang="vi-VN" altLang="ru-RU" smtClean="0"/>
          </a:p>
        </p:txBody>
      </p:sp>
      <p:sp>
        <p:nvSpPr>
          <p:cNvPr id="7" name="Rectangle 3"/>
          <p:cNvSpPr txBox="1">
            <a:spLocks noChangeArrowheads="1"/>
          </p:cNvSpPr>
          <p:nvPr/>
        </p:nvSpPr>
        <p:spPr bwMode="auto">
          <a:xfrm>
            <a:off x="611560" y="2017713"/>
            <a:ext cx="834352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800" dirty="0" smtClean="0">
                <a:solidFill>
                  <a:schemeClr val="bg1">
                    <a:lumMod val="75000"/>
                  </a:schemeClr>
                </a:solidFill>
              </a:rPr>
              <a:t>1. </a:t>
            </a:r>
            <a:r>
              <a:rPr lang="en-US" sz="2800" dirty="0" smtClean="0">
                <a:solidFill>
                  <a:schemeClr val="bg1">
                    <a:lumMod val="75000"/>
                  </a:schemeClr>
                </a:solidFill>
              </a:rPr>
              <a:t>MRR</a:t>
            </a:r>
            <a:endParaRPr lang="en-US" sz="2800" dirty="0" smtClean="0">
              <a:solidFill>
                <a:schemeClr val="bg1">
                  <a:lumMod val="75000"/>
                </a:schemeClr>
              </a:solidFill>
            </a:endParaRPr>
          </a:p>
          <a:p>
            <a:pPr eaLnBrk="1" hangingPunct="1">
              <a:defRPr/>
            </a:pPr>
            <a:r>
              <a:rPr lang="en-US" sz="2800" dirty="0" smtClean="0"/>
              <a:t>2. </a:t>
            </a:r>
            <a:r>
              <a:rPr lang="en-US" sz="2800" dirty="0" smtClean="0"/>
              <a:t>NDCG</a:t>
            </a:r>
            <a:endParaRPr lang="en-US" sz="2800" dirty="0" smtClean="0"/>
          </a:p>
          <a:p>
            <a:pPr eaLnBrk="1" hangingPunct="1">
              <a:defRPr/>
            </a:pPr>
            <a:r>
              <a:rPr lang="en-US" sz="2800" dirty="0" smtClean="0">
                <a:solidFill>
                  <a:schemeClr val="bg1">
                    <a:lumMod val="85000"/>
                  </a:schemeClr>
                </a:solidFill>
              </a:rPr>
              <a:t>3. </a:t>
            </a:r>
            <a:r>
              <a:rPr lang="en-US" sz="2800" dirty="0" err="1" smtClean="0">
                <a:solidFill>
                  <a:schemeClr val="bg1">
                    <a:lumMod val="85000"/>
                  </a:schemeClr>
                </a:solidFill>
              </a:rPr>
              <a:t>Xây</a:t>
            </a:r>
            <a:r>
              <a:rPr lang="en-US" sz="2800" dirty="0" smtClean="0">
                <a:solidFill>
                  <a:schemeClr val="bg1">
                    <a:lumMod val="85000"/>
                  </a:schemeClr>
                </a:solidFill>
              </a:rPr>
              <a:t> </a:t>
            </a:r>
            <a:r>
              <a:rPr lang="en-US" sz="2800" dirty="0" err="1" smtClean="0">
                <a:solidFill>
                  <a:schemeClr val="bg1">
                    <a:lumMod val="85000"/>
                  </a:schemeClr>
                </a:solidFill>
              </a:rPr>
              <a:t>dựng</a:t>
            </a:r>
            <a:r>
              <a:rPr lang="en-US" sz="2800" dirty="0" smtClean="0">
                <a:solidFill>
                  <a:schemeClr val="bg1">
                    <a:lumMod val="85000"/>
                  </a:schemeClr>
                </a:solidFill>
              </a:rPr>
              <a:t> </a:t>
            </a:r>
            <a:r>
              <a:rPr lang="en-US" sz="2800" dirty="0" err="1" smtClean="0">
                <a:solidFill>
                  <a:schemeClr val="bg1">
                    <a:lumMod val="85000"/>
                  </a:schemeClr>
                </a:solidFill>
              </a:rPr>
              <a:t>bộ</a:t>
            </a:r>
            <a:r>
              <a:rPr lang="en-US" sz="2800" dirty="0" smtClean="0">
                <a:solidFill>
                  <a:schemeClr val="bg1">
                    <a:lumMod val="85000"/>
                  </a:schemeClr>
                </a:solidFill>
              </a:rPr>
              <a:t> </a:t>
            </a:r>
            <a:r>
              <a:rPr lang="en-US" sz="2800" dirty="0" err="1" smtClean="0">
                <a:solidFill>
                  <a:schemeClr val="bg1">
                    <a:lumMod val="85000"/>
                  </a:schemeClr>
                </a:solidFill>
              </a:rPr>
              <a:t>dữ</a:t>
            </a:r>
            <a:r>
              <a:rPr lang="en-US" sz="2800" dirty="0" smtClean="0">
                <a:solidFill>
                  <a:schemeClr val="bg1">
                    <a:lumMod val="85000"/>
                  </a:schemeClr>
                </a:solidFill>
              </a:rPr>
              <a:t> </a:t>
            </a:r>
            <a:r>
              <a:rPr lang="en-US" sz="2800" dirty="0" err="1" smtClean="0">
                <a:solidFill>
                  <a:schemeClr val="bg1">
                    <a:lumMod val="85000"/>
                  </a:schemeClr>
                </a:solidFill>
              </a:rPr>
              <a:t>liệu</a:t>
            </a:r>
            <a:endParaRPr lang="vi-VN" sz="2800" dirty="0" smtClean="0">
              <a:solidFill>
                <a:schemeClr val="bg1">
                  <a:lumMod val="8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58B7C233-5189-4AC2-89B5-68D7E1882031}" type="slidenum">
              <a:rPr lang="vi-VN" altLang="ru-RU" sz="1400" smtClean="0"/>
              <a:pPr>
                <a:spcBef>
                  <a:spcPct val="0"/>
                </a:spcBef>
                <a:buClrTx/>
                <a:buSzTx/>
                <a:buFontTx/>
                <a:buNone/>
              </a:pPr>
              <a:t>6</a:t>
            </a:fld>
            <a:endParaRPr lang="vi-VN" altLang="ru-RU" sz="1400" smtClean="0"/>
          </a:p>
        </p:txBody>
      </p:sp>
      <p:sp>
        <p:nvSpPr>
          <p:cNvPr id="10243" name="Content Placeholder 2"/>
          <p:cNvSpPr>
            <a:spLocks noGrp="1"/>
          </p:cNvSpPr>
          <p:nvPr>
            <p:ph idx="4294967295"/>
          </p:nvPr>
        </p:nvSpPr>
        <p:spPr>
          <a:xfrm>
            <a:off x="684213" y="2060575"/>
            <a:ext cx="8002587" cy="4492625"/>
          </a:xfrm>
        </p:spPr>
        <p:txBody>
          <a:bodyPr/>
          <a:lstStyle/>
          <a:p>
            <a:pPr algn="just" eaLnBrk="1" hangingPunct="1"/>
            <a:r>
              <a:rPr lang="vi-VN" altLang="ru-RU" sz="3200" dirty="0" smtClean="0"/>
              <a:t>Đánh giá sự phù hợp của văn bản và truy vấn theo nhiều mức khác nhau:</a:t>
            </a:r>
          </a:p>
          <a:p>
            <a:pPr lvl="1" algn="just" eaLnBrk="1" hangingPunct="1"/>
            <a:r>
              <a:rPr lang="vi-VN" altLang="ru-RU" sz="2800" dirty="0" smtClean="0"/>
              <a:t>Ký hiệu rel</a:t>
            </a:r>
            <a:r>
              <a:rPr lang="vi-VN" altLang="ru-RU" sz="2800" baseline="-25000" dirty="0" smtClean="0"/>
              <a:t>i</a:t>
            </a:r>
            <a:r>
              <a:rPr lang="vi-VN" altLang="ru-RU" sz="2800" dirty="0" smtClean="0"/>
              <a:t> là mức phù hợp của văn bản d</a:t>
            </a:r>
            <a:r>
              <a:rPr lang="vi-VN" altLang="ru-RU" sz="2800" baseline="-25000" dirty="0" smtClean="0"/>
              <a:t>i</a:t>
            </a:r>
            <a:r>
              <a:rPr lang="vi-VN" altLang="ru-RU" sz="2800" dirty="0" smtClean="0"/>
              <a:t>;</a:t>
            </a:r>
          </a:p>
          <a:p>
            <a:pPr lvl="1" algn="just" eaLnBrk="1" hangingPunct="1"/>
            <a:r>
              <a:rPr lang="vi-VN" altLang="ru-RU" sz="2800" dirty="0" smtClean="0"/>
              <a:t>rel = 0 là không phù hợp; rel</a:t>
            </a:r>
            <a:r>
              <a:rPr lang="vi-VN" altLang="ru-RU" sz="2800" baseline="-25000" dirty="0" smtClean="0"/>
              <a:t>i</a:t>
            </a:r>
            <a:r>
              <a:rPr lang="vi-VN" altLang="ru-RU" sz="2800" dirty="0" smtClean="0"/>
              <a:t> &gt; rel</a:t>
            </a:r>
            <a:r>
              <a:rPr lang="vi-VN" altLang="ru-RU" sz="2800" baseline="-25000" dirty="0" smtClean="0"/>
              <a:t>j</a:t>
            </a:r>
            <a:r>
              <a:rPr lang="vi-VN" altLang="ru-RU" sz="2800" dirty="0" smtClean="0"/>
              <a:t>, thể hiện văn bản d</a:t>
            </a:r>
            <a:r>
              <a:rPr lang="vi-VN" altLang="ru-RU" sz="2800" baseline="-25000" dirty="0" smtClean="0"/>
              <a:t>i</a:t>
            </a:r>
            <a:r>
              <a:rPr lang="vi-VN" altLang="ru-RU" sz="2800" dirty="0" smtClean="0"/>
              <a:t> phù hợp hơn so với văn bản d</a:t>
            </a:r>
            <a:r>
              <a:rPr lang="vi-VN" altLang="ru-RU" sz="2800" baseline="-25000" dirty="0" smtClean="0"/>
              <a:t>j</a:t>
            </a:r>
            <a:r>
              <a:rPr lang="vi-VN" altLang="ru-RU" sz="2800" dirty="0" smtClean="0"/>
              <a:t>.</a:t>
            </a:r>
            <a:endParaRPr lang="vi-VN" altLang="ru-RU" sz="2800" dirty="0" smtClean="0"/>
          </a:p>
        </p:txBody>
      </p:sp>
      <p:sp>
        <p:nvSpPr>
          <p:cNvPr id="10244"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3600" dirty="0" smtClean="0">
                <a:solidFill>
                  <a:schemeClr val="tx2"/>
                </a:solidFill>
              </a:rPr>
              <a:t>Sự phù hợp đa mức</a:t>
            </a:r>
            <a:endParaRPr lang="vi-VN" altLang="ru-RU" sz="3600"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CB71B3-DCC0-41A1-A7C7-E1BBE0394AF9}" type="slidenum">
              <a:rPr lang="vi-VN" altLang="ru-RU" sz="1400" smtClean="0"/>
              <a:pPr>
                <a:spcBef>
                  <a:spcPct val="0"/>
                </a:spcBef>
                <a:buClrTx/>
                <a:buSzTx/>
                <a:buFontTx/>
                <a:buNone/>
              </a:pPr>
              <a:t>7</a:t>
            </a:fld>
            <a:endParaRPr lang="vi-VN" altLang="ru-RU" sz="1400" smtClean="0"/>
          </a:p>
        </p:txBody>
      </p:sp>
      <p:sp>
        <p:nvSpPr>
          <p:cNvPr id="11267" name="Content Placeholder 2"/>
          <p:cNvSpPr>
            <a:spLocks noGrp="1"/>
          </p:cNvSpPr>
          <p:nvPr>
            <p:ph idx="4294967295"/>
          </p:nvPr>
        </p:nvSpPr>
        <p:spPr>
          <a:xfrm>
            <a:off x="684213" y="2060575"/>
            <a:ext cx="8259762" cy="3312641"/>
          </a:xfrm>
        </p:spPr>
        <p:txBody>
          <a:bodyPr/>
          <a:lstStyle/>
          <a:p>
            <a:pPr algn="just" eaLnBrk="1" hangingPunct="1"/>
            <a:r>
              <a:rPr lang="vi-VN" altLang="ru-RU" dirty="0" smtClean="0"/>
              <a:t>NDCG:</a:t>
            </a:r>
          </a:p>
          <a:p>
            <a:pPr lvl="1" algn="just" eaLnBrk="1" hangingPunct="1"/>
            <a:r>
              <a:rPr lang="vi-VN" altLang="ru-RU" dirty="0" smtClean="0"/>
              <a:t>Sử dụng bộ dữ liệu kiểm thử với độ phù hợp đa mức;</a:t>
            </a:r>
          </a:p>
          <a:p>
            <a:pPr lvl="1" algn="just" eaLnBrk="1" hangingPunct="1"/>
            <a:r>
              <a:rPr lang="vi-VN" altLang="ru-RU" dirty="0" smtClean="0"/>
              <a:t>Ngày càng được sử dụng rộng rãi hơn để đánh giá kết quả tìm kiếm trên Web và đánh giá các phương pháp học xếp hạng;</a:t>
            </a:r>
          </a:p>
          <a:p>
            <a:pPr lvl="1" algn="just" eaLnBrk="1" hangingPunct="1"/>
            <a:r>
              <a:rPr lang="vi-VN" altLang="ru-RU" dirty="0"/>
              <a:t>Đ</a:t>
            </a:r>
            <a:r>
              <a:rPr lang="vi-VN" altLang="ru-RU" dirty="0" smtClean="0"/>
              <a:t>ược xây dựng dựa trên khái niệm độ hữu ích của tập kết quả.</a:t>
            </a:r>
            <a:endParaRPr lang="vi-VN" altLang="ru-RU" dirty="0" smtClean="0"/>
          </a:p>
        </p:txBody>
      </p:sp>
      <p:sp>
        <p:nvSpPr>
          <p:cNvPr id="11268" name="Rectangle 2"/>
          <p:cNvSpPr txBox="1">
            <a:spLocks noChangeArrowheads="1"/>
          </p:cNvSpPr>
          <p:nvPr/>
        </p:nvSpPr>
        <p:spPr bwMode="auto">
          <a:xfrm>
            <a:off x="1150938" y="620688"/>
            <a:ext cx="7793037" cy="12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vi-VN"/>
            </a:defPPr>
            <a:lvl1pPr eaLnBrk="1" hangingPunct="1">
              <a:buClrTx/>
              <a:buSzTx/>
              <a:buFontTx/>
              <a:buNone/>
              <a:defRPr sz="3600">
                <a:solidFill>
                  <a:schemeClr val="tx2"/>
                </a:solidFill>
              </a:defRPr>
            </a:lvl1pPr>
            <a:lvl2pPr marL="742950" indent="-285750">
              <a:spcBef>
                <a:spcPct val="20000"/>
              </a:spcBef>
              <a:buClr>
                <a:schemeClr val="hlink"/>
              </a:buClr>
              <a:buSzPct val="55000"/>
              <a:buFont typeface="Wingdings" panose="05000000000000000000" pitchFamily="2" charset="2"/>
              <a:buChar char="n"/>
              <a:defRPr sz="2400"/>
            </a:lvl2pPr>
            <a:lvl3pPr marL="1143000" indent="-228600">
              <a:spcBef>
                <a:spcPct val="20000"/>
              </a:spcBef>
              <a:buClr>
                <a:schemeClr val="folHlink"/>
              </a:buClr>
              <a:buSzPct val="50000"/>
              <a:buFont typeface="Wingdings" panose="05000000000000000000" pitchFamily="2" charset="2"/>
              <a:buChar char="n"/>
              <a:defRPr sz="2000"/>
            </a:lvl3pPr>
            <a:lvl4pPr marL="1600200" indent="-228600">
              <a:spcBef>
                <a:spcPct val="20000"/>
              </a:spcBef>
              <a:buClr>
                <a:schemeClr val="accent2"/>
              </a:buClr>
              <a:buSzPct val="55000"/>
              <a:buFont typeface="Wingdings" panose="05000000000000000000" pitchFamily="2" charset="2"/>
              <a:buChar char="n"/>
              <a:defRPr sz="2000"/>
            </a:lvl4pPr>
            <a:lvl5pPr marL="2057400" indent="-228600">
              <a:spcBef>
                <a:spcPct val="20000"/>
              </a:spcBef>
              <a:buClr>
                <a:schemeClr val="accent1"/>
              </a:buClr>
              <a:buSzPct val="50000"/>
              <a:buFont typeface="Wingdings" panose="05000000000000000000" pitchFamily="2" charset="2"/>
              <a:buChar char="n"/>
              <a:defRPr sz="2000"/>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vl9pPr>
          </a:lstStyle>
          <a:p>
            <a:endParaRPr lang="vi-VN" altLang="ru-RU" dirty="0" smtClean="0"/>
          </a:p>
          <a:p>
            <a:r>
              <a:rPr lang="vi-VN" altLang="ru-RU" dirty="0" smtClean="0"/>
              <a:t>NDCG</a:t>
            </a:r>
            <a:endParaRPr lang="vi-VN" altLang="ru-RU" dirty="0"/>
          </a:p>
        </p:txBody>
      </p:sp>
      <p:sp>
        <p:nvSpPr>
          <p:cNvPr id="2" name="TextBox 1"/>
          <p:cNvSpPr txBox="1"/>
          <p:nvPr/>
        </p:nvSpPr>
        <p:spPr>
          <a:xfrm>
            <a:off x="611560" y="5589240"/>
            <a:ext cx="8208912" cy="830997"/>
          </a:xfrm>
          <a:prstGeom prst="rect">
            <a:avLst/>
          </a:prstGeom>
          <a:noFill/>
        </p:spPr>
        <p:txBody>
          <a:bodyPr wrap="square" rtlCol="0">
            <a:spAutoFit/>
          </a:bodyPr>
          <a:lstStyle/>
          <a:p>
            <a:pPr algn="just"/>
            <a:r>
              <a:rPr lang="vi-VN" sz="2400" dirty="0" smtClean="0">
                <a:solidFill>
                  <a:schemeClr val="tx2"/>
                </a:solidFill>
              </a:rPr>
              <a:t>Giá trị chuẩn hóa của tổng mức hữu ích thuyên giảm: NDCG: </a:t>
            </a:r>
            <a:r>
              <a:rPr lang="vi-VN" altLang="ru-RU" sz="2400" b="1" dirty="0" smtClean="0">
                <a:solidFill>
                  <a:schemeClr val="tx2"/>
                </a:solidFill>
              </a:rPr>
              <a:t>N</a:t>
            </a:r>
            <a:r>
              <a:rPr lang="vi-VN" altLang="ru-RU" sz="2400" dirty="0" smtClean="0">
                <a:solidFill>
                  <a:schemeClr val="tx2"/>
                </a:solidFill>
              </a:rPr>
              <a:t>ormalized </a:t>
            </a:r>
            <a:r>
              <a:rPr lang="vi-VN" altLang="ru-RU" sz="2400" b="1" dirty="0" smtClean="0">
                <a:solidFill>
                  <a:schemeClr val="tx2"/>
                </a:solidFill>
              </a:rPr>
              <a:t>D</a:t>
            </a:r>
            <a:r>
              <a:rPr lang="vi-VN" altLang="ru-RU" sz="2400" dirty="0" smtClean="0">
                <a:solidFill>
                  <a:schemeClr val="tx2"/>
                </a:solidFill>
              </a:rPr>
              <a:t>iscounted </a:t>
            </a:r>
            <a:r>
              <a:rPr lang="vi-VN" altLang="ru-RU" sz="2400" b="1" dirty="0" smtClean="0">
                <a:solidFill>
                  <a:schemeClr val="tx2"/>
                </a:solidFill>
              </a:rPr>
              <a:t>C</a:t>
            </a:r>
            <a:r>
              <a:rPr lang="vi-VN" altLang="ru-RU" sz="2400" dirty="0" smtClean="0">
                <a:solidFill>
                  <a:schemeClr val="tx2"/>
                </a:solidFill>
              </a:rPr>
              <a:t>umulative </a:t>
            </a:r>
            <a:r>
              <a:rPr lang="vi-VN" altLang="ru-RU" sz="2400" b="1" dirty="0" smtClean="0">
                <a:solidFill>
                  <a:schemeClr val="tx2"/>
                </a:solidFill>
              </a:rPr>
              <a:t>G</a:t>
            </a:r>
            <a:r>
              <a:rPr lang="vi-VN" altLang="ru-RU" sz="2400" dirty="0" smtClean="0">
                <a:solidFill>
                  <a:schemeClr val="tx2"/>
                </a:solidFill>
              </a:rPr>
              <a:t>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F6E0836-EDFC-4B1C-ACF7-019152033889}" type="slidenum">
              <a:rPr lang="vi-VN" altLang="ru-RU" sz="1400" smtClean="0"/>
              <a:pPr>
                <a:spcBef>
                  <a:spcPct val="0"/>
                </a:spcBef>
                <a:buClrTx/>
                <a:buSzTx/>
                <a:buFontTx/>
                <a:buNone/>
              </a:pPr>
              <a:t>8</a:t>
            </a:fld>
            <a:endParaRPr lang="vi-VN" altLang="ru-RU" sz="1400" smtClean="0"/>
          </a:p>
        </p:txBody>
      </p:sp>
      <p:sp>
        <p:nvSpPr>
          <p:cNvPr id="13315" name="Content Placeholder 2"/>
          <p:cNvSpPr>
            <a:spLocks noGrp="1"/>
          </p:cNvSpPr>
          <p:nvPr>
            <p:ph idx="4294967295"/>
          </p:nvPr>
        </p:nvSpPr>
        <p:spPr>
          <a:xfrm>
            <a:off x="684213" y="2060575"/>
            <a:ext cx="8002587" cy="4492625"/>
          </a:xfrm>
        </p:spPr>
        <p:txBody>
          <a:bodyPr/>
          <a:lstStyle/>
          <a:p>
            <a:pPr algn="just" eaLnBrk="1" hangingPunct="1"/>
            <a:r>
              <a:rPr lang="vi-VN" altLang="ru-RU" dirty="0" smtClean="0"/>
              <a:t>Mức hữu ích của một kết quả tìm kiếm phụ thuộc vào:</a:t>
            </a:r>
          </a:p>
          <a:p>
            <a:pPr lvl="1" algn="just" eaLnBrk="1" hangingPunct="1"/>
            <a:r>
              <a:rPr lang="vi-VN" altLang="ru-RU" dirty="0" smtClean="0"/>
              <a:t>Mức phù hợp của kết quả: Kết quả càng phù hợp thì càng hữu ích với người dùng;</a:t>
            </a:r>
          </a:p>
          <a:p>
            <a:pPr lvl="1" algn="just" eaLnBrk="1" hangingPunct="1"/>
            <a:r>
              <a:rPr lang="vi-VN" altLang="ru-RU" dirty="0" smtClean="0"/>
              <a:t>Vị trí của văn bản trong danh sách kết quả: Khoảng cách đến đầu danh sách càng tăng thì tính hữu ích càng giảm.</a:t>
            </a:r>
          </a:p>
          <a:p>
            <a:pPr algn="just" eaLnBrk="1" hangingPunct="1"/>
            <a:endParaRPr lang="vi-VN" altLang="ru-RU" dirty="0" smtClean="0"/>
          </a:p>
        </p:txBody>
      </p:sp>
      <p:sp>
        <p:nvSpPr>
          <p:cNvPr id="13316" name="Rectangle 2"/>
          <p:cNvSpPr txBox="1">
            <a:spLocks noChangeArrowheads="1"/>
          </p:cNvSpPr>
          <p:nvPr/>
        </p:nvSpPr>
        <p:spPr bwMode="auto">
          <a:xfrm>
            <a:off x="1150938" y="1125538"/>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vi-VN" altLang="ru-RU" sz="4000" dirty="0" smtClean="0">
                <a:solidFill>
                  <a:schemeClr val="tx2"/>
                </a:solidFill>
              </a:rPr>
              <a:t>Mức hữu ích</a:t>
            </a:r>
            <a:endParaRPr lang="vi-VN" altLang="ru-RU" sz="4000" dirty="0">
              <a:solidFill>
                <a:schemeClr val="tx2"/>
              </a:solidFill>
            </a:endParaRPr>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Mức hữu ích: G: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fld id="{6D8AC239-6BE1-40BC-A7E2-BE77649A3FAC}" type="slidenum">
              <a:rPr lang="vi-VN" altLang="ru-RU" sz="1400" smtClean="0"/>
              <a:pPr>
                <a:spcBef>
                  <a:spcPct val="0"/>
                </a:spcBef>
                <a:buClrTx/>
                <a:buSzTx/>
                <a:buFontTx/>
                <a:buNone/>
              </a:pPr>
              <a:t>9</a:t>
            </a:fld>
            <a:endParaRPr lang="vi-VN" altLang="ru-RU" sz="1400" smtClean="0"/>
          </a:p>
        </p:txBody>
      </p:sp>
      <p:sp>
        <p:nvSpPr>
          <p:cNvPr id="14339" name="Rectangle 2"/>
          <p:cNvSpPr>
            <a:spLocks noGrp="1" noChangeArrowheads="1"/>
          </p:cNvSpPr>
          <p:nvPr>
            <p:ph type="title" idx="4294967295"/>
          </p:nvPr>
        </p:nvSpPr>
        <p:spPr>
          <a:xfrm>
            <a:off x="1331913" y="633413"/>
            <a:ext cx="7283450" cy="1066800"/>
          </a:xfrm>
        </p:spPr>
        <p:txBody>
          <a:bodyPr/>
          <a:lstStyle/>
          <a:p>
            <a:pPr eaLnBrk="1" hangingPunct="1"/>
            <a:r>
              <a:rPr lang="en-US" altLang="ru-RU" dirty="0" err="1" smtClean="0"/>
              <a:t>Tổng</a:t>
            </a:r>
            <a:r>
              <a:rPr lang="en-US" altLang="ru-RU" dirty="0" smtClean="0"/>
              <a:t> </a:t>
            </a:r>
            <a:r>
              <a:rPr lang="en-US" altLang="ru-RU" dirty="0" err="1" smtClean="0"/>
              <a:t>mức</a:t>
            </a:r>
            <a:r>
              <a:rPr lang="en-US" altLang="ru-RU" dirty="0" smtClean="0"/>
              <a:t> </a:t>
            </a:r>
            <a:r>
              <a:rPr lang="en-US" altLang="ru-RU" dirty="0" err="1" smtClean="0"/>
              <a:t>hữu</a:t>
            </a:r>
            <a:r>
              <a:rPr lang="en-US" altLang="ru-RU" dirty="0" smtClean="0"/>
              <a:t> </a:t>
            </a:r>
            <a:r>
              <a:rPr lang="en-US" altLang="ru-RU" dirty="0" err="1" smtClean="0"/>
              <a:t>ích</a:t>
            </a:r>
            <a:endParaRPr lang="en-US" altLang="ru-RU" dirty="0" smtClean="0"/>
          </a:p>
        </p:txBody>
      </p:sp>
      <p:sp>
        <p:nvSpPr>
          <p:cNvPr id="14340" name="Rectangle 3"/>
          <p:cNvSpPr>
            <a:spLocks noGrp="1" noChangeArrowheads="1"/>
          </p:cNvSpPr>
          <p:nvPr>
            <p:ph type="body" idx="4294967295"/>
          </p:nvPr>
        </p:nvSpPr>
        <p:spPr>
          <a:xfrm>
            <a:off x="611560" y="1989138"/>
            <a:ext cx="8303840" cy="3816350"/>
          </a:xfrm>
        </p:spPr>
        <p:txBody>
          <a:bodyPr/>
          <a:lstStyle/>
          <a:p>
            <a:pPr eaLnBrk="1" hangingPunct="1"/>
            <a:r>
              <a:rPr lang="en-US" altLang="ru-RU" dirty="0" smtClean="0"/>
              <a:t>CG </a:t>
            </a:r>
            <a:r>
              <a:rPr lang="en-US" altLang="ru-RU" dirty="0" err="1" smtClean="0"/>
              <a:t>của</a:t>
            </a:r>
            <a:r>
              <a:rPr lang="en-US" altLang="ru-RU" dirty="0" smtClean="0"/>
              <a:t> n </a:t>
            </a:r>
            <a:r>
              <a:rPr lang="en-US" altLang="ru-RU" dirty="0" err="1" smtClean="0"/>
              <a:t>kết</a:t>
            </a:r>
            <a:r>
              <a:rPr lang="en-US" altLang="ru-RU" dirty="0" smtClean="0"/>
              <a:t> </a:t>
            </a:r>
            <a:r>
              <a:rPr lang="en-US" altLang="ru-RU" dirty="0" err="1" smtClean="0"/>
              <a:t>quả</a:t>
            </a:r>
            <a:r>
              <a:rPr lang="en-US" altLang="ru-RU" dirty="0" smtClean="0"/>
              <a:t> </a:t>
            </a:r>
            <a:r>
              <a:rPr lang="en-US" altLang="ru-RU" dirty="0" err="1" smtClean="0"/>
              <a:t>tìm</a:t>
            </a:r>
            <a:r>
              <a:rPr lang="en-US" altLang="ru-RU" dirty="0" smtClean="0"/>
              <a:t> </a:t>
            </a:r>
            <a:r>
              <a:rPr lang="en-US" altLang="ru-RU" dirty="0" err="1" smtClean="0"/>
              <a:t>kiếm</a:t>
            </a:r>
            <a:r>
              <a:rPr lang="en-US" altLang="ru-RU" dirty="0" smtClean="0"/>
              <a:t> </a:t>
            </a:r>
            <a:r>
              <a:rPr lang="en-US" altLang="ru-RU" dirty="0" err="1" smtClean="0"/>
              <a:t>đầu</a:t>
            </a:r>
            <a:r>
              <a:rPr lang="en-US" altLang="ru-RU" dirty="0" smtClean="0"/>
              <a:t> </a:t>
            </a:r>
            <a:r>
              <a:rPr lang="en-US" altLang="ru-RU" dirty="0" err="1" smtClean="0"/>
              <a:t>tiên</a:t>
            </a:r>
            <a:endParaRPr lang="en-US" altLang="ru-RU" dirty="0" smtClean="0"/>
          </a:p>
          <a:p>
            <a:pPr lvl="1" eaLnBrk="1" hangingPunct="1"/>
            <a:r>
              <a:rPr lang="en-US" altLang="ru-RU" sz="2800" dirty="0" smtClean="0"/>
              <a:t>CG = r</a:t>
            </a:r>
            <a:r>
              <a:rPr lang="en-US" altLang="ru-RU" sz="2800" baseline="-25000" dirty="0" smtClean="0"/>
              <a:t>1</a:t>
            </a:r>
            <a:r>
              <a:rPr lang="en-US" altLang="ru-RU" sz="2800" dirty="0" smtClean="0"/>
              <a:t>+r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endParaRPr lang="en-US" altLang="ru-RU" sz="2800" baseline="-25000" dirty="0" smtClean="0"/>
          </a:p>
          <a:p>
            <a:pPr lvl="1" eaLnBrk="1" hangingPunct="1"/>
            <a:r>
              <a:rPr lang="en-US" altLang="ru-RU" sz="2800" dirty="0" err="1" smtClean="0"/>
              <a:t>Với</a:t>
            </a:r>
            <a:r>
              <a:rPr lang="en-US" altLang="ru-RU" sz="2800" dirty="0" smtClean="0"/>
              <a:t> r</a:t>
            </a:r>
            <a:r>
              <a:rPr lang="en-US" altLang="ru-RU" sz="2800" baseline="-25000" dirty="0" smtClean="0"/>
              <a:t>1</a:t>
            </a:r>
            <a:r>
              <a:rPr lang="en-US" altLang="ru-RU" sz="2800" dirty="0" smtClean="0"/>
              <a:t>, r</a:t>
            </a:r>
            <a:r>
              <a:rPr lang="en-US" altLang="ru-RU" sz="2800" baseline="-25000" dirty="0" smtClean="0"/>
              <a:t>2</a:t>
            </a:r>
            <a:r>
              <a:rPr lang="en-US" altLang="ru-RU" sz="2800" dirty="0" smtClean="0"/>
              <a:t>, …</a:t>
            </a:r>
            <a:r>
              <a:rPr lang="en-US" altLang="ru-RU" sz="2800" dirty="0" err="1" smtClean="0"/>
              <a:t>r</a:t>
            </a:r>
            <a:r>
              <a:rPr lang="en-US" altLang="ru-RU" sz="2800" baseline="-25000" dirty="0" err="1" smtClean="0"/>
              <a:t>n</a:t>
            </a:r>
            <a:r>
              <a:rPr lang="en-US" altLang="ru-RU" sz="2800" baseline="-25000" dirty="0" smtClean="0"/>
              <a:t> </a:t>
            </a:r>
            <a:r>
              <a:rPr lang="en-US" altLang="ru-RU" sz="2800" dirty="0" err="1" smtClean="0"/>
              <a:t>là</a:t>
            </a:r>
            <a:r>
              <a:rPr lang="en-US" altLang="ru-RU" sz="2800" dirty="0" smtClean="0"/>
              <a:t> </a:t>
            </a:r>
            <a:r>
              <a:rPr lang="en-US" altLang="ru-RU" sz="2800" dirty="0" err="1" smtClean="0"/>
              <a:t>mức</a:t>
            </a:r>
            <a:r>
              <a:rPr lang="en-US" altLang="ru-RU" sz="2800" dirty="0" smtClean="0"/>
              <a:t> </a:t>
            </a:r>
            <a:r>
              <a:rPr lang="en-US" altLang="ru-RU" sz="2800" dirty="0" err="1" smtClean="0"/>
              <a:t>phù</a:t>
            </a:r>
            <a:r>
              <a:rPr lang="en-US" altLang="ru-RU" sz="2800" dirty="0" smtClean="0"/>
              <a:t> </a:t>
            </a:r>
            <a:r>
              <a:rPr lang="en-US" altLang="ru-RU" sz="2800" dirty="0" err="1" smtClean="0"/>
              <a:t>hợp</a:t>
            </a:r>
            <a:r>
              <a:rPr lang="en-US" altLang="ru-RU" sz="2800" dirty="0" smtClean="0"/>
              <a:t> </a:t>
            </a:r>
            <a:r>
              <a:rPr lang="en-US" altLang="ru-RU" sz="2800" dirty="0" err="1" smtClean="0"/>
              <a:t>của</a:t>
            </a:r>
            <a:r>
              <a:rPr lang="en-US" altLang="ru-RU" sz="2800" dirty="0" smtClean="0"/>
              <a:t> </a:t>
            </a:r>
            <a:r>
              <a:rPr lang="en-US" altLang="ru-RU" sz="2800" dirty="0" err="1" smtClean="0"/>
              <a:t>các</a:t>
            </a:r>
            <a:r>
              <a:rPr lang="en-US" altLang="ru-RU" sz="2800" dirty="0" smtClean="0"/>
              <a:t> </a:t>
            </a:r>
            <a:r>
              <a:rPr lang="en-US" altLang="ru-RU" sz="2800" dirty="0" err="1" smtClean="0"/>
              <a:t>văn</a:t>
            </a:r>
            <a:r>
              <a:rPr lang="en-US" altLang="ru-RU" sz="2800" dirty="0" smtClean="0"/>
              <a:t> </a:t>
            </a:r>
            <a:r>
              <a:rPr lang="en-US" altLang="ru-RU" sz="2800" dirty="0" err="1" smtClean="0"/>
              <a:t>bản</a:t>
            </a:r>
            <a:endParaRPr lang="en-US" altLang="ru-RU" sz="2800" dirty="0" smtClean="0"/>
          </a:p>
          <a:p>
            <a:pPr lvl="1" eaLnBrk="1" hangingPunct="1"/>
            <a:endParaRPr lang="en-US" altLang="ru-RU" sz="2800" baseline="-25000" dirty="0" smtClean="0"/>
          </a:p>
        </p:txBody>
      </p:sp>
      <p:sp>
        <p:nvSpPr>
          <p:cNvPr id="5" name="TextBox 4"/>
          <p:cNvSpPr txBox="1"/>
          <p:nvPr/>
        </p:nvSpPr>
        <p:spPr>
          <a:xfrm>
            <a:off x="611560" y="5589240"/>
            <a:ext cx="8208912" cy="461665"/>
          </a:xfrm>
          <a:prstGeom prst="rect">
            <a:avLst/>
          </a:prstGeom>
          <a:noFill/>
        </p:spPr>
        <p:txBody>
          <a:bodyPr wrap="square" rtlCol="0">
            <a:spAutoFit/>
          </a:bodyPr>
          <a:lstStyle/>
          <a:p>
            <a:pPr algn="just"/>
            <a:r>
              <a:rPr lang="vi-VN" sz="2400" dirty="0" smtClean="0">
                <a:solidFill>
                  <a:schemeClr val="tx2"/>
                </a:solidFill>
              </a:rPr>
              <a:t>Tổng mức hữu ích: CG: Cumulative Gain</a:t>
            </a:r>
            <a:endParaRPr lang="vi-VN" altLang="ru-RU" sz="2400" dirty="0">
              <a:solidFill>
                <a:schemeClr val="tx2"/>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2704</TotalTime>
  <Words>1635</Words>
  <Application>Microsoft Office PowerPoint</Application>
  <PresentationFormat>On-screen Show (4:3)</PresentationFormat>
  <Paragraphs>230</Paragraphs>
  <Slides>23</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Палитра</vt:lpstr>
      <vt:lpstr>Equation</vt:lpstr>
      <vt:lpstr>IT4853 Tìm kiếm và trình diễn thông tin</vt:lpstr>
      <vt:lpstr>Nội dung chính</vt:lpstr>
      <vt:lpstr>MRR</vt:lpstr>
      <vt:lpstr>PowerPoint Presentation</vt:lpstr>
      <vt:lpstr>Nội dung chính</vt:lpstr>
      <vt:lpstr>PowerPoint Presentation</vt:lpstr>
      <vt:lpstr>PowerPoint Presentation</vt:lpstr>
      <vt:lpstr>PowerPoint Presentation</vt:lpstr>
      <vt:lpstr>Tổng mức hữu ích</vt:lpstr>
      <vt:lpstr>Tổng mức hữu ích thuyên giảm</vt:lpstr>
      <vt:lpstr>PowerPoint Presentation</vt:lpstr>
      <vt:lpstr>Ví dụ</vt:lpstr>
      <vt:lpstr>Chuẩn hóa</vt:lpstr>
      <vt:lpstr>Ví dụ</vt:lpstr>
      <vt:lpstr>Nội dung chính</vt:lpstr>
      <vt:lpstr>Xác định các văn bản phù hợp</vt:lpstr>
      <vt:lpstr>Ví dụ một truy vấn trong TREC</vt:lpstr>
      <vt:lpstr>Định nghĩa sự phù hợp</vt:lpstr>
      <vt:lpstr>Kiểm định đánh giá phù hợp</vt:lpstr>
      <vt:lpstr>Hệ số Kappa</vt:lpstr>
      <vt:lpstr>Ví dụ tính chỉ số kappa</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1037</cp:revision>
  <dcterms:created xsi:type="dcterms:W3CDTF">2013-09-01T08:21:19Z</dcterms:created>
  <dcterms:modified xsi:type="dcterms:W3CDTF">2016-10-02T18:28:37Z</dcterms:modified>
</cp:coreProperties>
</file>