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2" r:id="rId1"/>
  </p:sldMasterIdLst>
  <p:notesMasterIdLst>
    <p:notesMasterId r:id="rId22"/>
  </p:notesMasterIdLst>
  <p:sldIdLst>
    <p:sldId id="555" r:id="rId2"/>
    <p:sldId id="526" r:id="rId3"/>
    <p:sldId id="516" r:id="rId4"/>
    <p:sldId id="517" r:id="rId5"/>
    <p:sldId id="539" r:id="rId6"/>
    <p:sldId id="540" r:id="rId7"/>
    <p:sldId id="550" r:id="rId8"/>
    <p:sldId id="543" r:id="rId9"/>
    <p:sldId id="542" r:id="rId10"/>
    <p:sldId id="544" r:id="rId11"/>
    <p:sldId id="553" r:id="rId12"/>
    <p:sldId id="554" r:id="rId13"/>
    <p:sldId id="546" r:id="rId14"/>
    <p:sldId id="559" r:id="rId15"/>
    <p:sldId id="556" r:id="rId16"/>
    <p:sldId id="557" r:id="rId17"/>
    <p:sldId id="536" r:id="rId18"/>
    <p:sldId id="549" r:id="rId19"/>
    <p:sldId id="558" r:id="rId20"/>
    <p:sldId id="418" r:id="rId21"/>
  </p:sldIdLst>
  <p:sldSz cx="9144000" cy="6858000" type="screen4x3"/>
  <p:notesSz cx="6858000" cy="9144000"/>
  <p:defaultTextStyle>
    <a:defPPr>
      <a:defRPr lang="vi-VN"/>
    </a:defPPr>
    <a:lvl1pPr algn="l" rtl="0" eaLnBrk="0" fontAlgn="base" hangingPunct="0">
      <a:spcBef>
        <a:spcPct val="0"/>
      </a:spcBef>
      <a:spcAft>
        <a:spcPct val="0"/>
      </a:spcAft>
      <a:defRPr b="1" kern="1200">
        <a:solidFill>
          <a:schemeClr val="tx1"/>
        </a:solidFill>
        <a:latin typeface="Tahoma" panose="020B0604030504040204" pitchFamily="34" charset="0"/>
        <a:ea typeface="+mn-ea"/>
        <a:cs typeface="Tahoma" panose="020B0604030504040204" pitchFamily="34" charset="0"/>
      </a:defRPr>
    </a:lvl1pPr>
    <a:lvl2pPr marL="457200" algn="l" rtl="0" eaLnBrk="0" fontAlgn="base" hangingPunct="0">
      <a:spcBef>
        <a:spcPct val="0"/>
      </a:spcBef>
      <a:spcAft>
        <a:spcPct val="0"/>
      </a:spcAft>
      <a:defRPr b="1" kern="1200">
        <a:solidFill>
          <a:schemeClr val="tx1"/>
        </a:solidFill>
        <a:latin typeface="Tahoma" panose="020B0604030504040204" pitchFamily="34" charset="0"/>
        <a:ea typeface="+mn-ea"/>
        <a:cs typeface="Tahoma" panose="020B0604030504040204" pitchFamily="34" charset="0"/>
      </a:defRPr>
    </a:lvl2pPr>
    <a:lvl3pPr marL="914400" algn="l" rtl="0" eaLnBrk="0" fontAlgn="base" hangingPunct="0">
      <a:spcBef>
        <a:spcPct val="0"/>
      </a:spcBef>
      <a:spcAft>
        <a:spcPct val="0"/>
      </a:spcAft>
      <a:defRPr b="1" kern="1200">
        <a:solidFill>
          <a:schemeClr val="tx1"/>
        </a:solidFill>
        <a:latin typeface="Tahoma" panose="020B0604030504040204" pitchFamily="34" charset="0"/>
        <a:ea typeface="+mn-ea"/>
        <a:cs typeface="Tahoma" panose="020B0604030504040204" pitchFamily="34" charset="0"/>
      </a:defRPr>
    </a:lvl3pPr>
    <a:lvl4pPr marL="1371600" algn="l" rtl="0" eaLnBrk="0" fontAlgn="base" hangingPunct="0">
      <a:spcBef>
        <a:spcPct val="0"/>
      </a:spcBef>
      <a:spcAft>
        <a:spcPct val="0"/>
      </a:spcAft>
      <a:defRPr b="1" kern="1200">
        <a:solidFill>
          <a:schemeClr val="tx1"/>
        </a:solidFill>
        <a:latin typeface="Tahoma" panose="020B0604030504040204" pitchFamily="34" charset="0"/>
        <a:ea typeface="+mn-ea"/>
        <a:cs typeface="Tahoma" panose="020B0604030504040204" pitchFamily="34" charset="0"/>
      </a:defRPr>
    </a:lvl4pPr>
    <a:lvl5pPr marL="1828800" algn="l" rtl="0" eaLnBrk="0" fontAlgn="base" hangingPunct="0">
      <a:spcBef>
        <a:spcPct val="0"/>
      </a:spcBef>
      <a:spcAft>
        <a:spcPct val="0"/>
      </a:spcAft>
      <a:defRPr b="1" kern="1200">
        <a:solidFill>
          <a:schemeClr val="tx1"/>
        </a:solidFill>
        <a:latin typeface="Tahoma" panose="020B0604030504040204" pitchFamily="34" charset="0"/>
        <a:ea typeface="+mn-ea"/>
        <a:cs typeface="Tahoma" panose="020B0604030504040204" pitchFamily="34" charset="0"/>
      </a:defRPr>
    </a:lvl5pPr>
    <a:lvl6pPr marL="2286000" algn="l" defTabSz="914400" rtl="0" eaLnBrk="1" latinLnBrk="0" hangingPunct="1">
      <a:defRPr b="1" kern="1200">
        <a:solidFill>
          <a:schemeClr val="tx1"/>
        </a:solidFill>
        <a:latin typeface="Tahoma" panose="020B0604030504040204" pitchFamily="34" charset="0"/>
        <a:ea typeface="+mn-ea"/>
        <a:cs typeface="Tahoma" panose="020B0604030504040204" pitchFamily="34" charset="0"/>
      </a:defRPr>
    </a:lvl6pPr>
    <a:lvl7pPr marL="2743200" algn="l" defTabSz="914400" rtl="0" eaLnBrk="1" latinLnBrk="0" hangingPunct="1">
      <a:defRPr b="1" kern="1200">
        <a:solidFill>
          <a:schemeClr val="tx1"/>
        </a:solidFill>
        <a:latin typeface="Tahoma" panose="020B0604030504040204" pitchFamily="34" charset="0"/>
        <a:ea typeface="+mn-ea"/>
        <a:cs typeface="Tahoma" panose="020B0604030504040204" pitchFamily="34" charset="0"/>
      </a:defRPr>
    </a:lvl7pPr>
    <a:lvl8pPr marL="3200400" algn="l" defTabSz="914400" rtl="0" eaLnBrk="1" latinLnBrk="0" hangingPunct="1">
      <a:defRPr b="1" kern="1200">
        <a:solidFill>
          <a:schemeClr val="tx1"/>
        </a:solidFill>
        <a:latin typeface="Tahoma" panose="020B0604030504040204" pitchFamily="34" charset="0"/>
        <a:ea typeface="+mn-ea"/>
        <a:cs typeface="Tahoma" panose="020B0604030504040204" pitchFamily="34" charset="0"/>
      </a:defRPr>
    </a:lvl8pPr>
    <a:lvl9pPr marL="3657600" algn="l" defTabSz="914400" rtl="0" eaLnBrk="1" latinLnBrk="0" hangingPunct="1">
      <a:defRPr b="1" kern="1200">
        <a:solidFill>
          <a:schemeClr val="tx1"/>
        </a:solidFill>
        <a:latin typeface="Tahoma" panose="020B0604030504040204" pitchFamily="34" charset="0"/>
        <a:ea typeface="+mn-ea"/>
        <a:cs typeface="Tahoma" panose="020B0604030504040204" pitchFamily="34"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99"/>
    <a:srgbClr val="CCFFCC"/>
    <a:srgbClr val="00FFFF"/>
    <a:srgbClr val="CC0000"/>
    <a:srgbClr val="990033"/>
    <a:srgbClr val="990099"/>
    <a:srgbClr val="D60093"/>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250" autoAdjust="0"/>
    <p:restoredTop sz="87367" autoAdjust="0"/>
  </p:normalViewPr>
  <p:slideViewPr>
    <p:cSldViewPr>
      <p:cViewPr varScale="1">
        <p:scale>
          <a:sx n="64" d="100"/>
          <a:sy n="64" d="100"/>
        </p:scale>
        <p:origin x="-1320"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969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20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smtClean="0">
                <a:latin typeface="Adobe Fan Heiti Std B" pitchFamily="34" charset="-128"/>
              </a:defRPr>
            </a:lvl1pPr>
          </a:lstStyle>
          <a:p>
            <a:pPr>
              <a:defRPr/>
            </a:pPr>
            <a:endParaRPr lang="vi-VN"/>
          </a:p>
        </p:txBody>
      </p:sp>
      <p:sp>
        <p:nvSpPr>
          <p:cNvPr id="34201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smtClean="0">
                <a:latin typeface="Adobe Fan Heiti Std B" pitchFamily="34" charset="-128"/>
              </a:defRPr>
            </a:lvl1pPr>
          </a:lstStyle>
          <a:p>
            <a:pPr>
              <a:defRPr/>
            </a:pPr>
            <a:endParaRPr lang="vi-V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4202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vi-VN" noProof="0" smtClean="0"/>
              <a:t>Образец текста</a:t>
            </a:r>
          </a:p>
          <a:p>
            <a:pPr lvl="1"/>
            <a:r>
              <a:rPr lang="vi-VN" noProof="0" smtClean="0"/>
              <a:t>Второй уровень</a:t>
            </a:r>
          </a:p>
          <a:p>
            <a:pPr lvl="2"/>
            <a:r>
              <a:rPr lang="vi-VN" noProof="0" smtClean="0"/>
              <a:t>Третий уровень</a:t>
            </a:r>
          </a:p>
          <a:p>
            <a:pPr lvl="3"/>
            <a:r>
              <a:rPr lang="vi-VN" noProof="0" smtClean="0"/>
              <a:t>Четвертый уровень</a:t>
            </a:r>
          </a:p>
          <a:p>
            <a:pPr lvl="4"/>
            <a:r>
              <a:rPr lang="vi-VN" noProof="0" smtClean="0"/>
              <a:t>Пятый уровень</a:t>
            </a:r>
          </a:p>
        </p:txBody>
      </p:sp>
      <p:sp>
        <p:nvSpPr>
          <p:cNvPr id="34202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smtClean="0">
                <a:latin typeface="Adobe Fan Heiti Std B" pitchFamily="34" charset="-128"/>
              </a:defRPr>
            </a:lvl1pPr>
          </a:lstStyle>
          <a:p>
            <a:pPr>
              <a:defRPr/>
            </a:pPr>
            <a:endParaRPr lang="vi-VN"/>
          </a:p>
        </p:txBody>
      </p:sp>
      <p:sp>
        <p:nvSpPr>
          <p:cNvPr id="34202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smtClean="0">
                <a:latin typeface="Adobe Fan Heiti Std B" pitchFamily="34" charset="-128"/>
              </a:defRPr>
            </a:lvl1pPr>
          </a:lstStyle>
          <a:p>
            <a:pPr>
              <a:defRPr/>
            </a:pPr>
            <a:fld id="{585E8FF7-254D-404A-8133-35E4F866AECA}" type="slidenum">
              <a:rPr lang="vi-VN"/>
              <a:pPr>
                <a:defRPr/>
              </a:pPr>
              <a:t>‹#›</a:t>
            </a:fld>
            <a:endParaRPr lang="vi-VN"/>
          </a:p>
        </p:txBody>
      </p:sp>
    </p:spTree>
    <p:extLst>
      <p:ext uri="{BB962C8B-B14F-4D97-AF65-F5344CB8AC3E}">
        <p14:creationId xmlns:p14="http://schemas.microsoft.com/office/powerpoint/2010/main" val="42523219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dobe Fan Heiti Std B" pitchFamily="34" charset="-128"/>
        <a:ea typeface="+mn-ea"/>
        <a:cs typeface="Tahoma" panose="020B0604030504040204" pitchFamily="34" charset="0"/>
      </a:defRPr>
    </a:lvl1pPr>
    <a:lvl2pPr marL="457200" algn="l" rtl="0" eaLnBrk="0" fontAlgn="base" hangingPunct="0">
      <a:spcBef>
        <a:spcPct val="30000"/>
      </a:spcBef>
      <a:spcAft>
        <a:spcPct val="0"/>
      </a:spcAft>
      <a:defRPr sz="1200" kern="1200">
        <a:solidFill>
          <a:schemeClr val="tx1"/>
        </a:solidFill>
        <a:latin typeface="Adobe Fan Heiti Std B" pitchFamily="34" charset="-128"/>
        <a:ea typeface="+mn-ea"/>
        <a:cs typeface="Tahoma" panose="020B0604030504040204" pitchFamily="34" charset="0"/>
      </a:defRPr>
    </a:lvl2pPr>
    <a:lvl3pPr marL="914400" algn="l" rtl="0" eaLnBrk="0" fontAlgn="base" hangingPunct="0">
      <a:spcBef>
        <a:spcPct val="30000"/>
      </a:spcBef>
      <a:spcAft>
        <a:spcPct val="0"/>
      </a:spcAft>
      <a:defRPr sz="1200" kern="1200">
        <a:solidFill>
          <a:schemeClr val="tx1"/>
        </a:solidFill>
        <a:latin typeface="Adobe Fan Heiti Std B" pitchFamily="34" charset="-128"/>
        <a:ea typeface="+mn-ea"/>
        <a:cs typeface="Tahoma" panose="020B0604030504040204" pitchFamily="34" charset="0"/>
      </a:defRPr>
    </a:lvl3pPr>
    <a:lvl4pPr marL="1371600" algn="l" rtl="0" eaLnBrk="0" fontAlgn="base" hangingPunct="0">
      <a:spcBef>
        <a:spcPct val="30000"/>
      </a:spcBef>
      <a:spcAft>
        <a:spcPct val="0"/>
      </a:spcAft>
      <a:defRPr sz="1200" kern="1200">
        <a:solidFill>
          <a:schemeClr val="tx1"/>
        </a:solidFill>
        <a:latin typeface="Adobe Fan Heiti Std B" pitchFamily="34" charset="-128"/>
        <a:ea typeface="+mn-ea"/>
        <a:cs typeface="Tahoma" panose="020B0604030504040204" pitchFamily="34" charset="0"/>
      </a:defRPr>
    </a:lvl4pPr>
    <a:lvl5pPr marL="1828800" algn="l" rtl="0" eaLnBrk="0" fontAlgn="base" hangingPunct="0">
      <a:spcBef>
        <a:spcPct val="30000"/>
      </a:spcBef>
      <a:spcAft>
        <a:spcPct val="0"/>
      </a:spcAft>
      <a:defRPr sz="1200" kern="1200">
        <a:solidFill>
          <a:schemeClr val="tx1"/>
        </a:solidFill>
        <a:latin typeface="Adobe Fan Heiti Std B" pitchFamily="34" charset="-128"/>
        <a:ea typeface="+mn-ea"/>
        <a:cs typeface="Tahoma" panose="020B060403050404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pPr>
              <a:defRPr/>
            </a:pPr>
            <a:fld id="{585E8FF7-254D-404A-8133-35E4F866AECA}" type="slidenum">
              <a:rPr lang="vi-VN" smtClean="0"/>
              <a:pPr>
                <a:defRPr/>
              </a:pPr>
              <a:t>1</a:t>
            </a:fld>
            <a:endParaRPr lang="vi-VN"/>
          </a:p>
        </p:txBody>
      </p:sp>
    </p:spTree>
    <p:extLst>
      <p:ext uri="{BB962C8B-B14F-4D97-AF65-F5344CB8AC3E}">
        <p14:creationId xmlns:p14="http://schemas.microsoft.com/office/powerpoint/2010/main" val="73374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Slides cũ:</a:t>
            </a:r>
            <a:r>
              <a:rPr lang="en-US" baseline="0" smtClean="0"/>
              <a:t> N10 số văn bản thuộc lớp c ko chứa t, N01 số văn bản không thuộc lớp c chứa t.</a:t>
            </a:r>
          </a:p>
          <a:p>
            <a:r>
              <a:rPr lang="en-US" baseline="0" smtClean="0"/>
              <a:t>*Lưu ý: hoán đổi hai giá trị N10 và N01 không làm thay đổi I</a:t>
            </a:r>
            <a:endParaRPr lang="vi-VN"/>
          </a:p>
        </p:txBody>
      </p:sp>
      <p:sp>
        <p:nvSpPr>
          <p:cNvPr id="4" name="Slide Number Placeholder 3"/>
          <p:cNvSpPr>
            <a:spLocks noGrp="1"/>
          </p:cNvSpPr>
          <p:nvPr>
            <p:ph type="sldNum" sz="quarter" idx="10"/>
          </p:nvPr>
        </p:nvSpPr>
        <p:spPr/>
        <p:txBody>
          <a:bodyPr/>
          <a:lstStyle/>
          <a:p>
            <a:pPr>
              <a:defRPr/>
            </a:pPr>
            <a:fld id="{585E8FF7-254D-404A-8133-35E4F866AECA}" type="slidenum">
              <a:rPr lang="vi-VN" smtClean="0"/>
              <a:pPr>
                <a:defRPr/>
              </a:pPr>
              <a:t>12</a:t>
            </a:fld>
            <a:endParaRPr lang="vi-VN"/>
          </a:p>
        </p:txBody>
      </p:sp>
    </p:spTree>
    <p:extLst>
      <p:ext uri="{BB962C8B-B14F-4D97-AF65-F5344CB8AC3E}">
        <p14:creationId xmlns:p14="http://schemas.microsoft.com/office/powerpoint/2010/main" val="36309777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17</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3086003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grpSp>
      <p:sp>
        <p:nvSpPr>
          <p:cNvPr id="67596" name="Rectangle 12"/>
          <p:cNvSpPr>
            <a:spLocks noGrp="1" noChangeArrowheads="1"/>
          </p:cNvSpPr>
          <p:nvPr>
            <p:ph type="ctrTitle"/>
          </p:nvPr>
        </p:nvSpPr>
        <p:spPr>
          <a:xfrm>
            <a:off x="990600" y="1676400"/>
            <a:ext cx="7772400" cy="1462088"/>
          </a:xfrm>
        </p:spPr>
        <p:txBody>
          <a:bodyPr/>
          <a:lstStyle>
            <a:lvl1pPr>
              <a:defRPr/>
            </a:lvl1pPr>
          </a:lstStyle>
          <a:p>
            <a:pPr lvl="0"/>
            <a:r>
              <a:rPr lang="vi-VN" noProof="0" smtClean="0"/>
              <a:t>Образец заголовка</a:t>
            </a:r>
          </a:p>
        </p:txBody>
      </p:sp>
      <p:sp>
        <p:nvSpPr>
          <p:cNvPr id="67597"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vi-VN" noProof="0" smtClean="0"/>
              <a:t>Образец подзаголовка</a:t>
            </a:r>
          </a:p>
        </p:txBody>
      </p:sp>
      <p:sp>
        <p:nvSpPr>
          <p:cNvPr id="14" name="Rectangle 14"/>
          <p:cNvSpPr>
            <a:spLocks noGrp="1" noChangeArrowheads="1"/>
          </p:cNvSpPr>
          <p:nvPr>
            <p:ph type="dt" sz="half" idx="10"/>
          </p:nvPr>
        </p:nvSpPr>
        <p:spPr>
          <a:xfrm>
            <a:off x="990600" y="6248400"/>
            <a:ext cx="1905000" cy="457200"/>
          </a:xfrm>
        </p:spPr>
        <p:txBody>
          <a:bodyPr/>
          <a:lstStyle>
            <a:lvl1pPr>
              <a:defRPr smtClean="0">
                <a:solidFill>
                  <a:schemeClr val="bg2"/>
                </a:solidFill>
              </a:defRPr>
            </a:lvl1pPr>
          </a:lstStyle>
          <a:p>
            <a:pPr>
              <a:defRPr/>
            </a:pPr>
            <a:endParaRPr lang="vi-VN"/>
          </a:p>
        </p:txBody>
      </p:sp>
      <p:sp>
        <p:nvSpPr>
          <p:cNvPr id="15" name="Rectangle 15"/>
          <p:cNvSpPr>
            <a:spLocks noGrp="1" noChangeArrowheads="1"/>
          </p:cNvSpPr>
          <p:nvPr>
            <p:ph type="ftr" sz="quarter" idx="11"/>
          </p:nvPr>
        </p:nvSpPr>
        <p:spPr>
          <a:xfrm>
            <a:off x="3429000" y="6248400"/>
            <a:ext cx="2895600" cy="457200"/>
          </a:xfrm>
        </p:spPr>
        <p:txBody>
          <a:bodyPr/>
          <a:lstStyle>
            <a:lvl1pPr>
              <a:defRPr smtClean="0">
                <a:solidFill>
                  <a:schemeClr val="bg2"/>
                </a:solidFill>
              </a:defRPr>
            </a:lvl1pPr>
          </a:lstStyle>
          <a:p>
            <a:pPr>
              <a:defRPr/>
            </a:pPr>
            <a:endParaRPr lang="vi-VN"/>
          </a:p>
        </p:txBody>
      </p:sp>
      <p:sp>
        <p:nvSpPr>
          <p:cNvPr id="16" name="Rectangle 16"/>
          <p:cNvSpPr>
            <a:spLocks noGrp="1" noChangeArrowheads="1"/>
          </p:cNvSpPr>
          <p:nvPr>
            <p:ph type="sldNum" sz="quarter" idx="12"/>
          </p:nvPr>
        </p:nvSpPr>
        <p:spPr>
          <a:xfrm>
            <a:off x="6858000" y="6248400"/>
            <a:ext cx="1905000" cy="457200"/>
          </a:xfrm>
        </p:spPr>
        <p:txBody>
          <a:bodyPr/>
          <a:lstStyle>
            <a:lvl1pPr>
              <a:defRPr smtClean="0">
                <a:solidFill>
                  <a:schemeClr val="bg2"/>
                </a:solidFill>
              </a:defRPr>
            </a:lvl1pPr>
          </a:lstStyle>
          <a:p>
            <a:pPr>
              <a:defRPr/>
            </a:pPr>
            <a:fld id="{E10D6390-781F-46FF-BA24-2A13298CAB45}" type="slidenum">
              <a:rPr lang="vi-VN"/>
              <a:pPr>
                <a:defRPr/>
              </a:pPr>
              <a:t>‹#›</a:t>
            </a:fld>
            <a:endParaRPr lang="vi-VN"/>
          </a:p>
        </p:txBody>
      </p:sp>
    </p:spTree>
    <p:extLst>
      <p:ext uri="{BB962C8B-B14F-4D97-AF65-F5344CB8AC3E}">
        <p14:creationId xmlns:p14="http://schemas.microsoft.com/office/powerpoint/2010/main" val="2265273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35E4A67A-737A-4176-8703-A3FC12C081C4}" type="slidenum">
              <a:rPr lang="vi-VN"/>
              <a:pPr>
                <a:defRPr/>
              </a:pPr>
              <a:t>‹#›</a:t>
            </a:fld>
            <a:endParaRPr lang="vi-VN"/>
          </a:p>
        </p:txBody>
      </p:sp>
    </p:spTree>
    <p:extLst>
      <p:ext uri="{BB962C8B-B14F-4D97-AF65-F5344CB8AC3E}">
        <p14:creationId xmlns:p14="http://schemas.microsoft.com/office/powerpoint/2010/main" val="609172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428F76D0-8E3B-4D8A-A9FF-C04AD9C360FC}" type="slidenum">
              <a:rPr lang="vi-VN"/>
              <a:pPr>
                <a:defRPr/>
              </a:pPr>
              <a:t>‹#›</a:t>
            </a:fld>
            <a:endParaRPr lang="vi-VN"/>
          </a:p>
        </p:txBody>
      </p:sp>
    </p:spTree>
    <p:extLst>
      <p:ext uri="{BB962C8B-B14F-4D97-AF65-F5344CB8AC3E}">
        <p14:creationId xmlns:p14="http://schemas.microsoft.com/office/powerpoint/2010/main" val="3609239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18D75DDA-CB64-4086-83FF-BB38D2754AC9}" type="slidenum">
              <a:rPr lang="vi-VN"/>
              <a:pPr>
                <a:defRPr/>
              </a:pPr>
              <a:t>‹#›</a:t>
            </a:fld>
            <a:endParaRPr lang="vi-VN"/>
          </a:p>
        </p:txBody>
      </p:sp>
    </p:spTree>
    <p:extLst>
      <p:ext uri="{BB962C8B-B14F-4D97-AF65-F5344CB8AC3E}">
        <p14:creationId xmlns:p14="http://schemas.microsoft.com/office/powerpoint/2010/main" val="3747296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vi-V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29A11620-29F4-407B-A868-2206CAFD51D8}" type="slidenum">
              <a:rPr lang="vi-VN"/>
              <a:pPr>
                <a:defRPr/>
              </a:pPr>
              <a:t>‹#›</a:t>
            </a:fld>
            <a:endParaRPr lang="vi-VN"/>
          </a:p>
        </p:txBody>
      </p:sp>
    </p:spTree>
    <p:extLst>
      <p:ext uri="{BB962C8B-B14F-4D97-AF65-F5344CB8AC3E}">
        <p14:creationId xmlns:p14="http://schemas.microsoft.com/office/powerpoint/2010/main" val="2064674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11826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51450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E7F84203-D55F-49E2-AC55-F6060237EFDD}" type="slidenum">
              <a:rPr lang="vi-VN"/>
              <a:pPr>
                <a:defRPr/>
              </a:pPr>
              <a:t>‹#›</a:t>
            </a:fld>
            <a:endParaRPr lang="vi-VN"/>
          </a:p>
        </p:txBody>
      </p:sp>
    </p:spTree>
    <p:extLst>
      <p:ext uri="{BB962C8B-B14F-4D97-AF65-F5344CB8AC3E}">
        <p14:creationId xmlns:p14="http://schemas.microsoft.com/office/powerpoint/2010/main" val="1622081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vi-V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Rectangle 11"/>
          <p:cNvSpPr>
            <a:spLocks noGrp="1" noChangeArrowheads="1"/>
          </p:cNvSpPr>
          <p:nvPr>
            <p:ph type="dt" sz="half" idx="10"/>
          </p:nvPr>
        </p:nvSpPr>
        <p:spPr>
          <a:ln/>
        </p:spPr>
        <p:txBody>
          <a:bodyPr/>
          <a:lstStyle>
            <a:lvl1pPr>
              <a:defRPr/>
            </a:lvl1pPr>
          </a:lstStyle>
          <a:p>
            <a:pPr>
              <a:defRPr/>
            </a:pPr>
            <a:endParaRPr lang="vi-VN"/>
          </a:p>
        </p:txBody>
      </p:sp>
      <p:sp>
        <p:nvSpPr>
          <p:cNvPr id="8" name="Rectangle 12"/>
          <p:cNvSpPr>
            <a:spLocks noGrp="1" noChangeArrowheads="1"/>
          </p:cNvSpPr>
          <p:nvPr>
            <p:ph type="ftr" sz="quarter" idx="11"/>
          </p:nvPr>
        </p:nvSpPr>
        <p:spPr>
          <a:ln/>
        </p:spPr>
        <p:txBody>
          <a:bodyPr/>
          <a:lstStyle>
            <a:lvl1pPr>
              <a:defRPr/>
            </a:lvl1pPr>
          </a:lstStyle>
          <a:p>
            <a:pPr>
              <a:defRPr/>
            </a:pPr>
            <a:endParaRPr lang="vi-VN"/>
          </a:p>
        </p:txBody>
      </p:sp>
      <p:sp>
        <p:nvSpPr>
          <p:cNvPr id="9" name="Rectangle 13"/>
          <p:cNvSpPr>
            <a:spLocks noGrp="1" noChangeArrowheads="1"/>
          </p:cNvSpPr>
          <p:nvPr>
            <p:ph type="sldNum" sz="quarter" idx="12"/>
          </p:nvPr>
        </p:nvSpPr>
        <p:spPr>
          <a:ln/>
        </p:spPr>
        <p:txBody>
          <a:bodyPr/>
          <a:lstStyle>
            <a:lvl1pPr>
              <a:defRPr/>
            </a:lvl1pPr>
          </a:lstStyle>
          <a:p>
            <a:pPr>
              <a:defRPr/>
            </a:pPr>
            <a:fld id="{2B86CA10-6FE3-4185-AD70-CC14BE80AA29}" type="slidenum">
              <a:rPr lang="vi-VN"/>
              <a:pPr>
                <a:defRPr/>
              </a:pPr>
              <a:t>‹#›</a:t>
            </a:fld>
            <a:endParaRPr lang="vi-VN"/>
          </a:p>
        </p:txBody>
      </p:sp>
    </p:spTree>
    <p:extLst>
      <p:ext uri="{BB962C8B-B14F-4D97-AF65-F5344CB8AC3E}">
        <p14:creationId xmlns:p14="http://schemas.microsoft.com/office/powerpoint/2010/main" val="2351429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Rectangle 11"/>
          <p:cNvSpPr>
            <a:spLocks noGrp="1" noChangeArrowheads="1"/>
          </p:cNvSpPr>
          <p:nvPr>
            <p:ph type="dt" sz="half" idx="10"/>
          </p:nvPr>
        </p:nvSpPr>
        <p:spPr>
          <a:ln/>
        </p:spPr>
        <p:txBody>
          <a:bodyPr/>
          <a:lstStyle>
            <a:lvl1pPr>
              <a:defRPr/>
            </a:lvl1pPr>
          </a:lstStyle>
          <a:p>
            <a:pPr>
              <a:defRPr/>
            </a:pPr>
            <a:endParaRPr lang="vi-VN"/>
          </a:p>
        </p:txBody>
      </p:sp>
      <p:sp>
        <p:nvSpPr>
          <p:cNvPr id="4" name="Rectangle 12"/>
          <p:cNvSpPr>
            <a:spLocks noGrp="1" noChangeArrowheads="1"/>
          </p:cNvSpPr>
          <p:nvPr>
            <p:ph type="ftr" sz="quarter" idx="11"/>
          </p:nvPr>
        </p:nvSpPr>
        <p:spPr>
          <a:ln/>
        </p:spPr>
        <p:txBody>
          <a:bodyPr/>
          <a:lstStyle>
            <a:lvl1pPr>
              <a:defRPr/>
            </a:lvl1pPr>
          </a:lstStyle>
          <a:p>
            <a:pPr>
              <a:defRPr/>
            </a:pPr>
            <a:endParaRPr lang="vi-VN"/>
          </a:p>
        </p:txBody>
      </p:sp>
      <p:sp>
        <p:nvSpPr>
          <p:cNvPr id="5" name="Rectangle 13"/>
          <p:cNvSpPr>
            <a:spLocks noGrp="1" noChangeArrowheads="1"/>
          </p:cNvSpPr>
          <p:nvPr>
            <p:ph type="sldNum" sz="quarter" idx="12"/>
          </p:nvPr>
        </p:nvSpPr>
        <p:spPr>
          <a:ln/>
        </p:spPr>
        <p:txBody>
          <a:bodyPr/>
          <a:lstStyle>
            <a:lvl1pPr>
              <a:defRPr/>
            </a:lvl1pPr>
          </a:lstStyle>
          <a:p>
            <a:pPr>
              <a:defRPr/>
            </a:pPr>
            <a:fld id="{5686553E-E7FE-4A97-BA93-B68733A0164C}" type="slidenum">
              <a:rPr lang="vi-VN"/>
              <a:pPr>
                <a:defRPr/>
              </a:pPr>
              <a:t>‹#›</a:t>
            </a:fld>
            <a:endParaRPr lang="vi-VN"/>
          </a:p>
        </p:txBody>
      </p:sp>
    </p:spTree>
    <p:extLst>
      <p:ext uri="{BB962C8B-B14F-4D97-AF65-F5344CB8AC3E}">
        <p14:creationId xmlns:p14="http://schemas.microsoft.com/office/powerpoint/2010/main" val="310584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vi-VN"/>
          </a:p>
        </p:txBody>
      </p:sp>
      <p:sp>
        <p:nvSpPr>
          <p:cNvPr id="3" name="Rectangle 12"/>
          <p:cNvSpPr>
            <a:spLocks noGrp="1" noChangeArrowheads="1"/>
          </p:cNvSpPr>
          <p:nvPr>
            <p:ph type="ftr" sz="quarter" idx="11"/>
          </p:nvPr>
        </p:nvSpPr>
        <p:spPr>
          <a:ln/>
        </p:spPr>
        <p:txBody>
          <a:bodyPr/>
          <a:lstStyle>
            <a:lvl1pPr>
              <a:defRPr/>
            </a:lvl1pPr>
          </a:lstStyle>
          <a:p>
            <a:pPr>
              <a:defRPr/>
            </a:pPr>
            <a:endParaRPr lang="vi-VN"/>
          </a:p>
        </p:txBody>
      </p:sp>
      <p:sp>
        <p:nvSpPr>
          <p:cNvPr id="4" name="Rectangle 13"/>
          <p:cNvSpPr>
            <a:spLocks noGrp="1" noChangeArrowheads="1"/>
          </p:cNvSpPr>
          <p:nvPr>
            <p:ph type="sldNum" sz="quarter" idx="12"/>
          </p:nvPr>
        </p:nvSpPr>
        <p:spPr>
          <a:ln/>
        </p:spPr>
        <p:txBody>
          <a:bodyPr/>
          <a:lstStyle>
            <a:lvl1pPr>
              <a:defRPr/>
            </a:lvl1pPr>
          </a:lstStyle>
          <a:p>
            <a:pPr>
              <a:defRPr/>
            </a:pPr>
            <a:fld id="{D2FDBAB6-948B-4CC9-A643-7962233A3173}" type="slidenum">
              <a:rPr lang="vi-VN"/>
              <a:pPr>
                <a:defRPr/>
              </a:pPr>
              <a:t>‹#›</a:t>
            </a:fld>
            <a:endParaRPr lang="vi-VN"/>
          </a:p>
        </p:txBody>
      </p:sp>
    </p:spTree>
    <p:extLst>
      <p:ext uri="{BB962C8B-B14F-4D97-AF65-F5344CB8AC3E}">
        <p14:creationId xmlns:p14="http://schemas.microsoft.com/office/powerpoint/2010/main" val="1760916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vi-V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C9B03317-89D1-4969-98D2-8BCB0B6188F6}" type="slidenum">
              <a:rPr lang="vi-VN"/>
              <a:pPr>
                <a:defRPr/>
              </a:pPr>
              <a:t>‹#›</a:t>
            </a:fld>
            <a:endParaRPr lang="vi-VN"/>
          </a:p>
        </p:txBody>
      </p:sp>
    </p:spTree>
    <p:extLst>
      <p:ext uri="{BB962C8B-B14F-4D97-AF65-F5344CB8AC3E}">
        <p14:creationId xmlns:p14="http://schemas.microsoft.com/office/powerpoint/2010/main" val="4048045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vi-V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vi-VN"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557F5865-6955-48EB-9E23-60E75B29BCCC}" type="slidenum">
              <a:rPr lang="vi-VN"/>
              <a:pPr>
                <a:defRPr/>
              </a:pPr>
              <a:t>‹#›</a:t>
            </a:fld>
            <a:endParaRPr lang="vi-VN"/>
          </a:p>
        </p:txBody>
      </p:sp>
    </p:spTree>
    <p:extLst>
      <p:ext uri="{BB962C8B-B14F-4D97-AF65-F5344CB8AC3E}">
        <p14:creationId xmlns:p14="http://schemas.microsoft.com/office/powerpoint/2010/main" val="285580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33" name="Rectangle 9"/>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vi-VN" smtClean="0"/>
              <a:t>Образец заголовка</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vi-VN" smtClean="0"/>
              <a:t>Образец текста</a:t>
            </a:r>
          </a:p>
          <a:p>
            <a:pPr lvl="1"/>
            <a:r>
              <a:rPr lang="vi-VN" smtClean="0"/>
              <a:t>Второй уровень</a:t>
            </a:r>
          </a:p>
          <a:p>
            <a:pPr lvl="2"/>
            <a:r>
              <a:rPr lang="vi-VN" smtClean="0"/>
              <a:t>Третий уровень</a:t>
            </a:r>
          </a:p>
          <a:p>
            <a:pPr lvl="3"/>
            <a:r>
              <a:rPr lang="vi-VN" smtClean="0"/>
              <a:t>Четвертый уровень</a:t>
            </a:r>
          </a:p>
          <a:p>
            <a:pPr lvl="4"/>
            <a:r>
              <a:rPr lang="vi-VN" smtClean="0"/>
              <a:t>Пятый уровень</a:t>
            </a:r>
          </a:p>
        </p:txBody>
      </p:sp>
      <p:sp>
        <p:nvSpPr>
          <p:cNvPr id="66571"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b="0" smtClean="0"/>
            </a:lvl1pPr>
          </a:lstStyle>
          <a:p>
            <a:pPr>
              <a:defRPr/>
            </a:pPr>
            <a:endParaRPr lang="vi-VN"/>
          </a:p>
        </p:txBody>
      </p:sp>
      <p:sp>
        <p:nvSpPr>
          <p:cNvPr id="66572"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b="0" smtClean="0"/>
            </a:lvl1pPr>
          </a:lstStyle>
          <a:p>
            <a:pPr>
              <a:defRPr/>
            </a:pPr>
            <a:endParaRPr lang="vi-VN"/>
          </a:p>
        </p:txBody>
      </p:sp>
      <p:sp>
        <p:nvSpPr>
          <p:cNvPr id="66573"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b="0" smtClean="0"/>
            </a:lvl1pPr>
          </a:lstStyle>
          <a:p>
            <a:pPr>
              <a:defRPr/>
            </a:pPr>
            <a:fld id="{485EAC0E-134A-4503-B10F-CE02586B9C8B}" type="slidenum">
              <a:rPr lang="vi-VN"/>
              <a:pPr>
                <a:defRPr/>
              </a:pPr>
              <a:t>‹#›</a:t>
            </a:fld>
            <a:endParaRPr lang="vi-VN"/>
          </a:p>
        </p:txBody>
      </p:sp>
    </p:spTree>
  </p:cSld>
  <p:clrMap bg1="lt1" tx1="dk1" bg2="lt2" tx2="dk2" accent1="accent1" accent2="accent2" accent3="accent3" accent4="accent4" accent5="accent5" accent6="accent6" hlink="hlink" folHlink="folHlink"/>
  <p:sldLayoutIdLst>
    <p:sldLayoutId id="2147483675"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hdr="0" ftr="0" dt="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2pPr>
      <a:lvl3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3pPr>
      <a:lvl4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4pPr>
      <a:lvl5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pPr eaLnBrk="1" hangingPunct="1"/>
            <a:r>
              <a:rPr lang="en-US" sz="3200" dirty="0" smtClean="0"/>
              <a:t>IT4853</a:t>
            </a:r>
            <a:br>
              <a:rPr lang="en-US" sz="3200" dirty="0" smtClean="0"/>
            </a:br>
            <a:r>
              <a:rPr lang="vi-VN" sz="3200" dirty="0" smtClean="0"/>
              <a:t>Tìm kiếm và trình diễn thông tin</a:t>
            </a:r>
          </a:p>
        </p:txBody>
      </p:sp>
      <p:sp>
        <p:nvSpPr>
          <p:cNvPr id="4099" name="Rectangle 3"/>
          <p:cNvSpPr>
            <a:spLocks noGrp="1" noChangeArrowheads="1"/>
          </p:cNvSpPr>
          <p:nvPr>
            <p:ph type="subTitle" idx="1"/>
          </p:nvPr>
        </p:nvSpPr>
        <p:spPr>
          <a:xfrm>
            <a:off x="1259632" y="3645024"/>
            <a:ext cx="6768752" cy="1993776"/>
          </a:xfrm>
        </p:spPr>
        <p:txBody>
          <a:bodyPr/>
          <a:lstStyle/>
          <a:p>
            <a:pPr algn="r" eaLnBrk="1" hangingPunct="1"/>
            <a:r>
              <a:rPr lang="vi-VN" sz="2800" dirty="0" smtClean="0"/>
              <a:t>Chương 14. Phân lớp và ứng dụng trong </a:t>
            </a:r>
            <a:r>
              <a:rPr lang="vi-VN" sz="2800" smtClean="0"/>
              <a:t>tìm kiếm (2)</a:t>
            </a:r>
            <a:endParaRPr lang="vi-VN" sz="2000" dirty="0" smtClean="0"/>
          </a:p>
        </p:txBody>
      </p:sp>
      <p:sp>
        <p:nvSpPr>
          <p:cNvPr id="4" name="TextBox 1"/>
          <p:cNvSpPr txBox="1">
            <a:spLocks noChangeArrowheads="1"/>
          </p:cNvSpPr>
          <p:nvPr/>
        </p:nvSpPr>
        <p:spPr bwMode="auto">
          <a:xfrm>
            <a:off x="2987675" y="6308725"/>
            <a:ext cx="3024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ctr">
              <a:spcBef>
                <a:spcPct val="0"/>
              </a:spcBef>
              <a:buClrTx/>
              <a:buSzTx/>
              <a:buFontTx/>
              <a:buNone/>
            </a:pPr>
            <a:r>
              <a:rPr lang="en-US" altLang="ru-RU" sz="1800" b="0" dirty="0" err="1">
                <a:cs typeface="Arial" panose="020B0604020202020204" pitchFamily="34" charset="0"/>
              </a:rPr>
              <a:t>Hà</a:t>
            </a:r>
            <a:r>
              <a:rPr lang="en-US" altLang="ru-RU" sz="1800" b="0" dirty="0">
                <a:cs typeface="Arial" panose="020B0604020202020204" pitchFamily="34" charset="0"/>
              </a:rPr>
              <a:t> </a:t>
            </a:r>
            <a:r>
              <a:rPr lang="en-US" altLang="ru-RU" sz="1800" b="0" dirty="0" err="1">
                <a:cs typeface="Arial" panose="020B0604020202020204" pitchFamily="34" charset="0"/>
              </a:rPr>
              <a:t>Nội</a:t>
            </a:r>
            <a:r>
              <a:rPr lang="en-US" altLang="ru-RU" sz="1800" b="0">
                <a:cs typeface="Arial" panose="020B0604020202020204" pitchFamily="34" charset="0"/>
              </a:rPr>
              <a:t>, </a:t>
            </a:r>
            <a:r>
              <a:rPr lang="en-US" altLang="ru-RU" sz="1800" b="0" smtClean="0">
                <a:cs typeface="Arial" panose="020B0604020202020204" pitchFamily="34" charset="0"/>
              </a:rPr>
              <a:t>2016</a:t>
            </a:r>
            <a:endParaRPr lang="vi-VN" altLang="ru-RU" sz="1800" b="0" dirty="0">
              <a:cs typeface="Arial" panose="020B0604020202020204" pitchFamily="34" charset="0"/>
            </a:endParaRPr>
          </a:p>
        </p:txBody>
      </p:sp>
      <p:sp>
        <p:nvSpPr>
          <p:cNvPr id="5" name="TextBox 2"/>
          <p:cNvSpPr txBox="1">
            <a:spLocks noChangeArrowheads="1"/>
          </p:cNvSpPr>
          <p:nvPr/>
        </p:nvSpPr>
        <p:spPr bwMode="auto">
          <a:xfrm>
            <a:off x="4859338" y="4941888"/>
            <a:ext cx="4213225"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vi-VN" altLang="ru-RU" sz="1400" b="0" dirty="0" smtClean="0"/>
              <a:t>TS. Nguyễn Bá Ngọc, </a:t>
            </a:r>
            <a:r>
              <a:rPr lang="vi-VN" altLang="ru-RU" sz="1400" b="0" i="1" dirty="0" smtClean="0"/>
              <a:t>Bộ môn Hệ thống thông tin, Viện CNTT &amp; TT</a:t>
            </a:r>
          </a:p>
          <a:p>
            <a:r>
              <a:rPr lang="vi-VN" altLang="ru-RU" sz="1400" b="0" i="1" dirty="0" smtClean="0"/>
              <a:t>ngocnb@soict.hust.edu.vn</a:t>
            </a:r>
            <a:endParaRPr lang="vi-VN" altLang="ru-RU" sz="1400" b="0" i="1" dirty="0"/>
          </a:p>
        </p:txBody>
      </p:sp>
    </p:spTree>
    <p:extLst>
      <p:ext uri="{BB962C8B-B14F-4D97-AF65-F5344CB8AC3E}">
        <p14:creationId xmlns:p14="http://schemas.microsoft.com/office/powerpoint/2010/main" val="37385584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dirty="0" err="1" smtClean="0"/>
              <a:t>Giải</a:t>
            </a:r>
            <a:r>
              <a:rPr lang="en-US" sz="3600" dirty="0" smtClean="0"/>
              <a:t> </a:t>
            </a:r>
            <a:r>
              <a:rPr lang="en-US" sz="3600" dirty="0" err="1" smtClean="0"/>
              <a:t>thuật</a:t>
            </a:r>
            <a:r>
              <a:rPr lang="en-US" sz="3600" dirty="0" smtClean="0"/>
              <a:t> </a:t>
            </a:r>
            <a:r>
              <a:rPr lang="en-US" sz="3600" dirty="0" err="1" smtClean="0"/>
              <a:t>trích</a:t>
            </a:r>
            <a:r>
              <a:rPr lang="en-US" sz="3600" dirty="0" smtClean="0"/>
              <a:t> </a:t>
            </a:r>
            <a:r>
              <a:rPr lang="en-US" sz="3600" dirty="0" err="1" smtClean="0"/>
              <a:t>chọn</a:t>
            </a:r>
            <a:r>
              <a:rPr lang="en-US" sz="3600" dirty="0" smtClean="0"/>
              <a:t> </a:t>
            </a:r>
            <a:r>
              <a:rPr lang="en-US" sz="3600" dirty="0" err="1" smtClean="0"/>
              <a:t>đặc</a:t>
            </a:r>
            <a:r>
              <a:rPr lang="en-US" sz="3600" dirty="0" smtClean="0"/>
              <a:t> </a:t>
            </a:r>
            <a:r>
              <a:rPr lang="en-US" sz="3600" dirty="0" err="1" smtClean="0"/>
              <a:t>trưng</a:t>
            </a:r>
            <a:endParaRPr lang="vi-VN" sz="36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10</a:t>
            </a:fld>
            <a:endParaRPr lang="vi-VN"/>
          </a:p>
        </p:txBody>
      </p:sp>
      <p:pic>
        <p:nvPicPr>
          <p:cNvPr id="6" name="Picture 5" descr="1410.png"/>
          <p:cNvPicPr>
            <a:picLocks noChangeAspect="1"/>
          </p:cNvPicPr>
          <p:nvPr/>
        </p:nvPicPr>
        <p:blipFill>
          <a:blip r:embed="rId2"/>
          <a:stretch>
            <a:fillRect/>
          </a:stretch>
        </p:blipFill>
        <p:spPr>
          <a:xfrm>
            <a:off x="576981" y="2143116"/>
            <a:ext cx="7994415" cy="3806164"/>
          </a:xfrm>
          <a:prstGeom prst="rect">
            <a:avLst/>
          </a:prstGeom>
        </p:spPr>
      </p:pic>
    </p:spTree>
    <p:extLst>
      <p:ext uri="{BB962C8B-B14F-4D97-AF65-F5344CB8AC3E}">
        <p14:creationId xmlns:p14="http://schemas.microsoft.com/office/powerpoint/2010/main" val="167622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smtClean="0"/>
              <a:t>Độ hữu ích của đặc trưng</a:t>
            </a:r>
            <a:endParaRPr lang="vi-VN" sz="3600" dirty="0" smtClean="0"/>
          </a:p>
        </p:txBody>
      </p:sp>
      <p:sp>
        <p:nvSpPr>
          <p:cNvPr id="6147" name="Rectangle 3"/>
          <p:cNvSpPr>
            <a:spLocks noGrp="1" noChangeArrowheads="1"/>
          </p:cNvSpPr>
          <p:nvPr>
            <p:ph type="body" idx="1"/>
          </p:nvPr>
        </p:nvSpPr>
        <p:spPr>
          <a:xfrm>
            <a:off x="467544" y="2017713"/>
            <a:ext cx="8487544" cy="2851448"/>
          </a:xfrm>
        </p:spPr>
        <p:txBody>
          <a:bodyPr/>
          <a:lstStyle/>
          <a:p>
            <a:pPr algn="just" eaLnBrk="1" hangingPunct="1">
              <a:defRPr/>
            </a:pPr>
            <a:r>
              <a:rPr lang="en-US" sz="2800" smtClean="0"/>
              <a:t>Độ </a:t>
            </a:r>
            <a:r>
              <a:rPr lang="en-US" sz="2800" dirty="0" err="1" smtClean="0"/>
              <a:t>hữu</a:t>
            </a:r>
            <a:r>
              <a:rPr lang="en-US" sz="2800" dirty="0" smtClean="0"/>
              <a:t> </a:t>
            </a:r>
            <a:r>
              <a:rPr lang="en-US" sz="2800" dirty="0" err="1" smtClean="0"/>
              <a:t>ích</a:t>
            </a:r>
            <a:r>
              <a:rPr lang="en-US" sz="2800" dirty="0" smtClean="0"/>
              <a:t> </a:t>
            </a:r>
            <a:r>
              <a:rPr lang="en-US" sz="2800" dirty="0" err="1" smtClean="0"/>
              <a:t>của</a:t>
            </a:r>
            <a:r>
              <a:rPr lang="en-US" sz="2800" dirty="0" smtClean="0"/>
              <a:t> </a:t>
            </a:r>
            <a:r>
              <a:rPr lang="en-US" sz="2800" dirty="0" err="1" smtClean="0"/>
              <a:t>đặc</a:t>
            </a:r>
            <a:r>
              <a:rPr lang="en-US" sz="2800" dirty="0" smtClean="0"/>
              <a:t> </a:t>
            </a:r>
            <a:r>
              <a:rPr lang="en-US" sz="2800" dirty="0" err="1" smtClean="0"/>
              <a:t>trưng</a:t>
            </a:r>
            <a:r>
              <a:rPr lang="en-US" sz="2800" dirty="0" smtClean="0"/>
              <a:t>:</a:t>
            </a:r>
          </a:p>
          <a:p>
            <a:pPr lvl="1" algn="just" eaLnBrk="1" hangingPunct="1">
              <a:defRPr/>
            </a:pPr>
            <a:r>
              <a:rPr lang="en-US" sz="2400" dirty="0" err="1" smtClean="0"/>
              <a:t>Tần</a:t>
            </a:r>
            <a:r>
              <a:rPr lang="en-US" sz="2400" dirty="0" smtClean="0"/>
              <a:t> </a:t>
            </a:r>
            <a:r>
              <a:rPr lang="en-US" sz="2400" dirty="0" err="1" smtClean="0"/>
              <a:t>suất</a:t>
            </a:r>
            <a:r>
              <a:rPr lang="en-US" sz="2400" dirty="0" smtClean="0"/>
              <a:t> – </a:t>
            </a:r>
            <a:r>
              <a:rPr lang="en-US" sz="2400" dirty="0" err="1" smtClean="0"/>
              <a:t>lựa</a:t>
            </a:r>
            <a:r>
              <a:rPr lang="en-US" sz="2400" dirty="0" smtClean="0"/>
              <a:t> </a:t>
            </a:r>
            <a:r>
              <a:rPr lang="en-US" sz="2400" dirty="0" err="1" smtClean="0"/>
              <a:t>chọn</a:t>
            </a:r>
            <a:r>
              <a:rPr lang="en-US" sz="2400" dirty="0" smtClean="0"/>
              <a:t> </a:t>
            </a:r>
            <a:r>
              <a:rPr lang="en-US" sz="2400" dirty="0" err="1" smtClean="0"/>
              <a:t>những</a:t>
            </a:r>
            <a:r>
              <a:rPr lang="en-US" sz="2400" dirty="0" smtClean="0"/>
              <a:t> </a:t>
            </a:r>
            <a:r>
              <a:rPr lang="en-US" sz="2400" dirty="0" err="1" smtClean="0"/>
              <a:t>từ</a:t>
            </a:r>
            <a:r>
              <a:rPr lang="en-US" sz="2400" dirty="0"/>
              <a:t> </a:t>
            </a:r>
            <a:r>
              <a:rPr lang="en-US" sz="2400" dirty="0" err="1" smtClean="0"/>
              <a:t>xuất</a:t>
            </a:r>
            <a:r>
              <a:rPr lang="en-US" sz="2400" dirty="0" smtClean="0"/>
              <a:t> </a:t>
            </a:r>
            <a:r>
              <a:rPr lang="en-US" sz="2400" dirty="0" err="1" smtClean="0"/>
              <a:t>hiện</a:t>
            </a:r>
            <a:r>
              <a:rPr lang="en-US" sz="2400" dirty="0" smtClean="0"/>
              <a:t> </a:t>
            </a:r>
            <a:r>
              <a:rPr lang="en-US" sz="2400" dirty="0" err="1" smtClean="0"/>
              <a:t>thường</a:t>
            </a:r>
            <a:r>
              <a:rPr lang="en-US" sz="2400" dirty="0" smtClean="0"/>
              <a:t> </a:t>
            </a:r>
            <a:r>
              <a:rPr lang="en-US" sz="2400" dirty="0" err="1" smtClean="0"/>
              <a:t>xuyên</a:t>
            </a:r>
            <a:r>
              <a:rPr lang="en-US" sz="2400" dirty="0" smtClean="0"/>
              <a:t> </a:t>
            </a:r>
            <a:r>
              <a:rPr lang="en-US" sz="2400" dirty="0" err="1" smtClean="0"/>
              <a:t>nhất</a:t>
            </a:r>
            <a:r>
              <a:rPr lang="en-US" sz="2400" dirty="0" smtClean="0"/>
              <a:t>.</a:t>
            </a:r>
          </a:p>
          <a:p>
            <a:pPr lvl="1" algn="just" eaLnBrk="1" hangingPunct="1">
              <a:defRPr/>
            </a:pPr>
            <a:r>
              <a:rPr lang="en-US" sz="2400" dirty="0" err="1" smtClean="0"/>
              <a:t>Hàm</a:t>
            </a:r>
            <a:r>
              <a:rPr lang="en-US" sz="2400" dirty="0" smtClean="0"/>
              <a:t> </a:t>
            </a:r>
            <a:r>
              <a:rPr lang="en-US" sz="2400" dirty="0" err="1" smtClean="0"/>
              <a:t>lượng</a:t>
            </a:r>
            <a:r>
              <a:rPr lang="en-US" sz="2400" dirty="0" smtClean="0"/>
              <a:t> </a:t>
            </a:r>
            <a:r>
              <a:rPr lang="en-US" sz="2400" dirty="0" err="1" smtClean="0"/>
              <a:t>thông</a:t>
            </a:r>
            <a:r>
              <a:rPr lang="en-US" sz="2400" dirty="0" smtClean="0"/>
              <a:t> tin – </a:t>
            </a:r>
            <a:r>
              <a:rPr lang="en-US" sz="2400" dirty="0" err="1" smtClean="0"/>
              <a:t>lựa</a:t>
            </a:r>
            <a:r>
              <a:rPr lang="en-US" sz="2400" dirty="0" smtClean="0"/>
              <a:t> </a:t>
            </a:r>
            <a:r>
              <a:rPr lang="en-US" sz="2400" dirty="0" err="1" smtClean="0"/>
              <a:t>chọn</a:t>
            </a:r>
            <a:r>
              <a:rPr lang="en-US" sz="2400" dirty="0" smtClean="0"/>
              <a:t> </a:t>
            </a:r>
            <a:r>
              <a:rPr lang="en-US" sz="2400" dirty="0" err="1" smtClean="0"/>
              <a:t>từ</a:t>
            </a:r>
            <a:r>
              <a:rPr lang="en-US" sz="2400" dirty="0" smtClean="0"/>
              <a:t> </a:t>
            </a:r>
            <a:r>
              <a:rPr lang="en-US" sz="2400" dirty="0" err="1" smtClean="0"/>
              <a:t>với</a:t>
            </a:r>
            <a:r>
              <a:rPr lang="en-US" sz="2400" dirty="0" smtClean="0"/>
              <a:t> </a:t>
            </a:r>
            <a:r>
              <a:rPr lang="en-US" sz="2400" dirty="0" err="1" smtClean="0"/>
              <a:t>Hàm</a:t>
            </a:r>
            <a:r>
              <a:rPr lang="en-US" sz="2400" dirty="0" smtClean="0"/>
              <a:t> </a:t>
            </a:r>
            <a:r>
              <a:rPr lang="en-US" sz="2400" dirty="0" err="1" smtClean="0"/>
              <a:t>lượng</a:t>
            </a:r>
            <a:r>
              <a:rPr lang="en-US" sz="2400" dirty="0" smtClean="0"/>
              <a:t> </a:t>
            </a:r>
            <a:r>
              <a:rPr lang="en-US" sz="2400" dirty="0" err="1" smtClean="0"/>
              <a:t>thông</a:t>
            </a:r>
            <a:r>
              <a:rPr lang="en-US" sz="2400" dirty="0" smtClean="0"/>
              <a:t> tin </a:t>
            </a:r>
            <a:r>
              <a:rPr lang="en-US" sz="2400" dirty="0" err="1" smtClean="0"/>
              <a:t>cao</a:t>
            </a:r>
            <a:r>
              <a:rPr lang="en-US" sz="2400" dirty="0" smtClean="0"/>
              <a:t> </a:t>
            </a:r>
            <a:r>
              <a:rPr lang="en-US" sz="2400" dirty="0" err="1" smtClean="0"/>
              <a:t>nhất</a:t>
            </a:r>
            <a:r>
              <a:rPr lang="en-US" sz="2400" dirty="0" smtClean="0"/>
              <a:t>;</a:t>
            </a:r>
          </a:p>
          <a:p>
            <a:pPr lvl="1" algn="just" eaLnBrk="1" hangingPunct="1">
              <a:defRPr/>
            </a:pPr>
            <a:r>
              <a:rPr lang="vi-VN" sz="2400" smtClean="0"/>
              <a:t>Ⲭ</a:t>
            </a:r>
            <a:r>
              <a:rPr lang="en-US" sz="2400" baseline="30000" smtClean="0"/>
              <a:t>2</a:t>
            </a:r>
            <a:r>
              <a:rPr lang="en-US" sz="2400" smtClean="0"/>
              <a:t>: Chi bình phương</a:t>
            </a:r>
            <a:endParaRPr lang="en-US" sz="24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11</a:t>
            </a:fld>
            <a:endParaRPr lang="vi-VN"/>
          </a:p>
        </p:txBody>
      </p:sp>
      <p:sp>
        <p:nvSpPr>
          <p:cNvPr id="3" name="TextBox 2"/>
          <p:cNvSpPr txBox="1"/>
          <p:nvPr/>
        </p:nvSpPr>
        <p:spPr>
          <a:xfrm>
            <a:off x="467544" y="5373216"/>
            <a:ext cx="8424936" cy="461665"/>
          </a:xfrm>
          <a:prstGeom prst="rect">
            <a:avLst/>
          </a:prstGeom>
          <a:noFill/>
        </p:spPr>
        <p:txBody>
          <a:bodyPr wrap="square" rtlCol="0">
            <a:spAutoFit/>
          </a:bodyPr>
          <a:lstStyle/>
          <a:p>
            <a:r>
              <a:rPr lang="en-US" sz="2400" b="0" smtClean="0">
                <a:solidFill>
                  <a:schemeClr val="tx2"/>
                </a:solidFill>
              </a:rPr>
              <a:t>Hàm lượng thông tin: Mutual Information; Information Gain.</a:t>
            </a:r>
            <a:endParaRPr lang="vi-VN" sz="2400" b="0">
              <a:solidFill>
                <a:schemeClr val="tx2"/>
              </a:solidFill>
            </a:endParaRPr>
          </a:p>
        </p:txBody>
      </p:sp>
    </p:spTree>
    <p:extLst>
      <p:ext uri="{BB962C8B-B14F-4D97-AF65-F5344CB8AC3E}">
        <p14:creationId xmlns:p14="http://schemas.microsoft.com/office/powerpoint/2010/main" val="31093387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dirty="0" err="1" smtClean="0"/>
              <a:t>Hàm</a:t>
            </a:r>
            <a:r>
              <a:rPr lang="en-US" sz="3600" dirty="0" smtClean="0"/>
              <a:t> </a:t>
            </a:r>
            <a:r>
              <a:rPr lang="en-US" sz="3600" dirty="0" err="1" smtClean="0"/>
              <a:t>lượng</a:t>
            </a:r>
            <a:r>
              <a:rPr lang="en-US" sz="3600" dirty="0" smtClean="0"/>
              <a:t> </a:t>
            </a:r>
            <a:r>
              <a:rPr lang="en-US" sz="3600" dirty="0" err="1" smtClean="0"/>
              <a:t>thông</a:t>
            </a:r>
            <a:r>
              <a:rPr lang="en-US" sz="3600" dirty="0" smtClean="0"/>
              <a:t> tin</a:t>
            </a:r>
            <a:endParaRPr lang="vi-VN" sz="3600" dirty="0" smtClean="0"/>
          </a:p>
        </p:txBody>
      </p:sp>
      <p:sp>
        <p:nvSpPr>
          <p:cNvPr id="6147" name="Rectangle 3"/>
          <p:cNvSpPr>
            <a:spLocks noGrp="1" noChangeArrowheads="1"/>
          </p:cNvSpPr>
          <p:nvPr>
            <p:ph type="body" idx="1"/>
          </p:nvPr>
        </p:nvSpPr>
        <p:spPr>
          <a:xfrm>
            <a:off x="467544" y="2017713"/>
            <a:ext cx="8487544" cy="2707432"/>
          </a:xfrm>
        </p:spPr>
        <p:txBody>
          <a:bodyPr/>
          <a:lstStyle/>
          <a:p>
            <a:pPr algn="just" eaLnBrk="1" hangingPunct="1">
              <a:defRPr/>
            </a:pPr>
            <a:r>
              <a:rPr lang="en-US" sz="2800" smtClean="0"/>
              <a:t>Cách tính I:</a:t>
            </a:r>
            <a:endParaRPr lang="en-US" sz="2800" dirty="0" smtClean="0"/>
          </a:p>
          <a:p>
            <a:pPr marL="0" indent="0" algn="just" eaLnBrk="1" hangingPunct="1">
              <a:buNone/>
              <a:defRPr/>
            </a:pPr>
            <a:endParaRPr lang="en-US" sz="24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12</a:t>
            </a:fld>
            <a:endParaRPr lang="vi-VN"/>
          </a:p>
        </p:txBody>
      </p:sp>
      <p:pic>
        <p:nvPicPr>
          <p:cNvPr id="5" name="Picture 4" descr="1412.png"/>
          <p:cNvPicPr>
            <a:picLocks noChangeAspect="1"/>
          </p:cNvPicPr>
          <p:nvPr/>
        </p:nvPicPr>
        <p:blipFill>
          <a:blip r:embed="rId3"/>
          <a:stretch>
            <a:fillRect/>
          </a:stretch>
        </p:blipFill>
        <p:spPr>
          <a:xfrm>
            <a:off x="827584" y="2449762"/>
            <a:ext cx="8051650" cy="907229"/>
          </a:xfrm>
          <a:prstGeom prst="rect">
            <a:avLst/>
          </a:prstGeom>
        </p:spPr>
      </p:pic>
      <p:pic>
        <p:nvPicPr>
          <p:cNvPr id="6" name="Picture 5" descr="1413.png"/>
          <p:cNvPicPr>
            <a:picLocks noChangeAspect="1"/>
          </p:cNvPicPr>
          <p:nvPr/>
        </p:nvPicPr>
        <p:blipFill>
          <a:blip r:embed="rId4"/>
          <a:stretch>
            <a:fillRect/>
          </a:stretch>
        </p:blipFill>
        <p:spPr>
          <a:xfrm>
            <a:off x="827584" y="3501008"/>
            <a:ext cx="5284278" cy="1270042"/>
          </a:xfrm>
          <a:prstGeom prst="rect">
            <a:avLst/>
          </a:prstGeom>
        </p:spPr>
      </p:pic>
      <p:sp>
        <p:nvSpPr>
          <p:cNvPr id="3" name="TextBox 2"/>
          <p:cNvSpPr txBox="1"/>
          <p:nvPr/>
        </p:nvSpPr>
        <p:spPr>
          <a:xfrm>
            <a:off x="539552" y="4941168"/>
            <a:ext cx="8404423" cy="1446550"/>
          </a:xfrm>
          <a:prstGeom prst="rect">
            <a:avLst/>
          </a:prstGeom>
          <a:noFill/>
        </p:spPr>
        <p:txBody>
          <a:bodyPr wrap="square" rtlCol="0">
            <a:spAutoFit/>
          </a:bodyPr>
          <a:lstStyle/>
          <a:p>
            <a:r>
              <a:rPr lang="en-US" sz="2200" b="0" dirty="0" smtClean="0"/>
              <a:t>N</a:t>
            </a:r>
            <a:r>
              <a:rPr lang="en-US" sz="2200" b="0" baseline="-25000" dirty="0" smtClean="0"/>
              <a:t>11</a:t>
            </a:r>
            <a:r>
              <a:rPr lang="en-US" sz="2200" b="0" dirty="0" smtClean="0"/>
              <a:t> </a:t>
            </a:r>
            <a:r>
              <a:rPr lang="en-US" sz="2200" b="0" dirty="0" err="1" smtClean="0"/>
              <a:t>số</a:t>
            </a:r>
            <a:r>
              <a:rPr lang="en-US" sz="2200" b="0" dirty="0" smtClean="0"/>
              <a:t> </a:t>
            </a:r>
            <a:r>
              <a:rPr lang="en-US" sz="2200" b="0" dirty="0" err="1" smtClean="0"/>
              <a:t>văn</a:t>
            </a:r>
            <a:r>
              <a:rPr lang="en-US" sz="2200" b="0" dirty="0" smtClean="0"/>
              <a:t> </a:t>
            </a:r>
            <a:r>
              <a:rPr lang="en-US" sz="2200" b="0" dirty="0" err="1" smtClean="0"/>
              <a:t>bản</a:t>
            </a:r>
            <a:r>
              <a:rPr lang="en-US" sz="2200" b="0" dirty="0" smtClean="0"/>
              <a:t> </a:t>
            </a:r>
            <a:r>
              <a:rPr lang="en-US" sz="2200" b="0" dirty="0" err="1" smtClean="0"/>
              <a:t>thuộc</a:t>
            </a:r>
            <a:r>
              <a:rPr lang="en-US" sz="2200" b="0" dirty="0" smtClean="0"/>
              <a:t> </a:t>
            </a:r>
            <a:r>
              <a:rPr lang="en-US" sz="2200" b="0" dirty="0" err="1" smtClean="0"/>
              <a:t>lớp</a:t>
            </a:r>
            <a:r>
              <a:rPr lang="en-US" sz="2200" b="0" dirty="0" smtClean="0"/>
              <a:t> c </a:t>
            </a:r>
            <a:r>
              <a:rPr lang="en-US" sz="2200" b="0" dirty="0" err="1" smtClean="0"/>
              <a:t>chứa</a:t>
            </a:r>
            <a:r>
              <a:rPr lang="en-US" sz="2200" b="0" dirty="0" smtClean="0"/>
              <a:t> t</a:t>
            </a:r>
            <a:r>
              <a:rPr lang="en-US" sz="2200" b="0" smtClean="0"/>
              <a:t>; </a:t>
            </a:r>
            <a:r>
              <a:rPr lang="en-US" sz="2200" b="0" smtClean="0"/>
              <a:t>N</a:t>
            </a:r>
            <a:r>
              <a:rPr lang="en-US" sz="2200" b="0" baseline="-25000" smtClean="0"/>
              <a:t>10</a:t>
            </a:r>
            <a:r>
              <a:rPr lang="en-US" sz="2200" b="0" smtClean="0"/>
              <a:t> </a:t>
            </a:r>
            <a:r>
              <a:rPr lang="en-US" sz="2200" b="0" dirty="0" err="1" smtClean="0"/>
              <a:t>số</a:t>
            </a:r>
            <a:r>
              <a:rPr lang="en-US" sz="2200" b="0" dirty="0" smtClean="0"/>
              <a:t> </a:t>
            </a:r>
            <a:r>
              <a:rPr lang="en-US" sz="2200" b="0" dirty="0" err="1" smtClean="0"/>
              <a:t>văn</a:t>
            </a:r>
            <a:r>
              <a:rPr lang="en-US" sz="2200" b="0" dirty="0" smtClean="0"/>
              <a:t> </a:t>
            </a:r>
            <a:r>
              <a:rPr lang="en-US" sz="2200" b="0" err="1" smtClean="0"/>
              <a:t>bản</a:t>
            </a:r>
            <a:r>
              <a:rPr lang="en-US" sz="2200" b="0" smtClean="0"/>
              <a:t> </a:t>
            </a:r>
            <a:r>
              <a:rPr lang="en-US" sz="2200" b="0" smtClean="0"/>
              <a:t>chứa t không thuộc lớp c; </a:t>
            </a:r>
            <a:r>
              <a:rPr lang="en-US" sz="2200" b="0" smtClean="0"/>
              <a:t>N</a:t>
            </a:r>
            <a:r>
              <a:rPr lang="en-US" sz="2200" b="0" baseline="-25000" smtClean="0"/>
              <a:t>01</a:t>
            </a:r>
            <a:r>
              <a:rPr lang="en-US" sz="2200" b="0" smtClean="0"/>
              <a:t> </a:t>
            </a:r>
            <a:r>
              <a:rPr lang="en-US" sz="2200" b="0" smtClean="0"/>
              <a:t>#không chứa t, thuộc lớp c; </a:t>
            </a:r>
            <a:r>
              <a:rPr lang="en-US" sz="2200" b="0" smtClean="0"/>
              <a:t>N</a:t>
            </a:r>
            <a:r>
              <a:rPr lang="en-US" sz="2200" b="0" baseline="-25000" smtClean="0"/>
              <a:t>00</a:t>
            </a:r>
            <a:r>
              <a:rPr lang="en-US" sz="2200" b="0" smtClean="0"/>
              <a:t> </a:t>
            </a:r>
            <a:r>
              <a:rPr lang="en-US" sz="2200" b="0" smtClean="0"/>
              <a:t>#không </a:t>
            </a:r>
            <a:r>
              <a:rPr lang="en-US" sz="2200" b="0" dirty="0" err="1" smtClean="0"/>
              <a:t>thuộc</a:t>
            </a:r>
            <a:r>
              <a:rPr lang="en-US" sz="2200" b="0" dirty="0" smtClean="0"/>
              <a:t> </a:t>
            </a:r>
            <a:r>
              <a:rPr lang="en-US" sz="2200" b="0" dirty="0" err="1" smtClean="0"/>
              <a:t>lớp</a:t>
            </a:r>
            <a:r>
              <a:rPr lang="en-US" sz="2200" b="0" dirty="0" smtClean="0"/>
              <a:t> c </a:t>
            </a:r>
            <a:r>
              <a:rPr lang="en-US" sz="2200" b="0" dirty="0" err="1" smtClean="0"/>
              <a:t>không</a:t>
            </a:r>
            <a:r>
              <a:rPr lang="en-US" sz="2200" b="0" dirty="0" smtClean="0"/>
              <a:t> </a:t>
            </a:r>
            <a:r>
              <a:rPr lang="en-US" sz="2200" b="0" dirty="0" err="1" smtClean="0"/>
              <a:t>chứa</a:t>
            </a:r>
            <a:r>
              <a:rPr lang="en-US" sz="2200" b="0" dirty="0" smtClean="0"/>
              <a:t> t.</a:t>
            </a:r>
          </a:p>
          <a:p>
            <a:r>
              <a:rPr lang="en-US" sz="2200" b="0" dirty="0" smtClean="0"/>
              <a:t>N = N</a:t>
            </a:r>
            <a:r>
              <a:rPr lang="en-US" sz="2200" b="0" baseline="-25000" dirty="0" smtClean="0"/>
              <a:t>11</a:t>
            </a:r>
            <a:r>
              <a:rPr lang="en-US" sz="2200" b="0" dirty="0" smtClean="0"/>
              <a:t> + N</a:t>
            </a:r>
            <a:r>
              <a:rPr lang="en-US" sz="2200" b="0" baseline="-25000" dirty="0" smtClean="0"/>
              <a:t>10</a:t>
            </a:r>
            <a:r>
              <a:rPr lang="en-US" sz="2200" b="0" dirty="0" smtClean="0"/>
              <a:t> + N</a:t>
            </a:r>
            <a:r>
              <a:rPr lang="en-US" sz="2200" b="0" baseline="-25000" dirty="0" smtClean="0"/>
              <a:t>01</a:t>
            </a:r>
            <a:r>
              <a:rPr lang="en-US" sz="2200" b="0" dirty="0" smtClean="0"/>
              <a:t> + N</a:t>
            </a:r>
            <a:r>
              <a:rPr lang="en-US" sz="2200" b="0" baseline="-25000" dirty="0" smtClean="0"/>
              <a:t>00</a:t>
            </a:r>
            <a:r>
              <a:rPr lang="en-US" sz="2200" b="0" dirty="0" smtClean="0"/>
              <a:t> </a:t>
            </a:r>
            <a:r>
              <a:rPr lang="en-US" sz="2200" b="0" dirty="0" err="1" smtClean="0"/>
              <a:t>là</a:t>
            </a:r>
            <a:r>
              <a:rPr lang="en-US" sz="2200" b="0" dirty="0" smtClean="0"/>
              <a:t> </a:t>
            </a:r>
            <a:r>
              <a:rPr lang="en-US" sz="2200" b="0" dirty="0" err="1" smtClean="0"/>
              <a:t>tổng</a:t>
            </a:r>
            <a:r>
              <a:rPr lang="en-US" sz="2200" b="0" dirty="0" smtClean="0"/>
              <a:t> </a:t>
            </a:r>
            <a:r>
              <a:rPr lang="en-US" sz="2200" b="0" dirty="0" err="1" smtClean="0"/>
              <a:t>số</a:t>
            </a:r>
            <a:r>
              <a:rPr lang="en-US" sz="2200" b="0" dirty="0" smtClean="0"/>
              <a:t> </a:t>
            </a:r>
            <a:r>
              <a:rPr lang="en-US" sz="2200" b="0" dirty="0" err="1" smtClean="0"/>
              <a:t>văn</a:t>
            </a:r>
            <a:r>
              <a:rPr lang="en-US" sz="2200" b="0" dirty="0" smtClean="0"/>
              <a:t> </a:t>
            </a:r>
            <a:r>
              <a:rPr lang="en-US" sz="2200" b="0" dirty="0" err="1" smtClean="0"/>
              <a:t>bản</a:t>
            </a:r>
            <a:r>
              <a:rPr lang="en-US" sz="2200" b="0" dirty="0" smtClean="0"/>
              <a:t>.</a:t>
            </a:r>
            <a:endParaRPr lang="vi-VN" sz="2200" b="0" dirty="0"/>
          </a:p>
        </p:txBody>
      </p:sp>
    </p:spTree>
    <p:extLst>
      <p:ext uri="{BB962C8B-B14F-4D97-AF65-F5344CB8AC3E}">
        <p14:creationId xmlns:p14="http://schemas.microsoft.com/office/powerpoint/2010/main" val="22451185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dirty="0" err="1" smtClean="0"/>
              <a:t>Ví</a:t>
            </a:r>
            <a:r>
              <a:rPr lang="en-US" sz="3600" dirty="0" smtClean="0"/>
              <a:t> </a:t>
            </a:r>
            <a:r>
              <a:rPr lang="en-US" sz="3600" dirty="0" err="1" smtClean="0"/>
              <a:t>dụ</a:t>
            </a:r>
            <a:r>
              <a:rPr lang="en-US" sz="3600" dirty="0" smtClean="0"/>
              <a:t> </a:t>
            </a:r>
            <a:r>
              <a:rPr lang="en-US" sz="3600" err="1" smtClean="0"/>
              <a:t>tính</a:t>
            </a:r>
            <a:r>
              <a:rPr lang="en-US" sz="3600" smtClean="0"/>
              <a:t> hàm lượng thông tin, </a:t>
            </a:r>
            <a:r>
              <a:rPr lang="en-US" sz="3600" dirty="0" smtClean="0"/>
              <a:t>poultry/EXPORT</a:t>
            </a:r>
            <a:endParaRPr lang="vi-VN" sz="36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13</a:t>
            </a:fld>
            <a:endParaRPr lang="vi-VN"/>
          </a:p>
        </p:txBody>
      </p:sp>
      <p:pic>
        <p:nvPicPr>
          <p:cNvPr id="8" name="Picture 7" descr="1414.png"/>
          <p:cNvPicPr>
            <a:picLocks noChangeAspect="1"/>
          </p:cNvPicPr>
          <p:nvPr/>
        </p:nvPicPr>
        <p:blipFill>
          <a:blip r:embed="rId2"/>
          <a:stretch>
            <a:fillRect/>
          </a:stretch>
        </p:blipFill>
        <p:spPr>
          <a:xfrm>
            <a:off x="691303" y="1953312"/>
            <a:ext cx="7337081" cy="4572032"/>
          </a:xfrm>
          <a:prstGeom prst="rect">
            <a:avLst/>
          </a:prstGeom>
        </p:spPr>
      </p:pic>
    </p:spTree>
    <p:extLst>
      <p:ext uri="{BB962C8B-B14F-4D97-AF65-F5344CB8AC3E}">
        <p14:creationId xmlns:p14="http://schemas.microsoft.com/office/powerpoint/2010/main" val="28401421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dirty="0" err="1" smtClean="0"/>
              <a:t>Kết</a:t>
            </a:r>
            <a:r>
              <a:rPr lang="en-US" sz="3600" dirty="0" smtClean="0"/>
              <a:t> </a:t>
            </a:r>
            <a:r>
              <a:rPr lang="en-US" sz="3600" dirty="0" err="1" smtClean="0"/>
              <a:t>quả</a:t>
            </a:r>
            <a:r>
              <a:rPr lang="en-US" sz="3600" dirty="0" smtClean="0"/>
              <a:t> </a:t>
            </a:r>
            <a:r>
              <a:rPr lang="en-US" sz="3600" dirty="0" err="1" smtClean="0"/>
              <a:t>trích</a:t>
            </a:r>
            <a:r>
              <a:rPr lang="en-US" sz="3600" dirty="0" smtClean="0"/>
              <a:t> </a:t>
            </a:r>
            <a:r>
              <a:rPr lang="en-US" sz="3600" dirty="0" err="1" smtClean="0"/>
              <a:t>chọn</a:t>
            </a:r>
            <a:r>
              <a:rPr lang="en-US" sz="3600" dirty="0" smtClean="0"/>
              <a:t> </a:t>
            </a:r>
            <a:r>
              <a:rPr lang="en-US" sz="3600" dirty="0" err="1" smtClean="0"/>
              <a:t>đặc</a:t>
            </a:r>
            <a:r>
              <a:rPr lang="en-US" sz="3600" dirty="0" smtClean="0"/>
              <a:t> </a:t>
            </a:r>
            <a:r>
              <a:rPr lang="en-US" sz="3600" dirty="0" err="1" smtClean="0"/>
              <a:t>trưng</a:t>
            </a:r>
            <a:r>
              <a:rPr lang="en-US" sz="3600" dirty="0" smtClean="0"/>
              <a:t> </a:t>
            </a:r>
            <a:r>
              <a:rPr lang="en-US" sz="3600" dirty="0" err="1" smtClean="0"/>
              <a:t>trên</a:t>
            </a:r>
            <a:r>
              <a:rPr lang="en-US" sz="3600" dirty="0" smtClean="0"/>
              <a:t> Reuters</a:t>
            </a:r>
            <a:endParaRPr lang="vi-VN" sz="36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14</a:t>
            </a:fld>
            <a:endParaRPr lang="vi-VN"/>
          </a:p>
        </p:txBody>
      </p:sp>
      <p:pic>
        <p:nvPicPr>
          <p:cNvPr id="5" name="Picture 4" descr="1415.png"/>
          <p:cNvPicPr>
            <a:picLocks noChangeAspect="1"/>
          </p:cNvPicPr>
          <p:nvPr/>
        </p:nvPicPr>
        <p:blipFill>
          <a:blip r:embed="rId2"/>
          <a:stretch>
            <a:fillRect/>
          </a:stretch>
        </p:blipFill>
        <p:spPr>
          <a:xfrm>
            <a:off x="611560" y="1818244"/>
            <a:ext cx="6840760" cy="5056215"/>
          </a:xfrm>
          <a:prstGeom prst="rect">
            <a:avLst/>
          </a:prstGeom>
        </p:spPr>
      </p:pic>
    </p:spTree>
    <p:extLst>
      <p:ext uri="{BB962C8B-B14F-4D97-AF65-F5344CB8AC3E}">
        <p14:creationId xmlns:p14="http://schemas.microsoft.com/office/powerpoint/2010/main" val="1671059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smtClean="0"/>
              <a:t>Chi bình </a:t>
            </a:r>
            <a:r>
              <a:rPr lang="en-US" sz="3600" smtClean="0"/>
              <a:t>phương</a:t>
            </a:r>
            <a:endParaRPr lang="vi-VN" sz="3600" dirty="0" smtClean="0"/>
          </a:p>
        </p:txBody>
      </p:sp>
      <p:sp>
        <p:nvSpPr>
          <p:cNvPr id="6147" name="Rectangle 3"/>
          <p:cNvSpPr>
            <a:spLocks noGrp="1" noChangeArrowheads="1"/>
          </p:cNvSpPr>
          <p:nvPr>
            <p:ph type="body" idx="1"/>
          </p:nvPr>
        </p:nvSpPr>
        <p:spPr>
          <a:xfrm>
            <a:off x="467544" y="2017713"/>
            <a:ext cx="8487544" cy="4723655"/>
          </a:xfrm>
        </p:spPr>
        <p:txBody>
          <a:bodyPr/>
          <a:lstStyle/>
          <a:p>
            <a:pPr algn="just" eaLnBrk="1" hangingPunct="1">
              <a:defRPr/>
            </a:pPr>
            <a:r>
              <a:rPr lang="en-US" sz="2800" smtClean="0"/>
              <a:t>Dùng để đánh giá tính độc lập của hai sự kiện:</a:t>
            </a:r>
          </a:p>
          <a:p>
            <a:pPr lvl="1" algn="just" eaLnBrk="1" hangingPunct="1">
              <a:defRPr/>
            </a:pPr>
            <a:r>
              <a:rPr lang="en-US" sz="2000" smtClean="0"/>
              <a:t>Phân lớp văn bản: sự kiện xuất hiện lớp và sự kiện xuất hiện từ.</a:t>
            </a:r>
          </a:p>
          <a:p>
            <a:pPr algn="just" eaLnBrk="1" hangingPunct="1">
              <a:defRPr/>
            </a:pPr>
            <a:r>
              <a:rPr lang="en-US" sz="2800" smtClean="0"/>
              <a:t>Xếp hạng từ theo đại lượng sau:</a:t>
            </a:r>
          </a:p>
          <a:p>
            <a:pPr lvl="1" algn="just" eaLnBrk="1" hangingPunct="1">
              <a:defRPr/>
            </a:pPr>
            <a:r>
              <a:rPr lang="en-US" sz="2400" smtClean="0"/>
              <a:t>Chọn chi bình phương nhỏ.</a:t>
            </a:r>
          </a:p>
          <a:p>
            <a:pPr algn="just" eaLnBrk="1" hangingPunct="1">
              <a:defRPr/>
            </a:pPr>
            <a:endParaRPr lang="en-US" sz="2800"/>
          </a:p>
          <a:p>
            <a:pPr algn="just" eaLnBrk="1" hangingPunct="1">
              <a:defRPr/>
            </a:pPr>
            <a:endParaRPr lang="en-US" sz="2800" smtClean="0"/>
          </a:p>
          <a:p>
            <a:pPr algn="just" eaLnBrk="1" hangingPunct="1">
              <a:defRPr/>
            </a:pPr>
            <a:r>
              <a:rPr lang="en-US" sz="2800" smtClean="0"/>
              <a:t>Chi bình phương nhỏ thể hiện mối liên hệ chặt chẽ giữa sự xuất hiện của từ và sự xuất hiện của lớp, thể hiện khả năng từ là một đặc trưng tốt để phân lớp.</a:t>
            </a:r>
          </a:p>
          <a:p>
            <a:pPr marL="0" indent="0" algn="just" eaLnBrk="1" hangingPunct="1">
              <a:buNone/>
              <a:defRPr/>
            </a:pPr>
            <a:endParaRPr lang="en-US" sz="24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15</a:t>
            </a:fld>
            <a:endParaRPr lang="vi-V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3878738"/>
            <a:ext cx="5229492" cy="1080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312660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smtClean="0"/>
              <a:t>Chi bình phương </a:t>
            </a:r>
            <a:r>
              <a:rPr lang="en-US" sz="3600" smtClean="0"/>
              <a:t>(2)</a:t>
            </a:r>
            <a:endParaRPr lang="vi-VN" sz="36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16</a:t>
            </a:fld>
            <a:endParaRPr lang="vi-V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866783"/>
            <a:ext cx="7334250" cy="1057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3214076"/>
            <a:ext cx="5600700" cy="1104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5618" y="4402276"/>
            <a:ext cx="4829175" cy="752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474113" y="6021288"/>
            <a:ext cx="8424936" cy="461665"/>
          </a:xfrm>
          <a:prstGeom prst="rect">
            <a:avLst/>
          </a:prstGeom>
          <a:noFill/>
        </p:spPr>
        <p:txBody>
          <a:bodyPr wrap="square" rtlCol="0">
            <a:spAutoFit/>
          </a:bodyPr>
          <a:lstStyle/>
          <a:p>
            <a:r>
              <a:rPr lang="en-US" sz="2400" b="0" smtClean="0">
                <a:solidFill>
                  <a:schemeClr val="tx2"/>
                </a:solidFill>
              </a:rPr>
              <a:t>Hai công thức là tương đương.</a:t>
            </a:r>
            <a:endParaRPr lang="vi-VN" sz="2400" b="0">
              <a:solidFill>
                <a:schemeClr val="tx2"/>
              </a:solidFill>
            </a:endParaRPr>
          </a:p>
        </p:txBody>
      </p:sp>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560" y="5183088"/>
            <a:ext cx="735330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235518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17</a:t>
            </a:fld>
            <a:endParaRPr lang="en-US" sz="1200">
              <a:solidFill>
                <a:srgbClr val="898989"/>
              </a:solidFill>
              <a:latin typeface="Calibri" charset="0"/>
            </a:endParaRPr>
          </a:p>
        </p:txBody>
      </p:sp>
      <p:sp>
        <p:nvSpPr>
          <p:cNvPr id="84996" name="Text Box 3"/>
          <p:cNvSpPr txBox="1">
            <a:spLocks noChangeArrowheads="1"/>
          </p:cNvSpPr>
          <p:nvPr/>
        </p:nvSpPr>
        <p:spPr bwMode="auto">
          <a:xfrm>
            <a:off x="209579" y="5949279"/>
            <a:ext cx="8682901" cy="772195"/>
          </a:xfrm>
          <a:prstGeom prst="rect">
            <a:avLst/>
          </a:prstGeom>
          <a:noFill/>
          <a:ln w="9525">
            <a:noFill/>
            <a:round/>
            <a:headEnd/>
            <a:tailEnd/>
          </a:ln>
        </p:spPr>
        <p:txBody>
          <a:bodyPr/>
          <a:lstStyle/>
          <a:p>
            <a:r>
              <a:rPr lang="de-DE" sz="2200" b="0" dirty="0" smtClean="0">
                <a:solidFill>
                  <a:schemeClr val="tx1"/>
                </a:solidFill>
                <a:latin typeface="+mj-lt"/>
              </a:rPr>
              <a:t>(</a:t>
            </a:r>
            <a:r>
              <a:rPr lang="de-DE" sz="2200" b="0" dirty="0" err="1" smtClean="0">
                <a:solidFill>
                  <a:schemeClr val="tx1"/>
                </a:solidFill>
                <a:latin typeface="+mj-lt"/>
              </a:rPr>
              <a:t>multinomial</a:t>
            </a:r>
            <a:r>
              <a:rPr lang="de-DE" sz="2200" b="0" dirty="0" smtClean="0">
                <a:solidFill>
                  <a:schemeClr val="tx1"/>
                </a:solidFill>
                <a:latin typeface="+mj-lt"/>
              </a:rPr>
              <a:t> = </a:t>
            </a:r>
            <a:r>
              <a:rPr lang="de-DE" sz="2200" b="0" dirty="0" err="1" smtClean="0">
                <a:solidFill>
                  <a:schemeClr val="tx1"/>
                </a:solidFill>
                <a:latin typeface="+mj-lt"/>
              </a:rPr>
              <a:t>multinomial</a:t>
            </a:r>
            <a:r>
              <a:rPr lang="de-DE" sz="2200" b="0" dirty="0" smtClean="0">
                <a:solidFill>
                  <a:schemeClr val="tx1"/>
                </a:solidFill>
                <a:latin typeface="+mj-lt"/>
              </a:rPr>
              <a:t> Naive </a:t>
            </a:r>
            <a:r>
              <a:rPr lang="de-DE" sz="2200" b="0" dirty="0" err="1" smtClean="0">
                <a:solidFill>
                  <a:schemeClr val="tx1"/>
                </a:solidFill>
                <a:latin typeface="+mj-lt"/>
              </a:rPr>
              <a:t>Bayes</a:t>
            </a:r>
            <a:r>
              <a:rPr lang="de-DE" sz="2200" b="0" dirty="0" smtClean="0">
                <a:solidFill>
                  <a:schemeClr val="tx1"/>
                </a:solidFill>
                <a:latin typeface="+mj-lt"/>
              </a:rPr>
              <a:t>, </a:t>
            </a:r>
            <a:r>
              <a:rPr lang="de-DE" sz="2200" b="0" dirty="0" err="1" smtClean="0">
                <a:solidFill>
                  <a:schemeClr val="tx1"/>
                </a:solidFill>
                <a:latin typeface="+mj-lt"/>
              </a:rPr>
              <a:t>binomial</a:t>
            </a:r>
            <a:endParaRPr lang="de-DE" sz="2200" b="0" dirty="0" smtClean="0">
              <a:solidFill>
                <a:schemeClr val="tx1"/>
              </a:solidFill>
              <a:latin typeface="+mj-lt"/>
            </a:endParaRPr>
          </a:p>
          <a:p>
            <a:r>
              <a:rPr lang="de-DE" sz="2200" b="0" dirty="0" smtClean="0">
                <a:solidFill>
                  <a:schemeClr val="tx1"/>
                </a:solidFill>
                <a:latin typeface="+mj-lt"/>
              </a:rPr>
              <a:t>= Bernoulli Naive </a:t>
            </a:r>
            <a:r>
              <a:rPr lang="de-DE" sz="2200" b="0" dirty="0" err="1" smtClean="0">
                <a:solidFill>
                  <a:schemeClr val="tx1"/>
                </a:solidFill>
                <a:latin typeface="+mj-lt"/>
              </a:rPr>
              <a:t>Bayes</a:t>
            </a:r>
            <a:r>
              <a:rPr lang="de-DE" sz="2200" b="0" dirty="0" smtClean="0">
                <a:solidFill>
                  <a:schemeClr val="tx1"/>
                </a:solidFill>
                <a:latin typeface="+mj-lt"/>
              </a:rPr>
              <a:t>)</a:t>
            </a:r>
            <a:endParaRPr lang="en-US" sz="2200" b="0" dirty="0">
              <a:solidFill>
                <a:schemeClr val="tx1"/>
              </a:solidFill>
              <a:latin typeface="+mj-lt"/>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pic>
        <p:nvPicPr>
          <p:cNvPr id="7" name="Picture 6" descr="1416.png"/>
          <p:cNvPicPr>
            <a:picLocks noChangeAspect="1"/>
          </p:cNvPicPr>
          <p:nvPr/>
        </p:nvPicPr>
        <p:blipFill>
          <a:blip r:embed="rId3"/>
          <a:stretch>
            <a:fillRect/>
          </a:stretch>
        </p:blipFill>
        <p:spPr>
          <a:xfrm>
            <a:off x="209578" y="134937"/>
            <a:ext cx="6343621" cy="5745934"/>
          </a:xfrm>
          <a:prstGeom prst="rect">
            <a:avLst/>
          </a:prstGeom>
        </p:spPr>
      </p:pic>
    </p:spTree>
    <p:extLst>
      <p:ext uri="{BB962C8B-B14F-4D97-AF65-F5344CB8AC3E}">
        <p14:creationId xmlns:p14="http://schemas.microsoft.com/office/powerpoint/2010/main" val="315257298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dirty="0" err="1" smtClean="0"/>
              <a:t>Bài</a:t>
            </a:r>
            <a:r>
              <a:rPr lang="en-US" sz="3600" dirty="0" smtClean="0"/>
              <a:t> </a:t>
            </a:r>
            <a:r>
              <a:rPr lang="en-US" sz="3600" dirty="0" err="1" smtClean="0"/>
              <a:t>tập</a:t>
            </a:r>
            <a:endParaRPr lang="vi-VN" sz="3600" dirty="0" smtClean="0"/>
          </a:p>
        </p:txBody>
      </p:sp>
      <p:sp>
        <p:nvSpPr>
          <p:cNvPr id="6147" name="Rectangle 3"/>
          <p:cNvSpPr>
            <a:spLocks noGrp="1" noChangeArrowheads="1"/>
          </p:cNvSpPr>
          <p:nvPr>
            <p:ph type="body" idx="1"/>
          </p:nvPr>
        </p:nvSpPr>
        <p:spPr>
          <a:xfrm>
            <a:off x="467544" y="2017712"/>
            <a:ext cx="8487544" cy="1411287"/>
          </a:xfrm>
        </p:spPr>
        <p:txBody>
          <a:bodyPr/>
          <a:lstStyle/>
          <a:p>
            <a:pPr algn="just" eaLnBrk="1" hangingPunct="1">
              <a:defRPr/>
            </a:pPr>
            <a:r>
              <a:rPr lang="en-US" sz="2400" smtClean="0"/>
              <a:t>Hãy thiết lập </a:t>
            </a:r>
            <a:r>
              <a:rPr lang="en-US" sz="2400" dirty="0" smtClean="0"/>
              <a:t>ma </a:t>
            </a:r>
            <a:r>
              <a:rPr lang="en-US" sz="2400" dirty="0" err="1" smtClean="0"/>
              <a:t>trận</a:t>
            </a:r>
            <a:r>
              <a:rPr lang="en-US" sz="2400" dirty="0" smtClean="0"/>
              <a:t> </a:t>
            </a:r>
            <a:r>
              <a:rPr lang="en-US" sz="2400" dirty="0" err="1" smtClean="0"/>
              <a:t>nhầm</a:t>
            </a:r>
            <a:r>
              <a:rPr lang="en-US" sz="2400" dirty="0" smtClean="0"/>
              <a:t> </a:t>
            </a:r>
            <a:r>
              <a:rPr lang="en-US" sz="2400" err="1" smtClean="0"/>
              <a:t>lẫn</a:t>
            </a:r>
            <a:r>
              <a:rPr lang="en-US" sz="2400" smtClean="0"/>
              <a:t> cho </a:t>
            </a:r>
            <a:r>
              <a:rPr lang="en-US" sz="2400" dirty="0" err="1" smtClean="0"/>
              <a:t>cặp</a:t>
            </a:r>
            <a:r>
              <a:rPr lang="en-US" sz="2400" dirty="0" smtClean="0"/>
              <a:t> “Kyoto/JAPAN”.</a:t>
            </a:r>
          </a:p>
          <a:p>
            <a:pPr algn="just" eaLnBrk="1" hangingPunct="1">
              <a:defRPr/>
            </a:pPr>
            <a:r>
              <a:rPr lang="en-US" sz="2400" dirty="0" err="1" smtClean="0"/>
              <a:t>Hãy</a:t>
            </a:r>
            <a:r>
              <a:rPr lang="en-US" sz="2400" dirty="0" smtClean="0"/>
              <a:t> </a:t>
            </a:r>
            <a:r>
              <a:rPr lang="en-US" sz="2400" dirty="0" err="1" smtClean="0"/>
              <a:t>thiết</a:t>
            </a:r>
            <a:r>
              <a:rPr lang="en-US" sz="2400" dirty="0" smtClean="0"/>
              <a:t> </a:t>
            </a:r>
            <a:r>
              <a:rPr lang="en-US" sz="2400" dirty="0" err="1" smtClean="0"/>
              <a:t>lập</a:t>
            </a:r>
            <a:r>
              <a:rPr lang="en-US" sz="2400" dirty="0" smtClean="0"/>
              <a:t> ma </a:t>
            </a:r>
            <a:r>
              <a:rPr lang="en-US" sz="2400" dirty="0" err="1" smtClean="0"/>
              <a:t>trận</a:t>
            </a:r>
            <a:r>
              <a:rPr lang="en-US" sz="2400" dirty="0" smtClean="0"/>
              <a:t> </a:t>
            </a:r>
            <a:r>
              <a:rPr lang="en-US" sz="2400" dirty="0" err="1" smtClean="0"/>
              <a:t>nhầm</a:t>
            </a:r>
            <a:r>
              <a:rPr lang="en-US" sz="2400" dirty="0" smtClean="0"/>
              <a:t> </a:t>
            </a:r>
            <a:r>
              <a:rPr lang="en-US" sz="2400" err="1" smtClean="0"/>
              <a:t>lẫn</a:t>
            </a:r>
            <a:r>
              <a:rPr lang="en-US" sz="2400" smtClean="0"/>
              <a:t> bất kỳ sao cho MI </a:t>
            </a:r>
            <a:r>
              <a:rPr lang="en-US" sz="2400" dirty="0" smtClean="0"/>
              <a:t>= 0</a:t>
            </a:r>
            <a:endParaRPr lang="en-US" sz="20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18</a:t>
            </a:fld>
            <a:endParaRPr lang="vi-V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996952"/>
            <a:ext cx="7324725" cy="3457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07148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err="1" smtClean="0"/>
              <a:t>Bài</a:t>
            </a:r>
            <a:r>
              <a:rPr lang="en-US" sz="3600" smtClean="0"/>
              <a:t> tập (2)</a:t>
            </a:r>
            <a:endParaRPr lang="vi-VN" sz="3600" dirty="0" smtClean="0"/>
          </a:p>
        </p:txBody>
      </p:sp>
      <p:sp>
        <p:nvSpPr>
          <p:cNvPr id="6147" name="Rectangle 3"/>
          <p:cNvSpPr>
            <a:spLocks noGrp="1" noChangeArrowheads="1"/>
          </p:cNvSpPr>
          <p:nvPr>
            <p:ph type="body" idx="1"/>
          </p:nvPr>
        </p:nvSpPr>
        <p:spPr>
          <a:xfrm>
            <a:off x="467544" y="2017712"/>
            <a:ext cx="8487544" cy="1987352"/>
          </a:xfrm>
        </p:spPr>
        <p:txBody>
          <a:bodyPr/>
          <a:lstStyle/>
          <a:p>
            <a:pPr algn="just" eaLnBrk="1" hangingPunct="1">
              <a:defRPr/>
            </a:pPr>
            <a:r>
              <a:rPr lang="en-US" sz="2800" smtClean="0"/>
              <a:t>Hãy tính I(U</a:t>
            </a:r>
            <a:r>
              <a:rPr lang="en-US" sz="2800" baseline="-25000" smtClean="0"/>
              <a:t>t</a:t>
            </a:r>
            <a:r>
              <a:rPr lang="en-US" sz="2800" smtClean="0"/>
              <a:t>, C</a:t>
            </a:r>
            <a:r>
              <a:rPr lang="en-US" sz="2800" baseline="-25000" smtClean="0"/>
              <a:t>c</a:t>
            </a:r>
            <a:r>
              <a:rPr lang="en-US" sz="2800" smtClean="0"/>
              <a:t>) và X</a:t>
            </a:r>
            <a:r>
              <a:rPr lang="en-US" sz="2800" baseline="30000" smtClean="0"/>
              <a:t>2</a:t>
            </a:r>
            <a:r>
              <a:rPr lang="en-US" sz="2800" smtClean="0"/>
              <a:t>(D, t, c) trong hai trường hợp:</a:t>
            </a:r>
          </a:p>
          <a:p>
            <a:pPr lvl="1" algn="just" eaLnBrk="1" hangingPunct="1">
              <a:defRPr/>
            </a:pPr>
            <a:r>
              <a:rPr lang="en-US" sz="2400" smtClean="0"/>
              <a:t>Từ t và lớp c hoàn toàn độc lập;</a:t>
            </a:r>
          </a:p>
          <a:p>
            <a:pPr lvl="1" algn="just" eaLnBrk="1" hangingPunct="1">
              <a:defRPr/>
            </a:pPr>
            <a:r>
              <a:rPr lang="en-US" sz="2400" smtClean="0"/>
              <a:t>Từ t và lớp c hoàn toàn phụ thuộc.</a:t>
            </a:r>
            <a:endParaRPr lang="en-US" sz="24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19</a:t>
            </a:fld>
            <a:endParaRPr lang="vi-VN"/>
          </a:p>
        </p:txBody>
      </p:sp>
    </p:spTree>
    <p:extLst>
      <p:ext uri="{BB962C8B-B14F-4D97-AF65-F5344CB8AC3E}">
        <p14:creationId xmlns:p14="http://schemas.microsoft.com/office/powerpoint/2010/main" val="26611546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dirty="0" err="1" smtClean="0"/>
              <a:t>Nội</a:t>
            </a:r>
            <a:r>
              <a:rPr lang="en-US" sz="3600" dirty="0" smtClean="0"/>
              <a:t> dung </a:t>
            </a:r>
            <a:r>
              <a:rPr lang="en-US" sz="3600" dirty="0" err="1" smtClean="0"/>
              <a:t>chính</a:t>
            </a:r>
            <a:endParaRPr lang="vi-VN" sz="3600" dirty="0" smtClean="0"/>
          </a:p>
        </p:txBody>
      </p:sp>
      <p:sp>
        <p:nvSpPr>
          <p:cNvPr id="6147" name="Rectangle 3"/>
          <p:cNvSpPr>
            <a:spLocks noGrp="1" noChangeArrowheads="1"/>
          </p:cNvSpPr>
          <p:nvPr>
            <p:ph type="body" idx="1"/>
          </p:nvPr>
        </p:nvSpPr>
        <p:spPr>
          <a:xfrm>
            <a:off x="611560" y="2017713"/>
            <a:ext cx="8343528" cy="4114800"/>
          </a:xfrm>
        </p:spPr>
        <p:txBody>
          <a:bodyPr/>
          <a:lstStyle/>
          <a:p>
            <a:pPr algn="just" eaLnBrk="1" hangingPunct="1">
              <a:defRPr/>
            </a:pPr>
            <a:r>
              <a:rPr lang="en-US" sz="2800" smtClean="0"/>
              <a:t>Các mô hình </a:t>
            </a:r>
            <a:r>
              <a:rPr lang="en-US" sz="2800" dirty="0" smtClean="0"/>
              <a:t>Naïve Bayes</a:t>
            </a:r>
          </a:p>
          <a:p>
            <a:pPr algn="just" eaLnBrk="1" hangingPunct="1">
              <a:defRPr/>
            </a:pPr>
            <a:r>
              <a:rPr lang="en-US" sz="2800" dirty="0" err="1" smtClean="0">
                <a:solidFill>
                  <a:schemeClr val="bg1">
                    <a:lumMod val="65000"/>
                  </a:schemeClr>
                </a:solidFill>
              </a:rPr>
              <a:t>Trích</a:t>
            </a:r>
            <a:r>
              <a:rPr lang="en-US" sz="2800" dirty="0" smtClean="0">
                <a:solidFill>
                  <a:schemeClr val="bg1">
                    <a:lumMod val="65000"/>
                  </a:schemeClr>
                </a:solidFill>
              </a:rPr>
              <a:t> </a:t>
            </a:r>
            <a:r>
              <a:rPr lang="en-US" sz="2800" dirty="0" err="1" smtClean="0">
                <a:solidFill>
                  <a:schemeClr val="bg1">
                    <a:lumMod val="65000"/>
                  </a:schemeClr>
                </a:solidFill>
              </a:rPr>
              <a:t>chọn</a:t>
            </a:r>
            <a:r>
              <a:rPr lang="en-US" sz="2800" dirty="0" smtClean="0">
                <a:solidFill>
                  <a:schemeClr val="bg1">
                    <a:lumMod val="65000"/>
                  </a:schemeClr>
                </a:solidFill>
              </a:rPr>
              <a:t> </a:t>
            </a:r>
            <a:r>
              <a:rPr lang="en-US" sz="2800" dirty="0" err="1" smtClean="0">
                <a:solidFill>
                  <a:schemeClr val="bg1">
                    <a:lumMod val="65000"/>
                  </a:schemeClr>
                </a:solidFill>
              </a:rPr>
              <a:t>đặc</a:t>
            </a:r>
            <a:r>
              <a:rPr lang="en-US" sz="2800" dirty="0" smtClean="0">
                <a:solidFill>
                  <a:schemeClr val="bg1">
                    <a:lumMod val="65000"/>
                  </a:schemeClr>
                </a:solidFill>
              </a:rPr>
              <a:t> </a:t>
            </a:r>
            <a:r>
              <a:rPr lang="en-US" sz="2800" dirty="0" err="1" smtClean="0">
                <a:solidFill>
                  <a:schemeClr val="bg1">
                    <a:lumMod val="65000"/>
                  </a:schemeClr>
                </a:solidFill>
              </a:rPr>
              <a:t>trưng</a:t>
            </a:r>
            <a:r>
              <a:rPr lang="en-US" sz="2800" dirty="0" smtClean="0">
                <a:solidFill>
                  <a:schemeClr val="bg1">
                    <a:lumMod val="65000"/>
                  </a:schemeClr>
                </a:solidFill>
              </a:rPr>
              <a:t>.</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2</a:t>
            </a:fld>
            <a:endParaRPr lang="vi-VN"/>
          </a:p>
        </p:txBody>
      </p:sp>
    </p:spTree>
    <p:extLst>
      <p:ext uri="{BB962C8B-B14F-4D97-AF65-F5344CB8AC3E}">
        <p14:creationId xmlns:p14="http://schemas.microsoft.com/office/powerpoint/2010/main" val="2535592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endParaRPr lang="ru-RU" smtClean="0"/>
          </a:p>
        </p:txBody>
      </p:sp>
      <p:pic>
        <p:nvPicPr>
          <p:cNvPr id="416771" name="Picture 3" descr="MC900282178[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7313" y="1989138"/>
            <a:ext cx="3565525" cy="410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20</a:t>
            </a:fld>
            <a:endParaRPr lang="vi-V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416771"/>
                                        </p:tgtEl>
                                        <p:attrNameLst>
                                          <p:attrName>style.visibility</p:attrName>
                                        </p:attrNameLst>
                                      </p:cBhvr>
                                      <p:to>
                                        <p:strVal val="visible"/>
                                      </p:to>
                                    </p:set>
                                    <p:anim calcmode="lin" valueType="num">
                                      <p:cBhvr additive="base">
                                        <p:cTn id="7" dur="500" fill="hold"/>
                                        <p:tgtEl>
                                          <p:spTgt spid="416771"/>
                                        </p:tgtEl>
                                        <p:attrNameLst>
                                          <p:attrName>ppt_x</p:attrName>
                                        </p:attrNameLst>
                                      </p:cBhvr>
                                      <p:tavLst>
                                        <p:tav tm="0">
                                          <p:val>
                                            <p:strVal val="#ppt_x"/>
                                          </p:val>
                                        </p:tav>
                                        <p:tav tm="100000">
                                          <p:val>
                                            <p:strVal val="#ppt_x"/>
                                          </p:val>
                                        </p:tav>
                                      </p:tavLst>
                                    </p:anim>
                                    <p:anim calcmode="lin" valueType="num">
                                      <p:cBhvr additive="base">
                                        <p:cTn id="8" dur="500" fill="hold"/>
                                        <p:tgtEl>
                                          <p:spTgt spid="4167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dirty="0" smtClean="0"/>
              <a:t>Multinomial Naïve Bayes</a:t>
            </a:r>
            <a:endParaRPr lang="vi-VN" sz="36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3</a:t>
            </a:fld>
            <a:endParaRPr lang="vi-VN"/>
          </a:p>
        </p:txBody>
      </p:sp>
      <p:pic>
        <p:nvPicPr>
          <p:cNvPr id="6" name="Picture 5" descr="1333.png"/>
          <p:cNvPicPr>
            <a:picLocks noChangeAspect="1"/>
          </p:cNvPicPr>
          <p:nvPr/>
        </p:nvPicPr>
        <p:blipFill>
          <a:blip r:embed="rId2"/>
          <a:stretch>
            <a:fillRect/>
          </a:stretch>
        </p:blipFill>
        <p:spPr>
          <a:xfrm>
            <a:off x="567746" y="2205352"/>
            <a:ext cx="8108710" cy="4304939"/>
          </a:xfrm>
          <a:prstGeom prst="rect">
            <a:avLst/>
          </a:prstGeom>
        </p:spPr>
      </p:pic>
      <p:sp>
        <p:nvSpPr>
          <p:cNvPr id="5" name="Rectangle 3"/>
          <p:cNvSpPr txBox="1">
            <a:spLocks noChangeArrowheads="1"/>
          </p:cNvSpPr>
          <p:nvPr/>
        </p:nvSpPr>
        <p:spPr bwMode="auto">
          <a:xfrm>
            <a:off x="460322" y="1844824"/>
            <a:ext cx="8487544" cy="763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1" hangingPunct="1">
              <a:defRPr/>
            </a:pPr>
            <a:r>
              <a:rPr lang="en-US" sz="2800" b="0" dirty="0" err="1" smtClean="0"/>
              <a:t>Huấn</a:t>
            </a:r>
            <a:r>
              <a:rPr lang="en-US" sz="2800" b="0" dirty="0" smtClean="0"/>
              <a:t> </a:t>
            </a:r>
            <a:r>
              <a:rPr lang="en-US" sz="2800" b="0" dirty="0" err="1" smtClean="0"/>
              <a:t>luyện</a:t>
            </a:r>
            <a:r>
              <a:rPr lang="en-US" sz="2800" b="0" dirty="0" smtClean="0"/>
              <a:t>:</a:t>
            </a:r>
          </a:p>
        </p:txBody>
      </p:sp>
    </p:spTree>
    <p:extLst>
      <p:ext uri="{BB962C8B-B14F-4D97-AF65-F5344CB8AC3E}">
        <p14:creationId xmlns:p14="http://schemas.microsoft.com/office/powerpoint/2010/main" val="42089485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dirty="0" smtClean="0"/>
              <a:t>Multinomial Naïve Bayes (2)</a:t>
            </a:r>
            <a:endParaRPr lang="vi-VN" sz="36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4</a:t>
            </a:fld>
            <a:endParaRPr lang="vi-VN"/>
          </a:p>
        </p:txBody>
      </p:sp>
      <p:pic>
        <p:nvPicPr>
          <p:cNvPr id="5" name="Picture 4" descr="1334.png"/>
          <p:cNvPicPr>
            <a:picLocks noChangeAspect="1"/>
          </p:cNvPicPr>
          <p:nvPr/>
        </p:nvPicPr>
        <p:blipFill>
          <a:blip r:embed="rId2"/>
          <a:stretch>
            <a:fillRect/>
          </a:stretch>
        </p:blipFill>
        <p:spPr>
          <a:xfrm>
            <a:off x="827584" y="2709216"/>
            <a:ext cx="6412331" cy="2664000"/>
          </a:xfrm>
          <a:prstGeom prst="rect">
            <a:avLst/>
          </a:prstGeom>
        </p:spPr>
      </p:pic>
      <p:sp>
        <p:nvSpPr>
          <p:cNvPr id="6" name="Rectangle 3"/>
          <p:cNvSpPr txBox="1">
            <a:spLocks noChangeArrowheads="1"/>
          </p:cNvSpPr>
          <p:nvPr/>
        </p:nvSpPr>
        <p:spPr bwMode="auto">
          <a:xfrm>
            <a:off x="467544" y="2017713"/>
            <a:ext cx="8487544" cy="763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1" hangingPunct="1">
              <a:defRPr/>
            </a:pPr>
            <a:r>
              <a:rPr lang="en-US" sz="2800" b="0" dirty="0" err="1" smtClean="0"/>
              <a:t>Phân</a:t>
            </a:r>
            <a:r>
              <a:rPr lang="en-US" sz="2800" b="0" dirty="0" smtClean="0"/>
              <a:t> </a:t>
            </a:r>
            <a:r>
              <a:rPr lang="en-US" sz="2800" b="0" dirty="0" err="1" smtClean="0"/>
              <a:t>lớp</a:t>
            </a:r>
            <a:r>
              <a:rPr lang="en-US" sz="2800" b="0" dirty="0" smtClean="0"/>
              <a:t>:</a:t>
            </a:r>
          </a:p>
        </p:txBody>
      </p:sp>
    </p:spTree>
    <p:extLst>
      <p:ext uri="{BB962C8B-B14F-4D97-AF65-F5344CB8AC3E}">
        <p14:creationId xmlns:p14="http://schemas.microsoft.com/office/powerpoint/2010/main" val="1665701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dirty="0" smtClean="0"/>
              <a:t>Bernoulli Naïve Bayes</a:t>
            </a:r>
            <a:endParaRPr lang="vi-VN" sz="36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5</a:t>
            </a:fld>
            <a:endParaRPr lang="vi-VN"/>
          </a:p>
        </p:txBody>
      </p:sp>
      <p:pic>
        <p:nvPicPr>
          <p:cNvPr id="3" name="Picture 2"/>
          <p:cNvPicPr>
            <a:picLocks noChangeAspect="1"/>
          </p:cNvPicPr>
          <p:nvPr/>
        </p:nvPicPr>
        <p:blipFill>
          <a:blip r:embed="rId2"/>
          <a:stretch>
            <a:fillRect/>
          </a:stretch>
        </p:blipFill>
        <p:spPr>
          <a:xfrm>
            <a:off x="756772" y="2564904"/>
            <a:ext cx="8357429" cy="3456384"/>
          </a:xfrm>
          <a:prstGeom prst="rect">
            <a:avLst/>
          </a:prstGeom>
        </p:spPr>
      </p:pic>
      <p:sp>
        <p:nvSpPr>
          <p:cNvPr id="5" name="Rectangle 3"/>
          <p:cNvSpPr txBox="1">
            <a:spLocks noChangeArrowheads="1"/>
          </p:cNvSpPr>
          <p:nvPr/>
        </p:nvSpPr>
        <p:spPr bwMode="auto">
          <a:xfrm>
            <a:off x="467544" y="2017713"/>
            <a:ext cx="8487544" cy="763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1" hangingPunct="1">
              <a:defRPr/>
            </a:pPr>
            <a:r>
              <a:rPr lang="en-US" sz="2800" b="0" dirty="0" err="1" smtClean="0"/>
              <a:t>Huấn</a:t>
            </a:r>
            <a:r>
              <a:rPr lang="en-US" sz="2800" b="0" dirty="0" smtClean="0"/>
              <a:t> </a:t>
            </a:r>
            <a:r>
              <a:rPr lang="en-US" sz="2800" b="0" dirty="0" err="1" smtClean="0"/>
              <a:t>luyện</a:t>
            </a:r>
            <a:r>
              <a:rPr lang="en-US" sz="2800" b="0" dirty="0" smtClean="0"/>
              <a:t>:</a:t>
            </a:r>
          </a:p>
        </p:txBody>
      </p:sp>
    </p:spTree>
    <p:extLst>
      <p:ext uri="{BB962C8B-B14F-4D97-AF65-F5344CB8AC3E}">
        <p14:creationId xmlns:p14="http://schemas.microsoft.com/office/powerpoint/2010/main" val="20428828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dirty="0" smtClean="0"/>
              <a:t>Bernoulli Naïve Bayes (2)</a:t>
            </a:r>
            <a:endParaRPr lang="vi-VN" sz="36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6</a:t>
            </a:fld>
            <a:endParaRPr lang="vi-VN"/>
          </a:p>
        </p:txBody>
      </p:sp>
      <p:pic>
        <p:nvPicPr>
          <p:cNvPr id="3" name="Picture 2"/>
          <p:cNvPicPr>
            <a:picLocks noChangeAspect="1"/>
          </p:cNvPicPr>
          <p:nvPr/>
        </p:nvPicPr>
        <p:blipFill>
          <a:blip r:embed="rId2"/>
          <a:stretch>
            <a:fillRect/>
          </a:stretch>
        </p:blipFill>
        <p:spPr>
          <a:xfrm>
            <a:off x="539553" y="2636912"/>
            <a:ext cx="7488832" cy="3539346"/>
          </a:xfrm>
          <a:prstGeom prst="rect">
            <a:avLst/>
          </a:prstGeom>
        </p:spPr>
      </p:pic>
      <p:sp>
        <p:nvSpPr>
          <p:cNvPr id="5" name="Rectangle 3"/>
          <p:cNvSpPr txBox="1">
            <a:spLocks noChangeArrowheads="1"/>
          </p:cNvSpPr>
          <p:nvPr/>
        </p:nvSpPr>
        <p:spPr bwMode="auto">
          <a:xfrm>
            <a:off x="467544" y="2017713"/>
            <a:ext cx="8487544" cy="763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1" hangingPunct="1">
              <a:defRPr/>
            </a:pPr>
            <a:r>
              <a:rPr lang="en-US" sz="2800" b="0" dirty="0" err="1" smtClean="0"/>
              <a:t>Phân</a:t>
            </a:r>
            <a:r>
              <a:rPr lang="en-US" sz="2800" b="0" dirty="0" smtClean="0"/>
              <a:t> </a:t>
            </a:r>
            <a:r>
              <a:rPr lang="en-US" sz="2800" b="0" dirty="0" err="1" smtClean="0"/>
              <a:t>lớp</a:t>
            </a:r>
            <a:r>
              <a:rPr lang="en-US" sz="2800" b="0" dirty="0" smtClean="0"/>
              <a:t>:</a:t>
            </a:r>
          </a:p>
        </p:txBody>
      </p:sp>
    </p:spTree>
    <p:extLst>
      <p:ext uri="{BB962C8B-B14F-4D97-AF65-F5344CB8AC3E}">
        <p14:creationId xmlns:p14="http://schemas.microsoft.com/office/powerpoint/2010/main" val="16361083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dirty="0" err="1" smtClean="0"/>
              <a:t>Nội</a:t>
            </a:r>
            <a:r>
              <a:rPr lang="en-US" sz="3600" dirty="0" smtClean="0"/>
              <a:t> dung </a:t>
            </a:r>
            <a:r>
              <a:rPr lang="en-US" sz="3600" dirty="0" err="1" smtClean="0"/>
              <a:t>chính</a:t>
            </a:r>
            <a:endParaRPr lang="vi-VN" sz="3600" dirty="0" smtClean="0"/>
          </a:p>
        </p:txBody>
      </p:sp>
      <p:sp>
        <p:nvSpPr>
          <p:cNvPr id="6147" name="Rectangle 3"/>
          <p:cNvSpPr>
            <a:spLocks noGrp="1" noChangeArrowheads="1"/>
          </p:cNvSpPr>
          <p:nvPr>
            <p:ph type="body" idx="1"/>
          </p:nvPr>
        </p:nvSpPr>
        <p:spPr>
          <a:xfrm>
            <a:off x="611560" y="2017713"/>
            <a:ext cx="8343528" cy="4114800"/>
          </a:xfrm>
        </p:spPr>
        <p:txBody>
          <a:bodyPr/>
          <a:lstStyle/>
          <a:p>
            <a:pPr algn="just" eaLnBrk="1" hangingPunct="1">
              <a:defRPr/>
            </a:pPr>
            <a:r>
              <a:rPr lang="en-US" sz="2800" smtClean="0">
                <a:solidFill>
                  <a:schemeClr val="bg1">
                    <a:lumMod val="65000"/>
                  </a:schemeClr>
                </a:solidFill>
              </a:rPr>
              <a:t>Các mô hình </a:t>
            </a:r>
            <a:r>
              <a:rPr lang="en-US" sz="2800" dirty="0" smtClean="0">
                <a:solidFill>
                  <a:schemeClr val="bg1">
                    <a:lumMod val="65000"/>
                  </a:schemeClr>
                </a:solidFill>
              </a:rPr>
              <a:t>Naïve Bayes;</a:t>
            </a:r>
          </a:p>
          <a:p>
            <a:pPr algn="just" eaLnBrk="1" hangingPunct="1">
              <a:defRPr/>
            </a:pPr>
            <a:r>
              <a:rPr lang="en-US" sz="2800" dirty="0" err="1" smtClean="0"/>
              <a:t>Trích</a:t>
            </a:r>
            <a:r>
              <a:rPr lang="en-US" sz="2800" dirty="0" smtClean="0"/>
              <a:t> </a:t>
            </a:r>
            <a:r>
              <a:rPr lang="en-US" sz="2800" dirty="0" err="1" smtClean="0"/>
              <a:t>chọn</a:t>
            </a:r>
            <a:r>
              <a:rPr lang="en-US" sz="2800" dirty="0" smtClean="0"/>
              <a:t> </a:t>
            </a:r>
            <a:r>
              <a:rPr lang="en-US" sz="2800" dirty="0" err="1" smtClean="0"/>
              <a:t>đặc</a:t>
            </a:r>
            <a:r>
              <a:rPr lang="en-US" sz="2800" dirty="0" smtClean="0"/>
              <a:t> </a:t>
            </a:r>
            <a:r>
              <a:rPr lang="en-US" sz="2800" dirty="0" err="1" smtClean="0"/>
              <a:t>trưng</a:t>
            </a:r>
            <a:r>
              <a:rPr lang="en-US" sz="2800" dirty="0" smtClean="0"/>
              <a:t>.</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7</a:t>
            </a:fld>
            <a:endParaRPr lang="vi-VN"/>
          </a:p>
        </p:txBody>
      </p:sp>
    </p:spTree>
    <p:extLst>
      <p:ext uri="{BB962C8B-B14F-4D97-AF65-F5344CB8AC3E}">
        <p14:creationId xmlns:p14="http://schemas.microsoft.com/office/powerpoint/2010/main" val="23133941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dirty="0" err="1" smtClean="0"/>
              <a:t>Đặc</a:t>
            </a:r>
            <a:r>
              <a:rPr lang="en-US" sz="3600" dirty="0" smtClean="0"/>
              <a:t> </a:t>
            </a:r>
            <a:r>
              <a:rPr lang="en-US" sz="3600" dirty="0" err="1" smtClean="0"/>
              <a:t>trưng</a:t>
            </a:r>
            <a:r>
              <a:rPr lang="en-US" sz="3600" dirty="0" smtClean="0"/>
              <a:t> </a:t>
            </a:r>
            <a:r>
              <a:rPr lang="en-US" sz="3600" dirty="0" err="1" smtClean="0"/>
              <a:t>nhiễu</a:t>
            </a:r>
            <a:endParaRPr lang="vi-VN" sz="3600" dirty="0" smtClean="0"/>
          </a:p>
        </p:txBody>
      </p:sp>
      <p:sp>
        <p:nvSpPr>
          <p:cNvPr id="6147" name="Rectangle 3"/>
          <p:cNvSpPr>
            <a:spLocks noGrp="1" noChangeArrowheads="1"/>
          </p:cNvSpPr>
          <p:nvPr>
            <p:ph type="body" idx="1"/>
          </p:nvPr>
        </p:nvSpPr>
        <p:spPr>
          <a:xfrm>
            <a:off x="467544" y="2017712"/>
            <a:ext cx="8487544" cy="4683125"/>
          </a:xfrm>
        </p:spPr>
        <p:txBody>
          <a:bodyPr/>
          <a:lstStyle/>
          <a:p>
            <a:pPr algn="just" eaLnBrk="1" hangingPunct="1">
              <a:defRPr/>
            </a:pPr>
            <a:r>
              <a:rPr lang="en-US" sz="2800"/>
              <a:t>Đặc trưng nhiễu là những </a:t>
            </a:r>
            <a:r>
              <a:rPr lang="en-US" sz="2800" smtClean="0"/>
              <a:t>đặc trưng mà </a:t>
            </a:r>
            <a:r>
              <a:rPr lang="en-US" sz="2800"/>
              <a:t>khi thêm vào văn bản sẽ làm tăng lỗi phân lớp</a:t>
            </a:r>
            <a:r>
              <a:rPr lang="en-US" sz="2800" smtClean="0"/>
              <a:t>;</a:t>
            </a:r>
          </a:p>
          <a:p>
            <a:pPr algn="just" eaLnBrk="1" hangingPunct="1">
              <a:defRPr/>
            </a:pPr>
            <a:r>
              <a:rPr lang="en-US" sz="2800" smtClean="0"/>
              <a:t>Giả </a:t>
            </a:r>
            <a:r>
              <a:rPr lang="en-US" sz="2800" dirty="0" err="1" smtClean="0"/>
              <a:t>sử</a:t>
            </a:r>
            <a:r>
              <a:rPr lang="en-US" sz="2800" dirty="0" smtClean="0"/>
              <a:t> </a:t>
            </a:r>
            <a:r>
              <a:rPr lang="en-US" sz="2800" dirty="0" err="1" smtClean="0"/>
              <a:t>một</a:t>
            </a:r>
            <a:r>
              <a:rPr lang="en-US" sz="2800" dirty="0" smtClean="0"/>
              <a:t> </a:t>
            </a:r>
            <a:r>
              <a:rPr lang="en-US" sz="2800" dirty="0" err="1" smtClean="0"/>
              <a:t>từ</a:t>
            </a:r>
            <a:r>
              <a:rPr lang="en-US" sz="2800" dirty="0" smtClean="0"/>
              <a:t> </a:t>
            </a:r>
            <a:r>
              <a:rPr lang="en-US" sz="2800" dirty="0" err="1" smtClean="0"/>
              <a:t>hiếm</a:t>
            </a:r>
            <a:r>
              <a:rPr lang="en-US" sz="2800" dirty="0" smtClean="0"/>
              <a:t> t </a:t>
            </a:r>
            <a:r>
              <a:rPr lang="en-US" sz="2800" dirty="0" err="1" smtClean="0"/>
              <a:t>không</a:t>
            </a:r>
            <a:r>
              <a:rPr lang="en-US" sz="2800" dirty="0" smtClean="0"/>
              <a:t> </a:t>
            </a:r>
            <a:r>
              <a:rPr lang="en-US" sz="2800" dirty="0" err="1" smtClean="0"/>
              <a:t>chứa</a:t>
            </a:r>
            <a:r>
              <a:rPr lang="en-US" sz="2800" dirty="0" smtClean="0"/>
              <a:t> </a:t>
            </a:r>
            <a:r>
              <a:rPr lang="en-US" sz="2800" dirty="0" err="1" smtClean="0"/>
              <a:t>thông</a:t>
            </a:r>
            <a:r>
              <a:rPr lang="en-US" sz="2800" dirty="0" smtClean="0"/>
              <a:t> tin </a:t>
            </a:r>
            <a:r>
              <a:rPr lang="en-US" sz="2800" dirty="0" err="1" smtClean="0"/>
              <a:t>liên</a:t>
            </a:r>
            <a:r>
              <a:rPr lang="en-US" sz="2800" dirty="0" smtClean="0"/>
              <a:t> </a:t>
            </a:r>
            <a:r>
              <a:rPr lang="en-US" sz="2800" dirty="0" err="1" smtClean="0"/>
              <a:t>quan</a:t>
            </a:r>
            <a:r>
              <a:rPr lang="en-US" sz="2800" dirty="0" smtClean="0"/>
              <a:t> </a:t>
            </a:r>
            <a:r>
              <a:rPr lang="en-US" sz="2800" dirty="0" err="1" smtClean="0"/>
              <a:t>đến</a:t>
            </a:r>
            <a:r>
              <a:rPr lang="en-US" sz="2800" dirty="0" smtClean="0"/>
              <a:t> </a:t>
            </a:r>
            <a:r>
              <a:rPr lang="en-US" sz="2800" dirty="0" err="1" smtClean="0"/>
              <a:t>lớp</a:t>
            </a:r>
            <a:r>
              <a:rPr lang="en-US" sz="2800" dirty="0" smtClean="0"/>
              <a:t> c </a:t>
            </a:r>
            <a:r>
              <a:rPr lang="en-US" sz="2800" err="1" smtClean="0"/>
              <a:t>nhưng</a:t>
            </a:r>
            <a:r>
              <a:rPr lang="en-US" sz="2800" smtClean="0"/>
              <a:t> lại </a:t>
            </a:r>
            <a:r>
              <a:rPr lang="en-US" sz="2800" dirty="0" err="1" smtClean="0"/>
              <a:t>xuất</a:t>
            </a:r>
            <a:r>
              <a:rPr lang="en-US" sz="2800" dirty="0" smtClean="0"/>
              <a:t> </a:t>
            </a:r>
            <a:r>
              <a:rPr lang="en-US" sz="2800" dirty="0" err="1" smtClean="0"/>
              <a:t>hiện</a:t>
            </a:r>
            <a:r>
              <a:rPr lang="en-US" sz="2800" dirty="0" smtClean="0"/>
              <a:t> </a:t>
            </a:r>
            <a:r>
              <a:rPr lang="en-US" sz="2800" dirty="0" err="1" smtClean="0"/>
              <a:t>trong</a:t>
            </a:r>
            <a:r>
              <a:rPr lang="en-US" sz="2800" dirty="0" smtClean="0"/>
              <a:t> </a:t>
            </a:r>
            <a:r>
              <a:rPr lang="en-US" sz="2800" dirty="0" err="1" smtClean="0"/>
              <a:t>các</a:t>
            </a:r>
            <a:r>
              <a:rPr lang="en-US" sz="2800" dirty="0" smtClean="0"/>
              <a:t> </a:t>
            </a:r>
            <a:r>
              <a:rPr lang="en-US" sz="2800" dirty="0" err="1" smtClean="0"/>
              <a:t>văn</a:t>
            </a:r>
            <a:r>
              <a:rPr lang="en-US" sz="2800" dirty="0" smtClean="0"/>
              <a:t> </a:t>
            </a:r>
            <a:r>
              <a:rPr lang="en-US" sz="2800" dirty="0" err="1" smtClean="0"/>
              <a:t>bản</a:t>
            </a:r>
            <a:r>
              <a:rPr lang="en-US" sz="2800" dirty="0" smtClean="0"/>
              <a:t> </a:t>
            </a:r>
            <a:r>
              <a:rPr lang="en-US" sz="2800" dirty="0" err="1" smtClean="0"/>
              <a:t>của</a:t>
            </a:r>
            <a:r>
              <a:rPr lang="en-US" sz="2800" dirty="0" smtClean="0"/>
              <a:t> </a:t>
            </a:r>
            <a:r>
              <a:rPr lang="en-US" sz="2800" dirty="0" err="1" smtClean="0"/>
              <a:t>lớp</a:t>
            </a:r>
            <a:r>
              <a:rPr lang="en-US" sz="2800" dirty="0" smtClean="0"/>
              <a:t> c.</a:t>
            </a:r>
          </a:p>
          <a:p>
            <a:pPr algn="just" eaLnBrk="1" hangingPunct="1">
              <a:defRPr/>
            </a:pPr>
            <a:r>
              <a:rPr lang="en-US" sz="2800" dirty="0" err="1" smtClean="0"/>
              <a:t>Vì</a:t>
            </a:r>
            <a:r>
              <a:rPr lang="en-US" sz="2800" dirty="0" smtClean="0"/>
              <a:t> </a:t>
            </a:r>
            <a:r>
              <a:rPr lang="en-US" sz="2800" i="1" dirty="0" smtClean="0"/>
              <a:t>t</a:t>
            </a:r>
            <a:r>
              <a:rPr lang="en-US" sz="2800" dirty="0" smtClean="0"/>
              <a:t> </a:t>
            </a:r>
            <a:r>
              <a:rPr lang="en-US" sz="2800" dirty="0" err="1" smtClean="0"/>
              <a:t>là</a:t>
            </a:r>
            <a:r>
              <a:rPr lang="en-US" sz="2800" dirty="0" smtClean="0"/>
              <a:t> </a:t>
            </a:r>
            <a:r>
              <a:rPr lang="en-US" sz="2800" dirty="0" err="1" smtClean="0"/>
              <a:t>từ</a:t>
            </a:r>
            <a:r>
              <a:rPr lang="en-US" sz="2800" dirty="0" smtClean="0"/>
              <a:t> </a:t>
            </a:r>
            <a:r>
              <a:rPr lang="en-US" sz="2800" dirty="0" err="1" smtClean="0"/>
              <a:t>hiếm</a:t>
            </a:r>
            <a:r>
              <a:rPr lang="en-US" sz="2800" dirty="0" smtClean="0"/>
              <a:t> </a:t>
            </a:r>
            <a:r>
              <a:rPr lang="en-US" sz="2800" dirty="0" err="1" smtClean="0"/>
              <a:t>nên</a:t>
            </a:r>
            <a:r>
              <a:rPr lang="en-US" sz="2800" dirty="0" smtClean="0"/>
              <a:t> </a:t>
            </a:r>
            <a:r>
              <a:rPr lang="en-US" sz="2800" dirty="0" err="1" smtClean="0"/>
              <a:t>bộ</a:t>
            </a:r>
            <a:r>
              <a:rPr lang="en-US" sz="2800" dirty="0" smtClean="0"/>
              <a:t> </a:t>
            </a:r>
            <a:r>
              <a:rPr lang="en-US" sz="2800" dirty="0" err="1" smtClean="0"/>
              <a:t>phân</a:t>
            </a:r>
            <a:r>
              <a:rPr lang="en-US" sz="2800" dirty="0" smtClean="0"/>
              <a:t> </a:t>
            </a:r>
            <a:r>
              <a:rPr lang="en-US" sz="2800" dirty="0" err="1" smtClean="0"/>
              <a:t>lớp</a:t>
            </a:r>
            <a:r>
              <a:rPr lang="en-US" sz="2800" dirty="0" smtClean="0"/>
              <a:t> </a:t>
            </a:r>
            <a:r>
              <a:rPr lang="en-US" sz="2800" dirty="0" err="1" smtClean="0"/>
              <a:t>sau</a:t>
            </a:r>
            <a:r>
              <a:rPr lang="en-US" sz="2800" dirty="0" smtClean="0"/>
              <a:t> </a:t>
            </a:r>
            <a:r>
              <a:rPr lang="en-US" sz="2800" dirty="0" err="1" smtClean="0"/>
              <a:t>huấn</a:t>
            </a:r>
            <a:r>
              <a:rPr lang="en-US" sz="2800" dirty="0" smtClean="0"/>
              <a:t> </a:t>
            </a:r>
            <a:r>
              <a:rPr lang="en-US" sz="2800" dirty="0" err="1" smtClean="0"/>
              <a:t>luyện</a:t>
            </a:r>
            <a:r>
              <a:rPr lang="en-US" sz="2800" dirty="0" smtClean="0"/>
              <a:t> </a:t>
            </a:r>
            <a:r>
              <a:rPr lang="en-US" sz="2800" dirty="0" err="1" smtClean="0"/>
              <a:t>có</a:t>
            </a:r>
            <a:r>
              <a:rPr lang="en-US" sz="2800" dirty="0" smtClean="0"/>
              <a:t> </a:t>
            </a:r>
            <a:r>
              <a:rPr lang="en-US" sz="2800" dirty="0" err="1" smtClean="0"/>
              <a:t>thể</a:t>
            </a:r>
            <a:r>
              <a:rPr lang="en-US" sz="2800" dirty="0" smtClean="0"/>
              <a:t> </a:t>
            </a:r>
            <a:r>
              <a:rPr lang="en-US" sz="2800" dirty="0" err="1" smtClean="0"/>
              <a:t>coi</a:t>
            </a:r>
            <a:r>
              <a:rPr lang="en-US" sz="2800" dirty="0" smtClean="0"/>
              <a:t> </a:t>
            </a:r>
            <a:r>
              <a:rPr lang="en-US" sz="2800" i="1" dirty="0" smtClean="0"/>
              <a:t>t</a:t>
            </a:r>
            <a:r>
              <a:rPr lang="en-US" sz="2800" dirty="0" smtClean="0"/>
              <a:t> </a:t>
            </a:r>
            <a:r>
              <a:rPr lang="en-US" sz="2800" dirty="0" err="1" smtClean="0"/>
              <a:t>như</a:t>
            </a:r>
            <a:r>
              <a:rPr lang="en-US" sz="2800" dirty="0" smtClean="0"/>
              <a:t> </a:t>
            </a:r>
            <a:r>
              <a:rPr lang="en-US" sz="2800" dirty="0" err="1" smtClean="0"/>
              <a:t>một</a:t>
            </a:r>
            <a:r>
              <a:rPr lang="en-US" sz="2800" dirty="0" smtClean="0"/>
              <a:t> </a:t>
            </a:r>
            <a:r>
              <a:rPr lang="en-US" sz="2800" dirty="0" err="1" smtClean="0"/>
              <a:t>tín</a:t>
            </a:r>
            <a:r>
              <a:rPr lang="en-US" sz="2800" dirty="0" smtClean="0"/>
              <a:t> </a:t>
            </a:r>
            <a:r>
              <a:rPr lang="en-US" sz="2800" dirty="0" err="1" smtClean="0"/>
              <a:t>hiệu</a:t>
            </a:r>
            <a:r>
              <a:rPr lang="en-US" sz="2800" dirty="0" smtClean="0"/>
              <a:t> </a:t>
            </a:r>
            <a:r>
              <a:rPr lang="en-US" sz="2800" err="1" smtClean="0"/>
              <a:t>mạnh</a:t>
            </a:r>
            <a:r>
              <a:rPr lang="en-US" sz="2800" smtClean="0"/>
              <a:t> để xếp các văn bản chứa t vào lớp </a:t>
            </a:r>
            <a:r>
              <a:rPr lang="en-US" sz="2800" dirty="0" smtClean="0"/>
              <a:t>c.</a:t>
            </a:r>
          </a:p>
          <a:p>
            <a:pPr lvl="1" algn="just" eaLnBrk="1" hangingPunct="1">
              <a:defRPr/>
            </a:pPr>
            <a:r>
              <a:rPr lang="en-US" sz="2400" dirty="0" err="1" smtClean="0"/>
              <a:t>Hiện</a:t>
            </a:r>
            <a:r>
              <a:rPr lang="en-US" sz="2400" dirty="0" smtClean="0"/>
              <a:t> </a:t>
            </a:r>
            <a:r>
              <a:rPr lang="en-US" sz="2400" dirty="0" err="1" smtClean="0"/>
              <a:t>tượng</a:t>
            </a:r>
            <a:r>
              <a:rPr lang="en-US" sz="2400" dirty="0" smtClean="0"/>
              <a:t> </a:t>
            </a:r>
            <a:r>
              <a:rPr lang="en-US" sz="2400" dirty="0" err="1" smtClean="0"/>
              <a:t>này</a:t>
            </a:r>
            <a:r>
              <a:rPr lang="en-US" sz="2400" dirty="0" smtClean="0"/>
              <a:t> </a:t>
            </a:r>
            <a:r>
              <a:rPr lang="en-US" sz="2400" dirty="0" err="1" smtClean="0"/>
              <a:t>được</a:t>
            </a:r>
            <a:r>
              <a:rPr lang="en-US" sz="2400" dirty="0" smtClean="0"/>
              <a:t> </a:t>
            </a:r>
            <a:r>
              <a:rPr lang="en-US" sz="2400" dirty="0" err="1" smtClean="0"/>
              <a:t>gọi</a:t>
            </a:r>
            <a:r>
              <a:rPr lang="en-US" sz="2400" dirty="0" smtClean="0"/>
              <a:t> </a:t>
            </a:r>
            <a:r>
              <a:rPr lang="en-US" sz="2400" err="1" smtClean="0"/>
              <a:t>là</a:t>
            </a:r>
            <a:r>
              <a:rPr lang="en-US" sz="2400" smtClean="0"/>
              <a:t> </a:t>
            </a:r>
            <a:r>
              <a:rPr lang="en-US" sz="2400" i="1" smtClean="0"/>
              <a:t>overfitting</a:t>
            </a:r>
            <a:endParaRPr lang="en-US" sz="2400" i="1"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8</a:t>
            </a:fld>
            <a:endParaRPr lang="vi-VN"/>
          </a:p>
        </p:txBody>
      </p:sp>
    </p:spTree>
    <p:extLst>
      <p:ext uri="{BB962C8B-B14F-4D97-AF65-F5344CB8AC3E}">
        <p14:creationId xmlns:p14="http://schemas.microsoft.com/office/powerpoint/2010/main" val="13628963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dirty="0" err="1" smtClean="0"/>
              <a:t>Trích</a:t>
            </a:r>
            <a:r>
              <a:rPr lang="en-US" sz="3600" dirty="0" smtClean="0"/>
              <a:t> </a:t>
            </a:r>
            <a:r>
              <a:rPr lang="en-US" sz="3600" dirty="0" err="1" smtClean="0"/>
              <a:t>chọn</a:t>
            </a:r>
            <a:r>
              <a:rPr lang="en-US" sz="3600" dirty="0" smtClean="0"/>
              <a:t> </a:t>
            </a:r>
            <a:r>
              <a:rPr lang="en-US" sz="3600" dirty="0" err="1" smtClean="0"/>
              <a:t>đặc</a:t>
            </a:r>
            <a:r>
              <a:rPr lang="en-US" sz="3600" dirty="0" smtClean="0"/>
              <a:t> </a:t>
            </a:r>
            <a:r>
              <a:rPr lang="en-US" sz="3600" dirty="0" err="1" smtClean="0"/>
              <a:t>trưng</a:t>
            </a:r>
            <a:endParaRPr lang="vi-VN" sz="3600" dirty="0" smtClean="0"/>
          </a:p>
        </p:txBody>
      </p:sp>
      <p:sp>
        <p:nvSpPr>
          <p:cNvPr id="6147" name="Rectangle 3"/>
          <p:cNvSpPr>
            <a:spLocks noGrp="1" noChangeArrowheads="1"/>
          </p:cNvSpPr>
          <p:nvPr>
            <p:ph type="body" idx="1"/>
          </p:nvPr>
        </p:nvSpPr>
        <p:spPr>
          <a:xfrm>
            <a:off x="467544" y="2017712"/>
            <a:ext cx="8487544" cy="4683125"/>
          </a:xfrm>
        </p:spPr>
        <p:txBody>
          <a:bodyPr/>
          <a:lstStyle/>
          <a:p>
            <a:pPr algn="just" eaLnBrk="1" hangingPunct="1">
              <a:defRPr/>
            </a:pPr>
            <a:r>
              <a:rPr lang="en-US" sz="2800" smtClean="0"/>
              <a:t>Quá trình loại bỏ các đặc trưng nhiễu gọi là trích chọn đặc trưng:</a:t>
            </a:r>
          </a:p>
          <a:p>
            <a:pPr lvl="1" algn="just" eaLnBrk="1" hangingPunct="1">
              <a:defRPr/>
            </a:pPr>
            <a:r>
              <a:rPr lang="en-US" sz="2400" smtClean="0"/>
              <a:t>Giúp phân lớp chính xác hơn;</a:t>
            </a:r>
          </a:p>
          <a:p>
            <a:pPr lvl="1" algn="just" eaLnBrk="1" hangingPunct="1">
              <a:defRPr/>
            </a:pPr>
            <a:r>
              <a:rPr lang="en-US" sz="2400" smtClean="0"/>
              <a:t>Tăng tốc độ (nhờ giảm khối lượng dữ liệu cần xử lý).</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9</a:t>
            </a:fld>
            <a:endParaRPr lang="vi-VN"/>
          </a:p>
        </p:txBody>
      </p:sp>
    </p:spTree>
    <p:extLst>
      <p:ext uri="{BB962C8B-B14F-4D97-AF65-F5344CB8AC3E}">
        <p14:creationId xmlns:p14="http://schemas.microsoft.com/office/powerpoint/2010/main" val="3390889490"/>
      </p:ext>
    </p:extLst>
  </p:cSld>
  <p:clrMapOvr>
    <a:masterClrMapping/>
  </p:clrMapOvr>
  <p:timing>
    <p:tnLst>
      <p:par>
        <p:cTn id="1" dur="indefinite" restart="never" nodeType="tmRoot"/>
      </p:par>
    </p:tnLst>
  </p:timing>
</p:sld>
</file>

<file path=ppt/theme/theme1.xml><?xml version="1.0" encoding="utf-8"?>
<a:theme xmlns:a="http://schemas.openxmlformats.org/drawingml/2006/main" name="Палитра">
  <a:themeElements>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Палитра">
      <a:majorFont>
        <a:latin typeface="Tahoma"/>
        <a:ea typeface=""/>
        <a:cs typeface="Tahoma"/>
      </a:majorFont>
      <a:minorFont>
        <a:latin typeface="Tahoma"/>
        <a:ea typeface=""/>
        <a:cs typeface="Taho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vi-VN" sz="1800" b="1" i="0" u="none" strike="noStrike" cap="none" normalizeH="0" baseline="0" smtClean="0">
            <a:ln>
              <a:noFill/>
            </a:ln>
            <a:solidFill>
              <a:schemeClr val="tx1"/>
            </a:solidFill>
            <a:effectLst/>
            <a:latin typeface="Tahoma" panose="020B0604030504040204" pitchFamily="34" charset="0"/>
            <a:cs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vi-VN" sz="1800" b="1" i="0" u="none" strike="noStrike" cap="none" normalizeH="0" baseline="0" smtClean="0">
            <a:ln>
              <a:noFill/>
            </a:ln>
            <a:solidFill>
              <a:schemeClr val="tx1"/>
            </a:solidFill>
            <a:effectLst/>
            <a:latin typeface="Tahoma" panose="020B0604030504040204" pitchFamily="34" charset="0"/>
            <a:cs typeface="Tahoma" panose="020B0604030504040204" pitchFamily="34" charset="0"/>
          </a:defRPr>
        </a:defPPr>
      </a:lstStyle>
    </a:lnDef>
  </a:objectDefaults>
  <a:extraClrSchemeLst>
    <a:extraClrScheme>
      <a:clrScheme name="Палитра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Палитра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Палитра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Палитра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Палитра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Blends</Template>
  <TotalTime>9542</TotalTime>
  <Words>614</Words>
  <Application>Microsoft Office PowerPoint</Application>
  <PresentationFormat>On-screen Show (4:3)</PresentationFormat>
  <Paragraphs>84</Paragraphs>
  <Slides>20</Slides>
  <Notes>3</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Палитра</vt:lpstr>
      <vt:lpstr>IT4853 Tìm kiếm và trình diễn thông tin</vt:lpstr>
      <vt:lpstr>Nội dung chính</vt:lpstr>
      <vt:lpstr>Multinomial Naïve Bayes</vt:lpstr>
      <vt:lpstr>Multinomial Naïve Bayes (2)</vt:lpstr>
      <vt:lpstr>Bernoulli Naïve Bayes</vt:lpstr>
      <vt:lpstr>Bernoulli Naïve Bayes (2)</vt:lpstr>
      <vt:lpstr>Nội dung chính</vt:lpstr>
      <vt:lpstr>Đặc trưng nhiễu</vt:lpstr>
      <vt:lpstr>Trích chọn đặc trưng</vt:lpstr>
      <vt:lpstr>Giải thuật trích chọn đặc trưng</vt:lpstr>
      <vt:lpstr>Độ hữu ích của đặc trưng</vt:lpstr>
      <vt:lpstr>Hàm lượng thông tin</vt:lpstr>
      <vt:lpstr>Ví dụ tính hàm lượng thông tin, poultry/EXPORT</vt:lpstr>
      <vt:lpstr>Kết quả trích chọn đặc trưng trên Reuters</vt:lpstr>
      <vt:lpstr>Chi bình phương</vt:lpstr>
      <vt:lpstr>Chi bình phương (2)</vt:lpstr>
      <vt:lpstr>PowerPoint Presentation</vt:lpstr>
      <vt:lpstr>Bài tập</vt:lpstr>
      <vt:lpstr>Bài tập (2)</vt:lpstr>
      <vt:lpstr>PowerPoint Presentation</vt:lpstr>
    </vt:vector>
  </TitlesOfParts>
  <Company>tpu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kiếm và Trình diễn thông tin</dc:title>
  <dc:creator>nbngoc</dc:creator>
  <cp:lastModifiedBy>bangoc</cp:lastModifiedBy>
  <cp:revision>2202</cp:revision>
  <dcterms:created xsi:type="dcterms:W3CDTF">2013-06-24T04:34:24Z</dcterms:created>
  <dcterms:modified xsi:type="dcterms:W3CDTF">2016-10-17T23:53:59Z</dcterms:modified>
</cp:coreProperties>
</file>