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6"/>
  </p:notesMasterIdLst>
  <p:sldIdLst>
    <p:sldId id="256" r:id="rId2"/>
    <p:sldId id="387" r:id="rId3"/>
    <p:sldId id="384" r:id="rId4"/>
    <p:sldId id="385" r:id="rId5"/>
    <p:sldId id="388" r:id="rId6"/>
    <p:sldId id="372" r:id="rId7"/>
    <p:sldId id="391" r:id="rId8"/>
    <p:sldId id="392" r:id="rId9"/>
    <p:sldId id="374" r:id="rId10"/>
    <p:sldId id="393" r:id="rId11"/>
    <p:sldId id="375" r:id="rId12"/>
    <p:sldId id="376" r:id="rId13"/>
    <p:sldId id="377" r:id="rId14"/>
    <p:sldId id="378" r:id="rId15"/>
    <p:sldId id="389" r:id="rId16"/>
    <p:sldId id="313" r:id="rId17"/>
    <p:sldId id="312" r:id="rId18"/>
    <p:sldId id="362" r:id="rId19"/>
    <p:sldId id="293" r:id="rId20"/>
    <p:sldId id="294" r:id="rId21"/>
    <p:sldId id="296" r:id="rId22"/>
    <p:sldId id="390" r:id="rId23"/>
    <p:sldId id="394" r:id="rId24"/>
    <p:sldId id="329" r:id="rId25"/>
  </p:sldIdLst>
  <p:sldSz cx="9144000" cy="6858000" type="screen4x3"/>
  <p:notesSz cx="6858000" cy="9144000"/>
  <p:defaultTextStyle>
    <a:defPPr>
      <a:defRPr lang="vi-VN"/>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383" autoAdjust="0"/>
  </p:normalViewPr>
  <p:slideViewPr>
    <p:cSldViewPr>
      <p:cViewPr varScale="1">
        <p:scale>
          <a:sx n="91" d="100"/>
          <a:sy n="91" d="100"/>
        </p:scale>
        <p:origin x="-220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vi-VN"/>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vi-V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noProof="0" smtClean="0"/>
              <a:t>Образец текста</a:t>
            </a:r>
          </a:p>
          <a:p>
            <a:pPr lvl="1"/>
            <a:r>
              <a:rPr lang="vi-VN" noProof="0" smtClean="0"/>
              <a:t>Второй уровень</a:t>
            </a:r>
          </a:p>
          <a:p>
            <a:pPr lvl="2"/>
            <a:r>
              <a:rPr lang="vi-VN" noProof="0" smtClean="0"/>
              <a:t>Третий уровень</a:t>
            </a:r>
          </a:p>
          <a:p>
            <a:pPr lvl="3"/>
            <a:r>
              <a:rPr lang="vi-VN" noProof="0" smtClean="0"/>
              <a:t>Четвертый уровень</a:t>
            </a:r>
          </a:p>
          <a:p>
            <a:pPr lvl="4"/>
            <a:r>
              <a:rPr lang="vi-VN" noProof="0" smtClean="0"/>
              <a:t>Пятый уровень</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vi-V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9C61E85-EA67-49D1-A124-A4E128A4243F}" type="slidenum">
              <a:rPr lang="vi-VN"/>
              <a:pPr>
                <a:defRPr/>
              </a:pPr>
              <a:t>‹#›</a:t>
            </a:fld>
            <a:endParaRPr lang="vi-VN"/>
          </a:p>
        </p:txBody>
      </p:sp>
    </p:spTree>
    <p:extLst>
      <p:ext uri="{BB962C8B-B14F-4D97-AF65-F5344CB8AC3E}">
        <p14:creationId xmlns:p14="http://schemas.microsoft.com/office/powerpoint/2010/main" val="32257571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B3A51EE9-DEA5-48A4-B240-A6D689D71089}" type="slidenum">
              <a:rPr lang="vi-VN" altLang="ru-RU" smtClean="0"/>
              <a:pPr/>
              <a:t>3</a:t>
            </a:fld>
            <a:endParaRPr lang="vi-VN" altLang="ru-RU" smtClean="0"/>
          </a:p>
        </p:txBody>
      </p:sp>
      <p:sp>
        <p:nvSpPr>
          <p:cNvPr id="717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eaLnBrk="1" hangingPunct="1"/>
            <a:fld id="{249F5492-CDA5-4004-AD34-8A09E166F3C9}" type="slidenum">
              <a:rPr lang="en-US" altLang="ru-RU" sz="1100">
                <a:latin typeface="Lucida Sans" pitchFamily="34" charset="0"/>
                <a:ea typeface="ＭＳ Ｐゴシック" panose="020B0600070205080204" pitchFamily="34" charset="-128"/>
              </a:rPr>
              <a:pPr algn="r" eaLnBrk="1" hangingPunct="1"/>
              <a:t>3</a:t>
            </a:fld>
            <a:endParaRPr lang="en-US" altLang="ru-RU" sz="1100">
              <a:latin typeface="Lucida Sans" pitchFamily="34" charset="0"/>
              <a:ea typeface="ＭＳ Ｐゴシック" panose="020B0600070205080204" pitchFamily="34" charset="-128"/>
            </a:endParaRPr>
          </a:p>
        </p:txBody>
      </p:sp>
      <p:sp>
        <p:nvSpPr>
          <p:cNvPr id="7172" name="Rectangle 2"/>
          <p:cNvSpPr>
            <a:spLocks noGrp="1" noRot="1" noChangeAspect="1" noChangeArrowheads="1" noTextEdit="1"/>
          </p:cNvSpPr>
          <p:nvPr>
            <p:ph type="sldImg"/>
          </p:nvPr>
        </p:nvSpPr>
        <p:spPr>
          <a:xfrm>
            <a:off x="1144588" y="685800"/>
            <a:ext cx="4572000" cy="3429000"/>
          </a:xfrm>
          <a:ln/>
        </p:spPr>
      </p:sp>
      <p:sp>
        <p:nvSpPr>
          <p:cNvPr id="7173"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lstStyle/>
          <a:p>
            <a:pPr eaLnBrk="1" hangingPunct="1"/>
            <a:endParaRPr lang="ru-RU" altLang="ru-RU" smtClean="0"/>
          </a:p>
        </p:txBody>
      </p:sp>
    </p:spTree>
    <p:extLst>
      <p:ext uri="{BB962C8B-B14F-4D97-AF65-F5344CB8AC3E}">
        <p14:creationId xmlns:p14="http://schemas.microsoft.com/office/powerpoint/2010/main" val="1386185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Trong</a:t>
            </a:r>
            <a:r>
              <a:rPr lang="en-US" dirty="0" smtClean="0"/>
              <a:t> </a:t>
            </a:r>
            <a:r>
              <a:rPr lang="en-US" dirty="0" err="1" smtClean="0"/>
              <a:t>trường</a:t>
            </a:r>
            <a:r>
              <a:rPr lang="en-US" baseline="0" dirty="0" smtClean="0"/>
              <a:t> </a:t>
            </a:r>
            <a:r>
              <a:rPr lang="en-US" baseline="0" dirty="0" err="1" smtClean="0"/>
              <a:t>hợp</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nhị</a:t>
            </a:r>
            <a:r>
              <a:rPr lang="en-US" baseline="0" dirty="0" smtClean="0"/>
              <a:t> </a:t>
            </a:r>
            <a:r>
              <a:rPr lang="en-US" baseline="0" dirty="0" err="1" smtClean="0"/>
              <a:t>phân</a:t>
            </a:r>
            <a:r>
              <a:rPr lang="en-US" baseline="0" dirty="0" smtClean="0"/>
              <a:t>, </a:t>
            </a:r>
            <a:r>
              <a:rPr lang="en-US" baseline="0" dirty="0" err="1" smtClean="0"/>
              <a:t>văn</a:t>
            </a:r>
            <a:r>
              <a:rPr lang="en-US" baseline="0" dirty="0" smtClean="0"/>
              <a:t> </a:t>
            </a:r>
            <a:r>
              <a:rPr lang="en-US" baseline="0" dirty="0" err="1" smtClean="0"/>
              <a:t>bản</a:t>
            </a:r>
            <a:r>
              <a:rPr lang="en-US" baseline="0" dirty="0" smtClean="0"/>
              <a:t> </a:t>
            </a:r>
            <a:r>
              <a:rPr lang="en-US" baseline="0" dirty="0" err="1" smtClean="0"/>
              <a:t>chỉ</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hoặc</a:t>
            </a:r>
            <a:r>
              <a:rPr lang="en-US" baseline="0" dirty="0" smtClean="0"/>
              <a:t> </a:t>
            </a:r>
            <a:r>
              <a:rPr lang="en-US" baseline="0" dirty="0" err="1" smtClean="0"/>
              <a:t>không</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với</a:t>
            </a:r>
            <a:r>
              <a:rPr lang="en-US" baseline="0" dirty="0" smtClean="0"/>
              <a:t> </a:t>
            </a:r>
            <a:r>
              <a:rPr lang="en-US" baseline="0" dirty="0" err="1" smtClean="0"/>
              <a:t>câu</a:t>
            </a:r>
            <a:r>
              <a:rPr lang="en-US" baseline="0" dirty="0" smtClean="0"/>
              <a:t>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rel</a:t>
            </a:r>
            <a:r>
              <a:rPr lang="en-US" baseline="0" dirty="0" smtClean="0"/>
              <a:t> = 1 </a:t>
            </a:r>
            <a:r>
              <a:rPr lang="en-US" baseline="0" dirty="0" err="1" smtClean="0"/>
              <a:t>là</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rel</a:t>
            </a:r>
            <a:r>
              <a:rPr lang="en-US" baseline="0" dirty="0" smtClean="0"/>
              <a:t> = 0 </a:t>
            </a:r>
            <a:r>
              <a:rPr lang="en-US" baseline="0" dirty="0" err="1" smtClean="0"/>
              <a:t>là</a:t>
            </a:r>
            <a:r>
              <a:rPr lang="en-US" baseline="0" dirty="0" smtClean="0"/>
              <a:t> </a:t>
            </a:r>
            <a:r>
              <a:rPr lang="en-US" baseline="0" dirty="0" err="1" smtClean="0"/>
              <a:t>không</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a:t>
            </a:r>
          </a:p>
        </p:txBody>
      </p:sp>
      <p:sp>
        <p:nvSpPr>
          <p:cNvPr id="4" name="Slide Number Placeholder 3"/>
          <p:cNvSpPr>
            <a:spLocks noGrp="1"/>
          </p:cNvSpPr>
          <p:nvPr>
            <p:ph type="sldNum" sz="quarter" idx="10"/>
          </p:nvPr>
        </p:nvSpPr>
        <p:spPr/>
        <p:txBody>
          <a:bodyPr/>
          <a:lstStyle/>
          <a:p>
            <a:pPr>
              <a:defRPr/>
            </a:pPr>
            <a:fld id="{29C61E85-EA67-49D1-A124-A4E128A4243F}" type="slidenum">
              <a:rPr lang="vi-VN" smtClean="0"/>
              <a:pPr>
                <a:defRPr/>
              </a:pPr>
              <a:t>6</a:t>
            </a:fld>
            <a:endParaRPr lang="vi-VN"/>
          </a:p>
        </p:txBody>
      </p:sp>
    </p:spTree>
    <p:extLst>
      <p:ext uri="{BB962C8B-B14F-4D97-AF65-F5344CB8AC3E}">
        <p14:creationId xmlns:p14="http://schemas.microsoft.com/office/powerpoint/2010/main" val="1532540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p:spPr>
        <p:txBody>
          <a:bodyPr/>
          <a:lstStyle/>
          <a:p>
            <a:r>
              <a:rPr lang="vi-VN" altLang="ru-RU" noProof="0" dirty="0" smtClean="0"/>
              <a:t>Học xếp hạng là hướng nghiên cứu áp dụng các giải thuật học máy để xếp hạng văn bản. </a:t>
            </a:r>
          </a:p>
        </p:txBody>
      </p:sp>
      <p:sp>
        <p:nvSpPr>
          <p:cNvPr id="12292" name="Slide Number Placeholder 3"/>
          <p:cNvSpPr>
            <a:spLocks noGrp="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E49CABF7-4FFF-4857-AAD7-FC75BD14711C}" type="slidenum">
              <a:rPr lang="vi-VN" altLang="ru-RU" smtClean="0"/>
              <a:pPr/>
              <a:t>7</a:t>
            </a:fld>
            <a:endParaRPr lang="vi-VN" altLang="ru-RU" smtClean="0"/>
          </a:p>
        </p:txBody>
      </p:sp>
    </p:spTree>
    <p:extLst>
      <p:ext uri="{BB962C8B-B14F-4D97-AF65-F5344CB8AC3E}">
        <p14:creationId xmlns:p14="http://schemas.microsoft.com/office/powerpoint/2010/main" val="4195590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9EE06455-E130-4118-9D72-672BD82AFFE7}" type="slidenum">
              <a:rPr lang="vi-VN" altLang="ru-RU" smtClean="0"/>
              <a:pPr/>
              <a:t>9</a:t>
            </a:fld>
            <a:endParaRPr lang="vi-VN" altLang="ru-RU" smtClean="0"/>
          </a:p>
        </p:txBody>
      </p:sp>
      <p:sp>
        <p:nvSpPr>
          <p:cNvPr id="1536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eaLnBrk="1" hangingPunct="1"/>
            <a:fld id="{95CA9552-22A0-44EE-9FB6-72A67B2B75EB}" type="slidenum">
              <a:rPr lang="en-US" altLang="ru-RU" sz="1200">
                <a:latin typeface="Lucida Sans" pitchFamily="34" charset="0"/>
                <a:ea typeface="ＭＳ Ｐゴシック" panose="020B0600070205080204" pitchFamily="34" charset="-128"/>
              </a:rPr>
              <a:pPr algn="r" eaLnBrk="1" hangingPunct="1"/>
              <a:t>9</a:t>
            </a:fld>
            <a:endParaRPr lang="en-US" altLang="ru-RU" sz="1200">
              <a:latin typeface="Lucida Sans" pitchFamily="34" charset="0"/>
              <a:ea typeface="ＭＳ Ｐゴシック" panose="020B0600070205080204" pitchFamily="34" charset="-128"/>
            </a:endParaRPr>
          </a:p>
        </p:txBody>
      </p:sp>
      <p:sp>
        <p:nvSpPr>
          <p:cNvPr id="15364" name="Rectangle 2"/>
          <p:cNvSpPr>
            <a:spLocks noGrp="1" noRot="1" noChangeAspect="1" noChangeArrowheads="1" noTextEdit="1"/>
          </p:cNvSpPr>
          <p:nvPr>
            <p:ph type="sldImg"/>
          </p:nvPr>
        </p:nvSpPr>
        <p:spPr>
          <a:xfrm>
            <a:off x="1144588" y="685800"/>
            <a:ext cx="4572000" cy="3429000"/>
          </a:xfrm>
          <a:ln/>
        </p:spPr>
      </p:sp>
      <p:sp>
        <p:nvSpPr>
          <p:cNvPr id="15365"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lstStyle/>
          <a:p>
            <a:pPr marL="0" lvl="1" eaLnBrk="1" hangingPunct="1"/>
            <a:endParaRPr lang="en-US" altLang="ru-RU" sz="3000" smtClean="0"/>
          </a:p>
        </p:txBody>
      </p:sp>
    </p:spTree>
    <p:extLst>
      <p:ext uri="{BB962C8B-B14F-4D97-AF65-F5344CB8AC3E}">
        <p14:creationId xmlns:p14="http://schemas.microsoft.com/office/powerpoint/2010/main" val="2977667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6ECEAE1F-800F-42C6-A5DC-F6B85244BED1}" type="slidenum">
              <a:rPr lang="vi-VN" altLang="ru-RU" smtClean="0"/>
              <a:pPr/>
              <a:t>10</a:t>
            </a:fld>
            <a:endParaRPr lang="vi-VN" altLang="ru-RU" smtClean="0"/>
          </a:p>
        </p:txBody>
      </p:sp>
      <p:sp>
        <p:nvSpPr>
          <p:cNvPr id="1741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eaLnBrk="1" hangingPunct="1"/>
            <a:fld id="{7B4F64E7-9DBB-43EC-82BC-5DFC53A7278D}" type="slidenum">
              <a:rPr lang="en-US" altLang="ru-RU" sz="1200">
                <a:latin typeface="Lucida Sans" pitchFamily="34" charset="0"/>
                <a:ea typeface="ＭＳ Ｐゴシック" panose="020B0600070205080204" pitchFamily="34" charset="-128"/>
              </a:rPr>
              <a:pPr algn="r" eaLnBrk="1" hangingPunct="1"/>
              <a:t>10</a:t>
            </a:fld>
            <a:endParaRPr lang="en-US" altLang="ru-RU" sz="1200">
              <a:latin typeface="Lucida Sans" pitchFamily="34" charset="0"/>
              <a:ea typeface="ＭＳ Ｐゴシック" panose="020B0600070205080204" pitchFamily="34" charset="-128"/>
            </a:endParaRPr>
          </a:p>
        </p:txBody>
      </p:sp>
      <p:sp>
        <p:nvSpPr>
          <p:cNvPr id="17412" name="Rectangle 2"/>
          <p:cNvSpPr>
            <a:spLocks noGrp="1" noRot="1" noChangeAspect="1" noChangeArrowheads="1" noTextEdit="1"/>
          </p:cNvSpPr>
          <p:nvPr>
            <p:ph type="sldImg"/>
          </p:nvPr>
        </p:nvSpPr>
        <p:spPr>
          <a:xfrm>
            <a:off x="1144588" y="685800"/>
            <a:ext cx="4572000" cy="3429000"/>
          </a:xfrm>
          <a:ln/>
        </p:spPr>
      </p:sp>
      <p:sp>
        <p:nvSpPr>
          <p:cNvPr id="17413"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lstStyle/>
          <a:p>
            <a:pPr marL="0" lvl="1" eaLnBrk="1" hangingPunct="1"/>
            <a:r>
              <a:rPr lang="en-US" altLang="ru-RU" sz="3000" smtClean="0"/>
              <a:t>Không discount các vị trí nhỏ hơn cơ số b</a:t>
            </a:r>
          </a:p>
          <a:p>
            <a:pPr eaLnBrk="1" hangingPunct="1"/>
            <a:endParaRPr lang="en-US" altLang="ru-RU" smtClean="0"/>
          </a:p>
        </p:txBody>
      </p:sp>
    </p:spTree>
    <p:extLst>
      <p:ext uri="{BB962C8B-B14F-4D97-AF65-F5344CB8AC3E}">
        <p14:creationId xmlns:p14="http://schemas.microsoft.com/office/powerpoint/2010/main" val="1689178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p:spPr>
        <p:txBody>
          <a:bodyPr/>
          <a:lstStyle/>
          <a:p>
            <a:r>
              <a:rPr lang="en-US" altLang="ru-RU" smtClean="0"/>
              <a:t>Tồn tại một vài biến thể của NDCG. Tuy nhiên quy luật đánh giá tính hữu ích là không đổi. Tỉ lệ thuận với rel, tỉ lệ nghịch với rank.</a:t>
            </a:r>
            <a:endParaRPr lang="vi-VN" altLang="ru-RU" smtClean="0"/>
          </a:p>
        </p:txBody>
      </p:sp>
      <p:sp>
        <p:nvSpPr>
          <p:cNvPr id="19460" name="Slide Number Placeholder 3"/>
          <p:cNvSpPr>
            <a:spLocks noGrp="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7219BB15-1A7A-4173-9C57-270BFD873EFB}" type="slidenum">
              <a:rPr lang="vi-VN" altLang="ru-RU" smtClean="0"/>
              <a:pPr/>
              <a:t>11</a:t>
            </a:fld>
            <a:endParaRPr lang="vi-VN" altLang="ru-RU" smtClean="0"/>
          </a:p>
        </p:txBody>
      </p:sp>
    </p:spTree>
    <p:extLst>
      <p:ext uri="{BB962C8B-B14F-4D97-AF65-F5344CB8AC3E}">
        <p14:creationId xmlns:p14="http://schemas.microsoft.com/office/powerpoint/2010/main" val="1684520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F26A5366-D429-401C-85F9-10B28210BA42}" type="slidenum">
              <a:rPr lang="vi-VN" altLang="ru-RU" smtClean="0"/>
              <a:pPr/>
              <a:t>12</a:t>
            </a:fld>
            <a:endParaRPr lang="vi-VN" altLang="ru-RU" smtClean="0"/>
          </a:p>
        </p:txBody>
      </p:sp>
      <p:sp>
        <p:nvSpPr>
          <p:cNvPr id="21507" name="Slide Image Placeholder 1"/>
          <p:cNvSpPr>
            <a:spLocks noGrp="1" noRot="1" noChangeAspect="1" noTextEdit="1"/>
          </p:cNvSpPr>
          <p:nvPr>
            <p:ph type="sldImg"/>
          </p:nvPr>
        </p:nvSpPr>
        <p:spPr>
          <a:xfrm>
            <a:off x="1144588" y="685800"/>
            <a:ext cx="4572000" cy="3429000"/>
          </a:xfrm>
          <a:ln/>
        </p:spPr>
      </p:sp>
      <p:sp>
        <p:nvSpPr>
          <p:cNvPr id="21508" name="Notes Placeholder 2"/>
          <p:cNvSpPr>
            <a:spLocks noGrp="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lstStyle/>
          <a:p>
            <a:pPr eaLnBrk="1" hangingPunct="1"/>
            <a:endParaRPr lang="en-US" altLang="ru-RU" smtClean="0"/>
          </a:p>
        </p:txBody>
      </p:sp>
      <p:sp>
        <p:nvSpPr>
          <p:cNvPr id="21509"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eaLnBrk="1" hangingPunct="1"/>
            <a:fld id="{23406B3F-34FE-479B-B7D5-63263C531D2F}" type="slidenum">
              <a:rPr lang="en-US" altLang="ru-RU" sz="1200">
                <a:latin typeface="Lucida Sans" pitchFamily="34" charset="0"/>
                <a:ea typeface="ＭＳ Ｐゴシック" panose="020B0600070205080204" pitchFamily="34" charset="-128"/>
              </a:rPr>
              <a:pPr algn="r" eaLnBrk="1" hangingPunct="1"/>
              <a:t>12</a:t>
            </a:fld>
            <a:endParaRPr lang="en-US" altLang="ru-RU" sz="1200">
              <a:latin typeface="Lucida Sans" pitchFamily="34" charset="0"/>
              <a:ea typeface="ＭＳ Ｐゴシック" panose="020B0600070205080204" pitchFamily="34" charset="-128"/>
            </a:endParaRPr>
          </a:p>
        </p:txBody>
      </p:sp>
    </p:spTree>
    <p:extLst>
      <p:ext uri="{BB962C8B-B14F-4D97-AF65-F5344CB8AC3E}">
        <p14:creationId xmlns:p14="http://schemas.microsoft.com/office/powerpoint/2010/main" val="202494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F17E0ADB-843A-4DE6-8B1B-6203EB493D2D}" type="slidenum">
              <a:rPr lang="vi-VN" altLang="ru-RU" smtClean="0"/>
              <a:pPr/>
              <a:t>13</a:t>
            </a:fld>
            <a:endParaRPr lang="vi-VN" altLang="ru-RU" smtClean="0"/>
          </a:p>
        </p:txBody>
      </p:sp>
      <p:sp>
        <p:nvSpPr>
          <p:cNvPr id="2355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eaLnBrk="1" hangingPunct="1"/>
            <a:fld id="{8D760C07-8F90-4FD6-B4EA-1258EE5DB653}" type="slidenum">
              <a:rPr lang="en-US" altLang="ru-RU" sz="1200">
                <a:latin typeface="Lucida Sans" pitchFamily="34" charset="0"/>
                <a:ea typeface="ＭＳ Ｐゴシック" panose="020B0600070205080204" pitchFamily="34" charset="-128"/>
              </a:rPr>
              <a:pPr algn="r" eaLnBrk="1" hangingPunct="1"/>
              <a:t>13</a:t>
            </a:fld>
            <a:endParaRPr lang="en-US" altLang="ru-RU" sz="1200">
              <a:latin typeface="Lucida Sans" pitchFamily="34" charset="0"/>
              <a:ea typeface="ＭＳ Ｐゴシック" panose="020B0600070205080204" pitchFamily="34" charset="-128"/>
            </a:endParaRPr>
          </a:p>
        </p:txBody>
      </p:sp>
      <p:sp>
        <p:nvSpPr>
          <p:cNvPr id="23556" name="Rectangle 2"/>
          <p:cNvSpPr>
            <a:spLocks noGrp="1" noRot="1" noChangeAspect="1" noChangeArrowheads="1" noTextEdit="1"/>
          </p:cNvSpPr>
          <p:nvPr>
            <p:ph type="sldImg"/>
          </p:nvPr>
        </p:nvSpPr>
        <p:spPr>
          <a:xfrm>
            <a:off x="1144588" y="685800"/>
            <a:ext cx="4572000" cy="3429000"/>
          </a:xfrm>
          <a:ln/>
        </p:spPr>
      </p:sp>
      <p:sp>
        <p:nvSpPr>
          <p:cNvPr id="23557"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lstStyle/>
          <a:p>
            <a:pPr eaLnBrk="1" hangingPunct="1"/>
            <a:r>
              <a:rPr lang="en-US" altLang="ru-RU" dirty="0" smtClean="0"/>
              <a:t>Perfect ranking:</a:t>
            </a:r>
          </a:p>
          <a:p>
            <a:pPr lvl="1" eaLnBrk="1" hangingPunct="1"/>
            <a:r>
              <a:rPr lang="en-US" altLang="ru-RU" dirty="0" smtClean="0"/>
              <a:t>3, 3, 3, 2, 2, 2, 1, 0, 0, 0</a:t>
            </a:r>
          </a:p>
          <a:p>
            <a:pPr eaLnBrk="1" hangingPunct="1"/>
            <a:r>
              <a:rPr lang="en-US" altLang="ru-RU" dirty="0" smtClean="0"/>
              <a:t>ideal DCG values:</a:t>
            </a:r>
          </a:p>
          <a:p>
            <a:pPr lvl="1" eaLnBrk="1" hangingPunct="1"/>
            <a:r>
              <a:rPr lang="en-US" altLang="ru-RU" dirty="0" smtClean="0"/>
              <a:t>3, 6, 7.89, 8.89, 9.75, 10.52, 10.88, 10.88, 10.88, 10</a:t>
            </a:r>
          </a:p>
          <a:p>
            <a:pPr eaLnBrk="1" hangingPunct="1"/>
            <a:r>
              <a:rPr lang="en-US" altLang="ru-RU" dirty="0" smtClean="0"/>
              <a:t>Actual DCG:</a:t>
            </a:r>
          </a:p>
          <a:p>
            <a:pPr lvl="1" eaLnBrk="1" hangingPunct="1"/>
            <a:r>
              <a:rPr lang="en-US" altLang="ru-RU" dirty="0" smtClean="0"/>
              <a:t>3, 5, 6.89, 6.89, 6.89, 7.28, 7.99, 8.66, 9.61, 9.61</a:t>
            </a:r>
          </a:p>
          <a:p>
            <a:pPr eaLnBrk="1" hangingPunct="1"/>
            <a:r>
              <a:rPr lang="en-US" altLang="ru-RU" dirty="0" smtClean="0"/>
              <a:t>NDCG values (divide actual by ideal):</a:t>
            </a:r>
          </a:p>
          <a:p>
            <a:pPr eaLnBrk="1" hangingPunct="1"/>
            <a:r>
              <a:rPr lang="en-US" altLang="ru-RU" dirty="0" smtClean="0"/>
              <a:t>     1, 0.83, 0.87, 0.76, 0.71, 0.69, 0.73, 0.8, 0.88, 0.88</a:t>
            </a:r>
          </a:p>
          <a:p>
            <a:pPr lvl="1" eaLnBrk="1" hangingPunct="1"/>
            <a:r>
              <a:rPr lang="en-US" altLang="ru-RU" dirty="0" smtClean="0"/>
              <a:t>NDCG </a:t>
            </a:r>
            <a:r>
              <a:rPr lang="en-US" altLang="ru-RU" dirty="0" smtClean="0">
                <a:latin typeface="Symbol" panose="05050102010706020507" pitchFamily="18" charset="2"/>
              </a:rPr>
              <a:t>£</a:t>
            </a:r>
            <a:r>
              <a:rPr lang="en-US" altLang="ru-RU" dirty="0" smtClean="0"/>
              <a:t> 1 at any rank position</a:t>
            </a:r>
          </a:p>
        </p:txBody>
      </p:sp>
    </p:spTree>
    <p:extLst>
      <p:ext uri="{BB962C8B-B14F-4D97-AF65-F5344CB8AC3E}">
        <p14:creationId xmlns:p14="http://schemas.microsoft.com/office/powerpoint/2010/main" val="1912496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p:spPr>
        <p:txBody>
          <a:bodyPr/>
          <a:lstStyle/>
          <a:p>
            <a:pPr eaLnBrk="1" hangingPunct="1"/>
            <a:endParaRPr lang="en-US" altLang="ru-RU" smtClean="0"/>
          </a:p>
        </p:txBody>
      </p:sp>
      <p:sp>
        <p:nvSpPr>
          <p:cNvPr id="25604" name="Slide Number Placeholder 3"/>
          <p:cNvSpPr>
            <a:spLocks noGrp="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00C7BCD6-D2ED-4EBA-A7AA-D4048904B75E}" type="slidenum">
              <a:rPr lang="vi-VN" altLang="ru-RU" smtClean="0"/>
              <a:pPr/>
              <a:t>14</a:t>
            </a:fld>
            <a:endParaRPr lang="vi-VN" altLang="ru-RU" smtClean="0"/>
          </a:p>
        </p:txBody>
      </p:sp>
    </p:spTree>
    <p:extLst>
      <p:ext uri="{BB962C8B-B14F-4D97-AF65-F5344CB8AC3E}">
        <p14:creationId xmlns:p14="http://schemas.microsoft.com/office/powerpoint/2010/main" val="2997846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sp>
        <p:nvSpPr>
          <p:cNvPr id="5132" name="Rectangle 12"/>
          <p:cNvSpPr>
            <a:spLocks noGrp="1" noChangeArrowheads="1"/>
          </p:cNvSpPr>
          <p:nvPr>
            <p:ph type="ctrTitle"/>
          </p:nvPr>
        </p:nvSpPr>
        <p:spPr>
          <a:xfrm>
            <a:off x="990600" y="1676400"/>
            <a:ext cx="7772400" cy="1462088"/>
          </a:xfrm>
        </p:spPr>
        <p:txBody>
          <a:bodyPr/>
          <a:lstStyle>
            <a:lvl1pPr>
              <a:defRPr sz="2800"/>
            </a:lvl1pPr>
          </a:lstStyle>
          <a:p>
            <a:pPr lvl="0"/>
            <a:r>
              <a:rPr lang="vi-VN" noProof="0" smtClean="0"/>
              <a:t>Образец заголовка</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sz="2400"/>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A7C41B9A-4A2C-4DDE-AD1E-0509083A1E5A}" type="slidenum">
              <a:rPr lang="vi-VN"/>
              <a:pPr>
                <a:defRPr/>
              </a:pPr>
              <a:t>‹#›</a:t>
            </a:fld>
            <a:endParaRPr lang="vi-VN"/>
          </a:p>
        </p:txBody>
      </p:sp>
    </p:spTree>
    <p:extLst>
      <p:ext uri="{BB962C8B-B14F-4D97-AF65-F5344CB8AC3E}">
        <p14:creationId xmlns:p14="http://schemas.microsoft.com/office/powerpoint/2010/main" val="3834247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99448D2D-2B93-42A7-A341-20CA42B0AB1D}" type="slidenum">
              <a:rPr lang="vi-VN"/>
              <a:pPr>
                <a:defRPr/>
              </a:pPr>
              <a:t>‹#›</a:t>
            </a:fld>
            <a:endParaRPr lang="vi-VN"/>
          </a:p>
        </p:txBody>
      </p:sp>
    </p:spTree>
    <p:extLst>
      <p:ext uri="{BB962C8B-B14F-4D97-AF65-F5344CB8AC3E}">
        <p14:creationId xmlns:p14="http://schemas.microsoft.com/office/powerpoint/2010/main" val="3223217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8D488839-040C-4E4D-AF18-7948652F728E}" type="slidenum">
              <a:rPr lang="vi-VN"/>
              <a:pPr>
                <a:defRPr/>
              </a:pPr>
              <a:t>‹#›</a:t>
            </a:fld>
            <a:endParaRPr lang="vi-VN"/>
          </a:p>
        </p:txBody>
      </p:sp>
    </p:spTree>
    <p:extLst>
      <p:ext uri="{BB962C8B-B14F-4D97-AF65-F5344CB8AC3E}">
        <p14:creationId xmlns:p14="http://schemas.microsoft.com/office/powerpoint/2010/main" val="3913817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C40F7449-F2D6-4347-AE2B-7B84229447C1}" type="slidenum">
              <a:rPr lang="vi-VN"/>
              <a:pPr>
                <a:defRPr/>
              </a:pPr>
              <a:t>‹#›</a:t>
            </a:fld>
            <a:endParaRPr lang="vi-VN"/>
          </a:p>
        </p:txBody>
      </p:sp>
    </p:spTree>
    <p:extLst>
      <p:ext uri="{BB962C8B-B14F-4D97-AF65-F5344CB8AC3E}">
        <p14:creationId xmlns:p14="http://schemas.microsoft.com/office/powerpoint/2010/main" val="3097737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857C6804-B0C4-4922-A5C1-87FF06BABFB6}" type="slidenum">
              <a:rPr lang="vi-VN"/>
              <a:pPr>
                <a:defRPr/>
              </a:pPr>
              <a:t>‹#›</a:t>
            </a:fld>
            <a:endParaRPr lang="vi-VN"/>
          </a:p>
        </p:txBody>
      </p:sp>
    </p:spTree>
    <p:extLst>
      <p:ext uri="{BB962C8B-B14F-4D97-AF65-F5344CB8AC3E}">
        <p14:creationId xmlns:p14="http://schemas.microsoft.com/office/powerpoint/2010/main" val="615117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B5AF11A0-C0F9-4DAA-9D7B-E3791AD91A53}" type="slidenum">
              <a:rPr lang="vi-VN"/>
              <a:pPr>
                <a:defRPr/>
              </a:pPr>
              <a:t>‹#›</a:t>
            </a:fld>
            <a:endParaRPr lang="vi-VN"/>
          </a:p>
        </p:txBody>
      </p:sp>
    </p:spTree>
    <p:extLst>
      <p:ext uri="{BB962C8B-B14F-4D97-AF65-F5344CB8AC3E}">
        <p14:creationId xmlns:p14="http://schemas.microsoft.com/office/powerpoint/2010/main" val="387219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06E7EBF3-EB29-410E-9D4B-94D4B885B048}" type="slidenum">
              <a:rPr lang="vi-VN"/>
              <a:pPr>
                <a:defRPr/>
              </a:pPr>
              <a:t>‹#›</a:t>
            </a:fld>
            <a:endParaRPr lang="vi-VN"/>
          </a:p>
        </p:txBody>
      </p:sp>
    </p:spTree>
    <p:extLst>
      <p:ext uri="{BB962C8B-B14F-4D97-AF65-F5344CB8AC3E}">
        <p14:creationId xmlns:p14="http://schemas.microsoft.com/office/powerpoint/2010/main" val="1203073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FD20DEC9-8265-4385-948F-C931F5448182}" type="slidenum">
              <a:rPr lang="vi-VN"/>
              <a:pPr>
                <a:defRPr/>
              </a:pPr>
              <a:t>‹#›</a:t>
            </a:fld>
            <a:endParaRPr lang="vi-VN"/>
          </a:p>
        </p:txBody>
      </p:sp>
    </p:spTree>
    <p:extLst>
      <p:ext uri="{BB962C8B-B14F-4D97-AF65-F5344CB8AC3E}">
        <p14:creationId xmlns:p14="http://schemas.microsoft.com/office/powerpoint/2010/main" val="1912841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9ED5A863-2243-41D4-8528-31C6EDEA5F3C}" type="slidenum">
              <a:rPr lang="vi-VN"/>
              <a:pPr>
                <a:defRPr/>
              </a:pPr>
              <a:t>‹#›</a:t>
            </a:fld>
            <a:endParaRPr lang="vi-VN"/>
          </a:p>
        </p:txBody>
      </p:sp>
    </p:spTree>
    <p:extLst>
      <p:ext uri="{BB962C8B-B14F-4D97-AF65-F5344CB8AC3E}">
        <p14:creationId xmlns:p14="http://schemas.microsoft.com/office/powerpoint/2010/main" val="170619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9A91A8DA-B69C-4BFB-9FD5-7D7CD18B46E0}" type="slidenum">
              <a:rPr lang="vi-VN"/>
              <a:pPr>
                <a:defRPr/>
              </a:pPr>
              <a:t>‹#›</a:t>
            </a:fld>
            <a:endParaRPr lang="vi-VN"/>
          </a:p>
        </p:txBody>
      </p:sp>
    </p:spTree>
    <p:extLst>
      <p:ext uri="{BB962C8B-B14F-4D97-AF65-F5344CB8AC3E}">
        <p14:creationId xmlns:p14="http://schemas.microsoft.com/office/powerpoint/2010/main" val="3175796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C2A7D93F-3643-4FFD-AEED-561467786732}" type="slidenum">
              <a:rPr lang="vi-VN"/>
              <a:pPr>
                <a:defRPr/>
              </a:pPr>
              <a:t>‹#›</a:t>
            </a:fld>
            <a:endParaRPr lang="vi-VN"/>
          </a:p>
        </p:txBody>
      </p:sp>
    </p:spTree>
    <p:extLst>
      <p:ext uri="{BB962C8B-B14F-4D97-AF65-F5344CB8AC3E}">
        <p14:creationId xmlns:p14="http://schemas.microsoft.com/office/powerpoint/2010/main" val="3666973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altLang="ru-RU" smtClean="0"/>
              <a:t>Образец заголовка</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altLang="ru-RU" smtClean="0"/>
              <a:t>Образец текста</a:t>
            </a:r>
          </a:p>
          <a:p>
            <a:pPr lvl="1"/>
            <a:r>
              <a:rPr lang="vi-VN" altLang="ru-RU" smtClean="0"/>
              <a:t>Второй уровень</a:t>
            </a:r>
          </a:p>
          <a:p>
            <a:pPr lvl="2"/>
            <a:r>
              <a:rPr lang="vi-VN" altLang="ru-RU" smtClean="0"/>
              <a:t>Третий уровень</a:t>
            </a:r>
          </a:p>
          <a:p>
            <a:pPr lvl="3"/>
            <a:r>
              <a:rPr lang="vi-VN" altLang="ru-RU" smtClean="0"/>
              <a:t>Четвертый уровень</a:t>
            </a:r>
          </a:p>
          <a:p>
            <a:pPr lvl="4"/>
            <a:r>
              <a:rPr lang="vi-VN" altLang="ru-RU" smtClean="0"/>
              <a:t>Пятый уровень</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vi-VN"/>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vi-VN"/>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08AED825-F3FE-4C22-AEB2-E0DD3D2A9ED5}"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768"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9.xml"/><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8.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altLang="ru-RU" sz="3200" smtClean="0"/>
              <a:t>IT4853</a:t>
            </a:r>
            <a:br>
              <a:rPr lang="en-US" altLang="ru-RU" sz="3200" smtClean="0"/>
            </a:br>
            <a:r>
              <a:rPr lang="en-US" altLang="ru-RU" sz="3200" smtClean="0"/>
              <a:t>Tìm kiếm và trình diễn thông tin</a:t>
            </a:r>
            <a:endParaRPr lang="vi-VN" altLang="ru-RU" sz="3200" smtClean="0"/>
          </a:p>
        </p:txBody>
      </p:sp>
      <p:sp>
        <p:nvSpPr>
          <p:cNvPr id="4099" name="Rectangle 3"/>
          <p:cNvSpPr>
            <a:spLocks noGrp="1" noChangeArrowheads="1"/>
          </p:cNvSpPr>
          <p:nvPr>
            <p:ph type="subTitle" idx="1"/>
          </p:nvPr>
        </p:nvSpPr>
        <p:spPr>
          <a:xfrm>
            <a:off x="611560" y="3501008"/>
            <a:ext cx="8352928" cy="1440880"/>
          </a:xfrm>
        </p:spPr>
        <p:txBody>
          <a:bodyPr/>
          <a:lstStyle/>
          <a:p>
            <a:pPr algn="just" eaLnBrk="1" hangingPunct="1"/>
            <a:r>
              <a:rPr lang="en-US" altLang="ru-RU" sz="2800" dirty="0" err="1" smtClean="0"/>
              <a:t>Bài</a:t>
            </a:r>
            <a:r>
              <a:rPr lang="en-US" altLang="ru-RU" sz="2800" dirty="0" smtClean="0"/>
              <a:t> 8. </a:t>
            </a:r>
            <a:r>
              <a:rPr lang="en-US" altLang="ru-RU" sz="2800" dirty="0" err="1" smtClean="0"/>
              <a:t>Đánh</a:t>
            </a:r>
            <a:r>
              <a:rPr lang="en-US" altLang="ru-RU" sz="2800" dirty="0" smtClean="0"/>
              <a:t> </a:t>
            </a:r>
            <a:r>
              <a:rPr lang="en-US" altLang="ru-RU" sz="2800" dirty="0" err="1" smtClean="0"/>
              <a:t>giá</a:t>
            </a:r>
            <a:r>
              <a:rPr lang="en-US" altLang="ru-RU" sz="2800" dirty="0" smtClean="0"/>
              <a:t> </a:t>
            </a:r>
            <a:r>
              <a:rPr lang="en-US" altLang="ru-RU" sz="2800" dirty="0" err="1" smtClean="0"/>
              <a:t>kết</a:t>
            </a:r>
            <a:r>
              <a:rPr lang="en-US" altLang="ru-RU" sz="2800" dirty="0" smtClean="0"/>
              <a:t> </a:t>
            </a:r>
            <a:r>
              <a:rPr lang="en-US" altLang="ru-RU" sz="2800" dirty="0" err="1" smtClean="0"/>
              <a:t>quả</a:t>
            </a:r>
            <a:r>
              <a:rPr lang="en-US" altLang="ru-RU" sz="2800" dirty="0" smtClean="0"/>
              <a:t> </a:t>
            </a:r>
            <a:r>
              <a:rPr lang="en-US" altLang="ru-RU" sz="2800" dirty="0" err="1" smtClean="0"/>
              <a:t>tìm</a:t>
            </a:r>
            <a:r>
              <a:rPr lang="en-US" altLang="ru-RU" sz="2800" dirty="0" smtClean="0"/>
              <a:t> </a:t>
            </a:r>
            <a:r>
              <a:rPr lang="en-US" altLang="ru-RU" sz="2800" dirty="0" err="1" smtClean="0"/>
              <a:t>kiếm</a:t>
            </a:r>
            <a:r>
              <a:rPr lang="en-US" altLang="ru-RU" sz="2800" dirty="0" smtClean="0"/>
              <a:t> (2)</a:t>
            </a:r>
            <a:endParaRPr lang="en-US" altLang="ru-RU" sz="2800" dirty="0" smtClean="0"/>
          </a:p>
          <a:p>
            <a:pPr algn="just" eaLnBrk="1" hangingPunct="1"/>
            <a:r>
              <a:rPr lang="en-US" sz="2800" dirty="0" smtClean="0"/>
              <a:t>IIR.C8</a:t>
            </a:r>
            <a:r>
              <a:rPr lang="en-US" sz="2800" dirty="0"/>
              <a:t>. Evaluation in information </a:t>
            </a:r>
            <a:r>
              <a:rPr lang="en-US" sz="2800" dirty="0" smtClean="0"/>
              <a:t>retrieval</a:t>
            </a:r>
            <a:endParaRPr lang="en-US" altLang="ru-RU" sz="2800" dirty="0" smtClean="0"/>
          </a:p>
          <a:p>
            <a:pPr algn="just" eaLnBrk="1" hangingPunct="1"/>
            <a:endParaRPr lang="en-US" altLang="ru-RU" sz="3200" dirty="0" smtClean="0"/>
          </a:p>
        </p:txBody>
      </p:sp>
      <p:sp>
        <p:nvSpPr>
          <p:cNvPr id="4100"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a:spcBef>
                <a:spcPct val="0"/>
              </a:spcBef>
              <a:buClrTx/>
              <a:buSzTx/>
              <a:buFontTx/>
              <a:buNone/>
            </a:pPr>
            <a:r>
              <a:rPr lang="en-US" altLang="ru-RU" sz="1800" dirty="0" err="1">
                <a:cs typeface="Arial" panose="020B0604020202020204" pitchFamily="34" charset="0"/>
              </a:rPr>
              <a:t>Hà</a:t>
            </a:r>
            <a:r>
              <a:rPr lang="en-US" altLang="ru-RU" sz="1800" dirty="0">
                <a:cs typeface="Arial" panose="020B0604020202020204" pitchFamily="34" charset="0"/>
              </a:rPr>
              <a:t> </a:t>
            </a:r>
            <a:r>
              <a:rPr lang="en-US" altLang="ru-RU" sz="1800" dirty="0" err="1">
                <a:cs typeface="Arial" panose="020B0604020202020204" pitchFamily="34" charset="0"/>
              </a:rPr>
              <a:t>Nội</a:t>
            </a:r>
            <a:r>
              <a:rPr lang="en-US" altLang="ru-RU" sz="1800">
                <a:cs typeface="Arial" panose="020B0604020202020204" pitchFamily="34" charset="0"/>
              </a:rPr>
              <a:t>, </a:t>
            </a:r>
            <a:r>
              <a:rPr lang="en-US" altLang="ru-RU" sz="1800" smtClean="0">
                <a:cs typeface="Arial" panose="020B0604020202020204" pitchFamily="34" charset="0"/>
              </a:rPr>
              <a:t>2016</a:t>
            </a:r>
            <a:endParaRPr lang="vi-VN" altLang="ru-RU" sz="1800" dirty="0">
              <a:cs typeface="Arial" panose="020B0604020202020204" pitchFamily="34" charset="0"/>
            </a:endParaRPr>
          </a:p>
        </p:txBody>
      </p:sp>
      <p:sp>
        <p:nvSpPr>
          <p:cNvPr id="6"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ru-RU" sz="1400" dirty="0"/>
              <a:t>TS. </a:t>
            </a:r>
            <a:r>
              <a:rPr lang="en-US" altLang="ru-RU" sz="1400" dirty="0" err="1"/>
              <a:t>Nguyễn</a:t>
            </a:r>
            <a:r>
              <a:rPr lang="en-US" altLang="ru-RU" sz="1400" dirty="0"/>
              <a:t> </a:t>
            </a:r>
            <a:r>
              <a:rPr lang="en-US" altLang="ru-RU" sz="1400" dirty="0" err="1"/>
              <a:t>Bá</a:t>
            </a:r>
            <a:r>
              <a:rPr lang="en-US" altLang="ru-RU" sz="1400" dirty="0"/>
              <a:t> </a:t>
            </a:r>
            <a:r>
              <a:rPr lang="en-US" altLang="ru-RU" sz="1400" dirty="0" err="1"/>
              <a:t>Ngọc</a:t>
            </a:r>
            <a:r>
              <a:rPr lang="en-US" altLang="ru-RU" sz="1400" dirty="0"/>
              <a:t>, </a:t>
            </a:r>
            <a:r>
              <a:rPr lang="en-US" altLang="ru-RU" sz="1400" i="1" dirty="0" err="1"/>
              <a:t>Bộ</a:t>
            </a:r>
            <a:r>
              <a:rPr lang="en-US" altLang="ru-RU" sz="1400" i="1" dirty="0"/>
              <a:t> </a:t>
            </a:r>
            <a:r>
              <a:rPr lang="en-US" altLang="ru-RU" sz="1400" i="1" dirty="0" err="1"/>
              <a:t>môn</a:t>
            </a:r>
            <a:r>
              <a:rPr lang="en-US" altLang="ru-RU" sz="1400" i="1" dirty="0"/>
              <a:t> </a:t>
            </a:r>
            <a:r>
              <a:rPr lang="en-US" altLang="ru-RU" sz="1400" i="1" dirty="0" err="1"/>
              <a:t>Hệ</a:t>
            </a:r>
            <a:r>
              <a:rPr lang="en-US" altLang="ru-RU" sz="1400" i="1" dirty="0"/>
              <a:t> </a:t>
            </a:r>
            <a:r>
              <a:rPr lang="en-US" altLang="ru-RU" sz="1400" i="1" dirty="0" err="1"/>
              <a:t>thống</a:t>
            </a:r>
            <a:r>
              <a:rPr lang="en-US" altLang="ru-RU" sz="1400" i="1" dirty="0"/>
              <a:t> </a:t>
            </a:r>
            <a:r>
              <a:rPr lang="en-US" altLang="ru-RU" sz="1400" i="1" dirty="0" err="1"/>
              <a:t>thông</a:t>
            </a:r>
            <a:r>
              <a:rPr lang="en-US" altLang="ru-RU" sz="1400" i="1" dirty="0"/>
              <a:t> tin, </a:t>
            </a:r>
            <a:r>
              <a:rPr lang="en-US" altLang="ru-RU" sz="1400" i="1" dirty="0" err="1"/>
              <a:t>Viện</a:t>
            </a:r>
            <a:r>
              <a:rPr lang="en-US" altLang="ru-RU" sz="1400" i="1" dirty="0"/>
              <a:t> CNTT &amp; TT</a:t>
            </a:r>
          </a:p>
          <a:p>
            <a:r>
              <a:rPr lang="en-US" altLang="ru-RU" sz="1400" i="1" dirty="0"/>
              <a:t>ngocnb@soict.hust.edu.vn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E305C2E4-AD31-47A7-BDBB-FEC82E3A1A2B}" type="slidenum">
              <a:rPr lang="vi-VN" altLang="ru-RU" sz="1400" smtClean="0"/>
              <a:pPr>
                <a:spcBef>
                  <a:spcPct val="0"/>
                </a:spcBef>
                <a:buClrTx/>
                <a:buSzTx/>
                <a:buFontTx/>
                <a:buNone/>
              </a:pPr>
              <a:t>10</a:t>
            </a:fld>
            <a:endParaRPr lang="vi-VN" altLang="ru-RU" sz="1400" smtClean="0"/>
          </a:p>
        </p:txBody>
      </p:sp>
      <p:sp>
        <p:nvSpPr>
          <p:cNvPr id="16387" name="Rectangle 2"/>
          <p:cNvSpPr>
            <a:spLocks noGrp="1" noChangeArrowheads="1"/>
          </p:cNvSpPr>
          <p:nvPr>
            <p:ph type="title" idx="4294967295"/>
          </p:nvPr>
        </p:nvSpPr>
        <p:spPr>
          <a:xfrm>
            <a:off x="1331913" y="633413"/>
            <a:ext cx="7283450" cy="1066800"/>
          </a:xfrm>
        </p:spPr>
        <p:txBody>
          <a:bodyPr/>
          <a:lstStyle/>
          <a:p>
            <a:pPr eaLnBrk="1" hangingPunct="1"/>
            <a:r>
              <a:rPr lang="en-US" altLang="ru-RU" dirty="0" err="1" smtClean="0"/>
              <a:t>Tổng</a:t>
            </a:r>
            <a:r>
              <a:rPr lang="en-US" altLang="ru-RU" dirty="0" smtClean="0"/>
              <a:t> </a:t>
            </a:r>
            <a:r>
              <a:rPr lang="en-US" altLang="ru-RU" dirty="0" err="1" smtClean="0"/>
              <a:t>lợi</a:t>
            </a:r>
            <a:r>
              <a:rPr lang="en-US" altLang="ru-RU" dirty="0" smtClean="0"/>
              <a:t> </a:t>
            </a:r>
            <a:r>
              <a:rPr lang="en-US" altLang="ru-RU" dirty="0" err="1" smtClean="0"/>
              <a:t>ích</a:t>
            </a:r>
            <a:r>
              <a:rPr lang="en-US" altLang="ru-RU" dirty="0" smtClean="0"/>
              <a:t> </a:t>
            </a:r>
            <a:r>
              <a:rPr lang="en-US" altLang="ru-RU" dirty="0" err="1" smtClean="0"/>
              <a:t>thuyên</a:t>
            </a:r>
            <a:r>
              <a:rPr lang="en-US" altLang="ru-RU" dirty="0" smtClean="0"/>
              <a:t> </a:t>
            </a:r>
            <a:r>
              <a:rPr lang="en-US" altLang="ru-RU" dirty="0" err="1" smtClean="0"/>
              <a:t>giảm</a:t>
            </a:r>
            <a:endParaRPr lang="en-US" altLang="ru-RU" dirty="0" smtClean="0"/>
          </a:p>
        </p:txBody>
      </p:sp>
      <mc:AlternateContent xmlns:mc="http://schemas.openxmlformats.org/markup-compatibility/2006">
        <mc:Choice xmlns:a14="http://schemas.microsoft.com/office/drawing/2010/main" Requires="a14">
          <p:sp>
            <p:nvSpPr>
              <p:cNvPr id="16388" name="Rectangle 3"/>
              <p:cNvSpPr>
                <a:spLocks noGrp="1" noChangeArrowheads="1"/>
              </p:cNvSpPr>
              <p:nvPr>
                <p:ph type="body" idx="4294967295"/>
              </p:nvPr>
            </p:nvSpPr>
            <p:spPr>
              <a:xfrm>
                <a:off x="611560" y="1989138"/>
                <a:ext cx="8303840" cy="3240062"/>
              </a:xfrm>
            </p:spPr>
            <p:txBody>
              <a:bodyPr/>
              <a:lstStyle/>
              <a:p>
                <a:pPr eaLnBrk="1" hangingPunct="1"/>
                <a:r>
                  <a:rPr lang="vi-VN" altLang="ru-RU" sz="2400" dirty="0"/>
                  <a:t>Kêt quả </a:t>
                </a:r>
                <a:r>
                  <a:rPr lang="vi-VN" altLang="ru-RU" sz="2400" dirty="0" smtClean="0"/>
                  <a:t>càng </a:t>
                </a:r>
                <a:r>
                  <a:rPr lang="vi-VN" altLang="ru-RU" sz="2400" dirty="0"/>
                  <a:t>xa vị trí đầu danh sách càng kém hữu ích</a:t>
                </a:r>
                <a:r>
                  <a:rPr lang="en-US" altLang="ru-RU" sz="2400" dirty="0"/>
                  <a:t> (</a:t>
                </a:r>
                <a:r>
                  <a:rPr lang="en-US" altLang="ru-RU" sz="2400" dirty="0" err="1"/>
                  <a:t>lợi</a:t>
                </a:r>
                <a:r>
                  <a:rPr lang="en-US" altLang="ru-RU" sz="2400" dirty="0"/>
                  <a:t> </a:t>
                </a:r>
                <a:r>
                  <a:rPr lang="en-US" altLang="ru-RU" sz="2400" dirty="0" err="1"/>
                  <a:t>ích</a:t>
                </a:r>
                <a:r>
                  <a:rPr lang="en-US" altLang="ru-RU" sz="2400" dirty="0"/>
                  <a:t> </a:t>
                </a:r>
                <a:r>
                  <a:rPr lang="en-US" altLang="ru-RU" sz="2400" dirty="0" err="1"/>
                  <a:t>bị</a:t>
                </a:r>
                <a:r>
                  <a:rPr lang="en-US" altLang="ru-RU" sz="2400" dirty="0"/>
                  <a:t> </a:t>
                </a:r>
                <a:r>
                  <a:rPr lang="en-US" altLang="ru-RU" sz="2400" dirty="0" err="1"/>
                  <a:t>thuyên</a:t>
                </a:r>
                <a:r>
                  <a:rPr lang="en-US" altLang="ru-RU" sz="2400" dirty="0"/>
                  <a:t> </a:t>
                </a:r>
                <a:r>
                  <a:rPr lang="en-US" altLang="ru-RU" sz="2400" dirty="0" err="1"/>
                  <a:t>giảm</a:t>
                </a:r>
                <a:r>
                  <a:rPr lang="en-US" altLang="ru-RU" sz="2400" dirty="0"/>
                  <a:t>)</a:t>
                </a:r>
                <a:r>
                  <a:rPr lang="vi-VN" altLang="ru-RU" sz="2400" dirty="0" smtClean="0"/>
                  <a:t>;</a:t>
                </a:r>
                <a:endParaRPr lang="en-US" altLang="ru-RU" sz="2400" dirty="0" smtClean="0"/>
              </a:p>
              <a:p>
                <a:pPr eaLnBrk="1" hangingPunct="1"/>
                <a:r>
                  <a:rPr lang="en-US" altLang="ru-RU" sz="2400" dirty="0" smtClean="0"/>
                  <a:t>DCG </a:t>
                </a:r>
                <a:r>
                  <a:rPr lang="en-US" altLang="ru-RU" sz="2400" dirty="0" err="1" smtClean="0"/>
                  <a:t>tại</a:t>
                </a:r>
                <a:r>
                  <a:rPr lang="en-US" altLang="ru-RU" sz="2400" dirty="0" smtClean="0"/>
                  <a:t> </a:t>
                </a:r>
                <a:r>
                  <a:rPr lang="en-US" altLang="ru-RU" sz="2400" dirty="0" err="1" smtClean="0"/>
                  <a:t>vị</a:t>
                </a:r>
                <a:r>
                  <a:rPr lang="en-US" altLang="ru-RU" sz="2400" dirty="0" smtClean="0"/>
                  <a:t> </a:t>
                </a:r>
                <a:r>
                  <a:rPr lang="en-US" altLang="ru-RU" sz="2400" dirty="0" err="1" smtClean="0"/>
                  <a:t>trí</a:t>
                </a:r>
                <a:r>
                  <a:rPr lang="en-US" altLang="ru-RU" sz="2400" dirty="0" smtClean="0"/>
                  <a:t> n</a:t>
                </a:r>
              </a:p>
              <a:p>
                <a:pPr lvl="1" eaLnBrk="1" hangingPunct="1"/>
                <a:r>
                  <a:rPr lang="en-US" altLang="ru-RU" dirty="0" smtClean="0"/>
                  <a:t>DCG = rel</a:t>
                </a:r>
                <a:r>
                  <a:rPr lang="en-US" altLang="ru-RU" baseline="-25000" dirty="0" smtClean="0"/>
                  <a:t>1</a:t>
                </a:r>
                <a:r>
                  <a:rPr lang="en-US" altLang="ru-RU" dirty="0" smtClean="0"/>
                  <a:t> + rel</a:t>
                </a:r>
                <a:r>
                  <a:rPr lang="en-US" altLang="ru-RU" baseline="-25000" dirty="0" smtClean="0"/>
                  <a:t>2</a:t>
                </a:r>
                <a:r>
                  <a:rPr lang="en-US" altLang="ru-RU" dirty="0" smtClean="0"/>
                  <a:t>/log</a:t>
                </a:r>
                <a:r>
                  <a:rPr lang="en-US" altLang="ru-RU" baseline="-25000" dirty="0" smtClean="0"/>
                  <a:t>2</a:t>
                </a:r>
                <a:r>
                  <a:rPr lang="en-US" altLang="ru-RU" dirty="0" smtClean="0"/>
                  <a:t>2 + … </a:t>
                </a:r>
                <a:r>
                  <a:rPr lang="en-US" altLang="ru-RU" dirty="0" err="1" smtClean="0"/>
                  <a:t>rel</a:t>
                </a:r>
                <a:r>
                  <a:rPr lang="en-US" altLang="ru-RU" baseline="-25000" dirty="0" err="1" smtClean="0"/>
                  <a:t>n</a:t>
                </a:r>
                <a:r>
                  <a:rPr lang="en-US" altLang="ru-RU" dirty="0" smtClean="0"/>
                  <a:t>/log</a:t>
                </a:r>
                <a:r>
                  <a:rPr lang="en-US" altLang="ru-RU" baseline="-25000" dirty="0" smtClean="0"/>
                  <a:t>2</a:t>
                </a:r>
                <a:r>
                  <a:rPr lang="en-US" altLang="ru-RU" dirty="0" smtClean="0"/>
                  <a:t>n</a:t>
                </a:r>
              </a:p>
              <a:p>
                <a:pPr eaLnBrk="1" hangingPunct="1">
                  <a:lnSpc>
                    <a:spcPct val="80000"/>
                  </a:lnSpc>
                </a:pPr>
                <a14:m>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𝐷𝐶𝐺</m:t>
                        </m:r>
                      </m:e>
                      <m:sub>
                        <m:r>
                          <a:rPr lang="en-US" b="0" i="1" smtClean="0">
                            <a:latin typeface="Cambria Math" panose="02040503050406030204" pitchFamily="18" charset="0"/>
                          </a:rPr>
                          <m:t>𝑝</m:t>
                        </m:r>
                      </m:sub>
                    </m:sSub>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𝑟𝑒𝑙</m:t>
                        </m:r>
                      </m:e>
                      <m:sub>
                        <m:r>
                          <a:rPr lang="en-US" b="0" i="1" smtClean="0">
                            <a:latin typeface="Cambria Math" panose="02040503050406030204" pitchFamily="18" charset="0"/>
                          </a:rPr>
                          <m:t>1</m:t>
                        </m:r>
                      </m:sub>
                    </m:sSub>
                    <m:r>
                      <a:rPr lang="en-US" b="0" i="1" smtClean="0">
                        <a:latin typeface="Cambria Math" panose="02040503050406030204" pitchFamily="18" charset="0"/>
                      </a:rPr>
                      <m:t>+</m:t>
                    </m:r>
                    <m:nary>
                      <m:naryPr>
                        <m:chr m:val="∑"/>
                        <m:ctrlPr>
                          <a:rPr lang="en-US" b="0" i="1" smtClean="0">
                            <a:latin typeface="Cambria Math"/>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2</m:t>
                        </m:r>
                      </m:sub>
                      <m:sup>
                        <m:r>
                          <a:rPr lang="en-US" b="0" i="1" smtClean="0">
                            <a:latin typeface="Cambria Math" panose="02040503050406030204" pitchFamily="18" charset="0"/>
                          </a:rPr>
                          <m:t>𝑛</m:t>
                        </m:r>
                      </m:sup>
                      <m:e>
                        <m:f>
                          <m:fPr>
                            <m:ctrlPr>
                              <a:rPr lang="en-US" b="0" i="1" smtClean="0">
                                <a:latin typeface="Cambria Math"/>
                              </a:rPr>
                            </m:ctrlPr>
                          </m:fPr>
                          <m:num>
                            <m:sSub>
                              <m:sSubPr>
                                <m:ctrlPr>
                                  <a:rPr lang="en-US" b="0" i="1" smtClean="0">
                                    <a:latin typeface="Cambria Math"/>
                                  </a:rPr>
                                </m:ctrlPr>
                              </m:sSubPr>
                              <m:e>
                                <m:r>
                                  <a:rPr lang="en-US" b="0" i="1" smtClean="0">
                                    <a:latin typeface="Cambria Math" panose="02040503050406030204" pitchFamily="18" charset="0"/>
                                  </a:rPr>
                                  <m:t>𝑟𝑒𝑙</m:t>
                                </m:r>
                              </m:e>
                              <m:sub>
                                <m:r>
                                  <a:rPr lang="en-US" b="0" i="1" smtClean="0">
                                    <a:latin typeface="Cambria Math" panose="02040503050406030204" pitchFamily="18" charset="0"/>
                                  </a:rPr>
                                  <m:t>𝑖</m:t>
                                </m:r>
                              </m:sub>
                            </m:sSub>
                          </m:num>
                          <m:den>
                            <m:sSub>
                              <m:sSubPr>
                                <m:ctrlPr>
                                  <a:rPr lang="en-US" b="0" i="1" smtClean="0">
                                    <a:latin typeface="Cambria Math"/>
                                  </a:rPr>
                                </m:ctrlPr>
                              </m:sSubPr>
                              <m:e>
                                <m:r>
                                  <a:rPr lang="en-US" b="0" i="1" smtClean="0">
                                    <a:latin typeface="Cambria Math" panose="02040503050406030204" pitchFamily="18" charset="0"/>
                                  </a:rPr>
                                  <m:t>𝑙𝑜𝑔</m:t>
                                </m:r>
                              </m:e>
                              <m:sub>
                                <m:r>
                                  <a:rPr lang="en-US" b="0" i="1" smtClean="0">
                                    <a:latin typeface="Cambria Math" panose="02040503050406030204" pitchFamily="18" charset="0"/>
                                  </a:rPr>
                                  <m:t>2</m:t>
                                </m:r>
                              </m:sub>
                            </m:sSub>
                            <m:r>
                              <a:rPr lang="en-US" b="0" i="1" smtClean="0">
                                <a:latin typeface="Cambria Math" panose="02040503050406030204" pitchFamily="18" charset="0"/>
                              </a:rPr>
                              <m:t>𝑖</m:t>
                            </m:r>
                          </m:den>
                        </m:f>
                      </m:e>
                    </m:nary>
                  </m:oMath>
                </a14:m>
                <a:endParaRPr lang="en-US" altLang="ru-RU" sz="2400" dirty="0" smtClean="0">
                  <a:solidFill>
                    <a:schemeClr val="tx2"/>
                  </a:solidFill>
                </a:endParaRPr>
              </a:p>
              <a:p>
                <a:pPr eaLnBrk="1" hangingPunct="1"/>
                <a:r>
                  <a:rPr lang="vi-VN" altLang="ru-RU" sz="2400" dirty="0" smtClean="0"/>
                  <a:t>Có thể sử dụng hệ cơ số bất kỳ cho hàm log</a:t>
                </a:r>
              </a:p>
              <a:p>
                <a:pPr eaLnBrk="1" hangingPunct="1"/>
                <a:endParaRPr lang="en-US" altLang="ru-RU" sz="2400" dirty="0" smtClean="0"/>
              </a:p>
            </p:txBody>
          </p:sp>
        </mc:Choice>
        <mc:Fallback>
          <p:sp>
            <p:nvSpPr>
              <p:cNvPr id="16388" name="Rectangle 3"/>
              <p:cNvSpPr>
                <a:spLocks noGrp="1" noRot="1" noChangeAspect="1" noMove="1" noResize="1" noEditPoints="1" noAdjustHandles="1" noChangeArrowheads="1" noChangeShapeType="1" noTextEdit="1"/>
              </p:cNvSpPr>
              <p:nvPr>
                <p:ph type="body" idx="4294967295"/>
              </p:nvPr>
            </p:nvSpPr>
            <p:spPr>
              <a:xfrm>
                <a:off x="611560" y="1989138"/>
                <a:ext cx="8303840" cy="3240062"/>
              </a:xfrm>
              <a:blipFill rotWithShape="1">
                <a:blip r:embed="rId3"/>
                <a:stretch>
                  <a:fillRect l="-73" t="-1504" b="-4323"/>
                </a:stretch>
              </a:blipFill>
            </p:spPr>
            <p:txBody>
              <a:bodyPr/>
              <a:lstStyle/>
              <a:p>
                <a:r>
                  <a:rPr lang="en-US">
                    <a:noFill/>
                  </a:rPr>
                  <a:t> </a:t>
                </a:r>
              </a:p>
            </p:txBody>
          </p:sp>
        </mc:Fallback>
      </mc:AlternateContent>
      <p:sp>
        <p:nvSpPr>
          <p:cNvPr id="16389" name="TextBox 1"/>
          <p:cNvSpPr txBox="1">
            <a:spLocks noChangeArrowheads="1"/>
          </p:cNvSpPr>
          <p:nvPr/>
        </p:nvSpPr>
        <p:spPr bwMode="auto">
          <a:xfrm>
            <a:off x="675250" y="5085184"/>
            <a:ext cx="77041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a:spcBef>
                <a:spcPct val="0"/>
              </a:spcBef>
              <a:buClrTx/>
              <a:buSzTx/>
              <a:buFontTx/>
              <a:buNone/>
            </a:pPr>
            <a:r>
              <a:rPr lang="en-US" altLang="ru-RU" sz="2400" dirty="0" err="1" smtClean="0">
                <a:solidFill>
                  <a:schemeClr val="tx2"/>
                </a:solidFill>
              </a:rPr>
              <a:t>Thuật</a:t>
            </a:r>
            <a:r>
              <a:rPr lang="en-US" altLang="ru-RU" sz="2400" dirty="0" smtClean="0">
                <a:solidFill>
                  <a:schemeClr val="tx2"/>
                </a:solidFill>
              </a:rPr>
              <a:t> </a:t>
            </a:r>
            <a:r>
              <a:rPr lang="en-US" altLang="ru-RU" sz="2400" dirty="0" err="1" smtClean="0">
                <a:solidFill>
                  <a:schemeClr val="tx2"/>
                </a:solidFill>
              </a:rPr>
              <a:t>ngữ</a:t>
            </a:r>
            <a:r>
              <a:rPr lang="en-US" altLang="ru-RU" sz="2400" dirty="0" smtClean="0">
                <a:solidFill>
                  <a:schemeClr val="tx2"/>
                </a:solidFill>
              </a:rPr>
              <a:t>:</a:t>
            </a:r>
          </a:p>
          <a:p>
            <a:pPr algn="just">
              <a:spcBef>
                <a:spcPct val="0"/>
              </a:spcBef>
              <a:buClrTx/>
              <a:buSzTx/>
              <a:buFontTx/>
              <a:buNone/>
            </a:pPr>
            <a:r>
              <a:rPr lang="en-US" altLang="ru-RU" sz="2400" dirty="0" smtClean="0">
                <a:solidFill>
                  <a:schemeClr val="tx2"/>
                </a:solidFill>
              </a:rPr>
              <a:t>	</a:t>
            </a:r>
            <a:r>
              <a:rPr lang="en-US" altLang="ru-RU" sz="2400" dirty="0" err="1" smtClean="0">
                <a:solidFill>
                  <a:schemeClr val="tx2"/>
                </a:solidFill>
              </a:rPr>
              <a:t>Tổng</a:t>
            </a:r>
            <a:r>
              <a:rPr lang="en-US" altLang="ru-RU" sz="2400" dirty="0" smtClean="0">
                <a:solidFill>
                  <a:schemeClr val="tx2"/>
                </a:solidFill>
              </a:rPr>
              <a:t> </a:t>
            </a:r>
            <a:r>
              <a:rPr lang="en-US" altLang="ru-RU" sz="2400" dirty="0" err="1" smtClean="0">
                <a:solidFill>
                  <a:schemeClr val="tx2"/>
                </a:solidFill>
              </a:rPr>
              <a:t>lợi</a:t>
            </a:r>
            <a:r>
              <a:rPr lang="en-US" altLang="ru-RU" sz="2400" dirty="0" smtClean="0">
                <a:solidFill>
                  <a:schemeClr val="tx2"/>
                </a:solidFill>
              </a:rPr>
              <a:t> </a:t>
            </a:r>
            <a:r>
              <a:rPr lang="en-US" altLang="ru-RU" sz="2400" dirty="0" err="1" smtClean="0">
                <a:solidFill>
                  <a:schemeClr val="tx2"/>
                </a:solidFill>
              </a:rPr>
              <a:t>ích</a:t>
            </a:r>
            <a:r>
              <a:rPr lang="en-US" altLang="ru-RU" sz="2400" dirty="0" smtClean="0">
                <a:solidFill>
                  <a:schemeClr val="tx2"/>
                </a:solidFill>
              </a:rPr>
              <a:t> </a:t>
            </a:r>
            <a:r>
              <a:rPr lang="en-US" altLang="ru-RU" sz="2400" dirty="0" err="1" smtClean="0">
                <a:solidFill>
                  <a:schemeClr val="tx2"/>
                </a:solidFill>
              </a:rPr>
              <a:t>thuyên</a:t>
            </a:r>
            <a:r>
              <a:rPr lang="en-US" altLang="ru-RU" sz="2400" dirty="0" smtClean="0">
                <a:solidFill>
                  <a:schemeClr val="tx2"/>
                </a:solidFill>
              </a:rPr>
              <a:t> </a:t>
            </a:r>
            <a:r>
              <a:rPr lang="en-US" altLang="ru-RU" sz="2400" dirty="0" err="1" smtClean="0">
                <a:solidFill>
                  <a:schemeClr val="tx2"/>
                </a:solidFill>
              </a:rPr>
              <a:t>giảm</a:t>
            </a:r>
            <a:r>
              <a:rPr lang="en-US" altLang="ru-RU" sz="2400" dirty="0" smtClean="0">
                <a:solidFill>
                  <a:schemeClr val="tx2"/>
                </a:solidFill>
              </a:rPr>
              <a:t>:</a:t>
            </a:r>
          </a:p>
          <a:p>
            <a:pPr algn="just">
              <a:spcBef>
                <a:spcPct val="0"/>
              </a:spcBef>
              <a:buClrTx/>
              <a:buSzTx/>
              <a:buFontTx/>
              <a:buNone/>
            </a:pPr>
            <a:r>
              <a:rPr lang="en-US" altLang="ru-RU" sz="2400" dirty="0">
                <a:solidFill>
                  <a:schemeClr val="tx2"/>
                </a:solidFill>
              </a:rPr>
              <a:t>	</a:t>
            </a:r>
            <a:r>
              <a:rPr lang="en-US" altLang="ru-RU" sz="2400" dirty="0" smtClean="0">
                <a:solidFill>
                  <a:schemeClr val="tx2"/>
                </a:solidFill>
              </a:rPr>
              <a:t>DCG: </a:t>
            </a:r>
            <a:r>
              <a:rPr lang="en-US" altLang="ru-RU" sz="2400" dirty="0">
                <a:solidFill>
                  <a:schemeClr val="tx2"/>
                </a:solidFill>
              </a:rPr>
              <a:t>Discounted </a:t>
            </a:r>
            <a:r>
              <a:rPr lang="en-US" altLang="ru-RU" sz="2400" dirty="0" smtClean="0">
                <a:solidFill>
                  <a:schemeClr val="tx2"/>
                </a:solidFill>
              </a:rPr>
              <a:t>Cumulative Gain</a:t>
            </a:r>
            <a:endParaRPr lang="vi-VN" altLang="ru-RU" sz="2400" i="1" dirty="0">
              <a:solidFill>
                <a:schemeClr val="tx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413B4A23-FD25-4681-BD38-3BE7C9C0D13F}" type="slidenum">
              <a:rPr lang="vi-VN" altLang="ru-RU" sz="1400" smtClean="0"/>
              <a:pPr>
                <a:spcBef>
                  <a:spcPct val="0"/>
                </a:spcBef>
                <a:buClrTx/>
                <a:buSzTx/>
                <a:buFontTx/>
                <a:buNone/>
              </a:pPr>
              <a:t>11</a:t>
            </a:fld>
            <a:endParaRPr lang="vi-VN" altLang="ru-RU" sz="1400" smtClean="0"/>
          </a:p>
        </p:txBody>
      </p:sp>
      <p:sp>
        <p:nvSpPr>
          <p:cNvPr id="18435" name="Content Placeholder 2"/>
          <p:cNvSpPr>
            <a:spLocks noGrp="1"/>
          </p:cNvSpPr>
          <p:nvPr>
            <p:ph idx="4294967295"/>
          </p:nvPr>
        </p:nvSpPr>
        <p:spPr>
          <a:xfrm>
            <a:off x="611188" y="1916113"/>
            <a:ext cx="8075612" cy="4637087"/>
          </a:xfrm>
        </p:spPr>
        <p:txBody>
          <a:bodyPr/>
          <a:lstStyle/>
          <a:p>
            <a:pPr eaLnBrk="1" hangingPunct="1"/>
            <a:r>
              <a:rPr lang="en-US" altLang="ru-RU" dirty="0" err="1" smtClean="0"/>
              <a:t>Công</a:t>
            </a:r>
            <a:r>
              <a:rPr lang="en-US" altLang="ru-RU" dirty="0" smtClean="0"/>
              <a:t> </a:t>
            </a:r>
            <a:r>
              <a:rPr lang="en-US" altLang="ru-RU" dirty="0" err="1" smtClean="0"/>
              <a:t>thức</a:t>
            </a:r>
            <a:r>
              <a:rPr lang="en-US" altLang="ru-RU" dirty="0" smtClean="0"/>
              <a:t> </a:t>
            </a:r>
            <a:r>
              <a:rPr lang="en-US" altLang="ru-RU" dirty="0" err="1" smtClean="0"/>
              <a:t>khấu</a:t>
            </a:r>
            <a:r>
              <a:rPr lang="en-US" altLang="ru-RU" dirty="0" smtClean="0"/>
              <a:t> </a:t>
            </a:r>
            <a:r>
              <a:rPr lang="en-US" altLang="ru-RU" dirty="0" err="1" smtClean="0"/>
              <a:t>trừ</a:t>
            </a:r>
            <a:r>
              <a:rPr lang="en-US" altLang="ru-RU" dirty="0" smtClean="0"/>
              <a:t> </a:t>
            </a:r>
            <a:r>
              <a:rPr lang="en-US" altLang="ru-RU" dirty="0" err="1" smtClean="0"/>
              <a:t>giá</a:t>
            </a:r>
            <a:r>
              <a:rPr lang="en-US" altLang="ru-RU" dirty="0" smtClean="0"/>
              <a:t> </a:t>
            </a:r>
            <a:r>
              <a:rPr lang="en-US" altLang="ru-RU" dirty="0" err="1" smtClean="0"/>
              <a:t>trị</a:t>
            </a:r>
            <a:r>
              <a:rPr lang="en-US" altLang="ru-RU" dirty="0" smtClean="0"/>
              <a:t> </a:t>
            </a:r>
            <a:r>
              <a:rPr lang="en-US" altLang="ru-RU" dirty="0" err="1" smtClean="0"/>
              <a:t>lợi</a:t>
            </a:r>
            <a:r>
              <a:rPr lang="en-US" altLang="ru-RU" dirty="0" smtClean="0"/>
              <a:t> </a:t>
            </a:r>
            <a:r>
              <a:rPr lang="en-US" altLang="ru-RU" dirty="0" err="1" smtClean="0"/>
              <a:t>ích</a:t>
            </a:r>
            <a:r>
              <a:rPr lang="en-US" altLang="ru-RU" dirty="0" smtClean="0"/>
              <a:t> </a:t>
            </a:r>
            <a:r>
              <a:rPr lang="en-US" altLang="ru-RU" dirty="0" err="1" smtClean="0"/>
              <a:t>khác</a:t>
            </a:r>
            <a:r>
              <a:rPr lang="en-US" altLang="ru-RU" dirty="0" smtClean="0"/>
              <a:t>:</a:t>
            </a:r>
          </a:p>
          <a:p>
            <a:pPr eaLnBrk="1" hangingPunct="1"/>
            <a:endParaRPr lang="en-US" altLang="ru-RU" dirty="0" smtClean="0"/>
          </a:p>
          <a:p>
            <a:pPr eaLnBrk="1" hangingPunct="1"/>
            <a:endParaRPr lang="en-US" altLang="ru-RU" sz="2400" dirty="0" smtClean="0"/>
          </a:p>
          <a:p>
            <a:pPr lvl="1" algn="just" eaLnBrk="1" hangingPunct="1"/>
            <a:r>
              <a:rPr lang="en-US" altLang="ru-RU" dirty="0" err="1" smtClean="0"/>
              <a:t>Nhấn</a:t>
            </a:r>
            <a:r>
              <a:rPr lang="en-US" altLang="ru-RU" dirty="0" smtClean="0"/>
              <a:t> </a:t>
            </a:r>
            <a:r>
              <a:rPr lang="en-US" altLang="ru-RU" dirty="0" err="1" smtClean="0"/>
              <a:t>mạnh</a:t>
            </a:r>
            <a:r>
              <a:rPr lang="en-US" altLang="ru-RU" dirty="0" smtClean="0"/>
              <a:t> </a:t>
            </a:r>
            <a:r>
              <a:rPr lang="en-US" altLang="ru-RU" dirty="0" err="1" smtClean="0"/>
              <a:t>những</a:t>
            </a:r>
            <a:r>
              <a:rPr lang="en-US" altLang="ru-RU" dirty="0" smtClean="0"/>
              <a:t> </a:t>
            </a:r>
            <a:r>
              <a:rPr lang="en-US" altLang="ru-RU" dirty="0" err="1" smtClean="0"/>
              <a:t>văn</a:t>
            </a:r>
            <a:r>
              <a:rPr lang="en-US" altLang="ru-RU" dirty="0" smtClean="0"/>
              <a:t> </a:t>
            </a:r>
            <a:r>
              <a:rPr lang="en-US" altLang="ru-RU" dirty="0" err="1" smtClean="0"/>
              <a:t>bản</a:t>
            </a:r>
            <a:r>
              <a:rPr lang="en-US" altLang="ru-RU" dirty="0" smtClean="0"/>
              <a:t> </a:t>
            </a:r>
            <a:r>
              <a:rPr lang="en-US" altLang="ru-RU" dirty="0" err="1" smtClean="0"/>
              <a:t>có</a:t>
            </a:r>
            <a:r>
              <a:rPr lang="en-US" altLang="ru-RU" dirty="0" smtClean="0"/>
              <a:t> </a:t>
            </a:r>
            <a:r>
              <a:rPr lang="en-US" altLang="ru-RU" dirty="0" err="1" smtClean="0"/>
              <a:t>độ</a:t>
            </a:r>
            <a:r>
              <a:rPr lang="en-US" altLang="ru-RU" dirty="0" smtClean="0"/>
              <a:t> </a:t>
            </a:r>
            <a:r>
              <a:rPr lang="en-US" altLang="ru-RU" dirty="0" err="1" smtClean="0"/>
              <a:t>phù</a:t>
            </a:r>
            <a:r>
              <a:rPr lang="en-US" altLang="ru-RU" dirty="0" smtClean="0"/>
              <a:t> </a:t>
            </a:r>
            <a:r>
              <a:rPr lang="en-US" altLang="ru-RU" dirty="0" err="1" smtClean="0"/>
              <a:t>hợp</a:t>
            </a:r>
            <a:r>
              <a:rPr lang="en-US" altLang="ru-RU" dirty="0" smtClean="0"/>
              <a:t> </a:t>
            </a:r>
            <a:r>
              <a:rPr lang="en-US" altLang="ru-RU" dirty="0" err="1" smtClean="0"/>
              <a:t>cao</a:t>
            </a:r>
            <a:endParaRPr lang="en-US" altLang="ru-RU" dirty="0" smtClean="0"/>
          </a:p>
        </p:txBody>
      </p:sp>
      <p:pic>
        <p:nvPicPr>
          <p:cNvPr id="18436" name="Picture 5" descr="TP_tmp.png"/>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331913" y="2636838"/>
            <a:ext cx="34290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Rectangle 2"/>
          <p:cNvSpPr txBox="1">
            <a:spLocks noChangeArrowheads="1"/>
          </p:cNvSpPr>
          <p:nvPr/>
        </p:nvSpPr>
        <p:spPr bwMode="auto">
          <a:xfrm>
            <a:off x="1331913" y="633413"/>
            <a:ext cx="72834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altLang="ru-RU" sz="3600" dirty="0" err="1" smtClean="0">
                <a:solidFill>
                  <a:schemeClr val="tx2"/>
                </a:solidFill>
              </a:rPr>
              <a:t>Tổng</a:t>
            </a:r>
            <a:r>
              <a:rPr lang="en-US" altLang="ru-RU" sz="3600" dirty="0" smtClean="0">
                <a:solidFill>
                  <a:schemeClr val="tx2"/>
                </a:solidFill>
              </a:rPr>
              <a:t> </a:t>
            </a:r>
            <a:r>
              <a:rPr lang="en-US" altLang="ru-RU" sz="3600" dirty="0" err="1" smtClean="0">
                <a:solidFill>
                  <a:schemeClr val="tx2"/>
                </a:solidFill>
              </a:rPr>
              <a:t>lợi</a:t>
            </a:r>
            <a:r>
              <a:rPr lang="en-US" altLang="ru-RU" sz="3600" dirty="0" smtClean="0">
                <a:solidFill>
                  <a:schemeClr val="tx2"/>
                </a:solidFill>
              </a:rPr>
              <a:t> </a:t>
            </a:r>
            <a:r>
              <a:rPr lang="en-US" altLang="ru-RU" sz="3600" dirty="0" err="1" smtClean="0">
                <a:solidFill>
                  <a:schemeClr val="tx2"/>
                </a:solidFill>
              </a:rPr>
              <a:t>ích</a:t>
            </a:r>
            <a:r>
              <a:rPr lang="en-US" altLang="ru-RU" sz="3600" dirty="0" smtClean="0">
                <a:solidFill>
                  <a:schemeClr val="tx2"/>
                </a:solidFill>
              </a:rPr>
              <a:t> </a:t>
            </a:r>
            <a:r>
              <a:rPr lang="en-US" altLang="ru-RU" sz="3600" dirty="0" err="1" smtClean="0">
                <a:solidFill>
                  <a:schemeClr val="tx2"/>
                </a:solidFill>
              </a:rPr>
              <a:t>thuyên</a:t>
            </a:r>
            <a:r>
              <a:rPr lang="en-US" altLang="ru-RU" sz="3600" dirty="0" smtClean="0">
                <a:solidFill>
                  <a:schemeClr val="tx2"/>
                </a:solidFill>
              </a:rPr>
              <a:t> </a:t>
            </a:r>
            <a:r>
              <a:rPr lang="en-US" altLang="ru-RU" sz="3600" dirty="0" err="1" smtClean="0">
                <a:solidFill>
                  <a:schemeClr val="tx2"/>
                </a:solidFill>
              </a:rPr>
              <a:t>giảm</a:t>
            </a:r>
            <a:r>
              <a:rPr lang="en-US" altLang="ru-RU" sz="3600" dirty="0" smtClean="0">
                <a:solidFill>
                  <a:schemeClr val="tx2"/>
                </a:solidFill>
              </a:rPr>
              <a:t> (2</a:t>
            </a:r>
            <a:r>
              <a:rPr lang="en-US" altLang="ru-RU" sz="3600" dirty="0">
                <a:solidFill>
                  <a:schemeClr val="tx2"/>
                </a:solidFill>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EE1BC8F7-9384-4A31-BCF7-F5F3C30EEA78}" type="slidenum">
              <a:rPr lang="vi-VN" altLang="ru-RU" sz="1400" smtClean="0"/>
              <a:pPr>
                <a:spcBef>
                  <a:spcPct val="0"/>
                </a:spcBef>
                <a:buClrTx/>
                <a:buSzTx/>
                <a:buFontTx/>
                <a:buNone/>
              </a:pPr>
              <a:t>12</a:t>
            </a:fld>
            <a:endParaRPr lang="vi-VN" altLang="ru-RU" sz="1400" smtClean="0"/>
          </a:p>
        </p:txBody>
      </p:sp>
      <p:sp>
        <p:nvSpPr>
          <p:cNvPr id="20483" name="Title 1"/>
          <p:cNvSpPr>
            <a:spLocks noGrp="1"/>
          </p:cNvSpPr>
          <p:nvPr>
            <p:ph type="title" idx="4294967295"/>
          </p:nvPr>
        </p:nvSpPr>
        <p:spPr/>
        <p:txBody>
          <a:bodyPr/>
          <a:lstStyle/>
          <a:p>
            <a:pPr eaLnBrk="1" hangingPunct="1"/>
            <a:r>
              <a:rPr lang="en-US" altLang="ru-RU" smtClean="0"/>
              <a:t>Ví dụ</a:t>
            </a:r>
          </a:p>
        </p:txBody>
      </p:sp>
      <p:sp>
        <p:nvSpPr>
          <p:cNvPr id="20484" name="Content Placeholder 2"/>
          <p:cNvSpPr>
            <a:spLocks noGrp="1"/>
          </p:cNvSpPr>
          <p:nvPr>
            <p:ph idx="4294967295"/>
          </p:nvPr>
        </p:nvSpPr>
        <p:spPr>
          <a:xfrm>
            <a:off x="611560" y="2060575"/>
            <a:ext cx="8075240" cy="4492625"/>
          </a:xfrm>
        </p:spPr>
        <p:txBody>
          <a:bodyPr/>
          <a:lstStyle/>
          <a:p>
            <a:pPr algn="just" eaLnBrk="1" hangingPunct="1"/>
            <a:r>
              <a:rPr lang="en-US" altLang="ru-RU" dirty="0" smtClean="0"/>
              <a:t>10 </a:t>
            </a:r>
            <a:r>
              <a:rPr lang="en-US" altLang="ru-RU" dirty="0" err="1" smtClean="0"/>
              <a:t>văn</a:t>
            </a:r>
            <a:r>
              <a:rPr lang="en-US" altLang="ru-RU" dirty="0" smtClean="0"/>
              <a:t> </a:t>
            </a:r>
            <a:r>
              <a:rPr lang="en-US" altLang="ru-RU" dirty="0" err="1" smtClean="0"/>
              <a:t>bản</a:t>
            </a:r>
            <a:r>
              <a:rPr lang="en-US" altLang="ru-RU" dirty="0" smtClean="0"/>
              <a:t> </a:t>
            </a:r>
            <a:r>
              <a:rPr lang="en-US" altLang="ru-RU" dirty="0" err="1" smtClean="0"/>
              <a:t>đã</a:t>
            </a:r>
            <a:r>
              <a:rPr lang="en-US" altLang="ru-RU" dirty="0" smtClean="0"/>
              <a:t> </a:t>
            </a:r>
            <a:r>
              <a:rPr lang="en-US" altLang="ru-RU" dirty="0" err="1" smtClean="0"/>
              <a:t>xếp</a:t>
            </a:r>
            <a:r>
              <a:rPr lang="en-US" altLang="ru-RU" dirty="0" smtClean="0"/>
              <a:t> </a:t>
            </a:r>
            <a:r>
              <a:rPr lang="en-US" altLang="ru-RU" dirty="0" err="1" smtClean="0"/>
              <a:t>hạng</a:t>
            </a:r>
            <a:r>
              <a:rPr lang="en-US" altLang="ru-RU" dirty="0" smtClean="0"/>
              <a:t> </a:t>
            </a:r>
            <a:r>
              <a:rPr lang="en-US" altLang="ru-RU" dirty="0" err="1" smtClean="0"/>
              <a:t>được</a:t>
            </a:r>
            <a:r>
              <a:rPr lang="en-US" altLang="ru-RU" dirty="0" smtClean="0"/>
              <a:t> </a:t>
            </a:r>
            <a:r>
              <a:rPr lang="en-US" altLang="ru-RU" dirty="0" err="1" smtClean="0"/>
              <a:t>đánh</a:t>
            </a:r>
            <a:r>
              <a:rPr lang="en-US" altLang="ru-RU" dirty="0" smtClean="0"/>
              <a:t> </a:t>
            </a:r>
            <a:r>
              <a:rPr lang="en-US" altLang="ru-RU" dirty="0" err="1" smtClean="0"/>
              <a:t>giá</a:t>
            </a:r>
            <a:r>
              <a:rPr lang="en-US" altLang="ru-RU" dirty="0" smtClean="0"/>
              <a:t> </a:t>
            </a:r>
            <a:r>
              <a:rPr lang="en-US" altLang="ru-RU" dirty="0" err="1" smtClean="0"/>
              <a:t>theo</a:t>
            </a:r>
            <a:r>
              <a:rPr lang="en-US" altLang="ru-RU" dirty="0" smtClean="0"/>
              <a:t> thang </a:t>
            </a:r>
            <a:r>
              <a:rPr lang="en-US" altLang="ru-RU" dirty="0" err="1" smtClean="0"/>
              <a:t>điểm</a:t>
            </a:r>
            <a:r>
              <a:rPr lang="en-US" altLang="ru-RU" dirty="0" smtClean="0"/>
              <a:t> </a:t>
            </a:r>
            <a:r>
              <a:rPr lang="en-US" altLang="ru-RU" dirty="0" err="1" smtClean="0"/>
              <a:t>phù</a:t>
            </a:r>
            <a:r>
              <a:rPr lang="en-US" altLang="ru-RU" dirty="0" smtClean="0"/>
              <a:t> </a:t>
            </a:r>
            <a:r>
              <a:rPr lang="en-US" altLang="ru-RU" dirty="0" err="1" smtClean="0"/>
              <a:t>hợp</a:t>
            </a:r>
            <a:r>
              <a:rPr lang="en-US" altLang="ru-RU" dirty="0" smtClean="0"/>
              <a:t> 0-3: </a:t>
            </a:r>
          </a:p>
          <a:p>
            <a:pPr lvl="1" algn="just" eaLnBrk="1" hangingPunct="1">
              <a:buFont typeface="Wingdings" panose="05000000000000000000" pitchFamily="2" charset="2"/>
              <a:buNone/>
            </a:pPr>
            <a:r>
              <a:rPr lang="en-US" altLang="ru-RU" dirty="0" smtClean="0"/>
              <a:t>3, 2, 3, 0, 0, 1, 2, 2, 3, 0</a:t>
            </a:r>
          </a:p>
          <a:p>
            <a:pPr algn="just" eaLnBrk="1" hangingPunct="1"/>
            <a:r>
              <a:rPr lang="en-US" altLang="ru-RU" dirty="0" smtClean="0"/>
              <a:t>DG: </a:t>
            </a:r>
          </a:p>
          <a:p>
            <a:pPr lvl="1" algn="just" eaLnBrk="1" hangingPunct="1">
              <a:buFont typeface="Wingdings" panose="05000000000000000000" pitchFamily="2" charset="2"/>
              <a:buNone/>
            </a:pPr>
            <a:r>
              <a:rPr lang="en-US" altLang="ru-RU" dirty="0" smtClean="0"/>
              <a:t>3, 2/1, 3/1.59, 0, 0, 1/2.59, 2/2.81, 2/3, 3/3.17, 0 </a:t>
            </a:r>
          </a:p>
          <a:p>
            <a:pPr lvl="1" algn="just" eaLnBrk="1" hangingPunct="1">
              <a:buFont typeface="Wingdings" panose="05000000000000000000" pitchFamily="2" charset="2"/>
              <a:buNone/>
            </a:pPr>
            <a:r>
              <a:rPr lang="en-US" altLang="ru-RU" dirty="0" smtClean="0"/>
              <a:t>= 3, 2, 1.89, 0, 0, 0.39, 0.71, 0.67, 0.95, 0</a:t>
            </a:r>
          </a:p>
          <a:p>
            <a:pPr algn="just" eaLnBrk="1" hangingPunct="1"/>
            <a:r>
              <a:rPr lang="en-US" altLang="ru-RU" dirty="0" smtClean="0"/>
              <a:t>DCG:</a:t>
            </a:r>
          </a:p>
          <a:p>
            <a:pPr lvl="1" algn="just" eaLnBrk="1" hangingPunct="1">
              <a:buFont typeface="Wingdings" panose="05000000000000000000" pitchFamily="2" charset="2"/>
              <a:buNone/>
            </a:pPr>
            <a:r>
              <a:rPr lang="en-US" altLang="ru-RU" dirty="0" smtClean="0"/>
              <a:t>3, 5, 6.89, 6.89, 6.89, 7.28, 7.99, 8.66, 9.61, 9.61</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545058A1-9A6B-4FBF-9306-342590A68F83}" type="slidenum">
              <a:rPr lang="vi-VN" altLang="ru-RU" sz="1400" smtClean="0"/>
              <a:pPr>
                <a:spcBef>
                  <a:spcPct val="0"/>
                </a:spcBef>
                <a:buClrTx/>
                <a:buSzTx/>
                <a:buFontTx/>
                <a:buNone/>
              </a:pPr>
              <a:t>13</a:t>
            </a:fld>
            <a:endParaRPr lang="vi-VN" altLang="ru-RU" sz="1400" smtClean="0"/>
          </a:p>
        </p:txBody>
      </p:sp>
      <p:sp>
        <p:nvSpPr>
          <p:cNvPr id="22531" name="Rectangle 2"/>
          <p:cNvSpPr>
            <a:spLocks noGrp="1" noChangeArrowheads="1"/>
          </p:cNvSpPr>
          <p:nvPr>
            <p:ph type="title" idx="4294967295"/>
          </p:nvPr>
        </p:nvSpPr>
        <p:spPr>
          <a:xfrm>
            <a:off x="1116013" y="561975"/>
            <a:ext cx="7570787" cy="1066800"/>
          </a:xfrm>
        </p:spPr>
        <p:txBody>
          <a:bodyPr/>
          <a:lstStyle/>
          <a:p>
            <a:pPr eaLnBrk="1" hangingPunct="1"/>
            <a:r>
              <a:rPr lang="en-US" altLang="ru-RU" dirty="0" err="1" smtClean="0"/>
              <a:t>Chuẩn</a:t>
            </a:r>
            <a:r>
              <a:rPr lang="en-US" altLang="ru-RU" dirty="0" smtClean="0"/>
              <a:t> </a:t>
            </a:r>
            <a:r>
              <a:rPr lang="en-US" altLang="ru-RU" dirty="0" err="1" smtClean="0"/>
              <a:t>hóa</a:t>
            </a:r>
            <a:endParaRPr lang="en-US" altLang="ru-RU" dirty="0" smtClean="0"/>
          </a:p>
        </p:txBody>
      </p:sp>
      <p:sp>
        <p:nvSpPr>
          <p:cNvPr id="22532" name="Rectangle 3"/>
          <p:cNvSpPr>
            <a:spLocks noGrp="1" noChangeArrowheads="1"/>
          </p:cNvSpPr>
          <p:nvPr>
            <p:ph type="body" idx="4294967295"/>
          </p:nvPr>
        </p:nvSpPr>
        <p:spPr>
          <a:xfrm>
            <a:off x="633413" y="1955800"/>
            <a:ext cx="8313737" cy="4713288"/>
          </a:xfrm>
        </p:spPr>
        <p:txBody>
          <a:bodyPr/>
          <a:lstStyle/>
          <a:p>
            <a:pPr algn="just" eaLnBrk="1" hangingPunct="1"/>
            <a:r>
              <a:rPr lang="vi-VN" altLang="ru-RU" dirty="0" smtClean="0"/>
              <a:t>NDCG: là giá trị chuẩn hóa bằng cách chia DCG của tập kết quả cho DCG của xếp hạng mẫu.</a:t>
            </a:r>
          </a:p>
          <a:p>
            <a:pPr lvl="1" algn="just" eaLnBrk="1" hangingPunct="1"/>
            <a:r>
              <a:rPr lang="vi-VN" altLang="ru-RU" dirty="0" smtClean="0"/>
              <a:t>Xếp hạng mẫu là thứ tự giảm dần mức phù hợp của văn bản</a:t>
            </a:r>
            <a:r>
              <a:rPr lang="vi-VN" altLang="ru-RU" dirty="0" smtClean="0"/>
              <a:t>;</a:t>
            </a:r>
            <a:endParaRPr lang="vi-VN" altLang="ru-RU" dirty="0" smtClean="0"/>
          </a:p>
          <a:p>
            <a:pPr lvl="1" algn="just" eaLnBrk="1" hangingPunct="1"/>
            <a:r>
              <a:rPr lang="vi-VN" altLang="ru-RU" dirty="0" smtClean="0"/>
              <a:t>Giá trị chuẩn hóa thích hợp để so sánh những kết quả có số lượng văn bản phù hợp khác nhau.</a:t>
            </a:r>
            <a:endParaRPr lang="vi-VN" altLang="ru-RU" sz="2000" dirty="0" smtClean="0"/>
          </a:p>
        </p:txBody>
      </p:sp>
      <p:sp>
        <p:nvSpPr>
          <p:cNvPr id="5" name="TextBox 1"/>
          <p:cNvSpPr txBox="1">
            <a:spLocks noChangeArrowheads="1"/>
          </p:cNvSpPr>
          <p:nvPr/>
        </p:nvSpPr>
        <p:spPr bwMode="auto">
          <a:xfrm>
            <a:off x="675250" y="5085184"/>
            <a:ext cx="7704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a:spcBef>
                <a:spcPct val="0"/>
              </a:spcBef>
              <a:buClrTx/>
              <a:buSzTx/>
              <a:buFontTx/>
              <a:buNone/>
            </a:pPr>
            <a:r>
              <a:rPr lang="en-US" altLang="ru-RU" sz="2400" dirty="0" smtClean="0">
                <a:solidFill>
                  <a:schemeClr val="tx2"/>
                </a:solidFill>
              </a:rPr>
              <a:t>NDCG: Normalized Discounted Cumulative Gain</a:t>
            </a:r>
            <a:endParaRPr lang="vi-VN" altLang="ru-RU" sz="2400" dirty="0">
              <a:solidFill>
                <a:schemeClr val="tx2"/>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CF8537B7-9E01-4FE8-9E2D-E2EBC9A7C6FE}" type="slidenum">
              <a:rPr lang="vi-VN" altLang="ru-RU" sz="1400" smtClean="0"/>
              <a:pPr>
                <a:spcBef>
                  <a:spcPct val="0"/>
                </a:spcBef>
                <a:buClrTx/>
                <a:buSzTx/>
                <a:buFontTx/>
                <a:buNone/>
              </a:pPr>
              <a:t>14</a:t>
            </a:fld>
            <a:endParaRPr lang="vi-VN" altLang="ru-RU" sz="1400" smtClean="0"/>
          </a:p>
        </p:txBody>
      </p:sp>
      <p:sp>
        <p:nvSpPr>
          <p:cNvPr id="24579" name="Title 1"/>
          <p:cNvSpPr>
            <a:spLocks noGrp="1"/>
          </p:cNvSpPr>
          <p:nvPr>
            <p:ph type="title" idx="4294967295"/>
          </p:nvPr>
        </p:nvSpPr>
        <p:spPr/>
        <p:txBody>
          <a:bodyPr/>
          <a:lstStyle/>
          <a:p>
            <a:pPr eaLnBrk="1" hangingPunct="1"/>
            <a:r>
              <a:rPr lang="en-US" altLang="ru-RU" smtClean="0"/>
              <a:t>Ví dụ</a:t>
            </a:r>
          </a:p>
        </p:txBody>
      </p:sp>
      <p:graphicFrame>
        <p:nvGraphicFramePr>
          <p:cNvPr id="4" name="Content Placeholder 3"/>
          <p:cNvGraphicFramePr>
            <a:graphicFrameLocks noGrp="1"/>
          </p:cNvGraphicFramePr>
          <p:nvPr>
            <p:ph idx="4294967295"/>
          </p:nvPr>
        </p:nvGraphicFramePr>
        <p:xfrm>
          <a:off x="687388" y="2579688"/>
          <a:ext cx="6548438" cy="2362200"/>
        </p:xfrm>
        <a:graphic>
          <a:graphicData uri="http://schemas.openxmlformats.org/drawingml/2006/table">
            <a:tbl>
              <a:tblPr/>
              <a:tblGrid>
                <a:gridCol w="935038"/>
                <a:gridCol w="936625"/>
                <a:gridCol w="935037"/>
                <a:gridCol w="935038"/>
                <a:gridCol w="935037"/>
                <a:gridCol w="936625"/>
                <a:gridCol w="935038"/>
              </a:tblGrid>
              <a:tr h="304800">
                <a:tc row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dirty="0" err="1" smtClean="0">
                          <a:ln>
                            <a:noFill/>
                          </a:ln>
                          <a:solidFill>
                            <a:schemeClr val="tx1"/>
                          </a:solidFill>
                          <a:effectLst/>
                          <a:latin typeface="Tahoma" panose="020B0604030504040204" pitchFamily="34" charset="0"/>
                          <a:cs typeface="Tahoma" panose="020B0604030504040204" pitchFamily="34" charset="0"/>
                        </a:rPr>
                        <a:t>i</a:t>
                      </a:r>
                      <a:endParaRPr kumimoji="0" lang="en-US" sz="1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Giá trị mẫu</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Hàm xếp hạng</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Hàm xếp hạng</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r>
              <a:tr h="533400">
                <a:tc vMerge="1">
                  <a:txBody>
                    <a:bodyPr/>
                    <a:lstStyle/>
                    <a:p>
                      <a:endParaRPr lang="vi-VN"/>
                    </a:p>
                  </a:txBody>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Thứ tự văn bản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r</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Thứ tự văn bản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r</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Thứ tự văn bản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r</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3048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8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8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endParaRPr kumimoji="0" lang="ru-RU"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NDCG</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GT</a:t>
                      </a: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a:t>
                      </a:r>
                      <a:endPar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NDCG</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RF1</a:t>
                      </a: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NDCG</a:t>
                      </a:r>
                      <a:r>
                        <a:rPr kumimoji="0" lang="en-US" sz="1400" b="0" i="0" u="none" strike="noStrike" cap="none" normalizeH="0" baseline="-25000" dirty="0" smtClean="0">
                          <a:ln>
                            <a:noFill/>
                          </a:ln>
                          <a:solidFill>
                            <a:schemeClr val="tx1"/>
                          </a:solidFill>
                          <a:effectLst/>
                          <a:latin typeface="Tahoma" panose="020B0604030504040204" pitchFamily="34" charset="0"/>
                          <a:cs typeface="Tahoma" panose="020B0604030504040204" pitchFamily="34" charset="0"/>
                        </a:rPr>
                        <a:t>RF2</a:t>
                      </a:r>
                      <a:r>
                        <a:rPr kumimoji="0" lang="en-US" sz="1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=0.9203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r>
            </a:tbl>
          </a:graphicData>
        </a:graphic>
      </p:graphicFrame>
      <p:graphicFrame>
        <p:nvGraphicFramePr>
          <p:cNvPr id="24636" name="Object 2"/>
          <p:cNvGraphicFramePr>
            <a:graphicFrameLocks noChangeAspect="1"/>
          </p:cNvGraphicFramePr>
          <p:nvPr/>
        </p:nvGraphicFramePr>
        <p:xfrm>
          <a:off x="684213" y="5157788"/>
          <a:ext cx="4037012" cy="647700"/>
        </p:xfrm>
        <a:graphic>
          <a:graphicData uri="http://schemas.openxmlformats.org/presentationml/2006/ole">
            <mc:AlternateContent xmlns:mc="http://schemas.openxmlformats.org/markup-compatibility/2006">
              <mc:Choice xmlns:v="urn:schemas-microsoft-com:vml" Requires="v">
                <p:oleObj spid="_x0000_s25157" name="Equation" r:id="rId4" imgW="3009900" imgH="482600" progId="Equation.3">
                  <p:embed/>
                </p:oleObj>
              </mc:Choice>
              <mc:Fallback>
                <p:oleObj name="Equation" r:id="rId4" imgW="300990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5157788"/>
                        <a:ext cx="40370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37" name="Object 4"/>
          <p:cNvGraphicFramePr>
            <a:graphicFrameLocks noChangeAspect="1"/>
          </p:cNvGraphicFramePr>
          <p:nvPr/>
        </p:nvGraphicFramePr>
        <p:xfrm>
          <a:off x="4859338" y="5148263"/>
          <a:ext cx="4137025" cy="657225"/>
        </p:xfrm>
        <a:graphic>
          <a:graphicData uri="http://schemas.openxmlformats.org/presentationml/2006/ole">
            <mc:AlternateContent xmlns:mc="http://schemas.openxmlformats.org/markup-compatibility/2006">
              <mc:Choice xmlns:v="urn:schemas-microsoft-com:vml" Requires="v">
                <p:oleObj spid="_x0000_s25158" name="Equation" r:id="rId6" imgW="3035300" imgH="482600" progId="Equation.3">
                  <p:embed/>
                </p:oleObj>
              </mc:Choice>
              <mc:Fallback>
                <p:oleObj name="Equation" r:id="rId6" imgW="3035300" imgH="4826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9338" y="5148263"/>
                        <a:ext cx="41370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38" name="Object 5"/>
          <p:cNvGraphicFramePr>
            <a:graphicFrameLocks noChangeAspect="1"/>
          </p:cNvGraphicFramePr>
          <p:nvPr/>
        </p:nvGraphicFramePr>
        <p:xfrm>
          <a:off x="641350" y="5949950"/>
          <a:ext cx="4075113" cy="644525"/>
        </p:xfrm>
        <a:graphic>
          <a:graphicData uri="http://schemas.openxmlformats.org/presentationml/2006/ole">
            <mc:AlternateContent xmlns:mc="http://schemas.openxmlformats.org/markup-compatibility/2006">
              <mc:Choice xmlns:v="urn:schemas-microsoft-com:vml" Requires="v">
                <p:oleObj spid="_x0000_s25159" name="Equation" r:id="rId8" imgW="3048000" imgH="482600" progId="Equation.3">
                  <p:embed/>
                </p:oleObj>
              </mc:Choice>
              <mc:Fallback>
                <p:oleObj name="Equation" r:id="rId8" imgW="3048000" imgH="4826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1350" y="5949950"/>
                        <a:ext cx="407511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39" name="Object 6"/>
          <p:cNvGraphicFramePr>
            <a:graphicFrameLocks noChangeAspect="1"/>
          </p:cNvGraphicFramePr>
          <p:nvPr/>
        </p:nvGraphicFramePr>
        <p:xfrm>
          <a:off x="4859338" y="6113463"/>
          <a:ext cx="2736850" cy="339725"/>
        </p:xfrm>
        <a:graphic>
          <a:graphicData uri="http://schemas.openxmlformats.org/presentationml/2006/ole">
            <mc:AlternateContent xmlns:mc="http://schemas.openxmlformats.org/markup-compatibility/2006">
              <mc:Choice xmlns:v="urn:schemas-microsoft-com:vml" Requires="v">
                <p:oleObj spid="_x0000_s25160" name="Equation" r:id="rId10" imgW="1841500" imgH="228600" progId="Equation.3">
                  <p:embed/>
                </p:oleObj>
              </mc:Choice>
              <mc:Fallback>
                <p:oleObj name="Equation" r:id="rId10" imgW="1841500" imgH="22860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59338" y="6113463"/>
                        <a:ext cx="27368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640" name="TextBox 10"/>
          <p:cNvSpPr txBox="1">
            <a:spLocks noChangeArrowheads="1"/>
          </p:cNvSpPr>
          <p:nvPr/>
        </p:nvSpPr>
        <p:spPr bwMode="auto">
          <a:xfrm>
            <a:off x="684213" y="2074863"/>
            <a:ext cx="33575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altLang="ru-RU" sz="2400">
                <a:latin typeface="Lucida Sans" pitchFamily="34" charset="0"/>
                <a:ea typeface="ＭＳ Ｐゴシック" panose="020B0600070205080204" pitchFamily="34" charset="-128"/>
              </a:rPr>
              <a:t>4 văn bản: d</a:t>
            </a:r>
            <a:r>
              <a:rPr lang="en-US" altLang="ru-RU" sz="2400" baseline="-25000">
                <a:latin typeface="Lucida Sans" pitchFamily="34" charset="0"/>
                <a:ea typeface="ＭＳ Ｐゴシック" panose="020B0600070205080204" pitchFamily="34" charset="-128"/>
              </a:rPr>
              <a:t>1</a:t>
            </a:r>
            <a:r>
              <a:rPr lang="en-US" altLang="ru-RU" sz="2400">
                <a:latin typeface="Lucida Sans" pitchFamily="34" charset="0"/>
                <a:ea typeface="ＭＳ Ｐゴシック" panose="020B0600070205080204" pitchFamily="34" charset="-128"/>
              </a:rPr>
              <a:t>, d</a:t>
            </a:r>
            <a:r>
              <a:rPr lang="en-US" altLang="ru-RU" sz="2400" baseline="-25000">
                <a:latin typeface="Lucida Sans" pitchFamily="34" charset="0"/>
                <a:ea typeface="ＭＳ Ｐゴシック" panose="020B0600070205080204" pitchFamily="34" charset="-128"/>
              </a:rPr>
              <a:t>2</a:t>
            </a:r>
            <a:r>
              <a:rPr lang="en-US" altLang="ru-RU" sz="2400">
                <a:latin typeface="Lucida Sans" pitchFamily="34" charset="0"/>
                <a:ea typeface="ＭＳ Ｐゴシック" panose="020B0600070205080204" pitchFamily="34" charset="-128"/>
              </a:rPr>
              <a:t>, d</a:t>
            </a:r>
            <a:r>
              <a:rPr lang="en-US" altLang="ru-RU" sz="2400" baseline="-25000">
                <a:latin typeface="Lucida Sans" pitchFamily="34" charset="0"/>
                <a:ea typeface="ＭＳ Ｐゴシック" panose="020B0600070205080204" pitchFamily="34" charset="-128"/>
              </a:rPr>
              <a:t>3</a:t>
            </a:r>
            <a:r>
              <a:rPr lang="en-US" altLang="ru-RU" sz="2400">
                <a:latin typeface="Lucida Sans" pitchFamily="34" charset="0"/>
                <a:ea typeface="ＭＳ Ｐゴシック" panose="020B0600070205080204" pitchFamily="34" charset="-128"/>
              </a:rPr>
              <a:t>, d</a:t>
            </a:r>
            <a:r>
              <a:rPr lang="en-US" altLang="ru-RU" sz="2400" baseline="-25000">
                <a:latin typeface="Lucida Sans" pitchFamily="34" charset="0"/>
                <a:ea typeface="ＭＳ Ｐゴシック" panose="020B0600070205080204" pitchFamily="34" charset="-128"/>
              </a:rPr>
              <a:t>4</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ru-RU" smtClean="0"/>
              <a:t>Nội dung chính</a:t>
            </a:r>
            <a:endParaRPr lang="vi-VN" altLang="ru-RU" smtClean="0"/>
          </a:p>
        </p:txBody>
      </p:sp>
      <p:sp>
        <p:nvSpPr>
          <p:cNvPr id="7" name="Rectangle 3"/>
          <p:cNvSpPr txBox="1">
            <a:spLocks noChangeArrowheads="1"/>
          </p:cNvSpPr>
          <p:nvPr/>
        </p:nvSpPr>
        <p:spPr bwMode="auto">
          <a:xfrm>
            <a:off x="611560" y="2017713"/>
            <a:ext cx="8343528"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r>
              <a:rPr lang="en-US" sz="2800" dirty="0" smtClean="0">
                <a:solidFill>
                  <a:schemeClr val="bg1">
                    <a:lumMod val="75000"/>
                  </a:schemeClr>
                </a:solidFill>
              </a:rPr>
              <a:t>1. MRR</a:t>
            </a:r>
          </a:p>
          <a:p>
            <a:pPr eaLnBrk="1" hangingPunct="1">
              <a:defRPr/>
            </a:pPr>
            <a:r>
              <a:rPr lang="en-US" sz="2800" dirty="0" smtClean="0">
                <a:solidFill>
                  <a:schemeClr val="bg1">
                    <a:lumMod val="85000"/>
                  </a:schemeClr>
                </a:solidFill>
              </a:rPr>
              <a:t>2. NDCG</a:t>
            </a:r>
          </a:p>
          <a:p>
            <a:pPr eaLnBrk="1" hangingPunct="1">
              <a:defRPr/>
            </a:pPr>
            <a:r>
              <a:rPr lang="en-US" sz="2800" dirty="0" smtClean="0"/>
              <a:t>3. </a:t>
            </a:r>
            <a:r>
              <a:rPr lang="vi-VN" sz="2800" dirty="0" smtClean="0"/>
              <a:t>Xây dựng bộ dữ liệu kiểm thử</a:t>
            </a:r>
            <a:endParaRPr lang="vi-VN" sz="28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52ECFBC0-47F0-4E70-9E2D-EBC502D99E6E}" type="slidenum">
              <a:rPr lang="vi-VN" altLang="ru-RU" sz="1400" smtClean="0"/>
              <a:pPr>
                <a:spcBef>
                  <a:spcPct val="0"/>
                </a:spcBef>
                <a:buClrTx/>
                <a:buSzTx/>
                <a:buFontTx/>
                <a:buNone/>
              </a:pPr>
              <a:t>16</a:t>
            </a:fld>
            <a:endParaRPr lang="vi-VN" altLang="ru-RU" sz="1400" smtClean="0"/>
          </a:p>
        </p:txBody>
      </p:sp>
      <p:sp>
        <p:nvSpPr>
          <p:cNvPr id="27651" name="Rectangle 2"/>
          <p:cNvSpPr>
            <a:spLocks noGrp="1" noChangeArrowheads="1"/>
          </p:cNvSpPr>
          <p:nvPr>
            <p:ph type="title"/>
          </p:nvPr>
        </p:nvSpPr>
        <p:spPr/>
        <p:txBody>
          <a:bodyPr/>
          <a:lstStyle/>
          <a:p>
            <a:pPr eaLnBrk="1" hangingPunct="1"/>
            <a:r>
              <a:rPr lang="en-US" altLang="ru-RU" dirty="0" err="1" smtClean="0"/>
              <a:t>Đánh</a:t>
            </a:r>
            <a:r>
              <a:rPr lang="en-US" altLang="ru-RU" dirty="0" smtClean="0"/>
              <a:t> </a:t>
            </a:r>
            <a:r>
              <a:rPr lang="en-US" altLang="ru-RU" dirty="0" err="1" smtClean="0"/>
              <a:t>giá</a:t>
            </a:r>
            <a:r>
              <a:rPr lang="en-US" altLang="ru-RU" dirty="0" smtClean="0"/>
              <a:t> </a:t>
            </a:r>
            <a:r>
              <a:rPr lang="en-US" altLang="ru-RU" dirty="0" err="1" smtClean="0"/>
              <a:t>tính</a:t>
            </a:r>
            <a:r>
              <a:rPr lang="en-US" altLang="ru-RU" dirty="0" smtClean="0"/>
              <a:t> </a:t>
            </a:r>
            <a:r>
              <a:rPr lang="en-US" altLang="ru-RU" dirty="0" err="1" smtClean="0"/>
              <a:t>phù</a:t>
            </a:r>
            <a:r>
              <a:rPr lang="en-US" altLang="ru-RU" dirty="0" smtClean="0"/>
              <a:t> </a:t>
            </a:r>
            <a:r>
              <a:rPr lang="en-US" altLang="ru-RU" dirty="0" err="1" smtClean="0"/>
              <a:t>hợp</a:t>
            </a:r>
            <a:endParaRPr lang="vi-VN" altLang="ru-RU" dirty="0" smtClean="0"/>
          </a:p>
        </p:txBody>
      </p:sp>
      <p:sp>
        <p:nvSpPr>
          <p:cNvPr id="27652" name="Rectangle 3"/>
          <p:cNvSpPr>
            <a:spLocks noGrp="1" noChangeArrowheads="1"/>
          </p:cNvSpPr>
          <p:nvPr>
            <p:ph type="body" idx="1"/>
          </p:nvPr>
        </p:nvSpPr>
        <p:spPr>
          <a:xfrm>
            <a:off x="611188" y="2017713"/>
            <a:ext cx="8353425" cy="4506912"/>
          </a:xfrm>
        </p:spPr>
        <p:txBody>
          <a:bodyPr/>
          <a:lstStyle/>
          <a:p>
            <a:pPr algn="just" eaLnBrk="1" hangingPunct="1"/>
            <a:r>
              <a:rPr lang="vi-VN" altLang="ru-RU" dirty="0"/>
              <a:t>Sự phù hợp là rất trừu tượng</a:t>
            </a:r>
          </a:p>
          <a:p>
            <a:pPr lvl="1" algn="just" eaLnBrk="1" hangingPunct="1"/>
            <a:r>
              <a:rPr lang="vi-VN" altLang="ru-RU" dirty="0" smtClean="0"/>
              <a:t>Người dùng thường kết luận văn bản có phù hợp hay không sau khi đọc;</a:t>
            </a:r>
          </a:p>
          <a:p>
            <a:pPr lvl="1" algn="just" eaLnBrk="1" hangingPunct="1"/>
            <a:r>
              <a:rPr lang="vi-VN" altLang="ru-RU" dirty="0" smtClean="0"/>
              <a:t>Những người dùng khác nhau có thể có đánh giá khác nhau về tính phù hợp của văn bản.</a:t>
            </a:r>
          </a:p>
          <a:p>
            <a:pPr algn="just" eaLnBrk="1" hangingPunct="1"/>
            <a:r>
              <a:rPr lang="vi-VN" altLang="ru-RU" dirty="0" smtClean="0"/>
              <a:t>Cần sử dụng chung một định nghĩa tường minh thế nào là văn bản phù hợp cho cả nhóm xây dựng tập kết quả mẫu.</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2E9B95AF-24F8-479B-9352-646CAC388868}" type="slidenum">
              <a:rPr lang="vi-VN" altLang="ru-RU" sz="1400" smtClean="0"/>
              <a:pPr>
                <a:spcBef>
                  <a:spcPct val="0"/>
                </a:spcBef>
                <a:buClrTx/>
                <a:buSzTx/>
                <a:buFontTx/>
                <a:buNone/>
              </a:pPr>
              <a:t>17</a:t>
            </a:fld>
            <a:endParaRPr lang="vi-VN" altLang="ru-RU" sz="1400" smtClean="0"/>
          </a:p>
        </p:txBody>
      </p:sp>
      <p:sp>
        <p:nvSpPr>
          <p:cNvPr id="28675" name="Rectangle 2"/>
          <p:cNvSpPr>
            <a:spLocks noGrp="1" noChangeArrowheads="1"/>
          </p:cNvSpPr>
          <p:nvPr>
            <p:ph type="title"/>
          </p:nvPr>
        </p:nvSpPr>
        <p:spPr/>
        <p:txBody>
          <a:bodyPr/>
          <a:lstStyle/>
          <a:p>
            <a:pPr eaLnBrk="1" hangingPunct="1"/>
            <a:r>
              <a:rPr lang="en-US" altLang="ru-RU" smtClean="0"/>
              <a:t>Ví dụ một truy vấn trong TREC</a:t>
            </a:r>
            <a:endParaRPr lang="vi-VN" altLang="ru-RU" smtClean="0"/>
          </a:p>
        </p:txBody>
      </p:sp>
      <p:sp>
        <p:nvSpPr>
          <p:cNvPr id="28676" name="Text Box 3"/>
          <p:cNvSpPr txBox="1">
            <a:spLocks noChangeArrowheads="1"/>
          </p:cNvSpPr>
          <p:nvPr/>
        </p:nvSpPr>
        <p:spPr bwMode="auto">
          <a:xfrm>
            <a:off x="827088" y="2205038"/>
            <a:ext cx="8066087" cy="407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spcBef>
                <a:spcPct val="50000"/>
              </a:spcBef>
              <a:buClrTx/>
              <a:buSzTx/>
              <a:buFontTx/>
              <a:buNone/>
            </a:pPr>
            <a:r>
              <a:rPr lang="en-US" altLang="ru-RU" sz="1800"/>
              <a:t>&lt;top&gt;</a:t>
            </a:r>
          </a:p>
          <a:p>
            <a:pPr algn="just" eaLnBrk="1" hangingPunct="1">
              <a:spcBef>
                <a:spcPct val="50000"/>
              </a:spcBef>
              <a:buClrTx/>
              <a:buSzTx/>
              <a:buFontTx/>
              <a:buNone/>
            </a:pPr>
            <a:r>
              <a:rPr lang="en-US" altLang="ru-RU" sz="1800"/>
              <a:t>&lt;num&gt; Number: 351</a:t>
            </a:r>
          </a:p>
          <a:p>
            <a:pPr algn="just" eaLnBrk="1" hangingPunct="1">
              <a:spcBef>
                <a:spcPct val="50000"/>
              </a:spcBef>
              <a:buClrTx/>
              <a:buSzTx/>
              <a:buFontTx/>
              <a:buNone/>
            </a:pPr>
            <a:r>
              <a:rPr lang="en-US" altLang="ru-RU" sz="1800"/>
              <a:t>&lt;title&gt; Falkland petroleum exploration</a:t>
            </a:r>
          </a:p>
          <a:p>
            <a:pPr algn="just" eaLnBrk="1" hangingPunct="1">
              <a:spcBef>
                <a:spcPct val="50000"/>
              </a:spcBef>
              <a:buClrTx/>
              <a:buSzTx/>
              <a:buFontTx/>
              <a:buNone/>
            </a:pPr>
            <a:r>
              <a:rPr lang="en-US" altLang="ru-RU" sz="1800"/>
              <a:t>&lt;desc&gt; Description:</a:t>
            </a:r>
          </a:p>
          <a:p>
            <a:pPr algn="just" eaLnBrk="1" hangingPunct="1">
              <a:spcBef>
                <a:spcPct val="50000"/>
              </a:spcBef>
              <a:buClrTx/>
              <a:buSzTx/>
              <a:buFontTx/>
              <a:buNone/>
            </a:pPr>
            <a:r>
              <a:rPr lang="en-US" altLang="ru-RU" sz="1800"/>
              <a:t>What information is available on petroleum exploration in the South Atlantic near the Falkland islands?</a:t>
            </a:r>
          </a:p>
          <a:p>
            <a:pPr algn="just" eaLnBrk="1" hangingPunct="1">
              <a:spcBef>
                <a:spcPct val="50000"/>
              </a:spcBef>
              <a:buClrTx/>
              <a:buSzTx/>
              <a:buFontTx/>
              <a:buNone/>
            </a:pPr>
            <a:r>
              <a:rPr lang="en-US" altLang="ru-RU" sz="1800"/>
              <a:t>&lt;narr&gt; Narrative:</a:t>
            </a:r>
          </a:p>
          <a:p>
            <a:pPr algn="just" eaLnBrk="1" hangingPunct="1">
              <a:spcBef>
                <a:spcPct val="50000"/>
              </a:spcBef>
              <a:buClrTx/>
              <a:buSzTx/>
              <a:buFontTx/>
              <a:buNone/>
            </a:pPr>
            <a:r>
              <a:rPr lang="en-US" altLang="ru-RU" sz="1800"/>
              <a:t>Any document discussing petroleum exploration in the South Atlantic near the Falkland Islands is considered relevant. Documents discussing petroleum exploration in continental South America are not relevant.</a:t>
            </a:r>
          </a:p>
          <a:p>
            <a:pPr algn="just" eaLnBrk="1" hangingPunct="1">
              <a:spcBef>
                <a:spcPct val="50000"/>
              </a:spcBef>
              <a:buClrTx/>
              <a:buSzTx/>
              <a:buFontTx/>
              <a:buNone/>
            </a:pPr>
            <a:r>
              <a:rPr lang="en-US" altLang="ru-RU" sz="1800"/>
              <a:t>&lt;/top&gt;</a:t>
            </a:r>
            <a:endParaRPr lang="vi-VN" altLang="ru-RU" sz="18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417FB341-F56B-4C4F-9B6A-BB4445232F95}" type="slidenum">
              <a:rPr lang="vi-VN" altLang="ru-RU" sz="1400" smtClean="0"/>
              <a:pPr>
                <a:spcBef>
                  <a:spcPct val="0"/>
                </a:spcBef>
                <a:buClrTx/>
                <a:buSzTx/>
                <a:buFontTx/>
                <a:buNone/>
              </a:pPr>
              <a:t>18</a:t>
            </a:fld>
            <a:endParaRPr lang="vi-VN" altLang="ru-RU" sz="1400" smtClean="0"/>
          </a:p>
        </p:txBody>
      </p:sp>
      <p:sp>
        <p:nvSpPr>
          <p:cNvPr id="29699" name="Rectangle 2"/>
          <p:cNvSpPr>
            <a:spLocks noGrp="1" noChangeArrowheads="1"/>
          </p:cNvSpPr>
          <p:nvPr>
            <p:ph type="title"/>
          </p:nvPr>
        </p:nvSpPr>
        <p:spPr/>
        <p:txBody>
          <a:bodyPr/>
          <a:lstStyle/>
          <a:p>
            <a:pPr eaLnBrk="1" hangingPunct="1"/>
            <a:r>
              <a:rPr lang="en-US" altLang="ru-RU" smtClean="0"/>
              <a:t>Định nghĩa sự phù hợp</a:t>
            </a:r>
            <a:endParaRPr lang="vi-VN" altLang="ru-RU" smtClean="0"/>
          </a:p>
        </p:txBody>
      </p:sp>
      <p:sp>
        <p:nvSpPr>
          <p:cNvPr id="29700" name="Rectangle 3"/>
          <p:cNvSpPr>
            <a:spLocks noGrp="1" noChangeArrowheads="1"/>
          </p:cNvSpPr>
          <p:nvPr>
            <p:ph type="body" idx="1"/>
          </p:nvPr>
        </p:nvSpPr>
        <p:spPr>
          <a:xfrm>
            <a:off x="611188" y="1897063"/>
            <a:ext cx="8343900" cy="619125"/>
          </a:xfrm>
        </p:spPr>
        <p:txBody>
          <a:bodyPr/>
          <a:lstStyle/>
          <a:p>
            <a:pPr eaLnBrk="1" hangingPunct="1"/>
            <a:r>
              <a:rPr lang="en-US" altLang="ru-RU" smtClean="0"/>
              <a:t>TREC định nghĩa sự phù hợp như sau:</a:t>
            </a:r>
            <a:endParaRPr lang="vi-VN" altLang="ru-RU" smtClean="0"/>
          </a:p>
        </p:txBody>
      </p:sp>
      <p:sp>
        <p:nvSpPr>
          <p:cNvPr id="29701" name="Text Box 4"/>
          <p:cNvSpPr txBox="1">
            <a:spLocks noChangeArrowheads="1"/>
          </p:cNvSpPr>
          <p:nvPr/>
        </p:nvSpPr>
        <p:spPr bwMode="auto">
          <a:xfrm>
            <a:off x="684213" y="2444750"/>
            <a:ext cx="82804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spcBef>
                <a:spcPct val="50000"/>
              </a:spcBef>
              <a:buClrTx/>
              <a:buSzTx/>
              <a:buFontTx/>
              <a:buNone/>
            </a:pPr>
            <a:r>
              <a:rPr lang="vi-VN" altLang="ru-RU" sz="2000"/>
              <a:t>If you were writing a report on the subject of the topic and would use the information contained in the document in the report, then the document is relevant. Only binary judgments ("relevant" or "not relevant") are made, and a document is judged relevant if any piece of it is relevant (regardless of how small the piece is in relation to the rest of the document). </a:t>
            </a:r>
          </a:p>
        </p:txBody>
      </p:sp>
      <p:sp>
        <p:nvSpPr>
          <p:cNvPr id="29702" name="Text Box 5"/>
          <p:cNvSpPr txBox="1">
            <a:spLocks noChangeArrowheads="1"/>
          </p:cNvSpPr>
          <p:nvPr/>
        </p:nvSpPr>
        <p:spPr bwMode="auto">
          <a:xfrm>
            <a:off x="611188" y="4508500"/>
            <a:ext cx="82804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spcBef>
                <a:spcPct val="50000"/>
              </a:spcBef>
              <a:buClrTx/>
              <a:buSzTx/>
              <a:buFontTx/>
              <a:buNone/>
            </a:pPr>
            <a:r>
              <a:rPr lang="en-US" altLang="ru-RU" sz="2000"/>
              <a:t>Giả sử nếu bạn đang viết một báo cáo về chủ đề đang xét và bạn muốn sử dụng thông tin chứa trong một văn bản cụ thể trong báo cáo của mình thì văn bản đó được coi là phù hợp</a:t>
            </a:r>
            <a:r>
              <a:rPr lang="vi-VN" altLang="ru-RU" sz="2000"/>
              <a:t>. </a:t>
            </a:r>
            <a:r>
              <a:rPr lang="en-US" altLang="ru-RU" sz="2000"/>
              <a:t>Chỉ thực hiện đánh giá nhị phân</a:t>
            </a:r>
            <a:r>
              <a:rPr lang="vi-VN" altLang="ru-RU" sz="2000"/>
              <a:t> (“</a:t>
            </a:r>
            <a:r>
              <a:rPr lang="en-US" altLang="ru-RU" sz="2000"/>
              <a:t>phù hợp</a:t>
            </a:r>
            <a:r>
              <a:rPr lang="vi-VN" altLang="ru-RU" sz="2000"/>
              <a:t>" </a:t>
            </a:r>
            <a:r>
              <a:rPr lang="en-US" altLang="ru-RU" sz="2000"/>
              <a:t>hoặc </a:t>
            </a:r>
            <a:r>
              <a:rPr lang="vi-VN" altLang="ru-RU" sz="2000"/>
              <a:t>“</a:t>
            </a:r>
            <a:r>
              <a:rPr lang="en-US" altLang="ru-RU" sz="2000"/>
              <a:t>không phù hợp</a:t>
            </a:r>
            <a:r>
              <a:rPr lang="vi-VN" altLang="ru-RU" sz="2000"/>
              <a:t>"), </a:t>
            </a:r>
            <a:r>
              <a:rPr lang="en-US" altLang="ru-RU" sz="2000"/>
              <a:t>và một văn bản được coi là phù hợp nếu một phần bất kỳ của nó là phù hợp</a:t>
            </a:r>
            <a:r>
              <a:rPr lang="vi-VN" altLang="ru-RU" sz="2000"/>
              <a:t> (</a:t>
            </a:r>
            <a:r>
              <a:rPr lang="en-US" altLang="ru-RU" sz="2000"/>
              <a:t>không quan tâm phần đó nhỏ tới mức nào nếu so sánh với phần còn lại của văn bản</a:t>
            </a:r>
            <a:r>
              <a:rPr lang="vi-VN" altLang="ru-RU" sz="200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EA1964E9-BD33-4275-A467-2C67D6B751E3}" type="slidenum">
              <a:rPr lang="vi-VN" altLang="ru-RU" sz="1400" smtClean="0"/>
              <a:pPr>
                <a:spcBef>
                  <a:spcPct val="0"/>
                </a:spcBef>
                <a:buClrTx/>
                <a:buSzTx/>
                <a:buFontTx/>
                <a:buNone/>
              </a:pPr>
              <a:t>19</a:t>
            </a:fld>
            <a:endParaRPr lang="vi-VN" altLang="ru-RU" sz="1400" smtClean="0"/>
          </a:p>
        </p:txBody>
      </p:sp>
      <p:sp>
        <p:nvSpPr>
          <p:cNvPr id="30723" name="Rectangle 2"/>
          <p:cNvSpPr>
            <a:spLocks noGrp="1" noChangeArrowheads="1"/>
          </p:cNvSpPr>
          <p:nvPr>
            <p:ph type="title"/>
          </p:nvPr>
        </p:nvSpPr>
        <p:spPr/>
        <p:txBody>
          <a:bodyPr/>
          <a:lstStyle/>
          <a:p>
            <a:pPr eaLnBrk="1" hangingPunct="1"/>
            <a:r>
              <a:rPr lang="en-US" altLang="ru-RU" smtClean="0"/>
              <a:t>Kiểm định đánh giá phù hợp</a:t>
            </a:r>
            <a:endParaRPr lang="vi-VN" altLang="ru-RU" smtClean="0"/>
          </a:p>
        </p:txBody>
      </p:sp>
      <p:sp>
        <p:nvSpPr>
          <p:cNvPr id="30724" name="Rectangle 3"/>
          <p:cNvSpPr>
            <a:spLocks noGrp="1" noChangeArrowheads="1"/>
          </p:cNvSpPr>
          <p:nvPr>
            <p:ph type="body" idx="1"/>
          </p:nvPr>
        </p:nvSpPr>
        <p:spPr>
          <a:xfrm>
            <a:off x="611560" y="2017713"/>
            <a:ext cx="8343528" cy="2132012"/>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eaLnBrk="1" hangingPunct="1"/>
            <a:r>
              <a:rPr lang="vi-VN" altLang="ru-RU" dirty="0"/>
              <a:t>Kết quả thu được bởi các thành viên có thể được sử dụng để đánh giá kết quả tìm kiếm nếu đảm bảo tính thống nhất trên một ngưỡng xác định</a:t>
            </a:r>
          </a:p>
          <a:p>
            <a:pPr algn="just" eaLnBrk="1" hangingPunct="1"/>
            <a:r>
              <a:rPr lang="vi-VN" altLang="ru-RU" dirty="0"/>
              <a:t>Đo sự thống nhất bằng cách nào</a:t>
            </a:r>
            <a:r>
              <a:rPr lang="de-DE" altLang="ru-RU" dirty="0"/>
              <a:t>?</a:t>
            </a:r>
          </a:p>
        </p:txBody>
      </p:sp>
      <p:sp>
        <p:nvSpPr>
          <p:cNvPr id="30725" name="TextBox 2"/>
          <p:cNvSpPr txBox="1">
            <a:spLocks noChangeArrowheads="1"/>
          </p:cNvSpPr>
          <p:nvPr/>
        </p:nvSpPr>
        <p:spPr bwMode="auto">
          <a:xfrm>
            <a:off x="468313" y="4508500"/>
            <a:ext cx="847566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a:spcBef>
                <a:spcPct val="0"/>
              </a:spcBef>
              <a:buClrTx/>
              <a:buSzTx/>
              <a:buFontTx/>
              <a:buNone/>
            </a:pPr>
            <a:r>
              <a:rPr lang="vi-VN" altLang="ru-RU" i="1" dirty="0" smtClean="0">
                <a:solidFill>
                  <a:schemeClr val="tx2"/>
                </a:solidFill>
              </a:rPr>
              <a:t>Mức độ thống nhất giữa các bộ kết quả thường được đo bằng hệ số Kappa</a:t>
            </a:r>
            <a:endParaRPr lang="vi-VN" altLang="ru-RU" i="1" dirty="0">
              <a:solidFill>
                <a:schemeClr val="tx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ru-RU" smtClean="0"/>
              <a:t>Nội dung chính</a:t>
            </a:r>
            <a:endParaRPr lang="vi-VN" altLang="ru-RU" smtClean="0"/>
          </a:p>
        </p:txBody>
      </p:sp>
      <p:sp>
        <p:nvSpPr>
          <p:cNvPr id="7" name="Rectangle 3"/>
          <p:cNvSpPr txBox="1">
            <a:spLocks noChangeArrowheads="1"/>
          </p:cNvSpPr>
          <p:nvPr/>
        </p:nvSpPr>
        <p:spPr bwMode="auto">
          <a:xfrm>
            <a:off x="611188" y="2017713"/>
            <a:ext cx="83439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r>
              <a:rPr lang="en-US" sz="2800" dirty="0" smtClean="0"/>
              <a:t>1. MRR</a:t>
            </a:r>
          </a:p>
          <a:p>
            <a:pPr eaLnBrk="1" hangingPunct="1">
              <a:defRPr/>
            </a:pPr>
            <a:r>
              <a:rPr lang="en-US" sz="2800" dirty="0" smtClean="0">
                <a:solidFill>
                  <a:schemeClr val="bg1">
                    <a:lumMod val="85000"/>
                  </a:schemeClr>
                </a:solidFill>
              </a:rPr>
              <a:t>2. NDCG</a:t>
            </a:r>
          </a:p>
          <a:p>
            <a:pPr eaLnBrk="1" hangingPunct="1">
              <a:defRPr/>
            </a:pPr>
            <a:r>
              <a:rPr lang="en-US" sz="2800" dirty="0" smtClean="0">
                <a:solidFill>
                  <a:schemeClr val="bg1">
                    <a:lumMod val="85000"/>
                  </a:schemeClr>
                </a:solidFill>
              </a:rPr>
              <a:t>3. </a:t>
            </a:r>
            <a:r>
              <a:rPr lang="en-US" sz="2800" dirty="0" err="1" smtClean="0">
                <a:solidFill>
                  <a:schemeClr val="bg1">
                    <a:lumMod val="85000"/>
                  </a:schemeClr>
                </a:solidFill>
              </a:rPr>
              <a:t>Xây</a:t>
            </a:r>
            <a:r>
              <a:rPr lang="en-US" sz="2800" dirty="0" smtClean="0">
                <a:solidFill>
                  <a:schemeClr val="bg1">
                    <a:lumMod val="85000"/>
                  </a:schemeClr>
                </a:solidFill>
              </a:rPr>
              <a:t> </a:t>
            </a:r>
            <a:r>
              <a:rPr lang="en-US" sz="2800" dirty="0" err="1" smtClean="0">
                <a:solidFill>
                  <a:schemeClr val="bg1">
                    <a:lumMod val="85000"/>
                  </a:schemeClr>
                </a:solidFill>
              </a:rPr>
              <a:t>dựng</a:t>
            </a:r>
            <a:r>
              <a:rPr lang="en-US" sz="2800" dirty="0" smtClean="0">
                <a:solidFill>
                  <a:schemeClr val="bg1">
                    <a:lumMod val="85000"/>
                  </a:schemeClr>
                </a:solidFill>
              </a:rPr>
              <a:t> </a:t>
            </a:r>
            <a:r>
              <a:rPr lang="en-US" sz="2800" dirty="0" err="1" smtClean="0">
                <a:solidFill>
                  <a:schemeClr val="bg1">
                    <a:lumMod val="85000"/>
                  </a:schemeClr>
                </a:solidFill>
              </a:rPr>
              <a:t>bộ</a:t>
            </a:r>
            <a:r>
              <a:rPr lang="en-US" sz="2800" dirty="0" smtClean="0">
                <a:solidFill>
                  <a:schemeClr val="bg1">
                    <a:lumMod val="85000"/>
                  </a:schemeClr>
                </a:solidFill>
              </a:rPr>
              <a:t> </a:t>
            </a:r>
            <a:r>
              <a:rPr lang="en-US" sz="2800" dirty="0" err="1" smtClean="0">
                <a:solidFill>
                  <a:schemeClr val="bg1">
                    <a:lumMod val="85000"/>
                  </a:schemeClr>
                </a:solidFill>
              </a:rPr>
              <a:t>dữ</a:t>
            </a:r>
            <a:r>
              <a:rPr lang="en-US" sz="2800" dirty="0" smtClean="0">
                <a:solidFill>
                  <a:schemeClr val="bg1">
                    <a:lumMod val="85000"/>
                  </a:schemeClr>
                </a:solidFill>
              </a:rPr>
              <a:t> </a:t>
            </a:r>
            <a:r>
              <a:rPr lang="en-US" sz="2800" dirty="0" err="1" smtClean="0">
                <a:solidFill>
                  <a:schemeClr val="bg1">
                    <a:lumMod val="85000"/>
                  </a:schemeClr>
                </a:solidFill>
              </a:rPr>
              <a:t>liệu</a:t>
            </a:r>
            <a:r>
              <a:rPr lang="en-US" sz="2800" dirty="0" smtClean="0">
                <a:solidFill>
                  <a:schemeClr val="bg1">
                    <a:lumMod val="85000"/>
                  </a:schemeClr>
                </a:solidFill>
              </a:rPr>
              <a:t> </a:t>
            </a:r>
            <a:r>
              <a:rPr lang="en-US" sz="2800" dirty="0" err="1" smtClean="0">
                <a:solidFill>
                  <a:schemeClr val="bg1">
                    <a:lumMod val="85000"/>
                  </a:schemeClr>
                </a:solidFill>
              </a:rPr>
              <a:t>kiểm</a:t>
            </a:r>
            <a:r>
              <a:rPr lang="en-US" sz="2800" dirty="0" smtClean="0">
                <a:solidFill>
                  <a:schemeClr val="bg1">
                    <a:lumMod val="85000"/>
                  </a:schemeClr>
                </a:solidFill>
              </a:rPr>
              <a:t> </a:t>
            </a:r>
            <a:r>
              <a:rPr lang="en-US" sz="2800" dirty="0" err="1" smtClean="0">
                <a:solidFill>
                  <a:schemeClr val="bg1">
                    <a:lumMod val="85000"/>
                  </a:schemeClr>
                </a:solidFill>
              </a:rPr>
              <a:t>thử</a:t>
            </a:r>
            <a:endParaRPr lang="vi-VN" sz="2800" dirty="0" smtClean="0">
              <a:solidFill>
                <a:schemeClr val="bg1">
                  <a:lumMod val="85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E8300A2E-A5C6-41D2-8C9A-4806B61A193C}" type="slidenum">
              <a:rPr lang="vi-VN" altLang="ru-RU" sz="1400" smtClean="0"/>
              <a:pPr>
                <a:spcBef>
                  <a:spcPct val="0"/>
                </a:spcBef>
                <a:buClrTx/>
                <a:buSzTx/>
                <a:buFontTx/>
                <a:buNone/>
              </a:pPr>
              <a:t>20</a:t>
            </a:fld>
            <a:endParaRPr lang="vi-VN" altLang="ru-RU" sz="1400" smtClean="0"/>
          </a:p>
        </p:txBody>
      </p:sp>
      <p:sp>
        <p:nvSpPr>
          <p:cNvPr id="31747" name="Rectangle 2"/>
          <p:cNvSpPr>
            <a:spLocks noGrp="1" noChangeArrowheads="1"/>
          </p:cNvSpPr>
          <p:nvPr>
            <p:ph type="title"/>
          </p:nvPr>
        </p:nvSpPr>
        <p:spPr/>
        <p:txBody>
          <a:bodyPr/>
          <a:lstStyle/>
          <a:p>
            <a:pPr eaLnBrk="1" hangingPunct="1"/>
            <a:r>
              <a:rPr lang="en-US" altLang="ru-RU" smtClean="0"/>
              <a:t>Hệ số Kappa</a:t>
            </a:r>
            <a:endParaRPr lang="vi-VN" altLang="ru-RU" smtClean="0"/>
          </a:p>
        </p:txBody>
      </p:sp>
      <p:sp>
        <p:nvSpPr>
          <p:cNvPr id="27652" name="Rectangle 3"/>
          <p:cNvSpPr>
            <a:spLocks noGrp="1" noChangeArrowheads="1"/>
          </p:cNvSpPr>
          <p:nvPr>
            <p:ph type="body" idx="1"/>
          </p:nvPr>
        </p:nvSpPr>
        <p:spPr>
          <a:xfrm>
            <a:off x="683567" y="2017713"/>
            <a:ext cx="8281045" cy="4506912"/>
          </a:xfrm>
        </p:spPr>
        <p:txBody>
          <a:bodyPr/>
          <a:lstStyle/>
          <a:p>
            <a:pPr eaLnBrk="1" hangingPunct="1">
              <a:spcBef>
                <a:spcPts val="700"/>
              </a:spcBef>
              <a:buClr>
                <a:srgbClr val="336699"/>
              </a:buClr>
              <a:buSzTx/>
              <a:buFont typeface="Wingdings" panose="05000000000000000000" pitchFamily="2" charset="2"/>
              <a:buChar char="§"/>
              <a:defRPr/>
            </a:pPr>
            <a:endParaRPr lang="en-US" sz="2400" i="1" dirty="0" smtClean="0"/>
          </a:p>
          <a:p>
            <a:pPr eaLnBrk="1" hangingPunct="1">
              <a:spcBef>
                <a:spcPts val="700"/>
              </a:spcBef>
              <a:buClr>
                <a:srgbClr val="336699"/>
              </a:buClr>
              <a:buSzTx/>
              <a:buFont typeface="Wingdings" panose="05000000000000000000" pitchFamily="2" charset="2"/>
              <a:buChar char="§"/>
              <a:defRPr/>
            </a:pPr>
            <a:endParaRPr lang="en-US" sz="2400" i="1" dirty="0" smtClean="0"/>
          </a:p>
          <a:p>
            <a:pPr marL="0" indent="0" eaLnBrk="1" hangingPunct="1">
              <a:spcBef>
                <a:spcPts val="700"/>
              </a:spcBef>
              <a:buClr>
                <a:srgbClr val="336699"/>
              </a:buClr>
              <a:buSzTx/>
              <a:buFont typeface="Wingdings" panose="05000000000000000000" pitchFamily="2" charset="2"/>
              <a:buNone/>
              <a:defRPr/>
            </a:pPr>
            <a:endParaRPr lang="en-US" sz="2400" dirty="0" smtClean="0"/>
          </a:p>
          <a:p>
            <a:pPr eaLnBrk="1" hangingPunct="1">
              <a:defRPr/>
            </a:pPr>
            <a:r>
              <a:rPr lang="en-US" sz="2400" i="1" dirty="0" smtClean="0"/>
              <a:t>P</a:t>
            </a:r>
            <a:r>
              <a:rPr lang="en-US" sz="2400" dirty="0" smtClean="0"/>
              <a:t>(</a:t>
            </a:r>
            <a:r>
              <a:rPr lang="en-US" sz="2400" i="1" dirty="0" smtClean="0"/>
              <a:t>E</a:t>
            </a:r>
            <a:r>
              <a:rPr lang="en-US" sz="2400" dirty="0" smtClean="0"/>
              <a:t>) = </a:t>
            </a:r>
            <a:r>
              <a:rPr lang="vi-VN" sz="2400" dirty="0" smtClean="0"/>
              <a:t>giá trị mong đợi của tỉ lệ thống nhất ngẫu nhiên,</a:t>
            </a:r>
          </a:p>
          <a:p>
            <a:pPr eaLnBrk="1" hangingPunct="1">
              <a:defRPr/>
            </a:pPr>
            <a:r>
              <a:rPr lang="en-US" sz="2400" i="1" dirty="0" smtClean="0"/>
              <a:t>P</a:t>
            </a:r>
            <a:r>
              <a:rPr lang="en-US" sz="2400" dirty="0" smtClean="0"/>
              <a:t>(</a:t>
            </a:r>
            <a:r>
              <a:rPr lang="en-US" sz="2400" i="1" dirty="0" smtClean="0"/>
              <a:t>A</a:t>
            </a:r>
            <a:r>
              <a:rPr lang="en-US" sz="2400" dirty="0" smtClean="0"/>
              <a:t>) = </a:t>
            </a:r>
            <a:r>
              <a:rPr lang="vi-VN" sz="2400" dirty="0" smtClean="0"/>
              <a:t>tỉ lệ thống nhất giữa những đánh giá</a:t>
            </a:r>
          </a:p>
          <a:p>
            <a:pPr algn="just" eaLnBrk="1" hangingPunct="1">
              <a:defRPr/>
            </a:pPr>
            <a:r>
              <a:rPr lang="vi-VN" sz="2400" dirty="0" smtClean="0"/>
              <a:t>Thường chấp nhận</a:t>
            </a:r>
            <a:r>
              <a:rPr lang="en-US" sz="2400" dirty="0" smtClean="0"/>
              <a:t> </a:t>
            </a:r>
            <a:r>
              <a:rPr lang="az-Cyrl-AZ" sz="2400" i="1" dirty="0" smtClean="0"/>
              <a:t>к</a:t>
            </a:r>
            <a:r>
              <a:rPr lang="en-US" sz="2400" dirty="0" smtClean="0"/>
              <a:t> </a:t>
            </a:r>
            <a:r>
              <a:rPr lang="vi-VN" sz="2400" dirty="0" smtClean="0"/>
              <a:t>trong khoảng </a:t>
            </a:r>
            <a:r>
              <a:rPr lang="en-US" sz="2400" dirty="0" smtClean="0"/>
              <a:t>[2/3, 1.0].</a:t>
            </a:r>
          </a:p>
          <a:p>
            <a:pPr algn="just" eaLnBrk="1" hangingPunct="1">
              <a:defRPr/>
            </a:pPr>
            <a:r>
              <a:rPr lang="vi-VN" sz="2400" dirty="0" smtClean="0"/>
              <a:t>Cần điều chỉnh phương pháp đánh giá phù hợp đang sử dụng nếu </a:t>
            </a:r>
            <a:r>
              <a:rPr lang="az-Cyrl-AZ" sz="2400" i="1" dirty="0" smtClean="0"/>
              <a:t>к</a:t>
            </a:r>
            <a:r>
              <a:rPr lang="en-US" sz="2400" i="1" dirty="0" smtClean="0"/>
              <a:t> </a:t>
            </a:r>
            <a:r>
              <a:rPr lang="vi-VN" sz="2400" dirty="0" smtClean="0"/>
              <a:t>quá nhỏ</a:t>
            </a:r>
            <a:r>
              <a:rPr lang="de-DE" sz="2400" dirty="0" smtClean="0"/>
              <a:t>.</a:t>
            </a:r>
            <a:endParaRPr lang="vi-VN" sz="2400" dirty="0" smtClean="0"/>
          </a:p>
        </p:txBody>
      </p:sp>
      <p:pic>
        <p:nvPicPr>
          <p:cNvPr id="31749" name="Picture 7" descr="4208.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29768" y="2017713"/>
            <a:ext cx="34544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5568021E-12F3-4139-8E80-71582AB6F4F3}" type="slidenum">
              <a:rPr lang="vi-VN" altLang="ru-RU" sz="1400" smtClean="0"/>
              <a:pPr>
                <a:spcBef>
                  <a:spcPct val="0"/>
                </a:spcBef>
                <a:buClrTx/>
                <a:buSzTx/>
                <a:buFontTx/>
                <a:buNone/>
              </a:pPr>
              <a:t>21</a:t>
            </a:fld>
            <a:endParaRPr lang="vi-VN" altLang="ru-RU" sz="1400" smtClean="0"/>
          </a:p>
        </p:txBody>
      </p:sp>
      <p:sp>
        <p:nvSpPr>
          <p:cNvPr id="32771" name="Rectangle 2"/>
          <p:cNvSpPr>
            <a:spLocks noGrp="1" noChangeArrowheads="1"/>
          </p:cNvSpPr>
          <p:nvPr>
            <p:ph type="title"/>
          </p:nvPr>
        </p:nvSpPr>
        <p:spPr/>
        <p:txBody>
          <a:bodyPr/>
          <a:lstStyle/>
          <a:p>
            <a:pPr eaLnBrk="1" hangingPunct="1"/>
            <a:r>
              <a:rPr lang="vi-VN" altLang="ru-RU" dirty="0" smtClean="0"/>
              <a:t>Ví dụ tính chỉ số kappa</a:t>
            </a:r>
          </a:p>
        </p:txBody>
      </p:sp>
      <p:graphicFrame>
        <p:nvGraphicFramePr>
          <p:cNvPr id="65540" name="Group 4"/>
          <p:cNvGraphicFramePr>
            <a:graphicFrameLocks noGrp="1"/>
          </p:cNvGraphicFramePr>
          <p:nvPr>
            <p:extLst>
              <p:ext uri="{D42A27DB-BD31-4B8C-83A1-F6EECF244321}">
                <p14:modId xmlns:p14="http://schemas.microsoft.com/office/powerpoint/2010/main" val="1241221486"/>
              </p:ext>
            </p:extLst>
          </p:nvPr>
        </p:nvGraphicFramePr>
        <p:xfrm>
          <a:off x="430213" y="1787525"/>
          <a:ext cx="6627812" cy="2530474"/>
        </p:xfrm>
        <a:graphic>
          <a:graphicData uri="http://schemas.openxmlformats.org/drawingml/2006/table">
            <a:tbl>
              <a:tblPr/>
              <a:tblGrid>
                <a:gridCol w="1325562"/>
                <a:gridCol w="960438"/>
                <a:gridCol w="857250"/>
                <a:gridCol w="714375"/>
                <a:gridCol w="2770187"/>
              </a:tblGrid>
              <a:tr h="396339">
                <a:tc rowSpan="5">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vi-VN" sz="2000" b="0" i="0" u="none" strike="noStrike" cap="none" normalizeH="0" baseline="0" noProof="0" dirty="0" smtClean="0">
                          <a:ln>
                            <a:noFill/>
                          </a:ln>
                          <a:solidFill>
                            <a:schemeClr val="tx2"/>
                          </a:solidFill>
                          <a:effectLst/>
                          <a:latin typeface="Tahoma" panose="020B0604030504040204" pitchFamily="34" charset="0"/>
                          <a:cs typeface="Tahoma" panose="020B0604030504040204" pitchFamily="34" charset="0"/>
                        </a:rPr>
                        <a:t>Đánh giá </a:t>
                      </a:r>
                      <a:r>
                        <a:rPr kumimoji="0" lang="en-US" sz="2000" b="0" i="0" u="none" strike="noStrike" cap="none" normalizeH="0" baseline="0" dirty="0" smtClean="0">
                          <a:ln>
                            <a:noFill/>
                          </a:ln>
                          <a:solidFill>
                            <a:schemeClr val="tx2"/>
                          </a:solidFill>
                          <a:effectLst/>
                          <a:latin typeface="Tahoma" panose="020B0604030504040204" pitchFamily="34" charset="0"/>
                          <a:cs typeface="Tahoma" panose="020B0604030504040204" pitchFamily="34" charset="0"/>
                        </a:rPr>
                        <a:t>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de-DE"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marT="45731" marB="45731"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                  </a:t>
                      </a:r>
                      <a:r>
                        <a:rPr kumimoji="0" lang="de-DE" sz="2000" b="0" i="0" u="none" strike="noStrike" cap="none" normalizeH="0" baseline="0" dirty="0" smtClean="0">
                          <a:ln>
                            <a:noFill/>
                          </a:ln>
                          <a:solidFill>
                            <a:schemeClr val="tx2"/>
                          </a:solidFill>
                          <a:effectLst/>
                          <a:latin typeface="Tahoma" panose="020B0604030504040204" pitchFamily="34" charset="0"/>
                          <a:cs typeface="Tahoma" panose="020B0604030504040204" pitchFamily="34" charset="0"/>
                        </a:rPr>
                        <a:t>Đánh giá 2</a:t>
                      </a:r>
                    </a:p>
                  </a:txBody>
                  <a:tcPr marT="45731" marB="45731"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hMerge="1">
                  <a:txBody>
                    <a:bodyPr/>
                    <a:lstStyle/>
                    <a:p>
                      <a:endParaRPr lang="vi-VN"/>
                    </a:p>
                  </a:txBody>
                  <a:tcPr/>
                </a:tc>
                <a:tc hMerge="1">
                  <a:txBody>
                    <a:bodyPr/>
                    <a:lstStyle/>
                    <a:p>
                      <a:endParaRPr lang="vi-VN"/>
                    </a:p>
                  </a:txBody>
                  <a:tcPr/>
                </a:tc>
                <a:tc hMerge="1">
                  <a:txBody>
                    <a:bodyPr/>
                    <a:lstStyle/>
                    <a:p>
                      <a:endParaRPr lang="vi-VN"/>
                    </a:p>
                  </a:txBody>
                  <a:tcPr/>
                </a:tc>
              </a:tr>
              <a:tr h="396339">
                <a:tc vMerge="1">
                  <a:txBody>
                    <a:bodyPr/>
                    <a:lstStyle/>
                    <a:p>
                      <a:endParaRPr lang="vi-VN"/>
                    </a:p>
                  </a:txBody>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31" marB="45731" horzOverflow="overflow">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Yes</a:t>
                      </a:r>
                    </a:p>
                  </a:txBody>
                  <a:tcPr marT="45731" marB="45731"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No</a:t>
                      </a:r>
                    </a:p>
                  </a:txBody>
                  <a:tcPr marT="45731" marB="45731"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Total</a:t>
                      </a:r>
                    </a:p>
                  </a:txBody>
                  <a:tcPr marT="45731" marB="45731"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r>
              <a:tr h="396339">
                <a:tc vMerge="1">
                  <a:txBody>
                    <a:bodyPr/>
                    <a:lstStyle/>
                    <a:p>
                      <a:endParaRPr lang="vi-VN"/>
                    </a:p>
                  </a:txBody>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Yes</a:t>
                      </a:r>
                      <a:endPar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31" marB="45731"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300</a:t>
                      </a:r>
                    </a:p>
                  </a:txBody>
                  <a:tcPr marT="45731" marB="45731"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20</a:t>
                      </a:r>
                    </a:p>
                  </a:txBody>
                  <a:tcPr marT="45731" marB="45731"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320</a:t>
                      </a:r>
                    </a:p>
                  </a:txBody>
                  <a:tcPr marT="45731" marB="45731" horzOverflow="overflow">
                    <a:lnL>
                      <a:noFill/>
                    </a:lnL>
                    <a:lnR>
                      <a:noFill/>
                    </a:lnR>
                    <a:lnT>
                      <a:noFill/>
                    </a:lnT>
                    <a:lnB>
                      <a:noFill/>
                    </a:lnB>
                    <a:lnTlToBr>
                      <a:noFill/>
                    </a:lnTlToBr>
                    <a:lnBlToTr>
                      <a:noFill/>
                    </a:lnBlToTr>
                    <a:noFill/>
                  </a:tcPr>
                </a:tc>
              </a:tr>
              <a:tr h="396339">
                <a:tc vMerge="1">
                  <a:txBody>
                    <a:bodyPr/>
                    <a:lstStyle/>
                    <a:p>
                      <a:endParaRPr lang="vi-VN"/>
                    </a:p>
                  </a:txBody>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No</a:t>
                      </a:r>
                    </a:p>
                  </a:txBody>
                  <a:tcPr marT="45731" marB="45731"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p>
                  </a:txBody>
                  <a:tcPr marT="45731" marB="45731" horzOverflow="overflow">
                    <a:lnL>
                      <a:noFill/>
                    </a:lnL>
                    <a:lnR>
                      <a:noFill/>
                    </a:lnR>
                    <a:lnT>
                      <a:noFill/>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70</a:t>
                      </a:r>
                    </a:p>
                  </a:txBody>
                  <a:tcPr marT="45731" marB="45731" horzOverflow="overflow">
                    <a:lnL>
                      <a:noFill/>
                    </a:lnL>
                    <a:lnR>
                      <a:noFill/>
                    </a:lnR>
                    <a:lnT>
                      <a:noFill/>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80</a:t>
                      </a:r>
                    </a:p>
                  </a:txBody>
                  <a:tcPr marT="45731" marB="45731" horzOverflow="overflow">
                    <a:lnL>
                      <a:noFill/>
                    </a:lnL>
                    <a:lnR>
                      <a:noFill/>
                    </a:lnR>
                    <a:lnT>
                      <a:noFill/>
                    </a:lnT>
                    <a:lnB>
                      <a:noFill/>
                    </a:lnB>
                    <a:lnTlToBr>
                      <a:noFill/>
                    </a:lnTlToBr>
                    <a:lnBlToTr>
                      <a:noFill/>
                    </a:lnBlToTr>
                    <a:solidFill>
                      <a:srgbClr val="FFFFFF">
                        <a:alpha val="20000"/>
                      </a:srgbClr>
                    </a:solidFill>
                  </a:tcPr>
                </a:tc>
              </a:tr>
              <a:tr h="945118">
                <a:tc vMerge="1">
                  <a:txBody>
                    <a:bodyPr/>
                    <a:lstStyle/>
                    <a:p>
                      <a:endParaRPr lang="vi-VN"/>
                    </a:p>
                  </a:txBody>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Total</a:t>
                      </a:r>
                    </a:p>
                  </a:txBody>
                  <a:tcPr marT="45731" marB="45731" horzOverflow="overflow">
                    <a:lnL w="12700" cap="flat" cmpd="sng" algn="ctr">
                      <a:solidFill>
                        <a:srgbClr val="FFFFFF"/>
                      </a:solidFill>
                      <a:prstDash val="solid"/>
                      <a:round/>
                      <a:headEnd type="none" w="med" len="med"/>
                      <a:tailEnd type="none" w="med" len="med"/>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310</a:t>
                      </a:r>
                    </a:p>
                  </a:txBody>
                  <a:tcPr marT="45731" marB="45731"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90</a:t>
                      </a:r>
                    </a:p>
                  </a:txBody>
                  <a:tcPr marT="45731" marB="45731"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400</a:t>
                      </a:r>
                    </a:p>
                  </a:txBody>
                  <a:tcPr marT="45731" marB="45731"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32795" name="Rectangle 16"/>
          <p:cNvSpPr>
            <a:spLocks noChangeArrowheads="1"/>
          </p:cNvSpPr>
          <p:nvPr/>
        </p:nvSpPr>
        <p:spPr bwMode="auto">
          <a:xfrm>
            <a:off x="5430838" y="2716213"/>
            <a:ext cx="35337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spcBef>
                <a:spcPct val="0"/>
              </a:spcBef>
              <a:buClrTx/>
              <a:buSzTx/>
              <a:buFontTx/>
              <a:buNone/>
            </a:pPr>
            <a:r>
              <a:rPr lang="de-DE" altLang="ru-RU" sz="2400">
                <a:ea typeface="ＭＳ Ｐゴシック" panose="020B0600070205080204" pitchFamily="34" charset="-128"/>
              </a:rPr>
              <a:t>Theo dõi tỉ lệ số lần thống nhất của kết quả</a:t>
            </a:r>
            <a:endParaRPr lang="de-DE" altLang="ru-RU" sz="2400">
              <a:solidFill>
                <a:schemeClr val="bg1"/>
              </a:solidFill>
              <a:ea typeface="ＭＳ Ｐゴシック" panose="020B0600070205080204" pitchFamily="34" charset="-128"/>
            </a:endParaRPr>
          </a:p>
        </p:txBody>
      </p:sp>
      <p:sp>
        <p:nvSpPr>
          <p:cNvPr id="32796" name="Text Box 28"/>
          <p:cNvSpPr txBox="1">
            <a:spLocks noChangeArrowheads="1"/>
          </p:cNvSpPr>
          <p:nvPr/>
        </p:nvSpPr>
        <p:spPr bwMode="auto">
          <a:xfrm>
            <a:off x="250825" y="4149725"/>
            <a:ext cx="8713788"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de-DE" altLang="ru-RU" sz="2000" i="1" dirty="0"/>
              <a:t>P</a:t>
            </a:r>
            <a:r>
              <a:rPr lang="de-DE" altLang="ru-RU" sz="2000" dirty="0"/>
              <a:t>(</a:t>
            </a:r>
            <a:r>
              <a:rPr lang="de-DE" altLang="ru-RU" sz="2000" i="1" dirty="0"/>
              <a:t>A</a:t>
            </a:r>
            <a:r>
              <a:rPr lang="de-DE" altLang="ru-RU" sz="2000" dirty="0"/>
              <a:t>) = (300 + 70)/400 = 370/400 = 0.925</a:t>
            </a:r>
          </a:p>
          <a:p>
            <a:pPr eaLnBrk="1" hangingPunct="1">
              <a:spcBef>
                <a:spcPct val="0"/>
              </a:spcBef>
              <a:buClrTx/>
              <a:buSzTx/>
              <a:buFontTx/>
              <a:buNone/>
            </a:pPr>
            <a:r>
              <a:rPr lang="de-DE" altLang="ru-RU" sz="2000" dirty="0"/>
              <a:t>Giá trị biên tổng hợp</a:t>
            </a:r>
          </a:p>
          <a:p>
            <a:pPr eaLnBrk="1" hangingPunct="1">
              <a:spcBef>
                <a:spcPct val="0"/>
              </a:spcBef>
              <a:buClrTx/>
              <a:buSzTx/>
              <a:buFontTx/>
              <a:buNone/>
            </a:pPr>
            <a:r>
              <a:rPr lang="nn-NO" altLang="ru-RU" sz="2000" i="1" dirty="0"/>
              <a:t>P</a:t>
            </a:r>
            <a:r>
              <a:rPr lang="nn-NO" altLang="ru-RU" sz="2000" dirty="0"/>
              <a:t>(</a:t>
            </a:r>
            <a:r>
              <a:rPr lang="nn-NO" altLang="ru-RU" sz="2000" i="1" dirty="0"/>
              <a:t>không phù hợp</a:t>
            </a:r>
            <a:r>
              <a:rPr lang="nn-NO" altLang="ru-RU" sz="2000" dirty="0"/>
              <a:t>) = (80 + 90)/(400 + 400) = 170/800 = 0.2125</a:t>
            </a:r>
          </a:p>
          <a:p>
            <a:pPr eaLnBrk="1" hangingPunct="1">
              <a:spcBef>
                <a:spcPct val="0"/>
              </a:spcBef>
              <a:buClrTx/>
              <a:buSzTx/>
              <a:buFontTx/>
              <a:buNone/>
            </a:pPr>
            <a:r>
              <a:rPr lang="nn-NO" altLang="ru-RU" sz="2000" i="1" dirty="0"/>
              <a:t>P</a:t>
            </a:r>
            <a:r>
              <a:rPr lang="nn-NO" altLang="ru-RU" sz="2000" dirty="0"/>
              <a:t>(</a:t>
            </a:r>
            <a:r>
              <a:rPr lang="nn-NO" altLang="ru-RU" sz="2000" i="1" dirty="0"/>
              <a:t>phù hợp</a:t>
            </a:r>
            <a:r>
              <a:rPr lang="nn-NO" altLang="ru-RU" sz="2000" dirty="0"/>
              <a:t>) = (320 + 310)/(400 + 400) = 630/800 = 0.7878</a:t>
            </a:r>
          </a:p>
          <a:p>
            <a:pPr eaLnBrk="1" hangingPunct="1">
              <a:spcBef>
                <a:spcPct val="0"/>
              </a:spcBef>
              <a:buClrTx/>
              <a:buSzTx/>
              <a:buFontTx/>
              <a:buNone/>
            </a:pPr>
            <a:r>
              <a:rPr lang="en-US" altLang="ru-RU" sz="2000" dirty="0" err="1"/>
              <a:t>Giá</a:t>
            </a:r>
            <a:r>
              <a:rPr lang="en-US" altLang="ru-RU" sz="2000" dirty="0"/>
              <a:t> </a:t>
            </a:r>
            <a:r>
              <a:rPr lang="en-US" altLang="ru-RU" sz="2000" dirty="0" err="1"/>
              <a:t>trị</a:t>
            </a:r>
            <a:r>
              <a:rPr lang="en-US" altLang="ru-RU" sz="2000" dirty="0"/>
              <a:t> </a:t>
            </a:r>
            <a:r>
              <a:rPr lang="en-US" altLang="ru-RU" sz="2000" dirty="0" err="1"/>
              <a:t>xác</a:t>
            </a:r>
            <a:r>
              <a:rPr lang="en-US" altLang="ru-RU" sz="2000" dirty="0"/>
              <a:t> </a:t>
            </a:r>
            <a:r>
              <a:rPr lang="en-US" altLang="ru-RU" sz="2000" dirty="0" err="1"/>
              <a:t>suất</a:t>
            </a:r>
            <a:r>
              <a:rPr lang="en-US" altLang="ru-RU" sz="2000" dirty="0"/>
              <a:t> </a:t>
            </a:r>
            <a:r>
              <a:rPr lang="en-US" altLang="ru-RU" sz="2000" dirty="0" err="1"/>
              <a:t>của</a:t>
            </a:r>
            <a:r>
              <a:rPr lang="en-US" altLang="ru-RU" sz="2000" dirty="0"/>
              <a:t> </a:t>
            </a:r>
            <a:r>
              <a:rPr lang="en-US" altLang="ru-RU" sz="2000" dirty="0" err="1"/>
              <a:t>sự</a:t>
            </a:r>
            <a:r>
              <a:rPr lang="en-US" altLang="ru-RU" sz="2000" dirty="0"/>
              <a:t> </a:t>
            </a:r>
            <a:r>
              <a:rPr lang="en-US" altLang="ru-RU" sz="2000" dirty="0" err="1"/>
              <a:t>thống</a:t>
            </a:r>
            <a:r>
              <a:rPr lang="en-US" altLang="ru-RU" sz="2000" dirty="0"/>
              <a:t> </a:t>
            </a:r>
            <a:r>
              <a:rPr lang="en-US" altLang="ru-RU" sz="2000" dirty="0" err="1"/>
              <a:t>nhất</a:t>
            </a:r>
            <a:r>
              <a:rPr lang="en-US" altLang="ru-RU" sz="2000" dirty="0"/>
              <a:t> </a:t>
            </a:r>
            <a:r>
              <a:rPr lang="en-US" altLang="ru-RU" sz="2000" dirty="0" err="1"/>
              <a:t>ngẫu</a:t>
            </a:r>
            <a:r>
              <a:rPr lang="en-US" altLang="ru-RU" sz="2000" dirty="0"/>
              <a:t> </a:t>
            </a:r>
            <a:r>
              <a:rPr lang="en-US" altLang="ru-RU" sz="2000" dirty="0" err="1"/>
              <a:t>nhiên</a:t>
            </a:r>
            <a:r>
              <a:rPr lang="en-US" altLang="ru-RU" sz="2000" dirty="0"/>
              <a:t> </a:t>
            </a:r>
            <a:r>
              <a:rPr lang="en-US" altLang="ru-RU" sz="2000" i="1" dirty="0"/>
              <a:t>P</a:t>
            </a:r>
            <a:r>
              <a:rPr lang="en-US" altLang="ru-RU" sz="2000" dirty="0"/>
              <a:t>(</a:t>
            </a:r>
            <a:r>
              <a:rPr lang="en-US" altLang="ru-RU" sz="2000" i="1" dirty="0"/>
              <a:t>E</a:t>
            </a:r>
            <a:r>
              <a:rPr lang="en-US" altLang="ru-RU" sz="2000" dirty="0"/>
              <a:t>) =</a:t>
            </a:r>
          </a:p>
          <a:p>
            <a:pPr eaLnBrk="1" hangingPunct="1">
              <a:spcBef>
                <a:spcPct val="0"/>
              </a:spcBef>
              <a:buClrTx/>
              <a:buSzTx/>
              <a:buFontTx/>
              <a:buNone/>
            </a:pPr>
            <a:r>
              <a:rPr lang="de-DE" altLang="ru-RU" sz="2000" i="1" dirty="0"/>
              <a:t>P</a:t>
            </a:r>
            <a:r>
              <a:rPr lang="de-DE" altLang="ru-RU" sz="2000" dirty="0"/>
              <a:t>(</a:t>
            </a:r>
            <a:r>
              <a:rPr lang="de-DE" altLang="ru-RU" sz="2000" i="1" dirty="0"/>
              <a:t>không phù hợp</a:t>
            </a:r>
            <a:r>
              <a:rPr lang="de-DE" altLang="ru-RU" sz="2000" dirty="0"/>
              <a:t>)</a:t>
            </a:r>
            <a:r>
              <a:rPr lang="de-DE" altLang="ru-RU" sz="2000" baseline="30000" dirty="0"/>
              <a:t>2</a:t>
            </a:r>
            <a:r>
              <a:rPr lang="de-DE" altLang="ru-RU" sz="2000" dirty="0"/>
              <a:t> + </a:t>
            </a:r>
            <a:r>
              <a:rPr lang="de-DE" altLang="ru-RU" sz="2000" i="1" dirty="0"/>
              <a:t>P</a:t>
            </a:r>
            <a:r>
              <a:rPr lang="de-DE" altLang="ru-RU" sz="2000" dirty="0"/>
              <a:t>(phù hợp)</a:t>
            </a:r>
            <a:r>
              <a:rPr lang="de-DE" altLang="ru-RU" sz="2000" baseline="30000" dirty="0"/>
              <a:t>2</a:t>
            </a:r>
            <a:r>
              <a:rPr lang="de-DE" altLang="ru-RU" sz="2000" dirty="0"/>
              <a:t> = 0.21252</a:t>
            </a:r>
            <a:r>
              <a:rPr lang="de-DE" altLang="ru-RU" sz="2000" baseline="30000" dirty="0"/>
              <a:t>2</a:t>
            </a:r>
            <a:r>
              <a:rPr lang="de-DE" altLang="ru-RU" sz="2000" dirty="0"/>
              <a:t> + 0.78782</a:t>
            </a:r>
            <a:r>
              <a:rPr lang="de-DE" altLang="ru-RU" sz="2000" baseline="30000" dirty="0"/>
              <a:t>2</a:t>
            </a:r>
            <a:r>
              <a:rPr lang="de-DE" altLang="ru-RU" sz="2000" dirty="0"/>
              <a:t> = 0.665</a:t>
            </a:r>
          </a:p>
          <a:p>
            <a:pPr eaLnBrk="1" hangingPunct="1">
              <a:spcBef>
                <a:spcPct val="0"/>
              </a:spcBef>
              <a:buClrTx/>
              <a:buSzTx/>
              <a:buFontTx/>
              <a:buNone/>
            </a:pPr>
            <a:r>
              <a:rPr lang="it-IT" altLang="ru-RU" sz="2000" dirty="0"/>
              <a:t>Chỉ số kappa  </a:t>
            </a:r>
            <a:r>
              <a:rPr lang="az-Cyrl-AZ" altLang="ru-RU" sz="2000" i="1" dirty="0"/>
              <a:t>к</a:t>
            </a:r>
            <a:r>
              <a:rPr lang="it-IT" altLang="ru-RU" sz="2000" dirty="0"/>
              <a:t> = (</a:t>
            </a:r>
            <a:r>
              <a:rPr lang="it-IT" altLang="ru-RU" sz="2000" i="1" dirty="0"/>
              <a:t>P</a:t>
            </a:r>
            <a:r>
              <a:rPr lang="it-IT" altLang="ru-RU" sz="2000" dirty="0"/>
              <a:t>(</a:t>
            </a:r>
            <a:r>
              <a:rPr lang="it-IT" altLang="ru-RU" sz="2000" i="1" dirty="0"/>
              <a:t>A</a:t>
            </a:r>
            <a:r>
              <a:rPr lang="it-IT" altLang="ru-RU" sz="2000" dirty="0"/>
              <a:t>) − </a:t>
            </a:r>
            <a:r>
              <a:rPr lang="it-IT" altLang="ru-RU" sz="2000" i="1" dirty="0"/>
              <a:t>P</a:t>
            </a:r>
            <a:r>
              <a:rPr lang="it-IT" altLang="ru-RU" sz="2000" dirty="0"/>
              <a:t>(</a:t>
            </a:r>
            <a:r>
              <a:rPr lang="it-IT" altLang="ru-RU" sz="2000" i="1" dirty="0"/>
              <a:t>E</a:t>
            </a:r>
            <a:r>
              <a:rPr lang="it-IT" altLang="ru-RU" sz="2000" dirty="0"/>
              <a:t>))/(1 − </a:t>
            </a:r>
            <a:r>
              <a:rPr lang="it-IT" altLang="ru-RU" sz="2000" i="1" dirty="0"/>
              <a:t>P</a:t>
            </a:r>
            <a:r>
              <a:rPr lang="it-IT" altLang="ru-RU" sz="2000" dirty="0"/>
              <a:t>(</a:t>
            </a:r>
            <a:r>
              <a:rPr lang="it-IT" altLang="ru-RU" sz="2000" i="1" dirty="0"/>
              <a:t>E</a:t>
            </a:r>
            <a:r>
              <a:rPr lang="it-IT" altLang="ru-RU" sz="2000" dirty="0"/>
              <a:t>)) =</a:t>
            </a:r>
          </a:p>
          <a:p>
            <a:pPr eaLnBrk="1" hangingPunct="1">
              <a:spcBef>
                <a:spcPct val="0"/>
              </a:spcBef>
              <a:buClrTx/>
              <a:buSzTx/>
              <a:buFontTx/>
              <a:buNone/>
            </a:pPr>
            <a:r>
              <a:rPr lang="en-US" altLang="ru-RU" sz="2000" dirty="0"/>
              <a:t>(0.925 − 0.665)/(1 − 0.665) = 0.776 </a:t>
            </a:r>
            <a:r>
              <a:rPr lang="en-US" altLang="ru-RU" sz="2000" dirty="0">
                <a:solidFill>
                  <a:srgbClr val="0070C0"/>
                </a:solidFill>
              </a:rPr>
              <a:t>(</a:t>
            </a:r>
            <a:r>
              <a:rPr lang="en-US" altLang="ru-RU" sz="2000" dirty="0" err="1">
                <a:solidFill>
                  <a:srgbClr val="0070C0"/>
                </a:solidFill>
              </a:rPr>
              <a:t>trong</a:t>
            </a:r>
            <a:r>
              <a:rPr lang="en-US" altLang="ru-RU" sz="2000" dirty="0">
                <a:solidFill>
                  <a:srgbClr val="0070C0"/>
                </a:solidFill>
              </a:rPr>
              <a:t> </a:t>
            </a:r>
            <a:r>
              <a:rPr lang="en-US" altLang="ru-RU" sz="2000" dirty="0" err="1">
                <a:solidFill>
                  <a:srgbClr val="0070C0"/>
                </a:solidFill>
              </a:rPr>
              <a:t>khoảng</a:t>
            </a:r>
            <a:r>
              <a:rPr lang="en-US" altLang="ru-RU" sz="2000" dirty="0">
                <a:solidFill>
                  <a:srgbClr val="0070C0"/>
                </a:solidFill>
              </a:rPr>
              <a:t> </a:t>
            </a:r>
            <a:r>
              <a:rPr lang="en-US" altLang="ru-RU" sz="2000" dirty="0" err="1">
                <a:solidFill>
                  <a:srgbClr val="0070C0"/>
                </a:solidFill>
              </a:rPr>
              <a:t>được</a:t>
            </a:r>
            <a:r>
              <a:rPr lang="en-US" altLang="ru-RU" sz="2000" dirty="0">
                <a:solidFill>
                  <a:srgbClr val="0070C0"/>
                </a:solidFill>
              </a:rPr>
              <a:t> </a:t>
            </a:r>
            <a:r>
              <a:rPr lang="en-US" altLang="ru-RU" sz="2000" dirty="0" err="1">
                <a:solidFill>
                  <a:srgbClr val="0070C0"/>
                </a:solidFill>
              </a:rPr>
              <a:t>chấp</a:t>
            </a:r>
            <a:r>
              <a:rPr lang="en-US" altLang="ru-RU" sz="2000" dirty="0">
                <a:solidFill>
                  <a:srgbClr val="0070C0"/>
                </a:solidFill>
              </a:rPr>
              <a:t> </a:t>
            </a:r>
            <a:r>
              <a:rPr lang="en-US" altLang="ru-RU" sz="2000" dirty="0" err="1">
                <a:solidFill>
                  <a:srgbClr val="0070C0"/>
                </a:solidFill>
              </a:rPr>
              <a:t>nhận</a:t>
            </a:r>
            <a:r>
              <a:rPr lang="en-US" altLang="ru-RU" sz="2000" dirty="0">
                <a:solidFill>
                  <a:srgbClr val="0070C0"/>
                </a:solidFill>
              </a:rPr>
              <a:t>)</a:t>
            </a:r>
            <a:endParaRPr lang="vi-VN" altLang="ru-RU" sz="2000" dirty="0">
              <a:solidFill>
                <a:srgbClr val="0070C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ru-RU" smtClean="0"/>
              <a:t>Bài tập 8.1</a:t>
            </a:r>
            <a:endParaRPr lang="vi-VN" altLang="ru-RU" smtClean="0"/>
          </a:p>
        </p:txBody>
      </p:sp>
      <p:sp>
        <p:nvSpPr>
          <p:cNvPr id="33795" name="Slide Number Placeholder 2"/>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7D58D045-E409-4463-AE27-683DA9F3E293}" type="slidenum">
              <a:rPr lang="vi-VN" altLang="ru-RU" sz="1400" smtClean="0"/>
              <a:pPr>
                <a:spcBef>
                  <a:spcPct val="0"/>
                </a:spcBef>
                <a:buClrTx/>
                <a:buSzTx/>
                <a:buFontTx/>
                <a:buNone/>
              </a:pPr>
              <a:t>22</a:t>
            </a:fld>
            <a:endParaRPr lang="vi-VN" altLang="ru-RU" sz="1400" smtClean="0"/>
          </a:p>
        </p:txBody>
      </p:sp>
      <p:graphicFrame>
        <p:nvGraphicFramePr>
          <p:cNvPr id="4" name="Table 3"/>
          <p:cNvGraphicFramePr>
            <a:graphicFrameLocks noGrp="1"/>
          </p:cNvGraphicFramePr>
          <p:nvPr/>
        </p:nvGraphicFramePr>
        <p:xfrm>
          <a:off x="1258888" y="2205038"/>
          <a:ext cx="6096000" cy="1368426"/>
        </p:xfrm>
        <a:graphic>
          <a:graphicData uri="http://schemas.openxmlformats.org/drawingml/2006/table">
            <a:tbl>
              <a:tblPr firstRow="1" bandRow="1">
                <a:tableStyleId>{5C22544A-7EE6-4342-B048-85BDC9FD1C3A}</a:tableStyleId>
              </a:tblPr>
              <a:tblGrid>
                <a:gridCol w="2032000"/>
                <a:gridCol w="2032000"/>
                <a:gridCol w="2032000"/>
              </a:tblGrid>
              <a:tr h="456142">
                <a:tc>
                  <a:txBody>
                    <a:bodyPr/>
                    <a:lstStyle/>
                    <a:p>
                      <a:pPr>
                        <a:spcAft>
                          <a:spcPts val="1200"/>
                        </a:spcAft>
                      </a:pPr>
                      <a:endParaRPr lang="vi-VN" sz="1800" dirty="0"/>
                    </a:p>
                  </a:txBody>
                  <a:tcPr marT="45729" marB="45729"/>
                </a:tc>
                <a:tc>
                  <a:txBody>
                    <a:bodyPr/>
                    <a:lstStyle/>
                    <a:p>
                      <a:pPr>
                        <a:spcAft>
                          <a:spcPts val="1200"/>
                        </a:spcAft>
                      </a:pPr>
                      <a:r>
                        <a:rPr lang="en-US" sz="1800" dirty="0" smtClean="0"/>
                        <a:t>GT1</a:t>
                      </a:r>
                      <a:endParaRPr lang="vi-VN" sz="1800" dirty="0"/>
                    </a:p>
                  </a:txBody>
                  <a:tcPr marT="45729" marB="45729"/>
                </a:tc>
                <a:tc>
                  <a:txBody>
                    <a:bodyPr/>
                    <a:lstStyle/>
                    <a:p>
                      <a:pPr>
                        <a:spcAft>
                          <a:spcPts val="1200"/>
                        </a:spcAft>
                      </a:pPr>
                      <a:r>
                        <a:rPr lang="en-US" sz="1800" dirty="0" smtClean="0"/>
                        <a:t>GT2</a:t>
                      </a:r>
                      <a:endParaRPr lang="vi-VN" sz="1800" dirty="0"/>
                    </a:p>
                  </a:txBody>
                  <a:tcPr marT="45729" marB="45729"/>
                </a:tc>
              </a:tr>
              <a:tr h="456142">
                <a:tc>
                  <a:txBody>
                    <a:bodyPr/>
                    <a:lstStyle/>
                    <a:p>
                      <a:pPr>
                        <a:spcAft>
                          <a:spcPts val="1200"/>
                        </a:spcAft>
                      </a:pPr>
                      <a:r>
                        <a:rPr lang="en-US" sz="1800" dirty="0" smtClean="0"/>
                        <a:t>q</a:t>
                      </a:r>
                      <a:r>
                        <a:rPr lang="en-US" sz="1800" baseline="-25000" dirty="0" smtClean="0"/>
                        <a:t>1</a:t>
                      </a:r>
                      <a:endParaRPr lang="vi-VN" sz="1800" baseline="-25000" dirty="0"/>
                    </a:p>
                  </a:txBody>
                  <a:tcPr marT="45729" marB="45729"/>
                </a:tc>
                <a:tc>
                  <a:txBody>
                    <a:bodyPr/>
                    <a:lstStyle/>
                    <a:p>
                      <a:pPr>
                        <a:spcAft>
                          <a:spcPts val="1200"/>
                        </a:spcAft>
                      </a:pPr>
                      <a:r>
                        <a:rPr lang="en-US" sz="1800" dirty="0" smtClean="0"/>
                        <a:t>NRNNN</a:t>
                      </a:r>
                      <a:endParaRPr lang="vi-VN" sz="1800" dirty="0"/>
                    </a:p>
                  </a:txBody>
                  <a:tcPr marT="45729" marB="45729"/>
                </a:tc>
                <a:tc>
                  <a:txBody>
                    <a:bodyPr/>
                    <a:lstStyle/>
                    <a:p>
                      <a:pPr>
                        <a:spcAft>
                          <a:spcPts val="1200"/>
                        </a:spcAft>
                      </a:pPr>
                      <a:r>
                        <a:rPr lang="en-US" sz="1800" dirty="0" smtClean="0"/>
                        <a:t>NNNNR</a:t>
                      </a:r>
                      <a:endParaRPr lang="vi-VN" sz="1800" dirty="0"/>
                    </a:p>
                  </a:txBody>
                  <a:tcPr marT="45729" marB="45729"/>
                </a:tc>
              </a:tr>
              <a:tr h="456142">
                <a:tc>
                  <a:txBody>
                    <a:bodyPr/>
                    <a:lstStyle/>
                    <a:p>
                      <a:pPr>
                        <a:spcAft>
                          <a:spcPts val="1200"/>
                        </a:spcAft>
                      </a:pPr>
                      <a:r>
                        <a:rPr lang="en-US" sz="1800" dirty="0" smtClean="0"/>
                        <a:t>q</a:t>
                      </a:r>
                      <a:r>
                        <a:rPr lang="en-US" sz="1800" baseline="-25000" dirty="0" smtClean="0"/>
                        <a:t>2</a:t>
                      </a:r>
                      <a:endParaRPr lang="vi-VN" sz="1800" baseline="-25000" dirty="0"/>
                    </a:p>
                  </a:txBody>
                  <a:tcPr marT="45729" marB="45729"/>
                </a:tc>
                <a:tc>
                  <a:txBody>
                    <a:bodyPr/>
                    <a:lstStyle/>
                    <a:p>
                      <a:pPr>
                        <a:spcAft>
                          <a:spcPts val="1200"/>
                        </a:spcAft>
                      </a:pPr>
                      <a:r>
                        <a:rPr lang="en-US" sz="1800" dirty="0" smtClean="0"/>
                        <a:t>NNRNN</a:t>
                      </a:r>
                      <a:endParaRPr lang="vi-VN" sz="1800" dirty="0"/>
                    </a:p>
                  </a:txBody>
                  <a:tcPr marT="45729" marB="45729"/>
                </a:tc>
                <a:tc>
                  <a:txBody>
                    <a:bodyPr/>
                    <a:lstStyle/>
                    <a:p>
                      <a:pPr>
                        <a:spcAft>
                          <a:spcPts val="1200"/>
                        </a:spcAft>
                      </a:pPr>
                      <a:r>
                        <a:rPr lang="en-US" sz="1800" dirty="0" smtClean="0"/>
                        <a:t>RNNNN</a:t>
                      </a:r>
                      <a:endParaRPr lang="vi-VN" sz="1800" dirty="0"/>
                    </a:p>
                  </a:txBody>
                  <a:tcPr marT="45729" marB="45729"/>
                </a:tc>
              </a:tr>
            </a:tbl>
          </a:graphicData>
        </a:graphic>
      </p:graphicFrame>
      <p:sp>
        <p:nvSpPr>
          <p:cNvPr id="33814" name="TextBox 4"/>
          <p:cNvSpPr txBox="1">
            <a:spLocks noChangeArrowheads="1"/>
          </p:cNvSpPr>
          <p:nvPr/>
        </p:nvSpPr>
        <p:spPr bwMode="auto">
          <a:xfrm>
            <a:off x="1150938" y="4149725"/>
            <a:ext cx="58912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altLang="ru-RU" sz="2400">
                <a:solidFill>
                  <a:schemeClr val="tx2"/>
                </a:solidFill>
              </a:rPr>
              <a:t>So sánh hai giải thuật theo tham số MRR</a:t>
            </a:r>
            <a:endParaRPr lang="vi-VN" altLang="ru-RU" sz="2400">
              <a:solidFill>
                <a:schemeClr val="tx2"/>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vi-VN" altLang="ru-RU" dirty="0" smtClean="0"/>
              <a:t>Bài </a:t>
            </a:r>
            <a:r>
              <a:rPr lang="en-US" altLang="ru-RU" err="1" smtClean="0"/>
              <a:t>tập</a:t>
            </a:r>
            <a:r>
              <a:rPr lang="en-US" altLang="ru-RU" smtClean="0"/>
              <a:t> 8.2</a:t>
            </a:r>
            <a:endParaRPr lang="vi-VN" altLang="ru-RU" dirty="0" smtClean="0"/>
          </a:p>
        </p:txBody>
      </p:sp>
      <p:sp>
        <p:nvSpPr>
          <p:cNvPr id="6" name="Rectangle 3"/>
          <p:cNvSpPr txBox="1">
            <a:spLocks noChangeArrowheads="1"/>
          </p:cNvSpPr>
          <p:nvPr/>
        </p:nvSpPr>
        <p:spPr>
          <a:xfrm>
            <a:off x="611561" y="2017713"/>
            <a:ext cx="4968552" cy="4506912"/>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spcBef>
                <a:spcPts val="700"/>
              </a:spcBef>
              <a:buClr>
                <a:srgbClr val="336699"/>
              </a:buClr>
              <a:buSzTx/>
              <a:buNone/>
              <a:defRPr/>
            </a:pPr>
            <a:r>
              <a:rPr lang="vi-VN" sz="2400" dirty="0" smtClean="0"/>
              <a:t>Giả sử hệ thống tìm kiếm trả về tập kết quả là {4, 5, 6, 7, 8}:</a:t>
            </a:r>
          </a:p>
          <a:p>
            <a:pPr marL="0" indent="0" eaLnBrk="1" hangingPunct="1">
              <a:spcBef>
                <a:spcPts val="700"/>
              </a:spcBef>
              <a:buClr>
                <a:srgbClr val="336699"/>
              </a:buClr>
              <a:buSzTx/>
              <a:buNone/>
              <a:defRPr/>
            </a:pPr>
            <a:r>
              <a:rPr lang="vi-VN" sz="2400" dirty="0" smtClean="0"/>
              <a:t>a) Tính kappa giữa hai đánh giá;</a:t>
            </a:r>
          </a:p>
          <a:p>
            <a:pPr marL="0" indent="0" eaLnBrk="1" hangingPunct="1">
              <a:spcBef>
                <a:spcPts val="700"/>
              </a:spcBef>
              <a:buClr>
                <a:srgbClr val="336699"/>
              </a:buClr>
              <a:buSzTx/>
              <a:buNone/>
              <a:defRPr/>
            </a:pPr>
            <a:r>
              <a:rPr lang="vi-VN" sz="2400" dirty="0" smtClean="0"/>
              <a:t>b) Tính P, R và F1 trong trường hợp văn bản được coi là phù hợp nếu hai đánh giá thống nhất;</a:t>
            </a:r>
          </a:p>
          <a:p>
            <a:pPr marL="0" indent="0" eaLnBrk="1" hangingPunct="1">
              <a:spcBef>
                <a:spcPts val="700"/>
              </a:spcBef>
              <a:buClr>
                <a:srgbClr val="336699"/>
              </a:buClr>
              <a:buSzTx/>
              <a:buNone/>
              <a:defRPr/>
            </a:pPr>
            <a:r>
              <a:rPr lang="vi-VN" sz="2400" dirty="0" smtClean="0"/>
              <a:t>c) Tính P, R và F1 trong trường hợp văn bản được coi là phù hợp nếu một trong hai đánh giá là phù hợp.</a:t>
            </a:r>
          </a:p>
        </p:txBody>
      </p:sp>
      <p:pic>
        <p:nvPicPr>
          <p:cNvPr id="2" name="Picture 1"/>
          <p:cNvPicPr>
            <a:picLocks noChangeAspect="1"/>
          </p:cNvPicPr>
          <p:nvPr/>
        </p:nvPicPr>
        <p:blipFill>
          <a:blip r:embed="rId2"/>
          <a:stretch>
            <a:fillRect/>
          </a:stretch>
        </p:blipFill>
        <p:spPr>
          <a:xfrm>
            <a:off x="5580112" y="2017713"/>
            <a:ext cx="3572552" cy="4506912"/>
          </a:xfrm>
          <a:prstGeom prst="rect">
            <a:avLst/>
          </a:prstGeom>
        </p:spPr>
      </p:pic>
      <p:sp>
        <p:nvSpPr>
          <p:cNvPr id="33795" name="Slide Number Placeholder 2"/>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7D58D045-E409-4463-AE27-683DA9F3E293}" type="slidenum">
              <a:rPr lang="vi-VN" altLang="ru-RU" sz="1400" smtClean="0"/>
              <a:pPr>
                <a:spcBef>
                  <a:spcPct val="0"/>
                </a:spcBef>
                <a:buClrTx/>
                <a:buSzTx/>
                <a:buFontTx/>
                <a:buNone/>
              </a:pPr>
              <a:t>23</a:t>
            </a:fld>
            <a:endParaRPr lang="vi-VN" altLang="ru-RU" sz="1400" dirty="0" smtClean="0"/>
          </a:p>
        </p:txBody>
      </p:sp>
    </p:spTree>
    <p:extLst>
      <p:ext uri="{BB962C8B-B14F-4D97-AF65-F5344CB8AC3E}">
        <p14:creationId xmlns:p14="http://schemas.microsoft.com/office/powerpoint/2010/main" val="30636859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7E850317-6FC1-417D-A2D8-1F1E9789B6EB}" type="slidenum">
              <a:rPr lang="vi-VN" altLang="ru-RU" sz="1400" smtClean="0"/>
              <a:pPr>
                <a:spcBef>
                  <a:spcPct val="0"/>
                </a:spcBef>
                <a:buClrTx/>
                <a:buSzTx/>
                <a:buFontTx/>
                <a:buNone/>
              </a:pPr>
              <a:t>24</a:t>
            </a:fld>
            <a:endParaRPr lang="vi-VN" altLang="ru-RU" sz="1400" smtClean="0"/>
          </a:p>
        </p:txBody>
      </p:sp>
      <p:sp>
        <p:nvSpPr>
          <p:cNvPr id="34819" name="Rectangle 2"/>
          <p:cNvSpPr>
            <a:spLocks noGrp="1" noChangeArrowheads="1"/>
          </p:cNvSpPr>
          <p:nvPr>
            <p:ph type="title"/>
          </p:nvPr>
        </p:nvSpPr>
        <p:spPr/>
        <p:txBody>
          <a:bodyPr/>
          <a:lstStyle/>
          <a:p>
            <a:pPr eaLnBrk="1" hangingPunct="1"/>
            <a:endParaRPr lang="ru-RU" altLang="ru-RU" smtClean="0"/>
          </a:p>
        </p:txBody>
      </p:sp>
      <p:pic>
        <p:nvPicPr>
          <p:cNvPr id="105475"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105475"/>
                                        </p:tgtEl>
                                        <p:attrNameLst>
                                          <p:attrName>style.visibility</p:attrName>
                                        </p:attrNameLst>
                                      </p:cBhvr>
                                      <p:to>
                                        <p:strVal val="visible"/>
                                      </p:to>
                                    </p:set>
                                    <p:anim calcmode="lin" valueType="num">
                                      <p:cBhvr additive="base">
                                        <p:cTn id="7" dur="500" fill="hold"/>
                                        <p:tgtEl>
                                          <p:spTgt spid="105475"/>
                                        </p:tgtEl>
                                        <p:attrNameLst>
                                          <p:attrName>ppt_x</p:attrName>
                                        </p:attrNameLst>
                                      </p:cBhvr>
                                      <p:tavLst>
                                        <p:tav tm="0">
                                          <p:val>
                                            <p:strVal val="#ppt_x"/>
                                          </p:val>
                                        </p:tav>
                                        <p:tav tm="100000">
                                          <p:val>
                                            <p:strVal val="#ppt_x"/>
                                          </p:val>
                                        </p:tav>
                                      </p:tavLst>
                                    </p:anim>
                                    <p:anim calcmode="lin" valueType="num">
                                      <p:cBhvr additive="base">
                                        <p:cTn id="8" dur="500" fill="hold"/>
                                        <p:tgtEl>
                                          <p:spTgt spid="1054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D8C5E1CB-89E1-433F-8D5F-86B24C5B5429}" type="slidenum">
              <a:rPr lang="vi-VN" altLang="ru-RU" sz="1400" smtClean="0"/>
              <a:pPr>
                <a:spcBef>
                  <a:spcPct val="0"/>
                </a:spcBef>
                <a:buClrTx/>
                <a:buSzTx/>
                <a:buFontTx/>
                <a:buNone/>
              </a:pPr>
              <a:t>3</a:t>
            </a:fld>
            <a:endParaRPr lang="vi-VN" altLang="ru-RU" sz="1400" smtClean="0"/>
          </a:p>
        </p:txBody>
      </p:sp>
      <p:sp>
        <p:nvSpPr>
          <p:cNvPr id="6147" name="Rectangle 2"/>
          <p:cNvSpPr>
            <a:spLocks noGrp="1" noChangeArrowheads="1"/>
          </p:cNvSpPr>
          <p:nvPr>
            <p:ph type="title" idx="4294967295"/>
          </p:nvPr>
        </p:nvSpPr>
        <p:spPr/>
        <p:txBody>
          <a:bodyPr/>
          <a:lstStyle/>
          <a:p>
            <a:pPr eaLnBrk="1" hangingPunct="1"/>
            <a:r>
              <a:rPr lang="vi-VN" altLang="ru-RU" dirty="0" smtClean="0"/>
              <a:t>MRR</a:t>
            </a:r>
          </a:p>
        </p:txBody>
      </p:sp>
      <p:sp>
        <p:nvSpPr>
          <p:cNvPr id="6148" name="Rectangle 3"/>
          <p:cNvSpPr>
            <a:spLocks noGrp="1" noChangeArrowheads="1"/>
          </p:cNvSpPr>
          <p:nvPr>
            <p:ph type="body" idx="4294967295"/>
          </p:nvPr>
        </p:nvSpPr>
        <p:spPr>
          <a:xfrm>
            <a:off x="647700" y="1920875"/>
            <a:ext cx="8316913" cy="3596357"/>
          </a:xfrm>
        </p:spPr>
        <p:txBody>
          <a:bodyPr/>
          <a:lstStyle/>
          <a:p>
            <a:pPr algn="just" eaLnBrk="1" hangingPunct="1"/>
            <a:r>
              <a:rPr lang="vi-VN" altLang="ru-RU" dirty="0"/>
              <a:t>MRR đánh giá cao kết quả phù hợp gần với vị trí đầu danh sách.</a:t>
            </a:r>
            <a:endParaRPr lang="en-US" altLang="ru-RU" dirty="0" smtClean="0"/>
          </a:p>
          <a:p>
            <a:pPr algn="just" eaLnBrk="1" hangingPunct="1"/>
            <a:r>
              <a:rPr lang="en-US" altLang="ru-RU" dirty="0" smtClean="0"/>
              <a:t>MRR </a:t>
            </a:r>
            <a:r>
              <a:rPr lang="vi-VN" altLang="ru-RU" dirty="0" smtClean="0"/>
              <a:t>thường được sử dụng </a:t>
            </a:r>
            <a:r>
              <a:rPr lang="en-US" altLang="ru-RU" dirty="0" err="1" smtClean="0"/>
              <a:t>để</a:t>
            </a:r>
            <a:r>
              <a:rPr lang="en-US" altLang="ru-RU" dirty="0" smtClean="0"/>
              <a:t> </a:t>
            </a:r>
            <a:r>
              <a:rPr lang="en-US" altLang="ru-RU" dirty="0" err="1" smtClean="0"/>
              <a:t>đánh</a:t>
            </a:r>
            <a:r>
              <a:rPr lang="en-US" altLang="ru-RU" dirty="0" smtClean="0"/>
              <a:t> </a:t>
            </a:r>
            <a:r>
              <a:rPr lang="en-US" altLang="ru-RU" dirty="0" err="1" smtClean="0"/>
              <a:t>giá</a:t>
            </a:r>
            <a:r>
              <a:rPr lang="en-US" altLang="ru-RU" dirty="0" smtClean="0"/>
              <a:t> </a:t>
            </a:r>
            <a:r>
              <a:rPr lang="en-US" altLang="ru-RU" dirty="0" err="1" smtClean="0"/>
              <a:t>kết</a:t>
            </a:r>
            <a:r>
              <a:rPr lang="en-US" altLang="ru-RU" dirty="0" smtClean="0"/>
              <a:t> </a:t>
            </a:r>
            <a:r>
              <a:rPr lang="en-US" altLang="ru-RU" dirty="0" err="1" smtClean="0"/>
              <a:t>quả</a:t>
            </a:r>
            <a:r>
              <a:rPr lang="en-US" altLang="ru-RU" dirty="0" smtClean="0"/>
              <a:t> </a:t>
            </a:r>
            <a:r>
              <a:rPr lang="en-US" altLang="ru-RU" dirty="0" err="1" smtClean="0"/>
              <a:t>tìm</a:t>
            </a:r>
            <a:r>
              <a:rPr lang="en-US" altLang="ru-RU" dirty="0" smtClean="0"/>
              <a:t> </a:t>
            </a:r>
            <a:r>
              <a:rPr lang="en-US" altLang="ru-RU" dirty="0" err="1" smtClean="0"/>
              <a:t>kiếm</a:t>
            </a:r>
            <a:r>
              <a:rPr lang="en-US" altLang="ru-RU" dirty="0" smtClean="0"/>
              <a:t> </a:t>
            </a:r>
            <a:r>
              <a:rPr lang="en-US" altLang="ru-RU" dirty="0" err="1" smtClean="0"/>
              <a:t>khi</a:t>
            </a:r>
            <a:r>
              <a:rPr lang="en-US" altLang="ru-RU" dirty="0" smtClean="0"/>
              <a:t> </a:t>
            </a:r>
            <a:r>
              <a:rPr lang="en-US" altLang="ru-RU" dirty="0" err="1" smtClean="0"/>
              <a:t>chỉ</a:t>
            </a:r>
            <a:r>
              <a:rPr lang="en-US" altLang="ru-RU" dirty="0" smtClean="0"/>
              <a:t> </a:t>
            </a:r>
            <a:r>
              <a:rPr lang="en-US" altLang="ru-RU" dirty="0" err="1" smtClean="0"/>
              <a:t>có</a:t>
            </a:r>
            <a:r>
              <a:rPr lang="en-US" altLang="ru-RU" dirty="0" smtClean="0"/>
              <a:t> </a:t>
            </a:r>
            <a:r>
              <a:rPr lang="vi-VN" altLang="ru-RU" dirty="0" smtClean="0"/>
              <a:t>một </a:t>
            </a:r>
            <a:r>
              <a:rPr lang="vi-VN" altLang="ru-RU" dirty="0" smtClean="0"/>
              <a:t>văn bản phù hợp: </a:t>
            </a:r>
          </a:p>
          <a:p>
            <a:pPr lvl="1" eaLnBrk="1" hangingPunct="1"/>
            <a:r>
              <a:rPr lang="vi-VN" altLang="ru-RU" dirty="0" smtClean="0"/>
              <a:t>Tìm kiếm trang chủ của một tổ chức, vấn tin về một sự kiện v.v.;</a:t>
            </a:r>
          </a:p>
          <a:p>
            <a:pPr lvl="1" algn="just" eaLnBrk="1" hangingPunct="1"/>
            <a:r>
              <a:rPr lang="vi-VN" altLang="ru-RU" dirty="0" smtClean="0"/>
              <a:t>Kết quả phù hợp càng xa vị trí đầu danh sách người dùng càng tốn nhiều thời gian tiếp cận văn bản đó;</a:t>
            </a:r>
          </a:p>
          <a:p>
            <a:pPr lvl="1" algn="just" eaLnBrk="1" hangingPunct="1"/>
            <a:endParaRPr lang="vi-VN" altLang="ru-RU" dirty="0" smtClean="0"/>
          </a:p>
          <a:p>
            <a:pPr eaLnBrk="1" hangingPunct="1">
              <a:buFont typeface="Wingdings" panose="05000000000000000000" pitchFamily="2" charset="2"/>
              <a:buNone/>
            </a:pPr>
            <a:endParaRPr lang="en-US" altLang="ru-RU" dirty="0" smtClean="0"/>
          </a:p>
        </p:txBody>
      </p:sp>
      <p:sp>
        <p:nvSpPr>
          <p:cNvPr id="2" name="TextBox 1"/>
          <p:cNvSpPr txBox="1"/>
          <p:nvPr/>
        </p:nvSpPr>
        <p:spPr>
          <a:xfrm>
            <a:off x="611560" y="5805264"/>
            <a:ext cx="8352928" cy="461665"/>
          </a:xfrm>
          <a:prstGeom prst="rect">
            <a:avLst/>
          </a:prstGeom>
          <a:noFill/>
        </p:spPr>
        <p:txBody>
          <a:bodyPr wrap="square" rtlCol="0">
            <a:spAutoFit/>
          </a:bodyPr>
          <a:lstStyle/>
          <a:p>
            <a:r>
              <a:rPr lang="vi-VN" altLang="ru-RU" sz="2400" dirty="0" smtClean="0">
                <a:solidFill>
                  <a:schemeClr val="tx2"/>
                </a:solidFill>
              </a:rPr>
              <a:t>Trung bình hạng nghịch đảo</a:t>
            </a:r>
            <a:r>
              <a:rPr lang="en-US" altLang="ru-RU" sz="2400" dirty="0" smtClean="0">
                <a:solidFill>
                  <a:schemeClr val="tx2"/>
                </a:solidFill>
              </a:rPr>
              <a:t>: MRR: </a:t>
            </a:r>
            <a:r>
              <a:rPr lang="en-US" altLang="ru-RU" sz="2400" b="1" dirty="0" smtClean="0">
                <a:solidFill>
                  <a:schemeClr val="tx2"/>
                </a:solidFill>
              </a:rPr>
              <a:t>M</a:t>
            </a:r>
            <a:r>
              <a:rPr lang="en-US" altLang="ru-RU" sz="2400" dirty="0" smtClean="0">
                <a:solidFill>
                  <a:schemeClr val="tx2"/>
                </a:solidFill>
              </a:rPr>
              <a:t>ean </a:t>
            </a:r>
            <a:r>
              <a:rPr lang="en-US" altLang="ru-RU" sz="2400" b="1" dirty="0">
                <a:solidFill>
                  <a:schemeClr val="tx2"/>
                </a:solidFill>
              </a:rPr>
              <a:t>R</a:t>
            </a:r>
            <a:r>
              <a:rPr lang="en-US" altLang="ru-RU" sz="2400" dirty="0">
                <a:solidFill>
                  <a:schemeClr val="tx2"/>
                </a:solidFill>
              </a:rPr>
              <a:t>eciprocal </a:t>
            </a:r>
            <a:r>
              <a:rPr lang="en-US" altLang="ru-RU" sz="2400" b="1" dirty="0" smtClean="0">
                <a:solidFill>
                  <a:schemeClr val="tx2"/>
                </a:solidFill>
              </a:rPr>
              <a:t>R</a:t>
            </a:r>
            <a:r>
              <a:rPr lang="en-US" altLang="ru-RU" sz="2400" dirty="0" smtClean="0">
                <a:solidFill>
                  <a:schemeClr val="tx2"/>
                </a:solidFill>
              </a:rPr>
              <a:t>ank</a:t>
            </a:r>
            <a:endParaRPr lang="vi-VN" sz="2400" dirty="0">
              <a:solidFill>
                <a:schemeClr val="tx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D913485D-442E-4EDC-9847-2FBE84132DF9}" type="slidenum">
              <a:rPr lang="vi-VN" altLang="ru-RU" sz="1400" smtClean="0"/>
              <a:pPr>
                <a:spcBef>
                  <a:spcPct val="0"/>
                </a:spcBef>
                <a:buClrTx/>
                <a:buSzTx/>
                <a:buFontTx/>
                <a:buNone/>
              </a:pPr>
              <a:t>4</a:t>
            </a:fld>
            <a:endParaRPr lang="vi-VN" altLang="ru-RU" sz="1400" smtClean="0"/>
          </a:p>
        </p:txBody>
      </p:sp>
      <p:sp>
        <p:nvSpPr>
          <p:cNvPr id="8195" name="Rectangle 3"/>
          <p:cNvSpPr>
            <a:spLocks noGrp="1" noChangeArrowheads="1"/>
          </p:cNvSpPr>
          <p:nvPr>
            <p:ph type="body" idx="4294967295"/>
          </p:nvPr>
        </p:nvSpPr>
        <p:spPr>
          <a:xfrm>
            <a:off x="611188" y="2017713"/>
            <a:ext cx="8343900" cy="1531937"/>
          </a:xfrm>
        </p:spPr>
        <p:txBody>
          <a:bodyPr/>
          <a:lstStyle/>
          <a:p>
            <a:pPr eaLnBrk="1" hangingPunct="1"/>
            <a:r>
              <a:rPr lang="en-US" altLang="ru-RU" sz="2600" smtClean="0"/>
              <a:t>Gọi K là vị trí của kết quả đầu tiên phù hợp với q</a:t>
            </a:r>
          </a:p>
          <a:p>
            <a:pPr lvl="1" eaLnBrk="1" hangingPunct="1"/>
            <a:endParaRPr lang="en-US" altLang="ru-RU" smtClean="0"/>
          </a:p>
          <a:p>
            <a:pPr eaLnBrk="1" hangingPunct="1"/>
            <a:endParaRPr lang="en-US" altLang="ru-RU" sz="2600" smtClean="0"/>
          </a:p>
        </p:txBody>
      </p:sp>
      <p:graphicFrame>
        <p:nvGraphicFramePr>
          <p:cNvPr id="8196" name="Object 5"/>
          <p:cNvGraphicFramePr>
            <a:graphicFrameLocks noChangeAspect="1"/>
          </p:cNvGraphicFramePr>
          <p:nvPr/>
        </p:nvGraphicFramePr>
        <p:xfrm>
          <a:off x="1150938" y="2565400"/>
          <a:ext cx="1841500" cy="984250"/>
        </p:xfrm>
        <a:graphic>
          <a:graphicData uri="http://schemas.openxmlformats.org/presentationml/2006/ole">
            <mc:AlternateContent xmlns:mc="http://schemas.openxmlformats.org/markup-compatibility/2006">
              <mc:Choice xmlns:v="urn:schemas-microsoft-com:vml" Requires="v">
                <p:oleObj spid="_x0000_s8588" name="Equation" r:id="rId3" imgW="736280" imgH="393529" progId="Equation.3">
                  <p:embed/>
                </p:oleObj>
              </mc:Choice>
              <mc:Fallback>
                <p:oleObj name="Equation" r:id="rId3" imgW="736280" imgH="39352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938" y="2565400"/>
                        <a:ext cx="1841500" cy="98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197" name="Object 5"/>
          <p:cNvGraphicFramePr>
            <a:graphicFrameLocks noChangeAspect="1"/>
          </p:cNvGraphicFramePr>
          <p:nvPr>
            <p:extLst>
              <p:ext uri="{D42A27DB-BD31-4B8C-83A1-F6EECF244321}">
                <p14:modId xmlns:p14="http://schemas.microsoft.com/office/powerpoint/2010/main" val="1013455165"/>
              </p:ext>
            </p:extLst>
          </p:nvPr>
        </p:nvGraphicFramePr>
        <p:xfrm>
          <a:off x="1043608" y="5557838"/>
          <a:ext cx="3587750" cy="1111250"/>
        </p:xfrm>
        <a:graphic>
          <a:graphicData uri="http://schemas.openxmlformats.org/presentationml/2006/ole">
            <mc:AlternateContent xmlns:mc="http://schemas.openxmlformats.org/markup-compatibility/2006">
              <mc:Choice xmlns:v="urn:schemas-microsoft-com:vml" Requires="v">
                <p:oleObj spid="_x0000_s8589" name="Equation" r:id="rId5" imgW="1435100" imgH="444500" progId="Equation.3">
                  <p:embed/>
                </p:oleObj>
              </mc:Choice>
              <mc:Fallback>
                <p:oleObj name="Equation" r:id="rId5" imgW="1435100" imgH="4445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608" y="5557838"/>
                        <a:ext cx="3587750" cy="111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198" name="Object 6"/>
          <p:cNvGraphicFramePr>
            <a:graphicFrameLocks noChangeAspect="1"/>
          </p:cNvGraphicFramePr>
          <p:nvPr/>
        </p:nvGraphicFramePr>
        <p:xfrm>
          <a:off x="1042988" y="4362450"/>
          <a:ext cx="4032250" cy="1079500"/>
        </p:xfrm>
        <a:graphic>
          <a:graphicData uri="http://schemas.openxmlformats.org/presentationml/2006/ole">
            <mc:AlternateContent xmlns:mc="http://schemas.openxmlformats.org/markup-compatibility/2006">
              <mc:Choice xmlns:v="urn:schemas-microsoft-com:vml" Requires="v">
                <p:oleObj spid="_x0000_s8590" name="Equation" r:id="rId7" imgW="1612900" imgH="431800" progId="Equation.3">
                  <p:embed/>
                </p:oleObj>
              </mc:Choice>
              <mc:Fallback>
                <p:oleObj name="Equation" r:id="rId7" imgW="1612900" imgH="431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4362450"/>
                        <a:ext cx="403225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199" name="Rectangle 2"/>
          <p:cNvSpPr txBox="1">
            <a:spLocks noChangeArrowheads="1"/>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vi-VN" altLang="ru-RU" sz="3600" dirty="0" smtClean="0">
                <a:solidFill>
                  <a:schemeClr val="tx2"/>
                </a:solidFill>
              </a:rPr>
              <a:t>MRR </a:t>
            </a:r>
            <a:r>
              <a:rPr lang="en-US" altLang="ru-RU" sz="3600" dirty="0" smtClean="0">
                <a:solidFill>
                  <a:schemeClr val="tx2"/>
                </a:solidFill>
              </a:rPr>
              <a:t>(2</a:t>
            </a:r>
            <a:r>
              <a:rPr lang="en-US" altLang="ru-RU" sz="3600" dirty="0">
                <a:solidFill>
                  <a:schemeClr val="tx2"/>
                </a:solidFill>
              </a:rPr>
              <a:t>)</a:t>
            </a:r>
          </a:p>
        </p:txBody>
      </p:sp>
      <p:sp>
        <p:nvSpPr>
          <p:cNvPr id="8200" name="Rectangle 3"/>
          <p:cNvSpPr txBox="1">
            <a:spLocks noChangeArrowheads="1"/>
          </p:cNvSpPr>
          <p:nvPr/>
        </p:nvSpPr>
        <p:spPr bwMode="auto">
          <a:xfrm>
            <a:off x="611188" y="3860800"/>
            <a:ext cx="8343900" cy="153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r>
              <a:rPr lang="en-US" altLang="ru-RU" sz="2600" dirty="0" err="1" smtClean="0"/>
              <a:t>Gọi</a:t>
            </a:r>
            <a:r>
              <a:rPr lang="en-US" altLang="ru-RU" sz="2600" dirty="0" smtClean="0"/>
              <a:t> </a:t>
            </a:r>
            <a:r>
              <a:rPr lang="en-US" altLang="ru-RU" sz="2600" dirty="0"/>
              <a:t>Q </a:t>
            </a:r>
            <a:r>
              <a:rPr lang="en-US" altLang="ru-RU" sz="2600" dirty="0" err="1"/>
              <a:t>là</a:t>
            </a:r>
            <a:r>
              <a:rPr lang="en-US" altLang="ru-RU" sz="2600" dirty="0"/>
              <a:t> </a:t>
            </a:r>
            <a:r>
              <a:rPr lang="en-US" altLang="ru-RU" sz="2600" dirty="0" err="1"/>
              <a:t>tập</a:t>
            </a:r>
            <a:r>
              <a:rPr lang="en-US" altLang="ru-RU" sz="2600" dirty="0"/>
              <a:t> </a:t>
            </a:r>
            <a:r>
              <a:rPr lang="en-US" altLang="ru-RU" sz="2600" dirty="0" err="1"/>
              <a:t>truy</a:t>
            </a:r>
            <a:r>
              <a:rPr lang="en-US" altLang="ru-RU" sz="2600" dirty="0"/>
              <a:t> </a:t>
            </a:r>
            <a:r>
              <a:rPr lang="en-US" altLang="ru-RU" sz="2600" dirty="0" err="1" smtClean="0"/>
              <a:t>vấn</a:t>
            </a:r>
            <a:r>
              <a:rPr lang="en-US" altLang="ru-RU" sz="2600" dirty="0" smtClean="0"/>
              <a:t> </a:t>
            </a:r>
            <a:r>
              <a:rPr lang="en-US" altLang="ru-RU" sz="2600" dirty="0" err="1" smtClean="0"/>
              <a:t>mẫu</a:t>
            </a:r>
            <a:r>
              <a:rPr lang="en-US" altLang="ru-RU" sz="2600" dirty="0" smtClean="0"/>
              <a:t>:</a:t>
            </a:r>
            <a:endParaRPr lang="en-US" altLang="ru-RU" sz="2600" dirty="0"/>
          </a:p>
          <a:p>
            <a:pPr lvl="1" eaLnBrk="1" hangingPunct="1"/>
            <a:endParaRPr lang="en-US" altLang="ru-RU" dirty="0"/>
          </a:p>
          <a:p>
            <a:pPr eaLnBrk="1" hangingPunct="1"/>
            <a:endParaRPr lang="en-US" altLang="ru-RU" sz="2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ru-RU" smtClean="0"/>
              <a:t>Nội dung chính</a:t>
            </a:r>
            <a:endParaRPr lang="vi-VN" altLang="ru-RU" smtClean="0"/>
          </a:p>
        </p:txBody>
      </p:sp>
      <p:sp>
        <p:nvSpPr>
          <p:cNvPr id="7" name="Rectangle 3"/>
          <p:cNvSpPr txBox="1">
            <a:spLocks noChangeArrowheads="1"/>
          </p:cNvSpPr>
          <p:nvPr/>
        </p:nvSpPr>
        <p:spPr bwMode="auto">
          <a:xfrm>
            <a:off x="611560" y="2017713"/>
            <a:ext cx="8343528"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r>
              <a:rPr lang="en-US" sz="2800" dirty="0" smtClean="0">
                <a:solidFill>
                  <a:schemeClr val="bg1">
                    <a:lumMod val="75000"/>
                  </a:schemeClr>
                </a:solidFill>
              </a:rPr>
              <a:t>1. MRR</a:t>
            </a:r>
          </a:p>
          <a:p>
            <a:pPr eaLnBrk="1" hangingPunct="1">
              <a:defRPr/>
            </a:pPr>
            <a:r>
              <a:rPr lang="en-US" sz="2800" dirty="0" smtClean="0"/>
              <a:t>2. NDCG</a:t>
            </a:r>
          </a:p>
          <a:p>
            <a:pPr eaLnBrk="1" hangingPunct="1">
              <a:defRPr/>
            </a:pPr>
            <a:r>
              <a:rPr lang="en-US" sz="2800" dirty="0" smtClean="0">
                <a:solidFill>
                  <a:schemeClr val="bg1">
                    <a:lumMod val="85000"/>
                  </a:schemeClr>
                </a:solidFill>
              </a:rPr>
              <a:t>3. </a:t>
            </a:r>
            <a:r>
              <a:rPr lang="en-US" sz="2800" dirty="0" err="1" smtClean="0">
                <a:solidFill>
                  <a:schemeClr val="bg1">
                    <a:lumMod val="85000"/>
                  </a:schemeClr>
                </a:solidFill>
              </a:rPr>
              <a:t>Xây</a:t>
            </a:r>
            <a:r>
              <a:rPr lang="en-US" sz="2800" dirty="0" smtClean="0">
                <a:solidFill>
                  <a:schemeClr val="bg1">
                    <a:lumMod val="85000"/>
                  </a:schemeClr>
                </a:solidFill>
              </a:rPr>
              <a:t> </a:t>
            </a:r>
            <a:r>
              <a:rPr lang="en-US" sz="2800" dirty="0" err="1" smtClean="0">
                <a:solidFill>
                  <a:schemeClr val="bg1">
                    <a:lumMod val="85000"/>
                  </a:schemeClr>
                </a:solidFill>
              </a:rPr>
              <a:t>dựng</a:t>
            </a:r>
            <a:r>
              <a:rPr lang="en-US" sz="2800" dirty="0" smtClean="0">
                <a:solidFill>
                  <a:schemeClr val="bg1">
                    <a:lumMod val="85000"/>
                  </a:schemeClr>
                </a:solidFill>
              </a:rPr>
              <a:t> </a:t>
            </a:r>
            <a:r>
              <a:rPr lang="en-US" sz="2800" dirty="0" err="1" smtClean="0">
                <a:solidFill>
                  <a:schemeClr val="bg1">
                    <a:lumMod val="85000"/>
                  </a:schemeClr>
                </a:solidFill>
              </a:rPr>
              <a:t>bộ</a:t>
            </a:r>
            <a:r>
              <a:rPr lang="en-US" sz="2800" dirty="0" smtClean="0">
                <a:solidFill>
                  <a:schemeClr val="bg1">
                    <a:lumMod val="85000"/>
                  </a:schemeClr>
                </a:solidFill>
              </a:rPr>
              <a:t> </a:t>
            </a:r>
            <a:r>
              <a:rPr lang="en-US" sz="2800" dirty="0" err="1" smtClean="0">
                <a:solidFill>
                  <a:schemeClr val="bg1">
                    <a:lumMod val="85000"/>
                  </a:schemeClr>
                </a:solidFill>
              </a:rPr>
              <a:t>dữ</a:t>
            </a:r>
            <a:r>
              <a:rPr lang="en-US" sz="2800" dirty="0" smtClean="0">
                <a:solidFill>
                  <a:schemeClr val="bg1">
                    <a:lumMod val="85000"/>
                  </a:schemeClr>
                </a:solidFill>
              </a:rPr>
              <a:t> </a:t>
            </a:r>
            <a:r>
              <a:rPr lang="en-US" sz="2800" dirty="0" err="1" smtClean="0">
                <a:solidFill>
                  <a:schemeClr val="bg1">
                    <a:lumMod val="85000"/>
                  </a:schemeClr>
                </a:solidFill>
              </a:rPr>
              <a:t>liệu</a:t>
            </a:r>
            <a:endParaRPr lang="vi-VN" sz="2800" dirty="0" smtClean="0">
              <a:solidFill>
                <a:schemeClr val="bg1">
                  <a:lumMod val="8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58B7C233-5189-4AC2-89B5-68D7E1882031}" type="slidenum">
              <a:rPr lang="vi-VN" altLang="ru-RU" sz="1400" smtClean="0"/>
              <a:pPr>
                <a:spcBef>
                  <a:spcPct val="0"/>
                </a:spcBef>
                <a:buClrTx/>
                <a:buSzTx/>
                <a:buFontTx/>
                <a:buNone/>
              </a:pPr>
              <a:t>6</a:t>
            </a:fld>
            <a:endParaRPr lang="vi-VN" altLang="ru-RU" sz="1400" smtClean="0"/>
          </a:p>
        </p:txBody>
      </p:sp>
      <p:sp>
        <p:nvSpPr>
          <p:cNvPr id="10243" name="Content Placeholder 2"/>
          <p:cNvSpPr>
            <a:spLocks noGrp="1"/>
          </p:cNvSpPr>
          <p:nvPr>
            <p:ph idx="4294967295"/>
          </p:nvPr>
        </p:nvSpPr>
        <p:spPr>
          <a:xfrm>
            <a:off x="684213" y="1988841"/>
            <a:ext cx="8002587" cy="4564360"/>
          </a:xfrm>
        </p:spPr>
        <p:txBody>
          <a:bodyPr/>
          <a:lstStyle/>
          <a:p>
            <a:pPr algn="just" eaLnBrk="1" hangingPunct="1"/>
            <a:r>
              <a:rPr lang="vi-VN" altLang="ru-RU" sz="3200" dirty="0" smtClean="0"/>
              <a:t>Đánh giá sự phù hợp của văn bản và truy vấn theo nhiều mức khác nhau:</a:t>
            </a:r>
          </a:p>
          <a:p>
            <a:pPr lvl="1" algn="just" eaLnBrk="1" hangingPunct="1"/>
            <a:r>
              <a:rPr lang="vi-VN" altLang="ru-RU" sz="2800" dirty="0" smtClean="0"/>
              <a:t>Ký hiệu rel</a:t>
            </a:r>
            <a:r>
              <a:rPr lang="vi-VN" altLang="ru-RU" sz="2800" baseline="-25000" dirty="0" smtClean="0"/>
              <a:t>i</a:t>
            </a:r>
            <a:r>
              <a:rPr lang="vi-VN" altLang="ru-RU" sz="2800" dirty="0" smtClean="0"/>
              <a:t> là mức phù hợp của văn bản d</a:t>
            </a:r>
            <a:r>
              <a:rPr lang="vi-VN" altLang="ru-RU" sz="2800" baseline="-25000" dirty="0" smtClean="0"/>
              <a:t>i</a:t>
            </a:r>
            <a:r>
              <a:rPr lang="vi-VN" altLang="ru-RU" sz="2800" dirty="0" smtClean="0"/>
              <a:t>;</a:t>
            </a:r>
          </a:p>
          <a:p>
            <a:pPr lvl="1" algn="just" eaLnBrk="1" hangingPunct="1"/>
            <a:r>
              <a:rPr lang="vi-VN" altLang="ru-RU" sz="2800" dirty="0" smtClean="0"/>
              <a:t>rel = 0 là không phù hợp; rel</a:t>
            </a:r>
            <a:r>
              <a:rPr lang="vi-VN" altLang="ru-RU" sz="2800" baseline="-25000" dirty="0" smtClean="0"/>
              <a:t>i</a:t>
            </a:r>
            <a:r>
              <a:rPr lang="vi-VN" altLang="ru-RU" sz="2800" dirty="0" smtClean="0"/>
              <a:t> &gt; rel</a:t>
            </a:r>
            <a:r>
              <a:rPr lang="vi-VN" altLang="ru-RU" sz="2800" baseline="-25000" dirty="0" smtClean="0"/>
              <a:t>j</a:t>
            </a:r>
            <a:r>
              <a:rPr lang="vi-VN" altLang="ru-RU" sz="2800" dirty="0" smtClean="0"/>
              <a:t>, thể hiện văn bản d</a:t>
            </a:r>
            <a:r>
              <a:rPr lang="vi-VN" altLang="ru-RU" sz="2800" baseline="-25000" dirty="0" smtClean="0"/>
              <a:t>i</a:t>
            </a:r>
            <a:r>
              <a:rPr lang="vi-VN" altLang="ru-RU" sz="2800" dirty="0" smtClean="0"/>
              <a:t> phù hợp hơn so với văn bản d</a:t>
            </a:r>
            <a:r>
              <a:rPr lang="vi-VN" altLang="ru-RU" sz="2800" baseline="-25000" dirty="0" smtClean="0"/>
              <a:t>j</a:t>
            </a:r>
            <a:r>
              <a:rPr lang="vi-VN" altLang="ru-RU" sz="2800" dirty="0" smtClean="0"/>
              <a:t>.</a:t>
            </a:r>
          </a:p>
        </p:txBody>
      </p:sp>
      <p:sp>
        <p:nvSpPr>
          <p:cNvPr id="10244" name="Rectangle 2"/>
          <p:cNvSpPr txBox="1">
            <a:spLocks noChangeArrowheads="1"/>
          </p:cNvSpPr>
          <p:nvPr/>
        </p:nvSpPr>
        <p:spPr bwMode="auto">
          <a:xfrm>
            <a:off x="1150938" y="1125538"/>
            <a:ext cx="7793037"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altLang="ru-RU" sz="3600" dirty="0" smtClean="0">
                <a:solidFill>
                  <a:schemeClr val="tx2"/>
                </a:solidFill>
              </a:rPr>
              <a:t>P</a:t>
            </a:r>
            <a:r>
              <a:rPr lang="vi-VN" altLang="ru-RU" sz="3600" dirty="0" smtClean="0">
                <a:solidFill>
                  <a:schemeClr val="tx2"/>
                </a:solidFill>
              </a:rPr>
              <a:t>hù </a:t>
            </a:r>
            <a:r>
              <a:rPr lang="vi-VN" altLang="ru-RU" sz="3600" dirty="0" smtClean="0">
                <a:solidFill>
                  <a:schemeClr val="tx2"/>
                </a:solidFill>
              </a:rPr>
              <a:t>hợp đa mức</a:t>
            </a:r>
            <a:endParaRPr lang="vi-VN" altLang="ru-RU" sz="3600" dirty="0">
              <a:solidFill>
                <a:schemeClr val="tx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6FCB71B3-DCC0-41A1-A7C7-E1BBE0394AF9}" type="slidenum">
              <a:rPr lang="vi-VN" altLang="ru-RU" sz="1400" smtClean="0"/>
              <a:pPr>
                <a:spcBef>
                  <a:spcPct val="0"/>
                </a:spcBef>
                <a:buClrTx/>
                <a:buSzTx/>
                <a:buFontTx/>
                <a:buNone/>
              </a:pPr>
              <a:t>7</a:t>
            </a:fld>
            <a:endParaRPr lang="vi-VN" altLang="ru-RU" sz="1400" smtClean="0"/>
          </a:p>
        </p:txBody>
      </p:sp>
      <p:sp>
        <p:nvSpPr>
          <p:cNvPr id="11267" name="Content Placeholder 2"/>
          <p:cNvSpPr>
            <a:spLocks noGrp="1"/>
          </p:cNvSpPr>
          <p:nvPr>
            <p:ph idx="4294967295"/>
          </p:nvPr>
        </p:nvSpPr>
        <p:spPr>
          <a:xfrm>
            <a:off x="684213" y="1988841"/>
            <a:ext cx="8259762" cy="3384376"/>
          </a:xfrm>
        </p:spPr>
        <p:txBody>
          <a:bodyPr/>
          <a:lstStyle/>
          <a:p>
            <a:pPr algn="just" eaLnBrk="1" hangingPunct="1"/>
            <a:r>
              <a:rPr lang="vi-VN" altLang="ru-RU" dirty="0" smtClean="0"/>
              <a:t>NDCG:</a:t>
            </a:r>
          </a:p>
          <a:p>
            <a:pPr lvl="1" algn="just" eaLnBrk="1" hangingPunct="1"/>
            <a:r>
              <a:rPr lang="en-US" altLang="ru-RU" dirty="0" err="1" smtClean="0"/>
              <a:t>Được</a:t>
            </a:r>
            <a:r>
              <a:rPr lang="en-US" altLang="ru-RU" dirty="0" smtClean="0"/>
              <a:t> </a:t>
            </a:r>
            <a:r>
              <a:rPr lang="en-US" altLang="ru-RU" dirty="0" err="1" smtClean="0"/>
              <a:t>đo</a:t>
            </a:r>
            <a:r>
              <a:rPr lang="en-US" altLang="ru-RU" dirty="0" smtClean="0"/>
              <a:t> </a:t>
            </a:r>
            <a:r>
              <a:rPr lang="en-US" altLang="ru-RU" dirty="0" err="1" smtClean="0"/>
              <a:t>trên</a:t>
            </a:r>
            <a:r>
              <a:rPr lang="vi-VN" altLang="ru-RU" dirty="0" smtClean="0"/>
              <a:t> </a:t>
            </a:r>
            <a:r>
              <a:rPr lang="vi-VN" altLang="ru-RU" dirty="0" smtClean="0"/>
              <a:t>bộ dữ liệu kiểm thử </a:t>
            </a:r>
            <a:r>
              <a:rPr lang="vi-VN" altLang="ru-RU" dirty="0" smtClean="0"/>
              <a:t>phù </a:t>
            </a:r>
            <a:r>
              <a:rPr lang="vi-VN" altLang="ru-RU" dirty="0" smtClean="0"/>
              <a:t>hợp đa mức;</a:t>
            </a:r>
          </a:p>
          <a:p>
            <a:pPr lvl="1" algn="just" eaLnBrk="1" hangingPunct="1"/>
            <a:r>
              <a:rPr lang="vi-VN" altLang="ru-RU" dirty="0" smtClean="0"/>
              <a:t>Ngày càng được sử dụng rộng rãi hơn để đánh giá kết quả tìm kiếm trên Web và đánh giá các phương pháp học xếp hạng;</a:t>
            </a:r>
          </a:p>
          <a:p>
            <a:pPr lvl="1" algn="just" eaLnBrk="1" hangingPunct="1"/>
            <a:r>
              <a:rPr lang="en-US" altLang="ru-RU" dirty="0" smtClean="0"/>
              <a:t>K</a:t>
            </a:r>
            <a:r>
              <a:rPr lang="vi-VN" altLang="ru-RU" dirty="0" smtClean="0"/>
              <a:t>hái </a:t>
            </a:r>
            <a:r>
              <a:rPr lang="vi-VN" altLang="ru-RU" dirty="0" smtClean="0"/>
              <a:t>niệm </a:t>
            </a:r>
            <a:r>
              <a:rPr lang="en-US" altLang="ru-RU" dirty="0" err="1" smtClean="0"/>
              <a:t>cơ</a:t>
            </a:r>
            <a:r>
              <a:rPr lang="en-US" altLang="ru-RU" dirty="0" smtClean="0"/>
              <a:t> </a:t>
            </a:r>
            <a:r>
              <a:rPr lang="en-US" altLang="ru-RU" dirty="0" err="1" smtClean="0"/>
              <a:t>bản</a:t>
            </a:r>
            <a:r>
              <a:rPr lang="en-US" altLang="ru-RU" dirty="0" smtClean="0"/>
              <a:t> </a:t>
            </a:r>
            <a:r>
              <a:rPr lang="en-US" altLang="ru-RU" dirty="0" err="1" smtClean="0"/>
              <a:t>của</a:t>
            </a:r>
            <a:r>
              <a:rPr lang="en-US" altLang="ru-RU" dirty="0" smtClean="0"/>
              <a:t> NDCG </a:t>
            </a:r>
            <a:r>
              <a:rPr lang="en-US" altLang="ru-RU" dirty="0" err="1" smtClean="0"/>
              <a:t>là</a:t>
            </a:r>
            <a:r>
              <a:rPr lang="en-US" altLang="ru-RU" dirty="0" smtClean="0"/>
              <a:t> </a:t>
            </a:r>
            <a:r>
              <a:rPr lang="en-US" altLang="ru-RU" dirty="0" err="1" smtClean="0"/>
              <a:t>khái</a:t>
            </a:r>
            <a:r>
              <a:rPr lang="en-US" altLang="ru-RU" dirty="0" smtClean="0"/>
              <a:t> </a:t>
            </a:r>
            <a:r>
              <a:rPr lang="en-US" altLang="ru-RU" dirty="0" err="1" smtClean="0"/>
              <a:t>niệm</a:t>
            </a:r>
            <a:r>
              <a:rPr lang="en-US" altLang="ru-RU" dirty="0" smtClean="0"/>
              <a:t> </a:t>
            </a:r>
            <a:r>
              <a:rPr lang="en-US" altLang="ru-RU" dirty="0" err="1" smtClean="0"/>
              <a:t>lợi</a:t>
            </a:r>
            <a:r>
              <a:rPr lang="en-US" altLang="ru-RU" dirty="0" smtClean="0"/>
              <a:t> </a:t>
            </a:r>
            <a:r>
              <a:rPr lang="en-US" altLang="ru-RU" dirty="0" err="1" smtClean="0"/>
              <a:t>ich</a:t>
            </a:r>
            <a:r>
              <a:rPr lang="vi-VN" altLang="ru-RU" dirty="0" smtClean="0"/>
              <a:t>.</a:t>
            </a:r>
            <a:endParaRPr lang="vi-VN" altLang="ru-RU" dirty="0" smtClean="0"/>
          </a:p>
        </p:txBody>
      </p:sp>
      <p:sp>
        <p:nvSpPr>
          <p:cNvPr id="11268" name="Rectangle 2"/>
          <p:cNvSpPr txBox="1">
            <a:spLocks noChangeArrowheads="1"/>
          </p:cNvSpPr>
          <p:nvPr/>
        </p:nvSpPr>
        <p:spPr bwMode="auto">
          <a:xfrm>
            <a:off x="1150938" y="620688"/>
            <a:ext cx="7793037" cy="12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vi-VN"/>
            </a:defPPr>
            <a:lvl1pPr eaLnBrk="1" hangingPunct="1">
              <a:buClrTx/>
              <a:buSzTx/>
              <a:buFontTx/>
              <a:buNone/>
              <a:defRPr sz="3600">
                <a:solidFill>
                  <a:schemeClr val="tx2"/>
                </a:solidFill>
              </a:defRPr>
            </a:lvl1pPr>
            <a:lvl2pPr marL="742950" indent="-285750">
              <a:spcBef>
                <a:spcPct val="20000"/>
              </a:spcBef>
              <a:buClr>
                <a:schemeClr val="hlink"/>
              </a:buClr>
              <a:buSzPct val="55000"/>
              <a:buFont typeface="Wingdings" panose="05000000000000000000" pitchFamily="2" charset="2"/>
              <a:buChar char="n"/>
              <a:defRPr sz="2400"/>
            </a:lvl2pPr>
            <a:lvl3pPr marL="1143000" indent="-228600">
              <a:spcBef>
                <a:spcPct val="20000"/>
              </a:spcBef>
              <a:buClr>
                <a:schemeClr val="folHlink"/>
              </a:buClr>
              <a:buSzPct val="50000"/>
              <a:buFont typeface="Wingdings" panose="05000000000000000000" pitchFamily="2" charset="2"/>
              <a:buChar char="n"/>
              <a:defRPr sz="2000"/>
            </a:lvl3pPr>
            <a:lvl4pPr marL="1600200" indent="-228600">
              <a:spcBef>
                <a:spcPct val="20000"/>
              </a:spcBef>
              <a:buClr>
                <a:schemeClr val="accent2"/>
              </a:buClr>
              <a:buSzPct val="55000"/>
              <a:buFont typeface="Wingdings" panose="05000000000000000000" pitchFamily="2" charset="2"/>
              <a:buChar char="n"/>
              <a:defRPr sz="2000"/>
            </a:lvl4pPr>
            <a:lvl5pPr marL="2057400" indent="-228600">
              <a:spcBef>
                <a:spcPct val="20000"/>
              </a:spcBef>
              <a:buClr>
                <a:schemeClr val="accent1"/>
              </a:buClr>
              <a:buSzPct val="50000"/>
              <a:buFont typeface="Wingdings" panose="05000000000000000000" pitchFamily="2" charset="2"/>
              <a:buChar char="n"/>
              <a:defRPr sz="2000"/>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lvl9pPr>
          </a:lstStyle>
          <a:p>
            <a:endParaRPr lang="vi-VN" altLang="ru-RU" dirty="0" smtClean="0"/>
          </a:p>
          <a:p>
            <a:r>
              <a:rPr lang="vi-VN" altLang="ru-RU" dirty="0" smtClean="0"/>
              <a:t>NDCG</a:t>
            </a:r>
            <a:endParaRPr lang="vi-VN" altLang="ru-RU" dirty="0"/>
          </a:p>
        </p:txBody>
      </p:sp>
      <p:sp>
        <p:nvSpPr>
          <p:cNvPr id="2" name="TextBox 1"/>
          <p:cNvSpPr txBox="1"/>
          <p:nvPr/>
        </p:nvSpPr>
        <p:spPr>
          <a:xfrm>
            <a:off x="611560" y="4725144"/>
            <a:ext cx="8208912" cy="1569660"/>
          </a:xfrm>
          <a:prstGeom prst="rect">
            <a:avLst/>
          </a:prstGeom>
          <a:noFill/>
        </p:spPr>
        <p:txBody>
          <a:bodyPr wrap="square" rtlCol="0">
            <a:spAutoFit/>
          </a:bodyPr>
          <a:lstStyle/>
          <a:p>
            <a:pPr algn="just"/>
            <a:r>
              <a:rPr lang="en-US" sz="2400" dirty="0" err="1" smtClean="0">
                <a:solidFill>
                  <a:schemeClr val="tx2"/>
                </a:solidFill>
              </a:rPr>
              <a:t>Thuật</a:t>
            </a:r>
            <a:r>
              <a:rPr lang="en-US" sz="2400" dirty="0" smtClean="0">
                <a:solidFill>
                  <a:schemeClr val="tx2"/>
                </a:solidFill>
              </a:rPr>
              <a:t> </a:t>
            </a:r>
            <a:r>
              <a:rPr lang="en-US" sz="2400" dirty="0" err="1" smtClean="0">
                <a:solidFill>
                  <a:schemeClr val="tx2"/>
                </a:solidFill>
              </a:rPr>
              <a:t>ngữ</a:t>
            </a:r>
            <a:r>
              <a:rPr lang="en-US" sz="2400" dirty="0" smtClean="0">
                <a:solidFill>
                  <a:schemeClr val="tx2"/>
                </a:solidFill>
              </a:rPr>
              <a:t>: </a:t>
            </a:r>
          </a:p>
          <a:p>
            <a:pPr lvl="1" algn="just"/>
            <a:r>
              <a:rPr lang="en-US" sz="2400" dirty="0" smtClean="0">
                <a:solidFill>
                  <a:schemeClr val="tx2"/>
                </a:solidFill>
              </a:rPr>
              <a:t>N: Normalized: </a:t>
            </a:r>
            <a:r>
              <a:rPr lang="en-US" sz="2400" dirty="0" err="1" smtClean="0">
                <a:solidFill>
                  <a:schemeClr val="tx2"/>
                </a:solidFill>
              </a:rPr>
              <a:t>Chuẩn</a:t>
            </a:r>
            <a:r>
              <a:rPr lang="en-US" sz="2400" dirty="0" smtClean="0">
                <a:solidFill>
                  <a:schemeClr val="tx2"/>
                </a:solidFill>
              </a:rPr>
              <a:t> </a:t>
            </a:r>
            <a:r>
              <a:rPr lang="en-US" sz="2400" dirty="0" err="1" smtClean="0">
                <a:solidFill>
                  <a:schemeClr val="tx2"/>
                </a:solidFill>
              </a:rPr>
              <a:t>hóa</a:t>
            </a:r>
            <a:r>
              <a:rPr lang="en-US" sz="2400" dirty="0" smtClean="0">
                <a:solidFill>
                  <a:schemeClr val="tx2"/>
                </a:solidFill>
              </a:rPr>
              <a:t>; D</a:t>
            </a:r>
            <a:r>
              <a:rPr lang="vi-VN" sz="2400" dirty="0" smtClean="0">
                <a:solidFill>
                  <a:schemeClr val="tx2"/>
                </a:solidFill>
              </a:rPr>
              <a:t>: </a:t>
            </a:r>
            <a:r>
              <a:rPr lang="en-US" sz="2400" dirty="0" smtClean="0">
                <a:solidFill>
                  <a:schemeClr val="tx2"/>
                </a:solidFill>
              </a:rPr>
              <a:t>Discounted: </a:t>
            </a:r>
            <a:r>
              <a:rPr lang="en-US" sz="2400" dirty="0" err="1" smtClean="0">
                <a:solidFill>
                  <a:schemeClr val="tx2"/>
                </a:solidFill>
              </a:rPr>
              <a:t>cắt</a:t>
            </a:r>
            <a:r>
              <a:rPr lang="en-US" sz="2400" dirty="0" smtClean="0">
                <a:solidFill>
                  <a:schemeClr val="tx2"/>
                </a:solidFill>
              </a:rPr>
              <a:t> </a:t>
            </a:r>
            <a:r>
              <a:rPr lang="en-US" sz="2400" dirty="0" err="1" smtClean="0">
                <a:solidFill>
                  <a:schemeClr val="tx2"/>
                </a:solidFill>
              </a:rPr>
              <a:t>giảm</a:t>
            </a:r>
            <a:r>
              <a:rPr lang="en-US" sz="2400" dirty="0" smtClean="0">
                <a:solidFill>
                  <a:schemeClr val="tx2"/>
                </a:solidFill>
              </a:rPr>
              <a:t>; </a:t>
            </a:r>
          </a:p>
          <a:p>
            <a:pPr lvl="1" algn="just"/>
            <a:r>
              <a:rPr lang="en-US" sz="2400" dirty="0" smtClean="0">
                <a:solidFill>
                  <a:schemeClr val="tx2"/>
                </a:solidFill>
              </a:rPr>
              <a:t>C: Cumulative: </a:t>
            </a:r>
            <a:r>
              <a:rPr lang="en-US" sz="2400" dirty="0" err="1" smtClean="0">
                <a:solidFill>
                  <a:schemeClr val="tx2"/>
                </a:solidFill>
              </a:rPr>
              <a:t>Tổng</a:t>
            </a:r>
            <a:r>
              <a:rPr lang="en-US" sz="2400" dirty="0" smtClean="0">
                <a:solidFill>
                  <a:schemeClr val="tx2"/>
                </a:solidFill>
              </a:rPr>
              <a:t> </a:t>
            </a:r>
            <a:r>
              <a:rPr lang="en-US" sz="2400" dirty="0" err="1" smtClean="0">
                <a:solidFill>
                  <a:schemeClr val="tx2"/>
                </a:solidFill>
              </a:rPr>
              <a:t>hợp</a:t>
            </a:r>
            <a:r>
              <a:rPr lang="en-US" sz="2400" dirty="0" smtClean="0">
                <a:solidFill>
                  <a:schemeClr val="tx2"/>
                </a:solidFill>
              </a:rPr>
              <a:t>; </a:t>
            </a:r>
            <a:r>
              <a:rPr lang="en-US" sz="2400" dirty="0" smtClean="0">
                <a:solidFill>
                  <a:schemeClr val="tx2"/>
                </a:solidFill>
              </a:rPr>
              <a:t>G: Gain: </a:t>
            </a:r>
            <a:r>
              <a:rPr lang="en-US" sz="2400" dirty="0" err="1" smtClean="0">
                <a:solidFill>
                  <a:schemeClr val="tx2"/>
                </a:solidFill>
              </a:rPr>
              <a:t>Lợi</a:t>
            </a:r>
            <a:r>
              <a:rPr lang="en-US" sz="2400" dirty="0" smtClean="0">
                <a:solidFill>
                  <a:schemeClr val="tx2"/>
                </a:solidFill>
              </a:rPr>
              <a:t> </a:t>
            </a:r>
            <a:r>
              <a:rPr lang="en-US" sz="2400" dirty="0" err="1" smtClean="0">
                <a:solidFill>
                  <a:schemeClr val="tx2"/>
                </a:solidFill>
              </a:rPr>
              <a:t>ích</a:t>
            </a:r>
            <a:r>
              <a:rPr lang="en-US" sz="2400" dirty="0" smtClean="0">
                <a:solidFill>
                  <a:schemeClr val="tx2"/>
                </a:solidFill>
              </a:rPr>
              <a:t>;</a:t>
            </a:r>
          </a:p>
          <a:p>
            <a:pPr lvl="1" algn="just"/>
            <a:r>
              <a:rPr lang="vi-VN" sz="2400" dirty="0" smtClean="0">
                <a:solidFill>
                  <a:schemeClr val="tx2"/>
                </a:solidFill>
              </a:rPr>
              <a:t>NDCG</a:t>
            </a:r>
            <a:r>
              <a:rPr lang="vi-VN" sz="2400" dirty="0" smtClean="0">
                <a:solidFill>
                  <a:schemeClr val="tx2"/>
                </a:solidFill>
              </a:rPr>
              <a:t>: </a:t>
            </a:r>
            <a:r>
              <a:rPr lang="vi-VN" altLang="ru-RU" sz="2400" b="1" dirty="0" smtClean="0">
                <a:solidFill>
                  <a:schemeClr val="tx2"/>
                </a:solidFill>
              </a:rPr>
              <a:t>N</a:t>
            </a:r>
            <a:r>
              <a:rPr lang="vi-VN" altLang="ru-RU" sz="2400" dirty="0" smtClean="0">
                <a:solidFill>
                  <a:schemeClr val="tx2"/>
                </a:solidFill>
              </a:rPr>
              <a:t>ormalized </a:t>
            </a:r>
            <a:r>
              <a:rPr lang="vi-VN" altLang="ru-RU" sz="2400" b="1" dirty="0" smtClean="0">
                <a:solidFill>
                  <a:schemeClr val="tx2"/>
                </a:solidFill>
              </a:rPr>
              <a:t>D</a:t>
            </a:r>
            <a:r>
              <a:rPr lang="vi-VN" altLang="ru-RU" sz="2400" dirty="0" smtClean="0">
                <a:solidFill>
                  <a:schemeClr val="tx2"/>
                </a:solidFill>
              </a:rPr>
              <a:t>iscounted </a:t>
            </a:r>
            <a:r>
              <a:rPr lang="vi-VN" altLang="ru-RU" sz="2400" b="1" dirty="0" smtClean="0">
                <a:solidFill>
                  <a:schemeClr val="tx2"/>
                </a:solidFill>
              </a:rPr>
              <a:t>C</a:t>
            </a:r>
            <a:r>
              <a:rPr lang="vi-VN" altLang="ru-RU" sz="2400" dirty="0" smtClean="0">
                <a:solidFill>
                  <a:schemeClr val="tx2"/>
                </a:solidFill>
              </a:rPr>
              <a:t>umulative </a:t>
            </a:r>
            <a:r>
              <a:rPr lang="vi-VN" altLang="ru-RU" sz="2400" b="1" dirty="0" smtClean="0">
                <a:solidFill>
                  <a:schemeClr val="tx2"/>
                </a:solidFill>
              </a:rPr>
              <a:t>G</a:t>
            </a:r>
            <a:r>
              <a:rPr lang="vi-VN" altLang="ru-RU" sz="2400" dirty="0" smtClean="0">
                <a:solidFill>
                  <a:schemeClr val="tx2"/>
                </a:solidFill>
              </a:rPr>
              <a:t>ain</a:t>
            </a:r>
            <a:r>
              <a:rPr lang="en-US" altLang="ru-RU" sz="2400" dirty="0" smtClean="0">
                <a:solidFill>
                  <a:schemeClr val="tx2"/>
                </a:solidFill>
              </a:rPr>
              <a:t>.</a:t>
            </a:r>
            <a:endParaRPr lang="vi-VN" altLang="ru-RU" sz="2400" dirty="0">
              <a:solidFill>
                <a:schemeClr val="tx2"/>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6F6E0836-EDFC-4B1C-ACF7-019152033889}" type="slidenum">
              <a:rPr lang="vi-VN" altLang="ru-RU" sz="1400" smtClean="0"/>
              <a:pPr>
                <a:spcBef>
                  <a:spcPct val="0"/>
                </a:spcBef>
                <a:buClrTx/>
                <a:buSzTx/>
                <a:buFontTx/>
                <a:buNone/>
              </a:pPr>
              <a:t>8</a:t>
            </a:fld>
            <a:endParaRPr lang="vi-VN" altLang="ru-RU" sz="1400" smtClean="0"/>
          </a:p>
        </p:txBody>
      </p:sp>
      <p:sp>
        <p:nvSpPr>
          <p:cNvPr id="13315" name="Content Placeholder 2"/>
          <p:cNvSpPr>
            <a:spLocks noGrp="1"/>
          </p:cNvSpPr>
          <p:nvPr>
            <p:ph idx="4294967295"/>
          </p:nvPr>
        </p:nvSpPr>
        <p:spPr>
          <a:xfrm>
            <a:off x="611561" y="1988841"/>
            <a:ext cx="8075240" cy="4564360"/>
          </a:xfrm>
        </p:spPr>
        <p:txBody>
          <a:bodyPr/>
          <a:lstStyle/>
          <a:p>
            <a:pPr algn="just" eaLnBrk="1" hangingPunct="1"/>
            <a:r>
              <a:rPr lang="en-US" altLang="ru-RU" dirty="0" err="1" smtClean="0"/>
              <a:t>Lợi</a:t>
            </a:r>
            <a:r>
              <a:rPr lang="en-US" altLang="ru-RU" dirty="0" smtClean="0"/>
              <a:t> </a:t>
            </a:r>
            <a:r>
              <a:rPr lang="en-US" altLang="ru-RU" dirty="0" err="1" smtClean="0"/>
              <a:t>ích</a:t>
            </a:r>
            <a:r>
              <a:rPr lang="vi-VN" altLang="ru-RU" dirty="0" smtClean="0"/>
              <a:t> </a:t>
            </a:r>
            <a:r>
              <a:rPr lang="vi-VN" altLang="ru-RU" dirty="0" smtClean="0"/>
              <a:t>của một kết quả tìm kiếm </a:t>
            </a:r>
            <a:r>
              <a:rPr lang="en-US" altLang="ru-RU" dirty="0" err="1" smtClean="0"/>
              <a:t>tỉ</a:t>
            </a:r>
            <a:r>
              <a:rPr lang="en-US" altLang="ru-RU" dirty="0" smtClean="0"/>
              <a:t> </a:t>
            </a:r>
            <a:r>
              <a:rPr lang="en-US" altLang="ru-RU" dirty="0" err="1" smtClean="0"/>
              <a:t>lệ</a:t>
            </a:r>
            <a:r>
              <a:rPr lang="en-US" altLang="ru-RU" dirty="0" smtClean="0"/>
              <a:t> </a:t>
            </a:r>
            <a:r>
              <a:rPr lang="en-US" altLang="ru-RU" dirty="0" err="1" smtClean="0"/>
              <a:t>thuận</a:t>
            </a:r>
            <a:r>
              <a:rPr lang="en-US" altLang="ru-RU" dirty="0" smtClean="0"/>
              <a:t> </a:t>
            </a:r>
            <a:r>
              <a:rPr lang="en-US" altLang="ru-RU" dirty="0" err="1" smtClean="0"/>
              <a:t>với</a:t>
            </a:r>
            <a:r>
              <a:rPr lang="en-US" altLang="ru-RU" dirty="0" smtClean="0"/>
              <a:t> m</a:t>
            </a:r>
            <a:r>
              <a:rPr lang="vi-VN" altLang="ru-RU" dirty="0" smtClean="0"/>
              <a:t>ức </a:t>
            </a:r>
            <a:r>
              <a:rPr lang="vi-VN" altLang="ru-RU" dirty="0" smtClean="0"/>
              <a:t>phù hợp của kết quả: Kết quả càng phù hợp thì càng hữu ích với người </a:t>
            </a:r>
            <a:r>
              <a:rPr lang="vi-VN" altLang="ru-RU" dirty="0" smtClean="0"/>
              <a:t>dùng</a:t>
            </a:r>
            <a:r>
              <a:rPr lang="en-US" altLang="ru-RU" dirty="0" smtClean="0"/>
              <a:t>, </a:t>
            </a:r>
            <a:r>
              <a:rPr lang="en-US" altLang="ru-RU" dirty="0" err="1" smtClean="0"/>
              <a:t>và</a:t>
            </a:r>
            <a:r>
              <a:rPr lang="en-US" altLang="ru-RU" dirty="0" smtClean="0"/>
              <a:t> </a:t>
            </a:r>
            <a:r>
              <a:rPr lang="en-US" altLang="ru-RU" dirty="0" err="1" smtClean="0"/>
              <a:t>càng</a:t>
            </a:r>
            <a:r>
              <a:rPr lang="en-US" altLang="ru-RU" dirty="0" smtClean="0"/>
              <a:t> </a:t>
            </a:r>
            <a:r>
              <a:rPr lang="en-US" altLang="ru-RU" dirty="0" err="1" smtClean="0"/>
              <a:t>đóng</a:t>
            </a:r>
            <a:r>
              <a:rPr lang="en-US" altLang="ru-RU" dirty="0" smtClean="0"/>
              <a:t> </a:t>
            </a:r>
            <a:r>
              <a:rPr lang="en-US" altLang="ru-RU" dirty="0" err="1" smtClean="0"/>
              <a:t>góp</a:t>
            </a:r>
            <a:r>
              <a:rPr lang="en-US" altLang="ru-RU" dirty="0" smtClean="0"/>
              <a:t> </a:t>
            </a:r>
            <a:r>
              <a:rPr lang="en-US" altLang="ru-RU" dirty="0" err="1" smtClean="0"/>
              <a:t>nhiều</a:t>
            </a:r>
            <a:r>
              <a:rPr lang="en-US" altLang="ru-RU" dirty="0" smtClean="0"/>
              <a:t> </a:t>
            </a:r>
            <a:r>
              <a:rPr lang="en-US" altLang="ru-RU" dirty="0" err="1" smtClean="0"/>
              <a:t>vào</a:t>
            </a:r>
            <a:r>
              <a:rPr lang="en-US" altLang="ru-RU" dirty="0" smtClean="0"/>
              <a:t> </a:t>
            </a:r>
            <a:r>
              <a:rPr lang="en-US" altLang="ru-RU" dirty="0" err="1" smtClean="0"/>
              <a:t>lợi</a:t>
            </a:r>
            <a:r>
              <a:rPr lang="en-US" altLang="ru-RU" dirty="0" smtClean="0"/>
              <a:t> </a:t>
            </a:r>
            <a:r>
              <a:rPr lang="en-US" altLang="ru-RU" dirty="0" err="1" smtClean="0"/>
              <a:t>ích</a:t>
            </a:r>
            <a:r>
              <a:rPr lang="en-US" altLang="ru-RU" dirty="0" smtClean="0"/>
              <a:t> </a:t>
            </a:r>
            <a:r>
              <a:rPr lang="en-US" altLang="ru-RU" dirty="0" err="1" smtClean="0"/>
              <a:t>của</a:t>
            </a:r>
            <a:r>
              <a:rPr lang="en-US" altLang="ru-RU" dirty="0" smtClean="0"/>
              <a:t> </a:t>
            </a:r>
            <a:r>
              <a:rPr lang="en-US" altLang="ru-RU" dirty="0" err="1" smtClean="0"/>
              <a:t>tập</a:t>
            </a:r>
            <a:r>
              <a:rPr lang="en-US" altLang="ru-RU" dirty="0" smtClean="0"/>
              <a:t> </a:t>
            </a:r>
            <a:r>
              <a:rPr lang="en-US" altLang="ru-RU" dirty="0" err="1" smtClean="0"/>
              <a:t>kết</a:t>
            </a:r>
            <a:r>
              <a:rPr lang="en-US" altLang="ru-RU" dirty="0" smtClean="0"/>
              <a:t> </a:t>
            </a:r>
            <a:r>
              <a:rPr lang="en-US" altLang="ru-RU" dirty="0" err="1" smtClean="0"/>
              <a:t>quả</a:t>
            </a:r>
            <a:r>
              <a:rPr lang="en-US" altLang="ru-RU" dirty="0" smtClean="0"/>
              <a:t>.</a:t>
            </a:r>
            <a:endParaRPr lang="vi-VN" altLang="ru-RU" dirty="0" smtClean="0"/>
          </a:p>
          <a:p>
            <a:pPr algn="just" eaLnBrk="1" hangingPunct="1"/>
            <a:endParaRPr lang="vi-VN" altLang="ru-RU" dirty="0" smtClean="0"/>
          </a:p>
        </p:txBody>
      </p:sp>
      <p:sp>
        <p:nvSpPr>
          <p:cNvPr id="13316" name="Rectangle 2"/>
          <p:cNvSpPr txBox="1">
            <a:spLocks noChangeArrowheads="1"/>
          </p:cNvSpPr>
          <p:nvPr/>
        </p:nvSpPr>
        <p:spPr bwMode="auto">
          <a:xfrm>
            <a:off x="1150938" y="1125538"/>
            <a:ext cx="7793037"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altLang="ru-RU" sz="4000" dirty="0" err="1" smtClean="0">
                <a:solidFill>
                  <a:schemeClr val="tx2"/>
                </a:solidFill>
              </a:rPr>
              <a:t>Lợi</a:t>
            </a:r>
            <a:r>
              <a:rPr lang="en-US" altLang="ru-RU" sz="4000" dirty="0" smtClean="0">
                <a:solidFill>
                  <a:schemeClr val="tx2"/>
                </a:solidFill>
              </a:rPr>
              <a:t> </a:t>
            </a:r>
            <a:r>
              <a:rPr lang="en-US" altLang="ru-RU" sz="4000" dirty="0" err="1" smtClean="0">
                <a:solidFill>
                  <a:schemeClr val="tx2"/>
                </a:solidFill>
              </a:rPr>
              <a:t>ích</a:t>
            </a:r>
            <a:endParaRPr lang="vi-VN" altLang="ru-RU" sz="4000" dirty="0">
              <a:solidFill>
                <a:schemeClr val="tx2"/>
              </a:solidFill>
            </a:endParaRPr>
          </a:p>
        </p:txBody>
      </p:sp>
      <p:sp>
        <p:nvSpPr>
          <p:cNvPr id="5" name="TextBox 4"/>
          <p:cNvSpPr txBox="1"/>
          <p:nvPr/>
        </p:nvSpPr>
        <p:spPr>
          <a:xfrm>
            <a:off x="611560" y="5589240"/>
            <a:ext cx="8208912" cy="830997"/>
          </a:xfrm>
          <a:prstGeom prst="rect">
            <a:avLst/>
          </a:prstGeom>
          <a:noFill/>
        </p:spPr>
        <p:txBody>
          <a:bodyPr wrap="square" rtlCol="0">
            <a:spAutoFit/>
          </a:bodyPr>
          <a:lstStyle/>
          <a:p>
            <a:pPr algn="just"/>
            <a:r>
              <a:rPr lang="en-US" sz="2400" dirty="0" err="1" smtClean="0">
                <a:solidFill>
                  <a:schemeClr val="tx2"/>
                </a:solidFill>
              </a:rPr>
              <a:t>Thuật</a:t>
            </a:r>
            <a:r>
              <a:rPr lang="en-US" sz="2400" dirty="0" smtClean="0">
                <a:solidFill>
                  <a:schemeClr val="tx2"/>
                </a:solidFill>
              </a:rPr>
              <a:t> </a:t>
            </a:r>
            <a:r>
              <a:rPr lang="en-US" sz="2400" dirty="0" err="1" smtClean="0">
                <a:solidFill>
                  <a:schemeClr val="tx2"/>
                </a:solidFill>
              </a:rPr>
              <a:t>ngữ</a:t>
            </a:r>
            <a:r>
              <a:rPr lang="en-US" sz="2400" dirty="0" smtClean="0">
                <a:solidFill>
                  <a:schemeClr val="tx2"/>
                </a:solidFill>
              </a:rPr>
              <a:t>:</a:t>
            </a:r>
          </a:p>
          <a:p>
            <a:pPr algn="just"/>
            <a:r>
              <a:rPr lang="en-US" sz="2400" dirty="0" smtClean="0">
                <a:solidFill>
                  <a:schemeClr val="tx2"/>
                </a:solidFill>
              </a:rPr>
              <a:t>	</a:t>
            </a:r>
            <a:r>
              <a:rPr lang="en-US" sz="2400" dirty="0" err="1" smtClean="0">
                <a:solidFill>
                  <a:schemeClr val="tx2"/>
                </a:solidFill>
              </a:rPr>
              <a:t>Lợi</a:t>
            </a:r>
            <a:r>
              <a:rPr lang="en-US" sz="2400" dirty="0" smtClean="0">
                <a:solidFill>
                  <a:schemeClr val="tx2"/>
                </a:solidFill>
              </a:rPr>
              <a:t> </a:t>
            </a:r>
            <a:r>
              <a:rPr lang="en-US" sz="2400" dirty="0" err="1" smtClean="0">
                <a:solidFill>
                  <a:schemeClr val="tx2"/>
                </a:solidFill>
              </a:rPr>
              <a:t>ích</a:t>
            </a:r>
            <a:r>
              <a:rPr lang="vi-VN" sz="2400" dirty="0" smtClean="0">
                <a:solidFill>
                  <a:schemeClr val="tx2"/>
                </a:solidFill>
              </a:rPr>
              <a:t>: </a:t>
            </a:r>
            <a:r>
              <a:rPr lang="vi-VN" sz="2400" dirty="0" smtClean="0">
                <a:solidFill>
                  <a:schemeClr val="tx2"/>
                </a:solidFill>
              </a:rPr>
              <a:t>G: Gain</a:t>
            </a:r>
            <a:endParaRPr lang="vi-VN" altLang="ru-RU" sz="2400" dirty="0">
              <a:solidFill>
                <a:schemeClr val="tx2"/>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6D8AC239-6BE1-40BC-A7E2-BE77649A3FAC}" type="slidenum">
              <a:rPr lang="vi-VN" altLang="ru-RU" sz="1400" smtClean="0"/>
              <a:pPr>
                <a:spcBef>
                  <a:spcPct val="0"/>
                </a:spcBef>
                <a:buClrTx/>
                <a:buSzTx/>
                <a:buFontTx/>
                <a:buNone/>
              </a:pPr>
              <a:t>9</a:t>
            </a:fld>
            <a:endParaRPr lang="vi-VN" altLang="ru-RU" sz="1400" smtClean="0"/>
          </a:p>
        </p:txBody>
      </p:sp>
      <p:sp>
        <p:nvSpPr>
          <p:cNvPr id="14339" name="Rectangle 2"/>
          <p:cNvSpPr>
            <a:spLocks noGrp="1" noChangeArrowheads="1"/>
          </p:cNvSpPr>
          <p:nvPr>
            <p:ph type="title" idx="4294967295"/>
          </p:nvPr>
        </p:nvSpPr>
        <p:spPr>
          <a:xfrm>
            <a:off x="1331913" y="633413"/>
            <a:ext cx="7283450" cy="1066800"/>
          </a:xfrm>
        </p:spPr>
        <p:txBody>
          <a:bodyPr/>
          <a:lstStyle/>
          <a:p>
            <a:pPr eaLnBrk="1" hangingPunct="1"/>
            <a:r>
              <a:rPr lang="en-US" altLang="ru-RU" dirty="0" err="1" smtClean="0"/>
              <a:t>Tổng</a:t>
            </a:r>
            <a:r>
              <a:rPr lang="en-US" altLang="ru-RU" dirty="0" smtClean="0"/>
              <a:t> </a:t>
            </a:r>
            <a:r>
              <a:rPr lang="en-US" altLang="ru-RU" dirty="0" err="1" smtClean="0"/>
              <a:t>lợi</a:t>
            </a:r>
            <a:r>
              <a:rPr lang="en-US" altLang="ru-RU" dirty="0" smtClean="0"/>
              <a:t> </a:t>
            </a:r>
            <a:r>
              <a:rPr lang="en-US" altLang="ru-RU" dirty="0" err="1" smtClean="0"/>
              <a:t>ích</a:t>
            </a:r>
            <a:endParaRPr lang="en-US" altLang="ru-RU" dirty="0" smtClean="0"/>
          </a:p>
        </p:txBody>
      </p:sp>
      <p:sp>
        <p:nvSpPr>
          <p:cNvPr id="14340" name="Rectangle 3"/>
          <p:cNvSpPr>
            <a:spLocks noGrp="1" noChangeArrowheads="1"/>
          </p:cNvSpPr>
          <p:nvPr>
            <p:ph type="body" idx="4294967295"/>
          </p:nvPr>
        </p:nvSpPr>
        <p:spPr>
          <a:xfrm>
            <a:off x="611560" y="1989138"/>
            <a:ext cx="8303840" cy="3816350"/>
          </a:xfrm>
        </p:spPr>
        <p:txBody>
          <a:bodyPr/>
          <a:lstStyle/>
          <a:p>
            <a:pPr eaLnBrk="1" hangingPunct="1"/>
            <a:r>
              <a:rPr lang="en-US" altLang="ru-RU" dirty="0" smtClean="0"/>
              <a:t>CG </a:t>
            </a:r>
            <a:r>
              <a:rPr lang="en-US" altLang="ru-RU" dirty="0" err="1" smtClean="0"/>
              <a:t>của</a:t>
            </a:r>
            <a:r>
              <a:rPr lang="en-US" altLang="ru-RU" dirty="0" smtClean="0"/>
              <a:t> n </a:t>
            </a:r>
            <a:r>
              <a:rPr lang="en-US" altLang="ru-RU" dirty="0" err="1" smtClean="0"/>
              <a:t>kết</a:t>
            </a:r>
            <a:r>
              <a:rPr lang="en-US" altLang="ru-RU" dirty="0" smtClean="0"/>
              <a:t> </a:t>
            </a:r>
            <a:r>
              <a:rPr lang="en-US" altLang="ru-RU" dirty="0" err="1" smtClean="0"/>
              <a:t>quả</a:t>
            </a:r>
            <a:r>
              <a:rPr lang="en-US" altLang="ru-RU" dirty="0" smtClean="0"/>
              <a:t> </a:t>
            </a:r>
            <a:r>
              <a:rPr lang="en-US" altLang="ru-RU" dirty="0" err="1" smtClean="0"/>
              <a:t>tìm</a:t>
            </a:r>
            <a:r>
              <a:rPr lang="en-US" altLang="ru-RU" dirty="0" smtClean="0"/>
              <a:t> </a:t>
            </a:r>
            <a:r>
              <a:rPr lang="en-US" altLang="ru-RU" dirty="0" err="1" smtClean="0"/>
              <a:t>kiếm</a:t>
            </a:r>
            <a:r>
              <a:rPr lang="en-US" altLang="ru-RU" dirty="0" smtClean="0"/>
              <a:t> </a:t>
            </a:r>
            <a:r>
              <a:rPr lang="en-US" altLang="ru-RU" dirty="0" err="1" smtClean="0"/>
              <a:t>đầu</a:t>
            </a:r>
            <a:r>
              <a:rPr lang="en-US" altLang="ru-RU" dirty="0" smtClean="0"/>
              <a:t> </a:t>
            </a:r>
            <a:r>
              <a:rPr lang="en-US" altLang="ru-RU" dirty="0" err="1" smtClean="0"/>
              <a:t>tiên</a:t>
            </a:r>
            <a:endParaRPr lang="en-US" altLang="ru-RU" dirty="0" smtClean="0"/>
          </a:p>
          <a:p>
            <a:pPr lvl="1" eaLnBrk="1" hangingPunct="1"/>
            <a:r>
              <a:rPr lang="en-US" altLang="ru-RU" sz="2800" dirty="0" smtClean="0"/>
              <a:t>CG = r</a:t>
            </a:r>
            <a:r>
              <a:rPr lang="en-US" altLang="ru-RU" sz="2800" baseline="-25000" dirty="0" smtClean="0"/>
              <a:t>1</a:t>
            </a:r>
            <a:r>
              <a:rPr lang="en-US" altLang="ru-RU" sz="2800" dirty="0" smtClean="0"/>
              <a:t>+r</a:t>
            </a:r>
            <a:r>
              <a:rPr lang="en-US" altLang="ru-RU" sz="2800" baseline="-25000" dirty="0" smtClean="0"/>
              <a:t>2</a:t>
            </a:r>
            <a:r>
              <a:rPr lang="en-US" altLang="ru-RU" sz="2800" dirty="0" smtClean="0"/>
              <a:t>+…+ </a:t>
            </a:r>
            <a:r>
              <a:rPr lang="en-US" altLang="ru-RU" sz="2800" dirty="0" err="1" smtClean="0"/>
              <a:t>r</a:t>
            </a:r>
            <a:r>
              <a:rPr lang="en-US" altLang="ru-RU" sz="2800" baseline="-25000" dirty="0" err="1" smtClean="0"/>
              <a:t>n</a:t>
            </a:r>
            <a:endParaRPr lang="en-US" altLang="ru-RU" sz="2800" baseline="-25000" dirty="0" smtClean="0"/>
          </a:p>
          <a:p>
            <a:pPr lvl="1" eaLnBrk="1" hangingPunct="1"/>
            <a:r>
              <a:rPr lang="en-US" altLang="ru-RU" sz="2800" dirty="0" err="1" smtClean="0"/>
              <a:t>Với</a:t>
            </a:r>
            <a:r>
              <a:rPr lang="en-US" altLang="ru-RU" sz="2800" dirty="0" smtClean="0"/>
              <a:t> r</a:t>
            </a:r>
            <a:r>
              <a:rPr lang="en-US" altLang="ru-RU" sz="2800" baseline="-25000" dirty="0" smtClean="0"/>
              <a:t>1</a:t>
            </a:r>
            <a:r>
              <a:rPr lang="en-US" altLang="ru-RU" sz="2800" dirty="0" smtClean="0"/>
              <a:t>, r</a:t>
            </a:r>
            <a:r>
              <a:rPr lang="en-US" altLang="ru-RU" sz="2800" baseline="-25000" dirty="0" smtClean="0"/>
              <a:t>2</a:t>
            </a:r>
            <a:r>
              <a:rPr lang="en-US" altLang="ru-RU" sz="2800" dirty="0" smtClean="0"/>
              <a:t>, …</a:t>
            </a:r>
            <a:r>
              <a:rPr lang="en-US" altLang="ru-RU" sz="2800" dirty="0" err="1" smtClean="0"/>
              <a:t>r</a:t>
            </a:r>
            <a:r>
              <a:rPr lang="en-US" altLang="ru-RU" sz="2800" baseline="-25000" dirty="0" err="1" smtClean="0"/>
              <a:t>n</a:t>
            </a:r>
            <a:r>
              <a:rPr lang="en-US" altLang="ru-RU" sz="2800" baseline="-25000" dirty="0" smtClean="0"/>
              <a:t> </a:t>
            </a:r>
            <a:r>
              <a:rPr lang="en-US" altLang="ru-RU" sz="2800" dirty="0" err="1" smtClean="0"/>
              <a:t>là</a:t>
            </a:r>
            <a:r>
              <a:rPr lang="en-US" altLang="ru-RU" sz="2800" dirty="0" smtClean="0"/>
              <a:t> </a:t>
            </a:r>
            <a:r>
              <a:rPr lang="en-US" altLang="ru-RU" sz="2800" dirty="0" err="1" smtClean="0"/>
              <a:t>mức</a:t>
            </a:r>
            <a:r>
              <a:rPr lang="en-US" altLang="ru-RU" sz="2800" dirty="0" smtClean="0"/>
              <a:t> </a:t>
            </a:r>
            <a:r>
              <a:rPr lang="en-US" altLang="ru-RU" sz="2800" dirty="0" err="1" smtClean="0"/>
              <a:t>phù</a:t>
            </a:r>
            <a:r>
              <a:rPr lang="en-US" altLang="ru-RU" sz="2800" dirty="0" smtClean="0"/>
              <a:t> </a:t>
            </a:r>
            <a:r>
              <a:rPr lang="en-US" altLang="ru-RU" sz="2800" dirty="0" err="1" smtClean="0"/>
              <a:t>hợp</a:t>
            </a:r>
            <a:r>
              <a:rPr lang="en-US" altLang="ru-RU" sz="2800" dirty="0" smtClean="0"/>
              <a:t> </a:t>
            </a:r>
            <a:r>
              <a:rPr lang="en-US" altLang="ru-RU" sz="2800" dirty="0" err="1" smtClean="0"/>
              <a:t>của</a:t>
            </a:r>
            <a:r>
              <a:rPr lang="en-US" altLang="ru-RU" sz="2800" dirty="0" smtClean="0"/>
              <a:t> </a:t>
            </a:r>
            <a:r>
              <a:rPr lang="en-US" altLang="ru-RU" sz="2800" dirty="0" err="1" smtClean="0"/>
              <a:t>các</a:t>
            </a:r>
            <a:r>
              <a:rPr lang="en-US" altLang="ru-RU" sz="2800" dirty="0" smtClean="0"/>
              <a:t> </a:t>
            </a:r>
            <a:r>
              <a:rPr lang="en-US" altLang="ru-RU" sz="2800" dirty="0" err="1" smtClean="0"/>
              <a:t>văn</a:t>
            </a:r>
            <a:r>
              <a:rPr lang="en-US" altLang="ru-RU" sz="2800" dirty="0" smtClean="0"/>
              <a:t> </a:t>
            </a:r>
            <a:r>
              <a:rPr lang="en-US" altLang="ru-RU" sz="2800" dirty="0" err="1" smtClean="0"/>
              <a:t>bản</a:t>
            </a:r>
            <a:endParaRPr lang="en-US" altLang="ru-RU" sz="2800" dirty="0" smtClean="0"/>
          </a:p>
          <a:p>
            <a:pPr lvl="1" eaLnBrk="1" hangingPunct="1"/>
            <a:endParaRPr lang="en-US" altLang="ru-RU" sz="2800" baseline="-25000" dirty="0" smtClean="0"/>
          </a:p>
        </p:txBody>
      </p:sp>
      <p:sp>
        <p:nvSpPr>
          <p:cNvPr id="5" name="TextBox 4"/>
          <p:cNvSpPr txBox="1"/>
          <p:nvPr/>
        </p:nvSpPr>
        <p:spPr>
          <a:xfrm>
            <a:off x="611560" y="5589240"/>
            <a:ext cx="8208912" cy="830997"/>
          </a:xfrm>
          <a:prstGeom prst="rect">
            <a:avLst/>
          </a:prstGeom>
          <a:noFill/>
        </p:spPr>
        <p:txBody>
          <a:bodyPr wrap="square" rtlCol="0">
            <a:spAutoFit/>
          </a:bodyPr>
          <a:lstStyle/>
          <a:p>
            <a:pPr algn="just"/>
            <a:r>
              <a:rPr lang="en-US" sz="2400" dirty="0" err="1" smtClean="0">
                <a:solidFill>
                  <a:schemeClr val="tx2"/>
                </a:solidFill>
              </a:rPr>
              <a:t>Thuật</a:t>
            </a:r>
            <a:r>
              <a:rPr lang="en-US" sz="2400" dirty="0" smtClean="0">
                <a:solidFill>
                  <a:schemeClr val="tx2"/>
                </a:solidFill>
              </a:rPr>
              <a:t> </a:t>
            </a:r>
            <a:r>
              <a:rPr lang="en-US" sz="2400" dirty="0" err="1" smtClean="0">
                <a:solidFill>
                  <a:schemeClr val="tx2"/>
                </a:solidFill>
              </a:rPr>
              <a:t>ngữ</a:t>
            </a:r>
            <a:r>
              <a:rPr lang="en-US" sz="2400" dirty="0" smtClean="0">
                <a:solidFill>
                  <a:schemeClr val="tx2"/>
                </a:solidFill>
              </a:rPr>
              <a:t>:</a:t>
            </a:r>
          </a:p>
          <a:p>
            <a:pPr algn="just"/>
            <a:r>
              <a:rPr lang="en-US" sz="2400" dirty="0">
                <a:solidFill>
                  <a:schemeClr val="tx2"/>
                </a:solidFill>
              </a:rPr>
              <a:t>	</a:t>
            </a:r>
            <a:r>
              <a:rPr lang="vi-VN" sz="2400" dirty="0" smtClean="0">
                <a:solidFill>
                  <a:schemeClr val="tx2"/>
                </a:solidFill>
              </a:rPr>
              <a:t>Tổng </a:t>
            </a:r>
            <a:r>
              <a:rPr lang="en-US" sz="2400" dirty="0" err="1" smtClean="0">
                <a:solidFill>
                  <a:schemeClr val="tx2"/>
                </a:solidFill>
              </a:rPr>
              <a:t>lợi</a:t>
            </a:r>
            <a:r>
              <a:rPr lang="en-US" sz="2400" dirty="0" smtClean="0">
                <a:solidFill>
                  <a:schemeClr val="tx2"/>
                </a:solidFill>
              </a:rPr>
              <a:t> </a:t>
            </a:r>
            <a:r>
              <a:rPr lang="en-US" sz="2400" dirty="0" err="1" smtClean="0">
                <a:solidFill>
                  <a:schemeClr val="tx2"/>
                </a:solidFill>
              </a:rPr>
              <a:t>ích</a:t>
            </a:r>
            <a:r>
              <a:rPr lang="vi-VN" sz="2400" dirty="0" smtClean="0">
                <a:solidFill>
                  <a:schemeClr val="tx2"/>
                </a:solidFill>
              </a:rPr>
              <a:t>: </a:t>
            </a:r>
            <a:r>
              <a:rPr lang="vi-VN" sz="2400" dirty="0" smtClean="0">
                <a:solidFill>
                  <a:schemeClr val="tx2"/>
                </a:solidFill>
              </a:rPr>
              <a:t>CG: Cumulative Gain</a:t>
            </a:r>
            <a:endParaRPr lang="vi-VN" altLang="ru-RU" sz="2400" dirty="0">
              <a:solidFill>
                <a:schemeClr val="tx2"/>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 val="template"/>
  <p:tag name="SOURCE" val="TPT1  equation DCG_p = \sum^p_{i=1} \frac{2^{rel_i}-1}{log(1+i)}  template TPT1  env TPENV1  fore 0  back 16777215  eqnno 3"/>
  <p:tag name="FILENAME" val="TP_tmp"/>
  <p:tag name="ORIGWIDTH" val="99"/>
  <p:tag name="PICTUREFILESIZE" val="5251"/>
</p:tagLst>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2751</TotalTime>
  <Words>1750</Words>
  <Application>Microsoft Office PowerPoint</Application>
  <PresentationFormat>On-screen Show (4:3)</PresentationFormat>
  <Paragraphs>243</Paragraphs>
  <Slides>24</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Палитра</vt:lpstr>
      <vt:lpstr>Equation</vt:lpstr>
      <vt:lpstr>IT4853 Tìm kiếm và trình diễn thông tin</vt:lpstr>
      <vt:lpstr>Nội dung chính</vt:lpstr>
      <vt:lpstr>MRR</vt:lpstr>
      <vt:lpstr>PowerPoint Presentation</vt:lpstr>
      <vt:lpstr>Nội dung chính</vt:lpstr>
      <vt:lpstr>PowerPoint Presentation</vt:lpstr>
      <vt:lpstr>PowerPoint Presentation</vt:lpstr>
      <vt:lpstr>PowerPoint Presentation</vt:lpstr>
      <vt:lpstr>Tổng lợi ích</vt:lpstr>
      <vt:lpstr>Tổng lợi ích thuyên giảm</vt:lpstr>
      <vt:lpstr>PowerPoint Presentation</vt:lpstr>
      <vt:lpstr>Ví dụ</vt:lpstr>
      <vt:lpstr>Chuẩn hóa</vt:lpstr>
      <vt:lpstr>Ví dụ</vt:lpstr>
      <vt:lpstr>Nội dung chính</vt:lpstr>
      <vt:lpstr>Đánh giá tính phù hợp</vt:lpstr>
      <vt:lpstr>Ví dụ một truy vấn trong TREC</vt:lpstr>
      <vt:lpstr>Định nghĩa sự phù hợp</vt:lpstr>
      <vt:lpstr>Kiểm định đánh giá phù hợp</vt:lpstr>
      <vt:lpstr>Hệ số Kappa</vt:lpstr>
      <vt:lpstr>Ví dụ tính chỉ số kappa</vt:lpstr>
      <vt:lpstr>Bài tập 8.1</vt:lpstr>
      <vt:lpstr>Bài tập 8.2</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IT4853 Tìm kiếm và trình diễn thông tin</dc:title>
  <dc:creator>nbngoc</dc:creator>
  <cp:lastModifiedBy>bangoc</cp:lastModifiedBy>
  <cp:revision>1107</cp:revision>
  <dcterms:created xsi:type="dcterms:W3CDTF">2013-09-01T08:21:19Z</dcterms:created>
  <dcterms:modified xsi:type="dcterms:W3CDTF">2016-12-21T13:28:55Z</dcterms:modified>
</cp:coreProperties>
</file>