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47"/>
  </p:notesMasterIdLst>
  <p:sldIdLst>
    <p:sldId id="313" r:id="rId2"/>
    <p:sldId id="539" r:id="rId3"/>
    <p:sldId id="540" r:id="rId4"/>
    <p:sldId id="487" r:id="rId5"/>
    <p:sldId id="488" r:id="rId6"/>
    <p:sldId id="541" r:id="rId7"/>
    <p:sldId id="489" r:id="rId8"/>
    <p:sldId id="490" r:id="rId9"/>
    <p:sldId id="491" r:id="rId10"/>
    <p:sldId id="492" r:id="rId11"/>
    <p:sldId id="528" r:id="rId12"/>
    <p:sldId id="529" r:id="rId13"/>
    <p:sldId id="530" r:id="rId14"/>
    <p:sldId id="531" r:id="rId15"/>
    <p:sldId id="542" r:id="rId16"/>
    <p:sldId id="534" r:id="rId17"/>
    <p:sldId id="535" r:id="rId18"/>
    <p:sldId id="543" r:id="rId19"/>
    <p:sldId id="536" r:id="rId20"/>
    <p:sldId id="503" r:id="rId21"/>
    <p:sldId id="504" r:id="rId22"/>
    <p:sldId id="505" r:id="rId23"/>
    <p:sldId id="506" r:id="rId24"/>
    <p:sldId id="507" r:id="rId25"/>
    <p:sldId id="508" r:id="rId26"/>
    <p:sldId id="509" r:id="rId27"/>
    <p:sldId id="510" r:id="rId28"/>
    <p:sldId id="511" r:id="rId29"/>
    <p:sldId id="512" r:id="rId30"/>
    <p:sldId id="513" r:id="rId31"/>
    <p:sldId id="514" r:id="rId32"/>
    <p:sldId id="515" r:id="rId33"/>
    <p:sldId id="516" r:id="rId34"/>
    <p:sldId id="517" r:id="rId35"/>
    <p:sldId id="518" r:id="rId36"/>
    <p:sldId id="519" r:id="rId37"/>
    <p:sldId id="520" r:id="rId38"/>
    <p:sldId id="521" r:id="rId39"/>
    <p:sldId id="522" r:id="rId40"/>
    <p:sldId id="523" r:id="rId41"/>
    <p:sldId id="524" r:id="rId42"/>
    <p:sldId id="525" r:id="rId43"/>
    <p:sldId id="526" r:id="rId44"/>
    <p:sldId id="544" r:id="rId45"/>
    <p:sldId id="418" r:id="rId46"/>
  </p:sldIdLst>
  <p:sldSz cx="9144000" cy="6858000" type="screen4x3"/>
  <p:notesSz cx="6858000" cy="9144000"/>
  <p:defaultTextStyle>
    <a:defPPr>
      <a:defRPr lang="vi-VN"/>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CCFFCC"/>
    <a:srgbClr val="00FFFF"/>
    <a:srgbClr val="CC0000"/>
    <a:srgbClr val="990033"/>
    <a:srgbClr val="990099"/>
    <a:srgbClr val="D6009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50" autoAdjust="0"/>
    <p:restoredTop sz="94660"/>
  </p:normalViewPr>
  <p:slideViewPr>
    <p:cSldViewPr>
      <p:cViewPr varScale="1">
        <p:scale>
          <a:sx n="69" d="100"/>
          <a:sy n="69" d="100"/>
        </p:scale>
        <p:origin x="-117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20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latin typeface="Adobe Fan Heiti Std B" pitchFamily="34" charset="-128"/>
              </a:defRPr>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20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3420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atin typeface="Adobe Fan Heiti Std B" pitchFamily="34" charset="-128"/>
              </a:defRPr>
            </a:lvl1pPr>
          </a:lstStyle>
          <a:p>
            <a:pPr>
              <a:defRPr/>
            </a:pPr>
            <a:fld id="{585E8FF7-254D-404A-8133-35E4F866AECA}" type="slidenum">
              <a:rPr lang="vi-VN"/>
              <a:pPr>
                <a:defRPr/>
              </a:pPr>
              <a:t>‹#›</a:t>
            </a:fld>
            <a:endParaRPr lang="vi-VN"/>
          </a:p>
        </p:txBody>
      </p:sp>
    </p:spTree>
    <p:extLst>
      <p:ext uri="{BB962C8B-B14F-4D97-AF65-F5344CB8AC3E}">
        <p14:creationId xmlns:p14="http://schemas.microsoft.com/office/powerpoint/2010/main" val="42523219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85E8FF7-254D-404A-8133-35E4F866AECA}" type="slidenum">
              <a:rPr lang="vi-VN" smtClean="0"/>
              <a:pPr>
                <a:defRPr/>
              </a:pPr>
              <a:t>1</a:t>
            </a:fld>
            <a:endParaRPr lang="vi-VN"/>
          </a:p>
        </p:txBody>
      </p:sp>
    </p:spTree>
    <p:extLst>
      <p:ext uri="{BB962C8B-B14F-4D97-AF65-F5344CB8AC3E}">
        <p14:creationId xmlns:p14="http://schemas.microsoft.com/office/powerpoint/2010/main" val="7337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27</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427284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28</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842408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29</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200359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30</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30833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31</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735138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32</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81781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33</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763436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34</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283109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35</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543702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36</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965520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85E8FF7-254D-404A-8133-35E4F866AECA}" type="slidenum">
              <a:rPr lang="vi-VN" smtClean="0"/>
              <a:pPr>
                <a:defRPr/>
              </a:pPr>
              <a:t>19</a:t>
            </a:fld>
            <a:endParaRPr lang="vi-VN"/>
          </a:p>
        </p:txBody>
      </p:sp>
    </p:spTree>
    <p:extLst>
      <p:ext uri="{BB962C8B-B14F-4D97-AF65-F5344CB8AC3E}">
        <p14:creationId xmlns:p14="http://schemas.microsoft.com/office/powerpoint/2010/main" val="1642237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37</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926961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38</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4277543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39</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830350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40</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921675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41</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5594473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42</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6504318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43</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070749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20</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432675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21</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814150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22</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950139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23</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726239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24</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666374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25</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407702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26</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081964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E10D6390-781F-46FF-BA24-2A13298CAB45}" type="slidenum">
              <a:rPr lang="vi-VN"/>
              <a:pPr>
                <a:defRPr/>
              </a:pPr>
              <a:t>‹#›</a:t>
            </a:fld>
            <a:endParaRPr lang="vi-VN"/>
          </a:p>
        </p:txBody>
      </p:sp>
    </p:spTree>
    <p:extLst>
      <p:ext uri="{BB962C8B-B14F-4D97-AF65-F5344CB8AC3E}">
        <p14:creationId xmlns:p14="http://schemas.microsoft.com/office/powerpoint/2010/main" val="226527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35E4A67A-737A-4176-8703-A3FC12C081C4}" type="slidenum">
              <a:rPr lang="vi-VN"/>
              <a:pPr>
                <a:defRPr/>
              </a:pPr>
              <a:t>‹#›</a:t>
            </a:fld>
            <a:endParaRPr lang="vi-VN"/>
          </a:p>
        </p:txBody>
      </p:sp>
    </p:spTree>
    <p:extLst>
      <p:ext uri="{BB962C8B-B14F-4D97-AF65-F5344CB8AC3E}">
        <p14:creationId xmlns:p14="http://schemas.microsoft.com/office/powerpoint/2010/main" val="60917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428F76D0-8E3B-4D8A-A9FF-C04AD9C360FC}" type="slidenum">
              <a:rPr lang="vi-VN"/>
              <a:pPr>
                <a:defRPr/>
              </a:pPr>
              <a:t>‹#›</a:t>
            </a:fld>
            <a:endParaRPr lang="vi-VN"/>
          </a:p>
        </p:txBody>
      </p:sp>
    </p:spTree>
    <p:extLst>
      <p:ext uri="{BB962C8B-B14F-4D97-AF65-F5344CB8AC3E}">
        <p14:creationId xmlns:p14="http://schemas.microsoft.com/office/powerpoint/2010/main" val="3609239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18D75DDA-CB64-4086-83FF-BB38D2754AC9}" type="slidenum">
              <a:rPr lang="vi-VN"/>
              <a:pPr>
                <a:defRPr/>
              </a:pPr>
              <a:t>‹#›</a:t>
            </a:fld>
            <a:endParaRPr lang="vi-VN"/>
          </a:p>
        </p:txBody>
      </p:sp>
    </p:spTree>
    <p:extLst>
      <p:ext uri="{BB962C8B-B14F-4D97-AF65-F5344CB8AC3E}">
        <p14:creationId xmlns:p14="http://schemas.microsoft.com/office/powerpoint/2010/main" val="374729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29A11620-29F4-407B-A868-2206CAFD51D8}" type="slidenum">
              <a:rPr lang="vi-VN"/>
              <a:pPr>
                <a:defRPr/>
              </a:pPr>
              <a:t>‹#›</a:t>
            </a:fld>
            <a:endParaRPr lang="vi-VN"/>
          </a:p>
        </p:txBody>
      </p:sp>
    </p:spTree>
    <p:extLst>
      <p:ext uri="{BB962C8B-B14F-4D97-AF65-F5344CB8AC3E}">
        <p14:creationId xmlns:p14="http://schemas.microsoft.com/office/powerpoint/2010/main" val="206467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E7F84203-D55F-49E2-AC55-F6060237EFDD}" type="slidenum">
              <a:rPr lang="vi-VN"/>
              <a:pPr>
                <a:defRPr/>
              </a:pPr>
              <a:t>‹#›</a:t>
            </a:fld>
            <a:endParaRPr lang="vi-VN"/>
          </a:p>
        </p:txBody>
      </p:sp>
    </p:spTree>
    <p:extLst>
      <p:ext uri="{BB962C8B-B14F-4D97-AF65-F5344CB8AC3E}">
        <p14:creationId xmlns:p14="http://schemas.microsoft.com/office/powerpoint/2010/main" val="162208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2B86CA10-6FE3-4185-AD70-CC14BE80AA29}" type="slidenum">
              <a:rPr lang="vi-VN"/>
              <a:pPr>
                <a:defRPr/>
              </a:pPr>
              <a:t>‹#›</a:t>
            </a:fld>
            <a:endParaRPr lang="vi-VN"/>
          </a:p>
        </p:txBody>
      </p:sp>
    </p:spTree>
    <p:extLst>
      <p:ext uri="{BB962C8B-B14F-4D97-AF65-F5344CB8AC3E}">
        <p14:creationId xmlns:p14="http://schemas.microsoft.com/office/powerpoint/2010/main" val="235142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5686553E-E7FE-4A97-BA93-B68733A0164C}" type="slidenum">
              <a:rPr lang="vi-VN"/>
              <a:pPr>
                <a:defRPr/>
              </a:pPr>
              <a:t>‹#›</a:t>
            </a:fld>
            <a:endParaRPr lang="vi-VN"/>
          </a:p>
        </p:txBody>
      </p:sp>
    </p:spTree>
    <p:extLst>
      <p:ext uri="{BB962C8B-B14F-4D97-AF65-F5344CB8AC3E}">
        <p14:creationId xmlns:p14="http://schemas.microsoft.com/office/powerpoint/2010/main" val="31058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D2FDBAB6-948B-4CC9-A643-7962233A3173}" type="slidenum">
              <a:rPr lang="vi-VN"/>
              <a:pPr>
                <a:defRPr/>
              </a:pPr>
              <a:t>‹#›</a:t>
            </a:fld>
            <a:endParaRPr lang="vi-VN"/>
          </a:p>
        </p:txBody>
      </p:sp>
    </p:spTree>
    <p:extLst>
      <p:ext uri="{BB962C8B-B14F-4D97-AF65-F5344CB8AC3E}">
        <p14:creationId xmlns:p14="http://schemas.microsoft.com/office/powerpoint/2010/main" val="176091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9B03317-89D1-4969-98D2-8BCB0B6188F6}" type="slidenum">
              <a:rPr lang="vi-VN"/>
              <a:pPr>
                <a:defRPr/>
              </a:pPr>
              <a:t>‹#›</a:t>
            </a:fld>
            <a:endParaRPr lang="vi-VN"/>
          </a:p>
        </p:txBody>
      </p:sp>
    </p:spTree>
    <p:extLst>
      <p:ext uri="{BB962C8B-B14F-4D97-AF65-F5344CB8AC3E}">
        <p14:creationId xmlns:p14="http://schemas.microsoft.com/office/powerpoint/2010/main" val="4048045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557F5865-6955-48EB-9E23-60E75B29BCCC}" type="slidenum">
              <a:rPr lang="vi-VN"/>
              <a:pPr>
                <a:defRPr/>
              </a:pPr>
              <a:t>‹#›</a:t>
            </a:fld>
            <a:endParaRPr lang="vi-VN"/>
          </a:p>
        </p:txBody>
      </p:sp>
    </p:spTree>
    <p:extLst>
      <p:ext uri="{BB962C8B-B14F-4D97-AF65-F5344CB8AC3E}">
        <p14:creationId xmlns:p14="http://schemas.microsoft.com/office/powerpoint/2010/main" val="285580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smtClean="0"/>
            </a:lvl1pPr>
          </a:lstStyle>
          <a:p>
            <a:pPr>
              <a:defRPr/>
            </a:pPr>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smtClean="0"/>
            </a:lvl1pPr>
          </a:lstStyle>
          <a:p>
            <a:pPr>
              <a:defRPr/>
            </a:pPr>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smtClean="0"/>
            </a:lvl1pPr>
          </a:lstStyle>
          <a:p>
            <a:pPr>
              <a:defRPr/>
            </a:pPr>
            <a:fld id="{485EAC0E-134A-4503-B10F-CE02586B9C8B}"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z="3200" dirty="0" smtClean="0"/>
              <a:t>IT4853</a:t>
            </a:r>
            <a:br>
              <a:rPr lang="en-US" sz="3200" dirty="0" smtClean="0"/>
            </a:br>
            <a:r>
              <a:rPr lang="vi-VN" sz="3200" dirty="0" smtClean="0"/>
              <a:t>Tìm kiếm và trình diễn thông</a:t>
            </a:r>
            <a:r>
              <a:rPr lang="en-US" sz="3200" dirty="0" smtClean="0"/>
              <a:t> tin</a:t>
            </a:r>
            <a:endParaRPr lang="vi-VN" sz="3200" dirty="0" smtClean="0"/>
          </a:p>
        </p:txBody>
      </p:sp>
      <p:sp>
        <p:nvSpPr>
          <p:cNvPr id="4099" name="Rectangle 3"/>
          <p:cNvSpPr>
            <a:spLocks noGrp="1" noChangeArrowheads="1"/>
          </p:cNvSpPr>
          <p:nvPr>
            <p:ph type="subTitle" idx="1"/>
          </p:nvPr>
        </p:nvSpPr>
        <p:spPr>
          <a:xfrm>
            <a:off x="1259632" y="3645024"/>
            <a:ext cx="6768752" cy="1993776"/>
          </a:xfrm>
        </p:spPr>
        <p:txBody>
          <a:bodyPr/>
          <a:lstStyle/>
          <a:p>
            <a:pPr algn="r" eaLnBrk="1" hangingPunct="1"/>
            <a:r>
              <a:rPr lang="vi-VN" sz="2800" dirty="0" smtClean="0"/>
              <a:t>Chương 18. Chia cụm và ứng dụng trong tìm kiếm</a:t>
            </a:r>
            <a:endParaRPr lang="vi-VN" sz="2000" dirty="0" smtClean="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vi-VN" altLang="ru-RU" sz="1800" b="0" dirty="0" smtClean="0">
                <a:cs typeface="Arial" panose="020B0604020202020204" pitchFamily="34" charset="0"/>
              </a:rPr>
              <a:t>Hà Nội, 2016</a:t>
            </a:r>
            <a:endParaRPr lang="vi-VN" altLang="ru-RU" sz="1800" b="0" dirty="0">
              <a:cs typeface="Arial" panose="020B0604020202020204" pitchFamily="34" charset="0"/>
            </a:endParaRPr>
          </a:p>
        </p:txBody>
      </p:sp>
      <p:sp>
        <p:nvSpPr>
          <p:cNvPr id="5"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b="0" dirty="0" smtClean="0"/>
              <a:t>TS. Nguyễn Bá Ngọc, </a:t>
            </a:r>
            <a:r>
              <a:rPr lang="vi-VN" altLang="ru-RU" sz="1400" b="0" i="1" dirty="0" smtClean="0"/>
              <a:t>Bộ môn Hệ thống thông tin, Viện CNTT &amp; TT</a:t>
            </a:r>
          </a:p>
          <a:p>
            <a:r>
              <a:rPr lang="vi-VN" altLang="ru-RU" sz="1400" b="0" i="1" dirty="0" smtClean="0"/>
              <a:t>ngocnb@soict.hust.edu.vn</a:t>
            </a:r>
            <a:endParaRPr lang="vi-VN" altLang="ru-RU" sz="1400" b="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50938" y="493625"/>
            <a:ext cx="7793037" cy="1063167"/>
          </a:xfrm>
        </p:spPr>
        <p:txBody>
          <a:bodyPr/>
          <a:lstStyle/>
          <a:p>
            <a:pPr eaLnBrk="1" hangingPunct="1"/>
            <a:r>
              <a:rPr lang="en-US" sz="3600" smtClean="0"/>
              <a:t>Chia </a:t>
            </a:r>
            <a:r>
              <a:rPr lang="en-US" sz="3600" smtClean="0"/>
              <a:t>cụm-gom </a:t>
            </a:r>
            <a:r>
              <a:rPr lang="en-US" sz="3600" dirty="0" err="1" smtClean="0"/>
              <a:t>nhóm</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10</a:t>
            </a:fld>
            <a:endParaRPr lang="vi-VN"/>
          </a:p>
        </p:txBody>
      </p:sp>
      <p:pic>
        <p:nvPicPr>
          <p:cNvPr id="5" name="Picture 4" descr="1621.png"/>
          <p:cNvPicPr>
            <a:picLocks noChangeAspect="1"/>
          </p:cNvPicPr>
          <p:nvPr/>
        </p:nvPicPr>
        <p:blipFill>
          <a:blip r:embed="rId2"/>
          <a:stretch>
            <a:fillRect/>
          </a:stretch>
        </p:blipFill>
        <p:spPr>
          <a:xfrm>
            <a:off x="925832" y="1632653"/>
            <a:ext cx="6360812" cy="4748675"/>
          </a:xfrm>
          <a:prstGeom prst="rect">
            <a:avLst/>
          </a:prstGeom>
        </p:spPr>
      </p:pic>
    </p:spTree>
    <p:extLst>
      <p:ext uri="{BB962C8B-B14F-4D97-AF65-F5344CB8AC3E}">
        <p14:creationId xmlns:p14="http://schemas.microsoft.com/office/powerpoint/2010/main" val="3463166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Tăng độ đầy đủ</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smtClean="0"/>
              <a:t>Cải </a:t>
            </a:r>
            <a:r>
              <a:rPr lang="vi-VN" sz="2800" dirty="0" smtClean="0"/>
              <a:t>thiện tính đầy đủ của kết quả tìm kiếm:</a:t>
            </a:r>
          </a:p>
          <a:p>
            <a:pPr lvl="1" algn="just" eaLnBrk="1" hangingPunct="1">
              <a:defRPr/>
            </a:pPr>
            <a:r>
              <a:rPr lang="vi-VN" sz="2400" dirty="0" smtClean="0"/>
              <a:t>Chia cụm văn bản trong bộ dữ liệu;</a:t>
            </a:r>
          </a:p>
          <a:p>
            <a:pPr lvl="1" algn="just" eaLnBrk="1" hangingPunct="1">
              <a:defRPr/>
            </a:pPr>
            <a:r>
              <a:rPr lang="vi-VN" sz="2400" noProof="1" smtClean="0"/>
              <a:t>Trả </a:t>
            </a:r>
            <a:r>
              <a:rPr lang="vi-VN" sz="2400" noProof="1" smtClean="0"/>
              <a:t>về các văn bản trong cùng cụm </a:t>
            </a:r>
            <a:r>
              <a:rPr lang="vi-VN" sz="2400" noProof="1" smtClean="0"/>
              <a:t>với những văn bản phù hợp (mở rộng tập kết quả);</a:t>
            </a:r>
            <a:endParaRPr lang="vi-VN" sz="2400" noProof="1" smtClean="0"/>
          </a:p>
          <a:p>
            <a:pPr lvl="1" algn="just" eaLnBrk="1" hangingPunct="1">
              <a:defRPr/>
            </a:pPr>
            <a:r>
              <a:rPr lang="vi-VN" sz="2400" noProof="1" smtClean="0"/>
              <a:t>Mong đợi trả </a:t>
            </a:r>
            <a:r>
              <a:rPr lang="vi-VN" sz="2400" noProof="1" smtClean="0"/>
              <a:t>về các văn bản chứa từ </a:t>
            </a:r>
            <a:r>
              <a:rPr lang="vi-VN" sz="2400" noProof="1" smtClean="0"/>
              <a:t>automobile cho truy vấn car.</a:t>
            </a:r>
            <a:endParaRPr lang="vi-VN" sz="2400" noProof="1"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11</a:t>
            </a:fld>
            <a:endParaRPr lang="vi-VN"/>
          </a:p>
        </p:txBody>
      </p:sp>
    </p:spTree>
    <p:extLst>
      <p:ext uri="{BB962C8B-B14F-4D97-AF65-F5344CB8AC3E}">
        <p14:creationId xmlns:p14="http://schemas.microsoft.com/office/powerpoint/2010/main" val="1822195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smtClean="0"/>
              <a:t>Mục tiêu </a:t>
            </a:r>
            <a:r>
              <a:rPr lang="vi-VN" sz="3600" dirty="0" smtClean="0"/>
              <a:t>chia cụm</a:t>
            </a:r>
          </a:p>
        </p:txBody>
      </p:sp>
      <p:sp>
        <p:nvSpPr>
          <p:cNvPr id="6147" name="Rectangle 3"/>
          <p:cNvSpPr>
            <a:spLocks noGrp="1" noChangeArrowheads="1"/>
          </p:cNvSpPr>
          <p:nvPr>
            <p:ph type="body" idx="1"/>
          </p:nvPr>
        </p:nvSpPr>
        <p:spPr>
          <a:xfrm>
            <a:off x="611560" y="2017713"/>
            <a:ext cx="8343528" cy="4507631"/>
          </a:xfrm>
        </p:spPr>
        <p:txBody>
          <a:bodyPr/>
          <a:lstStyle/>
          <a:p>
            <a:pPr algn="just" eaLnBrk="1" hangingPunct="1">
              <a:defRPr/>
            </a:pPr>
            <a:r>
              <a:rPr lang="vi-VN" sz="2800" smtClean="0"/>
              <a:t>Mục tiêu chính: </a:t>
            </a:r>
            <a:r>
              <a:rPr lang="vi-VN" sz="2800" smtClean="0"/>
              <a:t>Đưa các văn bản tương tự vào cùng cụm, tách các văn bản khác nhau vào các cụm khác nhau</a:t>
            </a:r>
            <a:r>
              <a:rPr lang="vi-VN" sz="2800" smtClean="0"/>
              <a:t>.</a:t>
            </a:r>
          </a:p>
          <a:p>
            <a:pPr algn="just" eaLnBrk="1" hangingPunct="1">
              <a:defRPr/>
            </a:pPr>
            <a:r>
              <a:rPr lang="vi-VN" sz="2800" smtClean="0"/>
              <a:t>Số lượng cụm phải phù hợp với bộ dữ liệu:</a:t>
            </a:r>
          </a:p>
          <a:p>
            <a:pPr lvl="1" algn="just" eaLnBrk="1" hangingPunct="1">
              <a:defRPr/>
            </a:pPr>
            <a:r>
              <a:rPr lang="vi-VN" sz="2400" smtClean="0"/>
              <a:t>Có thể được xác định bằng phương pháp bán tự động.</a:t>
            </a:r>
            <a:endParaRPr lang="vi-VN" sz="2400" dirty="0" smtClean="0"/>
          </a:p>
          <a:p>
            <a:pPr algn="just" eaLnBrk="1" hangingPunct="1">
              <a:defRPr/>
            </a:pPr>
            <a:r>
              <a:rPr lang="vi-VN" sz="2800" noProof="1" smtClean="0"/>
              <a:t>Mục tiêu phụ:</a:t>
            </a:r>
            <a:endParaRPr lang="vi-VN" sz="2800" noProof="1" smtClean="0"/>
          </a:p>
          <a:p>
            <a:pPr lvl="1" algn="just" eaLnBrk="1" hangingPunct="1">
              <a:defRPr/>
            </a:pPr>
            <a:r>
              <a:rPr lang="vi-VN" sz="2400" noProof="1" smtClean="0"/>
              <a:t>Kích thước cụm không quá lớn hoặc quá nhỏ;</a:t>
            </a:r>
            <a:endParaRPr lang="vi-VN" sz="2400" noProof="1" smtClean="0"/>
          </a:p>
          <a:p>
            <a:pPr lvl="1" algn="just" eaLnBrk="1" hangingPunct="1">
              <a:defRPr/>
            </a:pPr>
            <a:r>
              <a:rPr lang="vi-VN" sz="2400" noProof="1" smtClean="0"/>
              <a:t>Các cụm phản ánh một chủ đề tường minh, cụ thể</a:t>
            </a:r>
            <a:r>
              <a:rPr lang="vi-VN" sz="2400" noProof="1" smtClean="0"/>
              <a:t>;</a:t>
            </a:r>
            <a:endParaRPr lang="vi-VN" sz="2400" noProof="1" smtClean="0"/>
          </a:p>
          <a:p>
            <a:pPr lvl="1" algn="just" eaLnBrk="1" hangingPunct="1">
              <a:defRPr/>
            </a:pPr>
            <a:r>
              <a:rPr lang="vi-VN" sz="2400" noProof="1" smtClean="0"/>
              <a:t>v.v</a:t>
            </a:r>
            <a:r>
              <a:rPr lang="vi-VN" sz="2400" noProof="1" smtClean="0"/>
              <a:t>.</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12</a:t>
            </a:fld>
            <a:endParaRPr lang="vi-VN"/>
          </a:p>
        </p:txBody>
      </p:sp>
    </p:spTree>
    <p:extLst>
      <p:ext uri="{BB962C8B-B14F-4D97-AF65-F5344CB8AC3E}">
        <p14:creationId xmlns:p14="http://schemas.microsoft.com/office/powerpoint/2010/main" val="14884280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Cụm phẳng vs. cụm phân cấp</a:t>
            </a:r>
          </a:p>
        </p:txBody>
      </p:sp>
      <p:sp>
        <p:nvSpPr>
          <p:cNvPr id="6147" name="Rectangle 3"/>
          <p:cNvSpPr>
            <a:spLocks noGrp="1" noChangeArrowheads="1"/>
          </p:cNvSpPr>
          <p:nvPr>
            <p:ph type="body" idx="1"/>
          </p:nvPr>
        </p:nvSpPr>
        <p:spPr>
          <a:xfrm>
            <a:off x="611560" y="2017713"/>
            <a:ext cx="8343528" cy="4225925"/>
          </a:xfrm>
        </p:spPr>
        <p:txBody>
          <a:bodyPr/>
          <a:lstStyle/>
          <a:p>
            <a:pPr algn="just" eaLnBrk="1" hangingPunct="1">
              <a:defRPr/>
            </a:pPr>
            <a:r>
              <a:rPr lang="en-US" sz="2800" noProof="1" smtClean="0"/>
              <a:t>Giải thuật chia cụm phẳng:</a:t>
            </a:r>
          </a:p>
          <a:p>
            <a:pPr lvl="1" algn="just" eaLnBrk="1" hangingPunct="1">
              <a:defRPr/>
            </a:pPr>
            <a:r>
              <a:rPr lang="en-US" sz="2400" noProof="1" smtClean="0"/>
              <a:t>Thường bắt đầu với </a:t>
            </a:r>
            <a:r>
              <a:rPr lang="en-US" sz="2400" noProof="1" smtClean="0"/>
              <a:t>một cách </a:t>
            </a:r>
            <a:r>
              <a:rPr lang="en-US" sz="2400" noProof="1" smtClean="0"/>
              <a:t>chia ngẫu nhiên;</a:t>
            </a:r>
          </a:p>
          <a:p>
            <a:pPr lvl="1" algn="just" eaLnBrk="1" hangingPunct="1">
              <a:defRPr/>
            </a:pPr>
            <a:r>
              <a:rPr lang="en-US" sz="2400" noProof="1" smtClean="0"/>
              <a:t>Sau đó lặp quá trình xác định lại cụm;</a:t>
            </a:r>
          </a:p>
          <a:p>
            <a:pPr lvl="1" algn="just" eaLnBrk="1" hangingPunct="1">
              <a:defRPr/>
            </a:pPr>
            <a:r>
              <a:rPr lang="en-US" sz="2400" noProof="1" smtClean="0"/>
              <a:t>Giải thuật tiêu biểu: K-means.</a:t>
            </a:r>
          </a:p>
          <a:p>
            <a:pPr algn="just" eaLnBrk="1" hangingPunct="1">
              <a:defRPr/>
            </a:pPr>
            <a:r>
              <a:rPr lang="en-US" sz="2800" noProof="1" smtClean="0"/>
              <a:t>Chia cụm phân cấp:</a:t>
            </a:r>
          </a:p>
          <a:p>
            <a:pPr lvl="1" algn="just" eaLnBrk="1" hangingPunct="1">
              <a:defRPr/>
            </a:pPr>
            <a:r>
              <a:rPr lang="en-US" sz="2400" noProof="1" smtClean="0"/>
              <a:t>Tổ chức cụm theo cấu trúc cây;</a:t>
            </a:r>
          </a:p>
          <a:p>
            <a:pPr lvl="1" algn="just" eaLnBrk="1" hangingPunct="1">
              <a:defRPr/>
            </a:pPr>
            <a:r>
              <a:rPr lang="en-US" sz="2400" noProof="1" smtClean="0"/>
              <a:t>Bottom-up, agglomerative;</a:t>
            </a:r>
          </a:p>
          <a:p>
            <a:pPr lvl="1" algn="just" eaLnBrk="1" hangingPunct="1">
              <a:defRPr/>
            </a:pPr>
            <a:r>
              <a:rPr lang="en-US" sz="2400" noProof="1" smtClean="0"/>
              <a:t>Top-down, divise.</a:t>
            </a:r>
            <a:endParaRPr lang="vi-VN" sz="2400" noProof="1"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13</a:t>
            </a:fld>
            <a:endParaRPr lang="vi-VN"/>
          </a:p>
        </p:txBody>
      </p:sp>
    </p:spTree>
    <p:extLst>
      <p:ext uri="{BB962C8B-B14F-4D97-AF65-F5344CB8AC3E}">
        <p14:creationId xmlns:p14="http://schemas.microsoft.com/office/powerpoint/2010/main" val="5765065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Giới hạn cứng vs. mềm</a:t>
            </a:r>
          </a:p>
        </p:txBody>
      </p:sp>
      <p:sp>
        <p:nvSpPr>
          <p:cNvPr id="6147" name="Rectangle 3"/>
          <p:cNvSpPr>
            <a:spLocks noGrp="1" noChangeArrowheads="1"/>
          </p:cNvSpPr>
          <p:nvPr>
            <p:ph type="body" idx="1"/>
          </p:nvPr>
        </p:nvSpPr>
        <p:spPr>
          <a:xfrm>
            <a:off x="611560" y="2017713"/>
            <a:ext cx="8343528" cy="2419399"/>
          </a:xfrm>
        </p:spPr>
        <p:txBody>
          <a:bodyPr/>
          <a:lstStyle/>
          <a:p>
            <a:pPr algn="just" eaLnBrk="1" hangingPunct="1">
              <a:defRPr/>
            </a:pPr>
            <a:r>
              <a:rPr lang="en-US" sz="2800" noProof="1" smtClean="0"/>
              <a:t>Cụm cứng: Mỗi văn bản chỉ thuộc một cụm duy nhất.</a:t>
            </a:r>
          </a:p>
          <a:p>
            <a:pPr lvl="1" algn="just" eaLnBrk="1" hangingPunct="1">
              <a:defRPr/>
            </a:pPr>
            <a:r>
              <a:rPr lang="en-US" sz="2400" noProof="1" smtClean="0"/>
              <a:t>Đơn giản hơn so với chia cụm mềm;</a:t>
            </a:r>
          </a:p>
          <a:p>
            <a:pPr algn="just" eaLnBrk="1" hangingPunct="1">
              <a:defRPr/>
            </a:pPr>
            <a:r>
              <a:rPr lang="en-US" sz="2800" noProof="1" smtClean="0"/>
              <a:t>Cụm mềm: Mỗi văn bản có thể thuộc nhiều cụm.</a:t>
            </a:r>
          </a:p>
          <a:p>
            <a:pPr marL="0" indent="0" algn="just" eaLnBrk="1" hangingPunct="1">
              <a:buNone/>
              <a:defRPr/>
            </a:pPr>
            <a:endParaRPr lang="en-US" sz="2800" noProof="1"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14</a:t>
            </a:fld>
            <a:endParaRPr lang="vi-VN"/>
          </a:p>
        </p:txBody>
      </p:sp>
      <p:sp>
        <p:nvSpPr>
          <p:cNvPr id="3" name="TextBox 2"/>
          <p:cNvSpPr txBox="1"/>
          <p:nvPr/>
        </p:nvSpPr>
        <p:spPr>
          <a:xfrm>
            <a:off x="755576" y="5229200"/>
            <a:ext cx="8064896" cy="954107"/>
          </a:xfrm>
          <a:prstGeom prst="rect">
            <a:avLst/>
          </a:prstGeom>
          <a:noFill/>
        </p:spPr>
        <p:txBody>
          <a:bodyPr wrap="square" rtlCol="0">
            <a:spAutoFit/>
          </a:bodyPr>
          <a:lstStyle/>
          <a:p>
            <a:r>
              <a:rPr lang="vi-VN" sz="2800" b="0" dirty="0" smtClean="0">
                <a:solidFill>
                  <a:schemeClr val="tx2">
                    <a:lumMod val="60000"/>
                    <a:lumOff val="40000"/>
                  </a:schemeClr>
                </a:solidFill>
              </a:rPr>
              <a:t>K-Means là phương pháp chia cụm phẳng, đường biên cứng.</a:t>
            </a:r>
            <a:endParaRPr lang="vi-VN" sz="2800" b="0" dirty="0">
              <a:solidFill>
                <a:schemeClr val="tx2">
                  <a:lumMod val="60000"/>
                  <a:lumOff val="40000"/>
                </a:schemeClr>
              </a:solidFill>
            </a:endParaRPr>
          </a:p>
        </p:txBody>
      </p:sp>
    </p:spTree>
    <p:extLst>
      <p:ext uri="{BB962C8B-B14F-4D97-AF65-F5344CB8AC3E}">
        <p14:creationId xmlns:p14="http://schemas.microsoft.com/office/powerpoint/2010/main" val="41999492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smtClean="0">
                <a:solidFill>
                  <a:schemeClr val="bg1">
                    <a:lumMod val="65000"/>
                  </a:schemeClr>
                </a:solidFill>
              </a:rPr>
              <a:t>Bài toán chia cụm</a:t>
            </a:r>
            <a:endParaRPr lang="vi-VN" sz="2800" dirty="0" smtClean="0">
              <a:solidFill>
                <a:schemeClr val="bg1">
                  <a:lumMod val="65000"/>
                </a:schemeClr>
              </a:solidFill>
            </a:endParaRPr>
          </a:p>
          <a:p>
            <a:pPr algn="just" eaLnBrk="1" hangingPunct="1">
              <a:defRPr/>
            </a:pPr>
            <a:r>
              <a:rPr lang="vi-VN" sz="2800" dirty="0" smtClean="0">
                <a:solidFill>
                  <a:schemeClr val="bg1">
                    <a:lumMod val="65000"/>
                  </a:schemeClr>
                </a:solidFill>
              </a:rPr>
              <a:t>Ứng dụng chia cụm trong tìm kiếm</a:t>
            </a:r>
          </a:p>
          <a:p>
            <a:pPr algn="just" eaLnBrk="1" hangingPunct="1">
              <a:defRPr/>
            </a:pPr>
            <a:r>
              <a:rPr lang="vi-VN" sz="2800" dirty="0" smtClean="0"/>
              <a:t>Giải thuật K-means</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15</a:t>
            </a:fld>
            <a:endParaRPr lang="vi-VN"/>
          </a:p>
        </p:txBody>
      </p:sp>
    </p:spTree>
    <p:extLst>
      <p:ext uri="{BB962C8B-B14F-4D97-AF65-F5344CB8AC3E}">
        <p14:creationId xmlns:p14="http://schemas.microsoft.com/office/powerpoint/2010/main" val="32289615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smtClean="0"/>
              <a:t>Giải thuật K-means</a:t>
            </a:r>
            <a:endParaRPr lang="vi-VN" sz="3600" dirty="0" smtClean="0"/>
          </a:p>
        </p:txBody>
      </p:sp>
      <p:sp>
        <p:nvSpPr>
          <p:cNvPr id="6147" name="Rectangle 3"/>
          <p:cNvSpPr>
            <a:spLocks noGrp="1" noChangeArrowheads="1"/>
          </p:cNvSpPr>
          <p:nvPr>
            <p:ph type="body" idx="1"/>
          </p:nvPr>
        </p:nvSpPr>
        <p:spPr>
          <a:xfrm>
            <a:off x="611560" y="2017713"/>
            <a:ext cx="8343528" cy="4225925"/>
          </a:xfrm>
        </p:spPr>
        <p:txBody>
          <a:bodyPr/>
          <a:lstStyle/>
          <a:p>
            <a:pPr algn="just" eaLnBrk="1" hangingPunct="1">
              <a:defRPr/>
            </a:pPr>
            <a:r>
              <a:rPr lang="en-US" sz="2800" noProof="1" smtClean="0"/>
              <a:t>Biểu diễn văn bản dưới dạng vec-tơ, tương tự như trong VSM;</a:t>
            </a:r>
            <a:endParaRPr lang="en-US" sz="2800" noProof="1" smtClean="0"/>
          </a:p>
          <a:p>
            <a:pPr algn="just" eaLnBrk="1" hangingPunct="1">
              <a:defRPr/>
            </a:pPr>
            <a:r>
              <a:rPr lang="en-US" sz="2800" noProof="1" smtClean="0"/>
              <a:t>Sử dụng khoảng cách Euclide để đánh giá độ </a:t>
            </a:r>
            <a:r>
              <a:rPr lang="en-US" sz="2800" noProof="1" smtClean="0"/>
              <a:t>khác biệt giữa các văn </a:t>
            </a:r>
            <a:r>
              <a:rPr lang="en-US" sz="2800" noProof="1" smtClean="0"/>
              <a:t>bản.</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16</a:t>
            </a:fld>
            <a:endParaRPr lang="vi-VN"/>
          </a:p>
        </p:txBody>
      </p:sp>
    </p:spTree>
    <p:extLst>
      <p:ext uri="{BB962C8B-B14F-4D97-AF65-F5344CB8AC3E}">
        <p14:creationId xmlns:p14="http://schemas.microsoft.com/office/powerpoint/2010/main" val="2105639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Giải thuật K-means (2)</a:t>
            </a:r>
            <a:endParaRPr lang="vi-VN" sz="3600" dirty="0" smtClean="0"/>
          </a:p>
        </p:txBody>
      </p:sp>
      <mc:AlternateContent xmlns:mc="http://schemas.openxmlformats.org/markup-compatibility/2006">
        <mc:Choice xmlns:a14="http://schemas.microsoft.com/office/drawing/2010/main" Requires="a14">
          <p:sp>
            <p:nvSpPr>
              <p:cNvPr id="6147" name="Rectangle 3"/>
              <p:cNvSpPr>
                <a:spLocks noGrp="1" noChangeArrowheads="1"/>
              </p:cNvSpPr>
              <p:nvPr>
                <p:ph type="body" idx="1"/>
              </p:nvPr>
            </p:nvSpPr>
            <p:spPr>
              <a:xfrm>
                <a:off x="611560" y="1916833"/>
                <a:ext cx="8343528" cy="2736304"/>
              </a:xfrm>
            </p:spPr>
            <p:txBody>
              <a:bodyPr/>
              <a:lstStyle/>
              <a:p>
                <a:pPr algn="just" eaLnBrk="1" hangingPunct="1">
                  <a:defRPr/>
                </a:pPr>
                <a:r>
                  <a:rPr lang="en-US" sz="2800" noProof="1" smtClean="0"/>
                  <a:t>Trọng </a:t>
                </a:r>
                <a:r>
                  <a:rPr lang="en-US" sz="2800" noProof="1" smtClean="0"/>
                  <a:t>tâm </a:t>
                </a:r>
                <a:r>
                  <a:rPr lang="en-US" sz="2800" noProof="1" smtClean="0"/>
                  <a:t>(centroid) của cụm </a:t>
                </a:r>
                <a:r>
                  <a:rPr lang="en-US" sz="2800" i="1" smtClean="0"/>
                  <a:t>ω </a:t>
                </a:r>
                <a:r>
                  <a:rPr lang="en-US" sz="2800" smtClean="0"/>
                  <a:t>là:</a:t>
                </a:r>
                <a:endParaRPr lang="en-US" sz="2800" dirty="0" smtClean="0"/>
              </a:p>
              <a:p>
                <a:pPr marL="0" indent="0" algn="just" eaLnBrk="1" hangingPunct="1">
                  <a:buNone/>
                  <a:defRPr/>
                </a:pPr>
                <a14:m>
                  <m:oMathPara xmlns:m="http://schemas.openxmlformats.org/officeDocument/2006/math">
                    <m:oMathParaPr>
                      <m:jc m:val="centerGroup"/>
                    </m:oMathParaPr>
                    <m:oMath xmlns:m="http://schemas.openxmlformats.org/officeDocument/2006/math">
                      <m:acc>
                        <m:accPr>
                          <m:chr m:val="⃗"/>
                          <m:ctrlPr>
                            <a:rPr lang="en-US" sz="2800" i="1" noProof="1">
                              <a:latin typeface="Cambria Math"/>
                            </a:rPr>
                          </m:ctrlPr>
                        </m:accPr>
                        <m:e>
                          <m:r>
                            <a:rPr lang="en-US" sz="2800" i="1" noProof="1">
                              <a:latin typeface="Cambria Math" panose="02040503050406030204" pitchFamily="18" charset="0"/>
                              <a:ea typeface="Cambria Math" panose="02040503050406030204" pitchFamily="18" charset="0"/>
                            </a:rPr>
                            <m:t>𝜇</m:t>
                          </m:r>
                        </m:e>
                      </m:acc>
                      <m:r>
                        <a:rPr lang="en-US" sz="2800" i="1" noProof="1">
                          <a:latin typeface="Cambria Math" panose="02040503050406030204" pitchFamily="18" charset="0"/>
                        </a:rPr>
                        <m:t>(</m:t>
                      </m:r>
                      <m:r>
                        <a:rPr lang="en-US" sz="2800" i="1" noProof="1">
                          <a:latin typeface="Cambria Math" panose="02040503050406030204" pitchFamily="18" charset="0"/>
                          <a:ea typeface="Cambria Math" panose="02040503050406030204" pitchFamily="18" charset="0"/>
                        </a:rPr>
                        <m:t>𝜔</m:t>
                      </m:r>
                      <m:r>
                        <a:rPr lang="en-US" sz="2800" i="1" noProof="1">
                          <a:latin typeface="Cambria Math" panose="02040503050406030204" pitchFamily="18" charset="0"/>
                          <a:ea typeface="Cambria Math" panose="02040503050406030204" pitchFamily="18" charset="0"/>
                        </a:rPr>
                        <m:t>)=</m:t>
                      </m:r>
                      <m:f>
                        <m:fPr>
                          <m:ctrlPr>
                            <a:rPr lang="en-US" sz="2800" i="1" noProof="1">
                              <a:latin typeface="Cambria Math"/>
                            </a:rPr>
                          </m:ctrlPr>
                        </m:fPr>
                        <m:num>
                          <m:r>
                            <a:rPr lang="en-US" sz="2800" i="1" noProof="1">
                              <a:latin typeface="Cambria Math" panose="02040503050406030204" pitchFamily="18" charset="0"/>
                            </a:rPr>
                            <m:t>1</m:t>
                          </m:r>
                        </m:num>
                        <m:den>
                          <m:r>
                            <a:rPr lang="en-US" sz="2800" i="1" noProof="1">
                              <a:latin typeface="Cambria Math" panose="02040503050406030204" pitchFamily="18" charset="0"/>
                            </a:rPr>
                            <m:t>|</m:t>
                          </m:r>
                          <m:r>
                            <a:rPr lang="en-US" sz="2800" i="1" noProof="1">
                              <a:latin typeface="Cambria Math" panose="02040503050406030204" pitchFamily="18" charset="0"/>
                              <a:ea typeface="Cambria Math" panose="02040503050406030204" pitchFamily="18" charset="0"/>
                            </a:rPr>
                            <m:t>𝜔</m:t>
                          </m:r>
                          <m:r>
                            <a:rPr lang="en-US" sz="2800" i="1" noProof="1">
                              <a:latin typeface="Cambria Math" panose="02040503050406030204" pitchFamily="18" charset="0"/>
                              <a:ea typeface="Cambria Math" panose="02040503050406030204" pitchFamily="18" charset="0"/>
                            </a:rPr>
                            <m:t>|</m:t>
                          </m:r>
                        </m:den>
                      </m:f>
                      <m:nary>
                        <m:naryPr>
                          <m:chr m:val="∑"/>
                          <m:supHide m:val="on"/>
                          <m:ctrlPr>
                            <a:rPr lang="en-US" sz="2800" i="1" noProof="1">
                              <a:latin typeface="Cambria Math"/>
                            </a:rPr>
                          </m:ctrlPr>
                        </m:naryPr>
                        <m:sub>
                          <m:acc>
                            <m:accPr>
                              <m:chr m:val="⃗"/>
                              <m:ctrlPr>
                                <a:rPr lang="en-US" sz="2800" i="1" noProof="1">
                                  <a:latin typeface="Cambria Math"/>
                                </a:rPr>
                              </m:ctrlPr>
                            </m:accPr>
                            <m:e>
                              <m:r>
                                <a:rPr lang="en-US" sz="2800" i="1" noProof="1">
                                  <a:latin typeface="Cambria Math" panose="02040503050406030204" pitchFamily="18" charset="0"/>
                                </a:rPr>
                                <m:t>𝑥</m:t>
                              </m:r>
                            </m:e>
                          </m:acc>
                          <m:r>
                            <a:rPr lang="en-US" sz="2800" i="1" noProof="1">
                              <a:latin typeface="Cambria Math" panose="02040503050406030204" pitchFamily="18" charset="0"/>
                              <a:ea typeface="Cambria Math" panose="02040503050406030204" pitchFamily="18" charset="0"/>
                            </a:rPr>
                            <m:t>∈</m:t>
                          </m:r>
                          <m:r>
                            <a:rPr lang="en-US" sz="2800" i="1" noProof="1">
                              <a:latin typeface="Cambria Math" panose="02040503050406030204" pitchFamily="18" charset="0"/>
                              <a:ea typeface="Cambria Math" panose="02040503050406030204" pitchFamily="18" charset="0"/>
                            </a:rPr>
                            <m:t>𝜔</m:t>
                          </m:r>
                        </m:sub>
                        <m:sup/>
                        <m:e>
                          <m:acc>
                            <m:accPr>
                              <m:chr m:val="⃗"/>
                              <m:ctrlPr>
                                <a:rPr lang="en-US" sz="2800" i="1" noProof="1">
                                  <a:latin typeface="Cambria Math"/>
                                </a:rPr>
                              </m:ctrlPr>
                            </m:accPr>
                            <m:e>
                              <m:r>
                                <a:rPr lang="en-US" sz="2800" i="1" noProof="1">
                                  <a:latin typeface="Cambria Math" panose="02040503050406030204" pitchFamily="18" charset="0"/>
                                </a:rPr>
                                <m:t>𝑥</m:t>
                              </m:r>
                            </m:e>
                          </m:acc>
                        </m:e>
                      </m:nary>
                    </m:oMath>
                  </m:oMathPara>
                </a14:m>
                <a:endParaRPr lang="en-US" sz="2800" noProof="1" smtClean="0"/>
              </a:p>
              <a:p>
                <a:pPr algn="just" eaLnBrk="1" hangingPunct="1">
                  <a:defRPr/>
                </a:pPr>
                <a:r>
                  <a:rPr lang="en-US" sz="2800" noProof="1" smtClean="0"/>
                  <a:t>Hàm mục tiêu: Tổng </a:t>
                </a:r>
                <a:r>
                  <a:rPr lang="en-US" sz="2800" noProof="1" smtClean="0"/>
                  <a:t>bình phương </a:t>
                </a:r>
                <a:r>
                  <a:rPr lang="en-US" sz="2800" noProof="1" smtClean="0"/>
                  <a:t>khoảng cách </a:t>
                </a:r>
                <a:r>
                  <a:rPr lang="en-US" sz="2800" noProof="1" smtClean="0"/>
                  <a:t>giữa các văn bản và trọng </a:t>
                </a:r>
                <a:r>
                  <a:rPr lang="en-US" sz="2800" noProof="1" smtClean="0"/>
                  <a:t>tâm.</a:t>
                </a:r>
                <a:endParaRPr lang="en-US" sz="2800" noProof="1" smtClean="0"/>
              </a:p>
            </p:txBody>
          </p:sp>
        </mc:Choice>
        <mc:Fallback>
          <p:sp>
            <p:nvSpPr>
              <p:cNvPr id="6147" name="Rectangle 3"/>
              <p:cNvSpPr>
                <a:spLocks noGrp="1" noRot="1" noChangeAspect="1" noMove="1" noResize="1" noEditPoints="1" noAdjustHandles="1" noChangeArrowheads="1" noChangeShapeType="1" noTextEdit="1"/>
              </p:cNvSpPr>
              <p:nvPr>
                <p:ph type="body" idx="1"/>
              </p:nvPr>
            </p:nvSpPr>
            <p:spPr>
              <a:xfrm>
                <a:off x="611560" y="1916833"/>
                <a:ext cx="8343528" cy="2736304"/>
              </a:xfrm>
              <a:blipFill rotWithShape="1">
                <a:blip r:embed="rId2"/>
                <a:stretch>
                  <a:fillRect l="-292" t="-2227" r="-1534"/>
                </a:stretch>
              </a:blipFill>
            </p:spPr>
            <p:txBody>
              <a:bodyPr/>
              <a:lstStyle/>
              <a:p>
                <a:r>
                  <a:rPr lang="vi-VN">
                    <a:noFill/>
                  </a:rPr>
                  <a:t> </a:t>
                </a:r>
              </a:p>
            </p:txBody>
          </p:sp>
        </mc:Fallback>
      </mc:AlternateContent>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17</a:t>
            </a:fld>
            <a:endParaRPr lang="vi-VN"/>
          </a:p>
        </p:txBody>
      </p:sp>
    </p:spTree>
    <p:extLst>
      <p:ext uri="{BB962C8B-B14F-4D97-AF65-F5344CB8AC3E}">
        <p14:creationId xmlns:p14="http://schemas.microsoft.com/office/powerpoint/2010/main" val="31486504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Giải thuật K-means (3)</a:t>
            </a:r>
            <a:endParaRPr lang="vi-VN" sz="3600" dirty="0" smtClean="0"/>
          </a:p>
        </p:txBody>
      </p:sp>
      <p:sp>
        <p:nvSpPr>
          <p:cNvPr id="6147" name="Rectangle 3"/>
          <p:cNvSpPr>
            <a:spLocks noGrp="1" noChangeArrowheads="1"/>
          </p:cNvSpPr>
          <p:nvPr>
            <p:ph type="body" idx="1"/>
          </p:nvPr>
        </p:nvSpPr>
        <p:spPr>
          <a:xfrm>
            <a:off x="611560" y="1916832"/>
            <a:ext cx="8343528" cy="3240359"/>
          </a:xfrm>
        </p:spPr>
        <p:txBody>
          <a:bodyPr/>
          <a:lstStyle/>
          <a:p>
            <a:pPr algn="just" eaLnBrk="1" hangingPunct="1">
              <a:defRPr/>
            </a:pPr>
            <a:r>
              <a:rPr lang="en-US" sz="2800" noProof="1" smtClean="0"/>
              <a:t>Khởi tạo tâm cụm: </a:t>
            </a:r>
          </a:p>
          <a:p>
            <a:pPr lvl="1" algn="just" eaLnBrk="1" hangingPunct="1">
              <a:defRPr/>
            </a:pPr>
            <a:r>
              <a:rPr lang="en-US" sz="2400" noProof="1" smtClean="0"/>
              <a:t>Cách đơn giản nhất là lựa chọn ngẫu nhiên K văn bản.</a:t>
            </a:r>
          </a:p>
          <a:p>
            <a:pPr algn="just" eaLnBrk="1" hangingPunct="1">
              <a:defRPr/>
            </a:pPr>
            <a:r>
              <a:rPr lang="en-US" noProof="1" smtClean="0"/>
              <a:t>Lặp:</a:t>
            </a:r>
          </a:p>
          <a:p>
            <a:pPr lvl="1" algn="just" eaLnBrk="1" hangingPunct="1">
              <a:defRPr/>
            </a:pPr>
            <a:r>
              <a:rPr lang="en-US" sz="2400" noProof="1" smtClean="0"/>
              <a:t>1. Gắn </a:t>
            </a:r>
            <a:r>
              <a:rPr lang="en-US" sz="2400" noProof="1"/>
              <a:t>mỗi vec-tơ với trọng tâm gần nhất;</a:t>
            </a:r>
          </a:p>
          <a:p>
            <a:pPr lvl="1" algn="just" eaLnBrk="1" hangingPunct="1">
              <a:defRPr/>
            </a:pPr>
            <a:r>
              <a:rPr lang="en-US" sz="2400" noProof="1" smtClean="0"/>
              <a:t>2. Xác </a:t>
            </a:r>
            <a:r>
              <a:rPr lang="en-US" sz="2400" noProof="1"/>
              <a:t>định lại trọng tâm sau mỗi lần chia </a:t>
            </a:r>
            <a:r>
              <a:rPr lang="en-US" sz="2400" noProof="1"/>
              <a:t>cụm</a:t>
            </a:r>
            <a:r>
              <a:rPr lang="en-US" sz="2400" noProof="1" smtClean="0"/>
              <a:t>.</a:t>
            </a:r>
          </a:p>
          <a:p>
            <a:pPr lvl="1" algn="just" eaLnBrk="1" hangingPunct="1">
              <a:defRPr/>
            </a:pPr>
            <a:r>
              <a:rPr lang="en-US" sz="2400" noProof="1" smtClean="0"/>
              <a:t>3. Nếu có sự thay đổi trọng tâm cụm, thì lặp lại từ bước 1. Nếu ngược lại, thì kết thúc.</a:t>
            </a:r>
            <a:endParaRPr lang="en-US" sz="2400" noProof="1"/>
          </a:p>
          <a:p>
            <a:pPr algn="just" eaLnBrk="1" hangingPunct="1">
              <a:defRPr/>
            </a:pPr>
            <a:endParaRPr lang="en-US" noProof="1"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18</a:t>
            </a:fld>
            <a:endParaRPr lang="vi-VN"/>
          </a:p>
        </p:txBody>
      </p:sp>
    </p:spTree>
    <p:extLst>
      <p:ext uri="{BB962C8B-B14F-4D97-AF65-F5344CB8AC3E}">
        <p14:creationId xmlns:p14="http://schemas.microsoft.com/office/powerpoint/2010/main" val="37640294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Giải </a:t>
            </a:r>
            <a:r>
              <a:rPr lang="vi-VN" sz="3600" smtClean="0"/>
              <a:t>thuật </a:t>
            </a:r>
            <a:r>
              <a:rPr lang="vi-VN" sz="3600" smtClean="0"/>
              <a:t>K-means (4)</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19</a:t>
            </a:fld>
            <a:endParaRPr lang="vi-VN"/>
          </a:p>
        </p:txBody>
      </p:sp>
      <p:pic>
        <p:nvPicPr>
          <p:cNvPr id="6" name="Picture 1"/>
          <p:cNvPicPr>
            <a:picLocks noChangeAspect="1" noChangeArrowheads="1"/>
          </p:cNvPicPr>
          <p:nvPr/>
        </p:nvPicPr>
        <p:blipFill>
          <a:blip r:embed="rId3"/>
          <a:srcRect/>
          <a:stretch>
            <a:fillRect/>
          </a:stretch>
        </p:blipFill>
        <p:spPr bwMode="auto">
          <a:xfrm>
            <a:off x="368299" y="1835423"/>
            <a:ext cx="8213417" cy="4833937"/>
          </a:xfrm>
          <a:prstGeom prst="rect">
            <a:avLst/>
          </a:prstGeom>
          <a:noFill/>
          <a:ln w="9525">
            <a:noFill/>
            <a:round/>
            <a:headEnd/>
            <a:tailEnd/>
          </a:ln>
        </p:spPr>
      </p:pic>
    </p:spTree>
    <p:extLst>
      <p:ext uri="{BB962C8B-B14F-4D97-AF65-F5344CB8AC3E}">
        <p14:creationId xmlns:p14="http://schemas.microsoft.com/office/powerpoint/2010/main" val="1046861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smtClean="0"/>
              <a:t>Bài toán </a:t>
            </a:r>
            <a:r>
              <a:rPr lang="vi-VN" sz="2800" dirty="0" smtClean="0"/>
              <a:t>chia cụm</a:t>
            </a:r>
          </a:p>
          <a:p>
            <a:pPr algn="just" eaLnBrk="1" hangingPunct="1">
              <a:defRPr/>
            </a:pPr>
            <a:r>
              <a:rPr lang="vi-VN" sz="2800" dirty="0" smtClean="0">
                <a:solidFill>
                  <a:schemeClr val="bg1">
                    <a:lumMod val="65000"/>
                  </a:schemeClr>
                </a:solidFill>
              </a:rPr>
              <a:t>Ứng dụng chia cụm trong tìm kiếm</a:t>
            </a:r>
          </a:p>
          <a:p>
            <a:pPr algn="just" eaLnBrk="1" hangingPunct="1">
              <a:defRPr/>
            </a:pPr>
            <a:r>
              <a:rPr lang="vi-VN" sz="2800" dirty="0" smtClean="0">
                <a:solidFill>
                  <a:schemeClr val="bg1">
                    <a:lumMod val="65000"/>
                  </a:schemeClr>
                </a:solidFill>
              </a:rPr>
              <a:t>Giải thuật K-means</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a:t>
            </a:fld>
            <a:endParaRPr lang="vi-VN"/>
          </a:p>
        </p:txBody>
      </p:sp>
    </p:spTree>
    <p:extLst>
      <p:ext uri="{BB962C8B-B14F-4D97-AF65-F5344CB8AC3E}">
        <p14:creationId xmlns:p14="http://schemas.microsoft.com/office/powerpoint/2010/main" val="15409419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40.png"/>
          <p:cNvPicPr>
            <a:picLocks noChangeAspect="1"/>
          </p:cNvPicPr>
          <p:nvPr/>
        </p:nvPicPr>
        <p:blipFill>
          <a:blip r:embed="rId3"/>
          <a:stretch>
            <a:fillRect/>
          </a:stretch>
        </p:blipFill>
        <p:spPr>
          <a:xfrm>
            <a:off x="395536" y="2132856"/>
            <a:ext cx="4857784" cy="3886226"/>
          </a:xfrm>
          <a:prstGeom prst="rect">
            <a:avLst/>
          </a:prstGeom>
        </p:spPr>
      </p:pic>
      <p:sp>
        <p:nvSpPr>
          <p:cNvPr id="6" name="Rectangle 2"/>
          <p:cNvSpPr>
            <a:spLocks noGrp="1" noChangeArrowheads="1"/>
          </p:cNvSpPr>
          <p:nvPr>
            <p:ph type="title"/>
          </p:nvPr>
        </p:nvSpPr>
        <p:spPr>
          <a:xfrm>
            <a:off x="1150938" y="214313"/>
            <a:ext cx="7793037" cy="1414487"/>
          </a:xfrm>
        </p:spPr>
        <p:txBody>
          <a:bodyPr/>
          <a:lstStyle/>
          <a:p>
            <a:pPr eaLnBrk="1" hangingPunct="1"/>
            <a:r>
              <a:rPr lang="vi-VN" sz="3600" dirty="0" smtClean="0"/>
              <a:t>Ví dụ chia cụm theo K-means</a:t>
            </a:r>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20</a:t>
            </a:fld>
            <a:endParaRPr lang="vi-VN"/>
          </a:p>
        </p:txBody>
      </p:sp>
    </p:spTree>
    <p:extLst>
      <p:ext uri="{BB962C8B-B14F-4D97-AF65-F5344CB8AC3E}">
        <p14:creationId xmlns:p14="http://schemas.microsoft.com/office/powerpoint/2010/main" val="33956245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pic>
        <p:nvPicPr>
          <p:cNvPr id="6" name="Picture 5" descr="1641.png"/>
          <p:cNvPicPr>
            <a:picLocks noChangeAspect="1"/>
          </p:cNvPicPr>
          <p:nvPr/>
        </p:nvPicPr>
        <p:blipFill>
          <a:blip r:embed="rId3"/>
          <a:stretch>
            <a:fillRect/>
          </a:stretch>
        </p:blipFill>
        <p:spPr>
          <a:xfrm>
            <a:off x="548640" y="2377440"/>
            <a:ext cx="4612706" cy="3643156"/>
          </a:xfrm>
          <a:prstGeom prst="rect">
            <a:avLst/>
          </a:prstGeom>
        </p:spPr>
      </p:pic>
      <p:sp>
        <p:nvSpPr>
          <p:cNvPr id="8" name="Rectangle 2"/>
          <p:cNvSpPr txBox="1">
            <a:spLocks noChangeArrowheads="1"/>
          </p:cNvSpPr>
          <p:nvPr/>
        </p:nvSpPr>
        <p:spPr>
          <a:xfrm>
            <a:off x="1150938" y="476672"/>
            <a:ext cx="7793037" cy="1199728"/>
          </a:xfrm>
          <a:prstGeom prst="rect">
            <a:avLst/>
          </a:prstGeom>
        </p:spPr>
        <p:txBody>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a:lstStyle>
          <a:p>
            <a:pPr eaLnBrk="1" hangingPunct="1"/>
            <a:r>
              <a:rPr lang="vi-VN" sz="3600" b="0" smtClean="0"/>
              <a:t>Ví </a:t>
            </a:r>
            <a:r>
              <a:rPr lang="vi-VN" sz="3600" b="0" smtClean="0"/>
              <a:t>dụ (2), </a:t>
            </a:r>
          </a:p>
          <a:p>
            <a:pPr eaLnBrk="1" hangingPunct="1"/>
            <a:r>
              <a:rPr lang="vi-VN" sz="3600" b="0" smtClean="0"/>
              <a:t>xác </a:t>
            </a:r>
            <a:r>
              <a:rPr lang="vi-VN" sz="3600" b="0" dirty="0" smtClean="0"/>
              <a:t>định ngẫu </a:t>
            </a:r>
            <a:r>
              <a:rPr lang="vi-VN" sz="3600" b="0" smtClean="0"/>
              <a:t>nhiên </a:t>
            </a:r>
            <a:r>
              <a:rPr lang="vi-VN" sz="3600" b="0" smtClean="0"/>
              <a:t>2 trọng </a:t>
            </a:r>
            <a:r>
              <a:rPr lang="vi-VN" sz="3600" b="0" dirty="0" smtClean="0"/>
              <a:t>tâm</a:t>
            </a:r>
          </a:p>
        </p:txBody>
      </p:sp>
      <p:sp>
        <p:nvSpPr>
          <p:cNvPr id="2" name="Slide Number Placeholder 1"/>
          <p:cNvSpPr>
            <a:spLocks noGrp="1"/>
          </p:cNvSpPr>
          <p:nvPr>
            <p:ph type="sldNum" sz="quarter" idx="12"/>
          </p:nvPr>
        </p:nvSpPr>
        <p:spPr/>
        <p:txBody>
          <a:bodyPr/>
          <a:lstStyle/>
          <a:p>
            <a:pPr>
              <a:defRPr/>
            </a:pPr>
            <a:fld id="{D2FDBAB6-948B-4CC9-A643-7962233A3173}" type="slidenum">
              <a:rPr lang="vi-VN" smtClean="0"/>
              <a:pPr>
                <a:defRPr/>
              </a:pPr>
              <a:t>21</a:t>
            </a:fld>
            <a:endParaRPr lang="vi-VN"/>
          </a:p>
        </p:txBody>
      </p:sp>
    </p:spTree>
    <p:extLst>
      <p:ext uri="{BB962C8B-B14F-4D97-AF65-F5344CB8AC3E}">
        <p14:creationId xmlns:p14="http://schemas.microsoft.com/office/powerpoint/2010/main" val="19652554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42.png"/>
          <p:cNvPicPr>
            <a:picLocks noChangeAspect="1"/>
          </p:cNvPicPr>
          <p:nvPr/>
        </p:nvPicPr>
        <p:blipFill>
          <a:blip r:embed="rId3"/>
          <a:stretch>
            <a:fillRect/>
          </a:stretch>
        </p:blipFill>
        <p:spPr>
          <a:xfrm>
            <a:off x="548640" y="2377440"/>
            <a:ext cx="4598015" cy="361377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a:t>
            </a:r>
            <a:r>
              <a:rPr lang="en-US" sz="3600" smtClean="0"/>
              <a:t>dụ (3), </a:t>
            </a:r>
            <a:br>
              <a:rPr lang="en-US" sz="3600" smtClean="0"/>
            </a:br>
            <a:r>
              <a:rPr lang="en-US" sz="3600" smtClean="0"/>
              <a:t>gắn </a:t>
            </a:r>
            <a:r>
              <a:rPr lang="en-US" sz="3600" err="1" smtClean="0"/>
              <a:t>văn</a:t>
            </a:r>
            <a:r>
              <a:rPr lang="en-US" sz="3600" smtClean="0"/>
              <a:t> </a:t>
            </a:r>
            <a:r>
              <a:rPr lang="en-US" sz="3600" smtClean="0"/>
              <a:t>bản với trọng tâm gần nhất</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22</a:t>
            </a:fld>
            <a:endParaRPr lang="vi-VN"/>
          </a:p>
        </p:txBody>
      </p:sp>
    </p:spTree>
    <p:extLst>
      <p:ext uri="{BB962C8B-B14F-4D97-AF65-F5344CB8AC3E}">
        <p14:creationId xmlns:p14="http://schemas.microsoft.com/office/powerpoint/2010/main" val="23495279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43.png"/>
          <p:cNvPicPr>
            <a:picLocks noChangeAspect="1"/>
          </p:cNvPicPr>
          <p:nvPr/>
        </p:nvPicPr>
        <p:blipFill>
          <a:blip r:embed="rId3"/>
          <a:stretch>
            <a:fillRect/>
          </a:stretch>
        </p:blipFill>
        <p:spPr>
          <a:xfrm>
            <a:off x="548640" y="2377440"/>
            <a:ext cx="4612706" cy="361377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vi-VN" sz="3600" smtClean="0"/>
              <a:t>Ví </a:t>
            </a:r>
            <a:r>
              <a:rPr lang="vi-VN" sz="3600" smtClean="0"/>
              <a:t>dụ (4), </a:t>
            </a:r>
            <a:br>
              <a:rPr lang="vi-VN" sz="3600" smtClean="0"/>
            </a:br>
            <a:r>
              <a:rPr lang="vi-VN" sz="3600" smtClean="0"/>
              <a:t>kết </a:t>
            </a:r>
            <a:r>
              <a:rPr lang="vi-VN" sz="3600" dirty="0" smtClean="0"/>
              <a:t>quả chia </a:t>
            </a:r>
            <a:r>
              <a:rPr lang="vi-VN" sz="3600" smtClean="0"/>
              <a:t>cụm </a:t>
            </a:r>
            <a:r>
              <a:rPr lang="vi-VN" sz="3600" smtClean="0"/>
              <a:t>đầu tiên</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23</a:t>
            </a:fld>
            <a:endParaRPr lang="vi-VN"/>
          </a:p>
        </p:txBody>
      </p:sp>
    </p:spTree>
    <p:extLst>
      <p:ext uri="{BB962C8B-B14F-4D97-AF65-F5344CB8AC3E}">
        <p14:creationId xmlns:p14="http://schemas.microsoft.com/office/powerpoint/2010/main" val="29983697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44.png"/>
          <p:cNvPicPr>
            <a:picLocks noChangeAspect="1"/>
          </p:cNvPicPr>
          <p:nvPr/>
        </p:nvPicPr>
        <p:blipFill>
          <a:blip r:embed="rId3"/>
          <a:stretch>
            <a:fillRect/>
          </a:stretch>
        </p:blipFill>
        <p:spPr>
          <a:xfrm>
            <a:off x="548640" y="2377440"/>
            <a:ext cx="4642087" cy="364315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a:t>
            </a:r>
            <a:r>
              <a:rPr lang="en-US" sz="3600" smtClean="0"/>
              <a:t>dụ (5), </a:t>
            </a:r>
            <a:br>
              <a:rPr lang="en-US" sz="3600" smtClean="0"/>
            </a:br>
            <a:r>
              <a:rPr lang="en-US" sz="3600" smtClean="0"/>
              <a:t>xác </a:t>
            </a:r>
            <a:r>
              <a:rPr lang="en-US" sz="3600" dirty="0" err="1" smtClean="0"/>
              <a:t>định</a:t>
            </a:r>
            <a:r>
              <a:rPr lang="en-US" sz="3600" dirty="0" smtClean="0"/>
              <a:t> </a:t>
            </a:r>
            <a:r>
              <a:rPr lang="en-US" sz="3600" dirty="0" err="1" smtClean="0"/>
              <a:t>lại</a:t>
            </a:r>
            <a:r>
              <a:rPr lang="en-US" sz="3600" dirty="0" smtClean="0"/>
              <a:t> </a:t>
            </a:r>
            <a:r>
              <a:rPr lang="en-US" sz="3600" dirty="0" err="1" smtClean="0"/>
              <a:t>trọng</a:t>
            </a:r>
            <a:r>
              <a:rPr lang="en-US" sz="3600" dirty="0" smtClean="0"/>
              <a:t> </a:t>
            </a:r>
            <a:r>
              <a:rPr lang="en-US" sz="3600" dirty="0" err="1" smtClean="0"/>
              <a:t>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24</a:t>
            </a:fld>
            <a:endParaRPr lang="vi-VN"/>
          </a:p>
        </p:txBody>
      </p:sp>
    </p:spTree>
    <p:extLst>
      <p:ext uri="{BB962C8B-B14F-4D97-AF65-F5344CB8AC3E}">
        <p14:creationId xmlns:p14="http://schemas.microsoft.com/office/powerpoint/2010/main" val="24573318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45.png"/>
          <p:cNvPicPr>
            <a:picLocks noChangeAspect="1"/>
          </p:cNvPicPr>
          <p:nvPr/>
        </p:nvPicPr>
        <p:blipFill>
          <a:blip r:embed="rId3"/>
          <a:stretch>
            <a:fillRect/>
          </a:stretch>
        </p:blipFill>
        <p:spPr>
          <a:xfrm>
            <a:off x="548640" y="2377440"/>
            <a:ext cx="4465805" cy="354032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a:t>
            </a:r>
            <a:r>
              <a:rPr lang="en-US" sz="3600" smtClean="0"/>
              <a:t>dụ (6), </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25</a:t>
            </a:fld>
            <a:endParaRPr lang="vi-VN"/>
          </a:p>
        </p:txBody>
      </p:sp>
    </p:spTree>
    <p:extLst>
      <p:ext uri="{BB962C8B-B14F-4D97-AF65-F5344CB8AC3E}">
        <p14:creationId xmlns:p14="http://schemas.microsoft.com/office/powerpoint/2010/main" val="329883689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46.png"/>
          <p:cNvPicPr>
            <a:picLocks noChangeAspect="1"/>
          </p:cNvPicPr>
          <p:nvPr/>
        </p:nvPicPr>
        <p:blipFill>
          <a:blip r:embed="rId3"/>
          <a:stretch>
            <a:fillRect/>
          </a:stretch>
        </p:blipFill>
        <p:spPr>
          <a:xfrm>
            <a:off x="548640" y="2377440"/>
            <a:ext cx="4774297" cy="3878199"/>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a:t>
            </a:r>
            <a:r>
              <a:rPr lang="en-US" sz="3600" smtClean="0"/>
              <a:t>dụ (7),</a:t>
            </a:r>
            <a:br>
              <a:rPr lang="en-US" sz="3600" smtClean="0"/>
            </a:br>
            <a:r>
              <a:rPr lang="en-US" sz="3600" smtClean="0"/>
              <a:t>kết quả chia cụm sau khi lặp</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26</a:t>
            </a:fld>
            <a:endParaRPr lang="vi-VN"/>
          </a:p>
        </p:txBody>
      </p:sp>
    </p:spTree>
    <p:extLst>
      <p:ext uri="{BB962C8B-B14F-4D97-AF65-F5344CB8AC3E}">
        <p14:creationId xmlns:p14="http://schemas.microsoft.com/office/powerpoint/2010/main" val="33868676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47.png"/>
          <p:cNvPicPr>
            <a:picLocks noChangeAspect="1"/>
          </p:cNvPicPr>
          <p:nvPr/>
        </p:nvPicPr>
        <p:blipFill>
          <a:blip r:embed="rId3"/>
          <a:stretch>
            <a:fillRect/>
          </a:stretch>
        </p:blipFill>
        <p:spPr>
          <a:xfrm>
            <a:off x="548640" y="2377440"/>
            <a:ext cx="4686156" cy="383412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smtClean="0"/>
              <a:t>(8),</a:t>
            </a:r>
            <a:br>
              <a:rPr lang="en-US" sz="3600" smtClean="0"/>
            </a:br>
            <a:r>
              <a:rPr lang="en-US" sz="3600" smtClean="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27</a:t>
            </a:fld>
            <a:endParaRPr lang="vi-VN"/>
          </a:p>
        </p:txBody>
      </p:sp>
    </p:spTree>
    <p:extLst>
      <p:ext uri="{BB962C8B-B14F-4D97-AF65-F5344CB8AC3E}">
        <p14:creationId xmlns:p14="http://schemas.microsoft.com/office/powerpoint/2010/main" val="26673449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48.png"/>
          <p:cNvPicPr>
            <a:picLocks noChangeAspect="1"/>
          </p:cNvPicPr>
          <p:nvPr/>
        </p:nvPicPr>
        <p:blipFill>
          <a:blip r:embed="rId3"/>
          <a:stretch>
            <a:fillRect/>
          </a:stretch>
        </p:blipFill>
        <p:spPr>
          <a:xfrm>
            <a:off x="548640" y="2377440"/>
            <a:ext cx="4700847" cy="364315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a:t>
            </a:r>
            <a:r>
              <a:rPr lang="en-US" sz="3600" smtClean="0"/>
              <a:t>dụ (9),</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28</a:t>
            </a:fld>
            <a:endParaRPr lang="vi-VN"/>
          </a:p>
        </p:txBody>
      </p:sp>
    </p:spTree>
    <p:extLst>
      <p:ext uri="{BB962C8B-B14F-4D97-AF65-F5344CB8AC3E}">
        <p14:creationId xmlns:p14="http://schemas.microsoft.com/office/powerpoint/2010/main" val="14684760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49.png"/>
          <p:cNvPicPr>
            <a:picLocks noChangeAspect="1"/>
          </p:cNvPicPr>
          <p:nvPr/>
        </p:nvPicPr>
        <p:blipFill>
          <a:blip r:embed="rId3"/>
          <a:stretch>
            <a:fillRect/>
          </a:stretch>
        </p:blipFill>
        <p:spPr>
          <a:xfrm>
            <a:off x="548639" y="2377439"/>
            <a:ext cx="4803677" cy="376067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smtClean="0"/>
              <a:t>(10),</a:t>
            </a:r>
            <a:br>
              <a:rPr lang="en-US" sz="3600" smtClean="0"/>
            </a:br>
            <a:r>
              <a:rPr lang="en-US" sz="3600" smtClean="0"/>
              <a:t>kết quả </a:t>
            </a:r>
            <a:r>
              <a:rPr lang="en-US" sz="3600" smtClean="0"/>
              <a:t>chia </a:t>
            </a:r>
            <a:r>
              <a:rPr lang="en-US" sz="3600" err="1" smtClean="0"/>
              <a:t>cụm</a:t>
            </a:r>
            <a:r>
              <a:rPr lang="en-US" sz="3600"/>
              <a:t> </a:t>
            </a:r>
            <a:r>
              <a:rPr lang="en-US" sz="3600" smtClean="0"/>
              <a:t>sau khi lặp</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29</a:t>
            </a:fld>
            <a:endParaRPr lang="vi-VN"/>
          </a:p>
        </p:txBody>
      </p:sp>
    </p:spTree>
    <p:extLst>
      <p:ext uri="{BB962C8B-B14F-4D97-AF65-F5344CB8AC3E}">
        <p14:creationId xmlns:p14="http://schemas.microsoft.com/office/powerpoint/2010/main" val="340329361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smtClean="0"/>
              <a:t>Bài toán </a:t>
            </a:r>
            <a:r>
              <a:rPr lang="vi-VN" sz="3600" dirty="0" smtClean="0"/>
              <a:t>chia cụm</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t>Chia cụm là chia một tập văn bản lớn thành nhiều tập nhỏ với nội dung </a:t>
            </a:r>
            <a:r>
              <a:rPr lang="vi-VN" sz="2800" smtClean="0"/>
              <a:t>tương </a:t>
            </a:r>
            <a:r>
              <a:rPr lang="vi-VN" sz="2800" smtClean="0"/>
              <a:t>tự. Mỗi tập văn bản nhỏ là một cụm</a:t>
            </a:r>
            <a:r>
              <a:rPr lang="vi-VN" sz="2800" dirty="0"/>
              <a:t>:</a:t>
            </a:r>
            <a:endParaRPr lang="vi-VN" sz="2800" dirty="0" smtClean="0"/>
          </a:p>
          <a:p>
            <a:pPr lvl="1" algn="just" eaLnBrk="1" hangingPunct="1">
              <a:defRPr/>
            </a:pPr>
            <a:r>
              <a:rPr lang="vi-VN" sz="2400" dirty="0" smtClean="0"/>
              <a:t>Các văn </a:t>
            </a:r>
            <a:r>
              <a:rPr lang="vi-VN" sz="2400" smtClean="0"/>
              <a:t>bản </a:t>
            </a:r>
            <a:r>
              <a:rPr lang="vi-VN" sz="2400" smtClean="0"/>
              <a:t>trong cùng </a:t>
            </a:r>
            <a:r>
              <a:rPr lang="vi-VN" sz="2400" dirty="0" smtClean="0"/>
              <a:t>một cụm </a:t>
            </a:r>
            <a:r>
              <a:rPr lang="vi-VN" sz="2400" smtClean="0"/>
              <a:t>phải </a:t>
            </a:r>
            <a:r>
              <a:rPr lang="vi-VN" sz="2400" smtClean="0"/>
              <a:t>giống nhau</a:t>
            </a:r>
            <a:r>
              <a:rPr lang="vi-VN" sz="2400" smtClean="0"/>
              <a:t>;</a:t>
            </a:r>
            <a:endParaRPr lang="vi-VN" sz="2400" dirty="0" smtClean="0"/>
          </a:p>
          <a:p>
            <a:pPr lvl="1" algn="just" eaLnBrk="1" hangingPunct="1">
              <a:defRPr/>
            </a:pPr>
            <a:r>
              <a:rPr lang="vi-VN" sz="2400" dirty="0" smtClean="0"/>
              <a:t>Các văn bản khác cụm phải khác </a:t>
            </a:r>
            <a:r>
              <a:rPr lang="vi-VN" sz="2400" smtClean="0"/>
              <a:t>nhau</a:t>
            </a:r>
            <a:r>
              <a:rPr lang="vi-VN" sz="2400" smtClean="0"/>
              <a:t>;</a:t>
            </a:r>
            <a:endParaRPr lang="vi-VN"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a:t>
            </a:fld>
            <a:endParaRPr lang="vi-VN"/>
          </a:p>
        </p:txBody>
      </p:sp>
    </p:spTree>
    <p:extLst>
      <p:ext uri="{BB962C8B-B14F-4D97-AF65-F5344CB8AC3E}">
        <p14:creationId xmlns:p14="http://schemas.microsoft.com/office/powerpoint/2010/main" val="4571244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0.png"/>
          <p:cNvPicPr>
            <a:picLocks noChangeAspect="1"/>
          </p:cNvPicPr>
          <p:nvPr/>
        </p:nvPicPr>
        <p:blipFill>
          <a:blip r:embed="rId3"/>
          <a:stretch>
            <a:fillRect/>
          </a:stretch>
        </p:blipFill>
        <p:spPr>
          <a:xfrm>
            <a:off x="548640" y="2377440"/>
            <a:ext cx="4730228" cy="364315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a:t>(11),</a:t>
            </a:r>
            <a:br>
              <a:rPr lang="en-US" sz="3600"/>
            </a:br>
            <a:r>
              <a:rPr lang="en-US" sz="360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30</a:t>
            </a:fld>
            <a:endParaRPr lang="vi-VN"/>
          </a:p>
        </p:txBody>
      </p:sp>
    </p:spTree>
    <p:extLst>
      <p:ext uri="{BB962C8B-B14F-4D97-AF65-F5344CB8AC3E}">
        <p14:creationId xmlns:p14="http://schemas.microsoft.com/office/powerpoint/2010/main" val="184703828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1.png"/>
          <p:cNvPicPr>
            <a:picLocks noChangeAspect="1"/>
          </p:cNvPicPr>
          <p:nvPr/>
        </p:nvPicPr>
        <p:blipFill>
          <a:blip r:embed="rId3"/>
          <a:stretch>
            <a:fillRect/>
          </a:stretch>
        </p:blipFill>
        <p:spPr>
          <a:xfrm>
            <a:off x="548640" y="2377440"/>
            <a:ext cx="4788988" cy="3790058"/>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a:t>
            </a:r>
            <a:r>
              <a:rPr lang="en-US" sz="3600" smtClean="0"/>
              <a:t>dụ (12),</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31</a:t>
            </a:fld>
            <a:endParaRPr lang="vi-VN"/>
          </a:p>
        </p:txBody>
      </p:sp>
    </p:spTree>
    <p:extLst>
      <p:ext uri="{BB962C8B-B14F-4D97-AF65-F5344CB8AC3E}">
        <p14:creationId xmlns:p14="http://schemas.microsoft.com/office/powerpoint/2010/main" val="13900211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2.png"/>
          <p:cNvPicPr>
            <a:picLocks noChangeAspect="1"/>
          </p:cNvPicPr>
          <p:nvPr/>
        </p:nvPicPr>
        <p:blipFill>
          <a:blip r:embed="rId3"/>
          <a:stretch>
            <a:fillRect/>
          </a:stretch>
        </p:blipFill>
        <p:spPr>
          <a:xfrm>
            <a:off x="548640" y="2377440"/>
            <a:ext cx="4759608" cy="383412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smtClean="0"/>
              <a:t>(13),</a:t>
            </a:r>
            <a:br>
              <a:rPr lang="en-US" sz="3600" smtClean="0"/>
            </a:br>
            <a:r>
              <a:rPr lang="en-US" sz="3600" smtClean="0"/>
              <a:t>kết quả chia cụm sau khi lặp</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32</a:t>
            </a:fld>
            <a:endParaRPr lang="vi-VN"/>
          </a:p>
        </p:txBody>
      </p:sp>
    </p:spTree>
    <p:extLst>
      <p:ext uri="{BB962C8B-B14F-4D97-AF65-F5344CB8AC3E}">
        <p14:creationId xmlns:p14="http://schemas.microsoft.com/office/powerpoint/2010/main" val="15307801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53.png"/>
          <p:cNvPicPr>
            <a:picLocks noChangeAspect="1"/>
          </p:cNvPicPr>
          <p:nvPr/>
        </p:nvPicPr>
        <p:blipFill>
          <a:blip r:embed="rId3"/>
          <a:stretch>
            <a:fillRect/>
          </a:stretch>
        </p:blipFill>
        <p:spPr>
          <a:xfrm>
            <a:off x="548640" y="2377440"/>
            <a:ext cx="4686156" cy="380474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a:t>(14),</a:t>
            </a:r>
            <a:br>
              <a:rPr lang="en-US" sz="3600"/>
            </a:br>
            <a:r>
              <a:rPr lang="en-US" sz="360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33</a:t>
            </a:fld>
            <a:endParaRPr lang="vi-VN"/>
          </a:p>
        </p:txBody>
      </p:sp>
    </p:spTree>
    <p:extLst>
      <p:ext uri="{BB962C8B-B14F-4D97-AF65-F5344CB8AC3E}">
        <p14:creationId xmlns:p14="http://schemas.microsoft.com/office/powerpoint/2010/main" val="242794558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4.png"/>
          <p:cNvPicPr>
            <a:picLocks noChangeAspect="1"/>
          </p:cNvPicPr>
          <p:nvPr/>
        </p:nvPicPr>
        <p:blipFill>
          <a:blip r:embed="rId3"/>
          <a:stretch>
            <a:fillRect/>
          </a:stretch>
        </p:blipFill>
        <p:spPr>
          <a:xfrm>
            <a:off x="548639" y="2377439"/>
            <a:ext cx="4700847" cy="376067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smtClean="0"/>
              <a:t>(15),</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34</a:t>
            </a:fld>
            <a:endParaRPr lang="vi-VN"/>
          </a:p>
        </p:txBody>
      </p:sp>
    </p:spTree>
    <p:extLst>
      <p:ext uri="{BB962C8B-B14F-4D97-AF65-F5344CB8AC3E}">
        <p14:creationId xmlns:p14="http://schemas.microsoft.com/office/powerpoint/2010/main" val="15650986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55.png"/>
          <p:cNvPicPr>
            <a:picLocks noChangeAspect="1"/>
          </p:cNvPicPr>
          <p:nvPr/>
        </p:nvPicPr>
        <p:blipFill>
          <a:blip r:embed="rId3"/>
          <a:stretch>
            <a:fillRect/>
          </a:stretch>
        </p:blipFill>
        <p:spPr>
          <a:xfrm>
            <a:off x="548640" y="2377440"/>
            <a:ext cx="4877129" cy="383412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smtClean="0"/>
              <a:t>(16),</a:t>
            </a:r>
            <a:br>
              <a:rPr lang="en-US" sz="3600" smtClean="0"/>
            </a:br>
            <a:r>
              <a:rPr lang="en-US" sz="3600" smtClean="0"/>
              <a:t>kết quả chia cụm sau khi lặp</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35</a:t>
            </a:fld>
            <a:endParaRPr lang="vi-VN"/>
          </a:p>
        </p:txBody>
      </p:sp>
    </p:spTree>
    <p:extLst>
      <p:ext uri="{BB962C8B-B14F-4D97-AF65-F5344CB8AC3E}">
        <p14:creationId xmlns:p14="http://schemas.microsoft.com/office/powerpoint/2010/main" val="1174384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6.png"/>
          <p:cNvPicPr>
            <a:picLocks noChangeAspect="1"/>
          </p:cNvPicPr>
          <p:nvPr/>
        </p:nvPicPr>
        <p:blipFill>
          <a:blip r:embed="rId3"/>
          <a:stretch>
            <a:fillRect/>
          </a:stretch>
        </p:blipFill>
        <p:spPr>
          <a:xfrm>
            <a:off x="548640" y="2377440"/>
            <a:ext cx="4803677" cy="374598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a:t>(17),</a:t>
            </a:r>
            <a:br>
              <a:rPr lang="en-US" sz="3600"/>
            </a:br>
            <a:r>
              <a:rPr lang="en-US" sz="360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36</a:t>
            </a:fld>
            <a:endParaRPr lang="vi-VN"/>
          </a:p>
        </p:txBody>
      </p:sp>
    </p:spTree>
    <p:extLst>
      <p:ext uri="{BB962C8B-B14F-4D97-AF65-F5344CB8AC3E}">
        <p14:creationId xmlns:p14="http://schemas.microsoft.com/office/powerpoint/2010/main" val="414599195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57.png"/>
          <p:cNvPicPr>
            <a:picLocks noChangeAspect="1"/>
          </p:cNvPicPr>
          <p:nvPr/>
        </p:nvPicPr>
        <p:blipFill>
          <a:blip r:embed="rId3"/>
          <a:stretch>
            <a:fillRect/>
          </a:stretch>
        </p:blipFill>
        <p:spPr>
          <a:xfrm>
            <a:off x="548640" y="2377440"/>
            <a:ext cx="4715536" cy="361377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smtClean="0"/>
              <a:t>(18),</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37</a:t>
            </a:fld>
            <a:endParaRPr lang="vi-VN"/>
          </a:p>
        </p:txBody>
      </p:sp>
    </p:spTree>
    <p:extLst>
      <p:ext uri="{BB962C8B-B14F-4D97-AF65-F5344CB8AC3E}">
        <p14:creationId xmlns:p14="http://schemas.microsoft.com/office/powerpoint/2010/main" val="20186237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8.png"/>
          <p:cNvPicPr>
            <a:picLocks noChangeAspect="1"/>
          </p:cNvPicPr>
          <p:nvPr/>
        </p:nvPicPr>
        <p:blipFill>
          <a:blip r:embed="rId3"/>
          <a:stretch>
            <a:fillRect/>
          </a:stretch>
        </p:blipFill>
        <p:spPr>
          <a:xfrm>
            <a:off x="548640" y="2377440"/>
            <a:ext cx="4744916" cy="376067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smtClean="0"/>
              <a:t>(19),</a:t>
            </a:r>
            <a:br>
              <a:rPr lang="en-US" sz="3600" smtClean="0"/>
            </a:br>
            <a:r>
              <a:rPr lang="en-US" sz="3600" smtClean="0"/>
              <a:t>kết quả chia cụm sau khi lặp</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38</a:t>
            </a:fld>
            <a:endParaRPr lang="vi-VN"/>
          </a:p>
        </p:txBody>
      </p:sp>
    </p:spTree>
    <p:extLst>
      <p:ext uri="{BB962C8B-B14F-4D97-AF65-F5344CB8AC3E}">
        <p14:creationId xmlns:p14="http://schemas.microsoft.com/office/powerpoint/2010/main" val="27152727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59.png"/>
          <p:cNvPicPr>
            <a:picLocks noChangeAspect="1"/>
          </p:cNvPicPr>
          <p:nvPr/>
        </p:nvPicPr>
        <p:blipFill>
          <a:blip r:embed="rId3"/>
          <a:stretch>
            <a:fillRect/>
          </a:stretch>
        </p:blipFill>
        <p:spPr>
          <a:xfrm>
            <a:off x="548640" y="2377440"/>
            <a:ext cx="4818368" cy="3687225"/>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a:t>(20),</a:t>
            </a:r>
            <a:br>
              <a:rPr lang="en-US" sz="3600"/>
            </a:br>
            <a:r>
              <a:rPr lang="en-US" sz="360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39</a:t>
            </a:fld>
            <a:endParaRPr lang="vi-VN"/>
          </a:p>
        </p:txBody>
      </p:sp>
    </p:spTree>
    <p:extLst>
      <p:ext uri="{BB962C8B-B14F-4D97-AF65-F5344CB8AC3E}">
        <p14:creationId xmlns:p14="http://schemas.microsoft.com/office/powerpoint/2010/main" val="30093533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smtClean="0"/>
              <a:t>Bài toán chia cụm (2)</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4</a:t>
            </a:fld>
            <a:endParaRPr lang="vi-VN"/>
          </a:p>
        </p:txBody>
      </p:sp>
      <p:pic>
        <p:nvPicPr>
          <p:cNvPr id="6" name="Picture 5" descr="1615.png"/>
          <p:cNvPicPr>
            <a:picLocks noChangeAspect="1"/>
          </p:cNvPicPr>
          <p:nvPr/>
        </p:nvPicPr>
        <p:blipFill>
          <a:blip r:embed="rId2"/>
          <a:stretch>
            <a:fillRect/>
          </a:stretch>
        </p:blipFill>
        <p:spPr>
          <a:xfrm>
            <a:off x="868054" y="1889421"/>
            <a:ext cx="5072098" cy="4635923"/>
          </a:xfrm>
          <a:prstGeom prst="rect">
            <a:avLst/>
          </a:prstGeom>
        </p:spPr>
      </p:pic>
      <p:sp>
        <p:nvSpPr>
          <p:cNvPr id="4" name="TextBox 3"/>
          <p:cNvSpPr txBox="1"/>
          <p:nvPr/>
        </p:nvSpPr>
        <p:spPr>
          <a:xfrm>
            <a:off x="5940152" y="4673978"/>
            <a:ext cx="3003823" cy="1200329"/>
          </a:xfrm>
          <a:prstGeom prst="rect">
            <a:avLst/>
          </a:prstGeom>
          <a:noFill/>
        </p:spPr>
        <p:txBody>
          <a:bodyPr wrap="square" rtlCol="0">
            <a:spAutoFit/>
          </a:bodyPr>
          <a:lstStyle/>
          <a:p>
            <a:r>
              <a:rPr lang="vi-VN" sz="2400" b="0" dirty="0" smtClean="0">
                <a:solidFill>
                  <a:schemeClr val="tx2">
                    <a:lumMod val="75000"/>
                  </a:schemeClr>
                </a:solidFill>
              </a:rPr>
              <a:t>Làm cách nào để chia cụm như trong hình vẽ?</a:t>
            </a:r>
            <a:endParaRPr lang="vi-VN" sz="2400" b="0" dirty="0">
              <a:solidFill>
                <a:schemeClr val="tx2">
                  <a:lumMod val="75000"/>
                </a:schemeClr>
              </a:solidFill>
            </a:endParaRPr>
          </a:p>
        </p:txBody>
      </p:sp>
    </p:spTree>
    <p:extLst>
      <p:ext uri="{BB962C8B-B14F-4D97-AF65-F5344CB8AC3E}">
        <p14:creationId xmlns:p14="http://schemas.microsoft.com/office/powerpoint/2010/main" val="42781157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60.png"/>
          <p:cNvPicPr>
            <a:picLocks noChangeAspect="1"/>
          </p:cNvPicPr>
          <p:nvPr/>
        </p:nvPicPr>
        <p:blipFill>
          <a:blip r:embed="rId3"/>
          <a:stretch>
            <a:fillRect/>
          </a:stretch>
        </p:blipFill>
        <p:spPr>
          <a:xfrm>
            <a:off x="548636" y="2377438"/>
            <a:ext cx="4627395" cy="371660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smtClean="0"/>
              <a:t>(21),</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40</a:t>
            </a:fld>
            <a:endParaRPr lang="vi-VN"/>
          </a:p>
        </p:txBody>
      </p:sp>
    </p:spTree>
    <p:extLst>
      <p:ext uri="{BB962C8B-B14F-4D97-AF65-F5344CB8AC3E}">
        <p14:creationId xmlns:p14="http://schemas.microsoft.com/office/powerpoint/2010/main" val="351521534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61.png"/>
          <p:cNvPicPr>
            <a:picLocks noChangeAspect="1"/>
          </p:cNvPicPr>
          <p:nvPr/>
        </p:nvPicPr>
        <p:blipFill>
          <a:blip r:embed="rId3"/>
          <a:stretch>
            <a:fillRect/>
          </a:stretch>
        </p:blipFill>
        <p:spPr>
          <a:xfrm>
            <a:off x="548640" y="2377440"/>
            <a:ext cx="4833057" cy="3878199"/>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smtClean="0"/>
              <a:t>(22),</a:t>
            </a:r>
            <a:br>
              <a:rPr lang="en-US" sz="3600" smtClean="0"/>
            </a:br>
            <a:r>
              <a:rPr lang="en-US" sz="3600" smtClean="0"/>
              <a:t>kết quả chia cụm sau khi lặp</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41</a:t>
            </a:fld>
            <a:endParaRPr lang="vi-VN"/>
          </a:p>
        </p:txBody>
      </p:sp>
    </p:spTree>
    <p:extLst>
      <p:ext uri="{BB962C8B-B14F-4D97-AF65-F5344CB8AC3E}">
        <p14:creationId xmlns:p14="http://schemas.microsoft.com/office/powerpoint/2010/main" val="34739606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62.png"/>
          <p:cNvPicPr>
            <a:picLocks noChangeAspect="1"/>
          </p:cNvPicPr>
          <p:nvPr/>
        </p:nvPicPr>
        <p:blipFill>
          <a:blip r:embed="rId3"/>
          <a:stretch>
            <a:fillRect/>
          </a:stretch>
        </p:blipFill>
        <p:spPr>
          <a:xfrm>
            <a:off x="548640" y="2377440"/>
            <a:ext cx="4833057" cy="3790058"/>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a:t>(23),</a:t>
            </a:r>
            <a:br>
              <a:rPr lang="en-US" sz="3600"/>
            </a:br>
            <a:r>
              <a:rPr lang="en-US" sz="360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42</a:t>
            </a:fld>
            <a:endParaRPr lang="vi-VN"/>
          </a:p>
        </p:txBody>
      </p:sp>
    </p:spTree>
    <p:extLst>
      <p:ext uri="{BB962C8B-B14F-4D97-AF65-F5344CB8AC3E}">
        <p14:creationId xmlns:p14="http://schemas.microsoft.com/office/powerpoint/2010/main" val="28670445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63.png"/>
          <p:cNvPicPr>
            <a:picLocks noChangeAspect="1"/>
          </p:cNvPicPr>
          <p:nvPr/>
        </p:nvPicPr>
        <p:blipFill>
          <a:blip r:embed="rId3"/>
          <a:stretch>
            <a:fillRect/>
          </a:stretch>
        </p:blipFill>
        <p:spPr>
          <a:xfrm>
            <a:off x="548640" y="2377439"/>
            <a:ext cx="4891818" cy="3907579"/>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smtClean="0"/>
              <a:t>(24),</a:t>
            </a:r>
            <a:br>
              <a:rPr lang="en-US" sz="3600" smtClean="0"/>
            </a:br>
            <a:r>
              <a:rPr lang="en-US" sz="3600" smtClean="0"/>
              <a:t>kết quả </a:t>
            </a:r>
            <a:r>
              <a:rPr lang="en-US" sz="3600" smtClean="0"/>
              <a:t>chia </a:t>
            </a:r>
            <a:r>
              <a:rPr lang="en-US" sz="3600" err="1" smtClean="0"/>
              <a:t>cụm</a:t>
            </a:r>
            <a:r>
              <a:rPr lang="en-US" sz="3600"/>
              <a:t> </a:t>
            </a:r>
            <a:r>
              <a:rPr lang="en-US" sz="3600" smtClean="0"/>
              <a:t>ổn định</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43</a:t>
            </a:fld>
            <a:endParaRPr lang="vi-VN"/>
          </a:p>
        </p:txBody>
      </p:sp>
    </p:spTree>
    <p:extLst>
      <p:ext uri="{BB962C8B-B14F-4D97-AF65-F5344CB8AC3E}">
        <p14:creationId xmlns:p14="http://schemas.microsoft.com/office/powerpoint/2010/main" val="67043404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Bài tập</a:t>
            </a:r>
            <a:endParaRPr lang="vi-VN" sz="3600" dirty="0" smtClean="0"/>
          </a:p>
        </p:txBody>
      </p:sp>
      <p:sp>
        <p:nvSpPr>
          <p:cNvPr id="6147" name="Rectangle 3"/>
          <p:cNvSpPr>
            <a:spLocks noGrp="1" noChangeArrowheads="1"/>
          </p:cNvSpPr>
          <p:nvPr>
            <p:ph type="body" idx="1"/>
          </p:nvPr>
        </p:nvSpPr>
        <p:spPr>
          <a:xfrm>
            <a:off x="611560" y="1916832"/>
            <a:ext cx="8343528" cy="3240359"/>
          </a:xfrm>
        </p:spPr>
        <p:txBody>
          <a:bodyPr/>
          <a:lstStyle/>
          <a:p>
            <a:pPr algn="just" eaLnBrk="1" hangingPunct="1">
              <a:defRPr/>
            </a:pPr>
            <a:r>
              <a:rPr lang="en-US" sz="2800" noProof="1" smtClean="0"/>
              <a:t>Giả sử nếu hai văn bản bất kỳ có 2 từ chung thì tương đồng. Hãy thử lấy hai văn bản bất kỳ và một câu truy vấn cùng với nhu cầu thông tin để minh họa một tình huống sai của giả thuyết chia cụm.</a:t>
            </a:r>
            <a:endParaRPr lang="en-US" noProof="1"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44</a:t>
            </a:fld>
            <a:endParaRPr lang="vi-VN"/>
          </a:p>
        </p:txBody>
      </p:sp>
    </p:spTree>
    <p:extLst>
      <p:ext uri="{BB962C8B-B14F-4D97-AF65-F5344CB8AC3E}">
        <p14:creationId xmlns:p14="http://schemas.microsoft.com/office/powerpoint/2010/main" val="39949564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ru-RU" smtClean="0"/>
          </a:p>
        </p:txBody>
      </p:sp>
      <p:pic>
        <p:nvPicPr>
          <p:cNvPr id="416771"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45</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additive="base">
                                        <p:cTn id="7" dur="500" fill="hold"/>
                                        <p:tgtEl>
                                          <p:spTgt spid="416771"/>
                                        </p:tgtEl>
                                        <p:attrNameLst>
                                          <p:attrName>ppt_x</p:attrName>
                                        </p:attrNameLst>
                                      </p:cBhvr>
                                      <p:tavLst>
                                        <p:tav tm="0">
                                          <p:val>
                                            <p:strVal val="#ppt_x"/>
                                          </p:val>
                                        </p:tav>
                                        <p:tav tm="100000">
                                          <p:val>
                                            <p:strVal val="#ppt_x"/>
                                          </p:val>
                                        </p:tav>
                                      </p:tavLst>
                                    </p:anim>
                                    <p:anim calcmode="lin" valueType="num">
                                      <p:cBhvr additive="base">
                                        <p:cTn id="8" dur="500" fill="hold"/>
                                        <p:tgtEl>
                                          <p:spTgt spid="416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Phân lớp vs. chia cụm</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t>Phân lớp: Học có giám sát </a:t>
            </a:r>
          </a:p>
          <a:p>
            <a:pPr lvl="1" algn="just" eaLnBrk="1" hangingPunct="1">
              <a:defRPr/>
            </a:pPr>
            <a:r>
              <a:rPr lang="vi-VN" sz="2400" smtClean="0"/>
              <a:t>Sử dụng dữ liệu luyện;</a:t>
            </a:r>
          </a:p>
          <a:p>
            <a:pPr lvl="1" algn="just" eaLnBrk="1" hangingPunct="1">
              <a:defRPr/>
            </a:pPr>
            <a:r>
              <a:rPr lang="vi-VN" sz="2400" smtClean="0"/>
              <a:t>Phân lớp mẫu được thực hiện thủ công.</a:t>
            </a:r>
            <a:endParaRPr lang="vi-VN" sz="2400" dirty="0" smtClean="0"/>
          </a:p>
          <a:p>
            <a:pPr algn="just" eaLnBrk="1" hangingPunct="1">
              <a:defRPr/>
            </a:pPr>
            <a:r>
              <a:rPr lang="vi-VN" sz="2800" dirty="0" smtClean="0"/>
              <a:t>Chia cụm: Học không giám sát</a:t>
            </a:r>
          </a:p>
          <a:p>
            <a:pPr lvl="1" algn="just" eaLnBrk="1" hangingPunct="1">
              <a:defRPr/>
            </a:pPr>
            <a:r>
              <a:rPr lang="vi-VN" sz="2400" dirty="0" smtClean="0"/>
              <a:t>Cụm được suy diễn trực tiếp từ dữ </a:t>
            </a:r>
            <a:r>
              <a:rPr lang="vi-VN" sz="2400" smtClean="0"/>
              <a:t>liệu</a:t>
            </a:r>
            <a:r>
              <a:rPr lang="vi-VN" sz="2400" smtClean="0"/>
              <a:t>;</a:t>
            </a:r>
          </a:p>
          <a:p>
            <a:pPr lvl="1" algn="just" eaLnBrk="1" hangingPunct="1">
              <a:defRPr/>
            </a:pPr>
            <a:r>
              <a:rPr lang="vi-VN" sz="2400" smtClean="0"/>
              <a:t>Không sử dụng dữ liệu luyện;</a:t>
            </a:r>
            <a:endParaRPr lang="vi-VN" sz="2400" dirty="0" smtClean="0"/>
          </a:p>
          <a:p>
            <a:pPr lvl="1" algn="just" eaLnBrk="1" hangingPunct="1">
              <a:defRPr/>
            </a:pPr>
            <a:r>
              <a:rPr lang="vi-VN" sz="2400" smtClean="0"/>
              <a:t>Có thể tùy chỉnh giải thuật bằng các tham số: </a:t>
            </a:r>
            <a:r>
              <a:rPr lang="vi-VN" sz="2400" dirty="0" smtClean="0"/>
              <a:t>số cụm, độ tương đồng, biểu diễn văn bản v.v.</a:t>
            </a:r>
          </a:p>
          <a:p>
            <a:pPr lvl="1" algn="just" eaLnBrk="1" hangingPunct="1">
              <a:defRPr/>
            </a:pP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5</a:t>
            </a:fld>
            <a:endParaRPr lang="vi-VN"/>
          </a:p>
        </p:txBody>
      </p:sp>
    </p:spTree>
    <p:extLst>
      <p:ext uri="{BB962C8B-B14F-4D97-AF65-F5344CB8AC3E}">
        <p14:creationId xmlns:p14="http://schemas.microsoft.com/office/powerpoint/2010/main" val="3640271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smtClean="0">
                <a:solidFill>
                  <a:schemeClr val="bg1">
                    <a:lumMod val="65000"/>
                  </a:schemeClr>
                </a:solidFill>
              </a:rPr>
              <a:t>Bài toán </a:t>
            </a:r>
            <a:r>
              <a:rPr lang="vi-VN" sz="2800" dirty="0" smtClean="0">
                <a:solidFill>
                  <a:schemeClr val="bg1">
                    <a:lumMod val="65000"/>
                  </a:schemeClr>
                </a:solidFill>
              </a:rPr>
              <a:t>chia cụm</a:t>
            </a:r>
          </a:p>
          <a:p>
            <a:pPr algn="just" eaLnBrk="1" hangingPunct="1">
              <a:defRPr/>
            </a:pPr>
            <a:r>
              <a:rPr lang="vi-VN" sz="2800" dirty="0" smtClean="0"/>
              <a:t>Ứng dụng chia cụm trong tìm kiếm</a:t>
            </a:r>
          </a:p>
          <a:p>
            <a:pPr algn="just" eaLnBrk="1" hangingPunct="1">
              <a:defRPr/>
            </a:pPr>
            <a:r>
              <a:rPr lang="vi-VN" sz="2800" dirty="0" smtClean="0">
                <a:solidFill>
                  <a:schemeClr val="bg1">
                    <a:lumMod val="65000"/>
                  </a:schemeClr>
                </a:solidFill>
              </a:rPr>
              <a:t>Giải thuật K-means</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6</a:t>
            </a:fld>
            <a:endParaRPr lang="vi-VN"/>
          </a:p>
        </p:txBody>
      </p:sp>
    </p:spTree>
    <p:extLst>
      <p:ext uri="{BB962C8B-B14F-4D97-AF65-F5344CB8AC3E}">
        <p14:creationId xmlns:p14="http://schemas.microsoft.com/office/powerpoint/2010/main" val="1948673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Giả thuyết chia cụm</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smtClean="0"/>
              <a:t>Các </a:t>
            </a:r>
            <a:r>
              <a:rPr lang="vi-VN" sz="2800" dirty="0" smtClean="0"/>
              <a:t>văn bản trong cùng một </a:t>
            </a:r>
            <a:r>
              <a:rPr lang="vi-VN" sz="2800" smtClean="0"/>
              <a:t>cụm có xu hướng </a:t>
            </a:r>
            <a:r>
              <a:rPr lang="vi-VN" sz="2800" smtClean="0"/>
              <a:t>cùng phù </a:t>
            </a:r>
            <a:r>
              <a:rPr lang="vi-VN" sz="2800" dirty="0" smtClean="0"/>
              <a:t>hợp </a:t>
            </a:r>
            <a:r>
              <a:rPr lang="vi-VN" sz="2800" smtClean="0"/>
              <a:t>với </a:t>
            </a:r>
            <a:r>
              <a:rPr lang="vi-VN" sz="2800" smtClean="0"/>
              <a:t>một nhu </a:t>
            </a:r>
            <a:r>
              <a:rPr lang="vi-VN" sz="2800" dirty="0" smtClean="0"/>
              <a:t>cầu thông tin.</a:t>
            </a:r>
          </a:p>
          <a:p>
            <a:pPr algn="just" eaLnBrk="1" hangingPunct="1">
              <a:defRPr/>
            </a:pPr>
            <a:r>
              <a:rPr lang="vi-VN" sz="2800" i="1" smtClean="0"/>
              <a:t>“</a:t>
            </a:r>
            <a:r>
              <a:rPr lang="vi-VN" sz="2800" i="1" dirty="0" smtClean="0"/>
              <a:t>Closely associated documents tend to be relevant to the same </a:t>
            </a:r>
            <a:r>
              <a:rPr lang="vi-VN" sz="2800" i="1" smtClean="0"/>
              <a:t>requests</a:t>
            </a:r>
            <a:r>
              <a:rPr lang="vi-VN" sz="2800" i="1" smtClean="0"/>
              <a:t>”.</a:t>
            </a:r>
          </a:p>
          <a:p>
            <a:pPr marL="0" indent="0" algn="just" eaLnBrk="1" hangingPunct="1">
              <a:buNone/>
              <a:defRPr/>
            </a:pPr>
            <a:r>
              <a:rPr lang="vi-VN" sz="2800" i="1"/>
              <a:t>	</a:t>
            </a:r>
            <a:r>
              <a:rPr lang="vi-VN" sz="2800" i="1" smtClean="0"/>
              <a:t>					</a:t>
            </a:r>
            <a:r>
              <a:rPr lang="vi-VN" sz="2800" smtClean="0"/>
              <a:t>[</a:t>
            </a:r>
            <a:r>
              <a:rPr lang="vi-VN" sz="2400" i="1"/>
              <a:t>Van </a:t>
            </a:r>
            <a:r>
              <a:rPr lang="vi-VN" sz="2400" i="1" smtClean="0"/>
              <a:t>Rijbergen</a:t>
            </a:r>
            <a:r>
              <a:rPr lang="vi-VN" sz="2400" smtClean="0"/>
              <a:t>]</a:t>
            </a:r>
            <a:endParaRPr lang="vi-VN"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7</a:t>
            </a:fld>
            <a:endParaRPr lang="vi-VN"/>
          </a:p>
        </p:txBody>
      </p:sp>
    </p:spTree>
    <p:extLst>
      <p:ext uri="{BB962C8B-B14F-4D97-AF65-F5344CB8AC3E}">
        <p14:creationId xmlns:p14="http://schemas.microsoft.com/office/powerpoint/2010/main" val="4023200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Ứng dụng chia cụm trong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8</a:t>
            </a:fld>
            <a:endParaRPr lang="vi-V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0766070"/>
              </p:ext>
            </p:extLst>
          </p:nvPr>
        </p:nvGraphicFramePr>
        <p:xfrm>
          <a:off x="683568" y="2132856"/>
          <a:ext cx="7772400" cy="3205480"/>
        </p:xfrm>
        <a:graphic>
          <a:graphicData uri="http://schemas.openxmlformats.org/drawingml/2006/table">
            <a:tbl>
              <a:tblPr firstRow="1" bandRow="1">
                <a:tableStyleId>{5C22544A-7EE6-4342-B048-85BDC9FD1C3A}</a:tableStyleId>
              </a:tblPr>
              <a:tblGrid>
                <a:gridCol w="2590800"/>
                <a:gridCol w="2377752"/>
                <a:gridCol w="2803848"/>
              </a:tblGrid>
              <a:tr h="370840">
                <a:tc>
                  <a:txBody>
                    <a:bodyPr/>
                    <a:lstStyle/>
                    <a:p>
                      <a:r>
                        <a:rPr lang="vi-VN" noProof="0" dirty="0" smtClean="0"/>
                        <a:t>Ứng</a:t>
                      </a:r>
                      <a:r>
                        <a:rPr lang="vi-VN" baseline="0" noProof="0" dirty="0" smtClean="0"/>
                        <a:t> dụng</a:t>
                      </a:r>
                      <a:endParaRPr lang="vi-VN" noProof="0" dirty="0"/>
                    </a:p>
                  </a:txBody>
                  <a:tcPr/>
                </a:tc>
                <a:tc>
                  <a:txBody>
                    <a:bodyPr/>
                    <a:lstStyle/>
                    <a:p>
                      <a:r>
                        <a:rPr lang="vi-VN" noProof="0" dirty="0" smtClean="0"/>
                        <a:t>Tập</a:t>
                      </a:r>
                      <a:r>
                        <a:rPr lang="vi-VN" baseline="0" noProof="0" dirty="0" smtClean="0"/>
                        <a:t> văn bản chia cụm?</a:t>
                      </a:r>
                      <a:endParaRPr lang="vi-VN" noProof="0" dirty="0"/>
                    </a:p>
                  </a:txBody>
                  <a:tcPr/>
                </a:tc>
                <a:tc>
                  <a:txBody>
                    <a:bodyPr/>
                    <a:lstStyle/>
                    <a:p>
                      <a:r>
                        <a:rPr lang="vi-VN" noProof="0" dirty="0" smtClean="0"/>
                        <a:t>Lợi</a:t>
                      </a:r>
                      <a:r>
                        <a:rPr lang="vi-VN" baseline="0" noProof="0" dirty="0" smtClean="0"/>
                        <a:t> ích</a:t>
                      </a:r>
                      <a:endParaRPr lang="vi-VN" noProof="0" dirty="0"/>
                    </a:p>
                  </a:txBody>
                  <a:tcPr/>
                </a:tc>
              </a:tr>
              <a:tr h="370840">
                <a:tc>
                  <a:txBody>
                    <a:bodyPr/>
                    <a:lstStyle/>
                    <a:p>
                      <a:r>
                        <a:rPr lang="vi-VN" noProof="0" dirty="0" smtClean="0"/>
                        <a:t>Chia cụm</a:t>
                      </a:r>
                      <a:r>
                        <a:rPr lang="vi-VN" baseline="0" noProof="0" dirty="0" smtClean="0"/>
                        <a:t> kết quả</a:t>
                      </a:r>
                      <a:endParaRPr lang="vi-VN" noProof="0" dirty="0"/>
                    </a:p>
                  </a:txBody>
                  <a:tcPr/>
                </a:tc>
                <a:tc>
                  <a:txBody>
                    <a:bodyPr/>
                    <a:lstStyle/>
                    <a:p>
                      <a:r>
                        <a:rPr lang="vi-VN" noProof="0" dirty="0" smtClean="0"/>
                        <a:t>Tập</a:t>
                      </a:r>
                      <a:r>
                        <a:rPr lang="vi-VN" baseline="0" noProof="0" dirty="0" smtClean="0"/>
                        <a:t> kết quả</a:t>
                      </a:r>
                      <a:endParaRPr lang="vi-VN" noProof="0" dirty="0"/>
                    </a:p>
                  </a:txBody>
                  <a:tcPr/>
                </a:tc>
                <a:tc>
                  <a:txBody>
                    <a:bodyPr/>
                    <a:lstStyle/>
                    <a:p>
                      <a:pPr algn="just"/>
                      <a:r>
                        <a:rPr lang="vi-VN" noProof="0" dirty="0" smtClean="0"/>
                        <a:t>D</a:t>
                      </a:r>
                      <a:r>
                        <a:rPr lang="vi-VN" baseline="0" noProof="0" dirty="0" smtClean="0"/>
                        <a:t>ễ tìm kết quả phù hợp hơn</a:t>
                      </a:r>
                      <a:endParaRPr lang="vi-VN" noProof="0" dirty="0"/>
                    </a:p>
                  </a:txBody>
                  <a:tcPr/>
                </a:tc>
              </a:tr>
              <a:tr h="370840">
                <a:tc>
                  <a:txBody>
                    <a:bodyPr/>
                    <a:lstStyle/>
                    <a:p>
                      <a:r>
                        <a:rPr lang="vi-VN" noProof="0" dirty="0" smtClean="0"/>
                        <a:t>Chia</a:t>
                      </a:r>
                      <a:r>
                        <a:rPr lang="vi-VN" baseline="0" noProof="0" dirty="0" smtClean="0"/>
                        <a:t> cụm – gom nhóm (Scatter-Gather)</a:t>
                      </a:r>
                      <a:endParaRPr lang="vi-VN" noProof="0" dirty="0"/>
                    </a:p>
                  </a:txBody>
                  <a:tcPr/>
                </a:tc>
                <a:tc>
                  <a:txBody>
                    <a:bodyPr/>
                    <a:lstStyle/>
                    <a:p>
                      <a:r>
                        <a:rPr lang="vi-VN" noProof="0" dirty="0" smtClean="0"/>
                        <a:t>B</a:t>
                      </a:r>
                      <a:r>
                        <a:rPr lang="vi-VN" baseline="0" noProof="0" dirty="0" smtClean="0"/>
                        <a:t>ộ văn bản</a:t>
                      </a:r>
                      <a:endParaRPr lang="vi-VN" noProof="0" dirty="0"/>
                    </a:p>
                  </a:txBody>
                  <a:tcPr/>
                </a:tc>
                <a:tc>
                  <a:txBody>
                    <a:bodyPr/>
                    <a:lstStyle/>
                    <a:p>
                      <a:pPr algn="just"/>
                      <a:r>
                        <a:rPr lang="vi-VN" noProof="0" dirty="0" smtClean="0"/>
                        <a:t>Giao diện</a:t>
                      </a:r>
                      <a:r>
                        <a:rPr lang="vi-VN" baseline="0" noProof="0" dirty="0" smtClean="0"/>
                        <a:t> duyệt tập văn bản (search without typing)</a:t>
                      </a:r>
                      <a:endParaRPr lang="vi-VN" noProof="0" dirty="0"/>
                    </a:p>
                  </a:txBody>
                  <a:tcPr/>
                </a:tc>
              </a:tr>
              <a:tr h="370840">
                <a:tc>
                  <a:txBody>
                    <a:bodyPr/>
                    <a:lstStyle/>
                    <a:p>
                      <a:r>
                        <a:rPr lang="vi-VN" noProof="0" dirty="0" smtClean="0"/>
                        <a:t>Chia cụm</a:t>
                      </a:r>
                      <a:r>
                        <a:rPr lang="vi-VN" baseline="0" noProof="0" dirty="0" smtClean="0"/>
                        <a:t> để duyệt</a:t>
                      </a:r>
                      <a:endParaRPr lang="vi-VN" noProof="0" dirty="0"/>
                    </a:p>
                  </a:txBody>
                  <a:tcPr/>
                </a:tc>
                <a:tc>
                  <a:txBody>
                    <a:bodyPr/>
                    <a:lstStyle/>
                    <a:p>
                      <a:r>
                        <a:rPr lang="vi-VN" noProof="0" dirty="0" smtClean="0"/>
                        <a:t>Bộ</a:t>
                      </a:r>
                      <a:r>
                        <a:rPr lang="vi-VN" baseline="0" noProof="0" dirty="0" smtClean="0"/>
                        <a:t> văn bản</a:t>
                      </a:r>
                      <a:endParaRPr lang="vi-VN" noProof="0" dirty="0"/>
                    </a:p>
                  </a:txBody>
                  <a:tcPr/>
                </a:tc>
                <a:tc>
                  <a:txBody>
                    <a:bodyPr/>
                    <a:lstStyle/>
                    <a:p>
                      <a:pPr algn="just"/>
                      <a:r>
                        <a:rPr lang="vi-VN" noProof="0" dirty="0" smtClean="0"/>
                        <a:t>Hỗ</a:t>
                      </a:r>
                      <a:r>
                        <a:rPr lang="vi-VN" baseline="0" noProof="0" dirty="0" smtClean="0"/>
                        <a:t> trợ tìm kiếm bằng phương pháp duyệt</a:t>
                      </a:r>
                      <a:endParaRPr lang="vi-VN" noProof="0" dirty="0"/>
                    </a:p>
                  </a:txBody>
                  <a:tcPr/>
                </a:tc>
              </a:tr>
              <a:tr h="370840">
                <a:tc>
                  <a:txBody>
                    <a:bodyPr/>
                    <a:lstStyle/>
                    <a:p>
                      <a:r>
                        <a:rPr lang="vi-VN" noProof="0" dirty="0" smtClean="0"/>
                        <a:t>Lọc</a:t>
                      </a:r>
                      <a:r>
                        <a:rPr lang="vi-VN" baseline="0" noProof="0" dirty="0" smtClean="0"/>
                        <a:t> văn bản theo cụm</a:t>
                      </a:r>
                      <a:endParaRPr lang="vi-VN" noProof="0" dirty="0"/>
                    </a:p>
                  </a:txBody>
                  <a:tcPr/>
                </a:tc>
                <a:tc>
                  <a:txBody>
                    <a:bodyPr/>
                    <a:lstStyle/>
                    <a:p>
                      <a:r>
                        <a:rPr lang="vi-VN" noProof="0" dirty="0" smtClean="0"/>
                        <a:t>Bộ</a:t>
                      </a:r>
                      <a:r>
                        <a:rPr lang="vi-VN" baseline="0" noProof="0" dirty="0" smtClean="0"/>
                        <a:t> văn bản</a:t>
                      </a:r>
                      <a:endParaRPr lang="vi-VN" noProof="0" dirty="0"/>
                    </a:p>
                  </a:txBody>
                  <a:tcPr/>
                </a:tc>
                <a:tc>
                  <a:txBody>
                    <a:bodyPr/>
                    <a:lstStyle/>
                    <a:p>
                      <a:r>
                        <a:rPr lang="vi-VN" noProof="0" dirty="0" smtClean="0"/>
                        <a:t>Xử</a:t>
                      </a:r>
                      <a:r>
                        <a:rPr lang="vi-VN" baseline="0" noProof="0" dirty="0" smtClean="0"/>
                        <a:t> lý truy vấn nhanh hơn</a:t>
                      </a:r>
                      <a:endParaRPr lang="vi-VN" noProof="0" dirty="0"/>
                    </a:p>
                  </a:txBody>
                  <a:tcPr/>
                </a:tc>
              </a:tr>
            </a:tbl>
          </a:graphicData>
        </a:graphic>
      </p:graphicFrame>
    </p:spTree>
    <p:extLst>
      <p:ext uri="{BB962C8B-B14F-4D97-AF65-F5344CB8AC3E}">
        <p14:creationId xmlns:p14="http://schemas.microsoft.com/office/powerpoint/2010/main" val="10668776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50938" y="214313"/>
            <a:ext cx="7793037" cy="1063167"/>
          </a:xfrm>
        </p:spPr>
        <p:txBody>
          <a:bodyPr/>
          <a:lstStyle/>
          <a:p>
            <a:pPr eaLnBrk="1" hangingPunct="1"/>
            <a:r>
              <a:rPr lang="vi-VN" sz="3600" dirty="0" smtClean="0"/>
              <a:t>Chia cụm kết quả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9</a:t>
            </a:fld>
            <a:endParaRPr lang="vi-VN"/>
          </a:p>
        </p:txBody>
      </p:sp>
      <p:pic>
        <p:nvPicPr>
          <p:cNvPr id="6" name="Picture 5" descr="1620.png"/>
          <p:cNvPicPr>
            <a:picLocks noChangeAspect="1"/>
          </p:cNvPicPr>
          <p:nvPr/>
        </p:nvPicPr>
        <p:blipFill>
          <a:blip r:embed="rId2"/>
          <a:stretch>
            <a:fillRect/>
          </a:stretch>
        </p:blipFill>
        <p:spPr>
          <a:xfrm>
            <a:off x="285720" y="1524982"/>
            <a:ext cx="8715404" cy="4928354"/>
          </a:xfrm>
          <a:prstGeom prst="rect">
            <a:avLst/>
          </a:prstGeom>
        </p:spPr>
      </p:pic>
    </p:spTree>
    <p:extLst>
      <p:ext uri="{BB962C8B-B14F-4D97-AF65-F5344CB8AC3E}">
        <p14:creationId xmlns:p14="http://schemas.microsoft.com/office/powerpoint/2010/main" val="2891214151"/>
      </p:ext>
    </p:extLst>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8470</TotalTime>
  <Words>1026</Words>
  <Application>Microsoft Office PowerPoint</Application>
  <PresentationFormat>On-screen Show (4:3)</PresentationFormat>
  <Paragraphs>192</Paragraphs>
  <Slides>45</Slides>
  <Notes>26</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Палитра</vt:lpstr>
      <vt:lpstr>IT4853 Tìm kiếm và trình diễn thông tin</vt:lpstr>
      <vt:lpstr>Nội dung chính</vt:lpstr>
      <vt:lpstr>Bài toán chia cụm</vt:lpstr>
      <vt:lpstr>Bài toán chia cụm (2)</vt:lpstr>
      <vt:lpstr>Phân lớp vs. chia cụm</vt:lpstr>
      <vt:lpstr>Nội dung chính</vt:lpstr>
      <vt:lpstr>Giả thuyết chia cụm</vt:lpstr>
      <vt:lpstr>Ứng dụng chia cụm trong tìm kiếm</vt:lpstr>
      <vt:lpstr>Chia cụm kết quả tìm kiếm</vt:lpstr>
      <vt:lpstr>Chia cụm-gom nhóm</vt:lpstr>
      <vt:lpstr>Tăng độ đầy đủ</vt:lpstr>
      <vt:lpstr>Mục tiêu chia cụm</vt:lpstr>
      <vt:lpstr>Cụm phẳng vs. cụm phân cấp</vt:lpstr>
      <vt:lpstr>Giới hạn cứng vs. mềm</vt:lpstr>
      <vt:lpstr>Nội dung chính</vt:lpstr>
      <vt:lpstr>Giải thuật K-means</vt:lpstr>
      <vt:lpstr>Giải thuật K-means (2)</vt:lpstr>
      <vt:lpstr>Giải thuật K-means (3)</vt:lpstr>
      <vt:lpstr>Giải thuật K-means (4)</vt:lpstr>
      <vt:lpstr>Ví dụ chia cụm theo K-means</vt:lpstr>
      <vt:lpstr>PowerPoint Presentation</vt:lpstr>
      <vt:lpstr>Ví dụ (3),  gắn văn bản với trọng tâm gần nhất</vt:lpstr>
      <vt:lpstr>Ví dụ (4),  kết quả chia cụm đầu tiên</vt:lpstr>
      <vt:lpstr>Ví dụ (5),  xác định lại trọng tâm</vt:lpstr>
      <vt:lpstr>Ví dụ (6),  chia lại cụm</vt:lpstr>
      <vt:lpstr>Ví dụ (7), kết quả chia cụm sau khi lặp</vt:lpstr>
      <vt:lpstr>Ví dụ (8), xác định lại trọng tâm</vt:lpstr>
      <vt:lpstr>Ví dụ (9), chia lại cụm</vt:lpstr>
      <vt:lpstr>Ví dụ (10), kết quả chia cụm sau khi lặp</vt:lpstr>
      <vt:lpstr>Ví dụ (11), xác định lại trọng tâm</vt:lpstr>
      <vt:lpstr>Ví dụ (12), chia lại cụm</vt:lpstr>
      <vt:lpstr>Ví dụ (13), kết quả chia cụm sau khi lặp</vt:lpstr>
      <vt:lpstr>Ví dụ (14), xác định lại trọng tâm</vt:lpstr>
      <vt:lpstr>Ví dụ (15), chia lại cụm</vt:lpstr>
      <vt:lpstr>Ví dụ (16), kết quả chia cụm sau khi lặp</vt:lpstr>
      <vt:lpstr>Ví dụ (17), xác định lại trọng tâm</vt:lpstr>
      <vt:lpstr>Ví dụ (18), chia lại cụm</vt:lpstr>
      <vt:lpstr>Ví dụ (19), kết quả chia cụm sau khi lặp</vt:lpstr>
      <vt:lpstr>Ví dụ (20), xác định lại trọng tâm</vt:lpstr>
      <vt:lpstr>Ví dụ (21), chia lại cụm</vt:lpstr>
      <vt:lpstr>Ví dụ (22), kết quả chia cụm sau khi lặp</vt:lpstr>
      <vt:lpstr>Ví dụ (23), xác định lại trọng tâm</vt:lpstr>
      <vt:lpstr>Ví dụ (24), kết quả chia cụm ổn định</vt:lpstr>
      <vt:lpstr>Bài tập</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2250</cp:revision>
  <dcterms:created xsi:type="dcterms:W3CDTF">2013-06-24T04:34:24Z</dcterms:created>
  <dcterms:modified xsi:type="dcterms:W3CDTF">2016-10-16T14:58:25Z</dcterms:modified>
</cp:coreProperties>
</file>