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2" r:id="rId1"/>
  </p:sldMasterIdLst>
  <p:notesMasterIdLst>
    <p:notesMasterId r:id="rId32"/>
  </p:notesMasterIdLst>
  <p:sldIdLst>
    <p:sldId id="363" r:id="rId2"/>
    <p:sldId id="602" r:id="rId3"/>
    <p:sldId id="563" r:id="rId4"/>
    <p:sldId id="608" r:id="rId5"/>
    <p:sldId id="566" r:id="rId6"/>
    <p:sldId id="567" r:id="rId7"/>
    <p:sldId id="600" r:id="rId8"/>
    <p:sldId id="607" r:id="rId9"/>
    <p:sldId id="571" r:id="rId10"/>
    <p:sldId id="572" r:id="rId11"/>
    <p:sldId id="574" r:id="rId12"/>
    <p:sldId id="576" r:id="rId13"/>
    <p:sldId id="577" r:id="rId14"/>
    <p:sldId id="579" r:id="rId15"/>
    <p:sldId id="580" r:id="rId16"/>
    <p:sldId id="581" r:id="rId17"/>
    <p:sldId id="601" r:id="rId18"/>
    <p:sldId id="584" r:id="rId19"/>
    <p:sldId id="610" r:id="rId20"/>
    <p:sldId id="586" r:id="rId21"/>
    <p:sldId id="589" r:id="rId22"/>
    <p:sldId id="590" r:id="rId23"/>
    <p:sldId id="591" r:id="rId24"/>
    <p:sldId id="592" r:id="rId25"/>
    <p:sldId id="593" r:id="rId26"/>
    <p:sldId id="594" r:id="rId27"/>
    <p:sldId id="595" r:id="rId28"/>
    <p:sldId id="611" r:id="rId29"/>
    <p:sldId id="612" r:id="rId30"/>
    <p:sldId id="554" r:id="rId31"/>
  </p:sldIdLst>
  <p:sldSz cx="9144000" cy="6858000" type="screen4x3"/>
  <p:notesSz cx="6858000" cy="9144000"/>
  <p:defaultTextStyle>
    <a:defPPr>
      <a:defRPr lang="vi-VN"/>
    </a:defPPr>
    <a:lvl1pPr algn="l" rtl="0" fontAlgn="base">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1pPr>
    <a:lvl2pPr marL="457200" algn="l" rtl="0" fontAlgn="base">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2pPr>
    <a:lvl3pPr marL="914400" algn="l" rtl="0" fontAlgn="base">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3pPr>
    <a:lvl4pPr marL="1371600" algn="l" rtl="0" fontAlgn="base">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4pPr>
    <a:lvl5pPr marL="1828800" algn="l" rtl="0" fontAlgn="base">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CCFFFF"/>
    <a:srgbClr val="000000"/>
    <a:srgbClr val="B2B2B2"/>
    <a:srgbClr val="990099"/>
    <a:srgbClr val="D60093"/>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00" autoAdjust="0"/>
    <p:restoredTop sz="83515" autoAdjust="0"/>
  </p:normalViewPr>
  <p:slideViewPr>
    <p:cSldViewPr>
      <p:cViewPr varScale="1">
        <p:scale>
          <a:sx n="71" d="100"/>
          <a:sy n="71" d="100"/>
        </p:scale>
        <p:origin x="-1290"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7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vi-VN"/>
          </a:p>
        </p:txBody>
      </p:sp>
      <p:sp>
        <p:nvSpPr>
          <p:cNvPr id="387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vi-VN"/>
          </a:p>
        </p:txBody>
      </p:sp>
      <p:sp>
        <p:nvSpPr>
          <p:cNvPr id="387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87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vi-VN" smtClean="0"/>
              <a:t>Образец текста</a:t>
            </a:r>
          </a:p>
          <a:p>
            <a:pPr lvl="1"/>
            <a:r>
              <a:rPr lang="vi-VN" smtClean="0"/>
              <a:t>Второй уровень</a:t>
            </a:r>
          </a:p>
          <a:p>
            <a:pPr lvl="2"/>
            <a:r>
              <a:rPr lang="vi-VN" smtClean="0"/>
              <a:t>Третий уровень</a:t>
            </a:r>
          </a:p>
          <a:p>
            <a:pPr lvl="3"/>
            <a:r>
              <a:rPr lang="vi-VN" smtClean="0"/>
              <a:t>Четвертый уровень</a:t>
            </a:r>
          </a:p>
          <a:p>
            <a:pPr lvl="4"/>
            <a:r>
              <a:rPr lang="vi-VN" smtClean="0"/>
              <a:t>Пятый уровень</a:t>
            </a:r>
          </a:p>
        </p:txBody>
      </p:sp>
      <p:sp>
        <p:nvSpPr>
          <p:cNvPr id="387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vi-VN"/>
          </a:p>
        </p:txBody>
      </p:sp>
      <p:sp>
        <p:nvSpPr>
          <p:cNvPr id="387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A822785D-F645-413D-923F-0CBFE5486660}" type="slidenum">
              <a:rPr lang="vi-VN"/>
              <a:pPr/>
              <a:t>‹#›</a:t>
            </a:fld>
            <a:endParaRPr lang="vi-VN"/>
          </a:p>
        </p:txBody>
      </p:sp>
    </p:spTree>
    <p:extLst>
      <p:ext uri="{BB962C8B-B14F-4D97-AF65-F5344CB8AC3E}">
        <p14:creationId xmlns:p14="http://schemas.microsoft.com/office/powerpoint/2010/main" val="418672361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1pPr>
    <a:lvl2pPr marL="457200" algn="l" rtl="0" fontAlgn="base">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2pPr>
    <a:lvl3pPr marL="914400" algn="l" rtl="0" fontAlgn="base">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3pPr>
    <a:lvl4pPr marL="1371600" algn="l" rtl="0" fontAlgn="base">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4pPr>
    <a:lvl5pPr marL="1828800" algn="l" rtl="0" fontAlgn="base">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err="1" smtClean="0">
                <a:solidFill>
                  <a:schemeClr val="tx2"/>
                </a:solidFill>
              </a:rPr>
              <a:t>Có</a:t>
            </a:r>
            <a:r>
              <a:rPr lang="en-US" sz="1200" dirty="0" smtClean="0">
                <a:solidFill>
                  <a:schemeClr val="tx2"/>
                </a:solidFill>
              </a:rPr>
              <a:t> </a:t>
            </a:r>
            <a:r>
              <a:rPr lang="en-US" sz="1200" dirty="0" err="1" smtClean="0">
                <a:solidFill>
                  <a:schemeClr val="tx2"/>
                </a:solidFill>
              </a:rPr>
              <a:t>thể</a:t>
            </a:r>
            <a:r>
              <a:rPr lang="en-US" sz="1200" dirty="0" smtClean="0">
                <a:solidFill>
                  <a:schemeClr val="tx2"/>
                </a:solidFill>
              </a:rPr>
              <a:t> </a:t>
            </a:r>
            <a:r>
              <a:rPr lang="en-US" sz="1200" dirty="0" err="1" smtClean="0">
                <a:solidFill>
                  <a:schemeClr val="tx2"/>
                </a:solidFill>
              </a:rPr>
              <a:t>sử</a:t>
            </a:r>
            <a:r>
              <a:rPr lang="en-US" sz="1200" dirty="0" smtClean="0">
                <a:solidFill>
                  <a:schemeClr val="tx2"/>
                </a:solidFill>
              </a:rPr>
              <a:t> </a:t>
            </a:r>
            <a:r>
              <a:rPr lang="en-US" sz="1200" dirty="0" err="1" smtClean="0">
                <a:solidFill>
                  <a:schemeClr val="tx2"/>
                </a:solidFill>
              </a:rPr>
              <a:t>dụng</a:t>
            </a:r>
            <a:r>
              <a:rPr lang="en-US" sz="1200" dirty="0" smtClean="0">
                <a:solidFill>
                  <a:schemeClr val="tx2"/>
                </a:solidFill>
              </a:rPr>
              <a:t> </a:t>
            </a:r>
            <a:r>
              <a:rPr lang="en-US" sz="1200" dirty="0" err="1" smtClean="0">
                <a:solidFill>
                  <a:schemeClr val="tx2"/>
                </a:solidFill>
              </a:rPr>
              <a:t>hàm</a:t>
            </a:r>
            <a:r>
              <a:rPr lang="en-US" sz="1200" dirty="0" smtClean="0">
                <a:solidFill>
                  <a:schemeClr val="tx2"/>
                </a:solidFill>
              </a:rPr>
              <a:t> log </a:t>
            </a:r>
            <a:r>
              <a:rPr lang="en-US" sz="1200" dirty="0" err="1" smtClean="0">
                <a:solidFill>
                  <a:schemeClr val="tx2"/>
                </a:solidFill>
              </a:rPr>
              <a:t>với</a:t>
            </a:r>
            <a:r>
              <a:rPr lang="en-US" sz="1200" dirty="0" smtClean="0">
                <a:solidFill>
                  <a:schemeClr val="tx2"/>
                </a:solidFill>
              </a:rPr>
              <a:t> </a:t>
            </a:r>
            <a:r>
              <a:rPr lang="en-US" sz="1200" dirty="0" err="1" smtClean="0">
                <a:solidFill>
                  <a:schemeClr val="tx2"/>
                </a:solidFill>
              </a:rPr>
              <a:t>cơ</a:t>
            </a:r>
            <a:r>
              <a:rPr lang="en-US" sz="1200" dirty="0" smtClean="0">
                <a:solidFill>
                  <a:schemeClr val="tx2"/>
                </a:solidFill>
              </a:rPr>
              <a:t> </a:t>
            </a:r>
            <a:r>
              <a:rPr lang="en-US" sz="1200" dirty="0" err="1" smtClean="0">
                <a:solidFill>
                  <a:schemeClr val="tx2"/>
                </a:solidFill>
              </a:rPr>
              <a:t>số</a:t>
            </a:r>
            <a:r>
              <a:rPr lang="en-US" sz="1200" dirty="0" smtClean="0">
                <a:solidFill>
                  <a:schemeClr val="tx2"/>
                </a:solidFill>
              </a:rPr>
              <a:t> </a:t>
            </a:r>
            <a:r>
              <a:rPr lang="en-US" sz="1200" dirty="0" err="1" smtClean="0">
                <a:solidFill>
                  <a:schemeClr val="tx2"/>
                </a:solidFill>
              </a:rPr>
              <a:t>bất</a:t>
            </a:r>
            <a:r>
              <a:rPr lang="en-US" sz="1200" dirty="0" smtClean="0">
                <a:solidFill>
                  <a:schemeClr val="tx2"/>
                </a:solidFill>
              </a:rPr>
              <a:t> </a:t>
            </a:r>
            <a:r>
              <a:rPr lang="en-US" sz="1200" dirty="0" err="1" smtClean="0">
                <a:solidFill>
                  <a:schemeClr val="tx2"/>
                </a:solidFill>
              </a:rPr>
              <a:t>kỳ</a:t>
            </a:r>
            <a:endParaRPr lang="vi-VN" sz="1200" dirty="0" smtClean="0">
              <a:solidFill>
                <a:schemeClr val="tx2"/>
              </a:solidFill>
            </a:endParaRPr>
          </a:p>
        </p:txBody>
      </p:sp>
      <p:sp>
        <p:nvSpPr>
          <p:cNvPr id="4" name="Slide Number Placeholder 3"/>
          <p:cNvSpPr>
            <a:spLocks noGrp="1"/>
          </p:cNvSpPr>
          <p:nvPr>
            <p:ph type="sldNum" sz="quarter" idx="10"/>
          </p:nvPr>
        </p:nvSpPr>
        <p:spPr/>
        <p:txBody>
          <a:bodyPr/>
          <a:lstStyle/>
          <a:p>
            <a:fld id="{A822785D-F645-413D-923F-0CBFE5486660}" type="slidenum">
              <a:rPr lang="vi-VN" smtClean="0"/>
              <a:pPr/>
              <a:t>3</a:t>
            </a:fld>
            <a:endParaRPr lang="vi-VN"/>
          </a:p>
        </p:txBody>
      </p:sp>
    </p:spTree>
    <p:extLst>
      <p:ext uri="{BB962C8B-B14F-4D97-AF65-F5344CB8AC3E}">
        <p14:creationId xmlns:p14="http://schemas.microsoft.com/office/powerpoint/2010/main" val="3842724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Giá</a:t>
            </a:r>
            <a:r>
              <a:rPr lang="en-US" baseline="0" dirty="0" smtClean="0"/>
              <a:t> </a:t>
            </a:r>
            <a:r>
              <a:rPr lang="en-US" baseline="0" dirty="0" err="1" smtClean="0"/>
              <a:t>trị</a:t>
            </a:r>
            <a:r>
              <a:rPr lang="en-US" baseline="0" dirty="0" smtClean="0"/>
              <a:t> </a:t>
            </a:r>
            <a:r>
              <a:rPr lang="en-US" baseline="0" dirty="0" err="1" smtClean="0"/>
              <a:t>k</a:t>
            </a:r>
            <a:r>
              <a:rPr lang="en-US" dirty="0" err="1" smtClean="0"/>
              <a:t>hoảng</a:t>
            </a:r>
            <a:r>
              <a:rPr lang="en-US" baseline="0" dirty="0" smtClean="0"/>
              <a:t> </a:t>
            </a:r>
            <a:r>
              <a:rPr lang="en-US" baseline="0" dirty="0" err="1" smtClean="0"/>
              <a:t>cách</a:t>
            </a:r>
            <a:r>
              <a:rPr lang="en-US" baseline="0" dirty="0" smtClean="0"/>
              <a:t> </a:t>
            </a:r>
            <a:r>
              <a:rPr lang="en-US" baseline="0" dirty="0" err="1" smtClean="0"/>
              <a:t>nhỏ</a:t>
            </a:r>
            <a:r>
              <a:rPr lang="en-US" baseline="0" dirty="0" smtClean="0"/>
              <a:t> </a:t>
            </a:r>
            <a:r>
              <a:rPr lang="en-US" baseline="0" dirty="0" err="1" smtClean="0"/>
              <a:t>hơn</a:t>
            </a:r>
            <a:r>
              <a:rPr lang="en-US" baseline="0" dirty="0" smtClean="0"/>
              <a:t> </a:t>
            </a:r>
            <a:r>
              <a:rPr lang="en-US" baseline="0" dirty="0" err="1" smtClean="0"/>
              <a:t>mã</a:t>
            </a:r>
            <a:r>
              <a:rPr lang="en-US" baseline="0" dirty="0" smtClean="0"/>
              <a:t> </a:t>
            </a:r>
            <a:r>
              <a:rPr lang="en-US" baseline="0" dirty="0" err="1" smtClean="0"/>
              <a:t>văn</a:t>
            </a:r>
            <a:r>
              <a:rPr lang="en-US" baseline="0" dirty="0" smtClean="0"/>
              <a:t> </a:t>
            </a:r>
            <a:r>
              <a:rPr lang="en-US" baseline="0" dirty="0" err="1" smtClean="0"/>
              <a:t>bản</a:t>
            </a:r>
            <a:r>
              <a:rPr lang="en-US" baseline="0" dirty="0" smtClean="0"/>
              <a:t>. </a:t>
            </a:r>
            <a:r>
              <a:rPr lang="en-US" baseline="0" dirty="0" err="1" smtClean="0"/>
              <a:t>Vì</a:t>
            </a:r>
            <a:r>
              <a:rPr lang="en-US" baseline="0" dirty="0" smtClean="0"/>
              <a:t> </a:t>
            </a:r>
            <a:r>
              <a:rPr lang="en-US" baseline="0" dirty="0" err="1" smtClean="0"/>
              <a:t>vậy</a:t>
            </a:r>
            <a:r>
              <a:rPr lang="en-US" baseline="0" dirty="0" smtClean="0"/>
              <a:t> </a:t>
            </a:r>
            <a:r>
              <a:rPr lang="en-US" baseline="0" dirty="0" err="1" smtClean="0"/>
              <a:t>biểu</a:t>
            </a:r>
            <a:r>
              <a:rPr lang="en-US" baseline="0" dirty="0" smtClean="0"/>
              <a:t> </a:t>
            </a:r>
            <a:r>
              <a:rPr lang="en-US" baseline="0" dirty="0" err="1" smtClean="0"/>
              <a:t>diễn</a:t>
            </a:r>
            <a:r>
              <a:rPr lang="en-US" baseline="0" dirty="0" smtClean="0"/>
              <a:t> </a:t>
            </a:r>
            <a:r>
              <a:rPr lang="en-US" baseline="0" dirty="0" err="1" smtClean="0"/>
              <a:t>nhị</a:t>
            </a:r>
            <a:r>
              <a:rPr lang="en-US" baseline="0" dirty="0" smtClean="0"/>
              <a:t> </a:t>
            </a:r>
            <a:r>
              <a:rPr lang="en-US" baseline="0" dirty="0" err="1" smtClean="0"/>
              <a:t>phân</a:t>
            </a:r>
            <a:r>
              <a:rPr lang="en-US" baseline="0" dirty="0" smtClean="0"/>
              <a:t> </a:t>
            </a:r>
            <a:r>
              <a:rPr lang="en-US" baseline="0" dirty="0" err="1" smtClean="0"/>
              <a:t>cũng</a:t>
            </a:r>
            <a:r>
              <a:rPr lang="en-US" baseline="0" dirty="0" smtClean="0"/>
              <a:t> </a:t>
            </a:r>
            <a:r>
              <a:rPr lang="en-US" baseline="0" dirty="0" err="1" smtClean="0"/>
              <a:t>ngắn</a:t>
            </a:r>
            <a:r>
              <a:rPr lang="en-US" baseline="0" dirty="0" smtClean="0"/>
              <a:t> </a:t>
            </a:r>
            <a:r>
              <a:rPr lang="en-US" baseline="0" dirty="0" err="1" smtClean="0"/>
              <a:t>gọn</a:t>
            </a:r>
            <a:r>
              <a:rPr lang="en-US" baseline="0" dirty="0" smtClean="0"/>
              <a:t> </a:t>
            </a:r>
            <a:r>
              <a:rPr lang="en-US" baseline="0" dirty="0" err="1" smtClean="0"/>
              <a:t>hơn</a:t>
            </a:r>
            <a:r>
              <a:rPr lang="en-US" baseline="0" dirty="0" smtClean="0"/>
              <a:t>.</a:t>
            </a:r>
            <a:endParaRPr lang="vi-VN" dirty="0"/>
          </a:p>
        </p:txBody>
      </p:sp>
      <p:sp>
        <p:nvSpPr>
          <p:cNvPr id="4" name="Slide Number Placeholder 3"/>
          <p:cNvSpPr>
            <a:spLocks noGrp="1"/>
          </p:cNvSpPr>
          <p:nvPr>
            <p:ph type="sldNum" sz="quarter" idx="10"/>
          </p:nvPr>
        </p:nvSpPr>
        <p:spPr/>
        <p:txBody>
          <a:bodyPr/>
          <a:lstStyle/>
          <a:p>
            <a:fld id="{A822785D-F645-413D-923F-0CBFE5486660}" type="slidenum">
              <a:rPr lang="vi-VN" smtClean="0"/>
              <a:pPr/>
              <a:t>20</a:t>
            </a:fld>
            <a:endParaRPr lang="vi-VN"/>
          </a:p>
        </p:txBody>
      </p:sp>
    </p:spTree>
    <p:extLst>
      <p:ext uri="{BB962C8B-B14F-4D97-AF65-F5344CB8AC3E}">
        <p14:creationId xmlns:p14="http://schemas.microsoft.com/office/powerpoint/2010/main" val="2482520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1" indent="-342900">
              <a:lnSpc>
                <a:spcPct val="150000"/>
              </a:lnSpc>
              <a:spcBef>
                <a:spcPts val="0"/>
              </a:spcBef>
              <a:buClr>
                <a:schemeClr val="folHlink"/>
              </a:buClr>
              <a:buSzPct val="60000"/>
            </a:pPr>
            <a:r>
              <a:rPr lang="en-US" dirty="0" err="1" smtClean="0"/>
              <a:t>Được</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trong</a:t>
            </a:r>
            <a:r>
              <a:rPr lang="en-US" dirty="0" smtClean="0"/>
              <a:t> </a:t>
            </a:r>
            <a:r>
              <a:rPr lang="en-US" dirty="0" err="1" smtClean="0"/>
              <a:t>nhiều</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thương</a:t>
            </a:r>
            <a:r>
              <a:rPr lang="en-US" dirty="0" smtClean="0"/>
              <a:t> </a:t>
            </a:r>
            <a:r>
              <a:rPr lang="en-US" dirty="0" err="1" smtClean="0"/>
              <a:t>mại</a:t>
            </a:r>
            <a:r>
              <a:rPr lang="en-US" dirty="0" smtClean="0"/>
              <a:t>/</a:t>
            </a:r>
            <a:r>
              <a:rPr lang="en-US" dirty="0" err="1" smtClean="0"/>
              <a:t>nghiên</a:t>
            </a:r>
            <a:r>
              <a:rPr lang="en-US" dirty="0" smtClean="0"/>
              <a:t> </a:t>
            </a:r>
            <a:r>
              <a:rPr lang="en-US" dirty="0" err="1" smtClean="0"/>
              <a:t>cứu</a:t>
            </a:r>
            <a:endParaRPr lang="en-US" sz="2800" dirty="0" smtClean="0"/>
          </a:p>
          <a:p>
            <a:pPr>
              <a:lnSpc>
                <a:spcPct val="150000"/>
              </a:lnSpc>
              <a:spcBef>
                <a:spcPts val="0"/>
              </a:spcBef>
            </a:pPr>
            <a:r>
              <a:rPr lang="en-US" sz="2400" dirty="0" err="1" smtClean="0"/>
              <a:t>Có</a:t>
            </a:r>
            <a:r>
              <a:rPr lang="en-US" sz="2400" dirty="0" smtClean="0"/>
              <a:t> log</a:t>
            </a:r>
            <a:r>
              <a:rPr lang="en-US" sz="2400" baseline="-25000" dirty="0" smtClean="0"/>
              <a:t>2</a:t>
            </a:r>
            <a:r>
              <a:rPr lang="en-US" sz="2400" i="1" dirty="0" smtClean="0"/>
              <a:t>G</a:t>
            </a:r>
            <a:r>
              <a:rPr lang="en-US" sz="2400" dirty="0" smtClean="0"/>
              <a:t>  bits </a:t>
            </a:r>
            <a:r>
              <a:rPr lang="en-US" sz="2400" dirty="0" err="1" smtClean="0"/>
              <a:t>trong</a:t>
            </a:r>
            <a:r>
              <a:rPr lang="en-US" sz="2400" dirty="0" smtClean="0"/>
              <a:t> </a:t>
            </a:r>
            <a:r>
              <a:rPr lang="en-US" sz="2400" dirty="0" err="1" smtClean="0"/>
              <a:t>biểu</a:t>
            </a:r>
            <a:r>
              <a:rPr lang="en-US" sz="2400" dirty="0" smtClean="0"/>
              <a:t> </a:t>
            </a:r>
            <a:r>
              <a:rPr lang="en-US" sz="2400" dirty="0" err="1" smtClean="0"/>
              <a:t>diễn</a:t>
            </a:r>
            <a:r>
              <a:rPr lang="en-US" sz="2400" dirty="0" smtClean="0"/>
              <a:t> </a:t>
            </a:r>
            <a:r>
              <a:rPr lang="en-US" sz="2400" dirty="0" err="1" smtClean="0"/>
              <a:t>nhị</a:t>
            </a:r>
            <a:r>
              <a:rPr lang="en-US" sz="2400" dirty="0" smtClean="0"/>
              <a:t> </a:t>
            </a:r>
            <a:r>
              <a:rPr lang="en-US" sz="2400" dirty="0" err="1" smtClean="0"/>
              <a:t>phân</a:t>
            </a:r>
            <a:r>
              <a:rPr lang="en-US" sz="2400" dirty="0" smtClean="0"/>
              <a:t> </a:t>
            </a:r>
            <a:r>
              <a:rPr lang="en-US" sz="2400" dirty="0" err="1" smtClean="0"/>
              <a:t>của</a:t>
            </a:r>
            <a:r>
              <a:rPr lang="en-US" sz="2400" dirty="0" smtClean="0"/>
              <a:t> </a:t>
            </a:r>
            <a:r>
              <a:rPr lang="en-US" sz="2400" dirty="0" err="1" smtClean="0"/>
              <a:t>khoảng</a:t>
            </a:r>
            <a:r>
              <a:rPr lang="en-US" sz="2400" dirty="0" smtClean="0"/>
              <a:t> </a:t>
            </a:r>
            <a:r>
              <a:rPr lang="en-US" sz="2400" dirty="0" err="1" smtClean="0"/>
              <a:t>cách</a:t>
            </a:r>
            <a:r>
              <a:rPr lang="en-US" sz="2400" dirty="0" smtClean="0"/>
              <a:t> </a:t>
            </a:r>
            <a:r>
              <a:rPr lang="en-US" sz="2400" i="1" dirty="0" smtClean="0"/>
              <a:t>G</a:t>
            </a:r>
            <a:r>
              <a:rPr lang="en-US" sz="2400" dirty="0" smtClean="0"/>
              <a:t>.</a:t>
            </a:r>
          </a:p>
          <a:p>
            <a:pPr>
              <a:lnSpc>
                <a:spcPct val="150000"/>
              </a:lnSpc>
              <a:spcBef>
                <a:spcPts val="0"/>
              </a:spcBef>
            </a:pPr>
            <a:r>
              <a:rPr lang="en-US" sz="2400" dirty="0" smtClean="0"/>
              <a:t>Bit c </a:t>
            </a:r>
            <a:r>
              <a:rPr lang="en-US" sz="2400" dirty="0" err="1" smtClean="0"/>
              <a:t>được</a:t>
            </a:r>
            <a:r>
              <a:rPr lang="en-US" sz="2400" baseline="0" dirty="0" smtClean="0"/>
              <a:t> </a:t>
            </a:r>
            <a:r>
              <a:rPr lang="en-US" sz="2400" baseline="0" dirty="0" err="1" smtClean="0"/>
              <a:t>sử</a:t>
            </a:r>
            <a:r>
              <a:rPr lang="en-US" sz="2400" baseline="0" dirty="0" smtClean="0"/>
              <a:t> </a:t>
            </a:r>
            <a:r>
              <a:rPr lang="en-US" sz="2400" baseline="0" dirty="0" err="1" smtClean="0"/>
              <a:t>dụng</a:t>
            </a:r>
            <a:r>
              <a:rPr lang="en-US" sz="2400" baseline="0" dirty="0" smtClean="0"/>
              <a:t> </a:t>
            </a:r>
            <a:r>
              <a:rPr lang="en-US" sz="2400" baseline="0" dirty="0" err="1" smtClean="0"/>
              <a:t>làm</a:t>
            </a:r>
            <a:r>
              <a:rPr lang="en-US" sz="2400" baseline="0" dirty="0" smtClean="0"/>
              <a:t> </a:t>
            </a:r>
            <a:r>
              <a:rPr lang="en-US" sz="2400" baseline="0" dirty="0" err="1" smtClean="0"/>
              <a:t>dấu</a:t>
            </a:r>
            <a:r>
              <a:rPr lang="en-US" sz="2400" baseline="0" dirty="0" smtClean="0"/>
              <a:t> </a:t>
            </a:r>
            <a:r>
              <a:rPr lang="en-US" sz="2400" baseline="0" dirty="0" err="1" smtClean="0"/>
              <a:t>hiệu</a:t>
            </a:r>
            <a:r>
              <a:rPr lang="en-US" sz="2400" baseline="0" dirty="0" smtClean="0"/>
              <a:t> </a:t>
            </a:r>
            <a:r>
              <a:rPr lang="en-US" sz="2400" baseline="0" dirty="0" err="1" smtClean="0"/>
              <a:t>xác</a:t>
            </a:r>
            <a:r>
              <a:rPr lang="en-US" sz="2400" baseline="0" dirty="0" smtClean="0"/>
              <a:t> </a:t>
            </a:r>
            <a:r>
              <a:rPr lang="en-US" sz="2400" baseline="0" dirty="0" err="1" smtClean="0"/>
              <a:t>định</a:t>
            </a:r>
            <a:r>
              <a:rPr lang="en-US" sz="2400" baseline="0" dirty="0" smtClean="0"/>
              <a:t> bytes </a:t>
            </a:r>
            <a:r>
              <a:rPr lang="en-US" sz="2400" baseline="0" dirty="0" err="1" smtClean="0"/>
              <a:t>kết</a:t>
            </a:r>
            <a:r>
              <a:rPr lang="en-US" sz="2400" baseline="0" dirty="0" smtClean="0"/>
              <a:t> </a:t>
            </a:r>
            <a:r>
              <a:rPr lang="en-US" sz="2400" baseline="0" dirty="0" err="1" smtClean="0"/>
              <a:t>thúc</a:t>
            </a:r>
            <a:r>
              <a:rPr lang="en-US" sz="2400" baseline="0" dirty="0" smtClean="0"/>
              <a:t> </a:t>
            </a:r>
            <a:r>
              <a:rPr lang="en-US" sz="2400" baseline="0" dirty="0" err="1" smtClean="0"/>
              <a:t>của</a:t>
            </a:r>
            <a:r>
              <a:rPr lang="en-US" sz="2400" baseline="0" dirty="0" smtClean="0"/>
              <a:t> </a:t>
            </a:r>
            <a:r>
              <a:rPr lang="en-US" sz="2400" baseline="0" dirty="0" err="1" smtClean="0"/>
              <a:t>mã</a:t>
            </a:r>
            <a:r>
              <a:rPr lang="en-US" sz="2400" baseline="0" dirty="0" smtClean="0"/>
              <a:t> </a:t>
            </a:r>
            <a:r>
              <a:rPr lang="en-US" sz="2400" baseline="0" dirty="0" err="1" smtClean="0"/>
              <a:t>văn</a:t>
            </a:r>
            <a:r>
              <a:rPr lang="en-US" sz="2400" baseline="0" dirty="0" smtClean="0"/>
              <a:t> </a:t>
            </a:r>
            <a:r>
              <a:rPr lang="en-US" sz="2400" baseline="0" dirty="0" err="1" smtClean="0"/>
              <a:t>bản</a:t>
            </a:r>
            <a:r>
              <a:rPr lang="en-US" sz="2400" baseline="0" dirty="0" smtClean="0"/>
              <a:t>.</a:t>
            </a:r>
            <a:endParaRPr lang="en-US" sz="2400" dirty="0" smtClean="0"/>
          </a:p>
        </p:txBody>
      </p:sp>
      <p:sp>
        <p:nvSpPr>
          <p:cNvPr id="4" name="Slide Number Placeholder 3"/>
          <p:cNvSpPr>
            <a:spLocks noGrp="1"/>
          </p:cNvSpPr>
          <p:nvPr>
            <p:ph type="sldNum" sz="quarter" idx="10"/>
          </p:nvPr>
        </p:nvSpPr>
        <p:spPr/>
        <p:txBody>
          <a:bodyPr/>
          <a:lstStyle/>
          <a:p>
            <a:fld id="{A822785D-F645-413D-923F-0CBFE5486660}" type="slidenum">
              <a:rPr lang="vi-VN" smtClean="0"/>
              <a:pPr/>
              <a:t>21</a:t>
            </a:fld>
            <a:endParaRPr lang="vi-VN"/>
          </a:p>
        </p:txBody>
      </p:sp>
    </p:spTree>
    <p:extLst>
      <p:ext uri="{BB962C8B-B14F-4D97-AF65-F5344CB8AC3E}">
        <p14:creationId xmlns:p14="http://schemas.microsoft.com/office/powerpoint/2010/main" val="1804780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Được</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để</a:t>
            </a:r>
            <a:r>
              <a:rPr lang="en-US" baseline="0" dirty="0" smtClean="0"/>
              <a:t> </a:t>
            </a:r>
            <a:r>
              <a:rPr lang="en-US" baseline="0" dirty="0" err="1" smtClean="0"/>
              <a:t>xây</a:t>
            </a:r>
            <a:r>
              <a:rPr lang="en-US" baseline="0" dirty="0" smtClean="0"/>
              <a:t> </a:t>
            </a:r>
            <a:r>
              <a:rPr lang="en-US" baseline="0" dirty="0" err="1" smtClean="0"/>
              <a:t>dựng</a:t>
            </a:r>
            <a:r>
              <a:rPr lang="en-US" baseline="0" dirty="0" smtClean="0"/>
              <a:t> </a:t>
            </a:r>
            <a:r>
              <a:rPr lang="en-US" baseline="0" dirty="0" err="1" smtClean="0"/>
              <a:t>mã</a:t>
            </a:r>
            <a:r>
              <a:rPr lang="en-US" baseline="0" dirty="0" smtClean="0"/>
              <a:t> Gamma (</a:t>
            </a:r>
            <a:r>
              <a:rPr lang="en-US" baseline="0" dirty="0" err="1" smtClean="0"/>
              <a:t>biểu</a:t>
            </a:r>
            <a:r>
              <a:rPr lang="en-US" baseline="0" dirty="0" smtClean="0"/>
              <a:t> </a:t>
            </a:r>
            <a:r>
              <a:rPr lang="en-US" baseline="0" dirty="0" err="1" smtClean="0"/>
              <a:t>diễn</a:t>
            </a:r>
            <a:r>
              <a:rPr lang="en-US" baseline="0" dirty="0" smtClean="0"/>
              <a:t> length </a:t>
            </a:r>
            <a:r>
              <a:rPr lang="en-US" baseline="0" dirty="0" err="1" smtClean="0"/>
              <a:t>của</a:t>
            </a:r>
            <a:r>
              <a:rPr lang="en-US" baseline="0" dirty="0" smtClean="0"/>
              <a:t> offset)</a:t>
            </a:r>
            <a:endParaRPr lang="vi-VN" dirty="0"/>
          </a:p>
        </p:txBody>
      </p:sp>
      <p:sp>
        <p:nvSpPr>
          <p:cNvPr id="4" name="Slide Number Placeholder 3"/>
          <p:cNvSpPr>
            <a:spLocks noGrp="1"/>
          </p:cNvSpPr>
          <p:nvPr>
            <p:ph type="sldNum" sz="quarter" idx="10"/>
          </p:nvPr>
        </p:nvSpPr>
        <p:spPr/>
        <p:txBody>
          <a:bodyPr/>
          <a:lstStyle/>
          <a:p>
            <a:fld id="{A822785D-F645-413D-923F-0CBFE5486660}" type="slidenum">
              <a:rPr lang="vi-VN" smtClean="0"/>
              <a:pPr/>
              <a:t>24</a:t>
            </a:fld>
            <a:endParaRPr lang="vi-VN"/>
          </a:p>
        </p:txBody>
      </p:sp>
    </p:spTree>
    <p:extLst>
      <p:ext uri="{BB962C8B-B14F-4D97-AF65-F5344CB8AC3E}">
        <p14:creationId xmlns:p14="http://schemas.microsoft.com/office/powerpoint/2010/main" val="28004866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Phép</a:t>
            </a:r>
            <a:r>
              <a:rPr lang="en-US" baseline="0" dirty="0" smtClean="0"/>
              <a:t> + </a:t>
            </a:r>
            <a:r>
              <a:rPr lang="en-US" baseline="0" dirty="0" err="1" smtClean="0"/>
              <a:t>trong</a:t>
            </a:r>
            <a:r>
              <a:rPr lang="en-US" baseline="0" dirty="0" smtClean="0"/>
              <a:t> </a:t>
            </a:r>
            <a:r>
              <a:rPr lang="en-US" baseline="0" dirty="0" err="1" smtClean="0"/>
              <a:t>trường</a:t>
            </a:r>
            <a:r>
              <a:rPr lang="en-US" baseline="0" dirty="0" smtClean="0"/>
              <a:t> </a:t>
            </a:r>
            <a:r>
              <a:rPr lang="en-US" baseline="0" dirty="0" err="1" smtClean="0"/>
              <a:t>hợp</a:t>
            </a:r>
            <a:r>
              <a:rPr lang="en-US" baseline="0" dirty="0" smtClean="0"/>
              <a:t> </a:t>
            </a:r>
            <a:r>
              <a:rPr lang="en-US" baseline="0" dirty="0" err="1" smtClean="0"/>
              <a:t>này</a:t>
            </a:r>
            <a:r>
              <a:rPr lang="en-US" baseline="0" dirty="0" smtClean="0"/>
              <a:t> </a:t>
            </a:r>
            <a:r>
              <a:rPr lang="en-US" baseline="0" dirty="0" err="1" smtClean="0"/>
              <a:t>hoạt</a:t>
            </a:r>
            <a:r>
              <a:rPr lang="en-US" baseline="0" dirty="0" smtClean="0"/>
              <a:t> </a:t>
            </a:r>
            <a:r>
              <a:rPr lang="en-US" baseline="0" dirty="0" err="1" smtClean="0"/>
              <a:t>động</a:t>
            </a:r>
            <a:r>
              <a:rPr lang="en-US" baseline="0" dirty="0" smtClean="0"/>
              <a:t> </a:t>
            </a:r>
            <a:r>
              <a:rPr lang="en-US" baseline="0" dirty="0" err="1" smtClean="0"/>
              <a:t>như</a:t>
            </a:r>
            <a:r>
              <a:rPr lang="en-US" baseline="0" dirty="0" smtClean="0"/>
              <a:t> </a:t>
            </a:r>
            <a:r>
              <a:rPr lang="en-US" baseline="0" dirty="0" err="1" smtClean="0"/>
              <a:t>phép</a:t>
            </a:r>
            <a:r>
              <a:rPr lang="en-US" baseline="0" dirty="0" smtClean="0"/>
              <a:t> </a:t>
            </a:r>
            <a:r>
              <a:rPr lang="en-US" baseline="0" dirty="0" err="1" smtClean="0"/>
              <a:t>nối</a:t>
            </a:r>
            <a:r>
              <a:rPr lang="en-US" baseline="0" dirty="0" smtClean="0"/>
              <a:t> </a:t>
            </a:r>
            <a:r>
              <a:rPr lang="en-US" baseline="0" dirty="0" err="1" smtClean="0"/>
              <a:t>chuỗi</a:t>
            </a:r>
            <a:r>
              <a:rPr lang="en-US" baseline="0" dirty="0" smtClean="0"/>
              <a:t>.</a:t>
            </a:r>
            <a:endParaRPr lang="vi-VN" dirty="0"/>
          </a:p>
        </p:txBody>
      </p:sp>
      <p:sp>
        <p:nvSpPr>
          <p:cNvPr id="4" name="Slide Number Placeholder 3"/>
          <p:cNvSpPr>
            <a:spLocks noGrp="1"/>
          </p:cNvSpPr>
          <p:nvPr>
            <p:ph type="sldNum" sz="quarter" idx="10"/>
          </p:nvPr>
        </p:nvSpPr>
        <p:spPr/>
        <p:txBody>
          <a:bodyPr/>
          <a:lstStyle/>
          <a:p>
            <a:fld id="{A822785D-F645-413D-923F-0CBFE5486660}" type="slidenum">
              <a:rPr lang="vi-VN" smtClean="0"/>
              <a:pPr/>
              <a:t>25</a:t>
            </a:fld>
            <a:endParaRPr lang="vi-VN"/>
          </a:p>
        </p:txBody>
      </p:sp>
    </p:spTree>
    <p:extLst>
      <p:ext uri="{BB962C8B-B14F-4D97-AF65-F5344CB8AC3E}">
        <p14:creationId xmlns:p14="http://schemas.microsoft.com/office/powerpoint/2010/main" val="4000128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7586" name="Group 2"/>
          <p:cNvGrpSpPr>
            <a:grpSpLocks/>
          </p:cNvGrpSpPr>
          <p:nvPr/>
        </p:nvGrpSpPr>
        <p:grpSpPr bwMode="auto">
          <a:xfrm>
            <a:off x="0" y="2438400"/>
            <a:ext cx="9009063" cy="1052513"/>
            <a:chOff x="0" y="1536"/>
            <a:chExt cx="5675" cy="663"/>
          </a:xfrm>
        </p:grpSpPr>
        <p:grpSp>
          <p:nvGrpSpPr>
            <p:cNvPr id="67587" name="Group 3"/>
            <p:cNvGrpSpPr>
              <a:grpSpLocks/>
            </p:cNvGrpSpPr>
            <p:nvPr/>
          </p:nvGrpSpPr>
          <p:grpSpPr bwMode="auto">
            <a:xfrm>
              <a:off x="183" y="1604"/>
              <a:ext cx="448" cy="299"/>
              <a:chOff x="720" y="336"/>
              <a:chExt cx="624" cy="432"/>
            </a:xfrm>
          </p:grpSpPr>
          <p:sp>
            <p:nvSpPr>
              <p:cNvPr id="67588"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67589"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grpSp>
          <p:nvGrpSpPr>
            <p:cNvPr id="67590" name="Group 6"/>
            <p:cNvGrpSpPr>
              <a:grpSpLocks/>
            </p:cNvGrpSpPr>
            <p:nvPr/>
          </p:nvGrpSpPr>
          <p:grpSpPr bwMode="auto">
            <a:xfrm>
              <a:off x="261" y="1870"/>
              <a:ext cx="465" cy="299"/>
              <a:chOff x="912" y="2640"/>
              <a:chExt cx="672" cy="432"/>
            </a:xfrm>
          </p:grpSpPr>
          <p:sp>
            <p:nvSpPr>
              <p:cNvPr id="67591"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67592"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sp>
          <p:nvSpPr>
            <p:cNvPr id="67593"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67594"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67595"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sp>
        <p:nvSpPr>
          <p:cNvPr id="67596" name="Rectangle 12"/>
          <p:cNvSpPr>
            <a:spLocks noGrp="1" noChangeArrowheads="1"/>
          </p:cNvSpPr>
          <p:nvPr>
            <p:ph type="ctrTitle"/>
          </p:nvPr>
        </p:nvSpPr>
        <p:spPr>
          <a:xfrm>
            <a:off x="990600" y="1676400"/>
            <a:ext cx="7772400" cy="1462088"/>
          </a:xfrm>
        </p:spPr>
        <p:txBody>
          <a:bodyPr/>
          <a:lstStyle>
            <a:lvl1pPr>
              <a:defRPr/>
            </a:lvl1pPr>
          </a:lstStyle>
          <a:p>
            <a:pPr lvl="0"/>
            <a:r>
              <a:rPr lang="vi-VN" noProof="0" smtClean="0"/>
              <a:t>Образец заголовка</a:t>
            </a:r>
          </a:p>
        </p:txBody>
      </p:sp>
      <p:sp>
        <p:nvSpPr>
          <p:cNvPr id="67597"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vi-VN" noProof="0" smtClean="0"/>
              <a:t>Образец подзаголовка</a:t>
            </a:r>
          </a:p>
        </p:txBody>
      </p:sp>
      <p:sp>
        <p:nvSpPr>
          <p:cNvPr id="67598"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vi-VN"/>
          </a:p>
        </p:txBody>
      </p:sp>
      <p:sp>
        <p:nvSpPr>
          <p:cNvPr id="67599"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vi-VN"/>
          </a:p>
        </p:txBody>
      </p:sp>
      <p:sp>
        <p:nvSpPr>
          <p:cNvPr id="67600"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B0E12F8B-7693-4185-A4D5-1430C29B0CF6}" type="slidenum">
              <a:rPr lang="vi-VN"/>
              <a:pPr/>
              <a:t>‹#›</a:t>
            </a:fld>
            <a:endParaRPr lang="vi-V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lvl1pPr>
              <a:defRPr/>
            </a:lvl1pPr>
          </a:lstStyle>
          <a:p>
            <a:endParaRPr lang="vi-VN"/>
          </a:p>
        </p:txBody>
      </p:sp>
      <p:sp>
        <p:nvSpPr>
          <p:cNvPr id="5" name="Footer Placeholder 4"/>
          <p:cNvSpPr>
            <a:spLocks noGrp="1"/>
          </p:cNvSpPr>
          <p:nvPr>
            <p:ph type="ftr" sz="quarter" idx="11"/>
          </p:nvPr>
        </p:nvSpPr>
        <p:spPr/>
        <p:txBody>
          <a:bodyPr/>
          <a:lstStyle>
            <a:lvl1pPr>
              <a:defRPr/>
            </a:lvl1pPr>
          </a:lstStyle>
          <a:p>
            <a:endParaRPr lang="vi-VN"/>
          </a:p>
        </p:txBody>
      </p:sp>
      <p:sp>
        <p:nvSpPr>
          <p:cNvPr id="6" name="Slide Number Placeholder 5"/>
          <p:cNvSpPr>
            <a:spLocks noGrp="1"/>
          </p:cNvSpPr>
          <p:nvPr>
            <p:ph type="sldNum" sz="quarter" idx="12"/>
          </p:nvPr>
        </p:nvSpPr>
        <p:spPr/>
        <p:txBody>
          <a:bodyPr/>
          <a:lstStyle>
            <a:lvl1pPr>
              <a:defRPr/>
            </a:lvl1pPr>
          </a:lstStyle>
          <a:p>
            <a:fld id="{4210C8AD-BD90-4002-96D7-9211C3C14A59}" type="slidenum">
              <a:rPr lang="vi-VN"/>
              <a:pPr/>
              <a:t>‹#›</a:t>
            </a:fld>
            <a:endParaRPr lang="vi-VN"/>
          </a:p>
        </p:txBody>
      </p:sp>
    </p:spTree>
    <p:extLst>
      <p:ext uri="{BB962C8B-B14F-4D97-AF65-F5344CB8AC3E}">
        <p14:creationId xmlns:p14="http://schemas.microsoft.com/office/powerpoint/2010/main" val="313164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404813"/>
            <a:ext cx="1951038" cy="5727700"/>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1150938" y="404813"/>
            <a:ext cx="5700712" cy="5727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lvl1pPr>
              <a:defRPr/>
            </a:lvl1pPr>
          </a:lstStyle>
          <a:p>
            <a:endParaRPr lang="vi-VN"/>
          </a:p>
        </p:txBody>
      </p:sp>
      <p:sp>
        <p:nvSpPr>
          <p:cNvPr id="5" name="Footer Placeholder 4"/>
          <p:cNvSpPr>
            <a:spLocks noGrp="1"/>
          </p:cNvSpPr>
          <p:nvPr>
            <p:ph type="ftr" sz="quarter" idx="11"/>
          </p:nvPr>
        </p:nvSpPr>
        <p:spPr/>
        <p:txBody>
          <a:bodyPr/>
          <a:lstStyle>
            <a:lvl1pPr>
              <a:defRPr/>
            </a:lvl1pPr>
          </a:lstStyle>
          <a:p>
            <a:endParaRPr lang="vi-VN"/>
          </a:p>
        </p:txBody>
      </p:sp>
      <p:sp>
        <p:nvSpPr>
          <p:cNvPr id="6" name="Slide Number Placeholder 5"/>
          <p:cNvSpPr>
            <a:spLocks noGrp="1"/>
          </p:cNvSpPr>
          <p:nvPr>
            <p:ph type="sldNum" sz="quarter" idx="12"/>
          </p:nvPr>
        </p:nvSpPr>
        <p:spPr/>
        <p:txBody>
          <a:bodyPr/>
          <a:lstStyle>
            <a:lvl1pPr>
              <a:defRPr/>
            </a:lvl1pPr>
          </a:lstStyle>
          <a:p>
            <a:fld id="{765C9F08-CE14-4FB5-8519-C6AD1B02A0DA}" type="slidenum">
              <a:rPr lang="vi-VN"/>
              <a:pPr/>
              <a:t>‹#›</a:t>
            </a:fld>
            <a:endParaRPr lang="vi-VN"/>
          </a:p>
        </p:txBody>
      </p:sp>
    </p:spTree>
    <p:extLst>
      <p:ext uri="{BB962C8B-B14F-4D97-AF65-F5344CB8AC3E}">
        <p14:creationId xmlns:p14="http://schemas.microsoft.com/office/powerpoint/2010/main" val="3544147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lvl1pPr>
              <a:defRPr/>
            </a:lvl1pPr>
          </a:lstStyle>
          <a:p>
            <a:endParaRPr lang="vi-VN"/>
          </a:p>
        </p:txBody>
      </p:sp>
      <p:sp>
        <p:nvSpPr>
          <p:cNvPr id="5" name="Footer Placeholder 4"/>
          <p:cNvSpPr>
            <a:spLocks noGrp="1"/>
          </p:cNvSpPr>
          <p:nvPr>
            <p:ph type="ftr" sz="quarter" idx="11"/>
          </p:nvPr>
        </p:nvSpPr>
        <p:spPr/>
        <p:txBody>
          <a:bodyPr/>
          <a:lstStyle>
            <a:lvl1pPr>
              <a:defRPr/>
            </a:lvl1pPr>
          </a:lstStyle>
          <a:p>
            <a:endParaRPr lang="vi-VN"/>
          </a:p>
        </p:txBody>
      </p:sp>
      <p:sp>
        <p:nvSpPr>
          <p:cNvPr id="6" name="Slide Number Placeholder 5"/>
          <p:cNvSpPr>
            <a:spLocks noGrp="1"/>
          </p:cNvSpPr>
          <p:nvPr>
            <p:ph type="sldNum" sz="quarter" idx="12"/>
          </p:nvPr>
        </p:nvSpPr>
        <p:spPr/>
        <p:txBody>
          <a:bodyPr/>
          <a:lstStyle>
            <a:lvl1pPr>
              <a:defRPr/>
            </a:lvl1pPr>
          </a:lstStyle>
          <a:p>
            <a:fld id="{E7065BBD-703F-4FCF-837F-5953BD0AB8DD}" type="slidenum">
              <a:rPr lang="vi-VN"/>
              <a:pPr/>
              <a:t>‹#›</a:t>
            </a:fld>
            <a:endParaRPr lang="vi-VN"/>
          </a:p>
        </p:txBody>
      </p:sp>
    </p:spTree>
    <p:extLst>
      <p:ext uri="{BB962C8B-B14F-4D97-AF65-F5344CB8AC3E}">
        <p14:creationId xmlns:p14="http://schemas.microsoft.com/office/powerpoint/2010/main" val="3536591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vi-V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vi-VN"/>
          </a:p>
        </p:txBody>
      </p:sp>
      <p:sp>
        <p:nvSpPr>
          <p:cNvPr id="5" name="Footer Placeholder 4"/>
          <p:cNvSpPr>
            <a:spLocks noGrp="1"/>
          </p:cNvSpPr>
          <p:nvPr>
            <p:ph type="ftr" sz="quarter" idx="11"/>
          </p:nvPr>
        </p:nvSpPr>
        <p:spPr/>
        <p:txBody>
          <a:bodyPr/>
          <a:lstStyle>
            <a:lvl1pPr>
              <a:defRPr/>
            </a:lvl1pPr>
          </a:lstStyle>
          <a:p>
            <a:endParaRPr lang="vi-VN"/>
          </a:p>
        </p:txBody>
      </p:sp>
      <p:sp>
        <p:nvSpPr>
          <p:cNvPr id="6" name="Slide Number Placeholder 5"/>
          <p:cNvSpPr>
            <a:spLocks noGrp="1"/>
          </p:cNvSpPr>
          <p:nvPr>
            <p:ph type="sldNum" sz="quarter" idx="12"/>
          </p:nvPr>
        </p:nvSpPr>
        <p:spPr/>
        <p:txBody>
          <a:bodyPr/>
          <a:lstStyle>
            <a:lvl1pPr>
              <a:defRPr/>
            </a:lvl1pPr>
          </a:lstStyle>
          <a:p>
            <a:fld id="{84D83031-2ABE-42F9-B25A-FBA8DC558074}" type="slidenum">
              <a:rPr lang="vi-VN"/>
              <a:pPr/>
              <a:t>‹#›</a:t>
            </a:fld>
            <a:endParaRPr lang="vi-VN"/>
          </a:p>
        </p:txBody>
      </p:sp>
    </p:spTree>
    <p:extLst>
      <p:ext uri="{BB962C8B-B14F-4D97-AF65-F5344CB8AC3E}">
        <p14:creationId xmlns:p14="http://schemas.microsoft.com/office/powerpoint/2010/main" val="189925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11826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51450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Date Placeholder 4"/>
          <p:cNvSpPr>
            <a:spLocks noGrp="1"/>
          </p:cNvSpPr>
          <p:nvPr>
            <p:ph type="dt" sz="half" idx="10"/>
          </p:nvPr>
        </p:nvSpPr>
        <p:spPr/>
        <p:txBody>
          <a:bodyPr/>
          <a:lstStyle>
            <a:lvl1pPr>
              <a:defRPr/>
            </a:lvl1pPr>
          </a:lstStyle>
          <a:p>
            <a:endParaRPr lang="vi-VN"/>
          </a:p>
        </p:txBody>
      </p:sp>
      <p:sp>
        <p:nvSpPr>
          <p:cNvPr id="6" name="Footer Placeholder 5"/>
          <p:cNvSpPr>
            <a:spLocks noGrp="1"/>
          </p:cNvSpPr>
          <p:nvPr>
            <p:ph type="ftr" sz="quarter" idx="11"/>
          </p:nvPr>
        </p:nvSpPr>
        <p:spPr/>
        <p:txBody>
          <a:bodyPr/>
          <a:lstStyle>
            <a:lvl1pPr>
              <a:defRPr/>
            </a:lvl1pPr>
          </a:lstStyle>
          <a:p>
            <a:endParaRPr lang="vi-VN"/>
          </a:p>
        </p:txBody>
      </p:sp>
      <p:sp>
        <p:nvSpPr>
          <p:cNvPr id="7" name="Slide Number Placeholder 6"/>
          <p:cNvSpPr>
            <a:spLocks noGrp="1"/>
          </p:cNvSpPr>
          <p:nvPr>
            <p:ph type="sldNum" sz="quarter" idx="12"/>
          </p:nvPr>
        </p:nvSpPr>
        <p:spPr/>
        <p:txBody>
          <a:bodyPr/>
          <a:lstStyle>
            <a:lvl1pPr>
              <a:defRPr/>
            </a:lvl1pPr>
          </a:lstStyle>
          <a:p>
            <a:fld id="{194490BA-3C6F-469F-A828-D01008B6117F}" type="slidenum">
              <a:rPr lang="vi-VN"/>
              <a:pPr/>
              <a:t>‹#›</a:t>
            </a:fld>
            <a:endParaRPr lang="vi-VN"/>
          </a:p>
        </p:txBody>
      </p:sp>
    </p:spTree>
    <p:extLst>
      <p:ext uri="{BB962C8B-B14F-4D97-AF65-F5344CB8AC3E}">
        <p14:creationId xmlns:p14="http://schemas.microsoft.com/office/powerpoint/2010/main" val="4042287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vi-V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Date Placeholder 6"/>
          <p:cNvSpPr>
            <a:spLocks noGrp="1"/>
          </p:cNvSpPr>
          <p:nvPr>
            <p:ph type="dt" sz="half" idx="10"/>
          </p:nvPr>
        </p:nvSpPr>
        <p:spPr/>
        <p:txBody>
          <a:bodyPr/>
          <a:lstStyle>
            <a:lvl1pPr>
              <a:defRPr/>
            </a:lvl1pPr>
          </a:lstStyle>
          <a:p>
            <a:endParaRPr lang="vi-VN"/>
          </a:p>
        </p:txBody>
      </p:sp>
      <p:sp>
        <p:nvSpPr>
          <p:cNvPr id="8" name="Footer Placeholder 7"/>
          <p:cNvSpPr>
            <a:spLocks noGrp="1"/>
          </p:cNvSpPr>
          <p:nvPr>
            <p:ph type="ftr" sz="quarter" idx="11"/>
          </p:nvPr>
        </p:nvSpPr>
        <p:spPr/>
        <p:txBody>
          <a:bodyPr/>
          <a:lstStyle>
            <a:lvl1pPr>
              <a:defRPr/>
            </a:lvl1pPr>
          </a:lstStyle>
          <a:p>
            <a:endParaRPr lang="vi-VN"/>
          </a:p>
        </p:txBody>
      </p:sp>
      <p:sp>
        <p:nvSpPr>
          <p:cNvPr id="9" name="Slide Number Placeholder 8"/>
          <p:cNvSpPr>
            <a:spLocks noGrp="1"/>
          </p:cNvSpPr>
          <p:nvPr>
            <p:ph type="sldNum" sz="quarter" idx="12"/>
          </p:nvPr>
        </p:nvSpPr>
        <p:spPr/>
        <p:txBody>
          <a:bodyPr/>
          <a:lstStyle>
            <a:lvl1pPr>
              <a:defRPr/>
            </a:lvl1pPr>
          </a:lstStyle>
          <a:p>
            <a:fld id="{4DC98B2F-3A31-48C4-AD8D-C88EE722D0D2}" type="slidenum">
              <a:rPr lang="vi-VN"/>
              <a:pPr/>
              <a:t>‹#›</a:t>
            </a:fld>
            <a:endParaRPr lang="vi-VN"/>
          </a:p>
        </p:txBody>
      </p:sp>
    </p:spTree>
    <p:extLst>
      <p:ext uri="{BB962C8B-B14F-4D97-AF65-F5344CB8AC3E}">
        <p14:creationId xmlns:p14="http://schemas.microsoft.com/office/powerpoint/2010/main" val="2405753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Date Placeholder 2"/>
          <p:cNvSpPr>
            <a:spLocks noGrp="1"/>
          </p:cNvSpPr>
          <p:nvPr>
            <p:ph type="dt" sz="half" idx="10"/>
          </p:nvPr>
        </p:nvSpPr>
        <p:spPr/>
        <p:txBody>
          <a:bodyPr/>
          <a:lstStyle>
            <a:lvl1pPr>
              <a:defRPr/>
            </a:lvl1pPr>
          </a:lstStyle>
          <a:p>
            <a:endParaRPr lang="vi-VN"/>
          </a:p>
        </p:txBody>
      </p:sp>
      <p:sp>
        <p:nvSpPr>
          <p:cNvPr id="4" name="Footer Placeholder 3"/>
          <p:cNvSpPr>
            <a:spLocks noGrp="1"/>
          </p:cNvSpPr>
          <p:nvPr>
            <p:ph type="ftr" sz="quarter" idx="11"/>
          </p:nvPr>
        </p:nvSpPr>
        <p:spPr/>
        <p:txBody>
          <a:bodyPr/>
          <a:lstStyle>
            <a:lvl1pPr>
              <a:defRPr/>
            </a:lvl1pPr>
          </a:lstStyle>
          <a:p>
            <a:endParaRPr lang="vi-VN"/>
          </a:p>
        </p:txBody>
      </p:sp>
      <p:sp>
        <p:nvSpPr>
          <p:cNvPr id="5" name="Slide Number Placeholder 4"/>
          <p:cNvSpPr>
            <a:spLocks noGrp="1"/>
          </p:cNvSpPr>
          <p:nvPr>
            <p:ph type="sldNum" sz="quarter" idx="12"/>
          </p:nvPr>
        </p:nvSpPr>
        <p:spPr/>
        <p:txBody>
          <a:bodyPr/>
          <a:lstStyle>
            <a:lvl1pPr>
              <a:defRPr/>
            </a:lvl1pPr>
          </a:lstStyle>
          <a:p>
            <a:fld id="{39D9E036-F0E2-4CBD-BDBD-FB474D9DDC3C}" type="slidenum">
              <a:rPr lang="vi-VN"/>
              <a:pPr/>
              <a:t>‹#›</a:t>
            </a:fld>
            <a:endParaRPr lang="vi-VN"/>
          </a:p>
        </p:txBody>
      </p:sp>
    </p:spTree>
    <p:extLst>
      <p:ext uri="{BB962C8B-B14F-4D97-AF65-F5344CB8AC3E}">
        <p14:creationId xmlns:p14="http://schemas.microsoft.com/office/powerpoint/2010/main" val="3867753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vi-VN"/>
          </a:p>
        </p:txBody>
      </p:sp>
      <p:sp>
        <p:nvSpPr>
          <p:cNvPr id="3" name="Footer Placeholder 2"/>
          <p:cNvSpPr>
            <a:spLocks noGrp="1"/>
          </p:cNvSpPr>
          <p:nvPr>
            <p:ph type="ftr" sz="quarter" idx="11"/>
          </p:nvPr>
        </p:nvSpPr>
        <p:spPr/>
        <p:txBody>
          <a:bodyPr/>
          <a:lstStyle>
            <a:lvl1pPr>
              <a:defRPr/>
            </a:lvl1pPr>
          </a:lstStyle>
          <a:p>
            <a:endParaRPr lang="vi-VN"/>
          </a:p>
        </p:txBody>
      </p:sp>
      <p:sp>
        <p:nvSpPr>
          <p:cNvPr id="4" name="Slide Number Placeholder 3"/>
          <p:cNvSpPr>
            <a:spLocks noGrp="1"/>
          </p:cNvSpPr>
          <p:nvPr>
            <p:ph type="sldNum" sz="quarter" idx="12"/>
          </p:nvPr>
        </p:nvSpPr>
        <p:spPr/>
        <p:txBody>
          <a:bodyPr/>
          <a:lstStyle>
            <a:lvl1pPr>
              <a:defRPr/>
            </a:lvl1pPr>
          </a:lstStyle>
          <a:p>
            <a:fld id="{D5A30E9C-0764-4C48-B585-2C8507B4E9EA}" type="slidenum">
              <a:rPr lang="vi-VN"/>
              <a:pPr/>
              <a:t>‹#›</a:t>
            </a:fld>
            <a:endParaRPr lang="vi-VN"/>
          </a:p>
        </p:txBody>
      </p:sp>
    </p:spTree>
    <p:extLst>
      <p:ext uri="{BB962C8B-B14F-4D97-AF65-F5344CB8AC3E}">
        <p14:creationId xmlns:p14="http://schemas.microsoft.com/office/powerpoint/2010/main" val="3232605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vi-V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vi-VN"/>
          </a:p>
        </p:txBody>
      </p:sp>
      <p:sp>
        <p:nvSpPr>
          <p:cNvPr id="6" name="Footer Placeholder 5"/>
          <p:cNvSpPr>
            <a:spLocks noGrp="1"/>
          </p:cNvSpPr>
          <p:nvPr>
            <p:ph type="ftr" sz="quarter" idx="11"/>
          </p:nvPr>
        </p:nvSpPr>
        <p:spPr/>
        <p:txBody>
          <a:bodyPr/>
          <a:lstStyle>
            <a:lvl1pPr>
              <a:defRPr/>
            </a:lvl1pPr>
          </a:lstStyle>
          <a:p>
            <a:endParaRPr lang="vi-VN"/>
          </a:p>
        </p:txBody>
      </p:sp>
      <p:sp>
        <p:nvSpPr>
          <p:cNvPr id="7" name="Slide Number Placeholder 6"/>
          <p:cNvSpPr>
            <a:spLocks noGrp="1"/>
          </p:cNvSpPr>
          <p:nvPr>
            <p:ph type="sldNum" sz="quarter" idx="12"/>
          </p:nvPr>
        </p:nvSpPr>
        <p:spPr/>
        <p:txBody>
          <a:bodyPr/>
          <a:lstStyle>
            <a:lvl1pPr>
              <a:defRPr/>
            </a:lvl1pPr>
          </a:lstStyle>
          <a:p>
            <a:fld id="{07E1597C-7FE0-4728-8594-B2A24A40F644}" type="slidenum">
              <a:rPr lang="vi-VN"/>
              <a:pPr/>
              <a:t>‹#›</a:t>
            </a:fld>
            <a:endParaRPr lang="vi-VN"/>
          </a:p>
        </p:txBody>
      </p:sp>
    </p:spTree>
    <p:extLst>
      <p:ext uri="{BB962C8B-B14F-4D97-AF65-F5344CB8AC3E}">
        <p14:creationId xmlns:p14="http://schemas.microsoft.com/office/powerpoint/2010/main" val="2086146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vi-V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vi-VN"/>
          </a:p>
        </p:txBody>
      </p:sp>
      <p:sp>
        <p:nvSpPr>
          <p:cNvPr id="6" name="Footer Placeholder 5"/>
          <p:cNvSpPr>
            <a:spLocks noGrp="1"/>
          </p:cNvSpPr>
          <p:nvPr>
            <p:ph type="ftr" sz="quarter" idx="11"/>
          </p:nvPr>
        </p:nvSpPr>
        <p:spPr/>
        <p:txBody>
          <a:bodyPr/>
          <a:lstStyle>
            <a:lvl1pPr>
              <a:defRPr/>
            </a:lvl1pPr>
          </a:lstStyle>
          <a:p>
            <a:endParaRPr lang="vi-VN"/>
          </a:p>
        </p:txBody>
      </p:sp>
      <p:sp>
        <p:nvSpPr>
          <p:cNvPr id="7" name="Slide Number Placeholder 6"/>
          <p:cNvSpPr>
            <a:spLocks noGrp="1"/>
          </p:cNvSpPr>
          <p:nvPr>
            <p:ph type="sldNum" sz="quarter" idx="12"/>
          </p:nvPr>
        </p:nvSpPr>
        <p:spPr/>
        <p:txBody>
          <a:bodyPr/>
          <a:lstStyle>
            <a:lvl1pPr>
              <a:defRPr/>
            </a:lvl1pPr>
          </a:lstStyle>
          <a:p>
            <a:fld id="{757EF752-FA5D-45D9-AB1C-538827664665}" type="slidenum">
              <a:rPr lang="vi-VN"/>
              <a:pPr/>
              <a:t>‹#›</a:t>
            </a:fld>
            <a:endParaRPr lang="vi-VN"/>
          </a:p>
        </p:txBody>
      </p:sp>
    </p:spTree>
    <p:extLst>
      <p:ext uri="{BB962C8B-B14F-4D97-AF65-F5344CB8AC3E}">
        <p14:creationId xmlns:p14="http://schemas.microsoft.com/office/powerpoint/2010/main" val="901065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562"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3"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4"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5"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6"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7"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8"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9" name="Rectangle 9"/>
          <p:cNvSpPr>
            <a:spLocks noGrp="1" noChangeArrowheads="1"/>
          </p:cNvSpPr>
          <p:nvPr>
            <p:ph type="title"/>
          </p:nvPr>
        </p:nvSpPr>
        <p:spPr bwMode="auto">
          <a:xfrm>
            <a:off x="1150938" y="404813"/>
            <a:ext cx="7793037" cy="1271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vi-VN" smtClean="0"/>
              <a:t>Образец заголовка</a:t>
            </a:r>
          </a:p>
        </p:txBody>
      </p:sp>
      <p:sp>
        <p:nvSpPr>
          <p:cNvPr id="66570"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vi-VN" smtClean="0"/>
              <a:t>Образец текста</a:t>
            </a:r>
          </a:p>
          <a:p>
            <a:pPr lvl="1"/>
            <a:r>
              <a:rPr lang="vi-VN" smtClean="0"/>
              <a:t>Второй уровень</a:t>
            </a:r>
          </a:p>
          <a:p>
            <a:pPr lvl="2"/>
            <a:r>
              <a:rPr lang="vi-VN" smtClean="0"/>
              <a:t>Третий уровень</a:t>
            </a:r>
          </a:p>
          <a:p>
            <a:pPr lvl="3"/>
            <a:r>
              <a:rPr lang="vi-VN" smtClean="0"/>
              <a:t>Четвертый уровень</a:t>
            </a:r>
          </a:p>
          <a:p>
            <a:pPr lvl="4"/>
            <a:r>
              <a:rPr lang="vi-VN" smtClean="0"/>
              <a:t>Пятый уровень</a:t>
            </a:r>
          </a:p>
        </p:txBody>
      </p:sp>
      <p:sp>
        <p:nvSpPr>
          <p:cNvPr id="66571"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a:lvl1pPr>
          </a:lstStyle>
          <a:p>
            <a:endParaRPr lang="vi-VN"/>
          </a:p>
        </p:txBody>
      </p:sp>
      <p:sp>
        <p:nvSpPr>
          <p:cNvPr id="66572"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a:lvl1pPr>
          </a:lstStyle>
          <a:p>
            <a:endParaRPr lang="vi-VN"/>
          </a:p>
        </p:txBody>
      </p:sp>
      <p:sp>
        <p:nvSpPr>
          <p:cNvPr id="66573"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lvl1pPr>
          </a:lstStyle>
          <a:p>
            <a:fld id="{0A45302E-1C6A-4B1F-A7DD-8C574847F094}" type="slidenum">
              <a:rPr lang="vi-VN"/>
              <a:pPr/>
              <a:t>‹#›</a:t>
            </a:fld>
            <a:endParaRPr lang="vi-VN"/>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hf hdr="0" ftr="0" dt="0"/>
  <p:txStyles>
    <p:titleStyle>
      <a:lvl1pPr algn="l" rtl="0" fontAlgn="base">
        <a:spcBef>
          <a:spcPct val="0"/>
        </a:spcBef>
        <a:spcAft>
          <a:spcPct val="0"/>
        </a:spcAft>
        <a:defRPr sz="3600" kern="1200">
          <a:solidFill>
            <a:schemeClr val="tx2"/>
          </a:solidFill>
          <a:latin typeface="+mj-lt"/>
          <a:ea typeface="+mj-ea"/>
          <a:cs typeface="+mj-cs"/>
        </a:defRPr>
      </a:lvl1pPr>
      <a:lvl2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2pPr>
      <a:lvl3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3pPr>
      <a:lvl4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4pPr>
      <a:lvl5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5pPr>
      <a:lvl6pPr marL="4572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6pPr>
      <a:lvl7pPr marL="9144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7pPr>
      <a:lvl8pPr marL="13716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8pPr>
      <a:lvl9pPr marL="18288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sz="28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4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0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Microsoft_Word_97_-_2003_Document1.doc"/><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6.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ctrTitle"/>
          </p:nvPr>
        </p:nvSpPr>
        <p:spPr/>
        <p:txBody>
          <a:bodyPr/>
          <a:lstStyle/>
          <a:p>
            <a:r>
              <a:rPr lang="vi-VN" sz="3200" dirty="0" smtClean="0"/>
              <a:t>IT4853</a:t>
            </a:r>
            <a:br>
              <a:rPr lang="vi-VN" sz="3200" dirty="0" smtClean="0"/>
            </a:br>
            <a:r>
              <a:rPr lang="vi-VN" sz="3200" dirty="0" smtClean="0"/>
              <a:t>Tìm kiếm và trình diễn thông tin</a:t>
            </a:r>
            <a:endParaRPr lang="vi-VN" sz="3200" dirty="0"/>
          </a:p>
        </p:txBody>
      </p:sp>
      <p:sp>
        <p:nvSpPr>
          <p:cNvPr id="243715" name="Rectangle 3"/>
          <p:cNvSpPr>
            <a:spLocks noGrp="1" noChangeArrowheads="1"/>
          </p:cNvSpPr>
          <p:nvPr>
            <p:ph type="subTitle" idx="1"/>
          </p:nvPr>
        </p:nvSpPr>
        <p:spPr>
          <a:xfrm>
            <a:off x="1371600" y="3501008"/>
            <a:ext cx="6872808" cy="2137792"/>
          </a:xfrm>
        </p:spPr>
        <p:txBody>
          <a:bodyPr/>
          <a:lstStyle/>
          <a:p>
            <a:r>
              <a:rPr lang="vi-VN" dirty="0" smtClean="0"/>
              <a:t>Chương 8. Nén chỉ mục ngược</a:t>
            </a:r>
          </a:p>
          <a:p>
            <a:pPr algn="r"/>
            <a:endParaRPr lang="vi-VN" sz="2000" dirty="0"/>
          </a:p>
        </p:txBody>
      </p:sp>
      <p:sp>
        <p:nvSpPr>
          <p:cNvPr id="4" name="TextBox 1"/>
          <p:cNvSpPr txBox="1">
            <a:spLocks noChangeArrowheads="1"/>
          </p:cNvSpPr>
          <p:nvPr/>
        </p:nvSpPr>
        <p:spPr bwMode="auto">
          <a:xfrm>
            <a:off x="2987675" y="6308725"/>
            <a:ext cx="3024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a:r>
              <a:rPr lang="vi-VN" altLang="ru-RU" dirty="0" smtClean="0"/>
              <a:t>Hà Nội, 2016</a:t>
            </a:r>
            <a:endParaRPr lang="vi-VN" altLang="ru-RU" dirty="0"/>
          </a:p>
        </p:txBody>
      </p:sp>
      <p:sp>
        <p:nvSpPr>
          <p:cNvPr id="5" name="TextBox 2"/>
          <p:cNvSpPr txBox="1">
            <a:spLocks noChangeArrowheads="1"/>
          </p:cNvSpPr>
          <p:nvPr/>
        </p:nvSpPr>
        <p:spPr bwMode="auto">
          <a:xfrm>
            <a:off x="4859338" y="4941888"/>
            <a:ext cx="4213225"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vi-VN" altLang="ru-RU" sz="1400" dirty="0" smtClean="0"/>
              <a:t>TS. Nguyễn Bá Ngọc, </a:t>
            </a:r>
            <a:r>
              <a:rPr lang="vi-VN" altLang="ru-RU" sz="1400" i="1" dirty="0" smtClean="0"/>
              <a:t>Bộ môn Hệ thống thông tin, Viện CNTT &amp; TT</a:t>
            </a:r>
          </a:p>
          <a:p>
            <a:r>
              <a:rPr lang="vi-VN" altLang="ru-RU" sz="1400" i="1" dirty="0" smtClean="0"/>
              <a:t>ngocnb@soict.hust.edu.vn</a:t>
            </a:r>
            <a:endParaRPr lang="vi-VN" altLang="ru-RU" sz="1400" i="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5"/>
          <p:cNvSpPr>
            <a:spLocks noGrp="1"/>
          </p:cNvSpPr>
          <p:nvPr>
            <p:ph type="sldNum" sz="quarter" idx="12"/>
          </p:nvPr>
        </p:nvSpPr>
        <p:spPr/>
        <p:txBody>
          <a:bodyPr/>
          <a:lstStyle/>
          <a:p>
            <a:fld id="{8B889F91-F768-433F-A4F1-C9442A3D593B}" type="slidenum">
              <a:rPr lang="vi-VN"/>
              <a:pPr/>
              <a:t>10</a:t>
            </a:fld>
            <a:endParaRPr lang="vi-VN"/>
          </a:p>
        </p:txBody>
      </p:sp>
      <p:sp>
        <p:nvSpPr>
          <p:cNvPr id="562178" name="Rectangle 2"/>
          <p:cNvSpPr>
            <a:spLocks noGrp="1" noChangeArrowheads="1"/>
          </p:cNvSpPr>
          <p:nvPr>
            <p:ph type="title"/>
          </p:nvPr>
        </p:nvSpPr>
        <p:spPr/>
        <p:txBody>
          <a:bodyPr/>
          <a:lstStyle/>
          <a:p>
            <a:r>
              <a:rPr lang="vi-VN" dirty="0" smtClean="0"/>
              <a:t>Mảng phần tử kích thước tĩnh</a:t>
            </a:r>
            <a:endParaRPr lang="vi-VN" dirty="0"/>
          </a:p>
        </p:txBody>
      </p:sp>
      <p:sp>
        <p:nvSpPr>
          <p:cNvPr id="562179" name="Rectangle 3"/>
          <p:cNvSpPr>
            <a:spLocks noGrp="1" noChangeArrowheads="1"/>
          </p:cNvSpPr>
          <p:nvPr>
            <p:ph type="body" idx="1"/>
          </p:nvPr>
        </p:nvSpPr>
        <p:spPr>
          <a:xfrm>
            <a:off x="468313" y="2017713"/>
            <a:ext cx="8486775" cy="1050925"/>
          </a:xfrm>
        </p:spPr>
        <p:txBody>
          <a:bodyPr/>
          <a:lstStyle/>
          <a:p>
            <a:r>
              <a:rPr lang="vi-VN" dirty="0" smtClean="0"/>
              <a:t>Mảng phần tử kích thước tĩnh</a:t>
            </a:r>
            <a:endParaRPr lang="vi-VN" dirty="0"/>
          </a:p>
        </p:txBody>
      </p:sp>
      <p:graphicFrame>
        <p:nvGraphicFramePr>
          <p:cNvPr id="562180" name="Object 0"/>
          <p:cNvGraphicFramePr>
            <a:graphicFrameLocks noChangeAspect="1"/>
          </p:cNvGraphicFramePr>
          <p:nvPr>
            <p:extLst>
              <p:ext uri="{D42A27DB-BD31-4B8C-83A1-F6EECF244321}">
                <p14:modId xmlns:p14="http://schemas.microsoft.com/office/powerpoint/2010/main" val="1028025813"/>
              </p:ext>
            </p:extLst>
          </p:nvPr>
        </p:nvGraphicFramePr>
        <p:xfrm>
          <a:off x="3036069" y="2780928"/>
          <a:ext cx="3883025" cy="2430463"/>
        </p:xfrm>
        <a:graphic>
          <a:graphicData uri="http://schemas.openxmlformats.org/presentationml/2006/ole">
            <mc:AlternateContent xmlns:mc="http://schemas.openxmlformats.org/markup-compatibility/2006">
              <mc:Choice xmlns:v="urn:schemas-microsoft-com:vml" Requires="v">
                <p:oleObj spid="_x0000_s562462" name="Document" r:id="rId3" imgW="6562100" imgH="4119372" progId="Word.Document.8">
                  <p:embed/>
                </p:oleObj>
              </mc:Choice>
              <mc:Fallback>
                <p:oleObj name="Document" r:id="rId3" imgW="6562100" imgH="4119372" progId="Word.Document.8">
                  <p:embed/>
                  <p:pic>
                    <p:nvPicPr>
                      <p:cNvPr id="0" name="Object 0"/>
                      <p:cNvPicPr>
                        <a:picLocks noChangeAspect="1" noChangeArrowheads="1"/>
                      </p:cNvPicPr>
                      <p:nvPr/>
                    </p:nvPicPr>
                    <p:blipFill>
                      <a:blip r:embed="rId4"/>
                      <a:srcRect/>
                      <a:stretch>
                        <a:fillRect/>
                      </a:stretch>
                    </p:blipFill>
                    <p:spPr bwMode="auto">
                      <a:xfrm>
                        <a:off x="3036069" y="2780928"/>
                        <a:ext cx="3883025" cy="2430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562181" name="AutoShape 5"/>
          <p:cNvCxnSpPr>
            <a:cxnSpLocks noChangeShapeType="1"/>
          </p:cNvCxnSpPr>
          <p:nvPr/>
        </p:nvCxnSpPr>
        <p:spPr bwMode="auto">
          <a:xfrm>
            <a:off x="6161856" y="3530228"/>
            <a:ext cx="25146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62182" name="AutoShape 6"/>
          <p:cNvCxnSpPr>
            <a:cxnSpLocks noChangeShapeType="1"/>
          </p:cNvCxnSpPr>
          <p:nvPr/>
        </p:nvCxnSpPr>
        <p:spPr bwMode="auto">
          <a:xfrm>
            <a:off x="6161856" y="3911228"/>
            <a:ext cx="25146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62183" name="AutoShape 7"/>
          <p:cNvCxnSpPr>
            <a:cxnSpLocks noChangeShapeType="1"/>
          </p:cNvCxnSpPr>
          <p:nvPr/>
        </p:nvCxnSpPr>
        <p:spPr bwMode="auto">
          <a:xfrm>
            <a:off x="6161856" y="4901828"/>
            <a:ext cx="25146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62184" name="AutoShape 8"/>
          <p:cNvSpPr>
            <a:spLocks noChangeArrowheads="1"/>
          </p:cNvSpPr>
          <p:nvPr/>
        </p:nvSpPr>
        <p:spPr bwMode="auto">
          <a:xfrm>
            <a:off x="218256" y="5130428"/>
            <a:ext cx="2741613" cy="1143000"/>
          </a:xfrm>
          <a:prstGeom prst="upArrowCallout">
            <a:avLst>
              <a:gd name="adj1" fmla="val 59965"/>
              <a:gd name="adj2" fmla="val 59965"/>
              <a:gd name="adj3" fmla="val 16667"/>
              <a:gd name="adj4" fmla="val 66667"/>
            </a:avLst>
          </a:prstGeom>
          <a:solidFill>
            <a:schemeClr val="accent1">
              <a:alpha val="50195"/>
            </a:schemeClr>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0" hangingPunct="0"/>
            <a:r>
              <a:rPr lang="en-US" sz="2400">
                <a:ea typeface="Arial Unicode MS" panose="020B0604020202020204" pitchFamily="34" charset="-128"/>
                <a:cs typeface="Arial Unicode MS" panose="020B0604020202020204" pitchFamily="34" charset="-128"/>
              </a:rPr>
              <a:t>Cấu trúc tìm kiếm </a:t>
            </a:r>
          </a:p>
          <a:p>
            <a:pPr algn="ctr" eaLnBrk="0" hangingPunct="0"/>
            <a:r>
              <a:rPr lang="en-US" sz="2400">
                <a:ea typeface="Arial Unicode MS" panose="020B0604020202020204" pitchFamily="34" charset="-128"/>
                <a:cs typeface="Arial Unicode MS" panose="020B0604020202020204" pitchFamily="34" charset="-128"/>
              </a:rPr>
              <a:t>trên từ điển</a:t>
            </a:r>
          </a:p>
        </p:txBody>
      </p:sp>
      <p:sp>
        <p:nvSpPr>
          <p:cNvPr id="562185" name="AutoShape 9"/>
          <p:cNvSpPr>
            <a:spLocks noChangeArrowheads="1"/>
          </p:cNvSpPr>
          <p:nvPr/>
        </p:nvSpPr>
        <p:spPr bwMode="auto">
          <a:xfrm>
            <a:off x="1666056" y="3530228"/>
            <a:ext cx="457200" cy="457200"/>
          </a:xfrm>
          <a:prstGeom prst="flowChartConnector">
            <a:avLst/>
          </a:prstGeom>
          <a:solidFill>
            <a:schemeClr val="accent1"/>
          </a:solidFill>
          <a:ln w="9525">
            <a:solidFill>
              <a:schemeClr val="tx1"/>
            </a:solidFill>
            <a:round/>
            <a:headEnd/>
            <a:tailEnd/>
          </a:ln>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562186" name="AutoShape 10"/>
          <p:cNvSpPr>
            <a:spLocks noChangeArrowheads="1"/>
          </p:cNvSpPr>
          <p:nvPr/>
        </p:nvSpPr>
        <p:spPr bwMode="auto">
          <a:xfrm>
            <a:off x="1666056" y="4444628"/>
            <a:ext cx="457200" cy="457200"/>
          </a:xfrm>
          <a:prstGeom prst="flowChartConnector">
            <a:avLst/>
          </a:prstGeom>
          <a:solidFill>
            <a:schemeClr val="accent1"/>
          </a:solidFill>
          <a:ln w="9525">
            <a:solidFill>
              <a:schemeClr val="tx1"/>
            </a:solidFill>
            <a:round/>
            <a:headEnd/>
            <a:tailEnd/>
          </a:ln>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562187" name="AutoShape 11"/>
          <p:cNvSpPr>
            <a:spLocks noChangeArrowheads="1"/>
          </p:cNvSpPr>
          <p:nvPr/>
        </p:nvSpPr>
        <p:spPr bwMode="auto">
          <a:xfrm>
            <a:off x="599256" y="3987428"/>
            <a:ext cx="457200" cy="457200"/>
          </a:xfrm>
          <a:prstGeom prst="flowChartConnector">
            <a:avLst/>
          </a:prstGeom>
          <a:solidFill>
            <a:schemeClr val="accent1"/>
          </a:solidFill>
          <a:ln w="9525">
            <a:solidFill>
              <a:schemeClr val="tx1"/>
            </a:solidFill>
            <a:round/>
            <a:headEnd/>
            <a:tailEnd/>
          </a:ln>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562188" name="Line 12"/>
          <p:cNvSpPr>
            <a:spLocks noChangeShapeType="1"/>
          </p:cNvSpPr>
          <p:nvPr/>
        </p:nvSpPr>
        <p:spPr bwMode="auto">
          <a:xfrm flipV="1">
            <a:off x="1056456" y="3835028"/>
            <a:ext cx="6096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vi-VN"/>
          </a:p>
        </p:txBody>
      </p:sp>
      <p:sp>
        <p:nvSpPr>
          <p:cNvPr id="562193" name="Line 17"/>
          <p:cNvSpPr>
            <a:spLocks noChangeShapeType="1"/>
          </p:cNvSpPr>
          <p:nvPr/>
        </p:nvSpPr>
        <p:spPr bwMode="auto">
          <a:xfrm>
            <a:off x="1056456" y="4292228"/>
            <a:ext cx="6096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vi-VN"/>
          </a:p>
        </p:txBody>
      </p:sp>
      <p:sp>
        <p:nvSpPr>
          <p:cNvPr id="562194" name="Text Box 18"/>
          <p:cNvSpPr txBox="1">
            <a:spLocks noChangeArrowheads="1"/>
          </p:cNvSpPr>
          <p:nvPr/>
        </p:nvSpPr>
        <p:spPr bwMode="auto">
          <a:xfrm>
            <a:off x="3113856" y="5349503"/>
            <a:ext cx="1602160" cy="830997"/>
          </a:xfrm>
          <a:prstGeom prst="rect">
            <a:avLst/>
          </a:prstGeom>
          <a:solidFill>
            <a:schemeClr val="bg1"/>
          </a:solidFill>
          <a:ln w="9525">
            <a:solidFill>
              <a:schemeClr val="tx1"/>
            </a:solidFill>
            <a:miter lim="800000"/>
            <a:headEnd/>
            <a:tailEnd/>
          </a:ln>
        </p:spPr>
        <p:txBody>
          <a:bodyPr wrap="square">
            <a:spAutoFit/>
          </a:bodyP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0" hangingPunct="0"/>
            <a:r>
              <a:rPr lang="en-US" sz="2400" dirty="0" smtClean="0">
                <a:ea typeface="Arial Unicode MS" panose="020B0604020202020204" pitchFamily="34" charset="-128"/>
                <a:cs typeface="Arial Unicode MS" panose="020B0604020202020204" pitchFamily="34" charset="-128"/>
              </a:rPr>
              <a:t>fixed word length</a:t>
            </a:r>
            <a:endParaRPr lang="en-US" sz="2400" dirty="0">
              <a:ea typeface="Arial Unicode MS" panose="020B0604020202020204" pitchFamily="34" charset="-128"/>
              <a:cs typeface="Arial Unicode MS" panose="020B0604020202020204" pitchFamily="34" charset="-128"/>
            </a:endParaRPr>
          </a:p>
        </p:txBody>
      </p:sp>
      <p:sp>
        <p:nvSpPr>
          <p:cNvPr id="562195" name="Text Box 19"/>
          <p:cNvSpPr txBox="1">
            <a:spLocks noChangeArrowheads="1"/>
          </p:cNvSpPr>
          <p:nvPr/>
        </p:nvSpPr>
        <p:spPr bwMode="auto">
          <a:xfrm>
            <a:off x="4844231" y="5349503"/>
            <a:ext cx="1811843" cy="830997"/>
          </a:xfrm>
          <a:prstGeom prst="rect">
            <a:avLst/>
          </a:prstGeom>
          <a:solidFill>
            <a:schemeClr val="bg1"/>
          </a:solidFill>
          <a:ln w="9525">
            <a:solidFill>
              <a:schemeClr val="tx1"/>
            </a:solidFill>
            <a:miter lim="800000"/>
            <a:headEnd/>
            <a:tailEnd/>
          </a:ln>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0" hangingPunct="0"/>
            <a:r>
              <a:rPr lang="vi-VN" sz="2400" dirty="0" smtClean="0">
                <a:ea typeface="Arial Unicode MS" panose="020B0604020202020204" pitchFamily="34" charset="-128"/>
                <a:cs typeface="Arial Unicode MS" panose="020B0604020202020204" pitchFamily="34" charset="-128"/>
              </a:rPr>
              <a:t>tf_size</a:t>
            </a:r>
          </a:p>
          <a:p>
            <a:pPr eaLnBrk="0" hangingPunct="0"/>
            <a:r>
              <a:rPr lang="vi-VN" sz="2400" dirty="0" smtClean="0">
                <a:ea typeface="Arial Unicode MS" panose="020B0604020202020204" pitchFamily="34" charset="-128"/>
                <a:cs typeface="Arial Unicode MS" panose="020B0604020202020204" pitchFamily="34" charset="-128"/>
              </a:rPr>
              <a:t>pointer_size</a:t>
            </a:r>
            <a:endParaRPr lang="vi-VN" sz="2400" dirty="0">
              <a:ea typeface="Arial Unicode MS" panose="020B0604020202020204" pitchFamily="34" charset="-128"/>
              <a:cs typeface="Arial Unicode MS" panose="020B0604020202020204" pitchFamily="34" charset="-128"/>
            </a:endParaRPr>
          </a:p>
        </p:txBody>
      </p:sp>
      <p:sp>
        <p:nvSpPr>
          <p:cNvPr id="562196" name="Line 20"/>
          <p:cNvSpPr>
            <a:spLocks noChangeShapeType="1"/>
          </p:cNvSpPr>
          <p:nvPr/>
        </p:nvSpPr>
        <p:spPr bwMode="auto">
          <a:xfrm flipH="1" flipV="1">
            <a:off x="4942656" y="5054228"/>
            <a:ext cx="2286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vi-VN"/>
          </a:p>
        </p:txBody>
      </p:sp>
      <p:sp>
        <p:nvSpPr>
          <p:cNvPr id="562197" name="Line 21"/>
          <p:cNvSpPr>
            <a:spLocks noChangeShapeType="1"/>
          </p:cNvSpPr>
          <p:nvPr/>
        </p:nvSpPr>
        <p:spPr bwMode="auto">
          <a:xfrm flipV="1">
            <a:off x="5628456" y="5054228"/>
            <a:ext cx="2286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vi-VN"/>
          </a:p>
        </p:txBody>
      </p:sp>
      <p:cxnSp>
        <p:nvCxnSpPr>
          <p:cNvPr id="10" name="Curved Connector 9"/>
          <p:cNvCxnSpPr>
            <a:stCxn id="562187" idx="0"/>
          </p:cNvCxnSpPr>
          <p:nvPr/>
        </p:nvCxnSpPr>
        <p:spPr bwMode="auto">
          <a:xfrm rot="5400000" flipH="1" flipV="1">
            <a:off x="1742256" y="2615828"/>
            <a:ext cx="457200" cy="2286000"/>
          </a:xfrm>
          <a:prstGeom prst="curvedConnector2">
            <a:avLst/>
          </a:prstGeom>
          <a:noFill/>
          <a:ln w="12700" cap="flat" cmpd="sng" algn="ctr">
            <a:solidFill>
              <a:schemeClr val="tx2"/>
            </a:solidFill>
            <a:prstDash val="dash"/>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Curved Connector 12"/>
          <p:cNvCxnSpPr>
            <a:stCxn id="562185" idx="4"/>
            <a:endCxn id="562180" idx="1"/>
          </p:cNvCxnSpPr>
          <p:nvPr/>
        </p:nvCxnSpPr>
        <p:spPr bwMode="auto">
          <a:xfrm rot="16200000" flipH="1">
            <a:off x="2460997" y="3421086"/>
            <a:ext cx="8731" cy="1141413"/>
          </a:xfrm>
          <a:prstGeom prst="curvedConnector2">
            <a:avLst/>
          </a:prstGeom>
          <a:noFill/>
          <a:ln w="9525" cap="flat" cmpd="sng" algn="ctr">
            <a:solidFill>
              <a:schemeClr val="tx2"/>
            </a:solidFill>
            <a:prstDash val="dash"/>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Curved Connector 16"/>
          <p:cNvCxnSpPr>
            <a:stCxn id="562186" idx="5"/>
          </p:cNvCxnSpPr>
          <p:nvPr/>
        </p:nvCxnSpPr>
        <p:spPr bwMode="auto">
          <a:xfrm rot="16200000" flipH="1">
            <a:off x="2551601" y="4339572"/>
            <a:ext cx="66955" cy="1057555"/>
          </a:xfrm>
          <a:prstGeom prst="curvedConnector4">
            <a:avLst>
              <a:gd name="adj1" fmla="val 341423"/>
              <a:gd name="adj2" fmla="val 53166"/>
            </a:avLst>
          </a:prstGeom>
          <a:noFill/>
          <a:ln w="9525" cap="flat" cmpd="sng" algn="ctr">
            <a:solidFill>
              <a:schemeClr val="tx2"/>
            </a:solidFill>
            <a:prstDash val="dash"/>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TextBox 17"/>
          <p:cNvSpPr txBox="1"/>
          <p:nvPr/>
        </p:nvSpPr>
        <p:spPr>
          <a:xfrm>
            <a:off x="1666056" y="4040092"/>
            <a:ext cx="671736" cy="369332"/>
          </a:xfrm>
          <a:prstGeom prst="rect">
            <a:avLst/>
          </a:prstGeom>
          <a:noFill/>
        </p:spPr>
        <p:txBody>
          <a:bodyPr wrap="square" rtlCol="0">
            <a:spAutoFit/>
          </a:bodyPr>
          <a:lstStyle/>
          <a:p>
            <a:r>
              <a:rPr lang="en-US" b="1" dirty="0" smtClean="0">
                <a:solidFill>
                  <a:schemeClr val="tx2"/>
                </a:solidFill>
              </a:rPr>
              <a:t>…</a:t>
            </a:r>
            <a:endParaRPr lang="vi-VN" b="1" dirty="0">
              <a:solidFill>
                <a:schemeClr val="tx2"/>
              </a:solidFill>
            </a:endParaRPr>
          </a:p>
        </p:txBody>
      </p:sp>
      <p:sp>
        <p:nvSpPr>
          <p:cNvPr id="2" name="TextBox 1"/>
          <p:cNvSpPr txBox="1"/>
          <p:nvPr/>
        </p:nvSpPr>
        <p:spPr>
          <a:xfrm>
            <a:off x="6563970" y="3922278"/>
            <a:ext cx="1757362" cy="646331"/>
          </a:xfrm>
          <a:prstGeom prst="rect">
            <a:avLst/>
          </a:prstGeom>
          <a:noFill/>
        </p:spPr>
        <p:txBody>
          <a:bodyPr wrap="square" rtlCol="0">
            <a:spAutoFit/>
          </a:bodyPr>
          <a:lstStyle/>
          <a:p>
            <a:r>
              <a:rPr lang="vi-VN" dirty="0" smtClean="0">
                <a:solidFill>
                  <a:schemeClr val="tx2"/>
                </a:solidFill>
              </a:rPr>
              <a:t>Danh sách thẻ định vị</a:t>
            </a:r>
            <a:endParaRPr lang="vi-VN" dirty="0">
              <a:solidFill>
                <a:schemeClr val="tx2"/>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5"/>
          <p:cNvSpPr>
            <a:spLocks noGrp="1"/>
          </p:cNvSpPr>
          <p:nvPr>
            <p:ph type="sldNum" sz="quarter" idx="12"/>
          </p:nvPr>
        </p:nvSpPr>
        <p:spPr/>
        <p:txBody>
          <a:bodyPr/>
          <a:lstStyle/>
          <a:p>
            <a:fld id="{B09EDA03-BC1B-4A72-84A4-E1D0CFDC22C5}" type="slidenum">
              <a:rPr lang="vi-VN"/>
              <a:pPr/>
              <a:t>11</a:t>
            </a:fld>
            <a:endParaRPr lang="vi-VN"/>
          </a:p>
        </p:txBody>
      </p:sp>
      <p:sp>
        <p:nvSpPr>
          <p:cNvPr id="564226" name="Rectangle 2"/>
          <p:cNvSpPr>
            <a:spLocks noGrp="1" noChangeArrowheads="1"/>
          </p:cNvSpPr>
          <p:nvPr>
            <p:ph type="title"/>
          </p:nvPr>
        </p:nvSpPr>
        <p:spPr/>
        <p:txBody>
          <a:bodyPr/>
          <a:lstStyle/>
          <a:p>
            <a:r>
              <a:rPr lang="vi-VN" dirty="0" smtClean="0"/>
              <a:t>Chuỗi ký tự dài</a:t>
            </a:r>
            <a:endParaRPr lang="vi-VN" dirty="0"/>
          </a:p>
        </p:txBody>
      </p:sp>
      <p:sp>
        <p:nvSpPr>
          <p:cNvPr id="564227" name="Rectangle 3"/>
          <p:cNvSpPr>
            <a:spLocks noGrp="1" noChangeArrowheads="1"/>
          </p:cNvSpPr>
          <p:nvPr>
            <p:ph type="body" idx="1"/>
          </p:nvPr>
        </p:nvSpPr>
        <p:spPr>
          <a:xfrm>
            <a:off x="611187" y="1981199"/>
            <a:ext cx="8448675" cy="1143001"/>
          </a:xfrm>
        </p:spPr>
        <p:txBody>
          <a:bodyPr/>
          <a:lstStyle/>
          <a:p>
            <a:r>
              <a:rPr lang="vi-VN" dirty="0" smtClean="0"/>
              <a:t>Lưu bộ từ vựng như một chuỗi ký tự dài :</a:t>
            </a:r>
          </a:p>
          <a:p>
            <a:pPr lvl="1"/>
            <a:r>
              <a:rPr lang="vi-VN" dirty="0" smtClean="0"/>
              <a:t>Con trỏ tới từ tiếp theo là dấu hiệu kết thúc từ hiện tại</a:t>
            </a:r>
            <a:endParaRPr lang="vi-VN" dirty="0"/>
          </a:p>
        </p:txBody>
      </p:sp>
      <p:sp>
        <p:nvSpPr>
          <p:cNvPr id="564228" name="Text Box 3"/>
          <p:cNvSpPr txBox="1">
            <a:spLocks noChangeArrowheads="1"/>
          </p:cNvSpPr>
          <p:nvPr/>
        </p:nvSpPr>
        <p:spPr bwMode="auto">
          <a:xfrm>
            <a:off x="2203450" y="3173437"/>
            <a:ext cx="6856413" cy="406400"/>
          </a:xfrm>
          <a:prstGeom prst="rect">
            <a:avLst/>
          </a:prstGeom>
          <a:solidFill>
            <a:schemeClr val="bg1">
              <a:alpha val="50195"/>
            </a:schemeClr>
          </a:solidFill>
          <a:ln w="9525">
            <a:solidFill>
              <a:schemeClr val="tx1"/>
            </a:solidFill>
            <a:miter lim="800000"/>
            <a:headEnd/>
            <a:tailEnd/>
          </a:ln>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0" hangingPunct="0"/>
            <a:r>
              <a:rPr lang="en-US" sz="2000">
                <a:ea typeface="Arial Unicode MS" panose="020B0604020202020204" pitchFamily="34" charset="-128"/>
                <a:cs typeface="Arial Unicode MS" panose="020B0604020202020204" pitchFamily="34" charset="-128"/>
              </a:rPr>
              <a:t>….systilesyzygeticsyzygialsyzygyszaibelyiteszczecinszomo….</a:t>
            </a:r>
            <a:endParaRPr lang="en-US" sz="1600">
              <a:ea typeface="Arial Unicode MS" panose="020B0604020202020204" pitchFamily="34" charset="-128"/>
              <a:cs typeface="Arial Unicode MS" panose="020B0604020202020204" pitchFamily="34" charset="-128"/>
            </a:endParaRPr>
          </a:p>
        </p:txBody>
      </p:sp>
      <p:graphicFrame>
        <p:nvGraphicFramePr>
          <p:cNvPr id="564229" name="Object 0"/>
          <p:cNvGraphicFramePr>
            <a:graphicFrameLocks noChangeAspect="1"/>
          </p:cNvGraphicFramePr>
          <p:nvPr>
            <p:extLst>
              <p:ext uri="{D42A27DB-BD31-4B8C-83A1-F6EECF244321}">
                <p14:modId xmlns:p14="http://schemas.microsoft.com/office/powerpoint/2010/main" val="418530047"/>
              </p:ext>
            </p:extLst>
          </p:nvPr>
        </p:nvGraphicFramePr>
        <p:xfrm>
          <a:off x="147638" y="3991000"/>
          <a:ext cx="3219450" cy="1970087"/>
        </p:xfrm>
        <a:graphic>
          <a:graphicData uri="http://schemas.openxmlformats.org/presentationml/2006/ole">
            <mc:AlternateContent xmlns:mc="http://schemas.openxmlformats.org/markup-compatibility/2006">
              <mc:Choice xmlns:v="urn:schemas-microsoft-com:vml" Requires="v">
                <p:oleObj spid="_x0000_s564508" name="Документ" r:id="rId3" imgW="6404760" imgH="3941280" progId="Word.Document.8">
                  <p:embed/>
                </p:oleObj>
              </mc:Choice>
              <mc:Fallback>
                <p:oleObj name="Документ" r:id="rId3" imgW="6404760" imgH="3941280" progId="Word.Document.8">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8" y="3991000"/>
                        <a:ext cx="3219450" cy="1970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4230" name="Line 5"/>
          <p:cNvSpPr>
            <a:spLocks noChangeShapeType="1"/>
          </p:cNvSpPr>
          <p:nvPr/>
        </p:nvSpPr>
        <p:spPr bwMode="auto">
          <a:xfrm>
            <a:off x="2819400" y="4606950"/>
            <a:ext cx="685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vi-VN"/>
          </a:p>
        </p:txBody>
      </p:sp>
      <p:sp>
        <p:nvSpPr>
          <p:cNvPr id="564231" name="Line 6"/>
          <p:cNvSpPr>
            <a:spLocks noChangeShapeType="1"/>
          </p:cNvSpPr>
          <p:nvPr/>
        </p:nvSpPr>
        <p:spPr bwMode="auto">
          <a:xfrm flipH="1" flipV="1">
            <a:off x="3505200" y="3844950"/>
            <a:ext cx="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vi-VN"/>
          </a:p>
        </p:txBody>
      </p:sp>
      <p:sp>
        <p:nvSpPr>
          <p:cNvPr id="564232" name="Line 7"/>
          <p:cNvSpPr>
            <a:spLocks noChangeShapeType="1"/>
          </p:cNvSpPr>
          <p:nvPr/>
        </p:nvSpPr>
        <p:spPr bwMode="auto">
          <a:xfrm flipH="1" flipV="1">
            <a:off x="2667000" y="3540150"/>
            <a:ext cx="8382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vi-VN"/>
          </a:p>
        </p:txBody>
      </p:sp>
      <p:sp>
        <p:nvSpPr>
          <p:cNvPr id="564233" name="Line 8"/>
          <p:cNvSpPr>
            <a:spLocks noChangeShapeType="1"/>
          </p:cNvSpPr>
          <p:nvPr/>
        </p:nvSpPr>
        <p:spPr bwMode="auto">
          <a:xfrm>
            <a:off x="2819400" y="491175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vi-VN"/>
          </a:p>
        </p:txBody>
      </p:sp>
      <p:sp>
        <p:nvSpPr>
          <p:cNvPr id="564234" name="Line 9"/>
          <p:cNvSpPr>
            <a:spLocks noChangeShapeType="1"/>
          </p:cNvSpPr>
          <p:nvPr/>
        </p:nvSpPr>
        <p:spPr bwMode="auto">
          <a:xfrm flipV="1">
            <a:off x="3810000" y="3768750"/>
            <a:ext cx="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vi-VN"/>
          </a:p>
        </p:txBody>
      </p:sp>
      <p:sp>
        <p:nvSpPr>
          <p:cNvPr id="564235" name="Line 10"/>
          <p:cNvSpPr>
            <a:spLocks noChangeShapeType="1"/>
          </p:cNvSpPr>
          <p:nvPr/>
        </p:nvSpPr>
        <p:spPr bwMode="auto">
          <a:xfrm flipH="1" flipV="1">
            <a:off x="3429000" y="3540150"/>
            <a:ext cx="3810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vi-VN"/>
          </a:p>
        </p:txBody>
      </p:sp>
      <p:sp>
        <p:nvSpPr>
          <p:cNvPr id="564236" name="Line 11"/>
          <p:cNvSpPr>
            <a:spLocks noChangeShapeType="1"/>
          </p:cNvSpPr>
          <p:nvPr/>
        </p:nvSpPr>
        <p:spPr bwMode="auto">
          <a:xfrm>
            <a:off x="2819400" y="5292750"/>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vi-VN"/>
          </a:p>
        </p:txBody>
      </p:sp>
      <p:sp>
        <p:nvSpPr>
          <p:cNvPr id="564237" name="Line 12"/>
          <p:cNvSpPr>
            <a:spLocks noChangeShapeType="1"/>
          </p:cNvSpPr>
          <p:nvPr/>
        </p:nvSpPr>
        <p:spPr bwMode="auto">
          <a:xfrm flipV="1">
            <a:off x="4267200" y="3540150"/>
            <a:ext cx="0" cy="1752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vi-VN"/>
          </a:p>
        </p:txBody>
      </p:sp>
      <p:sp>
        <p:nvSpPr>
          <p:cNvPr id="564238" name="Line 13"/>
          <p:cNvSpPr>
            <a:spLocks noChangeShapeType="1"/>
          </p:cNvSpPr>
          <p:nvPr/>
        </p:nvSpPr>
        <p:spPr bwMode="auto">
          <a:xfrm>
            <a:off x="2819400" y="5749950"/>
            <a:ext cx="2286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vi-VN"/>
          </a:p>
        </p:txBody>
      </p:sp>
      <p:sp>
        <p:nvSpPr>
          <p:cNvPr id="564239" name="Line 14"/>
          <p:cNvSpPr>
            <a:spLocks noChangeShapeType="1"/>
          </p:cNvSpPr>
          <p:nvPr/>
        </p:nvSpPr>
        <p:spPr bwMode="auto">
          <a:xfrm flipV="1">
            <a:off x="5105400" y="3540150"/>
            <a:ext cx="0" cy="2209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vi-VN"/>
          </a:p>
        </p:txBody>
      </p:sp>
      <p:sp>
        <p:nvSpPr>
          <p:cNvPr id="564240" name="AutoShape 16"/>
          <p:cNvSpPr>
            <a:spLocks noChangeArrowheads="1"/>
          </p:cNvSpPr>
          <p:nvPr/>
        </p:nvSpPr>
        <p:spPr bwMode="auto">
          <a:xfrm>
            <a:off x="5791200" y="3692550"/>
            <a:ext cx="3124200" cy="1096962"/>
          </a:xfrm>
          <a:prstGeom prst="upArrowCallout">
            <a:avLst>
              <a:gd name="adj1" fmla="val 71201"/>
              <a:gd name="adj2" fmla="val 71201"/>
              <a:gd name="adj3" fmla="val 16667"/>
              <a:gd name="adj4" fmla="val 66667"/>
            </a:avLst>
          </a:prstGeom>
          <a:solidFill>
            <a:schemeClr val="accent1">
              <a:alpha val="50195"/>
            </a:schemeClr>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0" hangingPunct="0"/>
            <a:r>
              <a:rPr lang="vi-VN" sz="2000" dirty="0" smtClean="0">
                <a:ea typeface="Arial Unicode MS" panose="020B0604020202020204" pitchFamily="34" charset="-128"/>
                <a:cs typeface="Arial Unicode MS" panose="020B0604020202020204" pitchFamily="34" charset="-128"/>
              </a:rPr>
              <a:t>Độ dài chuỗi từ vựng =</a:t>
            </a:r>
          </a:p>
          <a:p>
            <a:pPr algn="ctr" eaLnBrk="0" hangingPunct="0"/>
            <a:r>
              <a:rPr lang="vi-VN" sz="2000" dirty="0" smtClean="0">
                <a:ea typeface="Arial Unicode MS" panose="020B0604020202020204" pitchFamily="34" charset="-128"/>
                <a:cs typeface="Arial Unicode MS" panose="020B0604020202020204" pitchFamily="34" charset="-128"/>
              </a:rPr>
              <a:t>Tổng độ dài từ</a:t>
            </a:r>
            <a:endParaRPr lang="vi-VN" sz="2000" dirty="0">
              <a:ea typeface="Arial Unicode MS" panose="020B0604020202020204" pitchFamily="34" charset="-128"/>
              <a:cs typeface="Arial Unicode MS" panose="020B0604020202020204" pitchFamily="34" charset="-128"/>
            </a:endParaRPr>
          </a:p>
        </p:txBody>
      </p:sp>
      <p:sp>
        <p:nvSpPr>
          <p:cNvPr id="564241" name="AutoShape 17"/>
          <p:cNvSpPr>
            <a:spLocks noChangeArrowheads="1"/>
          </p:cNvSpPr>
          <p:nvPr/>
        </p:nvSpPr>
        <p:spPr bwMode="auto">
          <a:xfrm>
            <a:off x="5105399" y="4964112"/>
            <a:ext cx="3715073" cy="1171574"/>
          </a:xfrm>
          <a:prstGeom prst="leftArrowCallout">
            <a:avLst>
              <a:gd name="adj1" fmla="val 25000"/>
              <a:gd name="adj2" fmla="val 25000"/>
              <a:gd name="adj3" fmla="val 59262"/>
              <a:gd name="adj4" fmla="val 71157"/>
            </a:avLst>
          </a:prstGeom>
          <a:solidFill>
            <a:srgbClr val="00CCFF">
              <a:alpha val="50195"/>
            </a:srgbClr>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0" hangingPunct="0"/>
            <a:r>
              <a:rPr lang="vi-VN" sz="2000" dirty="0" smtClean="0">
                <a:ea typeface="Arial Unicode MS" panose="020B0604020202020204" pitchFamily="34" charset="-128"/>
                <a:cs typeface="Arial Unicode MS" panose="020B0604020202020204" pitchFamily="34" charset="-128"/>
              </a:rPr>
              <a:t>kích thước tối ưu </a:t>
            </a:r>
          </a:p>
          <a:p>
            <a:pPr algn="ctr" eaLnBrk="0" hangingPunct="0"/>
            <a:r>
              <a:rPr lang="vi-VN" sz="2000" dirty="0" smtClean="0">
                <a:ea typeface="Arial Unicode MS" panose="020B0604020202020204" pitchFamily="34" charset="-128"/>
                <a:cs typeface="Arial Unicode MS" panose="020B0604020202020204" pitchFamily="34" charset="-128"/>
              </a:rPr>
              <a:t>cho con trỏ là: log</a:t>
            </a:r>
            <a:r>
              <a:rPr lang="vi-VN" sz="2000" baseline="-25000" dirty="0" smtClean="0">
                <a:ea typeface="Arial Unicode MS" panose="020B0604020202020204" pitchFamily="34" charset="-128"/>
                <a:cs typeface="Arial Unicode MS" panose="020B0604020202020204" pitchFamily="34" charset="-128"/>
              </a:rPr>
              <a:t>2</a:t>
            </a:r>
            <a:r>
              <a:rPr lang="vi-VN" sz="2000" dirty="0" smtClean="0">
                <a:ea typeface="Arial Unicode MS" panose="020B0604020202020204" pitchFamily="34" charset="-128"/>
                <a:cs typeface="Arial Unicode MS" panose="020B0604020202020204" pitchFamily="34" charset="-128"/>
              </a:rPr>
              <a:t>L, </a:t>
            </a:r>
          </a:p>
          <a:p>
            <a:pPr algn="ctr" eaLnBrk="0" hangingPunct="0"/>
            <a:r>
              <a:rPr lang="vi-VN" sz="2000" dirty="0" smtClean="0">
                <a:ea typeface="Arial Unicode MS" panose="020B0604020202020204" pitchFamily="34" charset="-128"/>
                <a:cs typeface="Arial Unicode MS" panose="020B0604020202020204" pitchFamily="34" charset="-128"/>
              </a:rPr>
              <a:t>L là độ dài chuỗi</a:t>
            </a:r>
            <a:endParaRPr lang="vi-VN" sz="2000" dirty="0" smtClean="0">
              <a:ea typeface="Arial Unicode MS" panose="020B0604020202020204" pitchFamily="34" charset="-128"/>
              <a:cs typeface="Arial Unicode MS" panose="020B0604020202020204" pitchFamily="34" charset="-128"/>
            </a:endParaRPr>
          </a:p>
        </p:txBody>
      </p:sp>
      <p:sp>
        <p:nvSpPr>
          <p:cNvPr id="19" name="Text Box 19"/>
          <p:cNvSpPr txBox="1">
            <a:spLocks noChangeArrowheads="1"/>
          </p:cNvSpPr>
          <p:nvPr/>
        </p:nvSpPr>
        <p:spPr bwMode="auto">
          <a:xfrm>
            <a:off x="174610" y="6135687"/>
            <a:ext cx="5117470" cy="461665"/>
          </a:xfrm>
          <a:prstGeom prst="rect">
            <a:avLst/>
          </a:prstGeom>
          <a:solidFill>
            <a:schemeClr val="bg1"/>
          </a:solidFill>
          <a:ln w="9525">
            <a:solidFill>
              <a:schemeClr val="tx1"/>
            </a:solidFill>
            <a:miter lim="800000"/>
            <a:headEnd/>
            <a:tailEnd/>
          </a:ln>
        </p:spPr>
        <p:txBody>
          <a:bodyPr wrap="square">
            <a:spAutoFit/>
          </a:bodyP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0" hangingPunct="0"/>
            <a:r>
              <a:rPr lang="vi-VN" sz="2400" dirty="0" smtClean="0">
                <a:ea typeface="Arial Unicode MS" panose="020B0604020202020204" pitchFamily="34" charset="-128"/>
                <a:cs typeface="Arial Unicode MS" panose="020B0604020202020204" pitchFamily="34" charset="-128"/>
              </a:rPr>
              <a:t>tf_size 	pointer_size</a:t>
            </a:r>
            <a:endParaRPr lang="vi-VN" sz="2400" dirty="0">
              <a:ea typeface="Arial Unicode MS" panose="020B0604020202020204" pitchFamily="34" charset="-128"/>
              <a:cs typeface="Arial Unicode MS" panose="020B0604020202020204" pitchFamily="34" charset="-128"/>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5"/>
          <p:cNvSpPr>
            <a:spLocks noGrp="1"/>
          </p:cNvSpPr>
          <p:nvPr>
            <p:ph type="sldNum" sz="quarter" idx="12"/>
          </p:nvPr>
        </p:nvSpPr>
        <p:spPr/>
        <p:txBody>
          <a:bodyPr/>
          <a:lstStyle/>
          <a:p>
            <a:fld id="{7BA83605-BC26-471D-A3E9-FFBB97E6E4F9}" type="slidenum">
              <a:rPr lang="vi-VN"/>
              <a:pPr/>
              <a:t>12</a:t>
            </a:fld>
            <a:endParaRPr lang="vi-VN"/>
          </a:p>
        </p:txBody>
      </p:sp>
      <p:sp>
        <p:nvSpPr>
          <p:cNvPr id="566274" name="Rectangle 2"/>
          <p:cNvSpPr>
            <a:spLocks noGrp="1" noChangeArrowheads="1"/>
          </p:cNvSpPr>
          <p:nvPr>
            <p:ph type="title"/>
          </p:nvPr>
        </p:nvSpPr>
        <p:spPr/>
        <p:txBody>
          <a:bodyPr/>
          <a:lstStyle/>
          <a:p>
            <a:r>
              <a:rPr lang="vi-VN" dirty="0" smtClean="0"/>
              <a:t>Phân đoạn chuỗi ký tự dài</a:t>
            </a:r>
            <a:endParaRPr lang="vi-VN" dirty="0"/>
          </a:p>
        </p:txBody>
      </p:sp>
      <p:sp>
        <p:nvSpPr>
          <p:cNvPr id="566275" name="Rectangle 3"/>
          <p:cNvSpPr>
            <a:spLocks noGrp="1" noChangeArrowheads="1"/>
          </p:cNvSpPr>
          <p:nvPr>
            <p:ph type="body" idx="1"/>
          </p:nvPr>
        </p:nvSpPr>
        <p:spPr>
          <a:xfrm>
            <a:off x="1042988" y="1730375"/>
            <a:ext cx="7912100" cy="1482725"/>
          </a:xfrm>
        </p:spPr>
        <p:txBody>
          <a:bodyPr/>
          <a:lstStyle/>
          <a:p>
            <a:r>
              <a:rPr lang="vi-VN" dirty="0" smtClean="0"/>
              <a:t>Lưu con trỏ tới từ đầu tiên trong khối </a:t>
            </a:r>
            <a:r>
              <a:rPr lang="vi-VN" i="1" dirty="0" smtClean="0"/>
              <a:t>k</a:t>
            </a:r>
            <a:r>
              <a:rPr lang="vi-VN" dirty="0" smtClean="0"/>
              <a:t> từ.</a:t>
            </a:r>
          </a:p>
          <a:p>
            <a:pPr lvl="1"/>
            <a:r>
              <a:rPr lang="vi-VN" dirty="0" smtClean="0"/>
              <a:t>Như ví dụ: </a:t>
            </a:r>
            <a:r>
              <a:rPr lang="vi-VN" i="1" dirty="0" smtClean="0"/>
              <a:t>k=</a:t>
            </a:r>
            <a:r>
              <a:rPr lang="vi-VN" dirty="0" smtClean="0"/>
              <a:t>4.</a:t>
            </a:r>
          </a:p>
          <a:p>
            <a:r>
              <a:rPr lang="vi-VN" dirty="0" smtClean="0"/>
              <a:t>Bổ xung 1 byte để lưu độ dài từ</a:t>
            </a:r>
            <a:endParaRPr lang="vi-VN" dirty="0"/>
          </a:p>
        </p:txBody>
      </p:sp>
      <p:sp>
        <p:nvSpPr>
          <p:cNvPr id="566276" name="Text Box 4"/>
          <p:cNvSpPr txBox="1">
            <a:spLocks noChangeArrowheads="1"/>
          </p:cNvSpPr>
          <p:nvPr/>
        </p:nvSpPr>
        <p:spPr bwMode="auto">
          <a:xfrm>
            <a:off x="1452563" y="3276600"/>
            <a:ext cx="6850062" cy="406400"/>
          </a:xfrm>
          <a:prstGeom prst="rect">
            <a:avLst/>
          </a:prstGeom>
          <a:solidFill>
            <a:schemeClr val="bg1">
              <a:alpha val="50195"/>
            </a:schemeClr>
          </a:solidFill>
          <a:ln w="9525">
            <a:solidFill>
              <a:schemeClr val="tx1"/>
            </a:solidFill>
            <a:miter lim="800000"/>
            <a:headEnd/>
            <a:tailEnd/>
          </a:ln>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0" hangingPunct="0"/>
            <a:r>
              <a:rPr lang="en-US" sz="2000">
                <a:ea typeface="Arial Unicode MS" panose="020B0604020202020204" pitchFamily="34" charset="-128"/>
                <a:cs typeface="Arial Unicode MS" panose="020B0604020202020204" pitchFamily="34" charset="-128"/>
              </a:rPr>
              <a:t>….</a:t>
            </a:r>
            <a:r>
              <a:rPr lang="en-US" sz="2000" b="1">
                <a:solidFill>
                  <a:srgbClr val="990033"/>
                </a:solidFill>
                <a:ea typeface="Arial Unicode MS" panose="020B0604020202020204" pitchFamily="34" charset="-128"/>
                <a:cs typeface="Arial Unicode MS" panose="020B0604020202020204" pitchFamily="34" charset="-128"/>
              </a:rPr>
              <a:t>7</a:t>
            </a:r>
            <a:r>
              <a:rPr lang="en-US" sz="2000" b="1" i="1">
                <a:ea typeface="Arial Unicode MS" panose="020B0604020202020204" pitchFamily="34" charset="-128"/>
                <a:cs typeface="Arial Unicode MS" panose="020B0604020202020204" pitchFamily="34" charset="-128"/>
              </a:rPr>
              <a:t>systile</a:t>
            </a:r>
            <a:r>
              <a:rPr lang="en-US" sz="2000">
                <a:solidFill>
                  <a:srgbClr val="990033"/>
                </a:solidFill>
                <a:ea typeface="Arial Unicode MS" panose="020B0604020202020204" pitchFamily="34" charset="-128"/>
                <a:cs typeface="Arial Unicode MS" panose="020B0604020202020204" pitchFamily="34" charset="-128"/>
              </a:rPr>
              <a:t>9</a:t>
            </a:r>
            <a:r>
              <a:rPr lang="en-US" sz="2000" b="1" i="1">
                <a:ea typeface="Arial Unicode MS" panose="020B0604020202020204" pitchFamily="34" charset="-128"/>
                <a:cs typeface="Arial Unicode MS" panose="020B0604020202020204" pitchFamily="34" charset="-128"/>
              </a:rPr>
              <a:t>syzygetic</a:t>
            </a:r>
            <a:r>
              <a:rPr lang="en-US" sz="2000">
                <a:solidFill>
                  <a:srgbClr val="990033"/>
                </a:solidFill>
                <a:ea typeface="Arial Unicode MS" panose="020B0604020202020204" pitchFamily="34" charset="-128"/>
                <a:cs typeface="Arial Unicode MS" panose="020B0604020202020204" pitchFamily="34" charset="-128"/>
              </a:rPr>
              <a:t>8</a:t>
            </a:r>
            <a:r>
              <a:rPr lang="en-US" sz="2000" b="1" i="1">
                <a:ea typeface="Arial Unicode MS" panose="020B0604020202020204" pitchFamily="34" charset="-128"/>
                <a:cs typeface="Arial Unicode MS" panose="020B0604020202020204" pitchFamily="34" charset="-128"/>
              </a:rPr>
              <a:t>syzygial</a:t>
            </a:r>
            <a:r>
              <a:rPr lang="en-US" sz="2000">
                <a:solidFill>
                  <a:srgbClr val="990033"/>
                </a:solidFill>
                <a:ea typeface="Arial Unicode MS" panose="020B0604020202020204" pitchFamily="34" charset="-128"/>
                <a:cs typeface="Arial Unicode MS" panose="020B0604020202020204" pitchFamily="34" charset="-128"/>
              </a:rPr>
              <a:t>6</a:t>
            </a:r>
            <a:r>
              <a:rPr lang="en-US" sz="2000" b="1" i="1">
                <a:ea typeface="Arial Unicode MS" panose="020B0604020202020204" pitchFamily="34" charset="-128"/>
                <a:cs typeface="Arial Unicode MS" panose="020B0604020202020204" pitchFamily="34" charset="-128"/>
              </a:rPr>
              <a:t>syzygy</a:t>
            </a:r>
            <a:r>
              <a:rPr lang="en-US" sz="2000">
                <a:solidFill>
                  <a:srgbClr val="990033"/>
                </a:solidFill>
                <a:ea typeface="Arial Unicode MS" panose="020B0604020202020204" pitchFamily="34" charset="-128"/>
                <a:cs typeface="Arial Unicode MS" panose="020B0604020202020204" pitchFamily="34" charset="-128"/>
              </a:rPr>
              <a:t>11</a:t>
            </a:r>
            <a:r>
              <a:rPr lang="en-US" sz="2000" b="1" i="1">
                <a:ea typeface="Arial Unicode MS" panose="020B0604020202020204" pitchFamily="34" charset="-128"/>
                <a:cs typeface="Arial Unicode MS" panose="020B0604020202020204" pitchFamily="34" charset="-128"/>
              </a:rPr>
              <a:t>szaibelyite</a:t>
            </a:r>
            <a:r>
              <a:rPr lang="en-US" sz="2000">
                <a:ea typeface="Arial Unicode MS" panose="020B0604020202020204" pitchFamily="34" charset="-128"/>
                <a:cs typeface="Arial Unicode MS" panose="020B0604020202020204" pitchFamily="34" charset="-128"/>
              </a:rPr>
              <a:t>….</a:t>
            </a:r>
            <a:endParaRPr lang="en-US" sz="1600">
              <a:ea typeface="Arial Unicode MS" panose="020B0604020202020204" pitchFamily="34" charset="-128"/>
              <a:cs typeface="Arial Unicode MS" panose="020B0604020202020204" pitchFamily="34" charset="-128"/>
            </a:endParaRPr>
          </a:p>
        </p:txBody>
      </p:sp>
      <p:graphicFrame>
        <p:nvGraphicFramePr>
          <p:cNvPr id="566277" name="Object 1024"/>
          <p:cNvGraphicFramePr>
            <a:graphicFrameLocks noChangeAspect="1"/>
          </p:cNvGraphicFramePr>
          <p:nvPr/>
        </p:nvGraphicFramePr>
        <p:xfrm>
          <a:off x="147638" y="4483100"/>
          <a:ext cx="3317875" cy="2332038"/>
        </p:xfrm>
        <a:graphic>
          <a:graphicData uri="http://schemas.openxmlformats.org/presentationml/2006/ole">
            <mc:AlternateContent xmlns:mc="http://schemas.openxmlformats.org/markup-compatibility/2006">
              <mc:Choice xmlns:v="urn:schemas-microsoft-com:vml" Requires="v">
                <p:oleObj spid="_x0000_s566549" name="Document" r:id="rId3" imgW="6599520" imgH="4689000" progId="Word.Document.8">
                  <p:embed/>
                </p:oleObj>
              </mc:Choice>
              <mc:Fallback>
                <p:oleObj name="Document" r:id="rId3" imgW="6599520" imgH="4689000" progId="Word.Document.8">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8" y="4483100"/>
                        <a:ext cx="3317875" cy="2332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6278" name="Line 6"/>
          <p:cNvSpPr>
            <a:spLocks noChangeShapeType="1"/>
          </p:cNvSpPr>
          <p:nvPr/>
        </p:nvSpPr>
        <p:spPr bwMode="auto">
          <a:xfrm>
            <a:off x="2743200" y="5029200"/>
            <a:ext cx="76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vi-VN"/>
          </a:p>
        </p:txBody>
      </p:sp>
      <p:sp>
        <p:nvSpPr>
          <p:cNvPr id="566279" name="Line 7"/>
          <p:cNvSpPr>
            <a:spLocks noChangeShapeType="1"/>
          </p:cNvSpPr>
          <p:nvPr/>
        </p:nvSpPr>
        <p:spPr bwMode="auto">
          <a:xfrm flipV="1">
            <a:off x="3505200" y="4343400"/>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vi-VN"/>
          </a:p>
        </p:txBody>
      </p:sp>
      <p:sp>
        <p:nvSpPr>
          <p:cNvPr id="566280" name="Line 8"/>
          <p:cNvSpPr>
            <a:spLocks noChangeShapeType="1"/>
          </p:cNvSpPr>
          <p:nvPr/>
        </p:nvSpPr>
        <p:spPr bwMode="auto">
          <a:xfrm flipH="1" flipV="1">
            <a:off x="1981200" y="3657600"/>
            <a:ext cx="15240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vi-VN"/>
          </a:p>
        </p:txBody>
      </p:sp>
      <p:sp>
        <p:nvSpPr>
          <p:cNvPr id="566281" name="Line 9"/>
          <p:cNvSpPr>
            <a:spLocks noChangeShapeType="1"/>
          </p:cNvSpPr>
          <p:nvPr/>
        </p:nvSpPr>
        <p:spPr bwMode="auto">
          <a:xfrm>
            <a:off x="2743200" y="6476999"/>
            <a:ext cx="3605886" cy="5080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vi-VN"/>
          </a:p>
        </p:txBody>
      </p:sp>
      <p:sp>
        <p:nvSpPr>
          <p:cNvPr id="566282" name="Line 10"/>
          <p:cNvSpPr>
            <a:spLocks noChangeShapeType="1"/>
          </p:cNvSpPr>
          <p:nvPr/>
        </p:nvSpPr>
        <p:spPr bwMode="auto">
          <a:xfrm flipV="1">
            <a:off x="6349086" y="3666675"/>
            <a:ext cx="0" cy="2819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vi-VN"/>
          </a:p>
        </p:txBody>
      </p:sp>
      <p:sp>
        <p:nvSpPr>
          <p:cNvPr id="566283" name="Text Box 11"/>
          <p:cNvSpPr txBox="1">
            <a:spLocks noChangeArrowheads="1"/>
          </p:cNvSpPr>
          <p:nvPr/>
        </p:nvSpPr>
        <p:spPr bwMode="auto">
          <a:xfrm>
            <a:off x="3336925" y="5181600"/>
            <a:ext cx="3062505"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0" hangingPunct="0"/>
            <a:r>
              <a:rPr lang="vi-VN" sz="2400" dirty="0" smtClean="0">
                <a:ea typeface="Arial Unicode MS" panose="020B0604020202020204" pitchFamily="34" charset="-128"/>
                <a:cs typeface="Arial Unicode MS" panose="020B0604020202020204" pitchFamily="34" charset="-128"/>
                <a:sym typeface="Symbol" panose="05050102010706020507" pitchFamily="18" charset="2"/>
              </a:rPr>
              <a:t></a:t>
            </a:r>
          </a:p>
          <a:p>
            <a:pPr marL="342900" indent="-342900" eaLnBrk="0" hangingPunct="0">
              <a:buFont typeface="Symbol" panose="05050102010706020507" pitchFamily="18" charset="2"/>
              <a:buChar char="ý"/>
            </a:pPr>
            <a:r>
              <a:rPr lang="vi-VN" dirty="0" smtClean="0">
                <a:ea typeface="Arial Unicode MS" panose="020B0604020202020204" pitchFamily="34" charset="-128"/>
                <a:cs typeface="Arial Unicode MS" panose="020B0604020202020204" pitchFamily="34" charset="-128"/>
                <a:sym typeface="Symbol" panose="05050102010706020507" pitchFamily="18" charset="2"/>
              </a:rPr>
              <a:t>Số bytes tiết kiệm  được</a:t>
            </a:r>
          </a:p>
          <a:p>
            <a:pPr eaLnBrk="0" hangingPunct="0"/>
            <a:r>
              <a:rPr lang="vi-VN" sz="2400" dirty="0" smtClean="0">
                <a:ea typeface="Arial Unicode MS" panose="020B0604020202020204" pitchFamily="34" charset="-128"/>
                <a:cs typeface="Arial Unicode MS" panose="020B0604020202020204" pitchFamily="34" charset="-128"/>
                <a:sym typeface="Symbol" panose="05050102010706020507" pitchFamily="18" charset="2"/>
              </a:rPr>
              <a:t>|  </a:t>
            </a:r>
            <a:r>
              <a:rPr lang="vi-VN" dirty="0" smtClean="0">
                <a:ea typeface="Arial Unicode MS" panose="020B0604020202020204" pitchFamily="34" charset="-128"/>
                <a:cs typeface="Arial Unicode MS" panose="020B0604020202020204" pitchFamily="34" charset="-128"/>
                <a:sym typeface="Symbol" panose="05050102010706020507" pitchFamily="18" charset="2"/>
              </a:rPr>
              <a:t>(k – 1) * pointer_size – k</a:t>
            </a:r>
          </a:p>
          <a:p>
            <a:pPr eaLnBrk="0" hangingPunct="0"/>
            <a:r>
              <a:rPr lang="vi-VN" sz="2400" dirty="0" smtClean="0">
                <a:ea typeface="Arial Unicode MS" panose="020B0604020202020204" pitchFamily="34" charset="-128"/>
                <a:cs typeface="Arial Unicode MS" panose="020B0604020202020204" pitchFamily="34" charset="-128"/>
                <a:sym typeface="Symbol" panose="05050102010706020507" pitchFamily="18" charset="2"/>
              </a:rPr>
              <a:t></a:t>
            </a:r>
            <a:endParaRPr lang="vi-VN" sz="2400" dirty="0">
              <a:ea typeface="Arial Unicode MS" panose="020B0604020202020204" pitchFamily="34" charset="-128"/>
              <a:cs typeface="Arial Unicode MS" panose="020B0604020202020204" pitchFamily="34" charset="-128"/>
            </a:endParaRPr>
          </a:p>
        </p:txBody>
      </p:sp>
      <p:sp>
        <p:nvSpPr>
          <p:cNvPr id="566284" name="AutoShape 12"/>
          <p:cNvSpPr>
            <a:spLocks noChangeArrowheads="1"/>
          </p:cNvSpPr>
          <p:nvPr/>
        </p:nvSpPr>
        <p:spPr bwMode="auto">
          <a:xfrm>
            <a:off x="6349086" y="4161975"/>
            <a:ext cx="2627313" cy="914400"/>
          </a:xfrm>
          <a:prstGeom prst="leftArrowCallout">
            <a:avLst>
              <a:gd name="adj1" fmla="val 25000"/>
              <a:gd name="adj2" fmla="val 25000"/>
              <a:gd name="adj3" fmla="val 54138"/>
              <a:gd name="adj4" fmla="val 70444"/>
            </a:avLst>
          </a:prstGeom>
          <a:solidFill>
            <a:schemeClr val="accent1">
              <a:alpha val="50195"/>
            </a:schemeClr>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0" hangingPunct="0"/>
            <a:r>
              <a:rPr lang="vi-VN" sz="2400" dirty="0" smtClean="0">
                <a:ea typeface="Arial Unicode MS" panose="020B0604020202020204" pitchFamily="34" charset="-128"/>
                <a:cs typeface="Arial Unicode MS" panose="020B0604020202020204" pitchFamily="34" charset="-128"/>
              </a:rPr>
              <a:t> word_length</a:t>
            </a:r>
            <a:endParaRPr lang="vi-VN" sz="2400" dirty="0">
              <a:ea typeface="Arial Unicode MS" panose="020B0604020202020204" pitchFamily="34" charset="-128"/>
              <a:cs typeface="Arial Unicode MS" panose="020B0604020202020204" pitchFamily="34" charset="-128"/>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fld id="{CAEDD0D5-94B8-4CC6-B4A1-5356DD1B2DB6}" type="slidenum">
              <a:rPr lang="vi-VN"/>
              <a:pPr/>
              <a:t>13</a:t>
            </a:fld>
            <a:endParaRPr lang="vi-VN"/>
          </a:p>
        </p:txBody>
      </p:sp>
      <p:sp>
        <p:nvSpPr>
          <p:cNvPr id="567298" name="Rectangle 2"/>
          <p:cNvSpPr>
            <a:spLocks noGrp="1" noChangeArrowheads="1"/>
          </p:cNvSpPr>
          <p:nvPr>
            <p:ph type="title"/>
          </p:nvPr>
        </p:nvSpPr>
        <p:spPr/>
        <p:txBody>
          <a:bodyPr/>
          <a:lstStyle/>
          <a:p>
            <a:r>
              <a:rPr lang="vi-VN" dirty="0" smtClean="0"/>
              <a:t>Phân đoạn</a:t>
            </a:r>
            <a:endParaRPr lang="vi-VN" dirty="0"/>
          </a:p>
        </p:txBody>
      </p:sp>
      <p:sp>
        <p:nvSpPr>
          <p:cNvPr id="567299" name="Rectangle 3"/>
          <p:cNvSpPr>
            <a:spLocks noGrp="1" noChangeArrowheads="1"/>
          </p:cNvSpPr>
          <p:nvPr>
            <p:ph type="body" idx="1"/>
          </p:nvPr>
        </p:nvSpPr>
        <p:spPr>
          <a:xfrm>
            <a:off x="539750" y="2017713"/>
            <a:ext cx="8415338" cy="4114800"/>
          </a:xfrm>
        </p:spPr>
        <p:txBody>
          <a:bodyPr/>
          <a:lstStyle/>
          <a:p>
            <a:r>
              <a:rPr lang="vi-VN" dirty="0" smtClean="0"/>
              <a:t>Ví dụ với kích thước khối </a:t>
            </a:r>
            <a:r>
              <a:rPr lang="vi-VN" i="1" dirty="0" smtClean="0"/>
              <a:t>k</a:t>
            </a:r>
            <a:r>
              <a:rPr lang="vi-VN" dirty="0" smtClean="0"/>
              <a:t> = 5</a:t>
            </a:r>
          </a:p>
          <a:p>
            <a:pPr algn="just"/>
            <a:r>
              <a:rPr lang="vi-VN" dirty="0" smtClean="0"/>
              <a:t>Khi chúng ta sử dụng 3 bytes/con trỏ, nếu không phân đoạn sẽ cần 5 x 3 = 15 bytes,</a:t>
            </a:r>
          </a:p>
          <a:p>
            <a:pPr algn="just"/>
            <a:r>
              <a:rPr lang="vi-VN" dirty="0" smtClean="0"/>
              <a:t>Nếu sử dụng phân đoạn sẽ cần 3 + 5 = 8 bytes.</a:t>
            </a:r>
          </a:p>
          <a:p>
            <a:pPr lvl="1" algn="just"/>
            <a:r>
              <a:rPr lang="vi-VN" dirty="0" smtClean="0"/>
              <a:t>Tiết kiệm 7 bytes cho mỗi khối.</a:t>
            </a:r>
          </a:p>
          <a:p>
            <a:endParaRPr lang="vi-VN" dirty="0"/>
          </a:p>
        </p:txBody>
      </p:sp>
      <p:sp>
        <p:nvSpPr>
          <p:cNvPr id="1217540" name="Text Box 4"/>
          <p:cNvSpPr txBox="1">
            <a:spLocks noChangeArrowheads="1"/>
          </p:cNvSpPr>
          <p:nvPr/>
        </p:nvSpPr>
        <p:spPr bwMode="auto">
          <a:xfrm>
            <a:off x="539750" y="4708301"/>
            <a:ext cx="8505825"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vi-VN" sz="2800" dirty="0" smtClean="0">
                <a:solidFill>
                  <a:srgbClr val="357E69"/>
                </a:solidFill>
                <a:latin typeface="Calibri" panose="020F0502020204030204" pitchFamily="34" charset="0"/>
                <a:ea typeface="Arial Unicode MS" panose="020B0604020202020204" pitchFamily="34" charset="-128"/>
                <a:cs typeface="Arial Unicode MS" panose="020B0604020202020204" pitchFamily="34" charset="-128"/>
              </a:rPr>
              <a:t>Thao tác này giảm kích thước từ điển,</a:t>
            </a:r>
          </a:p>
          <a:p>
            <a:r>
              <a:rPr lang="vi-VN" sz="2800" i="1" dirty="0" smtClean="0">
                <a:solidFill>
                  <a:srgbClr val="357E69"/>
                </a:solidFill>
                <a:latin typeface="Calibri" panose="020F0502020204030204" pitchFamily="34" charset="0"/>
                <a:ea typeface="Arial Unicode MS" panose="020B0604020202020204" pitchFamily="34" charset="-128"/>
                <a:cs typeface="Arial Unicode MS" panose="020B0604020202020204" pitchFamily="34" charset="-128"/>
              </a:rPr>
              <a:t>k </a:t>
            </a:r>
            <a:r>
              <a:rPr lang="vi-VN" sz="2800" dirty="0" smtClean="0">
                <a:solidFill>
                  <a:srgbClr val="357E69"/>
                </a:solidFill>
                <a:latin typeface="Calibri" panose="020F0502020204030204" pitchFamily="34" charset="0"/>
                <a:ea typeface="Arial Unicode MS" panose="020B0604020202020204" pitchFamily="34" charset="-128"/>
                <a:cs typeface="Arial Unicode MS" panose="020B0604020202020204" pitchFamily="34" charset="-128"/>
              </a:rPr>
              <a:t>lớn hơn sẽ tiết kiệm nhiều hơn,</a:t>
            </a:r>
          </a:p>
          <a:p>
            <a:r>
              <a:rPr lang="vi-VN" sz="2800" dirty="0" smtClean="0">
                <a:solidFill>
                  <a:srgbClr val="357E69"/>
                </a:solidFill>
                <a:latin typeface="Calibri" panose="020F0502020204030204" pitchFamily="34" charset="0"/>
                <a:ea typeface="Arial Unicode MS" panose="020B0604020202020204" pitchFamily="34" charset="-128"/>
                <a:cs typeface="Arial Unicode MS" panose="020B0604020202020204" pitchFamily="34" charset="-128"/>
              </a:rPr>
              <a:t>vì sao không sử dụng </a:t>
            </a:r>
            <a:r>
              <a:rPr lang="vi-VN" sz="2800" i="1" dirty="0" smtClean="0">
                <a:solidFill>
                  <a:srgbClr val="357E69"/>
                </a:solidFill>
                <a:latin typeface="Calibri" panose="020F0502020204030204" pitchFamily="34" charset="0"/>
                <a:ea typeface="Arial Unicode MS" panose="020B0604020202020204" pitchFamily="34" charset="-128"/>
                <a:cs typeface="Arial Unicode MS" panose="020B0604020202020204" pitchFamily="34" charset="-128"/>
              </a:rPr>
              <a:t>k</a:t>
            </a:r>
            <a:r>
              <a:rPr lang="vi-VN" sz="2800" dirty="0" smtClean="0">
                <a:solidFill>
                  <a:srgbClr val="357E69"/>
                </a:solidFill>
                <a:latin typeface="Calibri" panose="020F0502020204030204" pitchFamily="34" charset="0"/>
                <a:ea typeface="Arial Unicode MS" panose="020B0604020202020204" pitchFamily="34" charset="-128"/>
                <a:cs typeface="Arial Unicode MS" panose="020B0604020202020204" pitchFamily="34" charset="-128"/>
              </a:rPr>
              <a:t> lớn?</a:t>
            </a:r>
            <a:endParaRPr lang="vi-VN" sz="2800" dirty="0">
              <a:solidFill>
                <a:srgbClr val="357E69"/>
              </a:solidFill>
              <a:latin typeface="Calibri" panose="020F0502020204030204" pitchFamily="34" charset="0"/>
              <a:ea typeface="Arial Unicode MS" panose="020B0604020202020204" pitchFamily="34" charset="-128"/>
              <a:cs typeface="Arial Unicode MS" panose="020B0604020202020204"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175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7540"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355976" y="2016445"/>
            <a:ext cx="4230453" cy="4435152"/>
          </a:xfrm>
          <a:prstGeom prst="rect">
            <a:avLst/>
          </a:prstGeom>
        </p:spPr>
      </p:pic>
      <p:sp>
        <p:nvSpPr>
          <p:cNvPr id="8" name="Slide Number Placeholder 5"/>
          <p:cNvSpPr>
            <a:spLocks noGrp="1"/>
          </p:cNvSpPr>
          <p:nvPr>
            <p:ph type="sldNum" sz="quarter" idx="12"/>
          </p:nvPr>
        </p:nvSpPr>
        <p:spPr/>
        <p:txBody>
          <a:bodyPr/>
          <a:lstStyle/>
          <a:p>
            <a:fld id="{8D1CF04A-71F9-44CC-9FB1-80CF28B4FD3C}" type="slidenum">
              <a:rPr lang="vi-VN"/>
              <a:pPr/>
              <a:t>14</a:t>
            </a:fld>
            <a:endParaRPr lang="vi-VN"/>
          </a:p>
        </p:txBody>
      </p:sp>
      <p:sp>
        <p:nvSpPr>
          <p:cNvPr id="569346" name="Rectangle 2"/>
          <p:cNvSpPr>
            <a:spLocks noGrp="1" noChangeArrowheads="1"/>
          </p:cNvSpPr>
          <p:nvPr>
            <p:ph type="title"/>
          </p:nvPr>
        </p:nvSpPr>
        <p:spPr/>
        <p:txBody>
          <a:bodyPr/>
          <a:lstStyle/>
          <a:p>
            <a:r>
              <a:rPr lang="vi-VN" dirty="0" smtClean="0"/>
              <a:t>Từ điển không phân đoạn</a:t>
            </a:r>
            <a:endParaRPr lang="vi-VN" dirty="0"/>
          </a:p>
        </p:txBody>
      </p:sp>
      <p:sp>
        <p:nvSpPr>
          <p:cNvPr id="569347" name="Rectangle 3"/>
          <p:cNvSpPr>
            <a:spLocks noGrp="1" noChangeArrowheads="1"/>
          </p:cNvSpPr>
          <p:nvPr>
            <p:ph type="body" idx="1"/>
          </p:nvPr>
        </p:nvSpPr>
        <p:spPr>
          <a:xfrm>
            <a:off x="323528" y="2924944"/>
            <a:ext cx="4176464" cy="2808312"/>
          </a:xfrm>
        </p:spPr>
        <p:txBody>
          <a:bodyPr/>
          <a:lstStyle/>
          <a:p>
            <a:pPr algn="just"/>
            <a:r>
              <a:rPr lang="vi-VN" dirty="0" smtClean="0"/>
              <a:t>Giả sử xác suất sử dụng từ là đồng nhất, </a:t>
            </a:r>
          </a:p>
          <a:p>
            <a:pPr algn="just"/>
            <a:r>
              <a:rPr lang="vi-VN" dirty="0" smtClean="0"/>
              <a:t>Số so sánh trung bình để tìm một từ là </a:t>
            </a:r>
            <a:r>
              <a:rPr lang="vi-VN" dirty="0" smtClean="0">
                <a:solidFill>
                  <a:srgbClr val="A40508"/>
                </a:solidFill>
              </a:rPr>
              <a:t>(1+2∙2+4∙3+4)/8 ~2.6</a:t>
            </a:r>
            <a:endParaRPr lang="vi-VN" sz="2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A04F7012-5723-4384-A0BC-2FE9F7003CAF}" type="slidenum">
              <a:rPr lang="vi-VN"/>
              <a:pPr/>
              <a:t>15</a:t>
            </a:fld>
            <a:endParaRPr lang="vi-VN"/>
          </a:p>
        </p:txBody>
      </p:sp>
      <p:sp>
        <p:nvSpPr>
          <p:cNvPr id="570370" name="Rectangle 2"/>
          <p:cNvSpPr>
            <a:spLocks noGrp="1" noChangeArrowheads="1"/>
          </p:cNvSpPr>
          <p:nvPr>
            <p:ph type="title"/>
          </p:nvPr>
        </p:nvSpPr>
        <p:spPr/>
        <p:txBody>
          <a:bodyPr/>
          <a:lstStyle/>
          <a:p>
            <a:r>
              <a:rPr lang="vi-VN" dirty="0" smtClean="0"/>
              <a:t>Từ điển có phân đoạn</a:t>
            </a:r>
            <a:endParaRPr lang="vi-VN" dirty="0"/>
          </a:p>
        </p:txBody>
      </p:sp>
      <p:sp>
        <p:nvSpPr>
          <p:cNvPr id="570371" name="Rectangle 3"/>
          <p:cNvSpPr>
            <a:spLocks noGrp="1" noChangeArrowheads="1"/>
          </p:cNvSpPr>
          <p:nvPr>
            <p:ph type="body" idx="1"/>
          </p:nvPr>
        </p:nvSpPr>
        <p:spPr>
          <a:xfrm>
            <a:off x="312737" y="4437112"/>
            <a:ext cx="8631238" cy="2160588"/>
          </a:xfrm>
        </p:spPr>
        <p:txBody>
          <a:bodyPr/>
          <a:lstStyle/>
          <a:p>
            <a:r>
              <a:rPr lang="vi-VN" dirty="0" smtClean="0"/>
              <a:t>Tìm kiếm nhị phân trên khối</a:t>
            </a:r>
          </a:p>
          <a:p>
            <a:r>
              <a:rPr lang="vi-VN" dirty="0" smtClean="0"/>
              <a:t>Tìm kiếm tuần tự trong mỗi khối.</a:t>
            </a:r>
          </a:p>
          <a:p>
            <a:pPr lvl="1"/>
            <a:r>
              <a:rPr lang="vi-VN" dirty="0" smtClean="0"/>
              <a:t>Với khối 4 từ, số so sánh trung bình = </a:t>
            </a:r>
            <a:r>
              <a:rPr lang="vi-VN" dirty="0" smtClean="0">
                <a:solidFill>
                  <a:srgbClr val="A40508"/>
                </a:solidFill>
              </a:rPr>
              <a:t>(1+2∙2+2∙3+2∙4+5)/8 = 3 so sánh</a:t>
            </a:r>
            <a:endParaRPr lang="vi-VN" sz="2000" dirty="0"/>
          </a:p>
        </p:txBody>
      </p:sp>
      <p:pic>
        <p:nvPicPr>
          <p:cNvPr id="2" name="Picture 1"/>
          <p:cNvPicPr>
            <a:picLocks noChangeAspect="1"/>
          </p:cNvPicPr>
          <p:nvPr/>
        </p:nvPicPr>
        <p:blipFill>
          <a:blip r:embed="rId2"/>
          <a:stretch>
            <a:fillRect/>
          </a:stretch>
        </p:blipFill>
        <p:spPr>
          <a:xfrm>
            <a:off x="331782" y="2204864"/>
            <a:ext cx="8343900" cy="198120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5"/>
          <p:cNvSpPr>
            <a:spLocks noGrp="1"/>
          </p:cNvSpPr>
          <p:nvPr>
            <p:ph type="sldNum" sz="quarter" idx="12"/>
          </p:nvPr>
        </p:nvSpPr>
        <p:spPr/>
        <p:txBody>
          <a:bodyPr/>
          <a:lstStyle/>
          <a:p>
            <a:fld id="{AE263749-1777-4A98-9D5E-F766D8098A92}" type="slidenum">
              <a:rPr lang="vi-VN"/>
              <a:pPr/>
              <a:t>16</a:t>
            </a:fld>
            <a:endParaRPr lang="vi-VN"/>
          </a:p>
        </p:txBody>
      </p:sp>
      <p:sp>
        <p:nvSpPr>
          <p:cNvPr id="571394" name="Rectangle 2"/>
          <p:cNvSpPr>
            <a:spLocks noGrp="1" noChangeArrowheads="1"/>
          </p:cNvSpPr>
          <p:nvPr>
            <p:ph type="title"/>
          </p:nvPr>
        </p:nvSpPr>
        <p:spPr/>
        <p:txBody>
          <a:bodyPr/>
          <a:lstStyle/>
          <a:p>
            <a:r>
              <a:rPr lang="vi-VN" dirty="0" smtClean="0"/>
              <a:t>Chuỗi ký tự dài, phân đoạn và Front-coding</a:t>
            </a:r>
            <a:endParaRPr lang="vi-VN" dirty="0"/>
          </a:p>
        </p:txBody>
      </p:sp>
      <p:sp>
        <p:nvSpPr>
          <p:cNvPr id="571395" name="Rectangle 3"/>
          <p:cNvSpPr>
            <a:spLocks noGrp="1" noChangeArrowheads="1"/>
          </p:cNvSpPr>
          <p:nvPr>
            <p:ph type="body" idx="1"/>
          </p:nvPr>
        </p:nvSpPr>
        <p:spPr>
          <a:xfrm>
            <a:off x="404688" y="2081213"/>
            <a:ext cx="8559800" cy="2274887"/>
          </a:xfrm>
        </p:spPr>
        <p:txBody>
          <a:bodyPr/>
          <a:lstStyle/>
          <a:p>
            <a:r>
              <a:rPr lang="vi-VN" sz="2400" dirty="0" smtClean="0"/>
              <a:t>Đặc điểm: Những từ đã sắp xếp thường có phần bắt đầu giống nhau</a:t>
            </a:r>
          </a:p>
          <a:p>
            <a:r>
              <a:rPr lang="vi-VN" sz="2400" dirty="0" smtClean="0"/>
              <a:t>Front-coding: Trong khối, lưu hoàn chỉnh từ đầu tiên và phần khác biệt của các từ tiếp theo </a:t>
            </a:r>
            <a:r>
              <a:rPr lang="vi-VN" sz="2400" dirty="0" smtClean="0">
                <a:solidFill>
                  <a:srgbClr val="A40508"/>
                </a:solidFill>
              </a:rPr>
              <a:t>8</a:t>
            </a:r>
            <a:r>
              <a:rPr lang="vi-VN" sz="2400" b="1" i="1" dirty="0" smtClean="0"/>
              <a:t>automata</a:t>
            </a:r>
            <a:r>
              <a:rPr lang="vi-VN" sz="2400" dirty="0" smtClean="0">
                <a:solidFill>
                  <a:srgbClr val="A40508"/>
                </a:solidFill>
              </a:rPr>
              <a:t>8</a:t>
            </a:r>
            <a:r>
              <a:rPr lang="vi-VN" sz="2400" b="1" i="1" dirty="0" smtClean="0"/>
              <a:t>automate</a:t>
            </a:r>
            <a:r>
              <a:rPr lang="vi-VN" sz="2400" dirty="0" smtClean="0">
                <a:solidFill>
                  <a:srgbClr val="A40508"/>
                </a:solidFill>
              </a:rPr>
              <a:t>9</a:t>
            </a:r>
            <a:r>
              <a:rPr lang="vi-VN" sz="2400" b="1" i="1" dirty="0" smtClean="0"/>
              <a:t>automatic</a:t>
            </a:r>
            <a:r>
              <a:rPr lang="vi-VN" sz="2400" dirty="0" smtClean="0">
                <a:solidFill>
                  <a:srgbClr val="A40508"/>
                </a:solidFill>
              </a:rPr>
              <a:t>10</a:t>
            </a:r>
            <a:r>
              <a:rPr lang="vi-VN" sz="2400" b="1" i="1" dirty="0" smtClean="0"/>
              <a:t>automation</a:t>
            </a:r>
          </a:p>
          <a:p>
            <a:pPr marL="0" indent="0">
              <a:buNone/>
            </a:pPr>
            <a:endParaRPr lang="vi-VN" sz="2400" dirty="0"/>
          </a:p>
        </p:txBody>
      </p:sp>
      <p:sp>
        <p:nvSpPr>
          <p:cNvPr id="571396" name="Text Box 4"/>
          <p:cNvSpPr txBox="1">
            <a:spLocks noChangeArrowheads="1"/>
          </p:cNvSpPr>
          <p:nvPr/>
        </p:nvSpPr>
        <p:spPr bwMode="auto">
          <a:xfrm>
            <a:off x="1349375" y="4298950"/>
            <a:ext cx="360226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2400" dirty="0">
                <a:latin typeface="Lucida Sans" pitchFamily="34" charset="0"/>
                <a:ea typeface="Arial Unicode MS" panose="020B0604020202020204" pitchFamily="34" charset="-128"/>
                <a:cs typeface="Arial Unicode MS" panose="020B0604020202020204" pitchFamily="34" charset="-128"/>
                <a:sym typeface="Symbol" panose="05050102010706020507" pitchFamily="18" charset="2"/>
              </a:rPr>
              <a:t></a:t>
            </a:r>
            <a:r>
              <a:rPr lang="en-US" sz="2400" dirty="0" smtClean="0">
                <a:solidFill>
                  <a:srgbClr val="A40508"/>
                </a:solidFill>
                <a:latin typeface="Lucida Sans" pitchFamily="34" charset="0"/>
                <a:ea typeface="Arial Unicode MS" panose="020B0604020202020204" pitchFamily="34" charset="-128"/>
                <a:cs typeface="Arial Unicode MS" panose="020B0604020202020204" pitchFamily="34" charset="-128"/>
              </a:rPr>
              <a:t>87</a:t>
            </a:r>
            <a:r>
              <a:rPr lang="en-US" sz="2400" b="1" i="1" dirty="0" smtClean="0">
                <a:latin typeface="Lucida Sans" pitchFamily="34" charset="0"/>
                <a:ea typeface="Arial Unicode MS" panose="020B0604020202020204" pitchFamily="34" charset="-128"/>
                <a:cs typeface="Arial Unicode MS" panose="020B0604020202020204" pitchFamily="34" charset="-128"/>
              </a:rPr>
              <a:t>automata</a:t>
            </a:r>
            <a:r>
              <a:rPr lang="en-US" sz="2400" dirty="0" smtClean="0">
                <a:solidFill>
                  <a:srgbClr val="A40508"/>
                </a:solidFill>
                <a:latin typeface="Lucida Sans" pitchFamily="34" charset="0"/>
                <a:ea typeface="Arial Unicode MS" panose="020B0604020202020204" pitchFamily="34" charset="-128"/>
                <a:cs typeface="Arial Unicode MS" panose="020B0604020202020204" pitchFamily="34" charset="-128"/>
              </a:rPr>
              <a:t>1</a:t>
            </a:r>
            <a:r>
              <a:rPr lang="en-US" sz="2400" b="1" i="1" dirty="0" smtClean="0">
                <a:latin typeface="Lucida Sans" pitchFamily="34" charset="0"/>
                <a:ea typeface="Arial Unicode MS" panose="020B0604020202020204" pitchFamily="34" charset="-128"/>
                <a:cs typeface="Arial Unicode MS" panose="020B0604020202020204" pitchFamily="34" charset="-128"/>
                <a:sym typeface="Symbol" panose="05050102010706020507" pitchFamily="18" charset="2"/>
              </a:rPr>
              <a:t>e</a:t>
            </a:r>
            <a:r>
              <a:rPr lang="en-US" sz="2400" dirty="0" smtClean="0">
                <a:solidFill>
                  <a:srgbClr val="A40508"/>
                </a:solidFill>
                <a:latin typeface="Lucida Sans" pitchFamily="34" charset="0"/>
                <a:ea typeface="Arial Unicode MS" panose="020B0604020202020204" pitchFamily="34" charset="-128"/>
                <a:cs typeface="Arial Unicode MS" panose="020B0604020202020204" pitchFamily="34" charset="-128"/>
                <a:sym typeface="Symbol" panose="05050102010706020507" pitchFamily="18" charset="2"/>
              </a:rPr>
              <a:t>2</a:t>
            </a:r>
            <a:r>
              <a:rPr lang="en-US" sz="2400" b="1" i="1" dirty="0" smtClean="0">
                <a:latin typeface="Lucida Sans" pitchFamily="34" charset="0"/>
                <a:ea typeface="Arial Unicode MS" panose="020B0604020202020204" pitchFamily="34" charset="-128"/>
                <a:cs typeface="Arial Unicode MS" panose="020B0604020202020204" pitchFamily="34" charset="-128"/>
                <a:sym typeface="Symbol" panose="05050102010706020507" pitchFamily="18" charset="2"/>
              </a:rPr>
              <a:t>ic</a:t>
            </a:r>
            <a:r>
              <a:rPr lang="en-US" sz="2400" dirty="0" smtClean="0">
                <a:solidFill>
                  <a:srgbClr val="A40508"/>
                </a:solidFill>
                <a:latin typeface="Lucida Sans" pitchFamily="34" charset="0"/>
                <a:ea typeface="Arial Unicode MS" panose="020B0604020202020204" pitchFamily="34" charset="-128"/>
                <a:cs typeface="Arial Unicode MS" panose="020B0604020202020204" pitchFamily="34" charset="-128"/>
                <a:sym typeface="Symbol" panose="05050102010706020507" pitchFamily="18" charset="2"/>
              </a:rPr>
              <a:t>3</a:t>
            </a:r>
            <a:r>
              <a:rPr lang="en-US" sz="2400" b="1" i="1" dirty="0" smtClean="0">
                <a:latin typeface="Lucida Sans" pitchFamily="34" charset="0"/>
                <a:ea typeface="Arial Unicode MS" panose="020B0604020202020204" pitchFamily="34" charset="-128"/>
                <a:cs typeface="Arial Unicode MS" panose="020B0604020202020204" pitchFamily="34" charset="-128"/>
                <a:sym typeface="Symbol" panose="05050102010706020507" pitchFamily="18" charset="2"/>
              </a:rPr>
              <a:t>ion</a:t>
            </a:r>
            <a:endParaRPr lang="en-US" sz="2400" b="1" i="1" dirty="0">
              <a:latin typeface="Lucida Sans" pitchFamily="34" charset="0"/>
              <a:ea typeface="Arial Unicode MS" panose="020B0604020202020204" pitchFamily="34" charset="-128"/>
              <a:cs typeface="Arial Unicode MS" panose="020B0604020202020204" pitchFamily="34" charset="-128"/>
              <a:sym typeface="Symbol" panose="05050102010706020507" pitchFamily="18" charset="2"/>
            </a:endParaRPr>
          </a:p>
        </p:txBody>
      </p:sp>
      <p:sp>
        <p:nvSpPr>
          <p:cNvPr id="571397" name="Line 5"/>
          <p:cNvSpPr>
            <a:spLocks noChangeShapeType="1"/>
          </p:cNvSpPr>
          <p:nvPr/>
        </p:nvSpPr>
        <p:spPr bwMode="auto">
          <a:xfrm flipV="1">
            <a:off x="2627784" y="4603750"/>
            <a:ext cx="0" cy="1143000"/>
          </a:xfrm>
          <a:prstGeom prst="line">
            <a:avLst/>
          </a:prstGeom>
          <a:noFill/>
          <a:ln w="12700">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vi-VN"/>
          </a:p>
        </p:txBody>
      </p:sp>
      <p:sp>
        <p:nvSpPr>
          <p:cNvPr id="571398" name="Text Box 6"/>
          <p:cNvSpPr txBox="1">
            <a:spLocks noChangeArrowheads="1"/>
          </p:cNvSpPr>
          <p:nvPr/>
        </p:nvSpPr>
        <p:spPr bwMode="auto">
          <a:xfrm>
            <a:off x="708025" y="5746750"/>
            <a:ext cx="2940050" cy="45720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2400">
                <a:latin typeface="Lucida Sans" pitchFamily="34" charset="0"/>
                <a:ea typeface="Arial Unicode MS" panose="020B0604020202020204" pitchFamily="34" charset="-128"/>
                <a:cs typeface="Arial Unicode MS" panose="020B0604020202020204" pitchFamily="34" charset="-128"/>
              </a:rPr>
              <a:t>Phần đầu </a:t>
            </a:r>
            <a:r>
              <a:rPr lang="en-US" sz="2400" b="1" i="1">
                <a:latin typeface="Lucida Sans" pitchFamily="34" charset="0"/>
                <a:ea typeface="Arial Unicode MS" panose="020B0604020202020204" pitchFamily="34" charset="-128"/>
                <a:cs typeface="Arial Unicode MS" panose="020B0604020202020204" pitchFamily="34" charset="-128"/>
              </a:rPr>
              <a:t>automat</a:t>
            </a:r>
          </a:p>
        </p:txBody>
      </p:sp>
      <p:sp>
        <p:nvSpPr>
          <p:cNvPr id="571399" name="Line 7"/>
          <p:cNvSpPr>
            <a:spLocks noChangeShapeType="1"/>
          </p:cNvSpPr>
          <p:nvPr/>
        </p:nvSpPr>
        <p:spPr bwMode="auto">
          <a:xfrm flipH="1" flipV="1">
            <a:off x="3733800" y="4679950"/>
            <a:ext cx="381000" cy="1143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vi-VN"/>
          </a:p>
        </p:txBody>
      </p:sp>
      <p:sp>
        <p:nvSpPr>
          <p:cNvPr id="571400" name="Text Box 8"/>
          <p:cNvSpPr txBox="1">
            <a:spLocks noChangeArrowheads="1"/>
          </p:cNvSpPr>
          <p:nvPr/>
        </p:nvSpPr>
        <p:spPr bwMode="auto">
          <a:xfrm>
            <a:off x="4114800" y="5630863"/>
            <a:ext cx="4200525" cy="82232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2400">
                <a:latin typeface="Lucida Sans" pitchFamily="34" charset="0"/>
                <a:ea typeface="Arial Unicode MS" panose="020B0604020202020204" pitchFamily="34" charset="-128"/>
                <a:cs typeface="Arial Unicode MS" panose="020B0604020202020204" pitchFamily="34" charset="-128"/>
              </a:rPr>
              <a:t>Độ dài phần mở rộng ngoài</a:t>
            </a:r>
          </a:p>
          <a:p>
            <a:r>
              <a:rPr lang="en-US" sz="2400" b="1" i="1">
                <a:latin typeface="Lucida Sans" pitchFamily="34" charset="0"/>
                <a:ea typeface="Arial Unicode MS" panose="020B0604020202020204" pitchFamily="34" charset="-128"/>
                <a:cs typeface="Arial Unicode MS" panose="020B0604020202020204" pitchFamily="34" charset="-128"/>
              </a:rPr>
              <a:t>automat.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2"/>
          </p:nvPr>
        </p:nvSpPr>
        <p:spPr/>
        <p:txBody>
          <a:bodyPr/>
          <a:lstStyle/>
          <a:p>
            <a:fld id="{82D1AD0D-0564-4144-9531-A2C4DDBD7A26}" type="slidenum">
              <a:rPr lang="vi-VN"/>
              <a:pPr/>
              <a:t>17</a:t>
            </a:fld>
            <a:endParaRPr lang="vi-VN"/>
          </a:p>
        </p:txBody>
      </p:sp>
      <p:sp>
        <p:nvSpPr>
          <p:cNvPr id="598018" name="Rectangle 2"/>
          <p:cNvSpPr>
            <a:spLocks noGrp="1" noChangeArrowheads="1"/>
          </p:cNvSpPr>
          <p:nvPr>
            <p:ph type="title" idx="4294967295"/>
          </p:nvPr>
        </p:nvSpPr>
        <p:spPr/>
        <p:txBody>
          <a:bodyPr/>
          <a:lstStyle/>
          <a:p>
            <a:r>
              <a:rPr lang="en-US"/>
              <a:t>Nội dung chính</a:t>
            </a:r>
          </a:p>
        </p:txBody>
      </p:sp>
      <p:sp>
        <p:nvSpPr>
          <p:cNvPr id="598019" name="Rectangle 3"/>
          <p:cNvSpPr>
            <a:spLocks noGrp="1" noChangeArrowheads="1"/>
          </p:cNvSpPr>
          <p:nvPr>
            <p:ph type="body" idx="4294967295"/>
          </p:nvPr>
        </p:nvSpPr>
        <p:spPr>
          <a:xfrm>
            <a:off x="457200" y="2060575"/>
            <a:ext cx="8229600" cy="2743200"/>
          </a:xfrm>
        </p:spPr>
        <p:txBody>
          <a:bodyPr/>
          <a:lstStyle/>
          <a:p>
            <a:pPr defTabSz="457200"/>
            <a:r>
              <a:rPr lang="vi-VN" sz="3000" dirty="0" smtClean="0">
                <a:solidFill>
                  <a:srgbClr val="DDDDDD"/>
                </a:solidFill>
              </a:rPr>
              <a:t>Các quy luật phân bố từ </a:t>
            </a:r>
          </a:p>
          <a:p>
            <a:pPr defTabSz="457200"/>
            <a:r>
              <a:rPr lang="vi-VN" sz="3000" dirty="0" smtClean="0">
                <a:solidFill>
                  <a:srgbClr val="DDDDDD"/>
                </a:solidFill>
              </a:rPr>
              <a:t>Nén từ điển</a:t>
            </a:r>
          </a:p>
          <a:p>
            <a:pPr defTabSz="457200"/>
            <a:r>
              <a:rPr lang="vi-VN" sz="3000" dirty="0" smtClean="0"/>
              <a:t>Nén danh sách mã văn bản</a:t>
            </a:r>
            <a:endParaRPr lang="vi-VN" sz="3000" dirty="0"/>
          </a:p>
        </p:txBody>
      </p:sp>
      <p:sp>
        <p:nvSpPr>
          <p:cNvPr id="598020" name="TextBox 4"/>
          <p:cNvSpPr txBox="1">
            <a:spLocks noChangeArrowheads="1"/>
          </p:cNvSpPr>
          <p:nvPr/>
        </p:nvSpPr>
        <p:spPr bwMode="auto">
          <a:xfrm>
            <a:off x="7620000" y="-33338"/>
            <a:ext cx="7127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solidFill>
                  <a:srgbClr val="FBFCFF"/>
                </a:solidFill>
                <a:latin typeface="Lucida Sans" pitchFamily="34" charset="0"/>
                <a:ea typeface="Arial Unicode MS" panose="020B0604020202020204" pitchFamily="34" charset="-128"/>
                <a:cs typeface="Arial Unicode MS" panose="020B0604020202020204" pitchFamily="34" charset="-128"/>
              </a:rPr>
              <a:t>Ch. 5</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8767DF50-970D-4531-985B-2C18070CD741}" type="slidenum">
              <a:rPr lang="vi-VN"/>
              <a:pPr/>
              <a:t>18</a:t>
            </a:fld>
            <a:endParaRPr lang="vi-VN"/>
          </a:p>
        </p:txBody>
      </p:sp>
      <p:sp>
        <p:nvSpPr>
          <p:cNvPr id="575490" name="Rectangle 2"/>
          <p:cNvSpPr>
            <a:spLocks noGrp="1" noChangeArrowheads="1"/>
          </p:cNvSpPr>
          <p:nvPr>
            <p:ph type="title"/>
          </p:nvPr>
        </p:nvSpPr>
        <p:spPr/>
        <p:txBody>
          <a:bodyPr/>
          <a:lstStyle/>
          <a:p>
            <a:r>
              <a:rPr lang="vi-VN" dirty="0" smtClean="0"/>
              <a:t>Nén danh sách mã văn bản</a:t>
            </a:r>
            <a:endParaRPr lang="vi-VN" dirty="0"/>
          </a:p>
        </p:txBody>
      </p:sp>
      <p:sp>
        <p:nvSpPr>
          <p:cNvPr id="575491" name="Rectangle 3"/>
          <p:cNvSpPr>
            <a:spLocks noGrp="1" noChangeArrowheads="1"/>
          </p:cNvSpPr>
          <p:nvPr>
            <p:ph type="body" idx="1"/>
          </p:nvPr>
        </p:nvSpPr>
        <p:spPr>
          <a:xfrm>
            <a:off x="611560" y="2017713"/>
            <a:ext cx="8343528" cy="4651375"/>
          </a:xfrm>
        </p:spPr>
        <p:txBody>
          <a:bodyPr/>
          <a:lstStyle/>
          <a:p>
            <a:pPr algn="just"/>
            <a:r>
              <a:rPr lang="vi-VN" dirty="0" smtClean="0"/>
              <a:t>Xét trường hợp đơn giản nhất khi chỉ lưu mã văn bản theo trật tự tăng dần trong danh sách thẻ định vị.</a:t>
            </a:r>
          </a:p>
          <a:p>
            <a:pPr lvl="1" algn="just"/>
            <a:r>
              <a:rPr lang="vi-VN" dirty="0" smtClean="0"/>
              <a:t>Ví dụ, mô hình Boolean.</a:t>
            </a:r>
            <a:endParaRPr lang="vi-VN" dirty="0" smtClean="0"/>
          </a:p>
          <a:p>
            <a:pPr algn="just"/>
            <a:r>
              <a:rPr lang="vi-VN" dirty="0" smtClean="0"/>
              <a:t>Mục đích nén: </a:t>
            </a:r>
          </a:p>
          <a:p>
            <a:pPr lvl="1" algn="just"/>
            <a:r>
              <a:rPr lang="vi-VN" dirty="0" smtClean="0"/>
              <a:t>Giảm kích thước danh sách thẻ định vị;</a:t>
            </a:r>
          </a:p>
          <a:p>
            <a:pPr lvl="1"/>
            <a:r>
              <a:rPr lang="vi-VN" dirty="0" smtClean="0"/>
              <a:t>Lưu số lượng lớn thẻ định vị trong bộ nhớ;</a:t>
            </a:r>
          </a:p>
          <a:p>
            <a:pPr lvl="1"/>
            <a:r>
              <a:rPr lang="vi-VN" dirty="0" smtClean="0"/>
              <a:t>Giảm thời gian đọc từ ổ đĩa.</a:t>
            </a:r>
            <a:endParaRPr lang="vi-V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8767DF50-970D-4531-985B-2C18070CD741}" type="slidenum">
              <a:rPr lang="vi-VN"/>
              <a:pPr/>
              <a:t>19</a:t>
            </a:fld>
            <a:endParaRPr lang="vi-VN"/>
          </a:p>
        </p:txBody>
      </p:sp>
      <p:sp>
        <p:nvSpPr>
          <p:cNvPr id="575490" name="Rectangle 2"/>
          <p:cNvSpPr>
            <a:spLocks noGrp="1" noChangeArrowheads="1"/>
          </p:cNvSpPr>
          <p:nvPr>
            <p:ph type="title"/>
          </p:nvPr>
        </p:nvSpPr>
        <p:spPr/>
        <p:txBody>
          <a:bodyPr/>
          <a:lstStyle/>
          <a:p>
            <a:r>
              <a:rPr lang="vi-VN" dirty="0" smtClean="0"/>
              <a:t>Biểu diễn nhị phân của mã văn bản</a:t>
            </a:r>
            <a:endParaRPr lang="vi-VN" dirty="0"/>
          </a:p>
        </p:txBody>
      </p:sp>
      <p:sp>
        <p:nvSpPr>
          <p:cNvPr id="575491" name="Rectangle 3"/>
          <p:cNvSpPr>
            <a:spLocks noGrp="1" noChangeArrowheads="1"/>
          </p:cNvSpPr>
          <p:nvPr>
            <p:ph type="body" idx="1"/>
          </p:nvPr>
        </p:nvSpPr>
        <p:spPr>
          <a:xfrm>
            <a:off x="323850" y="2017713"/>
            <a:ext cx="8631238" cy="4651375"/>
          </a:xfrm>
        </p:spPr>
        <p:txBody>
          <a:bodyPr/>
          <a:lstStyle/>
          <a:p>
            <a:pPr algn="just"/>
            <a:r>
              <a:rPr lang="vi-VN" dirty="0" smtClean="0"/>
              <a:t>Số bit tối ưu để biểu diễn mã văn bản là log</a:t>
            </a:r>
            <a:r>
              <a:rPr lang="vi-VN" baseline="-25000" dirty="0" smtClean="0"/>
              <a:t>2</a:t>
            </a:r>
            <a:r>
              <a:rPr lang="vi-VN" dirty="0" smtClean="0"/>
              <a:t>(DocID) bits:</a:t>
            </a:r>
          </a:p>
          <a:p>
            <a:pPr lvl="1" algn="just"/>
            <a:r>
              <a:rPr lang="vi-VN" dirty="0" smtClean="0"/>
              <a:t>Nếu sử dụng lượng bit cố định (&gt;=log</a:t>
            </a:r>
            <a:r>
              <a:rPr lang="vi-VN" baseline="-25000" dirty="0" smtClean="0"/>
              <a:t>2</a:t>
            </a:r>
            <a:r>
              <a:rPr lang="vi-VN" dirty="0" smtClean="0"/>
              <a:t>(max(docID))) sẽ lãng phí bộ nhớ khi lưu mã số nhỏ;</a:t>
            </a:r>
          </a:p>
          <a:p>
            <a:pPr lvl="1" algn="just"/>
            <a:r>
              <a:rPr lang="vi-VN" dirty="0" smtClean="0"/>
              <a:t>Cần thay đổi số lượng bit phù hợp với mã văn bản.</a:t>
            </a:r>
            <a:endParaRPr lang="vi-VN" dirty="0"/>
          </a:p>
        </p:txBody>
      </p:sp>
    </p:spTree>
    <p:extLst>
      <p:ext uri="{BB962C8B-B14F-4D97-AF65-F5344CB8AC3E}">
        <p14:creationId xmlns:p14="http://schemas.microsoft.com/office/powerpoint/2010/main" val="42054106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2"/>
          </p:nvPr>
        </p:nvSpPr>
        <p:spPr/>
        <p:txBody>
          <a:bodyPr/>
          <a:lstStyle/>
          <a:p>
            <a:fld id="{8E375785-D82C-4594-9D86-0B8BAB4BC83E}" type="slidenum">
              <a:rPr lang="vi-VN"/>
              <a:pPr/>
              <a:t>2</a:t>
            </a:fld>
            <a:endParaRPr lang="vi-VN"/>
          </a:p>
        </p:txBody>
      </p:sp>
      <p:sp>
        <p:nvSpPr>
          <p:cNvPr id="600066" name="Rectangle 2"/>
          <p:cNvSpPr>
            <a:spLocks noGrp="1" noChangeArrowheads="1"/>
          </p:cNvSpPr>
          <p:nvPr>
            <p:ph type="title" idx="4294967295"/>
          </p:nvPr>
        </p:nvSpPr>
        <p:spPr/>
        <p:txBody>
          <a:bodyPr/>
          <a:lstStyle/>
          <a:p>
            <a:r>
              <a:rPr lang="en-US"/>
              <a:t>Nội dung chính</a:t>
            </a:r>
          </a:p>
        </p:txBody>
      </p:sp>
      <p:sp>
        <p:nvSpPr>
          <p:cNvPr id="600067" name="Rectangle 3"/>
          <p:cNvSpPr>
            <a:spLocks noGrp="1" noChangeArrowheads="1"/>
          </p:cNvSpPr>
          <p:nvPr>
            <p:ph type="body" idx="4294967295"/>
          </p:nvPr>
        </p:nvSpPr>
        <p:spPr>
          <a:xfrm>
            <a:off x="457200" y="2060575"/>
            <a:ext cx="8229600" cy="2743200"/>
          </a:xfrm>
        </p:spPr>
        <p:txBody>
          <a:bodyPr/>
          <a:lstStyle/>
          <a:p>
            <a:pPr defTabSz="457200"/>
            <a:r>
              <a:rPr lang="vi-VN" sz="3000" dirty="0" smtClean="0"/>
              <a:t>Các quy luật phân bố từ vựng</a:t>
            </a:r>
          </a:p>
          <a:p>
            <a:pPr defTabSz="457200"/>
            <a:r>
              <a:rPr lang="vi-VN" sz="3000" dirty="0" smtClean="0">
                <a:solidFill>
                  <a:srgbClr val="DDDDDD"/>
                </a:solidFill>
              </a:rPr>
              <a:t>Nén từ điển</a:t>
            </a:r>
          </a:p>
          <a:p>
            <a:pPr defTabSz="457200"/>
            <a:r>
              <a:rPr lang="vi-VN" sz="3000" dirty="0" smtClean="0">
                <a:solidFill>
                  <a:srgbClr val="DDDDDD"/>
                </a:solidFill>
              </a:rPr>
              <a:t>Nén danh sách mã văn bản</a:t>
            </a:r>
            <a:endParaRPr lang="vi-VN" sz="3000" dirty="0">
              <a:solidFill>
                <a:srgbClr val="DDDDDD"/>
              </a:solidFill>
            </a:endParaRPr>
          </a:p>
        </p:txBody>
      </p:sp>
      <p:sp>
        <p:nvSpPr>
          <p:cNvPr id="600068" name="TextBox 4"/>
          <p:cNvSpPr txBox="1">
            <a:spLocks noChangeArrowheads="1"/>
          </p:cNvSpPr>
          <p:nvPr/>
        </p:nvSpPr>
        <p:spPr bwMode="auto">
          <a:xfrm>
            <a:off x="7620000" y="-33338"/>
            <a:ext cx="7127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solidFill>
                  <a:srgbClr val="FBFCFF"/>
                </a:solidFill>
                <a:latin typeface="Lucida Sans" pitchFamily="34" charset="0"/>
                <a:ea typeface="Arial Unicode MS" panose="020B0604020202020204" pitchFamily="34" charset="-128"/>
                <a:cs typeface="Arial Unicode MS" panose="020B0604020202020204" pitchFamily="34" charset="-128"/>
              </a:rPr>
              <a:t>Ch. 5</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fld id="{94F48709-7DC2-414E-8798-97144A99B2DA}" type="slidenum">
              <a:rPr lang="vi-VN"/>
              <a:pPr/>
              <a:t>20</a:t>
            </a:fld>
            <a:endParaRPr lang="vi-VN"/>
          </a:p>
        </p:txBody>
      </p:sp>
      <p:sp>
        <p:nvSpPr>
          <p:cNvPr id="577538" name="Rectangle 2"/>
          <p:cNvSpPr>
            <a:spLocks noGrp="1" noChangeArrowheads="1"/>
          </p:cNvSpPr>
          <p:nvPr>
            <p:ph type="title"/>
          </p:nvPr>
        </p:nvSpPr>
        <p:spPr/>
        <p:txBody>
          <a:bodyPr/>
          <a:lstStyle/>
          <a:p>
            <a:r>
              <a:rPr lang="vi-VN" dirty="0" smtClean="0"/>
              <a:t>Danh sách khoảng cách</a:t>
            </a:r>
            <a:endParaRPr lang="vi-VN" dirty="0"/>
          </a:p>
        </p:txBody>
      </p:sp>
      <p:sp>
        <p:nvSpPr>
          <p:cNvPr id="577539" name="Rectangle 3"/>
          <p:cNvSpPr>
            <a:spLocks noGrp="1" noChangeArrowheads="1"/>
          </p:cNvSpPr>
          <p:nvPr>
            <p:ph type="body" idx="1"/>
          </p:nvPr>
        </p:nvSpPr>
        <p:spPr>
          <a:xfrm>
            <a:off x="611560" y="2017713"/>
            <a:ext cx="8343528" cy="4114800"/>
          </a:xfrm>
        </p:spPr>
        <p:txBody>
          <a:bodyPr/>
          <a:lstStyle/>
          <a:p>
            <a:pPr algn="just"/>
            <a:r>
              <a:rPr lang="vi-VN" dirty="0" smtClean="0"/>
              <a:t>Các mã văn bản trong danh sách được lưu theo thứ tự tăng dần, ví dụ:</a:t>
            </a:r>
          </a:p>
          <a:p>
            <a:pPr lvl="1"/>
            <a:r>
              <a:rPr lang="vi-VN" b="1" i="1" dirty="0" smtClean="0"/>
              <a:t>Máy tính</a:t>
            </a:r>
            <a:r>
              <a:rPr lang="vi-VN" dirty="0" smtClean="0"/>
              <a:t>: 33,47,154,159,202 …</a:t>
            </a:r>
          </a:p>
          <a:p>
            <a:r>
              <a:rPr lang="vi-VN" dirty="0" smtClean="0"/>
              <a:t>Có thể thay bằng khoảng cách</a:t>
            </a:r>
          </a:p>
          <a:p>
            <a:pPr lvl="1"/>
            <a:r>
              <a:rPr lang="vi-VN" dirty="0" smtClean="0"/>
              <a:t>33,14,107,5,43 …</a:t>
            </a:r>
            <a:endParaRPr lang="vi-VN" dirty="0"/>
          </a:p>
        </p:txBody>
      </p:sp>
      <p:sp>
        <p:nvSpPr>
          <p:cNvPr id="577540" name="Rectangle 4"/>
          <p:cNvSpPr>
            <a:spLocks noChangeArrowheads="1"/>
          </p:cNvSpPr>
          <p:nvPr/>
        </p:nvSpPr>
        <p:spPr bwMode="auto">
          <a:xfrm>
            <a:off x="3796977" y="3000375"/>
            <a:ext cx="1135063" cy="381000"/>
          </a:xfrm>
          <a:prstGeom prst="rect">
            <a:avLst/>
          </a:prstGeom>
          <a:noFill/>
          <a:ln w="254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577541" name="Rectangle 5"/>
          <p:cNvSpPr>
            <a:spLocks noChangeArrowheads="1"/>
          </p:cNvSpPr>
          <p:nvPr/>
        </p:nvSpPr>
        <p:spPr bwMode="auto">
          <a:xfrm>
            <a:off x="2882577" y="3990975"/>
            <a:ext cx="304800" cy="301625"/>
          </a:xfrm>
          <a:prstGeom prst="rect">
            <a:avLst/>
          </a:prstGeom>
          <a:noFill/>
          <a:ln w="254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cxnSp>
        <p:nvCxnSpPr>
          <p:cNvPr id="577542" name="AutoShape 6"/>
          <p:cNvCxnSpPr>
            <a:cxnSpLocks noChangeShapeType="1"/>
            <a:stCxn id="577541" idx="0"/>
            <a:endCxn id="577540" idx="2"/>
          </p:cNvCxnSpPr>
          <p:nvPr/>
        </p:nvCxnSpPr>
        <p:spPr bwMode="auto">
          <a:xfrm flipV="1">
            <a:off x="3034977" y="3394075"/>
            <a:ext cx="1330325" cy="584200"/>
          </a:xfrm>
          <a:prstGeom prst="straightConnector1">
            <a:avLst/>
          </a:prstGeom>
          <a:noFill/>
          <a:ln w="25400">
            <a:solidFill>
              <a:schemeClr val="folHlink"/>
            </a:solidFill>
            <a:miter lim="800000"/>
            <a:headEnd/>
            <a:tailEn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3EE169CB-562A-43B8-8574-700297845709}" type="slidenum">
              <a:rPr lang="vi-VN"/>
              <a:pPr/>
              <a:t>21</a:t>
            </a:fld>
            <a:endParaRPr lang="vi-VN"/>
          </a:p>
        </p:txBody>
      </p:sp>
      <p:sp>
        <p:nvSpPr>
          <p:cNvPr id="581634" name="Rectangle 2"/>
          <p:cNvSpPr>
            <a:spLocks noGrp="1" noChangeArrowheads="1"/>
          </p:cNvSpPr>
          <p:nvPr>
            <p:ph type="title"/>
          </p:nvPr>
        </p:nvSpPr>
        <p:spPr/>
        <p:txBody>
          <a:bodyPr/>
          <a:lstStyle/>
          <a:p>
            <a:r>
              <a:rPr lang="vi-VN" dirty="0" smtClean="0"/>
              <a:t>Mã VB</a:t>
            </a:r>
            <a:endParaRPr lang="vi-VN" dirty="0"/>
          </a:p>
        </p:txBody>
      </p:sp>
      <p:sp>
        <p:nvSpPr>
          <p:cNvPr id="581635" name="Rectangle 3"/>
          <p:cNvSpPr>
            <a:spLocks noGrp="1" noChangeArrowheads="1"/>
          </p:cNvSpPr>
          <p:nvPr>
            <p:ph type="body" idx="1"/>
          </p:nvPr>
        </p:nvSpPr>
        <p:spPr>
          <a:xfrm>
            <a:off x="323850" y="2017712"/>
            <a:ext cx="8631238" cy="4579639"/>
          </a:xfrm>
        </p:spPr>
        <p:txBody>
          <a:bodyPr/>
          <a:lstStyle/>
          <a:p>
            <a:pPr>
              <a:lnSpc>
                <a:spcPct val="150000"/>
              </a:lnSpc>
              <a:spcBef>
                <a:spcPts val="0"/>
              </a:spcBef>
            </a:pPr>
            <a:r>
              <a:rPr lang="vi-VN" sz="2400" dirty="0" smtClean="0"/>
              <a:t>Mã VB: Variable Bytes Code. Là phương pháp mã hóa sử dụng số byte thay đổi phù hợp với kích thước mã văn bản.</a:t>
            </a:r>
          </a:p>
          <a:p>
            <a:pPr>
              <a:lnSpc>
                <a:spcPct val="150000"/>
              </a:lnSpc>
              <a:spcBef>
                <a:spcPts val="0"/>
              </a:spcBef>
            </a:pPr>
            <a:r>
              <a:rPr lang="vi-VN" sz="2400" dirty="0" smtClean="0"/>
              <a:t>Mã hóa:</a:t>
            </a:r>
          </a:p>
          <a:p>
            <a:pPr lvl="1">
              <a:lnSpc>
                <a:spcPct val="150000"/>
              </a:lnSpc>
              <a:spcBef>
                <a:spcPts val="0"/>
              </a:spcBef>
            </a:pPr>
            <a:r>
              <a:rPr lang="vi-VN" sz="2000" dirty="0" smtClean="0"/>
              <a:t>Gom nhóm 7 bits,</a:t>
            </a:r>
          </a:p>
          <a:p>
            <a:pPr lvl="1">
              <a:lnSpc>
                <a:spcPct val="150000"/>
              </a:lnSpc>
              <a:spcBef>
                <a:spcPts val="0"/>
              </a:spcBef>
            </a:pPr>
            <a:r>
              <a:rPr lang="vi-VN" sz="2000" dirty="0" smtClean="0"/>
              <a:t>Sử dụng 1 byte để lưu một nhóm,</a:t>
            </a:r>
          </a:p>
          <a:p>
            <a:pPr lvl="1">
              <a:lnSpc>
                <a:spcPct val="150000"/>
              </a:lnSpc>
              <a:spcBef>
                <a:spcPts val="0"/>
              </a:spcBef>
            </a:pPr>
            <a:r>
              <a:rPr lang="vi-VN" sz="2000" dirty="0" smtClean="0"/>
              <a:t>Đặt bit cao nhất (bit c) của byte phải nhất bằng 1, với các bytes còn lại đặt c = 0,</a:t>
            </a:r>
          </a:p>
          <a:p>
            <a:pPr lvl="1">
              <a:lnSpc>
                <a:spcPct val="150000"/>
              </a:lnSpc>
              <a:spcBef>
                <a:spcPts val="0"/>
              </a:spcBef>
            </a:pPr>
            <a:r>
              <a:rPr lang="vi-VN" sz="2000" dirty="0" smtClean="0"/>
              <a:t>Dãy byte thu được là mã VB của khoảng cách G.</a:t>
            </a:r>
            <a:endParaRPr lang="vi-VN" sz="20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4"/>
          <p:cNvSpPr>
            <a:spLocks noGrp="1"/>
          </p:cNvSpPr>
          <p:nvPr>
            <p:ph type="sldNum" sz="quarter" idx="12"/>
          </p:nvPr>
        </p:nvSpPr>
        <p:spPr/>
        <p:txBody>
          <a:bodyPr/>
          <a:lstStyle/>
          <a:p>
            <a:fld id="{28FFA457-0E7A-4172-895E-216B6EE96EDE}" type="slidenum">
              <a:rPr lang="vi-VN"/>
              <a:pPr/>
              <a:t>22</a:t>
            </a:fld>
            <a:endParaRPr lang="vi-VN"/>
          </a:p>
        </p:txBody>
      </p:sp>
      <p:sp>
        <p:nvSpPr>
          <p:cNvPr id="582658" name="Rectangle 2"/>
          <p:cNvSpPr>
            <a:spLocks noGrp="1" noChangeArrowheads="1"/>
          </p:cNvSpPr>
          <p:nvPr>
            <p:ph type="title"/>
          </p:nvPr>
        </p:nvSpPr>
        <p:spPr/>
        <p:txBody>
          <a:bodyPr/>
          <a:lstStyle/>
          <a:p>
            <a:r>
              <a:rPr lang="en-US"/>
              <a:t>Ví dụ</a:t>
            </a:r>
            <a:endParaRPr lang="vi-VN"/>
          </a:p>
        </p:txBody>
      </p:sp>
      <p:graphicFrame>
        <p:nvGraphicFramePr>
          <p:cNvPr id="4" name="Content Placeholder 3"/>
          <p:cNvGraphicFramePr>
            <a:graphicFrameLocks noGrp="1"/>
          </p:cNvGraphicFramePr>
          <p:nvPr>
            <p:ph type="tbl" idx="4294967295"/>
          </p:nvPr>
        </p:nvGraphicFramePr>
        <p:xfrm>
          <a:off x="685800" y="1752600"/>
          <a:ext cx="7772400" cy="1657350"/>
        </p:xfrm>
        <a:graphic>
          <a:graphicData uri="http://schemas.openxmlformats.org/drawingml/2006/table">
            <a:tbl>
              <a:tblPr/>
              <a:tblGrid>
                <a:gridCol w="1943100"/>
                <a:gridCol w="1943100"/>
                <a:gridCol w="1943100"/>
                <a:gridCol w="1943100"/>
              </a:tblGrid>
              <a:tr h="37147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1" i="0" u="none" strike="noStrike" cap="none" normalizeH="0" baseline="0" smtClean="0">
                          <a:ln>
                            <a:noFill/>
                          </a:ln>
                          <a:solidFill>
                            <a:srgbClr val="FFFFFF"/>
                          </a:solidFill>
                          <a:effectLst/>
                          <a:latin typeface="Arial" panose="020B0604020202020204" pitchFamily="34" charset="0"/>
                          <a:ea typeface="Arial Unicode MS" panose="020B0604020202020204" pitchFamily="34" charset="-128"/>
                          <a:cs typeface="Arial Unicode MS" panose="020B0604020202020204" pitchFamily="34" charset="-128"/>
                        </a:rPr>
                        <a:t>docIDs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1" i="0" u="none" strike="noStrike" cap="none" normalizeH="0" baseline="0" smtClean="0">
                          <a:ln>
                            <a:noFill/>
                          </a:ln>
                          <a:solidFill>
                            <a:srgbClr val="FFFFFF"/>
                          </a:solidFill>
                          <a:effectLst/>
                          <a:latin typeface="Arial" panose="020B0604020202020204" pitchFamily="34" charset="0"/>
                          <a:ea typeface="Arial Unicode MS" panose="020B0604020202020204" pitchFamily="34" charset="-128"/>
                          <a:cs typeface="Arial Unicode MS" panose="020B0604020202020204" pitchFamily="34" charset="-128"/>
                        </a:rPr>
                        <a:t>824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1" i="0" u="none" strike="noStrike" cap="none" normalizeH="0" baseline="0" smtClean="0">
                          <a:ln>
                            <a:noFill/>
                          </a:ln>
                          <a:solidFill>
                            <a:srgbClr val="FFFFFF"/>
                          </a:solidFill>
                          <a:effectLst/>
                          <a:latin typeface="Arial" panose="020B0604020202020204" pitchFamily="34" charset="0"/>
                          <a:ea typeface="Arial Unicode MS" panose="020B0604020202020204" pitchFamily="34" charset="-128"/>
                          <a:cs typeface="Arial Unicode MS" panose="020B0604020202020204" pitchFamily="34" charset="-128"/>
                        </a:rPr>
                        <a:t>829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1" i="0" u="none" strike="noStrike" cap="none" normalizeH="0" baseline="0" smtClean="0">
                          <a:ln>
                            <a:noFill/>
                          </a:ln>
                          <a:solidFill>
                            <a:srgbClr val="FFFFFF"/>
                          </a:solidFill>
                          <a:effectLst/>
                          <a:latin typeface="Arial" panose="020B0604020202020204" pitchFamily="34" charset="0"/>
                          <a:ea typeface="Arial Unicode MS" panose="020B0604020202020204" pitchFamily="34" charset="-128"/>
                          <a:cs typeface="Arial Unicode MS" panose="020B0604020202020204" pitchFamily="34" charset="-128"/>
                        </a:rPr>
                        <a:t>215406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gaps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endParaRPr kumimoji="0" lang="ru-RU"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214577</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r>
              <a:tr h="37147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VB code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00000110 10111000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10000101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00001101 00001100 10110001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r>
            </a:tbl>
          </a:graphicData>
        </a:graphic>
      </p:graphicFrame>
      <p:sp>
        <p:nvSpPr>
          <p:cNvPr id="5" name="TextBox 4"/>
          <p:cNvSpPr txBox="1">
            <a:spLocks noChangeArrowheads="1"/>
          </p:cNvSpPr>
          <p:nvPr/>
        </p:nvSpPr>
        <p:spPr bwMode="auto">
          <a:xfrm>
            <a:off x="533400" y="3581400"/>
            <a:ext cx="802798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2400">
                <a:latin typeface="Lucida Sans" pitchFamily="34" charset="0"/>
                <a:ea typeface="Arial Unicode MS" panose="020B0604020202020204" pitchFamily="34" charset="-128"/>
                <a:cs typeface="Arial Unicode MS" panose="020B0604020202020204" pitchFamily="34" charset="-128"/>
              </a:rPr>
              <a:t>Danh sách thẻ định vị được lưu như dãy byte liên tiếp</a:t>
            </a:r>
          </a:p>
          <a:p>
            <a:r>
              <a:rPr lang="en-US" sz="2000">
                <a:solidFill>
                  <a:srgbClr val="A40508"/>
                </a:solidFill>
                <a:latin typeface="Lucida Sans" pitchFamily="34" charset="0"/>
                <a:ea typeface="Arial Unicode MS" panose="020B0604020202020204" pitchFamily="34" charset="-128"/>
                <a:cs typeface="Arial Unicode MS" panose="020B0604020202020204" pitchFamily="34" charset="-128"/>
              </a:rPr>
              <a:t>000001101011100010000101000011010000110010110001</a:t>
            </a:r>
          </a:p>
        </p:txBody>
      </p:sp>
      <p:sp>
        <p:nvSpPr>
          <p:cNvPr id="6" name="Up Arrow Callout 5"/>
          <p:cNvSpPr>
            <a:spLocks noChangeArrowheads="1"/>
          </p:cNvSpPr>
          <p:nvPr/>
        </p:nvSpPr>
        <p:spPr bwMode="auto">
          <a:xfrm>
            <a:off x="381000" y="4297442"/>
            <a:ext cx="6463629" cy="1273016"/>
          </a:xfrm>
          <a:prstGeom prst="upArrowCallout">
            <a:avLst>
              <a:gd name="adj1" fmla="val 22200"/>
              <a:gd name="adj2" fmla="val 22180"/>
              <a:gd name="adj3" fmla="val 25000"/>
              <a:gd name="adj4" fmla="val 64977"/>
            </a:avLst>
          </a:prstGeom>
          <a:solidFill>
            <a:srgbClr val="FFC000">
              <a:alpha val="29019"/>
            </a:srgbClr>
          </a:solidFill>
          <a:ln w="9525">
            <a:solidFill>
              <a:schemeClr val="tx1"/>
            </a:solidFill>
            <a:miter lim="800000"/>
            <a:headEnd/>
            <a:tailEnd/>
          </a:ln>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vi-VN" sz="2400" dirty="0" smtClean="0">
                <a:latin typeface="Lucida Sans" pitchFamily="34" charset="0"/>
                <a:ea typeface="Arial Unicode MS" panose="020B0604020202020204" pitchFamily="34" charset="-128"/>
                <a:cs typeface="Arial Unicode MS" panose="020B0604020202020204" pitchFamily="34" charset="-128"/>
              </a:rPr>
              <a:t>*Quan trọng: Có thể giải mã VB theo tiến trình</a:t>
            </a:r>
          </a:p>
          <a:p>
            <a:r>
              <a:rPr lang="vi-VN" sz="2400" dirty="0" smtClean="0">
                <a:latin typeface="Lucida Sans" pitchFamily="34" charset="0"/>
                <a:ea typeface="Arial Unicode MS" panose="020B0604020202020204" pitchFamily="34" charset="-128"/>
                <a:cs typeface="Arial Unicode MS" panose="020B0604020202020204" pitchFamily="34" charset="-128"/>
              </a:rPr>
              <a:t> đọc từ ổ đĩa (đọc tới đâu giải nén tới đó).</a:t>
            </a:r>
            <a:endParaRPr lang="vi-VN" sz="2400" dirty="0">
              <a:latin typeface="Lucida Sans" pitchFamily="34" charset="0"/>
              <a:ea typeface="Arial Unicode MS" panose="020B0604020202020204" pitchFamily="34" charset="-128"/>
              <a:cs typeface="Arial Unicode MS" panose="020B0604020202020204" pitchFamily="34" charset="-128"/>
            </a:endParaRPr>
          </a:p>
        </p:txBody>
      </p:sp>
      <p:grpSp>
        <p:nvGrpSpPr>
          <p:cNvPr id="2" name="Group 8"/>
          <p:cNvGrpSpPr>
            <a:grpSpLocks/>
          </p:cNvGrpSpPr>
          <p:nvPr/>
        </p:nvGrpSpPr>
        <p:grpSpPr bwMode="auto">
          <a:xfrm>
            <a:off x="4495800" y="2133600"/>
            <a:ext cx="3810000" cy="4648200"/>
            <a:chOff x="4495800" y="2133600"/>
            <a:chExt cx="3810000" cy="4648200"/>
          </a:xfrm>
        </p:grpSpPr>
        <p:sp>
          <p:nvSpPr>
            <p:cNvPr id="582685" name="Rounded Rectangle 6"/>
            <p:cNvSpPr>
              <a:spLocks noChangeArrowheads="1"/>
            </p:cNvSpPr>
            <p:nvPr/>
          </p:nvSpPr>
          <p:spPr bwMode="auto">
            <a:xfrm>
              <a:off x="4572000" y="2133600"/>
              <a:ext cx="1219200" cy="685800"/>
            </a:xfrm>
            <a:prstGeom prst="roundRect">
              <a:avLst>
                <a:gd name="adj" fmla="val 16667"/>
              </a:avLst>
            </a:prstGeom>
            <a:solidFill>
              <a:srgbClr val="FFFF00">
                <a:alpha val="25098"/>
              </a:srgbClr>
            </a:solidFill>
            <a:ln w="9525">
              <a:solidFill>
                <a:schemeClr val="bg1"/>
              </a:solidFill>
              <a:miter lim="800000"/>
              <a:headEnd/>
              <a:tailEnd/>
            </a:ln>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582686" name="Line Callout 3 7"/>
            <p:cNvSpPr>
              <a:spLocks/>
            </p:cNvSpPr>
            <p:nvPr/>
          </p:nvSpPr>
          <p:spPr bwMode="auto">
            <a:xfrm>
              <a:off x="4495800" y="5867400"/>
              <a:ext cx="3810000" cy="914400"/>
            </a:xfrm>
            <a:prstGeom prst="borderCallout3">
              <a:avLst>
                <a:gd name="adj1" fmla="val -894"/>
                <a:gd name="adj2" fmla="val 100759"/>
                <a:gd name="adj3" fmla="val -207736"/>
                <a:gd name="adj4" fmla="val 114884"/>
                <a:gd name="adj5" fmla="val -239287"/>
                <a:gd name="adj6" fmla="val 60000"/>
                <a:gd name="adj7" fmla="val -335847"/>
                <a:gd name="adj8" fmla="val 18083"/>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2400">
                  <a:latin typeface="Lucida Sans" pitchFamily="34" charset="0"/>
                  <a:ea typeface="Arial Unicode MS" panose="020B0604020202020204" pitchFamily="34" charset="-128"/>
                  <a:cs typeface="Arial Unicode MS" panose="020B0604020202020204" pitchFamily="34" charset="-128"/>
                </a:rPr>
                <a:t>Với khoảng cách nhỏ (5), </a:t>
              </a:r>
            </a:p>
            <a:p>
              <a:r>
                <a:rPr lang="en-US" sz="2400">
                  <a:latin typeface="Lucida Sans" pitchFamily="34" charset="0"/>
                  <a:ea typeface="Arial Unicode MS" panose="020B0604020202020204" pitchFamily="34" charset="-128"/>
                  <a:cs typeface="Arial Unicode MS" panose="020B0604020202020204" pitchFamily="34" charset="-128"/>
                </a:rPr>
                <a:t>VB sử dụng cả một bytes.</a:t>
              </a:r>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C3E2EB5A-72BA-4A6F-9BBE-4880C703D936}" type="slidenum">
              <a:rPr lang="vi-VN"/>
              <a:pPr/>
              <a:t>23</a:t>
            </a:fld>
            <a:endParaRPr lang="vi-VN"/>
          </a:p>
        </p:txBody>
      </p:sp>
      <p:sp>
        <p:nvSpPr>
          <p:cNvPr id="584706" name="Rectangle 2"/>
          <p:cNvSpPr>
            <a:spLocks noGrp="1" noChangeArrowheads="1"/>
          </p:cNvSpPr>
          <p:nvPr>
            <p:ph type="title"/>
          </p:nvPr>
        </p:nvSpPr>
        <p:spPr/>
        <p:txBody>
          <a:bodyPr/>
          <a:lstStyle/>
          <a:p>
            <a:r>
              <a:rPr lang="vi-VN" dirty="0" smtClean="0"/>
              <a:t>Đơn vị mã hóa tối ưu cho mã VB</a:t>
            </a:r>
            <a:endParaRPr lang="vi-VN" dirty="0"/>
          </a:p>
        </p:txBody>
      </p:sp>
      <p:sp>
        <p:nvSpPr>
          <p:cNvPr id="584707" name="Rectangle 3"/>
          <p:cNvSpPr>
            <a:spLocks noGrp="1" noChangeArrowheads="1"/>
          </p:cNvSpPr>
          <p:nvPr>
            <p:ph type="body" idx="1"/>
          </p:nvPr>
        </p:nvSpPr>
        <p:spPr>
          <a:xfrm>
            <a:off x="755576" y="2017985"/>
            <a:ext cx="8064896" cy="4651375"/>
          </a:xfrm>
        </p:spPr>
        <p:txBody>
          <a:bodyPr/>
          <a:lstStyle/>
          <a:p>
            <a:pPr algn="just">
              <a:lnSpc>
                <a:spcPct val="150000"/>
              </a:lnSpc>
            </a:pPr>
            <a:r>
              <a:rPr lang="vi-VN" sz="2400" dirty="0" smtClean="0"/>
              <a:t>Nếu sử dụng đơn vị mã hóa lớn sẽ lãng phí bộ nhớ đối với các khoảng cách nhỏ, ngược lại nếu sử dụng đơn vị nhỏ sẽ lãng phí bộ nhớ đối với giá trị lớn.</a:t>
            </a:r>
          </a:p>
          <a:p>
            <a:pPr lvl="1" algn="just">
              <a:lnSpc>
                <a:spcPct val="150000"/>
              </a:lnSpc>
            </a:pPr>
            <a:r>
              <a:rPr lang="vi-VN" sz="2000" dirty="0" smtClean="0"/>
              <a:t>Có thể sử dụng các đơn vị mã hóa khác: 32 bits, 16 bits, 4 bits tùy theo đặc điểm phân bố giá trị số;</a:t>
            </a:r>
          </a:p>
          <a:p>
            <a:pPr lvl="1" algn="just">
              <a:lnSpc>
                <a:spcPct val="150000"/>
              </a:lnSpc>
            </a:pPr>
            <a:r>
              <a:rPr lang="vi-VN" sz="2000" dirty="0" smtClean="0"/>
              <a:t>Hoặc gom các giá trị nhỏ thành giá trị lớn hơn, v.v.</a:t>
            </a:r>
            <a:endParaRPr lang="vi-VN" sz="20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9FB4A984-8F77-40EE-89F6-DD8356174D85}" type="slidenum">
              <a:rPr lang="vi-VN"/>
              <a:pPr/>
              <a:t>24</a:t>
            </a:fld>
            <a:endParaRPr lang="vi-VN"/>
          </a:p>
        </p:txBody>
      </p:sp>
      <p:sp>
        <p:nvSpPr>
          <p:cNvPr id="585730" name="Rectangle 2"/>
          <p:cNvSpPr>
            <a:spLocks noGrp="1" noChangeArrowheads="1"/>
          </p:cNvSpPr>
          <p:nvPr>
            <p:ph type="title"/>
          </p:nvPr>
        </p:nvSpPr>
        <p:spPr/>
        <p:txBody>
          <a:bodyPr/>
          <a:lstStyle/>
          <a:p>
            <a:r>
              <a:rPr lang="en-US" dirty="0" err="1" smtClean="0"/>
              <a:t>Mã</a:t>
            </a:r>
            <a:r>
              <a:rPr lang="en-US" dirty="0" smtClean="0"/>
              <a:t> Unary </a:t>
            </a:r>
            <a:r>
              <a:rPr lang="en-US" dirty="0"/>
              <a:t>code</a:t>
            </a:r>
            <a:endParaRPr lang="vi-VN" dirty="0"/>
          </a:p>
        </p:txBody>
      </p:sp>
      <p:sp>
        <p:nvSpPr>
          <p:cNvPr id="585731" name="Rectangle 3"/>
          <p:cNvSpPr>
            <a:spLocks noGrp="1" noChangeArrowheads="1"/>
          </p:cNvSpPr>
          <p:nvPr>
            <p:ph type="body" idx="1"/>
          </p:nvPr>
        </p:nvSpPr>
        <p:spPr>
          <a:xfrm>
            <a:off x="179388" y="2017713"/>
            <a:ext cx="8775700" cy="3643535"/>
          </a:xfrm>
        </p:spPr>
        <p:txBody>
          <a:bodyPr/>
          <a:lstStyle/>
          <a:p>
            <a:r>
              <a:rPr lang="vi-VN" dirty="0" smtClean="0"/>
              <a:t>Biểu diễn số </a:t>
            </a:r>
            <a:r>
              <a:rPr lang="vi-VN" i="1" dirty="0" smtClean="0"/>
              <a:t>n</a:t>
            </a:r>
            <a:r>
              <a:rPr lang="vi-VN" dirty="0" smtClean="0"/>
              <a:t> như chuỗi </a:t>
            </a:r>
            <a:r>
              <a:rPr lang="vi-VN" i="1" dirty="0" smtClean="0"/>
              <a:t>n</a:t>
            </a:r>
            <a:r>
              <a:rPr lang="vi-VN" dirty="0" smtClean="0"/>
              <a:t> số 1 thêm số 0 ở cuối.</a:t>
            </a:r>
          </a:p>
          <a:p>
            <a:r>
              <a:rPr lang="vi-VN" dirty="0" smtClean="0"/>
              <a:t>Unary code của 3 là 1110.</a:t>
            </a:r>
          </a:p>
          <a:p>
            <a:r>
              <a:rPr lang="vi-VN" dirty="0" smtClean="0"/>
              <a:t>Unary code của 40 là</a:t>
            </a:r>
          </a:p>
          <a:p>
            <a:pPr>
              <a:buFont typeface="Wingdings" panose="05000000000000000000" pitchFamily="2" charset="2"/>
              <a:buNone/>
            </a:pPr>
            <a:r>
              <a:rPr lang="vi-VN" dirty="0" smtClean="0"/>
              <a:t>11111111111111111111111111111111111111110 .</a:t>
            </a:r>
          </a:p>
          <a:p>
            <a:r>
              <a:rPr lang="vi-VN" dirty="0" smtClean="0"/>
              <a:t>Unary code của 80 là:</a:t>
            </a:r>
          </a:p>
          <a:p>
            <a:pPr>
              <a:buFont typeface="Wingdings" panose="05000000000000000000" pitchFamily="2" charset="2"/>
              <a:buNone/>
            </a:pPr>
            <a:r>
              <a:rPr lang="vi-VN" dirty="0" smtClean="0"/>
              <a:t>111111111111111111111111111111111111111111111111111111111111111111111111111111110</a:t>
            </a:r>
            <a:endParaRPr lang="vi-VN" dirty="0"/>
          </a:p>
        </p:txBody>
      </p:sp>
      <p:sp>
        <p:nvSpPr>
          <p:cNvPr id="2" name="TextBox 1"/>
          <p:cNvSpPr txBox="1"/>
          <p:nvPr/>
        </p:nvSpPr>
        <p:spPr>
          <a:xfrm>
            <a:off x="467544" y="5949280"/>
            <a:ext cx="7632848" cy="461665"/>
          </a:xfrm>
          <a:prstGeom prst="rect">
            <a:avLst/>
          </a:prstGeom>
          <a:noFill/>
        </p:spPr>
        <p:txBody>
          <a:bodyPr wrap="square" rtlCol="0">
            <a:spAutoFit/>
          </a:bodyPr>
          <a:lstStyle/>
          <a:p>
            <a:r>
              <a:rPr lang="vi-VN" sz="2400" dirty="0" smtClean="0">
                <a:solidFill>
                  <a:schemeClr val="tx2"/>
                </a:solidFill>
              </a:rPr>
              <a:t>Hiệu quả ứng dụng?</a:t>
            </a:r>
            <a:endParaRPr lang="vi-VN" sz="2400" dirty="0">
              <a:solidFill>
                <a:schemeClr val="tx2"/>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691F32B8-7313-4434-AF3A-EE8A0A4F4B4D}" type="slidenum">
              <a:rPr lang="vi-VN"/>
              <a:pPr/>
              <a:t>25</a:t>
            </a:fld>
            <a:endParaRPr lang="vi-VN"/>
          </a:p>
        </p:txBody>
      </p:sp>
      <p:sp>
        <p:nvSpPr>
          <p:cNvPr id="586754" name="Rectangle 2"/>
          <p:cNvSpPr>
            <a:spLocks noGrp="1" noChangeArrowheads="1"/>
          </p:cNvSpPr>
          <p:nvPr>
            <p:ph type="title"/>
          </p:nvPr>
        </p:nvSpPr>
        <p:spPr/>
        <p:txBody>
          <a:bodyPr/>
          <a:lstStyle/>
          <a:p>
            <a:r>
              <a:rPr lang="en-US"/>
              <a:t>Mã Gamma</a:t>
            </a:r>
            <a:endParaRPr lang="vi-VN"/>
          </a:p>
        </p:txBody>
      </p:sp>
      <p:sp>
        <p:nvSpPr>
          <p:cNvPr id="586755" name="Rectangle 3"/>
          <p:cNvSpPr>
            <a:spLocks noGrp="1" noChangeArrowheads="1"/>
          </p:cNvSpPr>
          <p:nvPr>
            <p:ph type="body" idx="1"/>
          </p:nvPr>
        </p:nvSpPr>
        <p:spPr>
          <a:xfrm>
            <a:off x="250825" y="2017713"/>
            <a:ext cx="8704263" cy="4114800"/>
          </a:xfrm>
        </p:spPr>
        <p:txBody>
          <a:bodyPr/>
          <a:lstStyle/>
          <a:p>
            <a:r>
              <a:rPr lang="vi-VN" dirty="0" smtClean="0"/>
              <a:t>Biểu diễn một khoảng cách G bằng </a:t>
            </a:r>
            <a:r>
              <a:rPr lang="vi-VN" i="1" dirty="0" smtClean="0"/>
              <a:t>offset </a:t>
            </a:r>
            <a:r>
              <a:rPr lang="vi-VN" dirty="0" smtClean="0"/>
              <a:t>và </a:t>
            </a:r>
            <a:r>
              <a:rPr lang="vi-VN" i="1" dirty="0" smtClean="0"/>
              <a:t>length</a:t>
            </a:r>
          </a:p>
          <a:p>
            <a:r>
              <a:rPr lang="vi-VN" i="1" dirty="0" smtClean="0"/>
              <a:t>offset là </a:t>
            </a:r>
            <a:r>
              <a:rPr lang="vi-VN" dirty="0" smtClean="0"/>
              <a:t>mã nhị phân của </a:t>
            </a:r>
            <a:r>
              <a:rPr lang="vi-VN" i="1" dirty="0" smtClean="0"/>
              <a:t>G</a:t>
            </a:r>
            <a:r>
              <a:rPr lang="vi-VN" dirty="0" smtClean="0"/>
              <a:t> loại bỏ bit đứng đầu</a:t>
            </a:r>
          </a:p>
          <a:p>
            <a:pPr lvl="1"/>
            <a:r>
              <a:rPr lang="vi-VN" dirty="0" smtClean="0"/>
              <a:t>Ví dụ 13 = 1101</a:t>
            </a:r>
            <a:r>
              <a:rPr lang="vi-VN" baseline="-25000" dirty="0" smtClean="0"/>
              <a:t>2</a:t>
            </a:r>
            <a:r>
              <a:rPr lang="vi-VN" dirty="0" smtClean="0"/>
              <a:t> ; offset(13) = 101</a:t>
            </a:r>
          </a:p>
          <a:p>
            <a:r>
              <a:rPr lang="vi-VN" dirty="0" smtClean="0"/>
              <a:t>length là Unary Code của độ dài của offset</a:t>
            </a:r>
          </a:p>
          <a:p>
            <a:pPr lvl="1"/>
            <a:r>
              <a:rPr lang="vi-VN" dirty="0" smtClean="0"/>
              <a:t>Với 13: offset = 101, length = </a:t>
            </a:r>
            <a:r>
              <a:rPr lang="vi-VN" sz="2800" dirty="0" smtClean="0"/>
              <a:t>1110.</a:t>
            </a:r>
          </a:p>
          <a:p>
            <a:r>
              <a:rPr lang="vi-VN" dirty="0" smtClean="0"/>
              <a:t>Mã Gamma = </a:t>
            </a:r>
            <a:r>
              <a:rPr lang="vi-VN" i="1" dirty="0" smtClean="0"/>
              <a:t>length</a:t>
            </a:r>
            <a:r>
              <a:rPr lang="vi-VN" dirty="0" smtClean="0"/>
              <a:t> + </a:t>
            </a:r>
            <a:r>
              <a:rPr lang="vi-VN" i="1" dirty="0" smtClean="0"/>
              <a:t>offset</a:t>
            </a:r>
            <a:endParaRPr lang="vi-VN" dirty="0" smtClean="0"/>
          </a:p>
          <a:p>
            <a:pPr lvl="1"/>
            <a:r>
              <a:rPr lang="vi-VN" dirty="0" smtClean="0"/>
              <a:t>Mã Gamma của 13 là 1110101</a:t>
            </a:r>
            <a:endParaRPr lang="vi-V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2"/>
          </p:nvPr>
        </p:nvSpPr>
        <p:spPr/>
        <p:txBody>
          <a:bodyPr/>
          <a:lstStyle/>
          <a:p>
            <a:fld id="{1E3EAE01-EEE5-4E7C-9851-7B30A46AABFD}" type="slidenum">
              <a:rPr lang="vi-VN"/>
              <a:pPr/>
              <a:t>26</a:t>
            </a:fld>
            <a:endParaRPr lang="vi-VN"/>
          </a:p>
        </p:txBody>
      </p:sp>
      <p:sp>
        <p:nvSpPr>
          <p:cNvPr id="587778" name="Rectangle 2"/>
          <p:cNvSpPr>
            <a:spLocks noGrp="1" noChangeArrowheads="1"/>
          </p:cNvSpPr>
          <p:nvPr>
            <p:ph type="title"/>
          </p:nvPr>
        </p:nvSpPr>
        <p:spPr/>
        <p:txBody>
          <a:bodyPr/>
          <a:lstStyle/>
          <a:p>
            <a:r>
              <a:rPr lang="en-US"/>
              <a:t>Ví dụ mã Gamma</a:t>
            </a:r>
            <a:endParaRPr lang="vi-VN"/>
          </a:p>
        </p:txBody>
      </p:sp>
      <p:graphicFrame>
        <p:nvGraphicFramePr>
          <p:cNvPr id="4" name="Content Placeholder 3"/>
          <p:cNvGraphicFramePr>
            <a:graphicFrameLocks noGrp="1"/>
          </p:cNvGraphicFramePr>
          <p:nvPr>
            <p:ph type="tbl" idx="4294967295"/>
          </p:nvPr>
        </p:nvGraphicFramePr>
        <p:xfrm>
          <a:off x="533400" y="2133600"/>
          <a:ext cx="8153400" cy="4086225"/>
        </p:xfrm>
        <a:graphic>
          <a:graphicData uri="http://schemas.openxmlformats.org/drawingml/2006/table">
            <a:tbl>
              <a:tblPr/>
              <a:tblGrid>
                <a:gridCol w="1371600"/>
                <a:gridCol w="2057400"/>
                <a:gridCol w="1524000"/>
                <a:gridCol w="3200400"/>
              </a:tblGrid>
              <a:tr h="37147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1" i="0" u="none" strike="noStrike" cap="none" normalizeH="0" baseline="0" smtClean="0">
                          <a:ln>
                            <a:noFill/>
                          </a:ln>
                          <a:solidFill>
                            <a:srgbClr val="FFFFFF"/>
                          </a:solidFill>
                          <a:effectLst/>
                          <a:latin typeface="Arial" panose="020B0604020202020204" pitchFamily="34" charset="0"/>
                          <a:ea typeface="Arial Unicode MS" panose="020B0604020202020204" pitchFamily="34" charset="-128"/>
                          <a:cs typeface="Arial Unicode MS" panose="020B0604020202020204" pitchFamily="34" charset="-128"/>
                        </a:rPr>
                        <a:t>number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1" i="0" u="none" strike="noStrike" cap="none" normalizeH="0" baseline="0" smtClean="0">
                          <a:ln>
                            <a:noFill/>
                          </a:ln>
                          <a:solidFill>
                            <a:srgbClr val="FFFFFF"/>
                          </a:solidFill>
                          <a:effectLst/>
                          <a:latin typeface="Arial" panose="020B0604020202020204" pitchFamily="34" charset="0"/>
                          <a:ea typeface="Arial Unicode MS" panose="020B0604020202020204" pitchFamily="34" charset="-128"/>
                          <a:cs typeface="Arial Unicode MS" panose="020B0604020202020204" pitchFamily="34" charset="-128"/>
                        </a:rPr>
                        <a:t>length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1" i="0" u="none" strike="noStrike" cap="none" normalizeH="0" baseline="0" smtClean="0">
                          <a:ln>
                            <a:noFill/>
                          </a:ln>
                          <a:solidFill>
                            <a:srgbClr val="FFFFFF"/>
                          </a:solidFill>
                          <a:effectLst/>
                          <a:latin typeface="Arial" panose="020B0604020202020204" pitchFamily="34" charset="0"/>
                          <a:ea typeface="Arial Unicode MS" panose="020B0604020202020204" pitchFamily="34" charset="-128"/>
                          <a:cs typeface="Arial Unicode MS" panose="020B0604020202020204" pitchFamily="34" charset="-128"/>
                        </a:rPr>
                        <a:t>offset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1" i="0" u="none" strike="noStrike" cap="none" normalizeH="0" baseline="0" smtClean="0">
                          <a:ln>
                            <a:noFill/>
                          </a:ln>
                          <a:solidFill>
                            <a:srgbClr val="FFFFFF"/>
                          </a:solidFill>
                          <a:effectLst/>
                          <a:latin typeface="Symbol" panose="05050102010706020507" pitchFamily="18" charset="2"/>
                          <a:ea typeface="Arial Unicode MS" panose="020B0604020202020204" pitchFamily="34" charset="-128"/>
                          <a:cs typeface="Arial Unicode MS" panose="020B0604020202020204" pitchFamily="34" charset="-128"/>
                        </a:rPr>
                        <a:t>g</a:t>
                      </a:r>
                      <a:r>
                        <a:rPr kumimoji="0" lang="en-US" sz="1800" b="1" i="0" u="none" strike="noStrike" cap="none" normalizeH="0" baseline="0" smtClean="0">
                          <a:ln>
                            <a:noFill/>
                          </a:ln>
                          <a:solidFill>
                            <a:srgbClr val="FFFFFF"/>
                          </a:solidFill>
                          <a:effectLst/>
                          <a:latin typeface="Arial" panose="020B0604020202020204" pitchFamily="34" charset="0"/>
                          <a:ea typeface="Arial Unicode MS" panose="020B0604020202020204" pitchFamily="34" charset="-128"/>
                          <a:cs typeface="Arial Unicode MS" panose="020B0604020202020204" pitchFamily="34" charset="-128"/>
                        </a:rPr>
                        <a:t>-code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endParaRPr kumimoji="0" lang="ru-RU"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endParaRPr kumimoji="0" lang="ru-RU"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none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r>
              <a:tr h="37147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endParaRPr kumimoji="0" lang="ru-RU"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r>
              <a:tr h="37147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r>
              <a:tr h="37147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10,1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r>
              <a:tr h="37147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110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110,00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r>
              <a:tr h="37147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9</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1110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001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1110,001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r>
              <a:tr h="37147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1110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101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1110,101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r>
              <a:tr h="37147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24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11110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1000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11110,1000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r>
              <a:tr h="37147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511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111111110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11111111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111111110,11111111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r>
              <a:tr h="37147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1025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11111111110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0000000001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11111111110,0000000001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8FC411E2-EBBF-48B2-AE62-1708E033CD7E}" type="slidenum">
              <a:rPr lang="vi-VN"/>
              <a:pPr/>
              <a:t>27</a:t>
            </a:fld>
            <a:endParaRPr lang="vi-VN"/>
          </a:p>
        </p:txBody>
      </p:sp>
      <p:sp>
        <p:nvSpPr>
          <p:cNvPr id="589826" name="Rectangle 2"/>
          <p:cNvSpPr>
            <a:spLocks noGrp="1" noChangeArrowheads="1"/>
          </p:cNvSpPr>
          <p:nvPr>
            <p:ph type="title"/>
          </p:nvPr>
        </p:nvSpPr>
        <p:spPr/>
        <p:txBody>
          <a:bodyPr/>
          <a:lstStyle/>
          <a:p>
            <a:r>
              <a:rPr lang="vi-VN" dirty="0" smtClean="0"/>
              <a:t>Mã Gamma vs. mã VB</a:t>
            </a:r>
            <a:endParaRPr lang="vi-VN" dirty="0"/>
          </a:p>
        </p:txBody>
      </p:sp>
      <p:sp>
        <p:nvSpPr>
          <p:cNvPr id="589827" name="Rectangle 3"/>
          <p:cNvSpPr>
            <a:spLocks noGrp="1" noChangeArrowheads="1"/>
          </p:cNvSpPr>
          <p:nvPr>
            <p:ph type="body" idx="1"/>
          </p:nvPr>
        </p:nvSpPr>
        <p:spPr>
          <a:xfrm>
            <a:off x="395288" y="2017713"/>
            <a:ext cx="8559800" cy="4114800"/>
          </a:xfrm>
        </p:spPr>
        <p:txBody>
          <a:bodyPr/>
          <a:lstStyle/>
          <a:p>
            <a:pPr algn="just"/>
            <a:r>
              <a:rPr lang="vi-VN" dirty="0" smtClean="0"/>
              <a:t>Đều có thể giải mã cùng tiến trình đọc dữ liệu.</a:t>
            </a:r>
          </a:p>
          <a:p>
            <a:pPr algn="just"/>
            <a:r>
              <a:rPr lang="vi-VN" dirty="0" smtClean="0"/>
              <a:t>Mã Gamma có tỉ lệ nén ổn định cho mọi giá trị mã văn bản và nén tốt hơn mã VB;</a:t>
            </a:r>
          </a:p>
          <a:p>
            <a:pPr algn="just"/>
            <a:r>
              <a:rPr lang="vi-VN" dirty="0" smtClean="0"/>
              <a:t>Mã Gamma sử dụng các thao tác trên bits nên chậm hơn mã VB.</a:t>
            </a:r>
            <a:endParaRPr lang="vi-VN"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8FC411E2-EBBF-48B2-AE62-1708E033CD7E}" type="slidenum">
              <a:rPr lang="vi-VN"/>
              <a:pPr/>
              <a:t>28</a:t>
            </a:fld>
            <a:endParaRPr lang="vi-VN"/>
          </a:p>
        </p:txBody>
      </p:sp>
      <p:sp>
        <p:nvSpPr>
          <p:cNvPr id="589826" name="Rectangle 2"/>
          <p:cNvSpPr>
            <a:spLocks noGrp="1" noChangeArrowheads="1"/>
          </p:cNvSpPr>
          <p:nvPr>
            <p:ph type="title"/>
          </p:nvPr>
        </p:nvSpPr>
        <p:spPr/>
        <p:txBody>
          <a:bodyPr/>
          <a:lstStyle/>
          <a:p>
            <a:r>
              <a:rPr lang="vi-VN" dirty="0" smtClean="0"/>
              <a:t>Bài 1. Mã hóa</a:t>
            </a:r>
            <a:endParaRPr lang="vi-VN" dirty="0"/>
          </a:p>
        </p:txBody>
      </p:sp>
      <p:sp>
        <p:nvSpPr>
          <p:cNvPr id="589827" name="Rectangle 3"/>
          <p:cNvSpPr>
            <a:spLocks noGrp="1" noChangeArrowheads="1"/>
          </p:cNvSpPr>
          <p:nvPr>
            <p:ph type="body" idx="1"/>
          </p:nvPr>
        </p:nvSpPr>
        <p:spPr>
          <a:xfrm>
            <a:off x="395288" y="2017713"/>
            <a:ext cx="8559800" cy="4114800"/>
          </a:xfrm>
        </p:spPr>
        <p:txBody>
          <a:bodyPr/>
          <a:lstStyle/>
          <a:p>
            <a:pPr algn="just"/>
            <a:r>
              <a:rPr lang="vi-VN" dirty="0" smtClean="0"/>
              <a:t>Cho danh sách mã văn bản sau:</a:t>
            </a:r>
          </a:p>
          <a:p>
            <a:pPr marL="0" indent="0" algn="ctr">
              <a:buNone/>
            </a:pPr>
            <a:r>
              <a:rPr lang="vi-VN" dirty="0" smtClean="0"/>
              <a:t>1, 3, 10, 120, 121</a:t>
            </a:r>
          </a:p>
          <a:p>
            <a:pPr marL="0" indent="0" algn="just">
              <a:buNone/>
            </a:pPr>
            <a:r>
              <a:rPr lang="vi-VN" dirty="0" smtClean="0"/>
              <a:t>a) hãy xác định danh sách khoảng cách;</a:t>
            </a:r>
          </a:p>
          <a:p>
            <a:pPr marL="0" indent="0" algn="just">
              <a:buNone/>
            </a:pPr>
            <a:r>
              <a:rPr lang="vi-VN" dirty="0" smtClean="0"/>
              <a:t>b) hãy mã hóa kết quả mục a bằng mã VB, đơn vị mã hóa là 8 bits;</a:t>
            </a:r>
          </a:p>
          <a:p>
            <a:pPr marL="0" indent="0" algn="just">
              <a:buNone/>
            </a:pPr>
            <a:r>
              <a:rPr lang="vi-VN" dirty="0" smtClean="0"/>
              <a:t>c) hãy mã hóa kết quả mục a bằng mã Gamma.</a:t>
            </a:r>
          </a:p>
        </p:txBody>
      </p:sp>
    </p:spTree>
    <p:extLst>
      <p:ext uri="{BB962C8B-B14F-4D97-AF65-F5344CB8AC3E}">
        <p14:creationId xmlns:p14="http://schemas.microsoft.com/office/powerpoint/2010/main" val="9834487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8FC411E2-EBBF-48B2-AE62-1708E033CD7E}" type="slidenum">
              <a:rPr lang="vi-VN"/>
              <a:pPr/>
              <a:t>29</a:t>
            </a:fld>
            <a:endParaRPr lang="vi-VN"/>
          </a:p>
        </p:txBody>
      </p:sp>
      <p:sp>
        <p:nvSpPr>
          <p:cNvPr id="589826" name="Rectangle 2"/>
          <p:cNvSpPr>
            <a:spLocks noGrp="1" noChangeArrowheads="1"/>
          </p:cNvSpPr>
          <p:nvPr>
            <p:ph type="title"/>
          </p:nvPr>
        </p:nvSpPr>
        <p:spPr/>
        <p:txBody>
          <a:bodyPr/>
          <a:lstStyle/>
          <a:p>
            <a:r>
              <a:rPr lang="vi-VN" dirty="0" smtClean="0"/>
              <a:t>Bài 2. Giải mã</a:t>
            </a:r>
            <a:endParaRPr lang="vi-VN" dirty="0"/>
          </a:p>
        </p:txBody>
      </p:sp>
      <p:sp>
        <p:nvSpPr>
          <p:cNvPr id="589827" name="Rectangle 3"/>
          <p:cNvSpPr>
            <a:spLocks noGrp="1" noChangeArrowheads="1"/>
          </p:cNvSpPr>
          <p:nvPr>
            <p:ph type="body" idx="1"/>
          </p:nvPr>
        </p:nvSpPr>
        <p:spPr>
          <a:xfrm>
            <a:off x="395288" y="2017713"/>
            <a:ext cx="8559800" cy="4114800"/>
          </a:xfrm>
        </p:spPr>
        <p:txBody>
          <a:bodyPr/>
          <a:lstStyle/>
          <a:p>
            <a:pPr algn="just"/>
            <a:r>
              <a:rPr lang="vi-VN" dirty="0" smtClean="0"/>
              <a:t>a) Dãy bits sau là mã VB của danh sách khoảng cách, đơn vị mã hóa là 4 bits (nibbles):</a:t>
            </a:r>
          </a:p>
          <a:p>
            <a:pPr marL="0" indent="0" algn="ctr">
              <a:buNone/>
            </a:pPr>
            <a:r>
              <a:rPr lang="vi-VN" dirty="0" smtClean="0"/>
              <a:t>1010 0001 1011 0101 1000</a:t>
            </a:r>
          </a:p>
          <a:p>
            <a:pPr marL="0" indent="0" algn="just">
              <a:buNone/>
            </a:pPr>
            <a:r>
              <a:rPr lang="vi-VN" dirty="0" smtClean="0"/>
              <a:t>Hãy xác định danh sách mã văn bản ban đầu.</a:t>
            </a:r>
          </a:p>
          <a:p>
            <a:pPr algn="just"/>
            <a:r>
              <a:rPr lang="vi-VN" dirty="0" smtClean="0"/>
              <a:t>b) Dãy bits sau là mã Gamma của danh sách khoảng cách:</a:t>
            </a:r>
          </a:p>
          <a:p>
            <a:pPr marL="0" indent="0" algn="ctr">
              <a:buNone/>
            </a:pPr>
            <a:r>
              <a:rPr lang="vi-VN" smtClean="0"/>
              <a:t>110011110000101</a:t>
            </a:r>
            <a:endParaRPr lang="vi-VN" dirty="0" smtClean="0"/>
          </a:p>
          <a:p>
            <a:pPr marL="0" indent="0" algn="just">
              <a:buNone/>
            </a:pPr>
            <a:r>
              <a:rPr lang="vi-VN" dirty="0" smtClean="0"/>
              <a:t>Hãy xác định danh sách mã văn bản ban đầu.</a:t>
            </a:r>
            <a:endParaRPr lang="vi-VN" dirty="0" smtClean="0"/>
          </a:p>
        </p:txBody>
      </p:sp>
    </p:spTree>
    <p:extLst>
      <p:ext uri="{BB962C8B-B14F-4D97-AF65-F5344CB8AC3E}">
        <p14:creationId xmlns:p14="http://schemas.microsoft.com/office/powerpoint/2010/main" val="2953418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3EB19BFE-DD85-46F6-88EA-5F4F3EEA754F}" type="slidenum">
              <a:rPr lang="vi-VN"/>
              <a:pPr/>
              <a:t>3</a:t>
            </a:fld>
            <a:endParaRPr lang="vi-VN"/>
          </a:p>
        </p:txBody>
      </p:sp>
      <p:sp>
        <p:nvSpPr>
          <p:cNvPr id="549890" name="Rectangle 2"/>
          <p:cNvSpPr>
            <a:spLocks noGrp="1" noChangeArrowheads="1"/>
          </p:cNvSpPr>
          <p:nvPr>
            <p:ph type="title"/>
          </p:nvPr>
        </p:nvSpPr>
        <p:spPr/>
        <p:txBody>
          <a:bodyPr/>
          <a:lstStyle/>
          <a:p>
            <a:r>
              <a:rPr lang="vi-VN" dirty="0" smtClean="0"/>
              <a:t>Quy luật Heap</a:t>
            </a:r>
            <a:endParaRPr lang="vi-VN" dirty="0"/>
          </a:p>
        </p:txBody>
      </p:sp>
      <p:sp>
        <p:nvSpPr>
          <p:cNvPr id="549891" name="Rectangle 3"/>
          <p:cNvSpPr>
            <a:spLocks noGrp="1" noChangeArrowheads="1"/>
          </p:cNvSpPr>
          <p:nvPr>
            <p:ph type="body" idx="1"/>
          </p:nvPr>
        </p:nvSpPr>
        <p:spPr>
          <a:xfrm>
            <a:off x="395288" y="2017713"/>
            <a:ext cx="8559800" cy="2923455"/>
          </a:xfrm>
        </p:spPr>
        <p:txBody>
          <a:bodyPr/>
          <a:lstStyle/>
          <a:p>
            <a:pPr marL="0" indent="0" algn="ctr">
              <a:buNone/>
            </a:pPr>
            <a:r>
              <a:rPr lang="vi-VN" i="1" dirty="0" smtClean="0"/>
              <a:t>M = kT</a:t>
            </a:r>
            <a:r>
              <a:rPr lang="vi-VN" i="1" baseline="30000" dirty="0" smtClean="0"/>
              <a:t>b</a:t>
            </a:r>
            <a:r>
              <a:rPr lang="vi-VN" i="1" dirty="0" smtClean="0"/>
              <a:t>,</a:t>
            </a:r>
            <a:endParaRPr lang="vi-VN" i="1" baseline="30000" dirty="0" smtClean="0"/>
          </a:p>
          <a:p>
            <a:pPr algn="just"/>
            <a:r>
              <a:rPr lang="vi-VN" dirty="0" smtClean="0"/>
              <a:t>Trong đó </a:t>
            </a:r>
            <a:r>
              <a:rPr lang="vi-VN" i="1" dirty="0" smtClean="0"/>
              <a:t>M</a:t>
            </a:r>
            <a:r>
              <a:rPr lang="vi-VN" dirty="0" smtClean="0"/>
              <a:t> là kích thước bộ từ vựng; </a:t>
            </a:r>
            <a:r>
              <a:rPr lang="vi-VN" i="1" dirty="0" smtClean="0"/>
              <a:t>T</a:t>
            </a:r>
            <a:r>
              <a:rPr lang="vi-VN" dirty="0" smtClean="0"/>
              <a:t> là số từ trong bộ dữ liệu; </a:t>
            </a:r>
            <a:r>
              <a:rPr lang="vi-VN" i="1" dirty="0" smtClean="0"/>
              <a:t>k</a:t>
            </a:r>
            <a:r>
              <a:rPr lang="vi-VN" dirty="0" smtClean="0"/>
              <a:t>, </a:t>
            </a:r>
            <a:r>
              <a:rPr lang="vi-VN" i="1" dirty="0" smtClean="0"/>
              <a:t>b</a:t>
            </a:r>
            <a:r>
              <a:rPr lang="vi-VN" dirty="0" smtClean="0"/>
              <a:t> là các hằng số.</a:t>
            </a:r>
          </a:p>
          <a:p>
            <a:pPr algn="just"/>
            <a:r>
              <a:rPr lang="vi-VN" dirty="0" smtClean="0"/>
              <a:t>Quan hệ tuyến tính trong mặt phẳng log-log:</a:t>
            </a:r>
          </a:p>
          <a:p>
            <a:pPr marL="457200" lvl="1" indent="0" algn="ctr">
              <a:buNone/>
            </a:pPr>
            <a:r>
              <a:rPr lang="vi-VN" sz="2800" dirty="0" smtClean="0"/>
              <a:t>log(</a:t>
            </a:r>
            <a:r>
              <a:rPr lang="vi-VN" sz="2800" i="1" dirty="0" smtClean="0"/>
              <a:t>M</a:t>
            </a:r>
            <a:r>
              <a:rPr lang="vi-VN" sz="2800" dirty="0" smtClean="0"/>
              <a:t>) = log(</a:t>
            </a:r>
            <a:r>
              <a:rPr lang="vi-VN" sz="2800" i="1" dirty="0" smtClean="0"/>
              <a:t>k</a:t>
            </a:r>
            <a:r>
              <a:rPr lang="vi-VN" sz="2800" dirty="0" smtClean="0"/>
              <a:t>) + b log(</a:t>
            </a:r>
            <a:r>
              <a:rPr lang="vi-VN" sz="2800" i="1" dirty="0" smtClean="0"/>
              <a:t>T</a:t>
            </a:r>
            <a:r>
              <a:rPr lang="vi-VN" sz="2800" dirty="0" smtClean="0"/>
              <a:t>)</a:t>
            </a:r>
            <a:endParaRPr lang="vi-VN" sz="28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2"/>
          </p:nvPr>
        </p:nvSpPr>
        <p:spPr/>
        <p:txBody>
          <a:bodyPr/>
          <a:lstStyle/>
          <a:p>
            <a:fld id="{7A34BF14-22AB-4CD6-8979-90420ED014C3}" type="slidenum">
              <a:rPr lang="vi-VN"/>
              <a:pPr/>
              <a:t>30</a:t>
            </a:fld>
            <a:endParaRPr lang="vi-VN"/>
          </a:p>
        </p:txBody>
      </p:sp>
      <p:sp>
        <p:nvSpPr>
          <p:cNvPr id="530434" name="Rectangle 2"/>
          <p:cNvSpPr>
            <a:spLocks noGrp="1" noChangeArrowheads="1"/>
          </p:cNvSpPr>
          <p:nvPr>
            <p:ph type="title"/>
          </p:nvPr>
        </p:nvSpPr>
        <p:spPr/>
        <p:txBody>
          <a:bodyPr/>
          <a:lstStyle/>
          <a:p>
            <a:endParaRPr lang="ru-RU"/>
          </a:p>
        </p:txBody>
      </p:sp>
      <p:pic>
        <p:nvPicPr>
          <p:cNvPr id="530435" name="Picture 3" descr="MC900282178[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7313" y="1989138"/>
            <a:ext cx="3565525" cy="41036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530435"/>
                                        </p:tgtEl>
                                        <p:attrNameLst>
                                          <p:attrName>style.visibility</p:attrName>
                                        </p:attrNameLst>
                                      </p:cBhvr>
                                      <p:to>
                                        <p:strVal val="visible"/>
                                      </p:to>
                                    </p:set>
                                    <p:anim calcmode="lin" valueType="num">
                                      <p:cBhvr additive="base">
                                        <p:cTn id="7" dur="500" fill="hold"/>
                                        <p:tgtEl>
                                          <p:spTgt spid="530435"/>
                                        </p:tgtEl>
                                        <p:attrNameLst>
                                          <p:attrName>ppt_x</p:attrName>
                                        </p:attrNameLst>
                                      </p:cBhvr>
                                      <p:tavLst>
                                        <p:tav tm="0">
                                          <p:val>
                                            <p:strVal val="#ppt_x"/>
                                          </p:val>
                                        </p:tav>
                                        <p:tav tm="100000">
                                          <p:val>
                                            <p:strVal val="#ppt_x"/>
                                          </p:val>
                                        </p:tav>
                                      </p:tavLst>
                                    </p:anim>
                                    <p:anim calcmode="lin" valueType="num">
                                      <p:cBhvr additive="base">
                                        <p:cTn id="8" dur="500" fill="hold"/>
                                        <p:tgtEl>
                                          <p:spTgt spid="5304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txBox="1">
            <a:spLocks noChangeArrowheads="1"/>
          </p:cNvSpPr>
          <p:nvPr/>
        </p:nvSpPr>
        <p:spPr>
          <a:xfrm>
            <a:off x="1020763" y="1916832"/>
            <a:ext cx="7862887" cy="866652"/>
          </a:xfrm>
          <a:prstGeom prst="rect">
            <a:avLst/>
          </a:prstGeom>
          <a:solidFill>
            <a:schemeClr val="bg1"/>
          </a:solidFill>
        </p:spPr>
        <p:txBody>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28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4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0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Wingdings" panose="05000000000000000000" pitchFamily="2" charset="2"/>
              <a:buNone/>
            </a:pPr>
            <a:r>
              <a:rPr lang="vi-VN" dirty="0" smtClean="0"/>
              <a:t>Có thể dự đoán kích thước bộ từ vựng trước khi hoàn thành quá trình xây dựng chỉ mục ngược.</a:t>
            </a:r>
            <a:endParaRPr lang="vi-VN" dirty="0"/>
          </a:p>
        </p:txBody>
      </p:sp>
      <p:sp>
        <p:nvSpPr>
          <p:cNvPr id="7" name="Slide Number Placeholder 4"/>
          <p:cNvSpPr>
            <a:spLocks noGrp="1"/>
          </p:cNvSpPr>
          <p:nvPr>
            <p:ph type="sldNum" sz="quarter" idx="12"/>
          </p:nvPr>
        </p:nvSpPr>
        <p:spPr/>
        <p:txBody>
          <a:bodyPr/>
          <a:lstStyle/>
          <a:p>
            <a:fld id="{903E9493-994F-49BE-A529-054F6076C0F3}" type="slidenum">
              <a:rPr lang="vi-VN"/>
              <a:pPr/>
              <a:t>4</a:t>
            </a:fld>
            <a:endParaRPr lang="vi-VN"/>
          </a:p>
        </p:txBody>
      </p:sp>
      <p:sp>
        <p:nvSpPr>
          <p:cNvPr id="606210" name="Rectangle 2"/>
          <p:cNvSpPr>
            <a:spLocks noGrp="1" noChangeArrowheads="1"/>
          </p:cNvSpPr>
          <p:nvPr>
            <p:ph type="title"/>
          </p:nvPr>
        </p:nvSpPr>
        <p:spPr/>
        <p:txBody>
          <a:bodyPr/>
          <a:lstStyle/>
          <a:p>
            <a:r>
              <a:rPr lang="vi-VN" dirty="0" smtClean="0"/>
              <a:t>Quy luật Heap: Xác định các hằng số</a:t>
            </a:r>
            <a:endParaRPr lang="vi-VN" dirty="0"/>
          </a:p>
        </p:txBody>
      </p:sp>
      <p:sp>
        <p:nvSpPr>
          <p:cNvPr id="606217" name="Text Box 9"/>
          <p:cNvSpPr txBox="1">
            <a:spLocks noChangeArrowheads="1"/>
          </p:cNvSpPr>
          <p:nvPr/>
        </p:nvSpPr>
        <p:spPr bwMode="auto">
          <a:xfrm>
            <a:off x="1020763" y="5856709"/>
            <a:ext cx="3407221"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800" dirty="0"/>
              <a:t>y = </a:t>
            </a:r>
            <a:r>
              <a:rPr lang="en-US" sz="2800" dirty="0" smtClean="0"/>
              <a:t>b</a:t>
            </a:r>
            <a:r>
              <a:rPr lang="en-US" sz="2800" baseline="-25000" dirty="0" smtClean="0"/>
              <a:t>0</a:t>
            </a:r>
            <a:r>
              <a:rPr lang="en-US" sz="2800" dirty="0" smtClean="0"/>
              <a:t> </a:t>
            </a:r>
            <a:r>
              <a:rPr lang="en-US" sz="2800" dirty="0"/>
              <a:t>+ </a:t>
            </a:r>
            <a:r>
              <a:rPr lang="en-US" sz="2800" dirty="0" smtClean="0"/>
              <a:t>b</a:t>
            </a:r>
            <a:r>
              <a:rPr lang="en-US" sz="2800" baseline="-25000" dirty="0" smtClean="0"/>
              <a:t>1</a:t>
            </a:r>
            <a:r>
              <a:rPr lang="en-US" sz="2800" dirty="0" smtClean="0"/>
              <a:t>x</a:t>
            </a:r>
            <a:endParaRPr lang="vi-VN" sz="2800" dirty="0"/>
          </a:p>
        </p:txBody>
      </p:sp>
      <p:graphicFrame>
        <p:nvGraphicFramePr>
          <p:cNvPr id="606218" name="Object 10"/>
          <p:cNvGraphicFramePr>
            <a:graphicFrameLocks noChangeAspect="1"/>
          </p:cNvGraphicFramePr>
          <p:nvPr>
            <p:extLst>
              <p:ext uri="{D42A27DB-BD31-4B8C-83A1-F6EECF244321}">
                <p14:modId xmlns:p14="http://schemas.microsoft.com/office/powerpoint/2010/main" val="1489257486"/>
              </p:ext>
            </p:extLst>
          </p:nvPr>
        </p:nvGraphicFramePr>
        <p:xfrm>
          <a:off x="955675" y="4956224"/>
          <a:ext cx="2430463" cy="771525"/>
        </p:xfrm>
        <a:graphic>
          <a:graphicData uri="http://schemas.openxmlformats.org/presentationml/2006/ole">
            <mc:AlternateContent xmlns:mc="http://schemas.openxmlformats.org/markup-compatibility/2006">
              <mc:Choice xmlns:v="urn:schemas-microsoft-com:vml" Requires="v">
                <p:oleObj spid="_x0000_s606927" name="Equation" r:id="rId3" imgW="799920" imgH="253800" progId="Equation.3">
                  <p:embed/>
                </p:oleObj>
              </mc:Choice>
              <mc:Fallback>
                <p:oleObj name="Equation" r:id="rId3" imgW="799920" imgH="253800" progId="Equation.3">
                  <p:embed/>
                  <p:pic>
                    <p:nvPicPr>
                      <p:cNvPr id="0" name="Object 10"/>
                      <p:cNvPicPr>
                        <a:picLocks noChangeAspect="1" noChangeArrowheads="1"/>
                      </p:cNvPicPr>
                      <p:nvPr/>
                    </p:nvPicPr>
                    <p:blipFill>
                      <a:blip r:embed="rId4"/>
                      <a:srcRect/>
                      <a:stretch>
                        <a:fillRect/>
                      </a:stretch>
                    </p:blipFill>
                    <p:spPr bwMode="auto">
                      <a:xfrm>
                        <a:off x="955675" y="4956224"/>
                        <a:ext cx="2430463" cy="771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6219" name="Object 11"/>
          <p:cNvGraphicFramePr>
            <a:graphicFrameLocks noChangeAspect="1"/>
          </p:cNvGraphicFramePr>
          <p:nvPr>
            <p:extLst>
              <p:ext uri="{D42A27DB-BD31-4B8C-83A1-F6EECF244321}">
                <p14:modId xmlns:p14="http://schemas.microsoft.com/office/powerpoint/2010/main" val="3158694734"/>
              </p:ext>
            </p:extLst>
          </p:nvPr>
        </p:nvGraphicFramePr>
        <p:xfrm>
          <a:off x="1020763" y="3667174"/>
          <a:ext cx="2552700" cy="1138238"/>
        </p:xfrm>
        <a:graphic>
          <a:graphicData uri="http://schemas.openxmlformats.org/presentationml/2006/ole">
            <mc:AlternateContent xmlns:mc="http://schemas.openxmlformats.org/markup-compatibility/2006">
              <mc:Choice xmlns:v="urn:schemas-microsoft-com:vml" Requires="v">
                <p:oleObj spid="_x0000_s606928" name="Equation" r:id="rId5" imgW="939600" imgH="419040" progId="Equation.3">
                  <p:embed/>
                </p:oleObj>
              </mc:Choice>
              <mc:Fallback>
                <p:oleObj name="Equation" r:id="rId5" imgW="939600" imgH="419040" progId="Equation.3">
                  <p:embed/>
                  <p:pic>
                    <p:nvPicPr>
                      <p:cNvPr id="0" name="Object 11"/>
                      <p:cNvPicPr>
                        <a:picLocks noChangeAspect="1" noChangeArrowheads="1"/>
                      </p:cNvPicPr>
                      <p:nvPr/>
                    </p:nvPicPr>
                    <p:blipFill>
                      <a:blip r:embed="rId6"/>
                      <a:srcRect/>
                      <a:stretch>
                        <a:fillRect/>
                      </a:stretch>
                    </p:blipFill>
                    <p:spPr bwMode="auto">
                      <a:xfrm>
                        <a:off x="1020763" y="3667174"/>
                        <a:ext cx="2552700" cy="1138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11"/>
          <p:cNvGraphicFramePr>
            <a:graphicFrameLocks noChangeAspect="1"/>
          </p:cNvGraphicFramePr>
          <p:nvPr>
            <p:extLst>
              <p:ext uri="{D42A27DB-BD31-4B8C-83A1-F6EECF244321}">
                <p14:modId xmlns:p14="http://schemas.microsoft.com/office/powerpoint/2010/main" val="3502637610"/>
              </p:ext>
            </p:extLst>
          </p:nvPr>
        </p:nvGraphicFramePr>
        <p:xfrm>
          <a:off x="4017963" y="3506837"/>
          <a:ext cx="4276725" cy="1449387"/>
        </p:xfrm>
        <a:graphic>
          <a:graphicData uri="http://schemas.openxmlformats.org/presentationml/2006/ole">
            <mc:AlternateContent xmlns:mc="http://schemas.openxmlformats.org/markup-compatibility/2006">
              <mc:Choice xmlns:v="urn:schemas-microsoft-com:vml" Requires="v">
                <p:oleObj spid="_x0000_s606929" name="Equation" r:id="rId7" imgW="1574640" imgH="533160" progId="Equation.3">
                  <p:embed/>
                </p:oleObj>
              </mc:Choice>
              <mc:Fallback>
                <p:oleObj name="Equation" r:id="rId7" imgW="1574640" imgH="533160" progId="Equation.3">
                  <p:embed/>
                  <p:pic>
                    <p:nvPicPr>
                      <p:cNvPr id="0" name=""/>
                      <p:cNvPicPr>
                        <a:picLocks noChangeAspect="1" noChangeArrowheads="1"/>
                      </p:cNvPicPr>
                      <p:nvPr/>
                    </p:nvPicPr>
                    <p:blipFill>
                      <a:blip r:embed="rId8"/>
                      <a:srcRect/>
                      <a:stretch>
                        <a:fillRect/>
                      </a:stretch>
                    </p:blipFill>
                    <p:spPr bwMode="auto">
                      <a:xfrm>
                        <a:off x="4017963" y="3506837"/>
                        <a:ext cx="4276725" cy="1449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TextBox 2"/>
          <p:cNvSpPr txBox="1"/>
          <p:nvPr/>
        </p:nvSpPr>
        <p:spPr>
          <a:xfrm>
            <a:off x="1006922" y="2996952"/>
            <a:ext cx="7669534" cy="523220"/>
          </a:xfrm>
          <a:prstGeom prst="rect">
            <a:avLst/>
          </a:prstGeom>
          <a:noFill/>
        </p:spPr>
        <p:txBody>
          <a:bodyPr wrap="square" rtlCol="0">
            <a:spAutoFit/>
          </a:bodyPr>
          <a:lstStyle/>
          <a:p>
            <a:r>
              <a:rPr lang="vi-VN" sz="2800" dirty="0" smtClean="0"/>
              <a:t>Least square error line trên các tập giá trị X, Y:</a:t>
            </a:r>
            <a:endParaRPr lang="vi-VN" sz="2800" dirty="0"/>
          </a:p>
        </p:txBody>
      </p:sp>
      <p:sp>
        <p:nvSpPr>
          <p:cNvPr id="2" name="TextBox 1"/>
          <p:cNvSpPr txBox="1"/>
          <p:nvPr/>
        </p:nvSpPr>
        <p:spPr>
          <a:xfrm>
            <a:off x="4572000" y="5445224"/>
            <a:ext cx="3600400" cy="830997"/>
          </a:xfrm>
          <a:prstGeom prst="rect">
            <a:avLst/>
          </a:prstGeom>
          <a:noFill/>
        </p:spPr>
        <p:txBody>
          <a:bodyPr wrap="square" rtlCol="0">
            <a:spAutoFit/>
          </a:bodyPr>
          <a:lstStyle/>
          <a:p>
            <a:r>
              <a:rPr lang="en-US" sz="2400" dirty="0" smtClean="0">
                <a:solidFill>
                  <a:schemeClr val="tx2"/>
                </a:solidFill>
              </a:rPr>
              <a:t>b = b</a:t>
            </a:r>
            <a:r>
              <a:rPr lang="en-US" sz="2400" baseline="-25000" dirty="0" smtClean="0">
                <a:solidFill>
                  <a:schemeClr val="tx2"/>
                </a:solidFill>
              </a:rPr>
              <a:t>1</a:t>
            </a:r>
            <a:endParaRPr lang="en-US" sz="2400" dirty="0" smtClean="0">
              <a:solidFill>
                <a:schemeClr val="tx2"/>
              </a:solidFill>
            </a:endParaRPr>
          </a:p>
          <a:p>
            <a:r>
              <a:rPr lang="en-US" sz="2400" dirty="0" smtClean="0">
                <a:solidFill>
                  <a:schemeClr val="tx2"/>
                </a:solidFill>
              </a:rPr>
              <a:t>log(k) = b</a:t>
            </a:r>
            <a:r>
              <a:rPr lang="en-US" sz="2400" baseline="-25000" dirty="0" smtClean="0">
                <a:solidFill>
                  <a:schemeClr val="tx2"/>
                </a:solidFill>
              </a:rPr>
              <a:t>0</a:t>
            </a:r>
            <a:endParaRPr lang="vi-VN" sz="2400" dirty="0">
              <a:solidFill>
                <a:schemeClr val="tx2"/>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EED51EA4-EEE6-4405-9895-6FD427C71FEA}" type="slidenum">
              <a:rPr lang="vi-VN"/>
              <a:pPr/>
              <a:t>5</a:t>
            </a:fld>
            <a:endParaRPr lang="vi-VN"/>
          </a:p>
        </p:txBody>
      </p:sp>
      <p:sp>
        <p:nvSpPr>
          <p:cNvPr id="553986" name="Rectangle 2"/>
          <p:cNvSpPr>
            <a:spLocks noGrp="1" noChangeArrowheads="1"/>
          </p:cNvSpPr>
          <p:nvPr>
            <p:ph type="title"/>
          </p:nvPr>
        </p:nvSpPr>
        <p:spPr>
          <a:xfrm>
            <a:off x="1150938" y="1123950"/>
            <a:ext cx="7793037" cy="576263"/>
          </a:xfrm>
        </p:spPr>
        <p:txBody>
          <a:bodyPr/>
          <a:lstStyle/>
          <a:p>
            <a:r>
              <a:rPr lang="vi-VN" dirty="0" smtClean="0"/>
              <a:t>Quy luật Zipf</a:t>
            </a:r>
            <a:endParaRPr lang="vi-VN" dirty="0"/>
          </a:p>
        </p:txBody>
      </p:sp>
      <p:sp>
        <p:nvSpPr>
          <p:cNvPr id="553987" name="Rectangle 3"/>
          <p:cNvSpPr>
            <a:spLocks noGrp="1" noChangeArrowheads="1"/>
          </p:cNvSpPr>
          <p:nvPr>
            <p:ph type="body" idx="1"/>
          </p:nvPr>
        </p:nvSpPr>
        <p:spPr>
          <a:xfrm>
            <a:off x="755576" y="2061716"/>
            <a:ext cx="8128074" cy="2303388"/>
          </a:xfrm>
          <a:solidFill>
            <a:schemeClr val="bg1"/>
          </a:solidFill>
        </p:spPr>
        <p:txBody>
          <a:bodyPr/>
          <a:lstStyle/>
          <a:p>
            <a:pPr marL="0" indent="0" algn="ctr">
              <a:buNone/>
            </a:pPr>
            <a:r>
              <a:rPr lang="vi-VN" sz="3200" dirty="0" smtClean="0"/>
              <a:t>cf</a:t>
            </a:r>
            <a:r>
              <a:rPr lang="vi-VN" sz="3200" i="1" baseline="-25000" dirty="0" smtClean="0"/>
              <a:t>i</a:t>
            </a:r>
            <a:r>
              <a:rPr lang="vi-VN" sz="3200" dirty="0" smtClean="0"/>
              <a:t> </a:t>
            </a:r>
            <a:r>
              <a:rPr lang="vi-VN" sz="3200" i="1" dirty="0" smtClean="0"/>
              <a:t>= K/i , </a:t>
            </a:r>
          </a:p>
          <a:p>
            <a:pPr algn="just"/>
            <a:r>
              <a:rPr lang="vi-VN" dirty="0" smtClean="0"/>
              <a:t>Trong đó K là hằng số; cf</a:t>
            </a:r>
            <a:r>
              <a:rPr lang="vi-VN" baseline="-25000" dirty="0" smtClean="0"/>
              <a:t>i</a:t>
            </a:r>
            <a:r>
              <a:rPr lang="vi-VN" dirty="0" smtClean="0"/>
              <a:t> là tần suất bộ dữ liệu (</a:t>
            </a:r>
            <a:r>
              <a:rPr lang="vi-VN" i="1" dirty="0" smtClean="0"/>
              <a:t>là số lần từ thứ i xuất hiện trong bộ dữ liệu</a:t>
            </a:r>
            <a:r>
              <a:rPr lang="vi-VN" dirty="0" smtClean="0"/>
              <a:t>); i là chỉ số trong danh sách từ sắp xếp theo thứ tự giảm dần cf.</a:t>
            </a:r>
          </a:p>
          <a:p>
            <a:pPr marL="0" indent="0" algn="just">
              <a:buNone/>
            </a:pPr>
            <a:endParaRPr lang="vi-V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C7A49F1C-75FF-40C4-A513-6921A97CF5CB}" type="slidenum">
              <a:rPr lang="vi-VN"/>
              <a:pPr/>
              <a:t>6</a:t>
            </a:fld>
            <a:endParaRPr lang="vi-VN"/>
          </a:p>
        </p:txBody>
      </p:sp>
      <p:sp>
        <p:nvSpPr>
          <p:cNvPr id="555010" name="Rectangle 2"/>
          <p:cNvSpPr>
            <a:spLocks noGrp="1" noChangeArrowheads="1"/>
          </p:cNvSpPr>
          <p:nvPr>
            <p:ph type="title"/>
          </p:nvPr>
        </p:nvSpPr>
        <p:spPr/>
        <p:txBody>
          <a:bodyPr/>
          <a:lstStyle/>
          <a:p>
            <a:r>
              <a:rPr lang="vi-VN" dirty="0" smtClean="0"/>
              <a:t>Quy luật Zipf (2)</a:t>
            </a:r>
            <a:endParaRPr lang="vi-VN" dirty="0"/>
          </a:p>
        </p:txBody>
      </p:sp>
      <p:sp>
        <p:nvSpPr>
          <p:cNvPr id="555011" name="Rectangle 3"/>
          <p:cNvSpPr>
            <a:spLocks noGrp="1" noChangeArrowheads="1"/>
          </p:cNvSpPr>
          <p:nvPr>
            <p:ph type="body" idx="1"/>
          </p:nvPr>
        </p:nvSpPr>
        <p:spPr>
          <a:xfrm>
            <a:off x="323850" y="2017713"/>
            <a:ext cx="8631238" cy="1699319"/>
          </a:xfrm>
        </p:spPr>
        <p:txBody>
          <a:bodyPr/>
          <a:lstStyle/>
          <a:p>
            <a:pPr algn="just"/>
            <a:r>
              <a:rPr lang="vi-VN" dirty="0" smtClean="0"/>
              <a:t>cf</a:t>
            </a:r>
            <a:r>
              <a:rPr lang="vi-VN" baseline="-25000" dirty="0" smtClean="0"/>
              <a:t>2</a:t>
            </a:r>
            <a:r>
              <a:rPr lang="vi-VN" dirty="0" smtClean="0"/>
              <a:t> = cf</a:t>
            </a:r>
            <a:r>
              <a:rPr lang="vi-VN" baseline="-25000" dirty="0" smtClean="0"/>
              <a:t>1</a:t>
            </a:r>
            <a:r>
              <a:rPr lang="vi-VN" dirty="0" smtClean="0"/>
              <a:t>/2; cf</a:t>
            </a:r>
            <a:r>
              <a:rPr lang="vi-VN" baseline="-25000" dirty="0" smtClean="0"/>
              <a:t>3</a:t>
            </a:r>
            <a:r>
              <a:rPr lang="vi-VN" dirty="0" smtClean="0"/>
              <a:t> = cf</a:t>
            </a:r>
            <a:r>
              <a:rPr lang="vi-VN" baseline="-25000" dirty="0" smtClean="0"/>
              <a:t>1</a:t>
            </a:r>
            <a:r>
              <a:rPr lang="vi-VN" dirty="0" smtClean="0"/>
              <a:t>/3; v.v.</a:t>
            </a:r>
          </a:p>
          <a:p>
            <a:pPr marL="342900" lvl="1" indent="-342900" algn="just">
              <a:buClr>
                <a:schemeClr val="folHlink"/>
              </a:buClr>
              <a:buSzPct val="60000"/>
            </a:pPr>
            <a:r>
              <a:rPr lang="vi-VN" sz="2800" dirty="0" smtClean="0"/>
              <a:t>Mối liên hệ tuyến tính giữa log(cf</a:t>
            </a:r>
            <a:r>
              <a:rPr lang="vi-VN" sz="2800" i="1" baseline="-25000" dirty="0" smtClean="0"/>
              <a:t>i</a:t>
            </a:r>
            <a:r>
              <a:rPr lang="vi-VN" sz="2800" dirty="0" smtClean="0"/>
              <a:t> ) và log(</a:t>
            </a:r>
            <a:r>
              <a:rPr lang="vi-VN" sz="2800" i="1" dirty="0" smtClean="0"/>
              <a:t>i</a:t>
            </a:r>
            <a:r>
              <a:rPr lang="vi-VN" sz="2800" dirty="0" smtClean="0"/>
              <a:t>):</a:t>
            </a:r>
            <a:endParaRPr lang="vi-VN" dirty="0" smtClean="0"/>
          </a:p>
          <a:p>
            <a:pPr lvl="1"/>
            <a:r>
              <a:rPr lang="vi-VN" dirty="0" smtClean="0"/>
              <a:t>log(cf</a:t>
            </a:r>
            <a:r>
              <a:rPr lang="vi-VN" i="1" baseline="-25000" dirty="0" smtClean="0"/>
              <a:t>i</a:t>
            </a:r>
            <a:r>
              <a:rPr lang="vi-VN" dirty="0" smtClean="0"/>
              <a:t> )= log(</a:t>
            </a:r>
            <a:r>
              <a:rPr lang="vi-VN" i="1" dirty="0" smtClean="0"/>
              <a:t>K</a:t>
            </a:r>
            <a:r>
              <a:rPr lang="vi-VN" dirty="0" smtClean="0"/>
              <a:t>) – log(</a:t>
            </a:r>
            <a:r>
              <a:rPr lang="vi-VN" i="1" dirty="0" smtClean="0"/>
              <a:t>i</a:t>
            </a:r>
            <a:r>
              <a:rPr lang="vi-VN" dirty="0" smtClean="0"/>
              <a:t>)</a:t>
            </a:r>
            <a:endParaRPr lang="vi-VN" dirty="0"/>
          </a:p>
        </p:txBody>
      </p:sp>
      <p:sp>
        <p:nvSpPr>
          <p:cNvPr id="2" name="TextBox 1"/>
          <p:cNvSpPr txBox="1"/>
          <p:nvPr/>
        </p:nvSpPr>
        <p:spPr>
          <a:xfrm>
            <a:off x="467545" y="4221088"/>
            <a:ext cx="8280920" cy="830997"/>
          </a:xfrm>
          <a:prstGeom prst="rect">
            <a:avLst/>
          </a:prstGeom>
          <a:noFill/>
        </p:spPr>
        <p:txBody>
          <a:bodyPr wrap="square" rtlCol="0">
            <a:spAutoFit/>
          </a:bodyPr>
          <a:lstStyle/>
          <a:p>
            <a:r>
              <a:rPr lang="vi-VN" sz="2400" i="1" dirty="0" smtClean="0">
                <a:solidFill>
                  <a:schemeClr val="tx2"/>
                </a:solidFill>
              </a:rPr>
              <a:t>Có rất ít từ được sử dụng phổ biến nhưng có rất nhiều từ hiếm.</a:t>
            </a:r>
            <a:endParaRPr lang="vi-VN" sz="2400" i="1" dirty="0">
              <a:solidFill>
                <a:schemeClr val="tx2"/>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2"/>
          </p:nvPr>
        </p:nvSpPr>
        <p:spPr/>
        <p:txBody>
          <a:bodyPr/>
          <a:lstStyle/>
          <a:p>
            <a:fld id="{BA218F3A-B68D-40BD-866C-FCC2EF6872B7}" type="slidenum">
              <a:rPr lang="vi-VN"/>
              <a:pPr/>
              <a:t>7</a:t>
            </a:fld>
            <a:endParaRPr lang="vi-VN"/>
          </a:p>
        </p:txBody>
      </p:sp>
      <p:sp>
        <p:nvSpPr>
          <p:cNvPr id="596994" name="Rectangle 2"/>
          <p:cNvSpPr>
            <a:spLocks noGrp="1" noChangeArrowheads="1"/>
          </p:cNvSpPr>
          <p:nvPr>
            <p:ph type="title" idx="4294967295"/>
          </p:nvPr>
        </p:nvSpPr>
        <p:spPr/>
        <p:txBody>
          <a:bodyPr/>
          <a:lstStyle/>
          <a:p>
            <a:r>
              <a:rPr lang="en-US"/>
              <a:t>Nội dung chính</a:t>
            </a:r>
          </a:p>
        </p:txBody>
      </p:sp>
      <p:sp>
        <p:nvSpPr>
          <p:cNvPr id="596995" name="Rectangle 3"/>
          <p:cNvSpPr>
            <a:spLocks noGrp="1" noChangeArrowheads="1"/>
          </p:cNvSpPr>
          <p:nvPr>
            <p:ph type="body" idx="4294967295"/>
          </p:nvPr>
        </p:nvSpPr>
        <p:spPr>
          <a:xfrm>
            <a:off x="457200" y="2060575"/>
            <a:ext cx="8229600" cy="2743200"/>
          </a:xfrm>
        </p:spPr>
        <p:txBody>
          <a:bodyPr/>
          <a:lstStyle/>
          <a:p>
            <a:pPr defTabSz="457200"/>
            <a:r>
              <a:rPr lang="vi-VN" sz="3000" dirty="0" smtClean="0">
                <a:solidFill>
                  <a:srgbClr val="DDDDDD"/>
                </a:solidFill>
              </a:rPr>
              <a:t>Các quy luật phân bố từ vựng</a:t>
            </a:r>
          </a:p>
          <a:p>
            <a:pPr defTabSz="457200"/>
            <a:r>
              <a:rPr lang="vi-VN" sz="3000" dirty="0" smtClean="0"/>
              <a:t>Nén từ điển</a:t>
            </a:r>
          </a:p>
          <a:p>
            <a:pPr defTabSz="457200"/>
            <a:r>
              <a:rPr lang="vi-VN" sz="3000" dirty="0" smtClean="0">
                <a:solidFill>
                  <a:srgbClr val="DDDDDD"/>
                </a:solidFill>
              </a:rPr>
              <a:t>Nén danh sách mã văn bản</a:t>
            </a:r>
            <a:endParaRPr lang="vi-VN" sz="3000" dirty="0">
              <a:solidFill>
                <a:srgbClr val="DDDDDD"/>
              </a:solidFill>
            </a:endParaRPr>
          </a:p>
        </p:txBody>
      </p:sp>
      <p:sp>
        <p:nvSpPr>
          <p:cNvPr id="596996" name="TextBox 4"/>
          <p:cNvSpPr txBox="1">
            <a:spLocks noChangeArrowheads="1"/>
          </p:cNvSpPr>
          <p:nvPr/>
        </p:nvSpPr>
        <p:spPr bwMode="auto">
          <a:xfrm>
            <a:off x="7620000" y="-33338"/>
            <a:ext cx="7127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solidFill>
                  <a:srgbClr val="FBFCFF"/>
                </a:solidFill>
                <a:latin typeface="Lucida Sans" pitchFamily="34" charset="0"/>
                <a:ea typeface="Arial Unicode MS" panose="020B0604020202020204" pitchFamily="34" charset="-128"/>
                <a:cs typeface="Arial Unicode MS" panose="020B0604020202020204" pitchFamily="34" charset="-128"/>
              </a:rPr>
              <a:t>Ch. 5</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152CD3A3-5FBA-4C96-9C58-9F0DF002218F}" type="slidenum">
              <a:rPr lang="vi-VN"/>
              <a:pPr/>
              <a:t>8</a:t>
            </a:fld>
            <a:endParaRPr lang="vi-VN"/>
          </a:p>
        </p:txBody>
      </p:sp>
      <p:sp>
        <p:nvSpPr>
          <p:cNvPr id="605186" name="Rectangle 2"/>
          <p:cNvSpPr>
            <a:spLocks noGrp="1" noChangeArrowheads="1"/>
          </p:cNvSpPr>
          <p:nvPr>
            <p:ph type="title"/>
          </p:nvPr>
        </p:nvSpPr>
        <p:spPr/>
        <p:txBody>
          <a:bodyPr/>
          <a:lstStyle/>
          <a:p>
            <a:r>
              <a:rPr lang="vi-VN" dirty="0" smtClean="0"/>
              <a:t>Nén bảo toàn vs. không bảo toàn</a:t>
            </a:r>
            <a:endParaRPr lang="vi-VN" dirty="0"/>
          </a:p>
        </p:txBody>
      </p:sp>
      <p:sp>
        <p:nvSpPr>
          <p:cNvPr id="605187" name="Rectangle 3"/>
          <p:cNvSpPr>
            <a:spLocks noGrp="1" noChangeArrowheads="1"/>
          </p:cNvSpPr>
          <p:nvPr>
            <p:ph type="body" idx="1"/>
          </p:nvPr>
        </p:nvSpPr>
        <p:spPr>
          <a:xfrm>
            <a:off x="323850" y="1989138"/>
            <a:ext cx="8631238" cy="4114800"/>
          </a:xfrm>
        </p:spPr>
        <p:txBody>
          <a:bodyPr/>
          <a:lstStyle/>
          <a:p>
            <a:r>
              <a:rPr lang="vi-VN" dirty="0" smtClean="0"/>
              <a:t>Nén bảo toàn:</a:t>
            </a:r>
          </a:p>
          <a:p>
            <a:pPr lvl="1"/>
            <a:r>
              <a:rPr lang="vi-VN" dirty="0" smtClean="0"/>
              <a:t>Dữ liệu được bảo toàn sau khi giải nén;</a:t>
            </a:r>
          </a:p>
          <a:p>
            <a:pPr lvl="1"/>
            <a:r>
              <a:rPr lang="vi-VN" dirty="0" smtClean="0"/>
              <a:t>Phổ biến nhất trong tìm kiếm.</a:t>
            </a:r>
          </a:p>
          <a:p>
            <a:r>
              <a:rPr lang="vi-VN" dirty="0" smtClean="0"/>
              <a:t>Nén không bảo toàn:</a:t>
            </a:r>
          </a:p>
          <a:p>
            <a:pPr lvl="1" algn="just"/>
            <a:r>
              <a:rPr lang="vi-VN" dirty="0" smtClean="0"/>
              <a:t>Loại bỏ một phần dữ liệu, tỉ lệ nén thường cao hơn phương pháp bảo toàn;</a:t>
            </a:r>
          </a:p>
          <a:p>
            <a:pPr lvl="1" algn="just"/>
            <a:r>
              <a:rPr lang="vi-VN" dirty="0" smtClean="0"/>
              <a:t>Có thể coi các phép lọc trong quá trình tách từ (chuẩn hóa cách viết, loại từ dừng, v.v.) là những phương pháp nén không bảo toàn.</a:t>
            </a:r>
            <a:endParaRPr lang="vi-VN"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35D4CE26-2CA8-4B1E-A1EE-B5821D57BD93}" type="slidenum">
              <a:rPr lang="vi-VN"/>
              <a:pPr/>
              <a:t>9</a:t>
            </a:fld>
            <a:endParaRPr lang="vi-VN"/>
          </a:p>
        </p:txBody>
      </p:sp>
      <p:sp>
        <p:nvSpPr>
          <p:cNvPr id="561154" name="Rectangle 2"/>
          <p:cNvSpPr>
            <a:spLocks noGrp="1" noChangeArrowheads="1"/>
          </p:cNvSpPr>
          <p:nvPr>
            <p:ph type="title"/>
          </p:nvPr>
        </p:nvSpPr>
        <p:spPr/>
        <p:txBody>
          <a:bodyPr/>
          <a:lstStyle/>
          <a:p>
            <a:r>
              <a:rPr lang="vi-VN" dirty="0" smtClean="0"/>
              <a:t>Lý do nén từ điển</a:t>
            </a:r>
            <a:endParaRPr lang="vi-VN" dirty="0"/>
          </a:p>
        </p:txBody>
      </p:sp>
      <p:sp>
        <p:nvSpPr>
          <p:cNvPr id="561155" name="Rectangle 3"/>
          <p:cNvSpPr>
            <a:spLocks noGrp="1" noChangeArrowheads="1"/>
          </p:cNvSpPr>
          <p:nvPr>
            <p:ph type="body" idx="1"/>
          </p:nvPr>
        </p:nvSpPr>
        <p:spPr>
          <a:xfrm>
            <a:off x="611188" y="2017713"/>
            <a:ext cx="8343900" cy="4114800"/>
          </a:xfrm>
        </p:spPr>
        <p:txBody>
          <a:bodyPr/>
          <a:lstStyle/>
          <a:p>
            <a:pPr algn="just"/>
            <a:r>
              <a:rPr lang="vi-VN" dirty="0" smtClean="0"/>
              <a:t>Thực hiện truy vấn luôn bắt đầu với tìm kiếm từ trong từ điền:</a:t>
            </a:r>
          </a:p>
          <a:p>
            <a:pPr lvl="1" algn="just"/>
            <a:r>
              <a:rPr lang="vi-VN" dirty="0" smtClean="0"/>
              <a:t>Cần sử dụng cấu trúc dữ liệu trong bộ nhớ để tìm kiếm nhanh;</a:t>
            </a:r>
          </a:p>
          <a:p>
            <a:pPr algn="just"/>
            <a:r>
              <a:rPr lang="vi-VN" dirty="0" smtClean="0"/>
              <a:t>Áp dụng phương pháp nén giúp:</a:t>
            </a:r>
          </a:p>
          <a:p>
            <a:pPr lvl="1" algn="just"/>
            <a:r>
              <a:rPr lang="vi-VN" dirty="0" smtClean="0"/>
              <a:t>Lưu từ điển kích thước lớn trong bộ nhớ;</a:t>
            </a:r>
          </a:p>
          <a:p>
            <a:pPr lvl="1" algn="just"/>
            <a:r>
              <a:rPr lang="vi-VN" dirty="0" smtClean="0"/>
              <a:t>Giảm thời gian tải dữ liệu từ ổ đĩa.</a:t>
            </a:r>
            <a:endParaRPr lang="vi-V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Палитра">
  <a:themeElements>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Палитра">
      <a:majorFont>
        <a:latin typeface="Tahoma"/>
        <a:ea typeface=""/>
        <a:cs typeface="Tahoma"/>
      </a:majorFont>
      <a:minorFont>
        <a:latin typeface="Tahoma"/>
        <a:ea typeface=""/>
        <a:cs typeface="Taho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defRPr>
        </a:defPPr>
      </a:lstStyle>
    </a:lnDef>
  </a:objectDefaults>
  <a:extraClrSchemeLst>
    <a:extraClrScheme>
      <a:clrScheme name="Палитра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Палитра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Палитра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Палитра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Палитра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4432</TotalTime>
  <Words>1700</Words>
  <Application>Microsoft Office PowerPoint</Application>
  <PresentationFormat>On-screen Show (4:3)</PresentationFormat>
  <Paragraphs>264</Paragraphs>
  <Slides>30</Slides>
  <Notes>5</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30</vt:i4>
      </vt:variant>
    </vt:vector>
  </HeadingPairs>
  <TitlesOfParts>
    <vt:vector size="34" baseType="lpstr">
      <vt:lpstr>Палитра</vt:lpstr>
      <vt:lpstr>Equation</vt:lpstr>
      <vt:lpstr>Document</vt:lpstr>
      <vt:lpstr>Документ</vt:lpstr>
      <vt:lpstr>IT4853 Tìm kiếm và trình diễn thông tin</vt:lpstr>
      <vt:lpstr>Nội dung chính</vt:lpstr>
      <vt:lpstr>Quy luật Heap</vt:lpstr>
      <vt:lpstr>Quy luật Heap: Xác định các hằng số</vt:lpstr>
      <vt:lpstr>Quy luật Zipf</vt:lpstr>
      <vt:lpstr>Quy luật Zipf (2)</vt:lpstr>
      <vt:lpstr>Nội dung chính</vt:lpstr>
      <vt:lpstr>Nén bảo toàn vs. không bảo toàn</vt:lpstr>
      <vt:lpstr>Lý do nén từ điển</vt:lpstr>
      <vt:lpstr>Mảng phần tử kích thước tĩnh</vt:lpstr>
      <vt:lpstr>Chuỗi ký tự dài</vt:lpstr>
      <vt:lpstr>Phân đoạn chuỗi ký tự dài</vt:lpstr>
      <vt:lpstr>Phân đoạn</vt:lpstr>
      <vt:lpstr>Từ điển không phân đoạn</vt:lpstr>
      <vt:lpstr>Từ điển có phân đoạn</vt:lpstr>
      <vt:lpstr>Chuỗi ký tự dài, phân đoạn và Front-coding</vt:lpstr>
      <vt:lpstr>Nội dung chính</vt:lpstr>
      <vt:lpstr>Nén danh sách mã văn bản</vt:lpstr>
      <vt:lpstr>Biểu diễn nhị phân của mã văn bản</vt:lpstr>
      <vt:lpstr>Danh sách khoảng cách</vt:lpstr>
      <vt:lpstr>Mã VB</vt:lpstr>
      <vt:lpstr>Ví dụ</vt:lpstr>
      <vt:lpstr>Đơn vị mã hóa tối ưu cho mã VB</vt:lpstr>
      <vt:lpstr>Mã Unary code</vt:lpstr>
      <vt:lpstr>Mã Gamma</vt:lpstr>
      <vt:lpstr>Ví dụ mã Gamma</vt:lpstr>
      <vt:lpstr>Mã Gamma vs. mã VB</vt:lpstr>
      <vt:lpstr>Bài 1. Mã hóa</vt:lpstr>
      <vt:lpstr>Bài 2. Giải mã</vt:lpstr>
      <vt:lpstr>PowerPoint Presentation</vt:lpstr>
    </vt:vector>
  </TitlesOfParts>
  <Company>tpu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kiếm và Trình diễn thông tin</dc:title>
  <dc:creator>nbngoc</dc:creator>
  <cp:lastModifiedBy>bangoc</cp:lastModifiedBy>
  <cp:revision>2086</cp:revision>
  <dcterms:created xsi:type="dcterms:W3CDTF">2013-06-24T04:34:24Z</dcterms:created>
  <dcterms:modified xsi:type="dcterms:W3CDTF">2016-10-04T01:51:44Z</dcterms:modified>
</cp:coreProperties>
</file>