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24"/>
  </p:notesMasterIdLst>
  <p:sldIdLst>
    <p:sldId id="313" r:id="rId2"/>
    <p:sldId id="539" r:id="rId3"/>
    <p:sldId id="557" r:id="rId4"/>
    <p:sldId id="558" r:id="rId5"/>
    <p:sldId id="559" r:id="rId6"/>
    <p:sldId id="560" r:id="rId7"/>
    <p:sldId id="561" r:id="rId8"/>
    <p:sldId id="562" r:id="rId9"/>
    <p:sldId id="573" r:id="rId10"/>
    <p:sldId id="565" r:id="rId11"/>
    <p:sldId id="566" r:id="rId12"/>
    <p:sldId id="567" r:id="rId13"/>
    <p:sldId id="568" r:id="rId14"/>
    <p:sldId id="569" r:id="rId15"/>
    <p:sldId id="570" r:id="rId16"/>
    <p:sldId id="572" r:id="rId17"/>
    <p:sldId id="574" r:id="rId18"/>
    <p:sldId id="575" r:id="rId19"/>
    <p:sldId id="576" r:id="rId20"/>
    <p:sldId id="577" r:id="rId21"/>
    <p:sldId id="578" r:id="rId22"/>
    <p:sldId id="418" r:id="rId23"/>
  </p:sldIdLst>
  <p:sldSz cx="9144000" cy="6858000" type="screen4x3"/>
  <p:notesSz cx="6858000" cy="9144000"/>
  <p:defaultTextStyle>
    <a:defPPr>
      <a:defRPr lang="vi-V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CCFFCC"/>
    <a:srgbClr val="00FFFF"/>
    <a:srgbClr val="CC0000"/>
    <a:srgbClr val="990033"/>
    <a:srgbClr val="990099"/>
    <a:srgbClr val="D60093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50" autoAdjust="0"/>
    <p:restoredTop sz="94660"/>
  </p:normalViewPr>
  <p:slideViewPr>
    <p:cSldViewPr>
      <p:cViewPr varScale="1">
        <p:scale>
          <a:sx n="69" d="100"/>
          <a:sy n="69" d="100"/>
        </p:scale>
        <p:origin x="-11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2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noProof="0" smtClean="0"/>
              <a:t>Образец текста</a:t>
            </a:r>
          </a:p>
          <a:p>
            <a:pPr lvl="1"/>
            <a:r>
              <a:rPr lang="vi-VN" noProof="0" smtClean="0"/>
              <a:t>Второй уровень</a:t>
            </a:r>
          </a:p>
          <a:p>
            <a:pPr lvl="2"/>
            <a:r>
              <a:rPr lang="vi-VN" noProof="0" smtClean="0"/>
              <a:t>Третий уровень</a:t>
            </a:r>
          </a:p>
          <a:p>
            <a:pPr lvl="3"/>
            <a:r>
              <a:rPr lang="vi-VN" noProof="0" smtClean="0"/>
              <a:t>Четвертый уровень</a:t>
            </a:r>
          </a:p>
          <a:p>
            <a:pPr lvl="4"/>
            <a:r>
              <a:rPr lang="vi-VN" noProof="0" smtClean="0"/>
              <a:t>Пятый уровень</a:t>
            </a:r>
          </a:p>
        </p:txBody>
      </p:sp>
      <p:sp>
        <p:nvSpPr>
          <p:cNvPr id="342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fld id="{585E8FF7-254D-404A-8133-35E4F866AEC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2321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3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mtClean="0"/>
              <a:t>Hãy</a:t>
            </a:r>
            <a:r>
              <a:rPr lang="vi-VN" baseline="0" smtClean="0"/>
              <a:t> thử chia cụm với tâm ban đầu là d1, d4 và d1, d3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1901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</p:grpSp>
      <p:sp>
        <p:nvSpPr>
          <p:cNvPr id="675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vi-VN" noProof="0" smtClean="0"/>
              <a:t>Образец заголовка</a:t>
            </a:r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vi-VN" noProof="0" smtClean="0"/>
              <a:t>Образец подзаголовка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10D6390-781F-46FF-BA24-2A13298CAB4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527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4A67A-737A-4176-8703-A3FC12C081C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917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F76D0-8E3B-4D8A-A9FF-C04AD9C360F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923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75DDA-CB64-4086-83FF-BB38D2754AC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729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11620-29F4-407B-A868-2206CAFD51D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467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84203-D55F-49E2-AC55-F6060237EFD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208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6CA10-6FE3-4185-AD70-CC14BE80AA2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142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6553E-E7FE-4A97-BA93-B68733A0164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58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DBAB6-948B-4CC9-A643-7962233A317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091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03317-89D1-4969-98D2-8BCB0B6188F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804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F5865-6955-48EB-9E23-60E75B29BCC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580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заголовка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665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/>
            </a:lvl1pPr>
          </a:lstStyle>
          <a:p>
            <a:pPr>
              <a:defRPr/>
            </a:pPr>
            <a:fld id="{485EAC0E-134A-4503-B10F-CE02586B9C8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IT4853</a:t>
            </a:r>
            <a:br>
              <a:rPr lang="en-US" sz="3200" dirty="0" smtClean="0"/>
            </a:br>
            <a:r>
              <a:rPr lang="vi-VN" sz="3200" dirty="0" smtClean="0"/>
              <a:t>Tìm kiếm và trình diễn thông</a:t>
            </a:r>
            <a:r>
              <a:rPr lang="en-US" sz="3200" dirty="0" smtClean="0"/>
              <a:t> tin</a:t>
            </a:r>
            <a:endParaRPr lang="vi-VN" sz="32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3501008"/>
            <a:ext cx="7416824" cy="2137792"/>
          </a:xfrm>
        </p:spPr>
        <p:txBody>
          <a:bodyPr/>
          <a:lstStyle/>
          <a:p>
            <a:pPr algn="just" eaLnBrk="1" hangingPunct="1"/>
            <a:r>
              <a:rPr lang="vi-VN" sz="2800" smtClean="0"/>
              <a:t>Bài 19. </a:t>
            </a:r>
            <a:r>
              <a:rPr lang="vi-VN" sz="2800" dirty="0" smtClean="0"/>
              <a:t>Chia </a:t>
            </a:r>
            <a:r>
              <a:rPr lang="vi-VN" sz="2800" smtClean="0"/>
              <a:t>cụm văn bản (2)</a:t>
            </a:r>
          </a:p>
          <a:p>
            <a:pPr algn="just" eaLnBrk="1" hangingPunct="1"/>
            <a:r>
              <a:rPr lang="vi-VN" sz="2800" smtClean="0"/>
              <a:t>IIR. C16. Flat clustering</a:t>
            </a:r>
            <a:endParaRPr lang="vi-VN" sz="2000" dirty="0" smtClean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87675" y="6308725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vi-VN" altLang="ru-RU" sz="1800" b="0" dirty="0" smtClean="0">
                <a:cs typeface="Arial" panose="020B0604020202020204" pitchFamily="34" charset="0"/>
              </a:rPr>
              <a:t>Hà Nội, </a:t>
            </a:r>
            <a:r>
              <a:rPr lang="en-US" altLang="ru-RU" sz="1800" b="0" dirty="0" smtClean="0">
                <a:cs typeface="Arial" panose="020B0604020202020204" pitchFamily="34" charset="0"/>
              </a:rPr>
              <a:t>2016</a:t>
            </a:r>
            <a:endParaRPr lang="vi-VN" altLang="ru-RU" sz="1800" b="0" dirty="0">
              <a:cs typeface="Arial" panose="020B0604020202020204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59338" y="4941888"/>
            <a:ext cx="42132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vi-VN" altLang="ru-RU" sz="1400" b="0" dirty="0" smtClean="0"/>
              <a:t>TS. Nguyễn Bá Ngọc, </a:t>
            </a:r>
            <a:r>
              <a:rPr lang="vi-VN" altLang="ru-RU" sz="1400" b="0" i="1" dirty="0" smtClean="0"/>
              <a:t>Bộ môn Hệ thống thông tin, Viện CNTT &amp; TT</a:t>
            </a:r>
          </a:p>
          <a:p>
            <a:r>
              <a:rPr lang="vi-VN" altLang="ru-RU" sz="1400" b="0" i="1" dirty="0" smtClean="0"/>
              <a:t>ngocnb@soict.hust.edu.vn</a:t>
            </a:r>
            <a:endParaRPr lang="vi-VN" altLang="ru-RU" sz="1400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Đánh giá kết quả chia cụm dựa trên dữ liệu phân lớp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Ý tưởng: Coi kết quả phân lớp là phương án chia cụm tối ưu, đáp ứng tốt nhất các tiêu chí chia cụm.</a:t>
            </a:r>
          </a:p>
          <a:p>
            <a:pPr lvl="1" algn="just" eaLnBrk="1" hangingPunct="1">
              <a:defRPr/>
            </a:pPr>
            <a:r>
              <a:rPr lang="vi-VN" sz="2400" smtClean="0"/>
              <a:t>Đánh giá kết quả chia cụm bằng cách so sánh với kết quả phân lớp mẫu.</a:t>
            </a:r>
            <a:endParaRPr lang="vi-VN" sz="2400" dirty="0" smtClean="0"/>
          </a:p>
          <a:p>
            <a:pPr algn="just" eaLnBrk="1" hangingPunct="1">
              <a:defRPr/>
            </a:pPr>
            <a:r>
              <a:rPr lang="vi-VN" sz="2800" dirty="0" smtClean="0"/>
              <a:t>Các độ đo:</a:t>
            </a:r>
          </a:p>
          <a:p>
            <a:pPr lvl="1" algn="just" eaLnBrk="1" hangingPunct="1">
              <a:defRPr/>
            </a:pPr>
            <a:r>
              <a:rPr lang="en-US" sz="2000" dirty="0" smtClean="0"/>
              <a:t>Purity</a:t>
            </a:r>
          </a:p>
          <a:p>
            <a:pPr lvl="1" algn="just" eaLnBrk="1" hangingPunct="1">
              <a:defRPr/>
            </a:pPr>
            <a:r>
              <a:rPr lang="en-US" sz="2000" dirty="0" smtClean="0"/>
              <a:t>Rand Index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184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Độ đo Purity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3140968"/>
            <a:ext cx="8343528" cy="2847528"/>
          </a:xfrm>
        </p:spPr>
        <p:txBody>
          <a:bodyPr/>
          <a:lstStyle/>
          <a:p>
            <a:pPr algn="just" eaLnBrk="1" hangingPunct="1">
              <a:defRPr/>
            </a:pPr>
            <a:r>
              <a:rPr lang="el-GR" sz="2800" dirty="0">
                <a:cs typeface="Calibri"/>
              </a:rPr>
              <a:t>Ω</a:t>
            </a:r>
            <a:r>
              <a:rPr lang="en-US" sz="2800" dirty="0"/>
              <a:t>= {</a:t>
            </a:r>
            <a:r>
              <a:rPr lang="en-US" sz="2800" i="1" dirty="0"/>
              <a:t>ω</a:t>
            </a:r>
            <a:r>
              <a:rPr lang="en-US" sz="2800" baseline="-25000" dirty="0"/>
              <a:t>1</a:t>
            </a:r>
            <a:r>
              <a:rPr lang="en-US" sz="2800" dirty="0"/>
              <a:t>, </a:t>
            </a:r>
            <a:r>
              <a:rPr lang="en-US" sz="2800" i="1" dirty="0"/>
              <a:t>ω</a:t>
            </a:r>
            <a:r>
              <a:rPr lang="en-US" sz="2800" baseline="-25000" dirty="0"/>
              <a:t>2</a:t>
            </a:r>
            <a:r>
              <a:rPr lang="en-US" sz="2800" dirty="0"/>
              <a:t>, . . . , </a:t>
            </a:r>
            <a:r>
              <a:rPr lang="vi-VN" sz="2800" i="1" dirty="0" smtClean="0"/>
              <a:t>ω</a:t>
            </a:r>
            <a:r>
              <a:rPr lang="vi-VN" sz="2800" i="1" baseline="-25000" dirty="0" smtClean="0"/>
              <a:t>K</a:t>
            </a:r>
            <a:r>
              <a:rPr lang="vi-VN" sz="2800" dirty="0" smtClean="0"/>
              <a:t>} </a:t>
            </a:r>
            <a:r>
              <a:rPr lang="vi-VN" sz="2800" smtClean="0"/>
              <a:t>là tập cụm</a:t>
            </a:r>
            <a:r>
              <a:rPr lang="vi-VN" sz="2800" dirty="0" smtClean="0"/>
              <a:t>, </a:t>
            </a:r>
          </a:p>
          <a:p>
            <a:pPr algn="just" eaLnBrk="1" hangingPunct="1">
              <a:defRPr/>
            </a:pPr>
            <a:r>
              <a:rPr lang="vi-VN" sz="2800" dirty="0" smtClean="0"/>
              <a:t>C = {</a:t>
            </a:r>
            <a:r>
              <a:rPr lang="vi-VN" sz="2800" i="1" dirty="0" smtClean="0"/>
              <a:t>c</a:t>
            </a:r>
            <a:r>
              <a:rPr lang="vi-VN" sz="2800" baseline="-25000" dirty="0" smtClean="0"/>
              <a:t>1</a:t>
            </a:r>
            <a:r>
              <a:rPr lang="vi-VN" sz="2800" dirty="0" smtClean="0"/>
              <a:t>, </a:t>
            </a:r>
            <a:r>
              <a:rPr lang="vi-VN" sz="2800" i="1" dirty="0" smtClean="0"/>
              <a:t>c</a:t>
            </a:r>
            <a:r>
              <a:rPr lang="vi-VN" sz="2800" baseline="-25000" dirty="0" smtClean="0"/>
              <a:t>2</a:t>
            </a:r>
            <a:r>
              <a:rPr lang="vi-VN" sz="2800" dirty="0" smtClean="0"/>
              <a:t>, . . . , </a:t>
            </a:r>
            <a:r>
              <a:rPr lang="vi-VN" sz="2800" i="1" dirty="0" smtClean="0"/>
              <a:t>c</a:t>
            </a:r>
            <a:r>
              <a:rPr lang="vi-VN" sz="2800" baseline="-25000" dirty="0" smtClean="0"/>
              <a:t>J</a:t>
            </a:r>
            <a:r>
              <a:rPr lang="vi-VN" sz="2800" dirty="0" smtClean="0"/>
              <a:t>} </a:t>
            </a:r>
            <a:r>
              <a:rPr lang="vi-VN" sz="2800" smtClean="0"/>
              <a:t>là tập lớp.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11</a:t>
            </a:fld>
            <a:endParaRPr lang="vi-VN"/>
          </a:p>
        </p:txBody>
      </p:sp>
      <p:pic>
        <p:nvPicPr>
          <p:cNvPr id="5" name="Picture 4" descr="167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76" y="1916831"/>
            <a:ext cx="5610372" cy="115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9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Ví dụ Purity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4293095"/>
            <a:ext cx="8343528" cy="1839417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Tính </a:t>
            </a:r>
            <a:r>
              <a:rPr lang="en-US" sz="2800" dirty="0" smtClean="0"/>
              <a:t>purity:</a:t>
            </a:r>
          </a:p>
          <a:p>
            <a:pPr lvl="1"/>
            <a:r>
              <a:rPr lang="de-DE" sz="2400" smtClean="0"/>
              <a:t>max</a:t>
            </a:r>
            <a:r>
              <a:rPr lang="de-DE" sz="2400" baseline="-25000" smtClean="0"/>
              <a:t>j</a:t>
            </a:r>
            <a:r>
              <a:rPr lang="de-DE" sz="2400" smtClean="0"/>
              <a:t> </a:t>
            </a:r>
            <a:r>
              <a:rPr lang="de-DE" sz="2400" dirty="0"/>
              <a:t>|</a:t>
            </a:r>
            <a:r>
              <a:rPr lang="el-GR" sz="2400" i="1" dirty="0"/>
              <a:t>ω</a:t>
            </a:r>
            <a:r>
              <a:rPr lang="el-GR" sz="2400" baseline="-25000" dirty="0"/>
              <a:t>1</a:t>
            </a:r>
            <a:r>
              <a:rPr lang="el-GR" sz="2400" dirty="0"/>
              <a:t> ∩ </a:t>
            </a:r>
            <a:r>
              <a:rPr lang="de-DE" sz="2400" i="1"/>
              <a:t>c</a:t>
            </a:r>
            <a:r>
              <a:rPr lang="de-DE" sz="2400" i="1" baseline="-25000"/>
              <a:t>j</a:t>
            </a:r>
            <a:r>
              <a:rPr lang="de-DE" sz="2400" i="1"/>
              <a:t> </a:t>
            </a:r>
            <a:r>
              <a:rPr lang="de-DE" sz="2400" smtClean="0"/>
              <a:t>|</a:t>
            </a:r>
            <a:r>
              <a:rPr lang="vi-VN" sz="2400" smtClean="0"/>
              <a:t> = 5</a:t>
            </a:r>
            <a:r>
              <a:rPr lang="de-DE" sz="2400" smtClean="0"/>
              <a:t>; max</a:t>
            </a:r>
            <a:r>
              <a:rPr lang="de-DE" sz="2400" baseline="-25000" smtClean="0"/>
              <a:t>j</a:t>
            </a:r>
            <a:r>
              <a:rPr lang="de-DE" sz="2400" smtClean="0"/>
              <a:t> </a:t>
            </a:r>
            <a:r>
              <a:rPr lang="de-DE" sz="2400" dirty="0"/>
              <a:t>|</a:t>
            </a:r>
            <a:r>
              <a:rPr lang="el-GR" sz="2400" i="1" dirty="0"/>
              <a:t>ω</a:t>
            </a:r>
            <a:r>
              <a:rPr lang="el-GR" sz="2400" baseline="-25000" dirty="0"/>
              <a:t>2 </a:t>
            </a:r>
            <a:r>
              <a:rPr lang="el-GR" sz="2400" dirty="0"/>
              <a:t>∩ </a:t>
            </a:r>
            <a:r>
              <a:rPr lang="de-DE" sz="2400" i="1"/>
              <a:t>c</a:t>
            </a:r>
            <a:r>
              <a:rPr lang="de-DE" sz="2400" i="1" baseline="-25000"/>
              <a:t>j</a:t>
            </a:r>
            <a:r>
              <a:rPr lang="de-DE" sz="2400"/>
              <a:t> </a:t>
            </a:r>
            <a:r>
              <a:rPr lang="de-DE" sz="2400" smtClean="0"/>
              <a:t>| = 4</a:t>
            </a:r>
            <a:r>
              <a:rPr lang="en-US" sz="2400" smtClean="0"/>
              <a:t>; </a:t>
            </a:r>
            <a:r>
              <a:rPr lang="vi-VN" sz="2400"/>
              <a:t> </a:t>
            </a:r>
            <a:endParaRPr lang="vi-VN" sz="2400" smtClean="0"/>
          </a:p>
          <a:p>
            <a:pPr marL="457200" lvl="1" indent="0">
              <a:buNone/>
            </a:pPr>
            <a:r>
              <a:rPr lang="vi-VN" sz="2400"/>
              <a:t> </a:t>
            </a:r>
            <a:r>
              <a:rPr lang="vi-VN" sz="2400" smtClean="0"/>
              <a:t>  max</a:t>
            </a:r>
            <a:r>
              <a:rPr lang="en-US" sz="2400" baseline="-25000" dirty="0" smtClean="0"/>
              <a:t>j</a:t>
            </a:r>
            <a:r>
              <a:rPr lang="en-US" sz="2400" dirty="0" smtClean="0"/>
              <a:t> </a:t>
            </a:r>
            <a:r>
              <a:rPr lang="en-US" sz="2400" dirty="0"/>
              <a:t>|</a:t>
            </a:r>
            <a:r>
              <a:rPr lang="en-US" sz="2400" i="1" dirty="0"/>
              <a:t>ω</a:t>
            </a:r>
            <a:r>
              <a:rPr lang="en-US" sz="2400" baseline="-25000" dirty="0"/>
              <a:t>3</a:t>
            </a:r>
            <a:r>
              <a:rPr lang="en-US" sz="2400" dirty="0"/>
              <a:t> ∩ </a:t>
            </a:r>
            <a:r>
              <a:rPr lang="en-US" sz="2400" i="1" err="1"/>
              <a:t>c</a:t>
            </a:r>
            <a:r>
              <a:rPr lang="en-US" sz="2400" i="1" baseline="-25000" err="1"/>
              <a:t>j</a:t>
            </a:r>
            <a:r>
              <a:rPr lang="en-US" sz="2400"/>
              <a:t> </a:t>
            </a:r>
            <a:r>
              <a:rPr lang="en-US" sz="2400" smtClean="0"/>
              <a:t>| = 3 </a:t>
            </a:r>
            <a:endParaRPr lang="en-US" sz="2400" dirty="0"/>
          </a:p>
          <a:p>
            <a:pPr lvl="1"/>
            <a:r>
              <a:rPr lang="en-US" sz="2400" dirty="0" smtClean="0"/>
              <a:t>Purity = </a:t>
            </a:r>
            <a:r>
              <a:rPr lang="en-US" sz="2400" dirty="0"/>
              <a:t>(1/17) × (5 + 4 + 3) ≈ 0.71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12</a:t>
            </a:fld>
            <a:endParaRPr lang="vi-VN"/>
          </a:p>
        </p:txBody>
      </p:sp>
      <p:pic>
        <p:nvPicPr>
          <p:cNvPr id="6" name="Picture 5" descr="1675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988840"/>
            <a:ext cx="5535964" cy="21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6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Rand </a:t>
            </a:r>
            <a:r>
              <a:rPr lang="en-US" sz="3600" dirty="0" smtClean="0"/>
              <a:t>Index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3717032"/>
            <a:ext cx="8343528" cy="241548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dirty="0" smtClean="0">
                <a:cs typeface="Calibri"/>
              </a:rPr>
              <a:t>TP+ FN + FP + TN = N </a:t>
            </a:r>
            <a:r>
              <a:rPr lang="vi-VN" sz="2800" dirty="0" smtClean="0">
                <a:cs typeface="Calibri"/>
              </a:rPr>
              <a:t>là tổng số cặp văn bản</a:t>
            </a:r>
            <a:r>
              <a:rPr lang="en-US" sz="2800" dirty="0" smtClean="0">
                <a:cs typeface="Calibri"/>
              </a:rPr>
              <a:t>.</a:t>
            </a:r>
          </a:p>
          <a:p>
            <a:pPr algn="just" eaLnBrk="1" hangingPunct="1">
              <a:defRPr/>
            </a:pPr>
            <a:endParaRPr 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13</a:t>
            </a:fld>
            <a:endParaRPr lang="vi-VN"/>
          </a:p>
        </p:txBody>
      </p:sp>
      <p:pic>
        <p:nvPicPr>
          <p:cNvPr id="6" name="Picture 5" descr="167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58" y="2667032"/>
            <a:ext cx="3151986" cy="648072"/>
          </a:xfrm>
          <a:prstGeom prst="rect">
            <a:avLst/>
          </a:prstGeom>
        </p:spPr>
      </p:pic>
      <p:graphicFrame>
        <p:nvGraphicFramePr>
          <p:cNvPr id="7" name="Group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2081465"/>
              </p:ext>
            </p:extLst>
          </p:nvPr>
        </p:nvGraphicFramePr>
        <p:xfrm>
          <a:off x="4644008" y="2060848"/>
          <a:ext cx="4311080" cy="1470280"/>
        </p:xfrm>
        <a:graphic>
          <a:graphicData uri="http://schemas.openxmlformats.org/drawingml/2006/table">
            <a:tbl>
              <a:tblPr/>
              <a:tblGrid>
                <a:gridCol w="1224136"/>
                <a:gridCol w="1440160"/>
                <a:gridCol w="1646784"/>
              </a:tblGrid>
              <a:tr h="552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Cùng </a:t>
                      </a:r>
                      <a:r>
                        <a:rPr kumimoji="0" lang="en-US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lớp</a:t>
                      </a:r>
                      <a:endParaRPr kumimoji="0" lang="vi-VN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Khác </a:t>
                      </a:r>
                      <a:r>
                        <a:rPr kumimoji="0" lang="en-US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lớp</a:t>
                      </a:r>
                      <a:endParaRPr kumimoji="0" lang="vi-VN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0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Cùng </a:t>
                      </a:r>
                      <a:r>
                        <a:rPr kumimoji="0" lang="en-US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cụm</a:t>
                      </a:r>
                      <a:endParaRPr kumimoji="0" lang="vi-VN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TP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FP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Khác </a:t>
                      </a:r>
                      <a:r>
                        <a:rPr kumimoji="0" lang="en-US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cụm</a:t>
                      </a:r>
                      <a:endParaRPr kumimoji="0" lang="vi-VN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FN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TN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21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Ví dụ </a:t>
            </a:r>
            <a:r>
              <a:rPr lang="en-US" sz="3600" smtClean="0"/>
              <a:t>Rand </a:t>
            </a:r>
            <a:r>
              <a:rPr lang="en-US" sz="3600" dirty="0" smtClean="0"/>
              <a:t>Index</a:t>
            </a:r>
            <a:endParaRPr lang="vi-VN" sz="3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14</a:t>
            </a:fld>
            <a:endParaRPr lang="vi-VN"/>
          </a:p>
        </p:txBody>
      </p:sp>
      <p:pic>
        <p:nvPicPr>
          <p:cNvPr id="6" name="Picture 5" descr="1675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988840"/>
            <a:ext cx="5535964" cy="2124000"/>
          </a:xfrm>
          <a:prstGeom prst="rect">
            <a:avLst/>
          </a:prstGeom>
        </p:spPr>
      </p:pic>
      <p:pic>
        <p:nvPicPr>
          <p:cNvPr id="7" name="Picture 6" descr="167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5220240"/>
            <a:ext cx="5275739" cy="792000"/>
          </a:xfrm>
          <a:prstGeom prst="rect">
            <a:avLst/>
          </a:prstGeom>
        </p:spPr>
      </p:pic>
      <p:pic>
        <p:nvPicPr>
          <p:cNvPr id="8" name="Picture 7" descr="167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39" y="4353060"/>
            <a:ext cx="5735610" cy="79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9592" y="609329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FP = 40 − 20 = </a:t>
            </a:r>
            <a:r>
              <a:rPr lang="en-US" b="0" dirty="0" smtClean="0"/>
              <a:t>20, FN </a:t>
            </a:r>
            <a:r>
              <a:rPr lang="vi-VN" b="0" dirty="0" smtClean="0"/>
              <a:t>và TN được xác định tương tự.</a:t>
            </a:r>
            <a:endParaRPr lang="vi-VN" b="0" dirty="0"/>
          </a:p>
        </p:txBody>
      </p:sp>
    </p:spTree>
    <p:extLst>
      <p:ext uri="{BB962C8B-B14F-4D97-AF65-F5344CB8AC3E}">
        <p14:creationId xmlns:p14="http://schemas.microsoft.com/office/powerpoint/2010/main" val="321826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Ví dụ Rand </a:t>
            </a:r>
            <a:r>
              <a:rPr lang="vi-VN" sz="3600" dirty="0" smtClean="0"/>
              <a:t>Index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15</a:t>
            </a:fld>
            <a:endParaRPr lang="vi-VN"/>
          </a:p>
        </p:txBody>
      </p:sp>
      <p:graphicFrame>
        <p:nvGraphicFramePr>
          <p:cNvPr id="9" name="Group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7210669"/>
              </p:ext>
            </p:extLst>
          </p:nvPr>
        </p:nvGraphicFramePr>
        <p:xfrm>
          <a:off x="1331640" y="2060848"/>
          <a:ext cx="4311080" cy="1470280"/>
        </p:xfrm>
        <a:graphic>
          <a:graphicData uri="http://schemas.openxmlformats.org/drawingml/2006/table">
            <a:tbl>
              <a:tblPr/>
              <a:tblGrid>
                <a:gridCol w="1224136"/>
                <a:gridCol w="1440160"/>
                <a:gridCol w="1646784"/>
              </a:tblGrid>
              <a:tr h="552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Cùng </a:t>
                      </a:r>
                      <a:r>
                        <a:rPr kumimoji="0" lang="en-US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lớp</a:t>
                      </a:r>
                      <a:endParaRPr kumimoji="0" lang="vi-VN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Khác </a:t>
                      </a:r>
                      <a:r>
                        <a:rPr kumimoji="0" lang="en-US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lớp</a:t>
                      </a:r>
                      <a:endParaRPr kumimoji="0" lang="vi-VN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0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Cùng </a:t>
                      </a:r>
                      <a:r>
                        <a:rPr kumimoji="0" lang="en-US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cụm</a:t>
                      </a:r>
                      <a:endParaRPr kumimoji="0" lang="vi-VN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TP = 20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FP = 20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Khác </a:t>
                      </a:r>
                      <a:r>
                        <a:rPr kumimoji="0" lang="en-US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cụm</a:t>
                      </a:r>
                      <a:endParaRPr kumimoji="0" lang="vi-VN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FN = 24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TN = 72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" name="Picture 9" descr="167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077072"/>
            <a:ext cx="3151986" cy="6480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88024" y="4077072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smtClean="0"/>
              <a:t>RI = (20 + 72)/136</a:t>
            </a:r>
            <a:endParaRPr lang="vi-VN" sz="2400" b="0" dirty="0"/>
          </a:p>
        </p:txBody>
      </p:sp>
    </p:spTree>
    <p:extLst>
      <p:ext uri="{BB962C8B-B14F-4D97-AF65-F5344CB8AC3E}">
        <p14:creationId xmlns:p14="http://schemas.microsoft.com/office/powerpoint/2010/main" val="247017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Tổng hợp</a:t>
            </a:r>
            <a:endParaRPr lang="vi-VN" sz="3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16</a:t>
            </a:fld>
            <a:endParaRPr lang="vi-VN"/>
          </a:p>
        </p:txBody>
      </p:sp>
      <p:pic>
        <p:nvPicPr>
          <p:cNvPr id="6" name="Picture 5" descr="1675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047" y="2060848"/>
            <a:ext cx="5535964" cy="2124000"/>
          </a:xfrm>
          <a:prstGeom prst="rect">
            <a:avLst/>
          </a:prstGeom>
        </p:spPr>
      </p:pic>
      <p:pic>
        <p:nvPicPr>
          <p:cNvPr id="7" name="Picture 6" descr="1680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26" y="4565104"/>
            <a:ext cx="6207662" cy="17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5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Bài tập 19.1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marL="0" indent="0" algn="just" eaLnBrk="1" hangingPunct="1">
              <a:buNone/>
              <a:defRPr/>
            </a:pPr>
            <a:r>
              <a:rPr lang="en-US" sz="2800" noProof="1"/>
              <a:t>Hai điều kiện dừng của giải thuận k-means: (i) kết quả phân cụm không thay đổi; (ii) tâm cụm không thay đổi.</a:t>
            </a:r>
          </a:p>
          <a:p>
            <a:pPr marL="0" indent="0" algn="just" eaLnBrk="1" hangingPunct="1">
              <a:buNone/>
              <a:defRPr/>
            </a:pPr>
            <a:r>
              <a:rPr lang="en-US" sz="2800" noProof="1"/>
              <a:t>Từ điều kiện (i) có suy ra được điều kiện (ii) hay không?</a:t>
            </a:r>
          </a:p>
          <a:p>
            <a:pPr marL="0" indent="0" algn="just" eaLnBrk="1" hangingPunct="1">
              <a:buNone/>
              <a:defRPr/>
            </a:pPr>
            <a:r>
              <a:rPr lang="en-US" sz="2800" noProof="1"/>
              <a:t>Từ điều kiện (ii) có suy ra được điều kiện (i) hay không?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42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Bài tập 19.2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4221087"/>
            <a:ext cx="8343528" cy="1911425"/>
          </a:xfrm>
        </p:spPr>
        <p:txBody>
          <a:bodyPr/>
          <a:lstStyle/>
          <a:p>
            <a:pPr marL="0" indent="0" algn="just" eaLnBrk="1" hangingPunct="1">
              <a:buNone/>
              <a:defRPr/>
            </a:pPr>
            <a:r>
              <a:rPr lang="en-US" sz="2800" smtClean="0"/>
              <a:t>Thay thế mỗi văn bản trên hình vẽ bằng hai văn bản. Sau đó hãy tính Purity và RI.</a:t>
            </a:r>
          </a:p>
          <a:p>
            <a:pPr marL="0" indent="0" algn="just" eaLnBrk="1" hangingPunct="1">
              <a:buNone/>
              <a:defRPr/>
            </a:pPr>
            <a:r>
              <a:rPr lang="en-US" sz="2800" smtClean="0"/>
              <a:t>Thêm các văn bản trùng lặp có làm quá trình chia cụm khó hơn không? Đại lượng nào thay đổi/không thay đổi?</a:t>
            </a:r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18</a:t>
            </a:fld>
            <a:endParaRPr lang="vi-VN"/>
          </a:p>
        </p:txBody>
      </p:sp>
      <p:pic>
        <p:nvPicPr>
          <p:cNvPr id="5" name="Picture 4" descr="1675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047" y="1916832"/>
            <a:ext cx="5535964" cy="21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2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Bài tập 19.3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4869160"/>
            <a:ext cx="8343528" cy="1263352"/>
          </a:xfrm>
        </p:spPr>
        <p:txBody>
          <a:bodyPr/>
          <a:lstStyle/>
          <a:p>
            <a:pPr marL="0" indent="0" algn="just" eaLnBrk="1" hangingPunct="1">
              <a:buNone/>
              <a:defRPr/>
            </a:pPr>
            <a:r>
              <a:rPr lang="en-US" sz="2000" smtClean="0"/>
              <a:t>Hãy tính RSS cho kết quả chia cụm trong cả hai trường hợp.</a:t>
            </a:r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19</a:t>
            </a:fld>
            <a:endParaRPr lang="vi-V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3248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420888"/>
            <a:ext cx="25431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62922" y="3054594"/>
            <a:ext cx="26003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61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Nội dung chính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Tính hội tụ </a:t>
            </a:r>
            <a:r>
              <a:rPr lang="vi-VN" sz="2800" dirty="0" smtClean="0"/>
              <a:t>của K-means</a:t>
            </a:r>
          </a:p>
          <a:p>
            <a:pPr algn="just" eaLnBrk="1" hangingPunct="1">
              <a:defRPr/>
            </a:pP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Đánh </a:t>
            </a:r>
            <a:r>
              <a:rPr lang="vi-VN" sz="2800" smtClean="0">
                <a:solidFill>
                  <a:schemeClr val="bg1">
                    <a:lumMod val="65000"/>
                  </a:schemeClr>
                </a:solidFill>
              </a:rPr>
              <a:t>giá kết quả </a:t>
            </a: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chia cụm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094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Bài tập </a:t>
            </a:r>
            <a:r>
              <a:rPr lang="vi-VN" sz="3600" smtClean="0"/>
              <a:t>19.</a:t>
            </a:r>
            <a:r>
              <a:rPr lang="en-US" sz="3600" smtClean="0"/>
              <a:t>5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132856"/>
            <a:ext cx="8343528" cy="3999656"/>
          </a:xfrm>
        </p:spPr>
        <p:txBody>
          <a:bodyPr/>
          <a:lstStyle/>
          <a:p>
            <a:pPr marL="0" indent="0" algn="just" eaLnBrk="1" hangingPunct="1">
              <a:buNone/>
              <a:defRPr/>
            </a:pPr>
            <a:r>
              <a:rPr lang="en-US" sz="2400" smtClean="0"/>
              <a:t>Hãy lấy ví dụ một tập điểm và 3 trọng tâm ban đầu sao cho kết quả phân cụm 3-means hội tụ với cụm rỗng. (ii) Kết quả chia cụm với cụm rỗng có thể là kết quả tối ưu toàn cục theo RSS?</a:t>
            </a: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248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Bài tập 19.6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132856"/>
            <a:ext cx="8343528" cy="3999656"/>
          </a:xfrm>
        </p:spPr>
        <p:txBody>
          <a:bodyPr/>
          <a:lstStyle/>
          <a:p>
            <a:pPr marL="0" indent="0" algn="just" eaLnBrk="1" hangingPunct="1">
              <a:buNone/>
              <a:defRPr/>
            </a:pPr>
            <a:r>
              <a:rPr lang="en-US" sz="2400" smtClean="0"/>
              <a:t>Hãy chứng minh RSS</a:t>
            </a:r>
            <a:r>
              <a:rPr lang="en-US" sz="2400" baseline="-25000" smtClean="0"/>
              <a:t>min</a:t>
            </a:r>
            <a:r>
              <a:rPr lang="en-US" sz="2400" smtClean="0"/>
              <a:t>(K) là hàm đơn điệu giảm đối với biến K.</a:t>
            </a: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6774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416771" name="Picture 3" descr="MC90028217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989138"/>
            <a:ext cx="3565525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86553E-E7FE-4A97-BA93-B68733A0164C}" type="slidenum">
              <a:rPr lang="vi-VN" smtClean="0"/>
              <a:pPr>
                <a:defRPr/>
              </a:pPr>
              <a:t>22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K-means </a:t>
            </a:r>
            <a:r>
              <a:rPr lang="vi-VN" sz="3600" dirty="0" smtClean="0"/>
              <a:t>luôn hội tụ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dirty="0" smtClean="0"/>
              <a:t>RSS: </a:t>
            </a:r>
            <a:r>
              <a:rPr lang="en-US" sz="2800" b="1" dirty="0" smtClean="0"/>
              <a:t>R</a:t>
            </a:r>
            <a:r>
              <a:rPr lang="en-US" sz="2800" dirty="0" smtClean="0"/>
              <a:t>esidual </a:t>
            </a:r>
            <a:r>
              <a:rPr lang="en-US" sz="2800" b="1" dirty="0" smtClean="0"/>
              <a:t>S</a:t>
            </a:r>
            <a:r>
              <a:rPr lang="en-US" sz="2800" dirty="0" smtClean="0"/>
              <a:t>um of </a:t>
            </a:r>
            <a:r>
              <a:rPr lang="en-US" sz="2800" b="1" dirty="0" smtClean="0"/>
              <a:t>S</a:t>
            </a:r>
            <a:r>
              <a:rPr lang="en-US" sz="2800" dirty="0" smtClean="0"/>
              <a:t>quares;</a:t>
            </a:r>
          </a:p>
          <a:p>
            <a:pPr algn="just" eaLnBrk="1" hangingPunct="1">
              <a:defRPr/>
            </a:pPr>
            <a:r>
              <a:rPr lang="en-US" sz="2800" dirty="0" smtClean="0"/>
              <a:t>RSS </a:t>
            </a:r>
            <a:r>
              <a:rPr lang="vi-VN" sz="2800" dirty="0" smtClean="0"/>
              <a:t>tổng bình phương khoảng cách giữa các văn bản và trọng tâm gần nhất;</a:t>
            </a:r>
          </a:p>
          <a:p>
            <a:pPr algn="just" eaLnBrk="1" hangingPunct="1">
              <a:defRPr/>
            </a:pPr>
            <a:r>
              <a:rPr lang="vi-VN" sz="2800" dirty="0" smtClean="0"/>
              <a:t>RSS giảm dần sau mỗi bước chia cụm</a:t>
            </a:r>
          </a:p>
          <a:p>
            <a:pPr lvl="1" algn="just" eaLnBrk="1" hangingPunct="1">
              <a:defRPr/>
            </a:pPr>
            <a:r>
              <a:rPr lang="vi-VN" sz="2400" dirty="0" smtClean="0"/>
              <a:t>Vì mỗi văn bản được gán với trọng tâm gần nhất;</a:t>
            </a:r>
          </a:p>
          <a:p>
            <a:pPr algn="just" eaLnBrk="1" hangingPunct="1">
              <a:defRPr/>
            </a:pPr>
            <a:r>
              <a:rPr lang="vi-VN" sz="2800" dirty="0" smtClean="0"/>
              <a:t>RSS giảm sau mỗi bước xác định lại tâm cụm</a:t>
            </a:r>
          </a:p>
          <a:p>
            <a:pPr lvl="1" algn="just" eaLnBrk="1" hangingPunct="1">
              <a:defRPr/>
            </a:pPr>
            <a:r>
              <a:rPr lang="vi-VN" sz="2400" dirty="0" smtClean="0"/>
              <a:t>Xem slides tiếp theo</a:t>
            </a:r>
          </a:p>
          <a:p>
            <a:pPr algn="just" eaLnBrk="1" hangingPunct="1">
              <a:defRPr/>
            </a:pPr>
            <a:r>
              <a:rPr lang="vi-VN" sz="2800" dirty="0" smtClean="0"/>
              <a:t>Số cách chia cụm là hữu hạn</a:t>
            </a:r>
            <a:r>
              <a:rPr lang="en-US" sz="2800" dirty="0" smtClean="0"/>
              <a:t>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316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RSS </a:t>
            </a:r>
            <a:r>
              <a:rPr lang="vi-VN" sz="3600" dirty="0" smtClean="0"/>
              <a:t>giảm khi xác định lại tâm cụm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3427511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=1..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sz="2800" b="0" dirty="0" smtClean="0"/>
              </a:p>
              <a:p>
                <a:pPr algn="just" eaLnBrk="1" hangingPunct="1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</m:acc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naryPr>
                      <m:sub>
                        <m:acc>
                          <m:accPr>
                            <m:chr m:val="⃗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e>
                                </m:acc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800" b="0" dirty="0" smtClean="0"/>
              </a:p>
              <a:p>
                <a:pPr algn="just" eaLnBrk="1" hangingPunct="1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𝑅𝑆𝑆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</m:acc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latin typeface="Cambria Math"/>
                          </a:rPr>
                        </m:ctrlPr>
                      </m:naryPr>
                      <m:sub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8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=1..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sz="2800" dirty="0" smtClean="0"/>
              </a:p>
              <a:p>
                <a:pPr algn="just" eaLnBrk="1" hangingPunct="1"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𝑅𝑆𝑆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smtClean="0">
                            <a:latin typeface="Cambria Math"/>
                          </a:rPr>
                        </m:ctrlPr>
                      </m:naryPr>
                      <m:sub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/>
              </a:p>
              <a:p>
                <a:pPr algn="just" eaLnBrk="1" hangingPunct="1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latin typeface="Cambria Math"/>
                          </a:rPr>
                        </m:ctrlPr>
                      </m:naryPr>
                      <m:sub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800" dirty="0" smtClean="0"/>
              </a:p>
              <a:p>
                <a:pPr marL="0" indent="0" algn="just" eaLnBrk="1" hangingPunct="1">
                  <a:buNone/>
                  <a:defRPr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3427511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4</a:t>
            </a:fld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1560" y="5661248"/>
                <a:ext cx="8332415" cy="470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 smtClean="0"/>
                  <a:t>RSS </a:t>
                </a:r>
                <a:r>
                  <a:rPr lang="vi-VN" sz="2400" b="0" dirty="0" smtClean="0"/>
                  <a:t>đạt cực tiểu tại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vi-VN" sz="2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</m:acc>
                  </m:oMath>
                </a14:m>
                <a:r>
                  <a:rPr lang="vi-VN" sz="2400" b="0" dirty="0" smtClean="0"/>
                  <a:t> là tâm cụm</a:t>
                </a:r>
                <a:endParaRPr lang="vi-VN" sz="2400" b="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661248"/>
                <a:ext cx="8332415" cy="470898"/>
              </a:xfrm>
              <a:prstGeom prst="rect">
                <a:avLst/>
              </a:prstGeom>
              <a:blipFill rotWithShape="1">
                <a:blip r:embed="rId3"/>
                <a:stretch>
                  <a:fillRect l="-1097" t="-10390" b="-2727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40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Tính tối ưu của</a:t>
            </a:r>
            <a:r>
              <a:rPr lang="en-US" sz="3600" dirty="0" smtClean="0"/>
              <a:t> K-means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017713"/>
            <a:ext cx="8487544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dirty="0" smtClean="0"/>
              <a:t>Hội tụ không đồng nhất với cách chia cụm tối ưu;</a:t>
            </a:r>
          </a:p>
          <a:p>
            <a:pPr algn="just" eaLnBrk="1" hangingPunct="1">
              <a:defRPr/>
            </a:pPr>
            <a:r>
              <a:rPr lang="vi-VN" sz="2800" dirty="0" smtClean="0"/>
              <a:t>Nếu lựa chọn tâm cụm ban đầu không tốt, chất lượng chia cụm có thể rất thấp</a:t>
            </a:r>
            <a:r>
              <a:rPr lang="en-US" sz="2800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467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Hội tụ, cận tối ưu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31" y="4993457"/>
            <a:ext cx="8487544" cy="1263353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dirty="0" smtClean="0"/>
              <a:t>Kết quả chia cụm tối ưu cho K = 2?</a:t>
            </a:r>
          </a:p>
          <a:p>
            <a:pPr algn="just" eaLnBrk="1" hangingPunct="1">
              <a:defRPr/>
            </a:pPr>
            <a:r>
              <a:rPr lang="vi-VN" sz="2800" dirty="0" smtClean="0"/>
              <a:t>Luôn hội tụ với các tập mầm {d</a:t>
            </a:r>
            <a:r>
              <a:rPr lang="vi-VN" sz="2800" baseline="-25000" dirty="0" smtClean="0"/>
              <a:t>i</a:t>
            </a:r>
            <a:r>
              <a:rPr lang="vi-VN" sz="2800" dirty="0" smtClean="0"/>
              <a:t>, d</a:t>
            </a:r>
            <a:r>
              <a:rPr lang="vi-VN" sz="2800" baseline="-25000" dirty="0" smtClean="0"/>
              <a:t>j</a:t>
            </a:r>
            <a:r>
              <a:rPr lang="vi-VN" sz="2800" dirty="0" smtClean="0"/>
              <a:t>} bất kỳ?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  <p:pic>
        <p:nvPicPr>
          <p:cNvPr id="5" name="Picture 4" descr="166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84" y="1881506"/>
            <a:ext cx="3757419" cy="3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7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Khởi tạo K-means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31" y="2132857"/>
            <a:ext cx="8487544" cy="4123954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dirty="0" smtClean="0"/>
              <a:t>Nhược điểm của khởi tạo ngẫu nhiên là không ổn định: kết quả chia cụm có thể không tối ưu</a:t>
            </a:r>
          </a:p>
          <a:p>
            <a:pPr algn="just" eaLnBrk="1" hangingPunct="1">
              <a:defRPr/>
            </a:pPr>
            <a:r>
              <a:rPr lang="vi-VN" sz="2800" dirty="0" smtClean="0"/>
              <a:t>Hiệu chỉnh:</a:t>
            </a:r>
          </a:p>
          <a:p>
            <a:pPr lvl="1" algn="just" eaLnBrk="1" hangingPunct="1">
              <a:defRPr/>
            </a:pPr>
            <a:r>
              <a:rPr lang="vi-VN" sz="2400" dirty="0" smtClean="0"/>
              <a:t>Lựa chọn tập mầm tốt;</a:t>
            </a:r>
          </a:p>
          <a:p>
            <a:pPr lvl="1" algn="just" eaLnBrk="1" hangingPunct="1">
              <a:defRPr/>
            </a:pPr>
            <a:r>
              <a:rPr lang="vi-VN" sz="2400" dirty="0" smtClean="0"/>
              <a:t>V.D., thực hiện nhiều lượt sinh ngẫu nhiên rồi chọn kết quả tốt nhất</a:t>
            </a:r>
            <a:r>
              <a:rPr lang="en-US" sz="2400" dirty="0" smtClean="0"/>
              <a:t>.</a:t>
            </a:r>
          </a:p>
          <a:p>
            <a:pPr lvl="1" algn="just" eaLnBrk="1" hangingPunct="1">
              <a:defRPr/>
            </a:pP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714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Độ phức tạp giải thuật K-means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31" y="2132857"/>
            <a:ext cx="8487544" cy="4123954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dirty="0" smtClean="0"/>
              <a:t>Tính </a:t>
            </a:r>
            <a:r>
              <a:rPr lang="vi-VN" sz="2400" dirty="0" smtClean="0"/>
              <a:t>khoảng cách giữa hai vec-tơ O(M)</a:t>
            </a:r>
          </a:p>
          <a:p>
            <a:pPr algn="just" eaLnBrk="1" hangingPunct="1">
              <a:defRPr/>
            </a:pPr>
            <a:r>
              <a:rPr lang="vi-VN" sz="2400" dirty="0" smtClean="0"/>
              <a:t>Gắn văn bản với trọng tâm: O(KNM)</a:t>
            </a:r>
          </a:p>
          <a:p>
            <a:pPr algn="just" eaLnBrk="1" hangingPunct="1">
              <a:defRPr/>
            </a:pPr>
            <a:r>
              <a:rPr lang="vi-VN" sz="2400" dirty="0" smtClean="0"/>
              <a:t>Xác định lại trọng tâm: O(NM)</a:t>
            </a:r>
          </a:p>
          <a:p>
            <a:pPr algn="just" eaLnBrk="1" hangingPunct="1">
              <a:defRPr/>
            </a:pPr>
            <a:r>
              <a:rPr lang="vi-VN" sz="2400" dirty="0" smtClean="0"/>
              <a:t>Giả sử giải thuật hội tụ sau I bước</a:t>
            </a:r>
          </a:p>
          <a:p>
            <a:pPr algn="just" eaLnBrk="1" hangingPunct="1">
              <a:defRPr/>
            </a:pPr>
            <a:r>
              <a:rPr lang="vi-VN" sz="2400" dirty="0" smtClean="0"/>
              <a:t>Độ phức tạp tổng quát: O(IKNM)</a:t>
            </a:r>
          </a:p>
          <a:p>
            <a:pPr lvl="1" algn="just" eaLnBrk="1" hangingPunct="1">
              <a:defRPr/>
            </a:pPr>
            <a:endParaRPr lang="vi-VN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833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Nội dung chính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>
                <a:solidFill>
                  <a:schemeClr val="bg1">
                    <a:lumMod val="65000"/>
                  </a:schemeClr>
                </a:solidFill>
              </a:rPr>
              <a:t>Tính hội tụ </a:t>
            </a: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của K-means</a:t>
            </a:r>
          </a:p>
          <a:p>
            <a:pPr algn="just" eaLnBrk="1" hangingPunct="1">
              <a:defRPr/>
            </a:pPr>
            <a:r>
              <a:rPr lang="vi-VN" sz="2800" dirty="0" smtClean="0"/>
              <a:t>Đánh </a:t>
            </a:r>
            <a:r>
              <a:rPr lang="vi-VN" sz="2800" smtClean="0"/>
              <a:t>giá kết quả </a:t>
            </a:r>
            <a:r>
              <a:rPr lang="vi-VN" sz="2800" dirty="0" smtClean="0"/>
              <a:t>chia cụm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389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алитра">
  <a:themeElements>
    <a:clrScheme name="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Палитра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lnDef>
  </a:objectDefaults>
  <a:extraClrSchemeLst>
    <a:extraClrScheme>
      <a:clrScheme name="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8401</TotalTime>
  <Words>922</Words>
  <Application>Microsoft Office PowerPoint</Application>
  <PresentationFormat>On-screen Show (4:3)</PresentationFormat>
  <Paragraphs>118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Палитра</vt:lpstr>
      <vt:lpstr>IT4853 Tìm kiếm và trình diễn thông tin</vt:lpstr>
      <vt:lpstr>Nội dung chính</vt:lpstr>
      <vt:lpstr>K-means luôn hội tụ</vt:lpstr>
      <vt:lpstr>RSS giảm khi xác định lại tâm cụm</vt:lpstr>
      <vt:lpstr>Tính tối ưu của K-means</vt:lpstr>
      <vt:lpstr>Hội tụ, cận tối ưu</vt:lpstr>
      <vt:lpstr>Khởi tạo K-means</vt:lpstr>
      <vt:lpstr>Độ phức tạp giải thuật K-means</vt:lpstr>
      <vt:lpstr>Nội dung chính</vt:lpstr>
      <vt:lpstr>Đánh giá kết quả chia cụm dựa trên dữ liệu phân lớp</vt:lpstr>
      <vt:lpstr>Độ đo Purity</vt:lpstr>
      <vt:lpstr>Ví dụ Purity</vt:lpstr>
      <vt:lpstr>Rand Index</vt:lpstr>
      <vt:lpstr>Ví dụ Rand Index</vt:lpstr>
      <vt:lpstr>Ví dụ Rand Index</vt:lpstr>
      <vt:lpstr>Tổng hợp</vt:lpstr>
      <vt:lpstr>Bài tập 19.1</vt:lpstr>
      <vt:lpstr>Bài tập 19.2</vt:lpstr>
      <vt:lpstr>Bài tập 19.3</vt:lpstr>
      <vt:lpstr>Bài tập 19.5</vt:lpstr>
      <vt:lpstr>Bài tập 19.6</vt:lpstr>
      <vt:lpstr>PowerPoint Presentation</vt:lpstr>
    </vt:vector>
  </TitlesOfParts>
  <Company>tpu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kiếm và Trình diễn thông tin</dc:title>
  <dc:creator>nbngoc</dc:creator>
  <cp:lastModifiedBy>bangoc</cp:lastModifiedBy>
  <cp:revision>2175</cp:revision>
  <dcterms:created xsi:type="dcterms:W3CDTF">2013-06-24T04:34:24Z</dcterms:created>
  <dcterms:modified xsi:type="dcterms:W3CDTF">2016-12-07T00:27:40Z</dcterms:modified>
</cp:coreProperties>
</file>