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4"/>
  </p:notesMasterIdLst>
  <p:sldIdLst>
    <p:sldId id="555" r:id="rId2"/>
    <p:sldId id="526" r:id="rId3"/>
    <p:sldId id="516" r:id="rId4"/>
    <p:sldId id="517" r:id="rId5"/>
    <p:sldId id="539" r:id="rId6"/>
    <p:sldId id="540" r:id="rId7"/>
    <p:sldId id="550" r:id="rId8"/>
    <p:sldId id="543" r:id="rId9"/>
    <p:sldId id="542" r:id="rId10"/>
    <p:sldId id="544" r:id="rId11"/>
    <p:sldId id="553" r:id="rId12"/>
    <p:sldId id="554" r:id="rId13"/>
    <p:sldId id="546" r:id="rId14"/>
    <p:sldId id="559" r:id="rId15"/>
    <p:sldId id="556" r:id="rId16"/>
    <p:sldId id="557" r:id="rId17"/>
    <p:sldId id="536" r:id="rId18"/>
    <p:sldId id="549" r:id="rId19"/>
    <p:sldId id="558" r:id="rId20"/>
    <p:sldId id="560" r:id="rId21"/>
    <p:sldId id="561" r:id="rId22"/>
    <p:sldId id="418" r:id="rId23"/>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87367" autoAdjust="0"/>
  </p:normalViewPr>
  <p:slideViewPr>
    <p:cSldViewPr>
      <p:cViewPr varScale="1">
        <p:scale>
          <a:sx n="75" d="100"/>
          <a:sy n="75" d="100"/>
        </p:scale>
        <p:origin x="-96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Slides cũ:</a:t>
            </a:r>
            <a:r>
              <a:rPr lang="en-US" baseline="0" smtClean="0"/>
              <a:t> N10 số văn bản thuộc lớp c ko chứa t, N01 số văn bản không thuộc lớp c chứa t.</a:t>
            </a:r>
          </a:p>
          <a:p>
            <a:r>
              <a:rPr lang="en-US" baseline="0" smtClean="0"/>
              <a:t>*Lưu ý: hoán đổi hai giá trị N10 và N01 không làm thay đổi I</a:t>
            </a:r>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12</a:t>
            </a:fld>
            <a:endParaRPr lang="vi-VN"/>
          </a:p>
        </p:txBody>
      </p:sp>
    </p:spTree>
    <p:extLst>
      <p:ext uri="{BB962C8B-B14F-4D97-AF65-F5344CB8AC3E}">
        <p14:creationId xmlns:p14="http://schemas.microsoft.com/office/powerpoint/2010/main" val="363097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600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2209800"/>
          </a:xfrm>
        </p:spPr>
        <p:txBody>
          <a:bodyPr/>
          <a:lstStyle/>
          <a:p>
            <a:pPr algn="just" eaLnBrk="1" hangingPunct="1"/>
            <a:r>
              <a:rPr lang="vi-VN" sz="2800" smtClean="0"/>
              <a:t>Bài 15. </a:t>
            </a:r>
            <a:r>
              <a:rPr lang="vi-VN" sz="2800" dirty="0" smtClean="0"/>
              <a:t>Phân </a:t>
            </a:r>
            <a:r>
              <a:rPr lang="vi-VN" sz="2800" smtClean="0"/>
              <a:t>lớp văn bản (2)</a:t>
            </a:r>
          </a:p>
          <a:p>
            <a:pPr algn="just" eaLnBrk="1" hangingPunct="1"/>
            <a:r>
              <a:rPr lang="vi-VN" sz="2400"/>
              <a:t>IIR.C13. Text classification and Naive </a:t>
            </a:r>
            <a:r>
              <a:rPr lang="vi-VN" sz="2400" smtClean="0"/>
              <a:t>Bayes</a:t>
            </a:r>
            <a:endParaRPr lang="vi-VN" sz="180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b="0" dirty="0" err="1">
                <a:cs typeface="Arial" panose="020B0604020202020204" pitchFamily="34" charset="0"/>
              </a:rPr>
              <a:t>Hà</a:t>
            </a:r>
            <a:r>
              <a:rPr lang="en-US" altLang="ru-RU" sz="1800" b="0" dirty="0">
                <a:cs typeface="Arial" panose="020B0604020202020204" pitchFamily="34" charset="0"/>
              </a:rPr>
              <a:t> </a:t>
            </a:r>
            <a:r>
              <a:rPr lang="en-US" altLang="ru-RU" sz="1800" b="0" dirty="0" err="1">
                <a:cs typeface="Arial" panose="020B0604020202020204" pitchFamily="34" charset="0"/>
              </a:rPr>
              <a:t>Nội</a:t>
            </a:r>
            <a:r>
              <a:rPr lang="en-US" altLang="ru-RU" sz="1800" b="0">
                <a:cs typeface="Arial" panose="020B0604020202020204" pitchFamily="34" charset="0"/>
              </a:rPr>
              <a:t>, </a:t>
            </a:r>
            <a:r>
              <a:rPr lang="en-US" altLang="ru-RU" sz="1800" b="0" smtClean="0">
                <a:cs typeface="Arial" panose="020B0604020202020204" pitchFamily="34" charset="0"/>
              </a:rPr>
              <a:t>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extLst>
      <p:ext uri="{BB962C8B-B14F-4D97-AF65-F5344CB8AC3E}">
        <p14:creationId xmlns:p14="http://schemas.microsoft.com/office/powerpoint/2010/main" val="3738558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Giải</a:t>
            </a:r>
            <a:r>
              <a:rPr lang="en-US" sz="3600" dirty="0" smtClean="0"/>
              <a:t> </a:t>
            </a:r>
            <a:r>
              <a:rPr lang="en-US" sz="3600" dirty="0" err="1" smtClean="0"/>
              <a:t>thuật</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pic>
        <p:nvPicPr>
          <p:cNvPr id="6" name="Picture 5" descr="1410.png"/>
          <p:cNvPicPr>
            <a:picLocks noChangeAspect="1"/>
          </p:cNvPicPr>
          <p:nvPr/>
        </p:nvPicPr>
        <p:blipFill>
          <a:blip r:embed="rId2"/>
          <a:stretch>
            <a:fillRect/>
          </a:stretch>
        </p:blipFill>
        <p:spPr>
          <a:xfrm>
            <a:off x="576981" y="2143116"/>
            <a:ext cx="7994415" cy="3806164"/>
          </a:xfrm>
          <a:prstGeom prst="rect">
            <a:avLst/>
          </a:prstGeom>
        </p:spPr>
      </p:pic>
    </p:spTree>
    <p:extLst>
      <p:ext uri="{BB962C8B-B14F-4D97-AF65-F5344CB8AC3E}">
        <p14:creationId xmlns:p14="http://schemas.microsoft.com/office/powerpoint/2010/main" val="16762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Độ hữu ích của đặc trưng</a:t>
            </a:r>
            <a:endParaRPr lang="vi-VN" sz="3600" dirty="0" smtClean="0"/>
          </a:p>
        </p:txBody>
      </p:sp>
      <p:sp>
        <p:nvSpPr>
          <p:cNvPr id="6147" name="Rectangle 3"/>
          <p:cNvSpPr>
            <a:spLocks noGrp="1" noChangeArrowheads="1"/>
          </p:cNvSpPr>
          <p:nvPr>
            <p:ph type="body" idx="1"/>
          </p:nvPr>
        </p:nvSpPr>
        <p:spPr>
          <a:xfrm>
            <a:off x="467544" y="2017713"/>
            <a:ext cx="8487544" cy="2851448"/>
          </a:xfrm>
        </p:spPr>
        <p:txBody>
          <a:bodyPr/>
          <a:lstStyle/>
          <a:p>
            <a:pPr algn="just" eaLnBrk="1" hangingPunct="1">
              <a:defRPr/>
            </a:pPr>
            <a:r>
              <a:rPr lang="en-US" sz="2800" smtClean="0"/>
              <a:t>Độ </a:t>
            </a:r>
            <a:r>
              <a:rPr lang="en-US" sz="2800" dirty="0" err="1" smtClean="0"/>
              <a:t>hữu</a:t>
            </a:r>
            <a:r>
              <a:rPr lang="en-US" sz="2800" dirty="0" smtClean="0"/>
              <a:t> </a:t>
            </a:r>
            <a:r>
              <a:rPr lang="en-US" sz="2800" dirty="0" err="1" smtClean="0"/>
              <a:t>ích</a:t>
            </a:r>
            <a:r>
              <a:rPr lang="en-US" sz="2800" dirty="0" smtClean="0"/>
              <a:t> </a:t>
            </a:r>
            <a:r>
              <a:rPr lang="en-US" sz="2800" dirty="0" err="1" smtClean="0"/>
              <a:t>của</a:t>
            </a:r>
            <a:r>
              <a:rPr lang="en-US" sz="2800" dirty="0" smtClean="0"/>
              <a:t> </a:t>
            </a:r>
            <a:r>
              <a:rPr lang="en-US" sz="2800" dirty="0" err="1" smtClean="0"/>
              <a:t>đặc</a:t>
            </a:r>
            <a:r>
              <a:rPr lang="en-US" sz="2800" dirty="0" smtClean="0"/>
              <a:t> </a:t>
            </a:r>
            <a:r>
              <a:rPr lang="en-US" sz="2800" dirty="0" err="1" smtClean="0"/>
              <a:t>trưng</a:t>
            </a:r>
            <a:r>
              <a:rPr lang="en-US" sz="2800" dirty="0" smtClean="0"/>
              <a:t>:</a:t>
            </a:r>
          </a:p>
          <a:p>
            <a:pPr lvl="1" algn="just" eaLnBrk="1" hangingPunct="1">
              <a:defRPr/>
            </a:pPr>
            <a:r>
              <a:rPr lang="en-US" sz="2400" dirty="0" err="1" smtClean="0"/>
              <a:t>Tần</a:t>
            </a:r>
            <a:r>
              <a:rPr lang="en-US" sz="2400" dirty="0" smtClean="0"/>
              <a:t> </a:t>
            </a:r>
            <a:r>
              <a:rPr lang="en-US" sz="2400" dirty="0" err="1" smtClean="0"/>
              <a:t>suất</a:t>
            </a:r>
            <a:r>
              <a:rPr lang="en-US" sz="2400" dirty="0" smtClean="0"/>
              <a:t> – </a:t>
            </a:r>
            <a:r>
              <a:rPr lang="en-US" sz="2400" dirty="0" err="1" smtClean="0"/>
              <a:t>lựa</a:t>
            </a:r>
            <a:r>
              <a:rPr lang="en-US" sz="2400" dirty="0" smtClean="0"/>
              <a:t> </a:t>
            </a:r>
            <a:r>
              <a:rPr lang="en-US" sz="2400" dirty="0" err="1" smtClean="0"/>
              <a:t>chọn</a:t>
            </a:r>
            <a:r>
              <a:rPr lang="en-US" sz="2400" dirty="0" smtClean="0"/>
              <a:t> </a:t>
            </a:r>
            <a:r>
              <a:rPr lang="en-US" sz="2400" dirty="0" err="1" smtClean="0"/>
              <a:t>những</a:t>
            </a:r>
            <a:r>
              <a:rPr lang="en-US" sz="2400" dirty="0" smtClean="0"/>
              <a:t> </a:t>
            </a:r>
            <a:r>
              <a:rPr lang="en-US" sz="2400" dirty="0" err="1" smtClean="0"/>
              <a:t>từ</a:t>
            </a:r>
            <a:r>
              <a:rPr lang="en-US" sz="2400" dirty="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thường</a:t>
            </a:r>
            <a:r>
              <a:rPr lang="en-US" sz="2400" dirty="0" smtClean="0"/>
              <a:t> </a:t>
            </a:r>
            <a:r>
              <a:rPr lang="en-US" sz="2400" dirty="0" err="1" smtClean="0"/>
              <a:t>xuyên</a:t>
            </a:r>
            <a:r>
              <a:rPr lang="en-US" sz="2400" dirty="0" smtClean="0"/>
              <a:t> </a:t>
            </a:r>
            <a:r>
              <a:rPr lang="en-US" sz="2400" dirty="0" err="1" smtClean="0"/>
              <a:t>nhất</a:t>
            </a:r>
            <a:r>
              <a:rPr lang="en-US" sz="2400" dirty="0" smtClean="0"/>
              <a:t>.</a:t>
            </a:r>
          </a:p>
          <a:p>
            <a:pPr lvl="1" algn="just" eaLnBrk="1" hangingPunct="1">
              <a:defRPr/>
            </a:pP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 </a:t>
            </a:r>
            <a:r>
              <a:rPr lang="en-US" sz="2400" dirty="0" err="1" smtClean="0"/>
              <a:t>lựa</a:t>
            </a:r>
            <a:r>
              <a:rPr lang="en-US" sz="2400" dirty="0" smtClean="0"/>
              <a:t> </a:t>
            </a:r>
            <a:r>
              <a:rPr lang="en-US" sz="2400" dirty="0" err="1" smtClean="0"/>
              <a:t>chọn</a:t>
            </a:r>
            <a:r>
              <a:rPr lang="en-US" sz="2400" dirty="0" smtClean="0"/>
              <a:t> </a:t>
            </a:r>
            <a:r>
              <a:rPr lang="en-US" sz="2400" dirty="0" err="1" smtClean="0"/>
              <a:t>từ</a:t>
            </a:r>
            <a:r>
              <a:rPr lang="en-US" sz="2400" dirty="0" smtClean="0"/>
              <a:t> </a:t>
            </a:r>
            <a:r>
              <a:rPr lang="en-US" sz="2400" dirty="0" err="1" smtClean="0"/>
              <a:t>với</a:t>
            </a:r>
            <a:r>
              <a:rPr lang="en-US" sz="2400" dirty="0" smtClean="0"/>
              <a:t> </a:t>
            </a: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a:t>
            </a:r>
            <a:r>
              <a:rPr lang="en-US" sz="2400" dirty="0" err="1" smtClean="0"/>
              <a:t>cao</a:t>
            </a:r>
            <a:r>
              <a:rPr lang="en-US" sz="2400" dirty="0" smtClean="0"/>
              <a:t> </a:t>
            </a:r>
            <a:r>
              <a:rPr lang="en-US" sz="2400" dirty="0" err="1" smtClean="0"/>
              <a:t>nhất</a:t>
            </a:r>
            <a:r>
              <a:rPr lang="en-US" sz="2400" dirty="0" smtClean="0"/>
              <a:t>;</a:t>
            </a:r>
          </a:p>
          <a:p>
            <a:pPr lvl="1" algn="just" eaLnBrk="1" hangingPunct="1">
              <a:defRPr/>
            </a:pPr>
            <a:r>
              <a:rPr lang="vi-VN" sz="2400" smtClean="0"/>
              <a:t>Ⲭ</a:t>
            </a:r>
            <a:r>
              <a:rPr lang="en-US" sz="2400" baseline="30000" smtClean="0"/>
              <a:t>2</a:t>
            </a:r>
            <a:r>
              <a:rPr lang="en-US" sz="2400" smtClean="0"/>
              <a:t>: Chi bình phương</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
        <p:nvSpPr>
          <p:cNvPr id="3" name="TextBox 2"/>
          <p:cNvSpPr txBox="1"/>
          <p:nvPr/>
        </p:nvSpPr>
        <p:spPr>
          <a:xfrm>
            <a:off x="467544" y="5373216"/>
            <a:ext cx="8424936" cy="461665"/>
          </a:xfrm>
          <a:prstGeom prst="rect">
            <a:avLst/>
          </a:prstGeom>
          <a:noFill/>
        </p:spPr>
        <p:txBody>
          <a:bodyPr wrap="square" rtlCol="0">
            <a:spAutoFit/>
          </a:bodyPr>
          <a:lstStyle/>
          <a:p>
            <a:r>
              <a:rPr lang="en-US" sz="2400" b="0" smtClean="0">
                <a:solidFill>
                  <a:schemeClr val="tx2"/>
                </a:solidFill>
              </a:rPr>
              <a:t>Hàm lượng thông tin: Mutual Information; Information Gain.</a:t>
            </a:r>
            <a:endParaRPr lang="vi-VN" sz="2400" b="0">
              <a:solidFill>
                <a:schemeClr val="tx2"/>
              </a:solidFill>
            </a:endParaRPr>
          </a:p>
        </p:txBody>
      </p:sp>
    </p:spTree>
    <p:extLst>
      <p:ext uri="{BB962C8B-B14F-4D97-AF65-F5344CB8AC3E}">
        <p14:creationId xmlns:p14="http://schemas.microsoft.com/office/powerpoint/2010/main" val="3109338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Hàm</a:t>
            </a:r>
            <a:r>
              <a:rPr lang="en-US" sz="3600" dirty="0" smtClean="0"/>
              <a:t> </a:t>
            </a:r>
            <a:r>
              <a:rPr lang="en-US" sz="3600" dirty="0" err="1" smtClean="0"/>
              <a:t>lượng</a:t>
            </a:r>
            <a:r>
              <a:rPr lang="en-US" sz="3600" dirty="0" smtClean="0"/>
              <a:t> </a:t>
            </a:r>
            <a:r>
              <a:rPr lang="en-US" sz="3600" dirty="0" err="1" smtClean="0"/>
              <a:t>thông</a:t>
            </a:r>
            <a:r>
              <a:rPr lang="en-US" sz="3600" dirty="0" smtClean="0"/>
              <a:t> tin</a:t>
            </a:r>
            <a:endParaRPr lang="vi-VN" sz="3600" dirty="0" smtClean="0"/>
          </a:p>
        </p:txBody>
      </p:sp>
      <p:sp>
        <p:nvSpPr>
          <p:cNvPr id="6147" name="Rectangle 3"/>
          <p:cNvSpPr>
            <a:spLocks noGrp="1" noChangeArrowheads="1"/>
          </p:cNvSpPr>
          <p:nvPr>
            <p:ph type="body" idx="1"/>
          </p:nvPr>
        </p:nvSpPr>
        <p:spPr>
          <a:xfrm>
            <a:off x="467544" y="2017713"/>
            <a:ext cx="8487544" cy="2707432"/>
          </a:xfrm>
        </p:spPr>
        <p:txBody>
          <a:bodyPr/>
          <a:lstStyle/>
          <a:p>
            <a:pPr algn="just" eaLnBrk="1" hangingPunct="1">
              <a:defRPr/>
            </a:pPr>
            <a:r>
              <a:rPr lang="en-US" sz="2800" smtClean="0"/>
              <a:t>Cách tính I:</a:t>
            </a:r>
            <a:endParaRPr lang="en-US" sz="2800" dirty="0" smtClean="0"/>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412.png"/>
          <p:cNvPicPr>
            <a:picLocks noChangeAspect="1"/>
          </p:cNvPicPr>
          <p:nvPr/>
        </p:nvPicPr>
        <p:blipFill>
          <a:blip r:embed="rId3"/>
          <a:stretch>
            <a:fillRect/>
          </a:stretch>
        </p:blipFill>
        <p:spPr>
          <a:xfrm>
            <a:off x="827584" y="2449762"/>
            <a:ext cx="8051650" cy="907229"/>
          </a:xfrm>
          <a:prstGeom prst="rect">
            <a:avLst/>
          </a:prstGeom>
        </p:spPr>
      </p:pic>
      <p:pic>
        <p:nvPicPr>
          <p:cNvPr id="6" name="Picture 5" descr="1413.png"/>
          <p:cNvPicPr>
            <a:picLocks noChangeAspect="1"/>
          </p:cNvPicPr>
          <p:nvPr/>
        </p:nvPicPr>
        <p:blipFill>
          <a:blip r:embed="rId4"/>
          <a:stretch>
            <a:fillRect/>
          </a:stretch>
        </p:blipFill>
        <p:spPr>
          <a:xfrm>
            <a:off x="827584" y="3501008"/>
            <a:ext cx="5284278" cy="1270042"/>
          </a:xfrm>
          <a:prstGeom prst="rect">
            <a:avLst/>
          </a:prstGeom>
        </p:spPr>
      </p:pic>
      <p:sp>
        <p:nvSpPr>
          <p:cNvPr id="3" name="TextBox 2"/>
          <p:cNvSpPr txBox="1"/>
          <p:nvPr/>
        </p:nvSpPr>
        <p:spPr>
          <a:xfrm>
            <a:off x="539552" y="4941168"/>
            <a:ext cx="8404423" cy="1446550"/>
          </a:xfrm>
          <a:prstGeom prst="rect">
            <a:avLst/>
          </a:prstGeom>
          <a:noFill/>
        </p:spPr>
        <p:txBody>
          <a:bodyPr wrap="square" rtlCol="0">
            <a:spAutoFit/>
          </a:bodyPr>
          <a:lstStyle/>
          <a:p>
            <a:r>
              <a:rPr lang="en-US" sz="2200" b="0" dirty="0" smtClean="0"/>
              <a:t>N</a:t>
            </a:r>
            <a:r>
              <a:rPr lang="en-US" sz="2200" b="0" baseline="-25000" dirty="0" smtClean="0"/>
              <a:t>11</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chứa</a:t>
            </a:r>
            <a:r>
              <a:rPr lang="en-US" sz="2200" b="0" dirty="0" smtClean="0"/>
              <a:t> t</a:t>
            </a:r>
            <a:r>
              <a:rPr lang="en-US" sz="2200" b="0" smtClean="0"/>
              <a:t>; N</a:t>
            </a:r>
            <a:r>
              <a:rPr lang="en-US" sz="2200" b="0" baseline="-25000" smtClean="0"/>
              <a:t>10</a:t>
            </a:r>
            <a:r>
              <a:rPr lang="en-US" sz="2200" b="0" smtClean="0"/>
              <a:t> </a:t>
            </a:r>
            <a:r>
              <a:rPr lang="en-US" sz="2200" b="0" dirty="0" err="1" smtClean="0"/>
              <a:t>số</a:t>
            </a:r>
            <a:r>
              <a:rPr lang="en-US" sz="2200" b="0" dirty="0" smtClean="0"/>
              <a:t> </a:t>
            </a:r>
            <a:r>
              <a:rPr lang="en-US" sz="2200" b="0" dirty="0" err="1" smtClean="0"/>
              <a:t>văn</a:t>
            </a:r>
            <a:r>
              <a:rPr lang="en-US" sz="2200" b="0" dirty="0" smtClean="0"/>
              <a:t> </a:t>
            </a:r>
            <a:r>
              <a:rPr lang="en-US" sz="2200" b="0" err="1" smtClean="0"/>
              <a:t>bản</a:t>
            </a:r>
            <a:r>
              <a:rPr lang="en-US" sz="2200" b="0" smtClean="0"/>
              <a:t> chứa t không thuộc lớp c; N</a:t>
            </a:r>
            <a:r>
              <a:rPr lang="en-US" sz="2200" b="0" baseline="-25000" smtClean="0"/>
              <a:t>01</a:t>
            </a:r>
            <a:r>
              <a:rPr lang="en-US" sz="2200" b="0" smtClean="0"/>
              <a:t> #không chứa t, thuộc lớp c; N</a:t>
            </a:r>
            <a:r>
              <a:rPr lang="en-US" sz="2200" b="0" baseline="-25000" smtClean="0"/>
              <a:t>00</a:t>
            </a:r>
            <a:r>
              <a:rPr lang="en-US" sz="2200" b="0" smtClean="0"/>
              <a:t> #không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không</a:t>
            </a:r>
            <a:r>
              <a:rPr lang="en-US" sz="2200" b="0" dirty="0" smtClean="0"/>
              <a:t> </a:t>
            </a:r>
            <a:r>
              <a:rPr lang="en-US" sz="2200" b="0" dirty="0" err="1" smtClean="0"/>
              <a:t>chứa</a:t>
            </a:r>
            <a:r>
              <a:rPr lang="en-US" sz="2200" b="0" dirty="0" smtClean="0"/>
              <a:t> t.</a:t>
            </a:r>
          </a:p>
          <a:p>
            <a:r>
              <a:rPr lang="en-US" sz="2200" b="0" dirty="0" smtClean="0"/>
              <a:t>N = N</a:t>
            </a:r>
            <a:r>
              <a:rPr lang="en-US" sz="2200" b="0" baseline="-25000" dirty="0" smtClean="0"/>
              <a:t>11</a:t>
            </a:r>
            <a:r>
              <a:rPr lang="en-US" sz="2200" b="0" dirty="0" smtClean="0"/>
              <a:t> + N</a:t>
            </a:r>
            <a:r>
              <a:rPr lang="en-US" sz="2200" b="0" baseline="-25000" dirty="0" smtClean="0"/>
              <a:t>10</a:t>
            </a:r>
            <a:r>
              <a:rPr lang="en-US" sz="2200" b="0" dirty="0" smtClean="0"/>
              <a:t> + N</a:t>
            </a:r>
            <a:r>
              <a:rPr lang="en-US" sz="2200" b="0" baseline="-25000" dirty="0" smtClean="0"/>
              <a:t>01</a:t>
            </a:r>
            <a:r>
              <a:rPr lang="en-US" sz="2200" b="0" dirty="0" smtClean="0"/>
              <a:t> + N</a:t>
            </a:r>
            <a:r>
              <a:rPr lang="en-US" sz="2200" b="0" baseline="-25000" dirty="0" smtClean="0"/>
              <a:t>00</a:t>
            </a:r>
            <a:r>
              <a:rPr lang="en-US" sz="2200" b="0" dirty="0" smtClean="0"/>
              <a:t> </a:t>
            </a:r>
            <a:r>
              <a:rPr lang="en-US" sz="2200" b="0" dirty="0" err="1" smtClean="0"/>
              <a:t>là</a:t>
            </a:r>
            <a:r>
              <a:rPr lang="en-US" sz="2200" b="0" dirty="0" smtClean="0"/>
              <a:t> </a:t>
            </a:r>
            <a:r>
              <a:rPr lang="en-US" sz="2200" b="0" dirty="0" err="1" smtClean="0"/>
              <a:t>tổng</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a:t>
            </a:r>
            <a:endParaRPr lang="vi-VN" sz="2200" b="0" dirty="0"/>
          </a:p>
        </p:txBody>
      </p:sp>
    </p:spTree>
    <p:extLst>
      <p:ext uri="{BB962C8B-B14F-4D97-AF65-F5344CB8AC3E}">
        <p14:creationId xmlns:p14="http://schemas.microsoft.com/office/powerpoint/2010/main" val="224511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err="1" smtClean="0"/>
              <a:t>tính</a:t>
            </a:r>
            <a:r>
              <a:rPr lang="en-US" sz="3600" smtClean="0"/>
              <a:t> hàm lượng thông tin, </a:t>
            </a:r>
            <a:r>
              <a:rPr lang="en-US" sz="3600" dirty="0" smtClean="0"/>
              <a:t>poultry/EXPORT</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pic>
        <p:nvPicPr>
          <p:cNvPr id="8" name="Picture 7" descr="1414.png"/>
          <p:cNvPicPr>
            <a:picLocks noChangeAspect="1"/>
          </p:cNvPicPr>
          <p:nvPr/>
        </p:nvPicPr>
        <p:blipFill>
          <a:blip r:embed="rId2"/>
          <a:stretch>
            <a:fillRect/>
          </a:stretch>
        </p:blipFill>
        <p:spPr>
          <a:xfrm>
            <a:off x="691303" y="1953312"/>
            <a:ext cx="7337081" cy="4572032"/>
          </a:xfrm>
          <a:prstGeom prst="rect">
            <a:avLst/>
          </a:prstGeom>
        </p:spPr>
      </p:pic>
    </p:spTree>
    <p:extLst>
      <p:ext uri="{BB962C8B-B14F-4D97-AF65-F5344CB8AC3E}">
        <p14:creationId xmlns:p14="http://schemas.microsoft.com/office/powerpoint/2010/main" val="284014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Kết</a:t>
            </a:r>
            <a:r>
              <a:rPr lang="en-US" sz="3600" dirty="0" smtClean="0"/>
              <a:t> </a:t>
            </a:r>
            <a:r>
              <a:rPr lang="en-US" sz="3600" dirty="0" err="1" smtClean="0"/>
              <a:t>quả</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r>
              <a:rPr lang="en-US" sz="3600" dirty="0" smtClean="0"/>
              <a:t> </a:t>
            </a:r>
            <a:r>
              <a:rPr lang="en-US" sz="3600" dirty="0" err="1" smtClean="0"/>
              <a:t>trên</a:t>
            </a:r>
            <a:r>
              <a:rPr lang="en-US" sz="3600" dirty="0" smtClean="0"/>
              <a:t> Reuters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pic>
        <p:nvPicPr>
          <p:cNvPr id="5" name="Picture 4" descr="1415.png"/>
          <p:cNvPicPr>
            <a:picLocks noChangeAspect="1"/>
          </p:cNvPicPr>
          <p:nvPr/>
        </p:nvPicPr>
        <p:blipFill>
          <a:blip r:embed="rId2"/>
          <a:stretch>
            <a:fillRect/>
          </a:stretch>
        </p:blipFill>
        <p:spPr>
          <a:xfrm>
            <a:off x="611560" y="1818244"/>
            <a:ext cx="6840760" cy="5056215"/>
          </a:xfrm>
          <a:prstGeom prst="rect">
            <a:avLst/>
          </a:prstGeom>
        </p:spPr>
      </p:pic>
    </p:spTree>
    <p:extLst>
      <p:ext uri="{BB962C8B-B14F-4D97-AF65-F5344CB8AC3E}">
        <p14:creationId xmlns:p14="http://schemas.microsoft.com/office/powerpoint/2010/main" val="167105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a:t>
            </a:r>
            <a:endParaRPr lang="vi-VN" sz="3600" dirty="0" smtClean="0"/>
          </a:p>
        </p:txBody>
      </p:sp>
      <p:sp>
        <p:nvSpPr>
          <p:cNvPr id="6147" name="Rectangle 3"/>
          <p:cNvSpPr>
            <a:spLocks noGrp="1" noChangeArrowheads="1"/>
          </p:cNvSpPr>
          <p:nvPr>
            <p:ph type="body" idx="1"/>
          </p:nvPr>
        </p:nvSpPr>
        <p:spPr>
          <a:xfrm>
            <a:off x="467544" y="2017713"/>
            <a:ext cx="8487544" cy="4723655"/>
          </a:xfrm>
        </p:spPr>
        <p:txBody>
          <a:bodyPr/>
          <a:lstStyle/>
          <a:p>
            <a:pPr algn="just" eaLnBrk="1" hangingPunct="1">
              <a:defRPr/>
            </a:pPr>
            <a:r>
              <a:rPr lang="en-US" sz="2800" smtClean="0"/>
              <a:t>Dùng để đánh giá tính độc lập của hai sự kiện:</a:t>
            </a:r>
          </a:p>
          <a:p>
            <a:pPr lvl="1" algn="just" eaLnBrk="1" hangingPunct="1">
              <a:defRPr/>
            </a:pPr>
            <a:r>
              <a:rPr lang="en-US" sz="2000" smtClean="0"/>
              <a:t>Phân lớp văn bản: sự kiện xuất hiện lớp và sự kiện xuất hiện từ.</a:t>
            </a:r>
          </a:p>
          <a:p>
            <a:pPr algn="just" eaLnBrk="1" hangingPunct="1">
              <a:defRPr/>
            </a:pPr>
            <a:r>
              <a:rPr lang="en-US" sz="2800" smtClean="0"/>
              <a:t>Xếp hạng từ theo đại lượng sau:</a:t>
            </a:r>
          </a:p>
          <a:p>
            <a:pPr lvl="1" algn="just" eaLnBrk="1" hangingPunct="1">
              <a:defRPr/>
            </a:pPr>
            <a:r>
              <a:rPr lang="en-US" sz="2400" smtClean="0"/>
              <a:t>Chọn chi bình phương nhỏ.</a:t>
            </a:r>
          </a:p>
          <a:p>
            <a:pPr algn="just" eaLnBrk="1" hangingPunct="1">
              <a:defRPr/>
            </a:pPr>
            <a:endParaRPr lang="en-US" sz="2800"/>
          </a:p>
          <a:p>
            <a:pPr algn="just" eaLnBrk="1" hangingPunct="1">
              <a:defRPr/>
            </a:pPr>
            <a:endParaRPr lang="en-US" sz="2800" smtClean="0"/>
          </a:p>
          <a:p>
            <a:pPr algn="just" eaLnBrk="1" hangingPunct="1">
              <a:defRPr/>
            </a:pPr>
            <a:r>
              <a:rPr lang="en-US" sz="2800" smtClean="0"/>
              <a:t>Chi bình phương nhỏ thể hiện mối liên hệ chặt chẽ giữa sự xuất hiện của từ và sự xuất hiện của lớp, thể hiện khả năng từ là một đặc trưng tốt để phân lớp.</a:t>
            </a:r>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878738"/>
            <a:ext cx="522949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26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66783"/>
            <a:ext cx="73342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4076"/>
            <a:ext cx="56007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18" y="4402276"/>
            <a:ext cx="48291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74113" y="6021288"/>
            <a:ext cx="8424936" cy="461665"/>
          </a:xfrm>
          <a:prstGeom prst="rect">
            <a:avLst/>
          </a:prstGeom>
          <a:noFill/>
        </p:spPr>
        <p:txBody>
          <a:bodyPr wrap="square" rtlCol="0">
            <a:spAutoFit/>
          </a:bodyPr>
          <a:lstStyle/>
          <a:p>
            <a:r>
              <a:rPr lang="en-US" sz="2400" b="0" smtClean="0">
                <a:solidFill>
                  <a:schemeClr val="tx2"/>
                </a:solidFill>
              </a:rPr>
              <a:t>Hai công thức là tương đương.</a:t>
            </a:r>
            <a:endParaRPr lang="vi-VN" sz="2400" b="0">
              <a:solidFill>
                <a:schemeClr val="tx2"/>
              </a:solidFill>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5183088"/>
            <a:ext cx="73533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551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a:solidFill>
                <a:srgbClr val="898989"/>
              </a:solidFill>
              <a:latin typeface="Calibri" charset="0"/>
            </a:endParaRPr>
          </a:p>
        </p:txBody>
      </p:sp>
      <p:sp>
        <p:nvSpPr>
          <p:cNvPr id="84996" name="Text Box 3"/>
          <p:cNvSpPr txBox="1">
            <a:spLocks noChangeArrowheads="1"/>
          </p:cNvSpPr>
          <p:nvPr/>
        </p:nvSpPr>
        <p:spPr bwMode="auto">
          <a:xfrm>
            <a:off x="209579" y="5949279"/>
            <a:ext cx="8682901" cy="772195"/>
          </a:xfrm>
          <a:prstGeom prst="rect">
            <a:avLst/>
          </a:prstGeom>
          <a:noFill/>
          <a:ln w="9525">
            <a:noFill/>
            <a:round/>
            <a:headEnd/>
            <a:tailEnd/>
          </a:ln>
        </p:spPr>
        <p:txBody>
          <a:bodyPr/>
          <a:lstStyle/>
          <a:p>
            <a:r>
              <a:rPr lang="de-DE" sz="2200" b="0" dirty="0" smtClean="0">
                <a:solidFill>
                  <a:schemeClr val="tx1"/>
                </a:solidFill>
                <a:latin typeface="+mj-lt"/>
              </a:rPr>
              <a:t>(</a:t>
            </a:r>
            <a:r>
              <a:rPr lang="de-DE" sz="2200" b="0" dirty="0" err="1" smtClean="0">
                <a:solidFill>
                  <a:schemeClr val="tx1"/>
                </a:solidFill>
                <a:latin typeface="+mj-lt"/>
              </a:rPr>
              <a:t>multinomial</a:t>
            </a:r>
            <a:r>
              <a:rPr lang="de-DE" sz="2200" b="0" dirty="0" smtClean="0">
                <a:solidFill>
                  <a:schemeClr val="tx1"/>
                </a:solidFill>
                <a:latin typeface="+mj-lt"/>
              </a:rPr>
              <a:t> = </a:t>
            </a:r>
            <a:r>
              <a:rPr lang="de-DE" sz="2200" b="0" dirty="0" err="1" smtClean="0">
                <a:solidFill>
                  <a:schemeClr val="tx1"/>
                </a:solidFill>
                <a:latin typeface="+mj-lt"/>
              </a:rPr>
              <a:t>multinomial</a:t>
            </a:r>
            <a:r>
              <a:rPr lang="de-DE" sz="2200" b="0" dirty="0" smtClean="0">
                <a:solidFill>
                  <a:schemeClr val="tx1"/>
                </a:solidFill>
                <a:latin typeface="+mj-lt"/>
              </a:rPr>
              <a:t> Naive </a:t>
            </a:r>
            <a:r>
              <a:rPr lang="de-DE" sz="2200" b="0" dirty="0" err="1" smtClean="0">
                <a:solidFill>
                  <a:schemeClr val="tx1"/>
                </a:solidFill>
                <a:latin typeface="+mj-lt"/>
              </a:rPr>
              <a:t>Bayes</a:t>
            </a:r>
            <a:r>
              <a:rPr lang="de-DE" sz="2200" b="0" dirty="0" smtClean="0">
                <a:solidFill>
                  <a:schemeClr val="tx1"/>
                </a:solidFill>
                <a:latin typeface="+mj-lt"/>
              </a:rPr>
              <a:t>, </a:t>
            </a:r>
            <a:r>
              <a:rPr lang="de-DE" sz="2200" b="0" dirty="0" err="1" smtClean="0">
                <a:solidFill>
                  <a:schemeClr val="tx1"/>
                </a:solidFill>
                <a:latin typeface="+mj-lt"/>
              </a:rPr>
              <a:t>binomial</a:t>
            </a:r>
            <a:endParaRPr lang="de-DE" sz="2200" b="0" dirty="0" smtClean="0">
              <a:solidFill>
                <a:schemeClr val="tx1"/>
              </a:solidFill>
              <a:latin typeface="+mj-lt"/>
            </a:endParaRPr>
          </a:p>
          <a:p>
            <a:r>
              <a:rPr lang="de-DE" sz="2200" b="0" dirty="0" smtClean="0">
                <a:solidFill>
                  <a:schemeClr val="tx1"/>
                </a:solidFill>
                <a:latin typeface="+mj-lt"/>
              </a:rPr>
              <a:t>= Bernoulli Naive </a:t>
            </a:r>
            <a:r>
              <a:rPr lang="de-DE" sz="2200" b="0" dirty="0" err="1" smtClean="0">
                <a:solidFill>
                  <a:schemeClr val="tx1"/>
                </a:solidFill>
                <a:latin typeface="+mj-lt"/>
              </a:rPr>
              <a:t>Bayes</a:t>
            </a:r>
            <a:r>
              <a:rPr lang="de-DE" sz="2200" b="0" dirty="0" smtClean="0">
                <a:solidFill>
                  <a:schemeClr val="tx1"/>
                </a:solidFill>
                <a:latin typeface="+mj-lt"/>
              </a:rPr>
              <a:t>)</a:t>
            </a:r>
            <a:endParaRPr lang="en-US" sz="2200" b="0" dirty="0">
              <a:solidFill>
                <a:schemeClr val="tx1"/>
              </a:solidFill>
              <a:latin typeface="+mj-lt"/>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7" name="Picture 6" descr="1416.png"/>
          <p:cNvPicPr>
            <a:picLocks noChangeAspect="1"/>
          </p:cNvPicPr>
          <p:nvPr/>
        </p:nvPicPr>
        <p:blipFill>
          <a:blip r:embed="rId3"/>
          <a:stretch>
            <a:fillRect/>
          </a:stretch>
        </p:blipFill>
        <p:spPr>
          <a:xfrm>
            <a:off x="209578" y="134937"/>
            <a:ext cx="6343621" cy="5745934"/>
          </a:xfrm>
          <a:prstGeom prst="rect">
            <a:avLst/>
          </a:prstGeom>
        </p:spPr>
      </p:pic>
    </p:spTree>
    <p:extLst>
      <p:ext uri="{BB962C8B-B14F-4D97-AF65-F5344CB8AC3E}">
        <p14:creationId xmlns:p14="http://schemas.microsoft.com/office/powerpoint/2010/main" val="3152572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15.1</a:t>
            </a:r>
            <a:endParaRPr lang="vi-VN" sz="3600" dirty="0" smtClean="0"/>
          </a:p>
        </p:txBody>
      </p:sp>
      <p:sp>
        <p:nvSpPr>
          <p:cNvPr id="6147" name="Rectangle 3"/>
          <p:cNvSpPr>
            <a:spLocks noGrp="1" noChangeArrowheads="1"/>
          </p:cNvSpPr>
          <p:nvPr>
            <p:ph type="body" idx="1"/>
          </p:nvPr>
        </p:nvSpPr>
        <p:spPr>
          <a:xfrm>
            <a:off x="467544" y="2017712"/>
            <a:ext cx="8487544" cy="1411287"/>
          </a:xfrm>
        </p:spPr>
        <p:txBody>
          <a:bodyPr/>
          <a:lstStyle/>
          <a:p>
            <a:pPr algn="just" eaLnBrk="1" hangingPunct="1">
              <a:defRPr/>
            </a:pPr>
            <a:r>
              <a:rPr lang="en-US" sz="2400" smtClean="0"/>
              <a:t>Hãy thiết lập </a:t>
            </a:r>
            <a:r>
              <a:rPr lang="en-US" sz="2400" dirty="0" smtClean="0"/>
              <a:t>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cho </a:t>
            </a:r>
            <a:r>
              <a:rPr lang="en-US" sz="2400" dirty="0" err="1" smtClean="0"/>
              <a:t>cặp</a:t>
            </a:r>
            <a:r>
              <a:rPr lang="en-US" sz="2400" dirty="0" smtClean="0"/>
              <a:t> “Kyoto/JAPAN”.</a:t>
            </a:r>
          </a:p>
          <a:p>
            <a:pPr algn="just" eaLnBrk="1" hangingPunct="1">
              <a:defRPr/>
            </a:pPr>
            <a:r>
              <a:rPr lang="en-US" sz="2400" dirty="0" err="1" smtClean="0"/>
              <a:t>Hãy</a:t>
            </a:r>
            <a:r>
              <a:rPr lang="en-US" sz="2400" dirty="0" smtClean="0"/>
              <a:t> </a:t>
            </a:r>
            <a:r>
              <a:rPr lang="en-US" sz="2400" dirty="0" err="1" smtClean="0"/>
              <a:t>thiết</a:t>
            </a:r>
            <a:r>
              <a:rPr lang="en-US" sz="2400" dirty="0" smtClean="0"/>
              <a:t> </a:t>
            </a:r>
            <a:r>
              <a:rPr lang="en-US" sz="2400" dirty="0" err="1" smtClean="0"/>
              <a:t>lập</a:t>
            </a:r>
            <a:r>
              <a:rPr lang="en-US" sz="2400" dirty="0" smtClean="0"/>
              <a:t> 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bất kỳ sao cho MI </a:t>
            </a:r>
            <a:r>
              <a:rPr lang="en-US" sz="2400" dirty="0" smtClean="0"/>
              <a:t>= 0</a:t>
            </a:r>
            <a:endParaRPr lang="en-US" sz="20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96952"/>
            <a:ext cx="732472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714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15.2</a:t>
            </a:r>
            <a:endParaRPr lang="vi-VN" sz="3600" dirty="0" smtClean="0"/>
          </a:p>
        </p:txBody>
      </p:sp>
      <p:sp>
        <p:nvSpPr>
          <p:cNvPr id="6147" name="Rectangle 3"/>
          <p:cNvSpPr>
            <a:spLocks noGrp="1" noChangeArrowheads="1"/>
          </p:cNvSpPr>
          <p:nvPr>
            <p:ph type="body" idx="1"/>
          </p:nvPr>
        </p:nvSpPr>
        <p:spPr>
          <a:xfrm>
            <a:off x="467544" y="2017712"/>
            <a:ext cx="8487544" cy="1987352"/>
          </a:xfrm>
        </p:spPr>
        <p:txBody>
          <a:bodyPr/>
          <a:lstStyle/>
          <a:p>
            <a:pPr algn="just" eaLnBrk="1" hangingPunct="1">
              <a:defRPr/>
            </a:pPr>
            <a:r>
              <a:rPr lang="en-US" sz="2800" smtClean="0"/>
              <a:t>Hãy tính I(U</a:t>
            </a:r>
            <a:r>
              <a:rPr lang="en-US" sz="2800" baseline="-25000" smtClean="0"/>
              <a:t>t</a:t>
            </a:r>
            <a:r>
              <a:rPr lang="en-US" sz="2800" smtClean="0"/>
              <a:t>, C</a:t>
            </a:r>
            <a:r>
              <a:rPr lang="en-US" sz="2800" baseline="-25000" smtClean="0"/>
              <a:t>c</a:t>
            </a:r>
            <a:r>
              <a:rPr lang="en-US" sz="2800" smtClean="0"/>
              <a:t>) và X</a:t>
            </a:r>
            <a:r>
              <a:rPr lang="en-US" sz="2800" baseline="30000" smtClean="0"/>
              <a:t>2</a:t>
            </a:r>
            <a:r>
              <a:rPr lang="en-US" sz="2800" smtClean="0"/>
              <a:t>(D, t, c) trong hai trường hợp:</a:t>
            </a:r>
          </a:p>
          <a:p>
            <a:pPr lvl="1" algn="just" eaLnBrk="1" hangingPunct="1">
              <a:defRPr/>
            </a:pPr>
            <a:r>
              <a:rPr lang="en-US" sz="2400" smtClean="0"/>
              <a:t>Từ t và lớp c hoàn toàn độc lập;</a:t>
            </a:r>
          </a:p>
          <a:p>
            <a:pPr lvl="1" algn="just" eaLnBrk="1" hangingPunct="1">
              <a:defRPr/>
            </a:pPr>
            <a:r>
              <a:rPr lang="en-US" sz="2400" smtClean="0"/>
              <a:t>Từ t và lớp c hoàn toàn phụ thuộc.</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19</a:t>
            </a:fld>
            <a:endParaRPr lang="vi-VN"/>
          </a:p>
        </p:txBody>
      </p:sp>
    </p:spTree>
    <p:extLst>
      <p:ext uri="{BB962C8B-B14F-4D97-AF65-F5344CB8AC3E}">
        <p14:creationId xmlns:p14="http://schemas.microsoft.com/office/powerpoint/2010/main" val="266115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t>Các mô hình </a:t>
            </a:r>
            <a:r>
              <a:rPr lang="en-US" sz="2800" dirty="0" smtClean="0"/>
              <a:t>Naïve Bayes</a:t>
            </a:r>
          </a:p>
          <a:p>
            <a:pPr algn="just" eaLnBrk="1" hangingPunct="1">
              <a:defRPr/>
            </a:pPr>
            <a:r>
              <a:rPr lang="en-US" sz="2800" dirty="0" err="1" smtClean="0">
                <a:solidFill>
                  <a:schemeClr val="bg1">
                    <a:lumMod val="65000"/>
                  </a:schemeClr>
                </a:solidFill>
              </a:rPr>
              <a:t>Trích</a:t>
            </a:r>
            <a:r>
              <a:rPr lang="en-US" sz="2800" dirty="0" smtClean="0">
                <a:solidFill>
                  <a:schemeClr val="bg1">
                    <a:lumMod val="65000"/>
                  </a:schemeClr>
                </a:solidFill>
              </a:rPr>
              <a:t> </a:t>
            </a:r>
            <a:r>
              <a:rPr lang="en-US" sz="2800" dirty="0" err="1" smtClean="0">
                <a:solidFill>
                  <a:schemeClr val="bg1">
                    <a:lumMod val="65000"/>
                  </a:schemeClr>
                </a:solidFill>
              </a:rPr>
              <a:t>chọn</a:t>
            </a:r>
            <a:r>
              <a:rPr lang="en-US" sz="2800" dirty="0" smtClean="0">
                <a:solidFill>
                  <a:schemeClr val="bg1">
                    <a:lumMod val="65000"/>
                  </a:schemeClr>
                </a:solidFill>
              </a:rPr>
              <a:t> </a:t>
            </a:r>
            <a:r>
              <a:rPr lang="en-US" sz="2800" dirty="0" err="1" smtClean="0">
                <a:solidFill>
                  <a:schemeClr val="bg1">
                    <a:lumMod val="65000"/>
                  </a:schemeClr>
                </a:solidFill>
              </a:rPr>
              <a:t>đặc</a:t>
            </a:r>
            <a:r>
              <a:rPr lang="en-US" sz="2800" dirty="0" smtClean="0">
                <a:solidFill>
                  <a:schemeClr val="bg1">
                    <a:lumMod val="65000"/>
                  </a:schemeClr>
                </a:solidFill>
              </a:rPr>
              <a:t> </a:t>
            </a:r>
            <a:r>
              <a:rPr lang="en-US" sz="2800" dirty="0" err="1" smtClean="0">
                <a:solidFill>
                  <a:schemeClr val="bg1">
                    <a:lumMod val="65000"/>
                  </a:schemeClr>
                </a:solidFill>
              </a:rPr>
              <a:t>trưng</a:t>
            </a:r>
            <a:r>
              <a:rPr lang="en-US" sz="2800" dirty="0" smtClean="0">
                <a:solidFill>
                  <a:schemeClr val="bg1">
                    <a:lumMod val="65000"/>
                  </a:schemeClr>
                </a:solidFill>
              </a:rPr>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253559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a:t>
            </a:r>
            <a:r>
              <a:rPr lang="en-US" sz="3600" smtClean="0"/>
              <a:t>15.3</a:t>
            </a:r>
            <a:endParaRPr lang="vi-VN" sz="3600" dirty="0" smtClean="0"/>
          </a:p>
        </p:txBody>
      </p:sp>
      <p:sp>
        <p:nvSpPr>
          <p:cNvPr id="6147" name="Rectangle 3"/>
          <p:cNvSpPr>
            <a:spLocks noGrp="1" noChangeArrowheads="1"/>
          </p:cNvSpPr>
          <p:nvPr>
            <p:ph type="body" idx="1"/>
          </p:nvPr>
        </p:nvSpPr>
        <p:spPr>
          <a:xfrm>
            <a:off x="683568" y="2017712"/>
            <a:ext cx="8271520" cy="979240"/>
          </a:xfrm>
        </p:spPr>
        <p:txBody>
          <a:bodyPr/>
          <a:lstStyle/>
          <a:p>
            <a:pPr marL="0" indent="0" algn="just" eaLnBrk="1" hangingPunct="1">
              <a:buNone/>
              <a:defRPr/>
            </a:pPr>
            <a:r>
              <a:rPr lang="en-US" sz="2800" smtClean="0"/>
              <a:t>Cho dữ liệu thống kê đối với bốn từ của lớp coffee như sau:</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20</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996952"/>
            <a:ext cx="40862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683568" y="4725144"/>
            <a:ext cx="8271520" cy="97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 typeface="Wingdings" panose="05000000000000000000" pitchFamily="2" charset="2"/>
              <a:buNone/>
              <a:defRPr/>
            </a:pPr>
            <a:r>
              <a:rPr lang="en-US" sz="2800" b="0" smtClean="0"/>
              <a:t>Hãy lựa chọn hai từ theo Chi-bình phương? và theo MI?</a:t>
            </a:r>
            <a:endParaRPr lang="en-US" sz="2400" b="0" dirty="0" smtClean="0"/>
          </a:p>
        </p:txBody>
      </p:sp>
    </p:spTree>
    <p:extLst>
      <p:ext uri="{BB962C8B-B14F-4D97-AF65-F5344CB8AC3E}">
        <p14:creationId xmlns:p14="http://schemas.microsoft.com/office/powerpoint/2010/main" val="4256109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a:t>
            </a:r>
            <a:r>
              <a:rPr lang="en-US" sz="3600" smtClean="0"/>
              <a:t>15.4</a:t>
            </a:r>
            <a:endParaRPr lang="vi-VN" sz="3600" dirty="0" smtClean="0"/>
          </a:p>
        </p:txBody>
      </p:sp>
      <p:sp>
        <p:nvSpPr>
          <p:cNvPr id="6147" name="Rectangle 3"/>
          <p:cNvSpPr>
            <a:spLocks noGrp="1" noChangeArrowheads="1"/>
          </p:cNvSpPr>
          <p:nvPr>
            <p:ph type="body" idx="1"/>
          </p:nvPr>
        </p:nvSpPr>
        <p:spPr>
          <a:xfrm>
            <a:off x="683568" y="2017712"/>
            <a:ext cx="8271520" cy="4147592"/>
          </a:xfrm>
        </p:spPr>
        <p:txBody>
          <a:bodyPr/>
          <a:lstStyle/>
          <a:p>
            <a:pPr marL="0" indent="0" algn="just" eaLnBrk="1" hangingPunct="1">
              <a:buNone/>
              <a:defRPr/>
            </a:pPr>
            <a:r>
              <a:rPr lang="en-US" sz="2800" smtClean="0"/>
              <a:t>Đối với các đại lượng trong công thức tính Chi-bình phương, hãy chứng minh:</a:t>
            </a:r>
          </a:p>
          <a:p>
            <a:pPr marL="0" indent="0" algn="just" eaLnBrk="1" hangingPunct="1">
              <a:buNone/>
              <a:defRPr/>
            </a:pPr>
            <a:r>
              <a:rPr lang="en-US" sz="2800" smtClean="0"/>
              <a:t>|N</a:t>
            </a:r>
            <a:r>
              <a:rPr lang="en-US" sz="2800" baseline="-25000" smtClean="0"/>
              <a:t>11 </a:t>
            </a:r>
            <a:r>
              <a:rPr lang="en-US" sz="2800" smtClean="0"/>
              <a:t>– E</a:t>
            </a:r>
            <a:r>
              <a:rPr lang="en-US" sz="2800" baseline="-25000" smtClean="0"/>
              <a:t>11</a:t>
            </a:r>
            <a:r>
              <a:rPr lang="en-US" sz="2800" smtClean="0"/>
              <a:t>| = |N</a:t>
            </a:r>
            <a:r>
              <a:rPr lang="en-US" sz="2800" baseline="-25000" smtClean="0"/>
              <a:t>10</a:t>
            </a:r>
            <a:r>
              <a:rPr lang="en-US" sz="2800" smtClean="0"/>
              <a:t> – E</a:t>
            </a:r>
            <a:r>
              <a:rPr lang="en-US" sz="2800" baseline="-25000" smtClean="0"/>
              <a:t>10</a:t>
            </a:r>
            <a:r>
              <a:rPr lang="en-US" sz="2800" smtClean="0"/>
              <a:t>| = |N</a:t>
            </a:r>
            <a:r>
              <a:rPr lang="en-US" sz="2800" baseline="-25000" smtClean="0"/>
              <a:t>01</a:t>
            </a:r>
            <a:r>
              <a:rPr lang="en-US" sz="2800" smtClean="0"/>
              <a:t> – E</a:t>
            </a:r>
            <a:r>
              <a:rPr lang="en-US" sz="2800" baseline="-25000" smtClean="0"/>
              <a:t>01</a:t>
            </a:r>
            <a:r>
              <a:rPr lang="en-US" sz="2800" smtClean="0"/>
              <a:t>| = |N</a:t>
            </a:r>
            <a:r>
              <a:rPr lang="en-US" sz="2800" baseline="-25000" smtClean="0"/>
              <a:t>00</a:t>
            </a:r>
            <a:r>
              <a:rPr lang="en-US" sz="2800" smtClean="0"/>
              <a:t> – E</a:t>
            </a:r>
            <a:r>
              <a:rPr lang="en-US" sz="2800" baseline="-25000" smtClean="0"/>
              <a:t>00</a:t>
            </a:r>
            <a:r>
              <a:rPr lang="en-US" sz="2800" smtClean="0"/>
              <a:t>|</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21</a:t>
            </a:fld>
            <a:endParaRPr lang="vi-VN"/>
          </a:p>
        </p:txBody>
      </p:sp>
    </p:spTree>
    <p:extLst>
      <p:ext uri="{BB962C8B-B14F-4D97-AF65-F5344CB8AC3E}">
        <p14:creationId xmlns:p14="http://schemas.microsoft.com/office/powerpoint/2010/main" val="2824190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pic>
        <p:nvPicPr>
          <p:cNvPr id="6" name="Picture 5" descr="1333.png"/>
          <p:cNvPicPr>
            <a:picLocks noChangeAspect="1"/>
          </p:cNvPicPr>
          <p:nvPr/>
        </p:nvPicPr>
        <p:blipFill>
          <a:blip r:embed="rId2"/>
          <a:stretch>
            <a:fillRect/>
          </a:stretch>
        </p:blipFill>
        <p:spPr>
          <a:xfrm>
            <a:off x="567746" y="2205352"/>
            <a:ext cx="8108710" cy="4304939"/>
          </a:xfrm>
          <a:prstGeom prst="rect">
            <a:avLst/>
          </a:prstGeom>
        </p:spPr>
      </p:pic>
      <p:sp>
        <p:nvSpPr>
          <p:cNvPr id="5" name="Rectangle 3"/>
          <p:cNvSpPr txBox="1">
            <a:spLocks noChangeArrowheads="1"/>
          </p:cNvSpPr>
          <p:nvPr/>
        </p:nvSpPr>
        <p:spPr bwMode="auto">
          <a:xfrm>
            <a:off x="460322" y="1844824"/>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420894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5" name="Picture 4" descr="1334.png"/>
          <p:cNvPicPr>
            <a:picLocks noChangeAspect="1"/>
          </p:cNvPicPr>
          <p:nvPr/>
        </p:nvPicPr>
        <p:blipFill>
          <a:blip r:embed="rId2"/>
          <a:stretch>
            <a:fillRect/>
          </a:stretch>
        </p:blipFill>
        <p:spPr>
          <a:xfrm>
            <a:off x="827584" y="2709216"/>
            <a:ext cx="6412331" cy="2664000"/>
          </a:xfrm>
          <a:prstGeom prst="rect">
            <a:avLst/>
          </a:prstGeom>
        </p:spPr>
      </p:pic>
      <p:sp>
        <p:nvSpPr>
          <p:cNvPr id="6"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657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pic>
        <p:nvPicPr>
          <p:cNvPr id="3" name="Picture 2"/>
          <p:cNvPicPr>
            <a:picLocks noChangeAspect="1"/>
          </p:cNvPicPr>
          <p:nvPr/>
        </p:nvPicPr>
        <p:blipFill>
          <a:blip r:embed="rId2"/>
          <a:stretch>
            <a:fillRect/>
          </a:stretch>
        </p:blipFill>
        <p:spPr>
          <a:xfrm>
            <a:off x="756772" y="2564904"/>
            <a:ext cx="8357429" cy="3456384"/>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204288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pic>
        <p:nvPicPr>
          <p:cNvPr id="3" name="Picture 2"/>
          <p:cNvPicPr>
            <a:picLocks noChangeAspect="1"/>
          </p:cNvPicPr>
          <p:nvPr/>
        </p:nvPicPr>
        <p:blipFill>
          <a:blip r:embed="rId2"/>
          <a:stretch>
            <a:fillRect/>
          </a:stretch>
        </p:blipFill>
        <p:spPr>
          <a:xfrm>
            <a:off x="539553" y="2636912"/>
            <a:ext cx="7488832" cy="3539346"/>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36108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solidFill>
                  <a:schemeClr val="bg1">
                    <a:lumMod val="65000"/>
                  </a:schemeClr>
                </a:solidFill>
              </a:rPr>
              <a:t>Các mô hình </a:t>
            </a:r>
            <a:r>
              <a:rPr lang="en-US" sz="2800" dirty="0" smtClean="0">
                <a:solidFill>
                  <a:schemeClr val="bg1">
                    <a:lumMod val="65000"/>
                  </a:schemeClr>
                </a:solidFill>
              </a:rPr>
              <a:t>Naïve Bayes;</a:t>
            </a:r>
          </a:p>
          <a:p>
            <a:pPr algn="just" eaLnBrk="1" hangingPunct="1">
              <a:defRPr/>
            </a:pPr>
            <a:r>
              <a:rPr lang="en-US" sz="2800" dirty="0" err="1" smtClean="0"/>
              <a:t>Trích</a:t>
            </a:r>
            <a:r>
              <a:rPr lang="en-US" sz="2800" dirty="0" smtClean="0"/>
              <a:t> </a:t>
            </a:r>
            <a:r>
              <a:rPr lang="en-US" sz="2800" dirty="0" err="1" smtClean="0"/>
              <a:t>chọn</a:t>
            </a:r>
            <a:r>
              <a:rPr lang="en-US" sz="2800" dirty="0" smtClean="0"/>
              <a:t> </a:t>
            </a:r>
            <a:r>
              <a:rPr lang="en-US" sz="2800" dirty="0" err="1" smtClean="0"/>
              <a:t>đặc</a:t>
            </a:r>
            <a:r>
              <a:rPr lang="en-US" sz="2800" dirty="0" smtClean="0"/>
              <a:t> </a:t>
            </a:r>
            <a:r>
              <a:rPr lang="en-US" sz="2800" dirty="0" err="1" smtClean="0"/>
              <a:t>trưng</a:t>
            </a:r>
            <a:r>
              <a:rPr lang="en-US" sz="2800" dirty="0" smtClean="0"/>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Tree>
    <p:extLst>
      <p:ext uri="{BB962C8B-B14F-4D97-AF65-F5344CB8AC3E}">
        <p14:creationId xmlns:p14="http://schemas.microsoft.com/office/powerpoint/2010/main" val="2313394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Đặc</a:t>
            </a:r>
            <a:r>
              <a:rPr lang="en-US" sz="3600" dirty="0" smtClean="0"/>
              <a:t> </a:t>
            </a:r>
            <a:r>
              <a:rPr lang="en-US" sz="3600" dirty="0" err="1" smtClean="0"/>
              <a:t>trưng</a:t>
            </a:r>
            <a:r>
              <a:rPr lang="en-US" sz="3600" dirty="0" smtClean="0"/>
              <a:t> </a:t>
            </a:r>
            <a:r>
              <a:rPr lang="en-US" sz="3600" dirty="0" err="1" smtClean="0"/>
              <a:t>nhiễu</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a:t>Đặc trưng nhiễu là những </a:t>
            </a:r>
            <a:r>
              <a:rPr lang="en-US" sz="2800" smtClean="0"/>
              <a:t>đặc trưng mà </a:t>
            </a:r>
            <a:r>
              <a:rPr lang="en-US" sz="2800"/>
              <a:t>khi thêm vào văn bản sẽ làm tăng lỗi phân lớp</a:t>
            </a:r>
            <a:r>
              <a:rPr lang="en-US" sz="2800" smtClean="0"/>
              <a:t>;</a:t>
            </a:r>
          </a:p>
          <a:p>
            <a:pPr algn="just" eaLnBrk="1" hangingPunct="1">
              <a:defRPr/>
            </a:pPr>
            <a:r>
              <a:rPr lang="en-US" sz="2800" smtClean="0"/>
              <a:t>Giả </a:t>
            </a:r>
            <a:r>
              <a:rPr lang="en-US" sz="2800" dirty="0" err="1" smtClean="0"/>
              <a:t>sử</a:t>
            </a:r>
            <a:r>
              <a:rPr lang="en-US" sz="2800" dirty="0" smtClean="0"/>
              <a:t> </a:t>
            </a:r>
            <a:r>
              <a:rPr lang="en-US" sz="2800" dirty="0" err="1" smtClean="0"/>
              <a:t>một</a:t>
            </a:r>
            <a:r>
              <a:rPr lang="en-US" sz="2800" dirty="0" smtClean="0"/>
              <a:t> </a:t>
            </a:r>
            <a:r>
              <a:rPr lang="en-US" sz="2800" dirty="0" err="1" smtClean="0"/>
              <a:t>từ</a:t>
            </a:r>
            <a:r>
              <a:rPr lang="en-US" sz="2800" dirty="0" smtClean="0"/>
              <a:t> </a:t>
            </a:r>
            <a:r>
              <a:rPr lang="en-US" sz="2800" dirty="0" err="1" smtClean="0"/>
              <a:t>hiếm</a:t>
            </a:r>
            <a:r>
              <a:rPr lang="en-US" sz="2800" dirty="0" smtClean="0"/>
              <a:t> t </a:t>
            </a:r>
            <a:r>
              <a:rPr lang="en-US" sz="2800" dirty="0" err="1" smtClean="0"/>
              <a:t>không</a:t>
            </a:r>
            <a:r>
              <a:rPr lang="en-US" sz="2800" dirty="0" smtClean="0"/>
              <a:t> </a:t>
            </a:r>
            <a:r>
              <a:rPr lang="en-US" sz="2800" dirty="0" err="1" smtClean="0"/>
              <a:t>chứa</a:t>
            </a:r>
            <a:r>
              <a:rPr lang="en-US" sz="2800" dirty="0" smtClean="0"/>
              <a:t> </a:t>
            </a:r>
            <a:r>
              <a:rPr lang="en-US" sz="2800" dirty="0" err="1" smtClean="0"/>
              <a:t>thông</a:t>
            </a:r>
            <a:r>
              <a:rPr lang="en-US" sz="2800" dirty="0" smtClean="0"/>
              <a:t> tin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lớp</a:t>
            </a:r>
            <a:r>
              <a:rPr lang="en-US" sz="2800" dirty="0" smtClean="0"/>
              <a:t> c </a:t>
            </a:r>
            <a:r>
              <a:rPr lang="en-US" sz="2800" err="1" smtClean="0"/>
              <a:t>nhưng</a:t>
            </a:r>
            <a:r>
              <a:rPr lang="en-US" sz="2800" smtClean="0"/>
              <a:t> lại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các</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của</a:t>
            </a:r>
            <a:r>
              <a:rPr lang="en-US" sz="2800" dirty="0" smtClean="0"/>
              <a:t> </a:t>
            </a:r>
            <a:r>
              <a:rPr lang="en-US" sz="2800" dirty="0" err="1" smtClean="0"/>
              <a:t>lớp</a:t>
            </a:r>
            <a:r>
              <a:rPr lang="en-US" sz="2800" dirty="0" smtClean="0"/>
              <a:t> c.</a:t>
            </a:r>
          </a:p>
          <a:p>
            <a:pPr algn="just" eaLnBrk="1" hangingPunct="1">
              <a:defRPr/>
            </a:pPr>
            <a:r>
              <a:rPr lang="en-US" sz="2800" dirty="0" err="1" smtClean="0"/>
              <a:t>Vì</a:t>
            </a:r>
            <a:r>
              <a:rPr lang="en-US" sz="2800" dirty="0" smtClean="0"/>
              <a:t> </a:t>
            </a:r>
            <a:r>
              <a:rPr lang="en-US" sz="2800" i="1" dirty="0" smtClean="0"/>
              <a:t>t</a:t>
            </a:r>
            <a:r>
              <a:rPr lang="en-US" sz="2800" dirty="0" smtClean="0"/>
              <a:t> </a:t>
            </a:r>
            <a:r>
              <a:rPr lang="en-US" sz="2800" dirty="0" err="1" smtClean="0"/>
              <a:t>là</a:t>
            </a:r>
            <a:r>
              <a:rPr lang="en-US" sz="2800" dirty="0" smtClean="0"/>
              <a:t> </a:t>
            </a:r>
            <a:r>
              <a:rPr lang="en-US" sz="2800" dirty="0" err="1" smtClean="0"/>
              <a:t>từ</a:t>
            </a:r>
            <a:r>
              <a:rPr lang="en-US" sz="2800" dirty="0" smtClean="0"/>
              <a:t> </a:t>
            </a:r>
            <a:r>
              <a:rPr lang="en-US" sz="2800" dirty="0" err="1" smtClean="0"/>
              <a:t>hiếm</a:t>
            </a:r>
            <a:r>
              <a:rPr lang="en-US" sz="2800" dirty="0" smtClean="0"/>
              <a:t> </a:t>
            </a:r>
            <a:r>
              <a:rPr lang="en-US" sz="2800" dirty="0" err="1" smtClean="0"/>
              <a:t>nên</a:t>
            </a:r>
            <a:r>
              <a:rPr lang="en-US" sz="2800" dirty="0" smtClean="0"/>
              <a:t> </a:t>
            </a:r>
            <a:r>
              <a:rPr lang="en-US" sz="2800" dirty="0" err="1" smtClean="0"/>
              <a:t>bộ</a:t>
            </a:r>
            <a:r>
              <a:rPr lang="en-US" sz="2800" dirty="0" smtClean="0"/>
              <a:t> </a:t>
            </a:r>
            <a:r>
              <a:rPr lang="en-US" sz="2800" dirty="0" err="1" smtClean="0"/>
              <a:t>phân</a:t>
            </a:r>
            <a:r>
              <a:rPr lang="en-US" sz="2800" dirty="0" smtClean="0"/>
              <a:t> </a:t>
            </a:r>
            <a:r>
              <a:rPr lang="en-US" sz="2800" dirty="0" err="1" smtClean="0"/>
              <a:t>lớp</a:t>
            </a:r>
            <a:r>
              <a:rPr lang="en-US" sz="2800" dirty="0" smtClean="0"/>
              <a:t> </a:t>
            </a:r>
            <a:r>
              <a:rPr lang="en-US" sz="2800" dirty="0" err="1" smtClean="0"/>
              <a:t>sau</a:t>
            </a:r>
            <a:r>
              <a:rPr lang="en-US" sz="2800" dirty="0" smtClean="0"/>
              <a:t> </a:t>
            </a:r>
            <a:r>
              <a:rPr lang="en-US" sz="2800" dirty="0" err="1" smtClean="0"/>
              <a:t>huấn</a:t>
            </a:r>
            <a:r>
              <a:rPr lang="en-US" sz="2800" dirty="0" smtClean="0"/>
              <a:t> </a:t>
            </a:r>
            <a:r>
              <a:rPr lang="en-US" sz="2800" dirty="0" err="1" smtClean="0"/>
              <a:t>luyện</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coi</a:t>
            </a:r>
            <a:r>
              <a:rPr lang="en-US" sz="2800" dirty="0" smtClean="0"/>
              <a:t> </a:t>
            </a:r>
            <a:r>
              <a:rPr lang="en-US" sz="2800" i="1" dirty="0" smtClean="0"/>
              <a:t>t</a:t>
            </a:r>
            <a:r>
              <a:rPr lang="en-US" sz="2800" dirty="0" smtClean="0"/>
              <a:t> </a:t>
            </a:r>
            <a:r>
              <a:rPr lang="en-US" sz="2800" dirty="0" err="1" smtClean="0"/>
              <a:t>như</a:t>
            </a:r>
            <a:r>
              <a:rPr lang="en-US" sz="2800" dirty="0" smtClean="0"/>
              <a:t> </a:t>
            </a:r>
            <a:r>
              <a:rPr lang="en-US" sz="2800" dirty="0" err="1" smtClean="0"/>
              <a:t>một</a:t>
            </a:r>
            <a:r>
              <a:rPr lang="en-US" sz="2800" dirty="0" smtClean="0"/>
              <a:t> </a:t>
            </a:r>
            <a:r>
              <a:rPr lang="en-US" sz="2800" dirty="0" err="1" smtClean="0"/>
              <a:t>tín</a:t>
            </a:r>
            <a:r>
              <a:rPr lang="en-US" sz="2800" dirty="0" smtClean="0"/>
              <a:t> </a:t>
            </a:r>
            <a:r>
              <a:rPr lang="en-US" sz="2800" dirty="0" err="1" smtClean="0"/>
              <a:t>hiệu</a:t>
            </a:r>
            <a:r>
              <a:rPr lang="en-US" sz="2800" dirty="0" smtClean="0"/>
              <a:t> </a:t>
            </a:r>
            <a:r>
              <a:rPr lang="en-US" sz="2800" err="1" smtClean="0"/>
              <a:t>mạnh</a:t>
            </a:r>
            <a:r>
              <a:rPr lang="en-US" sz="2800" smtClean="0"/>
              <a:t> để xếp các văn bản chứa t vào lớp </a:t>
            </a:r>
            <a:r>
              <a:rPr lang="en-US" sz="2800" dirty="0" smtClean="0"/>
              <a:t>c.</a:t>
            </a:r>
          </a:p>
          <a:p>
            <a:pPr lvl="1" algn="just" eaLnBrk="1" hangingPunct="1">
              <a:defRPr/>
            </a:pPr>
            <a:r>
              <a:rPr lang="en-US" sz="2400" dirty="0" err="1" smtClean="0"/>
              <a:t>Hiện</a:t>
            </a:r>
            <a:r>
              <a:rPr lang="en-US" sz="2400" dirty="0" smtClean="0"/>
              <a:t> </a:t>
            </a:r>
            <a:r>
              <a:rPr lang="en-US" sz="2400" dirty="0" err="1" smtClean="0"/>
              <a:t>tượng</a:t>
            </a:r>
            <a:r>
              <a:rPr lang="en-US" sz="2400" dirty="0" smtClean="0"/>
              <a:t> </a:t>
            </a:r>
            <a:r>
              <a:rPr lang="en-US" sz="2400" dirty="0" err="1" smtClean="0"/>
              <a:t>này</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err="1" smtClean="0"/>
              <a:t>là</a:t>
            </a:r>
            <a:r>
              <a:rPr lang="en-US" sz="2400" smtClean="0"/>
              <a:t> </a:t>
            </a:r>
            <a:r>
              <a:rPr lang="en-US" sz="2400" i="1" smtClean="0"/>
              <a:t>overfitting</a:t>
            </a:r>
            <a:endParaRPr lang="en-US" sz="2400" i="1"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362896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smtClean="0"/>
              <a:t>Quá trình loại bỏ các đặc trưng nhiễu gọi là trích chọn đặc trưng:</a:t>
            </a:r>
          </a:p>
          <a:p>
            <a:pPr lvl="1" algn="just" eaLnBrk="1" hangingPunct="1">
              <a:defRPr/>
            </a:pPr>
            <a:r>
              <a:rPr lang="en-US" sz="2400" smtClean="0"/>
              <a:t>Giúp phân lớp chính xác hơn;</a:t>
            </a:r>
          </a:p>
          <a:p>
            <a:pPr lvl="1" algn="just" eaLnBrk="1" hangingPunct="1">
              <a:defRPr/>
            </a:pPr>
            <a:r>
              <a:rPr lang="en-US" sz="2400" smtClean="0"/>
              <a:t>Tăng tốc độ (nhờ giảm khối lượng dữ liệu cần xử lý).</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339088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9551</TotalTime>
  <Words>691</Words>
  <Application>Microsoft Office PowerPoint</Application>
  <PresentationFormat>On-screen Show (4:3)</PresentationFormat>
  <Paragraphs>93</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Палитра</vt:lpstr>
      <vt:lpstr>IT4853 Tìm kiếm và trình diễn thông tin</vt:lpstr>
      <vt:lpstr>Nội dung chính</vt:lpstr>
      <vt:lpstr>Multinomial Naïve Bayes</vt:lpstr>
      <vt:lpstr>Multinomial Naïve Bayes (2)</vt:lpstr>
      <vt:lpstr>Bernoulli Naïve Bayes</vt:lpstr>
      <vt:lpstr>Bernoulli Naïve Bayes (2)</vt:lpstr>
      <vt:lpstr>Nội dung chính</vt:lpstr>
      <vt:lpstr>Đặc trưng nhiễu</vt:lpstr>
      <vt:lpstr>Trích chọn đặc trưng</vt:lpstr>
      <vt:lpstr>Giải thuật trích chọn đặc trưng</vt:lpstr>
      <vt:lpstr>Độ hữu ích của đặc trưng</vt:lpstr>
      <vt:lpstr>Hàm lượng thông tin</vt:lpstr>
      <vt:lpstr>Ví dụ tính hàm lượng thông tin, poultry/EXPORT</vt:lpstr>
      <vt:lpstr>Kết quả trích chọn đặc trưng trên Reuters</vt:lpstr>
      <vt:lpstr>Chi bình phương</vt:lpstr>
      <vt:lpstr>Chi bình phương (2)</vt:lpstr>
      <vt:lpstr>PowerPoint Presentation</vt:lpstr>
      <vt:lpstr>Bài tập 15.1</vt:lpstr>
      <vt:lpstr>Bài tập 15.2</vt:lpstr>
      <vt:lpstr>Bài tập 15.3</vt:lpstr>
      <vt:lpstr>Bài tập 15.4</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2208</cp:revision>
  <dcterms:created xsi:type="dcterms:W3CDTF">2013-06-24T04:34:24Z</dcterms:created>
  <dcterms:modified xsi:type="dcterms:W3CDTF">2016-11-29T17:46:46Z</dcterms:modified>
</cp:coreProperties>
</file>