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media/image13.wmf" ContentType="image/x-wmf"/>
  <Override PartName="/ppt/media/image12.wmf" ContentType="image/x-wmf"/>
  <Override PartName="/ppt/media/image11.wmf" ContentType="image/x-wmf"/>
  <Override PartName="/ppt/media/image10.wmf" ContentType="image/x-wmf"/>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6.wmf" ContentType="image/x-wmf"/>
  <Override PartName="/ppt/media/image4.png" ContentType="image/pn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1107000" y="812520"/>
            <a:ext cx="5345280" cy="4008960"/>
          </a:xfrm>
          <a:prstGeom prst="rect">
            <a:avLst/>
          </a:prstGeom>
        </p:spPr>
        <p:txBody>
          <a:bodyPr lIns="0" rIns="0" tIns="0" bIns="0" anchor="ctr"/>
          <a:p>
            <a:r>
              <a:rPr b="0" lang="vi-VN" sz="3600" spc="-1" strike="noStrike">
                <a:solidFill>
                  <a:srgbClr val="000000"/>
                </a:solidFill>
                <a:latin typeface="Tahoma"/>
              </a:rPr>
              <a:t>Click to move the slide</a:t>
            </a:r>
            <a:endParaRPr b="0" lang="vi-VN" sz="3600" spc="-1" strike="noStrike">
              <a:solidFill>
                <a:srgbClr val="000000"/>
              </a:solidFill>
              <a:latin typeface="Tahoma"/>
            </a:endParaRPr>
          </a:p>
        </p:txBody>
      </p:sp>
      <p:sp>
        <p:nvSpPr>
          <p:cNvPr id="155"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56"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157"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158"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159" name="PlaceHolder 6"/>
          <p:cNvSpPr>
            <a:spLocks noGrp="1"/>
          </p:cNvSpPr>
          <p:nvPr>
            <p:ph type="sldNum"/>
          </p:nvPr>
        </p:nvSpPr>
        <p:spPr>
          <a:xfrm>
            <a:off x="4278960" y="10157400"/>
            <a:ext cx="3280680" cy="534240"/>
          </a:xfrm>
          <a:prstGeom prst="rect">
            <a:avLst/>
          </a:prstGeom>
        </p:spPr>
        <p:txBody>
          <a:bodyPr lIns="0" rIns="0" tIns="0" bIns="0" anchor="b"/>
          <a:p>
            <a:pPr algn="r"/>
            <a:fld id="{F84C8DDF-FBB3-45C0-B16F-B6C9300E842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1143000" y="685800"/>
            <a:ext cx="4571640" cy="3428640"/>
          </a:xfrm>
          <a:prstGeom prst="rect">
            <a:avLst/>
          </a:prstGeom>
        </p:spPr>
      </p:sp>
      <p:sp>
        <p:nvSpPr>
          <p:cNvPr id="311" name="PlaceHolder 2"/>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12" name="TextShape 3"/>
          <p:cNvSpPr txBox="1"/>
          <p:nvPr/>
        </p:nvSpPr>
        <p:spPr>
          <a:xfrm>
            <a:off x="3884760" y="8685360"/>
            <a:ext cx="2971440" cy="456840"/>
          </a:xfrm>
          <a:prstGeom prst="rect">
            <a:avLst/>
          </a:prstGeom>
          <a:noFill/>
          <a:ln>
            <a:noFill/>
          </a:ln>
        </p:spPr>
        <p:txBody>
          <a:bodyPr anchor="b"/>
          <a:p>
            <a:pPr algn="r">
              <a:lnSpc>
                <a:spcPct val="100000"/>
              </a:lnSpc>
            </a:pPr>
            <a:fld id="{311C2C36-272A-4EFC-A583-808805D6D668}" type="slidenum">
              <a:rPr b="0" lang="en-US" sz="1200" spc="-1" strike="noStrike">
                <a:solidFill>
                  <a:srgbClr val="000000"/>
                </a:solidFill>
                <a:latin typeface="Tahoma"/>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44" name="PlaceHolder 2"/>
          <p:cNvSpPr>
            <a:spLocks noGrp="1"/>
          </p:cNvSpPr>
          <p:nvPr>
            <p:ph type="body"/>
          </p:nvPr>
        </p:nvSpPr>
        <p:spPr>
          <a:xfrm>
            <a:off x="457200" y="160452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45" name="PlaceHolder 3"/>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47"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48"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49"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0" name="PlaceHolder 5"/>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52" name="PlaceHolder 2"/>
          <p:cNvSpPr>
            <a:spLocks noGrp="1"/>
          </p:cNvSpPr>
          <p:nvPr>
            <p:ph type="body"/>
          </p:nvPr>
        </p:nvSpPr>
        <p:spPr>
          <a:xfrm>
            <a:off x="45720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3" name="PlaceHolder 3"/>
          <p:cNvSpPr>
            <a:spLocks noGrp="1"/>
          </p:cNvSpPr>
          <p:nvPr>
            <p:ph type="body"/>
          </p:nvPr>
        </p:nvSpPr>
        <p:spPr>
          <a:xfrm>
            <a:off x="323964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4" name="PlaceHolder 4"/>
          <p:cNvSpPr>
            <a:spLocks noGrp="1"/>
          </p:cNvSpPr>
          <p:nvPr>
            <p:ph type="body"/>
          </p:nvPr>
        </p:nvSpPr>
        <p:spPr>
          <a:xfrm>
            <a:off x="602208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5" name="PlaceHolder 5"/>
          <p:cNvSpPr>
            <a:spLocks noGrp="1"/>
          </p:cNvSpPr>
          <p:nvPr>
            <p:ph type="body"/>
          </p:nvPr>
        </p:nvSpPr>
        <p:spPr>
          <a:xfrm>
            <a:off x="45720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6" name="PlaceHolder 6"/>
          <p:cNvSpPr>
            <a:spLocks noGrp="1"/>
          </p:cNvSpPr>
          <p:nvPr>
            <p:ph type="body"/>
          </p:nvPr>
        </p:nvSpPr>
        <p:spPr>
          <a:xfrm>
            <a:off x="323964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57" name="PlaceHolder 7"/>
          <p:cNvSpPr>
            <a:spLocks noGrp="1"/>
          </p:cNvSpPr>
          <p:nvPr>
            <p:ph type="body"/>
          </p:nvPr>
        </p:nvSpPr>
        <p:spPr>
          <a:xfrm>
            <a:off x="602208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0"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7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73" name="PlaceHolder 2"/>
          <p:cNvSpPr>
            <a:spLocks noGrp="1"/>
          </p:cNvSpPr>
          <p:nvPr>
            <p:ph type="body"/>
          </p:nvPr>
        </p:nvSpPr>
        <p:spPr>
          <a:xfrm>
            <a:off x="457200" y="1604520"/>
            <a:ext cx="822924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75"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76"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7"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8" name="PlaceHolder 1"/>
          <p:cNvSpPr>
            <a:spLocks noGrp="1"/>
          </p:cNvSpPr>
          <p:nvPr>
            <p:ph type="subTitle"/>
          </p:nvPr>
        </p:nvSpPr>
        <p:spPr>
          <a:xfrm>
            <a:off x="1150920" y="214200"/>
            <a:ext cx="7792560" cy="6776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81"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82"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2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84"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85"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86" name="PlaceHolder 4"/>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89"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90" name="PlaceHolder 4"/>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92" name="PlaceHolder 2"/>
          <p:cNvSpPr>
            <a:spLocks noGrp="1"/>
          </p:cNvSpPr>
          <p:nvPr>
            <p:ph type="body"/>
          </p:nvPr>
        </p:nvSpPr>
        <p:spPr>
          <a:xfrm>
            <a:off x="457200" y="160452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93" name="PlaceHolder 3"/>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95"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96"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97"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98" name="PlaceHolder 5"/>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100" name="PlaceHolder 2"/>
          <p:cNvSpPr>
            <a:spLocks noGrp="1"/>
          </p:cNvSpPr>
          <p:nvPr>
            <p:ph type="body"/>
          </p:nvPr>
        </p:nvSpPr>
        <p:spPr>
          <a:xfrm>
            <a:off x="45720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01" name="PlaceHolder 3"/>
          <p:cNvSpPr>
            <a:spLocks noGrp="1"/>
          </p:cNvSpPr>
          <p:nvPr>
            <p:ph type="body"/>
          </p:nvPr>
        </p:nvSpPr>
        <p:spPr>
          <a:xfrm>
            <a:off x="323964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02" name="PlaceHolder 4"/>
          <p:cNvSpPr>
            <a:spLocks noGrp="1"/>
          </p:cNvSpPr>
          <p:nvPr>
            <p:ph type="body"/>
          </p:nvPr>
        </p:nvSpPr>
        <p:spPr>
          <a:xfrm>
            <a:off x="602208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03" name="PlaceHolder 5"/>
          <p:cNvSpPr>
            <a:spLocks noGrp="1"/>
          </p:cNvSpPr>
          <p:nvPr>
            <p:ph type="body"/>
          </p:nvPr>
        </p:nvSpPr>
        <p:spPr>
          <a:xfrm>
            <a:off x="45720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04" name="PlaceHolder 6"/>
          <p:cNvSpPr>
            <a:spLocks noGrp="1"/>
          </p:cNvSpPr>
          <p:nvPr>
            <p:ph type="body"/>
          </p:nvPr>
        </p:nvSpPr>
        <p:spPr>
          <a:xfrm>
            <a:off x="323964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05" name="PlaceHolder 7"/>
          <p:cNvSpPr>
            <a:spLocks noGrp="1"/>
          </p:cNvSpPr>
          <p:nvPr>
            <p:ph type="body"/>
          </p:nvPr>
        </p:nvSpPr>
        <p:spPr>
          <a:xfrm>
            <a:off x="602208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11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121" name="PlaceHolder 2"/>
          <p:cNvSpPr>
            <a:spLocks noGrp="1"/>
          </p:cNvSpPr>
          <p:nvPr>
            <p:ph type="body"/>
          </p:nvPr>
        </p:nvSpPr>
        <p:spPr>
          <a:xfrm>
            <a:off x="457200" y="1604520"/>
            <a:ext cx="822924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123"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124"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5"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25" name="PlaceHolder 2"/>
          <p:cNvSpPr>
            <a:spLocks noGrp="1"/>
          </p:cNvSpPr>
          <p:nvPr>
            <p:ph type="body"/>
          </p:nvPr>
        </p:nvSpPr>
        <p:spPr>
          <a:xfrm>
            <a:off x="457200" y="1604520"/>
            <a:ext cx="822924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6" name="PlaceHolder 1"/>
          <p:cNvSpPr>
            <a:spLocks noGrp="1"/>
          </p:cNvSpPr>
          <p:nvPr>
            <p:ph type="subTitle"/>
          </p:nvPr>
        </p:nvSpPr>
        <p:spPr>
          <a:xfrm>
            <a:off x="1150920" y="214200"/>
            <a:ext cx="7792560" cy="6776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128"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29"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130"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132"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133"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34" name="PlaceHolder 4"/>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136"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37"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38" name="PlaceHolder 4"/>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140" name="PlaceHolder 2"/>
          <p:cNvSpPr>
            <a:spLocks noGrp="1"/>
          </p:cNvSpPr>
          <p:nvPr>
            <p:ph type="body"/>
          </p:nvPr>
        </p:nvSpPr>
        <p:spPr>
          <a:xfrm>
            <a:off x="457200" y="160452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41" name="PlaceHolder 3"/>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143"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45"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46" name="PlaceHolder 5"/>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148" name="PlaceHolder 2"/>
          <p:cNvSpPr>
            <a:spLocks noGrp="1"/>
          </p:cNvSpPr>
          <p:nvPr>
            <p:ph type="body"/>
          </p:nvPr>
        </p:nvSpPr>
        <p:spPr>
          <a:xfrm>
            <a:off x="45720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49" name="PlaceHolder 3"/>
          <p:cNvSpPr>
            <a:spLocks noGrp="1"/>
          </p:cNvSpPr>
          <p:nvPr>
            <p:ph type="body"/>
          </p:nvPr>
        </p:nvSpPr>
        <p:spPr>
          <a:xfrm>
            <a:off x="323964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50" name="PlaceHolder 4"/>
          <p:cNvSpPr>
            <a:spLocks noGrp="1"/>
          </p:cNvSpPr>
          <p:nvPr>
            <p:ph type="body"/>
          </p:nvPr>
        </p:nvSpPr>
        <p:spPr>
          <a:xfrm>
            <a:off x="6022080" y="160452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51" name="PlaceHolder 5"/>
          <p:cNvSpPr>
            <a:spLocks noGrp="1"/>
          </p:cNvSpPr>
          <p:nvPr>
            <p:ph type="body"/>
          </p:nvPr>
        </p:nvSpPr>
        <p:spPr>
          <a:xfrm>
            <a:off x="45720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52" name="PlaceHolder 6"/>
          <p:cNvSpPr>
            <a:spLocks noGrp="1"/>
          </p:cNvSpPr>
          <p:nvPr>
            <p:ph type="body"/>
          </p:nvPr>
        </p:nvSpPr>
        <p:spPr>
          <a:xfrm>
            <a:off x="323964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153" name="PlaceHolder 7"/>
          <p:cNvSpPr>
            <a:spLocks noGrp="1"/>
          </p:cNvSpPr>
          <p:nvPr>
            <p:ph type="body"/>
          </p:nvPr>
        </p:nvSpPr>
        <p:spPr>
          <a:xfrm>
            <a:off x="6022080" y="3682080"/>
            <a:ext cx="26496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27"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28"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0" name="PlaceHolder 1"/>
          <p:cNvSpPr>
            <a:spLocks noGrp="1"/>
          </p:cNvSpPr>
          <p:nvPr>
            <p:ph type="subTitle"/>
          </p:nvPr>
        </p:nvSpPr>
        <p:spPr>
          <a:xfrm>
            <a:off x="1150920" y="214200"/>
            <a:ext cx="7792560" cy="6776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32"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33" name="PlaceHolder 3"/>
          <p:cNvSpPr>
            <a:spLocks noGrp="1"/>
          </p:cNvSpPr>
          <p:nvPr>
            <p:ph type="body"/>
          </p:nvPr>
        </p:nvSpPr>
        <p:spPr>
          <a:xfrm>
            <a:off x="467424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34" name="PlaceHolder 4"/>
          <p:cNvSpPr>
            <a:spLocks noGrp="1"/>
          </p:cNvSpPr>
          <p:nvPr>
            <p:ph type="body"/>
          </p:nvPr>
        </p:nvSpPr>
        <p:spPr>
          <a:xfrm>
            <a:off x="45720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36" name="PlaceHolder 2"/>
          <p:cNvSpPr>
            <a:spLocks noGrp="1"/>
          </p:cNvSpPr>
          <p:nvPr>
            <p:ph type="body"/>
          </p:nvPr>
        </p:nvSpPr>
        <p:spPr>
          <a:xfrm>
            <a:off x="457200" y="1604520"/>
            <a:ext cx="4015800" cy="3977280"/>
          </a:xfrm>
          <a:prstGeom prst="rect">
            <a:avLst/>
          </a:prstGeom>
        </p:spPr>
        <p:txBody>
          <a:bodyPr lIns="0" rIns="0" tIns="0" bIns="0">
            <a:normAutofit/>
          </a:bodyPr>
          <a:p>
            <a:endParaRPr b="0" lang="vi-VN" sz="3200" spc="-1" strike="noStrike">
              <a:solidFill>
                <a:srgbClr val="000000"/>
              </a:solidFill>
              <a:latin typeface="Tahoma"/>
            </a:endParaRPr>
          </a:p>
        </p:txBody>
      </p:sp>
      <p:sp>
        <p:nvSpPr>
          <p:cNvPr id="37"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38" name="PlaceHolder 4"/>
          <p:cNvSpPr>
            <a:spLocks noGrp="1"/>
          </p:cNvSpPr>
          <p:nvPr>
            <p:ph type="body"/>
          </p:nvPr>
        </p:nvSpPr>
        <p:spPr>
          <a:xfrm>
            <a:off x="4674240" y="368208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150920" y="214200"/>
            <a:ext cx="7792560" cy="1461600"/>
          </a:xfrm>
          <a:prstGeom prst="rect">
            <a:avLst/>
          </a:prstGeom>
        </p:spPr>
        <p:txBody>
          <a:bodyPr lIns="0" rIns="0" tIns="0" bIns="0" anchor="ctr"/>
          <a:p>
            <a:endParaRPr b="0" lang="vi-VN" sz="3600" spc="-1" strike="noStrike">
              <a:solidFill>
                <a:srgbClr val="000000"/>
              </a:solidFill>
              <a:latin typeface="Tahoma"/>
            </a:endParaRPr>
          </a:p>
        </p:txBody>
      </p:sp>
      <p:sp>
        <p:nvSpPr>
          <p:cNvPr id="40" name="PlaceHolder 2"/>
          <p:cNvSpPr>
            <a:spLocks noGrp="1"/>
          </p:cNvSpPr>
          <p:nvPr>
            <p:ph type="body"/>
          </p:nvPr>
        </p:nvSpPr>
        <p:spPr>
          <a:xfrm>
            <a:off x="45720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41" name="PlaceHolder 3"/>
          <p:cNvSpPr>
            <a:spLocks noGrp="1"/>
          </p:cNvSpPr>
          <p:nvPr>
            <p:ph type="body"/>
          </p:nvPr>
        </p:nvSpPr>
        <p:spPr>
          <a:xfrm>
            <a:off x="4674240" y="1604520"/>
            <a:ext cx="4015800" cy="1896840"/>
          </a:xfrm>
          <a:prstGeom prst="rect">
            <a:avLst/>
          </a:prstGeom>
        </p:spPr>
        <p:txBody>
          <a:bodyPr lIns="0" rIns="0" tIns="0" bIns="0">
            <a:normAutofit/>
          </a:bodyPr>
          <a:p>
            <a:endParaRPr b="0" lang="vi-VN" sz="3200" spc="-1" strike="noStrike">
              <a:solidFill>
                <a:srgbClr val="000000"/>
              </a:solidFill>
              <a:latin typeface="Tahoma"/>
            </a:endParaRPr>
          </a:p>
        </p:txBody>
      </p:sp>
      <p:sp>
        <p:nvSpPr>
          <p:cNvPr id="42" name="PlaceHolder 4"/>
          <p:cNvSpPr>
            <a:spLocks noGrp="1"/>
          </p:cNvSpPr>
          <p:nvPr>
            <p:ph type="body"/>
          </p:nvPr>
        </p:nvSpPr>
        <p:spPr>
          <a:xfrm>
            <a:off x="457200" y="3682080"/>
            <a:ext cx="8229240" cy="1896840"/>
          </a:xfrm>
          <a:prstGeom prst="rect">
            <a:avLst/>
          </a:prstGeom>
        </p:spPr>
        <p:txBody>
          <a:bodyPr lIns="0" rIns="0" tIns="0" bIns="0">
            <a:normAutofit/>
          </a:bodyPr>
          <a:p>
            <a:endParaRPr b="0" lang="vi-VN" sz="3200" spc="-1" strike="noStrike">
              <a:solidFill>
                <a:srgbClr val="000000"/>
              </a:solidFill>
              <a:latin typeface="Tahom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417600" y="1098720"/>
            <a:ext cx="437760" cy="474480"/>
          </a:xfrm>
          <a:prstGeom prst="rect">
            <a:avLst/>
          </a:prstGeom>
          <a:solidFill>
            <a:srgbClr val="ffcf01"/>
          </a:solidFill>
          <a:ln>
            <a:noFill/>
          </a:ln>
        </p:spPr>
        <p:style>
          <a:lnRef idx="0"/>
          <a:fillRef idx="0"/>
          <a:effectRef idx="0"/>
          <a:fontRef idx="minor"/>
        </p:style>
      </p:sp>
      <p:sp>
        <p:nvSpPr>
          <p:cNvPr id="1" name="CustomShape 2" hidden="1"/>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2" name="CustomShape 3" hidden="1"/>
          <p:cNvSpPr/>
          <p:nvPr/>
        </p:nvSpPr>
        <p:spPr>
          <a:xfrm>
            <a:off x="541440" y="1521000"/>
            <a:ext cx="421920" cy="474480"/>
          </a:xfrm>
          <a:prstGeom prst="rect">
            <a:avLst/>
          </a:prstGeom>
          <a:solidFill>
            <a:srgbClr val="3333cc"/>
          </a:solidFill>
          <a:ln>
            <a:noFill/>
          </a:ln>
        </p:spPr>
        <p:style>
          <a:lnRef idx="0"/>
          <a:fillRef idx="0"/>
          <a:effectRef idx="0"/>
          <a:fontRef idx="minor"/>
        </p:style>
      </p:sp>
      <p:sp>
        <p:nvSpPr>
          <p:cNvPr id="3" name="CustomShape 4" hidden="1"/>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4" name="CustomShape 5" hidden="1"/>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5" name="CustomShape 6" hidden="1"/>
          <p:cNvSpPr/>
          <p:nvPr/>
        </p:nvSpPr>
        <p:spPr>
          <a:xfrm>
            <a:off x="762120" y="990720"/>
            <a:ext cx="31320" cy="1052280"/>
          </a:xfrm>
          <a:prstGeom prst="rect">
            <a:avLst/>
          </a:prstGeom>
          <a:solidFill>
            <a:srgbClr val="1c1c1c"/>
          </a:solidFill>
          <a:ln>
            <a:noFill/>
          </a:ln>
        </p:spPr>
        <p:style>
          <a:lnRef idx="0"/>
          <a:fillRef idx="0"/>
          <a:effectRef idx="0"/>
          <a:fontRef idx="minor"/>
        </p:style>
      </p:sp>
      <p:sp>
        <p:nvSpPr>
          <p:cNvPr id="6" name="CustomShape 7" hidden="1"/>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grpSp>
        <p:nvGrpSpPr>
          <p:cNvPr id="7" name="Group 8"/>
          <p:cNvGrpSpPr/>
          <p:nvPr/>
        </p:nvGrpSpPr>
        <p:grpSpPr>
          <a:xfrm>
            <a:off x="0" y="2438280"/>
            <a:ext cx="9009000" cy="1052280"/>
            <a:chOff x="0" y="2438280"/>
            <a:chExt cx="9009000" cy="1052280"/>
          </a:xfrm>
        </p:grpSpPr>
        <p:grpSp>
          <p:nvGrpSpPr>
            <p:cNvPr id="8" name="Group 9"/>
            <p:cNvGrpSpPr/>
            <p:nvPr/>
          </p:nvGrpSpPr>
          <p:grpSpPr>
            <a:xfrm>
              <a:off x="290520" y="2546280"/>
              <a:ext cx="711000" cy="474480"/>
              <a:chOff x="290520" y="2546280"/>
              <a:chExt cx="711000" cy="474480"/>
            </a:xfrm>
          </p:grpSpPr>
          <p:sp>
            <p:nvSpPr>
              <p:cNvPr id="9" name="CustomShape 10"/>
              <p:cNvSpPr/>
              <p:nvPr/>
            </p:nvSpPr>
            <p:spPr>
              <a:xfrm>
                <a:off x="290520" y="2546280"/>
                <a:ext cx="437400" cy="474480"/>
              </a:xfrm>
              <a:prstGeom prst="rect">
                <a:avLst/>
              </a:prstGeom>
              <a:solidFill>
                <a:srgbClr val="3333cc"/>
              </a:solidFill>
              <a:ln>
                <a:noFill/>
              </a:ln>
            </p:spPr>
            <p:style>
              <a:lnRef idx="0"/>
              <a:fillRef idx="0"/>
              <a:effectRef idx="0"/>
              <a:fontRef idx="minor"/>
            </p:style>
          </p:sp>
          <p:sp>
            <p:nvSpPr>
              <p:cNvPr id="10" name="CustomShape 11"/>
              <p:cNvSpPr/>
              <p:nvPr/>
            </p:nvSpPr>
            <p:spPr>
              <a:xfrm>
                <a:off x="673560" y="2546280"/>
                <a:ext cx="32796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grpSp>
        <p:grpSp>
          <p:nvGrpSpPr>
            <p:cNvPr id="11" name="Group 12"/>
            <p:cNvGrpSpPr/>
            <p:nvPr/>
          </p:nvGrpSpPr>
          <p:grpSpPr>
            <a:xfrm>
              <a:off x="414360" y="2968560"/>
              <a:ext cx="737640" cy="474480"/>
              <a:chOff x="414360" y="2968560"/>
              <a:chExt cx="737640" cy="474480"/>
            </a:xfrm>
          </p:grpSpPr>
          <p:sp>
            <p:nvSpPr>
              <p:cNvPr id="12" name="CustomShape 13"/>
              <p:cNvSpPr/>
              <p:nvPr/>
            </p:nvSpPr>
            <p:spPr>
              <a:xfrm>
                <a:off x="414360" y="2968560"/>
                <a:ext cx="421560" cy="474480"/>
              </a:xfrm>
              <a:prstGeom prst="rect">
                <a:avLst/>
              </a:prstGeom>
              <a:solidFill>
                <a:srgbClr val="ffcf01"/>
              </a:solidFill>
              <a:ln>
                <a:noFill/>
              </a:ln>
            </p:spPr>
            <p:style>
              <a:lnRef idx="0"/>
              <a:fillRef idx="0"/>
              <a:effectRef idx="0"/>
              <a:fontRef idx="minor"/>
            </p:style>
          </p:sp>
          <p:sp>
            <p:nvSpPr>
              <p:cNvPr id="13" name="CustomShape 14"/>
              <p:cNvSpPr/>
              <p:nvPr/>
            </p:nvSpPr>
            <p:spPr>
              <a:xfrm>
                <a:off x="784440" y="2968560"/>
                <a:ext cx="36756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grpSp>
        <p:sp>
          <p:nvSpPr>
            <p:cNvPr id="14" name="CustomShape 15"/>
            <p:cNvSpPr/>
            <p:nvPr/>
          </p:nvSpPr>
          <p:spPr>
            <a:xfrm>
              <a:off x="0" y="289548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15" name="CustomShape 16"/>
            <p:cNvSpPr/>
            <p:nvPr/>
          </p:nvSpPr>
          <p:spPr>
            <a:xfrm>
              <a:off x="635040" y="2438280"/>
              <a:ext cx="31320" cy="1052280"/>
            </a:xfrm>
            <a:prstGeom prst="rect">
              <a:avLst/>
            </a:prstGeom>
            <a:solidFill>
              <a:srgbClr val="1c1c1c"/>
            </a:solidFill>
            <a:ln>
              <a:noFill/>
            </a:ln>
          </p:spPr>
          <p:style>
            <a:lnRef idx="0"/>
            <a:fillRef idx="0"/>
            <a:effectRef idx="0"/>
            <a:fontRef idx="minor"/>
          </p:style>
        </p:sp>
        <p:sp>
          <p:nvSpPr>
            <p:cNvPr id="16" name="CustomShape 17"/>
            <p:cNvSpPr/>
            <p:nvPr/>
          </p:nvSpPr>
          <p:spPr>
            <a:xfrm flipV="1">
              <a:off x="316080" y="3202200"/>
              <a:ext cx="8692920" cy="55080"/>
            </a:xfrm>
            <a:prstGeom prst="rect">
              <a:avLst/>
            </a:prstGeom>
            <a:gradFill rotWithShape="0">
              <a:gsLst>
                <a:gs pos="0">
                  <a:srgbClr val="1c1c1c"/>
                </a:gs>
                <a:gs pos="100000">
                  <a:srgbClr val="ffffff"/>
                </a:gs>
              </a:gsLst>
              <a:lin ang="0"/>
            </a:gradFill>
            <a:ln>
              <a:noFill/>
            </a:ln>
          </p:spPr>
          <p:style>
            <a:lnRef idx="0"/>
            <a:fillRef idx="0"/>
            <a:effectRef idx="0"/>
            <a:fontRef idx="minor"/>
          </p:style>
        </p:sp>
      </p:grpSp>
      <p:sp>
        <p:nvSpPr>
          <p:cNvPr id="17" name="PlaceHolder 18"/>
          <p:cNvSpPr>
            <a:spLocks noGrp="1"/>
          </p:cNvSpPr>
          <p:nvPr>
            <p:ph type="title"/>
          </p:nvPr>
        </p:nvSpPr>
        <p:spPr>
          <a:xfrm>
            <a:off x="990720" y="1676520"/>
            <a:ext cx="7772040" cy="1461600"/>
          </a:xfrm>
          <a:prstGeom prst="rect">
            <a:avLst/>
          </a:prstGeom>
        </p:spPr>
        <p:txBody>
          <a:bodyPr anchor="b"/>
          <a:p>
            <a:pPr>
              <a:lnSpc>
                <a:spcPct val="100000"/>
              </a:lnSpc>
            </a:pPr>
            <a:r>
              <a:rPr b="0" lang="vi-VN" sz="3600" spc="-1" strike="noStrike">
                <a:solidFill>
                  <a:srgbClr val="333399"/>
                </a:solidFill>
                <a:latin typeface="Tahoma"/>
              </a:rPr>
              <a:t>Образец заголовка</a:t>
            </a:r>
            <a:endParaRPr b="0" lang="vi-VN" sz="3600" spc="-1" strike="noStrike">
              <a:solidFill>
                <a:srgbClr val="000000"/>
              </a:solidFill>
              <a:latin typeface="Tahoma"/>
            </a:endParaRPr>
          </a:p>
        </p:txBody>
      </p:sp>
      <p:sp>
        <p:nvSpPr>
          <p:cNvPr id="18" name="PlaceHolder 19"/>
          <p:cNvSpPr>
            <a:spLocks noGrp="1"/>
          </p:cNvSpPr>
          <p:nvPr>
            <p:ph type="dt"/>
          </p:nvPr>
        </p:nvSpPr>
        <p:spPr>
          <a:xfrm>
            <a:off x="990720" y="6248520"/>
            <a:ext cx="1904760" cy="456840"/>
          </a:xfrm>
          <a:prstGeom prst="rect">
            <a:avLst/>
          </a:prstGeom>
        </p:spPr>
        <p:txBody>
          <a:bodyPr anchor="b"/>
          <a:p>
            <a:endParaRPr b="0" lang="en-US" sz="2400" spc="-1" strike="noStrike">
              <a:latin typeface="Times New Roman"/>
            </a:endParaRPr>
          </a:p>
        </p:txBody>
      </p:sp>
      <p:sp>
        <p:nvSpPr>
          <p:cNvPr id="19" name="PlaceHolder 20"/>
          <p:cNvSpPr>
            <a:spLocks noGrp="1"/>
          </p:cNvSpPr>
          <p:nvPr>
            <p:ph type="ftr"/>
          </p:nvPr>
        </p:nvSpPr>
        <p:spPr>
          <a:xfrm>
            <a:off x="3429000" y="6248520"/>
            <a:ext cx="2895120" cy="456840"/>
          </a:xfrm>
          <a:prstGeom prst="rect">
            <a:avLst/>
          </a:prstGeom>
        </p:spPr>
        <p:txBody>
          <a:bodyPr anchor="b"/>
          <a:p>
            <a:endParaRPr b="0" lang="en-US" sz="2400" spc="-1" strike="noStrike">
              <a:latin typeface="Times New Roman"/>
            </a:endParaRPr>
          </a:p>
        </p:txBody>
      </p:sp>
      <p:sp>
        <p:nvSpPr>
          <p:cNvPr id="20" name="PlaceHolder 21"/>
          <p:cNvSpPr>
            <a:spLocks noGrp="1"/>
          </p:cNvSpPr>
          <p:nvPr>
            <p:ph type="sldNum"/>
          </p:nvPr>
        </p:nvSpPr>
        <p:spPr>
          <a:xfrm>
            <a:off x="6858000" y="6248520"/>
            <a:ext cx="1904760" cy="456840"/>
          </a:xfrm>
          <a:prstGeom prst="rect">
            <a:avLst/>
          </a:prstGeom>
        </p:spPr>
        <p:txBody>
          <a:bodyPr anchor="b"/>
          <a:p>
            <a:pPr algn="r">
              <a:lnSpc>
                <a:spcPct val="100000"/>
              </a:lnSpc>
            </a:pPr>
            <a:fld id="{10CDB12A-4348-41F3-80EA-E346D873D1D9}" type="slidenum">
              <a:rPr b="0" lang="en-US" sz="1400" spc="-1" strike="noStrike">
                <a:solidFill>
                  <a:srgbClr val="1c1c1c"/>
                </a:solidFill>
                <a:latin typeface="Tahoma"/>
              </a:rPr>
              <a:t>&lt;number&gt;</a:t>
            </a:fld>
            <a:endParaRPr b="0" lang="en-US" sz="1400" spc="-1" strike="noStrike">
              <a:latin typeface="Times New Roman"/>
            </a:endParaRPr>
          </a:p>
        </p:txBody>
      </p:sp>
      <p:sp>
        <p:nvSpPr>
          <p:cNvPr id="21" name="PlaceHolder 2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vi-VN" sz="3200" spc="-1" strike="noStrike">
                <a:solidFill>
                  <a:srgbClr val="000000"/>
                </a:solidFill>
                <a:latin typeface="Tahoma"/>
              </a:rPr>
              <a:t>Click to edit the outline text format</a:t>
            </a:r>
            <a:endParaRPr b="0" lang="vi-VN" sz="32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vi-VN" sz="2400" spc="-1" strike="noStrike">
                <a:solidFill>
                  <a:srgbClr val="000000"/>
                </a:solidFill>
                <a:latin typeface="Tahoma"/>
              </a:rPr>
              <a:t>Second Outline Level</a:t>
            </a:r>
            <a:endParaRPr b="0" lang="vi-VN" sz="24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vi-VN" sz="2000" spc="-1" strike="noStrike">
                <a:solidFill>
                  <a:srgbClr val="000000"/>
                </a:solidFill>
                <a:latin typeface="Tahoma"/>
              </a:rPr>
              <a:t>Third Outline Level</a:t>
            </a:r>
            <a:endParaRPr b="0" lang="vi-VN" sz="20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vi-VN" sz="2000" spc="-1" strike="noStrike">
                <a:solidFill>
                  <a:srgbClr val="000000"/>
                </a:solidFill>
                <a:latin typeface="Tahoma"/>
              </a:rPr>
              <a:t>Fourth Outline Level</a:t>
            </a:r>
            <a:endParaRPr b="0" lang="vi-VN" sz="20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vi-VN" sz="2000" spc="-1" strike="noStrike">
                <a:solidFill>
                  <a:srgbClr val="000000"/>
                </a:solidFill>
                <a:latin typeface="Tahoma"/>
              </a:rPr>
              <a:t>Fifth Outline Level</a:t>
            </a:r>
            <a:endParaRPr b="0" lang="vi-VN"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vi-VN" sz="2000" spc="-1" strike="noStrike">
                <a:solidFill>
                  <a:srgbClr val="000000"/>
                </a:solidFill>
                <a:latin typeface="Tahoma"/>
              </a:rPr>
              <a:t>Sixth Outline Level</a:t>
            </a:r>
            <a:endParaRPr b="0" lang="vi-VN"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vi-VN" sz="2000" spc="-1" strike="noStrike">
                <a:solidFill>
                  <a:srgbClr val="000000"/>
                </a:solidFill>
                <a:latin typeface="Tahoma"/>
              </a:rPr>
              <a:t>Seventh Outline Level</a:t>
            </a:r>
            <a:endParaRPr b="0" lang="vi-VN"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CustomShape 1"/>
          <p:cNvSpPr/>
          <p:nvPr/>
        </p:nvSpPr>
        <p:spPr>
          <a:xfrm>
            <a:off x="417600" y="1098720"/>
            <a:ext cx="437760" cy="474480"/>
          </a:xfrm>
          <a:prstGeom prst="rect">
            <a:avLst/>
          </a:prstGeom>
          <a:solidFill>
            <a:srgbClr val="ffcf01"/>
          </a:solidFill>
          <a:ln>
            <a:noFill/>
          </a:ln>
        </p:spPr>
        <p:style>
          <a:lnRef idx="0"/>
          <a:fillRef idx="0"/>
          <a:effectRef idx="0"/>
          <a:fontRef idx="minor"/>
        </p:style>
      </p:sp>
      <p:sp>
        <p:nvSpPr>
          <p:cNvPr id="59"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60" name="CustomShape 3"/>
          <p:cNvSpPr/>
          <p:nvPr/>
        </p:nvSpPr>
        <p:spPr>
          <a:xfrm>
            <a:off x="541440" y="1521000"/>
            <a:ext cx="421920" cy="474480"/>
          </a:xfrm>
          <a:prstGeom prst="rect">
            <a:avLst/>
          </a:prstGeom>
          <a:solidFill>
            <a:srgbClr val="3333cc"/>
          </a:solidFill>
          <a:ln>
            <a:noFill/>
          </a:ln>
        </p:spPr>
        <p:style>
          <a:lnRef idx="0"/>
          <a:fillRef idx="0"/>
          <a:effectRef idx="0"/>
          <a:fontRef idx="minor"/>
        </p:style>
      </p:sp>
      <p:sp>
        <p:nvSpPr>
          <p:cNvPr id="61"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62"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63" name="CustomShape 6"/>
          <p:cNvSpPr/>
          <p:nvPr/>
        </p:nvSpPr>
        <p:spPr>
          <a:xfrm>
            <a:off x="762120" y="990720"/>
            <a:ext cx="31320" cy="1052280"/>
          </a:xfrm>
          <a:prstGeom prst="rect">
            <a:avLst/>
          </a:prstGeom>
          <a:solidFill>
            <a:srgbClr val="1c1c1c"/>
          </a:solidFill>
          <a:ln>
            <a:noFill/>
          </a:ln>
        </p:spPr>
        <p:style>
          <a:lnRef idx="0"/>
          <a:fillRef idx="0"/>
          <a:effectRef idx="0"/>
          <a:fontRef idx="minor"/>
        </p:style>
      </p:sp>
      <p:sp>
        <p:nvSpPr>
          <p:cNvPr id="64"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65" name="PlaceHolder 8"/>
          <p:cNvSpPr>
            <a:spLocks noGrp="1"/>
          </p:cNvSpPr>
          <p:nvPr>
            <p:ph type="title"/>
          </p:nvPr>
        </p:nvSpPr>
        <p:spPr>
          <a:xfrm>
            <a:off x="1150920" y="214200"/>
            <a:ext cx="7792560" cy="1461600"/>
          </a:xfrm>
          <a:prstGeom prst="rect">
            <a:avLst/>
          </a:prstGeom>
        </p:spPr>
        <p:txBody>
          <a:bodyPr anchor="b"/>
          <a:p>
            <a:pPr>
              <a:lnSpc>
                <a:spcPct val="100000"/>
              </a:lnSpc>
            </a:pPr>
            <a:r>
              <a:rPr b="0" lang="vi-VN" sz="3600" spc="-1" strike="noStrike">
                <a:solidFill>
                  <a:srgbClr val="333399"/>
                </a:solidFill>
                <a:latin typeface="Tahoma"/>
              </a:rPr>
              <a:t>Click to edit Master title style</a:t>
            </a:r>
            <a:endParaRPr b="0" lang="vi-VN" sz="3600" spc="-1" strike="noStrike">
              <a:solidFill>
                <a:srgbClr val="000000"/>
              </a:solidFill>
              <a:latin typeface="Tahoma"/>
            </a:endParaRPr>
          </a:p>
        </p:txBody>
      </p:sp>
      <p:sp>
        <p:nvSpPr>
          <p:cNvPr id="66" name="PlaceHolder 9"/>
          <p:cNvSpPr>
            <a:spLocks noGrp="1"/>
          </p:cNvSpPr>
          <p:nvPr>
            <p:ph type="body"/>
          </p:nvPr>
        </p:nvSpPr>
        <p:spPr>
          <a:xfrm>
            <a:off x="1182600" y="2017800"/>
            <a:ext cx="7772040" cy="4114440"/>
          </a:xfrm>
          <a:prstGeom prst="rect">
            <a:avLst/>
          </a:prstGeom>
        </p:spPr>
        <p:txBody>
          <a:bodyPr/>
          <a:p>
            <a:pPr marL="432000" indent="-324000">
              <a:lnSpc>
                <a:spcPct val="100000"/>
              </a:lnSpc>
              <a:spcBef>
                <a:spcPts val="641"/>
              </a:spcBef>
              <a:buClr>
                <a:srgbClr val="000000"/>
              </a:buClr>
              <a:buSzPct val="45000"/>
              <a:buFont typeface="Wingdings" charset="2"/>
              <a:buChar char=""/>
            </a:pPr>
            <a:r>
              <a:rPr b="0" lang="vi-VN" sz="3200" spc="-1" strike="noStrike">
                <a:solidFill>
                  <a:srgbClr val="000000"/>
                </a:solidFill>
                <a:latin typeface="Tahoma"/>
              </a:rPr>
              <a:t>Click to edit Master text styles</a:t>
            </a:r>
            <a:endParaRPr b="0" lang="vi-VN" sz="3200" spc="-1" strike="noStrike">
              <a:solidFill>
                <a:srgbClr val="000000"/>
              </a:solidFill>
              <a:latin typeface="Tahoma"/>
            </a:endParaRPr>
          </a:p>
          <a:p>
            <a:pPr lvl="1" marL="864000" indent="-324000">
              <a:lnSpc>
                <a:spcPct val="100000"/>
              </a:lnSpc>
              <a:spcBef>
                <a:spcPts val="561"/>
              </a:spcBef>
              <a:buClr>
                <a:srgbClr val="000000"/>
              </a:buClr>
              <a:buSzPct val="75000"/>
              <a:buFont typeface="Symbol" charset="2"/>
              <a:buChar char=""/>
            </a:pPr>
            <a:r>
              <a:rPr b="0" lang="vi-VN" sz="2800" spc="-1" strike="noStrike">
                <a:solidFill>
                  <a:srgbClr val="000000"/>
                </a:solidFill>
                <a:latin typeface="Tahoma"/>
              </a:rPr>
              <a:t>Second level</a:t>
            </a:r>
            <a:endParaRPr b="0" lang="vi-VN" sz="2800" spc="-1" strike="noStrike">
              <a:solidFill>
                <a:srgbClr val="000000"/>
              </a:solidFill>
              <a:latin typeface="Tahoma"/>
            </a:endParaRPr>
          </a:p>
          <a:p>
            <a:pPr lvl="2" marL="1296000" indent="-288000">
              <a:lnSpc>
                <a:spcPct val="100000"/>
              </a:lnSpc>
              <a:spcBef>
                <a:spcPts val="479"/>
              </a:spcBef>
              <a:buClr>
                <a:srgbClr val="000000"/>
              </a:buClr>
              <a:buSzPct val="45000"/>
              <a:buFont typeface="Wingdings" charset="2"/>
              <a:buChar char=""/>
            </a:pPr>
            <a:r>
              <a:rPr b="0" lang="vi-VN" sz="2400" spc="-1" strike="noStrike">
                <a:solidFill>
                  <a:srgbClr val="000000"/>
                </a:solidFill>
                <a:latin typeface="Tahoma"/>
              </a:rPr>
              <a:t>Third level</a:t>
            </a:r>
            <a:endParaRPr b="0" lang="vi-VN" sz="2400" spc="-1" strike="noStrike">
              <a:solidFill>
                <a:srgbClr val="000000"/>
              </a:solidFill>
              <a:latin typeface="Tahoma"/>
            </a:endParaRPr>
          </a:p>
          <a:p>
            <a:pPr lvl="3" marL="1728000" indent="-216000">
              <a:lnSpc>
                <a:spcPct val="100000"/>
              </a:lnSpc>
              <a:spcBef>
                <a:spcPts val="400"/>
              </a:spcBef>
              <a:buClr>
                <a:srgbClr val="000000"/>
              </a:buClr>
              <a:buSzPct val="75000"/>
              <a:buFont typeface="Symbol" charset="2"/>
              <a:buChar char=""/>
            </a:pPr>
            <a:r>
              <a:rPr b="0" lang="vi-VN" sz="2000" spc="-1" strike="noStrike">
                <a:solidFill>
                  <a:srgbClr val="000000"/>
                </a:solidFill>
                <a:latin typeface="Tahoma"/>
              </a:rPr>
              <a:t>Fourth level</a:t>
            </a:r>
            <a:endParaRPr b="0" lang="vi-VN" sz="2000" spc="-1" strike="noStrike">
              <a:solidFill>
                <a:srgbClr val="000000"/>
              </a:solidFill>
              <a:latin typeface="Tahoma"/>
            </a:endParaRPr>
          </a:p>
          <a:p>
            <a:pPr lvl="4" marL="2160000" indent="-216000">
              <a:lnSpc>
                <a:spcPct val="100000"/>
              </a:lnSpc>
              <a:spcBef>
                <a:spcPts val="400"/>
              </a:spcBef>
              <a:buClr>
                <a:srgbClr val="000000"/>
              </a:buClr>
              <a:buSzPct val="45000"/>
              <a:buFont typeface="Wingdings" charset="2"/>
              <a:buChar char=""/>
            </a:pPr>
            <a:r>
              <a:rPr b="0" lang="vi-VN" sz="2000" spc="-1" strike="noStrike">
                <a:solidFill>
                  <a:srgbClr val="000000"/>
                </a:solidFill>
                <a:latin typeface="Tahoma"/>
              </a:rPr>
              <a:t>Fifth level</a:t>
            </a:r>
            <a:endParaRPr b="0" lang="vi-VN" sz="2000" spc="-1" strike="noStrike">
              <a:solidFill>
                <a:srgbClr val="000000"/>
              </a:solidFill>
              <a:latin typeface="Tahoma"/>
            </a:endParaRPr>
          </a:p>
        </p:txBody>
      </p:sp>
      <p:sp>
        <p:nvSpPr>
          <p:cNvPr id="67" name="PlaceHolder 10"/>
          <p:cNvSpPr>
            <a:spLocks noGrp="1"/>
          </p:cNvSpPr>
          <p:nvPr>
            <p:ph type="dt"/>
          </p:nvPr>
        </p:nvSpPr>
        <p:spPr>
          <a:xfrm>
            <a:off x="1162080" y="6243480"/>
            <a:ext cx="1904760" cy="456840"/>
          </a:xfrm>
          <a:prstGeom prst="rect">
            <a:avLst/>
          </a:prstGeom>
        </p:spPr>
        <p:txBody>
          <a:bodyPr anchor="b"/>
          <a:p>
            <a:endParaRPr b="0" lang="en-US" sz="2400" spc="-1" strike="noStrike">
              <a:latin typeface="Times New Roman"/>
            </a:endParaRPr>
          </a:p>
        </p:txBody>
      </p:sp>
      <p:sp>
        <p:nvSpPr>
          <p:cNvPr id="68" name="PlaceHolder 11"/>
          <p:cNvSpPr>
            <a:spLocks noGrp="1"/>
          </p:cNvSpPr>
          <p:nvPr>
            <p:ph type="ftr"/>
          </p:nvPr>
        </p:nvSpPr>
        <p:spPr>
          <a:xfrm>
            <a:off x="3657600" y="6243480"/>
            <a:ext cx="2895120" cy="456840"/>
          </a:xfrm>
          <a:prstGeom prst="rect">
            <a:avLst/>
          </a:prstGeom>
        </p:spPr>
        <p:txBody>
          <a:bodyPr anchor="b"/>
          <a:p>
            <a:endParaRPr b="0" lang="en-US" sz="2400" spc="-1" strike="noStrike">
              <a:latin typeface="Times New Roman"/>
            </a:endParaRPr>
          </a:p>
        </p:txBody>
      </p:sp>
      <p:sp>
        <p:nvSpPr>
          <p:cNvPr id="69" name="PlaceHolder 12"/>
          <p:cNvSpPr>
            <a:spLocks noGrp="1"/>
          </p:cNvSpPr>
          <p:nvPr>
            <p:ph type="sldNum"/>
          </p:nvPr>
        </p:nvSpPr>
        <p:spPr>
          <a:xfrm>
            <a:off x="7042320" y="6243480"/>
            <a:ext cx="1904760" cy="456840"/>
          </a:xfrm>
          <a:prstGeom prst="rect">
            <a:avLst/>
          </a:prstGeom>
        </p:spPr>
        <p:txBody>
          <a:bodyPr anchor="b"/>
          <a:p>
            <a:pPr algn="r">
              <a:lnSpc>
                <a:spcPct val="100000"/>
              </a:lnSpc>
            </a:pPr>
            <a:fld id="{D2848A33-0927-413E-8938-658515CFD230}" type="slidenum">
              <a:rPr b="0" lang="en-US" sz="1400" spc="-1" strike="noStrike">
                <a:solidFill>
                  <a:srgbClr val="000000"/>
                </a:solidFill>
                <a:latin typeface="Tahoma"/>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417600" y="1098720"/>
            <a:ext cx="437760" cy="474480"/>
          </a:xfrm>
          <a:prstGeom prst="rect">
            <a:avLst/>
          </a:prstGeom>
          <a:solidFill>
            <a:srgbClr val="ffcf01"/>
          </a:solidFill>
          <a:ln>
            <a:noFill/>
          </a:ln>
        </p:spPr>
        <p:style>
          <a:lnRef idx="0"/>
          <a:fillRef idx="0"/>
          <a:effectRef idx="0"/>
          <a:fontRef idx="minor"/>
        </p:style>
      </p:sp>
      <p:sp>
        <p:nvSpPr>
          <p:cNvPr id="107" name="CustomShape 2"/>
          <p:cNvSpPr/>
          <p:nvPr/>
        </p:nvSpPr>
        <p:spPr>
          <a:xfrm>
            <a:off x="800280" y="1098720"/>
            <a:ext cx="328320" cy="474480"/>
          </a:xfrm>
          <a:prstGeom prst="rect">
            <a:avLst/>
          </a:prstGeom>
          <a:gradFill rotWithShape="0">
            <a:gsLst>
              <a:gs pos="0">
                <a:srgbClr val="ffcf01"/>
              </a:gs>
              <a:gs pos="100000">
                <a:srgbClr val="ffffff"/>
              </a:gs>
            </a:gsLst>
            <a:lin ang="0"/>
          </a:gradFill>
          <a:ln>
            <a:noFill/>
          </a:ln>
        </p:spPr>
        <p:style>
          <a:lnRef idx="0"/>
          <a:fillRef idx="0"/>
          <a:effectRef idx="0"/>
          <a:fontRef idx="minor"/>
        </p:style>
      </p:sp>
      <p:sp>
        <p:nvSpPr>
          <p:cNvPr id="108" name="CustomShape 3"/>
          <p:cNvSpPr/>
          <p:nvPr/>
        </p:nvSpPr>
        <p:spPr>
          <a:xfrm>
            <a:off x="541440" y="1521000"/>
            <a:ext cx="421920" cy="474480"/>
          </a:xfrm>
          <a:prstGeom prst="rect">
            <a:avLst/>
          </a:prstGeom>
          <a:solidFill>
            <a:srgbClr val="3333cc"/>
          </a:solidFill>
          <a:ln>
            <a:noFill/>
          </a:ln>
        </p:spPr>
        <p:style>
          <a:lnRef idx="0"/>
          <a:fillRef idx="0"/>
          <a:effectRef idx="0"/>
          <a:fontRef idx="minor"/>
        </p:style>
      </p:sp>
      <p:sp>
        <p:nvSpPr>
          <p:cNvPr id="109" name="CustomShape 4"/>
          <p:cNvSpPr/>
          <p:nvPr/>
        </p:nvSpPr>
        <p:spPr>
          <a:xfrm>
            <a:off x="911160" y="1521000"/>
            <a:ext cx="367920" cy="474480"/>
          </a:xfrm>
          <a:prstGeom prst="rect">
            <a:avLst/>
          </a:prstGeom>
          <a:gradFill rotWithShape="0">
            <a:gsLst>
              <a:gs pos="0">
                <a:srgbClr val="3333cc"/>
              </a:gs>
              <a:gs pos="100000">
                <a:srgbClr val="ffffff"/>
              </a:gs>
            </a:gsLst>
            <a:lin ang="0"/>
          </a:gradFill>
          <a:ln>
            <a:noFill/>
          </a:ln>
        </p:spPr>
        <p:style>
          <a:lnRef idx="0"/>
          <a:fillRef idx="0"/>
          <a:effectRef idx="0"/>
          <a:fontRef idx="minor"/>
        </p:style>
      </p:sp>
      <p:sp>
        <p:nvSpPr>
          <p:cNvPr id="110" name="CustomShape 5"/>
          <p:cNvSpPr/>
          <p:nvPr/>
        </p:nvSpPr>
        <p:spPr>
          <a:xfrm>
            <a:off x="127080" y="1447920"/>
            <a:ext cx="560160" cy="421920"/>
          </a:xfrm>
          <a:prstGeom prst="rect">
            <a:avLst/>
          </a:prstGeom>
          <a:gradFill rotWithShape="0">
            <a:gsLst>
              <a:gs pos="0">
                <a:srgbClr val="ffffff"/>
              </a:gs>
              <a:gs pos="100000">
                <a:srgbClr val="ff0000"/>
              </a:gs>
            </a:gsLst>
            <a:lin ang="18900000"/>
          </a:gradFill>
          <a:ln>
            <a:noFill/>
          </a:ln>
        </p:spPr>
        <p:style>
          <a:lnRef idx="0"/>
          <a:fillRef idx="0"/>
          <a:effectRef idx="0"/>
          <a:fontRef idx="minor"/>
        </p:style>
      </p:sp>
      <p:sp>
        <p:nvSpPr>
          <p:cNvPr id="111" name="CustomShape 6"/>
          <p:cNvSpPr/>
          <p:nvPr/>
        </p:nvSpPr>
        <p:spPr>
          <a:xfrm>
            <a:off x="762120" y="990720"/>
            <a:ext cx="31320" cy="1052280"/>
          </a:xfrm>
          <a:prstGeom prst="rect">
            <a:avLst/>
          </a:prstGeom>
          <a:solidFill>
            <a:srgbClr val="1c1c1c"/>
          </a:solidFill>
          <a:ln>
            <a:noFill/>
          </a:ln>
        </p:spPr>
        <p:style>
          <a:lnRef idx="0"/>
          <a:fillRef idx="0"/>
          <a:effectRef idx="0"/>
          <a:fontRef idx="minor"/>
        </p:style>
      </p:sp>
      <p:sp>
        <p:nvSpPr>
          <p:cNvPr id="112" name="CustomShape 7"/>
          <p:cNvSpPr/>
          <p:nvPr/>
        </p:nvSpPr>
        <p:spPr>
          <a:xfrm>
            <a:off x="442800" y="1781280"/>
            <a:ext cx="8226000" cy="31320"/>
          </a:xfrm>
          <a:prstGeom prst="rect">
            <a:avLst/>
          </a:prstGeom>
          <a:gradFill rotWithShape="0">
            <a:gsLst>
              <a:gs pos="0">
                <a:srgbClr val="1c1c1c"/>
              </a:gs>
              <a:gs pos="100000">
                <a:srgbClr val="ffffff"/>
              </a:gs>
            </a:gsLst>
            <a:lin ang="0"/>
          </a:gradFill>
          <a:ln>
            <a:noFill/>
          </a:ln>
        </p:spPr>
        <p:style>
          <a:lnRef idx="0"/>
          <a:fillRef idx="0"/>
          <a:effectRef idx="0"/>
          <a:fontRef idx="minor"/>
        </p:style>
      </p:sp>
      <p:sp>
        <p:nvSpPr>
          <p:cNvPr id="113" name="PlaceHolder 8"/>
          <p:cNvSpPr>
            <a:spLocks noGrp="1"/>
          </p:cNvSpPr>
          <p:nvPr>
            <p:ph type="title"/>
          </p:nvPr>
        </p:nvSpPr>
        <p:spPr>
          <a:xfrm>
            <a:off x="1150920" y="214200"/>
            <a:ext cx="7792560" cy="1461600"/>
          </a:xfrm>
          <a:prstGeom prst="rect">
            <a:avLst/>
          </a:prstGeom>
        </p:spPr>
        <p:txBody>
          <a:bodyPr anchor="b"/>
          <a:p>
            <a:pPr>
              <a:lnSpc>
                <a:spcPct val="100000"/>
              </a:lnSpc>
            </a:pPr>
            <a:r>
              <a:rPr b="0" lang="vi-VN" sz="3600" spc="-1" strike="noStrike">
                <a:solidFill>
                  <a:srgbClr val="333399"/>
                </a:solidFill>
                <a:latin typeface="Tahoma"/>
              </a:rPr>
              <a:t>Click to edit Master title style</a:t>
            </a:r>
            <a:endParaRPr b="0" lang="vi-VN" sz="3600" spc="-1" strike="noStrike">
              <a:solidFill>
                <a:srgbClr val="000000"/>
              </a:solidFill>
              <a:latin typeface="Tahoma"/>
            </a:endParaRPr>
          </a:p>
        </p:txBody>
      </p:sp>
      <p:sp>
        <p:nvSpPr>
          <p:cNvPr id="114" name="PlaceHolder 9"/>
          <p:cNvSpPr>
            <a:spLocks noGrp="1"/>
          </p:cNvSpPr>
          <p:nvPr>
            <p:ph type="dt"/>
          </p:nvPr>
        </p:nvSpPr>
        <p:spPr>
          <a:xfrm>
            <a:off x="1162080" y="6243480"/>
            <a:ext cx="1904760" cy="456840"/>
          </a:xfrm>
          <a:prstGeom prst="rect">
            <a:avLst/>
          </a:prstGeom>
        </p:spPr>
        <p:txBody>
          <a:bodyPr anchor="b"/>
          <a:p>
            <a:endParaRPr b="0" lang="en-US" sz="2400" spc="-1" strike="noStrike">
              <a:latin typeface="Times New Roman"/>
            </a:endParaRPr>
          </a:p>
        </p:txBody>
      </p:sp>
      <p:sp>
        <p:nvSpPr>
          <p:cNvPr id="115" name="PlaceHolder 10"/>
          <p:cNvSpPr>
            <a:spLocks noGrp="1"/>
          </p:cNvSpPr>
          <p:nvPr>
            <p:ph type="ftr"/>
          </p:nvPr>
        </p:nvSpPr>
        <p:spPr>
          <a:xfrm>
            <a:off x="3657600" y="6243480"/>
            <a:ext cx="2895120" cy="456840"/>
          </a:xfrm>
          <a:prstGeom prst="rect">
            <a:avLst/>
          </a:prstGeom>
        </p:spPr>
        <p:txBody>
          <a:bodyPr anchor="b"/>
          <a:p>
            <a:endParaRPr b="0" lang="en-US" sz="2400" spc="-1" strike="noStrike">
              <a:latin typeface="Times New Roman"/>
            </a:endParaRPr>
          </a:p>
        </p:txBody>
      </p:sp>
      <p:sp>
        <p:nvSpPr>
          <p:cNvPr id="116" name="PlaceHolder 11"/>
          <p:cNvSpPr>
            <a:spLocks noGrp="1"/>
          </p:cNvSpPr>
          <p:nvPr>
            <p:ph type="sldNum"/>
          </p:nvPr>
        </p:nvSpPr>
        <p:spPr>
          <a:xfrm>
            <a:off x="7042320" y="6243480"/>
            <a:ext cx="1904760" cy="456840"/>
          </a:xfrm>
          <a:prstGeom prst="rect">
            <a:avLst/>
          </a:prstGeom>
        </p:spPr>
        <p:txBody>
          <a:bodyPr anchor="b"/>
          <a:p>
            <a:pPr algn="r">
              <a:lnSpc>
                <a:spcPct val="100000"/>
              </a:lnSpc>
            </a:pPr>
            <a:fld id="{1AC0087B-54D7-4ABF-A14C-F4879EBDEB21}" type="slidenum">
              <a:rPr b="0" lang="en-US" sz="1400" spc="-1" strike="noStrike">
                <a:solidFill>
                  <a:srgbClr val="000000"/>
                </a:solidFill>
                <a:latin typeface="Tahoma"/>
              </a:rPr>
              <a:t>&lt;number&gt;</a:t>
            </a:fld>
            <a:endParaRPr b="0" lang="en-US" sz="1400" spc="-1" strike="noStrike">
              <a:latin typeface="Times New Roman"/>
            </a:endParaRPr>
          </a:p>
        </p:txBody>
      </p:sp>
      <p:sp>
        <p:nvSpPr>
          <p:cNvPr id="117" name="PlaceHolder 1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vi-VN" sz="3200" spc="-1" strike="noStrike">
                <a:solidFill>
                  <a:srgbClr val="000000"/>
                </a:solidFill>
                <a:latin typeface="Tahoma"/>
              </a:rPr>
              <a:t>Click to edit the outline text format</a:t>
            </a:r>
            <a:endParaRPr b="0" lang="vi-VN" sz="3200" spc="-1" strike="noStrike">
              <a:solidFill>
                <a:srgbClr val="000000"/>
              </a:solidFill>
              <a:latin typeface="Tahoma"/>
            </a:endParaRPr>
          </a:p>
          <a:p>
            <a:pPr lvl="1" marL="864000" indent="-324000">
              <a:spcBef>
                <a:spcPts val="1134"/>
              </a:spcBef>
              <a:buClr>
                <a:srgbClr val="000000"/>
              </a:buClr>
              <a:buSzPct val="75000"/>
              <a:buFont typeface="Symbol" charset="2"/>
              <a:buChar char=""/>
            </a:pPr>
            <a:r>
              <a:rPr b="0" lang="vi-VN" sz="2400" spc="-1" strike="noStrike">
                <a:solidFill>
                  <a:srgbClr val="000000"/>
                </a:solidFill>
                <a:latin typeface="Tahoma"/>
              </a:rPr>
              <a:t>Second Outline Level</a:t>
            </a:r>
            <a:endParaRPr b="0" lang="vi-VN" sz="2400" spc="-1" strike="noStrike">
              <a:solidFill>
                <a:srgbClr val="000000"/>
              </a:solidFill>
              <a:latin typeface="Tahoma"/>
            </a:endParaRPr>
          </a:p>
          <a:p>
            <a:pPr lvl="2" marL="1296000" indent="-288000">
              <a:spcBef>
                <a:spcPts val="850"/>
              </a:spcBef>
              <a:buClr>
                <a:srgbClr val="000000"/>
              </a:buClr>
              <a:buSzPct val="45000"/>
              <a:buFont typeface="Wingdings" charset="2"/>
              <a:buChar char=""/>
            </a:pPr>
            <a:r>
              <a:rPr b="0" lang="vi-VN" sz="2000" spc="-1" strike="noStrike">
                <a:solidFill>
                  <a:srgbClr val="000000"/>
                </a:solidFill>
                <a:latin typeface="Tahoma"/>
              </a:rPr>
              <a:t>Third Outline Level</a:t>
            </a:r>
            <a:endParaRPr b="0" lang="vi-VN" sz="2000" spc="-1" strike="noStrike">
              <a:solidFill>
                <a:srgbClr val="000000"/>
              </a:solidFill>
              <a:latin typeface="Tahoma"/>
            </a:endParaRPr>
          </a:p>
          <a:p>
            <a:pPr lvl="3" marL="1728000" indent="-216000">
              <a:spcBef>
                <a:spcPts val="567"/>
              </a:spcBef>
              <a:buClr>
                <a:srgbClr val="000000"/>
              </a:buClr>
              <a:buSzPct val="75000"/>
              <a:buFont typeface="Symbol" charset="2"/>
              <a:buChar char=""/>
            </a:pPr>
            <a:r>
              <a:rPr b="0" lang="vi-VN" sz="2000" spc="-1" strike="noStrike">
                <a:solidFill>
                  <a:srgbClr val="000000"/>
                </a:solidFill>
                <a:latin typeface="Tahoma"/>
              </a:rPr>
              <a:t>Fourth Outline Level</a:t>
            </a:r>
            <a:endParaRPr b="0" lang="vi-VN" sz="2000" spc="-1" strike="noStrike">
              <a:solidFill>
                <a:srgbClr val="000000"/>
              </a:solidFill>
              <a:latin typeface="Tahoma"/>
            </a:endParaRPr>
          </a:p>
          <a:p>
            <a:pPr lvl="4" marL="2160000" indent="-216000">
              <a:spcBef>
                <a:spcPts val="283"/>
              </a:spcBef>
              <a:buClr>
                <a:srgbClr val="000000"/>
              </a:buClr>
              <a:buSzPct val="45000"/>
              <a:buFont typeface="Wingdings" charset="2"/>
              <a:buChar char=""/>
            </a:pPr>
            <a:r>
              <a:rPr b="0" lang="vi-VN" sz="2000" spc="-1" strike="noStrike">
                <a:solidFill>
                  <a:srgbClr val="000000"/>
                </a:solidFill>
                <a:latin typeface="Tahoma"/>
              </a:rPr>
              <a:t>Fifth Outline Level</a:t>
            </a:r>
            <a:endParaRPr b="0" lang="vi-VN" sz="2000" spc="-1" strike="noStrike">
              <a:solidFill>
                <a:srgbClr val="000000"/>
              </a:solidFill>
              <a:latin typeface="Tahoma"/>
            </a:endParaRPr>
          </a:p>
          <a:p>
            <a:pPr lvl="5" marL="2592000" indent="-216000">
              <a:spcBef>
                <a:spcPts val="283"/>
              </a:spcBef>
              <a:buClr>
                <a:srgbClr val="000000"/>
              </a:buClr>
              <a:buSzPct val="45000"/>
              <a:buFont typeface="Wingdings" charset="2"/>
              <a:buChar char=""/>
            </a:pPr>
            <a:r>
              <a:rPr b="0" lang="vi-VN" sz="2000" spc="-1" strike="noStrike">
                <a:solidFill>
                  <a:srgbClr val="000000"/>
                </a:solidFill>
                <a:latin typeface="Tahoma"/>
              </a:rPr>
              <a:t>Sixth Outline Level</a:t>
            </a:r>
            <a:endParaRPr b="0" lang="vi-VN" sz="2000" spc="-1" strike="noStrike">
              <a:solidFill>
                <a:srgbClr val="000000"/>
              </a:solidFill>
              <a:latin typeface="Tahoma"/>
            </a:endParaRPr>
          </a:p>
          <a:p>
            <a:pPr lvl="6" marL="3024000" indent="-216000">
              <a:spcBef>
                <a:spcPts val="283"/>
              </a:spcBef>
              <a:buClr>
                <a:srgbClr val="000000"/>
              </a:buClr>
              <a:buSzPct val="45000"/>
              <a:buFont typeface="Wingdings" charset="2"/>
              <a:buChar char=""/>
            </a:pPr>
            <a:r>
              <a:rPr b="0" lang="vi-VN" sz="2000" spc="-1" strike="noStrike">
                <a:solidFill>
                  <a:srgbClr val="000000"/>
                </a:solidFill>
                <a:latin typeface="Tahoma"/>
              </a:rPr>
              <a:t>Seventh Outline Level</a:t>
            </a:r>
            <a:endParaRPr b="0" lang="vi-VN" sz="2000" spc="-1" strike="noStrike">
              <a:solidFill>
                <a:srgbClr val="000000"/>
              </a:solidFill>
              <a:latin typeface="Tahoma"/>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0.wmf"/><Relationship Id="rId2" Type="http://schemas.openxmlformats.org/officeDocument/2006/relationships/image" Target="../media/image11.wmf"/><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8.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990720" y="1676520"/>
            <a:ext cx="7772040" cy="1461600"/>
          </a:xfrm>
          <a:prstGeom prst="rect">
            <a:avLst/>
          </a:prstGeom>
          <a:noFill/>
          <a:ln>
            <a:noFill/>
          </a:ln>
        </p:spPr>
        <p:txBody>
          <a:bodyPr anchor="b"/>
          <a:p>
            <a:pPr>
              <a:lnSpc>
                <a:spcPct val="100000"/>
              </a:lnSpc>
            </a:pPr>
            <a:r>
              <a:rPr b="0" lang="vi-VN" sz="3200" spc="-1" strike="noStrike">
                <a:solidFill>
                  <a:srgbClr val="333399"/>
                </a:solidFill>
                <a:latin typeface="Tahoma"/>
              </a:rPr>
              <a:t>IT4853</a:t>
            </a:r>
            <a:br/>
            <a:r>
              <a:rPr b="0" lang="vi-VN" sz="3200" spc="-1" strike="noStrike">
                <a:solidFill>
                  <a:srgbClr val="333399"/>
                </a:solidFill>
                <a:latin typeface="Tahoma"/>
              </a:rPr>
              <a:t>Tìm kiếm và trình diễn thông tin</a:t>
            </a:r>
            <a:endParaRPr b="0" lang="vi-VN" sz="3200" spc="-1" strike="noStrike">
              <a:solidFill>
                <a:srgbClr val="000000"/>
              </a:solidFill>
              <a:latin typeface="Tahoma"/>
            </a:endParaRPr>
          </a:p>
        </p:txBody>
      </p:sp>
      <p:sp>
        <p:nvSpPr>
          <p:cNvPr id="161" name="TextShape 2"/>
          <p:cNvSpPr txBox="1"/>
          <p:nvPr/>
        </p:nvSpPr>
        <p:spPr>
          <a:xfrm>
            <a:off x="611640" y="3429000"/>
            <a:ext cx="8151120" cy="1656000"/>
          </a:xfrm>
          <a:prstGeom prst="rect">
            <a:avLst/>
          </a:prstGeom>
          <a:noFill/>
          <a:ln>
            <a:noFill/>
          </a:ln>
        </p:spPr>
        <p:txBody>
          <a:bodyPr/>
          <a:p>
            <a:pPr algn="just">
              <a:lnSpc>
                <a:spcPct val="100000"/>
              </a:lnSpc>
              <a:spcBef>
                <a:spcPts val="561"/>
              </a:spcBef>
            </a:pPr>
            <a:r>
              <a:rPr b="0" lang="en-US" sz="2800" spc="-1" strike="noStrike">
                <a:solidFill>
                  <a:srgbClr val="000000"/>
                </a:solidFill>
                <a:latin typeface="Tahoma"/>
              </a:rPr>
              <a:t>Bài 4. Mô hình không gian vec-tơ</a:t>
            </a:r>
            <a:endParaRPr b="0" lang="en-US" sz="2800" spc="-1" strike="noStrike">
              <a:latin typeface="Arial"/>
            </a:endParaRPr>
          </a:p>
          <a:p>
            <a:pPr algn="just">
              <a:lnSpc>
                <a:spcPct val="100000"/>
              </a:lnSpc>
              <a:spcBef>
                <a:spcPts val="561"/>
              </a:spcBef>
            </a:pPr>
            <a:r>
              <a:rPr b="0" lang="en-US" sz="2800" spc="-1" strike="noStrike">
                <a:solidFill>
                  <a:srgbClr val="000000"/>
                </a:solidFill>
                <a:latin typeface="Tahoma"/>
              </a:rPr>
              <a:t>IIR.C6. Scoring, term weighting and the vector space model</a:t>
            </a:r>
            <a:endParaRPr b="0" lang="en-US" sz="2800" spc="-1" strike="noStrike">
              <a:latin typeface="Arial"/>
            </a:endParaRPr>
          </a:p>
        </p:txBody>
      </p:sp>
      <p:sp>
        <p:nvSpPr>
          <p:cNvPr id="162" name="TextShape 3"/>
          <p:cNvSpPr txBox="1"/>
          <p:nvPr/>
        </p:nvSpPr>
        <p:spPr>
          <a:xfrm>
            <a:off x="6858000" y="6248520"/>
            <a:ext cx="1904760" cy="456840"/>
          </a:xfrm>
          <a:prstGeom prst="rect">
            <a:avLst/>
          </a:prstGeom>
          <a:noFill/>
          <a:ln>
            <a:noFill/>
          </a:ln>
        </p:spPr>
        <p:txBody>
          <a:bodyPr anchor="b"/>
          <a:p>
            <a:pPr algn="r">
              <a:lnSpc>
                <a:spcPct val="100000"/>
              </a:lnSpc>
            </a:pPr>
            <a:fld id="{23746B1E-FC10-4672-A79F-8F2A684A1929}" type="slidenum">
              <a:rPr b="0" lang="en-US" sz="1400" spc="-1" strike="noStrike">
                <a:solidFill>
                  <a:srgbClr val="1c1c1c"/>
                </a:solidFill>
                <a:latin typeface="Tahoma"/>
              </a:rPr>
              <a:t>&lt;number&gt;</a:t>
            </a:fld>
            <a:endParaRPr b="0" lang="en-US" sz="1400" spc="-1" strike="noStrike">
              <a:latin typeface="Times New Roman"/>
            </a:endParaRPr>
          </a:p>
        </p:txBody>
      </p:sp>
      <p:sp>
        <p:nvSpPr>
          <p:cNvPr id="163" name="CustomShape 4"/>
          <p:cNvSpPr/>
          <p:nvPr/>
        </p:nvSpPr>
        <p:spPr>
          <a:xfrm>
            <a:off x="2987640" y="6308640"/>
            <a:ext cx="302400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000000"/>
                </a:solidFill>
                <a:latin typeface="Tahoma"/>
              </a:rPr>
              <a:t>Hà Nội, 2016</a:t>
            </a:r>
            <a:endParaRPr b="0" lang="en-US" sz="1800" spc="-1" strike="noStrike">
              <a:latin typeface="Arial"/>
            </a:endParaRPr>
          </a:p>
        </p:txBody>
      </p:sp>
      <p:sp>
        <p:nvSpPr>
          <p:cNvPr id="164" name="CustomShape 5"/>
          <p:cNvSpPr/>
          <p:nvPr/>
        </p:nvSpPr>
        <p:spPr>
          <a:xfrm>
            <a:off x="4859280" y="4941720"/>
            <a:ext cx="4212720" cy="7297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Tahoma"/>
              </a:rPr>
              <a:t>TS. Nguyễn Bá Ngọc, </a:t>
            </a:r>
            <a:r>
              <a:rPr b="0" i="1" lang="en-US" sz="1400" spc="-1" strike="noStrike">
                <a:solidFill>
                  <a:srgbClr val="000000"/>
                </a:solidFill>
                <a:latin typeface="Tahoma"/>
              </a:rPr>
              <a:t>Bộ môn Hệ thống thông tin, Viện CNTT &amp; TT</a:t>
            </a:r>
            <a:endParaRPr b="0" lang="en-US" sz="1400" spc="-1" strike="noStrike">
              <a:latin typeface="Arial"/>
            </a:endParaRPr>
          </a:p>
          <a:p>
            <a:pPr>
              <a:lnSpc>
                <a:spcPct val="100000"/>
              </a:lnSpc>
            </a:pPr>
            <a:r>
              <a:rPr b="0" i="1" lang="en-US" sz="1400" spc="-1" strike="noStrike">
                <a:solidFill>
                  <a:srgbClr val="000000"/>
                </a:solidFill>
                <a:latin typeface="Tahoma"/>
              </a:rPr>
              <a:t>ngocnb@soict.hust.edu.vn</a:t>
            </a:r>
            <a:endParaRPr b="0" lang="en-US" sz="14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Nội dung chính</a:t>
            </a:r>
            <a:endParaRPr b="0" lang="vi-VN" sz="3600" spc="-1" strike="noStrike">
              <a:solidFill>
                <a:srgbClr val="000000"/>
              </a:solidFill>
              <a:latin typeface="Tahoma"/>
            </a:endParaRPr>
          </a:p>
        </p:txBody>
      </p:sp>
      <p:sp>
        <p:nvSpPr>
          <p:cNvPr id="195" name="TextShape 2"/>
          <p:cNvSpPr txBox="1"/>
          <p:nvPr/>
        </p:nvSpPr>
        <p:spPr>
          <a:xfrm>
            <a:off x="611640" y="2205000"/>
            <a:ext cx="8343000" cy="3927240"/>
          </a:xfrm>
          <a:prstGeom prst="rect">
            <a:avLst/>
          </a:prstGeom>
          <a:noFill/>
          <a:ln>
            <a:noFill/>
          </a:ln>
        </p:spPr>
        <p:txBody>
          <a:bodyPr/>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1. Phương pháp tìm kiếm có xếp hạng</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2. Trọng số từ</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3. Mô hình không gian vec-tơ</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4. Hệ thống SMART</a:t>
            </a:r>
            <a:endParaRPr b="0" lang="vi-VN" sz="2800" spc="-1" strike="noStrike">
              <a:solidFill>
                <a:srgbClr val="000000"/>
              </a:solidFill>
              <a:latin typeface="Tahoma"/>
            </a:endParaRPr>
          </a:p>
        </p:txBody>
      </p:sp>
      <p:sp>
        <p:nvSpPr>
          <p:cNvPr id="196" name="TextShape 3"/>
          <p:cNvSpPr txBox="1"/>
          <p:nvPr/>
        </p:nvSpPr>
        <p:spPr>
          <a:xfrm>
            <a:off x="7042320" y="6243480"/>
            <a:ext cx="1904760" cy="456840"/>
          </a:xfrm>
          <a:prstGeom prst="rect">
            <a:avLst/>
          </a:prstGeom>
          <a:noFill/>
          <a:ln>
            <a:noFill/>
          </a:ln>
        </p:spPr>
        <p:txBody>
          <a:bodyPr anchor="b"/>
          <a:p>
            <a:pPr algn="r">
              <a:lnSpc>
                <a:spcPct val="100000"/>
              </a:lnSpc>
            </a:pPr>
            <a:fld id="{A74029DA-EC9C-4926-BFD2-F58139FC9AD3}"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Biểu diễn văn bản và truy vấn</a:t>
            </a:r>
            <a:endParaRPr b="0" lang="vi-VN" sz="3600" spc="-1" strike="noStrike">
              <a:solidFill>
                <a:srgbClr val="000000"/>
              </a:solidFill>
              <a:latin typeface="Tahoma"/>
            </a:endParaRPr>
          </a:p>
        </p:txBody>
      </p:sp>
      <p:sp>
        <p:nvSpPr>
          <p:cNvPr id="198" name="TextShape 2"/>
          <p:cNvSpPr txBox="1"/>
          <p:nvPr/>
        </p:nvSpPr>
        <p:spPr>
          <a:xfrm>
            <a:off x="7042320" y="6243480"/>
            <a:ext cx="1904760" cy="456840"/>
          </a:xfrm>
          <a:prstGeom prst="rect">
            <a:avLst/>
          </a:prstGeom>
          <a:noFill/>
          <a:ln>
            <a:noFill/>
          </a:ln>
        </p:spPr>
        <p:txBody>
          <a:bodyPr anchor="b"/>
          <a:p>
            <a:pPr algn="r">
              <a:lnSpc>
                <a:spcPct val="100000"/>
              </a:lnSpc>
            </a:pPr>
            <a:fld id="{DB69D1F0-7A96-4414-9737-91AC0049D705}" type="slidenum">
              <a:rPr b="0" lang="en-US" sz="1400" spc="-1" strike="noStrike">
                <a:solidFill>
                  <a:srgbClr val="000000"/>
                </a:solidFill>
                <a:latin typeface="Tahoma"/>
              </a:rPr>
              <a:t>&lt;number&gt;</a:t>
            </a:fld>
            <a:endParaRPr b="0" lang="en-US" sz="1400" spc="-1" strike="noStrike">
              <a:latin typeface="Times New Roman"/>
            </a:endParaRPr>
          </a:p>
        </p:txBody>
      </p:sp>
      <p:pic>
        <p:nvPicPr>
          <p:cNvPr id="199" name="Rectangle 3" descr=""/>
          <p:cNvPicPr/>
          <p:nvPr/>
        </p:nvPicPr>
        <p:blipFill>
          <a:blip r:embed="rId1"/>
          <a:stretch/>
        </p:blipFill>
        <p:spPr>
          <a:xfrm>
            <a:off x="360360" y="1917360"/>
            <a:ext cx="8583480" cy="4883040"/>
          </a:xfrm>
          <a:prstGeom prst="rect">
            <a:avLst/>
          </a:prstGeom>
          <a:ln>
            <a:noFill/>
          </a:ln>
        </p:spPr>
      </p:pic>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Xác định độ tương đồng</a:t>
            </a:r>
            <a:endParaRPr b="0" lang="vi-VN" sz="3600" spc="-1" strike="noStrike">
              <a:solidFill>
                <a:srgbClr val="000000"/>
              </a:solidFill>
              <a:latin typeface="Tahoma"/>
            </a:endParaRPr>
          </a:p>
        </p:txBody>
      </p:sp>
      <p:sp>
        <p:nvSpPr>
          <p:cNvPr id="201" name="TextShape 2"/>
          <p:cNvSpPr txBox="1"/>
          <p:nvPr/>
        </p:nvSpPr>
        <p:spPr>
          <a:xfrm>
            <a:off x="611640" y="1989000"/>
            <a:ext cx="8332200" cy="3639240"/>
          </a:xfrm>
          <a:prstGeom prst="rect">
            <a:avLst/>
          </a:prstGeom>
          <a:noFill/>
          <a:ln>
            <a:noFill/>
          </a:ln>
        </p:spPr>
        <p:txBody>
          <a:bodyPr/>
          <a:p>
            <a:pPr marL="343080" indent="-342720">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Tương đồng là đặc tính nghịch của sự khác biệt.</a:t>
            </a:r>
            <a:endParaRPr b="0" lang="vi-VN" sz="28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Trong không gian vec-tơ có thể đo khoảng cách Euclide giữa hai điểm biểu diễn hai văn bản bất kỳ và sử dụng giá trị khoảng cách này đại diện cho sự khác biệt giữa hai văn bản tương ứng.</a:t>
            </a:r>
            <a:endParaRPr b="0" lang="vi-VN" sz="2800" spc="-1" strike="noStrike">
              <a:solidFill>
                <a:srgbClr val="000000"/>
              </a:solidFill>
              <a:latin typeface="Tahoma"/>
            </a:endParaRPr>
          </a:p>
          <a:p>
            <a:pPr>
              <a:lnSpc>
                <a:spcPct val="100000"/>
              </a:lnSpc>
              <a:spcBef>
                <a:spcPts val="561"/>
              </a:spcBef>
            </a:pPr>
            <a:endParaRPr b="0" lang="vi-VN" sz="2800" spc="-1" strike="noStrike">
              <a:solidFill>
                <a:srgbClr val="000000"/>
              </a:solidFill>
              <a:latin typeface="Tahoma"/>
            </a:endParaRPr>
          </a:p>
          <a:p>
            <a:pPr algn="just">
              <a:lnSpc>
                <a:spcPct val="100000"/>
              </a:lnSpc>
              <a:spcBef>
                <a:spcPts val="479"/>
              </a:spcBef>
            </a:pPr>
            <a:r>
              <a:rPr b="0" lang="vi-VN" sz="2400" spc="-1" strike="noStrike">
                <a:solidFill>
                  <a:srgbClr val="333399"/>
                </a:solidFill>
                <a:latin typeface="Tahoma"/>
              </a:rPr>
              <a:t>Xếp hạng văn bản theo thứ tự tăng dần khoảng cách Euclide?</a:t>
            </a:r>
            <a:endParaRPr b="0" lang="vi-VN" sz="2400" spc="-1" strike="noStrike">
              <a:solidFill>
                <a:srgbClr val="000000"/>
              </a:solidFill>
              <a:latin typeface="Tahoma"/>
            </a:endParaRPr>
          </a:p>
        </p:txBody>
      </p:sp>
      <p:sp>
        <p:nvSpPr>
          <p:cNvPr id="202" name="TextShape 3"/>
          <p:cNvSpPr txBox="1"/>
          <p:nvPr/>
        </p:nvSpPr>
        <p:spPr>
          <a:xfrm>
            <a:off x="7042320" y="6243480"/>
            <a:ext cx="1904760" cy="456840"/>
          </a:xfrm>
          <a:prstGeom prst="rect">
            <a:avLst/>
          </a:prstGeom>
          <a:noFill/>
          <a:ln>
            <a:noFill/>
          </a:ln>
        </p:spPr>
        <p:txBody>
          <a:bodyPr anchor="b"/>
          <a:p>
            <a:pPr algn="r">
              <a:lnSpc>
                <a:spcPct val="100000"/>
              </a:lnSpc>
            </a:pPr>
            <a:fld id="{03EF382E-4FD4-42BD-9363-1076FD589C8F}"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Thử nghiệm 1: </a:t>
            </a:r>
            <a:br/>
            <a:r>
              <a:rPr b="0" lang="vi-VN" sz="3600" spc="-1" strike="noStrike">
                <a:solidFill>
                  <a:srgbClr val="333399"/>
                </a:solidFill>
                <a:latin typeface="Tahoma"/>
              </a:rPr>
              <a:t>Sử dụng khoảng cách Euclide</a:t>
            </a:r>
            <a:endParaRPr b="0" lang="vi-VN" sz="3600" spc="-1" strike="noStrike">
              <a:solidFill>
                <a:srgbClr val="000000"/>
              </a:solidFill>
              <a:latin typeface="Tahoma"/>
            </a:endParaRPr>
          </a:p>
        </p:txBody>
      </p:sp>
      <p:sp>
        <p:nvSpPr>
          <p:cNvPr id="204" name="TextShape 2"/>
          <p:cNvSpPr txBox="1"/>
          <p:nvPr/>
        </p:nvSpPr>
        <p:spPr>
          <a:xfrm>
            <a:off x="611640" y="2205000"/>
            <a:ext cx="3312360" cy="3927240"/>
          </a:xfrm>
          <a:prstGeom prst="rect">
            <a:avLst/>
          </a:prstGeom>
          <a:noFill/>
          <a:ln>
            <a:noFill/>
          </a:ln>
        </p:spPr>
        <p:txBody>
          <a:bodyPr/>
          <a:p>
            <a:pPr marL="343080" indent="-342720">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Khoảng cách Euclide giữa biểu diễn vec-tơ của q và d</a:t>
            </a:r>
            <a:r>
              <a:rPr b="0" lang="vi-VN" sz="2800" spc="-1" strike="noStrike" baseline="-25000">
                <a:solidFill>
                  <a:srgbClr val="000000"/>
                </a:solidFill>
                <a:latin typeface="Tahoma"/>
              </a:rPr>
              <a:t>2</a:t>
            </a:r>
            <a:r>
              <a:rPr b="0" lang="vi-VN" sz="2800" spc="-1" strike="noStrike">
                <a:solidFill>
                  <a:srgbClr val="000000"/>
                </a:solidFill>
                <a:latin typeface="Tahoma"/>
              </a:rPr>
              <a:t> tương đối lớn mặc dù phân bố từ rất giống nhau</a:t>
            </a:r>
            <a:endParaRPr b="0" lang="vi-VN" sz="2800" spc="-1" strike="noStrike">
              <a:solidFill>
                <a:srgbClr val="000000"/>
              </a:solidFill>
              <a:latin typeface="Tahoma"/>
            </a:endParaRPr>
          </a:p>
        </p:txBody>
      </p:sp>
      <p:pic>
        <p:nvPicPr>
          <p:cNvPr id="205" name="Picture 4" descr=""/>
          <p:cNvPicPr/>
          <p:nvPr/>
        </p:nvPicPr>
        <p:blipFill>
          <a:blip r:embed="rId1"/>
          <a:stretch/>
        </p:blipFill>
        <p:spPr>
          <a:xfrm>
            <a:off x="3851280" y="2163600"/>
            <a:ext cx="4752720" cy="3928680"/>
          </a:xfrm>
          <a:prstGeom prst="rect">
            <a:avLst/>
          </a:prstGeom>
          <a:ln>
            <a:noFill/>
          </a:ln>
        </p:spPr>
      </p:pic>
      <p:sp>
        <p:nvSpPr>
          <p:cNvPr id="206" name="TextShape 3"/>
          <p:cNvSpPr txBox="1"/>
          <p:nvPr/>
        </p:nvSpPr>
        <p:spPr>
          <a:xfrm>
            <a:off x="7042320" y="6243480"/>
            <a:ext cx="1904760" cy="456840"/>
          </a:xfrm>
          <a:prstGeom prst="rect">
            <a:avLst/>
          </a:prstGeom>
          <a:noFill/>
          <a:ln>
            <a:noFill/>
          </a:ln>
        </p:spPr>
        <p:txBody>
          <a:bodyPr anchor="b"/>
          <a:p>
            <a:pPr algn="r">
              <a:lnSpc>
                <a:spcPct val="100000"/>
              </a:lnSpc>
            </a:pPr>
            <a:fld id="{A3B7DC21-C731-4157-B9DF-68E66EE93408}"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Thử nghiệm 2:</a:t>
            </a:r>
            <a:br/>
            <a:r>
              <a:rPr b="0" lang="vi-VN" sz="3600" spc="-1" strike="noStrike">
                <a:solidFill>
                  <a:srgbClr val="333399"/>
                </a:solidFill>
                <a:latin typeface="Tahoma"/>
              </a:rPr>
              <a:t>Sử dụng khoảng cách góc</a:t>
            </a:r>
            <a:endParaRPr b="0" lang="vi-VN" sz="3600" spc="-1" strike="noStrike">
              <a:solidFill>
                <a:srgbClr val="000000"/>
              </a:solidFill>
              <a:latin typeface="Tahoma"/>
            </a:endParaRPr>
          </a:p>
        </p:txBody>
      </p:sp>
      <p:sp>
        <p:nvSpPr>
          <p:cNvPr id="208" name="TextShape 2"/>
          <p:cNvSpPr txBox="1"/>
          <p:nvPr/>
        </p:nvSpPr>
        <p:spPr>
          <a:xfrm>
            <a:off x="611640" y="1989000"/>
            <a:ext cx="8352720" cy="468000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Từ văn bản d thiết lập d’ bằng cách lặp lại nội dung của d </a:t>
            </a:r>
            <a:endParaRPr b="0" lang="vi-VN" sz="2800" spc="-1" strike="noStrike">
              <a:solidFill>
                <a:srgbClr val="000000"/>
              </a:solidFill>
              <a:latin typeface="Tahoma"/>
            </a:endParaRPr>
          </a:p>
          <a:p>
            <a:pPr lvl="1" marL="743040" indent="-285480">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Về mặt nội dung thì d và d’ là tương đương. Văn bản d’ tuy dài hơn nhưng không cung cấp thông tin mới.</a:t>
            </a:r>
            <a:endParaRPr b="0" lang="vi-VN" sz="24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Khoảng cách Euclide giữa biểu diễn vec-tơ của d và d’ có thể rất lớn</a:t>
            </a:r>
            <a:endParaRPr b="0" lang="vi-VN" sz="24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Góc giữa biểu diễn vec-tơ của d và d’ bằng 0 thể hiện mức tương đồng cực đại</a:t>
            </a:r>
            <a:endParaRPr b="0" lang="vi-VN" sz="2400" spc="-1" strike="noStrike">
              <a:solidFill>
                <a:srgbClr val="000000"/>
              </a:solidFill>
              <a:latin typeface="Tahoma"/>
            </a:endParaRPr>
          </a:p>
          <a:p>
            <a:pPr algn="just">
              <a:lnSpc>
                <a:spcPct val="100000"/>
              </a:lnSpc>
              <a:spcBef>
                <a:spcPts val="561"/>
              </a:spcBef>
            </a:pPr>
            <a:r>
              <a:rPr b="0" lang="vi-VN" sz="2800" spc="-1" strike="noStrike">
                <a:solidFill>
                  <a:srgbClr val="333399"/>
                </a:solidFill>
                <a:latin typeface="Tahoma"/>
              </a:rPr>
              <a:t>Xếp hạng văn bản theo thứ tự tăng dần của khoảng cách góc?</a:t>
            </a:r>
            <a:endParaRPr b="0" lang="vi-VN" sz="2800" spc="-1" strike="noStrike">
              <a:solidFill>
                <a:srgbClr val="000000"/>
              </a:solidFill>
              <a:latin typeface="Tahoma"/>
            </a:endParaRPr>
          </a:p>
        </p:txBody>
      </p:sp>
      <p:sp>
        <p:nvSpPr>
          <p:cNvPr id="209" name="TextShape 3"/>
          <p:cNvSpPr txBox="1"/>
          <p:nvPr/>
        </p:nvSpPr>
        <p:spPr>
          <a:xfrm>
            <a:off x="7042320" y="6243480"/>
            <a:ext cx="1904760" cy="456840"/>
          </a:xfrm>
          <a:prstGeom prst="rect">
            <a:avLst/>
          </a:prstGeom>
          <a:noFill/>
          <a:ln>
            <a:noFill/>
          </a:ln>
        </p:spPr>
        <p:txBody>
          <a:bodyPr anchor="b"/>
          <a:p>
            <a:pPr algn="r">
              <a:lnSpc>
                <a:spcPct val="100000"/>
              </a:lnSpc>
            </a:pPr>
            <a:fld id="{53121BB9-BC49-4F3A-9D8F-5A15272CCFE8}"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Cosine vs. khoảng cách góc</a:t>
            </a:r>
            <a:endParaRPr b="0" lang="vi-VN" sz="3600" spc="-1" strike="noStrike">
              <a:solidFill>
                <a:srgbClr val="000000"/>
              </a:solidFill>
              <a:latin typeface="Tahoma"/>
            </a:endParaRPr>
          </a:p>
        </p:txBody>
      </p:sp>
      <p:sp>
        <p:nvSpPr>
          <p:cNvPr id="211" name="TextShape 2"/>
          <p:cNvSpPr txBox="1"/>
          <p:nvPr/>
        </p:nvSpPr>
        <p:spPr>
          <a:xfrm>
            <a:off x="611640" y="2017800"/>
            <a:ext cx="8343000" cy="349920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Hai xếp hạng sau là tương đương</a:t>
            </a:r>
            <a:endParaRPr b="0" lang="vi-VN" sz="28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Xếp hạng văn bản theo thứ tự tăng dần góc giữa các biểu diễn vec-tơ của văn bản và truy vấn</a:t>
            </a:r>
            <a:endParaRPr b="0" lang="vi-VN" sz="24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Xếp hạng văn bản theo thứ tự giảm dần cosine góc giữa các biểu diễn vec-tơ của văn bản và truy vấn.</a:t>
            </a:r>
            <a:endParaRPr b="0" lang="vi-VN" sz="24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Cosine là hàm đơn điệu giảm trong khoảng [0</a:t>
            </a:r>
            <a:r>
              <a:rPr b="0" lang="vi-VN" sz="2800" spc="-1" strike="noStrike" baseline="30000">
                <a:solidFill>
                  <a:srgbClr val="000000"/>
                </a:solidFill>
                <a:latin typeface="Tahoma"/>
              </a:rPr>
              <a:t>o</a:t>
            </a:r>
            <a:r>
              <a:rPr b="0" lang="vi-VN" sz="2800" spc="-1" strike="noStrike">
                <a:solidFill>
                  <a:srgbClr val="000000"/>
                </a:solidFill>
                <a:latin typeface="Tahoma"/>
              </a:rPr>
              <a:t>,180</a:t>
            </a:r>
            <a:r>
              <a:rPr b="0" lang="vi-VN" sz="2800" spc="-1" strike="noStrike" baseline="30000">
                <a:solidFill>
                  <a:srgbClr val="000000"/>
                </a:solidFill>
                <a:latin typeface="Tahoma"/>
              </a:rPr>
              <a:t>o</a:t>
            </a:r>
            <a:r>
              <a:rPr b="0" lang="vi-VN" sz="2800" spc="-1" strike="noStrike">
                <a:solidFill>
                  <a:srgbClr val="000000"/>
                </a:solidFill>
                <a:latin typeface="Tahoma"/>
              </a:rPr>
              <a:t>]</a:t>
            </a:r>
            <a:endParaRPr b="0" lang="vi-VN" sz="2800" spc="-1" strike="noStrike">
              <a:solidFill>
                <a:srgbClr val="000000"/>
              </a:solidFill>
              <a:latin typeface="Tahoma"/>
            </a:endParaRPr>
          </a:p>
          <a:p>
            <a:pPr algn="just">
              <a:lnSpc>
                <a:spcPct val="100000"/>
              </a:lnSpc>
              <a:spcBef>
                <a:spcPts val="561"/>
              </a:spcBef>
            </a:pPr>
            <a:endParaRPr b="0" lang="vi-VN" sz="2800" spc="-1" strike="noStrike">
              <a:solidFill>
                <a:srgbClr val="000000"/>
              </a:solidFill>
              <a:latin typeface="Tahoma"/>
            </a:endParaRPr>
          </a:p>
        </p:txBody>
      </p:sp>
      <p:sp>
        <p:nvSpPr>
          <p:cNvPr id="212" name="TextShape 3"/>
          <p:cNvSpPr txBox="1"/>
          <p:nvPr/>
        </p:nvSpPr>
        <p:spPr>
          <a:xfrm>
            <a:off x="7042320" y="6243480"/>
            <a:ext cx="1904760" cy="456840"/>
          </a:xfrm>
          <a:prstGeom prst="rect">
            <a:avLst/>
          </a:prstGeom>
          <a:noFill/>
          <a:ln>
            <a:noFill/>
          </a:ln>
        </p:spPr>
        <p:txBody>
          <a:bodyPr anchor="b"/>
          <a:p>
            <a:pPr algn="r">
              <a:lnSpc>
                <a:spcPct val="100000"/>
              </a:lnSpc>
            </a:pPr>
            <a:fld id="{E4FDD2FE-5194-4E80-8041-C5133E314DD6}"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1150920" y="214200"/>
            <a:ext cx="7792560" cy="693360"/>
          </a:xfrm>
          <a:prstGeom prst="rect">
            <a:avLst/>
          </a:prstGeom>
          <a:noFill/>
          <a:ln>
            <a:noFill/>
          </a:ln>
        </p:spPr>
        <p:txBody>
          <a:bodyPr anchor="b"/>
          <a:p>
            <a:pPr>
              <a:lnSpc>
                <a:spcPct val="100000"/>
              </a:lnSpc>
            </a:pPr>
            <a:r>
              <a:rPr b="0" lang="vi-VN" sz="3600" spc="-1" strike="noStrike">
                <a:solidFill>
                  <a:srgbClr val="333399"/>
                </a:solidFill>
                <a:latin typeface="Tahoma"/>
              </a:rPr>
              <a:t>Cosine vs. khoảng cách góc (2)</a:t>
            </a:r>
            <a:endParaRPr b="0" lang="vi-VN" sz="3600" spc="-1" strike="noStrike">
              <a:solidFill>
                <a:srgbClr val="000000"/>
              </a:solidFill>
              <a:latin typeface="Tahoma"/>
            </a:endParaRPr>
          </a:p>
        </p:txBody>
      </p:sp>
      <p:sp>
        <p:nvSpPr>
          <p:cNvPr id="214" name="TextShape 2"/>
          <p:cNvSpPr txBox="1"/>
          <p:nvPr/>
        </p:nvSpPr>
        <p:spPr>
          <a:xfrm>
            <a:off x="1182600" y="5589720"/>
            <a:ext cx="7772040" cy="1007280"/>
          </a:xfrm>
          <a:prstGeom prst="rect">
            <a:avLst/>
          </a:prstGeom>
          <a:noFill/>
          <a:ln>
            <a:noFill/>
          </a:ln>
        </p:spPr>
        <p:txBody>
          <a:bodyPr/>
          <a:p>
            <a:pPr>
              <a:lnSpc>
                <a:spcPct val="100000"/>
              </a:lnSpc>
              <a:spcBef>
                <a:spcPts val="561"/>
              </a:spcBef>
            </a:pPr>
            <a:r>
              <a:rPr b="0" lang="vi-VN" sz="2800" spc="-1" strike="noStrike">
                <a:solidFill>
                  <a:srgbClr val="7575d1"/>
                </a:solidFill>
                <a:latin typeface="Tahoma"/>
              </a:rPr>
              <a:t>Tính cosine như thế nào? Ưu điểm sử dụng cosine so với góc là gì?</a:t>
            </a:r>
            <a:endParaRPr b="0" lang="vi-VN" sz="2800" spc="-1" strike="noStrike">
              <a:solidFill>
                <a:srgbClr val="000000"/>
              </a:solidFill>
              <a:latin typeface="Tahoma"/>
            </a:endParaRPr>
          </a:p>
        </p:txBody>
      </p:sp>
      <p:pic>
        <p:nvPicPr>
          <p:cNvPr id="215" name="Picture 4" descr=""/>
          <p:cNvPicPr/>
          <p:nvPr/>
        </p:nvPicPr>
        <p:blipFill>
          <a:blip r:embed="rId1"/>
          <a:srcRect l="0" t="16669" r="0" b="16669"/>
          <a:stretch/>
        </p:blipFill>
        <p:spPr>
          <a:xfrm>
            <a:off x="911160" y="1052640"/>
            <a:ext cx="6324120" cy="4215960"/>
          </a:xfrm>
          <a:prstGeom prst="rect">
            <a:avLst/>
          </a:prstGeom>
          <a:ln>
            <a:noFill/>
          </a:ln>
        </p:spPr>
      </p:pic>
      <p:sp>
        <p:nvSpPr>
          <p:cNvPr id="216" name="TextShape 3"/>
          <p:cNvSpPr txBox="1"/>
          <p:nvPr/>
        </p:nvSpPr>
        <p:spPr>
          <a:xfrm>
            <a:off x="7042320" y="6243480"/>
            <a:ext cx="1904760" cy="456840"/>
          </a:xfrm>
          <a:prstGeom prst="rect">
            <a:avLst/>
          </a:prstGeom>
          <a:noFill/>
          <a:ln>
            <a:noFill/>
          </a:ln>
        </p:spPr>
        <p:txBody>
          <a:bodyPr anchor="b"/>
          <a:p>
            <a:pPr algn="r">
              <a:lnSpc>
                <a:spcPct val="100000"/>
              </a:lnSpc>
            </a:pPr>
            <a:fld id="{1752FC5A-84E1-49B8-A77F-ED5B03715B75}"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Độ tương đồng Cosine</a:t>
            </a:r>
            <a:endParaRPr b="0" lang="vi-VN" sz="3600" spc="-1" strike="noStrike">
              <a:solidFill>
                <a:srgbClr val="000000"/>
              </a:solidFill>
              <a:latin typeface="Tahoma"/>
            </a:endParaRPr>
          </a:p>
        </p:txBody>
      </p:sp>
      <p:sp>
        <p:nvSpPr>
          <p:cNvPr id="218" name="TextShape 2"/>
          <p:cNvSpPr txBox="1"/>
          <p:nvPr/>
        </p:nvSpPr>
        <p:spPr>
          <a:xfrm>
            <a:off x="611280" y="2017800"/>
            <a:ext cx="5905080" cy="1626840"/>
          </a:xfrm>
          <a:prstGeom prst="rect">
            <a:avLst/>
          </a:prstGeom>
          <a:noFill/>
          <a:ln>
            <a:noFill/>
          </a:ln>
        </p:spPr>
        <p:txBody>
          <a:bodyPr/>
          <a:p>
            <a:pPr marL="343080" indent="-342720" algn="just">
              <a:lnSpc>
                <a:spcPct val="100000"/>
              </a:lnSpc>
              <a:spcBef>
                <a:spcPts val="400"/>
              </a:spcBef>
              <a:buClr>
                <a:srgbClr val="3333cc"/>
              </a:buClr>
              <a:buSzPct val="60000"/>
              <a:buFont typeface="Wingdings" charset="2"/>
              <a:buChar char=""/>
            </a:pPr>
            <a:r>
              <a:rPr b="0" lang="vi-VN" sz="2000" spc="-1" strike="noStrike">
                <a:solidFill>
                  <a:srgbClr val="000000"/>
                </a:solidFill>
                <a:latin typeface="Tahoma"/>
              </a:rPr>
              <a:t>Độ tương đồng cosine là cosine góc giữa hai vec-tơ</a:t>
            </a:r>
            <a:endParaRPr b="0" lang="vi-VN" sz="2000" spc="-1" strike="noStrike">
              <a:solidFill>
                <a:srgbClr val="000000"/>
              </a:solidFill>
              <a:latin typeface="Tahoma"/>
            </a:endParaRPr>
          </a:p>
          <a:p>
            <a:pPr lvl="1" marL="743040" indent="-285480" algn="just">
              <a:lnSpc>
                <a:spcPct val="100000"/>
              </a:lnSpc>
              <a:spcBef>
                <a:spcPts val="320"/>
              </a:spcBef>
              <a:buClr>
                <a:srgbClr val="ff0000"/>
              </a:buClr>
              <a:buSzPct val="55000"/>
              <a:buFont typeface="Wingdings" charset="2"/>
              <a:buChar char=""/>
            </a:pPr>
            <a:r>
              <a:rPr b="0" lang="vi-VN" sz="1600" spc="-1" strike="noStrike">
                <a:solidFill>
                  <a:srgbClr val="000000"/>
                </a:solidFill>
                <a:latin typeface="Tahoma"/>
              </a:rPr>
              <a:t>Bằng tích vô hướng chia tích độ dài các vec-tơ </a:t>
            </a:r>
            <a:endParaRPr b="0" lang="vi-VN" sz="1600" spc="-1" strike="noStrike">
              <a:solidFill>
                <a:srgbClr val="000000"/>
              </a:solidFill>
              <a:latin typeface="Tahoma"/>
            </a:endParaRPr>
          </a:p>
        </p:txBody>
      </p:sp>
      <p:grpSp>
        <p:nvGrpSpPr>
          <p:cNvPr id="219" name="Group 3"/>
          <p:cNvGrpSpPr/>
          <p:nvPr/>
        </p:nvGrpSpPr>
        <p:grpSpPr>
          <a:xfrm>
            <a:off x="6337800" y="1403280"/>
            <a:ext cx="2476800" cy="3065040"/>
            <a:chOff x="6337800" y="1403280"/>
            <a:chExt cx="2476800" cy="3065040"/>
          </a:xfrm>
        </p:grpSpPr>
        <p:sp>
          <p:nvSpPr>
            <p:cNvPr id="220" name="CustomShape 4"/>
            <p:cNvSpPr/>
            <p:nvPr/>
          </p:nvSpPr>
          <p:spPr>
            <a:xfrm>
              <a:off x="7079400" y="3102120"/>
              <a:ext cx="388080" cy="436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2000" spc="-1" strike="noStrike">
                  <a:solidFill>
                    <a:srgbClr val="000000"/>
                  </a:solidFill>
                  <a:latin typeface="Symbol"/>
                  <a:ea typeface="PMingLiU"/>
                </a:rPr>
                <a:t></a:t>
              </a:r>
              <a:r>
                <a:rPr b="0" lang="en-US" sz="2000" spc="-1" strike="noStrike" baseline="-25000">
                  <a:solidFill>
                    <a:srgbClr val="000000"/>
                  </a:solidFill>
                  <a:latin typeface="Symbol"/>
                  <a:ea typeface="PMingLiU"/>
                </a:rPr>
                <a:t>2</a:t>
              </a:r>
              <a:endParaRPr b="0" lang="en-US" sz="2000" spc="-1" strike="noStrike">
                <a:latin typeface="Arial"/>
              </a:endParaRPr>
            </a:p>
          </p:txBody>
        </p:sp>
        <p:sp>
          <p:nvSpPr>
            <p:cNvPr id="221" name="CustomShape 5"/>
            <p:cNvSpPr/>
            <p:nvPr/>
          </p:nvSpPr>
          <p:spPr>
            <a:xfrm>
              <a:off x="7655400" y="1414440"/>
              <a:ext cx="325800" cy="436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2000" spc="-1" strike="noStrike">
                  <a:solidFill>
                    <a:srgbClr val="000000"/>
                  </a:solidFill>
                  <a:latin typeface="Times New Roman"/>
                  <a:ea typeface="PMingLiU"/>
                </a:rPr>
                <a:t>t</a:t>
              </a:r>
              <a:r>
                <a:rPr b="0" i="1" lang="en-US" sz="2000" spc="-1" strike="noStrike" baseline="-25000">
                  <a:solidFill>
                    <a:srgbClr val="000000"/>
                  </a:solidFill>
                  <a:latin typeface="Times New Roman"/>
                  <a:ea typeface="PMingLiU"/>
                </a:rPr>
                <a:t>3</a:t>
              </a:r>
              <a:endParaRPr b="0" lang="en-US" sz="2000" spc="-1" strike="noStrike">
                <a:latin typeface="Arial"/>
              </a:endParaRPr>
            </a:p>
          </p:txBody>
        </p:sp>
        <p:sp>
          <p:nvSpPr>
            <p:cNvPr id="222" name="Line 6"/>
            <p:cNvSpPr/>
            <p:nvPr/>
          </p:nvSpPr>
          <p:spPr>
            <a:xfrm>
              <a:off x="7620120" y="3274920"/>
              <a:ext cx="1146240" cy="360"/>
            </a:xfrm>
            <a:prstGeom prst="line">
              <a:avLst/>
            </a:prstGeom>
            <a:ln w="9360">
              <a:solidFill>
                <a:srgbClr val="000000"/>
              </a:solidFill>
              <a:round/>
              <a:tailEnd len="med" type="triangle" w="med"/>
            </a:ln>
          </p:spPr>
          <p:style>
            <a:lnRef idx="0"/>
            <a:fillRef idx="0"/>
            <a:effectRef idx="0"/>
            <a:fontRef idx="minor"/>
          </p:style>
        </p:sp>
        <p:sp>
          <p:nvSpPr>
            <p:cNvPr id="223" name="Line 7"/>
            <p:cNvSpPr/>
            <p:nvPr/>
          </p:nvSpPr>
          <p:spPr>
            <a:xfrm flipH="1">
              <a:off x="6531120" y="3271680"/>
              <a:ext cx="1081080" cy="1165320"/>
            </a:xfrm>
            <a:prstGeom prst="line">
              <a:avLst/>
            </a:prstGeom>
            <a:ln w="9360">
              <a:solidFill>
                <a:srgbClr val="000000"/>
              </a:solidFill>
              <a:round/>
              <a:tailEnd len="med" type="triangle" w="med"/>
            </a:ln>
          </p:spPr>
          <p:style>
            <a:lnRef idx="0"/>
            <a:fillRef idx="0"/>
            <a:effectRef idx="0"/>
            <a:fontRef idx="minor"/>
          </p:style>
        </p:sp>
        <p:sp>
          <p:nvSpPr>
            <p:cNvPr id="224" name="Line 8"/>
            <p:cNvSpPr/>
            <p:nvPr/>
          </p:nvSpPr>
          <p:spPr>
            <a:xfrm flipV="1">
              <a:off x="7612200" y="1403280"/>
              <a:ext cx="360" cy="1868400"/>
            </a:xfrm>
            <a:prstGeom prst="line">
              <a:avLst/>
            </a:prstGeom>
            <a:ln w="9360">
              <a:solidFill>
                <a:srgbClr val="000000"/>
              </a:solidFill>
              <a:round/>
              <a:tailEnd len="med" type="triangle" w="med"/>
            </a:ln>
          </p:spPr>
          <p:style>
            <a:lnRef idx="0"/>
            <a:fillRef idx="0"/>
            <a:effectRef idx="0"/>
            <a:fontRef idx="minor"/>
          </p:style>
        </p:sp>
        <p:sp>
          <p:nvSpPr>
            <p:cNvPr id="225" name="Line 9"/>
            <p:cNvSpPr/>
            <p:nvPr/>
          </p:nvSpPr>
          <p:spPr>
            <a:xfrm flipH="1" flipV="1">
              <a:off x="7131240" y="2500200"/>
              <a:ext cx="466560" cy="768240"/>
            </a:xfrm>
            <a:prstGeom prst="line">
              <a:avLst/>
            </a:prstGeom>
            <a:ln w="57240">
              <a:solidFill>
                <a:srgbClr val="333399"/>
              </a:solidFill>
              <a:round/>
              <a:tailEnd len="med" type="triangle" w="med"/>
            </a:ln>
          </p:spPr>
          <p:style>
            <a:lnRef idx="0"/>
            <a:fillRef idx="0"/>
            <a:effectRef idx="0"/>
            <a:fontRef idx="minor"/>
          </p:style>
        </p:sp>
        <p:sp>
          <p:nvSpPr>
            <p:cNvPr id="226" name="Line 10"/>
            <p:cNvSpPr/>
            <p:nvPr/>
          </p:nvSpPr>
          <p:spPr>
            <a:xfrm flipH="1">
              <a:off x="7027920" y="3259080"/>
              <a:ext cx="576360" cy="1165320"/>
            </a:xfrm>
            <a:prstGeom prst="line">
              <a:avLst/>
            </a:prstGeom>
            <a:ln w="57240">
              <a:solidFill>
                <a:srgbClr val="f83f24"/>
              </a:solidFill>
              <a:round/>
              <a:tailEnd len="med" type="triangle" w="med"/>
            </a:ln>
          </p:spPr>
          <p:style>
            <a:lnRef idx="0"/>
            <a:fillRef idx="0"/>
            <a:effectRef idx="0"/>
            <a:fontRef idx="minor"/>
          </p:style>
        </p:sp>
        <p:sp>
          <p:nvSpPr>
            <p:cNvPr id="227" name="Line 11"/>
            <p:cNvSpPr/>
            <p:nvPr/>
          </p:nvSpPr>
          <p:spPr>
            <a:xfrm flipV="1">
              <a:off x="7612200" y="2651040"/>
              <a:ext cx="360" cy="620640"/>
            </a:xfrm>
            <a:prstGeom prst="line">
              <a:avLst/>
            </a:prstGeom>
            <a:ln w="57240">
              <a:solidFill>
                <a:srgbClr val="000000"/>
              </a:solidFill>
              <a:round/>
              <a:tailEnd len="med" type="triangle" w="med"/>
            </a:ln>
          </p:spPr>
          <p:style>
            <a:lnRef idx="0"/>
            <a:fillRef idx="0"/>
            <a:effectRef idx="0"/>
            <a:fontRef idx="minor"/>
          </p:style>
        </p:sp>
        <p:sp>
          <p:nvSpPr>
            <p:cNvPr id="228" name="CustomShape 12"/>
            <p:cNvSpPr/>
            <p:nvPr/>
          </p:nvSpPr>
          <p:spPr>
            <a:xfrm>
              <a:off x="8488800" y="3206880"/>
              <a:ext cx="325800" cy="436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2000" spc="-1" strike="noStrike">
                  <a:solidFill>
                    <a:srgbClr val="000000"/>
                  </a:solidFill>
                  <a:latin typeface="Times New Roman"/>
                  <a:ea typeface="PMingLiU"/>
                </a:rPr>
                <a:t>t</a:t>
              </a:r>
              <a:r>
                <a:rPr b="0" i="1" lang="en-US" sz="2000" spc="-1" strike="noStrike" baseline="-25000">
                  <a:solidFill>
                    <a:srgbClr val="000000"/>
                  </a:solidFill>
                  <a:latin typeface="Times New Roman"/>
                  <a:ea typeface="PMingLiU"/>
                </a:rPr>
                <a:t>1</a:t>
              </a:r>
              <a:endParaRPr b="0" lang="en-US" sz="2000" spc="-1" strike="noStrike">
                <a:latin typeface="Arial"/>
              </a:endParaRPr>
            </a:p>
          </p:txBody>
        </p:sp>
        <p:sp>
          <p:nvSpPr>
            <p:cNvPr id="229" name="CustomShape 13"/>
            <p:cNvSpPr/>
            <p:nvPr/>
          </p:nvSpPr>
          <p:spPr>
            <a:xfrm>
              <a:off x="6337800" y="3913200"/>
              <a:ext cx="325800" cy="436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2000" spc="-1" strike="noStrike">
                  <a:solidFill>
                    <a:srgbClr val="000000"/>
                  </a:solidFill>
                  <a:latin typeface="Times New Roman"/>
                  <a:ea typeface="PMingLiU"/>
                </a:rPr>
                <a:t>t</a:t>
              </a:r>
              <a:r>
                <a:rPr b="0" i="1" lang="en-US" sz="2000" spc="-1" strike="noStrike" baseline="-25000">
                  <a:solidFill>
                    <a:srgbClr val="000000"/>
                  </a:solidFill>
                  <a:latin typeface="Times New Roman"/>
                  <a:ea typeface="PMingLiU"/>
                </a:rPr>
                <a:t>2</a:t>
              </a:r>
              <a:endParaRPr b="0" lang="en-US" sz="2000" spc="-1" strike="noStrike">
                <a:latin typeface="Arial"/>
              </a:endParaRPr>
            </a:p>
          </p:txBody>
        </p:sp>
        <p:sp>
          <p:nvSpPr>
            <p:cNvPr id="230" name="CustomShape 14"/>
            <p:cNvSpPr/>
            <p:nvPr/>
          </p:nvSpPr>
          <p:spPr>
            <a:xfrm>
              <a:off x="6809400" y="2608200"/>
              <a:ext cx="489240" cy="50580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2400" spc="-1" strike="noStrike">
                  <a:solidFill>
                    <a:srgbClr val="000000"/>
                  </a:solidFill>
                  <a:latin typeface="Times New Roman"/>
                  <a:ea typeface="PMingLiU"/>
                </a:rPr>
                <a:t>D</a:t>
              </a:r>
              <a:r>
                <a:rPr b="0" i="1" lang="en-US" sz="2400" spc="-1" strike="noStrike" baseline="-25000">
                  <a:solidFill>
                    <a:srgbClr val="000000"/>
                  </a:solidFill>
                  <a:latin typeface="Times New Roman"/>
                  <a:ea typeface="PMingLiU"/>
                </a:rPr>
                <a:t>1</a:t>
              </a:r>
              <a:endParaRPr b="0" lang="en-US" sz="2400" spc="-1" strike="noStrike">
                <a:latin typeface="Arial"/>
              </a:endParaRPr>
            </a:p>
          </p:txBody>
        </p:sp>
        <p:sp>
          <p:nvSpPr>
            <p:cNvPr id="231" name="CustomShape 15"/>
            <p:cNvSpPr/>
            <p:nvPr/>
          </p:nvSpPr>
          <p:spPr>
            <a:xfrm>
              <a:off x="7166520" y="3962520"/>
              <a:ext cx="489240" cy="50580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2400" spc="-1" strike="noStrike">
                  <a:solidFill>
                    <a:srgbClr val="000000"/>
                  </a:solidFill>
                  <a:latin typeface="Times New Roman"/>
                  <a:ea typeface="PMingLiU"/>
                </a:rPr>
                <a:t>D</a:t>
              </a:r>
              <a:r>
                <a:rPr b="0" i="1" lang="en-US" sz="2400" spc="-1" strike="noStrike" baseline="-25000">
                  <a:solidFill>
                    <a:srgbClr val="000000"/>
                  </a:solidFill>
                  <a:latin typeface="Times New Roman"/>
                  <a:ea typeface="PMingLiU"/>
                </a:rPr>
                <a:t>2</a:t>
              </a:r>
              <a:endParaRPr b="0" lang="en-US" sz="2400" spc="-1" strike="noStrike">
                <a:latin typeface="Arial"/>
              </a:endParaRPr>
            </a:p>
          </p:txBody>
        </p:sp>
        <p:sp>
          <p:nvSpPr>
            <p:cNvPr id="232" name="CustomShape 16"/>
            <p:cNvSpPr/>
            <p:nvPr/>
          </p:nvSpPr>
          <p:spPr>
            <a:xfrm>
              <a:off x="7677720" y="2779920"/>
              <a:ext cx="400680" cy="45612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2400" spc="-1" strike="noStrike">
                  <a:solidFill>
                    <a:srgbClr val="000000"/>
                  </a:solidFill>
                  <a:latin typeface="Times New Roman"/>
                  <a:ea typeface="PMingLiU"/>
                </a:rPr>
                <a:t>Q</a:t>
              </a:r>
              <a:endParaRPr b="0" lang="en-US" sz="2400" spc="-1" strike="noStrike">
                <a:latin typeface="Arial"/>
              </a:endParaRPr>
            </a:p>
          </p:txBody>
        </p:sp>
        <p:sp>
          <p:nvSpPr>
            <p:cNvPr id="233" name="CustomShape 17"/>
            <p:cNvSpPr/>
            <p:nvPr/>
          </p:nvSpPr>
          <p:spPr>
            <a:xfrm>
              <a:off x="7282080" y="2527200"/>
              <a:ext cx="310680" cy="345600"/>
            </a:xfrm>
            <a:custGeom>
              <a:avLst/>
              <a:gdLst/>
              <a:ahLst/>
              <a:rect l="l" t="t" r="r" b="b"/>
              <a:pathLst>
                <a:path w="29671" h="21600">
                  <a:moveTo>
                    <a:pt x="-1" y="1564"/>
                  </a:moveTo>
                  <a:cubicBezTo>
                    <a:pt x="2565" y="531"/>
                    <a:pt x="5305" y="-1"/>
                    <a:pt x="8071" y="0"/>
                  </a:cubicBezTo>
                  <a:cubicBezTo>
                    <a:pt x="20000" y="0"/>
                    <a:pt x="29671" y="9670"/>
                    <a:pt x="29671" y="21600"/>
                  </a:cubicBezTo>
                  <a:moveTo>
                    <a:pt x="-1" y="1564"/>
                  </a:moveTo>
                  <a:cubicBezTo>
                    <a:pt x="2565" y="531"/>
                    <a:pt x="5305" y="-1"/>
                    <a:pt x="8071" y="0"/>
                  </a:cubicBezTo>
                  <a:cubicBezTo>
                    <a:pt x="20000" y="0"/>
                    <a:pt x="29671" y="9670"/>
                    <a:pt x="29671" y="21600"/>
                  </a:cubicBezTo>
                  <a:lnTo>
                    <a:pt x="8071" y="21600"/>
                  </a:lnTo>
                  <a:lnTo>
                    <a:pt x="-1" y="1564"/>
                  </a:lnTo>
                  <a:close/>
                </a:path>
              </a:pathLst>
            </a:custGeom>
            <a:noFill/>
            <a:ln w="9360">
              <a:solidFill>
                <a:srgbClr val="000000"/>
              </a:solidFill>
              <a:round/>
            </a:ln>
          </p:spPr>
          <p:style>
            <a:lnRef idx="0"/>
            <a:fillRef idx="0"/>
            <a:effectRef idx="0"/>
            <a:fontRef idx="minor"/>
          </p:style>
        </p:sp>
        <p:sp>
          <p:nvSpPr>
            <p:cNvPr id="234" name="CustomShape 18"/>
            <p:cNvSpPr/>
            <p:nvPr/>
          </p:nvSpPr>
          <p:spPr>
            <a:xfrm flipH="1">
              <a:off x="7362720" y="3149640"/>
              <a:ext cx="193320" cy="345600"/>
            </a:xfrm>
            <a:custGeom>
              <a:avLst/>
              <a:gdLst/>
              <a:ahLst/>
              <a:rect l="l" t="t" r="r" b="b"/>
              <a:pathLst>
                <a:path w="21600" h="21600">
                  <a:moveTo>
                    <a:pt x="-1" y="0"/>
                  </a:moveTo>
                  <a:cubicBezTo>
                    <a:pt x="11929" y="0"/>
                    <a:pt x="21600" y="9670"/>
                    <a:pt x="21600" y="21600"/>
                  </a:cubicBezTo>
                  <a:moveTo>
                    <a:pt x="-1" y="0"/>
                  </a:moveTo>
                  <a:cubicBezTo>
                    <a:pt x="11929" y="0"/>
                    <a:pt x="21600" y="9670"/>
                    <a:pt x="21600" y="21600"/>
                  </a:cubicBezTo>
                  <a:lnTo>
                    <a:pt x="0" y="21600"/>
                  </a:lnTo>
                  <a:lnTo>
                    <a:pt x="-1" y="0"/>
                  </a:lnTo>
                  <a:close/>
                </a:path>
              </a:pathLst>
            </a:custGeom>
            <a:noFill/>
            <a:ln w="9360">
              <a:solidFill>
                <a:srgbClr val="000000"/>
              </a:solidFill>
              <a:round/>
            </a:ln>
          </p:spPr>
          <p:style>
            <a:lnRef idx="0"/>
            <a:fillRef idx="0"/>
            <a:effectRef idx="0"/>
            <a:fontRef idx="minor"/>
          </p:style>
        </p:sp>
        <p:sp>
          <p:nvSpPr>
            <p:cNvPr id="235" name="CustomShape 19"/>
            <p:cNvSpPr/>
            <p:nvPr/>
          </p:nvSpPr>
          <p:spPr>
            <a:xfrm>
              <a:off x="7185600" y="2111400"/>
              <a:ext cx="388080" cy="43632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2000" spc="-1" strike="noStrike">
                  <a:solidFill>
                    <a:srgbClr val="000000"/>
                  </a:solidFill>
                  <a:latin typeface="Symbol"/>
                  <a:ea typeface="PMingLiU"/>
                </a:rPr>
                <a:t></a:t>
              </a:r>
              <a:r>
                <a:rPr b="0" lang="en-US" sz="2000" spc="-1" strike="noStrike" baseline="-25000">
                  <a:solidFill>
                    <a:srgbClr val="000000"/>
                  </a:solidFill>
                  <a:latin typeface="Symbol"/>
                  <a:ea typeface="PMingLiU"/>
                </a:rPr>
                <a:t>1</a:t>
              </a:r>
              <a:endParaRPr b="0" lang="en-US" sz="2000" spc="-1" strike="noStrike">
                <a:latin typeface="Arial"/>
              </a:endParaRPr>
            </a:p>
          </p:txBody>
        </p:sp>
      </p:grpSp>
      <p:sp>
        <p:nvSpPr>
          <p:cNvPr id="236" name="CustomShape 20"/>
          <p:cNvSpPr/>
          <p:nvPr/>
        </p:nvSpPr>
        <p:spPr>
          <a:xfrm>
            <a:off x="762120" y="4799160"/>
            <a:ext cx="7924320" cy="1129680"/>
          </a:xfrm>
          <a:prstGeom prst="rect">
            <a:avLst/>
          </a:prstGeom>
          <a:solidFill>
            <a:srgbClr val="ccffff"/>
          </a:solidFill>
          <a:ln>
            <a:noFill/>
          </a:ln>
        </p:spPr>
        <p:style>
          <a:lnRef idx="0"/>
          <a:fillRef idx="0"/>
          <a:effectRef idx="0"/>
          <a:fontRef idx="minor"/>
        </p:style>
        <p:txBody>
          <a:bodyPr lIns="90000" rIns="90000" tIns="45000" bIns="45000"/>
          <a:p>
            <a:pPr>
              <a:lnSpc>
                <a:spcPct val="100000"/>
              </a:lnSpc>
            </a:pPr>
            <a:r>
              <a:rPr b="0" i="1" lang="en-US" sz="2000" spc="-1" strike="noStrike">
                <a:solidFill>
                  <a:srgbClr val="000000"/>
                </a:solidFill>
                <a:latin typeface="Times New Roman"/>
                <a:ea typeface="PMingLiU"/>
              </a:rPr>
              <a:t>D</a:t>
            </a:r>
            <a:r>
              <a:rPr b="0" i="1" lang="en-US" sz="2000" spc="-1" strike="noStrike" baseline="-25000">
                <a:solidFill>
                  <a:srgbClr val="000000"/>
                </a:solidFill>
                <a:latin typeface="Times New Roman"/>
                <a:ea typeface="PMingLiU"/>
              </a:rPr>
              <a:t>1</a:t>
            </a:r>
            <a:r>
              <a:rPr b="0" i="1" lang="en-US" sz="2000" spc="-1" strike="noStrike">
                <a:solidFill>
                  <a:srgbClr val="000000"/>
                </a:solidFill>
                <a:latin typeface="Times New Roman"/>
                <a:ea typeface="PMingLiU"/>
              </a:rPr>
              <a:t> = 2T</a:t>
            </a:r>
            <a:r>
              <a:rPr b="0" i="1" lang="en-US" sz="2000" spc="-1" strike="noStrike" baseline="-25000">
                <a:solidFill>
                  <a:srgbClr val="000000"/>
                </a:solidFill>
                <a:latin typeface="Times New Roman"/>
                <a:ea typeface="PMingLiU"/>
              </a:rPr>
              <a:t>1</a:t>
            </a:r>
            <a:r>
              <a:rPr b="0" i="1" lang="en-US" sz="2000" spc="-1" strike="noStrike">
                <a:solidFill>
                  <a:srgbClr val="000000"/>
                </a:solidFill>
                <a:latin typeface="Times New Roman"/>
                <a:ea typeface="PMingLiU"/>
              </a:rPr>
              <a:t> + 3T</a:t>
            </a:r>
            <a:r>
              <a:rPr b="0" i="1" lang="en-US" sz="2000" spc="-1" strike="noStrike" baseline="-25000">
                <a:solidFill>
                  <a:srgbClr val="000000"/>
                </a:solidFill>
                <a:latin typeface="Times New Roman"/>
                <a:ea typeface="PMingLiU"/>
              </a:rPr>
              <a:t>2</a:t>
            </a:r>
            <a:r>
              <a:rPr b="0" i="1" lang="en-US" sz="2000" spc="-1" strike="noStrike">
                <a:solidFill>
                  <a:srgbClr val="000000"/>
                </a:solidFill>
                <a:latin typeface="Times New Roman"/>
                <a:ea typeface="PMingLiU"/>
              </a:rPr>
              <a:t> + 5T</a:t>
            </a:r>
            <a:r>
              <a:rPr b="0" i="1" lang="en-US" sz="2000" spc="-1" strike="noStrike" baseline="-25000">
                <a:solidFill>
                  <a:srgbClr val="000000"/>
                </a:solidFill>
                <a:latin typeface="Times New Roman"/>
                <a:ea typeface="PMingLiU"/>
              </a:rPr>
              <a:t>3     </a:t>
            </a:r>
            <a:r>
              <a:rPr b="0" lang="en-US" sz="2000" spc="-1" strike="noStrike">
                <a:solidFill>
                  <a:srgbClr val="000000"/>
                </a:solidFill>
                <a:latin typeface="Times New Roman"/>
                <a:ea typeface="PMingLiU"/>
              </a:rPr>
              <a:t>Sim</a:t>
            </a:r>
            <a:r>
              <a:rPr b="0" lang="en-US" sz="2000" spc="-1" strike="noStrike" baseline="-25000">
                <a:solidFill>
                  <a:srgbClr val="000000"/>
                </a:solidFill>
                <a:latin typeface="Times New Roman"/>
                <a:ea typeface="PMingLiU"/>
              </a:rPr>
              <a:t>cos</a:t>
            </a:r>
            <a:r>
              <a:rPr b="0" lang="en-US" sz="2000" spc="-1" strike="noStrike">
                <a:solidFill>
                  <a:srgbClr val="000000"/>
                </a:solidFill>
                <a:latin typeface="Times New Roman"/>
                <a:ea typeface="PMingLiU"/>
              </a:rPr>
              <a:t>(</a:t>
            </a:r>
            <a:r>
              <a:rPr b="0" i="1" lang="en-US" sz="2000" spc="-1" strike="noStrike">
                <a:solidFill>
                  <a:srgbClr val="000000"/>
                </a:solidFill>
                <a:latin typeface="Times New Roman"/>
                <a:ea typeface="PMingLiU"/>
              </a:rPr>
              <a:t>D</a:t>
            </a:r>
            <a:r>
              <a:rPr b="0" i="1" lang="en-US" sz="2000" spc="-1" strike="noStrike" baseline="-25000">
                <a:solidFill>
                  <a:srgbClr val="000000"/>
                </a:solidFill>
                <a:latin typeface="Times New Roman"/>
                <a:ea typeface="PMingLiU"/>
              </a:rPr>
              <a:t>1</a:t>
            </a:r>
            <a:r>
              <a:rPr b="0" i="1" lang="en-US" sz="2000" spc="-1" strike="noStrike">
                <a:solidFill>
                  <a:srgbClr val="000000"/>
                </a:solidFill>
                <a:latin typeface="Times New Roman"/>
                <a:ea typeface="PMingLiU"/>
              </a:rPr>
              <a:t> </a:t>
            </a:r>
            <a:r>
              <a:rPr b="0" lang="en-US" sz="2000" spc="-1" strike="noStrike">
                <a:solidFill>
                  <a:srgbClr val="000000"/>
                </a:solidFill>
                <a:latin typeface="Times New Roman"/>
                <a:ea typeface="PMingLiU"/>
              </a:rPr>
              <a:t>, </a:t>
            </a:r>
            <a:r>
              <a:rPr b="0" i="1" lang="en-US" sz="2000" spc="-1" strike="noStrike">
                <a:solidFill>
                  <a:srgbClr val="000000"/>
                </a:solidFill>
                <a:latin typeface="Times New Roman"/>
                <a:ea typeface="PMingLiU"/>
              </a:rPr>
              <a:t>Q</a:t>
            </a:r>
            <a:r>
              <a:rPr b="0" lang="en-US" sz="2000" spc="-1" strike="noStrike">
                <a:solidFill>
                  <a:srgbClr val="000000"/>
                </a:solidFill>
                <a:latin typeface="Times New Roman"/>
                <a:ea typeface="PMingLiU"/>
              </a:rPr>
              <a:t>) = 10 / </a:t>
            </a:r>
            <a:r>
              <a:rPr b="0" lang="en-US" sz="2000" spc="-1" strike="noStrike">
                <a:solidFill>
                  <a:srgbClr val="000000"/>
                </a:solidFill>
                <a:latin typeface="Symbol"/>
                <a:ea typeface="PMingLiU"/>
              </a:rPr>
              <a:t></a:t>
            </a:r>
            <a:r>
              <a:rPr b="0" lang="en-US" sz="2000" spc="-1" strike="noStrike">
                <a:solidFill>
                  <a:srgbClr val="000000"/>
                </a:solidFill>
                <a:latin typeface="Times New Roman"/>
                <a:ea typeface="PMingLiU"/>
              </a:rPr>
              <a:t>(4+9+25)(0+0+4) = 0.81</a:t>
            </a:r>
            <a:endParaRPr b="0" lang="en-US" sz="2000" spc="-1" strike="noStrike">
              <a:latin typeface="Arial"/>
            </a:endParaRPr>
          </a:p>
          <a:p>
            <a:pPr>
              <a:lnSpc>
                <a:spcPct val="100000"/>
              </a:lnSpc>
            </a:pPr>
            <a:r>
              <a:rPr b="0" i="1" lang="en-US" sz="2000" spc="-1" strike="noStrike">
                <a:solidFill>
                  <a:srgbClr val="000000"/>
                </a:solidFill>
                <a:latin typeface="Times New Roman"/>
                <a:ea typeface="PMingLiU"/>
              </a:rPr>
              <a:t>D</a:t>
            </a:r>
            <a:r>
              <a:rPr b="0" i="1" lang="en-US" sz="2000" spc="-1" strike="noStrike" baseline="-25000">
                <a:solidFill>
                  <a:srgbClr val="000000"/>
                </a:solidFill>
                <a:latin typeface="Times New Roman"/>
                <a:ea typeface="PMingLiU"/>
              </a:rPr>
              <a:t>2</a:t>
            </a:r>
            <a:r>
              <a:rPr b="0" i="1" lang="en-US" sz="2000" spc="-1" strike="noStrike">
                <a:solidFill>
                  <a:srgbClr val="000000"/>
                </a:solidFill>
                <a:latin typeface="Times New Roman"/>
                <a:ea typeface="PMingLiU"/>
              </a:rPr>
              <a:t> = 3T</a:t>
            </a:r>
            <a:r>
              <a:rPr b="0" i="1" lang="en-US" sz="2000" spc="-1" strike="noStrike" baseline="-25000">
                <a:solidFill>
                  <a:srgbClr val="000000"/>
                </a:solidFill>
                <a:latin typeface="Times New Roman"/>
                <a:ea typeface="PMingLiU"/>
              </a:rPr>
              <a:t>1</a:t>
            </a:r>
            <a:r>
              <a:rPr b="0" i="1" lang="en-US" sz="2000" spc="-1" strike="noStrike">
                <a:solidFill>
                  <a:srgbClr val="000000"/>
                </a:solidFill>
                <a:latin typeface="Times New Roman"/>
                <a:ea typeface="PMingLiU"/>
              </a:rPr>
              <a:t> + 7T</a:t>
            </a:r>
            <a:r>
              <a:rPr b="0" i="1" lang="en-US" sz="2000" spc="-1" strike="noStrike" baseline="-25000">
                <a:solidFill>
                  <a:srgbClr val="000000"/>
                </a:solidFill>
                <a:latin typeface="Times New Roman"/>
                <a:ea typeface="PMingLiU"/>
              </a:rPr>
              <a:t>2</a:t>
            </a:r>
            <a:r>
              <a:rPr b="0" i="1" lang="en-US" sz="2000" spc="-1" strike="noStrike">
                <a:solidFill>
                  <a:srgbClr val="000000"/>
                </a:solidFill>
                <a:latin typeface="Times New Roman"/>
                <a:ea typeface="PMingLiU"/>
              </a:rPr>
              <a:t> + 1T</a:t>
            </a:r>
            <a:r>
              <a:rPr b="0" i="1" lang="en-US" sz="2000" spc="-1" strike="noStrike" baseline="-25000">
                <a:solidFill>
                  <a:srgbClr val="000000"/>
                </a:solidFill>
                <a:latin typeface="Times New Roman"/>
                <a:ea typeface="PMingLiU"/>
              </a:rPr>
              <a:t>3     </a:t>
            </a:r>
            <a:r>
              <a:rPr b="0" lang="en-US" sz="2000" spc="-1" strike="noStrike">
                <a:solidFill>
                  <a:srgbClr val="000000"/>
                </a:solidFill>
                <a:latin typeface="Times New Roman"/>
                <a:ea typeface="PMingLiU"/>
              </a:rPr>
              <a:t>Sim</a:t>
            </a:r>
            <a:r>
              <a:rPr b="0" lang="en-US" sz="2000" spc="-1" strike="noStrike" baseline="-25000">
                <a:solidFill>
                  <a:srgbClr val="000000"/>
                </a:solidFill>
                <a:latin typeface="Times New Roman"/>
                <a:ea typeface="PMingLiU"/>
              </a:rPr>
              <a:t>cos</a:t>
            </a:r>
            <a:r>
              <a:rPr b="0" lang="en-US" sz="2000" spc="-1" strike="noStrike">
                <a:solidFill>
                  <a:srgbClr val="000000"/>
                </a:solidFill>
                <a:latin typeface="Times New Roman"/>
                <a:ea typeface="PMingLiU"/>
              </a:rPr>
              <a:t>(</a:t>
            </a:r>
            <a:r>
              <a:rPr b="0" i="1" lang="en-US" sz="2000" spc="-1" strike="noStrike">
                <a:solidFill>
                  <a:srgbClr val="000000"/>
                </a:solidFill>
                <a:latin typeface="Times New Roman"/>
                <a:ea typeface="PMingLiU"/>
              </a:rPr>
              <a:t>D2 </a:t>
            </a:r>
            <a:r>
              <a:rPr b="0" lang="en-US" sz="2000" spc="-1" strike="noStrike">
                <a:solidFill>
                  <a:srgbClr val="000000"/>
                </a:solidFill>
                <a:latin typeface="Times New Roman"/>
                <a:ea typeface="PMingLiU"/>
              </a:rPr>
              <a:t>, </a:t>
            </a:r>
            <a:r>
              <a:rPr b="0" i="1" lang="en-US" sz="2000" spc="-1" strike="noStrike">
                <a:solidFill>
                  <a:srgbClr val="000000"/>
                </a:solidFill>
                <a:latin typeface="Times New Roman"/>
                <a:ea typeface="PMingLiU"/>
              </a:rPr>
              <a:t>Q</a:t>
            </a:r>
            <a:r>
              <a:rPr b="0" lang="en-US" sz="2000" spc="-1" strike="noStrike">
                <a:solidFill>
                  <a:srgbClr val="000000"/>
                </a:solidFill>
                <a:latin typeface="Times New Roman"/>
                <a:ea typeface="PMingLiU"/>
              </a:rPr>
              <a:t>) =  2 / </a:t>
            </a:r>
            <a:r>
              <a:rPr b="0" lang="en-US" sz="2000" spc="-1" strike="noStrike">
                <a:solidFill>
                  <a:srgbClr val="000000"/>
                </a:solidFill>
                <a:latin typeface="Symbol"/>
                <a:ea typeface="PMingLiU"/>
              </a:rPr>
              <a:t></a:t>
            </a:r>
            <a:r>
              <a:rPr b="0" lang="en-US" sz="2000" spc="-1" strike="noStrike">
                <a:solidFill>
                  <a:srgbClr val="000000"/>
                </a:solidFill>
                <a:latin typeface="Times New Roman"/>
                <a:ea typeface="PMingLiU"/>
              </a:rPr>
              <a:t>(9+49+1)(0+0+4) = 0.13</a:t>
            </a:r>
            <a:endParaRPr b="0" lang="en-US" sz="2000" spc="-1" strike="noStrike">
              <a:latin typeface="Arial"/>
            </a:endParaRPr>
          </a:p>
          <a:p>
            <a:pPr>
              <a:lnSpc>
                <a:spcPct val="100000"/>
              </a:lnSpc>
            </a:pPr>
            <a:r>
              <a:rPr b="0" i="1" lang="en-US" sz="2000" spc="-1" strike="noStrike" baseline="-25000">
                <a:solidFill>
                  <a:srgbClr val="000000"/>
                </a:solidFill>
                <a:latin typeface="Times New Roman"/>
                <a:ea typeface="PMingLiU"/>
              </a:rPr>
              <a:t> </a:t>
            </a:r>
            <a:r>
              <a:rPr b="0" i="1" lang="en-US" sz="2000" spc="-1" strike="noStrike">
                <a:solidFill>
                  <a:srgbClr val="000000"/>
                </a:solidFill>
                <a:latin typeface="Times New Roman"/>
                <a:ea typeface="PMingLiU"/>
              </a:rPr>
              <a:t>Q = 0T</a:t>
            </a:r>
            <a:r>
              <a:rPr b="0" i="1" lang="en-US" sz="2000" spc="-1" strike="noStrike" baseline="-25000">
                <a:solidFill>
                  <a:srgbClr val="000000"/>
                </a:solidFill>
                <a:latin typeface="Times New Roman"/>
                <a:ea typeface="PMingLiU"/>
              </a:rPr>
              <a:t>1</a:t>
            </a:r>
            <a:r>
              <a:rPr b="0" i="1" lang="en-US" sz="2000" spc="-1" strike="noStrike">
                <a:solidFill>
                  <a:srgbClr val="000000"/>
                </a:solidFill>
                <a:latin typeface="Times New Roman"/>
                <a:ea typeface="PMingLiU"/>
              </a:rPr>
              <a:t> + 0T</a:t>
            </a:r>
            <a:r>
              <a:rPr b="0" i="1" lang="en-US" sz="2000" spc="-1" strike="noStrike" baseline="-25000">
                <a:solidFill>
                  <a:srgbClr val="000000"/>
                </a:solidFill>
                <a:latin typeface="Times New Roman"/>
                <a:ea typeface="PMingLiU"/>
              </a:rPr>
              <a:t>2</a:t>
            </a:r>
            <a:r>
              <a:rPr b="0" i="1" lang="en-US" sz="2000" spc="-1" strike="noStrike">
                <a:solidFill>
                  <a:srgbClr val="000000"/>
                </a:solidFill>
                <a:latin typeface="Times New Roman"/>
                <a:ea typeface="PMingLiU"/>
              </a:rPr>
              <a:t> + 2T</a:t>
            </a:r>
            <a:r>
              <a:rPr b="0" i="1" lang="en-US" sz="2000" spc="-1" strike="noStrike" baseline="-25000">
                <a:solidFill>
                  <a:srgbClr val="000000"/>
                </a:solidFill>
                <a:latin typeface="Times New Roman"/>
                <a:ea typeface="PMingLiU"/>
              </a:rPr>
              <a:t>3</a:t>
            </a:r>
            <a:endParaRPr b="0" lang="en-US" sz="2000" spc="-1" strike="noStrike">
              <a:latin typeface="Arial"/>
            </a:endParaRPr>
          </a:p>
        </p:txBody>
      </p:sp>
      <p:sp>
        <p:nvSpPr>
          <p:cNvPr id="237" name="CustomShape 21"/>
          <p:cNvSpPr/>
          <p:nvPr/>
        </p:nvSpPr>
        <p:spPr>
          <a:xfrm>
            <a:off x="539640" y="5819760"/>
            <a:ext cx="8280000" cy="821880"/>
          </a:xfrm>
          <a:prstGeom prst="rect">
            <a:avLst/>
          </a:prstGeom>
          <a:noFill/>
          <a:ln>
            <a:noFill/>
          </a:ln>
        </p:spPr>
        <p:style>
          <a:lnRef idx="0"/>
          <a:fillRef idx="0"/>
          <a:effectRef idx="0"/>
          <a:fontRef idx="minor"/>
        </p:style>
        <p:txBody>
          <a:bodyPr lIns="90000" rIns="90000" tIns="45000" bIns="45000"/>
          <a:p>
            <a:pPr>
              <a:lnSpc>
                <a:spcPct val="125000"/>
              </a:lnSpc>
              <a:spcBef>
                <a:spcPts val="901"/>
              </a:spcBef>
            </a:pPr>
            <a:r>
              <a:rPr b="0" i="1" lang="en-US" sz="1800" spc="-1" strike="noStrike">
                <a:solidFill>
                  <a:srgbClr val="333399"/>
                </a:solidFill>
                <a:latin typeface="Tahoma"/>
              </a:rPr>
              <a:t>D</a:t>
            </a:r>
            <a:r>
              <a:rPr b="0" i="1" lang="en-US" sz="1800" spc="-1" strike="noStrike" baseline="-25000">
                <a:solidFill>
                  <a:srgbClr val="333399"/>
                </a:solidFill>
                <a:latin typeface="Tahoma"/>
              </a:rPr>
              <a:t>1</a:t>
            </a:r>
            <a:r>
              <a:rPr b="0" i="1" lang="en-US" sz="1800" spc="-1" strike="noStrike">
                <a:solidFill>
                  <a:srgbClr val="333399"/>
                </a:solidFill>
                <a:latin typeface="Tahoma"/>
              </a:rPr>
              <a:t> phù hợp với truy vấn hơn D</a:t>
            </a:r>
            <a:r>
              <a:rPr b="0" i="1" lang="en-US" sz="1800" spc="-1" strike="noStrike" baseline="-25000">
                <a:solidFill>
                  <a:srgbClr val="333399"/>
                </a:solidFill>
                <a:latin typeface="Tahoma"/>
              </a:rPr>
              <a:t>2</a:t>
            </a:r>
            <a:r>
              <a:rPr b="0" i="1" lang="en-US" sz="1800" spc="-1" strike="noStrike">
                <a:solidFill>
                  <a:srgbClr val="333399"/>
                </a:solidFill>
                <a:latin typeface="Tahoma"/>
              </a:rPr>
              <a:t> 6 lần theo độ tương đồng cosine nhưng chỉ hơn 5 lần theo tích vô hướng.</a:t>
            </a:r>
            <a:endParaRPr b="0" lang="en-US" sz="1800" spc="-1" strike="noStrike">
              <a:latin typeface="Arial"/>
            </a:endParaRPr>
          </a:p>
        </p:txBody>
      </p:sp>
      <p:sp>
        <p:nvSpPr>
          <p:cNvPr id="238" name="CustomShape 22"/>
          <p:cNvSpPr/>
          <p:nvPr/>
        </p:nvSpPr>
        <p:spPr>
          <a:xfrm>
            <a:off x="0" y="2962440"/>
            <a:ext cx="9143640" cy="360"/>
          </a:xfrm>
          <a:prstGeom prst="rect">
            <a:avLst/>
          </a:prstGeom>
          <a:noFill/>
          <a:ln>
            <a:noFill/>
          </a:ln>
        </p:spPr>
        <p:style>
          <a:lnRef idx="0"/>
          <a:fillRef idx="0"/>
          <a:effectRef idx="0"/>
          <a:fontRef idx="minor"/>
        </p:style>
      </p:sp>
      <p:sp>
        <p:nvSpPr>
          <p:cNvPr id="239" name="TextShape 23"/>
          <p:cNvSpPr txBox="1"/>
          <p:nvPr/>
        </p:nvSpPr>
        <p:spPr>
          <a:xfrm>
            <a:off x="7042320" y="6243480"/>
            <a:ext cx="1904760" cy="456840"/>
          </a:xfrm>
          <a:prstGeom prst="rect">
            <a:avLst/>
          </a:prstGeom>
          <a:noFill/>
          <a:ln>
            <a:noFill/>
          </a:ln>
        </p:spPr>
        <p:txBody>
          <a:bodyPr anchor="b"/>
          <a:p>
            <a:pPr algn="r">
              <a:lnSpc>
                <a:spcPct val="100000"/>
              </a:lnSpc>
            </a:pPr>
            <a:fld id="{E97D5C48-7153-4623-B982-0DF9BB2A164C}" type="slidenum">
              <a:rPr b="0" lang="en-US" sz="1400" spc="-1" strike="noStrike">
                <a:solidFill>
                  <a:srgbClr val="000000"/>
                </a:solidFill>
                <a:latin typeface="Tahoma"/>
              </a:rPr>
              <a:t>&lt;number&gt;</a:t>
            </a:fld>
            <a:endParaRPr b="0" lang="en-US" sz="1400" spc="-1" strike="noStrike">
              <a:latin typeface="Times New Roman"/>
            </a:endParaRPr>
          </a:p>
        </p:txBody>
      </p:sp>
      <p:pic>
        <p:nvPicPr>
          <p:cNvPr id="240" name="" descr=""/>
          <p:cNvPicPr/>
          <p:nvPr/>
        </p:nvPicPr>
        <p:blipFill>
          <a:blip r:embed="rId1"/>
          <a:stretch/>
        </p:blipFill>
        <p:spPr>
          <a:xfrm>
            <a:off x="1119600" y="2959560"/>
            <a:ext cx="5028840" cy="170388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Chuẩn hóa cosine</a:t>
            </a:r>
            <a:endParaRPr b="0" lang="vi-VN" sz="3600" spc="-1" strike="noStrike">
              <a:solidFill>
                <a:srgbClr val="000000"/>
              </a:solidFill>
              <a:latin typeface="Tahoma"/>
            </a:endParaRPr>
          </a:p>
        </p:txBody>
      </p:sp>
      <p:sp>
        <p:nvSpPr>
          <p:cNvPr id="242" name="TextShape 2"/>
          <p:cNvSpPr txBox="1"/>
          <p:nvPr/>
        </p:nvSpPr>
        <p:spPr>
          <a:xfrm>
            <a:off x="611280" y="2017800"/>
            <a:ext cx="8208720" cy="436356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Chia mỗi thành phần vec-tơ cho độ dài vec-tơ, độ dài vec-tơ được xác định như sau:</a:t>
            </a:r>
            <a:endParaRPr b="0" lang="vi-VN" sz="28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endParaRPr b="0" lang="vi-VN" sz="28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Độ</a:t>
            </a:r>
            <a:r>
              <a:rPr b="0" lang="vi-VN" sz="2800" spc="-1" strike="noStrike">
                <a:solidFill>
                  <a:srgbClr val="000000"/>
                </a:solidFill>
                <a:latin typeface="Tahoma"/>
              </a:rPr>
              <a:t> dài vec-tơ đã chuẩn hóa bằng 1, vì vậy mỗi văn bản là một điểm trên bề mặt siêu cầu có bán kính 1 đơn vị.</a:t>
            </a:r>
            <a:endParaRPr b="0" lang="vi-VN" sz="28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Chuẩn hóa làm mờ sự khác biệt trọng số giữa các văn bản dài và ngắn</a:t>
            </a:r>
            <a:endParaRPr b="0" lang="vi-VN" sz="2800" spc="-1" strike="noStrike">
              <a:solidFill>
                <a:srgbClr val="000000"/>
              </a:solidFill>
              <a:latin typeface="Tahoma"/>
            </a:endParaRPr>
          </a:p>
          <a:p>
            <a:pPr algn="just">
              <a:lnSpc>
                <a:spcPct val="100000"/>
              </a:lnSpc>
              <a:spcBef>
                <a:spcPts val="561"/>
              </a:spcBef>
            </a:pPr>
            <a:endParaRPr b="0" lang="vi-VN" sz="2800" spc="-1" strike="noStrike">
              <a:solidFill>
                <a:srgbClr val="000000"/>
              </a:solidFill>
              <a:latin typeface="Tahoma"/>
            </a:endParaRPr>
          </a:p>
        </p:txBody>
      </p:sp>
      <p:sp>
        <p:nvSpPr>
          <p:cNvPr id="243" name="TextShape 3"/>
          <p:cNvSpPr txBox="1"/>
          <p:nvPr/>
        </p:nvSpPr>
        <p:spPr>
          <a:xfrm>
            <a:off x="7042320" y="6243480"/>
            <a:ext cx="1904760" cy="456840"/>
          </a:xfrm>
          <a:prstGeom prst="rect">
            <a:avLst/>
          </a:prstGeom>
          <a:noFill/>
          <a:ln>
            <a:noFill/>
          </a:ln>
        </p:spPr>
        <p:txBody>
          <a:bodyPr anchor="b"/>
          <a:p>
            <a:pPr algn="r">
              <a:lnSpc>
                <a:spcPct val="100000"/>
              </a:lnSpc>
            </a:pPr>
            <a:fld id="{FC10123A-4E88-4BD8-AA6D-B95D620C8BF4}" type="slidenum">
              <a:rPr b="0" lang="en-US" sz="1400" spc="-1" strike="noStrike">
                <a:solidFill>
                  <a:srgbClr val="000000"/>
                </a:solidFill>
                <a:latin typeface="Tahoma"/>
              </a:rPr>
              <a:t>&lt;number&gt;</a:t>
            </a:fld>
            <a:endParaRPr b="0" lang="en-US" sz="1400" spc="-1" strike="noStrike">
              <a:latin typeface="Times New Roman"/>
            </a:endParaRPr>
          </a:p>
        </p:txBody>
      </p:sp>
      <p:pic>
        <p:nvPicPr>
          <p:cNvPr id="244" name="" descr=""/>
          <p:cNvPicPr/>
          <p:nvPr/>
        </p:nvPicPr>
        <p:blipFill>
          <a:blip r:embed="rId1"/>
          <a:stretch/>
        </p:blipFill>
        <p:spPr>
          <a:xfrm>
            <a:off x="3416400" y="3060720"/>
            <a:ext cx="2146320" cy="74916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Cosine cho vec-tơ đã chuẩn hóa</a:t>
            </a:r>
            <a:endParaRPr b="0" lang="vi-VN" sz="3600" spc="-1" strike="noStrike">
              <a:solidFill>
                <a:srgbClr val="000000"/>
              </a:solidFill>
              <a:latin typeface="Tahoma"/>
            </a:endParaRPr>
          </a:p>
        </p:txBody>
      </p:sp>
      <p:sp>
        <p:nvSpPr>
          <p:cNvPr id="246" name="TextShape 2"/>
          <p:cNvSpPr txBox="1"/>
          <p:nvPr/>
        </p:nvSpPr>
        <p:spPr>
          <a:xfrm>
            <a:off x="7042320" y="6243480"/>
            <a:ext cx="1904760" cy="456840"/>
          </a:xfrm>
          <a:prstGeom prst="rect">
            <a:avLst/>
          </a:prstGeom>
          <a:noFill/>
          <a:ln>
            <a:noFill/>
          </a:ln>
        </p:spPr>
        <p:txBody>
          <a:bodyPr anchor="b"/>
          <a:p>
            <a:pPr algn="r">
              <a:lnSpc>
                <a:spcPct val="100000"/>
              </a:lnSpc>
            </a:pPr>
            <a:fld id="{E14F4A89-9E1C-4F9D-90D0-613A9308C4FC}" type="slidenum">
              <a:rPr b="0" lang="en-US" sz="1400" spc="-1" strike="noStrike">
                <a:solidFill>
                  <a:srgbClr val="000000"/>
                </a:solidFill>
                <a:latin typeface="Tahoma"/>
              </a:rPr>
              <a:t>&lt;number&gt;</a:t>
            </a:fld>
            <a:endParaRPr b="0" lang="en-US" sz="1400" spc="-1" strike="noStrike">
              <a:latin typeface="Times New Roman"/>
            </a:endParaRPr>
          </a:p>
        </p:txBody>
      </p:sp>
      <p:pic>
        <p:nvPicPr>
          <p:cNvPr id="247" name="" descr=""/>
          <p:cNvPicPr/>
          <p:nvPr/>
        </p:nvPicPr>
        <p:blipFill>
          <a:blip r:embed="rId1"/>
          <a:stretch/>
        </p:blipFill>
        <p:spPr>
          <a:xfrm>
            <a:off x="1920240" y="3103200"/>
            <a:ext cx="5486400" cy="968040"/>
          </a:xfrm>
          <a:prstGeom prst="rect">
            <a:avLst/>
          </a:prstGeom>
          <a:ln>
            <a:noFill/>
          </a:ln>
        </p:spPr>
      </p:pic>
      <p:sp>
        <p:nvSpPr>
          <p:cNvPr id="248" name="TextShape 3"/>
          <p:cNvSpPr txBox="1"/>
          <p:nvPr/>
        </p:nvSpPr>
        <p:spPr>
          <a:xfrm>
            <a:off x="274680" y="2012400"/>
            <a:ext cx="8343720" cy="4114440"/>
          </a:xfrm>
          <a:prstGeom prst="rect">
            <a:avLst/>
          </a:prstGeom>
          <a:blipFill rotWithShape="0">
            <a:blip r:embed="rId2"/>
            <a:stretch>
              <a:fillRect/>
            </a:stretch>
          </a:blipFill>
          <a:ln>
            <a:noFill/>
          </a:ln>
        </p:spPr>
        <p:txBody>
          <a:bodyPr/>
          <a:p>
            <a:pPr marL="343080" indent="-342720">
              <a:lnSpc>
                <a:spcPct val="100000"/>
              </a:lnSpc>
              <a:spcBef>
                <a:spcPts val="641"/>
              </a:spcBef>
              <a:buClr>
                <a:srgbClr val="3333cc"/>
              </a:buClr>
              <a:buSzPct val="60000"/>
              <a:buFont typeface="Wingdings" charset="2"/>
              <a:buChar char=""/>
            </a:pPr>
            <a:r>
              <a:rPr b="0" lang="vi-VN" sz="3200" spc="-1" strike="noStrike">
                <a:latin typeface="Tahoma"/>
              </a:rPr>
              <a:t> </a:t>
            </a:r>
            <a:endParaRPr b="0" lang="vi-VN" sz="3200" spc="-1" strike="noStrike">
              <a:solidFill>
                <a:srgbClr val="000000"/>
              </a:solidFill>
              <a:latin typeface="Tahoma"/>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Nội dung chính</a:t>
            </a:r>
            <a:endParaRPr b="0" lang="vi-VN" sz="3600" spc="-1" strike="noStrike">
              <a:solidFill>
                <a:srgbClr val="000000"/>
              </a:solidFill>
              <a:latin typeface="Tahoma"/>
            </a:endParaRPr>
          </a:p>
        </p:txBody>
      </p:sp>
      <p:sp>
        <p:nvSpPr>
          <p:cNvPr id="166" name="TextShape 2"/>
          <p:cNvSpPr txBox="1"/>
          <p:nvPr/>
        </p:nvSpPr>
        <p:spPr>
          <a:xfrm>
            <a:off x="611640" y="2205000"/>
            <a:ext cx="8343000" cy="3927240"/>
          </a:xfrm>
          <a:prstGeom prst="rect">
            <a:avLst/>
          </a:prstGeom>
          <a:noFill/>
          <a:ln>
            <a:noFill/>
          </a:ln>
        </p:spPr>
        <p:txBody>
          <a:bodyPr/>
          <a:p>
            <a:pPr marL="343080" indent="-342720">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1. Phương pháp tìm kiếm có xếp hạng</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2. Trọng số tf.idf</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3. Mô hình không gian vec-tơ</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4. Hệ thống SMART</a:t>
            </a:r>
            <a:endParaRPr b="0" lang="vi-VN" sz="2800" spc="-1" strike="noStrike">
              <a:solidFill>
                <a:srgbClr val="000000"/>
              </a:solidFill>
              <a:latin typeface="Tahoma"/>
            </a:endParaRPr>
          </a:p>
        </p:txBody>
      </p:sp>
      <p:sp>
        <p:nvSpPr>
          <p:cNvPr id="167" name="TextShape 3"/>
          <p:cNvSpPr txBox="1"/>
          <p:nvPr/>
        </p:nvSpPr>
        <p:spPr>
          <a:xfrm>
            <a:off x="7042320" y="6243480"/>
            <a:ext cx="1904760" cy="456840"/>
          </a:xfrm>
          <a:prstGeom prst="rect">
            <a:avLst/>
          </a:prstGeom>
          <a:noFill/>
          <a:ln>
            <a:noFill/>
          </a:ln>
        </p:spPr>
        <p:txBody>
          <a:bodyPr anchor="b"/>
          <a:p>
            <a:pPr algn="r">
              <a:lnSpc>
                <a:spcPct val="100000"/>
              </a:lnSpc>
            </a:pPr>
            <a:fld id="{10CD8A43-29CF-4A38-9782-E145D8D3DFDD}"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Nội dung chính</a:t>
            </a:r>
            <a:endParaRPr b="0" lang="vi-VN" sz="3600" spc="-1" strike="noStrike">
              <a:solidFill>
                <a:srgbClr val="000000"/>
              </a:solidFill>
              <a:latin typeface="Tahoma"/>
            </a:endParaRPr>
          </a:p>
        </p:txBody>
      </p:sp>
      <p:sp>
        <p:nvSpPr>
          <p:cNvPr id="250" name="TextShape 2"/>
          <p:cNvSpPr txBox="1"/>
          <p:nvPr/>
        </p:nvSpPr>
        <p:spPr>
          <a:xfrm>
            <a:off x="611640" y="2205000"/>
            <a:ext cx="8343000" cy="3927240"/>
          </a:xfrm>
          <a:prstGeom prst="rect">
            <a:avLst/>
          </a:prstGeom>
          <a:noFill/>
          <a:ln>
            <a:noFill/>
          </a:ln>
        </p:spPr>
        <p:txBody>
          <a:bodyPr/>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1. Phương pháp tìm kiếm có xếp hạng</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2. Trọng số từ</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3. Mô hình không gian vec-tơ</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4. Hệ thống SMART</a:t>
            </a:r>
            <a:endParaRPr b="0" lang="vi-VN" sz="2800" spc="-1" strike="noStrike">
              <a:solidFill>
                <a:srgbClr val="000000"/>
              </a:solidFill>
              <a:latin typeface="Tahoma"/>
            </a:endParaRPr>
          </a:p>
        </p:txBody>
      </p:sp>
      <p:sp>
        <p:nvSpPr>
          <p:cNvPr id="251" name="TextShape 3"/>
          <p:cNvSpPr txBox="1"/>
          <p:nvPr/>
        </p:nvSpPr>
        <p:spPr>
          <a:xfrm>
            <a:off x="7042320" y="6243480"/>
            <a:ext cx="1904760" cy="456840"/>
          </a:xfrm>
          <a:prstGeom prst="rect">
            <a:avLst/>
          </a:prstGeom>
          <a:noFill/>
          <a:ln>
            <a:noFill/>
          </a:ln>
        </p:spPr>
        <p:txBody>
          <a:bodyPr anchor="b"/>
          <a:p>
            <a:pPr algn="r">
              <a:lnSpc>
                <a:spcPct val="100000"/>
              </a:lnSpc>
            </a:pPr>
            <a:fld id="{64AAB0DC-9BE2-48E7-871F-05825264A1B7}"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Hệ thống SMART</a:t>
            </a:r>
            <a:endParaRPr b="0" lang="vi-VN" sz="3600" spc="-1" strike="noStrike">
              <a:solidFill>
                <a:srgbClr val="000000"/>
              </a:solidFill>
              <a:latin typeface="Tahoma"/>
            </a:endParaRPr>
          </a:p>
        </p:txBody>
      </p:sp>
      <p:sp>
        <p:nvSpPr>
          <p:cNvPr id="253" name="TextShape 2"/>
          <p:cNvSpPr txBox="1"/>
          <p:nvPr/>
        </p:nvSpPr>
        <p:spPr>
          <a:xfrm>
            <a:off x="7042320" y="6243480"/>
            <a:ext cx="1904760" cy="456840"/>
          </a:xfrm>
          <a:prstGeom prst="rect">
            <a:avLst/>
          </a:prstGeom>
          <a:noFill/>
          <a:ln>
            <a:noFill/>
          </a:ln>
        </p:spPr>
        <p:txBody>
          <a:bodyPr anchor="b"/>
          <a:p>
            <a:pPr algn="r">
              <a:lnSpc>
                <a:spcPct val="100000"/>
              </a:lnSpc>
            </a:pPr>
            <a:fld id="{A67A07AB-590F-4119-930F-AE67744DDD78}" type="slidenum">
              <a:rPr b="0" lang="en-US" sz="1400" spc="-1" strike="noStrike">
                <a:solidFill>
                  <a:srgbClr val="000000"/>
                </a:solidFill>
                <a:latin typeface="Tahoma"/>
              </a:rPr>
              <a:t>&lt;number&gt;</a:t>
            </a:fld>
            <a:endParaRPr b="0" lang="en-US" sz="1400" spc="-1" strike="noStrike">
              <a:latin typeface="Times New Roman"/>
            </a:endParaRPr>
          </a:p>
        </p:txBody>
      </p:sp>
      <p:sp>
        <p:nvSpPr>
          <p:cNvPr id="254" name="CustomShape 3"/>
          <p:cNvSpPr/>
          <p:nvPr/>
        </p:nvSpPr>
        <p:spPr>
          <a:xfrm>
            <a:off x="611640" y="1916280"/>
            <a:ext cx="8208360" cy="4650840"/>
          </a:xfrm>
          <a:prstGeom prst="rect">
            <a:avLst/>
          </a:prstGeom>
          <a:noFill/>
          <a:ln>
            <a:noFill/>
          </a:ln>
        </p:spPr>
        <p:style>
          <a:lnRef idx="0"/>
          <a:fillRef idx="0"/>
          <a:effectRef idx="0"/>
          <a:fontRef idx="minor"/>
        </p:style>
        <p:txBody>
          <a:bodyPr lIns="90000" rIns="90000" tIns="45000" bIns="45000"/>
          <a:p>
            <a:pPr marL="343080" indent="-342720" algn="just">
              <a:lnSpc>
                <a:spcPct val="100000"/>
              </a:lnSpc>
              <a:spcBef>
                <a:spcPts val="561"/>
              </a:spcBef>
              <a:buClr>
                <a:srgbClr val="3333cc"/>
              </a:buClr>
              <a:buSzPct val="60000"/>
              <a:buFont typeface="Wingdings" charset="2"/>
              <a:buChar char=""/>
            </a:pPr>
            <a:r>
              <a:rPr b="0" lang="en-US" sz="2800" spc="-1" strike="noStrike">
                <a:solidFill>
                  <a:srgbClr val="000000"/>
                </a:solidFill>
                <a:latin typeface="Tahoma"/>
              </a:rPr>
              <a:t>SMART là một hệ thống tìm kiếm thông tin được xây dựng dựa trên lý thuyết đại số;</a:t>
            </a:r>
            <a:endParaRPr b="0" lang="en-US" sz="2800" spc="-1" strike="noStrike">
              <a:latin typeface="Arial"/>
            </a:endParaRPr>
          </a:p>
          <a:p>
            <a:pPr marL="343080" indent="-342720" algn="just">
              <a:lnSpc>
                <a:spcPct val="100000"/>
              </a:lnSpc>
              <a:spcBef>
                <a:spcPts val="561"/>
              </a:spcBef>
              <a:buClr>
                <a:srgbClr val="3333cc"/>
              </a:buClr>
              <a:buSzPct val="60000"/>
              <a:buFont typeface="Wingdings" charset="2"/>
              <a:buChar char=""/>
            </a:pPr>
            <a:r>
              <a:rPr b="0" lang="en-US" sz="2800" spc="-1" strike="noStrike">
                <a:solidFill>
                  <a:srgbClr val="000000"/>
                </a:solidFill>
                <a:latin typeface="Tahoma"/>
              </a:rPr>
              <a:t>Cung cấp nhiều cách đánh giá trọng số tf.idf khác nhau;</a:t>
            </a:r>
            <a:endParaRPr b="0" lang="en-US" sz="2800" spc="-1" strike="noStrike">
              <a:latin typeface="Arial"/>
            </a:endParaRPr>
          </a:p>
          <a:p>
            <a:pPr marL="343080" indent="-342720" algn="just">
              <a:lnSpc>
                <a:spcPct val="100000"/>
              </a:lnSpc>
              <a:spcBef>
                <a:spcPts val="561"/>
              </a:spcBef>
              <a:buClr>
                <a:srgbClr val="3333cc"/>
              </a:buClr>
              <a:buSzPct val="60000"/>
              <a:buFont typeface="Wingdings" charset="2"/>
              <a:buChar char=""/>
            </a:pPr>
            <a:r>
              <a:rPr b="0" lang="en-US" sz="2800" spc="-1" strike="noStrike">
                <a:solidFill>
                  <a:srgbClr val="000000"/>
                </a:solidFill>
                <a:latin typeface="Tahoma"/>
              </a:rPr>
              <a:t>Sử dụng phương pháp xếp hạng tương tự như mô hình không gian vec-tơ.</a:t>
            </a:r>
            <a:endParaRPr b="0" lang="en-US" sz="2800" spc="-1" strike="noStrike">
              <a:latin typeface="Arial"/>
            </a:endParaRPr>
          </a:p>
          <a:p>
            <a:pPr algn="just">
              <a:lnSpc>
                <a:spcPct val="100000"/>
              </a:lnSpc>
              <a:spcBef>
                <a:spcPts val="561"/>
              </a:spcBef>
            </a:pPr>
            <a:endParaRPr b="0" lang="en-US" sz="2800" spc="-1" strike="noStrike">
              <a:latin typeface="Arial"/>
            </a:endParaRPr>
          </a:p>
          <a:p>
            <a:pPr algn="just">
              <a:lnSpc>
                <a:spcPct val="100000"/>
              </a:lnSpc>
              <a:spcBef>
                <a:spcPts val="479"/>
              </a:spcBef>
            </a:pPr>
            <a:r>
              <a:rPr b="0" lang="en-US" sz="2400" spc="-1" strike="noStrike">
                <a:solidFill>
                  <a:srgbClr val="333399"/>
                </a:solidFill>
                <a:latin typeface="Tahoma"/>
              </a:rPr>
              <a:t>SMART – System for the Mechanical Analysis and Retrieval of Text</a:t>
            </a:r>
            <a:endParaRPr b="0" lang="en-US" sz="2400" spc="-1" strike="noStrike">
              <a:latin typeface="Arial"/>
            </a:endParaRPr>
          </a:p>
          <a:p>
            <a:pPr algn="just">
              <a:lnSpc>
                <a:spcPct val="100000"/>
              </a:lnSpc>
              <a:spcBef>
                <a:spcPts val="479"/>
              </a:spcBef>
            </a:pPr>
            <a:endParaRPr b="0" lang="en-US" sz="24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Hệ ký hiệu SMART</a:t>
            </a:r>
            <a:endParaRPr b="0" lang="vi-VN" sz="3600" spc="-1" strike="noStrike">
              <a:solidFill>
                <a:srgbClr val="000000"/>
              </a:solidFill>
              <a:latin typeface="Tahoma"/>
            </a:endParaRPr>
          </a:p>
        </p:txBody>
      </p:sp>
      <p:pic>
        <p:nvPicPr>
          <p:cNvPr id="256" name="Content Placeholder 7" descr=""/>
          <p:cNvPicPr/>
          <p:nvPr/>
        </p:nvPicPr>
        <p:blipFill>
          <a:blip r:embed="rId1"/>
          <a:stretch/>
        </p:blipFill>
        <p:spPr>
          <a:xfrm>
            <a:off x="108000" y="1973160"/>
            <a:ext cx="8888040" cy="2750760"/>
          </a:xfrm>
          <a:prstGeom prst="rect">
            <a:avLst/>
          </a:prstGeom>
          <a:ln>
            <a:noFill/>
          </a:ln>
        </p:spPr>
      </p:pic>
      <p:sp>
        <p:nvSpPr>
          <p:cNvPr id="257" name="CustomShape 2"/>
          <p:cNvSpPr/>
          <p:nvPr/>
        </p:nvSpPr>
        <p:spPr>
          <a:xfrm>
            <a:off x="179280" y="6060600"/>
            <a:ext cx="8784720" cy="456120"/>
          </a:xfrm>
          <a:prstGeom prst="rect">
            <a:avLst/>
          </a:prstGeom>
          <a:noFill/>
          <a:ln>
            <a:noFill/>
          </a:ln>
        </p:spPr>
        <p:style>
          <a:lnRef idx="0"/>
          <a:fillRef idx="0"/>
          <a:effectRef idx="0"/>
          <a:fontRef idx="minor"/>
        </p:style>
        <p:txBody>
          <a:bodyPr lIns="90000" rIns="90000" tIns="45000" bIns="45000"/>
          <a:p>
            <a:pPr>
              <a:lnSpc>
                <a:spcPct val="100000"/>
              </a:lnSpc>
              <a:spcBef>
                <a:spcPts val="1199"/>
              </a:spcBef>
            </a:pPr>
            <a:r>
              <a:rPr b="0" lang="en-US" sz="2400" spc="-1" strike="noStrike">
                <a:solidFill>
                  <a:srgbClr val="333399"/>
                </a:solidFill>
                <a:latin typeface="Tahoma"/>
              </a:rPr>
              <a:t>Vì sao cơ số hàm log để trống?</a:t>
            </a:r>
            <a:endParaRPr b="0" lang="en-US" sz="2400" spc="-1" strike="noStrike">
              <a:latin typeface="Arial"/>
            </a:endParaRPr>
          </a:p>
        </p:txBody>
      </p:sp>
      <p:sp>
        <p:nvSpPr>
          <p:cNvPr id="258" name="CustomShape 3"/>
          <p:cNvSpPr/>
          <p:nvPr/>
        </p:nvSpPr>
        <p:spPr>
          <a:xfrm>
            <a:off x="179280" y="4869000"/>
            <a:ext cx="8713440" cy="1142280"/>
          </a:xfrm>
          <a:prstGeom prst="rect">
            <a:avLst/>
          </a:prstGeom>
          <a:noFill/>
          <a:ln>
            <a:noFill/>
          </a:ln>
        </p:spPr>
        <p:style>
          <a:lnRef idx="0"/>
          <a:fillRef idx="0"/>
          <a:effectRef idx="0"/>
          <a:fontRef idx="minor"/>
        </p:style>
        <p:txBody>
          <a:bodyPr lIns="90000" rIns="90000" tIns="45000" bIns="45000"/>
          <a:p>
            <a:pPr>
              <a:lnSpc>
                <a:spcPct val="100000"/>
              </a:lnSpc>
              <a:spcBef>
                <a:spcPts val="901"/>
              </a:spcBef>
            </a:pPr>
            <a:r>
              <a:rPr b="0" lang="en-US" sz="1800" spc="-1" strike="noStrike">
                <a:solidFill>
                  <a:srgbClr val="000000"/>
                </a:solidFill>
                <a:latin typeface="Tahoma"/>
              </a:rPr>
              <a:t>Trong đó:</a:t>
            </a:r>
            <a:endParaRPr b="0" lang="en-US" sz="1800" spc="-1" strike="noStrike">
              <a:latin typeface="Arial"/>
            </a:endParaRPr>
          </a:p>
          <a:p>
            <a:pPr>
              <a:lnSpc>
                <a:spcPct val="100000"/>
              </a:lnSpc>
              <a:spcBef>
                <a:spcPts val="901"/>
              </a:spcBef>
            </a:pPr>
            <a:r>
              <a:rPr b="0" i="1" lang="en-US" sz="1800" spc="-1" strike="noStrike">
                <a:solidFill>
                  <a:srgbClr val="000000"/>
                </a:solidFill>
                <a:latin typeface="Tahoma"/>
              </a:rPr>
              <a:t>	</a:t>
            </a:r>
            <a:r>
              <a:rPr b="0" i="1" lang="en-US" sz="1800" spc="-1" strike="noStrike">
                <a:solidFill>
                  <a:srgbClr val="000000"/>
                </a:solidFill>
                <a:latin typeface="Tahoma"/>
              </a:rPr>
              <a:t>u</a:t>
            </a:r>
            <a:r>
              <a:rPr b="0" lang="en-US" sz="1800" spc="-1" strike="noStrike">
                <a:solidFill>
                  <a:srgbClr val="000000"/>
                </a:solidFill>
                <a:latin typeface="Tahoma"/>
              </a:rPr>
              <a:t> là số lượng từ duy nhất trong văn bản</a:t>
            </a:r>
            <a:endParaRPr b="0" lang="en-US" sz="1800" spc="-1" strike="noStrike">
              <a:latin typeface="Arial"/>
            </a:endParaRPr>
          </a:p>
          <a:p>
            <a:pPr>
              <a:lnSpc>
                <a:spcPct val="100000"/>
              </a:lnSpc>
              <a:spcBef>
                <a:spcPts val="901"/>
              </a:spcBef>
            </a:pPr>
            <a:r>
              <a:rPr b="0" i="1" lang="en-US" sz="1800" spc="-1" strike="noStrike">
                <a:solidFill>
                  <a:srgbClr val="000000"/>
                </a:solidFill>
                <a:latin typeface="Tahoma"/>
              </a:rPr>
              <a:t>	</a:t>
            </a:r>
            <a:r>
              <a:rPr b="0" i="1" lang="en-US" sz="1800" spc="-1" strike="noStrike">
                <a:solidFill>
                  <a:srgbClr val="000000"/>
                </a:solidFill>
                <a:latin typeface="Tahoma"/>
              </a:rPr>
              <a:t>CharLength</a:t>
            </a:r>
            <a:r>
              <a:rPr b="0" lang="en-US" sz="1800" spc="-1" strike="noStrike">
                <a:solidFill>
                  <a:srgbClr val="000000"/>
                </a:solidFill>
                <a:latin typeface="Tahoma"/>
              </a:rPr>
              <a:t> : số ký tự trong văn bản</a:t>
            </a:r>
            <a:endParaRPr b="0" lang="en-US" sz="1800" spc="-1" strike="noStrike">
              <a:latin typeface="Arial"/>
            </a:endParaRPr>
          </a:p>
        </p:txBody>
      </p:sp>
      <p:sp>
        <p:nvSpPr>
          <p:cNvPr id="259" name="TextShape 4"/>
          <p:cNvSpPr txBox="1"/>
          <p:nvPr/>
        </p:nvSpPr>
        <p:spPr>
          <a:xfrm>
            <a:off x="7042320" y="6243480"/>
            <a:ext cx="1904760" cy="456840"/>
          </a:xfrm>
          <a:prstGeom prst="rect">
            <a:avLst/>
          </a:prstGeom>
          <a:noFill/>
          <a:ln>
            <a:noFill/>
          </a:ln>
        </p:spPr>
        <p:txBody>
          <a:bodyPr anchor="b"/>
          <a:p>
            <a:pPr algn="r">
              <a:lnSpc>
                <a:spcPct val="100000"/>
              </a:lnSpc>
            </a:pPr>
            <a:fld id="{88435FCF-C8DB-4D30-987F-30A025A434C9}"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611640" y="1916280"/>
            <a:ext cx="8208360" cy="465084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600" spc="-1" strike="noStrike">
                <a:solidFill>
                  <a:srgbClr val="000000"/>
                </a:solidFill>
                <a:latin typeface="Tahoma"/>
              </a:rPr>
              <a:t>Trong hệ SMART văn bản và truy vấn có thể được biểu diễn theo những cách khác nhau;</a:t>
            </a:r>
            <a:endParaRPr b="0" lang="vi-VN" sz="26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600" spc="-1" strike="noStrike">
                <a:solidFill>
                  <a:srgbClr val="000000"/>
                </a:solidFill>
                <a:latin typeface="Tahoma"/>
              </a:rPr>
              <a:t>Một phương pháp xếp hạng được ký hiệu ngắn gọn bằng một bộ 6 ký tự theo định dạng </a:t>
            </a:r>
            <a:r>
              <a:rPr b="1" lang="vi-VN" sz="2600" spc="-1" strike="noStrike">
                <a:solidFill>
                  <a:srgbClr val="000000"/>
                </a:solidFill>
                <a:latin typeface="Tahoma"/>
              </a:rPr>
              <a:t>ddd.qqq</a:t>
            </a:r>
            <a:endParaRPr b="0" lang="vi-VN" sz="26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600" spc="-1" strike="noStrike">
                <a:solidFill>
                  <a:srgbClr val="000000"/>
                </a:solidFill>
                <a:latin typeface="Tahoma"/>
              </a:rPr>
              <a:t>Phương pháp xếp hạng mặc định là </a:t>
            </a:r>
            <a:r>
              <a:rPr b="1" lang="vi-VN" sz="2600" spc="-1" strike="noStrike">
                <a:solidFill>
                  <a:srgbClr val="000000"/>
                </a:solidFill>
                <a:latin typeface="Tahoma"/>
              </a:rPr>
              <a:t>lnc.ltc</a:t>
            </a:r>
            <a:r>
              <a:rPr b="0" lang="vi-VN" sz="2600" spc="-1" strike="noStrike">
                <a:solidFill>
                  <a:srgbClr val="000000"/>
                </a:solidFill>
                <a:latin typeface="Tahoma"/>
              </a:rPr>
              <a:t>:</a:t>
            </a:r>
            <a:endParaRPr b="0" lang="vi-VN" sz="26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200" spc="-1" strike="noStrike">
                <a:solidFill>
                  <a:srgbClr val="000000"/>
                </a:solidFill>
                <a:latin typeface="Tahoma"/>
              </a:rPr>
              <a:t>Đối với văn bản: Lấy log tf, không sử dụng idf, và chuẩn hóa cosine</a:t>
            </a:r>
            <a:endParaRPr b="0" lang="vi-VN" sz="22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200" spc="-1" strike="noStrike">
                <a:solidFill>
                  <a:srgbClr val="000000"/>
                </a:solidFill>
                <a:latin typeface="Tahoma"/>
              </a:rPr>
              <a:t>Đối với truy vấn: Lấy log tf, idf, chuẩn hóa cosine</a:t>
            </a:r>
            <a:endParaRPr b="0" lang="vi-VN" sz="22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200" spc="-1" strike="noStrike">
                <a:solidFill>
                  <a:srgbClr val="000000"/>
                </a:solidFill>
                <a:latin typeface="Tahoma"/>
              </a:rPr>
              <a:t>Xếp hạng theo tích vô hướng hai vec-tơ.</a:t>
            </a:r>
            <a:endParaRPr b="0" lang="vi-VN" sz="2200" spc="-1" strike="noStrike">
              <a:solidFill>
                <a:srgbClr val="000000"/>
              </a:solidFill>
              <a:latin typeface="Tahoma"/>
            </a:endParaRPr>
          </a:p>
        </p:txBody>
      </p:sp>
      <p:sp>
        <p:nvSpPr>
          <p:cNvPr id="261" name="TextShape 2"/>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Phương pháp xếp hạng</a:t>
            </a:r>
            <a:endParaRPr b="0" lang="vi-VN" sz="3600" spc="-1" strike="noStrike">
              <a:solidFill>
                <a:srgbClr val="000000"/>
              </a:solidFill>
              <a:latin typeface="Tahoma"/>
            </a:endParaRPr>
          </a:p>
        </p:txBody>
      </p:sp>
      <p:sp>
        <p:nvSpPr>
          <p:cNvPr id="262" name="TextShape 3"/>
          <p:cNvSpPr txBox="1"/>
          <p:nvPr/>
        </p:nvSpPr>
        <p:spPr>
          <a:xfrm>
            <a:off x="7042320" y="6243480"/>
            <a:ext cx="1904760" cy="456840"/>
          </a:xfrm>
          <a:prstGeom prst="rect">
            <a:avLst/>
          </a:prstGeom>
          <a:noFill/>
          <a:ln>
            <a:noFill/>
          </a:ln>
        </p:spPr>
        <p:txBody>
          <a:bodyPr anchor="b"/>
          <a:p>
            <a:pPr algn="r">
              <a:lnSpc>
                <a:spcPct val="100000"/>
              </a:lnSpc>
            </a:pPr>
            <a:fld id="{CA01AA3A-70A1-4AAF-8204-117A0D806F6C}"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1150920" y="214200"/>
            <a:ext cx="7792560" cy="766440"/>
          </a:xfrm>
          <a:prstGeom prst="rect">
            <a:avLst/>
          </a:prstGeom>
          <a:noFill/>
          <a:ln>
            <a:noFill/>
          </a:ln>
        </p:spPr>
        <p:txBody>
          <a:bodyPr anchor="b"/>
          <a:p>
            <a:pPr>
              <a:lnSpc>
                <a:spcPct val="100000"/>
              </a:lnSpc>
            </a:pPr>
            <a:r>
              <a:rPr b="0" lang="vi-VN" sz="3600" spc="-1" strike="noStrike">
                <a:solidFill>
                  <a:srgbClr val="333399"/>
                </a:solidFill>
                <a:latin typeface="Tahoma"/>
              </a:rPr>
              <a:t>Ví dụ phương pháp lnc.ltc</a:t>
            </a:r>
            <a:endParaRPr b="0" lang="vi-VN" sz="3600" spc="-1" strike="noStrike">
              <a:solidFill>
                <a:srgbClr val="000000"/>
              </a:solidFill>
              <a:latin typeface="Tahoma"/>
            </a:endParaRPr>
          </a:p>
        </p:txBody>
      </p:sp>
      <p:sp>
        <p:nvSpPr>
          <p:cNvPr id="264" name="TextShape 2"/>
          <p:cNvSpPr txBox="1"/>
          <p:nvPr/>
        </p:nvSpPr>
        <p:spPr>
          <a:xfrm>
            <a:off x="1182600" y="1197000"/>
            <a:ext cx="7772040" cy="979200"/>
          </a:xfrm>
          <a:prstGeom prst="rect">
            <a:avLst/>
          </a:prstGeom>
          <a:solidFill>
            <a:srgbClr val="ffffff"/>
          </a:solidFill>
          <a:ln>
            <a:noFill/>
          </a:ln>
        </p:spPr>
        <p:txBody>
          <a:bodyPr/>
          <a:p>
            <a:pPr marL="343080" indent="-342720">
              <a:lnSpc>
                <a:spcPct val="100000"/>
              </a:lnSpc>
              <a:spcBef>
                <a:spcPts val="479"/>
              </a:spcBef>
              <a:buClr>
                <a:srgbClr val="3333cc"/>
              </a:buClr>
              <a:buSzPct val="60000"/>
              <a:buFont typeface="Wingdings" charset="2"/>
              <a:buChar char=""/>
            </a:pPr>
            <a:r>
              <a:rPr b="0" lang="vi-VN" sz="2400" spc="-1" strike="noStrike">
                <a:solidFill>
                  <a:srgbClr val="000000"/>
                </a:solidFill>
                <a:latin typeface="Tahoma"/>
              </a:rPr>
              <a:t>Văn bản: </a:t>
            </a:r>
            <a:r>
              <a:rPr b="0" i="1" lang="vi-VN" sz="2400" spc="-1" strike="noStrike">
                <a:solidFill>
                  <a:srgbClr val="000000"/>
                </a:solidFill>
                <a:latin typeface="Tahoma"/>
              </a:rPr>
              <a:t>Bảo hiểm ô tô bảo hiểm xe máy</a:t>
            </a:r>
            <a:endParaRPr b="0" lang="vi-VN" sz="2400" spc="-1" strike="noStrike">
              <a:solidFill>
                <a:srgbClr val="000000"/>
              </a:solidFill>
              <a:latin typeface="Tahoma"/>
            </a:endParaRPr>
          </a:p>
          <a:p>
            <a:pPr marL="343080" indent="-342720">
              <a:lnSpc>
                <a:spcPct val="100000"/>
              </a:lnSpc>
              <a:spcBef>
                <a:spcPts val="479"/>
              </a:spcBef>
              <a:buClr>
                <a:srgbClr val="3333cc"/>
              </a:buClr>
              <a:buSzPct val="60000"/>
              <a:buFont typeface="Wingdings" charset="2"/>
              <a:buChar char=""/>
            </a:pPr>
            <a:r>
              <a:rPr b="0" lang="vi-VN" sz="2400" spc="-1" strike="noStrike">
                <a:solidFill>
                  <a:srgbClr val="000000"/>
                </a:solidFill>
                <a:latin typeface="Tahoma"/>
              </a:rPr>
              <a:t>Truy vấn: </a:t>
            </a:r>
            <a:r>
              <a:rPr b="0" i="1" lang="vi-VN" sz="2400" spc="-1" strike="noStrike">
                <a:solidFill>
                  <a:srgbClr val="000000"/>
                </a:solidFill>
                <a:latin typeface="Tahoma"/>
              </a:rPr>
              <a:t>bảo hiểm ô tô tốt nhất</a:t>
            </a:r>
            <a:endParaRPr b="0" lang="vi-VN" sz="2400" spc="-1" strike="noStrike">
              <a:solidFill>
                <a:srgbClr val="000000"/>
              </a:solidFill>
              <a:latin typeface="Tahoma"/>
            </a:endParaRPr>
          </a:p>
        </p:txBody>
      </p:sp>
      <p:graphicFrame>
        <p:nvGraphicFramePr>
          <p:cNvPr id="265" name="Table 3"/>
          <p:cNvGraphicFramePr/>
          <p:nvPr/>
        </p:nvGraphicFramePr>
        <p:xfrm>
          <a:off x="76320" y="2133720"/>
          <a:ext cx="9066960" cy="3294000"/>
        </p:xfrm>
        <a:graphic>
          <a:graphicData uri="http://schemas.openxmlformats.org/drawingml/2006/table">
            <a:tbl>
              <a:tblPr/>
              <a:tblGrid>
                <a:gridCol w="1295280"/>
                <a:gridCol w="609480"/>
                <a:gridCol w="625320"/>
                <a:gridCol w="842760"/>
                <a:gridCol w="588960"/>
                <a:gridCol w="606240"/>
                <a:gridCol w="703080"/>
                <a:gridCol w="772920"/>
                <a:gridCol w="772920"/>
                <a:gridCol w="842760"/>
                <a:gridCol w="703080"/>
                <a:gridCol w="704520"/>
              </a:tblGrid>
              <a:tr h="639360">
                <a:tc>
                  <a:txBody>
                    <a:bodyPr tIns="45360" bIns="45360"/>
                    <a:p>
                      <a:pPr algn="ctr">
                        <a:lnSpc>
                          <a:spcPct val="100000"/>
                        </a:lnSpc>
                      </a:pPr>
                      <a:r>
                        <a:rPr b="1" lang="en-US" sz="1800" spc="-1" strike="noStrike">
                          <a:solidFill>
                            <a:srgbClr val="ffffff"/>
                          </a:solidFill>
                          <a:latin typeface="Tahoma"/>
                          <a:ea typeface="Arial Unicode MS"/>
                        </a:rPr>
                        <a:t>Thuật ngữ</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c gridSpan="6">
                  <a:txBody>
                    <a:bodyPr tIns="45360" bIns="45360"/>
                    <a:p>
                      <a:pPr algn="ctr">
                        <a:lnSpc>
                          <a:spcPct val="100000"/>
                        </a:lnSpc>
                      </a:pPr>
                      <a:r>
                        <a:rPr b="1" lang="en-US" sz="1800" spc="-1" strike="noStrike">
                          <a:solidFill>
                            <a:srgbClr val="ffffff"/>
                          </a:solidFill>
                          <a:latin typeface="Tahoma"/>
                          <a:ea typeface="Arial Unicode MS"/>
                        </a:rPr>
                        <a:t>Truy vấn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36699"/>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gridSpan="4">
                  <a:txBody>
                    <a:bodyPr tIns="45360" bIns="45360"/>
                    <a:p>
                      <a:pPr algn="ctr">
                        <a:lnSpc>
                          <a:spcPct val="100000"/>
                        </a:lnSpc>
                      </a:pPr>
                      <a:r>
                        <a:rPr b="1" lang="en-US" sz="1800" spc="-1" strike="noStrike">
                          <a:solidFill>
                            <a:srgbClr val="ffffff"/>
                          </a:solidFill>
                          <a:latin typeface="Tahoma"/>
                          <a:ea typeface="Arial Unicode MS"/>
                        </a:rPr>
                        <a:t>Văn bản</a:t>
                      </a:r>
                      <a:endParaRPr b="0" lang="en-US" sz="18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336699"/>
                    </a:solidFill>
                  </a:tcPr>
                </a:tc>
                <a:tc hMerge="1">
                  <a:tcPr>
                    <a:solidFill>
                      <a:srgbClr val="729fcf"/>
                    </a:solidFill>
                  </a:tcPr>
                </a:tc>
                <a:tc hMerge="1">
                  <a:tcPr>
                    <a:solidFill>
                      <a:srgbClr val="729fcf"/>
                    </a:solidFill>
                  </a:tcPr>
                </a:tc>
                <a:tc hMerge="1">
                  <a:tcPr>
                    <a:solidFill>
                      <a:srgbClr val="729fcf"/>
                    </a:solidFill>
                  </a:tcPr>
                </a:tc>
                <a:tc>
                  <a:txBody>
                    <a:bodyPr tIns="45360" bIns="45360"/>
                    <a:p>
                      <a:pPr algn="ctr">
                        <a:lnSpc>
                          <a:spcPct val="100000"/>
                        </a:lnSpc>
                      </a:pPr>
                      <a:r>
                        <a:rPr b="1" lang="en-US" sz="1800" spc="-1" strike="noStrike">
                          <a:solidFill>
                            <a:srgbClr val="ffffff"/>
                          </a:solidFill>
                          <a:latin typeface="Tahoma"/>
                          <a:ea typeface="Arial Unicode MS"/>
                        </a:rPr>
                        <a:t>Tích</a:t>
                      </a:r>
                      <a:endParaRPr b="0" lang="en-US" sz="1800" spc="-1" strike="noStrike">
                        <a:latin typeface="Arial"/>
                      </a:endParaRPr>
                    </a:p>
                  </a:txBody>
                  <a:tcPr marL="91440" marR="91440">
                    <a:lnL w="12240">
                      <a:solidFill>
                        <a:srgbClr val="000000"/>
                      </a:solidFill>
                    </a:lnL>
                    <a:lnR w="12240">
                      <a:solidFill>
                        <a:srgbClr val="ffffff"/>
                      </a:solidFill>
                    </a:lnR>
                    <a:lnT w="12240">
                      <a:solidFill>
                        <a:srgbClr val="ffffff"/>
                      </a:solidFill>
                    </a:lnT>
                    <a:lnB w="38160">
                      <a:solidFill>
                        <a:srgbClr val="ffffff"/>
                      </a:solidFill>
                    </a:lnB>
                    <a:solidFill>
                      <a:srgbClr val="336699"/>
                    </a:solidFill>
                  </a:tcPr>
                </a:tc>
              </a:tr>
              <a:tr h="639360">
                <a:tc>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tf-raw</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tf-wt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df</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idf</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wt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n’lize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tf-raw</a:t>
                      </a:r>
                      <a:endParaRPr b="0" lang="en-US" sz="1800" spc="-1" strike="noStrike">
                        <a:latin typeface="Arial"/>
                      </a:endParaRPr>
                    </a:p>
                  </a:txBody>
                  <a:tcPr marL="91440" marR="91440">
                    <a:lnL w="12240">
                      <a:solidFill>
                        <a:srgbClr val="ffffff"/>
                      </a:solidFill>
                    </a:lnL>
                    <a:lnR w="12240">
                      <a:solidFill>
                        <a:srgbClr val="ffffff"/>
                      </a:solidFill>
                    </a:lnR>
                    <a:lnT w="12240">
                      <a:solidFill>
                        <a:srgbClr val="000000"/>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tf-wt</a:t>
                      </a:r>
                      <a:endParaRPr b="0" lang="en-US" sz="18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wt</a:t>
                      </a:r>
                      <a:endParaRPr b="0" lang="en-US" sz="18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n’lize</a:t>
                      </a:r>
                      <a:endParaRPr b="0" lang="en-US" sz="18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r>
              <a:tr h="366120">
                <a:tc>
                  <a:txBody>
                    <a:bodyPr tIns="45360" bIns="45360"/>
                    <a:p>
                      <a:pPr>
                        <a:lnSpc>
                          <a:spcPct val="100000"/>
                        </a:lnSpc>
                      </a:pPr>
                      <a:r>
                        <a:rPr b="0" lang="en-US" sz="1800" spc="-1" strike="noStrike">
                          <a:solidFill>
                            <a:srgbClr val="000000"/>
                          </a:solidFill>
                          <a:latin typeface="Tahoma"/>
                          <a:ea typeface="Arial Unicode MS"/>
                        </a:rPr>
                        <a:t>xe máy</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5000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2.3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r>
              <a:tr h="639360">
                <a:tc>
                  <a:txBody>
                    <a:bodyPr tIns="45360" bIns="45360"/>
                    <a:p>
                      <a:pPr>
                        <a:lnSpc>
                          <a:spcPct val="100000"/>
                        </a:lnSpc>
                      </a:pPr>
                      <a:r>
                        <a:rPr b="0" lang="en-US" sz="1800" spc="-1" strike="noStrike">
                          <a:solidFill>
                            <a:srgbClr val="000000"/>
                          </a:solidFill>
                          <a:latin typeface="Tahoma"/>
                          <a:ea typeface="Arial Unicode MS"/>
                        </a:rPr>
                        <a:t>tốt nhất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50000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r>
              <a:tr h="639360">
                <a:tc>
                  <a:txBody>
                    <a:bodyPr tIns="45360" bIns="45360"/>
                    <a:p>
                      <a:pPr>
                        <a:lnSpc>
                          <a:spcPct val="100000"/>
                        </a:lnSpc>
                      </a:pPr>
                      <a:r>
                        <a:rPr b="0" lang="en-US" sz="1800" spc="-1" strike="noStrike">
                          <a:solidFill>
                            <a:srgbClr val="000000"/>
                          </a:solidFill>
                          <a:latin typeface="Tahoma"/>
                          <a:ea typeface="Arial Unicode MS"/>
                        </a:rPr>
                        <a:t>ô tô</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10000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2.0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r>
              <a:tr h="370440">
                <a:tc>
                  <a:txBody>
                    <a:bodyPr tIns="45360" bIns="45360"/>
                    <a:p>
                      <a:pPr>
                        <a:lnSpc>
                          <a:spcPct val="100000"/>
                        </a:lnSpc>
                      </a:pPr>
                      <a:r>
                        <a:rPr b="0" lang="en-US" sz="1800" spc="-1" strike="noStrike">
                          <a:solidFill>
                            <a:srgbClr val="000000"/>
                          </a:solidFill>
                          <a:latin typeface="Tahoma"/>
                          <a:ea typeface="Arial Unicode MS"/>
                        </a:rPr>
                        <a:t>bảo hiểm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3.0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r>
            </a:tbl>
          </a:graphicData>
        </a:graphic>
      </p:graphicFrame>
      <p:sp>
        <p:nvSpPr>
          <p:cNvPr id="266" name="CustomShape 4"/>
          <p:cNvSpPr/>
          <p:nvPr/>
        </p:nvSpPr>
        <p:spPr>
          <a:xfrm>
            <a:off x="731520" y="5578920"/>
            <a:ext cx="282852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ff"/>
                </a:solidFill>
                <a:latin typeface="Lucida Sans"/>
                <a:ea typeface="Arial Unicode MS"/>
              </a:rPr>
              <a:t>Số văn bản N = ?</a:t>
            </a:r>
            <a:endParaRPr b="0" lang="en-US" sz="2400" spc="-1" strike="noStrike">
              <a:latin typeface="Arial"/>
            </a:endParaRPr>
          </a:p>
        </p:txBody>
      </p:sp>
      <p:sp>
        <p:nvSpPr>
          <p:cNvPr id="267" name="TextShape 5"/>
          <p:cNvSpPr txBox="1"/>
          <p:nvPr/>
        </p:nvSpPr>
        <p:spPr>
          <a:xfrm>
            <a:off x="7042320" y="6243480"/>
            <a:ext cx="1904760" cy="456840"/>
          </a:xfrm>
          <a:prstGeom prst="rect">
            <a:avLst/>
          </a:prstGeom>
          <a:noFill/>
          <a:ln>
            <a:noFill/>
          </a:ln>
        </p:spPr>
        <p:txBody>
          <a:bodyPr anchor="b"/>
          <a:p>
            <a:pPr algn="r">
              <a:lnSpc>
                <a:spcPct val="100000"/>
              </a:lnSpc>
            </a:pPr>
            <a:fld id="{D4AD1290-3C0E-4459-A015-401DCF8F95A0}"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1150920" y="214200"/>
            <a:ext cx="7792560" cy="766440"/>
          </a:xfrm>
          <a:prstGeom prst="rect">
            <a:avLst/>
          </a:prstGeom>
          <a:noFill/>
          <a:ln>
            <a:noFill/>
          </a:ln>
        </p:spPr>
        <p:txBody>
          <a:bodyPr anchor="b"/>
          <a:p>
            <a:pPr>
              <a:lnSpc>
                <a:spcPct val="100000"/>
              </a:lnSpc>
            </a:pPr>
            <a:r>
              <a:rPr b="0" lang="vi-VN" sz="3600" spc="-1" strike="noStrike">
                <a:solidFill>
                  <a:srgbClr val="333399"/>
                </a:solidFill>
                <a:latin typeface="Tahoma"/>
              </a:rPr>
              <a:t>Ví dụ phương pháp lnc.ltc</a:t>
            </a:r>
            <a:endParaRPr b="0" lang="vi-VN" sz="3600" spc="-1" strike="noStrike">
              <a:solidFill>
                <a:srgbClr val="000000"/>
              </a:solidFill>
              <a:latin typeface="Tahoma"/>
            </a:endParaRPr>
          </a:p>
        </p:txBody>
      </p:sp>
      <p:sp>
        <p:nvSpPr>
          <p:cNvPr id="269" name="TextShape 2"/>
          <p:cNvSpPr txBox="1"/>
          <p:nvPr/>
        </p:nvSpPr>
        <p:spPr>
          <a:xfrm>
            <a:off x="1182600" y="1197000"/>
            <a:ext cx="7772040" cy="979200"/>
          </a:xfrm>
          <a:prstGeom prst="rect">
            <a:avLst/>
          </a:prstGeom>
          <a:solidFill>
            <a:srgbClr val="ffffff"/>
          </a:solidFill>
          <a:ln>
            <a:noFill/>
          </a:ln>
        </p:spPr>
        <p:txBody>
          <a:bodyPr/>
          <a:p>
            <a:pPr marL="343080" indent="-342720">
              <a:lnSpc>
                <a:spcPct val="100000"/>
              </a:lnSpc>
              <a:spcBef>
                <a:spcPts val="479"/>
              </a:spcBef>
              <a:buClr>
                <a:srgbClr val="3333cc"/>
              </a:buClr>
              <a:buSzPct val="60000"/>
              <a:buFont typeface="Wingdings" charset="2"/>
              <a:buChar char=""/>
            </a:pPr>
            <a:r>
              <a:rPr b="0" lang="vi-VN" sz="2400" spc="-1" strike="noStrike">
                <a:solidFill>
                  <a:srgbClr val="000000"/>
                </a:solidFill>
                <a:latin typeface="Tahoma"/>
              </a:rPr>
              <a:t>Văn bản: </a:t>
            </a:r>
            <a:r>
              <a:rPr b="0" i="1" lang="vi-VN" sz="2400" spc="-1" strike="noStrike">
                <a:solidFill>
                  <a:srgbClr val="000000"/>
                </a:solidFill>
                <a:latin typeface="Tahoma"/>
              </a:rPr>
              <a:t>Bảo hiểm ô tô bảo hiểm xe máy</a:t>
            </a:r>
            <a:endParaRPr b="0" lang="vi-VN" sz="2400" spc="-1" strike="noStrike">
              <a:solidFill>
                <a:srgbClr val="000000"/>
              </a:solidFill>
              <a:latin typeface="Tahoma"/>
            </a:endParaRPr>
          </a:p>
          <a:p>
            <a:pPr marL="343080" indent="-342720">
              <a:lnSpc>
                <a:spcPct val="100000"/>
              </a:lnSpc>
              <a:spcBef>
                <a:spcPts val="479"/>
              </a:spcBef>
              <a:buClr>
                <a:srgbClr val="3333cc"/>
              </a:buClr>
              <a:buSzPct val="60000"/>
              <a:buFont typeface="Wingdings" charset="2"/>
              <a:buChar char=""/>
            </a:pPr>
            <a:r>
              <a:rPr b="0" lang="vi-VN" sz="2400" spc="-1" strike="noStrike">
                <a:solidFill>
                  <a:srgbClr val="000000"/>
                </a:solidFill>
                <a:latin typeface="Tahoma"/>
              </a:rPr>
              <a:t>Truy vấn: </a:t>
            </a:r>
            <a:r>
              <a:rPr b="0" i="1" lang="vi-VN" sz="2400" spc="-1" strike="noStrike">
                <a:solidFill>
                  <a:srgbClr val="000000"/>
                </a:solidFill>
                <a:latin typeface="Tahoma"/>
              </a:rPr>
              <a:t>bảo hiểm ô tô tốt nhất</a:t>
            </a:r>
            <a:endParaRPr b="0" lang="vi-VN" sz="2400" spc="-1" strike="noStrike">
              <a:solidFill>
                <a:srgbClr val="000000"/>
              </a:solidFill>
              <a:latin typeface="Tahoma"/>
            </a:endParaRPr>
          </a:p>
        </p:txBody>
      </p:sp>
      <p:graphicFrame>
        <p:nvGraphicFramePr>
          <p:cNvPr id="270" name="Table 3"/>
          <p:cNvGraphicFramePr/>
          <p:nvPr/>
        </p:nvGraphicFramePr>
        <p:xfrm>
          <a:off x="76320" y="2133720"/>
          <a:ext cx="9066960" cy="3294000"/>
        </p:xfrm>
        <a:graphic>
          <a:graphicData uri="http://schemas.openxmlformats.org/drawingml/2006/table">
            <a:tbl>
              <a:tblPr/>
              <a:tblGrid>
                <a:gridCol w="1295280"/>
                <a:gridCol w="609480"/>
                <a:gridCol w="625320"/>
                <a:gridCol w="842760"/>
                <a:gridCol w="588960"/>
                <a:gridCol w="606240"/>
                <a:gridCol w="703080"/>
                <a:gridCol w="772920"/>
                <a:gridCol w="772920"/>
                <a:gridCol w="842760"/>
                <a:gridCol w="703080"/>
                <a:gridCol w="704520"/>
              </a:tblGrid>
              <a:tr h="639360">
                <a:tc>
                  <a:txBody>
                    <a:bodyPr tIns="45360" bIns="45360"/>
                    <a:p>
                      <a:pPr algn="ctr">
                        <a:lnSpc>
                          <a:spcPct val="100000"/>
                        </a:lnSpc>
                      </a:pPr>
                      <a:r>
                        <a:rPr b="1" lang="en-US" sz="1800" spc="-1" strike="noStrike">
                          <a:solidFill>
                            <a:srgbClr val="ffffff"/>
                          </a:solidFill>
                          <a:latin typeface="Tahoma"/>
                          <a:ea typeface="Arial Unicode MS"/>
                        </a:rPr>
                        <a:t>Thuật ngữ</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c gridSpan="6">
                  <a:txBody>
                    <a:bodyPr tIns="45360" bIns="45360"/>
                    <a:p>
                      <a:pPr algn="ctr">
                        <a:lnSpc>
                          <a:spcPct val="100000"/>
                        </a:lnSpc>
                      </a:pPr>
                      <a:r>
                        <a:rPr b="1" lang="en-US" sz="1800" spc="-1" strike="noStrike">
                          <a:solidFill>
                            <a:srgbClr val="ffffff"/>
                          </a:solidFill>
                          <a:latin typeface="Tahoma"/>
                          <a:ea typeface="Arial Unicode MS"/>
                        </a:rPr>
                        <a:t>Truy vấn</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336699"/>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hMerge="1">
                  <a:tcPr>
                    <a:solidFill>
                      <a:srgbClr val="729fcf"/>
                    </a:solidFill>
                  </a:tcPr>
                </a:tc>
                <a:tc gridSpan="4">
                  <a:txBody>
                    <a:bodyPr tIns="45360" bIns="45360"/>
                    <a:p>
                      <a:pPr algn="ctr">
                        <a:lnSpc>
                          <a:spcPct val="100000"/>
                        </a:lnSpc>
                      </a:pPr>
                      <a:r>
                        <a:rPr b="1" lang="en-US" sz="1800" spc="-1" strike="noStrike">
                          <a:solidFill>
                            <a:srgbClr val="ffffff"/>
                          </a:solidFill>
                          <a:latin typeface="Tahoma"/>
                          <a:ea typeface="Arial Unicode MS"/>
                        </a:rPr>
                        <a:t>Văn bản</a:t>
                      </a:r>
                      <a:endParaRPr b="0" lang="en-US" sz="1800" spc="-1" strike="noStrike">
                        <a:latin typeface="Arial"/>
                      </a:endParaRPr>
                    </a:p>
                  </a:txBody>
                  <a:tcPr marL="91440" marR="91440">
                    <a:lnL w="12240">
                      <a:solidFill>
                        <a:srgbClr val="ffffff"/>
                      </a:solidFill>
                    </a:lnL>
                    <a:lnR w="12240">
                      <a:solidFill>
                        <a:srgbClr val="000000"/>
                      </a:solidFill>
                    </a:lnR>
                    <a:lnT w="12240">
                      <a:solidFill>
                        <a:srgbClr val="000000"/>
                      </a:solidFill>
                    </a:lnT>
                    <a:lnB w="12240">
                      <a:solidFill>
                        <a:srgbClr val="000000"/>
                      </a:solidFill>
                    </a:lnB>
                    <a:solidFill>
                      <a:srgbClr val="336699"/>
                    </a:solidFill>
                  </a:tcPr>
                </a:tc>
                <a:tc hMerge="1">
                  <a:tcPr>
                    <a:solidFill>
                      <a:srgbClr val="729fcf"/>
                    </a:solidFill>
                  </a:tcPr>
                </a:tc>
                <a:tc hMerge="1">
                  <a:tcPr>
                    <a:solidFill>
                      <a:srgbClr val="729fcf"/>
                    </a:solidFill>
                  </a:tcPr>
                </a:tc>
                <a:tc hMerge="1">
                  <a:tcPr>
                    <a:solidFill>
                      <a:srgbClr val="729fcf"/>
                    </a:solidFill>
                  </a:tcPr>
                </a:tc>
                <a:tc>
                  <a:txBody>
                    <a:bodyPr tIns="45360" bIns="45360"/>
                    <a:p>
                      <a:pPr algn="ctr">
                        <a:lnSpc>
                          <a:spcPct val="100000"/>
                        </a:lnSpc>
                      </a:pPr>
                      <a:r>
                        <a:rPr b="1" lang="en-US" sz="1800" spc="-1" strike="noStrike">
                          <a:solidFill>
                            <a:srgbClr val="ffffff"/>
                          </a:solidFill>
                          <a:latin typeface="Tahoma"/>
                          <a:ea typeface="Arial Unicode MS"/>
                        </a:rPr>
                        <a:t>Tích</a:t>
                      </a:r>
                      <a:endParaRPr b="0" lang="en-US" sz="1800" spc="-1" strike="noStrike">
                        <a:latin typeface="Arial"/>
                      </a:endParaRPr>
                    </a:p>
                  </a:txBody>
                  <a:tcPr marL="91440" marR="91440">
                    <a:lnL w="12240">
                      <a:solidFill>
                        <a:srgbClr val="000000"/>
                      </a:solidFill>
                    </a:lnL>
                    <a:lnR w="12240">
                      <a:solidFill>
                        <a:srgbClr val="ffffff"/>
                      </a:solidFill>
                    </a:lnR>
                    <a:lnT w="12240">
                      <a:solidFill>
                        <a:srgbClr val="ffffff"/>
                      </a:solidFill>
                    </a:lnT>
                    <a:lnB w="38160">
                      <a:solidFill>
                        <a:srgbClr val="ffffff"/>
                      </a:solidFill>
                    </a:lnB>
                    <a:solidFill>
                      <a:srgbClr val="336699"/>
                    </a:solidFill>
                  </a:tcPr>
                </a:tc>
              </a:tr>
              <a:tr h="639360">
                <a:tc>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tf-raw</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tf-wt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df</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idf</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wt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n’lize</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tf-raw</a:t>
                      </a:r>
                      <a:endParaRPr b="0" lang="en-US" sz="1800" spc="-1" strike="noStrike">
                        <a:latin typeface="Arial"/>
                      </a:endParaRPr>
                    </a:p>
                  </a:txBody>
                  <a:tcPr marL="91440" marR="91440">
                    <a:lnL w="12240">
                      <a:solidFill>
                        <a:srgbClr val="ffffff"/>
                      </a:solidFill>
                    </a:lnL>
                    <a:lnR w="12240">
                      <a:solidFill>
                        <a:srgbClr val="ffffff"/>
                      </a:solidFill>
                    </a:lnR>
                    <a:lnT w="12240">
                      <a:solidFill>
                        <a:srgbClr val="000000"/>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tf-wt</a:t>
                      </a:r>
                      <a:endParaRPr b="0" lang="en-US" sz="18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wt</a:t>
                      </a:r>
                      <a:endParaRPr b="0" lang="en-US" sz="18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tIns="45360" bIns="45360"/>
                    <a:p>
                      <a:pPr algn="ctr">
                        <a:lnSpc>
                          <a:spcPct val="100000"/>
                        </a:lnSpc>
                      </a:pPr>
                      <a:r>
                        <a:rPr b="0" lang="en-US" sz="1800" spc="-1" strike="noStrike">
                          <a:solidFill>
                            <a:srgbClr val="000000"/>
                          </a:solidFill>
                          <a:latin typeface="Tahoma"/>
                          <a:ea typeface="Arial Unicode MS"/>
                        </a:rPr>
                        <a:t>n’lize</a:t>
                      </a:r>
                      <a:endParaRPr b="0" lang="en-US" sz="18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r>
              <a:tr h="366120">
                <a:tc>
                  <a:txBody>
                    <a:bodyPr tIns="45360" bIns="45360"/>
                    <a:p>
                      <a:pPr>
                        <a:lnSpc>
                          <a:spcPct val="100000"/>
                        </a:lnSpc>
                      </a:pPr>
                      <a:r>
                        <a:rPr b="0" lang="en-US" sz="1800" spc="-1" strike="noStrike">
                          <a:solidFill>
                            <a:srgbClr val="000000"/>
                          </a:solidFill>
                          <a:latin typeface="Tahoma"/>
                          <a:ea typeface="Arial Unicode MS"/>
                        </a:rPr>
                        <a:t>xe máy</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5000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2.3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0.52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r>
              <a:tr h="639360">
                <a:tc>
                  <a:txBody>
                    <a:bodyPr tIns="45360" bIns="45360"/>
                    <a:p>
                      <a:pPr>
                        <a:lnSpc>
                          <a:spcPct val="100000"/>
                        </a:lnSpc>
                      </a:pPr>
                      <a:r>
                        <a:rPr b="0" lang="en-US" sz="1800" spc="-1" strike="noStrike">
                          <a:solidFill>
                            <a:srgbClr val="000000"/>
                          </a:solidFill>
                          <a:latin typeface="Tahoma"/>
                          <a:ea typeface="Arial Unicode MS"/>
                        </a:rPr>
                        <a:t>tốt nhất</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50000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0.34</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r>
              <a:tr h="639360">
                <a:tc>
                  <a:txBody>
                    <a:bodyPr tIns="45360" bIns="45360"/>
                    <a:p>
                      <a:pPr>
                        <a:lnSpc>
                          <a:spcPct val="100000"/>
                        </a:lnSpc>
                      </a:pPr>
                      <a:r>
                        <a:rPr b="0" lang="en-US" sz="1800" spc="-1" strike="noStrike">
                          <a:solidFill>
                            <a:srgbClr val="000000"/>
                          </a:solidFill>
                          <a:latin typeface="Tahoma"/>
                          <a:ea typeface="Arial Unicode MS"/>
                        </a:rPr>
                        <a:t>ô tô</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 </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10000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2.0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2.0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0.52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0.52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tIns="45360" bIns="45360"/>
                    <a:p>
                      <a:pPr algn="r">
                        <a:lnSpc>
                          <a:spcPct val="100000"/>
                        </a:lnSpc>
                      </a:pPr>
                      <a:r>
                        <a:rPr b="0" lang="en-US" sz="1800" spc="-1" strike="noStrike">
                          <a:solidFill>
                            <a:srgbClr val="000000"/>
                          </a:solidFill>
                          <a:latin typeface="Tahoma"/>
                          <a:ea typeface="Arial Unicode MS"/>
                        </a:rPr>
                        <a:t>0.27</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r>
              <a:tr h="370440">
                <a:tc>
                  <a:txBody>
                    <a:bodyPr tIns="45360" bIns="45360"/>
                    <a:p>
                      <a:pPr>
                        <a:lnSpc>
                          <a:spcPct val="100000"/>
                        </a:lnSpc>
                      </a:pPr>
                      <a:r>
                        <a:rPr b="0" lang="en-US" sz="1800" spc="-1" strike="noStrike">
                          <a:solidFill>
                            <a:srgbClr val="000000"/>
                          </a:solidFill>
                          <a:latin typeface="Tahoma"/>
                          <a:ea typeface="Arial Unicode MS"/>
                        </a:rPr>
                        <a:t>bảo hiểm</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1000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3.0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3.0</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0.78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2</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1.3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0.68</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tIns="45360" bIns="45360"/>
                    <a:p>
                      <a:pPr algn="r">
                        <a:lnSpc>
                          <a:spcPct val="100000"/>
                        </a:lnSpc>
                      </a:pPr>
                      <a:r>
                        <a:rPr b="0" lang="en-US" sz="1800" spc="-1" strike="noStrike">
                          <a:solidFill>
                            <a:srgbClr val="000000"/>
                          </a:solidFill>
                          <a:latin typeface="Tahoma"/>
                          <a:ea typeface="Arial Unicode MS"/>
                        </a:rPr>
                        <a:t>0.53</a:t>
                      </a:r>
                      <a:endParaRPr b="0" lang="en-US"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r>
            </a:tbl>
          </a:graphicData>
        </a:graphic>
      </p:graphicFrame>
      <p:sp>
        <p:nvSpPr>
          <p:cNvPr id="271" name="CustomShape 4"/>
          <p:cNvSpPr/>
          <p:nvPr/>
        </p:nvSpPr>
        <p:spPr>
          <a:xfrm>
            <a:off x="125280" y="6384240"/>
            <a:ext cx="3472920" cy="3646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ff"/>
                </a:solidFill>
                <a:latin typeface="Lucida Sans"/>
                <a:ea typeface="Arial Unicode MS"/>
              </a:rPr>
              <a:t>N = 10</a:t>
            </a:r>
            <a:r>
              <a:rPr b="0" lang="en-US" sz="1800" spc="-1" strike="noStrike" baseline="30000">
                <a:solidFill>
                  <a:srgbClr val="0000ff"/>
                </a:solidFill>
                <a:latin typeface="Lucida Sans"/>
                <a:ea typeface="Arial Unicode MS"/>
              </a:rPr>
              <a:t>2</a:t>
            </a:r>
            <a:r>
              <a:rPr b="0" lang="en-US" sz="1800" spc="-1" strike="noStrike">
                <a:solidFill>
                  <a:srgbClr val="0000ff"/>
                </a:solidFill>
                <a:latin typeface="Lucida Sans"/>
                <a:ea typeface="Arial Unicode MS"/>
              </a:rPr>
              <a:t> * 10000 = 1000 000</a:t>
            </a:r>
            <a:endParaRPr b="0" lang="en-US" sz="1800" spc="-1" strike="noStrike">
              <a:latin typeface="Arial"/>
            </a:endParaRPr>
          </a:p>
        </p:txBody>
      </p:sp>
      <p:grpSp>
        <p:nvGrpSpPr>
          <p:cNvPr id="272" name="Group 5"/>
          <p:cNvGrpSpPr/>
          <p:nvPr/>
        </p:nvGrpSpPr>
        <p:grpSpPr>
          <a:xfrm>
            <a:off x="2765160" y="5429160"/>
            <a:ext cx="2849760" cy="456120"/>
            <a:chOff x="2765160" y="5429160"/>
            <a:chExt cx="2849760" cy="456120"/>
          </a:xfrm>
        </p:grpSpPr>
        <p:sp>
          <p:nvSpPr>
            <p:cNvPr id="273" name="CustomShape 6"/>
            <p:cNvSpPr/>
            <p:nvPr/>
          </p:nvSpPr>
          <p:spPr>
            <a:xfrm>
              <a:off x="2765160" y="5429160"/>
              <a:ext cx="2849760" cy="4561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400" spc="-1" strike="noStrike">
                  <a:solidFill>
                    <a:srgbClr val="000000"/>
                  </a:solidFill>
                  <a:latin typeface="Lucida Sans"/>
                  <a:ea typeface="Arial Unicode MS"/>
                </a:rPr>
                <a:t>Độ dài văn bản =</a:t>
              </a:r>
              <a:endParaRPr b="0" lang="en-US" sz="2400" spc="-1" strike="noStrike">
                <a:latin typeface="Arial"/>
              </a:endParaRPr>
            </a:p>
          </p:txBody>
        </p:sp>
      </p:grpSp>
      <p:sp>
        <p:nvSpPr>
          <p:cNvPr id="274" name="CustomShape 7"/>
          <p:cNvSpPr/>
          <p:nvPr/>
        </p:nvSpPr>
        <p:spPr>
          <a:xfrm>
            <a:off x="3276000" y="6348240"/>
            <a:ext cx="5235840" cy="456120"/>
          </a:xfrm>
          <a:prstGeom prst="rect">
            <a:avLst/>
          </a:prstGeom>
          <a:noFill/>
          <a:ln>
            <a:noFill/>
          </a:ln>
        </p:spPr>
        <p:style>
          <a:lnRef idx="0"/>
          <a:fillRef idx="0"/>
          <a:effectRef idx="0"/>
          <a:fontRef idx="minor"/>
        </p:style>
        <p:txBody>
          <a:bodyPr lIns="90000" rIns="90000" tIns="45000" bIns="45000"/>
          <a:p>
            <a:pPr algn="r">
              <a:lnSpc>
                <a:spcPct val="100000"/>
              </a:lnSpc>
            </a:pPr>
            <a:r>
              <a:rPr b="0" lang="en-US" sz="2400" spc="-1" strike="noStrike">
                <a:solidFill>
                  <a:srgbClr val="c00000"/>
                </a:solidFill>
                <a:latin typeface="Lucida Sans"/>
                <a:ea typeface="Arial Unicode MS"/>
              </a:rPr>
              <a:t>Score = 0+0+0.27+0.53 = 0.8</a:t>
            </a:r>
            <a:endParaRPr b="0" lang="en-US" sz="2400" spc="-1" strike="noStrike">
              <a:latin typeface="Arial"/>
            </a:endParaRPr>
          </a:p>
        </p:txBody>
      </p:sp>
      <p:grpSp>
        <p:nvGrpSpPr>
          <p:cNvPr id="275" name="Group 8"/>
          <p:cNvGrpSpPr/>
          <p:nvPr/>
        </p:nvGrpSpPr>
        <p:grpSpPr>
          <a:xfrm>
            <a:off x="2297880" y="5877000"/>
            <a:ext cx="2892240" cy="456120"/>
            <a:chOff x="2297880" y="5877000"/>
            <a:chExt cx="2892240" cy="456120"/>
          </a:xfrm>
        </p:grpSpPr>
        <p:sp>
          <p:nvSpPr>
            <p:cNvPr id="276" name="CustomShape 9"/>
            <p:cNvSpPr/>
            <p:nvPr/>
          </p:nvSpPr>
          <p:spPr>
            <a:xfrm>
              <a:off x="2297880" y="5877000"/>
              <a:ext cx="2892240" cy="45612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US" sz="2400" spc="-1" strike="noStrike">
                  <a:solidFill>
                    <a:srgbClr val="000000"/>
                  </a:solidFill>
                  <a:latin typeface="Lucida Sans"/>
                  <a:ea typeface="Arial Unicode MS"/>
                </a:rPr>
                <a:t>Độ dài truy vấn =</a:t>
              </a:r>
              <a:endParaRPr b="0" lang="en-US" sz="2400" spc="-1" strike="noStrike">
                <a:latin typeface="Arial"/>
              </a:endParaRPr>
            </a:p>
          </p:txBody>
        </p:sp>
      </p:grpSp>
      <p:sp>
        <p:nvSpPr>
          <p:cNvPr id="277" name="TextShape 10"/>
          <p:cNvSpPr txBox="1"/>
          <p:nvPr/>
        </p:nvSpPr>
        <p:spPr>
          <a:xfrm>
            <a:off x="7042320" y="6243480"/>
            <a:ext cx="1904760" cy="456840"/>
          </a:xfrm>
          <a:prstGeom prst="rect">
            <a:avLst/>
          </a:prstGeom>
          <a:noFill/>
          <a:ln>
            <a:noFill/>
          </a:ln>
        </p:spPr>
        <p:txBody>
          <a:bodyPr anchor="b"/>
          <a:p>
            <a:pPr algn="r">
              <a:lnSpc>
                <a:spcPct val="100000"/>
              </a:lnSpc>
            </a:pPr>
            <a:fld id="{1BDB4ED3-7A29-4632-B6BF-89CBD85428A5}" type="slidenum">
              <a:rPr b="0" lang="en-US" sz="1400" spc="-1" strike="noStrike">
                <a:solidFill>
                  <a:srgbClr val="000000"/>
                </a:solidFill>
                <a:latin typeface="Tahoma"/>
              </a:rPr>
              <a:t>&lt;number&gt;</a:t>
            </a:fld>
            <a:endParaRPr b="0" lang="en-US" sz="1400" spc="-1" strike="noStrike">
              <a:latin typeface="Times New Roman"/>
            </a:endParaRPr>
          </a:p>
        </p:txBody>
      </p:sp>
      <p:pic>
        <p:nvPicPr>
          <p:cNvPr id="278" name="" descr=""/>
          <p:cNvPicPr/>
          <p:nvPr/>
        </p:nvPicPr>
        <p:blipFill>
          <a:blip r:embed="rId1"/>
          <a:stretch/>
        </p:blipFill>
        <p:spPr>
          <a:xfrm>
            <a:off x="5448240" y="5384880"/>
            <a:ext cx="2933640" cy="495360"/>
          </a:xfrm>
          <a:prstGeom prst="rect">
            <a:avLst/>
          </a:prstGeom>
          <a:ln>
            <a:noFill/>
          </a:ln>
        </p:spPr>
      </p:pic>
      <p:pic>
        <p:nvPicPr>
          <p:cNvPr id="279" name="" descr=""/>
          <p:cNvPicPr/>
          <p:nvPr/>
        </p:nvPicPr>
        <p:blipFill>
          <a:blip r:embed="rId2"/>
          <a:stretch/>
        </p:blipFill>
        <p:spPr>
          <a:xfrm>
            <a:off x="4927680" y="5829480"/>
            <a:ext cx="3454560" cy="520560"/>
          </a:xfrm>
          <a:prstGeom prst="rect">
            <a:avLst/>
          </a:prstGeom>
          <a:ln>
            <a:noFill/>
          </a:ln>
        </p:spPr>
      </p:pic>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Ví dụ 2, phương pháp lnc.lnc</a:t>
            </a:r>
            <a:endParaRPr b="0" lang="vi-VN" sz="3600" spc="-1" strike="noStrike">
              <a:solidFill>
                <a:srgbClr val="000000"/>
              </a:solidFill>
              <a:latin typeface="Tahoma"/>
            </a:endParaRPr>
          </a:p>
        </p:txBody>
      </p:sp>
      <p:graphicFrame>
        <p:nvGraphicFramePr>
          <p:cNvPr id="281" name="Table 2"/>
          <p:cNvGraphicFramePr/>
          <p:nvPr/>
        </p:nvGraphicFramePr>
        <p:xfrm>
          <a:off x="1331640" y="2609640"/>
          <a:ext cx="5409720" cy="2436120"/>
        </p:xfrm>
        <a:graphic>
          <a:graphicData uri="http://schemas.openxmlformats.org/drawingml/2006/table">
            <a:tbl>
              <a:tblPr/>
              <a:tblGrid>
                <a:gridCol w="1352520"/>
                <a:gridCol w="1352520"/>
                <a:gridCol w="1352520"/>
                <a:gridCol w="1352520"/>
              </a:tblGrid>
              <a:tr h="487080">
                <a:tc>
                  <a:txBody>
                    <a:bodyPr/>
                    <a:p>
                      <a:pPr algn="ctr">
                        <a:lnSpc>
                          <a:spcPct val="100000"/>
                        </a:lnSpc>
                      </a:pPr>
                      <a:r>
                        <a:rPr b="1" lang="en-US" sz="2000" spc="-1" strike="noStrike">
                          <a:solidFill>
                            <a:srgbClr val="ffffff"/>
                          </a:solidFill>
                          <a:latin typeface="Tahoma"/>
                          <a:ea typeface="Arial Unicode MS"/>
                        </a:rPr>
                        <a:t>Từ</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c>
                  <a:txBody>
                    <a:bodyPr/>
                    <a:p>
                      <a:pPr algn="ctr">
                        <a:lnSpc>
                          <a:spcPct val="100000"/>
                        </a:lnSpc>
                      </a:pPr>
                      <a:r>
                        <a:rPr b="1" lang="en-US" sz="2000" spc="-1" strike="noStrike">
                          <a:solidFill>
                            <a:srgbClr val="ffffff"/>
                          </a:solidFill>
                          <a:latin typeface="Tahoma"/>
                          <a:ea typeface="Arial Unicode MS"/>
                        </a:rPr>
                        <a:t>d1</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c>
                  <a:txBody>
                    <a:bodyPr/>
                    <a:p>
                      <a:pPr algn="ctr">
                        <a:lnSpc>
                          <a:spcPct val="100000"/>
                        </a:lnSpc>
                      </a:pPr>
                      <a:r>
                        <a:rPr b="1" lang="en-US" sz="2000" spc="-1" strike="noStrike">
                          <a:solidFill>
                            <a:srgbClr val="ffffff"/>
                          </a:solidFill>
                          <a:latin typeface="Tahoma"/>
                          <a:ea typeface="Arial Unicode MS"/>
                        </a:rPr>
                        <a:t>d2</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c>
                  <a:txBody>
                    <a:bodyPr/>
                    <a:p>
                      <a:pPr algn="ctr">
                        <a:lnSpc>
                          <a:spcPct val="100000"/>
                        </a:lnSpc>
                      </a:pPr>
                      <a:r>
                        <a:rPr b="1" lang="en-US" sz="2000" spc="-1" strike="noStrike">
                          <a:solidFill>
                            <a:srgbClr val="ffffff"/>
                          </a:solidFill>
                          <a:latin typeface="Tahoma"/>
                          <a:ea typeface="Arial Unicode MS"/>
                        </a:rPr>
                        <a:t>d3</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r>
              <a:tr h="487080">
                <a:tc>
                  <a:txBody>
                    <a:bodyPr/>
                    <a:p>
                      <a:pPr algn="ctr">
                        <a:lnSpc>
                          <a:spcPct val="100000"/>
                        </a:lnSpc>
                      </a:pPr>
                      <a:r>
                        <a:rPr b="0" lang="en-US" sz="2000" spc="-1" strike="noStrike">
                          <a:solidFill>
                            <a:srgbClr val="000000"/>
                          </a:solidFill>
                          <a:latin typeface="Tahoma"/>
                          <a:ea typeface="Arial Unicode MS"/>
                        </a:rPr>
                        <a:t>a</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115</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58 </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20</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r>
              <a:tr h="487080">
                <a:tc>
                  <a:txBody>
                    <a:bodyPr/>
                    <a:p>
                      <a:pPr algn="ctr">
                        <a:lnSpc>
                          <a:spcPct val="100000"/>
                        </a:lnSpc>
                      </a:pPr>
                      <a:r>
                        <a:rPr b="0" lang="en-US" sz="2000" spc="-1" strike="noStrike">
                          <a:solidFill>
                            <a:srgbClr val="000000"/>
                          </a:solidFill>
                          <a:latin typeface="Tahoma"/>
                          <a:ea typeface="Arial Unicode MS"/>
                        </a:rPr>
                        <a:t>b</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10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7</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11</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r>
              <a:tr h="487080">
                <a:tc>
                  <a:txBody>
                    <a:bodyPr/>
                    <a:p>
                      <a:pPr algn="ctr">
                        <a:lnSpc>
                          <a:spcPct val="100000"/>
                        </a:lnSpc>
                      </a:pPr>
                      <a:r>
                        <a:rPr b="0" lang="en-US" sz="2000" spc="-1" strike="noStrike">
                          <a:solidFill>
                            <a:srgbClr val="000000"/>
                          </a:solidFill>
                          <a:latin typeface="Tahoma"/>
                          <a:ea typeface="Arial Unicode MS"/>
                        </a:rPr>
                        <a:t>c</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2</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6</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r>
              <a:tr h="488160">
                <a:tc>
                  <a:txBody>
                    <a:bodyPr/>
                    <a:p>
                      <a:pPr algn="ctr">
                        <a:lnSpc>
                          <a:spcPct val="100000"/>
                        </a:lnSpc>
                      </a:pPr>
                      <a:r>
                        <a:rPr b="0" lang="en-US" sz="2000" spc="-1" strike="noStrike">
                          <a:solidFill>
                            <a:srgbClr val="000000"/>
                          </a:solidFill>
                          <a:latin typeface="Tahoma"/>
                          <a:ea typeface="Arial Unicode MS"/>
                        </a:rPr>
                        <a:t>d</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38</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r>
            </a:tbl>
          </a:graphicData>
        </a:graphic>
      </p:graphicFrame>
      <p:sp>
        <p:nvSpPr>
          <p:cNvPr id="282" name="CustomShape 3"/>
          <p:cNvSpPr/>
          <p:nvPr/>
        </p:nvSpPr>
        <p:spPr>
          <a:xfrm>
            <a:off x="1150920" y="1845000"/>
            <a:ext cx="3790080" cy="516960"/>
          </a:xfrm>
          <a:prstGeom prst="rect">
            <a:avLst/>
          </a:prstGeom>
          <a:noFill/>
          <a:ln>
            <a:noFill/>
          </a:ln>
        </p:spPr>
        <p:style>
          <a:lnRef idx="0"/>
          <a:fillRef idx="0"/>
          <a:effectRef idx="0"/>
          <a:fontRef idx="minor"/>
        </p:style>
        <p:txBody>
          <a:bodyPr lIns="90000" rIns="90000" tIns="45000" bIns="45000"/>
          <a:p>
            <a:pPr>
              <a:lnSpc>
                <a:spcPct val="100000"/>
              </a:lnSpc>
              <a:spcBef>
                <a:spcPts val="1400"/>
              </a:spcBef>
            </a:pPr>
            <a:r>
              <a:rPr b="0" lang="en-US" sz="2800" spc="-1" strike="noStrike">
                <a:solidFill>
                  <a:srgbClr val="cc0000"/>
                </a:solidFill>
                <a:latin typeface="Tahoma"/>
              </a:rPr>
              <a:t>Tần suất từ (tf)</a:t>
            </a:r>
            <a:endParaRPr b="0" lang="en-US" sz="2800" spc="-1" strike="noStrike">
              <a:latin typeface="Arial"/>
            </a:endParaRPr>
          </a:p>
        </p:txBody>
      </p:sp>
      <p:sp>
        <p:nvSpPr>
          <p:cNvPr id="283" name="CustomShape 4"/>
          <p:cNvSpPr/>
          <p:nvPr/>
        </p:nvSpPr>
        <p:spPr>
          <a:xfrm>
            <a:off x="1266840" y="5373360"/>
            <a:ext cx="7560720" cy="456120"/>
          </a:xfrm>
          <a:prstGeom prst="rect">
            <a:avLst/>
          </a:prstGeom>
          <a:noFill/>
          <a:ln>
            <a:noFill/>
          </a:ln>
        </p:spPr>
        <p:style>
          <a:lnRef idx="0"/>
          <a:fillRef idx="0"/>
          <a:effectRef idx="0"/>
          <a:fontRef idx="minor"/>
        </p:style>
        <p:txBody>
          <a:bodyPr lIns="90000" rIns="90000" tIns="45000" bIns="45000"/>
          <a:p>
            <a:pPr>
              <a:lnSpc>
                <a:spcPct val="100000"/>
              </a:lnSpc>
              <a:spcBef>
                <a:spcPts val="1199"/>
              </a:spcBef>
            </a:pPr>
            <a:r>
              <a:rPr b="0" lang="en-US" sz="2400" spc="-1" strike="noStrike">
                <a:solidFill>
                  <a:srgbClr val="3333cc"/>
                </a:solidFill>
                <a:latin typeface="Tahoma"/>
              </a:rPr>
              <a:t>Trong ví dụ này, không tính idf (idf = 1).</a:t>
            </a:r>
            <a:endParaRPr b="0" lang="en-US" sz="2400" spc="-1" strike="noStrike">
              <a:latin typeface="Arial"/>
            </a:endParaRPr>
          </a:p>
        </p:txBody>
      </p:sp>
      <p:sp>
        <p:nvSpPr>
          <p:cNvPr id="284" name="TextShape 5"/>
          <p:cNvSpPr txBox="1"/>
          <p:nvPr/>
        </p:nvSpPr>
        <p:spPr>
          <a:xfrm>
            <a:off x="7042320" y="6243480"/>
            <a:ext cx="1904760" cy="456840"/>
          </a:xfrm>
          <a:prstGeom prst="rect">
            <a:avLst/>
          </a:prstGeom>
          <a:noFill/>
          <a:ln>
            <a:noFill/>
          </a:ln>
        </p:spPr>
        <p:txBody>
          <a:bodyPr anchor="b"/>
          <a:p>
            <a:pPr algn="r">
              <a:lnSpc>
                <a:spcPct val="100000"/>
              </a:lnSpc>
            </a:pPr>
            <a:fld id="{99D35E4B-676E-4573-88F8-E8849C237BA7}"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Ví dụ 2, phương pháp lnc.lnc (2)</a:t>
            </a:r>
            <a:endParaRPr b="0" lang="vi-VN" sz="3600" spc="-1" strike="noStrike">
              <a:solidFill>
                <a:srgbClr val="000000"/>
              </a:solidFill>
              <a:latin typeface="Tahoma"/>
            </a:endParaRPr>
          </a:p>
        </p:txBody>
      </p:sp>
      <p:graphicFrame>
        <p:nvGraphicFramePr>
          <p:cNvPr id="286" name="Table 2"/>
          <p:cNvGraphicFramePr/>
          <p:nvPr/>
        </p:nvGraphicFramePr>
        <p:xfrm>
          <a:off x="468360" y="2389320"/>
          <a:ext cx="3958560" cy="1986480"/>
        </p:xfrm>
        <a:graphic>
          <a:graphicData uri="http://schemas.openxmlformats.org/drawingml/2006/table">
            <a:tbl>
              <a:tblPr/>
              <a:tblGrid>
                <a:gridCol w="988920"/>
                <a:gridCol w="990360"/>
                <a:gridCol w="990360"/>
                <a:gridCol w="989280"/>
              </a:tblGrid>
              <a:tr h="396360">
                <a:tc>
                  <a:txBody>
                    <a:bodyPr/>
                    <a:p>
                      <a:pPr algn="ctr">
                        <a:lnSpc>
                          <a:spcPct val="100000"/>
                        </a:lnSpc>
                      </a:pPr>
                      <a:r>
                        <a:rPr b="1" lang="en-US" sz="2000" spc="-1" strike="noStrike">
                          <a:solidFill>
                            <a:srgbClr val="ffffff"/>
                          </a:solidFill>
                          <a:latin typeface="Tahoma"/>
                          <a:ea typeface="Arial Unicode MS"/>
                        </a:rPr>
                        <a:t>Từ</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c>
                  <a:txBody>
                    <a:bodyPr/>
                    <a:p>
                      <a:pPr algn="ctr">
                        <a:lnSpc>
                          <a:spcPct val="100000"/>
                        </a:lnSpc>
                      </a:pPr>
                      <a:r>
                        <a:rPr b="1" lang="en-US" sz="2000" spc="-1" strike="noStrike">
                          <a:solidFill>
                            <a:srgbClr val="ffffff"/>
                          </a:solidFill>
                          <a:latin typeface="Tahoma"/>
                          <a:ea typeface="Arial Unicode MS"/>
                        </a:rPr>
                        <a:t>d1</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c>
                  <a:txBody>
                    <a:bodyPr/>
                    <a:p>
                      <a:pPr algn="ctr">
                        <a:lnSpc>
                          <a:spcPct val="100000"/>
                        </a:lnSpc>
                      </a:pPr>
                      <a:r>
                        <a:rPr b="1" lang="en-US" sz="2000" spc="-1" strike="noStrike">
                          <a:solidFill>
                            <a:srgbClr val="ffffff"/>
                          </a:solidFill>
                          <a:latin typeface="Tahoma"/>
                          <a:ea typeface="Arial Unicode MS"/>
                        </a:rPr>
                        <a:t>d2</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c>
                  <a:txBody>
                    <a:bodyPr/>
                    <a:p>
                      <a:pPr algn="ctr">
                        <a:lnSpc>
                          <a:spcPct val="100000"/>
                        </a:lnSpc>
                      </a:pPr>
                      <a:r>
                        <a:rPr b="1" lang="en-US" sz="2000" spc="-1" strike="noStrike">
                          <a:solidFill>
                            <a:srgbClr val="ffffff"/>
                          </a:solidFill>
                          <a:latin typeface="Tahoma"/>
                          <a:ea typeface="Arial Unicode MS"/>
                        </a:rPr>
                        <a:t>d3</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r>
              <a:tr h="396360">
                <a:tc>
                  <a:txBody>
                    <a:bodyPr/>
                    <a:p>
                      <a:pPr algn="ctr">
                        <a:lnSpc>
                          <a:spcPct val="100000"/>
                        </a:lnSpc>
                      </a:pPr>
                      <a:r>
                        <a:rPr b="0" lang="en-US" sz="2000" spc="-1" strike="noStrike">
                          <a:solidFill>
                            <a:srgbClr val="000000"/>
                          </a:solidFill>
                          <a:latin typeface="Tahoma"/>
                          <a:ea typeface="Arial Unicode MS"/>
                        </a:rPr>
                        <a:t>a</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3,06</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2,76</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2,30</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r>
              <a:tr h="396360">
                <a:tc>
                  <a:txBody>
                    <a:bodyPr/>
                    <a:p>
                      <a:pPr algn="ctr">
                        <a:lnSpc>
                          <a:spcPct val="100000"/>
                        </a:lnSpc>
                      </a:pPr>
                      <a:r>
                        <a:rPr b="0" lang="en-US" sz="2000" spc="-1" strike="noStrike">
                          <a:solidFill>
                            <a:srgbClr val="000000"/>
                          </a:solidFill>
                          <a:latin typeface="Tahoma"/>
                          <a:ea typeface="Arial Unicode MS"/>
                        </a:rPr>
                        <a:t>b</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2,00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1,85</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2,04</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r>
              <a:tr h="396360">
                <a:tc>
                  <a:txBody>
                    <a:bodyPr/>
                    <a:p>
                      <a:pPr algn="ctr">
                        <a:lnSpc>
                          <a:spcPct val="100000"/>
                        </a:lnSpc>
                      </a:pPr>
                      <a:r>
                        <a:rPr b="0" lang="en-US" sz="2000" spc="-1" strike="noStrike">
                          <a:solidFill>
                            <a:srgbClr val="000000"/>
                          </a:solidFill>
                          <a:latin typeface="Tahoma"/>
                          <a:ea typeface="Arial Unicode MS"/>
                        </a:rPr>
                        <a:t>c</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1,30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1,78</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r>
              <a:tr h="401040">
                <a:tc>
                  <a:txBody>
                    <a:bodyPr/>
                    <a:p>
                      <a:pPr algn="ctr">
                        <a:lnSpc>
                          <a:spcPct val="100000"/>
                        </a:lnSpc>
                      </a:pPr>
                      <a:r>
                        <a:rPr b="0" lang="en-US" sz="2000" spc="-1" strike="noStrike">
                          <a:solidFill>
                            <a:srgbClr val="000000"/>
                          </a:solidFill>
                          <a:latin typeface="Tahoma"/>
                          <a:ea typeface="Arial Unicode MS"/>
                        </a:rPr>
                        <a:t>d</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2,58</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r>
            </a:tbl>
          </a:graphicData>
        </a:graphic>
      </p:graphicFrame>
      <p:graphicFrame>
        <p:nvGraphicFramePr>
          <p:cNvPr id="287" name="Table 3"/>
          <p:cNvGraphicFramePr/>
          <p:nvPr/>
        </p:nvGraphicFramePr>
        <p:xfrm>
          <a:off x="4788000" y="2389320"/>
          <a:ext cx="3958560" cy="1986480"/>
        </p:xfrm>
        <a:graphic>
          <a:graphicData uri="http://schemas.openxmlformats.org/drawingml/2006/table">
            <a:tbl>
              <a:tblPr/>
              <a:tblGrid>
                <a:gridCol w="988920"/>
                <a:gridCol w="990360"/>
                <a:gridCol w="990360"/>
                <a:gridCol w="989280"/>
              </a:tblGrid>
              <a:tr h="396360">
                <a:tc>
                  <a:txBody>
                    <a:bodyPr/>
                    <a:p>
                      <a:pPr algn="ctr">
                        <a:lnSpc>
                          <a:spcPct val="100000"/>
                        </a:lnSpc>
                      </a:pPr>
                      <a:r>
                        <a:rPr b="1" lang="en-US" sz="2000" spc="-1" strike="noStrike">
                          <a:solidFill>
                            <a:srgbClr val="ffffff"/>
                          </a:solidFill>
                          <a:latin typeface="Tahoma"/>
                          <a:ea typeface="Arial Unicode MS"/>
                        </a:rPr>
                        <a:t>Từ</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c>
                  <a:txBody>
                    <a:bodyPr/>
                    <a:p>
                      <a:pPr algn="ctr">
                        <a:lnSpc>
                          <a:spcPct val="100000"/>
                        </a:lnSpc>
                      </a:pPr>
                      <a:r>
                        <a:rPr b="1" lang="en-US" sz="2000" spc="-1" strike="noStrike">
                          <a:solidFill>
                            <a:srgbClr val="ffffff"/>
                          </a:solidFill>
                          <a:latin typeface="Tahoma"/>
                          <a:ea typeface="Arial Unicode MS"/>
                        </a:rPr>
                        <a:t>d1</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c>
                  <a:txBody>
                    <a:bodyPr/>
                    <a:p>
                      <a:pPr algn="ctr">
                        <a:lnSpc>
                          <a:spcPct val="100000"/>
                        </a:lnSpc>
                      </a:pPr>
                      <a:r>
                        <a:rPr b="1" lang="en-US" sz="2000" spc="-1" strike="noStrike">
                          <a:solidFill>
                            <a:srgbClr val="ffffff"/>
                          </a:solidFill>
                          <a:latin typeface="Tahoma"/>
                          <a:ea typeface="Arial Unicode MS"/>
                        </a:rPr>
                        <a:t>d2</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c>
                  <a:txBody>
                    <a:bodyPr/>
                    <a:p>
                      <a:pPr algn="ctr">
                        <a:lnSpc>
                          <a:spcPct val="100000"/>
                        </a:lnSpc>
                      </a:pPr>
                      <a:r>
                        <a:rPr b="1" lang="en-US" sz="2000" spc="-1" strike="noStrike">
                          <a:solidFill>
                            <a:srgbClr val="ffffff"/>
                          </a:solidFill>
                          <a:latin typeface="Tahoma"/>
                          <a:ea typeface="Arial Unicode MS"/>
                        </a:rPr>
                        <a:t>d3</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336699"/>
                    </a:solidFill>
                  </a:tcPr>
                </a:tc>
              </a:tr>
              <a:tr h="396360">
                <a:tc>
                  <a:txBody>
                    <a:bodyPr/>
                    <a:p>
                      <a:pPr algn="ctr">
                        <a:lnSpc>
                          <a:spcPct val="100000"/>
                        </a:lnSpc>
                      </a:pPr>
                      <a:r>
                        <a:rPr b="0" lang="en-US" sz="2000" spc="-1" strike="noStrike">
                          <a:solidFill>
                            <a:srgbClr val="000000"/>
                          </a:solidFill>
                          <a:latin typeface="Tahoma"/>
                          <a:ea typeface="Arial Unicode MS"/>
                        </a:rPr>
                        <a:t>a</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0,789</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0,832</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0,524</a:t>
                      </a:r>
                      <a:endParaRPr b="0" lang="en-US" sz="2000" spc="-1" strike="noStrike">
                        <a:latin typeface="Arial"/>
                      </a:endParaRPr>
                    </a:p>
                  </a:txBody>
                  <a:tcPr marL="91440" marR="91440">
                    <a:lnL w="12240">
                      <a:solidFill>
                        <a:srgbClr val="ffffff"/>
                      </a:solidFill>
                    </a:lnL>
                    <a:lnR w="12240">
                      <a:solidFill>
                        <a:srgbClr val="ffffff"/>
                      </a:solidFill>
                    </a:lnR>
                    <a:lnT w="38160">
                      <a:solidFill>
                        <a:srgbClr val="ffffff"/>
                      </a:solidFill>
                    </a:lnT>
                    <a:lnB w="12240">
                      <a:solidFill>
                        <a:srgbClr val="ffffff"/>
                      </a:solidFill>
                    </a:lnB>
                    <a:solidFill>
                      <a:srgbClr val="cbf5e1"/>
                    </a:solidFill>
                  </a:tcPr>
                </a:tc>
              </a:tr>
              <a:tr h="396360">
                <a:tc>
                  <a:txBody>
                    <a:bodyPr/>
                    <a:p>
                      <a:pPr algn="ctr">
                        <a:lnSpc>
                          <a:spcPct val="100000"/>
                        </a:lnSpc>
                      </a:pPr>
                      <a:r>
                        <a:rPr b="0" lang="en-US" sz="2000" spc="-1" strike="noStrike">
                          <a:solidFill>
                            <a:srgbClr val="000000"/>
                          </a:solidFill>
                          <a:latin typeface="Tahoma"/>
                          <a:ea typeface="Arial Unicode MS"/>
                        </a:rPr>
                        <a:t>b</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0,515</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0,555</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0,465</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r>
              <a:tr h="396360">
                <a:tc>
                  <a:txBody>
                    <a:bodyPr/>
                    <a:p>
                      <a:pPr algn="ctr">
                        <a:lnSpc>
                          <a:spcPct val="100000"/>
                        </a:lnSpc>
                      </a:pPr>
                      <a:r>
                        <a:rPr b="0" lang="en-US" sz="2000" spc="-1" strike="noStrike">
                          <a:solidFill>
                            <a:srgbClr val="000000"/>
                          </a:solidFill>
                          <a:latin typeface="Tahoma"/>
                          <a:ea typeface="Arial Unicode MS"/>
                        </a:rPr>
                        <a:t>c</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0,335</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c>
                  <a:txBody>
                    <a:bodyPr/>
                    <a:p>
                      <a:pPr algn="r">
                        <a:lnSpc>
                          <a:spcPct val="100000"/>
                        </a:lnSpc>
                      </a:pPr>
                      <a:r>
                        <a:rPr b="0" lang="en-US" sz="2000" spc="-1" strike="noStrike">
                          <a:solidFill>
                            <a:srgbClr val="000000"/>
                          </a:solidFill>
                          <a:latin typeface="Tahoma"/>
                          <a:ea typeface="Arial Unicode MS"/>
                        </a:rPr>
                        <a:t>0,405</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bf5e1"/>
                    </a:solidFill>
                  </a:tcPr>
                </a:tc>
              </a:tr>
              <a:tr h="401040">
                <a:tc>
                  <a:txBody>
                    <a:bodyPr/>
                    <a:p>
                      <a:pPr algn="ctr">
                        <a:lnSpc>
                          <a:spcPct val="100000"/>
                        </a:lnSpc>
                      </a:pPr>
                      <a:r>
                        <a:rPr b="0" lang="en-US" sz="2000" spc="-1" strike="noStrike">
                          <a:solidFill>
                            <a:srgbClr val="000000"/>
                          </a:solidFill>
                          <a:latin typeface="Tahoma"/>
                          <a:ea typeface="Arial Unicode MS"/>
                        </a:rPr>
                        <a:t>d</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0</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c>
                  <a:txBody>
                    <a:bodyPr/>
                    <a:p>
                      <a:pPr algn="r">
                        <a:lnSpc>
                          <a:spcPct val="100000"/>
                        </a:lnSpc>
                      </a:pPr>
                      <a:r>
                        <a:rPr b="0" lang="en-US" sz="2000" spc="-1" strike="noStrike">
                          <a:solidFill>
                            <a:srgbClr val="000000"/>
                          </a:solidFill>
                          <a:latin typeface="Tahoma"/>
                          <a:ea typeface="Arial Unicode MS"/>
                        </a:rPr>
                        <a:t>0,588</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faf1"/>
                    </a:solidFill>
                  </a:tcPr>
                </a:tc>
              </a:tr>
            </a:tbl>
          </a:graphicData>
        </a:graphic>
      </p:graphicFrame>
      <p:sp>
        <p:nvSpPr>
          <p:cNvPr id="288" name="CustomShape 4"/>
          <p:cNvSpPr/>
          <p:nvPr/>
        </p:nvSpPr>
        <p:spPr>
          <a:xfrm>
            <a:off x="468360" y="1844640"/>
            <a:ext cx="3816000" cy="516960"/>
          </a:xfrm>
          <a:prstGeom prst="rect">
            <a:avLst/>
          </a:prstGeom>
          <a:noFill/>
          <a:ln>
            <a:noFill/>
          </a:ln>
        </p:spPr>
        <p:style>
          <a:lnRef idx="0"/>
          <a:fillRef idx="0"/>
          <a:effectRef idx="0"/>
          <a:fontRef idx="minor"/>
        </p:style>
        <p:txBody>
          <a:bodyPr lIns="90000" rIns="90000" tIns="45000" bIns="45000"/>
          <a:p>
            <a:pPr algn="ctr">
              <a:lnSpc>
                <a:spcPct val="100000"/>
              </a:lnSpc>
              <a:spcBef>
                <a:spcPts val="1400"/>
              </a:spcBef>
            </a:pPr>
            <a:r>
              <a:rPr b="0" lang="en-US" sz="2800" spc="-1" strike="noStrike">
                <a:solidFill>
                  <a:srgbClr val="cc0000"/>
                </a:solidFill>
                <a:latin typeface="Tahoma"/>
              </a:rPr>
              <a:t>Log tần suất từ</a:t>
            </a:r>
            <a:endParaRPr b="0" lang="en-US" sz="2800" spc="-1" strike="noStrike">
              <a:latin typeface="Arial"/>
            </a:endParaRPr>
          </a:p>
        </p:txBody>
      </p:sp>
      <p:sp>
        <p:nvSpPr>
          <p:cNvPr id="289" name="CustomShape 5"/>
          <p:cNvSpPr/>
          <p:nvPr/>
        </p:nvSpPr>
        <p:spPr>
          <a:xfrm>
            <a:off x="4788000" y="1844640"/>
            <a:ext cx="3816000" cy="516960"/>
          </a:xfrm>
          <a:prstGeom prst="rect">
            <a:avLst/>
          </a:prstGeom>
          <a:noFill/>
          <a:ln>
            <a:noFill/>
          </a:ln>
        </p:spPr>
        <p:style>
          <a:lnRef idx="0"/>
          <a:fillRef idx="0"/>
          <a:effectRef idx="0"/>
          <a:fontRef idx="minor"/>
        </p:style>
        <p:txBody>
          <a:bodyPr lIns="90000" rIns="90000" tIns="45000" bIns="45000"/>
          <a:p>
            <a:pPr algn="ctr">
              <a:lnSpc>
                <a:spcPct val="100000"/>
              </a:lnSpc>
              <a:spcBef>
                <a:spcPts val="1400"/>
              </a:spcBef>
            </a:pPr>
            <a:r>
              <a:rPr b="0" lang="en-US" sz="2800" spc="-1" strike="noStrike">
                <a:solidFill>
                  <a:srgbClr val="cc0000"/>
                </a:solidFill>
                <a:latin typeface="Tahoma"/>
              </a:rPr>
              <a:t>Sau khi chuẩn hóa</a:t>
            </a:r>
            <a:endParaRPr b="0" lang="en-US" sz="2800" spc="-1" strike="noStrike">
              <a:latin typeface="Arial"/>
            </a:endParaRPr>
          </a:p>
        </p:txBody>
      </p:sp>
      <p:sp>
        <p:nvSpPr>
          <p:cNvPr id="290" name="CustomShape 6"/>
          <p:cNvSpPr/>
          <p:nvPr/>
        </p:nvSpPr>
        <p:spPr>
          <a:xfrm>
            <a:off x="160920" y="4437000"/>
            <a:ext cx="8354160" cy="176616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2200" spc="-1" strike="noStrike">
                <a:solidFill>
                  <a:srgbClr val="0000ff"/>
                </a:solidFill>
                <a:latin typeface="Lucida Sans"/>
                <a:ea typeface="Arial Unicode MS"/>
              </a:rPr>
              <a:t>Score(d1,d2) </a:t>
            </a:r>
            <a:r>
              <a:rPr b="0" lang="en-US" sz="2200" spc="-1" strike="noStrike">
                <a:solidFill>
                  <a:srgbClr val="000000"/>
                </a:solidFill>
                <a:latin typeface="Lucida Sans"/>
                <a:ea typeface="Arial Unicode MS"/>
              </a:rPr>
              <a:t>≈</a:t>
            </a:r>
            <a:endParaRPr b="0" lang="en-US" sz="2200" spc="-1" strike="noStrike">
              <a:latin typeface="Arial"/>
            </a:endParaRPr>
          </a:p>
          <a:p>
            <a:pPr>
              <a:lnSpc>
                <a:spcPct val="100000"/>
              </a:lnSpc>
            </a:pPr>
            <a:r>
              <a:rPr b="0" lang="en-US" sz="2200" spc="-1" strike="noStrike">
                <a:solidFill>
                  <a:srgbClr val="000000"/>
                </a:solidFill>
                <a:latin typeface="Lucida Sans"/>
                <a:ea typeface="Arial Unicode MS"/>
              </a:rPr>
              <a:t>0.789 × 0.832 + 0.515 × 0.555 + 0.335 × 0.0 + 0.0 × 0.0</a:t>
            </a:r>
            <a:endParaRPr b="0" lang="en-US" sz="2200" spc="-1" strike="noStrike">
              <a:latin typeface="Arial"/>
            </a:endParaRPr>
          </a:p>
          <a:p>
            <a:pPr>
              <a:lnSpc>
                <a:spcPct val="100000"/>
              </a:lnSpc>
            </a:pPr>
            <a:r>
              <a:rPr b="0" lang="en-US" sz="2200" spc="-1" strike="noStrike">
                <a:solidFill>
                  <a:srgbClr val="000000"/>
                </a:solidFill>
                <a:latin typeface="Lucida Sans"/>
                <a:ea typeface="Arial Unicode MS"/>
              </a:rPr>
              <a:t>≈ </a:t>
            </a:r>
            <a:r>
              <a:rPr b="0" lang="en-US" sz="2200" spc="-1" strike="noStrike">
                <a:solidFill>
                  <a:srgbClr val="c00000"/>
                </a:solidFill>
                <a:latin typeface="Lucida Sans"/>
                <a:ea typeface="Arial Unicode MS"/>
              </a:rPr>
              <a:t>0.94</a:t>
            </a:r>
            <a:endParaRPr b="0" lang="en-US" sz="2200" spc="-1" strike="noStrike">
              <a:latin typeface="Arial"/>
            </a:endParaRPr>
          </a:p>
          <a:p>
            <a:pPr>
              <a:lnSpc>
                <a:spcPct val="100000"/>
              </a:lnSpc>
            </a:pPr>
            <a:r>
              <a:rPr b="0" lang="en-US" sz="2200" spc="-1" strike="noStrike">
                <a:solidFill>
                  <a:srgbClr val="0000ff"/>
                </a:solidFill>
                <a:latin typeface="Lucida Sans"/>
                <a:ea typeface="Arial Unicode MS"/>
              </a:rPr>
              <a:t>Score(d1,d3)</a:t>
            </a:r>
            <a:r>
              <a:rPr b="0" lang="en-US" sz="2200" spc="-1" strike="noStrike">
                <a:solidFill>
                  <a:srgbClr val="000000"/>
                </a:solidFill>
                <a:latin typeface="Lucida Sans"/>
                <a:ea typeface="Arial Unicode MS"/>
              </a:rPr>
              <a:t> ≈ </a:t>
            </a:r>
            <a:r>
              <a:rPr b="0" lang="en-US" sz="2200" spc="-1" strike="noStrike">
                <a:solidFill>
                  <a:srgbClr val="c00000"/>
                </a:solidFill>
                <a:latin typeface="Lucida Sans"/>
                <a:ea typeface="Arial Unicode MS"/>
              </a:rPr>
              <a:t>0.79</a:t>
            </a:r>
            <a:endParaRPr b="0" lang="en-US" sz="2200" spc="-1" strike="noStrike">
              <a:latin typeface="Arial"/>
            </a:endParaRPr>
          </a:p>
          <a:p>
            <a:pPr>
              <a:lnSpc>
                <a:spcPct val="100000"/>
              </a:lnSpc>
            </a:pPr>
            <a:r>
              <a:rPr b="0" lang="en-US" sz="2200" spc="-1" strike="noStrike">
                <a:solidFill>
                  <a:srgbClr val="0000ff"/>
                </a:solidFill>
                <a:latin typeface="Lucida Sans"/>
                <a:ea typeface="Arial Unicode MS"/>
              </a:rPr>
              <a:t>Score(d2,d3) </a:t>
            </a:r>
            <a:r>
              <a:rPr b="0" lang="en-US" sz="2200" spc="-1" strike="noStrike">
                <a:solidFill>
                  <a:srgbClr val="000000"/>
                </a:solidFill>
                <a:latin typeface="Lucida Sans"/>
                <a:ea typeface="Arial Unicode MS"/>
              </a:rPr>
              <a:t>≈ </a:t>
            </a:r>
            <a:r>
              <a:rPr b="0" lang="en-US" sz="2200" spc="-1" strike="noStrike">
                <a:solidFill>
                  <a:srgbClr val="c00000"/>
                </a:solidFill>
                <a:latin typeface="Lucida Sans"/>
                <a:ea typeface="Arial Unicode MS"/>
              </a:rPr>
              <a:t>0.69</a:t>
            </a:r>
            <a:endParaRPr b="0" lang="en-US" sz="2200" spc="-1" strike="noStrike">
              <a:latin typeface="Arial"/>
            </a:endParaRPr>
          </a:p>
        </p:txBody>
      </p:sp>
      <p:sp>
        <p:nvSpPr>
          <p:cNvPr id="291" name="TextShape 7"/>
          <p:cNvSpPr txBox="1"/>
          <p:nvPr/>
        </p:nvSpPr>
        <p:spPr>
          <a:xfrm>
            <a:off x="7042320" y="6243480"/>
            <a:ext cx="1904760" cy="456840"/>
          </a:xfrm>
          <a:prstGeom prst="rect">
            <a:avLst/>
          </a:prstGeom>
          <a:noFill/>
          <a:ln>
            <a:noFill/>
          </a:ln>
        </p:spPr>
        <p:txBody>
          <a:bodyPr anchor="b"/>
          <a:p>
            <a:pPr algn="r">
              <a:lnSpc>
                <a:spcPct val="100000"/>
              </a:lnSpc>
            </a:pPr>
            <a:fld id="{17852D21-5D6A-44ED-9ED3-6F6A4DF24D28}"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Bài tập 4.1</a:t>
            </a:r>
            <a:endParaRPr b="0" lang="vi-VN" sz="3600" spc="-1" strike="noStrike">
              <a:solidFill>
                <a:srgbClr val="000000"/>
              </a:solidFill>
              <a:latin typeface="Tahoma"/>
            </a:endParaRPr>
          </a:p>
        </p:txBody>
      </p:sp>
      <p:sp>
        <p:nvSpPr>
          <p:cNvPr id="293" name="TextShape 2"/>
          <p:cNvSpPr txBox="1"/>
          <p:nvPr/>
        </p:nvSpPr>
        <p:spPr>
          <a:xfrm>
            <a:off x="611280" y="2017800"/>
            <a:ext cx="8343720" cy="4114440"/>
          </a:xfrm>
          <a:prstGeom prst="rect">
            <a:avLst/>
          </a:prstGeom>
          <a:noFill/>
          <a:ln>
            <a:noFill/>
          </a:ln>
        </p:spPr>
        <p:txBody>
          <a:bodyPr/>
          <a:p>
            <a:pPr marL="343080" indent="-342720" algn="just">
              <a:lnSpc>
                <a:spcPct val="100000"/>
              </a:lnSpc>
              <a:spcBef>
                <a:spcPts val="479"/>
              </a:spcBef>
              <a:buClr>
                <a:srgbClr val="3333cc"/>
              </a:buClr>
              <a:buSzPct val="60000"/>
              <a:buFont typeface="Wingdings" charset="2"/>
              <a:buChar char=""/>
            </a:pPr>
            <a:r>
              <a:rPr b="0" lang="vi-VN" sz="2400" spc="-1" strike="noStrike">
                <a:solidFill>
                  <a:srgbClr val="000000"/>
                </a:solidFill>
                <a:latin typeface="Tahoma"/>
              </a:rPr>
              <a:t>Khoảng cách Euclide  (hoặc khoảng cách L</a:t>
            </a:r>
            <a:r>
              <a:rPr b="0" lang="vi-VN" sz="2400" spc="-1" strike="noStrike" baseline="-25000">
                <a:solidFill>
                  <a:srgbClr val="000000"/>
                </a:solidFill>
                <a:latin typeface="Tahoma"/>
              </a:rPr>
              <a:t>2</a:t>
            </a:r>
            <a:r>
              <a:rPr b="0" lang="vi-VN" sz="2400" spc="-1" strike="noStrike">
                <a:solidFill>
                  <a:srgbClr val="000000"/>
                </a:solidFill>
                <a:latin typeface="Tahoma"/>
              </a:rPr>
              <a:t>) giữa hai vec-tơ được xác định như sau:</a:t>
            </a:r>
            <a:endParaRPr b="0" lang="vi-VN" sz="2400" spc="-1" strike="noStrike">
              <a:solidFill>
                <a:srgbClr val="000000"/>
              </a:solidFill>
              <a:latin typeface="Tahoma"/>
            </a:endParaRPr>
          </a:p>
          <a:p>
            <a:pPr algn="just">
              <a:lnSpc>
                <a:spcPct val="100000"/>
              </a:lnSpc>
              <a:spcBef>
                <a:spcPts val="479"/>
              </a:spcBef>
            </a:pPr>
            <a:endParaRPr b="0" lang="vi-VN" sz="2400" spc="-1" strike="noStrike">
              <a:solidFill>
                <a:srgbClr val="000000"/>
              </a:solidFill>
              <a:latin typeface="Tahoma"/>
            </a:endParaRPr>
          </a:p>
          <a:p>
            <a:pPr algn="just">
              <a:lnSpc>
                <a:spcPct val="100000"/>
              </a:lnSpc>
              <a:spcBef>
                <a:spcPts val="479"/>
              </a:spcBef>
            </a:pPr>
            <a:endParaRPr b="0" lang="vi-VN" sz="2400" spc="-1" strike="noStrike">
              <a:solidFill>
                <a:srgbClr val="000000"/>
              </a:solidFill>
              <a:latin typeface="Tahoma"/>
            </a:endParaRPr>
          </a:p>
          <a:p>
            <a:pPr marL="343080" indent="-342720" algn="just">
              <a:lnSpc>
                <a:spcPct val="100000"/>
              </a:lnSpc>
              <a:spcBef>
                <a:spcPts val="479"/>
              </a:spcBef>
              <a:buClr>
                <a:srgbClr val="3333cc"/>
              </a:buClr>
              <a:buSzPct val="60000"/>
              <a:buFont typeface="Wingdings" charset="2"/>
              <a:buChar char=""/>
            </a:pPr>
            <a:r>
              <a:rPr b="0" lang="vi-VN" sz="2400" spc="-1" strike="noStrike">
                <a:solidFill>
                  <a:srgbClr val="000000"/>
                </a:solidFill>
                <a:latin typeface="Tahoma"/>
              </a:rPr>
              <a:t>Cho truy vấn q và các văn bản d</a:t>
            </a:r>
            <a:r>
              <a:rPr b="0" lang="vi-VN" sz="2400" spc="-1" strike="noStrike" baseline="-25000">
                <a:solidFill>
                  <a:srgbClr val="000000"/>
                </a:solidFill>
                <a:latin typeface="Tahoma"/>
              </a:rPr>
              <a:t>1</a:t>
            </a:r>
            <a:r>
              <a:rPr b="0" lang="vi-VN" sz="2400" spc="-1" strike="noStrike">
                <a:solidFill>
                  <a:srgbClr val="000000"/>
                </a:solidFill>
                <a:latin typeface="Tahoma"/>
              </a:rPr>
              <a:t>, d</a:t>
            </a:r>
            <a:r>
              <a:rPr b="0" lang="vi-VN" sz="2400" spc="-1" strike="noStrike" baseline="-25000">
                <a:solidFill>
                  <a:srgbClr val="000000"/>
                </a:solidFill>
                <a:latin typeface="Tahoma"/>
              </a:rPr>
              <a:t>2</a:t>
            </a:r>
            <a:r>
              <a:rPr b="0" lang="vi-VN" sz="2400" spc="-1" strike="noStrike">
                <a:solidFill>
                  <a:srgbClr val="000000"/>
                </a:solidFill>
                <a:latin typeface="Tahoma"/>
              </a:rPr>
              <a:t>, ... Hãy chứng minh rằng nếu biểu diễn vec-tơ   và các văn bản    đều được chuẩn hóa thành vec-tơ đơn vị thì kết quả xếp hạng theo thứ tự tăng dần khoảng cách Euclide giống kết quả xếp hạng theo thứ tự giảm dần mức tương đồng cosine</a:t>
            </a:r>
            <a:endParaRPr b="0" lang="vi-VN" sz="2400" spc="-1" strike="noStrike">
              <a:solidFill>
                <a:srgbClr val="000000"/>
              </a:solidFill>
              <a:latin typeface="Tahoma"/>
            </a:endParaRPr>
          </a:p>
        </p:txBody>
      </p:sp>
      <p:sp>
        <p:nvSpPr>
          <p:cNvPr id="294" name="TextShape 3"/>
          <p:cNvSpPr txBox="1"/>
          <p:nvPr/>
        </p:nvSpPr>
        <p:spPr>
          <a:xfrm>
            <a:off x="7042320" y="6243480"/>
            <a:ext cx="1904760" cy="456840"/>
          </a:xfrm>
          <a:prstGeom prst="rect">
            <a:avLst/>
          </a:prstGeom>
          <a:noFill/>
          <a:ln>
            <a:noFill/>
          </a:ln>
        </p:spPr>
        <p:txBody>
          <a:bodyPr anchor="b"/>
          <a:p>
            <a:pPr algn="r">
              <a:lnSpc>
                <a:spcPct val="100000"/>
              </a:lnSpc>
            </a:pPr>
            <a:fld id="{53093480-68B3-4C33-B98D-6DEF27607E98}" type="slidenum">
              <a:rPr b="0" lang="en-US" sz="1400" spc="-1" strike="noStrike">
                <a:solidFill>
                  <a:srgbClr val="000000"/>
                </a:solidFill>
                <a:latin typeface="Tahoma"/>
              </a:rPr>
              <a:t>&lt;number&gt;</a:t>
            </a:fld>
            <a:endParaRPr b="0" lang="en-US" sz="1400" spc="-1" strike="noStrike">
              <a:latin typeface="Times New Roman"/>
            </a:endParaRPr>
          </a:p>
        </p:txBody>
      </p:sp>
      <p:pic>
        <p:nvPicPr>
          <p:cNvPr id="295" name="" descr=""/>
          <p:cNvPicPr/>
          <p:nvPr/>
        </p:nvPicPr>
        <p:blipFill>
          <a:blip r:embed="rId1"/>
          <a:stretch/>
        </p:blipFill>
        <p:spPr>
          <a:xfrm>
            <a:off x="3589200" y="2708640"/>
            <a:ext cx="3390840" cy="1143000"/>
          </a:xfrm>
          <a:prstGeom prst="rect">
            <a:avLst/>
          </a:prstGeom>
          <a:ln>
            <a:noFill/>
          </a:ln>
        </p:spPr>
      </p:pic>
      <mc:AlternateContent>
        <mc:Choice xmlns:a14="http://schemas.microsoft.com/office/drawing/2010/main" Requires="a14">
          <p:sp>
            <p:nvSpPr>
              <p:cNvPr id="296" name="Formula 4"/>
              <p:cNvSpPr txBox="1"/>
              <p:nvPr/>
            </p:nvSpPr>
            <p:spPr>
              <a:xfrm>
                <a:off x="5937840" y="4161600"/>
                <a:ext cx="321480" cy="475200"/>
              </a:xfrm>
              <a:prstGeom prst="rect">
                <a:avLst/>
              </a:prstGeom>
            </p:spPr>
            <p:txBody>
              <a:bodyPr/>
              <a:p>
                <a14:m>
                  <m:oMath xmlns:m="http://schemas.openxmlformats.org/officeDocument/2006/math">
                    <m:acc>
                      <m:accPr>
                        <m:chr m:val="⃗"/>
                      </m:accPr>
                      <m:e>
                        <m:r>
                          <m:t xml:space="preserve">q</m:t>
                        </m:r>
                      </m:e>
                    </m:acc>
                  </m:oMath>
                </a14:m>
              </a:p>
            </p:txBody>
          </p:sp>
        </mc:Choice>
        <mc:Fallback/>
      </mc:AlternateContent>
      <mc:AlternateContent>
        <mc:Choice xmlns:a14="http://schemas.microsoft.com/office/drawing/2010/main" Requires="a14">
          <p:sp>
            <p:nvSpPr>
              <p:cNvPr id="297" name="Formula 5"/>
              <p:cNvSpPr txBox="1"/>
              <p:nvPr/>
            </p:nvSpPr>
            <p:spPr>
              <a:xfrm>
                <a:off x="8595360" y="4130640"/>
                <a:ext cx="338760" cy="441360"/>
              </a:xfrm>
              <a:prstGeom prst="rect">
                <a:avLst/>
              </a:prstGeom>
            </p:spPr>
            <p:txBody>
              <a:bodyPr/>
              <a:p>
                <a14:m>
                  <m:oMath xmlns:m="http://schemas.openxmlformats.org/officeDocument/2006/math">
                    <m:acc>
                      <m:accPr>
                        <m:chr m:val="⃗"/>
                      </m:accPr>
                      <m:e>
                        <m:sSub>
                          <m:e>
                            <m:r>
                              <m:t xml:space="preserve">d</m:t>
                            </m:r>
                          </m:e>
                          <m:sub>
                            <m:r>
                              <m:t xml:space="preserve">i</m:t>
                            </m:r>
                          </m:sub>
                        </m:sSub>
                      </m:e>
                    </m:acc>
                  </m:oMath>
                </a14:m>
              </a:p>
            </p:txBody>
          </p:sp>
        </mc:Choice>
        <mc:Fallback/>
      </mc:AlternateContent>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1150920" y="214200"/>
            <a:ext cx="7792560" cy="1461600"/>
          </a:xfrm>
          <a:prstGeom prst="rect">
            <a:avLst/>
          </a:prstGeom>
          <a:noFill/>
          <a:ln>
            <a:noFill/>
          </a:ln>
        </p:spPr>
        <p:txBody>
          <a:bodyPr anchor="b"/>
          <a:p>
            <a:pPr>
              <a:lnSpc>
                <a:spcPct val="100000"/>
              </a:lnSpc>
            </a:pPr>
            <a:r>
              <a:rPr b="0" lang="vi-VN" sz="4000" spc="-1" strike="noStrike">
                <a:solidFill>
                  <a:srgbClr val="333399"/>
                </a:solidFill>
                <a:latin typeface="Tahoma"/>
              </a:rPr>
              <a:t>Bài tập 4.2</a:t>
            </a:r>
            <a:endParaRPr b="0" lang="vi-VN" sz="4000" spc="-1" strike="noStrike">
              <a:solidFill>
                <a:srgbClr val="000000"/>
              </a:solidFill>
              <a:latin typeface="Tahoma"/>
            </a:endParaRPr>
          </a:p>
        </p:txBody>
      </p:sp>
      <p:sp>
        <p:nvSpPr>
          <p:cNvPr id="299" name="TextShape 2"/>
          <p:cNvSpPr txBox="1"/>
          <p:nvPr/>
        </p:nvSpPr>
        <p:spPr>
          <a:xfrm>
            <a:off x="611640" y="2017800"/>
            <a:ext cx="8343000" cy="411444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a) Trọng số idf của từ xuất hiện trong mọi văn bản bằng bao nhiêu? So sánh ảnh hưởng của trọng số idf với thao tác lọc từ dừng?</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b) Trọng số tf-idf của một từ có thể vượt quá 1 hay không?</a:t>
            </a:r>
            <a:endParaRPr b="0" lang="vi-VN" sz="2800" spc="-1" strike="noStrike">
              <a:solidFill>
                <a:srgbClr val="000000"/>
              </a:solidFill>
              <a:latin typeface="Tahoma"/>
            </a:endParaRPr>
          </a:p>
        </p:txBody>
      </p:sp>
      <p:sp>
        <p:nvSpPr>
          <p:cNvPr id="300" name="TextShape 3"/>
          <p:cNvSpPr txBox="1"/>
          <p:nvPr/>
        </p:nvSpPr>
        <p:spPr>
          <a:xfrm>
            <a:off x="7042320" y="6243480"/>
            <a:ext cx="1904760" cy="456840"/>
          </a:xfrm>
          <a:prstGeom prst="rect">
            <a:avLst/>
          </a:prstGeom>
          <a:noFill/>
          <a:ln>
            <a:noFill/>
          </a:ln>
        </p:spPr>
        <p:txBody>
          <a:bodyPr anchor="b"/>
          <a:p>
            <a:pPr algn="r">
              <a:lnSpc>
                <a:spcPct val="100000"/>
              </a:lnSpc>
            </a:pPr>
            <a:fld id="{3B8A23B7-D54D-4B9A-9B1F-264E1A873101}"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Phương pháp tìm kiếm có xếp hạng</a:t>
            </a:r>
            <a:endParaRPr b="0" lang="vi-VN" sz="3600" spc="-1" strike="noStrike">
              <a:solidFill>
                <a:srgbClr val="000000"/>
              </a:solidFill>
              <a:latin typeface="Tahoma"/>
            </a:endParaRPr>
          </a:p>
        </p:txBody>
      </p:sp>
      <p:sp>
        <p:nvSpPr>
          <p:cNvPr id="169" name="TextShape 2"/>
          <p:cNvSpPr txBox="1"/>
          <p:nvPr/>
        </p:nvSpPr>
        <p:spPr>
          <a:xfrm>
            <a:off x="611640" y="1989000"/>
            <a:ext cx="7992360" cy="4535280"/>
          </a:xfrm>
          <a:prstGeom prst="rect">
            <a:avLst/>
          </a:prstGeom>
          <a:noFill/>
          <a:ln>
            <a:noFill/>
          </a:ln>
        </p:spPr>
        <p:txBody>
          <a:bodyPr/>
          <a:p>
            <a:pPr marL="343080" indent="-342720" algn="just">
              <a:lnSpc>
                <a:spcPct val="100000"/>
              </a:lnSpc>
              <a:spcBef>
                <a:spcPts val="479"/>
              </a:spcBef>
              <a:buClr>
                <a:srgbClr val="3333cc"/>
              </a:buClr>
              <a:buSzPct val="60000"/>
              <a:buFont typeface="Wingdings" charset="2"/>
              <a:buChar char=""/>
            </a:pPr>
            <a:r>
              <a:rPr b="0" lang="vi-VN" sz="2400" spc="-1" strike="noStrike">
                <a:solidFill>
                  <a:srgbClr val="000000"/>
                </a:solidFill>
                <a:latin typeface="Tahoma"/>
              </a:rPr>
              <a:t>Trả về những văn bản có khả năng phù hợp cao theo trật tự giảm dần khả năng phù hợp;</a:t>
            </a:r>
            <a:endParaRPr b="0" lang="vi-VN" sz="2400" spc="-1" strike="noStrike">
              <a:solidFill>
                <a:srgbClr val="000000"/>
              </a:solidFill>
              <a:latin typeface="Tahoma"/>
            </a:endParaRPr>
          </a:p>
          <a:p>
            <a:pPr marL="343080" indent="-342720" algn="just">
              <a:lnSpc>
                <a:spcPct val="100000"/>
              </a:lnSpc>
              <a:spcBef>
                <a:spcPts val="479"/>
              </a:spcBef>
              <a:buClr>
                <a:srgbClr val="3333cc"/>
              </a:buClr>
              <a:buSzPct val="60000"/>
              <a:buFont typeface="Wingdings" charset="2"/>
              <a:buChar char=""/>
            </a:pPr>
            <a:r>
              <a:rPr b="0" lang="vi-VN" sz="2400" spc="-1" strike="noStrike">
                <a:solidFill>
                  <a:srgbClr val="000000"/>
                </a:solidFill>
                <a:latin typeface="Tahoma"/>
              </a:rPr>
              <a:t>Đại lượng trạng thái tìm kiếm văn bản:</a:t>
            </a:r>
            <a:endParaRPr b="0" lang="vi-VN" sz="2400" spc="-1" strike="noStrike">
              <a:solidFill>
                <a:srgbClr val="000000"/>
              </a:solidFill>
              <a:latin typeface="Tahoma"/>
            </a:endParaRPr>
          </a:p>
          <a:p>
            <a:pPr lvl="1" marL="743040" indent="-285480" algn="just">
              <a:lnSpc>
                <a:spcPct val="100000"/>
              </a:lnSpc>
              <a:spcBef>
                <a:spcPts val="400"/>
              </a:spcBef>
              <a:buClr>
                <a:srgbClr val="ff0000"/>
              </a:buClr>
              <a:buSzPct val="55000"/>
              <a:buFont typeface="Wingdings" charset="2"/>
              <a:buChar char=""/>
            </a:pPr>
            <a:r>
              <a:rPr b="0" lang="vi-VN" sz="2000" spc="-1" strike="noStrike">
                <a:solidFill>
                  <a:srgbClr val="000000"/>
                </a:solidFill>
                <a:latin typeface="Tahoma"/>
              </a:rPr>
              <a:t>Thể hiện khả năng văn bản phù hợp với truy vấn, càng lớn thì văn bản càng có nhiều khả năng là văn bản phù hợp;</a:t>
            </a:r>
            <a:endParaRPr b="0" lang="vi-VN" sz="2000" spc="-1" strike="noStrike">
              <a:solidFill>
                <a:srgbClr val="000000"/>
              </a:solidFill>
              <a:latin typeface="Tahoma"/>
            </a:endParaRPr>
          </a:p>
          <a:p>
            <a:pPr lvl="1" marL="743040" indent="-285480" algn="just">
              <a:lnSpc>
                <a:spcPct val="100000"/>
              </a:lnSpc>
              <a:spcBef>
                <a:spcPts val="400"/>
              </a:spcBef>
              <a:buClr>
                <a:srgbClr val="ff0000"/>
              </a:buClr>
              <a:buSzPct val="55000"/>
              <a:buFont typeface="Wingdings" charset="2"/>
              <a:buChar char=""/>
            </a:pPr>
            <a:r>
              <a:rPr b="0" lang="vi-VN" sz="2000" spc="-1" strike="noStrike">
                <a:solidFill>
                  <a:srgbClr val="000000"/>
                </a:solidFill>
                <a:latin typeface="Tahoma"/>
              </a:rPr>
              <a:t>Ví dụ, độ tương đồng, xác suất phù hợp v.v.</a:t>
            </a:r>
            <a:endParaRPr b="0" lang="vi-VN" sz="2000" spc="-1" strike="noStrike">
              <a:solidFill>
                <a:srgbClr val="000000"/>
              </a:solidFill>
              <a:latin typeface="Tahoma"/>
            </a:endParaRPr>
          </a:p>
          <a:p>
            <a:pPr marL="343080" indent="-342720" algn="just">
              <a:lnSpc>
                <a:spcPct val="100000"/>
              </a:lnSpc>
              <a:spcBef>
                <a:spcPts val="479"/>
              </a:spcBef>
              <a:buClr>
                <a:srgbClr val="3333cc"/>
              </a:buClr>
              <a:buSzPct val="60000"/>
              <a:buFont typeface="Wingdings" charset="2"/>
              <a:buChar char=""/>
            </a:pPr>
            <a:r>
              <a:rPr b="0" i="1" lang="vi-VN" sz="2400" spc="-1" strike="noStrike">
                <a:solidFill>
                  <a:srgbClr val="000000"/>
                </a:solidFill>
                <a:latin typeface="Tahoma"/>
              </a:rPr>
              <a:t>“</a:t>
            </a:r>
            <a:r>
              <a:rPr b="0" i="1" lang="vi-VN" sz="2400" spc="-1" strike="noStrike">
                <a:solidFill>
                  <a:srgbClr val="000000"/>
                </a:solidFill>
                <a:latin typeface="Tahoma"/>
              </a:rPr>
              <a:t>Trong xếp hạng, chỉ quan trọng quan hệ thứ tự giữa các kết quả tìm kiếm, các giá trị cụ thể của đại lượng trạng thái tìm kiếm văn bản không quan trọng.”</a:t>
            </a:r>
            <a:endParaRPr b="0" lang="vi-VN" sz="2400" spc="-1" strike="noStrike">
              <a:solidFill>
                <a:srgbClr val="000000"/>
              </a:solidFill>
              <a:latin typeface="Tahoma"/>
            </a:endParaRPr>
          </a:p>
          <a:p>
            <a:pPr algn="just">
              <a:lnSpc>
                <a:spcPct val="100000"/>
              </a:lnSpc>
              <a:spcBef>
                <a:spcPts val="400"/>
              </a:spcBef>
            </a:pPr>
            <a:endParaRPr b="0" lang="vi-VN" sz="2400" spc="-1" strike="noStrike">
              <a:solidFill>
                <a:srgbClr val="000000"/>
              </a:solidFill>
              <a:latin typeface="Tahoma"/>
            </a:endParaRPr>
          </a:p>
          <a:p>
            <a:pPr algn="just">
              <a:lnSpc>
                <a:spcPct val="100000"/>
              </a:lnSpc>
              <a:spcBef>
                <a:spcPts val="400"/>
              </a:spcBef>
            </a:pPr>
            <a:r>
              <a:rPr b="0" lang="vi-VN" sz="2000" spc="-1" strike="noStrike">
                <a:solidFill>
                  <a:srgbClr val="333399"/>
                </a:solidFill>
                <a:latin typeface="Tahoma"/>
              </a:rPr>
              <a:t>Đại lượng trạng thái tìm kiếm: Retrieval Status Value (RSV)</a:t>
            </a:r>
            <a:endParaRPr b="0" lang="vi-VN" sz="2000" spc="-1" strike="noStrike">
              <a:solidFill>
                <a:srgbClr val="000000"/>
              </a:solidFill>
              <a:latin typeface="Tahoma"/>
            </a:endParaRPr>
          </a:p>
        </p:txBody>
      </p:sp>
      <p:sp>
        <p:nvSpPr>
          <p:cNvPr id="170" name="TextShape 3"/>
          <p:cNvSpPr txBox="1"/>
          <p:nvPr/>
        </p:nvSpPr>
        <p:spPr>
          <a:xfrm>
            <a:off x="7042320" y="6243480"/>
            <a:ext cx="1904760" cy="456840"/>
          </a:xfrm>
          <a:prstGeom prst="rect">
            <a:avLst/>
          </a:prstGeom>
          <a:noFill/>
          <a:ln>
            <a:noFill/>
          </a:ln>
        </p:spPr>
        <p:txBody>
          <a:bodyPr anchor="b"/>
          <a:p>
            <a:pPr algn="r">
              <a:lnSpc>
                <a:spcPct val="100000"/>
              </a:lnSpc>
            </a:pPr>
            <a:fld id="{885C1C93-F57F-44E9-ADDF-6FFEFB32AE4F}"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1150920" y="187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Bài tập 4.3</a:t>
            </a:r>
            <a:endParaRPr b="0" lang="vi-VN" sz="3600" spc="-1" strike="noStrike">
              <a:solidFill>
                <a:srgbClr val="000000"/>
              </a:solidFill>
              <a:latin typeface="Tahoma"/>
            </a:endParaRPr>
          </a:p>
        </p:txBody>
      </p:sp>
      <p:sp>
        <p:nvSpPr>
          <p:cNvPr id="302" name="TextShape 2"/>
          <p:cNvSpPr txBox="1"/>
          <p:nvPr/>
        </p:nvSpPr>
        <p:spPr>
          <a:xfrm>
            <a:off x="611280" y="2017800"/>
            <a:ext cx="8343720" cy="618840"/>
          </a:xfrm>
          <a:prstGeom prst="rect">
            <a:avLst/>
          </a:prstGeom>
          <a:noFill/>
          <a:ln>
            <a:noFill/>
          </a:ln>
        </p:spPr>
        <p:txBody>
          <a:bodyPr/>
          <a:p>
            <a:pPr marL="343080" indent="-342720">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Cho dữ liệu tf và df như sau:</a:t>
            </a:r>
            <a:endParaRPr b="0" lang="vi-VN" sz="2800" spc="-1" strike="noStrike">
              <a:solidFill>
                <a:srgbClr val="000000"/>
              </a:solidFill>
              <a:latin typeface="Tahoma"/>
            </a:endParaRPr>
          </a:p>
        </p:txBody>
      </p:sp>
      <p:graphicFrame>
        <p:nvGraphicFramePr>
          <p:cNvPr id="303" name="Table 3"/>
          <p:cNvGraphicFramePr/>
          <p:nvPr/>
        </p:nvGraphicFramePr>
        <p:xfrm>
          <a:off x="827640" y="2637000"/>
          <a:ext cx="3768120" cy="2598480"/>
        </p:xfrm>
        <a:graphic>
          <a:graphicData uri="http://schemas.openxmlformats.org/drawingml/2006/table">
            <a:tbl>
              <a:tblPr/>
              <a:tblGrid>
                <a:gridCol w="1228680"/>
                <a:gridCol w="811080"/>
                <a:gridCol w="863280"/>
                <a:gridCol w="865440"/>
              </a:tblGrid>
              <a:tr h="700920">
                <a:tc>
                  <a:txBody>
                    <a:bodyPr/>
                    <a:p>
                      <a:pPr>
                        <a:lnSpc>
                          <a:spcPct val="100000"/>
                        </a:lnSpc>
                        <a:spcBef>
                          <a:spcPts val="400"/>
                        </a:spcBef>
                      </a:pPr>
                      <a:r>
                        <a:rPr b="0" lang="en-US" sz="2000" spc="-1" strike="noStrike">
                          <a:solidFill>
                            <a:srgbClr val="000000"/>
                          </a:solidFill>
                          <a:latin typeface="Tahoma"/>
                        </a:rPr>
                        <a:t>tf(t, d)</a:t>
                      </a:r>
                      <a:endParaRPr b="0" lang="en-US" sz="20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Doc1</a:t>
                      </a:r>
                      <a:endParaRPr b="0" lang="en-US" sz="20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Doc2</a:t>
                      </a:r>
                      <a:endParaRPr b="0" lang="en-US" sz="20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Doc3</a:t>
                      </a:r>
                      <a:endParaRPr b="0" lang="en-US" sz="20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97440">
                <a:tc>
                  <a:txBody>
                    <a:bodyPr/>
                    <a:p>
                      <a:pPr>
                        <a:lnSpc>
                          <a:spcPct val="100000"/>
                        </a:lnSpc>
                        <a:spcBef>
                          <a:spcPts val="400"/>
                        </a:spcBef>
                      </a:pPr>
                      <a:r>
                        <a:rPr b="0" lang="en-US" sz="2000" spc="-1" strike="noStrike">
                          <a:solidFill>
                            <a:srgbClr val="000000"/>
                          </a:solidFill>
                          <a:latin typeface="Tahoma"/>
                        </a:rPr>
                        <a:t>xe máy</a:t>
                      </a:r>
                      <a:endParaRPr b="0" lang="en-US" sz="20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27</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4</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24</a:t>
                      </a:r>
                      <a:endParaRPr b="0" lang="en-US" sz="20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97440">
                <a:tc>
                  <a:txBody>
                    <a:bodyPr/>
                    <a:p>
                      <a:pPr>
                        <a:lnSpc>
                          <a:spcPct val="100000"/>
                        </a:lnSpc>
                        <a:spcBef>
                          <a:spcPts val="400"/>
                        </a:spcBef>
                      </a:pPr>
                      <a:r>
                        <a:rPr b="0" lang="en-US" sz="2000" spc="-1" strike="noStrike">
                          <a:solidFill>
                            <a:srgbClr val="000000"/>
                          </a:solidFill>
                          <a:latin typeface="Tahoma"/>
                        </a:rPr>
                        <a:t>ô tô</a:t>
                      </a:r>
                      <a:endParaRPr b="0" lang="en-US" sz="20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3</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33</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0</a:t>
                      </a:r>
                      <a:endParaRPr b="0" lang="en-US" sz="20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700920">
                <a:tc>
                  <a:txBody>
                    <a:bodyPr/>
                    <a:p>
                      <a:pPr>
                        <a:lnSpc>
                          <a:spcPct val="100000"/>
                        </a:lnSpc>
                        <a:spcBef>
                          <a:spcPts val="400"/>
                        </a:spcBef>
                      </a:pPr>
                      <a:r>
                        <a:rPr b="0" lang="en-US" sz="2000" spc="-1" strike="noStrike">
                          <a:solidFill>
                            <a:srgbClr val="000000"/>
                          </a:solidFill>
                          <a:latin typeface="Tahoma"/>
                        </a:rPr>
                        <a:t>bảo hiểm</a:t>
                      </a:r>
                      <a:endParaRPr b="0" lang="en-US" sz="20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0</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33</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29</a:t>
                      </a:r>
                      <a:endParaRPr b="0" lang="en-US" sz="2000" spc="-1" strike="noStrike">
                        <a:latin typeface="Arial"/>
                      </a:endParaRPr>
                    </a:p>
                  </a:txBody>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01760">
                <a:tc>
                  <a:txBody>
                    <a:bodyPr/>
                    <a:p>
                      <a:pPr>
                        <a:lnSpc>
                          <a:spcPct val="100000"/>
                        </a:lnSpc>
                        <a:spcBef>
                          <a:spcPts val="400"/>
                        </a:spcBef>
                      </a:pPr>
                      <a:r>
                        <a:rPr b="0" lang="en-US" sz="2000" spc="-1" strike="noStrike">
                          <a:solidFill>
                            <a:srgbClr val="000000"/>
                          </a:solidFill>
                          <a:latin typeface="Tahoma"/>
                        </a:rPr>
                        <a:t>tốt nhất</a:t>
                      </a:r>
                      <a:endParaRPr b="0" lang="en-US" sz="20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400"/>
                        </a:spcBef>
                      </a:pPr>
                      <a:r>
                        <a:rPr b="0" lang="en-US" sz="2000" spc="-1" strike="noStrike">
                          <a:solidFill>
                            <a:srgbClr val="000000"/>
                          </a:solidFill>
                          <a:latin typeface="Tahoma"/>
                        </a:rPr>
                        <a:t>14</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400"/>
                        </a:spcBef>
                      </a:pPr>
                      <a:r>
                        <a:rPr b="0" lang="en-US" sz="2000" spc="-1" strike="noStrike">
                          <a:solidFill>
                            <a:srgbClr val="000000"/>
                          </a:solidFill>
                          <a:latin typeface="Tahoma"/>
                        </a:rPr>
                        <a:t>0</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400"/>
                        </a:spcBef>
                      </a:pPr>
                      <a:r>
                        <a:rPr b="0" lang="en-US" sz="2000" spc="-1" strike="noStrike">
                          <a:solidFill>
                            <a:srgbClr val="000000"/>
                          </a:solidFill>
                          <a:latin typeface="Tahoma"/>
                        </a:rPr>
                        <a:t>17</a:t>
                      </a:r>
                      <a:endParaRPr b="0" lang="en-US" sz="2000" spc="-1" strike="noStrike">
                        <a:latin typeface="Arial"/>
                      </a:endParaRPr>
                    </a:p>
                  </a:txBody>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graphicFrame>
        <p:nvGraphicFramePr>
          <p:cNvPr id="304" name="Table 4"/>
          <p:cNvGraphicFramePr/>
          <p:nvPr/>
        </p:nvGraphicFramePr>
        <p:xfrm>
          <a:off x="4860000" y="2637000"/>
          <a:ext cx="3523680" cy="2291760"/>
        </p:xfrm>
        <a:graphic>
          <a:graphicData uri="http://schemas.openxmlformats.org/drawingml/2006/table">
            <a:tbl>
              <a:tblPr/>
              <a:tblGrid>
                <a:gridCol w="1228680"/>
                <a:gridCol w="1147680"/>
                <a:gridCol w="1147680"/>
              </a:tblGrid>
              <a:tr h="396720">
                <a:tc>
                  <a:txBody>
                    <a:bodyPr/>
                    <a:p>
                      <a:pPr>
                        <a:lnSpc>
                          <a:spcPct val="100000"/>
                        </a:lnSpc>
                        <a:spcBef>
                          <a:spcPts val="400"/>
                        </a:spcBef>
                      </a:pPr>
                      <a:r>
                        <a:rPr b="0" lang="en-US" sz="2000" spc="-1" strike="noStrike">
                          <a:solidFill>
                            <a:srgbClr val="000000"/>
                          </a:solidFill>
                          <a:latin typeface="Tahoma"/>
                        </a:rPr>
                        <a:t>df(t)</a:t>
                      </a:r>
                      <a:endParaRPr b="0" lang="en-US" sz="2000" spc="-1" strike="noStrike">
                        <a:latin typeface="Arial"/>
                      </a:endParaRPr>
                    </a:p>
                  </a:txBody>
                  <a:tcPr marL="91440" marR="91440">
                    <a:lnL w="2808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400"/>
                        </a:spcBef>
                      </a:pPr>
                      <a:r>
                        <a:rPr b="0" lang="en-US" sz="2000" spc="-1" strike="noStrike">
                          <a:solidFill>
                            <a:srgbClr val="000000"/>
                          </a:solidFill>
                          <a:latin typeface="Tahoma"/>
                        </a:rPr>
                        <a:t>df</a:t>
                      </a:r>
                      <a:endParaRPr b="0" lang="en-US" sz="2000" spc="-1" strike="noStrike">
                        <a:latin typeface="Arial"/>
                      </a:endParaRPr>
                    </a:p>
                  </a:txBody>
                  <a:tcPr marL="91440" marR="91440">
                    <a:lnL w="12240">
                      <a:solidFill>
                        <a:srgbClr val="000000"/>
                      </a:solidFill>
                    </a:lnL>
                    <a:lnR w="12240">
                      <a:solidFill>
                        <a:srgbClr val="000000"/>
                      </a:solidFill>
                    </a:lnR>
                    <a:lnT w="28080">
                      <a:solidFill>
                        <a:srgbClr val="000000"/>
                      </a:solidFill>
                    </a:lnT>
                    <a:lnB w="12240">
                      <a:solidFill>
                        <a:srgbClr val="000000"/>
                      </a:solidFill>
                    </a:lnB>
                    <a:noFill/>
                  </a:tcPr>
                </a:tc>
                <a:tc>
                  <a:txBody>
                    <a:bodyPr/>
                    <a:p>
                      <a:pPr algn="ctr">
                        <a:lnSpc>
                          <a:spcPct val="100000"/>
                        </a:lnSpc>
                        <a:spcBef>
                          <a:spcPts val="400"/>
                        </a:spcBef>
                      </a:pPr>
                      <a:r>
                        <a:rPr b="0" lang="en-US" sz="2000" spc="-1" strike="noStrike">
                          <a:solidFill>
                            <a:srgbClr val="000000"/>
                          </a:solidFill>
                          <a:latin typeface="Tahoma"/>
                        </a:rPr>
                        <a:t>idf</a:t>
                      </a:r>
                      <a:endParaRPr b="0" lang="en-US" sz="2000" spc="-1" strike="noStrike">
                        <a:latin typeface="Arial"/>
                      </a:endParaRPr>
                    </a:p>
                  </a:txBody>
                  <a:tcPr marL="91440" marR="91440">
                    <a:lnL w="12240">
                      <a:solidFill>
                        <a:srgbClr val="000000"/>
                      </a:solidFill>
                    </a:lnL>
                    <a:lnR w="28080">
                      <a:solidFill>
                        <a:srgbClr val="000000"/>
                      </a:solidFill>
                    </a:lnR>
                    <a:lnT w="28080">
                      <a:solidFill>
                        <a:srgbClr val="000000"/>
                      </a:solidFill>
                    </a:lnT>
                    <a:lnB w="12240">
                      <a:solidFill>
                        <a:srgbClr val="000000"/>
                      </a:solidFill>
                    </a:lnB>
                    <a:noFill/>
                  </a:tcPr>
                </a:tc>
              </a:tr>
              <a:tr h="396720">
                <a:tc>
                  <a:txBody>
                    <a:bodyPr/>
                    <a:p>
                      <a:pPr>
                        <a:lnSpc>
                          <a:spcPct val="100000"/>
                        </a:lnSpc>
                        <a:spcBef>
                          <a:spcPts val="400"/>
                        </a:spcBef>
                      </a:pPr>
                      <a:r>
                        <a:rPr b="0" lang="en-US" sz="2000" spc="-1" strike="noStrike">
                          <a:solidFill>
                            <a:srgbClr val="000000"/>
                          </a:solidFill>
                          <a:latin typeface="Tahoma"/>
                        </a:rPr>
                        <a:t>xe máy</a:t>
                      </a:r>
                      <a:endParaRPr b="0" lang="en-US" sz="20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18 165</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396720">
                <a:tc>
                  <a:txBody>
                    <a:bodyPr/>
                    <a:p>
                      <a:pPr>
                        <a:lnSpc>
                          <a:spcPct val="100000"/>
                        </a:lnSpc>
                        <a:spcBef>
                          <a:spcPts val="400"/>
                        </a:spcBef>
                      </a:pPr>
                      <a:r>
                        <a:rPr b="0" lang="en-US" sz="2000" spc="-1" strike="noStrike">
                          <a:solidFill>
                            <a:srgbClr val="000000"/>
                          </a:solidFill>
                          <a:latin typeface="Tahoma"/>
                        </a:rPr>
                        <a:t>ô tô</a:t>
                      </a:r>
                      <a:endParaRPr b="0" lang="en-US" sz="20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  </a:t>
                      </a:r>
                      <a:r>
                        <a:rPr b="0" lang="en-US" sz="2000" spc="-1" strike="noStrike">
                          <a:solidFill>
                            <a:srgbClr val="000000"/>
                          </a:solidFill>
                          <a:latin typeface="Tahoma"/>
                        </a:rPr>
                        <a:t>6 723</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700200">
                <a:tc>
                  <a:txBody>
                    <a:bodyPr/>
                    <a:p>
                      <a:pPr>
                        <a:lnSpc>
                          <a:spcPct val="100000"/>
                        </a:lnSpc>
                        <a:spcBef>
                          <a:spcPts val="400"/>
                        </a:spcBef>
                      </a:pPr>
                      <a:r>
                        <a:rPr b="0" lang="en-US" sz="2000" spc="-1" strike="noStrike">
                          <a:solidFill>
                            <a:srgbClr val="000000"/>
                          </a:solidFill>
                          <a:latin typeface="Tahoma"/>
                        </a:rPr>
                        <a:t>bảo hiểm</a:t>
                      </a:r>
                      <a:endParaRPr b="0" lang="en-US" sz="2000" spc="-1" strike="noStrike">
                        <a:latin typeface="Arial"/>
                      </a:endParaRPr>
                    </a:p>
                  </a:txBody>
                  <a:tcPr marL="91440" marR="91440">
                    <a:lnL w="28080">
                      <a:solidFill>
                        <a:srgbClr val="000000"/>
                      </a:solidFill>
                    </a:lnL>
                    <a:lnR w="12240">
                      <a:solidFill>
                        <a:srgbClr val="000000"/>
                      </a:solidFill>
                    </a:lnR>
                    <a:lnT w="12240">
                      <a:solidFill>
                        <a:srgbClr val="000000"/>
                      </a:solidFill>
                    </a:lnT>
                    <a:lnB w="12240">
                      <a:solidFill>
                        <a:srgbClr val="000000"/>
                      </a:solidFill>
                    </a:lnB>
                    <a:noFill/>
                  </a:tcPr>
                </a:tc>
                <a:tc>
                  <a:txBody>
                    <a:bodyPr/>
                    <a:p>
                      <a:pPr>
                        <a:lnSpc>
                          <a:spcPct val="100000"/>
                        </a:lnSpc>
                        <a:spcBef>
                          <a:spcPts val="400"/>
                        </a:spcBef>
                      </a:pPr>
                      <a:r>
                        <a:rPr b="0" lang="en-US" sz="2000" spc="-1" strike="noStrike">
                          <a:solidFill>
                            <a:srgbClr val="000000"/>
                          </a:solidFill>
                          <a:latin typeface="Tahoma"/>
                        </a:rPr>
                        <a:t>19 241</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cPr marL="91440" marR="91440">
                    <a:lnL w="12240">
                      <a:solidFill>
                        <a:srgbClr val="000000"/>
                      </a:solidFill>
                    </a:lnL>
                    <a:lnR w="28080">
                      <a:solidFill>
                        <a:srgbClr val="000000"/>
                      </a:solidFill>
                    </a:lnR>
                    <a:lnT w="12240">
                      <a:solidFill>
                        <a:srgbClr val="000000"/>
                      </a:solidFill>
                    </a:lnT>
                    <a:lnB w="12240">
                      <a:solidFill>
                        <a:srgbClr val="000000"/>
                      </a:solidFill>
                    </a:lnB>
                    <a:noFill/>
                  </a:tcPr>
                </a:tc>
              </a:tr>
              <a:tr h="401400">
                <a:tc>
                  <a:txBody>
                    <a:bodyPr/>
                    <a:p>
                      <a:pPr>
                        <a:lnSpc>
                          <a:spcPct val="100000"/>
                        </a:lnSpc>
                        <a:spcBef>
                          <a:spcPts val="400"/>
                        </a:spcBef>
                      </a:pPr>
                      <a:r>
                        <a:rPr b="0" lang="en-US" sz="2000" spc="-1" strike="noStrike">
                          <a:solidFill>
                            <a:srgbClr val="000000"/>
                          </a:solidFill>
                          <a:latin typeface="Tahoma"/>
                        </a:rPr>
                        <a:t>tốt nhất</a:t>
                      </a:r>
                      <a:endParaRPr b="0" lang="en-US" sz="2000" spc="-1" strike="noStrike">
                        <a:latin typeface="Arial"/>
                      </a:endParaRPr>
                    </a:p>
                  </a:txBody>
                  <a:tcPr marL="91440" marR="91440">
                    <a:lnL w="28080">
                      <a:solidFill>
                        <a:srgbClr val="000000"/>
                      </a:solidFill>
                    </a:lnL>
                    <a:lnR w="12240">
                      <a:solidFill>
                        <a:srgbClr val="000000"/>
                      </a:solidFill>
                    </a:lnR>
                    <a:lnT w="12240">
                      <a:solidFill>
                        <a:srgbClr val="000000"/>
                      </a:solidFill>
                    </a:lnT>
                    <a:lnB w="28080">
                      <a:solidFill>
                        <a:srgbClr val="000000"/>
                      </a:solidFill>
                    </a:lnB>
                    <a:noFill/>
                  </a:tcPr>
                </a:tc>
                <a:tc>
                  <a:txBody>
                    <a:bodyPr/>
                    <a:p>
                      <a:pPr>
                        <a:lnSpc>
                          <a:spcPct val="100000"/>
                        </a:lnSpc>
                        <a:spcBef>
                          <a:spcPts val="400"/>
                        </a:spcBef>
                      </a:pPr>
                      <a:r>
                        <a:rPr b="0" lang="en-US" sz="2000" spc="-1" strike="noStrike">
                          <a:solidFill>
                            <a:srgbClr val="000000"/>
                          </a:solidFill>
                          <a:latin typeface="Tahoma"/>
                        </a:rPr>
                        <a:t>25 235</a:t>
                      </a:r>
                      <a:endParaRPr b="0" lang="en-US" sz="2000" spc="-1" strike="noStrike">
                        <a:latin typeface="Arial"/>
                      </a:endParaRPr>
                    </a:p>
                  </a:txBody>
                  <a:tcPr marL="91440" marR="91440">
                    <a:lnL w="12240">
                      <a:solidFill>
                        <a:srgbClr val="000000"/>
                      </a:solidFill>
                    </a:lnL>
                    <a:lnR w="12240">
                      <a:solidFill>
                        <a:srgbClr val="000000"/>
                      </a:solidFill>
                    </a:lnR>
                    <a:lnT w="12240">
                      <a:solidFill>
                        <a:srgbClr val="000000"/>
                      </a:solidFill>
                    </a:lnT>
                    <a:lnB w="28080">
                      <a:solidFill>
                        <a:srgbClr val="000000"/>
                      </a:solidFill>
                    </a:lnB>
                    <a:noFill/>
                  </a:tcPr>
                </a:tc>
                <a:tc>
                  <a:tcPr marL="91440" marR="91440">
                    <a:lnL w="12240">
                      <a:solidFill>
                        <a:srgbClr val="000000"/>
                      </a:solidFill>
                    </a:lnL>
                    <a:lnR w="28080">
                      <a:solidFill>
                        <a:srgbClr val="000000"/>
                      </a:solidFill>
                    </a:lnR>
                    <a:lnT w="12240">
                      <a:solidFill>
                        <a:srgbClr val="000000"/>
                      </a:solidFill>
                    </a:lnT>
                    <a:lnB w="28080">
                      <a:solidFill>
                        <a:srgbClr val="000000"/>
                      </a:solidFill>
                    </a:lnB>
                    <a:noFill/>
                  </a:tcPr>
                </a:tc>
              </a:tr>
            </a:tbl>
          </a:graphicData>
        </a:graphic>
      </p:graphicFrame>
      <p:sp>
        <p:nvSpPr>
          <p:cNvPr id="305" name="CustomShape 5"/>
          <p:cNvSpPr/>
          <p:nvPr/>
        </p:nvSpPr>
        <p:spPr>
          <a:xfrm>
            <a:off x="611280" y="5212080"/>
            <a:ext cx="8270640" cy="152892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US" sz="2000" spc="-1" strike="noStrike">
                <a:solidFill>
                  <a:srgbClr val="000000"/>
                </a:solidFill>
                <a:latin typeface="Tahoma"/>
              </a:rPr>
              <a:t>Cho N = 806 791:</a:t>
            </a:r>
            <a:endParaRPr b="0" lang="en-US" sz="2000" spc="-1" strike="noStrike">
              <a:latin typeface="Arial"/>
            </a:endParaRPr>
          </a:p>
          <a:p>
            <a:pPr>
              <a:lnSpc>
                <a:spcPct val="100000"/>
              </a:lnSpc>
              <a:spcBef>
                <a:spcPts val="561"/>
              </a:spcBef>
            </a:pPr>
            <a:r>
              <a:rPr b="0" lang="en-US" sz="2000" spc="-1" strike="noStrike">
                <a:solidFill>
                  <a:srgbClr val="000000"/>
                </a:solidFill>
                <a:latin typeface="Tahoma"/>
              </a:rPr>
              <a:t>a) Hãy tính ma trận tf.idf</a:t>
            </a:r>
            <a:endParaRPr b="0" lang="en-US" sz="2000" spc="-1" strike="noStrike">
              <a:latin typeface="Arial"/>
            </a:endParaRPr>
          </a:p>
          <a:p>
            <a:pPr>
              <a:lnSpc>
                <a:spcPct val="100000"/>
              </a:lnSpc>
              <a:spcBef>
                <a:spcPts val="561"/>
              </a:spcBef>
            </a:pPr>
            <a:r>
              <a:rPr b="0" lang="en-US" sz="2000" spc="-1" strike="noStrike">
                <a:solidFill>
                  <a:srgbClr val="000000"/>
                </a:solidFill>
                <a:latin typeface="Tahoma"/>
              </a:rPr>
              <a:t>b) Xếp hạng cho truy vấn “bảo hiểm ô tô tốt nhất “</a:t>
            </a:r>
            <a:endParaRPr b="0" lang="en-US" sz="2000" spc="-1" strike="noStrike">
              <a:latin typeface="Arial"/>
            </a:endParaRPr>
          </a:p>
          <a:p>
            <a:pPr>
              <a:lnSpc>
                <a:spcPct val="100000"/>
              </a:lnSpc>
              <a:spcBef>
                <a:spcPts val="561"/>
              </a:spcBef>
            </a:pPr>
            <a:r>
              <a:rPr b="0" lang="en-US" sz="2000" spc="-1" strike="noStrike">
                <a:solidFill>
                  <a:srgbClr val="000000"/>
                </a:solidFill>
                <a:latin typeface="Tahoma"/>
              </a:rPr>
              <a:t>(i) nnn.atc; (ii) ntc.atc</a:t>
            </a:r>
            <a:endParaRPr b="0" lang="en-US" sz="2000" spc="-1" strike="noStrike">
              <a:latin typeface="Arial"/>
            </a:endParaRPr>
          </a:p>
          <a:p>
            <a:pPr>
              <a:lnSpc>
                <a:spcPct val="100000"/>
              </a:lnSpc>
              <a:spcBef>
                <a:spcPts val="561"/>
              </a:spcBef>
            </a:pPr>
            <a:endParaRPr b="0" lang="en-US" sz="2000" spc="-1" strike="noStrike">
              <a:latin typeface="Arial"/>
            </a:endParaRPr>
          </a:p>
        </p:txBody>
      </p:sp>
      <p:sp>
        <p:nvSpPr>
          <p:cNvPr id="306" name="TextShape 6"/>
          <p:cNvSpPr txBox="1"/>
          <p:nvPr/>
        </p:nvSpPr>
        <p:spPr>
          <a:xfrm>
            <a:off x="7042320" y="6243480"/>
            <a:ext cx="1904760" cy="456840"/>
          </a:xfrm>
          <a:prstGeom prst="rect">
            <a:avLst/>
          </a:prstGeom>
          <a:noFill/>
          <a:ln>
            <a:noFill/>
          </a:ln>
        </p:spPr>
        <p:txBody>
          <a:bodyPr anchor="b"/>
          <a:p>
            <a:pPr algn="r">
              <a:lnSpc>
                <a:spcPct val="100000"/>
              </a:lnSpc>
            </a:pPr>
            <a:fld id="{8706F8BB-540C-47B0-9957-8DEFA1C8FAE0}"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extShape 1"/>
          <p:cNvSpPr txBox="1"/>
          <p:nvPr/>
        </p:nvSpPr>
        <p:spPr>
          <a:xfrm>
            <a:off x="1150920" y="214200"/>
            <a:ext cx="7792560" cy="1461600"/>
          </a:xfrm>
          <a:prstGeom prst="rect">
            <a:avLst/>
          </a:prstGeom>
          <a:noFill/>
          <a:ln>
            <a:noFill/>
          </a:ln>
        </p:spPr>
        <p:txBody>
          <a:bodyPr anchor="b"/>
          <a:p>
            <a:endParaRPr b="0" lang="vi-VN" sz="3600" spc="-1" strike="noStrike">
              <a:solidFill>
                <a:srgbClr val="000000"/>
              </a:solidFill>
              <a:latin typeface="Tahoma"/>
            </a:endParaRPr>
          </a:p>
        </p:txBody>
      </p:sp>
      <p:pic>
        <p:nvPicPr>
          <p:cNvPr id="308" name="Picture 3" descr=""/>
          <p:cNvPicPr/>
          <p:nvPr/>
        </p:nvPicPr>
        <p:blipFill>
          <a:blip r:embed="rId1"/>
          <a:stretch/>
        </p:blipFill>
        <p:spPr>
          <a:xfrm>
            <a:off x="2627280" y="1989000"/>
            <a:ext cx="3565080" cy="4103280"/>
          </a:xfrm>
          <a:prstGeom prst="rect">
            <a:avLst/>
          </a:prstGeom>
          <a:ln>
            <a:noFill/>
          </a:ln>
        </p:spPr>
      </p:pic>
      <p:sp>
        <p:nvSpPr>
          <p:cNvPr id="309" name="TextShape 2"/>
          <p:cNvSpPr txBox="1"/>
          <p:nvPr/>
        </p:nvSpPr>
        <p:spPr>
          <a:xfrm>
            <a:off x="7042320" y="6243480"/>
            <a:ext cx="1904760" cy="456840"/>
          </a:xfrm>
          <a:prstGeom prst="rect">
            <a:avLst/>
          </a:prstGeom>
          <a:noFill/>
          <a:ln>
            <a:noFill/>
          </a:ln>
        </p:spPr>
        <p:txBody>
          <a:bodyPr anchor="b"/>
          <a:p>
            <a:pPr algn="r">
              <a:lnSpc>
                <a:spcPct val="100000"/>
              </a:lnSpc>
            </a:pPr>
            <a:fld id="{10A0AD21-B173-4FAD-B72A-C87F77637577}" type="slidenum">
              <a:rPr b="0" lang="en-US" sz="1400" spc="-1" strike="noStrike">
                <a:solidFill>
                  <a:srgbClr val="000000"/>
                </a:solidFill>
                <a:latin typeface="Tahoma"/>
              </a:rPr>
              <a:t>&lt;number&gt;</a:t>
            </a:fld>
            <a:endParaRPr b="0" lang="en-US" sz="1400" spc="-1" strike="noStrike">
              <a:latin typeface="Times New Roman"/>
            </a:endParaRPr>
          </a:p>
        </p:txBody>
      </p:sp>
    </p:spTree>
  </p:cSld>
  <p:timing>
    <p:tnLst>
      <p:par>
        <p:cTn id="1" dur="indefinite" restart="never" nodeType="tmRoot">
          <p:childTnLst>
            <p:seq>
              <p:cTn id="2" dur="indefinite" nodeType="mainSeq">
                <p:childTnLst>
                  <p:par>
                    <p:cTn id="3" nodeType="clickEffect" fill="hold">
                      <p:stCondLst>
                        <p:cond delay="0"/>
                      </p:stCondLst>
                      <p:childTnLst>
                        <p:par>
                          <p:cTn id="4" nodeType="withEffect" fill="hold">
                            <p:stCondLst>
                              <p:cond delay="0"/>
                            </p:stCondLst>
                            <p:childTnLst>
                              <p:par>
                                <p:cTn id="5" nodeType="withEffect" fill="hold" presetClass="entr" presetID="2" presetSubtype="4">
                                  <p:stCondLst>
                                    <p:cond delay="0"/>
                                  </p:stCondLst>
                                  <p:childTnLst>
                                    <p:set>
                                      <p:cBhvr>
                                        <p:cTn id="6" dur="1" fill="hold">
                                          <p:stCondLst>
                                            <p:cond delay="0"/>
                                          </p:stCondLst>
                                        </p:cTn>
                                        <p:tgtEl>
                                          <p:spTgt spid="308"/>
                                        </p:tgtEl>
                                        <p:attrNameLst>
                                          <p:attrName>style.visibility</p:attrName>
                                        </p:attrNameLst>
                                      </p:cBhvr>
                                      <p:to>
                                        <p:strVal val="visible"/>
                                      </p:to>
                                    </p:set>
                                    <p:anim calcmode="lin" valueType="num">
                                      <p:cBhvr additive="repl">
                                        <p:cTn id="7" dur="500" fill="hold"/>
                                        <p:tgtEl>
                                          <p:spTgt spid="308"/>
                                        </p:tgtEl>
                                        <p:attrNameLst>
                                          <p:attrName>ppt_x</p:attrName>
                                        </p:attrNameLst>
                                      </p:cBhvr>
                                      <p:tavLst>
                                        <p:tav tm="0">
                                          <p:val>
                                            <p:strVal val="#ppt_x"/>
                                          </p:val>
                                        </p:tav>
                                        <p:tav tm="100000">
                                          <p:val>
                                            <p:strVal val="#ppt_x"/>
                                          </p:val>
                                        </p:tav>
                                      </p:tavLst>
                                    </p:anim>
                                    <p:anim calcmode="lin" valueType="num">
                                      <p:cBhvr additive="repl">
                                        <p:cTn id="8" dur="500" fill="hold"/>
                                        <p:tgtEl>
                                          <p:spTgt spid="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1150920" y="214200"/>
            <a:ext cx="7792560" cy="1461600"/>
          </a:xfrm>
          <a:prstGeom prst="rect">
            <a:avLst/>
          </a:prstGeom>
          <a:noFill/>
          <a:ln>
            <a:noFill/>
          </a:ln>
        </p:spPr>
        <p:txBody>
          <a:bodyPr anchor="b"/>
          <a:p>
            <a:pPr algn="just">
              <a:lnSpc>
                <a:spcPct val="100000"/>
              </a:lnSpc>
            </a:pPr>
            <a:r>
              <a:rPr b="0" lang="vi-VN" sz="3600" spc="-1" strike="noStrike">
                <a:solidFill>
                  <a:srgbClr val="333399"/>
                </a:solidFill>
                <a:latin typeface="Tahoma"/>
              </a:rPr>
              <a:t>Độ tương đồng</a:t>
            </a:r>
            <a:endParaRPr b="0" lang="vi-VN" sz="3600" spc="-1" strike="noStrike">
              <a:solidFill>
                <a:srgbClr val="000000"/>
              </a:solidFill>
              <a:latin typeface="Tahoma"/>
            </a:endParaRPr>
          </a:p>
        </p:txBody>
      </p:sp>
      <p:sp>
        <p:nvSpPr>
          <p:cNvPr id="172" name="TextShape 2"/>
          <p:cNvSpPr txBox="1"/>
          <p:nvPr/>
        </p:nvSpPr>
        <p:spPr>
          <a:xfrm>
            <a:off x="611640" y="2017800"/>
            <a:ext cx="8343000" cy="4114440"/>
          </a:xfrm>
          <a:prstGeom prst="rect">
            <a:avLst/>
          </a:prstGeom>
          <a:noFill/>
          <a:ln>
            <a:noFill/>
          </a:ln>
        </p:spPr>
        <p:txBody>
          <a:bodyPr/>
          <a:p>
            <a:pPr marL="343080" indent="-342720" algn="just">
              <a:lnSpc>
                <a:spcPct val="100000"/>
              </a:lnSpc>
              <a:spcBef>
                <a:spcPts val="641"/>
              </a:spcBef>
              <a:buClr>
                <a:srgbClr val="3333cc"/>
              </a:buClr>
              <a:buSzPct val="60000"/>
              <a:buFont typeface="Wingdings" charset="2"/>
              <a:buChar char=""/>
            </a:pPr>
            <a:r>
              <a:rPr b="0" lang="vi-VN" sz="3200" spc="-1" strike="noStrike">
                <a:solidFill>
                  <a:srgbClr val="000000"/>
                </a:solidFill>
                <a:latin typeface="Tahoma"/>
              </a:rPr>
              <a:t>Đặc điểm:</a:t>
            </a:r>
            <a:endParaRPr b="0" lang="vi-VN" sz="32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Là giá trị số, thường được chuẩn hóa về [0, 1];</a:t>
            </a:r>
            <a:endParaRPr b="0" lang="vi-VN" sz="24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Thường được đánh giá trên cơ sở từ vựng:</a:t>
            </a:r>
            <a:endParaRPr b="0" lang="vi-VN" sz="2400" spc="-1" strike="noStrike">
              <a:solidFill>
                <a:srgbClr val="000000"/>
              </a:solidFill>
              <a:latin typeface="Tahoma"/>
            </a:endParaRPr>
          </a:p>
          <a:p>
            <a:pPr lvl="2" marL="1143000" indent="-228240" algn="just">
              <a:lnSpc>
                <a:spcPct val="100000"/>
              </a:lnSpc>
              <a:spcBef>
                <a:spcPts val="479"/>
              </a:spcBef>
              <a:buClr>
                <a:srgbClr val="3333cc"/>
              </a:buClr>
              <a:buSzPct val="50000"/>
              <a:buFont typeface="Wingdings" charset="2"/>
              <a:buChar char=""/>
            </a:pPr>
            <a:r>
              <a:rPr b="0" lang="vi-VN" sz="2400" spc="-1" strike="noStrike">
                <a:solidFill>
                  <a:srgbClr val="000000"/>
                </a:solidFill>
                <a:latin typeface="Tahoma"/>
              </a:rPr>
              <a:t>Rất khó đánh giá độ tương đồng ngữ nghĩa;</a:t>
            </a:r>
            <a:endParaRPr b="0" lang="vi-VN" sz="2400" spc="-1" strike="noStrike">
              <a:solidFill>
                <a:srgbClr val="000000"/>
              </a:solidFill>
              <a:latin typeface="Tahoma"/>
            </a:endParaRPr>
          </a:p>
          <a:p>
            <a:pPr lvl="2" marL="1143000" indent="-228240" algn="just">
              <a:lnSpc>
                <a:spcPct val="100000"/>
              </a:lnSpc>
              <a:spcBef>
                <a:spcPts val="479"/>
              </a:spcBef>
              <a:buClr>
                <a:srgbClr val="3333cc"/>
              </a:buClr>
              <a:buSzPct val="50000"/>
              <a:buFont typeface="Wingdings" charset="2"/>
              <a:buChar char=""/>
            </a:pPr>
            <a:r>
              <a:rPr b="0" lang="vi-VN" sz="2400" spc="-1" strike="noStrike">
                <a:solidFill>
                  <a:srgbClr val="000000"/>
                </a:solidFill>
                <a:latin typeface="Tahoma"/>
              </a:rPr>
              <a:t>... Chi phí tính toán lớn, phức tạp v.v.</a:t>
            </a:r>
            <a:endParaRPr b="0" lang="vi-VN" sz="24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rPr>
              <a:t>Đánh giá thường được thực hiện trên mô hình:</a:t>
            </a:r>
            <a:endParaRPr b="0" lang="vi-VN" sz="2400" spc="-1" strike="noStrike">
              <a:solidFill>
                <a:srgbClr val="000000"/>
              </a:solidFill>
              <a:latin typeface="Tahoma"/>
            </a:endParaRPr>
          </a:p>
          <a:p>
            <a:pPr lvl="2" marL="1143000" indent="-228240" algn="just">
              <a:lnSpc>
                <a:spcPct val="100000"/>
              </a:lnSpc>
              <a:spcBef>
                <a:spcPts val="479"/>
              </a:spcBef>
              <a:buClr>
                <a:srgbClr val="3333cc"/>
              </a:buClr>
              <a:buSzPct val="50000"/>
              <a:buFont typeface="Wingdings" charset="2"/>
              <a:buChar char=""/>
            </a:pPr>
            <a:r>
              <a:rPr b="0" lang="vi-VN" sz="2400" spc="-1" strike="noStrike">
                <a:solidFill>
                  <a:srgbClr val="000000"/>
                </a:solidFill>
                <a:latin typeface="Tahoma"/>
              </a:rPr>
              <a:t>Không gian vec-tơ;</a:t>
            </a:r>
            <a:endParaRPr b="0" lang="vi-VN" sz="2400" spc="-1" strike="noStrike">
              <a:solidFill>
                <a:srgbClr val="000000"/>
              </a:solidFill>
              <a:latin typeface="Tahoma"/>
            </a:endParaRPr>
          </a:p>
          <a:p>
            <a:pPr lvl="2" marL="1143000" indent="-228240" algn="just">
              <a:lnSpc>
                <a:spcPct val="100000"/>
              </a:lnSpc>
              <a:spcBef>
                <a:spcPts val="479"/>
              </a:spcBef>
              <a:buClr>
                <a:srgbClr val="3333cc"/>
              </a:buClr>
              <a:buSzPct val="50000"/>
              <a:buFont typeface="Wingdings" charset="2"/>
              <a:buChar char=""/>
            </a:pPr>
            <a:r>
              <a:rPr b="0" lang="vi-VN" sz="2400" spc="-1" strike="noStrike">
                <a:solidFill>
                  <a:srgbClr val="000000"/>
                </a:solidFill>
                <a:latin typeface="Tahoma"/>
              </a:rPr>
              <a:t>Mô hình sinh; </a:t>
            </a:r>
            <a:endParaRPr b="0" lang="vi-VN" sz="2400" spc="-1" strike="noStrike">
              <a:solidFill>
                <a:srgbClr val="000000"/>
              </a:solidFill>
              <a:latin typeface="Tahoma"/>
            </a:endParaRPr>
          </a:p>
          <a:p>
            <a:pPr lvl="2" marL="1143000" indent="-228240" algn="just">
              <a:lnSpc>
                <a:spcPct val="100000"/>
              </a:lnSpc>
              <a:spcBef>
                <a:spcPts val="479"/>
              </a:spcBef>
              <a:buClr>
                <a:srgbClr val="3333cc"/>
              </a:buClr>
              <a:buSzPct val="50000"/>
              <a:buFont typeface="Wingdings" charset="2"/>
              <a:buChar char=""/>
            </a:pPr>
            <a:r>
              <a:rPr b="0" lang="vi-VN" sz="2400" spc="-1" strike="noStrike">
                <a:solidFill>
                  <a:srgbClr val="000000"/>
                </a:solidFill>
                <a:latin typeface="Tahoma"/>
              </a:rPr>
              <a:t>... Hiếm khi sử dụng tài liệu ở nguyên dạng.</a:t>
            </a:r>
            <a:endParaRPr b="0" lang="vi-VN" sz="2400" spc="-1" strike="noStrike">
              <a:solidFill>
                <a:srgbClr val="000000"/>
              </a:solidFill>
              <a:latin typeface="Tahoma"/>
            </a:endParaRPr>
          </a:p>
        </p:txBody>
      </p:sp>
      <p:sp>
        <p:nvSpPr>
          <p:cNvPr id="173" name="TextShape 3"/>
          <p:cNvSpPr txBox="1"/>
          <p:nvPr/>
        </p:nvSpPr>
        <p:spPr>
          <a:xfrm>
            <a:off x="7042320" y="6243480"/>
            <a:ext cx="1904760" cy="456840"/>
          </a:xfrm>
          <a:prstGeom prst="rect">
            <a:avLst/>
          </a:prstGeom>
          <a:noFill/>
          <a:ln>
            <a:noFill/>
          </a:ln>
        </p:spPr>
        <p:txBody>
          <a:bodyPr anchor="b"/>
          <a:p>
            <a:pPr algn="r">
              <a:lnSpc>
                <a:spcPct val="100000"/>
              </a:lnSpc>
            </a:pPr>
            <a:fld id="{63BBB720-400D-493D-AD53-814CBA713C19}"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ea typeface="ＭＳ Ｐゴシック"/>
              </a:rPr>
              <a:t>Ví dụ, đánh giá độ tương đồng bằng hệ số Jaccard</a:t>
            </a:r>
            <a:endParaRPr b="0" lang="vi-VN" sz="3600" spc="-1" strike="noStrike">
              <a:solidFill>
                <a:srgbClr val="000000"/>
              </a:solidFill>
              <a:latin typeface="Tahoma"/>
            </a:endParaRPr>
          </a:p>
        </p:txBody>
      </p:sp>
      <p:sp>
        <p:nvSpPr>
          <p:cNvPr id="175" name="TextShape 2"/>
          <p:cNvSpPr txBox="1"/>
          <p:nvPr/>
        </p:nvSpPr>
        <p:spPr>
          <a:xfrm>
            <a:off x="611640" y="1989000"/>
            <a:ext cx="8343000" cy="417672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800" spc="-1" strike="noStrike">
                <a:solidFill>
                  <a:srgbClr val="000000"/>
                </a:solidFill>
                <a:latin typeface="Tahoma"/>
                <a:ea typeface="ＭＳ Ｐゴシック"/>
              </a:rPr>
              <a:t>Biểu diễn các đối tượng cần so sánh bằng các tập đặc trưng;</a:t>
            </a:r>
            <a:endParaRPr b="0" lang="vi-VN" sz="28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ea typeface="ＭＳ Ｐゴシック"/>
              </a:rPr>
              <a:t>Độ tương đồng tỉ lệ với số lượng đặc trưng chung;</a:t>
            </a:r>
            <a:endParaRPr b="0" lang="vi-VN" sz="24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400" spc="-1" strike="noStrike">
                <a:solidFill>
                  <a:srgbClr val="000000"/>
                </a:solidFill>
                <a:latin typeface="Tahoma"/>
                <a:ea typeface="ＭＳ Ｐゴシック"/>
              </a:rPr>
              <a:t>... Từ là đặc trưng tiêu biểu của văn bản.</a:t>
            </a:r>
            <a:endParaRPr b="0" lang="vi-VN" sz="24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000000"/>
                </a:solidFill>
                <a:latin typeface="Tahoma"/>
                <a:ea typeface="ＭＳ Ｐゴシック"/>
              </a:rPr>
              <a:t>Cho hai hai tập đặc trưng A và B:</a:t>
            </a:r>
            <a:endParaRPr b="0" lang="vi-VN" sz="2800" spc="-1" strike="noStrike">
              <a:solidFill>
                <a:srgbClr val="000000"/>
              </a:solidFill>
              <a:latin typeface="Tahoma"/>
            </a:endParaRPr>
          </a:p>
          <a:p>
            <a:pPr lvl="1" marL="743040" indent="-285480">
              <a:lnSpc>
                <a:spcPct val="100000"/>
              </a:lnSpc>
              <a:spcBef>
                <a:spcPts val="479"/>
              </a:spcBef>
              <a:buClr>
                <a:srgbClr val="ff0000"/>
              </a:buClr>
              <a:buSzPct val="55000"/>
              <a:buFont typeface="Wingdings" charset="2"/>
              <a:buChar char=""/>
            </a:pPr>
            <a:r>
              <a:rPr b="0" lang="vi-VN" sz="2400" spc="-1" strike="noStrike">
                <a:solidFill>
                  <a:srgbClr val="0d0d0d"/>
                </a:solidFill>
                <a:latin typeface="Tahoma"/>
                <a:ea typeface="ＭＳ Ｐゴシック"/>
              </a:rPr>
              <a:t>Jaccard(</a:t>
            </a:r>
            <a:r>
              <a:rPr b="0" i="1" lang="vi-VN" sz="2400" spc="-1" strike="noStrike">
                <a:solidFill>
                  <a:srgbClr val="0d0d0d"/>
                </a:solidFill>
                <a:latin typeface="Tahoma"/>
                <a:ea typeface="ＭＳ Ｐゴシック"/>
              </a:rPr>
              <a:t>A, B</a:t>
            </a:r>
            <a:r>
              <a:rPr b="0" lang="vi-VN" sz="2400" spc="-1" strike="noStrike">
                <a:solidFill>
                  <a:srgbClr val="0d0d0d"/>
                </a:solidFill>
                <a:latin typeface="Tahoma"/>
                <a:ea typeface="ＭＳ Ｐゴシック"/>
              </a:rPr>
              <a:t>)</a:t>
            </a:r>
            <a:r>
              <a:rPr b="0" i="1" lang="vi-VN" sz="2400" spc="-1" strike="noStrike">
                <a:solidFill>
                  <a:srgbClr val="0d0d0d"/>
                </a:solidFill>
                <a:latin typeface="Tahoma"/>
                <a:ea typeface="ＭＳ Ｐゴシック"/>
              </a:rPr>
              <a:t> = </a:t>
            </a:r>
            <a:r>
              <a:rPr b="0" lang="vi-VN" sz="2400" spc="-1" strike="noStrike">
                <a:solidFill>
                  <a:srgbClr val="0d0d0d"/>
                </a:solidFill>
                <a:latin typeface="Tahoma"/>
                <a:ea typeface="ＭＳ Ｐゴシック"/>
              </a:rPr>
              <a:t>|</a:t>
            </a:r>
            <a:r>
              <a:rPr b="0" i="1" lang="vi-VN" sz="2400" spc="-1" strike="noStrike">
                <a:solidFill>
                  <a:srgbClr val="0d0d0d"/>
                </a:solidFill>
                <a:latin typeface="Tahoma"/>
                <a:ea typeface="ＭＳ Ｐゴシック"/>
              </a:rPr>
              <a:t>A </a:t>
            </a:r>
            <a:r>
              <a:rPr b="0" lang="vi-VN" sz="2400" spc="-1" strike="noStrike">
                <a:solidFill>
                  <a:srgbClr val="0d0d0d"/>
                </a:solidFill>
                <a:latin typeface="Tahoma"/>
                <a:ea typeface="ＭＳ Ｐゴシック"/>
              </a:rPr>
              <a:t>∩</a:t>
            </a:r>
            <a:r>
              <a:rPr b="0" i="1" lang="vi-VN" sz="2400" spc="-1" strike="noStrike">
                <a:solidFill>
                  <a:srgbClr val="0d0d0d"/>
                </a:solidFill>
                <a:latin typeface="Tahoma"/>
                <a:ea typeface="ＭＳ Ｐゴシック"/>
              </a:rPr>
              <a:t> B</a:t>
            </a:r>
            <a:r>
              <a:rPr b="0" lang="vi-VN" sz="2400" spc="-1" strike="noStrike">
                <a:solidFill>
                  <a:srgbClr val="0d0d0d"/>
                </a:solidFill>
                <a:latin typeface="Tahoma"/>
                <a:ea typeface="ＭＳ Ｐゴシック"/>
              </a:rPr>
              <a:t>| / |</a:t>
            </a:r>
            <a:r>
              <a:rPr b="0" i="1" lang="vi-VN" sz="2400" spc="-1" strike="noStrike">
                <a:solidFill>
                  <a:srgbClr val="0d0d0d"/>
                </a:solidFill>
                <a:latin typeface="Tahoma"/>
                <a:ea typeface="ＭＳ Ｐゴシック"/>
              </a:rPr>
              <a:t>A </a:t>
            </a:r>
            <a:r>
              <a:rPr b="0" lang="vi-VN" sz="2400" spc="-1" strike="noStrike">
                <a:solidFill>
                  <a:srgbClr val="0d0d0d"/>
                </a:solidFill>
                <a:latin typeface="Tahoma"/>
                <a:ea typeface="ＭＳ Ｐゴシック"/>
              </a:rPr>
              <a:t>∪ </a:t>
            </a:r>
            <a:r>
              <a:rPr b="0" i="1" lang="vi-VN" sz="2400" spc="-1" strike="noStrike">
                <a:solidFill>
                  <a:srgbClr val="0d0d0d"/>
                </a:solidFill>
                <a:latin typeface="Tahoma"/>
                <a:ea typeface="ＭＳ Ｐゴシック"/>
              </a:rPr>
              <a:t>B</a:t>
            </a:r>
            <a:r>
              <a:rPr b="0" lang="vi-VN" sz="2400" spc="-1" strike="noStrike">
                <a:solidFill>
                  <a:srgbClr val="0d0d0d"/>
                </a:solidFill>
                <a:latin typeface="Tahoma"/>
                <a:ea typeface="ＭＳ Ｐゴシック"/>
              </a:rPr>
              <a:t>|</a:t>
            </a:r>
            <a:endParaRPr b="0" lang="vi-VN" sz="2400" spc="-1" strike="noStrike">
              <a:solidFill>
                <a:srgbClr val="000000"/>
              </a:solidFill>
              <a:latin typeface="Tahoma"/>
            </a:endParaRPr>
          </a:p>
          <a:p>
            <a:pPr lvl="1" marL="743040" indent="-285480">
              <a:lnSpc>
                <a:spcPct val="100000"/>
              </a:lnSpc>
              <a:spcBef>
                <a:spcPts val="479"/>
              </a:spcBef>
              <a:buClr>
                <a:srgbClr val="ff0000"/>
              </a:buClr>
              <a:buSzPct val="55000"/>
              <a:buFont typeface="Wingdings" charset="2"/>
              <a:buChar char=""/>
            </a:pPr>
            <a:r>
              <a:rPr b="0" lang="vi-VN" sz="2400" spc="-1" strike="noStrike">
                <a:solidFill>
                  <a:srgbClr val="0d0d0d"/>
                </a:solidFill>
                <a:latin typeface="Tahoma"/>
                <a:ea typeface="ＭＳ Ｐゴシック"/>
              </a:rPr>
              <a:t>0 &lt;= Jaccard(</a:t>
            </a:r>
            <a:r>
              <a:rPr b="0" i="1" lang="vi-VN" sz="2400" spc="-1" strike="noStrike">
                <a:solidFill>
                  <a:srgbClr val="0d0d0d"/>
                </a:solidFill>
                <a:latin typeface="Tahoma"/>
                <a:ea typeface="ＭＳ Ｐゴシック"/>
              </a:rPr>
              <a:t>A, B</a:t>
            </a:r>
            <a:r>
              <a:rPr b="0" lang="vi-VN" sz="2400" spc="-1" strike="noStrike">
                <a:solidFill>
                  <a:srgbClr val="0d0d0d"/>
                </a:solidFill>
                <a:latin typeface="Tahoma"/>
                <a:ea typeface="ＭＳ Ｐゴシック"/>
              </a:rPr>
              <a:t>) &lt;= 1</a:t>
            </a:r>
            <a:endParaRPr b="0" lang="vi-VN" sz="2400" spc="-1" strike="noStrike">
              <a:solidFill>
                <a:srgbClr val="000000"/>
              </a:solidFill>
              <a:latin typeface="Tahoma"/>
            </a:endParaRPr>
          </a:p>
          <a:p>
            <a:pPr lvl="1" marL="743040" indent="-285480">
              <a:lnSpc>
                <a:spcPct val="100000"/>
              </a:lnSpc>
              <a:spcBef>
                <a:spcPts val="479"/>
              </a:spcBef>
              <a:buClr>
                <a:srgbClr val="ff0000"/>
              </a:buClr>
              <a:buSzPct val="55000"/>
              <a:buFont typeface="Wingdings" charset="2"/>
              <a:buChar char=""/>
            </a:pPr>
            <a:r>
              <a:rPr b="0" lang="vi-VN" sz="2400" spc="-1" strike="noStrike">
                <a:solidFill>
                  <a:srgbClr val="0d0d0d"/>
                </a:solidFill>
                <a:latin typeface="Tahoma"/>
                <a:ea typeface="ＭＳ Ｐゴシック"/>
              </a:rPr>
              <a:t>Jaccard(</a:t>
            </a:r>
            <a:r>
              <a:rPr b="0" i="1" lang="vi-VN" sz="2400" spc="-1" strike="noStrike">
                <a:solidFill>
                  <a:srgbClr val="0d0d0d"/>
                </a:solidFill>
                <a:latin typeface="Tahoma"/>
                <a:ea typeface="ＭＳ Ｐゴシック"/>
              </a:rPr>
              <a:t>A, A</a:t>
            </a:r>
            <a:r>
              <a:rPr b="0" lang="vi-VN" sz="2400" spc="-1" strike="noStrike">
                <a:solidFill>
                  <a:srgbClr val="0d0d0d"/>
                </a:solidFill>
                <a:latin typeface="Tahoma"/>
                <a:ea typeface="ＭＳ Ｐゴシック"/>
              </a:rPr>
              <a:t>)</a:t>
            </a:r>
            <a:r>
              <a:rPr b="0" i="1" lang="vi-VN" sz="2400" spc="-1" strike="noStrike">
                <a:solidFill>
                  <a:srgbClr val="0d0d0d"/>
                </a:solidFill>
                <a:latin typeface="Tahoma"/>
                <a:ea typeface="ＭＳ Ｐゴシック"/>
              </a:rPr>
              <a:t> = </a:t>
            </a:r>
            <a:r>
              <a:rPr b="0" lang="vi-VN" sz="2400" spc="-1" strike="noStrike">
                <a:solidFill>
                  <a:srgbClr val="0d0d0d"/>
                </a:solidFill>
                <a:latin typeface="Tahoma"/>
                <a:ea typeface="ＭＳ Ｐゴシック"/>
              </a:rPr>
              <a:t>1</a:t>
            </a:r>
            <a:endParaRPr b="0" lang="vi-VN" sz="2400" spc="-1" strike="noStrike">
              <a:solidFill>
                <a:srgbClr val="000000"/>
              </a:solidFill>
              <a:latin typeface="Tahoma"/>
            </a:endParaRPr>
          </a:p>
          <a:p>
            <a:pPr lvl="1" marL="743040" indent="-285480">
              <a:lnSpc>
                <a:spcPct val="100000"/>
              </a:lnSpc>
              <a:spcBef>
                <a:spcPts val="479"/>
              </a:spcBef>
              <a:buClr>
                <a:srgbClr val="ff0000"/>
              </a:buClr>
              <a:buSzPct val="55000"/>
              <a:buFont typeface="Wingdings" charset="2"/>
              <a:buChar char=""/>
            </a:pPr>
            <a:r>
              <a:rPr b="0" lang="vi-VN" sz="2400" spc="-1" strike="noStrike">
                <a:solidFill>
                  <a:srgbClr val="0d0d0d"/>
                </a:solidFill>
                <a:latin typeface="Tahoma"/>
                <a:ea typeface="ＭＳ Ｐゴシック"/>
              </a:rPr>
              <a:t>Jaccard(</a:t>
            </a:r>
            <a:r>
              <a:rPr b="0" i="1" lang="vi-VN" sz="2400" spc="-1" strike="noStrike">
                <a:solidFill>
                  <a:srgbClr val="0d0d0d"/>
                </a:solidFill>
                <a:latin typeface="Tahoma"/>
                <a:ea typeface="ＭＳ Ｐゴシック"/>
              </a:rPr>
              <a:t>A, B</a:t>
            </a:r>
            <a:r>
              <a:rPr b="0" lang="vi-VN" sz="2400" spc="-1" strike="noStrike">
                <a:solidFill>
                  <a:srgbClr val="0d0d0d"/>
                </a:solidFill>
                <a:latin typeface="Tahoma"/>
                <a:ea typeface="ＭＳ Ｐゴシック"/>
              </a:rPr>
              <a:t>)</a:t>
            </a:r>
            <a:r>
              <a:rPr b="0" i="1" lang="vi-VN" sz="2400" spc="-1" strike="noStrike">
                <a:solidFill>
                  <a:srgbClr val="0d0d0d"/>
                </a:solidFill>
                <a:latin typeface="Tahoma"/>
                <a:ea typeface="ＭＳ Ｐゴシック"/>
              </a:rPr>
              <a:t> = </a:t>
            </a:r>
            <a:r>
              <a:rPr b="0" lang="vi-VN" sz="2400" spc="-1" strike="noStrike">
                <a:solidFill>
                  <a:srgbClr val="0d0d0d"/>
                </a:solidFill>
                <a:latin typeface="Tahoma"/>
                <a:ea typeface="ＭＳ Ｐゴシック"/>
              </a:rPr>
              <a:t>0</a:t>
            </a:r>
            <a:r>
              <a:rPr b="0" i="1" lang="vi-VN" sz="2400" spc="-1" strike="noStrike">
                <a:solidFill>
                  <a:srgbClr val="0d0d0d"/>
                </a:solidFill>
                <a:latin typeface="Tahoma"/>
                <a:ea typeface="ＭＳ Ｐゴシック"/>
              </a:rPr>
              <a:t> </a:t>
            </a:r>
            <a:r>
              <a:rPr b="0" lang="vi-VN" sz="2400" spc="-1" strike="noStrike">
                <a:solidFill>
                  <a:srgbClr val="0d0d0d"/>
                </a:solidFill>
                <a:latin typeface="Tahoma"/>
                <a:ea typeface="ＭＳ Ｐゴシック"/>
              </a:rPr>
              <a:t>nếu A và B không có đặc trưng chung. </a:t>
            </a:r>
            <a:endParaRPr b="0" lang="vi-VN" sz="2400" spc="-1" strike="noStrike">
              <a:solidFill>
                <a:srgbClr val="000000"/>
              </a:solidFill>
              <a:latin typeface="Tahoma"/>
            </a:endParaRPr>
          </a:p>
        </p:txBody>
      </p:sp>
      <p:sp>
        <p:nvSpPr>
          <p:cNvPr id="176" name="CustomShape 3"/>
          <p:cNvSpPr/>
          <p:nvPr/>
        </p:nvSpPr>
        <p:spPr>
          <a:xfrm>
            <a:off x="7594920" y="-31680"/>
            <a:ext cx="763200" cy="334080"/>
          </a:xfrm>
          <a:prstGeom prst="rect">
            <a:avLst/>
          </a:prstGeom>
          <a:noFill/>
          <a:ln>
            <a:noFill/>
          </a:ln>
        </p:spPr>
        <p:style>
          <a:lnRef idx="0"/>
          <a:fillRef idx="0"/>
          <a:effectRef idx="0"/>
          <a:fontRef idx="minor"/>
        </p:style>
        <p:txBody>
          <a:bodyPr wrap="none" lIns="90000" rIns="90000" tIns="45000" bIns="45000" anchor="ctr"/>
          <a:p>
            <a:pPr>
              <a:lnSpc>
                <a:spcPct val="100000"/>
              </a:lnSpc>
            </a:pPr>
            <a:r>
              <a:rPr b="1" lang="en-US" sz="1600" spc="-1" strike="noStrike">
                <a:solidFill>
                  <a:srgbClr val="fbfcff"/>
                </a:solidFill>
                <a:latin typeface="Lucida Sans"/>
                <a:ea typeface="Arial Unicode MS"/>
              </a:rPr>
              <a:t>Ch. 6</a:t>
            </a:r>
            <a:endParaRPr b="0" lang="en-US" sz="1600" spc="-1" strike="noStrike">
              <a:latin typeface="Arial"/>
            </a:endParaRPr>
          </a:p>
        </p:txBody>
      </p:sp>
      <p:sp>
        <p:nvSpPr>
          <p:cNvPr id="177" name="CustomShape 4"/>
          <p:cNvSpPr/>
          <p:nvPr/>
        </p:nvSpPr>
        <p:spPr>
          <a:xfrm>
            <a:off x="3530160" y="6463080"/>
            <a:ext cx="521208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7575d1"/>
                </a:solidFill>
                <a:latin typeface="Tahoma"/>
              </a:rPr>
              <a:t>Cần xét đến trọng số của các đặc trưng</a:t>
            </a:r>
            <a:endParaRPr b="0" lang="en-US" sz="2000" spc="-1" strike="noStrike">
              <a:latin typeface="Arial"/>
            </a:endParaRPr>
          </a:p>
        </p:txBody>
      </p:sp>
      <p:sp>
        <p:nvSpPr>
          <p:cNvPr id="178" name="TextShape 5"/>
          <p:cNvSpPr txBox="1"/>
          <p:nvPr/>
        </p:nvSpPr>
        <p:spPr>
          <a:xfrm>
            <a:off x="7042320" y="6243480"/>
            <a:ext cx="1904760" cy="456840"/>
          </a:xfrm>
          <a:prstGeom prst="rect">
            <a:avLst/>
          </a:prstGeom>
          <a:noFill/>
          <a:ln>
            <a:noFill/>
          </a:ln>
        </p:spPr>
        <p:txBody>
          <a:bodyPr anchor="b"/>
          <a:p>
            <a:pPr algn="r">
              <a:lnSpc>
                <a:spcPct val="100000"/>
              </a:lnSpc>
            </a:pPr>
            <a:fld id="{C56E236E-6DB0-4F86-8116-DB70EE585E36}"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Nội dung chính</a:t>
            </a:r>
            <a:endParaRPr b="0" lang="vi-VN" sz="3600" spc="-1" strike="noStrike">
              <a:solidFill>
                <a:srgbClr val="000000"/>
              </a:solidFill>
              <a:latin typeface="Tahoma"/>
            </a:endParaRPr>
          </a:p>
        </p:txBody>
      </p:sp>
      <p:sp>
        <p:nvSpPr>
          <p:cNvPr id="180" name="TextShape 2"/>
          <p:cNvSpPr txBox="1"/>
          <p:nvPr/>
        </p:nvSpPr>
        <p:spPr>
          <a:xfrm>
            <a:off x="611640" y="2205000"/>
            <a:ext cx="8343000" cy="3927240"/>
          </a:xfrm>
          <a:prstGeom prst="rect">
            <a:avLst/>
          </a:prstGeom>
          <a:noFill/>
          <a:ln>
            <a:noFill/>
          </a:ln>
        </p:spPr>
        <p:txBody>
          <a:bodyPr/>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1. Phương pháp tìm kiếm có xếp hạng</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000000"/>
                </a:solidFill>
                <a:latin typeface="Tahoma"/>
              </a:rPr>
              <a:t>2. Trọng số tf.idf</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3. Mô hình không gian vec-tơ</a:t>
            </a:r>
            <a:endParaRPr b="0" lang="vi-VN" sz="2800" spc="-1" strike="noStrike">
              <a:solidFill>
                <a:srgbClr val="000000"/>
              </a:solidFill>
              <a:latin typeface="Tahoma"/>
            </a:endParaRPr>
          </a:p>
          <a:p>
            <a:pPr marL="343080" indent="-342720">
              <a:lnSpc>
                <a:spcPct val="100000"/>
              </a:lnSpc>
              <a:spcBef>
                <a:spcPts val="561"/>
              </a:spcBef>
              <a:buClr>
                <a:srgbClr val="3333cc"/>
              </a:buClr>
              <a:buSzPct val="60000"/>
              <a:buFont typeface="Wingdings" charset="2"/>
              <a:buChar char=""/>
            </a:pPr>
            <a:r>
              <a:rPr b="0" lang="vi-VN" sz="2800" spc="-1" strike="noStrike">
                <a:solidFill>
                  <a:srgbClr val="d9d9d9"/>
                </a:solidFill>
                <a:latin typeface="Tahoma"/>
              </a:rPr>
              <a:t>4. Hệ thống SMART</a:t>
            </a:r>
            <a:endParaRPr b="0" lang="vi-VN" sz="2800" spc="-1" strike="noStrike">
              <a:solidFill>
                <a:srgbClr val="000000"/>
              </a:solidFill>
              <a:latin typeface="Tahoma"/>
            </a:endParaRPr>
          </a:p>
        </p:txBody>
      </p:sp>
      <p:sp>
        <p:nvSpPr>
          <p:cNvPr id="181" name="TextShape 3"/>
          <p:cNvSpPr txBox="1"/>
          <p:nvPr/>
        </p:nvSpPr>
        <p:spPr>
          <a:xfrm>
            <a:off x="7042320" y="6243480"/>
            <a:ext cx="1904760" cy="456840"/>
          </a:xfrm>
          <a:prstGeom prst="rect">
            <a:avLst/>
          </a:prstGeom>
          <a:noFill/>
          <a:ln>
            <a:noFill/>
          </a:ln>
        </p:spPr>
        <p:txBody>
          <a:bodyPr anchor="b"/>
          <a:p>
            <a:pPr algn="r">
              <a:lnSpc>
                <a:spcPct val="100000"/>
              </a:lnSpc>
            </a:pPr>
            <a:fld id="{1952C285-BBA4-45BF-9BB6-1F30C56EBF48}"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Trọng số tf.idf</a:t>
            </a:r>
            <a:endParaRPr b="0" lang="vi-VN" sz="3600" spc="-1" strike="noStrike">
              <a:solidFill>
                <a:srgbClr val="000000"/>
              </a:solidFill>
              <a:latin typeface="Tahoma"/>
            </a:endParaRPr>
          </a:p>
        </p:txBody>
      </p:sp>
      <p:sp>
        <p:nvSpPr>
          <p:cNvPr id="183" name="TextShape 2"/>
          <p:cNvSpPr txBox="1"/>
          <p:nvPr/>
        </p:nvSpPr>
        <p:spPr>
          <a:xfrm>
            <a:off x="611640" y="2017800"/>
            <a:ext cx="8343000" cy="4506480"/>
          </a:xfrm>
          <a:prstGeom prst="rect">
            <a:avLst/>
          </a:prstGeom>
          <a:noFill/>
          <a:ln>
            <a:noFill/>
          </a:ln>
        </p:spPr>
        <p:txBody>
          <a:bodyPr/>
          <a:p>
            <a:pPr marL="343080" indent="-342720" algn="just">
              <a:lnSpc>
                <a:spcPct val="100000"/>
              </a:lnSpc>
              <a:spcBef>
                <a:spcPts val="561"/>
              </a:spcBef>
              <a:buClr>
                <a:srgbClr val="3333cc"/>
              </a:buClr>
              <a:buSzPct val="60000"/>
              <a:buFont typeface="Wingdings" charset="2"/>
              <a:buChar char=""/>
            </a:pPr>
            <a:r>
              <a:rPr b="0" lang="vi-VN" sz="2600" spc="-1" strike="noStrike">
                <a:solidFill>
                  <a:srgbClr val="000000"/>
                </a:solidFill>
                <a:latin typeface="Tahoma"/>
              </a:rPr>
              <a:t>Trong trường hợp tổng quát, trọng số thể hiện tầm quan trọng của từ đối với văn bản.</a:t>
            </a:r>
            <a:endParaRPr b="0" lang="vi-VN" sz="26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200" spc="-1" strike="noStrike">
                <a:solidFill>
                  <a:srgbClr val="000000"/>
                </a:solidFill>
                <a:latin typeface="Tahoma"/>
              </a:rPr>
              <a:t>Nếu coi từ là dấu hiệu tìm kiếm văn bản, thì trọng số thể hiển khả năng phân biệt các văn bản của từ;</a:t>
            </a:r>
            <a:endParaRPr b="0" lang="vi-VN" sz="2200" spc="-1" strike="noStrike">
              <a:solidFill>
                <a:srgbClr val="000000"/>
              </a:solidFill>
              <a:latin typeface="Tahoma"/>
            </a:endParaRPr>
          </a:p>
          <a:p>
            <a:pPr marL="343080" indent="-342720" algn="just">
              <a:lnSpc>
                <a:spcPct val="100000"/>
              </a:lnSpc>
              <a:spcBef>
                <a:spcPts val="561"/>
              </a:spcBef>
              <a:buClr>
                <a:srgbClr val="3333cc"/>
              </a:buClr>
              <a:buSzPct val="60000"/>
              <a:buFont typeface="Wingdings" charset="2"/>
              <a:buChar char=""/>
            </a:pPr>
            <a:r>
              <a:rPr b="0" lang="vi-VN" sz="2600" spc="-1" strike="noStrike">
                <a:solidFill>
                  <a:srgbClr val="000000"/>
                </a:solidFill>
                <a:latin typeface="Tahoma"/>
              </a:rPr>
              <a:t>Trọng số tf.idf:</a:t>
            </a:r>
            <a:endParaRPr b="0" lang="vi-VN" sz="26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200" spc="-1" strike="noStrike">
                <a:solidFill>
                  <a:srgbClr val="000000"/>
                </a:solidFill>
                <a:latin typeface="Tahoma"/>
              </a:rPr>
              <a:t>Đồng biến với số lần từ được sử dụng trong văn bản;</a:t>
            </a:r>
            <a:endParaRPr b="0" lang="vi-VN" sz="2200" spc="-1" strike="noStrike">
              <a:solidFill>
                <a:srgbClr val="000000"/>
              </a:solidFill>
              <a:latin typeface="Tahoma"/>
            </a:endParaRPr>
          </a:p>
          <a:p>
            <a:pPr lvl="1" marL="743040" indent="-285480" algn="just">
              <a:lnSpc>
                <a:spcPct val="100000"/>
              </a:lnSpc>
              <a:spcBef>
                <a:spcPts val="479"/>
              </a:spcBef>
              <a:buClr>
                <a:srgbClr val="ff0000"/>
              </a:buClr>
              <a:buSzPct val="55000"/>
              <a:buFont typeface="Wingdings" charset="2"/>
              <a:buChar char=""/>
            </a:pPr>
            <a:r>
              <a:rPr b="0" lang="vi-VN" sz="2200" spc="-1" strike="noStrike">
                <a:solidFill>
                  <a:srgbClr val="000000"/>
                </a:solidFill>
                <a:latin typeface="Tahoma"/>
              </a:rPr>
              <a:t>Nghịch biến với số lượng văn bản sử dụng từ.</a:t>
            </a:r>
            <a:endParaRPr b="0" lang="vi-VN" sz="2200" spc="-1" strike="noStrike">
              <a:solidFill>
                <a:srgbClr val="000000"/>
              </a:solidFill>
              <a:latin typeface="Tahoma"/>
            </a:endParaRPr>
          </a:p>
          <a:p>
            <a:endParaRPr b="0" lang="vi-VN" sz="2200" spc="-1" strike="noStrike">
              <a:solidFill>
                <a:srgbClr val="000000"/>
              </a:solidFill>
              <a:latin typeface="Tahoma"/>
            </a:endParaRPr>
          </a:p>
          <a:p>
            <a:pPr algn="ctr">
              <a:lnSpc>
                <a:spcPct val="100000"/>
              </a:lnSpc>
              <a:spcBef>
                <a:spcPts val="561"/>
              </a:spcBef>
            </a:pPr>
            <a:r>
              <a:rPr b="0" lang="vi-VN" sz="2600" spc="-1" strike="noStrike">
                <a:solidFill>
                  <a:srgbClr val="000000"/>
                </a:solidFill>
                <a:latin typeface="Tahoma"/>
              </a:rPr>
              <a:t>w</a:t>
            </a:r>
            <a:r>
              <a:rPr b="0" lang="vi-VN" sz="2600" spc="-1" strike="noStrike" baseline="-25000">
                <a:solidFill>
                  <a:srgbClr val="000000"/>
                </a:solidFill>
                <a:latin typeface="Tahoma"/>
              </a:rPr>
              <a:t>tf.idf</a:t>
            </a:r>
            <a:r>
              <a:rPr b="0" lang="vi-VN" sz="2600" spc="-1" strike="noStrike">
                <a:solidFill>
                  <a:srgbClr val="000000"/>
                </a:solidFill>
                <a:latin typeface="Tahoma"/>
              </a:rPr>
              <a:t>(t, d) = w</a:t>
            </a:r>
            <a:r>
              <a:rPr b="0" lang="vi-VN" sz="2600" spc="-1" strike="noStrike" baseline="-25000">
                <a:solidFill>
                  <a:srgbClr val="000000"/>
                </a:solidFill>
                <a:latin typeface="Tahoma"/>
              </a:rPr>
              <a:t>tf</a:t>
            </a:r>
            <a:r>
              <a:rPr b="0" lang="vi-VN" sz="2600" spc="-1" strike="noStrike">
                <a:solidFill>
                  <a:srgbClr val="000000"/>
                </a:solidFill>
                <a:latin typeface="Tahoma"/>
              </a:rPr>
              <a:t>(t,d) x idf(t)</a:t>
            </a:r>
            <a:endParaRPr b="0" lang="vi-VN" sz="2600" spc="-1" strike="noStrike">
              <a:solidFill>
                <a:srgbClr val="000000"/>
              </a:solidFill>
              <a:latin typeface="Tahoma"/>
            </a:endParaRPr>
          </a:p>
        </p:txBody>
      </p:sp>
      <p:sp>
        <p:nvSpPr>
          <p:cNvPr id="184" name="TextShape 3"/>
          <p:cNvSpPr txBox="1"/>
          <p:nvPr/>
        </p:nvSpPr>
        <p:spPr>
          <a:xfrm>
            <a:off x="7042320" y="6243480"/>
            <a:ext cx="1904760" cy="456840"/>
          </a:xfrm>
          <a:prstGeom prst="rect">
            <a:avLst/>
          </a:prstGeom>
          <a:noFill/>
          <a:ln>
            <a:noFill/>
          </a:ln>
        </p:spPr>
        <p:txBody>
          <a:bodyPr anchor="b"/>
          <a:p>
            <a:pPr algn="r">
              <a:lnSpc>
                <a:spcPct val="100000"/>
              </a:lnSpc>
            </a:pPr>
            <a:fld id="{0FFFC336-3884-498E-B021-80CAFAB0CA25}"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1150920" y="214200"/>
            <a:ext cx="7792560" cy="1461600"/>
          </a:xfrm>
          <a:prstGeom prst="rect">
            <a:avLst/>
          </a:prstGeom>
          <a:noFill/>
          <a:ln>
            <a:noFill/>
          </a:ln>
        </p:spPr>
        <p:txBody>
          <a:bodyPr anchor="b"/>
          <a:p>
            <a:pPr>
              <a:lnSpc>
                <a:spcPct val="100000"/>
              </a:lnSpc>
            </a:pPr>
            <a:r>
              <a:rPr b="0" lang="vi-VN" sz="3200" spc="-1" strike="noStrike">
                <a:solidFill>
                  <a:srgbClr val="333399"/>
                </a:solidFill>
                <a:latin typeface="Tahoma"/>
              </a:rPr>
              <a:t>Thành phần tf</a:t>
            </a:r>
            <a:endParaRPr b="0" lang="vi-VN" sz="3200" spc="-1" strike="noStrike">
              <a:solidFill>
                <a:srgbClr val="000000"/>
              </a:solidFill>
              <a:latin typeface="Tahoma"/>
            </a:endParaRPr>
          </a:p>
        </p:txBody>
      </p:sp>
      <p:sp>
        <p:nvSpPr>
          <p:cNvPr id="186" name="CustomShape 2"/>
          <p:cNvSpPr/>
          <p:nvPr/>
        </p:nvSpPr>
        <p:spPr>
          <a:xfrm>
            <a:off x="0" y="3309840"/>
            <a:ext cx="9143640" cy="360"/>
          </a:xfrm>
          <a:prstGeom prst="rect">
            <a:avLst/>
          </a:prstGeom>
          <a:noFill/>
          <a:ln>
            <a:noFill/>
          </a:ln>
        </p:spPr>
        <p:style>
          <a:lnRef idx="0"/>
          <a:fillRef idx="0"/>
          <a:effectRef idx="0"/>
          <a:fontRef idx="minor"/>
        </p:style>
      </p:sp>
      <p:sp>
        <p:nvSpPr>
          <p:cNvPr id="187" name="TextShape 3"/>
          <p:cNvSpPr txBox="1"/>
          <p:nvPr/>
        </p:nvSpPr>
        <p:spPr>
          <a:xfrm>
            <a:off x="7042320" y="6243480"/>
            <a:ext cx="1904760" cy="456840"/>
          </a:xfrm>
          <a:prstGeom prst="rect">
            <a:avLst/>
          </a:prstGeom>
          <a:noFill/>
          <a:ln>
            <a:noFill/>
          </a:ln>
        </p:spPr>
        <p:txBody>
          <a:bodyPr anchor="b"/>
          <a:p>
            <a:pPr algn="r">
              <a:lnSpc>
                <a:spcPct val="100000"/>
              </a:lnSpc>
            </a:pPr>
            <a:fld id="{B0771DF7-723D-4250-9705-B89C68E49160}" type="slidenum">
              <a:rPr b="0" lang="en-US" sz="1400" spc="-1" strike="noStrike">
                <a:solidFill>
                  <a:srgbClr val="000000"/>
                </a:solidFill>
                <a:latin typeface="Tahoma"/>
              </a:rPr>
              <a:t>&lt;number&gt;</a:t>
            </a:fld>
            <a:endParaRPr b="0" lang="en-US" sz="1400" spc="-1" strike="noStrike">
              <a:latin typeface="Times New Roman"/>
            </a:endParaRPr>
          </a:p>
        </p:txBody>
      </p:sp>
      <p:pic>
        <p:nvPicPr>
          <p:cNvPr id="188" name="Rectangle 3" descr=""/>
          <p:cNvPicPr/>
          <p:nvPr/>
        </p:nvPicPr>
        <p:blipFill>
          <a:blip r:embed="rId1"/>
          <a:stretch/>
        </p:blipFill>
        <p:spPr>
          <a:xfrm>
            <a:off x="518040" y="1938600"/>
            <a:ext cx="8450280" cy="42246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1150920" y="214200"/>
            <a:ext cx="7792560" cy="1461600"/>
          </a:xfrm>
          <a:prstGeom prst="rect">
            <a:avLst/>
          </a:prstGeom>
          <a:noFill/>
          <a:ln>
            <a:noFill/>
          </a:ln>
        </p:spPr>
        <p:txBody>
          <a:bodyPr anchor="b"/>
          <a:p>
            <a:pPr>
              <a:lnSpc>
                <a:spcPct val="100000"/>
              </a:lnSpc>
            </a:pPr>
            <a:r>
              <a:rPr b="0" lang="vi-VN" sz="3600" spc="-1" strike="noStrike">
                <a:solidFill>
                  <a:srgbClr val="333399"/>
                </a:solidFill>
                <a:latin typeface="Tahoma"/>
              </a:rPr>
              <a:t>Thành phần idf</a:t>
            </a:r>
            <a:endParaRPr b="0" lang="vi-VN" sz="3600" spc="-1" strike="noStrike">
              <a:solidFill>
                <a:srgbClr val="000000"/>
              </a:solidFill>
              <a:latin typeface="Tahoma"/>
            </a:endParaRPr>
          </a:p>
        </p:txBody>
      </p:sp>
      <p:sp>
        <p:nvSpPr>
          <p:cNvPr id="190" name="TextShape 2"/>
          <p:cNvSpPr txBox="1"/>
          <p:nvPr/>
        </p:nvSpPr>
        <p:spPr>
          <a:xfrm>
            <a:off x="611640" y="2061000"/>
            <a:ext cx="8352720" cy="3599640"/>
          </a:xfrm>
          <a:prstGeom prst="rect">
            <a:avLst/>
          </a:prstGeom>
          <a:noFill/>
          <a:ln>
            <a:noFill/>
          </a:ln>
        </p:spPr>
        <p:txBody>
          <a:bodyPr/>
          <a:p>
            <a:pPr marL="343080" indent="-342720" algn="just">
              <a:lnSpc>
                <a:spcPct val="100000"/>
              </a:lnSpc>
              <a:spcBef>
                <a:spcPts val="479"/>
              </a:spcBef>
              <a:buClr>
                <a:srgbClr val="3333cc"/>
              </a:buClr>
              <a:buSzPct val="60000"/>
              <a:buFont typeface="Wingdings" charset="2"/>
              <a:buChar char=""/>
            </a:pPr>
            <a:r>
              <a:rPr b="0" lang="vi-VN" sz="2400" spc="-1" strike="noStrike">
                <a:solidFill>
                  <a:srgbClr val="000000"/>
                </a:solidFill>
                <a:latin typeface="Tahoma"/>
              </a:rPr>
              <a:t>Thành phần idf(t) được xác định như sau:</a:t>
            </a:r>
            <a:endParaRPr b="0" lang="vi-VN" sz="2400" spc="-1" strike="noStrike">
              <a:solidFill>
                <a:srgbClr val="000000"/>
              </a:solidFill>
              <a:latin typeface="Tahoma"/>
            </a:endParaRPr>
          </a:p>
          <a:p>
            <a:pPr marL="743040" indent="-285480" algn="ctr">
              <a:spcBef>
                <a:spcPts val="479"/>
              </a:spcBef>
            </a:pPr>
            <a:r>
              <a:rPr b="0" lang="vi-VN" sz="2400" spc="-1" strike="noStrike">
                <a:solidFill>
                  <a:srgbClr val="000000"/>
                </a:solidFill>
                <a:latin typeface="Tahoma"/>
              </a:rPr>
              <a:t>idf(t) = log(N/df</a:t>
            </a:r>
            <a:r>
              <a:rPr b="0" lang="vi-VN" sz="2400" spc="-1" strike="noStrike" baseline="-25000">
                <a:solidFill>
                  <a:srgbClr val="000000"/>
                </a:solidFill>
                <a:latin typeface="Tahoma"/>
              </a:rPr>
              <a:t>t</a:t>
            </a:r>
            <a:r>
              <a:rPr b="0" lang="vi-VN" sz="2400" spc="-1" strike="noStrike">
                <a:solidFill>
                  <a:srgbClr val="000000"/>
                </a:solidFill>
                <a:latin typeface="Tahoma"/>
              </a:rPr>
              <a:t>)</a:t>
            </a:r>
            <a:endParaRPr b="0" lang="vi-VN" sz="2400" spc="-1" strike="noStrike">
              <a:solidFill>
                <a:srgbClr val="000000"/>
              </a:solidFill>
              <a:latin typeface="Tahoma"/>
            </a:endParaRPr>
          </a:p>
          <a:p>
            <a:pPr lvl="1" marL="743040" indent="-285480" algn="just">
              <a:lnSpc>
                <a:spcPct val="100000"/>
              </a:lnSpc>
              <a:spcBef>
                <a:spcPts val="400"/>
              </a:spcBef>
              <a:buClr>
                <a:srgbClr val="ff0000"/>
              </a:buClr>
              <a:buSzPct val="55000"/>
              <a:buFont typeface="Wingdings" charset="2"/>
              <a:buChar char=""/>
            </a:pPr>
            <a:r>
              <a:rPr b="0" lang="vi-VN" sz="2000" spc="-1" strike="noStrike">
                <a:solidFill>
                  <a:srgbClr val="000000"/>
                </a:solidFill>
                <a:latin typeface="Tahoma"/>
              </a:rPr>
              <a:t>Trong đó N là số văn bản trong bộ dữ liệu; df</a:t>
            </a:r>
            <a:r>
              <a:rPr b="0" lang="vi-VN" sz="2000" spc="-1" strike="noStrike" baseline="-25000">
                <a:solidFill>
                  <a:srgbClr val="000000"/>
                </a:solidFill>
                <a:latin typeface="Tahoma"/>
              </a:rPr>
              <a:t>t</a:t>
            </a:r>
            <a:r>
              <a:rPr b="0" lang="vi-VN" sz="2000" spc="-1" strike="noStrike">
                <a:solidFill>
                  <a:srgbClr val="000000"/>
                </a:solidFill>
                <a:latin typeface="Tahoma"/>
              </a:rPr>
              <a:t> là </a:t>
            </a:r>
            <a:r>
              <a:rPr b="0" lang="vi-VN" sz="2000" spc="-1" strike="noStrike">
                <a:solidFill>
                  <a:srgbClr val="7030a0"/>
                </a:solidFill>
                <a:latin typeface="Tahoma"/>
              </a:rPr>
              <a:t>tần suất văn bản</a:t>
            </a:r>
            <a:r>
              <a:rPr b="0" lang="vi-VN" sz="2000" spc="-1" strike="noStrike">
                <a:solidFill>
                  <a:srgbClr val="000000"/>
                </a:solidFill>
                <a:latin typeface="Tahoma"/>
              </a:rPr>
              <a:t> của từ t.</a:t>
            </a:r>
            <a:endParaRPr b="0" lang="vi-VN" sz="2000" spc="-1" strike="noStrike">
              <a:solidFill>
                <a:srgbClr val="000000"/>
              </a:solidFill>
              <a:latin typeface="Tahoma"/>
            </a:endParaRPr>
          </a:p>
          <a:p>
            <a:pPr algn="just">
              <a:lnSpc>
                <a:spcPct val="100000"/>
              </a:lnSpc>
              <a:spcBef>
                <a:spcPts val="479"/>
              </a:spcBef>
            </a:pPr>
            <a:endParaRPr b="0" lang="vi-VN" sz="2000" spc="-1" strike="noStrike">
              <a:solidFill>
                <a:srgbClr val="000000"/>
              </a:solidFill>
              <a:latin typeface="Tahoma"/>
            </a:endParaRPr>
          </a:p>
          <a:p>
            <a:pPr algn="just">
              <a:lnSpc>
                <a:spcPct val="100000"/>
              </a:lnSpc>
              <a:spcBef>
                <a:spcPts val="479"/>
              </a:spcBef>
            </a:pPr>
            <a:r>
              <a:rPr b="0" lang="vi-VN" sz="2400" spc="-1" strike="noStrike">
                <a:solidFill>
                  <a:srgbClr val="333399"/>
                </a:solidFill>
                <a:latin typeface="Tahoma"/>
              </a:rPr>
              <a:t>Tần suất văn bản: </a:t>
            </a:r>
            <a:r>
              <a:rPr b="0" i="1" lang="vi-VN" sz="2400" spc="-1" strike="noStrike">
                <a:solidFill>
                  <a:srgbClr val="333399"/>
                </a:solidFill>
                <a:latin typeface="Tahoma"/>
              </a:rPr>
              <a:t>document frequency (df)</a:t>
            </a:r>
            <a:r>
              <a:rPr b="0" lang="vi-VN" sz="2400" spc="-1" strike="noStrike">
                <a:solidFill>
                  <a:srgbClr val="333399"/>
                </a:solidFill>
                <a:latin typeface="Tahoma"/>
              </a:rPr>
              <a:t>: là số văn bản chứa từ;</a:t>
            </a:r>
            <a:endParaRPr b="0" lang="vi-VN" sz="2400" spc="-1" strike="noStrike">
              <a:solidFill>
                <a:srgbClr val="000000"/>
              </a:solidFill>
              <a:latin typeface="Tahoma"/>
            </a:endParaRPr>
          </a:p>
          <a:p>
            <a:pPr algn="just">
              <a:lnSpc>
                <a:spcPct val="100000"/>
              </a:lnSpc>
              <a:spcBef>
                <a:spcPts val="479"/>
              </a:spcBef>
            </a:pPr>
            <a:r>
              <a:rPr b="0" lang="vi-VN" sz="2400" spc="-1" strike="noStrike">
                <a:solidFill>
                  <a:srgbClr val="333399"/>
                </a:solidFill>
                <a:latin typeface="Tahoma"/>
                <a:ea typeface="Noto Sans CJK SC Regular"/>
              </a:rPr>
              <a:t>Nghịch đảo tần suất văn bản: </a:t>
            </a:r>
            <a:r>
              <a:rPr b="0" i="1" lang="vi-VN" sz="2400" spc="-1" strike="noStrike">
                <a:solidFill>
                  <a:srgbClr val="333399"/>
                </a:solidFill>
                <a:latin typeface="Tahoma"/>
                <a:ea typeface="Noto Sans CJK SC Regular"/>
              </a:rPr>
              <a:t>inverse document frequency (</a:t>
            </a:r>
            <a:r>
              <a:rPr b="0" i="1" lang="vi-VN" sz="2400" spc="-1" strike="noStrike">
                <a:solidFill>
                  <a:srgbClr val="333399"/>
                </a:solidFill>
                <a:latin typeface="Tahoma"/>
              </a:rPr>
              <a:t>idf)</a:t>
            </a:r>
            <a:r>
              <a:rPr b="0" lang="vi-VN" sz="2400" spc="-1" strike="noStrike">
                <a:solidFill>
                  <a:srgbClr val="333399"/>
                </a:solidFill>
                <a:latin typeface="Tahoma"/>
              </a:rPr>
              <a:t>: Đại lượng nghịch đảo của df</a:t>
            </a:r>
            <a:endParaRPr b="0" lang="vi-VN" sz="2400" spc="-1" strike="noStrike">
              <a:solidFill>
                <a:srgbClr val="000000"/>
              </a:solidFill>
              <a:latin typeface="Tahoma"/>
            </a:endParaRPr>
          </a:p>
          <a:p>
            <a:pPr algn="just">
              <a:lnSpc>
                <a:spcPct val="100000"/>
              </a:lnSpc>
              <a:spcBef>
                <a:spcPts val="479"/>
              </a:spcBef>
            </a:pPr>
            <a:endParaRPr b="0" lang="vi-VN" sz="2400" spc="-1" strike="noStrike">
              <a:solidFill>
                <a:srgbClr val="000000"/>
              </a:solidFill>
              <a:latin typeface="Tahoma"/>
            </a:endParaRPr>
          </a:p>
        </p:txBody>
      </p:sp>
      <p:sp>
        <p:nvSpPr>
          <p:cNvPr id="191" name="CustomShape 3"/>
          <p:cNvSpPr/>
          <p:nvPr/>
        </p:nvSpPr>
        <p:spPr>
          <a:xfrm>
            <a:off x="0" y="3214800"/>
            <a:ext cx="9143640" cy="360"/>
          </a:xfrm>
          <a:prstGeom prst="rect">
            <a:avLst/>
          </a:prstGeom>
          <a:noFill/>
          <a:ln>
            <a:noFill/>
          </a:ln>
        </p:spPr>
        <p:style>
          <a:lnRef idx="0"/>
          <a:fillRef idx="0"/>
          <a:effectRef idx="0"/>
          <a:fontRef idx="minor"/>
        </p:style>
      </p:sp>
      <p:sp>
        <p:nvSpPr>
          <p:cNvPr id="192" name="CustomShape 4"/>
          <p:cNvSpPr/>
          <p:nvPr/>
        </p:nvSpPr>
        <p:spPr>
          <a:xfrm>
            <a:off x="0" y="3214800"/>
            <a:ext cx="9143640" cy="360"/>
          </a:xfrm>
          <a:prstGeom prst="rect">
            <a:avLst/>
          </a:prstGeom>
          <a:noFill/>
          <a:ln>
            <a:noFill/>
          </a:ln>
        </p:spPr>
        <p:style>
          <a:lnRef idx="0"/>
          <a:fillRef idx="0"/>
          <a:effectRef idx="0"/>
          <a:fontRef idx="minor"/>
        </p:style>
      </p:sp>
      <p:sp>
        <p:nvSpPr>
          <p:cNvPr id="193" name="TextShape 5"/>
          <p:cNvSpPr txBox="1"/>
          <p:nvPr/>
        </p:nvSpPr>
        <p:spPr>
          <a:xfrm>
            <a:off x="7042320" y="6243480"/>
            <a:ext cx="1904760" cy="456840"/>
          </a:xfrm>
          <a:prstGeom prst="rect">
            <a:avLst/>
          </a:prstGeom>
          <a:noFill/>
          <a:ln>
            <a:noFill/>
          </a:ln>
        </p:spPr>
        <p:txBody>
          <a:bodyPr anchor="b"/>
          <a:p>
            <a:pPr algn="r">
              <a:lnSpc>
                <a:spcPct val="100000"/>
              </a:lnSpc>
            </a:pPr>
            <a:fld id="{D047C174-243B-4341-89B6-9EE27856B89F}" type="slidenum">
              <a:rPr b="0" lang="en-US" sz="1400" spc="-1" strike="noStrike">
                <a:solidFill>
                  <a:srgbClr val="000000"/>
                </a:solidFill>
                <a:latin typeface="Tahoma"/>
              </a:rPr>
              <a:t>&lt;number&gt;</a:t>
            </a:fld>
            <a:endParaRPr b="0" lang="en-US" sz="1400" spc="-1" strike="noStrike">
              <a:latin typeface="Times New Roman"/>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Blends</Template>
  <TotalTime>6916</TotalTime>
  <Application>LibreOffice/6.0.3.2$Linux_X86_64 LibreOffice_project/00m0$Build-2</Application>
  <Company>tpu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2013-06-24T04:34:24Z</dcterms:created>
  <dc:creator>nbngoc</dc:creator>
  <dc:description/>
  <dc:language>en-US</dc:language>
  <cp:lastModifiedBy/>
  <dcterms:modified xsi:type="dcterms:W3CDTF">2018-09-24T23:32:23Z</dcterms:modified>
  <cp:revision>2164</cp:revision>
  <dc:subject/>
  <dc:title>Tìm kiếm và Trình diễn thông tin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tpu</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31</vt:i4>
  </property>
</Properties>
</file>