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7" r:id="rId26"/>
    <p:sldId id="301" r:id="rId27"/>
    <p:sldId id="282" r:id="rId28"/>
    <p:sldId id="338" r:id="rId29"/>
    <p:sldId id="295" r:id="rId30"/>
    <p:sldId id="297" r:id="rId31"/>
    <p:sldId id="303" r:id="rId32"/>
    <p:sldId id="302" r:id="rId33"/>
    <p:sldId id="309" r:id="rId34"/>
    <p:sldId id="310" r:id="rId35"/>
    <p:sldId id="339" r:id="rId36"/>
    <p:sldId id="290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289" r:id="rId48"/>
    <p:sldId id="304" r:id="rId49"/>
    <p:sldId id="311" r:id="rId50"/>
    <p:sldId id="305" r:id="rId51"/>
    <p:sldId id="314" r:id="rId52"/>
    <p:sldId id="313" r:id="rId53"/>
    <p:sldId id="306" r:id="rId54"/>
    <p:sldId id="315" r:id="rId55"/>
    <p:sldId id="308" r:id="rId56"/>
    <p:sldId id="312" r:id="rId57"/>
    <p:sldId id="316" r:id="rId58"/>
    <p:sldId id="317" r:id="rId59"/>
    <p:sldId id="307" r:id="rId60"/>
    <p:sldId id="318" r:id="rId61"/>
    <p:sldId id="319" r:id="rId62"/>
    <p:sldId id="321" r:id="rId63"/>
    <p:sldId id="322" r:id="rId64"/>
    <p:sldId id="320" r:id="rId65"/>
    <p:sldId id="323" r:id="rId66"/>
    <p:sldId id="325" r:id="rId67"/>
    <p:sldId id="324" r:id="rId68"/>
    <p:sldId id="33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66" d="100"/>
          <a:sy n="66" d="100"/>
        </p:scale>
        <p:origin x="292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E6FED-84C7-49AC-9ADD-12DF15D0609D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A619-D1DC-4C3D-A068-E7BBC762A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6A619-D1DC-4C3D-A068-E7BBC762A9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CEBC-FED6-4602-BF78-D4A624ACBA75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6E01-0472-4A44-AE1F-1011283F7F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s.ft.com/research/Markets/Tearsheets/Summary?s=ARM: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Autofit/>
          </a:bodyPr>
          <a:lstStyle/>
          <a:p>
            <a:r>
              <a:rPr lang="en-US" sz="3600" b="1" dirty="0"/>
              <a:t>DEVELOPMENT OF A FACE DETECTION SYSTEM USING OPENCV AND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CYCLONE V HYBRID ARM AND FGPA SYSTEM ON A CHIP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b="1" dirty="0"/>
              <a:t>REGALADO, GIL </a:t>
            </a:r>
            <a:r>
              <a:rPr lang="en-US" b="1" dirty="0" smtClean="0"/>
              <a:t>MICHAEL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m020311a.png (816×55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772400" cy="525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</a:t>
            </a:r>
            <a:r>
              <a:rPr lang="en-US" dirty="0" smtClean="0"/>
              <a:t> – System on a Chip</a:t>
            </a:r>
          </a:p>
          <a:p>
            <a:pPr lvl="1"/>
            <a:r>
              <a:rPr lang="en-US" dirty="0"/>
              <a:t>integrates all components of a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/>
              <a:t>contain digital, analog, mixed-signal and often radio-frequency functions integrated in one single chip </a:t>
            </a:r>
            <a:r>
              <a:rPr lang="en-US" dirty="0" smtClean="0"/>
              <a:t>substrate</a:t>
            </a:r>
          </a:p>
          <a:p>
            <a:r>
              <a:rPr lang="en-US" dirty="0" smtClean="0"/>
              <a:t>FPGA</a:t>
            </a:r>
          </a:p>
          <a:p>
            <a:pPr lvl="1"/>
            <a:r>
              <a:rPr lang="en-US" dirty="0"/>
              <a:t>verification of hardware, firmware and software </a:t>
            </a:r>
            <a:r>
              <a:rPr lang="en-US" dirty="0" smtClean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Cons</a:t>
            </a:r>
          </a:p>
          <a:p>
            <a:pPr lvl="1"/>
            <a:r>
              <a:rPr lang="en-US" dirty="0" smtClean="0"/>
              <a:t>General-purpose CPU’s are generally faster for sequential operations</a:t>
            </a:r>
          </a:p>
          <a:p>
            <a:r>
              <a:rPr lang="en-US" dirty="0" smtClean="0"/>
              <a:t>FPGA Pros</a:t>
            </a:r>
          </a:p>
          <a:p>
            <a:pPr lvl="1"/>
            <a:r>
              <a:rPr lang="en-US" dirty="0" smtClean="0"/>
              <a:t>Massively parallel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Most operations are parallel</a:t>
            </a:r>
          </a:p>
          <a:p>
            <a:pPr lvl="1"/>
            <a:r>
              <a:rPr lang="en-US" dirty="0" smtClean="0"/>
              <a:t>High Bandwidth Operations</a:t>
            </a:r>
          </a:p>
          <a:p>
            <a:pPr lvl="2"/>
            <a:r>
              <a:rPr lang="en-US" dirty="0" smtClean="0"/>
              <a:t>Images could be large</a:t>
            </a:r>
          </a:p>
          <a:p>
            <a:pPr lvl="2"/>
            <a:r>
              <a:rPr lang="en-US" dirty="0" smtClean="0"/>
              <a:t>Video frame/sec could be high</a:t>
            </a:r>
          </a:p>
          <a:p>
            <a:pPr lvl="2"/>
            <a:r>
              <a:rPr lang="en-US" dirty="0" smtClean="0"/>
              <a:t>Operations/Frame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Zynq-7000 (4</a:t>
            </a:r>
            <a:r>
              <a:rPr lang="en-US" baseline="30000" dirty="0" smtClean="0"/>
              <a:t>th</a:t>
            </a:r>
            <a:r>
              <a:rPr lang="en-US" dirty="0" smtClean="0"/>
              <a:t> Qtr 2011)</a:t>
            </a:r>
          </a:p>
          <a:p>
            <a:pPr lvl="1"/>
            <a:r>
              <a:rPr lang="en-US" dirty="0"/>
              <a:t>dual ARM </a:t>
            </a:r>
            <a:r>
              <a:rPr lang="en-US" dirty="0" smtClean="0"/>
              <a:t>Cortex-A9 </a:t>
            </a:r>
            <a:r>
              <a:rPr lang="en-US" dirty="0" err="1" smtClean="0"/>
              <a:t>MPCore</a:t>
            </a:r>
            <a:endParaRPr lang="en-US" dirty="0" smtClean="0"/>
          </a:p>
          <a:p>
            <a:pPr lvl="1"/>
            <a:r>
              <a:rPr lang="en-US" dirty="0"/>
              <a:t>low-power programmable </a:t>
            </a:r>
            <a:r>
              <a:rPr lang="en-US" dirty="0" smtClean="0"/>
              <a:t>logic</a:t>
            </a:r>
          </a:p>
          <a:p>
            <a:pPr lvl="1"/>
            <a:r>
              <a:rPr lang="en-US" dirty="0"/>
              <a:t>hardened peripheral IP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http://m.eet.com/media/1116621/zynq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077200" cy="6346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SocKit</a:t>
            </a:r>
            <a:r>
              <a:rPr lang="en-US" dirty="0" smtClean="0"/>
              <a:t> 5CSXFC6D6F31C8NES IC (Sept, 2013)</a:t>
            </a:r>
          </a:p>
          <a:p>
            <a:pPr lvl="1"/>
            <a:r>
              <a:rPr lang="en-US" dirty="0" smtClean="0"/>
              <a:t>FPGA</a:t>
            </a:r>
          </a:p>
          <a:p>
            <a:pPr lvl="2"/>
            <a:r>
              <a:rPr lang="en-US" dirty="0"/>
              <a:t>Cyclone </a:t>
            </a:r>
            <a:r>
              <a:rPr lang="en-US" dirty="0" smtClean="0"/>
              <a:t>V</a:t>
            </a:r>
          </a:p>
          <a:p>
            <a:pPr lvl="2"/>
            <a:r>
              <a:rPr lang="en-US" dirty="0" smtClean="0"/>
              <a:t>110K </a:t>
            </a:r>
            <a:r>
              <a:rPr lang="en-US" dirty="0"/>
              <a:t>LEs, 41509 </a:t>
            </a:r>
            <a:r>
              <a:rPr lang="en-US" dirty="0" smtClean="0"/>
              <a:t>ALMs</a:t>
            </a:r>
          </a:p>
          <a:p>
            <a:pPr lvl="2"/>
            <a:r>
              <a:rPr lang="en-US" dirty="0"/>
              <a:t>1GB (2x256MBx16) DDR3 SDRAM on </a:t>
            </a:r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ARM Hard Processor Core (HPS)</a:t>
            </a:r>
          </a:p>
          <a:p>
            <a:pPr lvl="2"/>
            <a:r>
              <a:rPr lang="pt-BR" dirty="0" smtClean="0"/>
              <a:t>800 </a:t>
            </a:r>
            <a:r>
              <a:rPr lang="pt-BR" dirty="0"/>
              <a:t>MHz, A Dual-Core ARM Cortex™-A9 MPCore™ Processor</a:t>
            </a:r>
          </a:p>
          <a:p>
            <a:pPr lvl="2"/>
            <a:r>
              <a:rPr lang="en-US" dirty="0"/>
              <a:t>1GB (2x256MBx16) DDR3 SDRAM on HPS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http://www.terasic.com.tw/attachment/archive/816/image/image_4_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15200" cy="6351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Before</a:t>
            </a:r>
          </a:p>
          <a:p>
            <a:pPr lvl="1"/>
            <a:r>
              <a:rPr lang="en-US" dirty="0" smtClean="0"/>
              <a:t>CPU Workbench Very expensive</a:t>
            </a:r>
          </a:p>
          <a:p>
            <a:pPr lvl="1"/>
            <a:r>
              <a:rPr lang="en-US" dirty="0" smtClean="0"/>
              <a:t>FPGA Workbench Very expensive</a:t>
            </a:r>
          </a:p>
          <a:p>
            <a:pPr lvl="1"/>
            <a:r>
              <a:rPr lang="en-US" dirty="0" smtClean="0"/>
              <a:t>CPU and FPGA Interconnect Difficult</a:t>
            </a:r>
          </a:p>
          <a:p>
            <a:pPr lvl="2"/>
            <a:r>
              <a:rPr lang="en-US" dirty="0" smtClean="0"/>
              <a:t>Separate boards for CPU and FPGA</a:t>
            </a:r>
          </a:p>
          <a:p>
            <a:pPr lvl="1"/>
            <a:r>
              <a:rPr lang="en-US" dirty="0" smtClean="0"/>
              <a:t>Single board Solutions</a:t>
            </a:r>
          </a:p>
          <a:p>
            <a:pPr lvl="2"/>
            <a:r>
              <a:rPr lang="en-US" dirty="0" smtClean="0"/>
              <a:t>Still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CPU+FPGA </a:t>
            </a:r>
            <a:r>
              <a:rPr lang="en-US" dirty="0" err="1" smtClean="0"/>
              <a:t>SoC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CPU + FPGA Single Chip Solution</a:t>
            </a:r>
          </a:p>
          <a:p>
            <a:pPr lvl="1"/>
            <a:r>
              <a:rPr lang="en-US" dirty="0" smtClean="0"/>
              <a:t>ARM CPU Drives Down Cost</a:t>
            </a:r>
          </a:p>
          <a:p>
            <a:pPr lvl="1"/>
            <a:r>
              <a:rPr lang="en-US" dirty="0" smtClean="0"/>
              <a:t>Custom FPGA Logic + CPU now have lower cost</a:t>
            </a:r>
          </a:p>
          <a:p>
            <a:pPr lvl="1"/>
            <a:r>
              <a:rPr lang="en-US" dirty="0" smtClean="0"/>
              <a:t>Developer tools available because both are from the same manufacturer</a:t>
            </a:r>
          </a:p>
          <a:p>
            <a:pPr lvl="1"/>
            <a:r>
              <a:rPr lang="en-US" dirty="0" smtClean="0"/>
              <a:t>Allows for Development of CPU+FPGA Solutions at lower cost</a:t>
            </a:r>
          </a:p>
          <a:p>
            <a:pPr lvl="1"/>
            <a:r>
              <a:rPr lang="en-US" dirty="0" smtClean="0"/>
              <a:t>OpenCV Acceleration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Vision</a:t>
            </a:r>
          </a:p>
          <a:p>
            <a:pPr lvl="1"/>
            <a:r>
              <a:rPr lang="en-US" dirty="0" smtClean="0"/>
              <a:t>Important sensory ability</a:t>
            </a:r>
          </a:p>
          <a:p>
            <a:pPr lvl="1"/>
            <a:r>
              <a:rPr lang="en-US" dirty="0" smtClean="0"/>
              <a:t>Highest information density</a:t>
            </a:r>
          </a:p>
          <a:p>
            <a:pPr lvl="1"/>
            <a:r>
              <a:rPr lang="en-US" dirty="0" smtClean="0"/>
              <a:t>Filter out noise focus on objects of interest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Prevalent on CISC based CPU’s </a:t>
            </a:r>
          </a:p>
          <a:p>
            <a:pPr lvl="1"/>
            <a:r>
              <a:rPr lang="en-US" dirty="0" smtClean="0"/>
              <a:t>Headed by Intel</a:t>
            </a:r>
          </a:p>
          <a:p>
            <a:r>
              <a:rPr lang="en-US" dirty="0" smtClean="0"/>
              <a:t>ARM Support of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Young</a:t>
            </a:r>
          </a:p>
          <a:p>
            <a:r>
              <a:rPr lang="en-US" dirty="0" smtClean="0"/>
              <a:t>ARM + FPGA Support Very New</a:t>
            </a:r>
          </a:p>
          <a:p>
            <a:pPr lvl="1"/>
            <a:r>
              <a:rPr lang="en-US" dirty="0" smtClean="0"/>
              <a:t>This research focuses on Develop </a:t>
            </a:r>
            <a:r>
              <a:rPr lang="en-US" dirty="0" smtClean="0"/>
              <a:t>ARM+FPGA Support of OpenCV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develop the Hardware and Software Integration system required to run Linux on the CycloneV SoC SoCKit Development Board;</a:t>
            </a:r>
          </a:p>
          <a:p>
            <a:pPr lvl="0"/>
            <a:r>
              <a:rPr lang="en-US" dirty="0"/>
              <a:t>to develop a custom version of the Linux Open Source Operating System that will be compatible with the system CycloneV SoC SoCKit Development Board;</a:t>
            </a:r>
          </a:p>
          <a:p>
            <a:pPr lvl="0"/>
            <a:r>
              <a:rPr lang="en-US" dirty="0"/>
              <a:t>to compile and install the OpenCV library on to the Linux System;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develop the Face Detection System using the Installed OpenCV Library;</a:t>
            </a:r>
          </a:p>
          <a:p>
            <a:pPr lvl="0"/>
            <a:r>
              <a:rPr lang="en-US" dirty="0"/>
              <a:t>and to compare the performance parameters of the Face Detection system on an CISC Intel based platform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Significance of the </a:t>
            </a:r>
            <a:r>
              <a:rPr lang="en-US" b="1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the OpenCV Library to run on a Hybrid ARM and FPGA </a:t>
            </a:r>
            <a:r>
              <a:rPr lang="en-US" dirty="0" smtClean="0"/>
              <a:t>hardware</a:t>
            </a:r>
          </a:p>
          <a:p>
            <a:pPr lvl="0"/>
            <a:r>
              <a:rPr lang="en-US" dirty="0" smtClean="0"/>
              <a:t>Future potential for hardware acceleration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and </a:t>
            </a:r>
            <a:r>
              <a:rPr lang="en-US" b="1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the SoCKit Cyclone V Development Board </a:t>
            </a:r>
            <a:endParaRPr lang="en-US" dirty="0" smtClean="0"/>
          </a:p>
          <a:p>
            <a:pPr lvl="0"/>
            <a:r>
              <a:rPr lang="en-US" dirty="0" smtClean="0"/>
              <a:t>Limited set of peripherals</a:t>
            </a:r>
          </a:p>
          <a:p>
            <a:pPr lvl="0"/>
            <a:r>
              <a:rPr lang="en-US" dirty="0" smtClean="0"/>
              <a:t>Limited Input Image Devices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SoCKit Development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rocketboards.org/pub/Documentation/ArrowSoCKitEvaluationBoard/sockit_block_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943600" cy="47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7912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rocketboards.org/pub/Documentation/ArrowSoCKitEvaluationBoard/sockit_block_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943600" cy="47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7912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2068909"/>
            <a:ext cx="1532161" cy="2655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pic>
        <p:nvPicPr>
          <p:cNvPr id="5" name="Picture 4" descr="http://www.altera.com/devices/fpga/cyclone-v-fpgas/images/SOC_CycloneV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99" y="2072481"/>
            <a:ext cx="5617210" cy="30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4800" y="57912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1" y="2438400"/>
            <a:ext cx="762000" cy="89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Vision</a:t>
            </a:r>
          </a:p>
          <a:p>
            <a:pPr lvl="1"/>
            <a:r>
              <a:rPr lang="en-US" dirty="0" smtClean="0"/>
              <a:t>Inspired by nature</a:t>
            </a:r>
          </a:p>
          <a:p>
            <a:pPr lvl="1"/>
            <a:r>
              <a:rPr lang="en-US" dirty="0"/>
              <a:t>visual search </a:t>
            </a:r>
            <a:r>
              <a:rPr lang="en-US" dirty="0" smtClean="0"/>
              <a:t>applications</a:t>
            </a:r>
          </a:p>
          <a:p>
            <a:r>
              <a:rPr lang="en-US" dirty="0"/>
              <a:t>Computer </a:t>
            </a:r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Collection of theory</a:t>
            </a:r>
          </a:p>
          <a:p>
            <a:pPr lvl="1"/>
            <a:r>
              <a:rPr lang="en-US" dirty="0" smtClean="0"/>
              <a:t>Obtain </a:t>
            </a:r>
            <a:r>
              <a:rPr lang="en-US" dirty="0"/>
              <a:t>information from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Applied in a wide array of Industries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pic>
        <p:nvPicPr>
          <p:cNvPr id="4" name="Picture 3" descr="ARM Cortex-A9 Process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35" y="1517015"/>
            <a:ext cx="3859530" cy="3823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04800" y="57912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1417638"/>
            <a:ext cx="4495800" cy="399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Conceptual </a:t>
            </a:r>
            <a:r>
              <a:rPr lang="en-US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rocketboards.org/pub/Documentation/ArrowSoCKitEvaluationBoard/sockit_block_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943600" cy="47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7912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057400"/>
            <a:ext cx="2895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1417638"/>
            <a:ext cx="1752600" cy="605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2895600"/>
            <a:ext cx="1516092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6442" y="2971800"/>
            <a:ext cx="1532161" cy="89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In-system</a:t>
            </a:r>
          </a:p>
          <a:p>
            <a:pPr lvl="1"/>
            <a:r>
              <a:rPr lang="en-US" dirty="0" smtClean="0"/>
              <a:t>Inside the Board</a:t>
            </a:r>
          </a:p>
          <a:p>
            <a:pPr lvl="2"/>
            <a:r>
              <a:rPr lang="en-US" dirty="0" smtClean="0"/>
              <a:t>OpenCV Library</a:t>
            </a:r>
          </a:p>
          <a:p>
            <a:pPr lvl="2"/>
            <a:r>
              <a:rPr lang="en-US" dirty="0" smtClean="0"/>
              <a:t>SSH</a:t>
            </a:r>
          </a:p>
          <a:p>
            <a:pPr lvl="2"/>
            <a:r>
              <a:rPr lang="en-US" dirty="0" smtClean="0"/>
              <a:t>Synergy</a:t>
            </a:r>
          </a:p>
          <a:p>
            <a:pPr lvl="2"/>
            <a:r>
              <a:rPr lang="en-US" dirty="0" smtClean="0"/>
              <a:t>More…</a:t>
            </a:r>
          </a:p>
          <a:p>
            <a:r>
              <a:rPr lang="en-US" dirty="0" smtClean="0"/>
              <a:t>Development Software</a:t>
            </a:r>
          </a:p>
          <a:p>
            <a:pPr lvl="1"/>
            <a:r>
              <a:rPr lang="en-US" dirty="0" smtClean="0"/>
              <a:t>Used to develop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791200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/>
              <a:t>Conceptual </a:t>
            </a:r>
            <a:r>
              <a:rPr lang="en-US" sz="4000" b="1" dirty="0" smtClean="0"/>
              <a:t>Framework (SOFTWARE)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05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81" y="1714500"/>
            <a:ext cx="47982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Software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" y="1600200"/>
            <a:ext cx="8213467" cy="4525963"/>
          </a:xfrm>
        </p:spPr>
      </p:pic>
    </p:spTree>
    <p:extLst>
      <p:ext uri="{BB962C8B-B14F-4D97-AF65-F5344CB8AC3E}">
        <p14:creationId xmlns:p14="http://schemas.microsoft.com/office/powerpoint/2010/main" val="41324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959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87" y="2946400"/>
            <a:ext cx="6854626" cy="9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87" y="2946400"/>
            <a:ext cx="6854626" cy="96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8500" y="2819400"/>
            <a:ext cx="2667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724" y="1828800"/>
            <a:ext cx="2132551" cy="477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724" y="5334000"/>
            <a:ext cx="2132551" cy="12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Computer Vision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Compute capability</a:t>
            </a:r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Efficiency of Algorithms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74" y="-6407151"/>
            <a:ext cx="5179051" cy="12814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514600"/>
            <a:ext cx="60198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724" y="4216400"/>
            <a:ext cx="2132551" cy="12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74" y="-4806951"/>
            <a:ext cx="5179051" cy="12814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514600"/>
            <a:ext cx="60198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584727"/>
            <a:ext cx="2132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725" y="2913742"/>
            <a:ext cx="2132551" cy="12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2474" y="-2209800"/>
            <a:ext cx="5179051" cy="12814301"/>
            <a:chOff x="1982474" y="-2209800"/>
            <a:chExt cx="5179051" cy="12814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474" y="-2209800"/>
              <a:ext cx="5179051" cy="128143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3600" y="5229554"/>
              <a:ext cx="21323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Integration Layer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00200" y="1828800"/>
            <a:ext cx="6019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/>
              <a:t>PROJECT DESIGN AND METHODOLOGY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5725" y="1701799"/>
            <a:ext cx="2132551" cy="1270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2474" y="1260929"/>
            <a:ext cx="5179051" cy="12814301"/>
            <a:chOff x="1982474" y="-2209800"/>
            <a:chExt cx="5179051" cy="12814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474" y="-2209800"/>
              <a:ext cx="5179051" cy="128143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3600" y="5229554"/>
              <a:ext cx="21323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Integration Layer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00200" y="1600200"/>
            <a:ext cx="6019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5" y="1828800"/>
            <a:ext cx="2132550" cy="4775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1"/>
            <a:ext cx="2132550" cy="450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2132550" cy="47752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62400" y="22669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35623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781551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848351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1"/>
            <a:ext cx="2132550" cy="450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2132550" cy="47752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62400" y="22669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35623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781551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848351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42050" y="5391151"/>
            <a:ext cx="4648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</a:p>
          <a:p>
            <a:pPr lvl="1"/>
            <a:r>
              <a:rPr lang="en-US" dirty="0"/>
              <a:t>Computer Vision Library </a:t>
            </a:r>
            <a:endParaRPr lang="en-US" dirty="0" smtClean="0"/>
          </a:p>
          <a:p>
            <a:pPr lvl="1"/>
            <a:r>
              <a:rPr lang="en-US" dirty="0"/>
              <a:t>Berkeley Software Distribution (BSD) </a:t>
            </a:r>
            <a:r>
              <a:rPr lang="en-US" dirty="0" smtClean="0"/>
              <a:t>license</a:t>
            </a:r>
          </a:p>
          <a:p>
            <a:pPr lvl="1"/>
            <a:r>
              <a:rPr lang="en-US" dirty="0"/>
              <a:t>Open Source </a:t>
            </a:r>
            <a:endParaRPr lang="en-US" dirty="0" smtClean="0"/>
          </a:p>
          <a:p>
            <a:pPr lvl="1"/>
            <a:r>
              <a:rPr lang="en-US" dirty="0"/>
              <a:t>Intel Research initiative </a:t>
            </a:r>
            <a:endParaRPr lang="en-US" dirty="0" smtClean="0"/>
          </a:p>
          <a:p>
            <a:pPr lvl="1"/>
            <a:r>
              <a:rPr lang="en-US" dirty="0"/>
              <a:t>Intel Russia </a:t>
            </a:r>
            <a:endParaRPr lang="en-US" dirty="0" smtClean="0"/>
          </a:p>
          <a:p>
            <a:pPr lvl="1"/>
            <a:r>
              <a:rPr lang="en-US" dirty="0"/>
              <a:t>Intel’s Performance Library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" y="1819275"/>
            <a:ext cx="9144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Mapping of Devices to CPU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" y="1600200"/>
            <a:ext cx="8213467" cy="4525963"/>
          </a:xfrm>
        </p:spPr>
      </p:pic>
    </p:spTree>
    <p:extLst>
      <p:ext uri="{BB962C8B-B14F-4D97-AF65-F5344CB8AC3E}">
        <p14:creationId xmlns:p14="http://schemas.microsoft.com/office/powerpoint/2010/main" val="1711265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Verilog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23" y="1600200"/>
            <a:ext cx="6059953" cy="4525963"/>
          </a:xfrm>
        </p:spPr>
      </p:pic>
    </p:spTree>
    <p:extLst>
      <p:ext uri="{BB962C8B-B14F-4D97-AF65-F5344CB8AC3E}">
        <p14:creationId xmlns:p14="http://schemas.microsoft.com/office/powerpoint/2010/main" val="730998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28" y="1830238"/>
            <a:ext cx="5867943" cy="45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ASSIGNMENTS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4" y="1600200"/>
            <a:ext cx="5788692" cy="4525963"/>
          </a:xfrm>
        </p:spPr>
      </p:pic>
    </p:spTree>
    <p:extLst>
      <p:ext uri="{BB962C8B-B14F-4D97-AF65-F5344CB8AC3E}">
        <p14:creationId xmlns:p14="http://schemas.microsoft.com/office/powerpoint/2010/main" val="293114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FPGA RBF – FPGA Raw Binary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1"/>
            <a:ext cx="2132550" cy="450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2132550" cy="47752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62400" y="22669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35623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781551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848351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1200" y="4171951"/>
            <a:ext cx="4648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USE: Altera’s </a:t>
            </a:r>
            <a:r>
              <a:rPr lang="en-US" dirty="0"/>
              <a:t>BSP Editor</a:t>
            </a:r>
            <a:endParaRPr lang="en-US" dirty="0" smtClean="0"/>
          </a:p>
          <a:p>
            <a:pPr lvl="1"/>
            <a:r>
              <a:rPr lang="en-US" dirty="0" smtClean="0"/>
              <a:t>DTB </a:t>
            </a:r>
            <a:r>
              <a:rPr lang="en-US" dirty="0"/>
              <a:t>- Device Tree  (Used for Linux Later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Preloader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1"/>
            <a:ext cx="2132550" cy="450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2132550" cy="47752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62400" y="22669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35623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781551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848351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1200" y="2952751"/>
            <a:ext cx="4648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err="1" smtClean="0"/>
              <a:t>Linaro</a:t>
            </a:r>
            <a:r>
              <a:rPr lang="en-US" dirty="0" smtClean="0"/>
              <a:t>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smtClean="0"/>
              <a:t>Generates UIMAGE and Compiled DTB</a:t>
            </a:r>
          </a:p>
          <a:p>
            <a:pPr lvl="2"/>
            <a:r>
              <a:rPr lang="en-US" dirty="0" smtClean="0"/>
              <a:t>Kernel Image</a:t>
            </a:r>
          </a:p>
          <a:p>
            <a:pPr lvl="2"/>
            <a:r>
              <a:rPr lang="en-US" dirty="0" smtClean="0"/>
              <a:t>Kernel Modules</a:t>
            </a:r>
          </a:p>
          <a:p>
            <a:pPr lvl="3"/>
            <a:r>
              <a:rPr lang="en-US" dirty="0" smtClean="0"/>
              <a:t>Used for USB Video Class(UVC)</a:t>
            </a:r>
          </a:p>
          <a:p>
            <a:r>
              <a:rPr lang="en-US" dirty="0" smtClean="0"/>
              <a:t>Clone Altera’s Modified Linux</a:t>
            </a:r>
          </a:p>
          <a:p>
            <a:r>
              <a:rPr lang="en-US" dirty="0" smtClean="0"/>
              <a:t>Modify Altera’s Modified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OpenCV Goals</a:t>
            </a:r>
          </a:p>
          <a:p>
            <a:pPr lvl="1"/>
            <a:r>
              <a:rPr lang="en-US" dirty="0" smtClean="0"/>
              <a:t>Advance </a:t>
            </a:r>
            <a:r>
              <a:rPr lang="en-US" dirty="0"/>
              <a:t>vision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Provide open source technology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code for basic vision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Avoiding </a:t>
            </a:r>
            <a:r>
              <a:rPr lang="en-US" dirty="0"/>
              <a:t>reinventing the </a:t>
            </a:r>
            <a:r>
              <a:rPr lang="en-US" dirty="0" smtClean="0"/>
              <a:t>wheel</a:t>
            </a:r>
          </a:p>
          <a:p>
            <a:pPr lvl="1"/>
            <a:r>
              <a:rPr lang="en-US" dirty="0"/>
              <a:t>Integrated Performance Primitives routines to accelerate OpenCV on Intel based processors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Purchase </a:t>
            </a:r>
            <a:r>
              <a:rPr lang="en-US" dirty="0"/>
              <a:t>of </a:t>
            </a:r>
            <a:r>
              <a:rPr lang="en-US" dirty="0" smtClean="0"/>
              <a:t>license</a:t>
            </a:r>
          </a:p>
          <a:p>
            <a:pPr lvl="2"/>
            <a:r>
              <a:rPr lang="en-US" dirty="0" smtClean="0"/>
              <a:t>Academic free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1"/>
            <a:ext cx="2132550" cy="450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28800"/>
            <a:ext cx="2132550" cy="47752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62400" y="22669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3562351"/>
            <a:ext cx="685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781551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848351"/>
            <a:ext cx="685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1200" y="1733551"/>
            <a:ext cx="4648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Install </a:t>
            </a:r>
          </a:p>
          <a:p>
            <a:pPr lvl="1"/>
            <a:r>
              <a:rPr lang="en-US" dirty="0" smtClean="0"/>
              <a:t>UI (</a:t>
            </a:r>
            <a:r>
              <a:rPr lang="en-US" dirty="0" err="1" smtClean="0"/>
              <a:t>Debian</a:t>
            </a:r>
            <a:r>
              <a:rPr lang="en-US" dirty="0" smtClean="0"/>
              <a:t> based </a:t>
            </a:r>
            <a:r>
              <a:rPr lang="en-US" dirty="0" err="1" smtClean="0"/>
              <a:t>Linaro</a:t>
            </a:r>
            <a:r>
              <a:rPr lang="en-US" dirty="0" smtClean="0"/>
              <a:t> Ubuntu)</a:t>
            </a:r>
          </a:p>
          <a:p>
            <a:pPr lvl="1"/>
            <a:r>
              <a:rPr lang="en-US" dirty="0" smtClean="0"/>
              <a:t>Network Utilities (SSH)</a:t>
            </a:r>
          </a:p>
          <a:p>
            <a:pPr lvl="1"/>
            <a:r>
              <a:rPr lang="en-US" dirty="0" smtClean="0"/>
              <a:t>Mouse &amp; Keyboard (Synergy)</a:t>
            </a:r>
          </a:p>
          <a:p>
            <a:pPr lvl="1"/>
            <a:r>
              <a:rPr lang="en-US" dirty="0" smtClean="0"/>
              <a:t>Compiler (GCC/MAKE)</a:t>
            </a:r>
          </a:p>
          <a:p>
            <a:pPr lvl="1"/>
            <a:r>
              <a:rPr lang="en-US" dirty="0" smtClean="0"/>
              <a:t>OpenCV Libraries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 AND METHODOLOGY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Modify Face Detection Sample for Test Case</a:t>
            </a:r>
          </a:p>
          <a:p>
            <a:pPr lvl="1"/>
            <a:r>
              <a:rPr lang="en-US" dirty="0" smtClean="0"/>
              <a:t>Compare results with CISC Implementation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(CISC)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2234179"/>
            <a:ext cx="6449325" cy="3258005"/>
          </a:xfrm>
        </p:spPr>
      </p:pic>
    </p:spTree>
    <p:extLst>
      <p:ext uri="{BB962C8B-B14F-4D97-AF65-F5344CB8AC3E}">
        <p14:creationId xmlns:p14="http://schemas.microsoft.com/office/powerpoint/2010/main" val="6281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(SoCKit)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14" y="1600200"/>
            <a:ext cx="6814371" cy="4525963"/>
          </a:xfrm>
        </p:spPr>
      </p:pic>
    </p:spTree>
    <p:extLst>
      <p:ext uri="{BB962C8B-B14F-4D97-AF65-F5344CB8AC3E}">
        <p14:creationId xmlns:p14="http://schemas.microsoft.com/office/powerpoint/2010/main" val="3927449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345252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0" y="2438400"/>
            <a:ext cx="3654175" cy="242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2701" y="56388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313ms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3434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1687ms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2532" y="5521004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Difference: 43%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76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SoCKit is able to Support:</a:t>
            </a:r>
          </a:p>
          <a:p>
            <a:pPr lvl="1"/>
            <a:r>
              <a:rPr lang="en-US" dirty="0" smtClean="0"/>
              <a:t>Hardware + Software Integration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Face Detection</a:t>
            </a:r>
          </a:p>
          <a:p>
            <a:r>
              <a:rPr lang="en-US" dirty="0" smtClean="0"/>
              <a:t>Needs more:</a:t>
            </a:r>
          </a:p>
          <a:p>
            <a:pPr lvl="1"/>
            <a:r>
              <a:rPr lang="en-US" dirty="0" smtClean="0"/>
              <a:t>Patches/Fixes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 Linux Environment including Kernel and GUI that is fully compatible with the SoCKit System and with the additional fixes of the issues encountered especially in UVC.</a:t>
            </a:r>
          </a:p>
          <a:p>
            <a:pPr lvl="0"/>
            <a:r>
              <a:rPr lang="en-US" dirty="0"/>
              <a:t>Adding the sound support for the Linux System. Future implementation may then support both Face and Audio Recognition.</a:t>
            </a:r>
          </a:p>
          <a:p>
            <a:pPr lvl="0"/>
            <a:r>
              <a:rPr lang="en-US" dirty="0"/>
              <a:t>Hardware Acceleration using FPGA component of the SoCKit for various algorithms that are involved in the OpenCV Library and various other libraries. </a:t>
            </a:r>
          </a:p>
        </p:txBody>
      </p:sp>
    </p:spTree>
    <p:extLst>
      <p:ext uri="{BB962C8B-B14F-4D97-AF65-F5344CB8AC3E}">
        <p14:creationId xmlns:p14="http://schemas.microsoft.com/office/powerpoint/2010/main" val="2775230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</a:p>
          <a:p>
            <a:pPr lvl="1"/>
            <a:r>
              <a:rPr lang="en-US" dirty="0"/>
              <a:t>ARM </a:t>
            </a:r>
            <a:r>
              <a:rPr lang="en-US" dirty="0" smtClean="0"/>
              <a:t>architecture</a:t>
            </a:r>
          </a:p>
          <a:p>
            <a:pPr lvl="2"/>
            <a:r>
              <a:rPr lang="en-US" dirty="0"/>
              <a:t>Reduced Instruction Set Computing </a:t>
            </a:r>
            <a:endParaRPr lang="en-US" dirty="0" smtClean="0"/>
          </a:p>
          <a:p>
            <a:pPr lvl="1"/>
            <a:r>
              <a:rPr lang="en-US" dirty="0"/>
              <a:t>ARM Holdings </a:t>
            </a:r>
            <a:endParaRPr lang="en-US" dirty="0" smtClean="0"/>
          </a:p>
          <a:p>
            <a:pPr lvl="2"/>
            <a:r>
              <a:rPr lang="en-US" dirty="0"/>
              <a:t>IP Core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reduction of </a:t>
            </a:r>
            <a:r>
              <a:rPr lang="en-US" dirty="0" smtClean="0"/>
              <a:t>transistors</a:t>
            </a:r>
          </a:p>
          <a:p>
            <a:pPr lvl="1"/>
            <a:r>
              <a:rPr lang="en-US" dirty="0" smtClean="0"/>
              <a:t>Lower cost</a:t>
            </a:r>
          </a:p>
          <a:p>
            <a:pPr lvl="1"/>
            <a:r>
              <a:rPr lang="en-US" dirty="0" smtClean="0"/>
              <a:t>Lower operating temperature</a:t>
            </a:r>
          </a:p>
          <a:p>
            <a:pPr lvl="1"/>
            <a:r>
              <a:rPr lang="en-US" dirty="0" smtClean="0"/>
              <a:t>Lower power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Year period growth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029575" cy="34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6019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http://markets.ft.com/research/Markets/Tearsheets/Summary?s=ARM:LSE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950</Words>
  <Application>Microsoft Office PowerPoint</Application>
  <PresentationFormat>On-screen Show (4:3)</PresentationFormat>
  <Paragraphs>219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DEVELOPMENT OF A FACE DETECTION SYSTEM USING OPENCV AND CYCLONE V HYBRID ARM AND FGPA SYSTEM ON A CHIP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Background of the Study</vt:lpstr>
      <vt:lpstr>PowerPoint Presentation</vt:lpstr>
      <vt:lpstr>Background of the Study</vt:lpstr>
      <vt:lpstr>Background of the Study</vt:lpstr>
      <vt:lpstr>Background of the Study</vt:lpstr>
      <vt:lpstr>Background of the Study</vt:lpstr>
      <vt:lpstr>PowerPoint Presentation</vt:lpstr>
      <vt:lpstr>Background of the Study</vt:lpstr>
      <vt:lpstr>PowerPoint Presentation</vt:lpstr>
      <vt:lpstr>Background of the Study</vt:lpstr>
      <vt:lpstr>Background of the Study</vt:lpstr>
      <vt:lpstr>Statement of the Problem</vt:lpstr>
      <vt:lpstr>Objectives of the Study</vt:lpstr>
      <vt:lpstr>Objectives of the Study</vt:lpstr>
      <vt:lpstr>Significance of the Study</vt:lpstr>
      <vt:lpstr>Scope and Limitations</vt:lpstr>
      <vt:lpstr>Conceptual Framework</vt:lpstr>
      <vt:lpstr>Hardware</vt:lpstr>
      <vt:lpstr>Conceptual Framework</vt:lpstr>
      <vt:lpstr>Conceptual Framework</vt:lpstr>
      <vt:lpstr>Conceptual Framework</vt:lpstr>
      <vt:lpstr>Conceptual Framework</vt:lpstr>
      <vt:lpstr>Conceptual Framework</vt:lpstr>
      <vt:lpstr>PowerPoint Presentation</vt:lpstr>
      <vt:lpstr>Development Software</vt:lpstr>
      <vt:lpstr>Development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 Mapping of Devices to CPU</vt:lpstr>
      <vt:lpstr>Generation of Verilog Files</vt:lpstr>
      <vt:lpstr>PowerPoint Presentation</vt:lpstr>
      <vt:lpstr>PIN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(CISC)</vt:lpstr>
      <vt:lpstr>Results (SoCKit)</vt:lpstr>
      <vt:lpstr>Results</vt:lpstr>
      <vt:lpstr>Conclusion</vt:lpstr>
      <vt:lpstr>Recommendation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Acceleration of ARM Cortex Based Computer Vision  Systems for Face Detection and Recognition</dc:title>
  <dc:creator>Bangon Kali</dc:creator>
  <cp:lastModifiedBy>Bangon Kali</cp:lastModifiedBy>
  <cp:revision>25</cp:revision>
  <dcterms:created xsi:type="dcterms:W3CDTF">2013-09-11T02:16:42Z</dcterms:created>
  <dcterms:modified xsi:type="dcterms:W3CDTF">2014-03-14T02:55:38Z</dcterms:modified>
</cp:coreProperties>
</file>