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F6C"/>
    <a:srgbClr val="2E4158"/>
    <a:srgbClr val="27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96CD9-0248-3B43-8DC0-5CD18E54004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E699-BFB1-0A41-971E-13AB1711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5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9CCE-9736-8745-9D81-CC4939A4794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F453-DC52-AD4D-94A0-BEFB36B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4F453-DC52-AD4D-94A0-BEFB36B8CC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584200" y="5998280"/>
            <a:ext cx="3517900" cy="195439"/>
          </a:xfrm>
          <a:prstGeom prst="rect">
            <a:avLst/>
          </a:prstGeom>
          <a:solidFill>
            <a:srgbClr val="374F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371600" y="1095837"/>
            <a:ext cx="7315200" cy="4394200"/>
          </a:xfrm>
          <a:prstGeom prst="rect">
            <a:avLst/>
          </a:prstGeom>
          <a:solidFill>
            <a:srgbClr val="374F6C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_83006385_code.jpg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476837"/>
            <a:ext cx="7874000" cy="4426142"/>
          </a:xfrm>
          <a:prstGeom prst="rect">
            <a:avLst/>
          </a:prstGeom>
          <a:solidFill>
            <a:srgbClr val="27384B"/>
          </a:solidFill>
          <a:effectLst/>
          <a:scene3d>
            <a:camera prst="orthographicFront"/>
            <a:lightRig rig="threePt" dir="t"/>
          </a:scene3d>
          <a:sp3d extrusionH="76200">
            <a:extrusionClr>
              <a:srgbClr val="374F6C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556500" cy="1470025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91E1-0C90-264D-8DDA-5DD4BF03B0ED}" type="datetime1">
              <a:rPr lang="en-ID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angsacerdas.png"/>
          <p:cNvPicPr>
            <a:picLocks noChangeAspect="1"/>
          </p:cNvPicPr>
          <p:nvPr userDrawn="1"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0805"/>
            <a:ext cx="2133600" cy="74676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rot="10800000" flipV="1">
            <a:off x="520510" y="5924154"/>
            <a:ext cx="334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Bangsacerdas</a:t>
            </a:r>
            <a:r>
              <a:rPr lang="en-US" sz="1400" b="1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institute</a:t>
            </a:r>
            <a:endParaRPr lang="en-US" sz="1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 flipH="1">
            <a:off x="292100" y="370468"/>
            <a:ext cx="393700" cy="415395"/>
            <a:chOff x="8399119" y="274641"/>
            <a:chExt cx="477519" cy="41539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10800000" flipH="1">
            <a:off x="8458200" y="5876043"/>
            <a:ext cx="393700" cy="415395"/>
            <a:chOff x="8399119" y="274641"/>
            <a:chExt cx="477519" cy="415395"/>
          </a:xfrm>
        </p:grpSpPr>
        <p:sp>
          <p:nvSpPr>
            <p:cNvPr id="23" name="Rectangle 22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/>
          <p:cNvSpPr txBox="1">
            <a:spLocks/>
          </p:cNvSpPr>
          <p:nvPr userDrawn="1"/>
        </p:nvSpPr>
        <p:spPr>
          <a:xfrm>
            <a:off x="685800" y="4010949"/>
            <a:ext cx="75565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Bangsacerdas</a:t>
            </a:r>
            <a:r>
              <a:rPr lang="en-US" sz="2400" dirty="0" smtClean="0"/>
              <a:t> institute </a:t>
            </a:r>
            <a:r>
              <a:rPr lang="en-US" sz="2400" baseline="0" dirty="0" smtClean="0"/>
              <a:t>Batch 1 : 20 January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4B12-5CE2-BA4B-98F2-EF503F0312B8}" type="datetime1">
              <a:rPr lang="en-ID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136C-1353-554F-A1E6-83894E55DF0C}" type="datetime1">
              <a:rPr lang="en-ID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562601" cy="1532456"/>
          </a:xfrm>
        </p:spPr>
        <p:txBody>
          <a:bodyPr>
            <a:noAutofit/>
          </a:bodyPr>
          <a:lstStyle>
            <a:lvl1pPr>
              <a:defRPr sz="4800" b="1">
                <a:solidFill>
                  <a:srgbClr val="27384B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656"/>
            <a:ext cx="8229600" cy="3879507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bangsacerdas.png"/>
          <p:cNvPicPr>
            <a:picLocks noChangeAspect="1"/>
          </p:cNvPicPr>
          <p:nvPr userDrawn="1"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44185"/>
            <a:ext cx="2133600" cy="74676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0800000" flipV="1">
            <a:off x="264158" y="6387644"/>
            <a:ext cx="253623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Bangsacerdas</a:t>
            </a:r>
            <a:r>
              <a:rPr lang="en-US" sz="1400" b="1" baseline="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 Institute 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399119" y="274641"/>
            <a:ext cx="477519" cy="415395"/>
            <a:chOff x="8399119" y="274641"/>
            <a:chExt cx="477519" cy="41539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0800000">
            <a:off x="218439" y="5894391"/>
            <a:ext cx="477519" cy="415395"/>
            <a:chOff x="8399119" y="274641"/>
            <a:chExt cx="477519" cy="41539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4975660" y="6387644"/>
            <a:ext cx="5200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Bangsacerdas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institute </a:t>
            </a:r>
            <a:r>
              <a:rPr lang="en-US" sz="1800" baseline="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Batch #1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9446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B5F2-2DDF-0548-8F5B-A00FA6EA59D9}" type="datetime1">
              <a:rPr lang="en-ID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5690-C0E1-FA46-A5B2-576ED50982E2}" type="datetime1">
              <a:rPr lang="en-ID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B36-34C3-9D43-899F-4F5959394E18}" type="datetime1">
              <a:rPr lang="en-ID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44C6-177D-D043-B2D3-98F8B2F4DD32}" type="datetime1">
              <a:rPr lang="en-ID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25F6-7F39-7D4D-B9EA-13F872DF7C4A}" type="datetime1">
              <a:rPr lang="en-ID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C81-48DC-1E4E-8C02-5C8DA6B4E6AE}" type="datetime1">
              <a:rPr lang="en-ID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182-DB29-4648-BE18-620B89E3C407}" type="datetime1">
              <a:rPr lang="en-ID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4657-1114-1F4F-BE14-C10E90D9C7F1}" type="datetime1">
              <a:rPr lang="en-ID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CF90C5-00AE-CD42-A714-6D1F998F6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Database &amp;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is a database ?</a:t>
            </a:r>
          </a:p>
          <a:p>
            <a:pPr marL="0" indent="0">
              <a:buNone/>
            </a:pPr>
            <a:r>
              <a:rPr lang="en-US" sz="2000" dirty="0" smtClean="0"/>
              <a:t>	A </a:t>
            </a:r>
            <a:r>
              <a:rPr lang="en-US" sz="2000" dirty="0"/>
              <a:t>database is a systematic collection of data. Databases support </a:t>
            </a:r>
            <a:r>
              <a:rPr lang="en-US" sz="2000" dirty="0" smtClean="0"/>
              <a:t>	storage </a:t>
            </a:r>
            <a:r>
              <a:rPr lang="en-US" sz="2000" dirty="0"/>
              <a:t>and  manipulation of data. Databases make data </a:t>
            </a:r>
            <a:r>
              <a:rPr lang="en-US" sz="2000" dirty="0" smtClean="0"/>
              <a:t>	management easy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What </a:t>
            </a:r>
            <a:r>
              <a:rPr lang="en-US" sz="2800" dirty="0"/>
              <a:t>Is Database Management System (DBMS)</a:t>
            </a:r>
          </a:p>
          <a:p>
            <a:pPr marL="400050" lvl="1" indent="0">
              <a:buNone/>
            </a:pPr>
            <a:r>
              <a:rPr lang="en-US" sz="1800" dirty="0"/>
              <a:t>Database Management System (DBMS) is a collection of programs which enables its users to access database, manipulate data, reporting / representation of data .</a:t>
            </a:r>
          </a:p>
        </p:txBody>
      </p:sp>
    </p:spTree>
    <p:extLst>
      <p:ext uri="{BB962C8B-B14F-4D97-AF65-F5344CB8AC3E}">
        <p14:creationId xmlns:p14="http://schemas.microsoft.com/office/powerpoint/2010/main" val="3597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 = Structured Query Language</a:t>
            </a:r>
          </a:p>
          <a:p>
            <a:pPr marL="0" indent="0">
              <a:buNone/>
            </a:pPr>
            <a:r>
              <a:rPr lang="en-US" dirty="0" smtClean="0"/>
              <a:t>SQL is </a:t>
            </a:r>
            <a:r>
              <a:rPr lang="en-US" dirty="0"/>
              <a:t>a standard computer language for relational database management and data manipulation.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NoSQL</a:t>
            </a:r>
            <a:r>
              <a:rPr lang="en-US" sz="2800" dirty="0"/>
              <a:t> is an upcoming category of Database Management </a:t>
            </a:r>
            <a:r>
              <a:rPr lang="en-US" sz="2800" dirty="0" smtClean="0"/>
              <a:t>Systems. Its </a:t>
            </a:r>
            <a:r>
              <a:rPr lang="en-US" sz="2800" dirty="0"/>
              <a:t>main characteristic is its non-adherence to Relational Database Concepts. NOSQL means "Not only SQL".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smtClean="0"/>
              <a:t>NOSQL </a:t>
            </a:r>
            <a:r>
              <a:rPr lang="en-US" sz="2800"/>
              <a:t>database are non-relational databases that scale out better than relational databases and are designed with web applications in mind.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3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 of Database</a:t>
            </a:r>
            <a:endParaRPr lang="en-US" dirty="0"/>
          </a:p>
        </p:txBody>
      </p:sp>
      <p:pic>
        <p:nvPicPr>
          <p:cNvPr id="4" name="Shape 39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28" y="1959812"/>
            <a:ext cx="4835863" cy="405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2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of Database</a:t>
            </a:r>
          </a:p>
        </p:txBody>
      </p:sp>
      <p:graphicFrame>
        <p:nvGraphicFramePr>
          <p:cNvPr id="4" name="Shape 5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18960"/>
              </p:ext>
            </p:extLst>
          </p:nvPr>
        </p:nvGraphicFramePr>
        <p:xfrm>
          <a:off x="842417" y="2904787"/>
          <a:ext cx="7619475" cy="2977985"/>
        </p:xfrm>
        <a:graphic>
          <a:graphicData uri="http://schemas.openxmlformats.org/drawingml/2006/table">
            <a:tbl>
              <a:tblPr/>
              <a:tblGrid>
                <a:gridCol w="2539825"/>
                <a:gridCol w="2539825"/>
                <a:gridCol w="2539825"/>
              </a:tblGrid>
              <a:tr h="316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TABLE</a:t>
                      </a:r>
                    </a:p>
                  </a:txBody>
                  <a:tcPr marL="100817" marR="100817" marT="50403" marB="50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RECORD</a:t>
                      </a:r>
                    </a:p>
                  </a:txBody>
                  <a:tcPr marL="100817" marR="100817" marT="50403" marB="50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FIELD</a:t>
                      </a:r>
                    </a:p>
                  </a:txBody>
                  <a:tcPr marL="100817" marR="100817" marT="50403" marB="50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13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also known as database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file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/s.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organized data in rows and columns.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contain fields (column) and records (row).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Data file – collection of related records, stored in any available storage medium.</a:t>
                      </a:r>
                    </a:p>
                  </a:txBody>
                  <a:tcPr marL="100817" marR="100817" marT="50403" marB="50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also known as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rows/tuple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Contains data values (name for a person, of a product, an ID for student).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collections of related fields in a database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also represent a data attributes (describing an entity).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  <a:sym typeface="Arial" charset="0"/>
                      </a:endParaRPr>
                    </a:p>
                  </a:txBody>
                  <a:tcPr marL="100817" marR="100817" marT="50403" marB="50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also known as 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columns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contains a specific category of data within a record.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single category of data to be stored in database.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field name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– uniquely identifies each field.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field size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Arial" charset="0"/>
                        </a:rPr>
                        <a:t>– defines the maximum of characters a field can contain.</a:t>
                      </a:r>
                    </a:p>
                  </a:txBody>
                  <a:tcPr marL="100817" marR="100817" marT="50403" marB="50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50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94" y="2074848"/>
            <a:ext cx="653910" cy="65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hape 50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88" y="1986823"/>
            <a:ext cx="741936" cy="74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hape 509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65" y="2049354"/>
            <a:ext cx="949351" cy="67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1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234</Words>
  <Application>Microsoft Macintosh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Database</vt:lpstr>
      <vt:lpstr>Introduction to Database &amp; DBMS</vt:lpstr>
      <vt:lpstr>What’s SQL</vt:lpstr>
      <vt:lpstr>What’s NoSQL</vt:lpstr>
      <vt:lpstr>Basic Concept of Database</vt:lpstr>
      <vt:lpstr>Basic Concept of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Jupiter Zhuo</dc:creator>
  <cp:lastModifiedBy>Jupiter Zhuo</cp:lastModifiedBy>
  <cp:revision>130</cp:revision>
  <dcterms:created xsi:type="dcterms:W3CDTF">2017-01-18T10:36:33Z</dcterms:created>
  <dcterms:modified xsi:type="dcterms:W3CDTF">2017-01-24T15:22:40Z</dcterms:modified>
</cp:coreProperties>
</file>