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4"/>
  </p:notesMasterIdLst>
  <p:handoutMasterIdLst>
    <p:handoutMasterId r:id="rId95"/>
  </p:handoutMasterIdLst>
  <p:sldIdLst>
    <p:sldId id="256" r:id="rId2"/>
    <p:sldId id="257" r:id="rId3"/>
    <p:sldId id="260" r:id="rId4"/>
    <p:sldId id="258" r:id="rId5"/>
    <p:sldId id="270" r:id="rId6"/>
    <p:sldId id="261" r:id="rId7"/>
    <p:sldId id="264" r:id="rId8"/>
    <p:sldId id="263" r:id="rId9"/>
    <p:sldId id="262" r:id="rId10"/>
    <p:sldId id="267" r:id="rId11"/>
    <p:sldId id="268" r:id="rId12"/>
    <p:sldId id="269" r:id="rId13"/>
    <p:sldId id="266" r:id="rId14"/>
    <p:sldId id="271" r:id="rId15"/>
    <p:sldId id="265" r:id="rId16"/>
    <p:sldId id="272" r:id="rId17"/>
    <p:sldId id="273" r:id="rId18"/>
    <p:sldId id="274" r:id="rId19"/>
    <p:sldId id="275" r:id="rId20"/>
    <p:sldId id="277" r:id="rId21"/>
    <p:sldId id="276" r:id="rId22"/>
    <p:sldId id="279" r:id="rId23"/>
    <p:sldId id="280" r:id="rId24"/>
    <p:sldId id="281" r:id="rId25"/>
    <p:sldId id="278"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334" r:id="rId39"/>
    <p:sldId id="335" r:id="rId40"/>
    <p:sldId id="336" r:id="rId41"/>
    <p:sldId id="337" r:id="rId42"/>
    <p:sldId id="338" r:id="rId43"/>
    <p:sldId id="339" r:id="rId44"/>
    <p:sldId id="341" r:id="rId45"/>
    <p:sldId id="294" r:id="rId46"/>
    <p:sldId id="295" r:id="rId47"/>
    <p:sldId id="259" r:id="rId48"/>
    <p:sldId id="296" r:id="rId49"/>
    <p:sldId id="297" r:id="rId50"/>
    <p:sldId id="298" r:id="rId51"/>
    <p:sldId id="343" r:id="rId52"/>
    <p:sldId id="344" r:id="rId53"/>
    <p:sldId id="345" r:id="rId54"/>
    <p:sldId id="346" r:id="rId55"/>
    <p:sldId id="348" r:id="rId56"/>
    <p:sldId id="300" r:id="rId57"/>
    <p:sldId id="350" r:id="rId58"/>
    <p:sldId id="351" r:id="rId59"/>
    <p:sldId id="349" r:id="rId60"/>
    <p:sldId id="302" r:id="rId61"/>
    <p:sldId id="299" r:id="rId62"/>
    <p:sldId id="303" r:id="rId63"/>
    <p:sldId id="304" r:id="rId64"/>
    <p:sldId id="305" r:id="rId65"/>
    <p:sldId id="306" r:id="rId66"/>
    <p:sldId id="307" r:id="rId67"/>
    <p:sldId id="308" r:id="rId68"/>
    <p:sldId id="309" r:id="rId69"/>
    <p:sldId id="352" r:id="rId70"/>
    <p:sldId id="310" r:id="rId71"/>
    <p:sldId id="311" r:id="rId72"/>
    <p:sldId id="312" r:id="rId73"/>
    <p:sldId id="353" r:id="rId74"/>
    <p:sldId id="313" r:id="rId75"/>
    <p:sldId id="314" r:id="rId76"/>
    <p:sldId id="315" r:id="rId77"/>
    <p:sldId id="316" r:id="rId78"/>
    <p:sldId id="318" r:id="rId79"/>
    <p:sldId id="320" r:id="rId80"/>
    <p:sldId id="321" r:id="rId81"/>
    <p:sldId id="322" r:id="rId82"/>
    <p:sldId id="324" r:id="rId83"/>
    <p:sldId id="326" r:id="rId84"/>
    <p:sldId id="327" r:id="rId85"/>
    <p:sldId id="330" r:id="rId86"/>
    <p:sldId id="331" r:id="rId87"/>
    <p:sldId id="328" r:id="rId88"/>
    <p:sldId id="333" r:id="rId89"/>
    <p:sldId id="329" r:id="rId90"/>
    <p:sldId id="332" r:id="rId91"/>
    <p:sldId id="354" r:id="rId92"/>
    <p:sldId id="356" r:id="rId9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F6C"/>
    <a:srgbClr val="2E4158"/>
    <a:srgbClr val="2738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2" autoAdjust="0"/>
    <p:restoredTop sz="83754" autoAdjust="0"/>
  </p:normalViewPr>
  <p:slideViewPr>
    <p:cSldViewPr snapToGrid="0" snapToObjects="1">
      <p:cViewPr>
        <p:scale>
          <a:sx n="90" d="100"/>
          <a:sy n="90" d="100"/>
        </p:scale>
        <p:origin x="-1008" y="120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596CD9-0248-3B43-8DC0-5CD18E54004E}" type="datetimeFigureOut">
              <a:rPr lang="en-US" smtClean="0"/>
              <a:t>3/6/2017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AAE699-BFB1-0A41-971E-13AB17111FDA}" type="slidenum">
              <a:rPr lang="en-US" smtClean="0"/>
              <a:t>‹#›</a:t>
            </a:fld>
            <a:endParaRPr lang="en-US"/>
          </a:p>
        </p:txBody>
      </p:sp>
    </p:spTree>
    <p:extLst>
      <p:ext uri="{BB962C8B-B14F-4D97-AF65-F5344CB8AC3E}">
        <p14:creationId xmlns:p14="http://schemas.microsoft.com/office/powerpoint/2010/main" val="3200315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19CCE-9736-8745-9D81-CC4939A47941}" type="datetimeFigureOut">
              <a:rPr lang="en-US" smtClean="0"/>
              <a:t>3/6/2017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4F453-DC52-AD4D-94A0-BEFB36B8CCF1}" type="slidenum">
              <a:rPr lang="en-US" smtClean="0"/>
              <a:t>‹#›</a:t>
            </a:fld>
            <a:endParaRPr lang="en-US"/>
          </a:p>
        </p:txBody>
      </p:sp>
    </p:spTree>
    <p:extLst>
      <p:ext uri="{BB962C8B-B14F-4D97-AF65-F5344CB8AC3E}">
        <p14:creationId xmlns:p14="http://schemas.microsoft.com/office/powerpoint/2010/main" val="265785646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10</a:t>
            </a:fld>
            <a:endParaRPr lang="en-US"/>
          </a:p>
        </p:txBody>
      </p:sp>
    </p:spTree>
    <p:extLst>
      <p:ext uri="{BB962C8B-B14F-4D97-AF65-F5344CB8AC3E}">
        <p14:creationId xmlns:p14="http://schemas.microsoft.com/office/powerpoint/2010/main" val="174791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22</a:t>
            </a:fld>
            <a:endParaRPr lang="en-US"/>
          </a:p>
        </p:txBody>
      </p:sp>
    </p:spTree>
    <p:extLst>
      <p:ext uri="{BB962C8B-B14F-4D97-AF65-F5344CB8AC3E}">
        <p14:creationId xmlns:p14="http://schemas.microsoft.com/office/powerpoint/2010/main" val="188965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RGB</a:t>
            </a:r>
            <a:r>
              <a:rPr lang="en-US" baseline="0" dirty="0" smtClean="0"/>
              <a:t> Color Generator</a:t>
            </a:r>
            <a:endParaRPr lang="en-US" dirty="0" smtClean="0"/>
          </a:p>
          <a:p>
            <a:endParaRPr lang="en-US" dirty="0" smtClean="0"/>
          </a:p>
          <a:p>
            <a:r>
              <a:rPr lang="en-US" dirty="0" smtClean="0"/>
              <a:t>http://</a:t>
            </a:r>
            <a:r>
              <a:rPr lang="en-US" dirty="0" err="1" smtClean="0"/>
              <a:t>www.rapidtables.com</a:t>
            </a:r>
            <a:r>
              <a:rPr lang="en-US" dirty="0" smtClean="0"/>
              <a:t>/web/color/</a:t>
            </a:r>
            <a:r>
              <a:rPr lang="en-US" dirty="0" err="1" smtClean="0"/>
              <a:t>RGB_Color.htm</a:t>
            </a:r>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51</a:t>
            </a:fld>
            <a:endParaRPr lang="en-US"/>
          </a:p>
        </p:txBody>
      </p:sp>
    </p:spTree>
    <p:extLst>
      <p:ext uri="{BB962C8B-B14F-4D97-AF65-F5344CB8AC3E}">
        <p14:creationId xmlns:p14="http://schemas.microsoft.com/office/powerpoint/2010/main" val="136840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Font</a:t>
            </a:r>
            <a:r>
              <a:rPr lang="en-US" baseline="0" dirty="0" smtClean="0"/>
              <a:t> : https://</a:t>
            </a:r>
            <a:r>
              <a:rPr lang="en-US" baseline="0" dirty="0" err="1" smtClean="0"/>
              <a:t>fonts.google.com</a:t>
            </a:r>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53</a:t>
            </a:fld>
            <a:endParaRPr lang="en-US"/>
          </a:p>
        </p:txBody>
      </p:sp>
    </p:spTree>
    <p:extLst>
      <p:ext uri="{BB962C8B-B14F-4D97-AF65-F5344CB8AC3E}">
        <p14:creationId xmlns:p14="http://schemas.microsoft.com/office/powerpoint/2010/main" val="1040431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69</a:t>
            </a:fld>
            <a:endParaRPr lang="en-US"/>
          </a:p>
        </p:txBody>
      </p:sp>
    </p:spTree>
    <p:extLst>
      <p:ext uri="{BB962C8B-B14F-4D97-AF65-F5344CB8AC3E}">
        <p14:creationId xmlns:p14="http://schemas.microsoft.com/office/powerpoint/2010/main" val="384434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C4F453-DC52-AD4D-94A0-BEFB36B8CCF1}" type="slidenum">
              <a:rPr lang="en-US" smtClean="0"/>
              <a:t>90</a:t>
            </a:fld>
            <a:endParaRPr lang="en-US"/>
          </a:p>
        </p:txBody>
      </p:sp>
    </p:spTree>
    <p:extLst>
      <p:ext uri="{BB962C8B-B14F-4D97-AF65-F5344CB8AC3E}">
        <p14:creationId xmlns:p14="http://schemas.microsoft.com/office/powerpoint/2010/main" val="1890225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6" name="Rectangle 25"/>
          <p:cNvSpPr/>
          <p:nvPr userDrawn="1"/>
        </p:nvSpPr>
        <p:spPr>
          <a:xfrm>
            <a:off x="584200" y="5998280"/>
            <a:ext cx="3517900" cy="195439"/>
          </a:xfrm>
          <a:prstGeom prst="rect">
            <a:avLst/>
          </a:prstGeom>
          <a:solidFill>
            <a:srgbClr val="374F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371600" y="1095837"/>
            <a:ext cx="7315200" cy="4394200"/>
          </a:xfrm>
          <a:prstGeom prst="rect">
            <a:avLst/>
          </a:prstGeom>
          <a:solidFill>
            <a:srgbClr val="374F6C">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_83006385_code.jpg"/>
          <p:cNvPicPr>
            <a:picLocks noChangeAspect="1"/>
          </p:cNvPicPr>
          <p:nvPr userDrawn="1"/>
        </p:nvPicPr>
        <p:blipFill>
          <a:blip r:embed="rId2">
            <a:alphaModFix amt="20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4200" y="1476837"/>
            <a:ext cx="7874000" cy="4426142"/>
          </a:xfrm>
          <a:prstGeom prst="rect">
            <a:avLst/>
          </a:prstGeom>
          <a:solidFill>
            <a:srgbClr val="27384B"/>
          </a:solidFill>
          <a:effectLst/>
          <a:scene3d>
            <a:camera prst="orthographicFront"/>
            <a:lightRig rig="threePt" dir="t"/>
          </a:scene3d>
          <a:sp3d extrusionH="76200">
            <a:extrusionClr>
              <a:srgbClr val="374F6C"/>
            </a:extrusionClr>
          </a:sp3d>
        </p:spPr>
      </p:pic>
      <p:sp>
        <p:nvSpPr>
          <p:cNvPr id="2" name="Title 1"/>
          <p:cNvSpPr>
            <a:spLocks noGrp="1"/>
          </p:cNvSpPr>
          <p:nvPr>
            <p:ph type="ctrTitle"/>
          </p:nvPr>
        </p:nvSpPr>
        <p:spPr>
          <a:xfrm>
            <a:off x="685800" y="2130425"/>
            <a:ext cx="7556500" cy="1470025"/>
          </a:xfrm>
        </p:spPr>
        <p:txBody>
          <a:bodyPr>
            <a:noAutofit/>
          </a:bodyPr>
          <a:lstStyle>
            <a:lvl1pPr>
              <a:defRPr sz="6600">
                <a:solidFill>
                  <a:schemeClr val="bg1"/>
                </a:solidFill>
                <a:latin typeface="Helvetica"/>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5FD91E1-0C90-264D-8DDA-5DD4BF03B0ED}" type="datetime1">
              <a:rPr lang="en-ID" smtClean="0"/>
              <a:t>3/6/2017</a:t>
            </a:fld>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bangsacerdas.png"/>
          <p:cNvPicPr>
            <a:picLocks noChangeAspect="1"/>
          </p:cNvPicPr>
          <p:nvPr userDrawn="1"/>
        </p:nvPicPr>
        <p:blipFill>
          <a:blip r:embed="rId3">
            <a:alphaModFix amt="73000"/>
            <a:extLst>
              <a:ext uri="{28A0092B-C50C-407E-A947-70E740481C1C}">
                <a14:useLocalDpi xmlns:a14="http://schemas.microsoft.com/office/drawing/2010/main" val="0"/>
              </a:ext>
            </a:extLst>
          </a:blip>
          <a:stretch>
            <a:fillRect/>
          </a:stretch>
        </p:blipFill>
        <p:spPr>
          <a:xfrm>
            <a:off x="6553200" y="170805"/>
            <a:ext cx="2133600" cy="746760"/>
          </a:xfrm>
          <a:prstGeom prst="rect">
            <a:avLst/>
          </a:prstGeom>
        </p:spPr>
      </p:pic>
      <p:sp>
        <p:nvSpPr>
          <p:cNvPr id="17" name="TextBox 16"/>
          <p:cNvSpPr txBox="1"/>
          <p:nvPr userDrawn="1"/>
        </p:nvSpPr>
        <p:spPr>
          <a:xfrm rot="10800000" flipV="1">
            <a:off x="520510" y="5924154"/>
            <a:ext cx="3340100" cy="307777"/>
          </a:xfrm>
          <a:prstGeom prst="rect">
            <a:avLst/>
          </a:prstGeom>
          <a:noFill/>
        </p:spPr>
        <p:txBody>
          <a:bodyPr wrap="square" rtlCol="0">
            <a:spAutoFit/>
          </a:bodyPr>
          <a:lstStyle/>
          <a:p>
            <a:r>
              <a:rPr lang="en-US" sz="1400" b="1" dirty="0" err="1" smtClean="0">
                <a:solidFill>
                  <a:schemeClr val="bg1"/>
                </a:solidFill>
                <a:latin typeface="Helvetica"/>
                <a:cs typeface="Helvetica"/>
              </a:rPr>
              <a:t>Bangsacerdas</a:t>
            </a:r>
            <a:r>
              <a:rPr lang="en-US" sz="1400" b="1" baseline="0" dirty="0" smtClean="0">
                <a:solidFill>
                  <a:schemeClr val="bg1"/>
                </a:solidFill>
                <a:latin typeface="Helvetica"/>
                <a:cs typeface="Helvetica"/>
              </a:rPr>
              <a:t> institute</a:t>
            </a:r>
            <a:endParaRPr lang="en-US" sz="1400" b="1" dirty="0">
              <a:solidFill>
                <a:schemeClr val="bg1"/>
              </a:solidFill>
              <a:latin typeface="Helvetica"/>
              <a:cs typeface="Helvetica"/>
            </a:endParaRPr>
          </a:p>
        </p:txBody>
      </p:sp>
      <p:grpSp>
        <p:nvGrpSpPr>
          <p:cNvPr id="19" name="Group 18"/>
          <p:cNvGrpSpPr/>
          <p:nvPr userDrawn="1"/>
        </p:nvGrpSpPr>
        <p:grpSpPr>
          <a:xfrm flipH="1">
            <a:off x="292100" y="370468"/>
            <a:ext cx="393700" cy="415395"/>
            <a:chOff x="8399119" y="274641"/>
            <a:chExt cx="477519" cy="415395"/>
          </a:xfrm>
        </p:grpSpPr>
        <p:sp>
          <p:nvSpPr>
            <p:cNvPr id="20" name="Rectangle 19"/>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rot="10800000" flipH="1">
            <a:off x="8458200" y="5876043"/>
            <a:ext cx="393700" cy="415395"/>
            <a:chOff x="8399119" y="274641"/>
            <a:chExt cx="477519" cy="415395"/>
          </a:xfrm>
        </p:grpSpPr>
        <p:sp>
          <p:nvSpPr>
            <p:cNvPr id="23" name="Rectangle 22"/>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itle 1"/>
          <p:cNvSpPr txBox="1">
            <a:spLocks/>
          </p:cNvSpPr>
          <p:nvPr userDrawn="1"/>
        </p:nvSpPr>
        <p:spPr>
          <a:xfrm>
            <a:off x="685800" y="4010949"/>
            <a:ext cx="75565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6600" kern="1200">
                <a:solidFill>
                  <a:schemeClr val="bg1"/>
                </a:solidFill>
                <a:latin typeface="Helvetica"/>
                <a:ea typeface="+mj-ea"/>
                <a:cs typeface="+mj-cs"/>
              </a:defRPr>
            </a:lvl1pPr>
          </a:lstStyle>
          <a:p>
            <a:r>
              <a:rPr lang="en-US" sz="2400" dirty="0" err="1" smtClean="0"/>
              <a:t>Bangsacerdas</a:t>
            </a:r>
            <a:r>
              <a:rPr lang="en-US" sz="2400" dirty="0" smtClean="0"/>
              <a:t> institute</a:t>
            </a:r>
            <a:r>
              <a:rPr lang="en-US" sz="2400" baseline="0" dirty="0" smtClean="0"/>
              <a:t> : 20 February 2017</a:t>
            </a:r>
            <a:endParaRPr lang="en-US" sz="2400" dirty="0"/>
          </a:p>
        </p:txBody>
      </p:sp>
    </p:spTree>
    <p:extLst>
      <p:ext uri="{BB962C8B-B14F-4D97-AF65-F5344CB8AC3E}">
        <p14:creationId xmlns:p14="http://schemas.microsoft.com/office/powerpoint/2010/main" val="24560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B64B12-5CE2-BA4B-98F2-EF503F0312B8}" type="datetime1">
              <a:rPr lang="en-ID"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1644999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0136C-1353-554F-A1E6-83894E55DF0C}" type="datetime1">
              <a:rPr lang="en-ID"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63919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5562601" cy="1532456"/>
          </a:xfrm>
        </p:spPr>
        <p:txBody>
          <a:bodyPr>
            <a:noAutofit/>
          </a:bodyPr>
          <a:lstStyle>
            <a:lvl1pPr>
              <a:defRPr sz="4800" b="1">
                <a:solidFill>
                  <a:srgbClr val="27384B"/>
                </a:solidFill>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246656"/>
            <a:ext cx="8229600" cy="3879507"/>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bangsacerdas.png"/>
          <p:cNvPicPr>
            <a:picLocks noChangeAspect="1"/>
          </p:cNvPicPr>
          <p:nvPr userDrawn="1"/>
        </p:nvPicPr>
        <p:blipFill>
          <a:blip r:embed="rId2">
            <a:alphaModFix amt="73000"/>
            <a:extLst>
              <a:ext uri="{28A0092B-C50C-407E-A947-70E740481C1C}">
                <a14:useLocalDpi xmlns:a14="http://schemas.microsoft.com/office/drawing/2010/main" val="0"/>
              </a:ext>
            </a:extLst>
          </a:blip>
          <a:stretch>
            <a:fillRect/>
          </a:stretch>
        </p:blipFill>
        <p:spPr>
          <a:xfrm>
            <a:off x="6553200" y="544185"/>
            <a:ext cx="2133600" cy="746760"/>
          </a:xfrm>
          <a:prstGeom prst="rect">
            <a:avLst/>
          </a:prstGeom>
        </p:spPr>
      </p:pic>
      <p:sp>
        <p:nvSpPr>
          <p:cNvPr id="8" name="TextBox 7"/>
          <p:cNvSpPr txBox="1"/>
          <p:nvPr userDrawn="1"/>
        </p:nvSpPr>
        <p:spPr>
          <a:xfrm rot="10800000" flipV="1">
            <a:off x="264158" y="6387644"/>
            <a:ext cx="2536230" cy="307778"/>
          </a:xfrm>
          <a:prstGeom prst="rect">
            <a:avLst/>
          </a:prstGeom>
          <a:noFill/>
        </p:spPr>
        <p:txBody>
          <a:bodyPr wrap="square" rtlCol="0">
            <a:spAutoFit/>
          </a:bodyPr>
          <a:lstStyle/>
          <a:p>
            <a:r>
              <a:rPr lang="en-US" sz="1400" b="1" dirty="0" err="1" smtClean="0">
                <a:solidFill>
                  <a:schemeClr val="bg1">
                    <a:lumMod val="85000"/>
                  </a:schemeClr>
                </a:solidFill>
                <a:latin typeface="Helvetica"/>
                <a:cs typeface="Helvetica"/>
              </a:rPr>
              <a:t>Bangsacerdas</a:t>
            </a:r>
            <a:r>
              <a:rPr lang="en-US" sz="1400" b="1" baseline="0" dirty="0" smtClean="0">
                <a:solidFill>
                  <a:schemeClr val="bg1">
                    <a:lumMod val="85000"/>
                  </a:schemeClr>
                </a:solidFill>
                <a:latin typeface="Helvetica"/>
                <a:cs typeface="Helvetica"/>
              </a:rPr>
              <a:t> Institute </a:t>
            </a:r>
            <a:endParaRPr lang="en-US" sz="1400" b="1" dirty="0">
              <a:solidFill>
                <a:schemeClr val="bg1">
                  <a:lumMod val="85000"/>
                </a:schemeClr>
              </a:solidFill>
              <a:latin typeface="Helvetica"/>
              <a:cs typeface="Helvetica"/>
            </a:endParaRPr>
          </a:p>
        </p:txBody>
      </p:sp>
      <p:grpSp>
        <p:nvGrpSpPr>
          <p:cNvPr id="16" name="Group 15"/>
          <p:cNvGrpSpPr/>
          <p:nvPr userDrawn="1"/>
        </p:nvGrpSpPr>
        <p:grpSpPr>
          <a:xfrm>
            <a:off x="8399119" y="274641"/>
            <a:ext cx="477519" cy="415395"/>
            <a:chOff x="8399119" y="274641"/>
            <a:chExt cx="477519" cy="415395"/>
          </a:xfrm>
        </p:grpSpPr>
        <p:sp>
          <p:nvSpPr>
            <p:cNvPr id="14" name="Rectangle 13"/>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rot="10800000">
            <a:off x="218439" y="5894391"/>
            <a:ext cx="477519" cy="415395"/>
            <a:chOff x="8399119" y="274641"/>
            <a:chExt cx="477519" cy="415395"/>
          </a:xfrm>
        </p:grpSpPr>
        <p:sp>
          <p:nvSpPr>
            <p:cNvPr id="18" name="Rectangle 17"/>
            <p:cNvSpPr/>
            <p:nvPr userDrawn="1"/>
          </p:nvSpPr>
          <p:spPr>
            <a:xfrm>
              <a:off x="8399119" y="274641"/>
              <a:ext cx="431800" cy="53722"/>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646082" y="459479"/>
              <a:ext cx="415394" cy="45719"/>
            </a:xfrm>
            <a:prstGeom prst="rect">
              <a:avLst/>
            </a:prstGeom>
            <a:solidFill>
              <a:srgbClr val="27384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p:cNvSpPr/>
          <p:nvPr userDrawn="1"/>
        </p:nvSpPr>
        <p:spPr>
          <a:xfrm>
            <a:off x="6072342" y="6296620"/>
            <a:ext cx="2614458" cy="369332"/>
          </a:xfrm>
          <a:prstGeom prst="rect">
            <a:avLst/>
          </a:prstGeom>
        </p:spPr>
        <p:txBody>
          <a:bodyPr wrap="square">
            <a:spAutoFit/>
          </a:bodyPr>
          <a:lstStyle/>
          <a:p>
            <a:pPr algn="r"/>
            <a:r>
              <a:rPr lang="en-US" sz="1800" dirty="0" err="1" smtClean="0">
                <a:solidFill>
                  <a:schemeClr val="bg1">
                    <a:lumMod val="75000"/>
                  </a:schemeClr>
                </a:solidFill>
                <a:latin typeface="Helvetica"/>
                <a:cs typeface="Helvetica"/>
              </a:rPr>
              <a:t>Bangsacerdas</a:t>
            </a:r>
            <a:r>
              <a:rPr lang="en-US" sz="1800" dirty="0" smtClean="0">
                <a:solidFill>
                  <a:schemeClr val="bg1">
                    <a:lumMod val="75000"/>
                  </a:schemeClr>
                </a:solidFill>
                <a:latin typeface="Helvetica"/>
                <a:cs typeface="Helvetica"/>
              </a:rPr>
              <a:t> institute</a:t>
            </a:r>
            <a:endParaRPr lang="en-US" sz="1800" dirty="0">
              <a:solidFill>
                <a:schemeClr val="bg1">
                  <a:lumMod val="75000"/>
                </a:schemeClr>
              </a:solidFill>
              <a:latin typeface="Helvetica"/>
              <a:cs typeface="Helvetica"/>
            </a:endParaRPr>
          </a:p>
        </p:txBody>
      </p:sp>
    </p:spTree>
    <p:extLst>
      <p:ext uri="{BB962C8B-B14F-4D97-AF65-F5344CB8AC3E}">
        <p14:creationId xmlns:p14="http://schemas.microsoft.com/office/powerpoint/2010/main" val="21944635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01B5F2-2DDF-0548-8F5B-A00FA6EA59D9}" type="datetime1">
              <a:rPr lang="en-ID"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96008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55690-C0E1-FA46-A5B2-576ED50982E2}" type="datetime1">
              <a:rPr lang="en-ID"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88577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23B36-34C3-9D43-899F-4F5959394E18}" type="datetime1">
              <a:rPr lang="en-ID"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71856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6944C6-177D-D043-B2D3-98F8B2F4DD32}" type="datetime1">
              <a:rPr lang="en-ID"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116860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C25F6-7F39-7D4D-B9EA-13F872DF7C4A}" type="datetime1">
              <a:rPr lang="en-ID"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60468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679C81-48DC-1E4E-8C02-5C8DA6B4E6AE}" type="datetime1">
              <a:rPr lang="en-ID"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204266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56D182-DB29-4648-BE18-620B89E3C407}" type="datetime1">
              <a:rPr lang="en-ID"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90C5-00AE-CD42-A714-6D1F998F6D60}" type="slidenum">
              <a:rPr lang="en-US" smtClean="0"/>
              <a:t>‹#›</a:t>
            </a:fld>
            <a:endParaRPr lang="en-US"/>
          </a:p>
        </p:txBody>
      </p:sp>
    </p:spTree>
    <p:extLst>
      <p:ext uri="{BB962C8B-B14F-4D97-AF65-F5344CB8AC3E}">
        <p14:creationId xmlns:p14="http://schemas.microsoft.com/office/powerpoint/2010/main" val="72926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F4657-1114-1F4F-BE14-C10E90D9C7F1}" type="datetime1">
              <a:rPr lang="en-ID" smtClean="0"/>
              <a:t>3/6/2017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F90C5-00AE-CD42-A714-6D1F998F6D60}" type="slidenum">
              <a:rPr lang="en-US" smtClean="0"/>
              <a:t>‹#›</a:t>
            </a:fld>
            <a:endParaRPr lang="en-US"/>
          </a:p>
        </p:txBody>
      </p:sp>
    </p:spTree>
    <p:extLst>
      <p:ext uri="{BB962C8B-B14F-4D97-AF65-F5344CB8AC3E}">
        <p14:creationId xmlns:p14="http://schemas.microsoft.com/office/powerpoint/2010/main" val="288881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a:t>
            </a:r>
            <a:br>
              <a:rPr lang="en-US" dirty="0" smtClean="0"/>
            </a:br>
            <a:r>
              <a:rPr lang="en-US" dirty="0" smtClean="0"/>
              <a:t>CSS </a:t>
            </a:r>
            <a:br>
              <a:rPr lang="en-US" dirty="0" smtClean="0"/>
            </a:br>
            <a:r>
              <a:rPr lang="en-US" dirty="0" err="1" smtClean="0"/>
              <a:t>Javascript</a:t>
            </a:r>
            <a:endParaRPr lang="en-US" dirty="0"/>
          </a:p>
        </p:txBody>
      </p:sp>
      <p:sp>
        <p:nvSpPr>
          <p:cNvPr id="8" name="Slide Number Placeholder 7"/>
          <p:cNvSpPr>
            <a:spLocks noGrp="1"/>
          </p:cNvSpPr>
          <p:nvPr>
            <p:ph type="sldNum" sz="quarter" idx="4294967295"/>
          </p:nvPr>
        </p:nvSpPr>
        <p:spPr>
          <a:xfrm>
            <a:off x="6553200" y="6356350"/>
            <a:ext cx="2133600" cy="365125"/>
          </a:xfrm>
        </p:spPr>
        <p:txBody>
          <a:bodyPr/>
          <a:lstStyle/>
          <a:p>
            <a:fld id="{3CCF90C5-00AE-CD42-A714-6D1F998F6D60}" type="slidenum">
              <a:rPr lang="en-US" smtClean="0"/>
              <a:t>1</a:t>
            </a:fld>
            <a:endParaRPr lang="en-US"/>
          </a:p>
        </p:txBody>
      </p:sp>
    </p:spTree>
    <p:extLst>
      <p:ext uri="{BB962C8B-B14F-4D97-AF65-F5344CB8AC3E}">
        <p14:creationId xmlns:p14="http://schemas.microsoft.com/office/powerpoint/2010/main" val="2138847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Attributes</a:t>
            </a:r>
            <a:endParaRPr lang="en-US" dirty="0"/>
          </a:p>
        </p:txBody>
      </p:sp>
      <p:sp>
        <p:nvSpPr>
          <p:cNvPr id="3" name="Content Placeholder 2"/>
          <p:cNvSpPr>
            <a:spLocks noGrp="1"/>
          </p:cNvSpPr>
          <p:nvPr>
            <p:ph idx="1"/>
          </p:nvPr>
        </p:nvSpPr>
        <p:spPr/>
        <p:txBody>
          <a:bodyPr>
            <a:normAutofit fontScale="62500" lnSpcReduction="20000"/>
          </a:bodyPr>
          <a:lstStyle/>
          <a:p>
            <a:pPr>
              <a:buFont typeface="Wingdings" charset="2"/>
              <a:buChar char="ü"/>
            </a:pPr>
            <a:r>
              <a:rPr lang="en-US" dirty="0"/>
              <a:t> </a:t>
            </a:r>
            <a:r>
              <a:rPr lang="en-US" dirty="0" smtClean="0"/>
              <a:t>id</a:t>
            </a:r>
          </a:p>
          <a:p>
            <a:pPr marL="457200" lvl="1" indent="0">
              <a:buNone/>
            </a:pPr>
            <a:r>
              <a:rPr lang="en-US" dirty="0"/>
              <a:t>ex :   </a:t>
            </a:r>
            <a:endParaRPr lang="en-US" dirty="0" smtClean="0"/>
          </a:p>
          <a:p>
            <a:pPr marL="457200" lvl="1" indent="0">
              <a:buNone/>
            </a:pPr>
            <a:r>
              <a:rPr lang="en-US" sz="2200" dirty="0" smtClean="0">
                <a:latin typeface="Courier New"/>
                <a:cs typeface="Courier New"/>
              </a:rPr>
              <a:t>&lt;</a:t>
            </a:r>
            <a:r>
              <a:rPr lang="en-US" sz="2200" dirty="0">
                <a:latin typeface="Courier New"/>
                <a:cs typeface="Courier New"/>
              </a:rPr>
              <a:t>p id="html"&gt;This </a:t>
            </a:r>
            <a:r>
              <a:rPr lang="en-US" sz="2200" dirty="0" err="1">
                <a:latin typeface="Courier New"/>
                <a:cs typeface="Courier New"/>
              </a:rPr>
              <a:t>para</a:t>
            </a:r>
            <a:r>
              <a:rPr lang="en-US" sz="2200" dirty="0">
                <a:latin typeface="Courier New"/>
                <a:cs typeface="Courier New"/>
              </a:rPr>
              <a:t> explains what is HTML&lt;/p&gt;</a:t>
            </a:r>
          </a:p>
          <a:p>
            <a:pPr marL="457200" lvl="1" indent="0">
              <a:buNone/>
            </a:pPr>
            <a:r>
              <a:rPr lang="en-US" sz="2200" dirty="0">
                <a:latin typeface="Courier New"/>
                <a:cs typeface="Courier New"/>
              </a:rPr>
              <a:t>&lt;p id="</a:t>
            </a:r>
            <a:r>
              <a:rPr lang="en-US" sz="2200" dirty="0" err="1">
                <a:latin typeface="Courier New"/>
                <a:cs typeface="Courier New"/>
              </a:rPr>
              <a:t>css</a:t>
            </a:r>
            <a:r>
              <a:rPr lang="en-US" sz="2200" dirty="0">
                <a:latin typeface="Courier New"/>
                <a:cs typeface="Courier New"/>
              </a:rPr>
              <a:t>"&gt;This </a:t>
            </a:r>
            <a:r>
              <a:rPr lang="en-US" sz="2200" dirty="0" err="1">
                <a:latin typeface="Courier New"/>
                <a:cs typeface="Courier New"/>
              </a:rPr>
              <a:t>para</a:t>
            </a:r>
            <a:r>
              <a:rPr lang="en-US" sz="2200" dirty="0">
                <a:latin typeface="Courier New"/>
                <a:cs typeface="Courier New"/>
              </a:rPr>
              <a:t> explains what is </a:t>
            </a:r>
            <a:r>
              <a:rPr lang="en-US" sz="2200" dirty="0" smtClean="0">
                <a:latin typeface="Courier New"/>
                <a:cs typeface="Courier New"/>
              </a:rPr>
              <a:t>CSS&lt;/p&gt;</a:t>
            </a:r>
          </a:p>
          <a:p>
            <a:pPr>
              <a:buFont typeface="Wingdings" charset="2"/>
              <a:buChar char="ü"/>
            </a:pPr>
            <a:r>
              <a:rPr lang="en-US" dirty="0"/>
              <a:t> </a:t>
            </a:r>
            <a:r>
              <a:rPr lang="en-US" dirty="0" smtClean="0"/>
              <a:t>title</a:t>
            </a:r>
          </a:p>
          <a:p>
            <a:pPr marL="457200" lvl="1" indent="0">
              <a:buNone/>
            </a:pPr>
            <a:r>
              <a:rPr lang="en-US" dirty="0" smtClean="0"/>
              <a:t>ex :</a:t>
            </a:r>
          </a:p>
          <a:p>
            <a:pPr marL="457200" lvl="1" indent="0">
              <a:buNone/>
            </a:pPr>
            <a:r>
              <a:rPr lang="en-US" sz="2100" dirty="0">
                <a:latin typeface="Courier New"/>
                <a:cs typeface="Courier New"/>
              </a:rPr>
              <a:t>&lt;h3 title</a:t>
            </a:r>
            <a:r>
              <a:rPr lang="en-US" sz="2100" dirty="0" smtClean="0">
                <a:latin typeface="Courier New"/>
                <a:cs typeface="Courier New"/>
              </a:rPr>
              <a:t>=“tooltips”&gt;</a:t>
            </a:r>
            <a:r>
              <a:rPr lang="en-US" sz="2100" dirty="0">
                <a:latin typeface="Courier New"/>
                <a:cs typeface="Courier New"/>
              </a:rPr>
              <a:t>Titled Heading Tag Example&lt;/h3&gt;</a:t>
            </a:r>
            <a:endParaRPr lang="en-US" sz="2100" dirty="0" smtClean="0">
              <a:latin typeface="Courier New"/>
              <a:cs typeface="Courier New"/>
            </a:endParaRPr>
          </a:p>
          <a:p>
            <a:pPr>
              <a:buFont typeface="Wingdings" charset="2"/>
              <a:buChar char="ü"/>
            </a:pPr>
            <a:r>
              <a:rPr lang="en-US" dirty="0" smtClean="0"/>
              <a:t> class </a:t>
            </a:r>
          </a:p>
          <a:p>
            <a:pPr marL="457200" lvl="1" indent="0">
              <a:buNone/>
            </a:pPr>
            <a:r>
              <a:rPr lang="en-US" dirty="0" smtClean="0"/>
              <a:t>ex :</a:t>
            </a:r>
          </a:p>
          <a:p>
            <a:pPr marL="457200" lvl="1" indent="0">
              <a:buNone/>
            </a:pPr>
            <a:r>
              <a:rPr lang="en-US" sz="2000" dirty="0">
                <a:latin typeface="Courier New"/>
                <a:cs typeface="Courier New"/>
              </a:rPr>
              <a:t>&lt;h3 </a:t>
            </a:r>
            <a:r>
              <a:rPr lang="en-US" sz="2000" dirty="0" smtClean="0">
                <a:latin typeface="Courier New"/>
                <a:cs typeface="Courier New"/>
              </a:rPr>
              <a:t>class=“class1 class2”&gt;</a:t>
            </a:r>
            <a:r>
              <a:rPr lang="en-US" sz="2000" dirty="0">
                <a:latin typeface="Courier New"/>
                <a:cs typeface="Courier New"/>
              </a:rPr>
              <a:t>Titled Heading Tag Example&lt;/h3</a:t>
            </a:r>
            <a:r>
              <a:rPr lang="en-US" sz="2000" dirty="0" smtClean="0">
                <a:latin typeface="Courier New"/>
                <a:cs typeface="Courier New"/>
              </a:rPr>
              <a:t>&gt;</a:t>
            </a:r>
            <a:endParaRPr lang="en-US" dirty="0" smtClean="0"/>
          </a:p>
          <a:p>
            <a:pPr>
              <a:buFont typeface="Wingdings" charset="2"/>
              <a:buChar char="ü"/>
            </a:pPr>
            <a:r>
              <a:rPr lang="en-US" dirty="0"/>
              <a:t> </a:t>
            </a:r>
            <a:r>
              <a:rPr lang="en-US" dirty="0" smtClean="0"/>
              <a:t>style</a:t>
            </a:r>
          </a:p>
          <a:p>
            <a:pPr marL="457200" lvl="1" indent="0">
              <a:buNone/>
            </a:pPr>
            <a:r>
              <a:rPr lang="en-US" dirty="0" smtClean="0"/>
              <a:t>ex :</a:t>
            </a:r>
          </a:p>
          <a:p>
            <a:pPr marL="457200" lvl="1" indent="0">
              <a:buNone/>
            </a:pPr>
            <a:r>
              <a:rPr lang="en-US" sz="2200" dirty="0">
                <a:latin typeface="Courier New"/>
                <a:cs typeface="Courier New"/>
              </a:rPr>
              <a:t>&lt;p style="</a:t>
            </a:r>
            <a:r>
              <a:rPr lang="en-US" sz="2200" dirty="0" err="1">
                <a:latin typeface="Courier New"/>
                <a:cs typeface="Courier New"/>
              </a:rPr>
              <a:t>font-family:arial</a:t>
            </a:r>
            <a:r>
              <a:rPr lang="en-US" sz="2200" dirty="0">
                <a:latin typeface="Courier New"/>
                <a:cs typeface="Courier New"/>
              </a:rPr>
              <a:t>; color:#FF0000;"&gt;Some text...&lt;/p&gt;</a:t>
            </a:r>
            <a:endParaRPr lang="en-US" sz="2200" dirty="0" smtClean="0">
              <a:latin typeface="Courier New"/>
              <a:cs typeface="Courier New"/>
            </a:endParaRPr>
          </a:p>
          <a:p>
            <a:pPr marL="0" indent="0">
              <a:buNone/>
            </a:pPr>
            <a:r>
              <a:rPr lang="en-US" dirty="0"/>
              <a:t>	</a:t>
            </a:r>
          </a:p>
        </p:txBody>
      </p:sp>
    </p:spTree>
    <p:extLst>
      <p:ext uri="{BB962C8B-B14F-4D97-AF65-F5344CB8AC3E}">
        <p14:creationId xmlns:p14="http://schemas.microsoft.com/office/powerpoint/2010/main" val="880551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Internationalization Attributes</a:t>
            </a:r>
          </a:p>
        </p:txBody>
      </p:sp>
      <p:sp>
        <p:nvSpPr>
          <p:cNvPr id="3" name="Content Placeholder 2"/>
          <p:cNvSpPr>
            <a:spLocks noGrp="1"/>
          </p:cNvSpPr>
          <p:nvPr>
            <p:ph idx="1"/>
          </p:nvPr>
        </p:nvSpPr>
        <p:spPr/>
        <p:txBody>
          <a:bodyPr>
            <a:normAutofit lnSpcReduction="10000"/>
          </a:bodyPr>
          <a:lstStyle/>
          <a:p>
            <a:pPr>
              <a:buFont typeface="Wingdings" charset="2"/>
              <a:buChar char="ü"/>
            </a:pPr>
            <a:r>
              <a:rPr lang="en-US" dirty="0" smtClean="0"/>
              <a:t> </a:t>
            </a:r>
            <a:r>
              <a:rPr lang="en-US" dirty="0" err="1" smtClean="0"/>
              <a:t>dir</a:t>
            </a:r>
            <a:endParaRPr lang="en-US" dirty="0" smtClean="0"/>
          </a:p>
          <a:p>
            <a:pPr marL="0" indent="0">
              <a:buNone/>
            </a:pPr>
            <a:r>
              <a:rPr lang="en-US" dirty="0"/>
              <a:t>	</a:t>
            </a:r>
            <a:r>
              <a:rPr lang="en-US" dirty="0" smtClean="0"/>
              <a:t>ex  :</a:t>
            </a:r>
          </a:p>
          <a:p>
            <a:pPr marL="400050" lvl="1" indent="0">
              <a:buNone/>
            </a:pPr>
            <a:r>
              <a:rPr lang="en-US" sz="1600" dirty="0">
                <a:latin typeface="Courier New"/>
                <a:cs typeface="Courier New"/>
              </a:rPr>
              <a:t>&lt;!DOCTYPE html&gt;</a:t>
            </a:r>
          </a:p>
          <a:p>
            <a:pPr marL="400050" lvl="1" indent="0">
              <a:buNone/>
            </a:pPr>
            <a:r>
              <a:rPr lang="en-US" sz="1600" dirty="0">
                <a:latin typeface="Courier New"/>
                <a:cs typeface="Courier New"/>
              </a:rPr>
              <a:t>&lt;html </a:t>
            </a:r>
            <a:r>
              <a:rPr lang="en-US" sz="1600" dirty="0" err="1">
                <a:latin typeface="Courier New"/>
                <a:cs typeface="Courier New"/>
              </a:rPr>
              <a:t>dir</a:t>
            </a:r>
            <a:r>
              <a:rPr lang="en-US" sz="1600" dirty="0" smtClean="0">
                <a:latin typeface="Courier New"/>
                <a:cs typeface="Courier New"/>
              </a:rPr>
              <a:t>=“</a:t>
            </a:r>
            <a:r>
              <a:rPr lang="en-US" sz="1600" dirty="0" err="1" smtClean="0">
                <a:latin typeface="Courier New"/>
                <a:cs typeface="Courier New"/>
              </a:rPr>
              <a:t>rtl</a:t>
            </a:r>
            <a:r>
              <a:rPr lang="en-US" sz="1600" dirty="0" smtClean="0">
                <a:latin typeface="Courier New"/>
                <a:cs typeface="Courier New"/>
              </a:rPr>
              <a:t>”&gt;</a:t>
            </a:r>
          </a:p>
          <a:p>
            <a:pPr marL="400050" lvl="1" indent="0">
              <a:buNone/>
            </a:pPr>
            <a:r>
              <a:rPr lang="en-US" sz="1600" dirty="0" smtClean="0">
                <a:latin typeface="Courier New"/>
                <a:cs typeface="Courier New"/>
              </a:rPr>
              <a:t>....</a:t>
            </a:r>
            <a:endParaRPr lang="en-US" sz="1600" dirty="0">
              <a:latin typeface="Courier New"/>
              <a:cs typeface="Courier New"/>
            </a:endParaRPr>
          </a:p>
          <a:p>
            <a:pPr>
              <a:buFont typeface="Wingdings" charset="2"/>
              <a:buChar char="ü"/>
            </a:pPr>
            <a:r>
              <a:rPr lang="en-US" dirty="0" smtClean="0"/>
              <a:t> </a:t>
            </a:r>
            <a:r>
              <a:rPr lang="en-US" dirty="0" err="1" smtClean="0"/>
              <a:t>lang</a:t>
            </a:r>
            <a:endParaRPr lang="en-US" dirty="0" smtClean="0"/>
          </a:p>
          <a:p>
            <a:pPr marL="457200" lvl="1" indent="0">
              <a:buNone/>
            </a:pPr>
            <a:r>
              <a:rPr lang="en-US" dirty="0" smtClean="0"/>
              <a:t>ex  :</a:t>
            </a:r>
          </a:p>
          <a:p>
            <a:pPr marL="400050" lvl="1" indent="0">
              <a:buNone/>
            </a:pPr>
            <a:r>
              <a:rPr lang="en-US" sz="1800" dirty="0">
                <a:latin typeface="Courier New"/>
                <a:cs typeface="Courier New"/>
              </a:rPr>
              <a:t>&lt;!DOCTYPE html&gt;</a:t>
            </a:r>
          </a:p>
          <a:p>
            <a:pPr marL="400050" lvl="1" indent="0">
              <a:buNone/>
            </a:pPr>
            <a:r>
              <a:rPr lang="en-US" sz="1800" dirty="0">
                <a:latin typeface="Courier New"/>
                <a:cs typeface="Courier New"/>
              </a:rPr>
              <a:t>&lt;html </a:t>
            </a:r>
            <a:r>
              <a:rPr lang="en-US" sz="1800" dirty="0" err="1" smtClean="0">
                <a:latin typeface="Courier New"/>
                <a:cs typeface="Courier New"/>
              </a:rPr>
              <a:t>lang</a:t>
            </a:r>
            <a:r>
              <a:rPr lang="en-US" sz="1800" dirty="0" smtClean="0">
                <a:latin typeface="Courier New"/>
                <a:cs typeface="Courier New"/>
              </a:rPr>
              <a:t>=“en”&gt;</a:t>
            </a:r>
            <a:endParaRPr lang="en-US" sz="1800" dirty="0">
              <a:latin typeface="Courier New"/>
              <a:cs typeface="Courier New"/>
            </a:endParaRPr>
          </a:p>
          <a:p>
            <a:pPr marL="400050" lvl="1" indent="0">
              <a:buNone/>
            </a:pPr>
            <a:r>
              <a:rPr lang="en-US" sz="1800" dirty="0">
                <a:latin typeface="Courier New"/>
                <a:cs typeface="Courier New"/>
              </a:rPr>
              <a:t>....</a:t>
            </a:r>
          </a:p>
          <a:p>
            <a:pPr marL="457200" lvl="1" indent="0">
              <a:buNone/>
            </a:pPr>
            <a:endParaRPr lang="en-US" dirty="0"/>
          </a:p>
        </p:txBody>
      </p:sp>
    </p:spTree>
    <p:extLst>
      <p:ext uri="{BB962C8B-B14F-4D97-AF65-F5344CB8AC3E}">
        <p14:creationId xmlns:p14="http://schemas.microsoft.com/office/powerpoint/2010/main" val="56703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HTML Attributes</a:t>
            </a:r>
            <a:endParaRPr lang="en-US" dirty="0"/>
          </a:p>
        </p:txBody>
      </p:sp>
      <p:pic>
        <p:nvPicPr>
          <p:cNvPr id="5" name="Content Placeholder 4" descr="Screen Shot 2017-01-19 at 18.46.22.png"/>
          <p:cNvPicPr>
            <a:picLocks noGrp="1" noChangeAspect="1"/>
          </p:cNvPicPr>
          <p:nvPr>
            <p:ph idx="1"/>
          </p:nvPr>
        </p:nvPicPr>
        <p:blipFill>
          <a:blip r:embed="rId2">
            <a:extLst>
              <a:ext uri="{28A0092B-C50C-407E-A947-70E740481C1C}">
                <a14:useLocalDpi xmlns:a14="http://schemas.microsoft.com/office/drawing/2010/main" val="0"/>
              </a:ext>
            </a:extLst>
          </a:blip>
          <a:srcRect t="-11601" b="-11601"/>
          <a:stretch>
            <a:fillRect/>
          </a:stretch>
        </p:blipFill>
        <p:spPr/>
      </p:pic>
    </p:spTree>
    <p:extLst>
      <p:ext uri="{BB962C8B-B14F-4D97-AF65-F5344CB8AC3E}">
        <p14:creationId xmlns:p14="http://schemas.microsoft.com/office/powerpoint/2010/main" val="3004760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Attribute Rules </a:t>
            </a:r>
            <a:endParaRPr lang="en-US" dirty="0"/>
          </a:p>
        </p:txBody>
      </p:sp>
      <p:sp>
        <p:nvSpPr>
          <p:cNvPr id="3" name="Content Placeholder 2"/>
          <p:cNvSpPr>
            <a:spLocks noGrp="1"/>
          </p:cNvSpPr>
          <p:nvPr>
            <p:ph idx="1"/>
          </p:nvPr>
        </p:nvSpPr>
        <p:spPr/>
        <p:txBody>
          <a:bodyPr/>
          <a:lstStyle/>
          <a:p>
            <a:pPr>
              <a:buFont typeface="Wingdings" charset="2"/>
              <a:buChar char="ü"/>
            </a:pPr>
            <a:r>
              <a:rPr lang="en-US" dirty="0"/>
              <a:t>Use Lowercase </a:t>
            </a:r>
            <a:r>
              <a:rPr lang="en-US" dirty="0" smtClean="0"/>
              <a:t>Attributes</a:t>
            </a:r>
          </a:p>
          <a:p>
            <a:pPr>
              <a:buFont typeface="Wingdings" charset="2"/>
              <a:buChar char="ü"/>
            </a:pPr>
            <a:r>
              <a:rPr lang="en-US" dirty="0"/>
              <a:t>Quote Attribute </a:t>
            </a:r>
            <a:r>
              <a:rPr lang="en-US" dirty="0" smtClean="0"/>
              <a:t>Values</a:t>
            </a:r>
          </a:p>
          <a:p>
            <a:pPr>
              <a:buFont typeface="Wingdings" charset="2"/>
              <a:buChar char="ü"/>
            </a:pPr>
            <a:r>
              <a:rPr lang="en-US" dirty="0"/>
              <a:t>Single or Double Quotes?</a:t>
            </a:r>
          </a:p>
        </p:txBody>
      </p:sp>
    </p:spTree>
    <p:extLst>
      <p:ext uri="{BB962C8B-B14F-4D97-AF65-F5344CB8AC3E}">
        <p14:creationId xmlns:p14="http://schemas.microsoft.com/office/powerpoint/2010/main" val="232903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fundamentals</a:t>
            </a:r>
          </a:p>
        </p:txBody>
      </p:sp>
      <p:sp>
        <p:nvSpPr>
          <p:cNvPr id="3" name="Content Placeholder 2"/>
          <p:cNvSpPr>
            <a:spLocks noGrp="1"/>
          </p:cNvSpPr>
          <p:nvPr>
            <p:ph idx="1"/>
          </p:nvPr>
        </p:nvSpPr>
        <p:spPr/>
        <p:txBody>
          <a:bodyPr/>
          <a:lstStyle/>
          <a:p>
            <a:pPr marL="0" indent="0">
              <a:buNone/>
            </a:pPr>
            <a:r>
              <a:rPr lang="en-US" dirty="0"/>
              <a:t>One of HTML's main jobs is to give text structure and meaning (also known as semantics,) so that a browser can display it correctly.</a:t>
            </a:r>
          </a:p>
        </p:txBody>
      </p:sp>
    </p:spTree>
    <p:extLst>
      <p:ext uri="{BB962C8B-B14F-4D97-AF65-F5344CB8AC3E}">
        <p14:creationId xmlns:p14="http://schemas.microsoft.com/office/powerpoint/2010/main" val="1192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Heading</a:t>
            </a:r>
          </a:p>
          <a:p>
            <a:pPr marL="0" indent="0">
              <a:buNone/>
            </a:pPr>
            <a:r>
              <a:rPr lang="en-US" sz="1800" dirty="0">
                <a:latin typeface="Courier New"/>
                <a:cs typeface="Courier New"/>
              </a:rPr>
              <a:t>&lt;h1&gt;This is heading 1&lt;/h1&gt;</a:t>
            </a:r>
          </a:p>
          <a:p>
            <a:pPr marL="0" indent="0">
              <a:buNone/>
            </a:pPr>
            <a:r>
              <a:rPr lang="en-US" sz="1800" dirty="0">
                <a:latin typeface="Courier New"/>
                <a:cs typeface="Courier New"/>
              </a:rPr>
              <a:t>&lt;h2&gt;This is heading 2&lt;/h2&gt;</a:t>
            </a:r>
          </a:p>
          <a:p>
            <a:pPr marL="0" indent="0">
              <a:buNone/>
            </a:pPr>
            <a:r>
              <a:rPr lang="en-US" sz="1800" dirty="0">
                <a:latin typeface="Courier New"/>
                <a:cs typeface="Courier New"/>
              </a:rPr>
              <a:t>&lt;h3&gt;This is heading 3&lt;/h3</a:t>
            </a:r>
            <a:r>
              <a:rPr lang="en-US" sz="1800" dirty="0" smtClean="0">
                <a:latin typeface="Courier New"/>
                <a:cs typeface="Courier New"/>
              </a:rPr>
              <a:t>&gt;</a:t>
            </a:r>
          </a:p>
          <a:p>
            <a:pPr marL="0" indent="0">
              <a:buNone/>
            </a:pPr>
            <a:r>
              <a:rPr lang="en-US" dirty="0" smtClean="0"/>
              <a:t>Paragraph</a:t>
            </a:r>
          </a:p>
          <a:p>
            <a:pPr marL="0" indent="0">
              <a:buNone/>
            </a:pPr>
            <a:r>
              <a:rPr lang="en-US" sz="2000" dirty="0" smtClean="0">
                <a:latin typeface="Courier New"/>
                <a:cs typeface="Courier New"/>
              </a:rPr>
              <a:t>&lt;</a:t>
            </a:r>
            <a:r>
              <a:rPr lang="en-US" sz="2000" dirty="0">
                <a:latin typeface="Courier New"/>
                <a:cs typeface="Courier New"/>
              </a:rPr>
              <a:t>p&gt;</a:t>
            </a:r>
            <a:r>
              <a:rPr lang="en-US" sz="2000" dirty="0" err="1">
                <a:latin typeface="Courier New"/>
                <a:cs typeface="Courier New"/>
              </a:rPr>
              <a:t>Lorem</a:t>
            </a:r>
            <a:r>
              <a:rPr lang="en-US" sz="2000" dirty="0">
                <a:latin typeface="Courier New"/>
                <a:cs typeface="Courier New"/>
              </a:rPr>
              <a:t> </a:t>
            </a:r>
            <a:r>
              <a:rPr lang="en-US" sz="2000" dirty="0" err="1">
                <a:latin typeface="Courier New"/>
                <a:cs typeface="Courier New"/>
              </a:rPr>
              <a:t>ipsum</a:t>
            </a:r>
            <a:r>
              <a:rPr lang="en-US" sz="2000" dirty="0">
                <a:latin typeface="Courier New"/>
                <a:cs typeface="Courier New"/>
              </a:rPr>
              <a:t> dolor sit </a:t>
            </a:r>
            <a:r>
              <a:rPr lang="en-US" sz="2000" dirty="0" err="1" smtClean="0">
                <a:latin typeface="Courier New"/>
                <a:cs typeface="Courier New"/>
              </a:rPr>
              <a:t>amet</a:t>
            </a:r>
            <a:r>
              <a:rPr lang="en-US" sz="2000" dirty="0" smtClean="0">
                <a:latin typeface="Courier New"/>
                <a:cs typeface="Courier New"/>
              </a:rPr>
              <a:t>&lt;</a:t>
            </a:r>
            <a:r>
              <a:rPr lang="en-US" sz="2000" dirty="0">
                <a:latin typeface="Courier New"/>
                <a:cs typeface="Courier New"/>
              </a:rPr>
              <a:t>/p</a:t>
            </a:r>
            <a:r>
              <a:rPr lang="en-US" sz="2000" dirty="0" smtClean="0">
                <a:latin typeface="Courier New"/>
                <a:cs typeface="Courier New"/>
              </a:rPr>
              <a:t>&gt;</a:t>
            </a:r>
          </a:p>
          <a:p>
            <a:pPr marL="0" indent="0">
              <a:buNone/>
            </a:pPr>
            <a:endParaRPr lang="en-US" sz="2000" dirty="0" smtClean="0">
              <a:latin typeface="Courier New"/>
              <a:cs typeface="Courier New"/>
            </a:endParaRPr>
          </a:p>
          <a:p>
            <a:pPr marL="0" indent="0">
              <a:buNone/>
            </a:pPr>
            <a:endParaRPr lang="en-US" sz="2000" dirty="0">
              <a:latin typeface="Courier New"/>
              <a:cs typeface="Courier New"/>
            </a:endParaRP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1501165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List</a:t>
            </a:r>
          </a:p>
          <a:p>
            <a:pPr marL="0" indent="0">
              <a:buNone/>
            </a:pPr>
            <a:r>
              <a:rPr lang="en-US" sz="2000" dirty="0" smtClean="0"/>
              <a:t>Unordered</a:t>
            </a:r>
          </a:p>
          <a:p>
            <a:pPr marL="0" indent="0">
              <a:buNone/>
            </a:pPr>
            <a:r>
              <a:rPr lang="en-US" sz="2000" dirty="0" smtClean="0"/>
              <a:t>ex :</a:t>
            </a:r>
          </a:p>
          <a:p>
            <a:pPr marL="0" indent="0">
              <a:buNone/>
            </a:pPr>
            <a:r>
              <a:rPr lang="en-US" sz="1400" dirty="0" smtClean="0">
                <a:latin typeface="Courier New"/>
                <a:cs typeface="Courier New"/>
              </a:rPr>
              <a:t>&lt;</a:t>
            </a:r>
            <a:r>
              <a:rPr lang="en-US" sz="1400" dirty="0" err="1">
                <a:latin typeface="Courier New"/>
                <a:cs typeface="Courier New"/>
              </a:rPr>
              <a:t>ul</a:t>
            </a:r>
            <a:r>
              <a:rPr lang="en-US" sz="1400" dirty="0">
                <a:latin typeface="Courier New"/>
                <a:cs typeface="Courier New"/>
              </a:rPr>
              <a:t>&gt;</a:t>
            </a:r>
          </a:p>
          <a:p>
            <a:pPr marL="0" indent="0">
              <a:buNone/>
            </a:pPr>
            <a:r>
              <a:rPr lang="en-US" sz="1400" dirty="0">
                <a:latin typeface="Courier New"/>
                <a:cs typeface="Courier New"/>
              </a:rPr>
              <a:t>  </a:t>
            </a:r>
            <a:r>
              <a:rPr lang="en-US" sz="1400" dirty="0" smtClean="0">
                <a:latin typeface="Courier New"/>
                <a:cs typeface="Courier New"/>
              </a:rPr>
              <a:t>	&lt;</a:t>
            </a:r>
            <a:r>
              <a:rPr lang="en-US" sz="1400" dirty="0">
                <a:latin typeface="Courier New"/>
                <a:cs typeface="Courier New"/>
              </a:rPr>
              <a:t>li&gt;milk&lt;/li&gt;</a:t>
            </a:r>
          </a:p>
          <a:p>
            <a:pPr marL="0" indent="0">
              <a:buNone/>
            </a:pPr>
            <a:r>
              <a:rPr lang="en-US" sz="1400" dirty="0">
                <a:latin typeface="Courier New"/>
                <a:cs typeface="Courier New"/>
              </a:rPr>
              <a:t>  </a:t>
            </a:r>
            <a:r>
              <a:rPr lang="en-US" sz="1400" dirty="0" smtClean="0">
                <a:latin typeface="Courier New"/>
                <a:cs typeface="Courier New"/>
              </a:rPr>
              <a:t>	&lt;</a:t>
            </a:r>
            <a:r>
              <a:rPr lang="en-US" sz="1400" dirty="0">
                <a:latin typeface="Courier New"/>
                <a:cs typeface="Courier New"/>
              </a:rPr>
              <a:t>li&gt;eggs&lt;/li&gt;</a:t>
            </a:r>
          </a:p>
          <a:p>
            <a:pPr marL="0" indent="0">
              <a:buNone/>
            </a:pPr>
            <a:r>
              <a:rPr lang="en-US" sz="1400" dirty="0">
                <a:latin typeface="Courier New"/>
                <a:cs typeface="Courier New"/>
              </a:rPr>
              <a:t>  </a:t>
            </a:r>
            <a:r>
              <a:rPr lang="en-US" sz="1400" dirty="0" smtClean="0">
                <a:latin typeface="Courier New"/>
                <a:cs typeface="Courier New"/>
              </a:rPr>
              <a:t>	&lt;</a:t>
            </a:r>
            <a:r>
              <a:rPr lang="en-US" sz="1400" dirty="0">
                <a:latin typeface="Courier New"/>
                <a:cs typeface="Courier New"/>
              </a:rPr>
              <a:t>li&gt;bread&lt;/li&gt;</a:t>
            </a:r>
          </a:p>
          <a:p>
            <a:pPr marL="0" indent="0">
              <a:buNone/>
            </a:pPr>
            <a:r>
              <a:rPr lang="en-US" sz="1400" dirty="0">
                <a:latin typeface="Courier New"/>
                <a:cs typeface="Courier New"/>
              </a:rPr>
              <a:t>  </a:t>
            </a:r>
            <a:r>
              <a:rPr lang="en-US" sz="1400" dirty="0" smtClean="0">
                <a:latin typeface="Courier New"/>
                <a:cs typeface="Courier New"/>
              </a:rPr>
              <a:t>	&lt;</a:t>
            </a:r>
            <a:r>
              <a:rPr lang="en-US" sz="1400" dirty="0">
                <a:latin typeface="Courier New"/>
                <a:cs typeface="Courier New"/>
              </a:rPr>
              <a:t>li&gt;</a:t>
            </a:r>
            <a:r>
              <a:rPr lang="en-US" sz="1400" dirty="0" err="1">
                <a:latin typeface="Courier New"/>
                <a:cs typeface="Courier New"/>
              </a:rPr>
              <a:t>humous</a:t>
            </a:r>
            <a:r>
              <a:rPr lang="en-US" sz="1400" dirty="0">
                <a:latin typeface="Courier New"/>
                <a:cs typeface="Courier New"/>
              </a:rPr>
              <a:t>&lt;/li&gt;</a:t>
            </a:r>
          </a:p>
          <a:p>
            <a:pPr marL="0" indent="0">
              <a:buNone/>
            </a:pPr>
            <a:r>
              <a:rPr lang="en-US" sz="1400" dirty="0">
                <a:latin typeface="Courier New"/>
                <a:cs typeface="Courier New"/>
              </a:rPr>
              <a:t>&lt;/</a:t>
            </a:r>
            <a:r>
              <a:rPr lang="en-US" sz="1400" dirty="0" err="1">
                <a:latin typeface="Courier New"/>
                <a:cs typeface="Courier New"/>
              </a:rPr>
              <a:t>ul</a:t>
            </a:r>
            <a:r>
              <a:rPr lang="en-US" sz="1400" dirty="0">
                <a:latin typeface="Courier New"/>
                <a:cs typeface="Courier New"/>
              </a:rPr>
              <a:t>&gt;</a:t>
            </a:r>
          </a:p>
          <a:p>
            <a:pPr marL="0" indent="0">
              <a:buNone/>
            </a:pPr>
            <a:r>
              <a:rPr lang="en-US" sz="2000" dirty="0" smtClean="0"/>
              <a:t>Ordered</a:t>
            </a:r>
          </a:p>
          <a:p>
            <a:pPr marL="0" indent="0">
              <a:buNone/>
            </a:pPr>
            <a:r>
              <a:rPr lang="en-US" sz="1400" dirty="0" smtClean="0">
                <a:latin typeface="Courier New"/>
                <a:cs typeface="Courier New"/>
              </a:rPr>
              <a:t>&lt;</a:t>
            </a:r>
            <a:r>
              <a:rPr lang="en-US" sz="1400" dirty="0" err="1">
                <a:latin typeface="Courier New"/>
                <a:cs typeface="Courier New"/>
              </a:rPr>
              <a:t>o</a:t>
            </a:r>
            <a:r>
              <a:rPr lang="en-US" sz="1400" dirty="0" err="1" smtClean="0">
                <a:latin typeface="Courier New"/>
                <a:cs typeface="Courier New"/>
              </a:rPr>
              <a:t>l</a:t>
            </a:r>
            <a:r>
              <a:rPr lang="en-US" sz="1400" dirty="0">
                <a:latin typeface="Courier New"/>
                <a:cs typeface="Courier New"/>
              </a:rPr>
              <a:t>&gt;</a:t>
            </a:r>
          </a:p>
          <a:p>
            <a:pPr marL="0" indent="0">
              <a:buNone/>
            </a:pPr>
            <a:r>
              <a:rPr lang="en-US" sz="1400" dirty="0">
                <a:latin typeface="Courier New"/>
                <a:cs typeface="Courier New"/>
              </a:rPr>
              <a:t>  	&lt;li&gt;milk&lt;/li&gt;</a:t>
            </a:r>
          </a:p>
          <a:p>
            <a:pPr marL="0" indent="0">
              <a:buNone/>
            </a:pPr>
            <a:r>
              <a:rPr lang="en-US" sz="1400" dirty="0">
                <a:latin typeface="Courier New"/>
                <a:cs typeface="Courier New"/>
              </a:rPr>
              <a:t>  	&lt;li&gt;eggs&lt;/li&gt;</a:t>
            </a:r>
          </a:p>
          <a:p>
            <a:pPr marL="0" indent="0">
              <a:buNone/>
            </a:pPr>
            <a:r>
              <a:rPr lang="en-US" sz="1400" dirty="0">
                <a:latin typeface="Courier New"/>
                <a:cs typeface="Courier New"/>
              </a:rPr>
              <a:t>  	&lt;li&gt;bread&lt;/li&gt;</a:t>
            </a:r>
          </a:p>
          <a:p>
            <a:pPr marL="0" indent="0">
              <a:buNone/>
            </a:pPr>
            <a:r>
              <a:rPr lang="en-US" sz="1400" dirty="0">
                <a:latin typeface="Courier New"/>
                <a:cs typeface="Courier New"/>
              </a:rPr>
              <a:t>  	&lt;li&gt;</a:t>
            </a:r>
            <a:r>
              <a:rPr lang="en-US" sz="1400" dirty="0" err="1">
                <a:latin typeface="Courier New"/>
                <a:cs typeface="Courier New"/>
              </a:rPr>
              <a:t>humous</a:t>
            </a:r>
            <a:r>
              <a:rPr lang="en-US" sz="1400" dirty="0">
                <a:latin typeface="Courier New"/>
                <a:cs typeface="Courier New"/>
              </a:rPr>
              <a:t>&lt;/li&gt;</a:t>
            </a:r>
          </a:p>
          <a:p>
            <a:pPr marL="0" indent="0">
              <a:buNone/>
            </a:pPr>
            <a:r>
              <a:rPr lang="en-US" sz="1400" dirty="0">
                <a:latin typeface="Courier New"/>
                <a:cs typeface="Courier New"/>
              </a:rPr>
              <a:t>&lt;</a:t>
            </a:r>
            <a:r>
              <a:rPr lang="en-US" sz="1400" dirty="0" smtClean="0">
                <a:latin typeface="Courier New"/>
                <a:cs typeface="Courier New"/>
              </a:rPr>
              <a:t>/</a:t>
            </a:r>
            <a:r>
              <a:rPr lang="en-US" sz="1400" dirty="0" err="1">
                <a:latin typeface="Courier New"/>
                <a:cs typeface="Courier New"/>
              </a:rPr>
              <a:t>o</a:t>
            </a:r>
            <a:r>
              <a:rPr lang="en-US" sz="1400" dirty="0" err="1" smtClean="0">
                <a:latin typeface="Courier New"/>
                <a:cs typeface="Courier New"/>
              </a:rPr>
              <a:t>l</a:t>
            </a:r>
            <a:r>
              <a:rPr lang="en-US" sz="1400" dirty="0">
                <a:latin typeface="Courier New"/>
                <a:cs typeface="Courier New"/>
              </a:rPr>
              <a:t>&gt;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63889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Unordered List type (Attributes)</a:t>
            </a:r>
          </a:p>
          <a:p>
            <a:pPr marL="0" indent="0">
              <a:buNone/>
            </a:pPr>
            <a:endParaRPr lang="en-US" sz="2000" dirty="0"/>
          </a:p>
          <a:p>
            <a:pPr marL="0" indent="0">
              <a:buNone/>
            </a:pPr>
            <a:endParaRPr lang="en-US" sz="2000" dirty="0"/>
          </a:p>
        </p:txBody>
      </p:sp>
      <p:pic>
        <p:nvPicPr>
          <p:cNvPr id="6" name="Picture 5" descr="Screen Shot 2017-01-19 at 21.1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9144000" cy="2275318"/>
          </a:xfrm>
          <a:prstGeom prst="rect">
            <a:avLst/>
          </a:prstGeom>
        </p:spPr>
      </p:pic>
    </p:spTree>
    <p:extLst>
      <p:ext uri="{BB962C8B-B14F-4D97-AF65-F5344CB8AC3E}">
        <p14:creationId xmlns:p14="http://schemas.microsoft.com/office/powerpoint/2010/main" val="2555259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Ordered List type (Attributes)</a:t>
            </a:r>
          </a:p>
          <a:p>
            <a:pPr marL="0" indent="0">
              <a:buNone/>
            </a:pPr>
            <a:endParaRPr lang="en-US" sz="2000" dirty="0"/>
          </a:p>
          <a:p>
            <a:pPr marL="0" indent="0">
              <a:buNone/>
            </a:pPr>
            <a:endParaRPr lang="en-US" sz="2000" dirty="0"/>
          </a:p>
        </p:txBody>
      </p:sp>
      <p:pic>
        <p:nvPicPr>
          <p:cNvPr id="4" name="Picture 3" descr="Screen Shot 2017-01-19 at 21.20.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3177966"/>
            <a:ext cx="8608216" cy="2504393"/>
          </a:xfrm>
          <a:prstGeom prst="rect">
            <a:avLst/>
          </a:prstGeom>
        </p:spPr>
      </p:pic>
    </p:spTree>
    <p:extLst>
      <p:ext uri="{BB962C8B-B14F-4D97-AF65-F5344CB8AC3E}">
        <p14:creationId xmlns:p14="http://schemas.microsoft.com/office/powerpoint/2010/main" val="40039406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 </a:t>
            </a:r>
            <a:endParaRPr lang="en-US" dirty="0"/>
          </a:p>
        </p:txBody>
      </p:sp>
      <p:sp>
        <p:nvSpPr>
          <p:cNvPr id="3" name="Content Placeholder 2"/>
          <p:cNvSpPr>
            <a:spLocks noGrp="1"/>
          </p:cNvSpPr>
          <p:nvPr>
            <p:ph idx="1"/>
          </p:nvPr>
        </p:nvSpPr>
        <p:spPr>
          <a:xfrm>
            <a:off x="1148737" y="3768210"/>
            <a:ext cx="8229600" cy="3879507"/>
          </a:xfrm>
        </p:spPr>
        <p:txBody>
          <a:bodyPr>
            <a:normAutofit/>
          </a:bodyPr>
          <a:lstStyle/>
          <a:p>
            <a:pPr marL="0" indent="0">
              <a:buNone/>
            </a:pPr>
            <a:endParaRPr lang="en-US" sz="2000" dirty="0"/>
          </a:p>
          <a:p>
            <a:pPr marL="0" indent="0">
              <a:buNone/>
            </a:pPr>
            <a:endParaRPr lang="en-US" sz="2000" dirty="0"/>
          </a:p>
        </p:txBody>
      </p:sp>
      <p:sp>
        <p:nvSpPr>
          <p:cNvPr id="6" name="Content Placeholder 2"/>
          <p:cNvSpPr txBox="1">
            <a:spLocks/>
          </p:cNvSpPr>
          <p:nvPr/>
        </p:nvSpPr>
        <p:spPr>
          <a:xfrm>
            <a:off x="457199" y="1791782"/>
            <a:ext cx="8229600" cy="387950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000" dirty="0" smtClean="0"/>
              <a:t>Study Case  :</a:t>
            </a:r>
          </a:p>
          <a:p>
            <a:pPr marL="0" indent="0">
              <a:buFont typeface="Arial"/>
              <a:buNone/>
            </a:pPr>
            <a:endParaRPr lang="en-US" sz="2000" dirty="0"/>
          </a:p>
        </p:txBody>
      </p:sp>
      <p:pic>
        <p:nvPicPr>
          <p:cNvPr id="7" name="Picture 6" descr="Screen Shot 2017-01-19 at 21.3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100" y="2214990"/>
            <a:ext cx="3441700" cy="3937000"/>
          </a:xfrm>
          <a:prstGeom prst="rect">
            <a:avLst/>
          </a:prstGeom>
        </p:spPr>
      </p:pic>
    </p:spTree>
    <p:extLst>
      <p:ext uri="{BB962C8B-B14F-4D97-AF65-F5344CB8AC3E}">
        <p14:creationId xmlns:p14="http://schemas.microsoft.com/office/powerpoint/2010/main" val="1302940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HTML ?</a:t>
            </a:r>
            <a:endParaRPr lang="en-US" dirty="0"/>
          </a:p>
        </p:txBody>
      </p:sp>
      <p:sp>
        <p:nvSpPr>
          <p:cNvPr id="3" name="Content Placeholder 2"/>
          <p:cNvSpPr>
            <a:spLocks noGrp="1"/>
          </p:cNvSpPr>
          <p:nvPr>
            <p:ph idx="1"/>
          </p:nvPr>
        </p:nvSpPr>
        <p:spPr/>
        <p:txBody>
          <a:bodyPr/>
          <a:lstStyle/>
          <a:p>
            <a:pPr marL="0" indent="0">
              <a:buNone/>
            </a:pPr>
            <a:r>
              <a:rPr lang="en-US" dirty="0"/>
              <a:t>HTML (</a:t>
            </a:r>
            <a:r>
              <a:rPr lang="en-US" dirty="0" err="1"/>
              <a:t>HyperText</a:t>
            </a:r>
            <a:r>
              <a:rPr lang="en-US" dirty="0"/>
              <a:t> Markup Language) is not a programming </a:t>
            </a:r>
            <a:r>
              <a:rPr lang="en-US" dirty="0" smtClean="0"/>
              <a:t>language; it </a:t>
            </a:r>
            <a:r>
              <a:rPr lang="en-US" dirty="0"/>
              <a:t>is a markup language, used to tell your browser how to structure the webpages you </a:t>
            </a:r>
            <a:r>
              <a:rPr lang="en-US" dirty="0" smtClean="0"/>
              <a:t>visit</a:t>
            </a:r>
            <a:endParaRPr lang="en-US" dirty="0"/>
          </a:p>
        </p:txBody>
      </p:sp>
    </p:spTree>
    <p:extLst>
      <p:ext uri="{BB962C8B-B14F-4D97-AF65-F5344CB8AC3E}">
        <p14:creationId xmlns:p14="http://schemas.microsoft.com/office/powerpoint/2010/main" val="2217061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HTML</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&lt;b&gt; - Bold text</a:t>
            </a:r>
          </a:p>
          <a:p>
            <a:pPr marL="0" indent="0">
              <a:buNone/>
            </a:pPr>
            <a:r>
              <a:rPr lang="en-US" dirty="0"/>
              <a:t>&lt;strong&gt; - Important text</a:t>
            </a:r>
          </a:p>
          <a:p>
            <a:pPr marL="0" indent="0">
              <a:buNone/>
            </a:pPr>
            <a:r>
              <a:rPr lang="en-US" dirty="0"/>
              <a:t>&lt;</a:t>
            </a:r>
            <a:r>
              <a:rPr lang="en-US" dirty="0" err="1"/>
              <a:t>i</a:t>
            </a:r>
            <a:r>
              <a:rPr lang="en-US" dirty="0"/>
              <a:t>&gt; - Italic text</a:t>
            </a:r>
          </a:p>
          <a:p>
            <a:pPr marL="0" indent="0">
              <a:buNone/>
            </a:pPr>
            <a:r>
              <a:rPr lang="en-US" dirty="0"/>
              <a:t>&lt;</a:t>
            </a:r>
            <a:r>
              <a:rPr lang="en-US" dirty="0" err="1"/>
              <a:t>em</a:t>
            </a:r>
            <a:r>
              <a:rPr lang="en-US" dirty="0"/>
              <a:t>&gt; - Emphasized text</a:t>
            </a:r>
          </a:p>
          <a:p>
            <a:pPr marL="0" indent="0">
              <a:buNone/>
            </a:pPr>
            <a:r>
              <a:rPr lang="en-US" dirty="0"/>
              <a:t>&lt;mark&gt; - Marked text</a:t>
            </a:r>
          </a:p>
          <a:p>
            <a:pPr marL="0" indent="0">
              <a:buNone/>
            </a:pPr>
            <a:r>
              <a:rPr lang="en-US" dirty="0"/>
              <a:t>&lt;small&gt; - Small text</a:t>
            </a:r>
          </a:p>
          <a:p>
            <a:pPr marL="0" indent="0">
              <a:buNone/>
            </a:pPr>
            <a:r>
              <a:rPr lang="en-US" dirty="0"/>
              <a:t>&lt;del&gt; - Deleted text</a:t>
            </a:r>
          </a:p>
          <a:p>
            <a:pPr marL="0" indent="0">
              <a:buNone/>
            </a:pPr>
            <a:r>
              <a:rPr lang="en-US" dirty="0"/>
              <a:t>&lt;ins&gt; - Inserted text</a:t>
            </a:r>
          </a:p>
          <a:p>
            <a:pPr marL="0" indent="0">
              <a:buNone/>
            </a:pPr>
            <a:r>
              <a:rPr lang="en-US" dirty="0"/>
              <a:t>&lt;sub&gt; - Subscript text</a:t>
            </a:r>
          </a:p>
          <a:p>
            <a:pPr marL="0" indent="0">
              <a:buNone/>
            </a:pPr>
            <a:r>
              <a:rPr lang="en-US" dirty="0"/>
              <a:t>&lt;sup&gt; - Superscript text</a:t>
            </a:r>
          </a:p>
          <a:p>
            <a:endParaRPr lang="en-US" dirty="0"/>
          </a:p>
        </p:txBody>
      </p:sp>
    </p:spTree>
    <p:extLst>
      <p:ext uri="{BB962C8B-B14F-4D97-AF65-F5344CB8AC3E}">
        <p14:creationId xmlns:p14="http://schemas.microsoft.com/office/powerpoint/2010/main" val="348700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Comment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latin typeface="Courier New"/>
                <a:cs typeface="Courier New"/>
              </a:rPr>
              <a:t>&lt;!-- Write your comments here --&gt;</a:t>
            </a:r>
          </a:p>
          <a:p>
            <a:pPr marL="0" indent="0">
              <a:buNone/>
            </a:pPr>
            <a:endParaRPr lang="en-US" dirty="0" smtClean="0">
              <a:latin typeface="Courier New"/>
              <a:cs typeface="Courier New"/>
            </a:endParaRPr>
          </a:p>
          <a:p>
            <a:pPr marL="0" indent="0">
              <a:buNone/>
            </a:pP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!--[if IE 9]</a:t>
            </a:r>
            <a:r>
              <a:rPr lang="en-US" dirty="0" smtClean="0">
                <a:latin typeface="Courier New"/>
                <a:cs typeface="Courier New"/>
              </a:rPr>
              <a:t>&gt;</a:t>
            </a:r>
          </a:p>
          <a:p>
            <a:pPr marL="0" indent="0">
              <a:buNone/>
            </a:pPr>
            <a:r>
              <a:rPr lang="en-US" dirty="0" smtClean="0">
                <a:latin typeface="Courier New"/>
                <a:cs typeface="Courier New"/>
              </a:rPr>
              <a:t>    </a:t>
            </a:r>
            <a:r>
              <a:rPr lang="en-US" dirty="0">
                <a:latin typeface="Courier New"/>
                <a:cs typeface="Courier New"/>
              </a:rPr>
              <a:t>.... some HTML here ....</a:t>
            </a:r>
          </a:p>
          <a:p>
            <a:pPr marL="0" indent="0">
              <a:buNone/>
            </a:pPr>
            <a:r>
              <a:rPr lang="en-US" dirty="0">
                <a:latin typeface="Courier New"/>
                <a:cs typeface="Courier New"/>
              </a:rPr>
              <a:t>&lt;![</a:t>
            </a:r>
            <a:r>
              <a:rPr lang="en-US" dirty="0" err="1">
                <a:latin typeface="Courier New"/>
                <a:cs typeface="Courier New"/>
              </a:rPr>
              <a:t>endif</a:t>
            </a:r>
            <a:r>
              <a:rPr lang="en-US" dirty="0">
                <a:latin typeface="Courier New"/>
                <a:cs typeface="Courier New"/>
              </a:rPr>
              <a:t>]--&gt;</a:t>
            </a:r>
          </a:p>
        </p:txBody>
      </p:sp>
    </p:spTree>
    <p:extLst>
      <p:ext uri="{BB962C8B-B14F-4D97-AF65-F5344CB8AC3E}">
        <p14:creationId xmlns:p14="http://schemas.microsoft.com/office/powerpoint/2010/main" val="149786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Images</a:t>
            </a:r>
            <a:endParaRPr lang="en-US" dirty="0"/>
          </a:p>
        </p:txBody>
      </p:sp>
      <p:sp>
        <p:nvSpPr>
          <p:cNvPr id="3" name="Content Placeholder 2"/>
          <p:cNvSpPr>
            <a:spLocks noGrp="1"/>
          </p:cNvSpPr>
          <p:nvPr>
            <p:ph idx="1"/>
          </p:nvPr>
        </p:nvSpPr>
        <p:spPr/>
        <p:txBody>
          <a:bodyPr/>
          <a:lstStyle/>
          <a:p>
            <a:pPr marL="0" indent="0">
              <a:buNone/>
            </a:pPr>
            <a:r>
              <a:rPr lang="en-US" dirty="0" smtClean="0"/>
              <a:t>In HTML, images are defined with the </a:t>
            </a:r>
            <a:r>
              <a:rPr lang="en-US" dirty="0" smtClean="0">
                <a:latin typeface="Courier New"/>
                <a:cs typeface="Courier New"/>
              </a:rPr>
              <a:t>&lt;</a:t>
            </a:r>
            <a:r>
              <a:rPr lang="en-US" dirty="0" err="1" smtClean="0">
                <a:latin typeface="Courier New"/>
                <a:cs typeface="Courier New"/>
              </a:rPr>
              <a:t>img</a:t>
            </a:r>
            <a:r>
              <a:rPr lang="en-US" dirty="0" smtClean="0">
                <a:latin typeface="Courier New"/>
                <a:cs typeface="Courier New"/>
              </a:rPr>
              <a:t>&gt;</a:t>
            </a:r>
            <a:r>
              <a:rPr lang="en-US" dirty="0" smtClean="0"/>
              <a:t>tag.</a:t>
            </a:r>
          </a:p>
          <a:p>
            <a:pPr marL="0" indent="0">
              <a:buNone/>
            </a:pPr>
            <a:r>
              <a:rPr lang="en-US" dirty="0" smtClean="0"/>
              <a:t>Syntax :</a:t>
            </a:r>
          </a:p>
          <a:p>
            <a:pPr marL="0" indent="0">
              <a:buNone/>
            </a:pPr>
            <a:r>
              <a:rPr lang="en-US" sz="2000" dirty="0" smtClean="0">
                <a:latin typeface="Courier New"/>
                <a:cs typeface="Courier New"/>
              </a:rPr>
              <a:t>&lt;</a:t>
            </a:r>
            <a:r>
              <a:rPr lang="en-US" sz="2000" dirty="0" err="1" smtClean="0">
                <a:latin typeface="Courier New"/>
                <a:cs typeface="Courier New"/>
              </a:rPr>
              <a:t>img</a:t>
            </a:r>
            <a:r>
              <a:rPr lang="en-US" sz="2000" dirty="0" smtClean="0">
                <a:latin typeface="Courier New"/>
                <a:cs typeface="Courier New"/>
              </a:rPr>
              <a:t> </a:t>
            </a:r>
            <a:r>
              <a:rPr lang="en-US" sz="2000" dirty="0" err="1" smtClean="0">
                <a:latin typeface="Courier New"/>
                <a:cs typeface="Courier New"/>
              </a:rPr>
              <a:t>src</a:t>
            </a:r>
            <a:r>
              <a:rPr lang="en-US" sz="2000" dirty="0" smtClean="0">
                <a:latin typeface="Courier New"/>
                <a:cs typeface="Courier New"/>
              </a:rPr>
              <a:t>="</a:t>
            </a:r>
            <a:r>
              <a:rPr lang="en-US" sz="2000" dirty="0" err="1" smtClean="0">
                <a:latin typeface="Courier New"/>
                <a:cs typeface="Courier New"/>
              </a:rPr>
              <a:t>url</a:t>
            </a:r>
            <a:r>
              <a:rPr lang="en-US" sz="2000" dirty="0" smtClean="0">
                <a:latin typeface="Courier New"/>
                <a:cs typeface="Courier New"/>
              </a:rPr>
              <a:t>" alt="</a:t>
            </a:r>
            <a:r>
              <a:rPr lang="en-US" sz="2000" dirty="0" err="1" smtClean="0">
                <a:latin typeface="Courier New"/>
                <a:cs typeface="Courier New"/>
              </a:rPr>
              <a:t>some_text</a:t>
            </a:r>
            <a:r>
              <a:rPr lang="en-US" sz="2000" dirty="0" smtClean="0">
                <a:latin typeface="Courier New"/>
                <a:cs typeface="Courier New"/>
              </a:rPr>
              <a:t>" style="</a:t>
            </a:r>
            <a:r>
              <a:rPr lang="en-US" sz="2000" dirty="0" err="1" smtClean="0">
                <a:latin typeface="Courier New"/>
                <a:cs typeface="Courier New"/>
              </a:rPr>
              <a:t>width:width;height:height</a:t>
            </a:r>
            <a:r>
              <a:rPr lang="en-US" sz="2000" dirty="0" smtClean="0">
                <a:latin typeface="Courier New"/>
                <a:cs typeface="Courier New"/>
              </a:rPr>
              <a:t>;”&gt;</a:t>
            </a:r>
          </a:p>
        </p:txBody>
      </p:sp>
    </p:spTree>
    <p:extLst>
      <p:ext uri="{BB962C8B-B14F-4D97-AF65-F5344CB8AC3E}">
        <p14:creationId xmlns:p14="http://schemas.microsoft.com/office/powerpoint/2010/main" val="260313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Images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a:cs typeface="Courier New"/>
              </a:rPr>
              <a:t>&lt;!DOCTYPE html&gt;</a:t>
            </a:r>
          </a:p>
          <a:p>
            <a:pPr marL="0" indent="0">
              <a:buNone/>
            </a:pPr>
            <a:r>
              <a:rPr lang="en-US" dirty="0">
                <a:latin typeface="Courier New"/>
                <a:cs typeface="Courier New"/>
              </a:rPr>
              <a:t>&lt;html&gt;</a:t>
            </a:r>
          </a:p>
          <a:p>
            <a:pPr marL="0" indent="0">
              <a:buNone/>
            </a:pPr>
            <a:r>
              <a:rPr lang="en-US" dirty="0">
                <a:latin typeface="Courier New"/>
                <a:cs typeface="Courier New"/>
              </a:rPr>
              <a:t>&lt;head&gt;</a:t>
            </a:r>
          </a:p>
          <a:p>
            <a:pPr marL="0" indent="0">
              <a:buNone/>
            </a:pPr>
            <a:r>
              <a:rPr lang="en-US" dirty="0">
                <a:latin typeface="Courier New"/>
                <a:cs typeface="Courier New"/>
              </a:rPr>
              <a:t>&lt;style&gt;</a:t>
            </a:r>
          </a:p>
          <a:p>
            <a:pPr marL="0" indent="0">
              <a:buNone/>
            </a:pPr>
            <a:r>
              <a:rPr lang="en-US" dirty="0" err="1">
                <a:latin typeface="Courier New"/>
                <a:cs typeface="Courier New"/>
              </a:rPr>
              <a:t>img</a:t>
            </a:r>
            <a:r>
              <a:rPr lang="en-US" dirty="0">
                <a:latin typeface="Courier New"/>
                <a:cs typeface="Courier New"/>
              </a:rPr>
              <a:t> {</a:t>
            </a:r>
          </a:p>
          <a:p>
            <a:pPr marL="0" indent="0">
              <a:buNone/>
            </a:pPr>
            <a:r>
              <a:rPr lang="en-US" dirty="0">
                <a:latin typeface="Courier New"/>
                <a:cs typeface="Courier New"/>
              </a:rPr>
              <a:t>    width:100%;</a:t>
            </a:r>
          </a:p>
          <a:p>
            <a:pPr marL="0" indent="0">
              <a:buNone/>
            </a:pPr>
            <a:r>
              <a:rPr lang="en-US" dirty="0">
                <a:latin typeface="Courier New"/>
                <a:cs typeface="Courier New"/>
              </a:rPr>
              <a:t>}</a:t>
            </a:r>
          </a:p>
          <a:p>
            <a:pPr marL="0" indent="0">
              <a:buNone/>
            </a:pPr>
            <a:r>
              <a:rPr lang="en-US" dirty="0">
                <a:latin typeface="Courier New"/>
                <a:cs typeface="Courier New"/>
              </a:rPr>
              <a:t>&lt;/style&gt;</a:t>
            </a:r>
          </a:p>
          <a:p>
            <a:pPr marL="0" indent="0">
              <a:buNone/>
            </a:pPr>
            <a:r>
              <a:rPr lang="en-US" dirty="0">
                <a:latin typeface="Courier New"/>
                <a:cs typeface="Courier New"/>
              </a:rPr>
              <a:t>&lt;/head&gt;</a:t>
            </a:r>
          </a:p>
          <a:p>
            <a:pPr marL="0" indent="0">
              <a:buNone/>
            </a:pPr>
            <a:r>
              <a:rPr lang="en-US" dirty="0">
                <a:latin typeface="Courier New"/>
                <a:cs typeface="Courier New"/>
              </a:rPr>
              <a:t>&lt;body&gt;</a:t>
            </a:r>
          </a:p>
          <a:p>
            <a:pPr marL="0" indent="0">
              <a:buNone/>
            </a:pPr>
            <a:endParaRPr lang="en-US" dirty="0">
              <a:latin typeface="Courier New"/>
              <a:cs typeface="Courier New"/>
            </a:endParaRPr>
          </a:p>
          <a:p>
            <a:pPr marL="0" indent="0">
              <a:buNone/>
            </a:pPr>
            <a:r>
              <a:rPr lang="en-US" dirty="0">
                <a:latin typeface="Courier New"/>
                <a:cs typeface="Courier New"/>
              </a:rPr>
              <a:t>&lt;p&gt;Using the style attribute:&lt;/p&gt;</a:t>
            </a:r>
          </a:p>
          <a:p>
            <a:pPr marL="0" indent="0">
              <a:buNone/>
            </a:pPr>
            <a:r>
              <a:rPr lang="en-US" dirty="0">
                <a:latin typeface="Courier New"/>
                <a:cs typeface="Courier New"/>
              </a:rPr>
              <a: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="html5.gif" alt="HTML5 Icon" style="width:128px;height:128px;"&gt;</a:t>
            </a:r>
          </a:p>
          <a:p>
            <a:pPr marL="0" indent="0">
              <a:buNone/>
            </a:pPr>
            <a:endParaRPr lang="en-US" dirty="0">
              <a:latin typeface="Courier New"/>
              <a:cs typeface="Courier New"/>
            </a:endParaRPr>
          </a:p>
          <a:p>
            <a:pPr marL="0" indent="0">
              <a:buNone/>
            </a:pPr>
            <a:r>
              <a:rPr lang="en-US" dirty="0">
                <a:latin typeface="Courier New"/>
                <a:cs typeface="Courier New"/>
              </a:rPr>
              <a:t>&lt;p&gt;Using the width and height attributes:&lt;/p&gt;</a:t>
            </a:r>
          </a:p>
          <a:p>
            <a:pPr marL="0" indent="0">
              <a:buNone/>
            </a:pPr>
            <a:r>
              <a:rPr lang="en-US" dirty="0">
                <a:latin typeface="Courier New"/>
                <a:cs typeface="Courier New"/>
              </a:rPr>
              <a: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="html5.gif" alt="HTML5 Icon" width="128" height="128"&gt;</a:t>
            </a:r>
          </a:p>
          <a:p>
            <a:pPr marL="0" indent="0">
              <a:buNone/>
            </a:pPr>
            <a:endParaRPr lang="en-US" dirty="0">
              <a:latin typeface="Courier New"/>
              <a:cs typeface="Courier New"/>
            </a:endParaRPr>
          </a:p>
          <a:p>
            <a:pPr marL="0" indent="0">
              <a:buNone/>
            </a:pPr>
            <a:r>
              <a:rPr lang="en-US" dirty="0">
                <a:latin typeface="Courier New"/>
                <a:cs typeface="Courier New"/>
              </a:rPr>
              <a:t>&lt;/body&gt;</a:t>
            </a:r>
          </a:p>
          <a:p>
            <a:pPr marL="0" indent="0">
              <a:buNone/>
            </a:pPr>
            <a:r>
              <a:rPr lang="en-US" dirty="0">
                <a:latin typeface="Courier New"/>
                <a:cs typeface="Courier New"/>
              </a:rPr>
              <a:t>&lt;/html&gt;</a:t>
            </a:r>
          </a:p>
          <a:p>
            <a:endParaRPr lang="en-US" dirty="0"/>
          </a:p>
        </p:txBody>
      </p:sp>
      <p:pic>
        <p:nvPicPr>
          <p:cNvPr id="4" name="Picture 3" descr="Screen Shot 2017-01-19 at 22.08.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090" y="1807094"/>
            <a:ext cx="4688710" cy="2820976"/>
          </a:xfrm>
          <a:prstGeom prst="rect">
            <a:avLst/>
          </a:prstGeom>
        </p:spPr>
      </p:pic>
    </p:spTree>
    <p:extLst>
      <p:ext uri="{BB962C8B-B14F-4D97-AF65-F5344CB8AC3E}">
        <p14:creationId xmlns:p14="http://schemas.microsoft.com/office/powerpoint/2010/main" val="3190665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Images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latin typeface="Courier New"/>
                <a:cs typeface="Courier New"/>
              </a:rPr>
              <a:t>&lt;p&gt;&lt;strong&gt;Float the image to the right:&lt;/strong&gt;&lt;/p&gt;</a:t>
            </a:r>
          </a:p>
          <a:p>
            <a:pPr marL="0" indent="0">
              <a:buNone/>
            </a:pPr>
            <a:r>
              <a:rPr lang="en-US" dirty="0">
                <a:latin typeface="Courier New"/>
                <a:cs typeface="Courier New"/>
              </a:rPr>
              <a:t>&lt;p&gt;</a:t>
            </a:r>
          </a:p>
          <a:p>
            <a:pPr marL="0" indent="0">
              <a:buNone/>
            </a:pPr>
            <a:r>
              <a:rPr lang="en-US" dirty="0">
                <a:latin typeface="Courier New"/>
                <a:cs typeface="Courier New"/>
              </a:rPr>
              <a: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a:t>
            </a:r>
            <a:r>
              <a:rPr lang="en-US" dirty="0" err="1">
                <a:latin typeface="Courier New"/>
                <a:cs typeface="Courier New"/>
              </a:rPr>
              <a:t>smiley.gif</a:t>
            </a:r>
            <a:r>
              <a:rPr lang="en-US" dirty="0">
                <a:latin typeface="Courier New"/>
                <a:cs typeface="Courier New"/>
              </a:rPr>
              <a:t>" alt="Smiley face" style="</a:t>
            </a:r>
            <a:r>
              <a:rPr lang="en-US" b="1" dirty="0">
                <a:latin typeface="Courier New"/>
                <a:cs typeface="Courier New"/>
              </a:rPr>
              <a:t>float:right</a:t>
            </a:r>
            <a:r>
              <a:rPr lang="en-US" dirty="0">
                <a:latin typeface="Courier New"/>
                <a:cs typeface="Courier New"/>
              </a:rPr>
              <a:t>;width:42px;height:42px;"&gt;</a:t>
            </a:r>
          </a:p>
          <a:p>
            <a:pPr marL="0" indent="0">
              <a:buNone/>
            </a:pPr>
            <a:r>
              <a:rPr lang="en-US" dirty="0">
                <a:latin typeface="Courier New"/>
                <a:cs typeface="Courier New"/>
              </a:rPr>
              <a:t>A paragraph with a floating image. A paragraph with a floating image. A paragraph with a floating image.</a:t>
            </a:r>
          </a:p>
          <a:p>
            <a:pPr marL="0" indent="0">
              <a:buNone/>
            </a:pPr>
            <a:r>
              <a:rPr lang="en-US" dirty="0">
                <a:latin typeface="Courier New"/>
                <a:cs typeface="Courier New"/>
              </a:rPr>
              <a:t>&lt;/p&gt;</a:t>
            </a:r>
          </a:p>
          <a:p>
            <a:pPr marL="0" indent="0">
              <a:buNone/>
            </a:pPr>
            <a:endParaRPr lang="en-US" dirty="0">
              <a:latin typeface="Courier New"/>
              <a:cs typeface="Courier New"/>
            </a:endParaRPr>
          </a:p>
          <a:p>
            <a:pPr marL="0" indent="0">
              <a:buNone/>
            </a:pPr>
            <a:r>
              <a:rPr lang="en-US" dirty="0">
                <a:latin typeface="Courier New"/>
                <a:cs typeface="Courier New"/>
              </a:rPr>
              <a:t>&lt;p&gt;&lt;strong&gt;Float the image to the left:&lt;/strong&gt;&lt;/p&gt;</a:t>
            </a:r>
          </a:p>
          <a:p>
            <a:pPr marL="0" indent="0">
              <a:buNone/>
            </a:pPr>
            <a:r>
              <a:rPr lang="en-US" dirty="0">
                <a:latin typeface="Courier New"/>
                <a:cs typeface="Courier New"/>
              </a:rPr>
              <a:t>&lt;p&gt;</a:t>
            </a:r>
          </a:p>
          <a:p>
            <a:pPr marL="0" indent="0">
              <a:buNone/>
            </a:pPr>
            <a:r>
              <a:rPr lang="en-US" dirty="0">
                <a:latin typeface="Courier New"/>
                <a:cs typeface="Courier New"/>
              </a:rPr>
              <a:t>&lt;</a:t>
            </a:r>
            <a:r>
              <a:rPr lang="en-US" dirty="0" err="1">
                <a:latin typeface="Courier New"/>
                <a:cs typeface="Courier New"/>
              </a:rPr>
              <a:t>img</a:t>
            </a:r>
            <a:r>
              <a:rPr lang="en-US" dirty="0">
                <a:latin typeface="Courier New"/>
                <a:cs typeface="Courier New"/>
              </a:rPr>
              <a:t> </a:t>
            </a:r>
            <a:r>
              <a:rPr lang="en-US" dirty="0" err="1">
                <a:latin typeface="Courier New"/>
                <a:cs typeface="Courier New"/>
              </a:rPr>
              <a:t>src</a:t>
            </a:r>
            <a:r>
              <a:rPr lang="en-US" dirty="0">
                <a:latin typeface="Courier New"/>
                <a:cs typeface="Courier New"/>
              </a:rPr>
              <a:t>="</a:t>
            </a:r>
            <a:r>
              <a:rPr lang="en-US" dirty="0" err="1">
                <a:latin typeface="Courier New"/>
                <a:cs typeface="Courier New"/>
              </a:rPr>
              <a:t>smiley.gif</a:t>
            </a:r>
            <a:r>
              <a:rPr lang="en-US" dirty="0">
                <a:latin typeface="Courier New"/>
                <a:cs typeface="Courier New"/>
              </a:rPr>
              <a:t>" alt="Smiley face" style="</a:t>
            </a:r>
            <a:r>
              <a:rPr lang="en-US" b="1" dirty="0">
                <a:latin typeface="Courier New"/>
                <a:cs typeface="Courier New"/>
              </a:rPr>
              <a:t>float:left</a:t>
            </a:r>
            <a:r>
              <a:rPr lang="en-US" dirty="0">
                <a:latin typeface="Courier New"/>
                <a:cs typeface="Courier New"/>
              </a:rPr>
              <a:t>;width:42px;height:42px;"&gt;</a:t>
            </a:r>
          </a:p>
          <a:p>
            <a:pPr marL="0" indent="0">
              <a:buNone/>
            </a:pPr>
            <a:r>
              <a:rPr lang="en-US" dirty="0">
                <a:latin typeface="Courier New"/>
                <a:cs typeface="Courier New"/>
              </a:rPr>
              <a:t>A paragraph with a floating image. A paragraph with a floating image. A paragraph with a floating image.  </a:t>
            </a:r>
          </a:p>
          <a:p>
            <a:pPr marL="0" indent="0">
              <a:buNone/>
            </a:pPr>
            <a:r>
              <a:rPr lang="en-US" dirty="0">
                <a:latin typeface="Courier New"/>
                <a:cs typeface="Courier New"/>
              </a:rPr>
              <a:t>&lt;/p&gt;</a:t>
            </a:r>
          </a:p>
        </p:txBody>
      </p:sp>
    </p:spTree>
    <p:extLst>
      <p:ext uri="{BB962C8B-B14F-4D97-AF65-F5344CB8AC3E}">
        <p14:creationId xmlns:p14="http://schemas.microsoft.com/office/powerpoint/2010/main" val="3265936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HTML links are hyperlinks.</a:t>
            </a:r>
          </a:p>
          <a:p>
            <a:pPr marL="0" indent="0">
              <a:buNone/>
            </a:pPr>
            <a:r>
              <a:rPr lang="en-US" dirty="0" smtClean="0"/>
              <a:t>You </a:t>
            </a:r>
            <a:r>
              <a:rPr lang="en-US" dirty="0"/>
              <a:t>can click on a link and jump to another </a:t>
            </a:r>
            <a:r>
              <a:rPr lang="en-US" dirty="0" smtClean="0"/>
              <a:t>document</a:t>
            </a:r>
            <a:endParaRPr lang="en-US" dirty="0"/>
          </a:p>
          <a:p>
            <a:pPr marL="0" indent="0">
              <a:buNone/>
            </a:pPr>
            <a:r>
              <a:rPr lang="en-US" dirty="0">
                <a:latin typeface="Courier New"/>
                <a:cs typeface="Courier New"/>
              </a:rPr>
              <a:t>&lt;a </a:t>
            </a:r>
            <a:r>
              <a:rPr lang="en-US" dirty="0" err="1">
                <a:latin typeface="Courier New"/>
                <a:cs typeface="Courier New"/>
              </a:rPr>
              <a:t>href</a:t>
            </a:r>
            <a:r>
              <a:rPr lang="en-US" dirty="0">
                <a:latin typeface="Courier New"/>
                <a:cs typeface="Courier New"/>
              </a:rPr>
              <a:t>="</a:t>
            </a:r>
            <a:r>
              <a:rPr lang="en-US" dirty="0" err="1">
                <a:latin typeface="Courier New"/>
                <a:cs typeface="Courier New"/>
              </a:rPr>
              <a:t>url</a:t>
            </a:r>
            <a:r>
              <a:rPr lang="en-US" dirty="0">
                <a:latin typeface="Courier New"/>
                <a:cs typeface="Courier New"/>
              </a:rPr>
              <a:t>"&gt;link text&lt;/a</a:t>
            </a:r>
            <a:r>
              <a:rPr lang="en-US" dirty="0" smtClean="0">
                <a:latin typeface="Courier New"/>
                <a:cs typeface="Courier New"/>
              </a:rPr>
              <a:t>&gt;</a:t>
            </a:r>
          </a:p>
          <a:p>
            <a:pPr marL="0" indent="0">
              <a:buNone/>
            </a:pPr>
            <a:r>
              <a:rPr lang="en-US" dirty="0" smtClean="0"/>
              <a:t>Default  :</a:t>
            </a:r>
          </a:p>
          <a:p>
            <a:pPr marL="0" indent="0">
              <a:buNone/>
            </a:pPr>
            <a:r>
              <a:rPr lang="en-US" dirty="0"/>
              <a:t>An unvisited link is underlined and blue</a:t>
            </a:r>
          </a:p>
          <a:p>
            <a:pPr marL="0" indent="0">
              <a:buNone/>
            </a:pPr>
            <a:r>
              <a:rPr lang="en-US" dirty="0"/>
              <a:t>A visited link is underlined and purple</a:t>
            </a:r>
          </a:p>
          <a:p>
            <a:pPr marL="0" indent="0">
              <a:buNone/>
            </a:pPr>
            <a:r>
              <a:rPr lang="en-US" dirty="0"/>
              <a:t>An active link is underlined and red</a:t>
            </a:r>
          </a:p>
          <a:p>
            <a:pPr marL="0" indent="0">
              <a:buNone/>
            </a:pPr>
            <a:endParaRPr lang="en-US" dirty="0">
              <a:latin typeface="Courier New"/>
              <a:cs typeface="Courier New"/>
            </a:endParaRPr>
          </a:p>
        </p:txBody>
      </p:sp>
    </p:spTree>
    <p:extLst>
      <p:ext uri="{BB962C8B-B14F-4D97-AF65-F5344CB8AC3E}">
        <p14:creationId xmlns:p14="http://schemas.microsoft.com/office/powerpoint/2010/main" val="4114575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	</a:t>
            </a:r>
            <a:endParaRPr lang="en-US" dirty="0"/>
          </a:p>
        </p:txBody>
      </p:sp>
      <p:sp>
        <p:nvSpPr>
          <p:cNvPr id="3" name="Content Placeholder 2"/>
          <p:cNvSpPr>
            <a:spLocks noGrp="1"/>
          </p:cNvSpPr>
          <p:nvPr>
            <p:ph idx="1"/>
          </p:nvPr>
        </p:nvSpPr>
        <p:spPr/>
        <p:txBody>
          <a:bodyPr>
            <a:noAutofit/>
          </a:bodyPr>
          <a:lstStyle/>
          <a:p>
            <a:pPr marL="0" indent="0">
              <a:buNone/>
            </a:pPr>
            <a:r>
              <a:rPr lang="en-US" sz="1050" dirty="0" err="1">
                <a:latin typeface="Courier New"/>
                <a:cs typeface="Courier New"/>
              </a:rPr>
              <a:t>a:link</a:t>
            </a:r>
            <a:r>
              <a:rPr lang="en-US" sz="1050" dirty="0">
                <a:latin typeface="Courier New"/>
                <a:cs typeface="Courier New"/>
              </a:rPr>
              <a:t> {</a:t>
            </a:r>
          </a:p>
          <a:p>
            <a:pPr marL="0" indent="0">
              <a:buNone/>
            </a:pPr>
            <a:r>
              <a:rPr lang="en-US" sz="1050" dirty="0">
                <a:latin typeface="Courier New"/>
                <a:cs typeface="Courier New"/>
              </a:rPr>
              <a:t>    color: green;</a:t>
            </a:r>
          </a:p>
          <a:p>
            <a:pPr marL="0" indent="0">
              <a:buNone/>
            </a:pPr>
            <a:r>
              <a:rPr lang="en-US" sz="1050" dirty="0">
                <a:latin typeface="Courier New"/>
                <a:cs typeface="Courier New"/>
              </a:rPr>
              <a:t>    background-color: transparent;</a:t>
            </a:r>
          </a:p>
          <a:p>
            <a:pPr marL="0" indent="0">
              <a:buNone/>
            </a:pPr>
            <a:r>
              <a:rPr lang="en-US" sz="1050" dirty="0">
                <a:latin typeface="Courier New"/>
                <a:cs typeface="Courier New"/>
              </a:rPr>
              <a:t>    text-decoration: none;</a:t>
            </a:r>
          </a:p>
          <a:p>
            <a:pPr marL="0" indent="0">
              <a:buNone/>
            </a:pPr>
            <a:r>
              <a:rPr lang="en-US" sz="1050" dirty="0">
                <a:latin typeface="Courier New"/>
                <a:cs typeface="Courier New"/>
              </a:rPr>
              <a:t>}</a:t>
            </a:r>
          </a:p>
          <a:p>
            <a:pPr marL="0" indent="0">
              <a:buNone/>
            </a:pPr>
            <a:r>
              <a:rPr lang="en-US" sz="1050" dirty="0" err="1">
                <a:latin typeface="Courier New"/>
                <a:cs typeface="Courier New"/>
              </a:rPr>
              <a:t>a:visited</a:t>
            </a:r>
            <a:r>
              <a:rPr lang="en-US" sz="1050" dirty="0">
                <a:latin typeface="Courier New"/>
                <a:cs typeface="Courier New"/>
              </a:rPr>
              <a:t> {</a:t>
            </a:r>
          </a:p>
          <a:p>
            <a:pPr marL="0" indent="0">
              <a:buNone/>
            </a:pPr>
            <a:r>
              <a:rPr lang="en-US" sz="1050" dirty="0">
                <a:latin typeface="Courier New"/>
                <a:cs typeface="Courier New"/>
              </a:rPr>
              <a:t>    color: pink;</a:t>
            </a:r>
          </a:p>
          <a:p>
            <a:pPr marL="0" indent="0">
              <a:buNone/>
            </a:pPr>
            <a:r>
              <a:rPr lang="en-US" sz="1050" dirty="0">
                <a:latin typeface="Courier New"/>
                <a:cs typeface="Courier New"/>
              </a:rPr>
              <a:t>    background-color: transparent;</a:t>
            </a:r>
          </a:p>
          <a:p>
            <a:pPr marL="0" indent="0">
              <a:buNone/>
            </a:pPr>
            <a:r>
              <a:rPr lang="en-US" sz="1050" dirty="0">
                <a:latin typeface="Courier New"/>
                <a:cs typeface="Courier New"/>
              </a:rPr>
              <a:t>    text-decoration: none;</a:t>
            </a:r>
          </a:p>
          <a:p>
            <a:pPr marL="0" indent="0">
              <a:buNone/>
            </a:pPr>
            <a:r>
              <a:rPr lang="en-US" sz="1050" dirty="0">
                <a:latin typeface="Courier New"/>
                <a:cs typeface="Courier New"/>
              </a:rPr>
              <a:t>}</a:t>
            </a:r>
          </a:p>
          <a:p>
            <a:pPr marL="0" indent="0">
              <a:buNone/>
            </a:pPr>
            <a:r>
              <a:rPr lang="en-US" sz="1050" dirty="0" err="1">
                <a:latin typeface="Courier New"/>
                <a:cs typeface="Courier New"/>
              </a:rPr>
              <a:t>a:hover</a:t>
            </a:r>
            <a:r>
              <a:rPr lang="en-US" sz="1050" dirty="0">
                <a:latin typeface="Courier New"/>
                <a:cs typeface="Courier New"/>
              </a:rPr>
              <a:t> {</a:t>
            </a:r>
          </a:p>
          <a:p>
            <a:pPr marL="0" indent="0">
              <a:buNone/>
            </a:pPr>
            <a:r>
              <a:rPr lang="en-US" sz="1050" dirty="0">
                <a:latin typeface="Courier New"/>
                <a:cs typeface="Courier New"/>
              </a:rPr>
              <a:t>    color: red;</a:t>
            </a:r>
          </a:p>
          <a:p>
            <a:pPr marL="0" indent="0">
              <a:buNone/>
            </a:pPr>
            <a:r>
              <a:rPr lang="en-US" sz="1050" dirty="0">
                <a:latin typeface="Courier New"/>
                <a:cs typeface="Courier New"/>
              </a:rPr>
              <a:t>    background-color: transparent;</a:t>
            </a:r>
          </a:p>
          <a:p>
            <a:pPr marL="0" indent="0">
              <a:buNone/>
            </a:pPr>
            <a:r>
              <a:rPr lang="en-US" sz="1050" dirty="0">
                <a:latin typeface="Courier New"/>
                <a:cs typeface="Courier New"/>
              </a:rPr>
              <a:t>    text-decoration: underline;</a:t>
            </a:r>
          </a:p>
          <a:p>
            <a:pPr marL="0" indent="0">
              <a:buNone/>
            </a:pPr>
            <a:r>
              <a:rPr lang="en-US" sz="1050" dirty="0">
                <a:latin typeface="Courier New"/>
                <a:cs typeface="Courier New"/>
              </a:rPr>
              <a:t>}</a:t>
            </a:r>
          </a:p>
          <a:p>
            <a:pPr marL="0" indent="0">
              <a:buNone/>
            </a:pPr>
            <a:r>
              <a:rPr lang="en-US" sz="1050" dirty="0" err="1">
                <a:latin typeface="Courier New"/>
                <a:cs typeface="Courier New"/>
              </a:rPr>
              <a:t>a:active</a:t>
            </a:r>
            <a:r>
              <a:rPr lang="en-US" sz="1050" dirty="0">
                <a:latin typeface="Courier New"/>
                <a:cs typeface="Courier New"/>
              </a:rPr>
              <a:t> {</a:t>
            </a:r>
          </a:p>
          <a:p>
            <a:pPr marL="0" indent="0">
              <a:buNone/>
            </a:pPr>
            <a:r>
              <a:rPr lang="en-US" sz="1050" dirty="0">
                <a:latin typeface="Courier New"/>
                <a:cs typeface="Courier New"/>
              </a:rPr>
              <a:t>    color: yellow;</a:t>
            </a:r>
          </a:p>
          <a:p>
            <a:pPr marL="0" indent="0">
              <a:buNone/>
            </a:pPr>
            <a:r>
              <a:rPr lang="en-US" sz="1050" dirty="0">
                <a:latin typeface="Courier New"/>
                <a:cs typeface="Courier New"/>
              </a:rPr>
              <a:t>    background-color: transparent;</a:t>
            </a:r>
          </a:p>
          <a:p>
            <a:pPr marL="0" indent="0">
              <a:buNone/>
            </a:pPr>
            <a:r>
              <a:rPr lang="en-US" sz="1050" dirty="0">
                <a:latin typeface="Courier New"/>
                <a:cs typeface="Courier New"/>
              </a:rPr>
              <a:t>    text-decoration: underline;</a:t>
            </a:r>
          </a:p>
          <a:p>
            <a:pPr marL="0" indent="0">
              <a:buNone/>
            </a:pPr>
            <a:r>
              <a:rPr lang="en-US" sz="1050" dirty="0">
                <a:latin typeface="Courier New"/>
                <a:cs typeface="Courier New"/>
              </a:rPr>
              <a:t>}</a:t>
            </a:r>
          </a:p>
        </p:txBody>
      </p:sp>
    </p:spTree>
    <p:extLst>
      <p:ext uri="{BB962C8B-B14F-4D97-AF65-F5344CB8AC3E}">
        <p14:creationId xmlns:p14="http://schemas.microsoft.com/office/powerpoint/2010/main" val="2087604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target attribute specifies where to open the linked document</a:t>
            </a:r>
            <a:r>
              <a:rPr lang="en-US" dirty="0" smtClean="0"/>
              <a:t>.</a:t>
            </a:r>
          </a:p>
          <a:p>
            <a:pPr marL="0" indent="0">
              <a:buNone/>
            </a:pPr>
            <a:endParaRPr lang="en-US" dirty="0" smtClean="0"/>
          </a:p>
          <a:p>
            <a:pPr marL="0" indent="0">
              <a:buNone/>
            </a:pPr>
            <a:r>
              <a:rPr lang="en-US" dirty="0" smtClean="0"/>
              <a:t>_blank </a:t>
            </a:r>
            <a:r>
              <a:rPr lang="en-US" dirty="0"/>
              <a:t>- Opens the linked document in a new window or tab</a:t>
            </a:r>
          </a:p>
          <a:p>
            <a:pPr marL="0" indent="0">
              <a:buNone/>
            </a:pPr>
            <a:endParaRPr lang="en-US" dirty="0" smtClean="0"/>
          </a:p>
          <a:p>
            <a:pPr marL="0" indent="0">
              <a:buNone/>
            </a:pPr>
            <a:r>
              <a:rPr lang="en-US" dirty="0" smtClean="0"/>
              <a:t>_self </a:t>
            </a:r>
            <a:r>
              <a:rPr lang="en-US" dirty="0"/>
              <a:t>- Opens the linked document in the same window/tab as it was clicked (this is default)</a:t>
            </a:r>
          </a:p>
          <a:p>
            <a:pPr marL="0" indent="0">
              <a:buNone/>
            </a:pPr>
            <a:endParaRPr lang="en-US" dirty="0" smtClean="0"/>
          </a:p>
        </p:txBody>
      </p:sp>
    </p:spTree>
    <p:extLst>
      <p:ext uri="{BB962C8B-B14F-4D97-AF65-F5344CB8AC3E}">
        <p14:creationId xmlns:p14="http://schemas.microsoft.com/office/powerpoint/2010/main" val="176140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HTML bookmarks are used to allow readers to jump to specific parts of a Web page.</a:t>
            </a:r>
          </a:p>
          <a:p>
            <a:pPr marL="0" indent="0">
              <a:buNone/>
            </a:pPr>
            <a:endParaRPr lang="en-US" dirty="0" smtClean="0"/>
          </a:p>
          <a:p>
            <a:pPr marL="0" indent="0">
              <a:buNone/>
            </a:pPr>
            <a:r>
              <a:rPr lang="en-US" dirty="0" smtClean="0"/>
              <a:t>Bookmarks </a:t>
            </a:r>
            <a:r>
              <a:rPr lang="en-US" dirty="0"/>
              <a:t>can be useful if your webpage is very long.</a:t>
            </a:r>
          </a:p>
          <a:p>
            <a:pPr marL="0" indent="0">
              <a:buNone/>
            </a:pPr>
            <a:endParaRPr lang="en-US" dirty="0" smtClean="0"/>
          </a:p>
          <a:p>
            <a:pPr marL="0" indent="0">
              <a:buNone/>
            </a:pPr>
            <a:r>
              <a:rPr lang="en-US" dirty="0" smtClean="0"/>
              <a:t>To </a:t>
            </a:r>
            <a:r>
              <a:rPr lang="en-US" dirty="0"/>
              <a:t>make a bookmark, you must first create the bookmark, and then add a link to it.</a:t>
            </a:r>
          </a:p>
          <a:p>
            <a:pPr marL="0" indent="0">
              <a:buNone/>
            </a:pPr>
            <a:endParaRPr lang="en-US" dirty="0" smtClean="0"/>
          </a:p>
          <a:p>
            <a:pPr marL="0" indent="0">
              <a:buNone/>
            </a:pPr>
            <a:r>
              <a:rPr lang="en-US" dirty="0" smtClean="0"/>
              <a:t>When </a:t>
            </a:r>
            <a:r>
              <a:rPr lang="en-US" dirty="0"/>
              <a:t>the link is clicked, the page will scroll to the location with the bookmark.</a:t>
            </a:r>
          </a:p>
          <a:p>
            <a:endParaRPr lang="en-US" dirty="0"/>
          </a:p>
          <a:p>
            <a:endParaRPr lang="en-US" dirty="0"/>
          </a:p>
        </p:txBody>
      </p:sp>
    </p:spTree>
    <p:extLst>
      <p:ext uri="{BB962C8B-B14F-4D97-AF65-F5344CB8AC3E}">
        <p14:creationId xmlns:p14="http://schemas.microsoft.com/office/powerpoint/2010/main" val="2183050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Tables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HTML tables allow web authors to arrange data like text, images, links, other tables, etc. into rows and columns of cells.</a:t>
            </a:r>
          </a:p>
          <a:p>
            <a:pPr marL="0" indent="0">
              <a:buNone/>
            </a:pPr>
            <a:endParaRPr lang="en-US" dirty="0"/>
          </a:p>
          <a:p>
            <a:pPr marL="0" indent="0">
              <a:buNone/>
            </a:pPr>
            <a:r>
              <a:rPr lang="en-US" dirty="0"/>
              <a:t>The HTML tables are created using the </a:t>
            </a:r>
            <a:r>
              <a:rPr lang="en-US" dirty="0">
                <a:latin typeface="Courier New"/>
                <a:cs typeface="Courier New"/>
              </a:rPr>
              <a:t>&lt;table&gt; </a:t>
            </a:r>
            <a:r>
              <a:rPr lang="en-US" dirty="0"/>
              <a:t>tag in which the </a:t>
            </a:r>
            <a:r>
              <a:rPr lang="en-US" dirty="0">
                <a:latin typeface="Courier New"/>
                <a:cs typeface="Courier New"/>
              </a:rPr>
              <a:t>&lt;</a:t>
            </a:r>
            <a:r>
              <a:rPr lang="en-US" dirty="0" err="1">
                <a:latin typeface="Courier New"/>
                <a:cs typeface="Courier New"/>
              </a:rPr>
              <a:t>tr</a:t>
            </a:r>
            <a:r>
              <a:rPr lang="en-US" dirty="0">
                <a:latin typeface="Courier New"/>
                <a:cs typeface="Courier New"/>
              </a:rPr>
              <a:t>&gt;</a:t>
            </a:r>
            <a:r>
              <a:rPr lang="en-US" dirty="0"/>
              <a:t> tag is used to create table rows and </a:t>
            </a:r>
            <a:r>
              <a:rPr lang="en-US" dirty="0">
                <a:latin typeface="Courier New"/>
                <a:cs typeface="Courier New"/>
              </a:rPr>
              <a:t>&lt;td&gt; </a:t>
            </a:r>
            <a:r>
              <a:rPr lang="en-US" dirty="0"/>
              <a:t>tag is used to create data cells.</a:t>
            </a:r>
          </a:p>
        </p:txBody>
      </p:sp>
    </p:spTree>
    <p:extLst>
      <p:ext uri="{BB962C8B-B14F-4D97-AF65-F5344CB8AC3E}">
        <p14:creationId xmlns:p14="http://schemas.microsoft.com/office/powerpoint/2010/main" val="363087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Version</a:t>
            </a:r>
            <a:endParaRPr lang="en-US" dirty="0"/>
          </a:p>
        </p:txBody>
      </p:sp>
      <p:pic>
        <p:nvPicPr>
          <p:cNvPr id="5" name="Content Placeholder 4" descr="Screen Shot 2017-01-18 at 21.04.17.png"/>
          <p:cNvPicPr>
            <a:picLocks noGrp="1" noChangeAspect="1"/>
          </p:cNvPicPr>
          <p:nvPr>
            <p:ph idx="1"/>
          </p:nvPr>
        </p:nvPicPr>
        <p:blipFill>
          <a:blip r:embed="rId2">
            <a:extLst>
              <a:ext uri="{28A0092B-C50C-407E-A947-70E740481C1C}">
                <a14:useLocalDpi xmlns:a14="http://schemas.microsoft.com/office/drawing/2010/main" val="0"/>
              </a:ext>
            </a:extLst>
          </a:blip>
          <a:srcRect t="-19722" b="-19722"/>
          <a:stretch>
            <a:fillRect/>
          </a:stretch>
        </p:blipFill>
        <p:spPr/>
      </p:pic>
    </p:spTree>
    <p:extLst>
      <p:ext uri="{BB962C8B-B14F-4D97-AF65-F5344CB8AC3E}">
        <p14:creationId xmlns:p14="http://schemas.microsoft.com/office/powerpoint/2010/main" val="492122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Grouping tags</a:t>
            </a:r>
            <a:endParaRPr lang="en-US" dirty="0"/>
          </a:p>
        </p:txBody>
      </p:sp>
      <p:pic>
        <p:nvPicPr>
          <p:cNvPr id="4" name="Picture 3" descr="Screen Shot 2017-01-19 at 22.47.57.png"/>
          <p:cNvPicPr>
            <a:picLocks noChangeAspect="1"/>
          </p:cNvPicPr>
          <p:nvPr/>
        </p:nvPicPr>
        <p:blipFill rotWithShape="1">
          <a:blip r:embed="rId2">
            <a:extLst>
              <a:ext uri="{28A0092B-C50C-407E-A947-70E740481C1C}">
                <a14:useLocalDpi xmlns:a14="http://schemas.microsoft.com/office/drawing/2010/main" val="0"/>
              </a:ext>
            </a:extLst>
          </a:blip>
          <a:srcRect l="1935" r="34885"/>
          <a:stretch/>
        </p:blipFill>
        <p:spPr>
          <a:xfrm>
            <a:off x="457199" y="2051553"/>
            <a:ext cx="8313501" cy="2080086"/>
          </a:xfrm>
          <a:prstGeom prst="rect">
            <a:avLst/>
          </a:prstGeom>
        </p:spPr>
      </p:pic>
    </p:spTree>
    <p:extLst>
      <p:ext uri="{BB962C8B-B14F-4D97-AF65-F5344CB8AC3E}">
        <p14:creationId xmlns:p14="http://schemas.microsoft.com/office/powerpoint/2010/main" val="950281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CSS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CSS stands for Cascading Style Sheets.</a:t>
            </a:r>
          </a:p>
          <a:p>
            <a:endParaRPr lang="en-US" dirty="0"/>
          </a:p>
          <a:p>
            <a:pPr marL="0" indent="0">
              <a:buNone/>
            </a:pPr>
            <a:r>
              <a:rPr lang="en-US" dirty="0"/>
              <a:t>CSS describes how HTML elements are to be displayed on screen, paper, or in other media.</a:t>
            </a:r>
          </a:p>
          <a:p>
            <a:pPr marL="0" indent="0">
              <a:buNone/>
            </a:pPr>
            <a:endParaRPr lang="en-US" dirty="0" smtClean="0"/>
          </a:p>
          <a:p>
            <a:pPr marL="0" indent="0">
              <a:buNone/>
            </a:pPr>
            <a:r>
              <a:rPr lang="en-US" dirty="0" smtClean="0"/>
              <a:t>CSS </a:t>
            </a:r>
            <a:r>
              <a:rPr lang="en-US" dirty="0"/>
              <a:t>saves a lot of work. It can control the layout of multiple web pages all at once.</a:t>
            </a:r>
          </a:p>
          <a:p>
            <a:endParaRPr lang="en-US" dirty="0"/>
          </a:p>
          <a:p>
            <a:pPr marL="0" indent="0">
              <a:buNone/>
            </a:pPr>
            <a:r>
              <a:rPr lang="en-US" dirty="0"/>
              <a:t>CSS can be added to HTML elements in 3 ways:</a:t>
            </a:r>
          </a:p>
          <a:p>
            <a:pPr marL="0" indent="0">
              <a:buNone/>
            </a:pPr>
            <a:r>
              <a:rPr lang="en-US" dirty="0" smtClean="0"/>
              <a:t>	Inline </a:t>
            </a:r>
            <a:r>
              <a:rPr lang="en-US" dirty="0"/>
              <a:t>- by using the style attribute in HTML </a:t>
            </a:r>
            <a:r>
              <a:rPr lang="en-US" dirty="0" smtClean="0"/>
              <a:t>elements</a:t>
            </a:r>
          </a:p>
          <a:p>
            <a:pPr marL="0" indent="0">
              <a:buNone/>
            </a:pPr>
            <a:r>
              <a:rPr lang="en-US" dirty="0"/>
              <a:t>	</a:t>
            </a:r>
            <a:r>
              <a:rPr lang="en-US" dirty="0" smtClean="0"/>
              <a:t>Internal </a:t>
            </a:r>
            <a:r>
              <a:rPr lang="en-US" dirty="0"/>
              <a:t>- by using a &lt;style&gt; element in the &lt;head&gt; </a:t>
            </a:r>
            <a:r>
              <a:rPr lang="en-US" dirty="0" smtClean="0"/>
              <a:t>section</a:t>
            </a:r>
          </a:p>
          <a:p>
            <a:pPr marL="0" indent="0">
              <a:buNone/>
            </a:pPr>
            <a:r>
              <a:rPr lang="en-US" dirty="0"/>
              <a:t>	</a:t>
            </a:r>
            <a:r>
              <a:rPr lang="en-US" dirty="0" smtClean="0"/>
              <a:t>External </a:t>
            </a:r>
            <a:r>
              <a:rPr lang="en-US" dirty="0"/>
              <a:t>- by using an external CSS file</a:t>
            </a:r>
          </a:p>
        </p:txBody>
      </p:sp>
    </p:spTree>
    <p:extLst>
      <p:ext uri="{BB962C8B-B14F-4D97-AF65-F5344CB8AC3E}">
        <p14:creationId xmlns:p14="http://schemas.microsoft.com/office/powerpoint/2010/main" val="3427516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CSS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t>Inline </a:t>
            </a:r>
          </a:p>
          <a:p>
            <a:pPr marL="0" indent="0">
              <a:buNone/>
            </a:pPr>
            <a:r>
              <a:rPr lang="en-US" sz="2000" dirty="0" smtClean="0">
                <a:latin typeface="Courier New"/>
                <a:cs typeface="Courier New"/>
              </a:rPr>
              <a:t>&lt;</a:t>
            </a:r>
            <a:r>
              <a:rPr lang="en-US" sz="2000" dirty="0">
                <a:latin typeface="Courier New"/>
                <a:cs typeface="Courier New"/>
              </a:rPr>
              <a:t>h1 style="</a:t>
            </a:r>
            <a:r>
              <a:rPr lang="en-US" sz="2000" dirty="0" err="1">
                <a:latin typeface="Courier New"/>
                <a:cs typeface="Courier New"/>
              </a:rPr>
              <a:t>color:blue</a:t>
            </a:r>
            <a:r>
              <a:rPr lang="en-US" sz="2000" dirty="0">
                <a:latin typeface="Courier New"/>
                <a:cs typeface="Courier New"/>
              </a:rPr>
              <a:t>;"&gt;This is a Blue Heading&lt;/h1</a:t>
            </a:r>
            <a:r>
              <a:rPr lang="en-US" sz="2000" dirty="0" smtClean="0">
                <a:latin typeface="Courier New"/>
                <a:cs typeface="Courier New"/>
              </a:rPr>
              <a:t>&gt;</a:t>
            </a:r>
          </a:p>
          <a:p>
            <a:pPr marL="0" indent="0">
              <a:buNone/>
            </a:pPr>
            <a:endParaRPr lang="en-US" b="1" dirty="0" smtClean="0"/>
          </a:p>
          <a:p>
            <a:pPr marL="0" indent="0">
              <a:buNone/>
            </a:pPr>
            <a:r>
              <a:rPr lang="en-US" b="1" dirty="0" smtClean="0"/>
              <a:t>Internal</a:t>
            </a:r>
          </a:p>
          <a:p>
            <a:pPr marL="0" indent="0">
              <a:buNone/>
            </a:pPr>
            <a:r>
              <a:rPr lang="mr-IN" dirty="0" smtClean="0">
                <a:latin typeface="Courier New"/>
                <a:cs typeface="Courier New"/>
              </a:rPr>
              <a:t>&lt;</a:t>
            </a:r>
            <a:r>
              <a:rPr lang="mr-IN" dirty="0">
                <a:latin typeface="Courier New"/>
                <a:cs typeface="Courier New"/>
              </a:rPr>
              <a:t>style&gt;</a:t>
            </a:r>
          </a:p>
          <a:p>
            <a:pPr marL="0" indent="0">
              <a:buNone/>
            </a:pPr>
            <a:r>
              <a:rPr lang="mr-IN" dirty="0">
                <a:latin typeface="Courier New"/>
                <a:cs typeface="Courier New"/>
              </a:rPr>
              <a:t>h1 {</a:t>
            </a:r>
          </a:p>
          <a:p>
            <a:pPr marL="0" indent="0">
              <a:buNone/>
            </a:pPr>
            <a:r>
              <a:rPr lang="mr-IN" dirty="0">
                <a:latin typeface="Courier New"/>
                <a:cs typeface="Courier New"/>
              </a:rPr>
              <a:t>    color: blue;</a:t>
            </a:r>
          </a:p>
          <a:p>
            <a:pPr marL="0" indent="0">
              <a:buNone/>
            </a:pPr>
            <a:r>
              <a:rPr lang="mr-IN" dirty="0">
                <a:latin typeface="Courier New"/>
                <a:cs typeface="Courier New"/>
              </a:rPr>
              <a:t>    font-family: verdana;</a:t>
            </a:r>
          </a:p>
          <a:p>
            <a:pPr marL="0" indent="0">
              <a:buNone/>
            </a:pPr>
            <a:r>
              <a:rPr lang="mr-IN" dirty="0">
                <a:latin typeface="Courier New"/>
                <a:cs typeface="Courier New"/>
              </a:rPr>
              <a:t>    font-size: 300%;</a:t>
            </a:r>
          </a:p>
          <a:p>
            <a:pPr marL="0" indent="0">
              <a:buNone/>
            </a:pPr>
            <a:endParaRPr lang="mr-IN" dirty="0">
              <a:latin typeface="Courier New"/>
              <a:cs typeface="Courier New"/>
            </a:endParaRPr>
          </a:p>
          <a:p>
            <a:pPr marL="0" indent="0">
              <a:buNone/>
            </a:pPr>
            <a:r>
              <a:rPr lang="mr-IN" dirty="0">
                <a:latin typeface="Courier New"/>
                <a:cs typeface="Courier New"/>
              </a:rPr>
              <a:t>}</a:t>
            </a:r>
          </a:p>
          <a:p>
            <a:pPr marL="0" indent="0">
              <a:buNone/>
            </a:pPr>
            <a:r>
              <a:rPr lang="mr-IN" dirty="0">
                <a:latin typeface="Courier New"/>
                <a:cs typeface="Courier New"/>
              </a:rPr>
              <a:t>p  {</a:t>
            </a:r>
          </a:p>
          <a:p>
            <a:pPr marL="0" indent="0">
              <a:buNone/>
            </a:pPr>
            <a:r>
              <a:rPr lang="mr-IN" dirty="0">
                <a:latin typeface="Courier New"/>
                <a:cs typeface="Courier New"/>
              </a:rPr>
              <a:t>    color: red;</a:t>
            </a:r>
          </a:p>
          <a:p>
            <a:pPr marL="0" indent="0">
              <a:buNone/>
            </a:pPr>
            <a:r>
              <a:rPr lang="mr-IN" dirty="0">
                <a:latin typeface="Courier New"/>
                <a:cs typeface="Courier New"/>
              </a:rPr>
              <a:t>    font-family: courier;</a:t>
            </a:r>
          </a:p>
          <a:p>
            <a:pPr marL="0" indent="0">
              <a:buNone/>
            </a:pPr>
            <a:r>
              <a:rPr lang="mr-IN" dirty="0">
                <a:latin typeface="Courier New"/>
                <a:cs typeface="Courier New"/>
              </a:rPr>
              <a:t>    font-size: 160%;</a:t>
            </a:r>
          </a:p>
          <a:p>
            <a:pPr marL="0" indent="0">
              <a:buNone/>
            </a:pPr>
            <a:r>
              <a:rPr lang="mr-IN" dirty="0">
                <a:latin typeface="Courier New"/>
                <a:cs typeface="Courier New"/>
              </a:rPr>
              <a:t>}</a:t>
            </a:r>
          </a:p>
          <a:p>
            <a:pPr marL="0" indent="0">
              <a:buNone/>
            </a:pPr>
            <a:r>
              <a:rPr lang="mr-IN" dirty="0">
                <a:latin typeface="Courier New"/>
                <a:cs typeface="Courier New"/>
              </a:rPr>
              <a:t>&lt;/style&gt;</a:t>
            </a:r>
            <a:endParaRPr lang="en-US" dirty="0">
              <a:latin typeface="Courier New"/>
              <a:cs typeface="Courier New"/>
            </a:endParaRPr>
          </a:p>
          <a:p>
            <a:pPr marL="0" indent="0">
              <a:buNone/>
            </a:pPr>
            <a:r>
              <a:rPr lang="en-US" b="1" dirty="0" smtClean="0"/>
              <a:t>External</a:t>
            </a:r>
            <a:endParaRPr lang="en-US" b="1" dirty="0"/>
          </a:p>
          <a:p>
            <a:pPr marL="0" indent="0">
              <a:buNone/>
            </a:pPr>
            <a:r>
              <a:rPr lang="en-US" sz="4000" dirty="0">
                <a:latin typeface="Courier New"/>
                <a:cs typeface="Courier New"/>
              </a:rPr>
              <a:t>&lt;link </a:t>
            </a:r>
            <a:r>
              <a:rPr lang="en-US" sz="4000" dirty="0" err="1">
                <a:latin typeface="Courier New"/>
                <a:cs typeface="Courier New"/>
              </a:rPr>
              <a:t>rel</a:t>
            </a:r>
            <a:r>
              <a:rPr lang="en-US" sz="4000" dirty="0">
                <a:latin typeface="Courier New"/>
                <a:cs typeface="Courier New"/>
              </a:rPr>
              <a:t>="</a:t>
            </a:r>
            <a:r>
              <a:rPr lang="en-US" sz="4000" dirty="0" err="1">
                <a:latin typeface="Courier New"/>
                <a:cs typeface="Courier New"/>
              </a:rPr>
              <a:t>stylesheet</a:t>
            </a:r>
            <a:r>
              <a:rPr lang="en-US" sz="4000" dirty="0">
                <a:latin typeface="Courier New"/>
                <a:cs typeface="Courier New"/>
              </a:rPr>
              <a:t>" </a:t>
            </a:r>
            <a:r>
              <a:rPr lang="en-US" sz="4000" dirty="0" err="1">
                <a:latin typeface="Courier New"/>
                <a:cs typeface="Courier New"/>
              </a:rPr>
              <a:t>href</a:t>
            </a:r>
            <a:r>
              <a:rPr lang="en-US" sz="4000" dirty="0">
                <a:latin typeface="Courier New"/>
                <a:cs typeface="Courier New"/>
              </a:rPr>
              <a:t>="</a:t>
            </a:r>
            <a:r>
              <a:rPr lang="en-US" sz="4000" dirty="0" err="1">
                <a:latin typeface="Courier New"/>
                <a:cs typeface="Courier New"/>
              </a:rPr>
              <a:t>styles.css</a:t>
            </a:r>
            <a:r>
              <a:rPr lang="en-US" sz="4000" dirty="0">
                <a:latin typeface="Courier New"/>
                <a:cs typeface="Courier New"/>
              </a:rPr>
              <a:t>"&gt;</a:t>
            </a:r>
          </a:p>
        </p:txBody>
      </p:sp>
    </p:spTree>
    <p:extLst>
      <p:ext uri="{BB962C8B-B14F-4D97-AF65-F5344CB8AC3E}">
        <p14:creationId xmlns:p14="http://schemas.microsoft.com/office/powerpoint/2010/main" val="2129856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Javascript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&lt;script&gt; tag is used to define a client-side script (JavaScript).</a:t>
            </a:r>
          </a:p>
          <a:p>
            <a:endParaRPr lang="en-US" dirty="0"/>
          </a:p>
          <a:p>
            <a:pPr marL="0" indent="0">
              <a:buNone/>
            </a:pPr>
            <a:r>
              <a:rPr lang="en-US" dirty="0"/>
              <a:t>The &lt;script&gt; element either contains scripting statements, or it points to an external script file through the </a:t>
            </a:r>
            <a:r>
              <a:rPr lang="en-US" dirty="0" err="1"/>
              <a:t>src</a:t>
            </a:r>
            <a:r>
              <a:rPr lang="en-US" dirty="0"/>
              <a:t> attribute</a:t>
            </a:r>
            <a:r>
              <a:rPr lang="en-US" dirty="0" smtClean="0"/>
              <a:t>.</a:t>
            </a:r>
          </a:p>
          <a:p>
            <a:pPr marL="0" indent="0">
              <a:buNone/>
            </a:pPr>
            <a:endParaRPr lang="en-US" dirty="0"/>
          </a:p>
          <a:p>
            <a:pPr marL="0" indent="0">
              <a:buNone/>
            </a:pPr>
            <a:r>
              <a:rPr lang="en-US" dirty="0"/>
              <a:t>Common uses for JavaScript are image manipulation, form validation, and dynamic changes of content</a:t>
            </a:r>
          </a:p>
        </p:txBody>
      </p:sp>
    </p:spTree>
    <p:extLst>
      <p:ext uri="{BB962C8B-B14F-4D97-AF65-F5344CB8AC3E}">
        <p14:creationId xmlns:p14="http://schemas.microsoft.com/office/powerpoint/2010/main" val="12910189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HTML Forms are required when you want to collect some data from the site visitor. For example during user registration you would like to collect information such as name, email address, credit card, etc.</a:t>
            </a:r>
          </a:p>
          <a:p>
            <a:pPr marL="0" indent="0">
              <a:buNone/>
            </a:pPr>
            <a:endParaRPr lang="en-US" dirty="0"/>
          </a:p>
          <a:p>
            <a:pPr marL="0" indent="0">
              <a:buNone/>
            </a:pPr>
            <a:r>
              <a:rPr lang="en-US" dirty="0"/>
              <a:t>There are various form elements available like text fields, </a:t>
            </a:r>
            <a:r>
              <a:rPr lang="en-US" dirty="0" err="1"/>
              <a:t>textarea</a:t>
            </a:r>
            <a:r>
              <a:rPr lang="en-US" dirty="0"/>
              <a:t> fields, drop-down menus, radio buttons, checkboxes, etc.</a:t>
            </a:r>
          </a:p>
        </p:txBody>
      </p:sp>
    </p:spTree>
    <p:extLst>
      <p:ext uri="{BB962C8B-B14F-4D97-AF65-F5344CB8AC3E}">
        <p14:creationId xmlns:p14="http://schemas.microsoft.com/office/powerpoint/2010/main" val="35918854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Attributes</a:t>
            </a:r>
            <a:endParaRPr lang="en-US" dirty="0"/>
          </a:p>
        </p:txBody>
      </p:sp>
      <p:pic>
        <p:nvPicPr>
          <p:cNvPr id="4" name="Picture 3" descr="Screen Shot 2017-01-19 at 23.1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718" y="2064759"/>
            <a:ext cx="5549791" cy="4117002"/>
          </a:xfrm>
          <a:prstGeom prst="rect">
            <a:avLst/>
          </a:prstGeom>
        </p:spPr>
      </p:pic>
    </p:spTree>
    <p:extLst>
      <p:ext uri="{BB962C8B-B14F-4D97-AF65-F5344CB8AC3E}">
        <p14:creationId xmlns:p14="http://schemas.microsoft.com/office/powerpoint/2010/main" val="2488028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Form Controls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Text Input Controls</a:t>
            </a:r>
          </a:p>
          <a:p>
            <a:pPr marL="0" indent="0">
              <a:buNone/>
            </a:pPr>
            <a:endParaRPr lang="en-US" dirty="0"/>
          </a:p>
          <a:p>
            <a:pPr marL="0" indent="0">
              <a:buNone/>
            </a:pPr>
            <a:r>
              <a:rPr lang="en-US" dirty="0"/>
              <a:t>Checkboxes Controls</a:t>
            </a:r>
          </a:p>
          <a:p>
            <a:pPr marL="0" indent="0">
              <a:buNone/>
            </a:pPr>
            <a:endParaRPr lang="en-US" dirty="0"/>
          </a:p>
          <a:p>
            <a:pPr marL="0" indent="0">
              <a:buNone/>
            </a:pPr>
            <a:r>
              <a:rPr lang="en-US" dirty="0"/>
              <a:t>Radio Box Controls</a:t>
            </a:r>
          </a:p>
          <a:p>
            <a:pPr marL="0" indent="0">
              <a:buNone/>
            </a:pPr>
            <a:endParaRPr lang="en-US" dirty="0"/>
          </a:p>
          <a:p>
            <a:pPr marL="0" indent="0">
              <a:buNone/>
            </a:pPr>
            <a:r>
              <a:rPr lang="en-US" dirty="0"/>
              <a:t>Select Box Controls</a:t>
            </a:r>
          </a:p>
          <a:p>
            <a:pPr marL="0" indent="0">
              <a:buNone/>
            </a:pPr>
            <a:endParaRPr lang="en-US" dirty="0"/>
          </a:p>
          <a:p>
            <a:pPr marL="0" indent="0">
              <a:buNone/>
            </a:pPr>
            <a:r>
              <a:rPr lang="en-US" dirty="0"/>
              <a:t>File Select boxes</a:t>
            </a:r>
          </a:p>
          <a:p>
            <a:pPr marL="0" indent="0">
              <a:buNone/>
            </a:pPr>
            <a:endParaRPr lang="en-US" dirty="0"/>
          </a:p>
          <a:p>
            <a:pPr marL="0" indent="0">
              <a:buNone/>
            </a:pPr>
            <a:r>
              <a:rPr lang="en-US" dirty="0"/>
              <a:t>Hidden Controls</a:t>
            </a:r>
          </a:p>
          <a:p>
            <a:pPr marL="0" indent="0">
              <a:buNone/>
            </a:pPr>
            <a:endParaRPr lang="en-US" dirty="0"/>
          </a:p>
          <a:p>
            <a:pPr marL="0" indent="0">
              <a:buNone/>
            </a:pPr>
            <a:r>
              <a:rPr lang="en-US" dirty="0"/>
              <a:t>Clickable Buttons</a:t>
            </a:r>
          </a:p>
          <a:p>
            <a:pPr marL="0" indent="0">
              <a:buNone/>
            </a:pPr>
            <a:endParaRPr lang="en-US" dirty="0"/>
          </a:p>
          <a:p>
            <a:pPr marL="0" indent="0">
              <a:buNone/>
            </a:pPr>
            <a:r>
              <a:rPr lang="en-US" dirty="0"/>
              <a:t>Submit and Reset Button</a:t>
            </a:r>
          </a:p>
        </p:txBody>
      </p:sp>
    </p:spTree>
    <p:extLst>
      <p:ext uri="{BB962C8B-B14F-4D97-AF65-F5344CB8AC3E}">
        <p14:creationId xmlns:p14="http://schemas.microsoft.com/office/powerpoint/2010/main" val="28709498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Input Types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color</a:t>
            </a:r>
            <a:endParaRPr lang="en-US" dirty="0"/>
          </a:p>
          <a:p>
            <a:pPr marL="0" indent="0">
              <a:buNone/>
            </a:pPr>
            <a:r>
              <a:rPr lang="en-US" dirty="0"/>
              <a:t>date</a:t>
            </a:r>
          </a:p>
          <a:p>
            <a:pPr marL="0" indent="0">
              <a:buNone/>
            </a:pPr>
            <a:r>
              <a:rPr lang="en-US" dirty="0" err="1" smtClean="0"/>
              <a:t>Datetime</a:t>
            </a:r>
            <a:endParaRPr lang="en-US" dirty="0"/>
          </a:p>
          <a:p>
            <a:pPr marL="0" indent="0">
              <a:buNone/>
            </a:pPr>
            <a:r>
              <a:rPr lang="en-US" dirty="0" smtClean="0"/>
              <a:t>email</a:t>
            </a:r>
            <a:endParaRPr lang="en-US" dirty="0"/>
          </a:p>
          <a:p>
            <a:pPr marL="0" indent="0">
              <a:buNone/>
            </a:pPr>
            <a:r>
              <a:rPr lang="en-US" dirty="0" smtClean="0"/>
              <a:t>month</a:t>
            </a:r>
            <a:endParaRPr lang="en-US" dirty="0"/>
          </a:p>
          <a:p>
            <a:pPr marL="0" indent="0">
              <a:buNone/>
            </a:pPr>
            <a:r>
              <a:rPr lang="en-US" dirty="0" smtClean="0"/>
              <a:t>number</a:t>
            </a:r>
            <a:endParaRPr lang="en-US" dirty="0"/>
          </a:p>
          <a:p>
            <a:pPr marL="0" indent="0">
              <a:buNone/>
            </a:pPr>
            <a:r>
              <a:rPr lang="en-US" dirty="0" smtClean="0"/>
              <a:t>range</a:t>
            </a:r>
            <a:endParaRPr lang="en-US" dirty="0"/>
          </a:p>
          <a:p>
            <a:pPr marL="0" indent="0">
              <a:buNone/>
            </a:pPr>
            <a:r>
              <a:rPr lang="en-US" dirty="0" smtClean="0"/>
              <a:t>search</a:t>
            </a:r>
            <a:endParaRPr lang="en-US" dirty="0"/>
          </a:p>
          <a:p>
            <a:pPr marL="0" indent="0">
              <a:buNone/>
            </a:pPr>
            <a:r>
              <a:rPr lang="en-US" dirty="0" err="1"/>
              <a:t>tel</a:t>
            </a:r>
            <a:endParaRPr lang="en-US" dirty="0"/>
          </a:p>
          <a:p>
            <a:pPr marL="0" indent="0">
              <a:buNone/>
            </a:pPr>
            <a:r>
              <a:rPr lang="en-US" dirty="0"/>
              <a:t>time</a:t>
            </a:r>
          </a:p>
          <a:p>
            <a:pPr marL="0" indent="0">
              <a:buNone/>
            </a:pPr>
            <a:r>
              <a:rPr lang="en-US" dirty="0" err="1"/>
              <a:t>url</a:t>
            </a:r>
            <a:endParaRPr lang="en-US" dirty="0"/>
          </a:p>
          <a:p>
            <a:pPr marL="0" indent="0">
              <a:buNone/>
            </a:pPr>
            <a:r>
              <a:rPr lang="en-US" dirty="0"/>
              <a:t>week</a:t>
            </a:r>
          </a:p>
        </p:txBody>
      </p:sp>
    </p:spTree>
    <p:extLst>
      <p:ext uri="{BB962C8B-B14F-4D97-AF65-F5344CB8AC3E}">
        <p14:creationId xmlns:p14="http://schemas.microsoft.com/office/powerpoint/2010/main" val="2487953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Entities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Reserved </a:t>
            </a:r>
            <a:r>
              <a:rPr lang="en-US" sz="2400" dirty="0"/>
              <a:t>characters in HTML must be replaced with character entities.</a:t>
            </a:r>
          </a:p>
          <a:p>
            <a:pPr marL="0" indent="0">
              <a:buNone/>
            </a:pPr>
            <a:endParaRPr lang="en-US" sz="2400" dirty="0" smtClean="0"/>
          </a:p>
          <a:p>
            <a:pPr marL="0" indent="0">
              <a:buNone/>
            </a:pPr>
            <a:r>
              <a:rPr lang="en-US" sz="2400" dirty="0" smtClean="0"/>
              <a:t>Characters </a:t>
            </a:r>
            <a:r>
              <a:rPr lang="en-US" sz="2400" dirty="0"/>
              <a:t>that are not present on your keyboard can also be replaced by entities</a:t>
            </a:r>
            <a:r>
              <a:rPr lang="en-US" sz="2400" dirty="0" smtClean="0"/>
              <a:t>.</a:t>
            </a:r>
          </a:p>
          <a:p>
            <a:pPr marL="0" indent="0">
              <a:buNone/>
            </a:pPr>
            <a:endParaRPr lang="en-US" sz="2400" dirty="0">
              <a:latin typeface="Courier New"/>
              <a:cs typeface="Courier New"/>
            </a:endParaRPr>
          </a:p>
          <a:p>
            <a:pPr marL="0" indent="0">
              <a:buNone/>
            </a:pPr>
            <a:r>
              <a:rPr lang="en-US" sz="2400" dirty="0">
                <a:latin typeface="Courier New"/>
                <a:cs typeface="Courier New"/>
              </a:rPr>
              <a:t>&amp;</a:t>
            </a:r>
            <a:r>
              <a:rPr lang="en-US" sz="2400" dirty="0" err="1">
                <a:latin typeface="Courier New"/>
                <a:cs typeface="Courier New"/>
              </a:rPr>
              <a:t>entity_name</a:t>
            </a:r>
            <a:r>
              <a:rPr lang="en-US" sz="2400" dirty="0" smtClean="0">
                <a:latin typeface="Courier New"/>
                <a:cs typeface="Courier New"/>
              </a:rPr>
              <a:t>; OR &amp;</a:t>
            </a:r>
            <a:r>
              <a:rPr lang="en-US" sz="2400" dirty="0">
                <a:latin typeface="Courier New"/>
                <a:cs typeface="Courier New"/>
              </a:rPr>
              <a:t>#</a:t>
            </a:r>
            <a:r>
              <a:rPr lang="en-US" sz="2400" dirty="0" err="1">
                <a:latin typeface="Courier New"/>
                <a:cs typeface="Courier New"/>
              </a:rPr>
              <a:t>entity_number</a:t>
            </a:r>
            <a:r>
              <a:rPr lang="en-US" sz="2400" dirty="0">
                <a:latin typeface="Courier New"/>
                <a:cs typeface="Courier New"/>
              </a:rPr>
              <a:t>;</a:t>
            </a:r>
          </a:p>
        </p:txBody>
      </p:sp>
    </p:spTree>
    <p:extLst>
      <p:ext uri="{BB962C8B-B14F-4D97-AF65-F5344CB8AC3E}">
        <p14:creationId xmlns:p14="http://schemas.microsoft.com/office/powerpoint/2010/main" val="2549766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Entities</a:t>
            </a:r>
          </a:p>
        </p:txBody>
      </p:sp>
      <p:pic>
        <p:nvPicPr>
          <p:cNvPr id="4" name="Content Placeholder 3" descr="Screen Shot 2017-02-19 at 14.29.26.png"/>
          <p:cNvPicPr>
            <a:picLocks noGrp="1" noChangeAspect="1"/>
          </p:cNvPicPr>
          <p:nvPr>
            <p:ph idx="1"/>
          </p:nvPr>
        </p:nvPicPr>
        <p:blipFill>
          <a:blip r:embed="rId2">
            <a:extLst>
              <a:ext uri="{28A0092B-C50C-407E-A947-70E740481C1C}">
                <a14:useLocalDpi xmlns:a14="http://schemas.microsoft.com/office/drawing/2010/main" val="0"/>
              </a:ext>
            </a:extLst>
          </a:blip>
          <a:srcRect l="-14887" r="-14887"/>
          <a:stretch>
            <a:fillRect/>
          </a:stretch>
        </p:blipFill>
        <p:spPr>
          <a:xfrm>
            <a:off x="0" y="1521556"/>
            <a:ext cx="8788802" cy="4478860"/>
          </a:xfrm>
        </p:spPr>
      </p:pic>
    </p:spTree>
    <p:extLst>
      <p:ext uri="{BB962C8B-B14F-4D97-AF65-F5344CB8AC3E}">
        <p14:creationId xmlns:p14="http://schemas.microsoft.com/office/powerpoint/2010/main" val="391411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HTML document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urier New"/>
                <a:cs typeface="Courier New"/>
              </a:rPr>
              <a:t>&lt;</a:t>
            </a:r>
            <a:r>
              <a:rPr lang="en-US" dirty="0" smtClean="0">
                <a:latin typeface="Courier New"/>
                <a:cs typeface="Courier New"/>
              </a:rPr>
              <a:t>!DOCTYPE html&gt;</a:t>
            </a:r>
            <a:endParaRPr lang="en-US" dirty="0">
              <a:latin typeface="Courier New"/>
              <a:cs typeface="Courier New"/>
            </a:endParaRPr>
          </a:p>
          <a:p>
            <a:pPr marL="0" indent="0">
              <a:buNone/>
            </a:pPr>
            <a:r>
              <a:rPr lang="en-US" dirty="0">
                <a:latin typeface="Courier New"/>
                <a:cs typeface="Courier New"/>
              </a:rPr>
              <a:t>&lt;html</a:t>
            </a:r>
            <a:r>
              <a:rPr lang="en-US" dirty="0" smtClean="0">
                <a:latin typeface="Courier New"/>
                <a:cs typeface="Courier New"/>
              </a:rPr>
              <a:t>&gt;</a:t>
            </a:r>
            <a:endParaRPr lang="en-US" dirty="0">
              <a:latin typeface="Courier New"/>
              <a:cs typeface="Courier New"/>
            </a:endParaRPr>
          </a:p>
          <a:p>
            <a:pPr marL="0" indent="0">
              <a:buNone/>
            </a:pPr>
            <a:r>
              <a:rPr lang="en-US" dirty="0">
                <a:latin typeface="Courier New"/>
                <a:cs typeface="Courier New"/>
              </a:rPr>
              <a:t>  &lt;head&gt;</a:t>
            </a:r>
          </a:p>
          <a:p>
            <a:pPr marL="0" indent="0">
              <a:buNone/>
            </a:pPr>
            <a:r>
              <a:rPr lang="en-US" dirty="0">
                <a:latin typeface="Courier New"/>
                <a:cs typeface="Courier New"/>
              </a:rPr>
              <a:t>    &lt;meta charset="utf-8"&gt;</a:t>
            </a:r>
          </a:p>
          <a:p>
            <a:pPr marL="0" indent="0">
              <a:buNone/>
            </a:pPr>
            <a:r>
              <a:rPr lang="en-US" dirty="0">
                <a:latin typeface="Courier New"/>
                <a:cs typeface="Courier New"/>
              </a:rPr>
              <a:t>    &lt;title&gt;My test page&lt;/title&gt;</a:t>
            </a:r>
          </a:p>
          <a:p>
            <a:pPr marL="0" indent="0">
              <a:buNone/>
            </a:pPr>
            <a:r>
              <a:rPr lang="en-US" dirty="0">
                <a:latin typeface="Courier New"/>
                <a:cs typeface="Courier New"/>
              </a:rPr>
              <a:t>  &lt;/head&gt;</a:t>
            </a:r>
          </a:p>
          <a:p>
            <a:pPr marL="0" indent="0">
              <a:buNone/>
            </a:pPr>
            <a:r>
              <a:rPr lang="en-US" dirty="0">
                <a:latin typeface="Courier New"/>
                <a:cs typeface="Courier New"/>
              </a:rPr>
              <a:t>  &lt;body&gt;</a:t>
            </a:r>
          </a:p>
          <a:p>
            <a:pPr marL="0" indent="0">
              <a:buNone/>
            </a:pPr>
            <a:r>
              <a:rPr lang="en-US" dirty="0">
                <a:latin typeface="Courier New"/>
                <a:cs typeface="Courier New"/>
              </a:rPr>
              <a:t>    &lt;p&gt;This is my page&lt;/p&gt;</a:t>
            </a:r>
          </a:p>
          <a:p>
            <a:pPr marL="0" indent="0">
              <a:buNone/>
            </a:pPr>
            <a:r>
              <a:rPr lang="en-US" dirty="0">
                <a:latin typeface="Courier New"/>
                <a:cs typeface="Courier New"/>
              </a:rPr>
              <a:t>  &lt;/body&gt;</a:t>
            </a:r>
          </a:p>
          <a:p>
            <a:pPr marL="0" indent="0">
              <a:buNone/>
            </a:pPr>
            <a:r>
              <a:rPr lang="en-US" dirty="0">
                <a:latin typeface="Courier New"/>
                <a:cs typeface="Courier New"/>
              </a:rPr>
              <a:t>&lt;/html&gt;</a:t>
            </a:r>
          </a:p>
        </p:txBody>
      </p:sp>
    </p:spTree>
    <p:extLst>
      <p:ext uri="{BB962C8B-B14F-4D97-AF65-F5344CB8AC3E}">
        <p14:creationId xmlns:p14="http://schemas.microsoft.com/office/powerpoint/2010/main" val="1729946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FILE PATH</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file path describes the location of a file in a web site's folder structure</a:t>
            </a:r>
            <a:r>
              <a:rPr lang="en-US" dirty="0" smtClean="0"/>
              <a:t>.</a:t>
            </a:r>
          </a:p>
          <a:p>
            <a:pPr marL="0" indent="0">
              <a:buNone/>
            </a:pPr>
            <a:r>
              <a:rPr lang="en-US" dirty="0"/>
              <a:t>File paths are used when linking to external files like:</a:t>
            </a:r>
          </a:p>
          <a:p>
            <a:r>
              <a:rPr lang="en-US" dirty="0"/>
              <a:t>Web pages</a:t>
            </a:r>
          </a:p>
          <a:p>
            <a:r>
              <a:rPr lang="en-US" dirty="0"/>
              <a:t>Images</a:t>
            </a:r>
          </a:p>
          <a:p>
            <a:r>
              <a:rPr lang="en-US" dirty="0"/>
              <a:t>Style sheets</a:t>
            </a:r>
          </a:p>
          <a:p>
            <a:r>
              <a:rPr lang="en-US" dirty="0" err="1" smtClean="0"/>
              <a:t>JavaScripts</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109337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FILE PATH</a:t>
            </a:r>
            <a:endParaRPr lang="en-US" dirty="0"/>
          </a:p>
        </p:txBody>
      </p:sp>
      <p:sp>
        <p:nvSpPr>
          <p:cNvPr id="3" name="Content Placeholder 2"/>
          <p:cNvSpPr>
            <a:spLocks noGrp="1"/>
          </p:cNvSpPr>
          <p:nvPr>
            <p:ph idx="1"/>
          </p:nvPr>
        </p:nvSpPr>
        <p:spPr/>
        <p:txBody>
          <a:bodyPr>
            <a:normAutofit/>
          </a:bodyPr>
          <a:lstStyle/>
          <a:p>
            <a:pPr marL="0" indent="0">
              <a:buNone/>
            </a:pPr>
            <a:r>
              <a:rPr lang="en-US" dirty="0"/>
              <a:t>Absolute </a:t>
            </a:r>
            <a:r>
              <a:rPr lang="en-US" dirty="0" smtClean="0"/>
              <a:t>Paths</a:t>
            </a:r>
          </a:p>
          <a:p>
            <a:r>
              <a:rPr lang="en-US" dirty="0"/>
              <a:t>An absolute path is the full URL to an internet file</a:t>
            </a:r>
            <a:r>
              <a:rPr lang="en-US" dirty="0" smtClean="0"/>
              <a:t>:</a:t>
            </a:r>
          </a:p>
          <a:p>
            <a:pPr marL="0" indent="0">
              <a:buNone/>
            </a:pPr>
            <a:r>
              <a:rPr lang="en-US" sz="2600" dirty="0" smtClean="0"/>
              <a:t>Ex  </a:t>
            </a:r>
            <a:r>
              <a:rPr lang="en-US" sz="2600" dirty="0"/>
              <a:t>: </a:t>
            </a:r>
            <a:endParaRPr lang="en-US" sz="2600" dirty="0" smtClean="0"/>
          </a:p>
          <a:p>
            <a:pPr marL="0" indent="0">
              <a:buNone/>
            </a:pPr>
            <a:r>
              <a:rPr lang="en-US" sz="2800" dirty="0" smtClean="0">
                <a:latin typeface="Courier New"/>
                <a:cs typeface="Courier New"/>
              </a:rPr>
              <a:t>&lt;</a:t>
            </a:r>
            <a:r>
              <a:rPr lang="en-US" sz="2800" dirty="0">
                <a:latin typeface="Courier New"/>
                <a:cs typeface="Courier New"/>
              </a:rPr>
              <a:t>a </a:t>
            </a:r>
            <a:r>
              <a:rPr lang="en-US" sz="2800" dirty="0" err="1">
                <a:latin typeface="Courier New"/>
                <a:cs typeface="Courier New"/>
              </a:rPr>
              <a:t>href</a:t>
            </a:r>
            <a:r>
              <a:rPr lang="en-US" sz="2800" dirty="0">
                <a:latin typeface="Courier New"/>
                <a:cs typeface="Courier New"/>
              </a:rPr>
              <a:t>="http://</a:t>
            </a:r>
            <a:r>
              <a:rPr lang="en-US" sz="2800" dirty="0" err="1">
                <a:latin typeface="Courier New"/>
                <a:cs typeface="Courier New"/>
              </a:rPr>
              <a:t>www.myserver.com</a:t>
            </a:r>
            <a:r>
              <a:rPr lang="en-US" sz="2800" dirty="0">
                <a:latin typeface="Courier New"/>
                <a:cs typeface="Courier New"/>
              </a:rPr>
              <a:t>/</a:t>
            </a:r>
            <a:r>
              <a:rPr lang="en-US" sz="2800" dirty="0" err="1">
                <a:latin typeface="Courier New"/>
                <a:cs typeface="Courier New"/>
              </a:rPr>
              <a:t>myfolder</a:t>
            </a:r>
            <a:r>
              <a:rPr lang="en-US" sz="2800" dirty="0">
                <a:latin typeface="Courier New"/>
                <a:cs typeface="Courier New"/>
              </a:rPr>
              <a:t>/</a:t>
            </a:r>
            <a:r>
              <a:rPr lang="en-US" sz="2800" dirty="0" err="1">
                <a:latin typeface="Courier New"/>
                <a:cs typeface="Courier New"/>
              </a:rPr>
              <a:t>second.html</a:t>
            </a:r>
            <a:r>
              <a:rPr lang="en-US" sz="2800" dirty="0">
                <a:latin typeface="Courier New"/>
                <a:cs typeface="Courier New"/>
              </a:rPr>
              <a:t>"&gt;Click here&lt;/a&gt;</a:t>
            </a:r>
          </a:p>
          <a:p>
            <a:pPr marL="0" indent="0">
              <a:buNone/>
            </a:pPr>
            <a:endParaRPr lang="en-US" sz="2600" dirty="0" smtClean="0"/>
          </a:p>
          <a:p>
            <a:pPr marL="0" indent="0">
              <a:buNone/>
            </a:pPr>
            <a:endParaRPr lang="en-US" sz="2600" dirty="0"/>
          </a:p>
        </p:txBody>
      </p:sp>
    </p:spTree>
    <p:extLst>
      <p:ext uri="{BB962C8B-B14F-4D97-AF65-F5344CB8AC3E}">
        <p14:creationId xmlns:p14="http://schemas.microsoft.com/office/powerpoint/2010/main" val="9837111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FILE PATH</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Relative Paths</a:t>
            </a:r>
          </a:p>
          <a:p>
            <a:r>
              <a:rPr lang="en-US" sz="2800" dirty="0"/>
              <a:t>A relative path points to a file relative to the current page.</a:t>
            </a:r>
          </a:p>
          <a:p>
            <a:pPr marL="0" indent="0">
              <a:buNone/>
            </a:pPr>
            <a:r>
              <a:rPr lang="en-US" sz="2400" dirty="0"/>
              <a:t>Ex </a:t>
            </a:r>
            <a:r>
              <a:rPr lang="en-US" sz="2400" dirty="0" smtClean="0"/>
              <a:t>:</a:t>
            </a:r>
          </a:p>
          <a:p>
            <a:pPr marL="0" indent="0">
              <a:buNone/>
            </a:pPr>
            <a:r>
              <a:rPr lang="en-US" sz="2400" dirty="0"/>
              <a:t>Starting from the root folder – using a leading slash</a:t>
            </a:r>
            <a:endParaRPr lang="en-US" sz="2400" dirty="0" smtClean="0"/>
          </a:p>
          <a:p>
            <a:pPr marL="0" indent="0">
              <a:buNone/>
            </a:pPr>
            <a:r>
              <a:rPr lang="en-US" sz="1600" dirty="0">
                <a:latin typeface="Courier New"/>
                <a:cs typeface="Courier New"/>
              </a:rPr>
              <a:t>&lt;a </a:t>
            </a:r>
            <a:r>
              <a:rPr lang="en-US" sz="1600" dirty="0" err="1">
                <a:latin typeface="Courier New"/>
                <a:cs typeface="Courier New"/>
              </a:rPr>
              <a:t>href</a:t>
            </a:r>
            <a:r>
              <a:rPr lang="en-US" sz="1600" dirty="0">
                <a:latin typeface="Courier New"/>
                <a:cs typeface="Courier New"/>
              </a:rPr>
              <a:t>="/</a:t>
            </a:r>
            <a:r>
              <a:rPr lang="en-US" sz="1600" dirty="0" err="1">
                <a:latin typeface="Courier New"/>
                <a:cs typeface="Courier New"/>
              </a:rPr>
              <a:t>album.html</a:t>
            </a:r>
            <a:r>
              <a:rPr lang="en-US" sz="1600" dirty="0">
                <a:latin typeface="Courier New"/>
                <a:cs typeface="Courier New"/>
              </a:rPr>
              <a:t>"&gt;Click here&lt;/a&gt;</a:t>
            </a:r>
          </a:p>
          <a:p>
            <a:pPr marL="0" indent="0">
              <a:buNone/>
            </a:pPr>
            <a:r>
              <a:rPr lang="en-US" sz="1600" dirty="0">
                <a:latin typeface="Courier New"/>
                <a:cs typeface="Courier New"/>
              </a:rPr>
              <a:t>&lt;a </a:t>
            </a:r>
            <a:r>
              <a:rPr lang="en-US" sz="1600" dirty="0" err="1">
                <a:latin typeface="Courier New"/>
                <a:cs typeface="Courier New"/>
              </a:rPr>
              <a:t>href</a:t>
            </a:r>
            <a:r>
              <a:rPr lang="en-US" sz="1600" dirty="0">
                <a:latin typeface="Courier New"/>
                <a:cs typeface="Courier New"/>
              </a:rPr>
              <a:t>="/images/personal/</a:t>
            </a:r>
            <a:r>
              <a:rPr lang="en-US" sz="1600" dirty="0" err="1">
                <a:latin typeface="Courier New"/>
                <a:cs typeface="Courier New"/>
              </a:rPr>
              <a:t>vacations.jpg</a:t>
            </a:r>
            <a:r>
              <a:rPr lang="en-US" sz="1600" dirty="0">
                <a:latin typeface="Courier New"/>
                <a:cs typeface="Courier New"/>
              </a:rPr>
              <a:t>"&gt;Family picture&lt;/a</a:t>
            </a:r>
            <a:r>
              <a:rPr lang="en-US" sz="1600" dirty="0" smtClean="0">
                <a:latin typeface="Courier New"/>
                <a:cs typeface="Courier New"/>
              </a:rPr>
              <a:t>&gt;</a:t>
            </a:r>
          </a:p>
          <a:p>
            <a:pPr marL="0" indent="0">
              <a:buNone/>
            </a:pPr>
            <a:endParaRPr lang="en-US" sz="1600" dirty="0" smtClean="0">
              <a:latin typeface="Courier New"/>
              <a:cs typeface="Courier New"/>
            </a:endParaRPr>
          </a:p>
          <a:p>
            <a:pPr marL="0" indent="0">
              <a:buNone/>
            </a:pPr>
            <a:r>
              <a:rPr lang="en-US" sz="1600" dirty="0" smtClean="0">
                <a:latin typeface="Courier New"/>
                <a:cs typeface="Courier New"/>
              </a:rPr>
              <a:t>http</a:t>
            </a:r>
            <a:r>
              <a:rPr lang="en-US" sz="1600" dirty="0">
                <a:latin typeface="Courier New"/>
                <a:cs typeface="Courier New"/>
              </a:rPr>
              <a:t>://</a:t>
            </a:r>
            <a:r>
              <a:rPr lang="en-US" sz="1600" dirty="0" err="1">
                <a:latin typeface="Courier New"/>
                <a:cs typeface="Courier New"/>
              </a:rPr>
              <a:t>www.myserver.com</a:t>
            </a:r>
            <a:r>
              <a:rPr lang="en-US" sz="1600" dirty="0">
                <a:latin typeface="Courier New"/>
                <a:cs typeface="Courier New"/>
              </a:rPr>
              <a:t>/</a:t>
            </a:r>
            <a:r>
              <a:rPr lang="en-US" sz="1600" dirty="0" err="1">
                <a:latin typeface="Courier New"/>
                <a:cs typeface="Courier New"/>
              </a:rPr>
              <a:t>album.html</a:t>
            </a:r>
            <a:r>
              <a:rPr lang="en-US" sz="1600" dirty="0">
                <a:latin typeface="Courier New"/>
                <a:cs typeface="Courier New"/>
              </a:rPr>
              <a:t> </a:t>
            </a:r>
          </a:p>
          <a:p>
            <a:pPr marL="0" indent="0">
              <a:buNone/>
            </a:pPr>
            <a:r>
              <a:rPr lang="en-US" sz="1600" dirty="0" smtClean="0">
                <a:latin typeface="Courier New"/>
                <a:cs typeface="Courier New"/>
              </a:rPr>
              <a:t>http</a:t>
            </a:r>
            <a:r>
              <a:rPr lang="en-US" sz="1600" dirty="0">
                <a:latin typeface="Courier New"/>
                <a:cs typeface="Courier New"/>
              </a:rPr>
              <a:t>://</a:t>
            </a:r>
            <a:r>
              <a:rPr lang="en-US" sz="1600" dirty="0" err="1">
                <a:latin typeface="Courier New"/>
                <a:cs typeface="Courier New"/>
              </a:rPr>
              <a:t>www.myserver.com</a:t>
            </a:r>
            <a:r>
              <a:rPr lang="en-US" sz="1600" dirty="0">
                <a:latin typeface="Courier New"/>
                <a:cs typeface="Courier New"/>
              </a:rPr>
              <a:t>/images/personal/</a:t>
            </a:r>
            <a:r>
              <a:rPr lang="en-US" sz="1600" dirty="0" err="1">
                <a:latin typeface="Courier New"/>
                <a:cs typeface="Courier New"/>
              </a:rPr>
              <a:t>vacations.jpg</a:t>
            </a:r>
            <a:r>
              <a:rPr lang="en-US" sz="1600" dirty="0">
                <a:latin typeface="Courier New"/>
                <a:cs typeface="Courier New"/>
              </a:rPr>
              <a:t> </a:t>
            </a:r>
          </a:p>
          <a:p>
            <a:pPr marL="0" indent="0">
              <a:buNone/>
            </a:pPr>
            <a:endParaRPr lang="en-US" sz="2400" dirty="0"/>
          </a:p>
          <a:p>
            <a:pPr marL="0" indent="0">
              <a:buNone/>
            </a:pPr>
            <a:endParaRPr lang="en-US" sz="2600" dirty="0"/>
          </a:p>
        </p:txBody>
      </p:sp>
    </p:spTree>
    <p:extLst>
      <p:ext uri="{BB962C8B-B14F-4D97-AF65-F5344CB8AC3E}">
        <p14:creationId xmlns:p14="http://schemas.microsoft.com/office/powerpoint/2010/main" val="983711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FILE PATH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Starting </a:t>
            </a:r>
            <a:r>
              <a:rPr lang="en-US" sz="2400" dirty="0"/>
              <a:t>from the folder where the source file is located – without leading slash</a:t>
            </a:r>
          </a:p>
          <a:p>
            <a:pPr marL="0" indent="0">
              <a:buNone/>
            </a:pPr>
            <a:endParaRPr lang="en-US" sz="1600" dirty="0" smtClean="0">
              <a:latin typeface="Courier New"/>
              <a:cs typeface="Courier New"/>
            </a:endParaRPr>
          </a:p>
          <a:p>
            <a:pPr marL="0" indent="0">
              <a:buNone/>
            </a:pPr>
            <a:r>
              <a:rPr lang="en-US" sz="1600" dirty="0" smtClean="0">
                <a:latin typeface="Courier New"/>
                <a:cs typeface="Courier New"/>
              </a:rPr>
              <a:t>http</a:t>
            </a:r>
            <a:r>
              <a:rPr lang="en-US" sz="1600" dirty="0">
                <a:latin typeface="Courier New"/>
                <a:cs typeface="Courier New"/>
              </a:rPr>
              <a:t>://</a:t>
            </a:r>
            <a:r>
              <a:rPr lang="en-US" sz="1600" dirty="0" err="1">
                <a:latin typeface="Courier New"/>
                <a:cs typeface="Courier New"/>
              </a:rPr>
              <a:t>www.myserver.com</a:t>
            </a:r>
            <a:r>
              <a:rPr lang="en-US" sz="1600" dirty="0">
                <a:latin typeface="Courier New"/>
                <a:cs typeface="Courier New"/>
              </a:rPr>
              <a:t>/john/</a:t>
            </a:r>
          </a:p>
          <a:p>
            <a:pPr marL="0" indent="0">
              <a:buNone/>
            </a:pPr>
            <a:endParaRPr lang="en-US" sz="1600" dirty="0">
              <a:latin typeface="Courier New"/>
              <a:cs typeface="Courier New"/>
            </a:endParaRPr>
          </a:p>
          <a:p>
            <a:pPr marL="0" indent="0">
              <a:buNone/>
            </a:pPr>
            <a:r>
              <a:rPr lang="en-US" sz="1600" dirty="0">
                <a:latin typeface="Courier New"/>
                <a:cs typeface="Courier New"/>
              </a:rPr>
              <a:t>&lt;a </a:t>
            </a:r>
            <a:r>
              <a:rPr lang="en-US" sz="1600" dirty="0" err="1">
                <a:latin typeface="Courier New"/>
                <a:cs typeface="Courier New"/>
              </a:rPr>
              <a:t>href</a:t>
            </a:r>
            <a:r>
              <a:rPr lang="en-US" sz="1600" dirty="0" smtClean="0">
                <a:latin typeface="Courier New"/>
                <a:cs typeface="Courier New"/>
              </a:rPr>
              <a:t>=”</a:t>
            </a:r>
            <a:r>
              <a:rPr lang="en-US" sz="1600" dirty="0" err="1" smtClean="0">
                <a:latin typeface="Courier New"/>
                <a:cs typeface="Courier New"/>
              </a:rPr>
              <a:t>album.html</a:t>
            </a:r>
            <a:r>
              <a:rPr lang="en-US" sz="1600" dirty="0">
                <a:latin typeface="Courier New"/>
                <a:cs typeface="Courier New"/>
              </a:rPr>
              <a:t>"&gt;Click here&lt;/a&gt;</a:t>
            </a:r>
          </a:p>
          <a:p>
            <a:pPr marL="0" indent="0">
              <a:buNone/>
            </a:pPr>
            <a:r>
              <a:rPr lang="en-US" sz="1600" dirty="0">
                <a:latin typeface="Courier New"/>
                <a:cs typeface="Courier New"/>
              </a:rPr>
              <a:t>&lt;a </a:t>
            </a:r>
            <a:r>
              <a:rPr lang="en-US" sz="1600" dirty="0" err="1">
                <a:latin typeface="Courier New"/>
                <a:cs typeface="Courier New"/>
              </a:rPr>
              <a:t>href</a:t>
            </a:r>
            <a:r>
              <a:rPr lang="en-US" sz="1600" dirty="0" smtClean="0">
                <a:latin typeface="Courier New"/>
                <a:cs typeface="Courier New"/>
              </a:rPr>
              <a:t>=”images</a:t>
            </a:r>
            <a:r>
              <a:rPr lang="en-US" sz="1600" dirty="0">
                <a:latin typeface="Courier New"/>
                <a:cs typeface="Courier New"/>
              </a:rPr>
              <a:t>/personal/</a:t>
            </a:r>
            <a:r>
              <a:rPr lang="en-US" sz="1600" dirty="0" err="1">
                <a:latin typeface="Courier New"/>
                <a:cs typeface="Courier New"/>
              </a:rPr>
              <a:t>vacations.jpg</a:t>
            </a:r>
            <a:r>
              <a:rPr lang="en-US" sz="1600" dirty="0">
                <a:latin typeface="Courier New"/>
                <a:cs typeface="Courier New"/>
              </a:rPr>
              <a:t>"&gt;Family picture&lt;/a&gt;</a:t>
            </a:r>
          </a:p>
          <a:p>
            <a:pPr marL="0" indent="0">
              <a:buNone/>
            </a:pPr>
            <a:endParaRPr lang="en-US" sz="1600" dirty="0">
              <a:latin typeface="Courier New"/>
              <a:cs typeface="Courier New"/>
            </a:endParaRPr>
          </a:p>
          <a:p>
            <a:pPr marL="0" indent="0">
              <a:buNone/>
            </a:pPr>
            <a:r>
              <a:rPr lang="en-US" sz="1600" dirty="0" smtClean="0">
                <a:latin typeface="Courier New"/>
                <a:cs typeface="Courier New"/>
              </a:rPr>
              <a:t>http</a:t>
            </a:r>
            <a:r>
              <a:rPr lang="en-US" sz="1600" dirty="0">
                <a:latin typeface="Courier New"/>
                <a:cs typeface="Courier New"/>
              </a:rPr>
              <a:t>://</a:t>
            </a:r>
            <a:r>
              <a:rPr lang="en-US" sz="1600" dirty="0" err="1">
                <a:latin typeface="Courier New"/>
                <a:cs typeface="Courier New"/>
              </a:rPr>
              <a:t>www.myserver.com</a:t>
            </a:r>
            <a:r>
              <a:rPr lang="en-US" sz="1600" dirty="0">
                <a:latin typeface="Courier New"/>
                <a:cs typeface="Courier New"/>
              </a:rPr>
              <a:t>/john/</a:t>
            </a:r>
            <a:r>
              <a:rPr lang="en-US" sz="1600" dirty="0" err="1">
                <a:latin typeface="Courier New"/>
                <a:cs typeface="Courier New"/>
              </a:rPr>
              <a:t>album.html</a:t>
            </a:r>
            <a:endParaRPr lang="en-US" sz="1600" dirty="0">
              <a:latin typeface="Courier New"/>
              <a:cs typeface="Courier New"/>
            </a:endParaRPr>
          </a:p>
          <a:p>
            <a:pPr marL="0" indent="0">
              <a:buNone/>
            </a:pPr>
            <a:r>
              <a:rPr lang="en-US" sz="1600" dirty="0" smtClean="0">
                <a:latin typeface="Courier New"/>
                <a:cs typeface="Courier New"/>
              </a:rPr>
              <a:t>http</a:t>
            </a:r>
            <a:r>
              <a:rPr lang="en-US" sz="1600" dirty="0">
                <a:latin typeface="Courier New"/>
                <a:cs typeface="Courier New"/>
              </a:rPr>
              <a:t>://</a:t>
            </a:r>
            <a:r>
              <a:rPr lang="en-US" sz="1600" dirty="0" err="1">
                <a:latin typeface="Courier New"/>
                <a:cs typeface="Courier New"/>
              </a:rPr>
              <a:t>www.myserver.com</a:t>
            </a:r>
            <a:r>
              <a:rPr lang="en-US" sz="1600" dirty="0">
                <a:latin typeface="Courier New"/>
                <a:cs typeface="Courier New"/>
              </a:rPr>
              <a:t>/john/images/personal/</a:t>
            </a:r>
            <a:r>
              <a:rPr lang="en-US" sz="1600" dirty="0" err="1">
                <a:latin typeface="Courier New"/>
                <a:cs typeface="Courier New"/>
              </a:rPr>
              <a:t>vacations.jpg</a:t>
            </a:r>
            <a:endParaRPr lang="en-US" sz="2600" dirty="0"/>
          </a:p>
        </p:txBody>
      </p:sp>
    </p:spTree>
    <p:extLst>
      <p:ext uri="{BB962C8B-B14F-4D97-AF65-F5344CB8AC3E}">
        <p14:creationId xmlns:p14="http://schemas.microsoft.com/office/powerpoint/2010/main" val="30019036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FILE PATH</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Going </a:t>
            </a:r>
            <a:r>
              <a:rPr lang="en-US" sz="2400" dirty="0"/>
              <a:t>up one level – two leading dots and a slash</a:t>
            </a:r>
          </a:p>
          <a:p>
            <a:pPr marL="0" indent="0">
              <a:buNone/>
            </a:pPr>
            <a:endParaRPr lang="en-US" sz="1600" dirty="0">
              <a:latin typeface="Courier New"/>
              <a:cs typeface="Courier New"/>
            </a:endParaRPr>
          </a:p>
          <a:p>
            <a:pPr marL="0" indent="0">
              <a:buNone/>
            </a:pPr>
            <a:r>
              <a:rPr lang="en-US" sz="1600" dirty="0" err="1">
                <a:latin typeface="Courier New"/>
                <a:cs typeface="Courier New"/>
              </a:rPr>
              <a:t>www.myserver.com</a:t>
            </a:r>
            <a:r>
              <a:rPr lang="en-US" sz="1600" dirty="0">
                <a:latin typeface="Courier New"/>
                <a:cs typeface="Courier New"/>
              </a:rPr>
              <a:t>/john/</a:t>
            </a:r>
            <a:r>
              <a:rPr lang="en-US" sz="1600" dirty="0" err="1">
                <a:latin typeface="Courier New"/>
                <a:cs typeface="Courier New"/>
              </a:rPr>
              <a:t>misc</a:t>
            </a: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a:latin typeface="Courier New"/>
                <a:cs typeface="Courier New"/>
              </a:rPr>
              <a:t>&lt;a </a:t>
            </a:r>
            <a:r>
              <a:rPr lang="en-US" sz="1600" dirty="0" err="1">
                <a:latin typeface="Courier New"/>
                <a:cs typeface="Courier New"/>
              </a:rPr>
              <a:t>href</a:t>
            </a:r>
            <a:r>
              <a:rPr lang="en-US" sz="1600" dirty="0">
                <a:latin typeface="Courier New"/>
                <a:cs typeface="Courier New"/>
              </a:rPr>
              <a:t>="../</a:t>
            </a:r>
            <a:r>
              <a:rPr lang="en-US" sz="1600" dirty="0" err="1">
                <a:latin typeface="Courier New"/>
                <a:cs typeface="Courier New"/>
              </a:rPr>
              <a:t>music.html</a:t>
            </a:r>
            <a:r>
              <a:rPr lang="en-US" sz="1600" dirty="0">
                <a:latin typeface="Courier New"/>
                <a:cs typeface="Courier New"/>
              </a:rPr>
              <a:t>"&gt;My music&lt;/a&gt;</a:t>
            </a:r>
          </a:p>
          <a:p>
            <a:pPr marL="0" indent="0">
              <a:buNone/>
            </a:pPr>
            <a:r>
              <a:rPr lang="en-US" sz="1600" dirty="0">
                <a:latin typeface="Courier New"/>
                <a:cs typeface="Courier New"/>
              </a:rPr>
              <a:t>&lt;a </a:t>
            </a:r>
            <a:r>
              <a:rPr lang="en-US" sz="1600" dirty="0" err="1">
                <a:latin typeface="Courier New"/>
                <a:cs typeface="Courier New"/>
              </a:rPr>
              <a:t>href</a:t>
            </a:r>
            <a:r>
              <a:rPr lang="en-US" sz="1600" dirty="0">
                <a:latin typeface="Courier New"/>
                <a:cs typeface="Courier New"/>
              </a:rPr>
              <a:t>="../images/</a:t>
            </a:r>
            <a:r>
              <a:rPr lang="en-US" sz="1600" dirty="0" err="1">
                <a:latin typeface="Courier New"/>
                <a:cs typeface="Courier New"/>
              </a:rPr>
              <a:t>classmates.jpg</a:t>
            </a:r>
            <a:r>
              <a:rPr lang="en-US" sz="1600" dirty="0">
                <a:latin typeface="Courier New"/>
                <a:cs typeface="Courier New"/>
              </a:rPr>
              <a:t>"&gt;My buddies&lt;/a&gt;</a:t>
            </a:r>
          </a:p>
          <a:p>
            <a:pPr marL="0" indent="0">
              <a:buNone/>
            </a:pPr>
            <a:endParaRPr lang="en-US" sz="1600" dirty="0">
              <a:latin typeface="Courier New"/>
              <a:cs typeface="Courier New"/>
            </a:endParaRPr>
          </a:p>
          <a:p>
            <a:pPr marL="0" indent="0">
              <a:buNone/>
            </a:pPr>
            <a:r>
              <a:rPr lang="en-US" sz="1600" dirty="0">
                <a:latin typeface="Courier New"/>
                <a:cs typeface="Courier New"/>
              </a:rPr>
              <a:t>http://</a:t>
            </a:r>
            <a:r>
              <a:rPr lang="en-US" sz="1600" dirty="0" err="1">
                <a:latin typeface="Courier New"/>
                <a:cs typeface="Courier New"/>
              </a:rPr>
              <a:t>www.myserver.com</a:t>
            </a:r>
            <a:r>
              <a:rPr lang="en-US" sz="1600" dirty="0">
                <a:latin typeface="Courier New"/>
                <a:cs typeface="Courier New"/>
              </a:rPr>
              <a:t>/john/</a:t>
            </a:r>
            <a:r>
              <a:rPr lang="en-US" sz="1600" dirty="0" err="1">
                <a:latin typeface="Courier New"/>
                <a:cs typeface="Courier New"/>
              </a:rPr>
              <a:t>music.html</a:t>
            </a:r>
            <a:r>
              <a:rPr lang="en-US" sz="1600" dirty="0">
                <a:latin typeface="Courier New"/>
                <a:cs typeface="Courier New"/>
              </a:rPr>
              <a:t> </a:t>
            </a:r>
          </a:p>
          <a:p>
            <a:pPr marL="0" indent="0">
              <a:buNone/>
            </a:pPr>
            <a:r>
              <a:rPr lang="en-US" sz="1600" dirty="0">
                <a:latin typeface="Courier New"/>
                <a:cs typeface="Courier New"/>
              </a:rPr>
              <a:t>http://</a:t>
            </a:r>
            <a:r>
              <a:rPr lang="en-US" sz="1600" dirty="0" err="1">
                <a:latin typeface="Courier New"/>
                <a:cs typeface="Courier New"/>
              </a:rPr>
              <a:t>www.myserver.com</a:t>
            </a:r>
            <a:r>
              <a:rPr lang="en-US" sz="1600" dirty="0">
                <a:latin typeface="Courier New"/>
                <a:cs typeface="Courier New"/>
              </a:rPr>
              <a:t>/john/images/</a:t>
            </a:r>
            <a:r>
              <a:rPr lang="en-US" sz="1600" dirty="0" err="1">
                <a:latin typeface="Courier New"/>
                <a:cs typeface="Courier New"/>
              </a:rPr>
              <a:t>classmates.jpg</a:t>
            </a:r>
            <a:endParaRPr lang="en-US" sz="2600" dirty="0"/>
          </a:p>
        </p:txBody>
      </p:sp>
    </p:spTree>
    <p:extLst>
      <p:ext uri="{BB962C8B-B14F-4D97-AF65-F5344CB8AC3E}">
        <p14:creationId xmlns:p14="http://schemas.microsoft.com/office/powerpoint/2010/main" val="23027323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Semantic</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Semantics is the study of the meanings of words and phrases in a language</a:t>
            </a:r>
          </a:p>
          <a:p>
            <a:pPr marL="0" indent="0">
              <a:buNone/>
            </a:pPr>
            <a:endParaRPr lang="en-US" dirty="0"/>
          </a:p>
          <a:p>
            <a:pPr marL="0" indent="0">
              <a:buNone/>
            </a:pPr>
            <a:r>
              <a:rPr lang="en-US" dirty="0"/>
              <a:t>Semantic elements = elements with a meaning</a:t>
            </a:r>
          </a:p>
          <a:p>
            <a:pPr marL="0" indent="0">
              <a:buNone/>
            </a:pPr>
            <a:endParaRPr lang="en-US" dirty="0"/>
          </a:p>
          <a:p>
            <a:pPr marL="0" indent="0">
              <a:buNone/>
            </a:pPr>
            <a:r>
              <a:rPr lang="en-US" dirty="0"/>
              <a:t>A semantic element clearly describes its meaning to both the browser and the developer</a:t>
            </a:r>
          </a:p>
          <a:p>
            <a:pPr marL="0" indent="0">
              <a:buNone/>
            </a:pPr>
            <a:endParaRPr lang="en-US" dirty="0"/>
          </a:p>
          <a:p>
            <a:pPr marL="0" indent="0">
              <a:buNone/>
            </a:pPr>
            <a:r>
              <a:rPr lang="en-US" dirty="0"/>
              <a:t>Examples of non-semantic elements:</a:t>
            </a:r>
            <a:r>
              <a:rPr lang="en-US" dirty="0">
                <a:latin typeface="Courier New"/>
                <a:cs typeface="Courier New"/>
              </a:rPr>
              <a:t> &lt;div&gt; </a:t>
            </a:r>
            <a:r>
              <a:rPr lang="en-US" dirty="0"/>
              <a:t>and </a:t>
            </a:r>
            <a:r>
              <a:rPr lang="en-US" dirty="0">
                <a:latin typeface="Courier New"/>
                <a:cs typeface="Courier New"/>
              </a:rPr>
              <a:t>&lt;span&gt; </a:t>
            </a:r>
            <a:r>
              <a:rPr lang="en-US" dirty="0"/>
              <a:t>- Tells nothing about its content</a:t>
            </a:r>
          </a:p>
          <a:p>
            <a:pPr marL="0" indent="0">
              <a:buNone/>
            </a:pPr>
            <a:endParaRPr lang="en-US" dirty="0"/>
          </a:p>
        </p:txBody>
      </p:sp>
    </p:spTree>
    <p:extLst>
      <p:ext uri="{BB962C8B-B14F-4D97-AF65-F5344CB8AC3E}">
        <p14:creationId xmlns:p14="http://schemas.microsoft.com/office/powerpoint/2010/main" val="2163303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5 Semantic</a:t>
            </a:r>
          </a:p>
        </p:txBody>
      </p:sp>
      <p:pic>
        <p:nvPicPr>
          <p:cNvPr id="4" name="Content Placeholder 3" descr="document-outline-example.jpg"/>
          <p:cNvPicPr>
            <a:picLocks noGrp="1" noChangeAspect="1"/>
          </p:cNvPicPr>
          <p:nvPr>
            <p:ph idx="1"/>
          </p:nvPr>
        </p:nvPicPr>
        <p:blipFill>
          <a:blip r:embed="rId2">
            <a:extLst>
              <a:ext uri="{28A0092B-C50C-407E-A947-70E740481C1C}">
                <a14:useLocalDpi xmlns:a14="http://schemas.microsoft.com/office/drawing/2010/main" val="0"/>
              </a:ext>
            </a:extLst>
          </a:blip>
          <a:srcRect t="16998" b="16998"/>
          <a:stretch>
            <a:fillRect/>
          </a:stretch>
        </p:blipFill>
        <p:spPr/>
      </p:pic>
    </p:spTree>
    <p:extLst>
      <p:ext uri="{BB962C8B-B14F-4D97-AF65-F5344CB8AC3E}">
        <p14:creationId xmlns:p14="http://schemas.microsoft.com/office/powerpoint/2010/main" val="583370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CSS</a:t>
            </a:r>
            <a:endParaRPr lang="en-US" dirty="0"/>
          </a:p>
        </p:txBody>
      </p:sp>
      <p:sp>
        <p:nvSpPr>
          <p:cNvPr id="3" name="Content Placeholder 2"/>
          <p:cNvSpPr>
            <a:spLocks noGrp="1"/>
          </p:cNvSpPr>
          <p:nvPr>
            <p:ph idx="1"/>
          </p:nvPr>
        </p:nvSpPr>
        <p:spPr/>
        <p:txBody>
          <a:bodyPr/>
          <a:lstStyle/>
          <a:p>
            <a:pPr marL="0" indent="0">
              <a:buNone/>
            </a:pPr>
            <a:r>
              <a:rPr lang="en-US" dirty="0"/>
              <a:t>CSS, or Cascading Style Sheets, is a presentation language created to style the appearance of content</a:t>
            </a:r>
          </a:p>
        </p:txBody>
      </p:sp>
    </p:spTree>
    <p:extLst>
      <p:ext uri="{BB962C8B-B14F-4D97-AF65-F5344CB8AC3E}">
        <p14:creationId xmlns:p14="http://schemas.microsoft.com/office/powerpoint/2010/main" val="7137207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Syntax </a:t>
            </a:r>
            <a:endParaRPr lang="en-US" dirty="0"/>
          </a:p>
        </p:txBody>
      </p:sp>
      <p:pic>
        <p:nvPicPr>
          <p:cNvPr id="4" name="Content Placeholder 3" descr="Screen Shot 2017-01-20 at 00.19.16.png"/>
          <p:cNvPicPr>
            <a:picLocks noGrp="1" noChangeAspect="1"/>
          </p:cNvPicPr>
          <p:nvPr>
            <p:ph idx="1"/>
          </p:nvPr>
        </p:nvPicPr>
        <p:blipFill>
          <a:blip r:embed="rId2">
            <a:extLst>
              <a:ext uri="{28A0092B-C50C-407E-A947-70E740481C1C}">
                <a14:useLocalDpi xmlns:a14="http://schemas.microsoft.com/office/drawing/2010/main" val="0"/>
              </a:ext>
            </a:extLst>
          </a:blip>
          <a:srcRect t="-53056" b="-53056"/>
          <a:stretch>
            <a:fillRect/>
          </a:stretch>
        </p:blipFill>
        <p:spPr/>
      </p:pic>
    </p:spTree>
    <p:extLst>
      <p:ext uri="{BB962C8B-B14F-4D97-AF65-F5344CB8AC3E}">
        <p14:creationId xmlns:p14="http://schemas.microsoft.com/office/powerpoint/2010/main" val="15720479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The Universal selector</a:t>
            </a:r>
          </a:p>
          <a:p>
            <a:pPr marL="0" indent="0">
              <a:buNone/>
            </a:pPr>
            <a:r>
              <a:rPr lang="en-US" dirty="0">
                <a:latin typeface="Courier New"/>
                <a:cs typeface="Courier New"/>
              </a:rPr>
              <a:t>* {</a:t>
            </a:r>
          </a:p>
          <a:p>
            <a:pPr marL="0" indent="0">
              <a:buNone/>
            </a:pPr>
            <a:r>
              <a:rPr lang="en-US" dirty="0">
                <a:latin typeface="Courier New"/>
                <a:cs typeface="Courier New"/>
              </a:rPr>
              <a:t>   color: blue;</a:t>
            </a:r>
          </a:p>
          <a:p>
            <a:pPr marL="0" indent="0">
              <a:buNone/>
            </a:pPr>
            <a:r>
              <a:rPr lang="en-US" dirty="0">
                <a:latin typeface="Courier New"/>
                <a:cs typeface="Courier New"/>
              </a:rPr>
              <a:t>   background-color: white;</a:t>
            </a:r>
          </a:p>
          <a:p>
            <a:pPr marL="0" indent="0">
              <a:buNone/>
            </a:pPr>
            <a:r>
              <a:rPr lang="en-US" dirty="0">
                <a:latin typeface="Courier New"/>
                <a:cs typeface="Courier New"/>
              </a:rPr>
              <a:t>  }</a:t>
            </a:r>
          </a:p>
          <a:p>
            <a:pPr marL="0" indent="0">
              <a:buNone/>
            </a:pPr>
            <a:r>
              <a:rPr lang="en-US" dirty="0" smtClean="0"/>
              <a:t>The element Selector</a:t>
            </a:r>
          </a:p>
          <a:p>
            <a:pPr marL="0" indent="0">
              <a:buNone/>
            </a:pPr>
            <a:r>
              <a:rPr lang="en-US" dirty="0">
                <a:latin typeface="Courier New"/>
                <a:cs typeface="Courier New"/>
              </a:rPr>
              <a:t>p {</a:t>
            </a:r>
          </a:p>
          <a:p>
            <a:pPr marL="0" indent="0">
              <a:buNone/>
            </a:pPr>
            <a:r>
              <a:rPr lang="en-US" dirty="0">
                <a:latin typeface="Courier New"/>
                <a:cs typeface="Courier New"/>
              </a:rPr>
              <a:t>    text-align: center;</a:t>
            </a:r>
          </a:p>
          <a:p>
            <a:pPr marL="0" indent="0">
              <a:buNone/>
            </a:pPr>
            <a:r>
              <a:rPr lang="en-US" dirty="0">
                <a:latin typeface="Courier New"/>
                <a:cs typeface="Courier New"/>
              </a:rPr>
              <a:t>    color: red;</a:t>
            </a:r>
          </a:p>
          <a:p>
            <a:pPr marL="0" indent="0">
              <a:buNone/>
            </a:pPr>
            <a:r>
              <a:rPr lang="en-US" dirty="0">
                <a:latin typeface="Courier New"/>
                <a:cs typeface="Courier New"/>
              </a:rPr>
              <a:t>} </a:t>
            </a:r>
            <a:endParaRPr lang="en-US" dirty="0" smtClean="0">
              <a:latin typeface="Courier New"/>
              <a:cs typeface="Courier New"/>
            </a:endParaRPr>
          </a:p>
          <a:p>
            <a:pPr marL="0" indent="0">
              <a:buNone/>
            </a:pPr>
            <a:r>
              <a:rPr lang="en-US" dirty="0" smtClean="0"/>
              <a:t>The id selector </a:t>
            </a:r>
          </a:p>
          <a:p>
            <a:pPr marL="0" indent="0">
              <a:buNone/>
            </a:pPr>
            <a:r>
              <a:rPr lang="en-US" dirty="0">
                <a:latin typeface="Courier New"/>
                <a:cs typeface="Courier New"/>
              </a:rPr>
              <a:t> #para1 {</a:t>
            </a:r>
          </a:p>
          <a:p>
            <a:pPr marL="0" indent="0">
              <a:buNone/>
            </a:pPr>
            <a:r>
              <a:rPr lang="en-US" dirty="0">
                <a:latin typeface="Courier New"/>
                <a:cs typeface="Courier New"/>
              </a:rPr>
              <a:t>    text-align: center;</a:t>
            </a:r>
          </a:p>
          <a:p>
            <a:pPr marL="0" indent="0">
              <a:buNone/>
            </a:pPr>
            <a:r>
              <a:rPr lang="en-US" dirty="0">
                <a:latin typeface="Courier New"/>
                <a:cs typeface="Courier New"/>
              </a:rPr>
              <a:t>    color: red;</a:t>
            </a:r>
          </a:p>
          <a:p>
            <a:pPr marL="0" indent="0">
              <a:buNone/>
            </a:pP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2657653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Head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head's content is not displayed on the page. Instead, the head's job is to contain metadata about the </a:t>
            </a:r>
            <a:r>
              <a:rPr lang="en-US" dirty="0" smtClean="0"/>
              <a:t>document</a:t>
            </a:r>
          </a:p>
          <a:p>
            <a:pPr marL="0" indent="0">
              <a:buNone/>
            </a:pPr>
            <a:r>
              <a:rPr lang="en-US" dirty="0" smtClean="0"/>
              <a:t>ex : </a:t>
            </a:r>
          </a:p>
          <a:p>
            <a:pPr marL="0" indent="0">
              <a:buNone/>
            </a:pPr>
            <a:r>
              <a:rPr lang="en-US" sz="1600" dirty="0">
                <a:latin typeface="Courier New"/>
                <a:cs typeface="Courier New"/>
              </a:rPr>
              <a:t>&lt;head&gt;</a:t>
            </a:r>
          </a:p>
          <a:p>
            <a:pPr marL="0" indent="0">
              <a:buNone/>
            </a:pPr>
            <a:r>
              <a:rPr lang="en-US" sz="1600" dirty="0">
                <a:latin typeface="Courier New"/>
                <a:cs typeface="Courier New"/>
              </a:rPr>
              <a:t>  &lt;meta charset="utf-8"&gt;</a:t>
            </a:r>
          </a:p>
          <a:p>
            <a:pPr marL="0" indent="0">
              <a:buNone/>
            </a:pPr>
            <a:r>
              <a:rPr lang="en-US" sz="1600" dirty="0">
                <a:latin typeface="Courier New"/>
                <a:cs typeface="Courier New"/>
              </a:rPr>
              <a:t>  &lt;title&gt;My test page&lt;/title</a:t>
            </a:r>
            <a:r>
              <a:rPr lang="en-US" sz="1600" dirty="0" smtClean="0">
                <a:latin typeface="Courier New"/>
                <a:cs typeface="Courier New"/>
              </a:rPr>
              <a:t>&gt;</a:t>
            </a:r>
          </a:p>
          <a:p>
            <a:pPr marL="0" indent="0">
              <a:buNone/>
            </a:pPr>
            <a:r>
              <a:rPr lang="en-US" sz="1600" dirty="0">
                <a:latin typeface="Courier New"/>
                <a:cs typeface="Courier New"/>
              </a:rPr>
              <a:t> </a:t>
            </a:r>
            <a:r>
              <a:rPr lang="en-US" sz="1600" dirty="0" smtClean="0">
                <a:latin typeface="Courier New"/>
                <a:cs typeface="Courier New"/>
              </a:rPr>
              <a:t> &lt;</a:t>
            </a:r>
            <a:r>
              <a:rPr lang="en-US" sz="1600" dirty="0">
                <a:latin typeface="Courier New"/>
                <a:cs typeface="Courier New"/>
              </a:rPr>
              <a:t>meta name="viewport" content="width=device-width, initial-scale=1.0"&gt;</a:t>
            </a:r>
          </a:p>
          <a:p>
            <a:pPr marL="0" indent="0">
              <a:buNone/>
            </a:pPr>
            <a:r>
              <a:rPr lang="en-US" sz="1600" dirty="0">
                <a:latin typeface="Courier New"/>
                <a:cs typeface="Courier New"/>
              </a:rPr>
              <a:t>  &lt;meta name="author" content="</a:t>
            </a:r>
            <a:r>
              <a:rPr lang="en-US" sz="1600" dirty="0" err="1">
                <a:latin typeface="Courier New"/>
                <a:cs typeface="Courier New"/>
              </a:rPr>
              <a:t>bangsacerdas</a:t>
            </a:r>
            <a:r>
              <a:rPr lang="en-US" sz="1600" dirty="0">
                <a:latin typeface="Courier New"/>
                <a:cs typeface="Courier New"/>
              </a:rPr>
              <a:t>"&gt;</a:t>
            </a:r>
          </a:p>
          <a:p>
            <a:pPr marL="0" indent="0">
              <a:buNone/>
            </a:pPr>
            <a:r>
              <a:rPr lang="en-US" sz="1600" dirty="0">
                <a:latin typeface="Courier New"/>
                <a:cs typeface="Courier New"/>
              </a:rPr>
              <a:t>  &lt;meta name="description" content="</a:t>
            </a:r>
            <a:r>
              <a:rPr lang="en-US" sz="1600" dirty="0" err="1">
                <a:latin typeface="Courier New"/>
                <a:cs typeface="Courier New"/>
              </a:rPr>
              <a:t>bangsacerdas</a:t>
            </a:r>
            <a:r>
              <a:rPr lang="en-US" sz="1600" dirty="0">
                <a:latin typeface="Courier New"/>
                <a:cs typeface="Courier New"/>
              </a:rPr>
              <a:t> institute"</a:t>
            </a:r>
            <a:r>
              <a:rPr lang="en-US" sz="1600" dirty="0" smtClean="0">
                <a:latin typeface="Courier New"/>
                <a:cs typeface="Courier New"/>
              </a:rPr>
              <a:t>&gt;</a:t>
            </a:r>
          </a:p>
          <a:p>
            <a:pPr marL="0" indent="0">
              <a:buNone/>
            </a:pPr>
            <a:r>
              <a:rPr lang="en-US" sz="1600" dirty="0" smtClean="0">
                <a:latin typeface="Courier New"/>
                <a:cs typeface="Courier New"/>
              </a:rPr>
              <a:t>  &lt;</a:t>
            </a:r>
            <a:r>
              <a:rPr lang="en-US" sz="1600" dirty="0">
                <a:latin typeface="Courier New"/>
                <a:cs typeface="Courier New"/>
              </a:rPr>
              <a:t>meta http-</a:t>
            </a:r>
            <a:r>
              <a:rPr lang="en-US" sz="1600" dirty="0" err="1">
                <a:latin typeface="Courier New"/>
                <a:cs typeface="Courier New"/>
              </a:rPr>
              <a:t>equiv</a:t>
            </a:r>
            <a:r>
              <a:rPr lang="en-US" sz="1600" dirty="0">
                <a:latin typeface="Courier New"/>
                <a:cs typeface="Courier New"/>
              </a:rPr>
              <a:t>="refresh" content="30"&gt;</a:t>
            </a:r>
          </a:p>
          <a:p>
            <a:pPr marL="0" indent="0">
              <a:buNone/>
            </a:pPr>
            <a:r>
              <a:rPr lang="en-US" sz="1600" dirty="0" smtClean="0">
                <a:latin typeface="Courier New"/>
                <a:cs typeface="Courier New"/>
              </a:rPr>
              <a:t>  &lt;meta property="</a:t>
            </a:r>
            <a:r>
              <a:rPr lang="en-US" sz="1600" dirty="0" err="1" smtClean="0">
                <a:latin typeface="Courier New"/>
                <a:cs typeface="Courier New"/>
              </a:rPr>
              <a:t>og:title</a:t>
            </a:r>
            <a:r>
              <a:rPr lang="en-US" sz="1600" dirty="0" smtClean="0">
                <a:latin typeface="Courier New"/>
                <a:cs typeface="Courier New"/>
              </a:rPr>
              <a:t>" content="Facebook Open Graph META Tags"/&gt;</a:t>
            </a:r>
          </a:p>
          <a:p>
            <a:pPr marL="0" indent="0">
              <a:buNone/>
            </a:pPr>
            <a:r>
              <a:rPr lang="en-US" sz="1600" dirty="0" smtClean="0">
                <a:latin typeface="Courier New"/>
                <a:cs typeface="Courier New"/>
              </a:rPr>
              <a:t>  </a:t>
            </a:r>
            <a:r>
              <a:rPr lang="en-US" sz="1600" dirty="0">
                <a:latin typeface="Courier New"/>
                <a:cs typeface="Courier New"/>
              </a:rPr>
              <a:t>&lt;meta </a:t>
            </a:r>
            <a:r>
              <a:rPr lang="en-US" sz="1600" dirty="0" smtClean="0">
                <a:latin typeface="Courier New"/>
                <a:cs typeface="Courier New"/>
              </a:rPr>
              <a:t>property="</a:t>
            </a:r>
            <a:r>
              <a:rPr lang="en-US" sz="1600" dirty="0" err="1" smtClean="0">
                <a:latin typeface="Courier New"/>
                <a:cs typeface="Courier New"/>
              </a:rPr>
              <a:t>og:image</a:t>
            </a:r>
            <a:r>
              <a:rPr lang="en-US" sz="1600" dirty="0" smtClean="0">
                <a:latin typeface="Courier New"/>
                <a:cs typeface="Courier New"/>
              </a:rPr>
              <a:t>" content="https://</a:t>
            </a:r>
            <a:r>
              <a:rPr lang="en-US" sz="1600" dirty="0" err="1" smtClean="0">
                <a:latin typeface="Courier New"/>
                <a:cs typeface="Courier New"/>
              </a:rPr>
              <a:t>bangsacerdas</a:t>
            </a:r>
            <a:r>
              <a:rPr lang="en-US" sz="1600" dirty="0" smtClean="0">
                <a:latin typeface="Courier New"/>
                <a:cs typeface="Courier New"/>
              </a:rPr>
              <a:t>/</a:t>
            </a:r>
            <a:r>
              <a:rPr lang="en-US" sz="1600" dirty="0" err="1" smtClean="0">
                <a:latin typeface="Courier New"/>
                <a:cs typeface="Courier New"/>
              </a:rPr>
              <a:t>img</a:t>
            </a:r>
            <a:r>
              <a:rPr lang="en-US" sz="1600" dirty="0" smtClean="0">
                <a:latin typeface="Courier New"/>
                <a:cs typeface="Courier New"/>
              </a:rPr>
              <a:t>/</a:t>
            </a:r>
            <a:r>
              <a:rPr lang="en-US" sz="1600" dirty="0" err="1" smtClean="0">
                <a:latin typeface="Courier New"/>
                <a:cs typeface="Courier New"/>
              </a:rPr>
              <a:t>facebooklogo.png</a:t>
            </a:r>
            <a:r>
              <a:rPr lang="en-US" sz="1600" dirty="0" smtClean="0">
                <a:latin typeface="Courier New"/>
                <a:cs typeface="Courier New"/>
              </a:rPr>
              <a:t>"/&gt;</a:t>
            </a:r>
          </a:p>
          <a:p>
            <a:pPr marL="0" indent="0">
              <a:buNone/>
            </a:pPr>
            <a:r>
              <a:rPr lang="en-US" sz="1600" dirty="0" smtClean="0">
                <a:latin typeface="Courier New"/>
                <a:cs typeface="Courier New"/>
              </a:rPr>
              <a:t>  &lt;meta property="</a:t>
            </a:r>
            <a:r>
              <a:rPr lang="en-US" sz="1600" dirty="0" err="1" smtClean="0">
                <a:latin typeface="Courier New"/>
                <a:cs typeface="Courier New"/>
              </a:rPr>
              <a:t>og:site_name</a:t>
            </a:r>
            <a:r>
              <a:rPr lang="en-US" sz="1600" dirty="0" smtClean="0">
                <a:latin typeface="Courier New"/>
                <a:cs typeface="Courier New"/>
              </a:rPr>
              <a:t>" content="</a:t>
            </a:r>
            <a:r>
              <a:rPr lang="en-US" sz="1600" dirty="0" err="1" smtClean="0">
                <a:latin typeface="Courier New"/>
                <a:cs typeface="Courier New"/>
              </a:rPr>
              <a:t>Bangsacerdas</a:t>
            </a:r>
            <a:r>
              <a:rPr lang="en-US" sz="1600" dirty="0" smtClean="0">
                <a:latin typeface="Courier New"/>
                <a:cs typeface="Courier New"/>
              </a:rPr>
              <a:t> Blog"/&gt;</a:t>
            </a:r>
          </a:p>
          <a:p>
            <a:pPr marL="0" indent="0">
              <a:buNone/>
            </a:pPr>
            <a:r>
              <a:rPr lang="en-US" sz="1600" dirty="0" smtClean="0">
                <a:latin typeface="Courier New"/>
                <a:cs typeface="Courier New"/>
              </a:rPr>
              <a:t>  &lt;meta property="</a:t>
            </a:r>
            <a:r>
              <a:rPr lang="en-US" sz="1600" dirty="0" err="1" smtClean="0">
                <a:latin typeface="Courier New"/>
                <a:cs typeface="Courier New"/>
              </a:rPr>
              <a:t>og:description</a:t>
            </a:r>
            <a:r>
              <a:rPr lang="en-US" sz="1600" dirty="0" smtClean="0">
                <a:latin typeface="Courier New"/>
                <a:cs typeface="Courier New"/>
              </a:rPr>
              <a:t>" content="online learning"/&gt;</a:t>
            </a:r>
          </a:p>
          <a:p>
            <a:pPr marL="0" indent="0">
              <a:buNone/>
            </a:pPr>
            <a:r>
              <a:rPr lang="en-US" sz="1600" dirty="0" smtClean="0">
                <a:latin typeface="Courier New"/>
                <a:cs typeface="Courier New"/>
              </a:rPr>
              <a:t>  &lt;link </a:t>
            </a:r>
            <a:r>
              <a:rPr lang="en-US" sz="1600" dirty="0" err="1" smtClean="0">
                <a:latin typeface="Courier New"/>
                <a:cs typeface="Courier New"/>
              </a:rPr>
              <a:t>rel</a:t>
            </a:r>
            <a:r>
              <a:rPr lang="en-US" sz="1600" dirty="0" smtClean="0">
                <a:latin typeface="Courier New"/>
                <a:cs typeface="Courier New"/>
              </a:rPr>
              <a:t>="</a:t>
            </a:r>
            <a:r>
              <a:rPr lang="en-US" sz="1600" dirty="0" err="1" smtClean="0">
                <a:latin typeface="Courier New"/>
                <a:cs typeface="Courier New"/>
              </a:rPr>
              <a:t>stylesheet</a:t>
            </a:r>
            <a:r>
              <a:rPr lang="en-US" sz="1600" dirty="0" smtClean="0">
                <a:latin typeface="Courier New"/>
                <a:cs typeface="Courier New"/>
              </a:rPr>
              <a:t>" </a:t>
            </a:r>
            <a:r>
              <a:rPr lang="en-US" sz="1600" dirty="0" err="1" smtClean="0">
                <a:latin typeface="Courier New"/>
                <a:cs typeface="Courier New"/>
              </a:rPr>
              <a:t>href</a:t>
            </a:r>
            <a:r>
              <a:rPr lang="en-US" sz="1600" dirty="0" smtClean="0">
                <a:latin typeface="Courier New"/>
                <a:cs typeface="Courier New"/>
              </a:rPr>
              <a:t>="my-</a:t>
            </a:r>
            <a:r>
              <a:rPr lang="en-US" sz="1600" dirty="0" err="1" smtClean="0">
                <a:latin typeface="Courier New"/>
                <a:cs typeface="Courier New"/>
              </a:rPr>
              <a:t>css</a:t>
            </a:r>
            <a:r>
              <a:rPr lang="en-US" sz="1600" dirty="0" smtClean="0">
                <a:latin typeface="Courier New"/>
                <a:cs typeface="Courier New"/>
              </a:rPr>
              <a:t>-</a:t>
            </a:r>
            <a:r>
              <a:rPr lang="en-US" sz="1600" dirty="0" err="1" smtClean="0">
                <a:latin typeface="Courier New"/>
                <a:cs typeface="Courier New"/>
              </a:rPr>
              <a:t>file.css</a:t>
            </a:r>
            <a:r>
              <a:rPr lang="en-US" sz="1600" dirty="0" smtClean="0">
                <a:latin typeface="Courier New"/>
                <a:cs typeface="Courier New"/>
              </a:rPr>
              <a:t>"&gt;</a:t>
            </a:r>
          </a:p>
          <a:p>
            <a:pPr marL="0" indent="0">
              <a:buNone/>
            </a:pPr>
            <a:r>
              <a:rPr lang="en-US" sz="1600" dirty="0" smtClean="0">
                <a:latin typeface="Courier New"/>
                <a:cs typeface="Courier New"/>
              </a:rPr>
              <a:t>  &lt;script </a:t>
            </a:r>
            <a:r>
              <a:rPr lang="en-US" sz="1600" dirty="0" err="1" smtClean="0">
                <a:latin typeface="Courier New"/>
                <a:cs typeface="Courier New"/>
              </a:rPr>
              <a:t>src</a:t>
            </a:r>
            <a:r>
              <a:rPr lang="en-US" sz="1600" dirty="0" smtClean="0">
                <a:latin typeface="Courier New"/>
                <a:cs typeface="Courier New"/>
              </a:rPr>
              <a:t>="my-</a:t>
            </a:r>
            <a:r>
              <a:rPr lang="en-US" sz="1600" dirty="0" err="1" smtClean="0">
                <a:latin typeface="Courier New"/>
                <a:cs typeface="Courier New"/>
              </a:rPr>
              <a:t>js</a:t>
            </a:r>
            <a:r>
              <a:rPr lang="en-US" sz="1600" dirty="0" smtClean="0">
                <a:latin typeface="Courier New"/>
                <a:cs typeface="Courier New"/>
              </a:rPr>
              <a:t>-</a:t>
            </a:r>
            <a:r>
              <a:rPr lang="en-US" sz="1600" dirty="0" err="1" smtClean="0">
                <a:latin typeface="Courier New"/>
                <a:cs typeface="Courier New"/>
              </a:rPr>
              <a:t>file.js</a:t>
            </a:r>
            <a:r>
              <a:rPr lang="en-US" sz="1600" dirty="0" smtClean="0">
                <a:latin typeface="Courier New"/>
                <a:cs typeface="Courier New"/>
              </a:rPr>
              <a:t>"&gt;&lt;/script&gt;</a:t>
            </a:r>
          </a:p>
          <a:p>
            <a:pPr marL="0" indent="0">
              <a:buNone/>
            </a:pPr>
            <a:r>
              <a:rPr lang="en-US" sz="1600" dirty="0" smtClean="0">
                <a:latin typeface="Courier New"/>
                <a:cs typeface="Courier New"/>
              </a:rPr>
              <a:t>&lt;</a:t>
            </a:r>
            <a:r>
              <a:rPr lang="en-US" sz="1600" dirty="0">
                <a:latin typeface="Courier New"/>
                <a:cs typeface="Courier New"/>
              </a:rPr>
              <a:t>/head&gt;</a:t>
            </a:r>
          </a:p>
        </p:txBody>
      </p:sp>
    </p:spTree>
    <p:extLst>
      <p:ext uri="{BB962C8B-B14F-4D97-AF65-F5344CB8AC3E}">
        <p14:creationId xmlns:p14="http://schemas.microsoft.com/office/powerpoint/2010/main" val="17760031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Selectors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class selector</a:t>
            </a:r>
          </a:p>
          <a:p>
            <a:pPr marL="0" indent="0">
              <a:buNone/>
            </a:pPr>
            <a:r>
              <a:rPr lang="en-US" dirty="0">
                <a:latin typeface="Courier New"/>
                <a:cs typeface="Courier New"/>
              </a:rPr>
              <a:t>.center {</a:t>
            </a:r>
          </a:p>
          <a:p>
            <a:pPr marL="0" indent="0">
              <a:buNone/>
            </a:pPr>
            <a:r>
              <a:rPr lang="en-US" dirty="0" smtClean="0">
                <a:latin typeface="Courier New"/>
                <a:cs typeface="Courier New"/>
              </a:rPr>
              <a:t>    </a:t>
            </a:r>
            <a:r>
              <a:rPr lang="en-US" dirty="0">
                <a:latin typeface="Courier New"/>
                <a:cs typeface="Courier New"/>
              </a:rPr>
              <a:t>text-align: center;</a:t>
            </a:r>
          </a:p>
          <a:p>
            <a:pPr marL="0" indent="0">
              <a:buNone/>
            </a:pPr>
            <a:r>
              <a:rPr lang="en-US" dirty="0">
                <a:latin typeface="Courier New"/>
                <a:cs typeface="Courier New"/>
              </a:rPr>
              <a:t>    color: red;</a:t>
            </a:r>
          </a:p>
          <a:p>
            <a:pPr marL="0" indent="0">
              <a:buNone/>
            </a:pPr>
            <a:r>
              <a:rPr lang="en-US" dirty="0" smtClean="0">
                <a:latin typeface="Courier New"/>
                <a:cs typeface="Courier New"/>
              </a:rPr>
              <a:t>}</a:t>
            </a:r>
          </a:p>
          <a:p>
            <a:pPr marL="0" indent="0">
              <a:buNone/>
            </a:pPr>
            <a:endParaRPr lang="en-US" dirty="0" smtClean="0">
              <a:latin typeface="Courier New"/>
              <a:cs typeface="Courier New"/>
            </a:endParaRPr>
          </a:p>
          <a:p>
            <a:pPr marL="0" indent="0">
              <a:buNone/>
            </a:pPr>
            <a:r>
              <a:rPr lang="en-US" dirty="0" err="1">
                <a:latin typeface="Courier New"/>
                <a:cs typeface="Courier New"/>
              </a:rPr>
              <a:t>p.center</a:t>
            </a:r>
            <a:r>
              <a:rPr lang="en-US" dirty="0">
                <a:latin typeface="Courier New"/>
                <a:cs typeface="Courier New"/>
              </a:rPr>
              <a:t> {</a:t>
            </a:r>
          </a:p>
          <a:p>
            <a:pPr marL="0" indent="0">
              <a:buNone/>
            </a:pPr>
            <a:r>
              <a:rPr lang="en-US" dirty="0">
                <a:latin typeface="Courier New"/>
                <a:cs typeface="Courier New"/>
              </a:rPr>
              <a:t>    text-align: center;</a:t>
            </a:r>
          </a:p>
          <a:p>
            <a:pPr marL="0" indent="0">
              <a:buNone/>
            </a:pPr>
            <a:r>
              <a:rPr lang="en-US" dirty="0">
                <a:latin typeface="Courier New"/>
                <a:cs typeface="Courier New"/>
              </a:rPr>
              <a:t>    color: red;</a:t>
            </a:r>
          </a:p>
          <a:p>
            <a:pPr marL="0" indent="0">
              <a:buNone/>
            </a:pPr>
            <a:r>
              <a:rPr lang="en-US" dirty="0">
                <a:latin typeface="Courier New"/>
                <a:cs typeface="Courier New"/>
              </a:rPr>
              <a:t>}</a:t>
            </a:r>
            <a:endParaRPr lang="en-US" dirty="0" smtClean="0">
              <a:latin typeface="Courier New"/>
              <a:cs typeface="Courier New"/>
            </a:endParaRPr>
          </a:p>
          <a:p>
            <a:pPr marL="0" indent="0">
              <a:buNone/>
            </a:pPr>
            <a:r>
              <a:rPr lang="en-US" dirty="0" smtClean="0"/>
              <a:t>The group selector</a:t>
            </a:r>
          </a:p>
          <a:p>
            <a:pPr marL="0" indent="0">
              <a:buNone/>
            </a:pPr>
            <a:r>
              <a:rPr lang="mr-IN" dirty="0">
                <a:latin typeface="Courier New"/>
                <a:cs typeface="Courier New"/>
              </a:rPr>
              <a:t>h1, h2, p {</a:t>
            </a:r>
          </a:p>
          <a:p>
            <a:pPr marL="0" indent="0">
              <a:buNone/>
            </a:pPr>
            <a:r>
              <a:rPr lang="mr-IN" dirty="0">
                <a:latin typeface="Courier New"/>
                <a:cs typeface="Courier New"/>
              </a:rPr>
              <a:t>    text-align: center;</a:t>
            </a:r>
          </a:p>
          <a:p>
            <a:pPr marL="0" indent="0">
              <a:buNone/>
            </a:pPr>
            <a:r>
              <a:rPr lang="mr-IN" dirty="0">
                <a:latin typeface="Courier New"/>
                <a:cs typeface="Courier New"/>
              </a:rPr>
              <a:t>    color: red;</a:t>
            </a:r>
          </a:p>
          <a:p>
            <a:pPr marL="0" indent="0">
              <a:buNone/>
            </a:pPr>
            <a:r>
              <a:rPr lang="mr-IN" dirty="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2657653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Color</a:t>
            </a:r>
            <a:endParaRPr lang="en-US" dirty="0"/>
          </a:p>
        </p:txBody>
      </p:sp>
      <p:pic>
        <p:nvPicPr>
          <p:cNvPr id="4" name="Content Placeholder 3" descr="Screen Shot 2017-02-21 at 20.29.14.png"/>
          <p:cNvPicPr>
            <a:picLocks noGrp="1" noChangeAspect="1"/>
          </p:cNvPicPr>
          <p:nvPr>
            <p:ph idx="1"/>
          </p:nvPr>
        </p:nvPicPr>
        <p:blipFill>
          <a:blip r:embed="rId3">
            <a:extLst>
              <a:ext uri="{28A0092B-C50C-407E-A947-70E740481C1C}">
                <a14:useLocalDpi xmlns:a14="http://schemas.microsoft.com/office/drawing/2010/main" val="0"/>
              </a:ext>
            </a:extLst>
          </a:blip>
          <a:srcRect t="-10567" b="-10567"/>
          <a:stretch>
            <a:fillRect/>
          </a:stretch>
        </p:blipFill>
        <p:spPr/>
      </p:pic>
    </p:spTree>
    <p:extLst>
      <p:ext uri="{BB962C8B-B14F-4D97-AF65-F5344CB8AC3E}">
        <p14:creationId xmlns:p14="http://schemas.microsoft.com/office/powerpoint/2010/main" val="42578406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Background</a:t>
            </a:r>
            <a:endParaRPr lang="en-US" dirty="0"/>
          </a:p>
        </p:txBody>
      </p:sp>
      <p:pic>
        <p:nvPicPr>
          <p:cNvPr id="4" name="Content Placeholder 3" descr="Screen Shot 2017-02-21 at 21.45.37.png"/>
          <p:cNvPicPr>
            <a:picLocks noGrp="1" noChangeAspect="1"/>
          </p:cNvPicPr>
          <p:nvPr>
            <p:ph idx="1"/>
          </p:nvPr>
        </p:nvPicPr>
        <p:blipFill>
          <a:blip r:embed="rId2">
            <a:extLst>
              <a:ext uri="{28A0092B-C50C-407E-A947-70E740481C1C}">
                <a14:useLocalDpi xmlns:a14="http://schemas.microsoft.com/office/drawing/2010/main" val="0"/>
              </a:ext>
            </a:extLst>
          </a:blip>
          <a:srcRect t="-16713" b="-16713"/>
          <a:stretch>
            <a:fillRect/>
          </a:stretch>
        </p:blipFill>
        <p:spPr/>
      </p:pic>
    </p:spTree>
    <p:extLst>
      <p:ext uri="{BB962C8B-B14F-4D97-AF65-F5344CB8AC3E}">
        <p14:creationId xmlns:p14="http://schemas.microsoft.com/office/powerpoint/2010/main" val="29252165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FONT</a:t>
            </a:r>
            <a:endParaRPr lang="en-US" dirty="0"/>
          </a:p>
        </p:txBody>
      </p:sp>
      <p:pic>
        <p:nvPicPr>
          <p:cNvPr id="4" name="Content Placeholder 3" descr="Screen Shot 2017-02-21 at 21.45.08.png"/>
          <p:cNvPicPr>
            <a:picLocks noGrp="1" noChangeAspect="1"/>
          </p:cNvPicPr>
          <p:nvPr>
            <p:ph idx="1"/>
          </p:nvPr>
        </p:nvPicPr>
        <p:blipFill>
          <a:blip r:embed="rId3">
            <a:extLst>
              <a:ext uri="{28A0092B-C50C-407E-A947-70E740481C1C}">
                <a14:useLocalDpi xmlns:a14="http://schemas.microsoft.com/office/drawing/2010/main" val="0"/>
              </a:ext>
            </a:extLst>
          </a:blip>
          <a:srcRect t="-4156" b="-4156"/>
          <a:stretch>
            <a:fillRect/>
          </a:stretch>
        </p:blipFill>
        <p:spPr/>
      </p:pic>
    </p:spTree>
    <p:extLst>
      <p:ext uri="{BB962C8B-B14F-4D97-AF65-F5344CB8AC3E}">
        <p14:creationId xmlns:p14="http://schemas.microsoft.com/office/powerpoint/2010/main" val="31404900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Border</a:t>
            </a:r>
            <a:endParaRPr lang="en-US" dirty="0"/>
          </a:p>
        </p:txBody>
      </p:sp>
      <p:pic>
        <p:nvPicPr>
          <p:cNvPr id="4" name="Content Placeholder 3" descr="Screen Shot 2017-02-22 at 18.14.42.png"/>
          <p:cNvPicPr>
            <a:picLocks noGrp="1" noChangeAspect="1"/>
          </p:cNvPicPr>
          <p:nvPr>
            <p:ph idx="1"/>
          </p:nvPr>
        </p:nvPicPr>
        <p:blipFill>
          <a:blip r:embed="rId2">
            <a:extLst>
              <a:ext uri="{28A0092B-C50C-407E-A947-70E740481C1C}">
                <a14:useLocalDpi xmlns:a14="http://schemas.microsoft.com/office/drawing/2010/main" val="0"/>
              </a:ext>
            </a:extLst>
          </a:blip>
          <a:srcRect t="-17947" b="-17947"/>
          <a:stretch>
            <a:fillRect/>
          </a:stretch>
        </p:blipFill>
        <p:spPr/>
      </p:pic>
    </p:spTree>
    <p:extLst>
      <p:ext uri="{BB962C8B-B14F-4D97-AF65-F5344CB8AC3E}">
        <p14:creationId xmlns:p14="http://schemas.microsoft.com/office/powerpoint/2010/main" val="21161586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  </a:t>
            </a:r>
            <a:endParaRPr lang="en-US" dirty="0"/>
          </a:p>
        </p:txBody>
      </p:sp>
      <p:pic>
        <p:nvPicPr>
          <p:cNvPr id="4" name="Content Placeholder 3" descr="Screen Shot 2017-02-22 at 18.20.49.png"/>
          <p:cNvPicPr>
            <a:picLocks noGrp="1" noChangeAspect="1"/>
          </p:cNvPicPr>
          <p:nvPr>
            <p:ph idx="1"/>
          </p:nvPr>
        </p:nvPicPr>
        <p:blipFill>
          <a:blip r:embed="rId2">
            <a:extLst>
              <a:ext uri="{28A0092B-C50C-407E-A947-70E740481C1C}">
                <a14:useLocalDpi xmlns:a14="http://schemas.microsoft.com/office/drawing/2010/main" val="0"/>
              </a:ext>
            </a:extLst>
          </a:blip>
          <a:srcRect l="-6251" r="-6251"/>
          <a:stretch>
            <a:fillRect/>
          </a:stretch>
        </p:blipFill>
        <p:spPr/>
      </p:pic>
    </p:spTree>
    <p:extLst>
      <p:ext uri="{BB962C8B-B14F-4D97-AF65-F5344CB8AC3E}">
        <p14:creationId xmlns:p14="http://schemas.microsoft.com/office/powerpoint/2010/main" val="17744322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Box Model</a:t>
            </a:r>
            <a:endParaRPr lang="en-US" dirty="0"/>
          </a:p>
        </p:txBody>
      </p:sp>
      <p:pic>
        <p:nvPicPr>
          <p:cNvPr id="4" name="Content Placeholder 3" descr="Screen Shot 2017-01-20 at 00.52.14.png"/>
          <p:cNvPicPr>
            <a:picLocks noGrp="1" noChangeAspect="1"/>
          </p:cNvPicPr>
          <p:nvPr>
            <p:ph idx="1"/>
          </p:nvPr>
        </p:nvPicPr>
        <p:blipFill>
          <a:blip r:embed="rId2">
            <a:extLst>
              <a:ext uri="{28A0092B-C50C-407E-A947-70E740481C1C}">
                <a14:useLocalDpi xmlns:a14="http://schemas.microsoft.com/office/drawing/2010/main" val="0"/>
              </a:ext>
            </a:extLst>
          </a:blip>
          <a:srcRect t="1448" b="1448"/>
          <a:stretch>
            <a:fillRect/>
          </a:stretch>
        </p:blipFill>
        <p:spPr/>
      </p:pic>
    </p:spTree>
    <p:extLst>
      <p:ext uri="{BB962C8B-B14F-4D97-AF65-F5344CB8AC3E}">
        <p14:creationId xmlns:p14="http://schemas.microsoft.com/office/powerpoint/2010/main" val="24134227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Outline</a:t>
            </a:r>
            <a:endParaRPr lang="en-US" dirty="0"/>
          </a:p>
        </p:txBody>
      </p:sp>
      <p:pic>
        <p:nvPicPr>
          <p:cNvPr id="4" name="Content Placeholder 3" descr="Screen Shot 2017-02-23 at 13.45.20.png"/>
          <p:cNvPicPr>
            <a:picLocks noGrp="1" noChangeAspect="1"/>
          </p:cNvPicPr>
          <p:nvPr>
            <p:ph idx="1"/>
          </p:nvPr>
        </p:nvPicPr>
        <p:blipFill>
          <a:blip r:embed="rId2">
            <a:extLst>
              <a:ext uri="{28A0092B-C50C-407E-A947-70E740481C1C}">
                <a14:useLocalDpi xmlns:a14="http://schemas.microsoft.com/office/drawing/2010/main" val="0"/>
              </a:ext>
            </a:extLst>
          </a:blip>
          <a:srcRect t="-19149" b="-19149"/>
          <a:stretch>
            <a:fillRect/>
          </a:stretch>
        </p:blipFill>
        <p:spPr/>
      </p:pic>
    </p:spTree>
    <p:extLst>
      <p:ext uri="{BB962C8B-B14F-4D97-AF65-F5344CB8AC3E}">
        <p14:creationId xmlns:p14="http://schemas.microsoft.com/office/powerpoint/2010/main" val="22995972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List</a:t>
            </a:r>
            <a:endParaRPr lang="en-US" dirty="0"/>
          </a:p>
        </p:txBody>
      </p:sp>
      <p:pic>
        <p:nvPicPr>
          <p:cNvPr id="4" name="Content Placeholder 3" descr="Screen Shot 2017-02-23 at 13.46.57.png"/>
          <p:cNvPicPr>
            <a:picLocks noGrp="1" noChangeAspect="1"/>
          </p:cNvPicPr>
          <p:nvPr>
            <p:ph idx="1"/>
          </p:nvPr>
        </p:nvPicPr>
        <p:blipFill>
          <a:blip r:embed="rId2">
            <a:extLst>
              <a:ext uri="{28A0092B-C50C-407E-A947-70E740481C1C}">
                <a14:useLocalDpi xmlns:a14="http://schemas.microsoft.com/office/drawing/2010/main" val="0"/>
              </a:ext>
            </a:extLst>
          </a:blip>
          <a:srcRect t="-15913" b="-15913"/>
          <a:stretch>
            <a:fillRect/>
          </a:stretch>
        </p:blipFill>
        <p:spPr/>
      </p:pic>
    </p:spTree>
    <p:extLst>
      <p:ext uri="{BB962C8B-B14F-4D97-AF65-F5344CB8AC3E}">
        <p14:creationId xmlns:p14="http://schemas.microsoft.com/office/powerpoint/2010/main" val="6048623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Display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Block Level Element</a:t>
            </a:r>
          </a:p>
          <a:p>
            <a:pPr lvl="1">
              <a:buFont typeface="Arial"/>
              <a:buChar char="•"/>
            </a:pPr>
            <a:r>
              <a:rPr lang="en-US" dirty="0" smtClean="0">
                <a:latin typeface="Courier New"/>
                <a:cs typeface="Courier New"/>
              </a:rPr>
              <a:t>&lt;div&gt;</a:t>
            </a:r>
            <a:endParaRPr lang="en-US" dirty="0">
              <a:latin typeface="Courier New"/>
              <a:cs typeface="Courier New"/>
            </a:endParaRPr>
          </a:p>
          <a:p>
            <a:pPr lvl="1">
              <a:buFont typeface="Arial"/>
              <a:buChar char="•"/>
            </a:pPr>
            <a:r>
              <a:rPr lang="en-US" dirty="0" smtClean="0">
                <a:latin typeface="Courier New"/>
                <a:cs typeface="Courier New"/>
              </a:rPr>
              <a:t>&lt;h&gt;</a:t>
            </a:r>
          </a:p>
          <a:p>
            <a:pPr lvl="1">
              <a:buFont typeface="Arial"/>
              <a:buChar char="•"/>
            </a:pPr>
            <a:r>
              <a:rPr lang="en-US" dirty="0" smtClean="0">
                <a:latin typeface="Courier New"/>
                <a:cs typeface="Courier New"/>
              </a:rPr>
              <a:t>&lt;form&gt;</a:t>
            </a:r>
          </a:p>
          <a:p>
            <a:pPr lvl="1">
              <a:buFont typeface="Arial"/>
              <a:buChar char="•"/>
            </a:pPr>
            <a:r>
              <a:rPr lang="en-US" dirty="0" smtClean="0">
                <a:latin typeface="Courier New"/>
                <a:cs typeface="Courier New"/>
              </a:rPr>
              <a:t>&lt;header&gt;</a:t>
            </a:r>
          </a:p>
          <a:p>
            <a:pPr lvl="1">
              <a:buFont typeface="Arial"/>
              <a:buChar char="•"/>
            </a:pPr>
            <a:r>
              <a:rPr lang="en-US" dirty="0" smtClean="0">
                <a:latin typeface="Courier New"/>
                <a:cs typeface="Courier New"/>
              </a:rPr>
              <a:t>&lt;footer&gt;</a:t>
            </a:r>
          </a:p>
          <a:p>
            <a:pPr lvl="1">
              <a:buFont typeface="Arial"/>
              <a:buChar char="•"/>
            </a:pPr>
            <a:r>
              <a:rPr lang="en-US" dirty="0" smtClean="0">
                <a:latin typeface="Courier New"/>
                <a:cs typeface="Courier New"/>
              </a:rPr>
              <a:t>&lt;section&gt;</a:t>
            </a:r>
          </a:p>
          <a:p>
            <a:r>
              <a:rPr lang="en-US" dirty="0" smtClean="0"/>
              <a:t>Inline </a:t>
            </a:r>
          </a:p>
          <a:p>
            <a:pPr lvl="1">
              <a:buFont typeface="Arial"/>
              <a:buChar char="•"/>
            </a:pPr>
            <a:r>
              <a:rPr lang="en-US" dirty="0" smtClean="0">
                <a:latin typeface="Courier New"/>
                <a:cs typeface="Courier New"/>
              </a:rPr>
              <a:t>&lt;span&gt;</a:t>
            </a:r>
          </a:p>
          <a:p>
            <a:pPr lvl="1">
              <a:buFont typeface="Arial"/>
              <a:buChar char="•"/>
            </a:pPr>
            <a:r>
              <a:rPr lang="en-US" dirty="0" smtClean="0">
                <a:latin typeface="Courier New"/>
                <a:cs typeface="Courier New"/>
              </a:rPr>
              <a:t>&lt;a&gt;</a:t>
            </a:r>
          </a:p>
          <a:p>
            <a:pPr lvl="1">
              <a:buFont typeface="Arial"/>
              <a:buChar char="•"/>
            </a:pPr>
            <a:r>
              <a:rPr lang="en-US" dirty="0" smtClean="0">
                <a:latin typeface="Courier New"/>
                <a:cs typeface="Courier New"/>
              </a:rPr>
              <a:t>&lt;</a:t>
            </a:r>
            <a:r>
              <a:rPr lang="en-US" dirty="0" err="1" smtClean="0">
                <a:latin typeface="Courier New"/>
                <a:cs typeface="Courier New"/>
              </a:rPr>
              <a:t>img</a:t>
            </a:r>
            <a:r>
              <a:rPr lang="en-US" dirty="0" smtClean="0">
                <a:latin typeface="Courier New"/>
                <a:cs typeface="Courier New"/>
              </a:rPr>
              <a:t>&gt;</a:t>
            </a:r>
          </a:p>
          <a:p>
            <a:pPr lvl="1"/>
            <a:endParaRPr lang="en-US" dirty="0"/>
          </a:p>
        </p:txBody>
      </p:sp>
    </p:spTree>
    <p:extLst>
      <p:ext uri="{BB962C8B-B14F-4D97-AF65-F5344CB8AC3E}">
        <p14:creationId xmlns:p14="http://schemas.microsoft.com/office/powerpoint/2010/main" val="638253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idx="1"/>
          </p:nvPr>
        </p:nvSpPr>
        <p:spPr/>
        <p:txBody>
          <a:bodyPr/>
          <a:lstStyle/>
          <a:p>
            <a:pPr marL="0" indent="0">
              <a:buNone/>
            </a:pPr>
            <a:r>
              <a:rPr lang="en-US" dirty="0"/>
              <a:t>An HTML element usually consists of a start tag and end </a:t>
            </a:r>
            <a:r>
              <a:rPr lang="en-US" dirty="0" smtClean="0"/>
              <a:t>tag</a:t>
            </a:r>
          </a:p>
          <a:p>
            <a:pPr marL="0" indent="0">
              <a:buNone/>
            </a:pPr>
            <a:r>
              <a:rPr lang="en-US" sz="2400" dirty="0" smtClean="0">
                <a:latin typeface="Courier New"/>
                <a:cs typeface="Courier New"/>
              </a:rPr>
              <a:t>&lt;</a:t>
            </a:r>
            <a:r>
              <a:rPr lang="en-US" sz="2400" dirty="0" err="1">
                <a:latin typeface="Courier New"/>
                <a:cs typeface="Courier New"/>
              </a:rPr>
              <a:t>tagname</a:t>
            </a:r>
            <a:r>
              <a:rPr lang="en-US" sz="2400" dirty="0">
                <a:latin typeface="Courier New"/>
                <a:cs typeface="Courier New"/>
              </a:rPr>
              <a:t>&gt;Content goes here...&lt;/</a:t>
            </a:r>
            <a:r>
              <a:rPr lang="en-US" sz="2400" dirty="0" err="1">
                <a:latin typeface="Courier New"/>
                <a:cs typeface="Courier New"/>
              </a:rPr>
              <a:t>tagname</a:t>
            </a:r>
            <a:r>
              <a:rPr lang="en-US" sz="2400" dirty="0" smtClean="0">
                <a:latin typeface="Courier New"/>
                <a:cs typeface="Courier New"/>
              </a:rPr>
              <a:t>&gt;</a:t>
            </a:r>
          </a:p>
          <a:p>
            <a:pPr marL="0" indent="0">
              <a:buNone/>
            </a:pPr>
            <a:endParaRPr lang="en-US" sz="2400" dirty="0">
              <a:latin typeface="Courier New"/>
              <a:cs typeface="Courier New"/>
            </a:endParaRPr>
          </a:p>
        </p:txBody>
      </p:sp>
      <p:sp>
        <p:nvSpPr>
          <p:cNvPr id="4" name="TextBox 3"/>
          <p:cNvSpPr txBox="1"/>
          <p:nvPr/>
        </p:nvSpPr>
        <p:spPr>
          <a:xfrm>
            <a:off x="455237" y="3890902"/>
            <a:ext cx="8231563" cy="646331"/>
          </a:xfrm>
          <a:prstGeom prst="rect">
            <a:avLst/>
          </a:prstGeom>
          <a:solidFill>
            <a:srgbClr val="FF6600"/>
          </a:solidFill>
        </p:spPr>
        <p:txBody>
          <a:bodyPr wrap="square" rtlCol="0">
            <a:spAutoFit/>
          </a:bodyPr>
          <a:lstStyle/>
          <a:p>
            <a:r>
              <a:rPr lang="en-US" dirty="0">
                <a:solidFill>
                  <a:schemeClr val="bg1"/>
                </a:solidFill>
                <a:latin typeface="Helvetica"/>
                <a:cs typeface="Helvetica"/>
              </a:rPr>
              <a:t>HTML elements with no content are called empty elements. Empty elements do not have an end tag, such as the &lt;</a:t>
            </a:r>
            <a:r>
              <a:rPr lang="en-US" dirty="0" err="1">
                <a:solidFill>
                  <a:schemeClr val="bg1"/>
                </a:solidFill>
                <a:latin typeface="Helvetica"/>
                <a:cs typeface="Helvetica"/>
              </a:rPr>
              <a:t>br</a:t>
            </a:r>
            <a:r>
              <a:rPr lang="en-US" dirty="0">
                <a:solidFill>
                  <a:schemeClr val="bg1"/>
                </a:solidFill>
                <a:latin typeface="Helvetica"/>
                <a:cs typeface="Helvetica"/>
              </a:rPr>
              <a:t>&gt; element</a:t>
            </a:r>
          </a:p>
        </p:txBody>
      </p:sp>
      <p:sp>
        <p:nvSpPr>
          <p:cNvPr id="5" name="Rectangle 4"/>
          <p:cNvSpPr/>
          <p:nvPr/>
        </p:nvSpPr>
        <p:spPr>
          <a:xfrm>
            <a:off x="457200" y="4761315"/>
            <a:ext cx="8229600" cy="923330"/>
          </a:xfrm>
          <a:prstGeom prst="rect">
            <a:avLst/>
          </a:prstGeom>
          <a:solidFill>
            <a:srgbClr val="FF6600"/>
          </a:solidFill>
        </p:spPr>
        <p:txBody>
          <a:bodyPr wrap="square">
            <a:spAutoFit/>
          </a:bodyPr>
          <a:lstStyle/>
          <a:p>
            <a:r>
              <a:rPr lang="en-US" dirty="0">
                <a:solidFill>
                  <a:srgbClr val="FFFFFF"/>
                </a:solidFill>
                <a:latin typeface="Helvetica"/>
                <a:cs typeface="Helvetica"/>
              </a:rPr>
              <a:t>The HTML5 standard does not require lowercase tags, but W3C recommends lowercase in HTML, and demands lowercase for stricter document types like XHTML.</a:t>
            </a:r>
          </a:p>
        </p:txBody>
      </p:sp>
    </p:spTree>
    <p:extLst>
      <p:ext uri="{BB962C8B-B14F-4D97-AF65-F5344CB8AC3E}">
        <p14:creationId xmlns:p14="http://schemas.microsoft.com/office/powerpoint/2010/main" val="673312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Pseudo-class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 pseudo-class is used to define a special state of an element.</a:t>
            </a:r>
          </a:p>
          <a:p>
            <a:pPr marL="0" indent="0">
              <a:buNone/>
            </a:pPr>
            <a:endParaRPr lang="en-US" dirty="0"/>
          </a:p>
          <a:p>
            <a:pPr marL="0" indent="0">
              <a:buNone/>
            </a:pPr>
            <a:r>
              <a:rPr lang="en-US" dirty="0"/>
              <a:t>For example, it can be used to:</a:t>
            </a:r>
          </a:p>
          <a:p>
            <a:pPr marL="0" indent="0">
              <a:buNone/>
            </a:pPr>
            <a:endParaRPr lang="en-US" dirty="0"/>
          </a:p>
          <a:p>
            <a:pPr marL="0" indent="0">
              <a:buNone/>
            </a:pPr>
            <a:r>
              <a:rPr lang="en-US" dirty="0"/>
              <a:t>Style an element when a user </a:t>
            </a:r>
            <a:r>
              <a:rPr lang="en-US" dirty="0" smtClean="0"/>
              <a:t>mouse over </a:t>
            </a:r>
            <a:r>
              <a:rPr lang="en-US" dirty="0"/>
              <a:t>it</a:t>
            </a:r>
          </a:p>
          <a:p>
            <a:pPr marL="0" indent="0">
              <a:buNone/>
            </a:pPr>
            <a:r>
              <a:rPr lang="en-US" dirty="0"/>
              <a:t>Style visited and unvisited links differently</a:t>
            </a:r>
          </a:p>
          <a:p>
            <a:pPr marL="0" indent="0">
              <a:buNone/>
            </a:pPr>
            <a:r>
              <a:rPr lang="en-US" dirty="0"/>
              <a:t>Style an element when it gets focus</a:t>
            </a:r>
          </a:p>
        </p:txBody>
      </p:sp>
    </p:spTree>
    <p:extLst>
      <p:ext uri="{BB962C8B-B14F-4D97-AF65-F5344CB8AC3E}">
        <p14:creationId xmlns:p14="http://schemas.microsoft.com/office/powerpoint/2010/main" val="39606690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r>
              <a:rPr lang="en-US" dirty="0" err="1"/>
              <a:t>Combinators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Descendant </a:t>
            </a:r>
            <a:r>
              <a:rPr lang="en-US" dirty="0" smtClean="0"/>
              <a:t>Selector</a:t>
            </a:r>
          </a:p>
          <a:p>
            <a:pPr marL="0" indent="0">
              <a:buNone/>
            </a:pPr>
            <a:endParaRPr lang="en-US" dirty="0" smtClean="0"/>
          </a:p>
          <a:p>
            <a:pPr marL="0" indent="0">
              <a:buNone/>
            </a:pPr>
            <a:r>
              <a:rPr lang="en-US" dirty="0" smtClean="0"/>
              <a:t>Child Selector</a:t>
            </a:r>
          </a:p>
          <a:p>
            <a:pPr marL="0" indent="0">
              <a:buNone/>
            </a:pPr>
            <a:endParaRPr lang="en-US" dirty="0" smtClean="0"/>
          </a:p>
          <a:p>
            <a:pPr marL="0" indent="0">
              <a:buNone/>
            </a:pPr>
            <a:r>
              <a:rPr lang="en-US" dirty="0" smtClean="0"/>
              <a:t>Adjacent </a:t>
            </a:r>
            <a:r>
              <a:rPr lang="en-US" dirty="0"/>
              <a:t>Sibling </a:t>
            </a:r>
            <a:r>
              <a:rPr lang="en-US" dirty="0" smtClean="0"/>
              <a:t>Selector</a:t>
            </a:r>
          </a:p>
          <a:p>
            <a:pPr marL="0" indent="0">
              <a:buNone/>
            </a:pPr>
            <a:endParaRPr lang="en-US" dirty="0" smtClean="0"/>
          </a:p>
          <a:p>
            <a:pPr marL="0" indent="0">
              <a:buNone/>
            </a:pPr>
            <a:r>
              <a:rPr lang="en-US" dirty="0"/>
              <a:t>General Sibling Selector</a:t>
            </a:r>
          </a:p>
          <a:p>
            <a:pPr marL="0" indent="0">
              <a:buNone/>
            </a:pPr>
            <a:endParaRPr lang="en-US" dirty="0"/>
          </a:p>
        </p:txBody>
      </p:sp>
    </p:spTree>
    <p:extLst>
      <p:ext uri="{BB962C8B-B14F-4D97-AF65-F5344CB8AC3E}">
        <p14:creationId xmlns:p14="http://schemas.microsoft.com/office/powerpoint/2010/main" val="25619027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JavaScript </a:t>
            </a:r>
            <a:r>
              <a:rPr lang="en-US" dirty="0"/>
              <a:t>is an object-based scripting language that is lightweight and cross-platform.</a:t>
            </a:r>
          </a:p>
          <a:p>
            <a:pPr marL="0" indent="0">
              <a:buNone/>
            </a:pPr>
            <a:endParaRPr lang="en-US" dirty="0"/>
          </a:p>
          <a:p>
            <a:pPr marL="0" indent="0">
              <a:buNone/>
            </a:pPr>
            <a:r>
              <a:rPr lang="en-US" dirty="0"/>
              <a:t>JavaScript is not compiled but translated. The JavaScript Translator (embedded in browser) is responsible to translate the JavaScript code.</a:t>
            </a:r>
          </a:p>
        </p:txBody>
      </p:sp>
    </p:spTree>
    <p:extLst>
      <p:ext uri="{BB962C8B-B14F-4D97-AF65-F5344CB8AC3E}">
        <p14:creationId xmlns:p14="http://schemas.microsoft.com/office/powerpoint/2010/main" val="31954877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Places to put JavaScript code</a:t>
            </a:r>
          </a:p>
        </p:txBody>
      </p:sp>
      <p:sp>
        <p:nvSpPr>
          <p:cNvPr id="3" name="Content Placeholder 2"/>
          <p:cNvSpPr>
            <a:spLocks noGrp="1"/>
          </p:cNvSpPr>
          <p:nvPr>
            <p:ph idx="1"/>
          </p:nvPr>
        </p:nvSpPr>
        <p:spPr/>
        <p:txBody>
          <a:bodyPr/>
          <a:lstStyle/>
          <a:p>
            <a:pPr marL="0" indent="0">
              <a:buNone/>
            </a:pPr>
            <a:r>
              <a:rPr lang="en-US" dirty="0"/>
              <a:t>Between the body tag of html</a:t>
            </a:r>
          </a:p>
          <a:p>
            <a:pPr marL="0" indent="0">
              <a:buNone/>
            </a:pPr>
            <a:endParaRPr lang="en-US" dirty="0" smtClean="0"/>
          </a:p>
          <a:p>
            <a:pPr marL="0" indent="0">
              <a:buNone/>
            </a:pPr>
            <a:r>
              <a:rPr lang="en-US" dirty="0" smtClean="0"/>
              <a:t>Between </a:t>
            </a:r>
            <a:r>
              <a:rPr lang="en-US" dirty="0"/>
              <a:t>the head tag of html</a:t>
            </a:r>
          </a:p>
          <a:p>
            <a:pPr marL="0" indent="0">
              <a:buNone/>
            </a:pPr>
            <a:endParaRPr lang="en-US" dirty="0" smtClean="0"/>
          </a:p>
          <a:p>
            <a:pPr marL="0" indent="0">
              <a:buNone/>
            </a:pPr>
            <a:r>
              <a:rPr lang="en-US" dirty="0" smtClean="0"/>
              <a:t>In </a:t>
            </a:r>
            <a:r>
              <a:rPr lang="en-US" dirty="0"/>
              <a:t>.</a:t>
            </a:r>
            <a:r>
              <a:rPr lang="en-US" dirty="0" err="1"/>
              <a:t>js</a:t>
            </a:r>
            <a:r>
              <a:rPr lang="en-US" dirty="0"/>
              <a:t> file (external </a:t>
            </a:r>
            <a:r>
              <a:rPr lang="en-US" dirty="0" err="1"/>
              <a:t>javaScript</a:t>
            </a:r>
            <a:r>
              <a:rPr lang="en-US" dirty="0"/>
              <a:t>)</a:t>
            </a:r>
          </a:p>
        </p:txBody>
      </p:sp>
    </p:spTree>
    <p:extLst>
      <p:ext uri="{BB962C8B-B14F-4D97-AF65-F5344CB8AC3E}">
        <p14:creationId xmlns:p14="http://schemas.microsoft.com/office/powerpoint/2010/main" val="2918438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Comment</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 single comment</a:t>
            </a:r>
          </a:p>
          <a:p>
            <a:pPr marL="0" indent="0">
              <a:buNone/>
            </a:pPr>
            <a:r>
              <a:rPr lang="en-US" dirty="0" smtClean="0">
                <a:latin typeface="Courier New"/>
                <a:cs typeface="Courier New"/>
              </a:rPr>
              <a:t>/*</a:t>
            </a:r>
          </a:p>
          <a:p>
            <a:pPr marL="0" indent="0">
              <a:buNone/>
            </a:pPr>
            <a:r>
              <a:rPr lang="en-US" dirty="0" smtClean="0">
                <a:latin typeface="Courier New"/>
                <a:cs typeface="Courier New"/>
              </a:rPr>
              <a:t>Multiple comment</a:t>
            </a:r>
          </a:p>
          <a:p>
            <a:pPr marL="0" indent="0">
              <a:buNone/>
            </a:pPr>
            <a:r>
              <a:rPr lang="en-US" dirty="0">
                <a:latin typeface="Courier New"/>
                <a:cs typeface="Courier New"/>
              </a:rPr>
              <a:t>Multiple comment</a:t>
            </a:r>
          </a:p>
          <a:p>
            <a:pPr marL="0" indent="0">
              <a:buNone/>
            </a:pPr>
            <a:r>
              <a:rPr lang="en-US" dirty="0">
                <a:latin typeface="Courier New"/>
                <a:cs typeface="Courier New"/>
              </a:rPr>
              <a:t>Multiple comment</a:t>
            </a:r>
          </a:p>
          <a:p>
            <a:pPr marL="0" indent="0">
              <a:buNone/>
            </a:pPr>
            <a:r>
              <a:rPr lang="en-US" dirty="0" smtClean="0">
                <a:latin typeface="Courier New"/>
                <a:cs typeface="Courier New"/>
              </a:rPr>
              <a:t>*/</a:t>
            </a:r>
          </a:p>
        </p:txBody>
      </p:sp>
    </p:spTree>
    <p:extLst>
      <p:ext uri="{BB962C8B-B14F-4D97-AF65-F5344CB8AC3E}">
        <p14:creationId xmlns:p14="http://schemas.microsoft.com/office/powerpoint/2010/main" val="14688712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Variable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 JavaScript variable is simply a name of storage location. There are two types of variables in JavaScript : local variable and global </a:t>
            </a:r>
            <a:r>
              <a:rPr lang="en-US" dirty="0" smtClean="0"/>
              <a:t>variable</a:t>
            </a:r>
          </a:p>
          <a:p>
            <a:pPr marL="0" indent="0">
              <a:buNone/>
            </a:pPr>
            <a:endParaRPr lang="en-US" dirty="0"/>
          </a:p>
          <a:p>
            <a:pPr marL="0" indent="0">
              <a:buNone/>
            </a:pPr>
            <a:r>
              <a:rPr lang="en-US" dirty="0"/>
              <a:t>There are some rules while declaring a JavaScript variable (also known as identifiers).</a:t>
            </a:r>
          </a:p>
          <a:p>
            <a:pPr marL="0" indent="0">
              <a:buNone/>
            </a:pPr>
            <a:endParaRPr lang="en-US" dirty="0"/>
          </a:p>
          <a:p>
            <a:pPr>
              <a:buFont typeface="Wingdings" charset="2"/>
              <a:buChar char="ü"/>
            </a:pPr>
            <a:r>
              <a:rPr lang="en-US" dirty="0" smtClean="0"/>
              <a:t>Name </a:t>
            </a:r>
            <a:r>
              <a:rPr lang="en-US" dirty="0"/>
              <a:t>must start with a letter (a to z or A to Z)</a:t>
            </a:r>
            <a:r>
              <a:rPr lang="en-US" dirty="0" smtClean="0"/>
              <a:t>, underscore</a:t>
            </a:r>
            <a:r>
              <a:rPr lang="en-US" dirty="0"/>
              <a:t>( _ ), or dollar( $ ) sign.</a:t>
            </a:r>
          </a:p>
          <a:p>
            <a:pPr>
              <a:buFont typeface="Wingdings" charset="2"/>
              <a:buChar char="ü"/>
            </a:pPr>
            <a:r>
              <a:rPr lang="en-US" dirty="0" smtClean="0"/>
              <a:t>After </a:t>
            </a:r>
            <a:r>
              <a:rPr lang="en-US" dirty="0"/>
              <a:t>first letter we can use digits (0 to 9), for example value1.</a:t>
            </a:r>
          </a:p>
          <a:p>
            <a:pPr>
              <a:buFont typeface="Wingdings" charset="2"/>
              <a:buChar char="ü"/>
            </a:pPr>
            <a:r>
              <a:rPr lang="en-US" dirty="0" smtClean="0"/>
              <a:t>JavaScript </a:t>
            </a:r>
            <a:r>
              <a:rPr lang="en-US" dirty="0"/>
              <a:t>variables are case sensitive, for example x and X are different variables.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69857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VS Global</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dirty="0">
                <a:latin typeface="Courier New"/>
                <a:cs typeface="Courier New"/>
              </a:rPr>
              <a:t>&lt;script&gt;  </a:t>
            </a:r>
          </a:p>
          <a:p>
            <a:pPr marL="0" indent="0">
              <a:buNone/>
            </a:pPr>
            <a:r>
              <a:rPr lang="en-US" dirty="0">
                <a:latin typeface="Courier New"/>
                <a:cs typeface="Courier New"/>
              </a:rPr>
              <a:t>function </a:t>
            </a:r>
            <a:r>
              <a:rPr lang="en-US" dirty="0" err="1">
                <a:latin typeface="Courier New"/>
                <a:cs typeface="Courier New"/>
              </a:rPr>
              <a:t>abc</a:t>
            </a:r>
            <a:r>
              <a:rPr lang="en-US" dirty="0">
                <a:latin typeface="Courier New"/>
                <a:cs typeface="Courier New"/>
              </a:rPr>
              <a:t>(){  </a:t>
            </a:r>
          </a:p>
          <a:p>
            <a:pPr marL="0" indent="0">
              <a:buNone/>
            </a:pPr>
            <a:r>
              <a:rPr lang="en-US" dirty="0" err="1">
                <a:latin typeface="Courier New"/>
                <a:cs typeface="Courier New"/>
              </a:rPr>
              <a:t>var</a:t>
            </a:r>
            <a:r>
              <a:rPr lang="en-US" dirty="0">
                <a:latin typeface="Courier New"/>
                <a:cs typeface="Courier New"/>
              </a:rPr>
              <a:t> x=10;//local variable  </a:t>
            </a:r>
          </a:p>
          <a:p>
            <a:pPr marL="0" indent="0">
              <a:buNone/>
            </a:pPr>
            <a:r>
              <a:rPr lang="en-US" dirty="0">
                <a:latin typeface="Courier New"/>
                <a:cs typeface="Courier New"/>
              </a:rPr>
              <a:t>}  </a:t>
            </a:r>
          </a:p>
          <a:p>
            <a:pPr marL="0" indent="0">
              <a:buNone/>
            </a:pPr>
            <a:r>
              <a:rPr lang="en-US" dirty="0">
                <a:latin typeface="Courier New"/>
                <a:cs typeface="Courier New"/>
              </a:rPr>
              <a:t>&lt;/script&gt; </a:t>
            </a:r>
            <a:endParaRPr lang="en-US" b="1" dirty="0" smtClean="0"/>
          </a:p>
          <a:p>
            <a:pPr marL="0" indent="0">
              <a:buNone/>
            </a:pPr>
            <a:endParaRPr lang="en-US" b="1" dirty="0" smtClean="0"/>
          </a:p>
          <a:p>
            <a:pPr marL="0" indent="0">
              <a:buNone/>
            </a:pPr>
            <a:r>
              <a:rPr lang="en-US" b="1" dirty="0" smtClean="0"/>
              <a:t>VS</a:t>
            </a:r>
          </a:p>
          <a:p>
            <a:pPr marL="0" indent="0">
              <a:buNone/>
            </a:pPr>
            <a:endParaRPr lang="en-US" b="1" dirty="0"/>
          </a:p>
          <a:p>
            <a:pPr marL="0" indent="0">
              <a:buNone/>
            </a:pPr>
            <a:r>
              <a:rPr lang="en-US" dirty="0">
                <a:latin typeface="Courier New"/>
                <a:cs typeface="Courier New"/>
              </a:rPr>
              <a:t>&lt;script&gt;  </a:t>
            </a:r>
          </a:p>
          <a:p>
            <a:pPr marL="0" indent="0">
              <a:buNone/>
            </a:pPr>
            <a:r>
              <a:rPr lang="en-US" dirty="0" err="1">
                <a:latin typeface="Courier New"/>
                <a:cs typeface="Courier New"/>
              </a:rPr>
              <a:t>var</a:t>
            </a:r>
            <a:r>
              <a:rPr lang="en-US" dirty="0">
                <a:latin typeface="Courier New"/>
                <a:cs typeface="Courier New"/>
              </a:rPr>
              <a:t> data=200;//</a:t>
            </a:r>
            <a:r>
              <a:rPr lang="en-US" dirty="0" err="1">
                <a:latin typeface="Courier New"/>
                <a:cs typeface="Courier New"/>
              </a:rPr>
              <a:t>gloabal</a:t>
            </a:r>
            <a:r>
              <a:rPr lang="en-US" dirty="0">
                <a:latin typeface="Courier New"/>
                <a:cs typeface="Courier New"/>
              </a:rPr>
              <a:t> variable  </a:t>
            </a:r>
          </a:p>
          <a:p>
            <a:pPr marL="0" indent="0">
              <a:buNone/>
            </a:pPr>
            <a:r>
              <a:rPr lang="en-US" dirty="0">
                <a:latin typeface="Courier New"/>
                <a:cs typeface="Courier New"/>
              </a:rPr>
              <a:t>function a(){  </a:t>
            </a:r>
          </a:p>
          <a:p>
            <a:pPr marL="0" indent="0">
              <a:buNone/>
            </a:pPr>
            <a:r>
              <a:rPr lang="en-US" dirty="0" err="1">
                <a:latin typeface="Courier New"/>
                <a:cs typeface="Courier New"/>
              </a:rPr>
              <a:t>document.writeln</a:t>
            </a:r>
            <a:r>
              <a:rPr lang="en-US" dirty="0">
                <a:latin typeface="Courier New"/>
                <a:cs typeface="Courier New"/>
              </a:rPr>
              <a:t>(data);  </a:t>
            </a:r>
          </a:p>
          <a:p>
            <a:pPr marL="0" indent="0">
              <a:buNone/>
            </a:pPr>
            <a:r>
              <a:rPr lang="en-US" dirty="0">
                <a:latin typeface="Courier New"/>
                <a:cs typeface="Courier New"/>
              </a:rPr>
              <a:t>}  </a:t>
            </a:r>
          </a:p>
          <a:p>
            <a:pPr marL="0" indent="0">
              <a:buNone/>
            </a:pPr>
            <a:r>
              <a:rPr lang="en-US" dirty="0">
                <a:latin typeface="Courier New"/>
                <a:cs typeface="Courier New"/>
              </a:rPr>
              <a:t>function b(){  </a:t>
            </a:r>
          </a:p>
          <a:p>
            <a:pPr marL="0" indent="0">
              <a:buNone/>
            </a:pPr>
            <a:r>
              <a:rPr lang="en-US" dirty="0" err="1">
                <a:latin typeface="Courier New"/>
                <a:cs typeface="Courier New"/>
              </a:rPr>
              <a:t>document.writeln</a:t>
            </a:r>
            <a:r>
              <a:rPr lang="en-US" dirty="0">
                <a:latin typeface="Courier New"/>
                <a:cs typeface="Courier New"/>
              </a:rPr>
              <a:t>(data);  </a:t>
            </a:r>
          </a:p>
          <a:p>
            <a:pPr marL="0" indent="0">
              <a:buNone/>
            </a:pPr>
            <a:r>
              <a:rPr lang="en-US" dirty="0">
                <a:latin typeface="Courier New"/>
                <a:cs typeface="Courier New"/>
              </a:rPr>
              <a:t>}  </a:t>
            </a:r>
          </a:p>
          <a:p>
            <a:pPr marL="0" indent="0">
              <a:buNone/>
            </a:pPr>
            <a:r>
              <a:rPr lang="en-US" dirty="0">
                <a:latin typeface="Courier New"/>
                <a:cs typeface="Courier New"/>
              </a:rPr>
              <a:t>a();//calling JavaScript function</a:t>
            </a:r>
          </a:p>
          <a:p>
            <a:pPr marL="0" indent="0">
              <a:buNone/>
            </a:pPr>
            <a:r>
              <a:rPr lang="en-US" dirty="0">
                <a:latin typeface="Courier New"/>
                <a:cs typeface="Courier New"/>
              </a:rPr>
              <a:t>b();</a:t>
            </a:r>
          </a:p>
          <a:p>
            <a:pPr marL="0" indent="0">
              <a:buNone/>
            </a:pPr>
            <a:r>
              <a:rPr lang="en-US" dirty="0">
                <a:latin typeface="Courier New"/>
                <a:cs typeface="Courier New"/>
              </a:rPr>
              <a:t>  </a:t>
            </a:r>
          </a:p>
          <a:p>
            <a:pPr marL="0" indent="0">
              <a:buNone/>
            </a:pPr>
            <a:r>
              <a:rPr lang="en-US" dirty="0">
                <a:latin typeface="Courier New"/>
                <a:cs typeface="Courier New"/>
              </a:rPr>
              <a:t>&lt;/script&gt; </a:t>
            </a:r>
          </a:p>
        </p:txBody>
      </p:sp>
    </p:spTree>
    <p:extLst>
      <p:ext uri="{BB962C8B-B14F-4D97-AF65-F5344CB8AC3E}">
        <p14:creationId xmlns:p14="http://schemas.microsoft.com/office/powerpoint/2010/main" val="21583929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Data Types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Javascript</a:t>
            </a:r>
            <a:r>
              <a:rPr lang="en-US" dirty="0"/>
              <a:t> Data Types</a:t>
            </a:r>
          </a:p>
          <a:p>
            <a:pPr marL="0" indent="0">
              <a:buNone/>
            </a:pPr>
            <a:endParaRPr lang="en-US" dirty="0"/>
          </a:p>
          <a:p>
            <a:pPr marL="0" indent="0">
              <a:buNone/>
            </a:pPr>
            <a:r>
              <a:rPr lang="en-US" dirty="0"/>
              <a:t>JavaScript provides different data types to hold different types of values. There are two types of data types in JavaScript.</a:t>
            </a:r>
          </a:p>
          <a:p>
            <a:pPr marL="0" indent="0">
              <a:buNone/>
            </a:pPr>
            <a:endParaRPr lang="en-US" dirty="0"/>
          </a:p>
          <a:p>
            <a:pPr>
              <a:buFont typeface="Wingdings" charset="2"/>
              <a:buChar char="ü"/>
            </a:pPr>
            <a:r>
              <a:rPr lang="en-US" dirty="0"/>
              <a:t>Primitive data type</a:t>
            </a:r>
          </a:p>
          <a:p>
            <a:pPr>
              <a:buFont typeface="Wingdings" charset="2"/>
              <a:buChar char="ü"/>
            </a:pPr>
            <a:r>
              <a:rPr lang="en-US" dirty="0"/>
              <a:t>Non-primitive (reference) data type</a:t>
            </a:r>
          </a:p>
        </p:txBody>
      </p:sp>
    </p:spTree>
    <p:extLst>
      <p:ext uri="{BB962C8B-B14F-4D97-AF65-F5344CB8AC3E}">
        <p14:creationId xmlns:p14="http://schemas.microsoft.com/office/powerpoint/2010/main" val="21974959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Operators </a:t>
            </a:r>
            <a:endParaRPr lang="en-US" dirty="0"/>
          </a:p>
        </p:txBody>
      </p:sp>
      <p:pic>
        <p:nvPicPr>
          <p:cNvPr id="4" name="Content Placeholder 3" descr="Screen Shot 2017-01-20 at 01.15.53.png"/>
          <p:cNvPicPr>
            <a:picLocks noGrp="1" noChangeAspect="1"/>
          </p:cNvPicPr>
          <p:nvPr>
            <p:ph idx="1"/>
          </p:nvPr>
        </p:nvPicPr>
        <p:blipFill>
          <a:blip r:embed="rId2">
            <a:extLst>
              <a:ext uri="{28A0092B-C50C-407E-A947-70E740481C1C}">
                <a14:useLocalDpi xmlns:a14="http://schemas.microsoft.com/office/drawing/2010/main" val="0"/>
              </a:ext>
            </a:extLst>
          </a:blip>
          <a:srcRect l="-1230" r="-1230"/>
          <a:stretch>
            <a:fillRect/>
          </a:stretch>
        </p:blipFill>
        <p:spPr/>
      </p:pic>
    </p:spTree>
    <p:extLst>
      <p:ext uri="{BB962C8B-B14F-4D97-AF65-F5344CB8AC3E}">
        <p14:creationId xmlns:p14="http://schemas.microsoft.com/office/powerpoint/2010/main" val="41599136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a:t>
            </a:r>
            <a:endParaRPr lang="en-US" dirty="0"/>
          </a:p>
        </p:txBody>
      </p:sp>
      <p:pic>
        <p:nvPicPr>
          <p:cNvPr id="4" name="Content Placeholder 3" descr="Screen Shot 2017-02-23 at 18.19.10.png"/>
          <p:cNvPicPr>
            <a:picLocks noGrp="1" noChangeAspect="1"/>
          </p:cNvPicPr>
          <p:nvPr>
            <p:ph idx="1"/>
          </p:nvPr>
        </p:nvPicPr>
        <p:blipFill>
          <a:blip r:embed="rId3">
            <a:extLst>
              <a:ext uri="{28A0092B-C50C-407E-A947-70E740481C1C}">
                <a14:useLocalDpi xmlns:a14="http://schemas.microsoft.com/office/drawing/2010/main" val="0"/>
              </a:ext>
            </a:extLst>
          </a:blip>
          <a:srcRect l="486" r="486"/>
          <a:stretch>
            <a:fillRect/>
          </a:stretch>
        </p:blipFill>
        <p:spPr/>
      </p:pic>
    </p:spTree>
    <p:extLst>
      <p:ext uri="{BB962C8B-B14F-4D97-AF65-F5344CB8AC3E}">
        <p14:creationId xmlns:p14="http://schemas.microsoft.com/office/powerpoint/2010/main" val="1725883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Self-Closing Elements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Courier New"/>
                <a:cs typeface="Courier New"/>
              </a:rPr>
              <a:t>&lt;</a:t>
            </a:r>
            <a:r>
              <a:rPr lang="en-US" dirty="0" err="1" smtClean="0">
                <a:latin typeface="Courier New"/>
                <a:cs typeface="Courier New"/>
              </a:rPr>
              <a:t>br</a:t>
            </a:r>
            <a:r>
              <a:rPr lang="en-US" dirty="0" smtClean="0">
                <a:latin typeface="Courier New"/>
                <a:cs typeface="Courier New"/>
              </a:rPr>
              <a:t>&gt; </a:t>
            </a:r>
          </a:p>
          <a:p>
            <a:pPr marL="0" indent="0">
              <a:buNone/>
            </a:pPr>
            <a:r>
              <a:rPr lang="en-US" dirty="0" smtClean="0">
                <a:latin typeface="Courier New"/>
                <a:cs typeface="Courier New"/>
              </a:rPr>
              <a:t>&lt;</a:t>
            </a:r>
            <a:r>
              <a:rPr lang="en-US" dirty="0">
                <a:latin typeface="Courier New"/>
                <a:cs typeface="Courier New"/>
              </a:rPr>
              <a:t>embed&gt; </a:t>
            </a:r>
            <a:endParaRPr lang="en-US" dirty="0" smtClean="0">
              <a:latin typeface="Courier New"/>
              <a:cs typeface="Courier New"/>
            </a:endParaRPr>
          </a:p>
          <a:p>
            <a:pPr marL="0" indent="0">
              <a:buNone/>
            </a:pPr>
            <a:r>
              <a:rPr lang="en-US" dirty="0" smtClean="0">
                <a:latin typeface="Courier New"/>
                <a:cs typeface="Courier New"/>
              </a:rPr>
              <a:t>&lt;</a:t>
            </a:r>
            <a:r>
              <a:rPr lang="en-US" dirty="0" err="1">
                <a:latin typeface="Courier New"/>
                <a:cs typeface="Courier New"/>
              </a:rPr>
              <a:t>hr</a:t>
            </a:r>
            <a:r>
              <a:rPr lang="en-US" dirty="0">
                <a:latin typeface="Courier New"/>
                <a:cs typeface="Courier New"/>
              </a:rPr>
              <a:t>&gt; </a:t>
            </a:r>
            <a:endParaRPr lang="en-US" dirty="0" smtClean="0">
              <a:latin typeface="Courier New"/>
              <a:cs typeface="Courier New"/>
            </a:endParaRPr>
          </a:p>
          <a:p>
            <a:pPr marL="0" indent="0">
              <a:buNone/>
            </a:pPr>
            <a:r>
              <a:rPr lang="en-US" dirty="0" smtClean="0">
                <a:latin typeface="Courier New"/>
                <a:cs typeface="Courier New"/>
              </a:rPr>
              <a:t>&lt;</a:t>
            </a:r>
            <a:r>
              <a:rPr lang="en-US" dirty="0" err="1">
                <a:latin typeface="Courier New"/>
                <a:cs typeface="Courier New"/>
              </a:rPr>
              <a:t>img</a:t>
            </a:r>
            <a:r>
              <a:rPr lang="en-US" dirty="0">
                <a:latin typeface="Courier New"/>
                <a:cs typeface="Courier New"/>
              </a:rPr>
              <a:t>&gt;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input&gt;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link&gt;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meta&gt; </a:t>
            </a:r>
            <a:endParaRPr lang="en-US" dirty="0" smtClean="0">
              <a:latin typeface="Courier New"/>
              <a:cs typeface="Courier New"/>
            </a:endParaRPr>
          </a:p>
          <a:p>
            <a:pPr marL="0" indent="0">
              <a:buNone/>
            </a:pPr>
            <a:r>
              <a:rPr lang="en-US" dirty="0" smtClean="0">
                <a:latin typeface="Courier New"/>
                <a:cs typeface="Courier New"/>
              </a:rPr>
              <a:t>&lt;</a:t>
            </a:r>
            <a:r>
              <a:rPr lang="en-US" dirty="0" err="1">
                <a:latin typeface="Courier New"/>
                <a:cs typeface="Courier New"/>
              </a:rPr>
              <a:t>param</a:t>
            </a:r>
            <a:r>
              <a:rPr lang="en-US" dirty="0">
                <a:latin typeface="Courier New"/>
                <a:cs typeface="Courier New"/>
              </a:rPr>
              <a:t>&gt; </a:t>
            </a:r>
            <a:endParaRPr lang="en-US" dirty="0" smtClean="0">
              <a:latin typeface="Courier New"/>
              <a:cs typeface="Courier New"/>
            </a:endParaRPr>
          </a:p>
          <a:p>
            <a:pPr marL="0" indent="0">
              <a:buNone/>
            </a:pPr>
            <a:r>
              <a:rPr lang="en-US" dirty="0" smtClean="0">
                <a:latin typeface="Courier New"/>
                <a:cs typeface="Courier New"/>
              </a:rPr>
              <a:t>&lt;</a:t>
            </a:r>
            <a:r>
              <a:rPr lang="en-US" dirty="0">
                <a:latin typeface="Courier New"/>
                <a:cs typeface="Courier New"/>
              </a:rPr>
              <a:t>source&gt; </a:t>
            </a:r>
            <a:endParaRPr lang="en-US" dirty="0" smtClean="0">
              <a:latin typeface="Courier New"/>
              <a:cs typeface="Courier New"/>
            </a:endParaRPr>
          </a:p>
          <a:p>
            <a:pPr marL="0" indent="0">
              <a:buNone/>
            </a:pPr>
            <a:r>
              <a:rPr lang="en-US" dirty="0" smtClean="0">
                <a:latin typeface="Courier New"/>
                <a:cs typeface="Courier New"/>
              </a:rPr>
              <a:t>&lt;</a:t>
            </a:r>
            <a:r>
              <a:rPr lang="en-US" dirty="0" err="1">
                <a:latin typeface="Courier New"/>
                <a:cs typeface="Courier New"/>
              </a:rPr>
              <a:t>wbr</a:t>
            </a:r>
            <a:r>
              <a:rPr lang="en-US" dirty="0">
                <a:latin typeface="Courier New"/>
                <a:cs typeface="Courier New"/>
              </a:rPr>
              <a:t>&gt;</a:t>
            </a:r>
          </a:p>
          <a:p>
            <a:endParaRPr lang="en-US" dirty="0"/>
          </a:p>
        </p:txBody>
      </p:sp>
    </p:spTree>
    <p:extLst>
      <p:ext uri="{BB962C8B-B14F-4D97-AF65-F5344CB8AC3E}">
        <p14:creationId xmlns:p14="http://schemas.microsoft.com/office/powerpoint/2010/main" val="893187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 </a:t>
            </a:r>
          </a:p>
        </p:txBody>
      </p:sp>
      <p:pic>
        <p:nvPicPr>
          <p:cNvPr id="4" name="Content Placeholder 3" descr="Screen Shot 2017-01-20 at 01.16.07.png"/>
          <p:cNvPicPr>
            <a:picLocks noGrp="1" noChangeAspect="1"/>
          </p:cNvPicPr>
          <p:nvPr>
            <p:ph idx="1"/>
          </p:nvPr>
        </p:nvPicPr>
        <p:blipFill>
          <a:blip r:embed="rId2">
            <a:extLst>
              <a:ext uri="{28A0092B-C50C-407E-A947-70E740481C1C}">
                <a14:useLocalDpi xmlns:a14="http://schemas.microsoft.com/office/drawing/2010/main" val="0"/>
              </a:ext>
            </a:extLst>
          </a:blip>
          <a:srcRect l="-2905" r="-2905"/>
          <a:stretch>
            <a:fillRect/>
          </a:stretch>
        </p:blipFill>
        <p:spPr/>
      </p:pic>
    </p:spTree>
    <p:extLst>
      <p:ext uri="{BB962C8B-B14F-4D97-AF65-F5344CB8AC3E}">
        <p14:creationId xmlns:p14="http://schemas.microsoft.com/office/powerpoint/2010/main" val="24832038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 </a:t>
            </a:r>
          </a:p>
        </p:txBody>
      </p:sp>
      <p:pic>
        <p:nvPicPr>
          <p:cNvPr id="4" name="Content Placeholder 3" descr="Screen Shot 2017-01-20 at 01.16.30.png"/>
          <p:cNvPicPr>
            <a:picLocks noGrp="1" noChangeAspect="1"/>
          </p:cNvPicPr>
          <p:nvPr>
            <p:ph idx="1"/>
          </p:nvPr>
        </p:nvPicPr>
        <p:blipFill>
          <a:blip r:embed="rId2">
            <a:extLst>
              <a:ext uri="{28A0092B-C50C-407E-A947-70E740481C1C}">
                <a14:useLocalDpi xmlns:a14="http://schemas.microsoft.com/office/drawing/2010/main" val="0"/>
              </a:ext>
            </a:extLst>
          </a:blip>
          <a:srcRect t="-27782" b="-27782"/>
          <a:stretch>
            <a:fillRect/>
          </a:stretch>
        </p:blipFill>
        <p:spPr/>
      </p:pic>
    </p:spTree>
    <p:extLst>
      <p:ext uri="{BB962C8B-B14F-4D97-AF65-F5344CB8AC3E}">
        <p14:creationId xmlns:p14="http://schemas.microsoft.com/office/powerpoint/2010/main" val="7221439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Operators </a:t>
            </a:r>
          </a:p>
        </p:txBody>
      </p:sp>
      <p:pic>
        <p:nvPicPr>
          <p:cNvPr id="4" name="Content Placeholder 3" descr="Screen Shot 2017-01-20 at 01.16.45.png"/>
          <p:cNvPicPr>
            <a:picLocks noGrp="1" noChangeAspect="1"/>
          </p:cNvPicPr>
          <p:nvPr>
            <p:ph idx="1"/>
          </p:nvPr>
        </p:nvPicPr>
        <p:blipFill>
          <a:blip r:embed="rId2">
            <a:extLst>
              <a:ext uri="{28A0092B-C50C-407E-A947-70E740481C1C}">
                <a14:useLocalDpi xmlns:a14="http://schemas.microsoft.com/office/drawing/2010/main" val="0"/>
              </a:ext>
            </a:extLst>
          </a:blip>
          <a:srcRect t="-6326" b="-6326"/>
          <a:stretch>
            <a:fillRect/>
          </a:stretch>
        </p:blipFill>
        <p:spPr/>
      </p:pic>
    </p:spTree>
    <p:extLst>
      <p:ext uri="{BB962C8B-B14F-4D97-AF65-F5344CB8AC3E}">
        <p14:creationId xmlns:p14="http://schemas.microsoft.com/office/powerpoint/2010/main" val="8890037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Javascript </a:t>
            </a:r>
            <a:br>
              <a:rPr lang="id-ID" dirty="0" smtClean="0"/>
            </a:br>
            <a:r>
              <a:rPr lang="id-ID" dirty="0" smtClean="0"/>
              <a:t>Array dan Object</a:t>
            </a:r>
            <a:endParaRPr lang="id-ID"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a:t>"Array" is subclass, or sub-prototype, of "Object". So "Array" inherits all features from "Object".</a:t>
            </a:r>
          </a:p>
          <a:p>
            <a:pPr marL="514350" indent="-514350">
              <a:buFont typeface="+mj-lt"/>
              <a:buAutoNum type="arabicPeriod"/>
            </a:pPr>
            <a:r>
              <a:rPr lang="en-US" dirty="0"/>
              <a:t>"Array" is not a new data type. "Array" and "Object" are sharing the same data type "object".</a:t>
            </a:r>
          </a:p>
          <a:p>
            <a:pPr marL="514350" indent="-514350">
              <a:buFont typeface="+mj-lt"/>
              <a:buAutoNum type="arabicPeriod"/>
            </a:pPr>
            <a:r>
              <a:rPr lang="en-US" dirty="0"/>
              <a:t>The "</a:t>
            </a:r>
            <a:r>
              <a:rPr lang="en-US" dirty="0" err="1"/>
              <a:t>typeof</a:t>
            </a:r>
            <a:r>
              <a:rPr lang="en-US" dirty="0"/>
              <a:t>" operator on an "Array" object returns "object".</a:t>
            </a:r>
          </a:p>
          <a:p>
            <a:pPr marL="514350" indent="-514350">
              <a:buFont typeface="+mj-lt"/>
              <a:buAutoNum type="arabicPeriod"/>
            </a:pPr>
            <a:r>
              <a:rPr lang="en-US" dirty="0"/>
              <a:t>The "</a:t>
            </a:r>
            <a:r>
              <a:rPr lang="en-US" dirty="0" err="1"/>
              <a:t>instanceof</a:t>
            </a:r>
            <a:r>
              <a:rPr lang="en-US" dirty="0"/>
              <a:t>" operator on an "Array" object matches "Array". It also matches "Object", because "Array" is a subclass of "Object".</a:t>
            </a:r>
          </a:p>
          <a:p>
            <a:pPr marL="514350" indent="-514350">
              <a:buFont typeface="+mj-lt"/>
              <a:buAutoNum type="arabicPeriod"/>
            </a:pPr>
            <a:r>
              <a:rPr lang="en-US" dirty="0"/>
              <a:t>An object of "Object" can have indexed properties using the same syntax as "Array" objects.</a:t>
            </a:r>
          </a:p>
          <a:p>
            <a:pPr marL="514350" indent="-514350">
              <a:buFont typeface="+mj-lt"/>
              <a:buAutoNum type="arabicPeriod"/>
            </a:pPr>
            <a:r>
              <a:rPr lang="en-US" dirty="0"/>
              <a:t>An object of "Object" is not an object of "Array".</a:t>
            </a:r>
          </a:p>
          <a:p>
            <a:pPr marL="514350" indent="-514350">
              <a:buFont typeface="+mj-lt"/>
              <a:buAutoNum type="arabicPeriod"/>
            </a:pPr>
            <a:r>
              <a:rPr lang="en-US" dirty="0"/>
              <a:t>An object of "Array" is also an object of "Object"</a:t>
            </a:r>
            <a:endParaRPr lang="en-US" dirty="0" smtClean="0"/>
          </a:p>
        </p:txBody>
      </p:sp>
    </p:spTree>
    <p:extLst>
      <p:ext uri="{BB962C8B-B14F-4D97-AF65-F5344CB8AC3E}">
        <p14:creationId xmlns:p14="http://schemas.microsoft.com/office/powerpoint/2010/main" val="6121242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Conditional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1800" dirty="0" smtClean="0">
                <a:latin typeface="Courier New"/>
                <a:cs typeface="Courier New"/>
              </a:rPr>
              <a:t>&lt;script&gt;  </a:t>
            </a:r>
          </a:p>
          <a:p>
            <a:pPr marL="0" indent="0">
              <a:buNone/>
            </a:pPr>
            <a:r>
              <a:rPr lang="en-US" sz="1800" dirty="0" err="1" smtClean="0">
                <a:latin typeface="Courier New"/>
                <a:cs typeface="Courier New"/>
              </a:rPr>
              <a:t>var</a:t>
            </a:r>
            <a:r>
              <a:rPr lang="en-US" sz="1800" dirty="0" smtClean="0">
                <a:latin typeface="Courier New"/>
                <a:cs typeface="Courier New"/>
              </a:rPr>
              <a:t> a=20;  </a:t>
            </a:r>
          </a:p>
          <a:p>
            <a:pPr marL="0" indent="0">
              <a:buNone/>
            </a:pPr>
            <a:r>
              <a:rPr lang="en-US" sz="1800" dirty="0" smtClean="0">
                <a:latin typeface="Courier New"/>
                <a:cs typeface="Courier New"/>
              </a:rPr>
              <a:t>if(a&gt;10){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smtClean="0">
                <a:latin typeface="Courier New"/>
                <a:cs typeface="Courier New"/>
              </a:rPr>
              <a:t>("value of a is 	greater than 10");  </a:t>
            </a:r>
          </a:p>
          <a:p>
            <a:pPr marL="0" indent="0">
              <a:buNone/>
            </a:pPr>
            <a:r>
              <a:rPr lang="en-US" sz="1800" dirty="0" smtClean="0">
                <a:latin typeface="Courier New"/>
                <a:cs typeface="Courier New"/>
              </a:rPr>
              <a:t>}  </a:t>
            </a:r>
          </a:p>
          <a:p>
            <a:pPr marL="0" indent="0">
              <a:buNone/>
            </a:pPr>
            <a:r>
              <a:rPr lang="en-US" sz="1800" dirty="0" smtClean="0">
                <a:latin typeface="Courier New"/>
                <a:cs typeface="Courier New"/>
              </a:rPr>
              <a:t>&lt;/script&gt; </a:t>
            </a:r>
          </a:p>
          <a:p>
            <a:pPr marL="0" indent="0">
              <a:buNone/>
            </a:pPr>
            <a:endParaRPr lang="en-US" sz="1800" dirty="0" smtClean="0">
              <a:latin typeface="Courier New"/>
              <a:cs typeface="Courier New"/>
            </a:endParaRPr>
          </a:p>
          <a:p>
            <a:pPr marL="0" indent="0">
              <a:buNone/>
            </a:pPr>
            <a:r>
              <a:rPr lang="en-US" sz="1800" dirty="0" smtClean="0">
                <a:latin typeface="Courier New"/>
                <a:cs typeface="Courier New"/>
              </a:rPr>
              <a:t>&lt;script&gt;  </a:t>
            </a:r>
          </a:p>
          <a:p>
            <a:pPr marL="0" indent="0">
              <a:buNone/>
            </a:pPr>
            <a:r>
              <a:rPr lang="en-US" sz="1800" dirty="0" err="1" smtClean="0">
                <a:latin typeface="Courier New"/>
                <a:cs typeface="Courier New"/>
              </a:rPr>
              <a:t>var</a:t>
            </a:r>
            <a:r>
              <a:rPr lang="en-US" sz="1800" dirty="0" smtClean="0">
                <a:latin typeface="Courier New"/>
                <a:cs typeface="Courier New"/>
              </a:rPr>
              <a:t> a=20;  </a:t>
            </a:r>
          </a:p>
          <a:p>
            <a:pPr marL="0" indent="0">
              <a:buNone/>
            </a:pPr>
            <a:r>
              <a:rPr lang="en-US" sz="1800" dirty="0" smtClean="0">
                <a:latin typeface="Courier New"/>
                <a:cs typeface="Courier New"/>
              </a:rPr>
              <a:t>if(a%2==0){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smtClean="0">
                <a:latin typeface="Courier New"/>
                <a:cs typeface="Courier New"/>
              </a:rPr>
              <a:t>("a is even number");  </a:t>
            </a:r>
          </a:p>
          <a:p>
            <a:pPr marL="0" indent="0">
              <a:buNone/>
            </a:pPr>
            <a:r>
              <a:rPr lang="en-US" sz="1800" dirty="0" smtClean="0">
                <a:latin typeface="Courier New"/>
                <a:cs typeface="Courier New"/>
              </a:rPr>
              <a:t>}  </a:t>
            </a:r>
          </a:p>
          <a:p>
            <a:pPr marL="0" indent="0">
              <a:buNone/>
            </a:pPr>
            <a:r>
              <a:rPr lang="en-US" sz="1800" dirty="0" smtClean="0">
                <a:latin typeface="Courier New"/>
                <a:cs typeface="Courier New"/>
              </a:rPr>
              <a:t>else{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smtClean="0">
                <a:latin typeface="Courier New"/>
                <a:cs typeface="Courier New"/>
              </a:rPr>
              <a:t>("a is odd number");  </a:t>
            </a:r>
          </a:p>
          <a:p>
            <a:pPr marL="0" indent="0">
              <a:buNone/>
            </a:pPr>
            <a:r>
              <a:rPr lang="en-US" sz="1800" dirty="0" smtClean="0">
                <a:latin typeface="Courier New"/>
                <a:cs typeface="Courier New"/>
              </a:rPr>
              <a:t>}  </a:t>
            </a:r>
          </a:p>
          <a:p>
            <a:pPr marL="0" indent="0">
              <a:buNone/>
            </a:pPr>
            <a:r>
              <a:rPr lang="en-US" sz="1800" dirty="0" smtClean="0">
                <a:latin typeface="Courier New"/>
                <a:cs typeface="Courier New"/>
              </a:rPr>
              <a:t>&lt;/script&gt; </a:t>
            </a: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7069603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Conditional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1800" dirty="0">
                <a:latin typeface="Courier New"/>
                <a:cs typeface="Courier New"/>
              </a:rPr>
              <a:t>&lt;script&gt;  </a:t>
            </a:r>
          </a:p>
          <a:p>
            <a:pPr marL="0" indent="0">
              <a:buNone/>
            </a:pPr>
            <a:r>
              <a:rPr lang="en-US" sz="1800" dirty="0" err="1">
                <a:latin typeface="Courier New"/>
                <a:cs typeface="Courier New"/>
              </a:rPr>
              <a:t>var</a:t>
            </a:r>
            <a:r>
              <a:rPr lang="en-US" sz="1800" dirty="0">
                <a:latin typeface="Courier New"/>
                <a:cs typeface="Courier New"/>
              </a:rPr>
              <a:t> a=20;  </a:t>
            </a:r>
          </a:p>
          <a:p>
            <a:pPr marL="0" indent="0">
              <a:buNone/>
            </a:pPr>
            <a:r>
              <a:rPr lang="en-US" sz="1800" dirty="0">
                <a:latin typeface="Courier New"/>
                <a:cs typeface="Courier New"/>
              </a:rPr>
              <a:t>if(a==10){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a:latin typeface="Courier New"/>
                <a:cs typeface="Courier New"/>
              </a:rPr>
              <a:t>("a is equal to 10");  </a:t>
            </a:r>
          </a:p>
          <a:p>
            <a:pPr marL="0" indent="0">
              <a:buNone/>
            </a:pPr>
            <a:r>
              <a:rPr lang="en-US" sz="1800" dirty="0">
                <a:latin typeface="Courier New"/>
                <a:cs typeface="Courier New"/>
              </a:rPr>
              <a:t>}  </a:t>
            </a:r>
          </a:p>
          <a:p>
            <a:pPr marL="0" indent="0">
              <a:buNone/>
            </a:pPr>
            <a:r>
              <a:rPr lang="en-US" sz="1800" dirty="0">
                <a:latin typeface="Courier New"/>
                <a:cs typeface="Courier New"/>
              </a:rPr>
              <a:t>else if(a==15){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a:latin typeface="Courier New"/>
                <a:cs typeface="Courier New"/>
              </a:rPr>
              <a:t>("a is equal to 15");  </a:t>
            </a:r>
          </a:p>
          <a:p>
            <a:pPr marL="0" indent="0">
              <a:buNone/>
            </a:pPr>
            <a:r>
              <a:rPr lang="en-US" sz="1800" dirty="0">
                <a:latin typeface="Courier New"/>
                <a:cs typeface="Courier New"/>
              </a:rPr>
              <a:t>}  </a:t>
            </a:r>
          </a:p>
          <a:p>
            <a:pPr marL="0" indent="0">
              <a:buNone/>
            </a:pPr>
            <a:r>
              <a:rPr lang="en-US" sz="1800" dirty="0">
                <a:latin typeface="Courier New"/>
                <a:cs typeface="Courier New"/>
              </a:rPr>
              <a:t>else if(a==20){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a:latin typeface="Courier New"/>
                <a:cs typeface="Courier New"/>
              </a:rPr>
              <a:t>("a is equal to 20");  </a:t>
            </a:r>
          </a:p>
          <a:p>
            <a:pPr marL="0" indent="0">
              <a:buNone/>
            </a:pPr>
            <a:r>
              <a:rPr lang="en-US" sz="1800" dirty="0">
                <a:latin typeface="Courier New"/>
                <a:cs typeface="Courier New"/>
              </a:rPr>
              <a:t>}  </a:t>
            </a:r>
          </a:p>
          <a:p>
            <a:pPr marL="0" indent="0">
              <a:buNone/>
            </a:pPr>
            <a:r>
              <a:rPr lang="en-US" sz="1800" dirty="0">
                <a:latin typeface="Courier New"/>
                <a:cs typeface="Courier New"/>
              </a:rPr>
              <a:t>else{  </a:t>
            </a:r>
          </a:p>
          <a:p>
            <a:pPr marL="0" indent="0">
              <a:buNone/>
            </a:pPr>
            <a:r>
              <a:rPr lang="en-US" sz="1800" dirty="0" smtClean="0">
                <a:latin typeface="Courier New"/>
                <a:cs typeface="Courier New"/>
              </a:rPr>
              <a:t>	</a:t>
            </a:r>
            <a:r>
              <a:rPr lang="en-US" sz="1800" dirty="0" err="1" smtClean="0">
                <a:latin typeface="Courier New"/>
                <a:cs typeface="Courier New"/>
              </a:rPr>
              <a:t>document.write</a:t>
            </a:r>
            <a:r>
              <a:rPr lang="en-US" sz="1800" dirty="0">
                <a:latin typeface="Courier New"/>
                <a:cs typeface="Courier New"/>
              </a:rPr>
              <a:t>("a is not equal to 10, 15 or 20");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p:txBody>
      </p:sp>
    </p:spTree>
    <p:extLst>
      <p:ext uri="{BB962C8B-B14F-4D97-AF65-F5344CB8AC3E}">
        <p14:creationId xmlns:p14="http://schemas.microsoft.com/office/powerpoint/2010/main" val="8344181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Conditional</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urier New"/>
                <a:cs typeface="Courier New"/>
              </a:rPr>
              <a:t>&lt;script&gt;  </a:t>
            </a:r>
          </a:p>
          <a:p>
            <a:pPr marL="0" indent="0">
              <a:buNone/>
            </a:pPr>
            <a:r>
              <a:rPr lang="en-US" dirty="0" err="1">
                <a:latin typeface="Courier New"/>
                <a:cs typeface="Courier New"/>
              </a:rPr>
              <a:t>var</a:t>
            </a:r>
            <a:r>
              <a:rPr lang="en-US" dirty="0">
                <a:latin typeface="Courier New"/>
                <a:cs typeface="Courier New"/>
              </a:rPr>
              <a:t> grade='B';  </a:t>
            </a:r>
          </a:p>
          <a:p>
            <a:pPr marL="0" indent="0">
              <a:buNone/>
            </a:pPr>
            <a:r>
              <a:rPr lang="en-US" dirty="0" err="1">
                <a:latin typeface="Courier New"/>
                <a:cs typeface="Courier New"/>
              </a:rPr>
              <a:t>var</a:t>
            </a:r>
            <a:r>
              <a:rPr lang="en-US" dirty="0">
                <a:latin typeface="Courier New"/>
                <a:cs typeface="Courier New"/>
              </a:rPr>
              <a:t> result;  </a:t>
            </a:r>
          </a:p>
          <a:p>
            <a:pPr marL="0" indent="0">
              <a:buNone/>
            </a:pPr>
            <a:r>
              <a:rPr lang="en-US" dirty="0">
                <a:latin typeface="Courier New"/>
                <a:cs typeface="Courier New"/>
              </a:rPr>
              <a:t>switch(grade){  </a:t>
            </a:r>
          </a:p>
          <a:p>
            <a:pPr marL="0" indent="0">
              <a:buNone/>
            </a:pPr>
            <a:r>
              <a:rPr lang="en-US" dirty="0">
                <a:latin typeface="Courier New"/>
                <a:cs typeface="Courier New"/>
              </a:rPr>
              <a:t>	case 'A':  </a:t>
            </a:r>
          </a:p>
          <a:p>
            <a:pPr marL="0" indent="0">
              <a:buNone/>
            </a:pPr>
            <a:r>
              <a:rPr lang="en-US" dirty="0">
                <a:latin typeface="Courier New"/>
                <a:cs typeface="Courier New"/>
              </a:rPr>
              <a:t>		result+=" A Grade";</a:t>
            </a:r>
          </a:p>
          <a:p>
            <a:pPr marL="0" indent="0">
              <a:buNone/>
            </a:pPr>
            <a:r>
              <a:rPr lang="en-US" dirty="0">
                <a:latin typeface="Courier New"/>
                <a:cs typeface="Courier New"/>
              </a:rPr>
              <a:t>		break; </a:t>
            </a:r>
          </a:p>
          <a:p>
            <a:pPr marL="0" indent="0">
              <a:buNone/>
            </a:pPr>
            <a:r>
              <a:rPr lang="en-US" dirty="0">
                <a:latin typeface="Courier New"/>
                <a:cs typeface="Courier New"/>
              </a:rPr>
              <a:t>	case 'B':  </a:t>
            </a:r>
          </a:p>
          <a:p>
            <a:pPr marL="0" indent="0">
              <a:buNone/>
            </a:pPr>
            <a:r>
              <a:rPr lang="en-US" dirty="0">
                <a:latin typeface="Courier New"/>
                <a:cs typeface="Courier New"/>
              </a:rPr>
              <a:t>		result+=" B Grade";</a:t>
            </a:r>
          </a:p>
          <a:p>
            <a:pPr marL="0" indent="0">
              <a:buNone/>
            </a:pPr>
            <a:r>
              <a:rPr lang="en-US" dirty="0">
                <a:latin typeface="Courier New"/>
                <a:cs typeface="Courier New"/>
              </a:rPr>
              <a:t>		break; </a:t>
            </a:r>
          </a:p>
          <a:p>
            <a:pPr marL="0" indent="0">
              <a:buNone/>
            </a:pPr>
            <a:r>
              <a:rPr lang="en-US" dirty="0">
                <a:latin typeface="Courier New"/>
                <a:cs typeface="Courier New"/>
              </a:rPr>
              <a:t>	case 'C':  </a:t>
            </a:r>
          </a:p>
          <a:p>
            <a:pPr marL="0" indent="0">
              <a:buNone/>
            </a:pPr>
            <a:r>
              <a:rPr lang="en-US" dirty="0">
                <a:latin typeface="Courier New"/>
                <a:cs typeface="Courier New"/>
              </a:rPr>
              <a:t>		result+=" C Grade";</a:t>
            </a:r>
          </a:p>
          <a:p>
            <a:pPr marL="0" indent="0">
              <a:buNone/>
            </a:pPr>
            <a:r>
              <a:rPr lang="en-US" dirty="0">
                <a:latin typeface="Courier New"/>
                <a:cs typeface="Courier New"/>
              </a:rPr>
              <a:t>		break;   </a:t>
            </a:r>
          </a:p>
          <a:p>
            <a:pPr marL="0" indent="0">
              <a:buNone/>
            </a:pPr>
            <a:r>
              <a:rPr lang="en-US" dirty="0">
                <a:latin typeface="Courier New"/>
                <a:cs typeface="Courier New"/>
              </a:rPr>
              <a:t>	default:  </a:t>
            </a:r>
          </a:p>
          <a:p>
            <a:pPr marL="0" indent="0">
              <a:buNone/>
            </a:pPr>
            <a:r>
              <a:rPr lang="en-US" dirty="0">
                <a:latin typeface="Courier New"/>
                <a:cs typeface="Courier New"/>
              </a:rPr>
              <a:t>		result+=" No Grade";  </a:t>
            </a:r>
          </a:p>
          <a:p>
            <a:pPr marL="0" indent="0">
              <a:buNone/>
            </a:pPr>
            <a:r>
              <a:rPr lang="en-US" dirty="0">
                <a:latin typeface="Courier New"/>
                <a:cs typeface="Courier New"/>
              </a:rPr>
              <a:t>}  </a:t>
            </a:r>
          </a:p>
          <a:p>
            <a:pPr marL="0" indent="0">
              <a:buNone/>
            </a:pPr>
            <a:r>
              <a:rPr lang="en-US" dirty="0" err="1">
                <a:latin typeface="Courier New"/>
                <a:cs typeface="Courier New"/>
              </a:rPr>
              <a:t>document.write</a:t>
            </a:r>
            <a:r>
              <a:rPr lang="en-US" dirty="0">
                <a:latin typeface="Courier New"/>
                <a:cs typeface="Courier New"/>
              </a:rPr>
              <a:t>(result);  </a:t>
            </a:r>
          </a:p>
          <a:p>
            <a:pPr marL="0" indent="0">
              <a:buNone/>
            </a:pPr>
            <a:r>
              <a:rPr lang="en-US" dirty="0">
                <a:latin typeface="Courier New"/>
                <a:cs typeface="Courier New"/>
              </a:rPr>
              <a:t>&lt;/script&gt; </a:t>
            </a:r>
          </a:p>
        </p:txBody>
      </p:sp>
    </p:spTree>
    <p:extLst>
      <p:ext uri="{BB962C8B-B14F-4D97-AF65-F5344CB8AC3E}">
        <p14:creationId xmlns:p14="http://schemas.microsoft.com/office/powerpoint/2010/main" val="5180750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Loops</a:t>
            </a:r>
            <a:endParaRPr lang="en-US" dirty="0"/>
          </a:p>
        </p:txBody>
      </p:sp>
      <p:sp>
        <p:nvSpPr>
          <p:cNvPr id="3" name="Content Placeholder 2"/>
          <p:cNvSpPr>
            <a:spLocks noGrp="1"/>
          </p:cNvSpPr>
          <p:nvPr>
            <p:ph idx="1"/>
          </p:nvPr>
        </p:nvSpPr>
        <p:spPr/>
        <p:txBody>
          <a:bodyPr>
            <a:normAutofit/>
          </a:bodyPr>
          <a:lstStyle/>
          <a:p>
            <a:pPr marL="0" indent="0">
              <a:buNone/>
            </a:pPr>
            <a:r>
              <a:rPr lang="mr-IN" sz="2400" dirty="0">
                <a:latin typeface="Courier New"/>
                <a:cs typeface="Courier New"/>
              </a:rPr>
              <a:t>&lt;script&gt;  </a:t>
            </a:r>
          </a:p>
          <a:p>
            <a:pPr marL="0" indent="0">
              <a:buNone/>
            </a:pPr>
            <a:r>
              <a:rPr lang="mr-IN" sz="2400" dirty="0">
                <a:latin typeface="Courier New"/>
                <a:cs typeface="Courier New"/>
              </a:rPr>
              <a:t>var i=21;  </a:t>
            </a:r>
          </a:p>
          <a:p>
            <a:pPr marL="0" indent="0">
              <a:buNone/>
            </a:pPr>
            <a:r>
              <a:rPr lang="mr-IN" sz="2400" dirty="0">
                <a:latin typeface="Courier New"/>
                <a:cs typeface="Courier New"/>
              </a:rPr>
              <a:t>do{  </a:t>
            </a:r>
          </a:p>
          <a:p>
            <a:pPr marL="0" indent="0">
              <a:buNone/>
            </a:pPr>
            <a:r>
              <a:rPr lang="mr-IN" sz="2400" dirty="0">
                <a:latin typeface="Courier New"/>
                <a:cs typeface="Courier New"/>
              </a:rPr>
              <a:t>	document.write(i + "&lt;br/&gt;");  </a:t>
            </a:r>
          </a:p>
          <a:p>
            <a:pPr marL="0" indent="0">
              <a:buNone/>
            </a:pPr>
            <a:r>
              <a:rPr lang="mr-IN" sz="2400" dirty="0">
                <a:latin typeface="Courier New"/>
                <a:cs typeface="Courier New"/>
              </a:rPr>
              <a:t>	i++;  </a:t>
            </a:r>
          </a:p>
          <a:p>
            <a:pPr marL="0" indent="0">
              <a:buNone/>
            </a:pPr>
            <a:r>
              <a:rPr lang="mr-IN" sz="2400" dirty="0">
                <a:latin typeface="Courier New"/>
                <a:cs typeface="Courier New"/>
              </a:rPr>
              <a:t>}while (i&lt;=25);  </a:t>
            </a:r>
          </a:p>
          <a:p>
            <a:pPr marL="0" indent="0">
              <a:buNone/>
            </a:pPr>
            <a:r>
              <a:rPr lang="mr-IN" sz="2400" dirty="0">
                <a:latin typeface="Courier New"/>
                <a:cs typeface="Courier New"/>
              </a:rPr>
              <a:t>&lt;/script&gt; </a:t>
            </a:r>
            <a:endParaRPr lang="en-US" sz="2400" dirty="0">
              <a:latin typeface="Courier New"/>
              <a:cs typeface="Courier New"/>
            </a:endParaRPr>
          </a:p>
        </p:txBody>
      </p:sp>
    </p:spTree>
    <p:extLst>
      <p:ext uri="{BB962C8B-B14F-4D97-AF65-F5344CB8AC3E}">
        <p14:creationId xmlns:p14="http://schemas.microsoft.com/office/powerpoint/2010/main" val="93448712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600" dirty="0">
                <a:latin typeface="Courier New"/>
                <a:cs typeface="Courier New"/>
              </a:rPr>
              <a:t>&lt;script&gt;  </a:t>
            </a:r>
          </a:p>
          <a:p>
            <a:pPr marL="0" indent="0">
              <a:buNone/>
            </a:pPr>
            <a:r>
              <a:rPr lang="en-US" sz="1600" dirty="0">
                <a:latin typeface="Courier New"/>
                <a:cs typeface="Courier New"/>
              </a:rPr>
              <a:t>function </a:t>
            </a:r>
            <a:r>
              <a:rPr lang="en-US" sz="1600" dirty="0" err="1">
                <a:latin typeface="Courier New"/>
                <a:cs typeface="Courier New"/>
              </a:rPr>
              <a:t>msg</a:t>
            </a:r>
            <a:r>
              <a:rPr lang="en-US" sz="1600" dirty="0">
                <a:latin typeface="Courier New"/>
                <a:cs typeface="Courier New"/>
              </a:rPr>
              <a:t>(){  </a:t>
            </a:r>
          </a:p>
          <a:p>
            <a:pPr marL="0" indent="0">
              <a:buNone/>
            </a:pPr>
            <a:r>
              <a:rPr lang="en-US" sz="1600" dirty="0">
                <a:latin typeface="Courier New"/>
                <a:cs typeface="Courier New"/>
              </a:rPr>
              <a:t>	alert("hello! this is message");  </a:t>
            </a:r>
          </a:p>
          <a:p>
            <a:pPr marL="0" indent="0">
              <a:buNone/>
            </a:pPr>
            <a:r>
              <a:rPr lang="en-US" sz="1600" dirty="0">
                <a:latin typeface="Courier New"/>
                <a:cs typeface="Courier New"/>
              </a:rPr>
              <a:t>}  </a:t>
            </a:r>
          </a:p>
          <a:p>
            <a:pPr marL="0" indent="0">
              <a:buNone/>
            </a:pPr>
            <a:r>
              <a:rPr lang="en-US" sz="1600" dirty="0">
                <a:latin typeface="Courier New"/>
                <a:cs typeface="Courier New"/>
              </a:rPr>
              <a:t>&lt;/script&gt;  </a:t>
            </a:r>
          </a:p>
          <a:p>
            <a:pPr marL="0" indent="0">
              <a:buNone/>
            </a:pPr>
            <a:r>
              <a:rPr lang="en-US" sz="1600" dirty="0">
                <a:latin typeface="Courier New"/>
                <a:cs typeface="Courier New"/>
              </a:rPr>
              <a:t>&lt;input type="button" </a:t>
            </a:r>
            <a:r>
              <a:rPr lang="en-US" sz="1600" dirty="0" err="1">
                <a:latin typeface="Courier New"/>
                <a:cs typeface="Courier New"/>
              </a:rPr>
              <a:t>onclick</a:t>
            </a:r>
            <a:r>
              <a:rPr lang="en-US" sz="1600" dirty="0">
                <a:latin typeface="Courier New"/>
                <a:cs typeface="Courier New"/>
              </a:rPr>
              <a:t>="</a:t>
            </a:r>
            <a:r>
              <a:rPr lang="en-US" sz="1600" dirty="0" err="1">
                <a:latin typeface="Courier New"/>
                <a:cs typeface="Courier New"/>
              </a:rPr>
              <a:t>msg</a:t>
            </a:r>
            <a:r>
              <a:rPr lang="en-US" sz="1600" dirty="0">
                <a:latin typeface="Courier New"/>
                <a:cs typeface="Courier New"/>
              </a:rPr>
              <a:t>()" value="call function"/</a:t>
            </a:r>
            <a:r>
              <a:rPr lang="en-US" sz="1600" dirty="0" smtClean="0">
                <a:latin typeface="Courier New"/>
                <a:cs typeface="Courier New"/>
              </a:rPr>
              <a:t>&gt;</a:t>
            </a:r>
          </a:p>
          <a:p>
            <a:pPr marL="0" indent="0">
              <a:buNone/>
            </a:pPr>
            <a:endParaRPr lang="en-US" sz="1600" dirty="0">
              <a:latin typeface="Courier New"/>
              <a:cs typeface="Courier New"/>
            </a:endParaRPr>
          </a:p>
          <a:p>
            <a:pPr marL="0" indent="0">
              <a:buNone/>
            </a:pPr>
            <a:r>
              <a:rPr lang="en-US" sz="1600" dirty="0">
                <a:latin typeface="Courier New"/>
                <a:cs typeface="Courier New"/>
              </a:rPr>
              <a:t>&lt;script&gt;  </a:t>
            </a:r>
          </a:p>
          <a:p>
            <a:pPr marL="0" indent="0">
              <a:buNone/>
            </a:pPr>
            <a:r>
              <a:rPr lang="en-US" sz="1600" dirty="0">
                <a:latin typeface="Courier New"/>
                <a:cs typeface="Courier New"/>
              </a:rPr>
              <a:t>function </a:t>
            </a:r>
            <a:r>
              <a:rPr lang="en-US" sz="1600" dirty="0" err="1">
                <a:latin typeface="Courier New"/>
                <a:cs typeface="Courier New"/>
              </a:rPr>
              <a:t>getcube</a:t>
            </a:r>
            <a:r>
              <a:rPr lang="en-US" sz="1600" dirty="0">
                <a:latin typeface="Courier New"/>
                <a:cs typeface="Courier New"/>
              </a:rPr>
              <a:t>(number){  </a:t>
            </a:r>
          </a:p>
          <a:p>
            <a:pPr marL="0" indent="0">
              <a:buNone/>
            </a:pPr>
            <a:r>
              <a:rPr lang="en-US" sz="1600" dirty="0">
                <a:latin typeface="Courier New"/>
                <a:cs typeface="Courier New"/>
              </a:rPr>
              <a:t>	</a:t>
            </a:r>
            <a:r>
              <a:rPr lang="en-US" sz="1600" dirty="0" err="1">
                <a:latin typeface="Courier New"/>
                <a:cs typeface="Courier New"/>
              </a:rPr>
              <a:t>lert</a:t>
            </a:r>
            <a:r>
              <a:rPr lang="en-US" sz="1600" dirty="0">
                <a:latin typeface="Courier New"/>
                <a:cs typeface="Courier New"/>
              </a:rPr>
              <a:t>(number*number*number);  </a:t>
            </a:r>
          </a:p>
          <a:p>
            <a:pPr marL="0" indent="0">
              <a:buNone/>
            </a:pPr>
            <a:r>
              <a:rPr lang="en-US" sz="1600" dirty="0">
                <a:latin typeface="Courier New"/>
                <a:cs typeface="Courier New"/>
              </a:rPr>
              <a:t>}  </a:t>
            </a:r>
          </a:p>
          <a:p>
            <a:pPr marL="0" indent="0">
              <a:buNone/>
            </a:pPr>
            <a:r>
              <a:rPr lang="en-US" sz="1600" dirty="0">
                <a:latin typeface="Courier New"/>
                <a:cs typeface="Courier New"/>
              </a:rPr>
              <a:t>&lt;/script&gt;  </a:t>
            </a:r>
          </a:p>
          <a:p>
            <a:pPr marL="0" indent="0">
              <a:buNone/>
            </a:pPr>
            <a:r>
              <a:rPr lang="en-US" sz="1600" dirty="0">
                <a:latin typeface="Courier New"/>
                <a:cs typeface="Courier New"/>
              </a:rPr>
              <a:t>&lt;form&gt;  </a:t>
            </a:r>
          </a:p>
          <a:p>
            <a:pPr marL="0" indent="0">
              <a:buNone/>
            </a:pPr>
            <a:r>
              <a:rPr lang="en-US" sz="1600" dirty="0">
                <a:latin typeface="Courier New"/>
                <a:cs typeface="Courier New"/>
              </a:rPr>
              <a:t>&lt;input type="button" value="click" </a:t>
            </a:r>
            <a:r>
              <a:rPr lang="en-US" sz="1600" dirty="0" err="1">
                <a:latin typeface="Courier New"/>
                <a:cs typeface="Courier New"/>
              </a:rPr>
              <a:t>onclick</a:t>
            </a:r>
            <a:r>
              <a:rPr lang="en-US" sz="1600" dirty="0">
                <a:latin typeface="Courier New"/>
                <a:cs typeface="Courier New"/>
              </a:rPr>
              <a:t>="</a:t>
            </a:r>
            <a:r>
              <a:rPr lang="en-US" sz="1600" dirty="0" err="1">
                <a:latin typeface="Courier New"/>
                <a:cs typeface="Courier New"/>
              </a:rPr>
              <a:t>getcube</a:t>
            </a:r>
            <a:r>
              <a:rPr lang="en-US" sz="1600" dirty="0">
                <a:latin typeface="Courier New"/>
                <a:cs typeface="Courier New"/>
              </a:rPr>
              <a:t>(4)"/&gt;  </a:t>
            </a:r>
          </a:p>
          <a:p>
            <a:pPr marL="0" indent="0">
              <a:buNone/>
            </a:pPr>
            <a:r>
              <a:rPr lang="en-US" sz="1600" dirty="0">
                <a:latin typeface="Courier New"/>
                <a:cs typeface="Courier New"/>
              </a:rPr>
              <a:t>&lt;/form&gt; </a:t>
            </a:r>
          </a:p>
        </p:txBody>
      </p:sp>
    </p:spTree>
    <p:extLst>
      <p:ext uri="{BB962C8B-B14F-4D97-AF65-F5344CB8AC3E}">
        <p14:creationId xmlns:p14="http://schemas.microsoft.com/office/powerpoint/2010/main" val="2885487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urier New"/>
                <a:cs typeface="Courier New"/>
              </a:rPr>
              <a:t>&lt;script&gt;  </a:t>
            </a:r>
          </a:p>
          <a:p>
            <a:pPr marL="0" indent="0">
              <a:buNone/>
            </a:pPr>
            <a:r>
              <a:rPr lang="en-US" sz="2000" dirty="0">
                <a:latin typeface="Courier New"/>
                <a:cs typeface="Courier New"/>
              </a:rPr>
              <a:t>function </a:t>
            </a:r>
            <a:r>
              <a:rPr lang="en-US" sz="2000" dirty="0" err="1">
                <a:latin typeface="Courier New"/>
                <a:cs typeface="Courier New"/>
              </a:rPr>
              <a:t>getInfo</a:t>
            </a:r>
            <a:r>
              <a:rPr lang="en-US" sz="2000" dirty="0">
                <a:latin typeface="Courier New"/>
                <a:cs typeface="Courier New"/>
              </a:rPr>
              <a:t>(){  </a:t>
            </a:r>
          </a:p>
          <a:p>
            <a:pPr marL="0" indent="0">
              <a:buNone/>
            </a:pPr>
            <a:r>
              <a:rPr lang="en-US" sz="2000" dirty="0">
                <a:latin typeface="Courier New"/>
                <a:cs typeface="Courier New"/>
              </a:rPr>
              <a:t>	return "hello </a:t>
            </a:r>
            <a:r>
              <a:rPr lang="en-US" sz="2000" dirty="0" err="1" smtClean="0">
                <a:latin typeface="Courier New"/>
                <a:cs typeface="Courier New"/>
              </a:rPr>
              <a:t>bangsacerdas</a:t>
            </a:r>
            <a:r>
              <a:rPr lang="en-US" sz="2000" dirty="0" smtClean="0">
                <a:latin typeface="Courier New"/>
                <a:cs typeface="Courier New"/>
              </a:rPr>
              <a:t>! </a:t>
            </a:r>
            <a:r>
              <a:rPr lang="en-US" sz="2000" dirty="0">
                <a:latin typeface="Courier New"/>
                <a:cs typeface="Courier New"/>
              </a:rPr>
              <a:t>How r u?";  </a:t>
            </a:r>
          </a:p>
          <a:p>
            <a:pPr marL="0" indent="0">
              <a:buNone/>
            </a:pPr>
            <a:r>
              <a:rPr lang="en-US" sz="2000" dirty="0">
                <a:latin typeface="Courier New"/>
                <a:cs typeface="Courier New"/>
              </a:rPr>
              <a:t>}  </a:t>
            </a:r>
          </a:p>
          <a:p>
            <a:pPr marL="0" indent="0">
              <a:buNone/>
            </a:pPr>
            <a:r>
              <a:rPr lang="en-US" sz="2000" dirty="0">
                <a:latin typeface="Courier New"/>
                <a:cs typeface="Courier New"/>
              </a:rPr>
              <a:t>&lt;/script&gt;  </a:t>
            </a:r>
          </a:p>
          <a:p>
            <a:pPr marL="0" indent="0">
              <a:buNone/>
            </a:pPr>
            <a:r>
              <a:rPr lang="en-US" sz="2000" dirty="0">
                <a:latin typeface="Courier New"/>
                <a:cs typeface="Courier New"/>
              </a:rPr>
              <a:t>&lt;script&gt;  </a:t>
            </a:r>
          </a:p>
          <a:p>
            <a:pPr marL="0" indent="0">
              <a:buNone/>
            </a:pPr>
            <a:r>
              <a:rPr lang="en-US" sz="2000" dirty="0" smtClean="0">
                <a:latin typeface="Courier New"/>
                <a:cs typeface="Courier New"/>
              </a:rPr>
              <a:t>	</a:t>
            </a:r>
            <a:r>
              <a:rPr lang="en-US" sz="2000" dirty="0" err="1" smtClean="0">
                <a:latin typeface="Courier New"/>
                <a:cs typeface="Courier New"/>
              </a:rPr>
              <a:t>document.write</a:t>
            </a:r>
            <a:r>
              <a:rPr lang="en-US" sz="2000" dirty="0">
                <a:latin typeface="Courier New"/>
                <a:cs typeface="Courier New"/>
              </a:rPr>
              <a:t>(</a:t>
            </a:r>
            <a:r>
              <a:rPr lang="en-US" sz="2000" dirty="0" err="1">
                <a:latin typeface="Courier New"/>
                <a:cs typeface="Courier New"/>
              </a:rPr>
              <a:t>getInfo</a:t>
            </a:r>
            <a:r>
              <a:rPr lang="en-US" sz="2000" dirty="0">
                <a:latin typeface="Courier New"/>
                <a:cs typeface="Courier New"/>
              </a:rPr>
              <a:t>());  </a:t>
            </a:r>
          </a:p>
          <a:p>
            <a:pPr marL="0" indent="0">
              <a:buNone/>
            </a:pPr>
            <a:r>
              <a:rPr lang="en-US" sz="2000" dirty="0">
                <a:latin typeface="Courier New"/>
                <a:cs typeface="Courier New"/>
              </a:rPr>
              <a:t>&lt;/script&gt; </a:t>
            </a:r>
          </a:p>
        </p:txBody>
      </p:sp>
    </p:spTree>
    <p:extLst>
      <p:ext uri="{BB962C8B-B14F-4D97-AF65-F5344CB8AC3E}">
        <p14:creationId xmlns:p14="http://schemas.microsoft.com/office/powerpoint/2010/main" val="2315044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HTML Elements</a:t>
            </a:r>
          </a:p>
        </p:txBody>
      </p:sp>
      <p:sp>
        <p:nvSpPr>
          <p:cNvPr id="3" name="Content Placeholder 2"/>
          <p:cNvSpPr>
            <a:spLocks noGrp="1"/>
          </p:cNvSpPr>
          <p:nvPr>
            <p:ph idx="1"/>
          </p:nvPr>
        </p:nvSpPr>
        <p:spPr/>
        <p:txBody>
          <a:bodyPr/>
          <a:lstStyle/>
          <a:p>
            <a:pPr marL="0" indent="0">
              <a:buNone/>
            </a:pPr>
            <a:r>
              <a:rPr lang="en-US" dirty="0"/>
              <a:t>HTML elements can be nested (elements can contain elements</a:t>
            </a:r>
            <a:r>
              <a:rPr lang="en-US" dirty="0" smtClean="0"/>
              <a:t>)</a:t>
            </a:r>
          </a:p>
          <a:p>
            <a:pPr marL="0" indent="0">
              <a:buNone/>
            </a:pPr>
            <a:endParaRPr lang="en-US" sz="2000" dirty="0" smtClean="0">
              <a:latin typeface="Courier New"/>
              <a:cs typeface="Courier New"/>
            </a:endParaRPr>
          </a:p>
          <a:p>
            <a:pPr marL="0" indent="0">
              <a:buNone/>
            </a:pPr>
            <a:r>
              <a:rPr lang="en-US" sz="2000" dirty="0" smtClean="0">
                <a:latin typeface="Courier New"/>
                <a:cs typeface="Courier New"/>
              </a:rPr>
              <a:t>&lt;</a:t>
            </a:r>
            <a:r>
              <a:rPr lang="en-US" sz="2000" dirty="0">
                <a:latin typeface="Courier New"/>
                <a:cs typeface="Courier New"/>
              </a:rPr>
              <a:t>p&gt;My cat is &lt;strong&gt;very&lt;/strong&gt; grumpy.&lt;/p</a:t>
            </a:r>
            <a:r>
              <a:rPr lang="en-US" sz="2000" dirty="0" smtClean="0">
                <a:latin typeface="Courier New"/>
                <a:cs typeface="Courier New"/>
              </a:rPr>
              <a:t>&gt;</a:t>
            </a:r>
          </a:p>
          <a:p>
            <a:pPr marL="0" indent="0">
              <a:buNone/>
            </a:pPr>
            <a:endParaRPr lang="en-US" sz="2000" dirty="0">
              <a:latin typeface="Courier New"/>
              <a:cs typeface="Courier New"/>
            </a:endParaRPr>
          </a:p>
          <a:p>
            <a:pPr marL="0" indent="0">
              <a:buNone/>
            </a:pPr>
            <a:r>
              <a:rPr lang="en-US" sz="2000" dirty="0">
                <a:solidFill>
                  <a:srgbClr val="FF0000"/>
                </a:solidFill>
                <a:latin typeface="Courier New"/>
                <a:cs typeface="Courier New"/>
              </a:rPr>
              <a:t>&lt;p&gt;My cat is &lt;strong&gt;very grumpy.</a:t>
            </a:r>
            <a:r>
              <a:rPr lang="en-US" sz="2000" dirty="0" smtClean="0">
                <a:solidFill>
                  <a:srgbClr val="FF0000"/>
                </a:solidFill>
                <a:latin typeface="Courier New"/>
                <a:cs typeface="Courier New"/>
              </a:rPr>
              <a:t>&lt;/p&gt;</a:t>
            </a:r>
            <a:r>
              <a:rPr lang="en-US" sz="2000" dirty="0">
                <a:solidFill>
                  <a:srgbClr val="FF0000"/>
                </a:solidFill>
                <a:latin typeface="Courier New"/>
                <a:cs typeface="Courier New"/>
              </a:rPr>
              <a:t>&lt;/strong</a:t>
            </a:r>
            <a:r>
              <a:rPr lang="en-US" sz="2000" dirty="0" smtClean="0">
                <a:solidFill>
                  <a:srgbClr val="FF0000"/>
                </a:solidFill>
                <a:latin typeface="Courier New"/>
                <a:cs typeface="Courier New"/>
              </a:rPr>
              <a:t>&gt;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456821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Courier New"/>
                <a:cs typeface="Courier New"/>
              </a:rPr>
              <a:t>&lt;</a:t>
            </a:r>
            <a:r>
              <a:rPr lang="en-US" sz="2000" dirty="0" smtClean="0">
                <a:latin typeface="Courier New"/>
                <a:cs typeface="Courier New"/>
              </a:rPr>
              <a:t>script&gt;  </a:t>
            </a:r>
            <a:endParaRPr lang="en-US" sz="2000" dirty="0">
              <a:latin typeface="Courier New"/>
              <a:cs typeface="Courier New"/>
            </a:endParaRPr>
          </a:p>
          <a:p>
            <a:pPr marL="0" indent="0">
              <a:buNone/>
            </a:pPr>
            <a:r>
              <a:rPr lang="en-US" sz="2000" dirty="0">
                <a:latin typeface="Courier New"/>
                <a:cs typeface="Courier New"/>
              </a:rPr>
              <a:t>	function </a:t>
            </a:r>
            <a:r>
              <a:rPr lang="en-US" sz="2000" dirty="0" err="1">
                <a:latin typeface="Courier New"/>
                <a:cs typeface="Courier New"/>
              </a:rPr>
              <a:t>msg</a:t>
            </a:r>
            <a:r>
              <a:rPr lang="en-US" sz="2000" dirty="0">
                <a:latin typeface="Courier New"/>
                <a:cs typeface="Courier New"/>
              </a:rPr>
              <a:t>(){  </a:t>
            </a:r>
          </a:p>
          <a:p>
            <a:pPr marL="0" indent="0">
              <a:buNone/>
            </a:pPr>
            <a:r>
              <a:rPr lang="en-US" sz="2000" dirty="0">
                <a:latin typeface="Courier New"/>
                <a:cs typeface="Courier New"/>
              </a:rPr>
              <a:t> 		alert("Hello Alert Box");  </a:t>
            </a:r>
          </a:p>
          <a:p>
            <a:pPr marL="0" indent="0">
              <a:buNone/>
            </a:pPr>
            <a:r>
              <a:rPr lang="en-US" sz="2000" dirty="0">
                <a:latin typeface="Courier New"/>
                <a:cs typeface="Courier New"/>
              </a:rPr>
              <a:t>	}  </a:t>
            </a:r>
          </a:p>
          <a:p>
            <a:pPr marL="0" indent="0">
              <a:buNone/>
            </a:pPr>
            <a:r>
              <a:rPr lang="en-US" sz="2000" dirty="0">
                <a:latin typeface="Courier New"/>
                <a:cs typeface="Courier New"/>
              </a:rPr>
              <a:t>&lt;/script&gt;  </a:t>
            </a:r>
          </a:p>
          <a:p>
            <a:pPr marL="0" indent="0">
              <a:buNone/>
            </a:pPr>
            <a:r>
              <a:rPr lang="en-US" sz="2000" dirty="0">
                <a:latin typeface="Courier New"/>
                <a:cs typeface="Courier New"/>
              </a:rPr>
              <a:t>&lt;input type="button" value="click" </a:t>
            </a:r>
            <a:r>
              <a:rPr lang="en-US" sz="2000" dirty="0" err="1">
                <a:latin typeface="Courier New"/>
                <a:cs typeface="Courier New"/>
              </a:rPr>
              <a:t>onclick</a:t>
            </a:r>
            <a:r>
              <a:rPr lang="en-US" sz="2000" dirty="0">
                <a:latin typeface="Courier New"/>
                <a:cs typeface="Courier New"/>
              </a:rPr>
              <a:t>="</a:t>
            </a:r>
            <a:r>
              <a:rPr lang="en-US" sz="2000" dirty="0" err="1">
                <a:latin typeface="Courier New"/>
                <a:cs typeface="Courier New"/>
              </a:rPr>
              <a:t>msg</a:t>
            </a:r>
            <a:r>
              <a:rPr lang="en-US" sz="2000" dirty="0">
                <a:latin typeface="Courier New"/>
                <a:cs typeface="Courier New"/>
              </a:rPr>
              <a:t>()"/&gt; </a:t>
            </a:r>
            <a:endParaRPr lang="en-US" sz="2000" dirty="0" smtClean="0">
              <a:latin typeface="Courier New"/>
              <a:cs typeface="Courier New"/>
            </a:endParaRP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8421764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latin typeface="Courier New"/>
                <a:cs typeface="Courier New"/>
              </a:rPr>
              <a:t>&lt;script&gt;  </a:t>
            </a:r>
          </a:p>
          <a:p>
            <a:pPr marL="0" indent="0">
              <a:buNone/>
            </a:pPr>
            <a:r>
              <a:rPr lang="en-US" sz="1800" dirty="0">
                <a:latin typeface="Courier New"/>
                <a:cs typeface="Courier New"/>
              </a:rPr>
              <a:t>function </a:t>
            </a:r>
            <a:r>
              <a:rPr lang="en-US" sz="1800" dirty="0" err="1">
                <a:latin typeface="Courier New"/>
                <a:cs typeface="Courier New"/>
              </a:rPr>
              <a:t>msg</a:t>
            </a:r>
            <a:r>
              <a:rPr lang="en-US" sz="1800" dirty="0">
                <a:latin typeface="Courier New"/>
                <a:cs typeface="Courier New"/>
              </a:rPr>
              <a:t>(){  </a:t>
            </a: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v= confirm("Are u sure?");  </a:t>
            </a:r>
          </a:p>
          <a:p>
            <a:pPr marL="0" indent="0">
              <a:buNone/>
            </a:pPr>
            <a:r>
              <a:rPr lang="en-US" sz="1800" dirty="0">
                <a:latin typeface="Courier New"/>
                <a:cs typeface="Courier New"/>
              </a:rPr>
              <a:t>	if(v==true){  </a:t>
            </a:r>
          </a:p>
          <a:p>
            <a:pPr marL="0" indent="0">
              <a:buNone/>
            </a:pPr>
            <a:r>
              <a:rPr lang="en-US" sz="1800" dirty="0">
                <a:latin typeface="Courier New"/>
                <a:cs typeface="Courier New"/>
              </a:rPr>
              <a:t>		alert("ok");  </a:t>
            </a:r>
          </a:p>
          <a:p>
            <a:pPr marL="0" indent="0">
              <a:buNone/>
            </a:pPr>
            <a:r>
              <a:rPr lang="en-US" sz="1800" dirty="0">
                <a:latin typeface="Courier New"/>
                <a:cs typeface="Courier New"/>
              </a:rPr>
              <a:t>	}  </a:t>
            </a:r>
          </a:p>
          <a:p>
            <a:pPr marL="0" indent="0">
              <a:buNone/>
            </a:pPr>
            <a:r>
              <a:rPr lang="en-US" sz="1800" dirty="0">
                <a:latin typeface="Courier New"/>
                <a:cs typeface="Courier New"/>
              </a:rPr>
              <a:t>	else{  </a:t>
            </a:r>
          </a:p>
          <a:p>
            <a:pPr marL="0" indent="0">
              <a:buNone/>
            </a:pPr>
            <a:r>
              <a:rPr lang="en-US" sz="1800" dirty="0">
                <a:latin typeface="Courier New"/>
                <a:cs typeface="Courier New"/>
              </a:rPr>
              <a:t>	</a:t>
            </a:r>
            <a:r>
              <a:rPr lang="en-US" sz="1800" dirty="0" smtClean="0">
                <a:latin typeface="Courier New"/>
                <a:cs typeface="Courier New"/>
              </a:rPr>
              <a:t>	alert</a:t>
            </a:r>
            <a:r>
              <a:rPr lang="en-US" sz="1800" dirty="0">
                <a:latin typeface="Courier New"/>
                <a:cs typeface="Courier New"/>
              </a:rPr>
              <a:t>("cancel");  </a:t>
            </a:r>
          </a:p>
          <a:p>
            <a:pPr marL="0" indent="0">
              <a:buNone/>
            </a:pPr>
            <a:r>
              <a:rPr lang="en-US" sz="1800" dirty="0">
                <a:latin typeface="Courier New"/>
                <a:cs typeface="Courier New"/>
              </a:rPr>
              <a:t>	}  </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  </a:t>
            </a:r>
          </a:p>
          <a:p>
            <a:pPr marL="0" indent="0">
              <a:buNone/>
            </a:pPr>
            <a:r>
              <a:rPr lang="en-US" sz="1800" dirty="0">
                <a:latin typeface="Courier New"/>
                <a:cs typeface="Courier New"/>
              </a:rPr>
              <a:t>&lt;input type="button" value="delete record"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msg</a:t>
            </a:r>
            <a:r>
              <a:rPr lang="en-US" sz="1800" dirty="0">
                <a:latin typeface="Courier New"/>
                <a:cs typeface="Courier New"/>
              </a:rPr>
              <a:t>()"/&gt; </a:t>
            </a:r>
          </a:p>
          <a:p>
            <a:pPr marL="0" indent="0">
              <a:buNone/>
            </a:pPr>
            <a:endParaRPr lang="en-US" sz="1800" dirty="0">
              <a:latin typeface="Courier New"/>
              <a:cs typeface="Courier New"/>
            </a:endParaRPr>
          </a:p>
        </p:txBody>
      </p:sp>
    </p:spTree>
    <p:extLst>
      <p:ext uri="{BB962C8B-B14F-4D97-AF65-F5344CB8AC3E}">
        <p14:creationId xmlns:p14="http://schemas.microsoft.com/office/powerpoint/2010/main" val="14787011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latin typeface="Courier New"/>
                <a:cs typeface="Courier New"/>
              </a:rPr>
              <a:t>&lt;</a:t>
            </a:r>
            <a:r>
              <a:rPr lang="en-US" sz="1800" dirty="0" smtClean="0">
                <a:latin typeface="Courier New"/>
                <a:cs typeface="Courier New"/>
              </a:rPr>
              <a:t>script&gt;  </a:t>
            </a:r>
            <a:endParaRPr lang="en-US" sz="1800" dirty="0">
              <a:latin typeface="Courier New"/>
              <a:cs typeface="Courier New"/>
            </a:endParaRPr>
          </a:p>
          <a:p>
            <a:pPr marL="0" indent="0">
              <a:buNone/>
            </a:pPr>
            <a:r>
              <a:rPr lang="en-US" sz="1800" dirty="0">
                <a:latin typeface="Courier New"/>
                <a:cs typeface="Courier New"/>
              </a:rPr>
              <a:t>function </a:t>
            </a:r>
            <a:r>
              <a:rPr lang="en-US" sz="1800" dirty="0" err="1">
                <a:latin typeface="Courier New"/>
                <a:cs typeface="Courier New"/>
              </a:rPr>
              <a:t>msg</a:t>
            </a:r>
            <a:r>
              <a:rPr lang="en-US" sz="1800" dirty="0">
                <a:latin typeface="Courier New"/>
                <a:cs typeface="Courier New"/>
              </a:rPr>
              <a:t>(){  </a:t>
            </a:r>
          </a:p>
          <a:p>
            <a:pPr marL="0" indent="0">
              <a:buNone/>
            </a:pPr>
            <a:r>
              <a:rPr lang="en-US" sz="1800" dirty="0">
                <a:latin typeface="Courier New"/>
                <a:cs typeface="Courier New"/>
              </a:rPr>
              <a:t>	open("https://</a:t>
            </a:r>
            <a:r>
              <a:rPr lang="en-US" sz="1800" dirty="0" err="1">
                <a:latin typeface="Courier New"/>
                <a:cs typeface="Courier New"/>
              </a:rPr>
              <a:t>www.bangsacerdas.com</a:t>
            </a: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&lt;input type="button" value="</a:t>
            </a:r>
            <a:r>
              <a:rPr lang="en-US" sz="1800" dirty="0" err="1">
                <a:latin typeface="Courier New"/>
                <a:cs typeface="Courier New"/>
              </a:rPr>
              <a:t>javatpoint</a:t>
            </a:r>
            <a:r>
              <a:rPr lang="en-US" sz="1800" dirty="0">
                <a:latin typeface="Courier New"/>
                <a:cs typeface="Courier New"/>
              </a:rPr>
              <a:t>"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msg</a:t>
            </a:r>
            <a:r>
              <a:rPr lang="en-US" sz="1800" dirty="0">
                <a:latin typeface="Courier New"/>
                <a:cs typeface="Courier New"/>
              </a:rPr>
              <a:t>()"/&gt; </a:t>
            </a:r>
          </a:p>
        </p:txBody>
      </p:sp>
    </p:spTree>
    <p:extLst>
      <p:ext uri="{BB962C8B-B14F-4D97-AF65-F5344CB8AC3E}">
        <p14:creationId xmlns:p14="http://schemas.microsoft.com/office/powerpoint/2010/main" val="20080532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Windows Object</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a:latin typeface="Courier New"/>
                <a:cs typeface="Courier New"/>
              </a:rPr>
              <a:t>&lt;</a:t>
            </a:r>
            <a:r>
              <a:rPr lang="en-US" sz="1800" dirty="0" smtClean="0">
                <a:latin typeface="Courier New"/>
                <a:cs typeface="Courier New"/>
              </a:rPr>
              <a:t>script&gt;  </a:t>
            </a:r>
            <a:endParaRPr lang="en-US" sz="1800" dirty="0">
              <a:latin typeface="Courier New"/>
              <a:cs typeface="Courier New"/>
            </a:endParaRPr>
          </a:p>
          <a:p>
            <a:pPr marL="0" indent="0">
              <a:buNone/>
            </a:pPr>
            <a:r>
              <a:rPr lang="en-US" sz="1800" dirty="0">
                <a:latin typeface="Courier New"/>
                <a:cs typeface="Courier New"/>
              </a:rPr>
              <a:t>function </a:t>
            </a:r>
            <a:r>
              <a:rPr lang="en-US" sz="1800" dirty="0" err="1">
                <a:latin typeface="Courier New"/>
                <a:cs typeface="Courier New"/>
              </a:rPr>
              <a:t>msg</a:t>
            </a:r>
            <a:r>
              <a:rPr lang="en-US" sz="1800" dirty="0">
                <a:latin typeface="Courier New"/>
                <a:cs typeface="Courier New"/>
              </a:rPr>
              <a:t>(){  </a:t>
            </a:r>
          </a:p>
          <a:p>
            <a:pPr marL="0" indent="0">
              <a:buNone/>
            </a:pPr>
            <a:r>
              <a:rPr lang="en-US" sz="1800" dirty="0" err="1">
                <a:latin typeface="Courier New"/>
                <a:cs typeface="Courier New"/>
              </a:rPr>
              <a:t>setTimeout</a:t>
            </a:r>
            <a:r>
              <a:rPr lang="en-US" sz="1800" dirty="0">
                <a:latin typeface="Courier New"/>
                <a:cs typeface="Courier New"/>
              </a:rPr>
              <a:t>(  </a:t>
            </a:r>
          </a:p>
          <a:p>
            <a:pPr marL="0" indent="0">
              <a:buNone/>
            </a:pPr>
            <a:r>
              <a:rPr lang="en-US" sz="1800" dirty="0">
                <a:latin typeface="Courier New"/>
                <a:cs typeface="Courier New"/>
              </a:rPr>
              <a:t>	function(){  </a:t>
            </a:r>
          </a:p>
          <a:p>
            <a:pPr marL="0" indent="0">
              <a:buNone/>
            </a:pPr>
            <a:r>
              <a:rPr lang="en-US" sz="1800" dirty="0">
                <a:latin typeface="Courier New"/>
                <a:cs typeface="Courier New"/>
              </a:rPr>
              <a:t>	alert("Welcome to </a:t>
            </a:r>
            <a:r>
              <a:rPr lang="en-US" sz="1800" dirty="0" err="1">
                <a:latin typeface="Courier New"/>
                <a:cs typeface="Courier New"/>
              </a:rPr>
              <a:t>bangsacerdas</a:t>
            </a:r>
            <a:r>
              <a:rPr lang="en-US" sz="1800" dirty="0">
                <a:latin typeface="Courier New"/>
                <a:cs typeface="Courier New"/>
              </a:rPr>
              <a:t> after 2 seconds")  </a:t>
            </a:r>
          </a:p>
          <a:p>
            <a:pPr marL="0" indent="0">
              <a:buNone/>
            </a:pPr>
            <a:r>
              <a:rPr lang="en-US" sz="1800" dirty="0">
                <a:latin typeface="Courier New"/>
                <a:cs typeface="Courier New"/>
              </a:rPr>
              <a:t>},2000);  </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  </a:t>
            </a:r>
          </a:p>
          <a:p>
            <a:pPr marL="0" indent="0">
              <a:buNone/>
            </a:pPr>
            <a:r>
              <a:rPr lang="en-US" sz="1800" dirty="0">
                <a:latin typeface="Courier New"/>
                <a:cs typeface="Courier New"/>
              </a:rPr>
              <a:t>&lt;input type="button" value="click"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msg</a:t>
            </a:r>
            <a:r>
              <a:rPr lang="en-US" sz="1800" dirty="0">
                <a:latin typeface="Courier New"/>
                <a:cs typeface="Courier New"/>
              </a:rPr>
              <a:t>()"/&gt; </a:t>
            </a:r>
          </a:p>
        </p:txBody>
      </p:sp>
    </p:spTree>
    <p:extLst>
      <p:ext uri="{BB962C8B-B14F-4D97-AF65-F5344CB8AC3E}">
        <p14:creationId xmlns:p14="http://schemas.microsoft.com/office/powerpoint/2010/main" val="29309950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pic>
        <p:nvPicPr>
          <p:cNvPr id="4" name="Content Placeholder 3" descr="Screen Shot 2017-01-20 at 01.47.12.png"/>
          <p:cNvPicPr>
            <a:picLocks noGrp="1" noChangeAspect="1"/>
          </p:cNvPicPr>
          <p:nvPr>
            <p:ph idx="1"/>
          </p:nvPr>
        </p:nvPicPr>
        <p:blipFill>
          <a:blip r:embed="rId2">
            <a:extLst>
              <a:ext uri="{28A0092B-C50C-407E-A947-70E740481C1C}">
                <a14:useLocalDpi xmlns:a14="http://schemas.microsoft.com/office/drawing/2010/main" val="0"/>
              </a:ext>
            </a:extLst>
          </a:blip>
          <a:srcRect t="-26510" b="-26510"/>
          <a:stretch>
            <a:fillRect/>
          </a:stretch>
        </p:blipFill>
        <p:spPr/>
      </p:pic>
    </p:spTree>
    <p:extLst>
      <p:ext uri="{BB962C8B-B14F-4D97-AF65-F5344CB8AC3E}">
        <p14:creationId xmlns:p14="http://schemas.microsoft.com/office/powerpoint/2010/main" val="32605762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a:cs typeface="Courier New"/>
              </a:rPr>
              <a:t>&lt;script type="text/</a:t>
            </a:r>
            <a:r>
              <a:rPr lang="en-US" sz="1600" dirty="0" err="1">
                <a:latin typeface="Courier New"/>
                <a:cs typeface="Courier New"/>
              </a:rPr>
              <a:t>javascript</a:t>
            </a:r>
            <a:r>
              <a:rPr lang="en-US" sz="1600" dirty="0">
                <a:latin typeface="Courier New"/>
                <a:cs typeface="Courier New"/>
              </a:rPr>
              <a:t>"&gt;  </a:t>
            </a:r>
          </a:p>
          <a:p>
            <a:pPr marL="0" indent="0">
              <a:buNone/>
            </a:pPr>
            <a:r>
              <a:rPr lang="en-US" sz="1600" dirty="0">
                <a:latin typeface="Courier New"/>
                <a:cs typeface="Courier New"/>
              </a:rPr>
              <a:t>function </a:t>
            </a:r>
            <a:r>
              <a:rPr lang="en-US" sz="1600" dirty="0" err="1">
                <a:latin typeface="Courier New"/>
                <a:cs typeface="Courier New"/>
              </a:rPr>
              <a:t>printvalue</a:t>
            </a:r>
            <a:r>
              <a:rPr lang="en-US" sz="1600" dirty="0">
                <a:latin typeface="Courier New"/>
                <a:cs typeface="Courier New"/>
              </a:rPr>
              <a:t>(){  </a:t>
            </a:r>
          </a:p>
          <a:p>
            <a:pPr marL="0" indent="0">
              <a:buNone/>
            </a:pPr>
            <a:r>
              <a:rPr lang="en-US" sz="1600" dirty="0" err="1">
                <a:latin typeface="Courier New"/>
                <a:cs typeface="Courier New"/>
              </a:rPr>
              <a:t>var</a:t>
            </a:r>
            <a:r>
              <a:rPr lang="en-US" sz="1600" dirty="0">
                <a:latin typeface="Courier New"/>
                <a:cs typeface="Courier New"/>
              </a:rPr>
              <a:t> name=document.form1.name.value;  </a:t>
            </a:r>
          </a:p>
          <a:p>
            <a:pPr marL="0" indent="0">
              <a:buNone/>
            </a:pPr>
            <a:r>
              <a:rPr lang="en-US" sz="1600" dirty="0">
                <a:latin typeface="Courier New"/>
                <a:cs typeface="Courier New"/>
              </a:rPr>
              <a:t>alert("Welcome: "+name);  </a:t>
            </a:r>
          </a:p>
          <a:p>
            <a:pPr marL="0" indent="0">
              <a:buNone/>
            </a:pPr>
            <a:r>
              <a:rPr lang="en-US" sz="1600" dirty="0">
                <a:latin typeface="Courier New"/>
                <a:cs typeface="Courier New"/>
              </a:rPr>
              <a:t>}  </a:t>
            </a:r>
          </a:p>
          <a:p>
            <a:pPr marL="0" indent="0">
              <a:buNone/>
            </a:pPr>
            <a:r>
              <a:rPr lang="en-US" sz="1600" dirty="0">
                <a:latin typeface="Courier New"/>
                <a:cs typeface="Courier New"/>
              </a:rPr>
              <a:t>&lt;/script&gt;  </a:t>
            </a:r>
          </a:p>
          <a:p>
            <a:pPr marL="0" indent="0">
              <a:buNone/>
            </a:pPr>
            <a:r>
              <a:rPr lang="en-US" sz="1600" dirty="0">
                <a:latin typeface="Courier New"/>
                <a:cs typeface="Courier New"/>
              </a:rPr>
              <a:t>  </a:t>
            </a:r>
          </a:p>
          <a:p>
            <a:pPr marL="0" indent="0">
              <a:buNone/>
            </a:pPr>
            <a:r>
              <a:rPr lang="en-US" sz="1600" dirty="0">
                <a:latin typeface="Courier New"/>
                <a:cs typeface="Courier New"/>
              </a:rPr>
              <a:t>&lt;form name="form1"&gt;  </a:t>
            </a:r>
          </a:p>
          <a:p>
            <a:pPr marL="0" indent="0">
              <a:buNone/>
            </a:pPr>
            <a:r>
              <a:rPr lang="en-US" sz="1600" dirty="0">
                <a:latin typeface="Courier New"/>
                <a:cs typeface="Courier New"/>
              </a:rPr>
              <a:t>Enter Name:&lt;input type="text" name="name"/&gt;  </a:t>
            </a:r>
          </a:p>
          <a:p>
            <a:pPr marL="0" indent="0">
              <a:buNone/>
            </a:pPr>
            <a:r>
              <a:rPr lang="en-US" sz="1600" dirty="0">
                <a:latin typeface="Courier New"/>
                <a:cs typeface="Courier New"/>
              </a:rPr>
              <a:t>&lt;input type="button" </a:t>
            </a:r>
            <a:r>
              <a:rPr lang="en-US" sz="1600" dirty="0" err="1">
                <a:latin typeface="Courier New"/>
                <a:cs typeface="Courier New"/>
              </a:rPr>
              <a:t>onclick</a:t>
            </a:r>
            <a:r>
              <a:rPr lang="en-US" sz="1600" dirty="0">
                <a:latin typeface="Courier New"/>
                <a:cs typeface="Courier New"/>
              </a:rPr>
              <a:t>="</a:t>
            </a:r>
            <a:r>
              <a:rPr lang="en-US" sz="1600" dirty="0" err="1">
                <a:latin typeface="Courier New"/>
                <a:cs typeface="Courier New"/>
              </a:rPr>
              <a:t>printvalue</a:t>
            </a:r>
            <a:r>
              <a:rPr lang="en-US" sz="1600" dirty="0">
                <a:latin typeface="Courier New"/>
                <a:cs typeface="Courier New"/>
              </a:rPr>
              <a:t>()" value="print name"/&gt;  </a:t>
            </a:r>
          </a:p>
          <a:p>
            <a:pPr marL="0" indent="0">
              <a:buNone/>
            </a:pPr>
            <a:r>
              <a:rPr lang="en-US" sz="1600" dirty="0">
                <a:latin typeface="Courier New"/>
                <a:cs typeface="Courier New"/>
              </a:rPr>
              <a:t>&lt;/form&gt; </a:t>
            </a:r>
          </a:p>
        </p:txBody>
      </p:sp>
    </p:spTree>
    <p:extLst>
      <p:ext uri="{BB962C8B-B14F-4D97-AF65-F5344CB8AC3E}">
        <p14:creationId xmlns:p14="http://schemas.microsoft.com/office/powerpoint/2010/main" val="18252475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a:cs typeface="Courier New"/>
              </a:rPr>
              <a:t>&lt;script&gt;  </a:t>
            </a:r>
          </a:p>
          <a:p>
            <a:pPr marL="0" indent="0">
              <a:buNone/>
            </a:pPr>
            <a:r>
              <a:rPr lang="en-US" sz="1600" dirty="0">
                <a:latin typeface="Courier New"/>
                <a:cs typeface="Courier New"/>
              </a:rPr>
              <a:t>function </a:t>
            </a:r>
            <a:r>
              <a:rPr lang="en-US" sz="1600" dirty="0" err="1">
                <a:latin typeface="Courier New"/>
                <a:cs typeface="Courier New"/>
              </a:rPr>
              <a:t>getcube</a:t>
            </a:r>
            <a:r>
              <a:rPr lang="en-US" sz="1600" dirty="0">
                <a:latin typeface="Courier New"/>
                <a:cs typeface="Courier New"/>
              </a:rPr>
              <a:t>(){  </a:t>
            </a:r>
          </a:p>
          <a:p>
            <a:pPr marL="0" indent="0">
              <a:buNone/>
            </a:pPr>
            <a:r>
              <a:rPr lang="en-US" sz="1600" dirty="0">
                <a:latin typeface="Courier New"/>
                <a:cs typeface="Courier New"/>
              </a:rPr>
              <a:t>	</a:t>
            </a:r>
            <a:r>
              <a:rPr lang="en-US" sz="1600" dirty="0" err="1">
                <a:latin typeface="Courier New"/>
                <a:cs typeface="Courier New"/>
              </a:rPr>
              <a:t>var</a:t>
            </a:r>
            <a:r>
              <a:rPr lang="en-US" sz="1600" dirty="0">
                <a:latin typeface="Courier New"/>
                <a:cs typeface="Courier New"/>
              </a:rPr>
              <a:t> number=</a:t>
            </a:r>
            <a:r>
              <a:rPr lang="en-US" sz="1600" dirty="0" err="1">
                <a:latin typeface="Courier New"/>
                <a:cs typeface="Courier New"/>
              </a:rPr>
              <a:t>document.getElementById</a:t>
            </a:r>
            <a:r>
              <a:rPr lang="en-US" sz="1600" dirty="0">
                <a:latin typeface="Courier New"/>
                <a:cs typeface="Courier New"/>
              </a:rPr>
              <a:t>("number").value;  </a:t>
            </a:r>
          </a:p>
          <a:p>
            <a:pPr marL="0" indent="0">
              <a:buNone/>
            </a:pPr>
            <a:r>
              <a:rPr lang="en-US" sz="1600" dirty="0">
                <a:latin typeface="Courier New"/>
                <a:cs typeface="Courier New"/>
              </a:rPr>
              <a:t>	alert(number*number*number);  </a:t>
            </a:r>
          </a:p>
          <a:p>
            <a:pPr marL="0" indent="0">
              <a:buNone/>
            </a:pPr>
            <a:r>
              <a:rPr lang="en-US" sz="1600" dirty="0">
                <a:latin typeface="Courier New"/>
                <a:cs typeface="Courier New"/>
              </a:rPr>
              <a:t>}  </a:t>
            </a:r>
          </a:p>
          <a:p>
            <a:pPr marL="0" indent="0">
              <a:buNone/>
            </a:pPr>
            <a:r>
              <a:rPr lang="en-US" sz="1600" dirty="0">
                <a:latin typeface="Courier New"/>
                <a:cs typeface="Courier New"/>
              </a:rPr>
              <a:t>&lt;/script&gt;  </a:t>
            </a:r>
          </a:p>
          <a:p>
            <a:pPr marL="0" indent="0">
              <a:buNone/>
            </a:pPr>
            <a:endParaRPr lang="en-US" sz="1600" dirty="0">
              <a:latin typeface="Courier New"/>
              <a:cs typeface="Courier New"/>
            </a:endParaRPr>
          </a:p>
          <a:p>
            <a:pPr marL="0" indent="0">
              <a:buNone/>
            </a:pPr>
            <a:r>
              <a:rPr lang="en-US" sz="1600" dirty="0">
                <a:latin typeface="Courier New"/>
                <a:cs typeface="Courier New"/>
              </a:rPr>
              <a:t>&lt;form&gt;  </a:t>
            </a:r>
          </a:p>
          <a:p>
            <a:pPr marL="0" indent="0">
              <a:buNone/>
            </a:pPr>
            <a:r>
              <a:rPr lang="en-US" sz="1600" dirty="0" smtClean="0">
                <a:latin typeface="Courier New"/>
                <a:cs typeface="Courier New"/>
              </a:rPr>
              <a:t>	Enter </a:t>
            </a:r>
            <a:r>
              <a:rPr lang="en-US" sz="1600" dirty="0">
                <a:latin typeface="Courier New"/>
                <a:cs typeface="Courier New"/>
              </a:rPr>
              <a:t>No:&lt;input type="text" id="number" name="</a:t>
            </a:r>
            <a:r>
              <a:rPr lang="en-US" sz="1600" dirty="0" smtClean="0">
                <a:latin typeface="Courier New"/>
                <a:cs typeface="Courier New"/>
              </a:rPr>
              <a:t>number”/&lt;</a:t>
            </a:r>
            <a:r>
              <a:rPr lang="en-US" sz="1600" dirty="0" err="1">
                <a:latin typeface="Courier New"/>
                <a:cs typeface="Courier New"/>
              </a:rPr>
              <a:t>br</a:t>
            </a:r>
            <a:r>
              <a:rPr lang="en-US" sz="1600" dirty="0">
                <a:latin typeface="Courier New"/>
                <a:cs typeface="Courier New"/>
              </a:rPr>
              <a:t>/&gt;  </a:t>
            </a:r>
          </a:p>
          <a:p>
            <a:pPr marL="0" indent="0">
              <a:buNone/>
            </a:pPr>
            <a:r>
              <a:rPr lang="en-US" sz="1600" dirty="0" smtClean="0">
                <a:latin typeface="Courier New"/>
                <a:cs typeface="Courier New"/>
              </a:rPr>
              <a:t>	&lt;</a:t>
            </a:r>
            <a:r>
              <a:rPr lang="en-US" sz="1600" dirty="0">
                <a:latin typeface="Courier New"/>
                <a:cs typeface="Courier New"/>
              </a:rPr>
              <a:t>input type="button" value="cube" </a:t>
            </a:r>
            <a:r>
              <a:rPr lang="en-US" sz="1600" dirty="0" err="1">
                <a:latin typeface="Courier New"/>
                <a:cs typeface="Courier New"/>
              </a:rPr>
              <a:t>onclick</a:t>
            </a:r>
            <a:r>
              <a:rPr lang="en-US" sz="1600" dirty="0">
                <a:latin typeface="Courier New"/>
                <a:cs typeface="Courier New"/>
              </a:rPr>
              <a:t>="</a:t>
            </a:r>
            <a:r>
              <a:rPr lang="en-US" sz="1600" dirty="0" err="1">
                <a:latin typeface="Courier New"/>
                <a:cs typeface="Courier New"/>
              </a:rPr>
              <a:t>getcube</a:t>
            </a:r>
            <a:r>
              <a:rPr lang="en-US" sz="1600" dirty="0">
                <a:latin typeface="Courier New"/>
                <a:cs typeface="Courier New"/>
              </a:rPr>
              <a:t>()"/&gt;  </a:t>
            </a:r>
          </a:p>
          <a:p>
            <a:pPr marL="0" indent="0">
              <a:buNone/>
            </a:pPr>
            <a:r>
              <a:rPr lang="en-US" sz="1600" dirty="0">
                <a:latin typeface="Courier New"/>
                <a:cs typeface="Courier New"/>
              </a:rPr>
              <a:t>&lt;/form&gt; </a:t>
            </a:r>
          </a:p>
        </p:txBody>
      </p:sp>
    </p:spTree>
    <p:extLst>
      <p:ext uri="{BB962C8B-B14F-4D97-AF65-F5344CB8AC3E}">
        <p14:creationId xmlns:p14="http://schemas.microsoft.com/office/powerpoint/2010/main" val="24776265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a:latin typeface="Courier New"/>
                <a:cs typeface="Courier New"/>
              </a:rPr>
              <a:t>&lt;script type="text/</a:t>
            </a:r>
            <a:r>
              <a:rPr lang="en-US" sz="1800" dirty="0" err="1">
                <a:latin typeface="Courier New"/>
                <a:cs typeface="Courier New"/>
              </a:rPr>
              <a:t>javascript</a:t>
            </a:r>
            <a:r>
              <a:rPr lang="en-US" sz="1800" dirty="0">
                <a:latin typeface="Courier New"/>
                <a:cs typeface="Courier New"/>
              </a:rPr>
              <a:t>"&gt;  </a:t>
            </a:r>
          </a:p>
          <a:p>
            <a:pPr marL="0" indent="0">
              <a:buNone/>
            </a:pPr>
            <a:r>
              <a:rPr lang="en-US" sz="1800" dirty="0">
                <a:latin typeface="Courier New"/>
                <a:cs typeface="Courier New"/>
              </a:rPr>
              <a:t>function </a:t>
            </a:r>
            <a:r>
              <a:rPr lang="en-US" sz="1800" dirty="0" err="1">
                <a:latin typeface="Courier New"/>
                <a:cs typeface="Courier New"/>
              </a:rPr>
              <a:t>totalelements</a:t>
            </a: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allgenders</a:t>
            </a:r>
            <a:r>
              <a:rPr lang="en-US" sz="1800" dirty="0">
                <a:latin typeface="Courier New"/>
                <a:cs typeface="Courier New"/>
              </a:rPr>
              <a:t>=</a:t>
            </a:r>
            <a:r>
              <a:rPr lang="en-US" sz="1800" dirty="0" err="1">
                <a:latin typeface="Courier New"/>
                <a:cs typeface="Courier New"/>
              </a:rPr>
              <a:t>document.getElementsByName</a:t>
            </a:r>
            <a:r>
              <a:rPr lang="en-US" sz="1800" dirty="0">
                <a:latin typeface="Courier New"/>
                <a:cs typeface="Courier New"/>
              </a:rPr>
              <a:t>("gender");  </a:t>
            </a:r>
          </a:p>
          <a:p>
            <a:pPr marL="0" indent="0">
              <a:buNone/>
            </a:pPr>
            <a:r>
              <a:rPr lang="en-US" sz="1800" dirty="0">
                <a:latin typeface="Courier New"/>
                <a:cs typeface="Courier New"/>
              </a:rPr>
              <a:t>	alert("Total Genders:"+</a:t>
            </a:r>
            <a:r>
              <a:rPr lang="en-US" sz="1800" dirty="0" err="1">
                <a:latin typeface="Courier New"/>
                <a:cs typeface="Courier New"/>
              </a:rPr>
              <a:t>allgenders.length</a:t>
            </a:r>
            <a:r>
              <a:rPr lang="en-US" sz="1800" dirty="0">
                <a:latin typeface="Courier New"/>
                <a:cs typeface="Courier New"/>
              </a:rPr>
              <a:t>);  </a:t>
            </a:r>
          </a:p>
          <a:p>
            <a:pPr marL="0" indent="0">
              <a:buNone/>
            </a:pPr>
            <a:r>
              <a:rPr lang="en-US" sz="1800" dirty="0" smtClean="0">
                <a:latin typeface="Courier New"/>
                <a:cs typeface="Courier New"/>
              </a:rPr>
              <a:t>}  </a:t>
            </a:r>
            <a:endParaRPr lang="en-US" sz="1800" dirty="0">
              <a:latin typeface="Courier New"/>
              <a:cs typeface="Courier New"/>
            </a:endParaRPr>
          </a:p>
          <a:p>
            <a:pPr marL="0" indent="0">
              <a:buNone/>
            </a:pPr>
            <a:r>
              <a:rPr lang="en-US" sz="1800" dirty="0">
                <a:latin typeface="Courier New"/>
                <a:cs typeface="Courier New"/>
              </a:rPr>
              <a:t>&lt;/script&gt;  </a:t>
            </a:r>
          </a:p>
          <a:p>
            <a:pPr marL="0" indent="0">
              <a:buNone/>
            </a:pPr>
            <a:r>
              <a:rPr lang="en-US" sz="1800" dirty="0">
                <a:latin typeface="Courier New"/>
                <a:cs typeface="Courier New"/>
              </a:rPr>
              <a:t>&lt;form&gt;  </a:t>
            </a:r>
          </a:p>
          <a:p>
            <a:pPr marL="0" indent="0">
              <a:buNone/>
            </a:pPr>
            <a:r>
              <a:rPr lang="en-US" sz="1800" dirty="0">
                <a:latin typeface="Courier New"/>
                <a:cs typeface="Courier New"/>
              </a:rPr>
              <a:t>	Male:&lt;input type="radio" name="gender" value="male"&gt;  </a:t>
            </a:r>
          </a:p>
          <a:p>
            <a:pPr marL="0" indent="0">
              <a:buNone/>
            </a:pPr>
            <a:r>
              <a:rPr lang="en-US" sz="1800" dirty="0">
                <a:latin typeface="Courier New"/>
                <a:cs typeface="Courier New"/>
              </a:rPr>
              <a:t>	Female:&lt;input type="radio" name="gender" value="female"&gt;  </a:t>
            </a:r>
          </a:p>
          <a:p>
            <a:pPr marL="0" indent="0">
              <a:buNone/>
            </a:pPr>
            <a:r>
              <a:rPr lang="en-US" sz="1800" dirty="0">
                <a:latin typeface="Courier New"/>
                <a:cs typeface="Courier New"/>
              </a:rPr>
              <a:t>  </a:t>
            </a:r>
          </a:p>
          <a:p>
            <a:pPr marL="0" indent="0">
              <a:buNone/>
            </a:pPr>
            <a:r>
              <a:rPr lang="en-US" sz="1800" dirty="0">
                <a:latin typeface="Courier New"/>
                <a:cs typeface="Courier New"/>
              </a:rPr>
              <a:t>	&lt;input type="button"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totalelements</a:t>
            </a:r>
            <a:r>
              <a:rPr lang="en-US" sz="1800" dirty="0">
                <a:latin typeface="Courier New"/>
                <a:cs typeface="Courier New"/>
              </a:rPr>
              <a:t>(</a:t>
            </a:r>
            <a:r>
              <a:rPr lang="en-US" sz="1800" dirty="0" smtClean="0">
                <a:latin typeface="Courier New"/>
                <a:cs typeface="Courier New"/>
              </a:rPr>
              <a:t>)” value</a:t>
            </a:r>
            <a:r>
              <a:rPr lang="en-US" sz="1800" dirty="0">
                <a:latin typeface="Courier New"/>
                <a:cs typeface="Courier New"/>
              </a:rPr>
              <a:t>="Total Genders"&gt;  </a:t>
            </a:r>
          </a:p>
          <a:p>
            <a:pPr marL="0" indent="0">
              <a:buNone/>
            </a:pPr>
            <a:r>
              <a:rPr lang="en-US" sz="1800" dirty="0">
                <a:latin typeface="Courier New"/>
                <a:cs typeface="Courier New"/>
              </a:rPr>
              <a:t>&lt;/form&gt; </a:t>
            </a:r>
          </a:p>
        </p:txBody>
      </p:sp>
    </p:spTree>
    <p:extLst>
      <p:ext uri="{BB962C8B-B14F-4D97-AF65-F5344CB8AC3E}">
        <p14:creationId xmlns:p14="http://schemas.microsoft.com/office/powerpoint/2010/main" val="22106578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a:latin typeface="Courier New"/>
                <a:cs typeface="Courier New"/>
              </a:rPr>
              <a:t>&lt;script type="text/</a:t>
            </a:r>
            <a:r>
              <a:rPr lang="en-US" sz="1800" dirty="0" err="1">
                <a:latin typeface="Courier New"/>
                <a:cs typeface="Courier New"/>
              </a:rPr>
              <a:t>javascript</a:t>
            </a:r>
            <a:r>
              <a:rPr lang="en-US" sz="1800" dirty="0">
                <a:latin typeface="Courier New"/>
                <a:cs typeface="Courier New"/>
              </a:rPr>
              <a:t>"&gt;  </a:t>
            </a:r>
          </a:p>
          <a:p>
            <a:pPr marL="0" indent="0">
              <a:buNone/>
            </a:pPr>
            <a:r>
              <a:rPr lang="en-US" sz="1800" dirty="0">
                <a:latin typeface="Courier New"/>
                <a:cs typeface="Courier New"/>
              </a:rPr>
              <a:t>function </a:t>
            </a:r>
            <a:r>
              <a:rPr lang="en-US" sz="1800" dirty="0" err="1">
                <a:latin typeface="Courier New"/>
                <a:cs typeface="Courier New"/>
              </a:rPr>
              <a:t>countpara</a:t>
            </a:r>
            <a:r>
              <a:rPr lang="en-US" sz="1800" dirty="0">
                <a:latin typeface="Courier New"/>
                <a:cs typeface="Courier New"/>
              </a:rPr>
              <a:t>(){  </a:t>
            </a:r>
          </a:p>
          <a:p>
            <a:pPr marL="0" indent="0">
              <a:buNone/>
            </a:pP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totalpara</a:t>
            </a:r>
            <a:r>
              <a:rPr lang="en-US" sz="1800" dirty="0">
                <a:latin typeface="Courier New"/>
                <a:cs typeface="Courier New"/>
              </a:rPr>
              <a:t>=</a:t>
            </a:r>
            <a:r>
              <a:rPr lang="en-US" sz="1800" dirty="0" err="1">
                <a:latin typeface="Courier New"/>
                <a:cs typeface="Courier New"/>
              </a:rPr>
              <a:t>document.getElementsByTagName</a:t>
            </a:r>
            <a:r>
              <a:rPr lang="en-US" sz="1800" dirty="0">
                <a:latin typeface="Courier New"/>
                <a:cs typeface="Courier New"/>
              </a:rPr>
              <a:t>("p");  </a:t>
            </a:r>
          </a:p>
          <a:p>
            <a:pPr marL="0" indent="0">
              <a:buNone/>
            </a:pPr>
            <a:r>
              <a:rPr lang="en-US" sz="1800" dirty="0">
                <a:latin typeface="Courier New"/>
                <a:cs typeface="Courier New"/>
              </a:rPr>
              <a:t>alert("total p tags are: "+</a:t>
            </a:r>
            <a:r>
              <a:rPr lang="en-US" sz="1800" dirty="0" err="1">
                <a:latin typeface="Courier New"/>
                <a:cs typeface="Courier New"/>
              </a:rPr>
              <a:t>totalpara.length</a:t>
            </a: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  </a:t>
            </a:r>
          </a:p>
          <a:p>
            <a:pPr marL="0" indent="0">
              <a:buNone/>
            </a:pPr>
            <a:r>
              <a:rPr lang="en-US" sz="1800" dirty="0">
                <a:latin typeface="Courier New"/>
                <a:cs typeface="Courier New"/>
              </a:rPr>
              <a:t>&lt;/script&gt;  </a:t>
            </a:r>
          </a:p>
          <a:p>
            <a:pPr marL="0" indent="0">
              <a:buNone/>
            </a:pPr>
            <a:r>
              <a:rPr lang="en-US" sz="1800" dirty="0">
                <a:latin typeface="Courier New"/>
                <a:cs typeface="Courier New"/>
              </a:rPr>
              <a:t>&lt;p&gt;This is a </a:t>
            </a:r>
            <a:r>
              <a:rPr lang="en-US" sz="1800" dirty="0" err="1">
                <a:latin typeface="Courier New"/>
                <a:cs typeface="Courier New"/>
              </a:rPr>
              <a:t>pragraph</a:t>
            </a:r>
            <a:r>
              <a:rPr lang="en-US" sz="1800" dirty="0">
                <a:latin typeface="Courier New"/>
                <a:cs typeface="Courier New"/>
              </a:rPr>
              <a:t>&lt;/p&gt;  </a:t>
            </a:r>
          </a:p>
          <a:p>
            <a:pPr marL="0" indent="0">
              <a:buNone/>
            </a:pPr>
            <a:r>
              <a:rPr lang="en-US" sz="1800" dirty="0">
                <a:latin typeface="Courier New"/>
                <a:cs typeface="Courier New"/>
              </a:rPr>
              <a:t>&lt;p&gt;Here we are going to count total number of paragraphs by </a:t>
            </a:r>
            <a:r>
              <a:rPr lang="en-US" sz="1800" dirty="0" err="1">
                <a:latin typeface="Courier New"/>
                <a:cs typeface="Courier New"/>
              </a:rPr>
              <a:t>getElementByTagName</a:t>
            </a:r>
            <a:r>
              <a:rPr lang="en-US" sz="1800" dirty="0">
                <a:latin typeface="Courier New"/>
                <a:cs typeface="Courier New"/>
              </a:rPr>
              <a:t>() method.&lt;/p&gt;  </a:t>
            </a:r>
          </a:p>
          <a:p>
            <a:pPr marL="0" indent="0">
              <a:buNone/>
            </a:pPr>
            <a:r>
              <a:rPr lang="en-US" sz="1800" dirty="0">
                <a:latin typeface="Courier New"/>
                <a:cs typeface="Courier New"/>
              </a:rPr>
              <a:t>&lt;p&gt;Let's see the simple example&lt;/p&gt;  </a:t>
            </a:r>
          </a:p>
          <a:p>
            <a:pPr marL="0" indent="0">
              <a:buNone/>
            </a:pPr>
            <a:r>
              <a:rPr lang="en-US" sz="1800" dirty="0">
                <a:latin typeface="Courier New"/>
                <a:cs typeface="Courier New"/>
              </a:rPr>
              <a:t>&lt;button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countpara</a:t>
            </a:r>
            <a:r>
              <a:rPr lang="en-US" sz="1800" dirty="0">
                <a:latin typeface="Courier New"/>
                <a:cs typeface="Courier New"/>
              </a:rPr>
              <a:t>()"&gt;count paragraph&lt;/button&gt; </a:t>
            </a:r>
          </a:p>
        </p:txBody>
      </p:sp>
    </p:spTree>
    <p:extLst>
      <p:ext uri="{BB962C8B-B14F-4D97-AF65-F5344CB8AC3E}">
        <p14:creationId xmlns:p14="http://schemas.microsoft.com/office/powerpoint/2010/main" val="35843853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Autofit/>
          </a:bodyPr>
          <a:lstStyle/>
          <a:p>
            <a:pPr marL="0" indent="0">
              <a:buNone/>
            </a:pPr>
            <a:r>
              <a:rPr lang="en-US" sz="1400" dirty="0">
                <a:latin typeface="Courier New"/>
                <a:cs typeface="Courier New"/>
              </a:rPr>
              <a:t>&lt;script&gt;  </a:t>
            </a:r>
          </a:p>
          <a:p>
            <a:pPr marL="0" indent="0">
              <a:buNone/>
            </a:pPr>
            <a:r>
              <a:rPr lang="en-US" sz="1400" dirty="0">
                <a:latin typeface="Courier New"/>
                <a:cs typeface="Courier New"/>
              </a:rPr>
              <a:t>function </a:t>
            </a:r>
            <a:r>
              <a:rPr lang="en-US" sz="1400" dirty="0" err="1">
                <a:latin typeface="Courier New"/>
                <a:cs typeface="Courier New"/>
              </a:rPr>
              <a:t>showcommentform</a:t>
            </a:r>
            <a:r>
              <a:rPr lang="en-US" sz="1400" dirty="0">
                <a:latin typeface="Courier New"/>
                <a:cs typeface="Courier New"/>
              </a:rPr>
              <a:t>() {  </a:t>
            </a: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data</a:t>
            </a:r>
            <a:r>
              <a:rPr lang="en-US" sz="1400" dirty="0" smtClean="0">
                <a:latin typeface="Courier New"/>
                <a:cs typeface="Courier New"/>
              </a:rPr>
              <a:t>=”</a:t>
            </a:r>
          </a:p>
          <a:p>
            <a:pPr marL="0" indent="0">
              <a:buNone/>
            </a:pPr>
            <a:r>
              <a:rPr lang="en-US" sz="1400" dirty="0">
                <a:latin typeface="Courier New"/>
                <a:cs typeface="Courier New"/>
              </a:rPr>
              <a:t>	</a:t>
            </a:r>
            <a:r>
              <a:rPr lang="en-US" sz="1400" dirty="0" smtClean="0">
                <a:latin typeface="Courier New"/>
                <a:cs typeface="Courier New"/>
              </a:rPr>
              <a:t>Name</a:t>
            </a:r>
            <a:r>
              <a:rPr lang="en-US" sz="1400" dirty="0">
                <a:latin typeface="Courier New"/>
                <a:cs typeface="Courier New"/>
              </a:rPr>
              <a:t>:&lt;input type='</a:t>
            </a:r>
            <a:r>
              <a:rPr lang="en-US" sz="1400" dirty="0" err="1" smtClean="0">
                <a:latin typeface="Courier New"/>
                <a:cs typeface="Courier New"/>
              </a:rPr>
              <a:t>text’name</a:t>
            </a:r>
            <a:r>
              <a:rPr lang="en-US" sz="1400" dirty="0">
                <a:latin typeface="Courier New"/>
                <a:cs typeface="Courier New"/>
              </a:rPr>
              <a:t>='name'</a:t>
            </a:r>
            <a:r>
              <a:rPr lang="en-US" sz="1400" dirty="0" smtClean="0">
                <a:latin typeface="Courier New"/>
                <a:cs typeface="Courier New"/>
              </a:rPr>
              <a:t>&gt;</a:t>
            </a:r>
          </a:p>
          <a:p>
            <a:pPr marL="0" indent="0">
              <a:buNone/>
            </a:pPr>
            <a:r>
              <a:rPr lang="en-US" sz="1400" dirty="0">
                <a:latin typeface="Courier New"/>
                <a:cs typeface="Courier New"/>
              </a:rPr>
              <a:t>	</a:t>
            </a:r>
            <a:r>
              <a:rPr lang="en-US" sz="1400" dirty="0" smtClean="0">
                <a:latin typeface="Courier New"/>
                <a:cs typeface="Courier New"/>
              </a:rPr>
              <a:t>&lt;</a:t>
            </a:r>
            <a:r>
              <a:rPr lang="en-US" sz="1400" dirty="0" err="1">
                <a:latin typeface="Courier New"/>
                <a:cs typeface="Courier New"/>
              </a:rPr>
              <a:t>br</a:t>
            </a:r>
            <a:r>
              <a:rPr lang="en-US" sz="1400" dirty="0">
                <a:latin typeface="Courier New"/>
                <a:cs typeface="Courier New"/>
              </a:rPr>
              <a:t>&gt;Comment:&lt;</a:t>
            </a:r>
            <a:r>
              <a:rPr lang="en-US" sz="1400" dirty="0" err="1">
                <a:latin typeface="Courier New"/>
                <a:cs typeface="Courier New"/>
              </a:rPr>
              <a:t>br</a:t>
            </a:r>
            <a:r>
              <a:rPr lang="en-US" sz="1400" dirty="0">
                <a:latin typeface="Courier New"/>
                <a:cs typeface="Courier New"/>
              </a:rPr>
              <a:t>&gt;&lt;</a:t>
            </a:r>
            <a:r>
              <a:rPr lang="en-US" sz="1400" dirty="0" err="1">
                <a:latin typeface="Courier New"/>
                <a:cs typeface="Courier New"/>
              </a:rPr>
              <a:t>textarea</a:t>
            </a:r>
            <a:r>
              <a:rPr lang="en-US" sz="1400" dirty="0">
                <a:latin typeface="Courier New"/>
                <a:cs typeface="Courier New"/>
              </a:rPr>
              <a:t> rows='5' cols='80'&gt;&lt;/</a:t>
            </a:r>
            <a:r>
              <a:rPr lang="en-US" sz="1400" dirty="0" err="1">
                <a:latin typeface="Courier New"/>
                <a:cs typeface="Courier New"/>
              </a:rPr>
              <a:t>textarea</a:t>
            </a:r>
            <a:r>
              <a:rPr lang="en-US" sz="1400" dirty="0">
                <a:latin typeface="Courier New"/>
                <a:cs typeface="Courier New"/>
              </a:rPr>
              <a:t>&gt;  </a:t>
            </a:r>
          </a:p>
          <a:p>
            <a:pPr marL="0" indent="0">
              <a:buNone/>
            </a:pPr>
            <a:r>
              <a:rPr lang="en-US" sz="1400" dirty="0">
                <a:latin typeface="Courier New"/>
                <a:cs typeface="Courier New"/>
              </a:rPr>
              <a:t>	&lt;</a:t>
            </a:r>
            <a:r>
              <a:rPr lang="en-US" sz="1400" dirty="0" err="1">
                <a:latin typeface="Courier New"/>
                <a:cs typeface="Courier New"/>
              </a:rPr>
              <a:t>br</a:t>
            </a:r>
            <a:r>
              <a:rPr lang="en-US" sz="1400" dirty="0">
                <a:latin typeface="Courier New"/>
                <a:cs typeface="Courier New"/>
              </a:rPr>
              <a:t>&gt;&lt;input type='submit' value='Post Comment'&gt;";  </a:t>
            </a:r>
          </a:p>
          <a:p>
            <a:pPr marL="0" indent="0">
              <a:buNone/>
            </a:pPr>
            <a:r>
              <a:rPr lang="en-US" sz="1400" dirty="0">
                <a:latin typeface="Courier New"/>
                <a:cs typeface="Courier New"/>
              </a:rPr>
              <a:t>	</a:t>
            </a:r>
            <a:r>
              <a:rPr lang="en-US" sz="1400" dirty="0" err="1">
                <a:latin typeface="Courier New"/>
                <a:cs typeface="Courier New"/>
              </a:rPr>
              <a:t>document.getElementById</a:t>
            </a:r>
            <a:r>
              <a:rPr lang="en-US" sz="1400" dirty="0">
                <a:latin typeface="Courier New"/>
                <a:cs typeface="Courier New"/>
              </a:rPr>
              <a:t>('</a:t>
            </a:r>
            <a:r>
              <a:rPr lang="en-US" sz="1400" dirty="0" err="1">
                <a:latin typeface="Courier New"/>
                <a:cs typeface="Courier New"/>
              </a:rPr>
              <a:t>mylocation</a:t>
            </a:r>
            <a:r>
              <a:rPr lang="en-US" sz="1400" dirty="0">
                <a:latin typeface="Courier New"/>
                <a:cs typeface="Courier New"/>
              </a:rPr>
              <a:t>').</a:t>
            </a:r>
            <a:r>
              <a:rPr lang="en-US" sz="1400" dirty="0" err="1">
                <a:latin typeface="Courier New"/>
                <a:cs typeface="Courier New"/>
              </a:rPr>
              <a:t>innerHTML</a:t>
            </a:r>
            <a:r>
              <a:rPr lang="en-US" sz="1400" dirty="0">
                <a:latin typeface="Courier New"/>
                <a:cs typeface="Courier New"/>
              </a:rPr>
              <a:t>=data;  </a:t>
            </a:r>
          </a:p>
          <a:p>
            <a:pPr marL="0" indent="0">
              <a:buNone/>
            </a:pPr>
            <a:r>
              <a:rPr lang="en-US" sz="1400" dirty="0">
                <a:latin typeface="Courier New"/>
                <a:cs typeface="Courier New"/>
              </a:rPr>
              <a:t>}  </a:t>
            </a:r>
          </a:p>
          <a:p>
            <a:pPr marL="0" indent="0">
              <a:buNone/>
            </a:pPr>
            <a:r>
              <a:rPr lang="en-US" sz="1400" dirty="0">
                <a:latin typeface="Courier New"/>
                <a:cs typeface="Courier New"/>
              </a:rPr>
              <a:t>&lt;/script&gt;  </a:t>
            </a:r>
          </a:p>
          <a:p>
            <a:pPr marL="0" indent="0">
              <a:buNone/>
            </a:pPr>
            <a:r>
              <a:rPr lang="en-US" sz="1400" dirty="0">
                <a:latin typeface="Courier New"/>
                <a:cs typeface="Courier New"/>
              </a:rPr>
              <a:t>&lt;form name="</a:t>
            </a:r>
            <a:r>
              <a:rPr lang="en-US" sz="1400" dirty="0" err="1">
                <a:latin typeface="Courier New"/>
                <a:cs typeface="Courier New"/>
              </a:rPr>
              <a:t>myForm</a:t>
            </a:r>
            <a:r>
              <a:rPr lang="en-US" sz="1400" dirty="0">
                <a:latin typeface="Courier New"/>
                <a:cs typeface="Courier New"/>
              </a:rPr>
              <a:t>"&gt;  </a:t>
            </a:r>
          </a:p>
          <a:p>
            <a:pPr marL="0" indent="0">
              <a:buNone/>
            </a:pPr>
            <a:r>
              <a:rPr lang="en-US" sz="1400" dirty="0">
                <a:latin typeface="Courier New"/>
                <a:cs typeface="Courier New"/>
              </a:rPr>
              <a:t>	&lt;input type="button" value="</a:t>
            </a:r>
            <a:r>
              <a:rPr lang="en-US" sz="1400" dirty="0" smtClean="0">
                <a:latin typeface="Courier New"/>
                <a:cs typeface="Courier New"/>
              </a:rPr>
              <a:t>comment” </a:t>
            </a:r>
            <a:r>
              <a:rPr lang="en-US" sz="1400" dirty="0" err="1" smtClean="0">
                <a:latin typeface="Courier New"/>
                <a:cs typeface="Courier New"/>
              </a:rPr>
              <a:t>onclick</a:t>
            </a:r>
            <a:r>
              <a:rPr lang="en-US" sz="1400" dirty="0">
                <a:latin typeface="Courier New"/>
                <a:cs typeface="Courier New"/>
              </a:rPr>
              <a:t>="</a:t>
            </a:r>
            <a:r>
              <a:rPr lang="en-US" sz="1400" dirty="0" err="1">
                <a:latin typeface="Courier New"/>
                <a:cs typeface="Courier New"/>
              </a:rPr>
              <a:t>showcommentform</a:t>
            </a:r>
            <a:r>
              <a:rPr lang="en-US" sz="1400" dirty="0">
                <a:latin typeface="Courier New"/>
                <a:cs typeface="Courier New"/>
              </a:rPr>
              <a:t>()"&gt;  </a:t>
            </a:r>
          </a:p>
          <a:p>
            <a:pPr marL="0" indent="0">
              <a:buNone/>
            </a:pPr>
            <a:r>
              <a:rPr lang="en-US" sz="1400" dirty="0">
                <a:latin typeface="Courier New"/>
                <a:cs typeface="Courier New"/>
              </a:rPr>
              <a:t>	&lt;div id="</a:t>
            </a:r>
            <a:r>
              <a:rPr lang="en-US" sz="1400" dirty="0" err="1">
                <a:latin typeface="Courier New"/>
                <a:cs typeface="Courier New"/>
              </a:rPr>
              <a:t>mylocation</a:t>
            </a:r>
            <a:r>
              <a:rPr lang="en-US" sz="1400" dirty="0">
                <a:latin typeface="Courier New"/>
                <a:cs typeface="Courier New"/>
              </a:rPr>
              <a:t>"&gt;&lt;/div&gt;  </a:t>
            </a:r>
          </a:p>
          <a:p>
            <a:pPr marL="0" indent="0">
              <a:buNone/>
            </a:pPr>
            <a:r>
              <a:rPr lang="en-US" sz="1400" dirty="0">
                <a:latin typeface="Courier New"/>
                <a:cs typeface="Courier New"/>
              </a:rPr>
              <a:t>&lt;/form&gt; </a:t>
            </a:r>
          </a:p>
        </p:txBody>
      </p:sp>
    </p:spTree>
    <p:extLst>
      <p:ext uri="{BB962C8B-B14F-4D97-AF65-F5344CB8AC3E}">
        <p14:creationId xmlns:p14="http://schemas.microsoft.com/office/powerpoint/2010/main" val="2742470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Attributes</a:t>
            </a:r>
          </a:p>
        </p:txBody>
      </p:sp>
      <p:sp>
        <p:nvSpPr>
          <p:cNvPr id="3" name="Content Placeholder 2"/>
          <p:cNvSpPr>
            <a:spLocks noGrp="1"/>
          </p:cNvSpPr>
          <p:nvPr>
            <p:ph idx="1"/>
          </p:nvPr>
        </p:nvSpPr>
        <p:spPr/>
        <p:txBody>
          <a:bodyPr>
            <a:normAutofit fontScale="92500" lnSpcReduction="10000"/>
          </a:bodyPr>
          <a:lstStyle/>
          <a:p>
            <a:pPr>
              <a:buFont typeface="Wingdings" charset="2"/>
              <a:buChar char="ü"/>
            </a:pPr>
            <a:r>
              <a:rPr lang="en-US" sz="2600" dirty="0"/>
              <a:t>All HTML elements can have </a:t>
            </a:r>
            <a:r>
              <a:rPr lang="en-US" sz="2600" b="1" dirty="0" smtClean="0"/>
              <a:t>attributes</a:t>
            </a:r>
          </a:p>
          <a:p>
            <a:pPr>
              <a:buFont typeface="Wingdings" charset="2"/>
              <a:buChar char="ü"/>
            </a:pPr>
            <a:r>
              <a:rPr lang="en-US" sz="2600" dirty="0"/>
              <a:t>Attributes provide </a:t>
            </a:r>
            <a:r>
              <a:rPr lang="en-US" sz="2600" b="1" dirty="0"/>
              <a:t>additional information </a:t>
            </a:r>
            <a:r>
              <a:rPr lang="en-US" sz="2600" dirty="0"/>
              <a:t>about an </a:t>
            </a:r>
            <a:r>
              <a:rPr lang="en-US" sz="2600" dirty="0" smtClean="0"/>
              <a:t>element</a:t>
            </a:r>
          </a:p>
          <a:p>
            <a:pPr>
              <a:buFont typeface="Wingdings" charset="2"/>
              <a:buChar char="ü"/>
            </a:pPr>
            <a:r>
              <a:rPr lang="en-US" sz="2600" dirty="0"/>
              <a:t>Attributes are always specified in the </a:t>
            </a:r>
            <a:r>
              <a:rPr lang="en-US" sz="2600" b="1" dirty="0"/>
              <a:t>start </a:t>
            </a:r>
            <a:r>
              <a:rPr lang="en-US" sz="2600" b="1" dirty="0" smtClean="0"/>
              <a:t>tag</a:t>
            </a:r>
          </a:p>
          <a:p>
            <a:pPr>
              <a:buFont typeface="Wingdings" charset="2"/>
              <a:buChar char="ü"/>
            </a:pPr>
            <a:r>
              <a:rPr lang="en-US" sz="2600" dirty="0"/>
              <a:t>Attributes usually come in name/value pairs like: </a:t>
            </a:r>
            <a:r>
              <a:rPr lang="en-US" sz="2600" b="1" dirty="0"/>
              <a:t>name="</a:t>
            </a:r>
            <a:r>
              <a:rPr lang="en-US" sz="2600" b="1" dirty="0" smtClean="0"/>
              <a:t>value</a:t>
            </a:r>
            <a:r>
              <a:rPr lang="en-US" b="1" dirty="0" smtClean="0"/>
              <a:t>”</a:t>
            </a:r>
          </a:p>
          <a:p>
            <a:pPr marL="0" indent="0">
              <a:buNone/>
            </a:pPr>
            <a:r>
              <a:rPr lang="en-US" sz="1900" dirty="0" smtClean="0"/>
              <a:t>Ex :</a:t>
            </a:r>
          </a:p>
          <a:p>
            <a:pPr marL="0" indent="0">
              <a:buNone/>
            </a:pPr>
            <a:r>
              <a:rPr lang="en-US" sz="2200" dirty="0">
                <a:latin typeface="Courier New"/>
                <a:cs typeface="Courier New"/>
              </a:rPr>
              <a:t>&lt;p title="I'm a tooltip"&gt;</a:t>
            </a:r>
          </a:p>
          <a:p>
            <a:pPr marL="0" indent="0">
              <a:buNone/>
            </a:pPr>
            <a:r>
              <a:rPr lang="en-US" sz="2200" dirty="0">
                <a:latin typeface="Courier New"/>
                <a:cs typeface="Courier New"/>
              </a:rPr>
              <a:t>This is a paragraph.</a:t>
            </a:r>
          </a:p>
          <a:p>
            <a:pPr marL="0" indent="0">
              <a:buNone/>
            </a:pPr>
            <a:r>
              <a:rPr lang="en-US" sz="2200" dirty="0">
                <a:latin typeface="Courier New"/>
                <a:cs typeface="Courier New"/>
              </a:rPr>
              <a:t>&lt;/p&gt;</a:t>
            </a:r>
            <a:endParaRPr lang="en-US" sz="2200" dirty="0" smtClean="0">
              <a:latin typeface="Courier New"/>
              <a:cs typeface="Courier New"/>
            </a:endParaRP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3964771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DOM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400" dirty="0">
                <a:latin typeface="Courier New"/>
                <a:cs typeface="Courier New"/>
              </a:rPr>
              <a:t>&lt;script&gt;  </a:t>
            </a:r>
          </a:p>
          <a:p>
            <a:pPr marL="0" indent="0">
              <a:buNone/>
            </a:pPr>
            <a:r>
              <a:rPr lang="en-US" sz="1400" dirty="0">
                <a:latin typeface="Courier New"/>
                <a:cs typeface="Courier New"/>
              </a:rPr>
              <a:t>function validate() {  </a:t>
            </a: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a:t>
            </a:r>
            <a:r>
              <a:rPr lang="en-US" sz="1400" dirty="0" err="1">
                <a:latin typeface="Courier New"/>
                <a:cs typeface="Courier New"/>
              </a:rPr>
              <a:t>msg</a:t>
            </a:r>
            <a:r>
              <a:rPr lang="en-US" sz="1400" dirty="0">
                <a:latin typeface="Courier New"/>
                <a:cs typeface="Courier New"/>
              </a:rPr>
              <a:t>;  </a:t>
            </a:r>
          </a:p>
          <a:p>
            <a:pPr marL="0" indent="0">
              <a:buNone/>
            </a:pPr>
            <a:r>
              <a:rPr lang="en-US" sz="1400" dirty="0">
                <a:latin typeface="Courier New"/>
                <a:cs typeface="Courier New"/>
              </a:rPr>
              <a:t>if(</a:t>
            </a:r>
            <a:r>
              <a:rPr lang="en-US" sz="1400" dirty="0" err="1">
                <a:latin typeface="Courier New"/>
                <a:cs typeface="Courier New"/>
              </a:rPr>
              <a:t>document.myForm.userPass.value.length</a:t>
            </a:r>
            <a:r>
              <a:rPr lang="en-US" sz="1400" dirty="0">
                <a:latin typeface="Courier New"/>
                <a:cs typeface="Courier New"/>
              </a:rPr>
              <a:t>&gt;5){  </a:t>
            </a:r>
          </a:p>
          <a:p>
            <a:pPr marL="0" indent="0">
              <a:buNone/>
            </a:pPr>
            <a:r>
              <a:rPr lang="en-US" sz="1400" dirty="0">
                <a:latin typeface="Courier New"/>
                <a:cs typeface="Courier New"/>
              </a:rPr>
              <a:t>	</a:t>
            </a:r>
            <a:r>
              <a:rPr lang="en-US" sz="1400" dirty="0" err="1">
                <a:latin typeface="Courier New"/>
                <a:cs typeface="Courier New"/>
              </a:rPr>
              <a:t>msg</a:t>
            </a:r>
            <a:r>
              <a:rPr lang="en-US" sz="1400" dirty="0">
                <a:latin typeface="Courier New"/>
                <a:cs typeface="Courier New"/>
              </a:rPr>
              <a:t>="good";  </a:t>
            </a:r>
          </a:p>
          <a:p>
            <a:pPr marL="0" indent="0">
              <a:buNone/>
            </a:pPr>
            <a:r>
              <a:rPr lang="en-US" sz="1400" dirty="0">
                <a:latin typeface="Courier New"/>
                <a:cs typeface="Courier New"/>
              </a:rPr>
              <a:t>}  </a:t>
            </a:r>
          </a:p>
          <a:p>
            <a:pPr marL="0" indent="0">
              <a:buNone/>
            </a:pPr>
            <a:r>
              <a:rPr lang="en-US" sz="1400" dirty="0">
                <a:latin typeface="Courier New"/>
                <a:cs typeface="Courier New"/>
              </a:rPr>
              <a:t>else{  </a:t>
            </a:r>
          </a:p>
          <a:p>
            <a:pPr marL="0" indent="0">
              <a:buNone/>
            </a:pPr>
            <a:r>
              <a:rPr lang="en-US" sz="1400" dirty="0">
                <a:latin typeface="Courier New"/>
                <a:cs typeface="Courier New"/>
              </a:rPr>
              <a:t>	</a:t>
            </a:r>
            <a:r>
              <a:rPr lang="en-US" sz="1400" dirty="0" err="1">
                <a:latin typeface="Courier New"/>
                <a:cs typeface="Courier New"/>
              </a:rPr>
              <a:t>msg</a:t>
            </a:r>
            <a:r>
              <a:rPr lang="en-US" sz="1400" dirty="0">
                <a:latin typeface="Courier New"/>
                <a:cs typeface="Courier New"/>
              </a:rPr>
              <a:t>="poor";  </a:t>
            </a:r>
          </a:p>
          <a:p>
            <a:pPr marL="0" indent="0">
              <a:buNone/>
            </a:pPr>
            <a:r>
              <a:rPr lang="en-US" sz="1400" dirty="0">
                <a:latin typeface="Courier New"/>
                <a:cs typeface="Courier New"/>
              </a:rPr>
              <a:t>}  </a:t>
            </a:r>
          </a:p>
          <a:p>
            <a:pPr marL="0" indent="0">
              <a:buNone/>
            </a:pPr>
            <a:r>
              <a:rPr lang="en-US" sz="1400" dirty="0" err="1">
                <a:latin typeface="Courier New"/>
                <a:cs typeface="Courier New"/>
              </a:rPr>
              <a:t>document.getElementById</a:t>
            </a:r>
            <a:r>
              <a:rPr lang="en-US" sz="1400" dirty="0">
                <a:latin typeface="Courier New"/>
                <a:cs typeface="Courier New"/>
              </a:rPr>
              <a:t>('</a:t>
            </a:r>
            <a:r>
              <a:rPr lang="en-US" sz="1400" dirty="0" err="1">
                <a:latin typeface="Courier New"/>
                <a:cs typeface="Courier New"/>
              </a:rPr>
              <a:t>mylocation</a:t>
            </a:r>
            <a:r>
              <a:rPr lang="en-US" sz="1400" dirty="0">
                <a:latin typeface="Courier New"/>
                <a:cs typeface="Courier New"/>
              </a:rPr>
              <a:t>').</a:t>
            </a:r>
            <a:r>
              <a:rPr lang="en-US" sz="1400" dirty="0" err="1">
                <a:latin typeface="Courier New"/>
                <a:cs typeface="Courier New"/>
              </a:rPr>
              <a:t>innerText</a:t>
            </a:r>
            <a:r>
              <a:rPr lang="en-US" sz="1400" dirty="0">
                <a:latin typeface="Courier New"/>
                <a:cs typeface="Courier New"/>
              </a:rPr>
              <a:t>=</a:t>
            </a:r>
            <a:r>
              <a:rPr lang="en-US" sz="1400" dirty="0" err="1">
                <a:latin typeface="Courier New"/>
                <a:cs typeface="Courier New"/>
              </a:rPr>
              <a:t>msg</a:t>
            </a:r>
            <a:r>
              <a:rPr lang="en-US" sz="1400" dirty="0">
                <a:latin typeface="Courier New"/>
                <a:cs typeface="Courier New"/>
              </a:rPr>
              <a:t>;  </a:t>
            </a:r>
          </a:p>
          <a:p>
            <a:pPr marL="0" indent="0">
              <a:buNone/>
            </a:pPr>
            <a:r>
              <a:rPr lang="en-US" sz="1400" dirty="0">
                <a:latin typeface="Courier New"/>
                <a:cs typeface="Courier New"/>
              </a:rPr>
              <a:t> }  </a:t>
            </a:r>
          </a:p>
          <a:p>
            <a:pPr marL="0" indent="0">
              <a:buNone/>
            </a:pPr>
            <a:r>
              <a:rPr lang="en-US" sz="1400" dirty="0">
                <a:latin typeface="Courier New"/>
                <a:cs typeface="Courier New"/>
              </a:rPr>
              <a:t>  </a:t>
            </a:r>
          </a:p>
          <a:p>
            <a:pPr marL="0" indent="0">
              <a:buNone/>
            </a:pPr>
            <a:r>
              <a:rPr lang="en-US" sz="1400" dirty="0">
                <a:latin typeface="Courier New"/>
                <a:cs typeface="Courier New"/>
              </a:rPr>
              <a:t>&lt;/script&gt;  </a:t>
            </a:r>
          </a:p>
          <a:p>
            <a:pPr marL="0" indent="0">
              <a:buNone/>
            </a:pPr>
            <a:r>
              <a:rPr lang="en-US" sz="1400" dirty="0">
                <a:latin typeface="Courier New"/>
                <a:cs typeface="Courier New"/>
              </a:rPr>
              <a:t>&lt;form name="</a:t>
            </a:r>
            <a:r>
              <a:rPr lang="en-US" sz="1400" dirty="0" err="1">
                <a:latin typeface="Courier New"/>
                <a:cs typeface="Courier New"/>
              </a:rPr>
              <a:t>myForm</a:t>
            </a:r>
            <a:r>
              <a:rPr lang="en-US" sz="1400" dirty="0">
                <a:latin typeface="Courier New"/>
                <a:cs typeface="Courier New"/>
              </a:rPr>
              <a:t>"&gt;  </a:t>
            </a:r>
          </a:p>
          <a:p>
            <a:pPr marL="0" indent="0">
              <a:buNone/>
            </a:pPr>
            <a:r>
              <a:rPr lang="en-US" sz="1400" dirty="0">
                <a:latin typeface="Courier New"/>
                <a:cs typeface="Courier New"/>
              </a:rPr>
              <a:t>&lt;input type="password" value="" name="</a:t>
            </a:r>
            <a:r>
              <a:rPr lang="en-US" sz="1400" dirty="0" err="1">
                <a:latin typeface="Courier New"/>
                <a:cs typeface="Courier New"/>
              </a:rPr>
              <a:t>userPass</a:t>
            </a:r>
            <a:r>
              <a:rPr lang="en-US" sz="1400" dirty="0">
                <a:latin typeface="Courier New"/>
                <a:cs typeface="Courier New"/>
              </a:rPr>
              <a:t>" </a:t>
            </a:r>
            <a:r>
              <a:rPr lang="en-US" sz="1400" dirty="0" err="1">
                <a:latin typeface="Courier New"/>
                <a:cs typeface="Courier New"/>
              </a:rPr>
              <a:t>onkeyup</a:t>
            </a:r>
            <a:r>
              <a:rPr lang="en-US" sz="1400" dirty="0">
                <a:latin typeface="Courier New"/>
                <a:cs typeface="Courier New"/>
              </a:rPr>
              <a:t>="validate()"&gt;  </a:t>
            </a:r>
          </a:p>
          <a:p>
            <a:pPr marL="0" indent="0">
              <a:buNone/>
            </a:pPr>
            <a:r>
              <a:rPr lang="en-US" sz="1400" dirty="0">
                <a:latin typeface="Courier New"/>
                <a:cs typeface="Courier New"/>
              </a:rPr>
              <a:t>Strength:&lt;span id="</a:t>
            </a:r>
            <a:r>
              <a:rPr lang="en-US" sz="1400" dirty="0" err="1">
                <a:latin typeface="Courier New"/>
                <a:cs typeface="Courier New"/>
              </a:rPr>
              <a:t>mylocation</a:t>
            </a:r>
            <a:r>
              <a:rPr lang="en-US" sz="1400" dirty="0">
                <a:latin typeface="Courier New"/>
                <a:cs typeface="Courier New"/>
              </a:rPr>
              <a:t>"&gt;no strength&lt;/span&gt;  </a:t>
            </a:r>
          </a:p>
          <a:p>
            <a:pPr marL="0" indent="0">
              <a:buNone/>
            </a:pPr>
            <a:r>
              <a:rPr lang="en-US" sz="1400" dirty="0">
                <a:latin typeface="Courier New"/>
                <a:cs typeface="Courier New"/>
              </a:rPr>
              <a:t>&lt;/form&gt; </a:t>
            </a:r>
          </a:p>
        </p:txBody>
      </p:sp>
    </p:spTree>
    <p:extLst>
      <p:ext uri="{BB962C8B-B14F-4D97-AF65-F5344CB8AC3E}">
        <p14:creationId xmlns:p14="http://schemas.microsoft.com/office/powerpoint/2010/main" val="40358025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Exercise</a:t>
            </a:r>
            <a:endParaRPr lang="id-ID"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Write a JavaScript program to calculate multiplication and division of two numbers</a:t>
            </a:r>
          </a:p>
          <a:p>
            <a:pPr marL="514350" indent="-514350">
              <a:buFont typeface="+mj-lt"/>
              <a:buAutoNum type="arabicPeriod"/>
            </a:pPr>
            <a:endParaRPr lang="en-US" dirty="0"/>
          </a:p>
          <a:p>
            <a:pPr marL="514350" indent="-514350">
              <a:buFont typeface="+mj-lt"/>
              <a:buAutoNum type="arabicPeriod"/>
            </a:pPr>
            <a:r>
              <a:rPr lang="en-US" dirty="0"/>
              <a:t>Write a JavaScript for loop that will iterate from 0 to 15. For each iteration, it will check if the current number is odd or even, and display a message to the screen. </a:t>
            </a:r>
            <a:endParaRPr lang="id-ID" dirty="0"/>
          </a:p>
        </p:txBody>
      </p:sp>
    </p:spTree>
    <p:extLst>
      <p:ext uri="{BB962C8B-B14F-4D97-AF65-F5344CB8AC3E}">
        <p14:creationId xmlns:p14="http://schemas.microsoft.com/office/powerpoint/2010/main" val="20924451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Exercise</a:t>
            </a:r>
            <a:endParaRPr lang="id-ID"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Write a JavaScript function to get the values of First and Last name of the following form.</a:t>
            </a:r>
          </a:p>
          <a:p>
            <a:pPr marL="0" indent="0">
              <a:buNone/>
            </a:pPr>
            <a:endParaRPr lang="en-US" dirty="0"/>
          </a:p>
          <a:p>
            <a:pPr marL="0" indent="0">
              <a:buNone/>
            </a:pPr>
            <a:r>
              <a:rPr lang="en-US" sz="3800" dirty="0"/>
              <a:t>&lt;!DOCTYPE html&gt;  </a:t>
            </a:r>
          </a:p>
          <a:p>
            <a:pPr marL="0" indent="0">
              <a:buNone/>
            </a:pPr>
            <a:r>
              <a:rPr lang="en-US" sz="3800" dirty="0"/>
              <a:t>&lt;html&gt;&lt;head&gt;  </a:t>
            </a:r>
          </a:p>
          <a:p>
            <a:pPr marL="0" indent="0">
              <a:buNone/>
            </a:pPr>
            <a:r>
              <a:rPr lang="en-US" sz="3800" dirty="0"/>
              <a:t>&lt;meta charset=utf-8 /&gt;  </a:t>
            </a:r>
          </a:p>
          <a:p>
            <a:pPr marL="0" indent="0">
              <a:buNone/>
            </a:pPr>
            <a:r>
              <a:rPr lang="en-US" sz="3800" dirty="0"/>
              <a:t>&lt;title&gt;Return first and last name from a </a:t>
            </a:r>
            <a:r>
              <a:rPr lang="en-US" sz="3800" dirty="0" smtClean="0"/>
              <a:t>form&lt;/</a:t>
            </a:r>
            <a:r>
              <a:rPr lang="en-US" sz="3800" dirty="0"/>
              <a:t>title&gt;  </a:t>
            </a:r>
          </a:p>
          <a:p>
            <a:pPr marL="0" indent="0">
              <a:buNone/>
            </a:pPr>
            <a:r>
              <a:rPr lang="en-US" sz="3800" dirty="0"/>
              <a:t>&lt;/head&gt;&lt;body&gt;  </a:t>
            </a:r>
          </a:p>
          <a:p>
            <a:pPr marL="0" indent="0">
              <a:buNone/>
            </a:pPr>
            <a:r>
              <a:rPr lang="en-US" sz="3800" dirty="0"/>
              <a:t>&lt;form id="form1" </a:t>
            </a:r>
            <a:r>
              <a:rPr lang="en-US" sz="3800" dirty="0" err="1"/>
              <a:t>onsubmit</a:t>
            </a:r>
            <a:r>
              <a:rPr lang="en-US" sz="3800" dirty="0"/>
              <a:t>="</a:t>
            </a:r>
            <a:r>
              <a:rPr lang="en-US" sz="3800" dirty="0" err="1"/>
              <a:t>getFormvalue</a:t>
            </a:r>
            <a:r>
              <a:rPr lang="en-US" sz="3800" dirty="0"/>
              <a:t>()"&gt;  </a:t>
            </a:r>
          </a:p>
          <a:p>
            <a:pPr marL="0" indent="0">
              <a:buNone/>
            </a:pPr>
            <a:r>
              <a:rPr lang="en-US" sz="3800" dirty="0"/>
              <a:t>First name: &lt;input type="text" name="</a:t>
            </a:r>
            <a:r>
              <a:rPr lang="en-US" sz="3800" dirty="0" err="1"/>
              <a:t>fname</a:t>
            </a:r>
            <a:r>
              <a:rPr lang="en-US" sz="3800" dirty="0"/>
              <a:t>" value</a:t>
            </a:r>
            <a:r>
              <a:rPr lang="en-US" sz="3800" dirty="0" smtClean="0"/>
              <a:t>=“"&gt;&lt;</a:t>
            </a:r>
            <a:r>
              <a:rPr lang="en-US" sz="3800" dirty="0" err="1"/>
              <a:t>br</a:t>
            </a:r>
            <a:r>
              <a:rPr lang="en-US" sz="3800" dirty="0"/>
              <a:t>&gt;  </a:t>
            </a:r>
          </a:p>
          <a:p>
            <a:pPr marL="0" indent="0">
              <a:buNone/>
            </a:pPr>
            <a:r>
              <a:rPr lang="en-US" sz="3800" dirty="0"/>
              <a:t>Last name: &lt;input type="text" name="</a:t>
            </a:r>
            <a:r>
              <a:rPr lang="en-US" sz="3800" dirty="0" err="1"/>
              <a:t>lname</a:t>
            </a:r>
            <a:r>
              <a:rPr lang="en-US" sz="3800" dirty="0"/>
              <a:t>" value</a:t>
            </a:r>
            <a:r>
              <a:rPr lang="en-US" sz="3800" dirty="0" smtClean="0"/>
              <a:t>=“"&gt;&lt;</a:t>
            </a:r>
            <a:r>
              <a:rPr lang="en-US" sz="3800" dirty="0" err="1"/>
              <a:t>br</a:t>
            </a:r>
            <a:r>
              <a:rPr lang="en-US" sz="3800" dirty="0"/>
              <a:t>&gt;  </a:t>
            </a:r>
          </a:p>
          <a:p>
            <a:pPr marL="0" indent="0">
              <a:buNone/>
            </a:pPr>
            <a:r>
              <a:rPr lang="en-US" sz="3800" dirty="0"/>
              <a:t>&lt;input type="submit" value="Submit"&gt;  </a:t>
            </a:r>
          </a:p>
          <a:p>
            <a:pPr marL="0" indent="0">
              <a:buNone/>
            </a:pPr>
            <a:r>
              <a:rPr lang="en-US" sz="3800" dirty="0"/>
              <a:t>&lt;/form&gt;  </a:t>
            </a:r>
          </a:p>
          <a:p>
            <a:pPr marL="0" indent="0">
              <a:buNone/>
            </a:pPr>
            <a:r>
              <a:rPr lang="en-US" sz="3800" dirty="0"/>
              <a:t>&lt;/body&gt;  </a:t>
            </a:r>
          </a:p>
          <a:p>
            <a:pPr marL="0" indent="0">
              <a:buNone/>
            </a:pPr>
            <a:r>
              <a:rPr lang="en-US" sz="3800" dirty="0"/>
              <a:t>&lt;/html&gt;</a:t>
            </a:r>
            <a:endParaRPr lang="id-ID" sz="3800" dirty="0"/>
          </a:p>
        </p:txBody>
      </p:sp>
    </p:spTree>
    <p:extLst>
      <p:ext uri="{BB962C8B-B14F-4D97-AF65-F5344CB8AC3E}">
        <p14:creationId xmlns:p14="http://schemas.microsoft.com/office/powerpoint/2010/main" val="109020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6068</TotalTime>
  <Words>3006</Words>
  <Application>Microsoft Office PowerPoint</Application>
  <PresentationFormat>On-screen Show (4:3)</PresentationFormat>
  <Paragraphs>735</Paragraphs>
  <Slides>92</Slides>
  <Notes>6</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Office Theme</vt:lpstr>
      <vt:lpstr>HTML CSS  Javascript</vt:lpstr>
      <vt:lpstr>What is HTML ?</vt:lpstr>
      <vt:lpstr>HTML Version</vt:lpstr>
      <vt:lpstr>Anatomy of an HTML document</vt:lpstr>
      <vt:lpstr>HTML Head</vt:lpstr>
      <vt:lpstr>HTML ELEMENTS</vt:lpstr>
      <vt:lpstr>Self-Closing Elements</vt:lpstr>
      <vt:lpstr>Nested HTML Elements</vt:lpstr>
      <vt:lpstr>HTML Attributes</vt:lpstr>
      <vt:lpstr>Core Attributes</vt:lpstr>
      <vt:lpstr>Internationalization Attributes</vt:lpstr>
      <vt:lpstr>Common HTML Attributes</vt:lpstr>
      <vt:lpstr>HTML Attribute Rules </vt:lpstr>
      <vt:lpstr>HTML text fundamentals</vt:lpstr>
      <vt:lpstr>Basic HTML </vt:lpstr>
      <vt:lpstr>Basic HTML </vt:lpstr>
      <vt:lpstr>Basic HTML </vt:lpstr>
      <vt:lpstr>Basic HTML </vt:lpstr>
      <vt:lpstr>Basic HTML </vt:lpstr>
      <vt:lpstr>Basic HTML</vt:lpstr>
      <vt:lpstr>HTML Comment</vt:lpstr>
      <vt:lpstr>HTML Images</vt:lpstr>
      <vt:lpstr>HTML Images</vt:lpstr>
      <vt:lpstr>HTML Images</vt:lpstr>
      <vt:lpstr>HTML Links </vt:lpstr>
      <vt:lpstr>HTML Links </vt:lpstr>
      <vt:lpstr>HTML Links</vt:lpstr>
      <vt:lpstr>HTML Links </vt:lpstr>
      <vt:lpstr>HTML Tables</vt:lpstr>
      <vt:lpstr>HTML Grouping tags</vt:lpstr>
      <vt:lpstr>HTML CSS</vt:lpstr>
      <vt:lpstr>HTML CSS</vt:lpstr>
      <vt:lpstr>HTML Javascript</vt:lpstr>
      <vt:lpstr>HTML Forms</vt:lpstr>
      <vt:lpstr>HTML Form Attributes</vt:lpstr>
      <vt:lpstr>HTML Form Controls</vt:lpstr>
      <vt:lpstr>HTML5 Input Types</vt:lpstr>
      <vt:lpstr>HTML Entities </vt:lpstr>
      <vt:lpstr>HTML Entities</vt:lpstr>
      <vt:lpstr>HTML FILE PATH</vt:lpstr>
      <vt:lpstr>HTML FILE PATH</vt:lpstr>
      <vt:lpstr>HTML FILE PATH</vt:lpstr>
      <vt:lpstr>HTML FILE PATH</vt:lpstr>
      <vt:lpstr>HTML FILE PATH</vt:lpstr>
      <vt:lpstr>HTML 5 Semantic</vt:lpstr>
      <vt:lpstr>HTML 5 Semantic</vt:lpstr>
      <vt:lpstr>What Is CSS</vt:lpstr>
      <vt:lpstr>CSS Syntax </vt:lpstr>
      <vt:lpstr>CSS Selectors</vt:lpstr>
      <vt:lpstr>CSS Selectors</vt:lpstr>
      <vt:lpstr>CSS Color</vt:lpstr>
      <vt:lpstr>CSS Background</vt:lpstr>
      <vt:lpstr>CSS FONT</vt:lpstr>
      <vt:lpstr>CSS Border</vt:lpstr>
      <vt:lpstr>CSS Margin  </vt:lpstr>
      <vt:lpstr>CSS Box Model</vt:lpstr>
      <vt:lpstr>CSS Outline</vt:lpstr>
      <vt:lpstr>CSS List</vt:lpstr>
      <vt:lpstr>CSS Display</vt:lpstr>
      <vt:lpstr>CSS Pseudo-class</vt:lpstr>
      <vt:lpstr>CSS Combinators</vt:lpstr>
      <vt:lpstr>JavaScript</vt:lpstr>
      <vt:lpstr>3 Places to put JavaScript code</vt:lpstr>
      <vt:lpstr>JavaScript Comment</vt:lpstr>
      <vt:lpstr>JavaScript Variable</vt:lpstr>
      <vt:lpstr>Local VS Global</vt:lpstr>
      <vt:lpstr>JavaScript Data Types</vt:lpstr>
      <vt:lpstr>JavaScript Operators </vt:lpstr>
      <vt:lpstr>JavaScript Event</vt:lpstr>
      <vt:lpstr>JavaScript Operators </vt:lpstr>
      <vt:lpstr>JavaScript Operators </vt:lpstr>
      <vt:lpstr>JavaScript Operators </vt:lpstr>
      <vt:lpstr>Javascript  Array dan Object</vt:lpstr>
      <vt:lpstr>JavaScript Conditional</vt:lpstr>
      <vt:lpstr>JavaScript Conditional</vt:lpstr>
      <vt:lpstr>JavaScript Conditional</vt:lpstr>
      <vt:lpstr>JavaScript Loops</vt:lpstr>
      <vt:lpstr>JavaScript Function</vt:lpstr>
      <vt:lpstr>JavaScript Function</vt:lpstr>
      <vt:lpstr>JavaScript Windows Object</vt:lpstr>
      <vt:lpstr>JavaScript Windows Object</vt:lpstr>
      <vt:lpstr>JavaScript Windows Object</vt:lpstr>
      <vt:lpstr>JavaScript Windows Object</vt:lpstr>
      <vt:lpstr>JavaScript DOM</vt:lpstr>
      <vt:lpstr>JavaScript DOM</vt:lpstr>
      <vt:lpstr>JavaScript DOM</vt:lpstr>
      <vt:lpstr>JavaScript DOM</vt:lpstr>
      <vt:lpstr>JavaScript DOM</vt:lpstr>
      <vt:lpstr>JavaScript DOM</vt:lpstr>
      <vt:lpstr>JavaScript DOM</vt:lpstr>
      <vt:lpstr>Exercise</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Jupiter Zhuo</dc:creator>
  <cp:lastModifiedBy>Bangsa Cerdas</cp:lastModifiedBy>
  <cp:revision>172</cp:revision>
  <dcterms:created xsi:type="dcterms:W3CDTF">2017-01-18T10:36:33Z</dcterms:created>
  <dcterms:modified xsi:type="dcterms:W3CDTF">2017-03-06T14:16:34Z</dcterms:modified>
</cp:coreProperties>
</file>