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66"/>
    <a:srgbClr val="374F6C"/>
    <a:srgbClr val="0099CC"/>
    <a:srgbClr val="6666FF"/>
    <a:srgbClr val="006699"/>
    <a:srgbClr val="3366FF"/>
    <a:srgbClr val="99FF99"/>
    <a:srgbClr val="66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6" autoAdjust="0"/>
  </p:normalViewPr>
  <p:slideViewPr>
    <p:cSldViewPr snapToGrid="0" snapToObjects="1">
      <p:cViewPr>
        <p:scale>
          <a:sx n="81" d="100"/>
          <a:sy n="81" d="100"/>
        </p:scale>
        <p:origin x="-10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6EE2B-4D7D-444F-8F35-CEC5A67C684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46181BE-8786-4093-B52E-FC3C20CCF2C3}">
      <dgm:prSet phldrT="[Text]" custT="1"/>
      <dgm:spPr>
        <a:solidFill>
          <a:srgbClr val="00B050">
            <a:alpha val="52000"/>
          </a:srgbClr>
        </a:solidFill>
        <a:ln>
          <a:noFill/>
        </a:ln>
      </dgm:spPr>
      <dgm:t>
        <a:bodyPr/>
        <a:lstStyle/>
        <a:p>
          <a:r>
            <a:rPr lang="en-US" sz="20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Keinginan</a:t>
          </a:r>
          <a:r>
            <a: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 (</a:t>
          </a:r>
          <a:r>
            <a:rPr lang="en-US" sz="20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Manusia</a:t>
          </a:r>
          <a:r>
            <a: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)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Raleway" charset="0"/>
          </a:endParaRPr>
        </a:p>
      </dgm:t>
    </dgm:pt>
    <dgm:pt modelId="{5C678F81-FFF6-40FB-BB7F-0173383A8881}" type="parTrans" cxnId="{E1CE6F24-558F-4806-A876-56A663B0D16D}">
      <dgm:prSet/>
      <dgm:spPr/>
      <dgm:t>
        <a:bodyPr/>
        <a:lstStyle/>
        <a:p>
          <a:endParaRPr lang="en-US"/>
        </a:p>
      </dgm:t>
    </dgm:pt>
    <dgm:pt modelId="{56F512F6-71D4-4FC2-9031-AB0B1F774E2F}" type="sibTrans" cxnId="{E1CE6F24-558F-4806-A876-56A663B0D16D}">
      <dgm:prSet/>
      <dgm:spPr/>
      <dgm:t>
        <a:bodyPr/>
        <a:lstStyle/>
        <a:p>
          <a:endParaRPr lang="en-US"/>
        </a:p>
      </dgm:t>
    </dgm:pt>
    <dgm:pt modelId="{01BE151B-51FC-47B8-98A4-B91EFBF3F4F0}">
      <dgm:prSet phldrT="[Text]"/>
      <dgm:spPr>
        <a:solidFill>
          <a:srgbClr val="FF4747">
            <a:alpha val="46000"/>
          </a:srgbClr>
        </a:solidFill>
        <a:ln w="0">
          <a:noFill/>
        </a:ln>
      </dgm:spPr>
      <dgm:t>
        <a:bodyPr/>
        <a:lstStyle/>
        <a:p>
          <a:r>
            <a:rPr lang="en-US" b="1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Kesinambungan</a:t>
          </a:r>
          <a:r>
            <a: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 (</a:t>
          </a:r>
          <a:r>
            <a:rPr lang="en-US" b="1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Organisasi</a:t>
          </a:r>
          <a:r>
            <a: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)</a:t>
          </a:r>
          <a:endParaRPr lang="en-US" b="1" dirty="0">
            <a:solidFill>
              <a:schemeClr val="tx1">
                <a:lumMod val="75000"/>
                <a:lumOff val="25000"/>
              </a:schemeClr>
            </a:solidFill>
            <a:latin typeface="Raleway" charset="0"/>
          </a:endParaRPr>
        </a:p>
      </dgm:t>
    </dgm:pt>
    <dgm:pt modelId="{B470DADB-CB81-414C-9D1C-CEFB519A4BF9}" type="parTrans" cxnId="{55A1A9CD-798C-4E2F-975A-04C1653D81EF}">
      <dgm:prSet/>
      <dgm:spPr/>
      <dgm:t>
        <a:bodyPr/>
        <a:lstStyle/>
        <a:p>
          <a:endParaRPr lang="en-US"/>
        </a:p>
      </dgm:t>
    </dgm:pt>
    <dgm:pt modelId="{9041F12A-D2DE-44BE-965B-EA66C79A585A}" type="sibTrans" cxnId="{55A1A9CD-798C-4E2F-975A-04C1653D81EF}">
      <dgm:prSet/>
      <dgm:spPr/>
      <dgm:t>
        <a:bodyPr/>
        <a:lstStyle/>
        <a:p>
          <a:endParaRPr lang="en-US"/>
        </a:p>
      </dgm:t>
    </dgm:pt>
    <dgm:pt modelId="{7502A197-B162-4127-926F-EE14674F5683}">
      <dgm:prSet phldrT="[Text]" custT="1"/>
      <dgm:spPr>
        <a:solidFill>
          <a:srgbClr val="3A72F0">
            <a:alpha val="50000"/>
          </a:srgbClr>
        </a:solidFill>
        <a:ln>
          <a:noFill/>
        </a:ln>
      </dgm:spPr>
      <dgm:t>
        <a:bodyPr/>
        <a:lstStyle/>
        <a:p>
          <a:r>
            <a:rPr lang="en-US" sz="1800" b="1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Kelayakan</a:t>
          </a:r>
          <a:r>
            <a: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 (</a:t>
          </a:r>
          <a:r>
            <a:rPr lang="en-US" sz="1800" b="1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Teknologi</a:t>
          </a:r>
          <a:r>
            <a: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)</a:t>
          </a:r>
          <a:endParaRPr lang="en-US" sz="1800" b="1" dirty="0">
            <a:solidFill>
              <a:schemeClr val="tx1">
                <a:lumMod val="75000"/>
                <a:lumOff val="25000"/>
              </a:schemeClr>
            </a:solidFill>
            <a:latin typeface="Raleway" charset="0"/>
          </a:endParaRPr>
        </a:p>
      </dgm:t>
    </dgm:pt>
    <dgm:pt modelId="{46A0948D-AA05-491E-B38F-AEB2AC21CFC3}" type="parTrans" cxnId="{9853EEC2-4881-492B-9985-34E852A63A40}">
      <dgm:prSet/>
      <dgm:spPr/>
      <dgm:t>
        <a:bodyPr/>
        <a:lstStyle/>
        <a:p>
          <a:endParaRPr lang="en-US"/>
        </a:p>
      </dgm:t>
    </dgm:pt>
    <dgm:pt modelId="{394BA9FF-FF93-46E8-8D97-2E184D01EC61}" type="sibTrans" cxnId="{9853EEC2-4881-492B-9985-34E852A63A40}">
      <dgm:prSet/>
      <dgm:spPr/>
      <dgm:t>
        <a:bodyPr/>
        <a:lstStyle/>
        <a:p>
          <a:endParaRPr lang="en-US"/>
        </a:p>
      </dgm:t>
    </dgm:pt>
    <dgm:pt modelId="{3C3B4255-36A8-4B13-BB9F-44BC037FFE36}" type="pres">
      <dgm:prSet presAssocID="{6456EE2B-4D7D-444F-8F35-CEC5A67C6846}" presName="compositeShape" presStyleCnt="0">
        <dgm:presLayoutVars>
          <dgm:chMax val="7"/>
          <dgm:dir/>
          <dgm:resizeHandles val="exact"/>
        </dgm:presLayoutVars>
      </dgm:prSet>
      <dgm:spPr/>
    </dgm:pt>
    <dgm:pt modelId="{D9D8BD30-F1E8-487E-965B-892FBF39F489}" type="pres">
      <dgm:prSet presAssocID="{846181BE-8786-4093-B52E-FC3C20CCF2C3}" presName="circ1" presStyleLbl="vennNode1" presStyleIdx="0" presStyleCnt="3"/>
      <dgm:spPr/>
      <dgm:t>
        <a:bodyPr/>
        <a:lstStyle/>
        <a:p>
          <a:endParaRPr lang="en-US"/>
        </a:p>
      </dgm:t>
    </dgm:pt>
    <dgm:pt modelId="{F855FFF5-6FAB-4B75-BD00-6D776BC606DA}" type="pres">
      <dgm:prSet presAssocID="{846181BE-8786-4093-B52E-FC3C20CCF2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A0F1A-9CC7-465C-B1A4-EC87451EDB1D}" type="pres">
      <dgm:prSet presAssocID="{01BE151B-51FC-47B8-98A4-B91EFBF3F4F0}" presName="circ2" presStyleLbl="vennNode1" presStyleIdx="1" presStyleCnt="3"/>
      <dgm:spPr/>
      <dgm:t>
        <a:bodyPr/>
        <a:lstStyle/>
        <a:p>
          <a:endParaRPr lang="en-US"/>
        </a:p>
      </dgm:t>
    </dgm:pt>
    <dgm:pt modelId="{6525ED16-D1CD-45D6-B8F0-802729944ED9}" type="pres">
      <dgm:prSet presAssocID="{01BE151B-51FC-47B8-98A4-B91EFBF3F4F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58228-511F-40A5-BBF4-88706343AAFD}" type="pres">
      <dgm:prSet presAssocID="{7502A197-B162-4127-926F-EE14674F5683}" presName="circ3" presStyleLbl="vennNode1" presStyleIdx="2" presStyleCnt="3"/>
      <dgm:spPr/>
      <dgm:t>
        <a:bodyPr/>
        <a:lstStyle/>
        <a:p>
          <a:endParaRPr lang="en-US"/>
        </a:p>
      </dgm:t>
    </dgm:pt>
    <dgm:pt modelId="{CD295AC7-13A5-43AA-9DB6-3CFFD9FE50CC}" type="pres">
      <dgm:prSet presAssocID="{7502A197-B162-4127-926F-EE14674F568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A1A9CD-798C-4E2F-975A-04C1653D81EF}" srcId="{6456EE2B-4D7D-444F-8F35-CEC5A67C6846}" destId="{01BE151B-51FC-47B8-98A4-B91EFBF3F4F0}" srcOrd="1" destOrd="0" parTransId="{B470DADB-CB81-414C-9D1C-CEFB519A4BF9}" sibTransId="{9041F12A-D2DE-44BE-965B-EA66C79A585A}"/>
    <dgm:cxn modelId="{B7575CBA-1DDD-4E16-B2A9-CF08951D8C34}" type="presOf" srcId="{846181BE-8786-4093-B52E-FC3C20CCF2C3}" destId="{F855FFF5-6FAB-4B75-BD00-6D776BC606DA}" srcOrd="1" destOrd="0" presId="urn:microsoft.com/office/officeart/2005/8/layout/venn1"/>
    <dgm:cxn modelId="{BFAE89DE-2165-4E99-8D3A-00F1BF1B6E24}" type="presOf" srcId="{7502A197-B162-4127-926F-EE14674F5683}" destId="{CD295AC7-13A5-43AA-9DB6-3CFFD9FE50CC}" srcOrd="1" destOrd="0" presId="urn:microsoft.com/office/officeart/2005/8/layout/venn1"/>
    <dgm:cxn modelId="{12E000D7-7907-4141-9A9C-E699AD44C19E}" type="presOf" srcId="{7502A197-B162-4127-926F-EE14674F5683}" destId="{C5D58228-511F-40A5-BBF4-88706343AAFD}" srcOrd="0" destOrd="0" presId="urn:microsoft.com/office/officeart/2005/8/layout/venn1"/>
    <dgm:cxn modelId="{225B5DCD-5F48-40C3-977C-466C4913A96B}" type="presOf" srcId="{846181BE-8786-4093-B52E-FC3C20CCF2C3}" destId="{D9D8BD30-F1E8-487E-965B-892FBF39F489}" srcOrd="0" destOrd="0" presId="urn:microsoft.com/office/officeart/2005/8/layout/venn1"/>
    <dgm:cxn modelId="{7F1D2A41-24CD-457F-A460-A9E850540EE3}" type="presOf" srcId="{01BE151B-51FC-47B8-98A4-B91EFBF3F4F0}" destId="{A61A0F1A-9CC7-465C-B1A4-EC87451EDB1D}" srcOrd="0" destOrd="0" presId="urn:microsoft.com/office/officeart/2005/8/layout/venn1"/>
    <dgm:cxn modelId="{3A57973E-D8F3-4C4B-80EA-43CB28A91243}" type="presOf" srcId="{01BE151B-51FC-47B8-98A4-B91EFBF3F4F0}" destId="{6525ED16-D1CD-45D6-B8F0-802729944ED9}" srcOrd="1" destOrd="0" presId="urn:microsoft.com/office/officeart/2005/8/layout/venn1"/>
    <dgm:cxn modelId="{61475634-41F9-45AD-B8BA-573E57E69DC3}" type="presOf" srcId="{6456EE2B-4D7D-444F-8F35-CEC5A67C6846}" destId="{3C3B4255-36A8-4B13-BB9F-44BC037FFE36}" srcOrd="0" destOrd="0" presId="urn:microsoft.com/office/officeart/2005/8/layout/venn1"/>
    <dgm:cxn modelId="{9853EEC2-4881-492B-9985-34E852A63A40}" srcId="{6456EE2B-4D7D-444F-8F35-CEC5A67C6846}" destId="{7502A197-B162-4127-926F-EE14674F5683}" srcOrd="2" destOrd="0" parTransId="{46A0948D-AA05-491E-B38F-AEB2AC21CFC3}" sibTransId="{394BA9FF-FF93-46E8-8D97-2E184D01EC61}"/>
    <dgm:cxn modelId="{E1CE6F24-558F-4806-A876-56A663B0D16D}" srcId="{6456EE2B-4D7D-444F-8F35-CEC5A67C6846}" destId="{846181BE-8786-4093-B52E-FC3C20CCF2C3}" srcOrd="0" destOrd="0" parTransId="{5C678F81-FFF6-40FB-BB7F-0173383A8881}" sibTransId="{56F512F6-71D4-4FC2-9031-AB0B1F774E2F}"/>
    <dgm:cxn modelId="{035DE922-847E-4720-A38B-3EE9647A358A}" type="presParOf" srcId="{3C3B4255-36A8-4B13-BB9F-44BC037FFE36}" destId="{D9D8BD30-F1E8-487E-965B-892FBF39F489}" srcOrd="0" destOrd="0" presId="urn:microsoft.com/office/officeart/2005/8/layout/venn1"/>
    <dgm:cxn modelId="{82BE48D8-7CD4-4FEF-BAA0-32151AF1BCE2}" type="presParOf" srcId="{3C3B4255-36A8-4B13-BB9F-44BC037FFE36}" destId="{F855FFF5-6FAB-4B75-BD00-6D776BC606DA}" srcOrd="1" destOrd="0" presId="urn:microsoft.com/office/officeart/2005/8/layout/venn1"/>
    <dgm:cxn modelId="{1985AEF4-8180-4376-BAC3-3DE71CF78616}" type="presParOf" srcId="{3C3B4255-36A8-4B13-BB9F-44BC037FFE36}" destId="{A61A0F1A-9CC7-465C-B1A4-EC87451EDB1D}" srcOrd="2" destOrd="0" presId="urn:microsoft.com/office/officeart/2005/8/layout/venn1"/>
    <dgm:cxn modelId="{69447EB3-8919-4657-A9D7-4A1AA4DFE622}" type="presParOf" srcId="{3C3B4255-36A8-4B13-BB9F-44BC037FFE36}" destId="{6525ED16-D1CD-45D6-B8F0-802729944ED9}" srcOrd="3" destOrd="0" presId="urn:microsoft.com/office/officeart/2005/8/layout/venn1"/>
    <dgm:cxn modelId="{61771921-0A4B-4FE1-B2B9-CD2D77402045}" type="presParOf" srcId="{3C3B4255-36A8-4B13-BB9F-44BC037FFE36}" destId="{C5D58228-511F-40A5-BBF4-88706343AAFD}" srcOrd="4" destOrd="0" presId="urn:microsoft.com/office/officeart/2005/8/layout/venn1"/>
    <dgm:cxn modelId="{3EE811FA-80F2-49EA-B884-454A3D719479}" type="presParOf" srcId="{3C3B4255-36A8-4B13-BB9F-44BC037FFE36}" destId="{CD295AC7-13A5-43AA-9DB6-3CFFD9FE50C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8BD30-F1E8-487E-965B-892FBF39F489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rgbClr val="00B050">
            <a:alpha val="52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Keinginan</a:t>
          </a: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 (</a:t>
          </a:r>
          <a:r>
            <a:rPr lang="en-US" sz="200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Manusia</a:t>
          </a: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)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Raleway" charset="0"/>
          </a:endParaRPr>
        </a:p>
      </dsp:txBody>
      <dsp:txXfrm>
        <a:off x="2153920" y="477519"/>
        <a:ext cx="1788160" cy="1097280"/>
      </dsp:txXfrm>
    </dsp:sp>
    <dsp:sp modelId="{A61A0F1A-9CC7-465C-B1A4-EC87451EDB1D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rgbClr val="FF4747">
            <a:alpha val="46000"/>
          </a:srgbClr>
        </a:solid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Kesinambungan</a:t>
          </a:r>
          <a:r>
            <a:rPr lang="en-US" sz="14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 (</a:t>
          </a:r>
          <a:r>
            <a:rPr lang="en-US" sz="1400" b="1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Organisasi</a:t>
          </a:r>
          <a:r>
            <a:rPr lang="en-US" sz="14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)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  <a:latin typeface="Raleway" charset="0"/>
          </a:endParaRPr>
        </a:p>
      </dsp:txBody>
      <dsp:txXfrm>
        <a:off x="3454400" y="2204720"/>
        <a:ext cx="1463040" cy="1341120"/>
      </dsp:txXfrm>
    </dsp:sp>
    <dsp:sp modelId="{C5D58228-511F-40A5-BBF4-88706343AAFD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rgbClr val="3A72F0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Kelayakan</a:t>
          </a:r>
          <a:r>
            <a:rPr lang="en-US" sz="1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 (</a:t>
          </a:r>
          <a:r>
            <a:rPr lang="en-US" sz="1800" b="1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Teknologi</a:t>
          </a:r>
          <a:r>
            <a:rPr lang="en-US" sz="1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rPr>
            <a:t>)</a:t>
          </a:r>
          <a:endParaRPr lang="en-US" sz="1800" b="1" kern="1200" dirty="0">
            <a:solidFill>
              <a:schemeClr val="tx1">
                <a:lumMod val="75000"/>
                <a:lumOff val="25000"/>
              </a:schemeClr>
            </a:solidFill>
            <a:latin typeface="Raleway" charset="0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96CD9-0248-3B43-8DC0-5CD18E54004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E699-BFB1-0A41-971E-13AB1711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5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9CCE-9736-8745-9D81-CC4939A47941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F453-DC52-AD4D-94A0-BEFB36B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584200" y="5998280"/>
            <a:ext cx="3517900" cy="195439"/>
          </a:xfrm>
          <a:prstGeom prst="rect">
            <a:avLst/>
          </a:prstGeom>
          <a:solidFill>
            <a:srgbClr val="374F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371600" y="1095837"/>
            <a:ext cx="7315200" cy="4394200"/>
          </a:xfrm>
          <a:prstGeom prst="rect">
            <a:avLst/>
          </a:prstGeom>
          <a:solidFill>
            <a:srgbClr val="374F6C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_83006385_code.jpg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476837"/>
            <a:ext cx="7874000" cy="4426142"/>
          </a:xfrm>
          <a:prstGeom prst="rect">
            <a:avLst/>
          </a:prstGeom>
          <a:solidFill>
            <a:srgbClr val="27384B"/>
          </a:solidFill>
          <a:effectLst/>
          <a:scene3d>
            <a:camera prst="orthographicFront"/>
            <a:lightRig rig="threePt" dir="t"/>
          </a:scene3d>
          <a:sp3d extrusionH="76200">
            <a:extrusionClr>
              <a:srgbClr val="374F6C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556500" cy="1470025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91E1-0C90-264D-8DDA-5DD4BF03B0ED}" type="datetime1">
              <a:rPr lang="en-ID" smtClean="0"/>
              <a:t>21/01/2017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angsacerdas.png"/>
          <p:cNvPicPr>
            <a:picLocks noChangeAspect="1"/>
          </p:cNvPicPr>
          <p:nvPr userDrawn="1"/>
        </p:nvPicPr>
        <p:blipFill>
          <a:blip r:embed="rId3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0805"/>
            <a:ext cx="2133600" cy="74676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rot="10800000" flipV="1">
            <a:off x="520510" y="5924154"/>
            <a:ext cx="334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Bangsacerdas</a:t>
            </a:r>
            <a:r>
              <a:rPr lang="en-US" sz="1400" b="1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institute</a:t>
            </a:r>
            <a:endParaRPr lang="en-US" sz="1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 flipH="1">
            <a:off x="292100" y="370468"/>
            <a:ext cx="393700" cy="415395"/>
            <a:chOff x="8399119" y="274641"/>
            <a:chExt cx="477519" cy="41539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10800000" flipH="1">
            <a:off x="8458200" y="5876043"/>
            <a:ext cx="393700" cy="415395"/>
            <a:chOff x="8399119" y="274641"/>
            <a:chExt cx="477519" cy="415395"/>
          </a:xfrm>
        </p:grpSpPr>
        <p:sp>
          <p:nvSpPr>
            <p:cNvPr id="23" name="Rectangle 22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/>
          <p:cNvSpPr txBox="1">
            <a:spLocks/>
          </p:cNvSpPr>
          <p:nvPr userDrawn="1"/>
        </p:nvSpPr>
        <p:spPr>
          <a:xfrm>
            <a:off x="685800" y="4010949"/>
            <a:ext cx="75565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600" kern="1200">
                <a:solidFill>
                  <a:schemeClr val="bg1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Bangsacerdas</a:t>
            </a:r>
            <a:r>
              <a:rPr lang="en-US" sz="2400" dirty="0" smtClean="0"/>
              <a:t> institute </a:t>
            </a:r>
            <a:r>
              <a:rPr lang="en-US" sz="2400" baseline="0" dirty="0" smtClean="0"/>
              <a:t>Batch 1 : 20 January 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4B12-5CE2-BA4B-98F2-EF503F0312B8}" type="datetime1">
              <a:rPr lang="en-ID" smtClean="0"/>
              <a:t>21/01/2017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136C-1353-554F-A1E6-83894E55DF0C}" type="datetime1">
              <a:rPr lang="en-ID" smtClean="0"/>
              <a:t>21/01/2017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562601" cy="1532456"/>
          </a:xfrm>
        </p:spPr>
        <p:txBody>
          <a:bodyPr>
            <a:noAutofit/>
          </a:bodyPr>
          <a:lstStyle>
            <a:lvl1pPr>
              <a:defRPr sz="4800" b="1">
                <a:solidFill>
                  <a:srgbClr val="27384B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6656"/>
            <a:ext cx="8229600" cy="3879507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bangsacerdas.png"/>
          <p:cNvPicPr>
            <a:picLocks noChangeAspect="1"/>
          </p:cNvPicPr>
          <p:nvPr userDrawn="1"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44185"/>
            <a:ext cx="2133600" cy="74676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0800000" flipV="1">
            <a:off x="264158" y="6387644"/>
            <a:ext cx="253623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Bangsacerdas</a:t>
            </a:r>
            <a:r>
              <a:rPr lang="en-US" sz="1400" b="1" baseline="0" dirty="0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 Institute 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399119" y="274641"/>
            <a:ext cx="477519" cy="415395"/>
            <a:chOff x="8399119" y="274641"/>
            <a:chExt cx="477519" cy="41539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0800000">
            <a:off x="218439" y="5894391"/>
            <a:ext cx="477519" cy="415395"/>
            <a:chOff x="8399119" y="274641"/>
            <a:chExt cx="477519" cy="41539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99119" y="274641"/>
              <a:ext cx="431800" cy="53722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8646082" y="459479"/>
              <a:ext cx="415394" cy="45719"/>
            </a:xfrm>
            <a:prstGeom prst="rect">
              <a:avLst/>
            </a:prstGeom>
            <a:solidFill>
              <a:srgbClr val="2738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5798781" y="6371666"/>
            <a:ext cx="5200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Bangsacerdas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 institute </a:t>
            </a:r>
            <a:r>
              <a:rPr lang="en-US" sz="1800" baseline="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Batch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9446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B5F2-2DDF-0548-8F5B-A00FA6EA59D9}" type="datetime1">
              <a:rPr lang="en-ID" smtClean="0"/>
              <a:t>21/01/2017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5690-C0E1-FA46-A5B2-576ED50982E2}" type="datetime1">
              <a:rPr lang="en-ID" smtClean="0"/>
              <a:t>21/01/2017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3B36-34C3-9D43-899F-4F5959394E18}" type="datetime1">
              <a:rPr lang="en-ID" smtClean="0"/>
              <a:t>21/01/2017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44C6-177D-D043-B2D3-98F8B2F4DD32}" type="datetime1">
              <a:rPr lang="en-ID" smtClean="0"/>
              <a:t>21/01/2017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25F6-7F39-7D4D-B9EA-13F872DF7C4A}" type="datetime1">
              <a:rPr lang="en-ID" smtClean="0"/>
              <a:t>21/01/2017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8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C81-48DC-1E4E-8C02-5C8DA6B4E6AE}" type="datetime1">
              <a:rPr lang="en-ID" smtClean="0"/>
              <a:t>21/01/2017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182-DB29-4648-BE18-620B89E3C407}" type="datetime1">
              <a:rPr lang="en-ID" smtClean="0"/>
              <a:t>21/01/2017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4657-1114-1F4F-BE14-C10E90D9C7F1}" type="datetime1">
              <a:rPr lang="en-ID" smtClean="0"/>
              <a:t>21/01/2017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90C5-00AE-CD42-A714-6D1F998F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462" y="2951040"/>
            <a:ext cx="4032738" cy="1470025"/>
          </a:xfrm>
        </p:spPr>
        <p:txBody>
          <a:bodyPr/>
          <a:lstStyle/>
          <a:p>
            <a:r>
              <a:rPr lang="en-US" b="1" dirty="0">
                <a:latin typeface="Raleway" charset="0"/>
              </a:rPr>
              <a:t>UI &amp; </a:t>
            </a:r>
            <a:r>
              <a:rPr lang="en-US" b="1" dirty="0">
                <a:solidFill>
                  <a:srgbClr val="FF4747"/>
                </a:solidFill>
                <a:latin typeface="Raleway" charset="0"/>
              </a:rPr>
              <a:t>UX</a:t>
            </a:r>
            <a:r>
              <a:rPr lang="en-US" b="1" dirty="0">
                <a:latin typeface="Raleway" charset="0"/>
              </a:rPr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90C5-00AE-CD42-A714-6D1F998F6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3"/>
          <p:cNvSpPr txBox="1">
            <a:spLocks/>
          </p:cNvSpPr>
          <p:nvPr/>
        </p:nvSpPr>
        <p:spPr>
          <a:xfrm>
            <a:off x="1589902" y="2683118"/>
            <a:ext cx="5867400" cy="2275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-Struktur navigasi yang </a:t>
            </a:r>
            <a:r>
              <a:rPr kumimoji="0" lang="e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membingungkan</a:t>
            </a: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-Tata letak yang </a:t>
            </a:r>
            <a:r>
              <a:rPr kumimoji="0" lang="e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membingungkan</a:t>
            </a: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</a:t>
            </a:r>
            <a:r>
              <a:rPr kumimoji="0" lang="e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Terlalu banyak </a:t>
            </a: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pilihan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</a:t>
            </a:r>
            <a:r>
              <a:rPr kumimoji="0" lang="e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Tidak ada </a:t>
            </a: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isyarat/ bimbingan penggunaan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-Konten yang </a:t>
            </a:r>
            <a:r>
              <a:rPr kumimoji="0" lang="e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buruk</a:t>
            </a: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-Elemen antarmuka yang</a:t>
            </a:r>
            <a:r>
              <a:rPr kumimoji="0" lang="e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 terpisah-pisah</a:t>
            </a: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rgbClr val="FB8C00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9902" y="1806196"/>
            <a:ext cx="5867400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Desain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4747"/>
                </a:solidFill>
                <a:effectLst/>
                <a:uLnTx/>
                <a:uFillTx/>
                <a:latin typeface="Raleway" charset="0"/>
              </a:rPr>
              <a:t>UX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yang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buruk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5385" y="1650023"/>
            <a:ext cx="6166338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Desain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UX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bergantung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pada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:</a:t>
            </a:r>
          </a:p>
        </p:txBody>
      </p:sp>
      <p:sp>
        <p:nvSpPr>
          <p:cNvPr id="7" name="Shape 93"/>
          <p:cNvSpPr txBox="1">
            <a:spLocks/>
          </p:cNvSpPr>
          <p:nvPr/>
        </p:nvSpPr>
        <p:spPr>
          <a:xfrm>
            <a:off x="1465385" y="2479433"/>
            <a:ext cx="6166338" cy="2990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-Standar yang </a:t>
            </a:r>
            <a:r>
              <a:rPr kumimoji="0" lang="e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/>
                <a:sym typeface="Raleway"/>
              </a:rPr>
              <a:t>media</a:t>
            </a: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 digunakan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-Pengetahuan dan pengalaman pengembangan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-Latihan-latihan perancangan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-Studi </a:t>
            </a:r>
            <a:r>
              <a:rPr kumimoji="0" lang="e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/>
                <a:sym typeface="Raleway"/>
              </a:rPr>
              <a:t>heuristis</a:t>
            </a: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 akan implementasi pada pengguna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-Evaluasi naluri dan </a:t>
            </a:r>
            <a:r>
              <a:rPr kumimoji="0" lang="e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/>
                <a:sym typeface="Raleway"/>
              </a:rPr>
              <a:t>taste</a:t>
            </a: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/ selera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-Riset pengguna</a:t>
            </a: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/>
            </a:r>
            <a:b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rgbClr val="FB8C00"/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3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3"/>
          <p:cNvSpPr txBox="1">
            <a:spLocks/>
          </p:cNvSpPr>
          <p:nvPr/>
        </p:nvSpPr>
        <p:spPr>
          <a:xfrm>
            <a:off x="1758460" y="2437667"/>
            <a:ext cx="2431869" cy="2533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- K.I.S.S</a:t>
            </a:r>
            <a:r>
              <a:rPr kumimoji="0" lang="en" sz="20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 </a:t>
            </a:r>
            <a:endParaRPr kumimoji="0" lang="en" sz="2000" b="0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defRPr/>
            </a:pPr>
            <a:r>
              <a:rPr lang="en" sz="2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Hick’s </a:t>
            </a:r>
            <a:r>
              <a:rPr lang="e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Law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- Konsistensi</a:t>
            </a:r>
            <a:endParaRPr kumimoji="0" lang="en" sz="2000" b="0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lang="en" sz="2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Fitt’s </a:t>
            </a:r>
            <a:r>
              <a:rPr lang="en" sz="2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Law</a:t>
            </a:r>
            <a:endParaRPr lang="en" sz="20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- Proximity </a:t>
            </a:r>
            <a:endParaRPr kumimoji="0" lang="e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</p:txBody>
      </p:sp>
      <p:sp>
        <p:nvSpPr>
          <p:cNvPr id="7" name="Shape 93"/>
          <p:cNvSpPr txBox="1">
            <a:spLocks/>
          </p:cNvSpPr>
          <p:nvPr/>
        </p:nvSpPr>
        <p:spPr>
          <a:xfrm>
            <a:off x="4554413" y="2437667"/>
            <a:ext cx="2795954" cy="16661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  <a:buClr>
                <a:srgbClr val="FFFFFF"/>
              </a:buClr>
              <a:defRPr/>
            </a:pPr>
            <a:r>
              <a:rPr lang="e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The </a:t>
            </a:r>
            <a:r>
              <a:rPr lang="e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Mental Model</a:t>
            </a:r>
          </a:p>
          <a:p>
            <a:pPr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- Conditioning</a:t>
            </a:r>
            <a:r>
              <a:rPr kumimoji="0" lang="en" sz="20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 </a:t>
            </a:r>
            <a:endParaRPr kumimoji="0" lang="en" sz="2000" b="0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defRPr/>
            </a:pPr>
            <a:r>
              <a:rPr lang="en" sz="2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- 80/20</a:t>
            </a:r>
            <a:r>
              <a:rPr lang="e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</a:t>
            </a: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8460" y="1427872"/>
            <a:ext cx="5591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sz="48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Arial"/>
                <a:sym typeface="Arial"/>
              </a:rPr>
              <a:t>Prinsip</a:t>
            </a:r>
            <a:r>
              <a:rPr lang="en-US" sz="4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Arial"/>
                <a:sym typeface="Arial"/>
              </a:rPr>
              <a:t> </a:t>
            </a:r>
            <a:r>
              <a:rPr lang="en-US" sz="48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Arial"/>
                <a:sym typeface="Arial"/>
              </a:rPr>
              <a:t>desain</a:t>
            </a:r>
            <a:r>
              <a:rPr lang="en-US" sz="4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Arial"/>
                <a:sym typeface="Arial"/>
              </a:rPr>
              <a:t> </a:t>
            </a:r>
            <a:r>
              <a:rPr lang="en-US" sz="4800" b="1" kern="0" dirty="0" smtClean="0">
                <a:solidFill>
                  <a:srgbClr val="FF4747"/>
                </a:solidFill>
                <a:latin typeface="Raleway" charset="0"/>
                <a:cs typeface="Arial"/>
                <a:sym typeface="Arial"/>
              </a:rPr>
              <a:t>UX</a:t>
            </a:r>
            <a:endParaRPr lang="en-US" sz="4800" b="1" kern="0" dirty="0">
              <a:solidFill>
                <a:srgbClr val="FF4747"/>
              </a:solidFill>
              <a:latin typeface="Raleway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3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5641" y="1536980"/>
            <a:ext cx="2667000" cy="1015663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K.I.S.S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3641" y="2659166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Keep it simple, stupid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8" name="Picture 3" descr="D:\ICON ICON\140990-technology-elements\140990-technology-elements\png\smart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7" y="3352748"/>
            <a:ext cx="1719026" cy="17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ICON ICON\140990-technology-elements\140990-technology-elements\png\smartphon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41" y="3567208"/>
            <a:ext cx="1679666" cy="167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ICON ICON\140990-technology-elements\140990-technology-elements\png\smartphone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63" y="3605374"/>
            <a:ext cx="1641500" cy="16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ICON ICON\140990-technology-elements\140990-technology-elements\png\smartphone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84" y="3365780"/>
            <a:ext cx="1709804" cy="170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D:\ICON ICON\140990-technology-elements\140990-technology-elements\png\iphon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22" y="3605374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758925"/>
            <a:ext cx="4648200" cy="1015663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Hick’s Law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2442" y="3202844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Hukum Hick menjelaskan </a:t>
            </a: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/>
                <a:sym typeface="Raleway"/>
              </a:rPr>
              <a:t>waktu</a:t>
            </a:r>
            <a:r>
              <a:rPr kumimoji="0" lang="e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 yang dibutuhkan</a:t>
            </a:r>
            <a:r>
              <a:rPr kumimoji="0" lang="en" sz="24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 seseorang untuk membuat </a:t>
            </a:r>
            <a:r>
              <a:rPr kumimoji="0" lang="en" sz="2400" b="1" i="0" u="none" strike="noStrike" kern="0" cap="none" spc="0" normalizeH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/>
                <a:sym typeface="Raleway"/>
              </a:rPr>
              <a:t>keputusan</a:t>
            </a:r>
            <a:r>
              <a:rPr kumimoji="0" lang="en" sz="24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 sebagai hasi dari penentuan atas </a:t>
            </a:r>
            <a:r>
              <a:rPr kumimoji="0" lang="en" sz="2400" b="1" i="0" u="none" strike="noStrike" kern="0" cap="none" spc="0" normalizeH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/>
                <a:sym typeface="Raleway"/>
              </a:rPr>
              <a:t>pilihan-pilihan</a:t>
            </a:r>
            <a:r>
              <a:rPr kumimoji="0" lang="en" sz="2400" i="0" u="none" strike="noStrike" kern="0" cap="none" spc="0" normalizeH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/>
                <a:sym typeface="Raleway"/>
              </a:rPr>
              <a:t> </a:t>
            </a:r>
            <a:r>
              <a:rPr kumimoji="0" lang="en" sz="24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yang diberikan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4" name="Picture 2" descr="D:\ICON ICON\186224-web-design\186224-web-design\png\t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42" y="3317192"/>
            <a:ext cx="1529464" cy="152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3439" y="1664486"/>
            <a:ext cx="5128846" cy="1015663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Konsistensi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862" y="2964472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Konsistensi dalam memberikan pola interaktifitas dan semantik agar menambah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keyakinan </a:t>
            </a:r>
            <a:r>
              <a:rPr lang="en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user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dalam membuat </a:t>
            </a:r>
            <a:r>
              <a:rPr lang="en" sz="2400" b="1" dirty="0" smtClean="0">
                <a:solidFill>
                  <a:srgbClr val="FF5050"/>
                </a:solidFill>
                <a:latin typeface="Raleway"/>
                <a:sym typeface="Raleway"/>
              </a:rPr>
              <a:t>keputusan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aleway"/>
              <a:sym typeface="Raleway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Pengalaman yang diberikan akan bersifat intuitif serta mudah digunakan </a:t>
            </a:r>
            <a:r>
              <a:rPr lang="e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tanpa perlu dipelajari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.  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31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216" y="1494864"/>
            <a:ext cx="4114800" cy="92333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Fitt’s</a:t>
            </a:r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Law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616" y="2774708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Hukum Fitt menjelaskan adanya</a:t>
            </a:r>
            <a:r>
              <a:rPr kumimoji="0" lang="en" sz="24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 hubungan antara </a:t>
            </a:r>
            <a:r>
              <a:rPr kumimoji="0" lang="en" sz="24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rentang waktu</a:t>
            </a:r>
            <a:r>
              <a:rPr kumimoji="0" lang="en" sz="24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, </a:t>
            </a:r>
            <a:r>
              <a:rPr kumimoji="0" lang="en" sz="24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ukuran</a:t>
            </a:r>
            <a:r>
              <a:rPr kumimoji="0" lang="en" sz="24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 dan </a:t>
            </a:r>
            <a:r>
              <a:rPr kumimoji="0" lang="en" sz="24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jarak</a:t>
            </a:r>
            <a:r>
              <a:rPr kumimoji="0" lang="en" sz="24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4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sym typeface="Raleway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Semakin kecil elemen yang disasar, semakin sulit untuk dibaca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(/ditekan apabila berupa</a:t>
            </a:r>
            <a:r>
              <a:rPr lang="en" sz="2400" i="1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 button</a:t>
            </a:r>
            <a:r>
              <a:rPr lang="en" sz="24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).</a:t>
            </a:r>
            <a:endParaRPr kumimoji="0" lang="en" sz="2400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  <p:pic>
        <p:nvPicPr>
          <p:cNvPr id="4" name="Picture 3" descr="D:\ICON ICON\186224-web-design\186224-web-design\png\co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16" y="3053812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4262" y="1729363"/>
            <a:ext cx="4495800" cy="1015663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Proximity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5062" y="3222782"/>
            <a:ext cx="4761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User</a:t>
            </a: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80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akan</a:t>
            </a: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80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memahami</a:t>
            </a: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80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bahwa</a:t>
            </a: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80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elemen-elemen</a:t>
            </a: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yang </a:t>
            </a:r>
            <a:r>
              <a:rPr kumimoji="0" lang="en-US" sz="280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berdekatan</a:t>
            </a: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80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memiliki</a:t>
            </a: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800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hubungan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/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relasi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 charset="0"/>
            </a:endParaRPr>
          </a:p>
        </p:txBody>
      </p:sp>
      <p:pic>
        <p:nvPicPr>
          <p:cNvPr id="4" name="Picture 2" descr="D:\ICON ICON\186224-web-design\186224-web-design\png\smartphone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62" y="32227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654" y="1745864"/>
            <a:ext cx="5562600" cy="769441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The Mental Model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1754" y="3057492"/>
            <a:ext cx="4761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The Mental Model </a:t>
            </a: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mendefinisikan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proses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pemikiran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tentang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bagaimana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suatu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hal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bekerja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.</a:t>
            </a:r>
            <a:endParaRPr kumimoji="0" lang="en-US" sz="180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Prinsip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ini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mengemukakan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bahwa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b="1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user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akan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lebih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mudah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mempelajari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apabila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model/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jenis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desainnya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b="1" dirty="0" err="1" smtClean="0">
                <a:solidFill>
                  <a:srgbClr val="FF5050"/>
                </a:solidFill>
                <a:latin typeface="Raleway" charset="0"/>
              </a:rPr>
              <a:t>pernah</a:t>
            </a:r>
            <a:r>
              <a:rPr lang="en-US" sz="1800" b="1" dirty="0" smtClean="0">
                <a:solidFill>
                  <a:srgbClr val="FF5050"/>
                </a:solidFill>
                <a:latin typeface="Raleway" charset="0"/>
              </a:rPr>
              <a:t> </a:t>
            </a:r>
            <a:r>
              <a:rPr lang="en-US" sz="1800" b="1" dirty="0" err="1" smtClean="0">
                <a:solidFill>
                  <a:srgbClr val="FF5050"/>
                </a:solidFill>
                <a:latin typeface="Raleway" charset="0"/>
              </a:rPr>
              <a:t>mereka</a:t>
            </a:r>
            <a:r>
              <a:rPr lang="en-US" sz="1800" b="1" dirty="0" smtClean="0">
                <a:solidFill>
                  <a:srgbClr val="FF5050"/>
                </a:solidFill>
                <a:latin typeface="Raleway" charset="0"/>
              </a:rPr>
              <a:t> </a:t>
            </a:r>
            <a:r>
              <a:rPr lang="en-US" sz="1800" b="1" dirty="0" err="1" smtClean="0">
                <a:solidFill>
                  <a:srgbClr val="FF5050"/>
                </a:solidFill>
                <a:latin typeface="Raleway" charset="0"/>
              </a:rPr>
              <a:t>mengerti</a:t>
            </a:r>
            <a:r>
              <a:rPr lang="en-US" sz="1800" b="1" dirty="0" smtClean="0">
                <a:solidFill>
                  <a:srgbClr val="FF5050"/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sebelumnya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. 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 charset="0"/>
            </a:endParaRPr>
          </a:p>
        </p:txBody>
      </p:sp>
      <p:pic>
        <p:nvPicPr>
          <p:cNvPr id="4" name="Picture 2" descr="D:\ICON ICON\186224-web-design\186224-web-design\png\video-play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086883"/>
            <a:ext cx="2089150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8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599" y="1463726"/>
            <a:ext cx="4114800" cy="769441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Conditioning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052" y="2593730"/>
            <a:ext cx="7753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Prinsip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ini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menjelaskan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apabila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seseorang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mendapat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penghargaan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atas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sebuah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aksi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yang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mereka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lakukan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,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maka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mereka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akan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melakukannya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lagi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Hal yang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sama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berlaku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bagi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pengalaman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yang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diberikan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aplikasi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ke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b="1" i="1" u="none" strike="noStrike" kern="0" cap="none" spc="0" normalizeH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user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,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apabila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mereka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b="1" u="none" strike="noStrike" kern="0" cap="none" spc="0" normalizeH="0" noProof="0" dirty="0" err="1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merasa</a:t>
            </a:r>
            <a:r>
              <a:rPr kumimoji="0" lang="en-US" sz="2000" b="1" u="none" strike="noStrike" kern="0" cap="none" spc="0" normalizeH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b="1" u="none" strike="noStrike" kern="0" cap="none" spc="0" normalizeH="0" noProof="0" dirty="0" err="1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senang</a:t>
            </a:r>
            <a:r>
              <a:rPr kumimoji="0" lang="en-US" sz="2000" b="1" u="none" strike="noStrike" kern="0" cap="none" spc="0" normalizeH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menggunakannya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,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mereka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akan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menggunakannya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kumimoji="0" lang="en-US" sz="2000" b="1" u="none" strike="noStrike" kern="0" cap="none" spc="0" normalizeH="0" noProof="0" dirty="0" err="1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lagi</a:t>
            </a:r>
            <a:r>
              <a:rPr kumimoji="0" lang="en-US" sz="2000" b="1" u="none" strike="noStrike" kern="0" cap="none" spc="0" normalizeH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b="1" u="none" strike="noStrike" kern="0" cap="none" spc="0" normalizeH="0" noProof="0" dirty="0" err="1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dan</a:t>
            </a:r>
            <a:r>
              <a:rPr kumimoji="0" lang="en-US" sz="2000" b="1" u="none" strike="noStrike" kern="0" cap="none" spc="0" normalizeH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2000" b="1" u="none" strike="noStrike" kern="0" cap="none" spc="0" normalizeH="0" noProof="0" dirty="0" err="1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lagi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.</a:t>
            </a:r>
            <a:endParaRPr kumimoji="0" lang="en-US" sz="200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 charset="0"/>
            </a:endParaRPr>
          </a:p>
        </p:txBody>
      </p:sp>
      <p:pic>
        <p:nvPicPr>
          <p:cNvPr id="4" name="Picture 2" descr="D:\ICON ICON\186224-web-design\186224-web-design\png\r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62" y="2959556"/>
            <a:ext cx="2090874" cy="213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39" y="2133600"/>
            <a:ext cx="7561385" cy="339297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lvl="0" indent="0" algn="ctr" defTabSz="914400">
              <a:spcBef>
                <a:spcPts val="0"/>
              </a:spcBef>
              <a:buClr>
                <a:srgbClr val="FFFFFF"/>
              </a:buClr>
              <a:buNone/>
              <a:defRPr/>
            </a:pPr>
            <a:r>
              <a:rPr lang="en-US" sz="2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The international standard on ergonomics of human system interaction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mendefinisikan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b="1" kern="0" dirty="0">
                <a:solidFill>
                  <a:srgbClr val="FF5050"/>
                </a:solidFill>
                <a:latin typeface="Raleway" charset="0"/>
                <a:cs typeface="Times New Roman" pitchFamily="18" charset="0"/>
                <a:sym typeface="Arial"/>
              </a:rPr>
              <a:t>UX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(</a:t>
            </a:r>
            <a:r>
              <a:rPr lang="en-US" sz="2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User Experience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)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sebagai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suatu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hasil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persepsi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atau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reaksi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dari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seseorang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terhadap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suatu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produk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,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sistem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atau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 </a:t>
            </a:r>
            <a:r>
              <a:rPr lang="en-US" sz="2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jasa</a:t>
            </a:r>
            <a:r>
              <a:rPr lang="en-US" sz="2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  <a:sym typeface="Arial"/>
              </a:rPr>
              <a:t>. </a:t>
            </a:r>
          </a:p>
          <a:p>
            <a:pPr marL="0" indent="0" algn="ctr">
              <a:buNone/>
            </a:pP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200" b="1" dirty="0">
                <a:solidFill>
                  <a:srgbClr val="FF5050"/>
                </a:solidFill>
                <a:latin typeface="Raleway" charset="0"/>
                <a:cs typeface="Times New Roman" pitchFamily="18" charset="0"/>
              </a:rPr>
              <a:t>UX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mencakup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emosi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keyakinan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preferensi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persepsi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respon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fisik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perilaku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dan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pencapaian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dari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pengguna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tersebut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yang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terjadi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sebelum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selama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dan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setelah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menggunakan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produk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/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sistem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61" y="772014"/>
            <a:ext cx="3933094" cy="1202470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Apa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itu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 </a:t>
            </a:r>
            <a:r>
              <a:rPr lang="en-US" dirty="0">
                <a:solidFill>
                  <a:srgbClr val="FF5050"/>
                </a:solidFill>
                <a:latin typeface="Raleway" charset="0"/>
              </a:rPr>
              <a:t>UX</a:t>
            </a:r>
            <a:r>
              <a:rPr lang="en-US" dirty="0">
                <a:solidFill>
                  <a:schemeClr val="tx1"/>
                </a:solidFill>
                <a:latin typeface="Raleway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5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6677" y="1694658"/>
            <a:ext cx="4278921" cy="769441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The 80/20 Rule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400" y="2883278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Prinsip</a:t>
            </a: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ini</a:t>
            </a: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menjelaskan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sebagian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besar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pengguna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akan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melakukan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sebagian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kecil</a:t>
            </a:r>
            <a:r>
              <a:rPr kumimoji="0" lang="en-US" sz="18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1800" b="1" u="none" strike="noStrike" kern="0" cap="none" spc="0" normalizeH="0" noProof="0" dirty="0" err="1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aksi</a:t>
            </a:r>
            <a:r>
              <a:rPr lang="en-US" sz="1800" b="1" dirty="0" smtClean="0">
                <a:solidFill>
                  <a:srgbClr val="FF5050"/>
                </a:solidFill>
                <a:latin typeface="Raleway" charset="0"/>
              </a:rPr>
              <a:t>/ </a:t>
            </a:r>
            <a:r>
              <a:rPr lang="en-US" sz="1800" b="1" dirty="0" err="1" smtClean="0">
                <a:solidFill>
                  <a:srgbClr val="FF5050"/>
                </a:solidFill>
                <a:latin typeface="Raleway" charset="0"/>
              </a:rPr>
              <a:t>tindakan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.</a:t>
            </a:r>
            <a:endParaRPr kumimoji="0" lang="en-US" sz="180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Ketika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kita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mengetahui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sebagian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kecil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aksi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tersebut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,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maka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kita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dapat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menyederhanakan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pilihan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aksi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dari</a:t>
            </a:r>
            <a:r>
              <a:rPr lang="en-US" sz="1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i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hierarki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tertinggi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menjadi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opsi-opsi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yang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lebih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sedikit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agar </a:t>
            </a:r>
            <a:r>
              <a:rPr lang="en-US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user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lebih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mudah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menggunakannya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. 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 charset="0"/>
            </a:endParaRPr>
          </a:p>
        </p:txBody>
      </p:sp>
      <p:pic>
        <p:nvPicPr>
          <p:cNvPr id="4" name="Picture 2" descr="D:\ICON ICON\186224-web-design\186224-web-design\png\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88078"/>
            <a:ext cx="1839913" cy="18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8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819" y="1487764"/>
            <a:ext cx="2186357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Evaluasi</a:t>
            </a:r>
            <a:r>
              <a:rPr lang="en-US" sz="3600" dirty="0" smtClean="0">
                <a:solidFill>
                  <a:schemeClr val="bg1"/>
                </a:solidFill>
                <a:latin typeface="Raleway" charset="0"/>
              </a:rPr>
              <a:t>:</a:t>
            </a: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1146263" y="2346369"/>
            <a:ext cx="6851470" cy="30814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-Apa itu </a:t>
            </a:r>
            <a:r>
              <a:rPr kumimoji="0" lang="en" sz="1800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Keep It Simple</a:t>
            </a:r>
            <a:r>
              <a:rPr kumimoji="0" lang="e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?</a:t>
            </a:r>
            <a:endParaRPr kumimoji="0" lang="en" sz="1800" b="0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defRPr/>
            </a:pPr>
            <a:r>
              <a:rPr lang="en" sz="1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-Bagaimana</a:t>
            </a:r>
            <a:r>
              <a:rPr lang="en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kita dapat meningkatkan </a:t>
            </a:r>
            <a:r>
              <a:rPr lang="en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Proximity</a:t>
            </a:r>
            <a:r>
              <a:rPr lang="en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dan </a:t>
            </a:r>
            <a:r>
              <a:rPr lang="en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Fitt’s Law</a:t>
            </a:r>
            <a:r>
              <a:rPr lang="en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" sz="1800" b="0" baseline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lang="en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-Bagaimana </a:t>
            </a:r>
            <a:r>
              <a:rPr lang="en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Konsistensi</a:t>
            </a:r>
            <a:r>
              <a:rPr lang="en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dapat bekerja dengan baik? 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-Dengan</a:t>
            </a:r>
            <a:r>
              <a:rPr kumimoji="0" lang="en" sz="1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 cara apa </a:t>
            </a:r>
            <a:r>
              <a:rPr kumimoji="0" lang="en" sz="1800" i="1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The Mental Model </a:t>
            </a:r>
            <a:r>
              <a:rPr kumimoji="0" lang="en" sz="1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dan </a:t>
            </a:r>
            <a:r>
              <a:rPr kumimoji="0" lang="en" sz="1800" i="1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Conditioning</a:t>
            </a:r>
            <a:r>
              <a:rPr kumimoji="0" lang="en" sz="18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> dapat memberi pelayanan dengan baik?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lang="en" sz="1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-Bagaimana kita dapat mengetahui tentang aksi apa yang akan dilakukan oleh pengguna?</a:t>
            </a:r>
            <a:endParaRPr lang="en" sz="18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408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20" y="1609578"/>
            <a:ext cx="3937203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aleway" charset="0"/>
              </a:rPr>
              <a:t>UI </a:t>
            </a:r>
            <a:r>
              <a:rPr lang="en-US" sz="4000" dirty="0">
                <a:solidFill>
                  <a:schemeClr val="bg1"/>
                </a:solidFill>
                <a:latin typeface="Raleway" charset="0"/>
              </a:rPr>
              <a:t>Development</a:t>
            </a:r>
            <a:r>
              <a:rPr lang="en-US" sz="4000" b="1" dirty="0" smtClean="0">
                <a:solidFill>
                  <a:schemeClr val="bg1"/>
                </a:solidFill>
                <a:latin typeface="Raleway" charset="0"/>
              </a:rPr>
              <a:t> </a:t>
            </a: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1479361" y="2571750"/>
            <a:ext cx="6352904" cy="2656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pengembangannya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User Interface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berfungsi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sebagai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panduan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visual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bagi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pengguna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atas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tampilan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melalui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elemen-elemen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interaktif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berbagai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jenis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ukuran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platform/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perangkat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(device).</a:t>
            </a:r>
            <a:endParaRPr lang="en-US" sz="18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Interface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bertanggung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jawab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sebagai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alat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pemindah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kekuatan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aset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visual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sebuah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brand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tampilan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mendukung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User Experience.</a:t>
            </a: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970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2822" y="1827879"/>
            <a:ext cx="3505197" cy="120032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User Centric Design Thinking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7611989"/>
              </p:ext>
            </p:extLst>
          </p:nvPr>
        </p:nvGraphicFramePr>
        <p:xfrm>
          <a:off x="41031" y="16239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75129" y="426348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User Centered Design Solution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65231" y="3925766"/>
            <a:ext cx="23622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27431" y="3925766"/>
            <a:ext cx="0" cy="762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27431" y="4687766"/>
            <a:ext cx="6096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0044" y="1514568"/>
            <a:ext cx="4416338" cy="1200329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Proses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UI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Development</a:t>
            </a: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2270044" y="3011935"/>
            <a:ext cx="4416338" cy="2157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>- The </a:t>
            </a:r>
            <a:r>
              <a:rPr lang="en" sz="2000" dirty="0" smtClean="0">
                <a:solidFill>
                  <a:srgbClr val="FF5050"/>
                </a:solidFill>
              </a:rPr>
              <a:t>Client</a:t>
            </a:r>
            <a:endParaRPr kumimoji="0" lang="en" sz="2000" b="0" u="none" strike="noStrike" kern="0" cap="none" spc="0" normalizeH="0" noProof="0" dirty="0" smtClean="0">
              <a:ln>
                <a:noFill/>
              </a:ln>
              <a:solidFill>
                <a:srgbClr val="FF5050"/>
              </a:solidFill>
              <a:effectLst/>
              <a:uLnTx/>
              <a:uFillTx/>
              <a:sym typeface="Raleway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defRPr/>
            </a:pPr>
            <a:r>
              <a:rPr lang="en" sz="20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Site</a:t>
            </a:r>
            <a:r>
              <a:rPr lang="en" sz="2000" dirty="0" smtClean="0">
                <a:solidFill>
                  <a:srgbClr val="FF5050"/>
                </a:solidFill>
              </a:rPr>
              <a:t>Map</a:t>
            </a:r>
            <a:r>
              <a:rPr lang="e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Pemetaan</a:t>
            </a:r>
            <a:endParaRPr lang="en" sz="2000" b="0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lang="e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Grid &amp; </a:t>
            </a:r>
            <a:r>
              <a:rPr lang="en" sz="2000" dirty="0" smtClean="0">
                <a:solidFill>
                  <a:srgbClr val="FF5050"/>
                </a:solidFill>
              </a:rPr>
              <a:t>Layout</a:t>
            </a:r>
            <a:endParaRPr lang="en" sz="2000" b="0" dirty="0" smtClean="0">
              <a:solidFill>
                <a:srgbClr val="FF5050"/>
              </a:solidFill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>- Wire</a:t>
            </a:r>
            <a:r>
              <a:rPr lang="en" sz="2000" dirty="0" smtClean="0">
                <a:solidFill>
                  <a:srgbClr val="FF5050"/>
                </a:solidFill>
              </a:rPr>
              <a:t>Frame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0" lang="en" sz="2000" b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>/  </a:t>
            </a:r>
            <a:r>
              <a:rPr kumimoji="0" lang="en" sz="200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>Kerangka dasar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defRPr/>
            </a:pP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52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3862" y="1455236"/>
            <a:ext cx="2895600" cy="646331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The </a:t>
            </a:r>
            <a:r>
              <a:rPr lang="en-US" sz="3600" b="1" dirty="0" smtClean="0">
                <a:solidFill>
                  <a:srgbClr val="FF5050"/>
                </a:solidFill>
                <a:latin typeface="Raleway" charset="0"/>
              </a:rPr>
              <a:t>Client</a:t>
            </a:r>
            <a:endParaRPr lang="en-US" sz="3600" b="1" dirty="0">
              <a:solidFill>
                <a:srgbClr val="FF5050"/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062" y="2538488"/>
            <a:ext cx="5486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Tujuan Utama: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" sz="16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Kebutuhan?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sym typeface="Raleway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" sz="18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Target Audience: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Muda, tua, laki-laki, perempuan, murid sekolah, karyawan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" sz="1800" i="0" u="none" strike="noStrike" kern="0" cap="none" spc="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/>
              <a:sym typeface="Raleway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Kompetitor: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Siapa yang pernah membuatnya dan apakah berjalan dengan baik?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" sz="16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-Apa yang klien mau VS apa yang mereka benar-benar butuhkan</a:t>
            </a:r>
          </a:p>
        </p:txBody>
      </p:sp>
    </p:spTree>
    <p:extLst>
      <p:ext uri="{BB962C8B-B14F-4D97-AF65-F5344CB8AC3E}">
        <p14:creationId xmlns:p14="http://schemas.microsoft.com/office/powerpoint/2010/main" val="19766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507369"/>
            <a:ext cx="2286000" cy="646331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Site</a:t>
            </a:r>
            <a:r>
              <a:rPr lang="en-US" sz="3600" b="1" dirty="0" err="1" smtClean="0">
                <a:solidFill>
                  <a:srgbClr val="FF4747"/>
                </a:solidFill>
                <a:latin typeface="Raleway" charset="0"/>
              </a:rPr>
              <a:t>Map</a:t>
            </a:r>
            <a:endParaRPr lang="en-US" sz="3600" b="1" dirty="0">
              <a:solidFill>
                <a:srgbClr val="FF4747"/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3577" y="2690853"/>
            <a:ext cx="4949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Tujuan Utama: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-Penyusunan Struktur dan tata letak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Raleway"/>
              <a:sym typeface="Raleway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" sz="20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-Mendaftar dan mencatat setiap halaman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" sz="2000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Raleway"/>
              <a:sym typeface="Raleway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-Memetakan setiap alur rancangan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" sz="20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-Bahan referensi untuk di setujui klien</a:t>
            </a:r>
          </a:p>
        </p:txBody>
      </p:sp>
      <p:pic>
        <p:nvPicPr>
          <p:cNvPr id="4" name="Picture 2" descr="D:\ICON ICON\186224-web-design\186224-web-design\png\smartphone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63461"/>
            <a:ext cx="2532439" cy="25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J.Kenny\Pictures\Screenshots\Screenshot (30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92" y="1509342"/>
            <a:ext cx="5714685" cy="426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:\Users\J.Kenny\Pictures\Screenshots\Screenshot (30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519238"/>
            <a:ext cx="5688013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J.Kenny\Pictures\Screenshots\Screenshot (3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469414"/>
            <a:ext cx="56769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022" y="2873926"/>
            <a:ext cx="7561385" cy="2150300"/>
          </a:xfrm>
          <a:noFill/>
        </p:spPr>
        <p:txBody>
          <a:bodyPr>
            <a:normAutofit/>
          </a:bodyPr>
          <a:lstStyle/>
          <a:p>
            <a:pPr marL="0" lvl="0" indent="0" algn="ctr" defTabSz="914400">
              <a:spcBef>
                <a:spcPts val="0"/>
              </a:spcBef>
              <a:buNone/>
              <a:defRPr/>
            </a:pPr>
            <a:r>
              <a:rPr lang="en" sz="4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User Experience (</a:t>
            </a:r>
            <a:r>
              <a:rPr lang="en" sz="4000" b="1" kern="0" dirty="0">
                <a:solidFill>
                  <a:srgbClr val="FF5050"/>
                </a:solidFill>
                <a:latin typeface="Raleway"/>
                <a:sym typeface="Raleway"/>
              </a:rPr>
              <a:t>UX</a:t>
            </a:r>
            <a:r>
              <a:rPr lang="en" sz="4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) ialah pengalaman yang dirasakan oleh pengguna produk</a:t>
            </a:r>
            <a:endParaRPr lang="en-US" sz="4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2415" y="1534125"/>
            <a:ext cx="1752601" cy="1015663"/>
          </a:xfrm>
          <a:prstGeom prst="rect">
            <a:avLst/>
          </a:prstGeom>
          <a:noFill/>
          <a:ln w="76200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4747"/>
                </a:solidFill>
                <a:latin typeface="Raleway" charset="0"/>
              </a:rPr>
              <a:t>UX</a:t>
            </a:r>
            <a:endParaRPr lang="en-US" sz="6000" b="1" dirty="0">
              <a:solidFill>
                <a:srgbClr val="FF4747"/>
              </a:solidFill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830" y="1474177"/>
            <a:ext cx="3352800" cy="646331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Grid &amp; </a:t>
            </a:r>
            <a:r>
              <a:rPr lang="en-US" sz="3600" b="1" dirty="0" smtClean="0">
                <a:solidFill>
                  <a:srgbClr val="FF4747"/>
                </a:solidFill>
                <a:latin typeface="Raleway" charset="0"/>
              </a:rPr>
              <a:t>Layout</a:t>
            </a:r>
            <a:endParaRPr lang="en-US" sz="3600" b="1" dirty="0">
              <a:solidFill>
                <a:srgbClr val="FF4747"/>
              </a:solidFill>
              <a:latin typeface="Raleway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982" y="2363950"/>
            <a:ext cx="533760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Rumus Persamaan: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Urutan + Keselarasan + Keseimbangan + Kenyamanan = Perfect Design Communication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800" dirty="0">
              <a:solidFill>
                <a:schemeClr val="tx1">
                  <a:lumMod val="75000"/>
                  <a:lumOff val="25000"/>
                </a:schemeClr>
              </a:solidFill>
              <a:latin typeface="Raleway"/>
              <a:sym typeface="Raleway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Catatan: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-Keseimbangan Vertikal dan Horizontal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-Keseimbangan radial, simetris dan asimetris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-Ukuran, warna, bentuk, posisi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-Animasi dan efek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-Gestur/gerakan oleh pengguna</a:t>
            </a:r>
          </a:p>
        </p:txBody>
      </p:sp>
      <p:pic>
        <p:nvPicPr>
          <p:cNvPr id="5" name="Picture 2" descr="D:\ICON ICON\140788-user-interface-elements\140788-user-interface-elements\png\browser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5" y="23639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ICON ICON\140788-user-interface-elements\140788-user-interface-elements\png\browser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5" y="404439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J.Kenny\Pictures\Screenshots\Screenshot (30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49" y="1471246"/>
            <a:ext cx="5878513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4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J.Kenny\Pictures\Screenshots\Screenshot (30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59" y="1469750"/>
            <a:ext cx="5802313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.Kenny\Pictures\Screenshots\Screenshot (30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607527"/>
            <a:ext cx="605948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580" y="2019081"/>
            <a:ext cx="2895600" cy="646331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Wire</a:t>
            </a:r>
            <a:r>
              <a:rPr lang="en-US" sz="3600" b="1" dirty="0" err="1" smtClean="0">
                <a:solidFill>
                  <a:srgbClr val="FF4747"/>
                </a:solidFill>
                <a:latin typeface="Raleway" charset="0"/>
              </a:rPr>
              <a:t>Frame</a:t>
            </a:r>
            <a:endParaRPr lang="en-US" sz="3600" b="1" dirty="0">
              <a:solidFill>
                <a:srgbClr val="FF4747"/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3423" y="3248770"/>
            <a:ext cx="2766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Definisi</a:t>
            </a:r>
            <a:r>
              <a:rPr lang="e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Panduan visual untuk memperlihatkan tampilan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web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/ app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dalam rupa struktur</a:t>
            </a:r>
          </a:p>
        </p:txBody>
      </p:sp>
      <p:pic>
        <p:nvPicPr>
          <p:cNvPr id="5" name="Picture 3" descr="D:\ICON ICON\186224-web-design\186224-web-design\png\browser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04" y="28525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.Kenny\Pictures\Screenshots\Screenshot (30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9" y="1676527"/>
            <a:ext cx="6540094" cy="399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985" y="1824071"/>
            <a:ext cx="2895600" cy="64633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UI Tips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923" y="2794488"/>
            <a:ext cx="6705600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1. </a:t>
            </a:r>
            <a:r>
              <a:rPr lang="en" sz="2000" dirty="0" smtClean="0">
                <a:solidFill>
                  <a:srgbClr val="FF5050"/>
                </a:solidFill>
                <a:latin typeface="Raleway"/>
                <a:sym typeface="Raleway"/>
              </a:rPr>
              <a:t>Penggabungan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 fungsi-fungsi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sejenis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2. </a:t>
            </a:r>
            <a:r>
              <a:rPr lang="en" sz="2000" dirty="0" smtClean="0">
                <a:solidFill>
                  <a:srgbClr val="FF5050"/>
                </a:solidFill>
                <a:latin typeface="Raleway"/>
                <a:sym typeface="Raleway"/>
              </a:rPr>
              <a:t>Bedakan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 tombol/elemen yang sesuai kondisi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3. </a:t>
            </a:r>
            <a:r>
              <a:rPr lang="en" sz="2000" dirty="0" smtClean="0">
                <a:solidFill>
                  <a:srgbClr val="FF5050"/>
                </a:solidFill>
                <a:latin typeface="Raleway"/>
                <a:sym typeface="Raleway"/>
              </a:rPr>
              <a:t>Perkecil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 ladang pengisian </a:t>
            </a:r>
            <a:r>
              <a:rPr lang="en" sz="2000" dirty="0" smtClean="0">
                <a:solidFill>
                  <a:srgbClr val="FF5050"/>
                </a:solidFill>
                <a:latin typeface="Raleway"/>
                <a:sym typeface="Raleway"/>
              </a:rPr>
              <a:t>formulir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4. Fokus pada </a:t>
            </a:r>
            <a:r>
              <a:rPr lang="en" sz="2000" dirty="0" smtClean="0">
                <a:solidFill>
                  <a:srgbClr val="FF5050"/>
                </a:solidFill>
                <a:latin typeface="Raleway"/>
                <a:sym typeface="Raleway"/>
              </a:rPr>
              <a:t>pengerucutan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 aksi bagi pengguna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5. Tombol </a:t>
            </a:r>
            <a:r>
              <a:rPr lang="en" sz="2000" dirty="0" smtClean="0">
                <a:solidFill>
                  <a:srgbClr val="FF5050"/>
                </a:solidFill>
                <a:latin typeface="Raleway"/>
                <a:sym typeface="Raleway"/>
              </a:rPr>
              <a:t>multi </a:t>
            </a:r>
            <a:r>
              <a:rPr lang="en" sz="2000" i="1" dirty="0" smtClean="0">
                <a:solidFill>
                  <a:srgbClr val="FF5050"/>
                </a:solidFill>
                <a:latin typeface="Raleway"/>
                <a:sym typeface="Raleway"/>
              </a:rPr>
              <a:t>accomplishments</a:t>
            </a:r>
            <a:r>
              <a:rPr lang="en" sz="2000" dirty="0" smtClean="0">
                <a:solidFill>
                  <a:srgbClr val="FF5050"/>
                </a:solidFill>
                <a:latin typeface="Raleway"/>
                <a:sym typeface="Raleway"/>
              </a:rPr>
              <a:t>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6. Pendekatan bertahap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sym typeface="Raleway"/>
              </a:rPr>
              <a:t>7. Konsistensi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" sz="1600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391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8246" y="1685192"/>
            <a:ext cx="58674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4747"/>
                </a:solidFill>
                <a:latin typeface="Raleway" charset="0"/>
              </a:rPr>
              <a:t>Penggabungan</a:t>
            </a:r>
            <a:r>
              <a:rPr lang="en-US" sz="2400" dirty="0" smtClean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fungsi-fungsi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sejenis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1231173" y="2245676"/>
            <a:ext cx="691025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Jangan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duplikasi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elemen-elemen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fungsionalitas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menambah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kesulitan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bagi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user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karena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menambah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waktu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mereka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mempelajarinya</a:t>
            </a:r>
            <a:endParaRPr lang="en-US" sz="18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</p:txBody>
      </p:sp>
      <p:pic>
        <p:nvPicPr>
          <p:cNvPr id="4" name="Picture 3" descr="C:\Users\J.Kenny\Pictures\Screenshots\Screenshot (31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98" y="3312476"/>
            <a:ext cx="55626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5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1699763"/>
            <a:ext cx="65532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4747"/>
                </a:solidFill>
                <a:latin typeface="Raleway" charset="0"/>
              </a:rPr>
              <a:t>Pembedaan</a:t>
            </a:r>
            <a:r>
              <a:rPr lang="en-US" sz="2400" dirty="0" smtClean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tombol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atau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elemen-elemen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876300" y="2264006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18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Styling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seperti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warna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kedalaman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(form),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kontras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sangat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penting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isyarat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sebagai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panduan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bagi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user.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Bedakan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tampilan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tombol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mengisyaratkan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tombol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tsb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sudah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klik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belum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</p:txBody>
      </p:sp>
      <p:pic>
        <p:nvPicPr>
          <p:cNvPr id="4" name="Picture 4" descr="C:\Users\J.Kenny\Pictures\Screenshots\Screenshot (31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3" y="3338215"/>
            <a:ext cx="5467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207" y="1691682"/>
            <a:ext cx="405618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4747"/>
                </a:solidFill>
                <a:latin typeface="Raleway" charset="0"/>
              </a:rPr>
              <a:t>Perkecil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ladang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formulir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1231173" y="2155766"/>
            <a:ext cx="691025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Buang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semua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ladang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pengisian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kamu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anggap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tidak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perlu</a:t>
            </a:r>
            <a:endParaRPr lang="en-US" sz="18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Clr>
                <a:srgbClr val="FFFFFF"/>
              </a:buClr>
              <a:defRPr/>
            </a:pP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selalu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benci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proses yang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berbelit-belit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</p:txBody>
      </p:sp>
      <p:pic>
        <p:nvPicPr>
          <p:cNvPr id="4" name="Picture 5" descr="C:\Users\J.Kenny\Pictures\Screenshots\Screenshot (31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66567"/>
            <a:ext cx="5638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61" y="1043352"/>
            <a:ext cx="3792418" cy="961293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Raleway" charset="0"/>
              </a:rPr>
              <a:t>Apa</a:t>
            </a:r>
            <a:r>
              <a:rPr lang="en-US" dirty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Raleway" charset="0"/>
              </a:rPr>
              <a:t>UI?</a:t>
            </a:r>
            <a:endParaRPr lang="en-US" dirty="0">
              <a:solidFill>
                <a:schemeClr val="bg1"/>
              </a:solidFill>
              <a:latin typeface="Ralewa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461" y="2262554"/>
            <a:ext cx="7491045" cy="354130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User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interface,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berarti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 “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antarmuka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,”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adalah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cara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di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mana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seseorang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mengontrol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aplikasi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perangkat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lunak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atau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perangkat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keras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.</a:t>
            </a:r>
          </a:p>
          <a:p>
            <a:pPr lvl="0">
              <a:buClr>
                <a:srgbClr val="FFFFFF"/>
              </a:buClr>
              <a:defRPr/>
            </a:pP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Sebuah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antarmuka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pengguna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baik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memberikan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pengalaman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“user-friendly”,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memungkinkan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pengguna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berinteraksi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dengan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perangkat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lunak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atau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perangkat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keras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dengan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cara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alami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intuitif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4850" y="1583683"/>
            <a:ext cx="456027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4747"/>
                </a:solidFill>
                <a:latin typeface="Raleway" charset="0"/>
              </a:rPr>
              <a:t>Pengerucutan</a:t>
            </a:r>
            <a:r>
              <a:rPr lang="en-US" sz="2400" dirty="0" smtClean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aksi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pengguna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637757" y="2116962"/>
            <a:ext cx="7914462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Sering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orang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berharap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apabila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tombol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link yang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banyak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memenuhi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semua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kebutuhan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user.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Mereka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rgbClr val="FF5050"/>
                </a:solidFill>
              </a:rPr>
              <a:t>salah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besar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Fokus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pengarahan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kepada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link-link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penting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jauh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lebih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bermanfaat</a:t>
            </a:r>
            <a:r>
              <a:rPr 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sym typeface="Raleway"/>
            </a:endParaRPr>
          </a:p>
        </p:txBody>
      </p:sp>
      <p:pic>
        <p:nvPicPr>
          <p:cNvPr id="4" name="Picture 6" descr="C:\Users\J.Kenny\Pictures\Screenshots\Screenshot (3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76" y="3210433"/>
            <a:ext cx="56102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9965" y="1518896"/>
            <a:ext cx="4712677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Tombol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 </a:t>
            </a:r>
            <a:r>
              <a:rPr lang="en-US" sz="2400" b="1" dirty="0" smtClean="0">
                <a:solidFill>
                  <a:srgbClr val="FF5050"/>
                </a:solidFill>
                <a:latin typeface="Raleway" charset="0"/>
              </a:rPr>
              <a:t>Multi </a:t>
            </a:r>
            <a:r>
              <a:rPr lang="en-US" sz="2400" b="1" i="1" dirty="0" smtClean="0">
                <a:solidFill>
                  <a:srgbClr val="FF5050"/>
                </a:solidFill>
                <a:latin typeface="Raleway" charset="0"/>
              </a:rPr>
              <a:t>Accomplishments</a:t>
            </a: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2590804" y="2079380"/>
            <a:ext cx="419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Sambil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menyelam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minum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air. </a:t>
            </a:r>
          </a:p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Setuju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1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Raleway"/>
            </a:endParaRPr>
          </a:p>
        </p:txBody>
      </p:sp>
      <p:pic>
        <p:nvPicPr>
          <p:cNvPr id="4" name="Picture 7" descr="C:\Users\J.Kenny\Pictures\Screenshots\Screenshot (31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2917580"/>
            <a:ext cx="56388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580" y="1393769"/>
            <a:ext cx="377483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Pendekatan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 </a:t>
            </a:r>
            <a:r>
              <a:rPr lang="en-US" sz="2400" b="1" dirty="0" err="1" smtClean="0">
                <a:solidFill>
                  <a:srgbClr val="FF4747"/>
                </a:solidFill>
                <a:latin typeface="Raleway" charset="0"/>
              </a:rPr>
              <a:t>Bertahap</a:t>
            </a:r>
            <a:endParaRPr lang="en-US" sz="2400" b="1" dirty="0" smtClean="0">
              <a:solidFill>
                <a:srgbClr val="FF4747"/>
              </a:solidFill>
              <a:latin typeface="Raleway" charset="0"/>
            </a:endParaRP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804856" y="2031281"/>
            <a:ext cx="7534281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Daripada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buru-buru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mengajak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pengunjung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sign up, </a:t>
            </a:r>
          </a:p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Ajak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mereka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rgbClr val="FF5050"/>
                </a:solidFill>
              </a:rPr>
              <a:t>sneak-peek</a:t>
            </a:r>
            <a:r>
              <a:rPr lang="en-US" sz="1800" b="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konten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terlebih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dahulu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sehingga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mereka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rgbClr val="FF5050"/>
                </a:solidFill>
              </a:rPr>
              <a:t>kepo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produk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kamu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</a:p>
          <a:p>
            <a:pPr lvl="0" algn="ctr">
              <a:buClr>
                <a:srgbClr val="FFFFFF"/>
              </a:buClr>
              <a:defRPr/>
            </a:pPr>
            <a:endParaRPr lang="en-US" sz="1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Raleway"/>
            </a:endParaRPr>
          </a:p>
        </p:txBody>
      </p:sp>
      <p:pic>
        <p:nvPicPr>
          <p:cNvPr id="4" name="Picture 8" descr="C:\Users\J.Kenny\Pictures\Screenshots\Screenshot (31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03" y="3261377"/>
            <a:ext cx="5716588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397" y="1446880"/>
            <a:ext cx="27432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charset="0"/>
              </a:rPr>
              <a:t>Konsistensi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charset="0"/>
            </a:endParaRPr>
          </a:p>
        </p:txBody>
      </p:sp>
      <p:sp>
        <p:nvSpPr>
          <p:cNvPr id="3" name="Shape 93"/>
          <p:cNvSpPr txBox="1">
            <a:spLocks/>
          </p:cNvSpPr>
          <p:nvPr/>
        </p:nvSpPr>
        <p:spPr>
          <a:xfrm>
            <a:off x="804857" y="2069040"/>
            <a:ext cx="7534281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memperjuangkan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konsistensi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 User Interface </a:t>
            </a:r>
          </a:p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Daripada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menyulitkan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harus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tahu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rgbClr val="FF5050"/>
                </a:solidFill>
              </a:rPr>
              <a:t>belajar</a:t>
            </a:r>
            <a:r>
              <a:rPr lang="en-US" sz="1800" b="0" dirty="0" smtClean="0">
                <a:solidFill>
                  <a:srgbClr val="FF5050"/>
                </a:solidFill>
              </a:rPr>
              <a:t> </a:t>
            </a:r>
            <a:r>
              <a:rPr lang="en-US" sz="1800" b="0" dirty="0" err="1" smtClean="0">
                <a:solidFill>
                  <a:srgbClr val="FF5050"/>
                </a:solidFill>
              </a:rPr>
              <a:t>lagi</a:t>
            </a:r>
            <a:r>
              <a:rPr lang="en-US" sz="1800" b="0" dirty="0" smtClean="0">
                <a:solidFill>
                  <a:srgbClr val="FF5050"/>
                </a:solidFill>
              </a:rPr>
              <a:t> </a:t>
            </a:r>
          </a:p>
          <a:p>
            <a:pPr lvl="0" algn="ctr">
              <a:buClr>
                <a:srgbClr val="FFFFFF"/>
              </a:buClr>
              <a:defRPr/>
            </a:pPr>
            <a:r>
              <a:rPr lang="en-US" sz="18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entang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produk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anda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 </a:t>
            </a:r>
          </a:p>
          <a:p>
            <a:pPr lvl="0" algn="ctr">
              <a:buClr>
                <a:srgbClr val="FFFFFF"/>
              </a:buClr>
              <a:defRPr/>
            </a:pPr>
            <a:endParaRPr lang="en-US" sz="1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buClr>
                <a:srgbClr val="FFFFFF"/>
              </a:buClr>
              <a:defRPr/>
            </a:pP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Raleway"/>
            </a:endParaRPr>
          </a:p>
        </p:txBody>
      </p:sp>
      <p:pic>
        <p:nvPicPr>
          <p:cNvPr id="4" name="Picture 2" descr="C:\Users\J.Kenny\Pictures\Screenshots\Screenshot (31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78" y="3231098"/>
            <a:ext cx="573563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J.Kenny\Pictures\Screenshots\Screenshot (30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93" y="1414462"/>
            <a:ext cx="5916613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gradFill>
            <a:gsLst>
              <a:gs pos="12000">
                <a:srgbClr val="FF5050">
                  <a:alpha val="36000"/>
                </a:srgbClr>
              </a:gs>
              <a:gs pos="100000">
                <a:srgbClr val="7030A0">
                  <a:alpha val="36000"/>
                </a:srgb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52954"/>
            <a:ext cx="9144001" cy="4233298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539" y="2853707"/>
            <a:ext cx="8088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sz="9600" b="1" kern="0" dirty="0" smtClean="0">
                <a:solidFill>
                  <a:schemeClr val="bg1">
                    <a:lumMod val="95000"/>
                  </a:schemeClr>
                </a:solidFill>
                <a:latin typeface="Raleway" charset="0"/>
                <a:cs typeface="Arial"/>
                <a:sym typeface="Arial"/>
              </a:rPr>
              <a:t>Thank</a:t>
            </a:r>
            <a:r>
              <a:rPr lang="en-US" sz="9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Arial"/>
                <a:sym typeface="Arial"/>
              </a:rPr>
              <a:t> </a:t>
            </a:r>
            <a:r>
              <a:rPr lang="en-US" sz="9600" b="1" kern="0" dirty="0" smtClean="0">
                <a:solidFill>
                  <a:srgbClr val="FF4747"/>
                </a:solidFill>
                <a:latin typeface="Raleway" charset="0"/>
                <a:cs typeface="Arial"/>
                <a:sym typeface="Arial"/>
              </a:rPr>
              <a:t>you!</a:t>
            </a:r>
            <a:endParaRPr lang="en-US" sz="9600" b="1" kern="0" dirty="0">
              <a:solidFill>
                <a:srgbClr val="FF4747"/>
              </a:solidFill>
              <a:latin typeface="Raleway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4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5" y="2840530"/>
            <a:ext cx="6986954" cy="2150300"/>
          </a:xfrm>
        </p:spPr>
        <p:txBody>
          <a:bodyPr>
            <a:noAutofit/>
          </a:bodyPr>
          <a:lstStyle/>
          <a:p>
            <a:pPr marL="0" lvl="0" indent="0" algn="ctr" defTabSz="914400">
              <a:spcBef>
                <a:spcPts val="0"/>
              </a:spcBef>
              <a:buNone/>
              <a:defRPr/>
            </a:pPr>
            <a:r>
              <a:rPr lang="e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User </a:t>
            </a:r>
            <a:r>
              <a:rPr lang="en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Interface </a:t>
            </a:r>
            <a:r>
              <a:rPr lang="en" b="1" kern="0" dirty="0" smtClean="0">
                <a:solidFill>
                  <a:srgbClr val="6666FF"/>
                </a:solidFill>
                <a:latin typeface="Raleway"/>
                <a:sym typeface="Raleway"/>
              </a:rPr>
              <a:t> </a:t>
            </a:r>
            <a:r>
              <a:rPr lang="en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       ialah </a:t>
            </a:r>
            <a:r>
              <a:rPr lang="e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tampilan antarmuka </a:t>
            </a:r>
            <a:r>
              <a:rPr lang="en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produk di mata </a:t>
            </a:r>
            <a:r>
              <a:rPr lang="e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pengguna </a:t>
            </a:r>
            <a:r>
              <a:rPr lang="en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yang </a:t>
            </a:r>
            <a:r>
              <a:rPr lang="e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dirancang untuk memberikan </a:t>
            </a:r>
            <a:r>
              <a:rPr lang="en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sym typeface="Raleway"/>
              </a:rPr>
              <a:t>efektifitas operasionalnya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2415" y="1534125"/>
            <a:ext cx="1752601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Raleway" charset="0"/>
              </a:rPr>
              <a:t>UI</a:t>
            </a:r>
            <a:endParaRPr lang="en-US" sz="6000" b="1" dirty="0">
              <a:solidFill>
                <a:schemeClr val="bg1"/>
              </a:solidFill>
              <a:latin typeface="Raleway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0" y="2850608"/>
            <a:ext cx="6699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1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3722" y="3002414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User</a:t>
            </a:r>
            <a:r>
              <a:rPr kumimoji="0" lang="en" sz="28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 Interface (UI)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066" y="300241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User</a:t>
            </a:r>
            <a:r>
              <a:rPr kumimoji="0" lang="en" sz="28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 Experience (</a:t>
            </a:r>
            <a:r>
              <a:rPr kumimoji="0" lang="en" sz="2800" b="1" i="0" u="none" strike="noStrike" kern="0" cap="none" spc="0" normalizeH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/>
                <a:sym typeface="Raleway"/>
              </a:rPr>
              <a:t>UX</a:t>
            </a:r>
            <a:r>
              <a:rPr kumimoji="0" lang="en" sz="28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hape 93"/>
          <p:cNvSpPr txBox="1">
            <a:spLocks/>
          </p:cNvSpPr>
          <p:nvPr/>
        </p:nvSpPr>
        <p:spPr>
          <a:xfrm>
            <a:off x="778066" y="3626064"/>
            <a:ext cx="3700149" cy="666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Pengalaman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secara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menyeluruh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Clr>
                <a:srgbClr val="FFFFFF"/>
              </a:buClr>
              <a:defRPr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Clr>
                <a:srgbClr val="FFFFFF"/>
              </a:buClr>
              <a:defRPr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Keseluruhan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truktur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memenuhi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tujuan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rancangan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secara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luas</a:t>
            </a: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Raleway"/>
              </a:rPr>
            </a:b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rgbClr val="FB8C00"/>
              </a:solidFill>
              <a:effectLst/>
              <a:uLnTx/>
              <a:uFillTx/>
              <a:sym typeface="Raleway"/>
            </a:endParaRPr>
          </a:p>
        </p:txBody>
      </p:sp>
      <p:sp>
        <p:nvSpPr>
          <p:cNvPr id="7" name="Shape 93"/>
          <p:cNvSpPr txBox="1">
            <a:spLocks/>
          </p:cNvSpPr>
          <p:nvPr/>
        </p:nvSpPr>
        <p:spPr>
          <a:xfrm>
            <a:off x="5303014" y="3517544"/>
            <a:ext cx="2954215" cy="666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Tata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letak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setiap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tampilan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antarmuka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seluruh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secara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detail</a:t>
            </a: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Raleway"/>
              </a:rPr>
              <a:t/>
            </a:r>
            <a:b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Raleway"/>
              </a:rPr>
            </a:b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rgbClr val="FB8C00"/>
              </a:solidFill>
              <a:effectLst/>
              <a:uLnTx/>
              <a:uFillTx/>
              <a:sym typeface="Ralewa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5721" y="1808326"/>
            <a:ext cx="1828801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Raleway" charset="0"/>
              </a:rPr>
              <a:t>UI</a:t>
            </a:r>
            <a:endParaRPr lang="en-US" sz="6000" b="1" dirty="0">
              <a:solidFill>
                <a:schemeClr val="bg1"/>
              </a:solidFill>
              <a:latin typeface="Ralewa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739" y="1808326"/>
            <a:ext cx="1828801" cy="1015663"/>
          </a:xfrm>
          <a:prstGeom prst="rect">
            <a:avLst/>
          </a:prstGeom>
          <a:noFill/>
          <a:ln w="76200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5050"/>
                </a:solidFill>
                <a:latin typeface="Raleway" charset="0"/>
              </a:rPr>
              <a:t>UX</a:t>
            </a:r>
            <a:endParaRPr lang="en-US" sz="6000" b="1" dirty="0">
              <a:solidFill>
                <a:srgbClr val="FF5050"/>
              </a:solidFill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9846" y="3001759"/>
            <a:ext cx="5650523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-</a:t>
            </a:r>
            <a:r>
              <a:rPr lang="en-US" sz="2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Penemuan</a:t>
            </a:r>
            <a:r>
              <a:rPr 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, </a:t>
            </a:r>
            <a:r>
              <a:rPr lang="en-US" sz="2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Riset</a:t>
            </a:r>
            <a:r>
              <a:rPr 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pengguna</a:t>
            </a:r>
            <a:r>
              <a:rPr 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</a:p>
          <a:p>
            <a:pPr lvl="0" defTabSz="914400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-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Wireframing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/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Kerangka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dasar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</a:t>
            </a:r>
          </a:p>
          <a:p>
            <a:pPr lvl="0" defTabSz="914400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-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Desain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visual </a:t>
            </a:r>
          </a:p>
          <a:p>
            <a:pPr lvl="0" defTabSz="914400">
              <a:defRPr/>
            </a:pPr>
            <a:r>
              <a:rPr 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-</a:t>
            </a:r>
            <a:r>
              <a:rPr lang="en-US" sz="2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Produksi</a:t>
            </a:r>
            <a:r>
              <a:rPr 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 &amp; </a:t>
            </a:r>
            <a:r>
              <a:rPr lang="en-US" sz="2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</a:rPr>
              <a:t>Pengembangan</a:t>
            </a:r>
            <a:endParaRPr 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Ralewa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9846" y="1709227"/>
            <a:ext cx="5416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sz="6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charset="0"/>
                <a:cs typeface="Arial"/>
                <a:sym typeface="Arial"/>
              </a:rPr>
              <a:t>Proses </a:t>
            </a:r>
            <a:r>
              <a:rPr lang="en-US" sz="6000" b="1" kern="0" dirty="0" err="1">
                <a:solidFill>
                  <a:srgbClr val="FF4747"/>
                </a:solidFill>
                <a:latin typeface="Raleway" charset="0"/>
                <a:cs typeface="Arial"/>
                <a:sym typeface="Arial"/>
              </a:rPr>
              <a:t>desain</a:t>
            </a:r>
            <a:endParaRPr lang="en-US" sz="6000" b="1" kern="0" dirty="0">
              <a:solidFill>
                <a:srgbClr val="FF4747"/>
              </a:solidFill>
              <a:latin typeface="Raleway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7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95028"/>
            <a:ext cx="9144000" cy="347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500" b="1" dirty="0" err="1">
                <a:solidFill>
                  <a:schemeClr val="bg1"/>
                </a:solidFill>
                <a:latin typeface="Raleway" charset="0"/>
              </a:rPr>
              <a:t>Bagaimana</a:t>
            </a:r>
            <a:r>
              <a:rPr lang="en-US" sz="5500" b="1" dirty="0">
                <a:solidFill>
                  <a:schemeClr val="bg1"/>
                </a:solidFill>
                <a:latin typeface="Raleway" charset="0"/>
              </a:rPr>
              <a:t> </a:t>
            </a:r>
          </a:p>
          <a:p>
            <a:pPr algn="ctr"/>
            <a:r>
              <a:rPr lang="en-US" sz="5500" b="1" dirty="0">
                <a:solidFill>
                  <a:schemeClr val="bg1"/>
                </a:solidFill>
                <a:latin typeface="Raleway" charset="0"/>
              </a:rPr>
              <a:t>UI </a:t>
            </a:r>
            <a:r>
              <a:rPr lang="en-US" sz="5500" b="1" dirty="0" err="1">
                <a:solidFill>
                  <a:schemeClr val="bg1"/>
                </a:solidFill>
                <a:latin typeface="Raleway" charset="0"/>
              </a:rPr>
              <a:t>dan</a:t>
            </a:r>
            <a:r>
              <a:rPr lang="en-US" sz="5500" b="1" dirty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en-US" sz="5500" b="1" dirty="0">
                <a:solidFill>
                  <a:srgbClr val="FF5050"/>
                </a:solidFill>
                <a:latin typeface="Raleway" charset="0"/>
              </a:rPr>
              <a:t>UX</a:t>
            </a:r>
            <a:r>
              <a:rPr lang="en-US" sz="5500" b="1" dirty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en-US" sz="5500" b="1" dirty="0" err="1">
                <a:solidFill>
                  <a:schemeClr val="bg1"/>
                </a:solidFill>
                <a:latin typeface="Raleway" charset="0"/>
              </a:rPr>
              <a:t>memenuhi</a:t>
            </a:r>
            <a:r>
              <a:rPr lang="en-US" sz="5500" b="1" dirty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en-US" sz="5500" b="1" dirty="0" err="1">
                <a:solidFill>
                  <a:schemeClr val="bg1"/>
                </a:solidFill>
                <a:latin typeface="Raleway" charset="0"/>
              </a:rPr>
              <a:t>kebutuhan</a:t>
            </a:r>
            <a:r>
              <a:rPr lang="en-US" sz="5500" b="1" dirty="0">
                <a:solidFill>
                  <a:schemeClr val="bg1"/>
                </a:solidFill>
                <a:latin typeface="Raleway" charset="0"/>
              </a:rPr>
              <a:t> </a:t>
            </a:r>
            <a:r>
              <a:rPr lang="en-US" sz="5500" b="1" dirty="0" err="1">
                <a:solidFill>
                  <a:schemeClr val="bg1"/>
                </a:solidFill>
                <a:latin typeface="Raleway" charset="0"/>
              </a:rPr>
              <a:t>desain</a:t>
            </a:r>
            <a:r>
              <a:rPr lang="en-US" sz="5500" b="1" dirty="0">
                <a:solidFill>
                  <a:schemeClr val="bg1"/>
                </a:solidFill>
                <a:latin typeface="Raleway" charset="0"/>
              </a:rPr>
              <a:t> yang </a:t>
            </a:r>
            <a:r>
              <a:rPr lang="en-US" sz="5500" b="1" dirty="0" err="1">
                <a:solidFill>
                  <a:schemeClr val="bg1"/>
                </a:solidFill>
                <a:latin typeface="Raleway" charset="0"/>
              </a:rPr>
              <a:t>diinginkan</a:t>
            </a:r>
            <a:r>
              <a:rPr lang="en-US" sz="5500" b="1" dirty="0">
                <a:solidFill>
                  <a:schemeClr val="bg1"/>
                </a:solidFill>
                <a:latin typeface="Raleway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79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7300" y="1461764"/>
            <a:ext cx="6629400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Raleway" charset="0"/>
              </a:rPr>
              <a:t>Apa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tujuan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a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plikasi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yang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dibuat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4747"/>
              </a:solidFill>
              <a:effectLst/>
              <a:uLnTx/>
              <a:uFillTx/>
              <a:latin typeface="Ralewa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300" y="2281442"/>
            <a:ext cx="52578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4747"/>
                </a:solidFill>
                <a:effectLst/>
                <a:uLnTx/>
                <a:uFillTx/>
                <a:latin typeface="Raleway" charset="0"/>
              </a:rPr>
              <a:t>Apa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yang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nantinya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dapat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dilakukan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oleh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a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plikasi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4747"/>
              </a:solidFill>
              <a:effectLst/>
              <a:uLnTx/>
              <a:uFillTx/>
              <a:latin typeface="Ralew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300" y="3584331"/>
            <a:ext cx="66294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4747"/>
                </a:solidFill>
                <a:effectLst/>
                <a:uLnTx/>
                <a:uFillTx/>
                <a:latin typeface="Raleway" charset="0"/>
              </a:rPr>
              <a:t>Apa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saja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yang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akan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dibutuhkan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dalam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aplikasi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4747"/>
              </a:solidFill>
              <a:effectLst/>
              <a:uLnTx/>
              <a:uFillTx/>
              <a:latin typeface="Ralewa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7300" y="4881196"/>
            <a:ext cx="64770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4747"/>
                </a:solidFill>
                <a:effectLst/>
                <a:uLnTx/>
                <a:uFillTx/>
                <a:latin typeface="Raleway" charset="0"/>
              </a:rPr>
              <a:t>Akankah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aplikasi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memenuhi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kebutuhan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pengguna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</a:rPr>
              <a:t>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4747"/>
              </a:solidFill>
              <a:effectLst/>
              <a:uLnTx/>
              <a:uFillTx/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953</Words>
  <Application>Microsoft Office PowerPoint</Application>
  <PresentationFormat>On-screen Show (4:3)</PresentationFormat>
  <Paragraphs>179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UI &amp; UX </vt:lpstr>
      <vt:lpstr>Apa itu UX ?</vt:lpstr>
      <vt:lpstr>PowerPoint Presentation</vt:lpstr>
      <vt:lpstr>Apa itu UI?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Jupiter Zhuo</dc:creator>
  <cp:lastModifiedBy>J.Kenny</cp:lastModifiedBy>
  <cp:revision>35</cp:revision>
  <dcterms:created xsi:type="dcterms:W3CDTF">2017-01-18T10:36:33Z</dcterms:created>
  <dcterms:modified xsi:type="dcterms:W3CDTF">2017-01-23T12:33:33Z</dcterms:modified>
</cp:coreProperties>
</file>