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858000" cy="9144000"/>
  <p:embeddedFontLs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6.xml"/><Relationship Id="rId41"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Helvetica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2" name="Shape 18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9" name="Shape 18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2" name="Shape 20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6" name="Shape 21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4" name="Shape 24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1" name="Shape 25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8" name="Shape 25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2" name="Shape 27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7" name="Shape 30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8" name="Shape 12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5" name="Shape 15"/>
        <p:cNvGrpSpPr/>
        <p:nvPr/>
      </p:nvGrpSpPr>
      <p:grpSpPr>
        <a:xfrm>
          <a:off x="0" y="0"/>
          <a:ext cx="0" cy="0"/>
          <a:chOff x="0" y="0"/>
          <a:chExt cx="0" cy="0"/>
        </a:xfrm>
      </p:grpSpPr>
      <p:sp>
        <p:nvSpPr>
          <p:cNvPr id="16" name="Shape 16"/>
          <p:cNvSpPr/>
          <p:nvPr/>
        </p:nvSpPr>
        <p:spPr>
          <a:xfrm>
            <a:off x="584200" y="5998280"/>
            <a:ext cx="3517899" cy="195439"/>
          </a:xfrm>
          <a:prstGeom prst="rect">
            <a:avLst/>
          </a:prstGeom>
          <a:solidFill>
            <a:srgbClr val="374F6C"/>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1371600" y="1095837"/>
            <a:ext cx="7315200" cy="4394200"/>
          </a:xfrm>
          <a:prstGeom prst="rect">
            <a:avLst/>
          </a:prstGeom>
          <a:solidFill>
            <a:srgbClr val="374F6C">
              <a:alpha val="48627"/>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_83006385_code.jpg" id="18" name="Shape 18"/>
          <p:cNvPicPr preferRelativeResize="0"/>
          <p:nvPr/>
        </p:nvPicPr>
        <p:blipFill rotWithShape="1">
          <a:blip r:embed="rId2">
            <a:alphaModFix amt="20000"/>
          </a:blip>
          <a:srcRect b="0" l="0" r="0" t="0"/>
          <a:stretch/>
        </p:blipFill>
        <p:spPr>
          <a:xfrm>
            <a:off x="584200" y="1476837"/>
            <a:ext cx="7874000" cy="4426141"/>
          </a:xfrm>
          <a:prstGeom prst="rect">
            <a:avLst/>
          </a:prstGeom>
          <a:solidFill>
            <a:srgbClr val="27384B"/>
          </a:solidFill>
          <a:ln>
            <a:noFill/>
          </a:ln>
        </p:spPr>
      </p:pic>
      <p:sp>
        <p:nvSpPr>
          <p:cNvPr id="19" name="Shape 19"/>
          <p:cNvSpPr txBox="1"/>
          <p:nvPr>
            <p:ph type="ctrTitle"/>
          </p:nvPr>
        </p:nvSpPr>
        <p:spPr>
          <a:xfrm>
            <a:off x="685800" y="2130425"/>
            <a:ext cx="7556500" cy="1470024"/>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Helvetica Neue"/>
              <a:buNone/>
              <a:defRPr b="0" i="0" sz="6600" u="none" cap="none" strike="noStrike">
                <a:solidFill>
                  <a:schemeClr val="lt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descr="bangsacerdas.png" id="23" name="Shape 23"/>
          <p:cNvPicPr preferRelativeResize="0"/>
          <p:nvPr/>
        </p:nvPicPr>
        <p:blipFill rotWithShape="1">
          <a:blip r:embed="rId3">
            <a:alphaModFix amt="73000"/>
          </a:blip>
          <a:srcRect b="0" l="0" r="0" t="0"/>
          <a:stretch/>
        </p:blipFill>
        <p:spPr>
          <a:xfrm>
            <a:off x="6553200" y="170805"/>
            <a:ext cx="2133599" cy="746759"/>
          </a:xfrm>
          <a:prstGeom prst="rect">
            <a:avLst/>
          </a:prstGeom>
          <a:noFill/>
          <a:ln>
            <a:noFill/>
          </a:ln>
        </p:spPr>
      </p:pic>
      <p:sp>
        <p:nvSpPr>
          <p:cNvPr id="24" name="Shape 24"/>
          <p:cNvSpPr txBox="1"/>
          <p:nvPr/>
        </p:nvSpPr>
        <p:spPr>
          <a:xfrm flipH="1">
            <a:off x="520509" y="5924153"/>
            <a:ext cx="3340100"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400" u="none" cap="none" strike="noStrike">
                <a:solidFill>
                  <a:schemeClr val="lt1"/>
                </a:solidFill>
                <a:latin typeface="Helvetica Neue"/>
                <a:ea typeface="Helvetica Neue"/>
                <a:cs typeface="Helvetica Neue"/>
                <a:sym typeface="Helvetica Neue"/>
              </a:rPr>
              <a:t>Bangsacerdas institute</a:t>
            </a:r>
          </a:p>
        </p:txBody>
      </p:sp>
      <p:grpSp>
        <p:nvGrpSpPr>
          <p:cNvPr id="25" name="Shape 25"/>
          <p:cNvGrpSpPr/>
          <p:nvPr/>
        </p:nvGrpSpPr>
        <p:grpSpPr>
          <a:xfrm flipH="1">
            <a:off x="292100" y="370467"/>
            <a:ext cx="393700" cy="415394"/>
            <a:chOff x="8399118" y="274640"/>
            <a:chExt cx="477519" cy="415394"/>
          </a:xfrm>
        </p:grpSpPr>
        <p:sp>
          <p:nvSpPr>
            <p:cNvPr id="26" name="Shape 26"/>
            <p:cNvSpPr/>
            <p:nvPr/>
          </p:nvSpPr>
          <p:spPr>
            <a:xfrm>
              <a:off x="8399118" y="274640"/>
              <a:ext cx="431799" cy="53721"/>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7" name="Shape 27"/>
            <p:cNvSpPr/>
            <p:nvPr/>
          </p:nvSpPr>
          <p:spPr>
            <a:xfrm rot="5400000">
              <a:off x="8646081" y="459478"/>
              <a:ext cx="415393" cy="45718"/>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28" name="Shape 28"/>
          <p:cNvGrpSpPr/>
          <p:nvPr/>
        </p:nvGrpSpPr>
        <p:grpSpPr>
          <a:xfrm flipH="1" rot="10800000">
            <a:off x="8458199" y="5876043"/>
            <a:ext cx="393700" cy="415394"/>
            <a:chOff x="8399118" y="274640"/>
            <a:chExt cx="477519" cy="415394"/>
          </a:xfrm>
        </p:grpSpPr>
        <p:sp>
          <p:nvSpPr>
            <p:cNvPr id="29" name="Shape 29"/>
            <p:cNvSpPr/>
            <p:nvPr/>
          </p:nvSpPr>
          <p:spPr>
            <a:xfrm>
              <a:off x="8399118" y="274640"/>
              <a:ext cx="431799" cy="53721"/>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 name="Shape 30"/>
            <p:cNvSpPr/>
            <p:nvPr/>
          </p:nvSpPr>
          <p:spPr>
            <a:xfrm rot="5400000">
              <a:off x="8646081" y="459478"/>
              <a:ext cx="415393" cy="45718"/>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31" name="Shape 31"/>
          <p:cNvSpPr txBox="1"/>
          <p:nvPr/>
        </p:nvSpPr>
        <p:spPr>
          <a:xfrm>
            <a:off x="685800" y="4010948"/>
            <a:ext cx="75565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Helvetica Neue"/>
              <a:buNone/>
            </a:pPr>
            <a:r>
              <a:rPr b="0" lang="en-US" sz="2400" u="none">
                <a:solidFill>
                  <a:schemeClr val="lt1"/>
                </a:solidFill>
                <a:latin typeface="Helvetica Neue"/>
                <a:ea typeface="Helvetica Neue"/>
                <a:cs typeface="Helvetica Neue"/>
                <a:sym typeface="Helvetica Neue"/>
              </a:rPr>
              <a:t>Bangsacerdas institute </a:t>
            </a:r>
            <a:r>
              <a:rPr b="0" lang="en-US" sz="2400" u="none">
                <a:solidFill>
                  <a:schemeClr val="lt1"/>
                </a:solidFill>
                <a:latin typeface="Helvetica Neue"/>
                <a:ea typeface="Helvetica Neue"/>
                <a:cs typeface="Helvetica Neue"/>
                <a:sym typeface="Helvetica Neue"/>
              </a:rPr>
              <a:t>Batch 1 : 20 January 2017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5" name="Shape 95"/>
        <p:cNvGrpSpPr/>
        <p:nvPr/>
      </p:nvGrpSpPr>
      <p:grpSpPr>
        <a:xfrm>
          <a:off x="0" y="0"/>
          <a:ext cx="0" cy="0"/>
          <a:chOff x="0" y="0"/>
          <a:chExt cx="0" cy="0"/>
        </a:xfrm>
      </p:grpSpPr>
      <p:sp>
        <p:nvSpPr>
          <p:cNvPr id="96" name="Shape 96"/>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457199" y="274637"/>
            <a:ext cx="5562601" cy="1532455"/>
          </a:xfrm>
          <a:prstGeom prst="rect">
            <a:avLst/>
          </a:prstGeom>
          <a:noFill/>
          <a:ln>
            <a:noFill/>
          </a:ln>
        </p:spPr>
        <p:txBody>
          <a:bodyPr anchorCtr="0" anchor="ctr" bIns="91425" lIns="91425" rIns="91425" tIns="91425"/>
          <a:lstStyle>
            <a:lvl1pPr indent="0" lvl="0" marL="0" marR="0" rtl="0" algn="ctr">
              <a:spcBef>
                <a:spcPts val="0"/>
              </a:spcBef>
              <a:buClr>
                <a:srgbClr val="27384B"/>
              </a:buClr>
              <a:buFont typeface="Helvetica Neue"/>
              <a:buNone/>
              <a:defRPr b="1" i="0" sz="4800" u="none" cap="none" strike="noStrike">
                <a:solidFill>
                  <a:srgbClr val="27384B"/>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457200" y="2246656"/>
            <a:ext cx="8229600" cy="3879507"/>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Helvetica Neue"/>
                <a:ea typeface="Helvetica Neue"/>
                <a:cs typeface="Helvetica Neue"/>
                <a:sym typeface="Helvetica Neue"/>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Helvetica Neue"/>
                <a:ea typeface="Helvetica Neue"/>
                <a:cs typeface="Helvetica Neue"/>
                <a:sym typeface="Helvetica Neue"/>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Helvetica Neue"/>
                <a:ea typeface="Helvetica Neue"/>
                <a:cs typeface="Helvetica Neue"/>
                <a:sym typeface="Helvetica Neue"/>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bangsacerdas.png" id="35" name="Shape 35"/>
          <p:cNvPicPr preferRelativeResize="0"/>
          <p:nvPr/>
        </p:nvPicPr>
        <p:blipFill rotWithShape="1">
          <a:blip r:embed="rId2">
            <a:alphaModFix amt="73000"/>
          </a:blip>
          <a:srcRect b="0" l="0" r="0" t="0"/>
          <a:stretch/>
        </p:blipFill>
        <p:spPr>
          <a:xfrm>
            <a:off x="6553200" y="544185"/>
            <a:ext cx="2133599" cy="746759"/>
          </a:xfrm>
          <a:prstGeom prst="rect">
            <a:avLst/>
          </a:prstGeom>
          <a:noFill/>
          <a:ln>
            <a:noFill/>
          </a:ln>
        </p:spPr>
      </p:pic>
      <p:sp>
        <p:nvSpPr>
          <p:cNvPr id="36" name="Shape 36"/>
          <p:cNvSpPr txBox="1"/>
          <p:nvPr/>
        </p:nvSpPr>
        <p:spPr>
          <a:xfrm flipH="1">
            <a:off x="264158" y="6387644"/>
            <a:ext cx="2536229" cy="30777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rgbClr val="D8D8D8"/>
                </a:solidFill>
                <a:latin typeface="Helvetica Neue"/>
                <a:ea typeface="Helvetica Neue"/>
                <a:cs typeface="Helvetica Neue"/>
                <a:sym typeface="Helvetica Neue"/>
              </a:rPr>
              <a:t>Bangsacerdas</a:t>
            </a:r>
            <a:r>
              <a:rPr b="1" lang="en-US" sz="1400">
                <a:solidFill>
                  <a:srgbClr val="D8D8D8"/>
                </a:solidFill>
                <a:latin typeface="Helvetica Neue"/>
                <a:ea typeface="Helvetica Neue"/>
                <a:cs typeface="Helvetica Neue"/>
                <a:sym typeface="Helvetica Neue"/>
              </a:rPr>
              <a:t> Institute </a:t>
            </a:r>
          </a:p>
        </p:txBody>
      </p:sp>
      <p:grpSp>
        <p:nvGrpSpPr>
          <p:cNvPr id="37" name="Shape 37"/>
          <p:cNvGrpSpPr/>
          <p:nvPr/>
        </p:nvGrpSpPr>
        <p:grpSpPr>
          <a:xfrm>
            <a:off x="8399118" y="274640"/>
            <a:ext cx="477519" cy="415394"/>
            <a:chOff x="8399118" y="274640"/>
            <a:chExt cx="477519" cy="415394"/>
          </a:xfrm>
        </p:grpSpPr>
        <p:sp>
          <p:nvSpPr>
            <p:cNvPr id="38" name="Shape 38"/>
            <p:cNvSpPr/>
            <p:nvPr/>
          </p:nvSpPr>
          <p:spPr>
            <a:xfrm>
              <a:off x="8399118" y="274640"/>
              <a:ext cx="431799" cy="53721"/>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 name="Shape 39"/>
            <p:cNvSpPr/>
            <p:nvPr/>
          </p:nvSpPr>
          <p:spPr>
            <a:xfrm rot="5400000">
              <a:off x="8646081" y="459478"/>
              <a:ext cx="415393" cy="45718"/>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40" name="Shape 40"/>
          <p:cNvGrpSpPr/>
          <p:nvPr/>
        </p:nvGrpSpPr>
        <p:grpSpPr>
          <a:xfrm rot="10800000">
            <a:off x="218439" y="5894391"/>
            <a:ext cx="477519" cy="415394"/>
            <a:chOff x="8399118" y="274640"/>
            <a:chExt cx="477519" cy="415394"/>
          </a:xfrm>
        </p:grpSpPr>
        <p:sp>
          <p:nvSpPr>
            <p:cNvPr id="41" name="Shape 41"/>
            <p:cNvSpPr/>
            <p:nvPr/>
          </p:nvSpPr>
          <p:spPr>
            <a:xfrm>
              <a:off x="8399118" y="274640"/>
              <a:ext cx="431799" cy="53721"/>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 name="Shape 42"/>
            <p:cNvSpPr/>
            <p:nvPr/>
          </p:nvSpPr>
          <p:spPr>
            <a:xfrm rot="5400000">
              <a:off x="8646081" y="459478"/>
              <a:ext cx="415393" cy="45718"/>
            </a:xfrm>
            <a:prstGeom prst="rect">
              <a:avLst/>
            </a:prstGeom>
            <a:solidFill>
              <a:srgbClr val="27384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43" name="Shape 43"/>
          <p:cNvSpPr/>
          <p:nvPr/>
        </p:nvSpPr>
        <p:spPr>
          <a:xfrm>
            <a:off x="5798780" y="6371666"/>
            <a:ext cx="520067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BFBFBF"/>
                </a:solidFill>
                <a:latin typeface="Helvetica Neue"/>
                <a:ea typeface="Helvetica Neue"/>
                <a:cs typeface="Helvetica Neue"/>
                <a:sym typeface="Helvetica Neue"/>
              </a:rPr>
              <a:t>Bangsacerdas institute </a:t>
            </a:r>
            <a:r>
              <a:rPr lang="en-US" sz="1800">
                <a:solidFill>
                  <a:srgbClr val="BFBFBF"/>
                </a:solidFill>
                <a:latin typeface="Helvetica Neue"/>
                <a:ea typeface="Helvetica Neue"/>
                <a:cs typeface="Helvetica Neue"/>
                <a:sym typeface="Helvetica Neue"/>
              </a:rPr>
              <a:t>Batch</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4" name="Shape 44"/>
        <p:cNvGrpSpPr/>
        <p:nvPr/>
      </p:nvGrpSpPr>
      <p:grpSpPr>
        <a:xfrm>
          <a:off x="0" y="0"/>
          <a:ext cx="0" cy="0"/>
          <a:chOff x="0" y="0"/>
          <a:chExt cx="0" cy="0"/>
        </a:xfrm>
      </p:grpSpPr>
      <p:sp>
        <p:nvSpPr>
          <p:cNvPr id="45" name="Shape 45"/>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0" name="Shape 6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2" name="Shape 6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
        <p:nvSpPr>
          <p:cNvPr id="72" name="Shape 7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5" name="Shape 75"/>
        <p:cNvGrpSpPr/>
        <p:nvPr/>
      </p:nvGrpSpPr>
      <p:grpSpPr>
        <a:xfrm>
          <a:off x="0" y="0"/>
          <a:ext cx="0" cy="0"/>
          <a:chOff x="0" y="0"/>
          <a:chExt cx="0" cy="0"/>
        </a:xfrm>
      </p:grpSpPr>
      <p:sp>
        <p:nvSpPr>
          <p:cNvPr id="76" name="Shape 76"/>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85" name="Shape 8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86" name="Shape 8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w3schools.com/xml/ajax_intro.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w3schools.com/tags/ref_httpmethod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685800" y="2130425"/>
            <a:ext cx="75565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Helvetica Neue"/>
              <a:buNone/>
            </a:pPr>
            <a:r>
              <a:rPr b="0" i="0" lang="en-US" sz="6600" u="none" cap="none" strike="noStrike">
                <a:solidFill>
                  <a:schemeClr val="lt1"/>
                </a:solidFill>
                <a:latin typeface="Helvetica Neue"/>
                <a:ea typeface="Helvetica Neue"/>
                <a:cs typeface="Helvetica Neue"/>
                <a:sym typeface="Helvetica Neue"/>
              </a:rPr>
              <a:t>Jquery</a:t>
            </a:r>
          </a:p>
        </p:txBody>
      </p:sp>
      <p:sp>
        <p:nvSpPr>
          <p:cNvPr id="106" name="Shape 10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Syntax</a:t>
            </a:r>
          </a:p>
        </p:txBody>
      </p:sp>
      <p:sp>
        <p:nvSpPr>
          <p:cNvPr id="165" name="Shape 165"/>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US" sz="2400">
                <a:highlight>
                  <a:srgbClr val="FFFFFF"/>
                </a:highlight>
                <a:latin typeface="Arial"/>
                <a:ea typeface="Arial"/>
                <a:cs typeface="Arial"/>
                <a:sym typeface="Arial"/>
              </a:rPr>
              <a:t>The click event occurs when an element is clicked.</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The click() method triggers the click event, or attaches a function to run when a click event occurs.</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199" y="274637"/>
            <a:ext cx="5562601" cy="1532455"/>
          </a:xfrm>
          <a:prstGeom prst="rect">
            <a:avLst/>
          </a:prstGeom>
          <a:noFill/>
          <a:ln>
            <a:noFill/>
          </a:ln>
        </p:spPr>
        <p:txBody>
          <a:bodyPr anchorCtr="0" anchor="ctr" bIns="45700" lIns="91425" rIns="91425" tIns="45700">
            <a:noAutofit/>
          </a:bodyPr>
          <a:lstStyle/>
          <a:p>
            <a:pPr indent="0" lvl="0" marL="0" marR="0" rtl="0" algn="ctr">
              <a:spcBef>
                <a:spcPts val="0"/>
              </a:spcBef>
              <a:buClr>
                <a:srgbClr val="27384B"/>
              </a:buClr>
              <a:buSzPct val="25000"/>
              <a:buFont typeface="Helvetica Neue"/>
              <a:buNone/>
            </a:pPr>
            <a:r>
              <a:rPr lang="en-US"/>
              <a:t>Jquery Syntax</a:t>
            </a:r>
          </a:p>
        </p:txBody>
      </p:sp>
      <p:sp>
        <p:nvSpPr>
          <p:cNvPr id="171" name="Shape 171"/>
          <p:cNvSpPr txBox="1"/>
          <p:nvPr>
            <p:ph idx="1" type="body"/>
          </p:nvPr>
        </p:nvSpPr>
        <p:spPr>
          <a:xfrm>
            <a:off x="457200" y="1807093"/>
            <a:ext cx="8229600" cy="431906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&lt;html&gt;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				&lt;head&gt;</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&lt;script&gt;</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$(“document”).ready(function(){</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$(“#simpan”).click(function(){</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Alert(“hello smua”);</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a:t>
            </a:r>
          </a:p>
          <a:p>
            <a:pPr indent="-228600" lvl="4" marL="2057400" marR="0" rtl="0" algn="l">
              <a:lnSpc>
                <a:spcPct val="80000"/>
              </a:lnSpc>
              <a:spcBef>
                <a:spcPts val="280"/>
              </a:spcBef>
              <a:spcAft>
                <a:spcPts val="0"/>
              </a:spcAft>
              <a:buClr>
                <a:schemeClr val="dk1"/>
              </a:buClr>
              <a:buSzPct val="25000"/>
              <a:buFont typeface="Arial"/>
              <a:buNone/>
            </a:pPr>
            <a:r>
              <a:rPr b="0" i="0" lang="en-US" sz="1400" u="none" cap="none" strike="noStrike">
                <a:solidFill>
                  <a:schemeClr val="dk1"/>
                </a:solidFill>
                <a:latin typeface="Courier New"/>
                <a:ea typeface="Courier New"/>
                <a:cs typeface="Courier New"/>
                <a:sym typeface="Courier New"/>
              </a:rPr>
              <a:t>&lt;/script&gt;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				&lt;/head&gt;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						&lt;body&gt;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							&lt;button id=“simpan”&gt;&lt;/button&gt;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						&lt;/body&gt;</a:t>
            </a:r>
          </a:p>
          <a:p>
            <a:pPr indent="-342900" lvl="0" marL="342900" marR="0" rtl="0" algn="l">
              <a:lnSpc>
                <a:spcPct val="80000"/>
              </a:lnSpc>
              <a:spcBef>
                <a:spcPts val="448"/>
              </a:spcBef>
              <a:buClr>
                <a:schemeClr val="dk1"/>
              </a:buClr>
              <a:buSzPct val="25000"/>
              <a:buFont typeface="Arial"/>
              <a:buNone/>
            </a:pPr>
            <a:r>
              <a:rPr b="0" i="0" lang="en-US" sz="2240" u="none" cap="none" strike="noStrike">
                <a:solidFill>
                  <a:schemeClr val="dk1"/>
                </a:solidFill>
                <a:latin typeface="Courier New"/>
                <a:ea typeface="Courier New"/>
                <a:cs typeface="Courier New"/>
                <a:sym typeface="Courier New"/>
              </a:rPr>
              <a:t>&lt;/html&gt;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Syntax</a:t>
            </a:r>
          </a:p>
        </p:txBody>
      </p:sp>
      <p:sp>
        <p:nvSpPr>
          <p:cNvPr id="178" name="Shape 178"/>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None/>
            </a:pPr>
            <a:r>
              <a:rPr b="1" lang="en-US" sz="2400">
                <a:highlight>
                  <a:srgbClr val="FFFFFF"/>
                </a:highlight>
                <a:latin typeface="Verdana"/>
                <a:ea typeface="Verdana"/>
                <a:cs typeface="Verdana"/>
                <a:sym typeface="Verdana"/>
              </a:rPr>
              <a:t>BLUR</a:t>
            </a:r>
          </a:p>
          <a:p>
            <a:pPr lvl="0">
              <a:spcBef>
                <a:spcPts val="0"/>
              </a:spcBef>
              <a:buClr>
                <a:schemeClr val="dk1"/>
              </a:buClr>
              <a:buSzPct val="45833"/>
              <a:buFont typeface="Arial"/>
              <a:buNone/>
            </a:pPr>
            <a:r>
              <a:rPr lang="en-US" sz="2400">
                <a:highlight>
                  <a:srgbClr val="FFFFFF"/>
                </a:highlight>
                <a:latin typeface="Verdana"/>
                <a:ea typeface="Verdana"/>
                <a:cs typeface="Verdana"/>
                <a:sym typeface="Verdana"/>
              </a:rPr>
              <a:t>The blur event occurs when an element loses focus.</a:t>
            </a:r>
          </a:p>
          <a:p>
            <a:pPr lvl="0">
              <a:spcBef>
                <a:spcPts val="0"/>
              </a:spcBef>
              <a:buClr>
                <a:schemeClr val="dk1"/>
              </a:buClr>
              <a:buSzPct val="45833"/>
              <a:buFont typeface="Arial"/>
              <a:buNone/>
            </a:pPr>
            <a:r>
              <a:rPr lang="en-US" sz="2400">
                <a:highlight>
                  <a:srgbClr val="FFFFFF"/>
                </a:highlight>
                <a:latin typeface="Verdana"/>
                <a:ea typeface="Verdana"/>
                <a:cs typeface="Verdana"/>
                <a:sym typeface="Verdana"/>
              </a:rPr>
              <a:t>The blur() method triggers the blur event, or attaches a function to run when a blur event occurs.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Syntax</a:t>
            </a:r>
          </a:p>
        </p:txBody>
      </p:sp>
      <p:sp>
        <p:nvSpPr>
          <p:cNvPr id="185" name="Shape 185"/>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None/>
            </a:pPr>
            <a:r>
              <a:rPr b="1" lang="en-US"/>
              <a:t>Change</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The change event occurs when the value of an element has been changed (only works on &lt;input&gt;, &lt;textarea&gt; and &lt;select&gt; elements).</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The change() method triggers the change event, or attaches a function to run when a change event occurs.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Study case</a:t>
            </a:r>
          </a:p>
        </p:txBody>
      </p:sp>
      <p:sp>
        <p:nvSpPr>
          <p:cNvPr id="192" name="Shape 192"/>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228600" lvl="0" marL="457200" rtl="0">
              <a:spcBef>
                <a:spcPts val="0"/>
              </a:spcBef>
            </a:pPr>
            <a:r>
              <a:rPr lang="en-US"/>
              <a:t>buat form input html </a:t>
            </a:r>
          </a:p>
          <a:p>
            <a:pPr indent="-228600" lvl="0" marL="457200">
              <a:spcBef>
                <a:spcPts val="0"/>
              </a:spcBef>
            </a:pPr>
            <a:r>
              <a:rPr lang="en-US"/>
              <a:t>lalu tampilkan value yang ada di masing-masing input form di console.log()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199" y="274637"/>
            <a:ext cx="5562601" cy="1532455"/>
          </a:xfrm>
          <a:prstGeom prst="rect">
            <a:avLst/>
          </a:prstGeom>
          <a:noFill/>
          <a:ln>
            <a:noFill/>
          </a:ln>
        </p:spPr>
        <p:txBody>
          <a:bodyPr anchorCtr="0" anchor="ctr" bIns="45700" lIns="91425" rIns="91425" tIns="45700">
            <a:noAutofit/>
          </a:bodyPr>
          <a:lstStyle/>
          <a:p>
            <a:pPr indent="0" lvl="0" marL="0" marR="0" rtl="0" algn="ctr">
              <a:spcBef>
                <a:spcPts val="0"/>
              </a:spcBef>
              <a:buClr>
                <a:srgbClr val="27384B"/>
              </a:buClr>
              <a:buSzPct val="25000"/>
              <a:buFont typeface="Helvetica Neue"/>
              <a:buNone/>
            </a:pPr>
            <a:r>
              <a:rPr lang="en-US"/>
              <a:t>Jquery Effect</a:t>
            </a:r>
          </a:p>
        </p:txBody>
      </p:sp>
      <p:sp>
        <p:nvSpPr>
          <p:cNvPr id="198" name="Shape 198"/>
          <p:cNvSpPr txBox="1"/>
          <p:nvPr>
            <p:ph idx="1" type="body"/>
          </p:nvPr>
        </p:nvSpPr>
        <p:spPr>
          <a:xfrm>
            <a:off x="457200" y="2246656"/>
            <a:ext cx="8229600" cy="3879507"/>
          </a:xfrm>
          <a:prstGeom prst="rect">
            <a:avLst/>
          </a:prstGeom>
          <a:noFill/>
          <a:ln>
            <a:noFill/>
          </a:ln>
        </p:spPr>
        <p:txBody>
          <a:bodyPr anchorCtr="0" anchor="t" bIns="45700" lIns="91425" rIns="91425" tIns="45700">
            <a:noAutofit/>
          </a:bodyPr>
          <a:lstStyle/>
          <a:p>
            <a:pPr indent="-342900" lvl="0" marL="342900" marR="0" rtl="0" algn="l">
              <a:spcBef>
                <a:spcPts val="640"/>
              </a:spcBef>
              <a:spcAft>
                <a:spcPts val="0"/>
              </a:spcAft>
              <a:buClr>
                <a:schemeClr val="dk1"/>
              </a:buClr>
              <a:buSzPct val="100000"/>
              <a:buFont typeface="Arial"/>
              <a:buChar char="•"/>
            </a:pPr>
            <a:r>
              <a:rPr lang="en-US"/>
              <a:t>fade</a:t>
            </a:r>
          </a:p>
          <a:p>
            <a:pPr indent="-342900" lvl="0" marL="342900" marR="0" rtl="0" algn="l">
              <a:spcBef>
                <a:spcPts val="640"/>
              </a:spcBef>
              <a:spcAft>
                <a:spcPts val="0"/>
              </a:spcAft>
              <a:buClr>
                <a:schemeClr val="dk1"/>
              </a:buClr>
              <a:buSzPct val="100000"/>
              <a:buFont typeface="Arial"/>
              <a:buChar char="•"/>
            </a:pPr>
            <a:r>
              <a:rPr lang="en-US"/>
              <a:t>animate</a:t>
            </a:r>
          </a:p>
          <a:p>
            <a:pPr indent="-342900" lvl="0" marL="342900" marR="0" rtl="0" algn="l">
              <a:spcBef>
                <a:spcPts val="640"/>
              </a:spcBef>
              <a:spcAft>
                <a:spcPts val="0"/>
              </a:spcAft>
              <a:buClr>
                <a:schemeClr val="dk1"/>
              </a:buClr>
              <a:buSzPct val="100000"/>
              <a:buFont typeface="Arial"/>
              <a:buChar char="•"/>
            </a:pPr>
            <a:r>
              <a:rPr lang="en-US"/>
              <a:t>slide</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Fading Methods</a:t>
            </a:r>
          </a:p>
        </p:txBody>
      </p:sp>
      <p:sp>
        <p:nvSpPr>
          <p:cNvPr id="205" name="Shape 205"/>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With jQuery you can fade an element in and out of visibility.</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jQuery has the following fade methods:</a:t>
            </a:r>
          </a:p>
          <a:p>
            <a:pPr indent="-342900" lvl="0" marL="457200" rtl="0">
              <a:lnSpc>
                <a:spcPct val="115000"/>
              </a:lnSpc>
              <a:spcBef>
                <a:spcPts val="0"/>
              </a:spcBef>
              <a:buSzPct val="100000"/>
              <a:buFont typeface="Arial"/>
              <a:buChar char="●"/>
            </a:pPr>
            <a:r>
              <a:rPr lang="en-US" sz="1800">
                <a:highlight>
                  <a:srgbClr val="FFFFFF"/>
                </a:highlight>
                <a:latin typeface="Arial"/>
                <a:ea typeface="Arial"/>
                <a:cs typeface="Arial"/>
                <a:sym typeface="Arial"/>
              </a:rPr>
              <a:t>fadeIn()</a:t>
            </a:r>
          </a:p>
          <a:p>
            <a:pPr indent="-342900" lvl="0" marL="457200" rtl="0">
              <a:lnSpc>
                <a:spcPct val="115000"/>
              </a:lnSpc>
              <a:spcBef>
                <a:spcPts val="0"/>
              </a:spcBef>
              <a:buSzPct val="100000"/>
              <a:buFont typeface="Arial"/>
              <a:buChar char="●"/>
            </a:pPr>
            <a:r>
              <a:rPr lang="en-US" sz="1800">
                <a:highlight>
                  <a:srgbClr val="FFFFFF"/>
                </a:highlight>
                <a:latin typeface="Arial"/>
                <a:ea typeface="Arial"/>
                <a:cs typeface="Arial"/>
                <a:sym typeface="Arial"/>
              </a:rPr>
              <a:t>fadeOut()</a:t>
            </a:r>
          </a:p>
          <a:p>
            <a:pPr indent="-342900" lvl="0" marL="457200" rtl="0">
              <a:lnSpc>
                <a:spcPct val="115000"/>
              </a:lnSpc>
              <a:spcBef>
                <a:spcPts val="0"/>
              </a:spcBef>
              <a:buSzPct val="100000"/>
              <a:buFont typeface="Arial"/>
              <a:buChar char="●"/>
            </a:pPr>
            <a:r>
              <a:rPr lang="en-US" sz="1800">
                <a:highlight>
                  <a:srgbClr val="FFFFFF"/>
                </a:highlight>
                <a:latin typeface="Arial"/>
                <a:ea typeface="Arial"/>
                <a:cs typeface="Arial"/>
                <a:sym typeface="Arial"/>
              </a:rPr>
              <a:t>fadeToggle()</a:t>
            </a:r>
          </a:p>
          <a:p>
            <a:pPr indent="-342900" lvl="0" marL="457200" rtl="0">
              <a:lnSpc>
                <a:spcPct val="115000"/>
              </a:lnSpc>
              <a:spcBef>
                <a:spcPts val="0"/>
              </a:spcBef>
              <a:buSzPct val="100000"/>
              <a:buFont typeface="Arial"/>
              <a:buChar char="●"/>
            </a:pPr>
            <a:r>
              <a:rPr lang="en-US" sz="1800">
                <a:highlight>
                  <a:srgbClr val="FFFFFF"/>
                </a:highlight>
                <a:latin typeface="Arial"/>
                <a:ea typeface="Arial"/>
                <a:cs typeface="Arial"/>
                <a:sym typeface="Arial"/>
              </a:rPr>
              <a:t>fadeTo()</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fadeIn() Method</a:t>
            </a:r>
          </a:p>
        </p:txBody>
      </p:sp>
      <p:sp>
        <p:nvSpPr>
          <p:cNvPr id="212" name="Shape 212"/>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jQuery fadeIn() method is used to fade in a hidden element.</a:t>
            </a:r>
          </a:p>
          <a:p>
            <a:pPr lvl="0">
              <a:spcBef>
                <a:spcPts val="0"/>
              </a:spcBef>
              <a:buNone/>
            </a:pPr>
            <a:r>
              <a:rPr b="1" lang="en-US" sz="1800">
                <a:highlight>
                  <a:srgbClr val="FFFFFF"/>
                </a:highlight>
                <a:latin typeface="Arial"/>
                <a:ea typeface="Arial"/>
                <a:cs typeface="Arial"/>
                <a:sym typeface="Arial"/>
              </a:rPr>
              <a:t>Syntax:</a:t>
            </a:r>
          </a:p>
          <a:p>
            <a:pPr lvl="0" rtl="0">
              <a:spcBef>
                <a:spcPts val="0"/>
              </a:spcBef>
              <a:buNone/>
            </a:pP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selector</a:t>
            </a:r>
            <a:r>
              <a:rPr lang="en-US" sz="1800">
                <a:highlight>
                  <a:srgbClr val="FFFFFF"/>
                </a:highlight>
                <a:latin typeface="Courier New"/>
                <a:ea typeface="Courier New"/>
                <a:cs typeface="Courier New"/>
                <a:sym typeface="Courier New"/>
              </a:rPr>
              <a:t>).fadeIn(</a:t>
            </a:r>
            <a:r>
              <a:rPr i="1" lang="en-US" sz="1800">
                <a:highlight>
                  <a:srgbClr val="FFFFFF"/>
                </a:highlight>
                <a:latin typeface="Courier New"/>
                <a:ea typeface="Courier New"/>
                <a:cs typeface="Courier New"/>
                <a:sym typeface="Courier New"/>
              </a:rPr>
              <a:t>speed,callback</a:t>
            </a:r>
            <a:r>
              <a:rPr lang="en-US" sz="1800">
                <a:highlight>
                  <a:srgbClr val="FFFFFF"/>
                </a:highlight>
                <a:latin typeface="Courier New"/>
                <a:ea typeface="Courier New"/>
                <a:cs typeface="Courier New"/>
                <a:sym typeface="Courier New"/>
              </a:rPr>
              <a:t>);</a:t>
            </a:r>
          </a:p>
          <a:p>
            <a:pPr lvl="0" rtl="0">
              <a:spcBef>
                <a:spcPts val="0"/>
              </a:spcBef>
              <a:buClr>
                <a:schemeClr val="dk1"/>
              </a:buClr>
              <a:buSzPct val="61111"/>
              <a:buFont typeface="Arial"/>
              <a:buNone/>
            </a:pPr>
            <a:r>
              <a:t/>
            </a:r>
            <a:endParaRPr b="1" sz="1800">
              <a:highlight>
                <a:srgbClr val="FFFFFF"/>
              </a:highlight>
              <a:latin typeface="Arial"/>
              <a:ea typeface="Arial"/>
              <a:cs typeface="Arial"/>
              <a:sym typeface="Arial"/>
            </a:endParaRP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optional speed parameter specifies the duration of the effect. It can take the following values: "slow", "fast", or milliseconds.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a function to be executed after the fading completes.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following example demonstrates the fadeIn() method with different parameters:</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fadeToggle() Method</a:t>
            </a:r>
          </a:p>
        </p:txBody>
      </p:sp>
      <p:sp>
        <p:nvSpPr>
          <p:cNvPr id="219" name="Shape 219"/>
          <p:cNvSpPr txBox="1"/>
          <p:nvPr>
            <p:ph idx="1" type="body"/>
          </p:nvPr>
        </p:nvSpPr>
        <p:spPr>
          <a:xfrm>
            <a:off x="457200" y="15669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jQuery fadeToggle() method toggles between the fadeIn() and fadeOut() methods.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If the elements are faded out, fadeToggle() will fade them in.</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If the elements are faded in, fadeToggle() will fade them out.</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selector</a:t>
            </a:r>
            <a:r>
              <a:rPr lang="en-US" sz="1800">
                <a:highlight>
                  <a:srgbClr val="FFFFFF"/>
                </a:highlight>
                <a:latin typeface="Courier New"/>
                <a:ea typeface="Courier New"/>
                <a:cs typeface="Courier New"/>
                <a:sym typeface="Courier New"/>
              </a:rPr>
              <a:t>).fadeToggle(</a:t>
            </a:r>
            <a:r>
              <a:rPr i="1" lang="en-US" sz="1800">
                <a:highlight>
                  <a:srgbClr val="FFFFFF"/>
                </a:highlight>
                <a:latin typeface="Courier New"/>
                <a:ea typeface="Courier New"/>
                <a:cs typeface="Courier New"/>
                <a:sym typeface="Courier New"/>
              </a:rPr>
              <a:t>speed,callback</a:t>
            </a:r>
            <a:r>
              <a:rPr lang="en-US" sz="1800">
                <a:highlight>
                  <a:srgbClr val="FFFFFF"/>
                </a:highlight>
                <a:latin typeface="Courier New"/>
                <a:ea typeface="Courier New"/>
                <a:cs typeface="Courier New"/>
                <a:sym typeface="Courier New"/>
              </a:rPr>
              <a: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optional speed parameter specifies the duration of the effect. It can take the following values: "slow", "fast", or milliseconds.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a function to be executed after the fading completes.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following example demonstrates the fadeToggle() method with different parameters:</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112049" y="229612"/>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fadeTo() Method</a:t>
            </a:r>
          </a:p>
        </p:txBody>
      </p:sp>
      <p:sp>
        <p:nvSpPr>
          <p:cNvPr id="226" name="Shape 226"/>
          <p:cNvSpPr txBox="1"/>
          <p:nvPr>
            <p:ph idx="1" type="body"/>
          </p:nvPr>
        </p:nvSpPr>
        <p:spPr>
          <a:xfrm>
            <a:off x="457200" y="148920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jQuery fadeTo() method allows fading to a given opacity (value between 0 and 1).</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Syntax:</a:t>
            </a:r>
          </a:p>
          <a:p>
            <a:pPr indent="-69850" lvl="0" marL="0" rtl="0">
              <a:lnSpc>
                <a:spcPct val="140000"/>
              </a:lnSpc>
              <a:spcBef>
                <a:spcPts val="1500"/>
              </a:spcBef>
              <a:spcAft>
                <a:spcPts val="1500"/>
              </a:spcAft>
              <a:buClr>
                <a:schemeClr val="dk1"/>
              </a:buClr>
              <a:buSzPct val="78571"/>
              <a:buFont typeface="Arial"/>
              <a:buNone/>
            </a:pPr>
            <a:r>
              <a:rPr lang="en-US" sz="1400">
                <a:highlight>
                  <a:srgbClr val="FFFFFF"/>
                </a:highlight>
                <a:latin typeface="Courier New"/>
                <a:ea typeface="Courier New"/>
                <a:cs typeface="Courier New"/>
                <a:sym typeface="Courier New"/>
              </a:rPr>
              <a:t>$(</a:t>
            </a:r>
            <a:r>
              <a:rPr i="1" lang="en-US" sz="1400">
                <a:highlight>
                  <a:srgbClr val="FFFFFF"/>
                </a:highlight>
                <a:latin typeface="Courier New"/>
                <a:ea typeface="Courier New"/>
                <a:cs typeface="Courier New"/>
                <a:sym typeface="Courier New"/>
              </a:rPr>
              <a:t>selector</a:t>
            </a:r>
            <a:r>
              <a:rPr lang="en-US" sz="1400">
                <a:highlight>
                  <a:srgbClr val="FFFFFF"/>
                </a:highlight>
                <a:latin typeface="Courier New"/>
                <a:ea typeface="Courier New"/>
                <a:cs typeface="Courier New"/>
                <a:sym typeface="Courier New"/>
              </a:rPr>
              <a:t>).fadeTo(</a:t>
            </a:r>
            <a:r>
              <a:rPr i="1" lang="en-US" sz="1400">
                <a:highlight>
                  <a:srgbClr val="FFFFFF"/>
                </a:highlight>
                <a:latin typeface="Courier New"/>
                <a:ea typeface="Courier New"/>
                <a:cs typeface="Courier New"/>
                <a:sym typeface="Courier New"/>
              </a:rPr>
              <a:t>speed,opacity,easing,callback</a:t>
            </a:r>
            <a:r>
              <a:rPr lang="en-US" sz="1400">
                <a:highlight>
                  <a:srgbClr val="FFFFFF"/>
                </a:highlight>
                <a:latin typeface="Courier New"/>
                <a:ea typeface="Courier New"/>
                <a:cs typeface="Courier New"/>
                <a:sym typeface="Courier New"/>
              </a:rPr>
              <a: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required speed parameter specifies the duration of the effect. It can take the following values: "slow", "fast", or milliseconds.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required opacity parameter in the fadeTo() method specifies fading to a given opacity (value between 0 and 1).</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a function to be executed after the function completes.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following example demonstrates the fadeTo() method with different parameters: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199" y="224212"/>
            <a:ext cx="5562600" cy="15324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lang="en-US"/>
              <a:t>Jquery Overview</a:t>
            </a:r>
          </a:p>
        </p:txBody>
      </p:sp>
      <p:sp>
        <p:nvSpPr>
          <p:cNvPr id="112" name="Shape 112"/>
          <p:cNvSpPr txBox="1"/>
          <p:nvPr>
            <p:ph idx="1" type="body"/>
          </p:nvPr>
        </p:nvSpPr>
        <p:spPr>
          <a:xfrm>
            <a:off x="457200" y="2246656"/>
            <a:ext cx="8229600" cy="3879507"/>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chemeClr val="dk1"/>
              </a:buClr>
              <a:buSzPct val="100000"/>
              <a:buFont typeface="Arial"/>
              <a:buChar char="•"/>
            </a:pPr>
            <a:r>
              <a:rPr b="1" i="0" lang="en-US" sz="3200" u="none" cap="none" strike="noStrike">
                <a:solidFill>
                  <a:schemeClr val="dk1"/>
                </a:solidFill>
                <a:latin typeface="Helvetica Neue"/>
                <a:ea typeface="Helvetica Neue"/>
                <a:cs typeface="Helvetica Neue"/>
                <a:sym typeface="Helvetica Neue"/>
              </a:rPr>
              <a:t>jQuery</a:t>
            </a:r>
            <a:r>
              <a:rPr b="0" i="0" lang="en-US" sz="3200" u="none" cap="none" strike="noStrike">
                <a:solidFill>
                  <a:schemeClr val="dk1"/>
                </a:solidFill>
                <a:latin typeface="Helvetica Neue"/>
                <a:ea typeface="Helvetica Neue"/>
                <a:cs typeface="Helvetica Neue"/>
                <a:sym typeface="Helvetica Neue"/>
              </a:rPr>
              <a:t> adalah sebuah library Javascript yang sangat ringkas dan sederhana untuk memanipulasi komponen di dokumen HTML, menangani event, animasi, efek dan memproses interaksi ajax. </a:t>
            </a:r>
            <a:r>
              <a:rPr b="1" i="0" lang="en-US" sz="3200" u="none" cap="none" strike="noStrike">
                <a:solidFill>
                  <a:schemeClr val="dk1"/>
                </a:solidFill>
                <a:latin typeface="Helvetica Neue"/>
                <a:ea typeface="Helvetica Neue"/>
                <a:cs typeface="Helvetica Neue"/>
                <a:sym typeface="Helvetica Neue"/>
              </a:rPr>
              <a:t>jQuery</a:t>
            </a:r>
            <a:r>
              <a:rPr b="0" i="0" lang="en-US" sz="3200" u="none" cap="none" strike="noStrike">
                <a:solidFill>
                  <a:schemeClr val="dk1"/>
                </a:solidFill>
                <a:latin typeface="Helvetica Neue"/>
                <a:ea typeface="Helvetica Neue"/>
                <a:cs typeface="Helvetica Neue"/>
                <a:sym typeface="Helvetica Neue"/>
              </a:rPr>
              <a:t>dirancang sedemikian rupa supaya membuat program menggunakan Javascript menjadi relatif sangat mudah.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Animations - The animate() Method</a:t>
            </a:r>
          </a:p>
        </p:txBody>
      </p:sp>
      <p:sp>
        <p:nvSpPr>
          <p:cNvPr id="233" name="Shape 233"/>
          <p:cNvSpPr txBox="1"/>
          <p:nvPr>
            <p:ph idx="1" type="body"/>
          </p:nvPr>
        </p:nvSpPr>
        <p:spPr>
          <a:xfrm>
            <a:off x="457200" y="169140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91666"/>
              <a:buFont typeface="Arial"/>
              <a:buNone/>
            </a:pPr>
            <a:r>
              <a:rPr lang="en-US" sz="1150">
                <a:highlight>
                  <a:srgbClr val="FFFFFF"/>
                </a:highlight>
                <a:latin typeface="Verdana"/>
                <a:ea typeface="Verdana"/>
                <a:cs typeface="Verdana"/>
                <a:sym typeface="Verdana"/>
              </a:rPr>
              <a:t>T</a:t>
            </a:r>
            <a:r>
              <a:rPr lang="en-US" sz="1800">
                <a:highlight>
                  <a:srgbClr val="FFFFFF"/>
                </a:highlight>
                <a:latin typeface="Verdana"/>
                <a:ea typeface="Verdana"/>
                <a:cs typeface="Verdana"/>
                <a:sym typeface="Verdana"/>
              </a:rPr>
              <a:t>he jQuery animate() method is used to create custom animations.</a:t>
            </a:r>
          </a:p>
          <a:p>
            <a:pPr lvl="0">
              <a:spcBef>
                <a:spcPts val="0"/>
              </a:spcBef>
              <a:buClr>
                <a:schemeClr val="dk1"/>
              </a:buClr>
              <a:buSzPct val="61111"/>
              <a:buFont typeface="Arial"/>
              <a:buNone/>
            </a:pPr>
            <a:r>
              <a:rPr b="1" lang="en-US" sz="1800">
                <a:highlight>
                  <a:srgbClr val="FFFFFF"/>
                </a:highlight>
                <a:latin typeface="Verdana"/>
                <a:ea typeface="Verdana"/>
                <a:cs typeface="Verdana"/>
                <a:sym typeface="Verdana"/>
              </a:rPr>
              <a:t>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selector</a:t>
            </a:r>
            <a:r>
              <a:rPr lang="en-US" sz="1800">
                <a:highlight>
                  <a:srgbClr val="FFFFFF"/>
                </a:highlight>
                <a:latin typeface="Courier New"/>
                <a:ea typeface="Courier New"/>
                <a:cs typeface="Courier New"/>
                <a:sym typeface="Courier New"/>
              </a:rPr>
              <a:t>).animate({</a:t>
            </a:r>
            <a:r>
              <a:rPr i="1" lang="en-US" sz="1800">
                <a:highlight>
                  <a:srgbClr val="FFFFFF"/>
                </a:highlight>
                <a:latin typeface="Courier New"/>
                <a:ea typeface="Courier New"/>
                <a:cs typeface="Courier New"/>
                <a:sym typeface="Courier New"/>
              </a:rPr>
              <a:t>params</a:t>
            </a: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,speed,callback</a:t>
            </a:r>
            <a:r>
              <a:rPr lang="en-US" sz="1800">
                <a:highlight>
                  <a:srgbClr val="FFFFFF"/>
                </a:highlight>
                <a:latin typeface="Courier New"/>
                <a:ea typeface="Courier New"/>
                <a:cs typeface="Courier New"/>
                <a:sym typeface="Courier New"/>
              </a:rPr>
              <a:t>);</a:t>
            </a:r>
          </a:p>
          <a:p>
            <a:pPr indent="-69850" lvl="0" marL="0" rtl="0">
              <a:lnSpc>
                <a:spcPct val="115000"/>
              </a:lnSpc>
              <a:spcBef>
                <a:spcPts val="0"/>
              </a:spcBef>
              <a:buClr>
                <a:schemeClr val="dk1"/>
              </a:buClr>
              <a:buSzPct val="61111"/>
              <a:buFont typeface="Arial"/>
              <a:buNone/>
            </a:pPr>
            <a:r>
              <a:rPr lang="en-US" sz="1800">
                <a:highlight>
                  <a:srgbClr val="FFFFFF"/>
                </a:highlight>
                <a:latin typeface="Verdana"/>
                <a:ea typeface="Verdana"/>
                <a:cs typeface="Verdana"/>
                <a:sym typeface="Verdana"/>
              </a:rPr>
              <a:t>The required params parameter defines the CSS properties to be animated.</a:t>
            </a:r>
          </a:p>
          <a:p>
            <a:pPr lvl="0">
              <a:spcBef>
                <a:spcPts val="0"/>
              </a:spcBef>
              <a:buClr>
                <a:schemeClr val="dk1"/>
              </a:buClr>
              <a:buSzPct val="61111"/>
              <a:buFont typeface="Arial"/>
              <a:buNone/>
            </a:pPr>
            <a:r>
              <a:rPr lang="en-US" sz="1800">
                <a:highlight>
                  <a:srgbClr val="FFFFFF"/>
                </a:highlight>
                <a:latin typeface="Verdana"/>
                <a:ea typeface="Verdana"/>
                <a:cs typeface="Verdana"/>
                <a:sym typeface="Verdana"/>
              </a:rPr>
              <a:t>The optional speed parameter specifies the duration of the effect. It can take the following values: "slow", "fast", or milliseconds.</a:t>
            </a:r>
          </a:p>
          <a:p>
            <a:pPr lvl="0">
              <a:spcBef>
                <a:spcPts val="0"/>
              </a:spcBef>
              <a:buClr>
                <a:schemeClr val="dk1"/>
              </a:buClr>
              <a:buSzPct val="61111"/>
              <a:buFont typeface="Arial"/>
              <a:buNone/>
            </a:pPr>
            <a:r>
              <a:rPr lang="en-US" sz="1800">
                <a:highlight>
                  <a:srgbClr val="FFFFFF"/>
                </a:highlight>
                <a:latin typeface="Verdana"/>
                <a:ea typeface="Verdana"/>
                <a:cs typeface="Verdana"/>
                <a:sym typeface="Verdana"/>
              </a:rPr>
              <a:t>The optional callback parameter is a function to be executed after the animation completes.</a:t>
            </a:r>
          </a:p>
          <a:p>
            <a:pPr lvl="0">
              <a:spcBef>
                <a:spcPts val="0"/>
              </a:spcBef>
              <a:buClr>
                <a:schemeClr val="dk1"/>
              </a:buClr>
              <a:buSzPct val="61111"/>
              <a:buFont typeface="Arial"/>
              <a:buNone/>
            </a:pPr>
            <a:r>
              <a:rPr lang="en-US" sz="1800">
                <a:highlight>
                  <a:srgbClr val="FFFFFF"/>
                </a:highlight>
                <a:latin typeface="Verdana"/>
                <a:ea typeface="Verdana"/>
                <a:cs typeface="Verdana"/>
                <a:sym typeface="Verdana"/>
              </a:rPr>
              <a:t>The following example demonstrates a simple use of the animate() method; it moves a &lt;div&gt; element to the right, until it has reached a left property of 250px:</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47826"/>
              <a:buFont typeface="Arial"/>
              <a:buNone/>
            </a:pPr>
            <a:r>
              <a:rPr lang="en-US" sz="2250">
                <a:solidFill>
                  <a:schemeClr val="dk1"/>
                </a:solidFill>
                <a:highlight>
                  <a:srgbClr val="FFFFFF"/>
                </a:highlight>
                <a:latin typeface="Arial"/>
                <a:ea typeface="Arial"/>
                <a:cs typeface="Arial"/>
                <a:sym typeface="Arial"/>
              </a:rPr>
              <a:t>j</a:t>
            </a:r>
            <a:r>
              <a:rPr lang="en-US" sz="3000">
                <a:solidFill>
                  <a:schemeClr val="dk1"/>
                </a:solidFill>
                <a:highlight>
                  <a:srgbClr val="FFFFFF"/>
                </a:highlight>
                <a:latin typeface="Arial"/>
                <a:ea typeface="Arial"/>
                <a:cs typeface="Arial"/>
                <a:sym typeface="Arial"/>
              </a:rPr>
              <a:t>Query Callback Functions</a:t>
            </a:r>
          </a:p>
        </p:txBody>
      </p:sp>
      <p:sp>
        <p:nvSpPr>
          <p:cNvPr id="240" name="Shape 240"/>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45833"/>
              <a:buFont typeface="Arial"/>
              <a:buNone/>
            </a:pPr>
            <a:r>
              <a:rPr lang="en-US" sz="2400">
                <a:highlight>
                  <a:srgbClr val="FFFFFF"/>
                </a:highlight>
                <a:latin typeface="Arial"/>
                <a:ea typeface="Arial"/>
                <a:cs typeface="Arial"/>
                <a:sym typeface="Arial"/>
              </a:rPr>
              <a:t>JavaScript statements are executed line by line. However, with effects, the next line of code can be run even though the effect is not finished. This can create errors.</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To prevent this, you can create a callback function.</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A callback function is executed after the current effect is finished.</a:t>
            </a:r>
          </a:p>
          <a:p>
            <a:pPr lvl="0">
              <a:spcBef>
                <a:spcPts val="0"/>
              </a:spcBef>
              <a:buClr>
                <a:schemeClr val="dk1"/>
              </a:buClr>
              <a:buSzPct val="45833"/>
              <a:buFont typeface="Arial"/>
              <a:buNone/>
            </a:pPr>
            <a:r>
              <a:rPr lang="en-US" sz="2400">
                <a:highlight>
                  <a:srgbClr val="FFFFFF"/>
                </a:highlight>
                <a:latin typeface="Arial"/>
                <a:ea typeface="Arial"/>
                <a:cs typeface="Arial"/>
                <a:sym typeface="Arial"/>
              </a:rPr>
              <a:t>Typical syntax: </a:t>
            </a:r>
            <a:r>
              <a:rPr b="1" lang="en-US" sz="2400">
                <a:highlight>
                  <a:srgbClr val="FFFFFF"/>
                </a:highlight>
                <a:latin typeface="Arial"/>
                <a:ea typeface="Arial"/>
                <a:cs typeface="Arial"/>
                <a:sym typeface="Arial"/>
              </a:rPr>
              <a:t>$(</a:t>
            </a:r>
            <a:r>
              <a:rPr b="1" i="1" lang="en-US" sz="2400">
                <a:highlight>
                  <a:srgbClr val="FFFFFF"/>
                </a:highlight>
                <a:latin typeface="Arial"/>
                <a:ea typeface="Arial"/>
                <a:cs typeface="Arial"/>
                <a:sym typeface="Arial"/>
              </a:rPr>
              <a:t>selector</a:t>
            </a:r>
            <a:r>
              <a:rPr b="1" lang="en-US" sz="2400">
                <a:highlight>
                  <a:srgbClr val="FFFFFF"/>
                </a:highlight>
                <a:latin typeface="Arial"/>
                <a:ea typeface="Arial"/>
                <a:cs typeface="Arial"/>
                <a:sym typeface="Arial"/>
              </a:rPr>
              <a:t>).hide(</a:t>
            </a:r>
            <a:r>
              <a:rPr b="1" i="1" lang="en-US" sz="2400">
                <a:highlight>
                  <a:srgbClr val="FFFFFF"/>
                </a:highlight>
                <a:latin typeface="Arial"/>
                <a:ea typeface="Arial"/>
                <a:cs typeface="Arial"/>
                <a:sym typeface="Arial"/>
              </a:rPr>
              <a:t>speed,callback</a:t>
            </a:r>
            <a:r>
              <a:rPr b="1" lang="en-US" sz="2400">
                <a:highlight>
                  <a:srgbClr val="FFFFFF"/>
                </a:highlight>
                <a:latin typeface="Arial"/>
                <a:ea typeface="Arial"/>
                <a:cs typeface="Arial"/>
                <a:sym typeface="Arial"/>
              </a:rPr>
              <a:t>);</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css() Method</a:t>
            </a:r>
          </a:p>
        </p:txBody>
      </p:sp>
      <p:sp>
        <p:nvSpPr>
          <p:cNvPr id="247" name="Shape 247"/>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0" lvl="0" marL="0" rtl="0">
              <a:lnSpc>
                <a:spcPct val="115000"/>
              </a:lnSpc>
              <a:spcBef>
                <a:spcPts val="0"/>
              </a:spcBef>
              <a:buNone/>
            </a:pPr>
            <a:r>
              <a:rPr lang="en-US" sz="1800">
                <a:highlight>
                  <a:srgbClr val="FFFFFF"/>
                </a:highlight>
                <a:latin typeface="Arial"/>
                <a:ea typeface="Arial"/>
                <a:cs typeface="Arial"/>
                <a:sym typeface="Arial"/>
              </a:rPr>
              <a:t>The css() method sets or returns one or more style properties for the selected elements.</a:t>
            </a:r>
          </a:p>
          <a:p>
            <a:pPr indent="0" lvl="0" marL="0" rtl="0">
              <a:lnSpc>
                <a:spcPct val="115000"/>
              </a:lnSpc>
              <a:spcBef>
                <a:spcPts val="800"/>
              </a:spcBef>
              <a:spcAft>
                <a:spcPts val="800"/>
              </a:spcAft>
              <a:buNone/>
            </a:pPr>
            <a:r>
              <a:rPr b="1" lang="en-US" sz="2250">
                <a:highlight>
                  <a:srgbClr val="FFFFFF"/>
                </a:highlight>
                <a:latin typeface="Arial"/>
                <a:ea typeface="Arial"/>
                <a:cs typeface="Arial"/>
                <a:sym typeface="Arial"/>
              </a:rPr>
              <a:t>Set a CSS Property</a:t>
            </a:r>
          </a:p>
          <a:p>
            <a:pPr indent="0" lvl="0" marL="0" rtl="0">
              <a:lnSpc>
                <a:spcPct val="115000"/>
              </a:lnSpc>
              <a:spcBef>
                <a:spcPts val="0"/>
              </a:spcBef>
              <a:buNone/>
            </a:pPr>
            <a:r>
              <a:rPr lang="en-US" sz="1800">
                <a:highlight>
                  <a:srgbClr val="FFFFFF"/>
                </a:highlight>
                <a:latin typeface="Arial"/>
                <a:ea typeface="Arial"/>
                <a:cs typeface="Arial"/>
                <a:sym typeface="Arial"/>
              </a:rPr>
              <a:t>To set a specified CSS property, use the following syntax:</a:t>
            </a:r>
          </a:p>
          <a:p>
            <a:pPr indent="0" lvl="0" marL="0" rtl="0">
              <a:lnSpc>
                <a:spcPct val="140000"/>
              </a:lnSpc>
              <a:spcBef>
                <a:spcPts val="1500"/>
              </a:spcBef>
              <a:spcAft>
                <a:spcPts val="1500"/>
              </a:spcAft>
              <a:buNone/>
            </a:pPr>
            <a:r>
              <a:rPr lang="en-US" sz="1800">
                <a:highlight>
                  <a:srgbClr val="FFFFFF"/>
                </a:highlight>
                <a:latin typeface="Courier New"/>
                <a:ea typeface="Courier New"/>
                <a:cs typeface="Courier New"/>
                <a:sym typeface="Courier New"/>
              </a:rPr>
              <a:t>css("</a:t>
            </a:r>
            <a:r>
              <a:rPr i="1" lang="en-US" sz="1800">
                <a:highlight>
                  <a:srgbClr val="FFFFFF"/>
                </a:highlight>
                <a:latin typeface="Courier New"/>
                <a:ea typeface="Courier New"/>
                <a:cs typeface="Courier New"/>
                <a:sym typeface="Courier New"/>
              </a:rPr>
              <a:t>propertyname</a:t>
            </a: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value</a:t>
            </a:r>
            <a:r>
              <a:rPr lang="en-US" sz="1800">
                <a:highlight>
                  <a:srgbClr val="FFFFFF"/>
                </a:highlight>
                <a:latin typeface="Courier New"/>
                <a:ea typeface="Courier New"/>
                <a:cs typeface="Courier New"/>
                <a:sym typeface="Courier New"/>
              </a:rPr>
              <a:t>");</a:t>
            </a:r>
          </a:p>
          <a:p>
            <a:pPr indent="-69850" lvl="0" marL="0" rtl="0">
              <a:lnSpc>
                <a:spcPct val="140000"/>
              </a:lnSpc>
              <a:spcBef>
                <a:spcPts val="1500"/>
              </a:spcBef>
              <a:spcAft>
                <a:spcPts val="1500"/>
              </a:spcAft>
              <a:buClr>
                <a:schemeClr val="dk1"/>
              </a:buClr>
              <a:buSzPct val="61111"/>
              <a:buFont typeface="Arial"/>
              <a:buNone/>
            </a:pPr>
            <a:r>
              <a:t/>
            </a:r>
            <a:endParaRPr b="1" sz="1800">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Set Multiple CSS Properties</a:t>
            </a:r>
          </a:p>
        </p:txBody>
      </p:sp>
      <p:sp>
        <p:nvSpPr>
          <p:cNvPr id="254" name="Shape 254"/>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To set multiple CSS properties, use the following 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Courier New"/>
                <a:ea typeface="Courier New"/>
                <a:cs typeface="Courier New"/>
                <a:sym typeface="Courier New"/>
              </a:rPr>
              <a:t>css({"</a:t>
            </a:r>
            <a:r>
              <a:rPr i="1" lang="en-US" sz="1800">
                <a:highlight>
                  <a:srgbClr val="FFFFFF"/>
                </a:highlight>
                <a:latin typeface="Courier New"/>
                <a:ea typeface="Courier New"/>
                <a:cs typeface="Courier New"/>
                <a:sym typeface="Courier New"/>
              </a:rPr>
              <a:t>propertyname</a:t>
            </a: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value</a:t>
            </a: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propertyname</a:t>
            </a:r>
            <a:r>
              <a:rPr lang="en-US" sz="1800">
                <a:highlight>
                  <a:srgbClr val="FFFFFF"/>
                </a:highlight>
                <a:latin typeface="Courier New"/>
                <a:ea typeface="Courier New"/>
                <a:cs typeface="Courier New"/>
                <a:sym typeface="Courier New"/>
              </a:rPr>
              <a:t>":"</a:t>
            </a:r>
            <a:r>
              <a:rPr i="1" lang="en-US" sz="1800">
                <a:highlight>
                  <a:srgbClr val="FFFFFF"/>
                </a:highlight>
                <a:latin typeface="Courier New"/>
                <a:ea typeface="Courier New"/>
                <a:cs typeface="Courier New"/>
                <a:sym typeface="Courier New"/>
              </a:rPr>
              <a:t>value</a:t>
            </a:r>
            <a:r>
              <a:rPr lang="en-US" sz="1800">
                <a:highlight>
                  <a:srgbClr val="FFFFFF"/>
                </a:highlight>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None/>
            </a:pPr>
            <a:r>
              <a:rPr lang="en-US" sz="2700">
                <a:solidFill>
                  <a:schemeClr val="dk1"/>
                </a:solidFill>
                <a:highlight>
                  <a:srgbClr val="FFFFFF"/>
                </a:highlight>
                <a:latin typeface="Arial"/>
                <a:ea typeface="Arial"/>
                <a:cs typeface="Arial"/>
                <a:sym typeface="Arial"/>
              </a:rPr>
              <a:t>j</a:t>
            </a:r>
            <a:r>
              <a:rPr lang="en-US" sz="3000">
                <a:solidFill>
                  <a:schemeClr val="dk1"/>
                </a:solidFill>
                <a:highlight>
                  <a:srgbClr val="FFFFFF"/>
                </a:highlight>
                <a:latin typeface="Arial"/>
                <a:ea typeface="Arial"/>
                <a:cs typeface="Arial"/>
                <a:sym typeface="Arial"/>
              </a:rPr>
              <a:t>Query - Add Elements</a:t>
            </a:r>
          </a:p>
        </p:txBody>
      </p:sp>
      <p:sp>
        <p:nvSpPr>
          <p:cNvPr id="261" name="Shape 261"/>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800"/>
              </a:spcBef>
              <a:spcAft>
                <a:spcPts val="800"/>
              </a:spcAft>
              <a:buClr>
                <a:schemeClr val="dk1"/>
              </a:buClr>
              <a:buSzPct val="61111"/>
              <a:buFont typeface="Arial"/>
              <a:buNone/>
            </a:pPr>
            <a:r>
              <a:rPr b="1" lang="en-US" sz="1800">
                <a:highlight>
                  <a:srgbClr val="FFFFFF"/>
                </a:highlight>
                <a:latin typeface="Verdana"/>
                <a:ea typeface="Verdana"/>
                <a:cs typeface="Verdana"/>
                <a:sym typeface="Verdana"/>
              </a:rPr>
              <a:t>A</a:t>
            </a:r>
            <a:r>
              <a:rPr b="1" lang="en-US" sz="1800">
                <a:highlight>
                  <a:srgbClr val="FFFFFF"/>
                </a:highlight>
                <a:latin typeface="Arial"/>
                <a:ea typeface="Arial"/>
                <a:cs typeface="Arial"/>
                <a:sym typeface="Arial"/>
              </a:rPr>
              <a:t>dd New HTML Content</a:t>
            </a:r>
          </a:p>
          <a:p>
            <a:pPr indent="-69850" lvl="0" marL="0" rtl="0">
              <a:lnSpc>
                <a:spcPct val="115000"/>
              </a:lnSpc>
              <a:spcBef>
                <a:spcPts val="0"/>
              </a:spcBef>
              <a:buClr>
                <a:schemeClr val="dk1"/>
              </a:buClr>
              <a:buSzPct val="61111"/>
              <a:buFont typeface="Arial"/>
              <a:buNone/>
            </a:pPr>
            <a:r>
              <a:rPr lang="en-US" sz="1800">
                <a:highlight>
                  <a:srgbClr val="FFFFFF"/>
                </a:highlight>
                <a:latin typeface="Verdana"/>
                <a:ea typeface="Verdana"/>
                <a:cs typeface="Verdana"/>
                <a:sym typeface="Verdana"/>
              </a:rPr>
              <a:t>We will look at four jQuery methods that are used to add new content:</a:t>
            </a:r>
          </a:p>
          <a:p>
            <a:pPr indent="-342900" lvl="0" marL="457200" rtl="0">
              <a:lnSpc>
                <a:spcPct val="115000"/>
              </a:lnSpc>
              <a:spcBef>
                <a:spcPts val="0"/>
              </a:spcBef>
              <a:buSzPct val="100000"/>
              <a:buFont typeface="Arial"/>
              <a:buChar char="●"/>
            </a:pPr>
            <a:r>
              <a:rPr lang="en-US" sz="1800">
                <a:highlight>
                  <a:srgbClr val="FFFFFF"/>
                </a:highlight>
                <a:latin typeface="Verdana"/>
                <a:ea typeface="Verdana"/>
                <a:cs typeface="Verdana"/>
                <a:sym typeface="Verdana"/>
              </a:rPr>
              <a:t>append() - Inserts content at the end of the selected elements</a:t>
            </a:r>
          </a:p>
          <a:p>
            <a:pPr indent="-342900" lvl="0" marL="457200" rtl="0">
              <a:lnSpc>
                <a:spcPct val="115000"/>
              </a:lnSpc>
              <a:spcBef>
                <a:spcPts val="0"/>
              </a:spcBef>
              <a:buSzPct val="100000"/>
              <a:buFont typeface="Arial"/>
              <a:buChar char="●"/>
            </a:pPr>
            <a:r>
              <a:rPr lang="en-US" sz="1800">
                <a:highlight>
                  <a:srgbClr val="FFFFFF"/>
                </a:highlight>
                <a:latin typeface="Verdana"/>
                <a:ea typeface="Verdana"/>
                <a:cs typeface="Verdana"/>
                <a:sym typeface="Verdana"/>
              </a:rPr>
              <a:t>prepend() - Inserts content at the beginning of the selected elements</a:t>
            </a:r>
          </a:p>
          <a:p>
            <a:pPr indent="-342900" lvl="0" marL="457200" rtl="0">
              <a:lnSpc>
                <a:spcPct val="115000"/>
              </a:lnSpc>
              <a:spcBef>
                <a:spcPts val="0"/>
              </a:spcBef>
              <a:buSzPct val="100000"/>
              <a:buFont typeface="Arial"/>
              <a:buChar char="●"/>
            </a:pPr>
            <a:r>
              <a:rPr lang="en-US" sz="1800">
                <a:highlight>
                  <a:srgbClr val="FFFFFF"/>
                </a:highlight>
                <a:latin typeface="Verdana"/>
                <a:ea typeface="Verdana"/>
                <a:cs typeface="Verdana"/>
                <a:sym typeface="Verdana"/>
              </a:rPr>
              <a:t>after() - Inserts content after the selected elements</a:t>
            </a:r>
          </a:p>
          <a:p>
            <a:pPr indent="-342900" lvl="0" marL="457200" rtl="0">
              <a:lnSpc>
                <a:spcPct val="115000"/>
              </a:lnSpc>
              <a:spcBef>
                <a:spcPts val="0"/>
              </a:spcBef>
              <a:buSzPct val="100000"/>
              <a:buFont typeface="Arial"/>
              <a:buChar char="●"/>
            </a:pPr>
            <a:r>
              <a:rPr lang="en-US" sz="1800">
                <a:highlight>
                  <a:srgbClr val="FFFFFF"/>
                </a:highlight>
                <a:latin typeface="Verdana"/>
                <a:ea typeface="Verdana"/>
                <a:cs typeface="Verdana"/>
                <a:sym typeface="Verdana"/>
              </a:rPr>
              <a:t>before() - Inserts content before the selected elements</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Method Chaining</a:t>
            </a:r>
          </a:p>
        </p:txBody>
      </p:sp>
      <p:sp>
        <p:nvSpPr>
          <p:cNvPr id="268" name="Shape 268"/>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Until now we have been writing jQuery statements one at a time (one after the other).</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However, there is a technique called chaining, that allows us to run multiple jQuery commands, one after the other, on the same element(s).</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Tip:</a:t>
            </a:r>
            <a:r>
              <a:rPr lang="en-US" sz="1800">
                <a:highlight>
                  <a:srgbClr val="FFFFFF"/>
                </a:highlight>
                <a:latin typeface="Arial"/>
                <a:ea typeface="Arial"/>
                <a:cs typeface="Arial"/>
                <a:sym typeface="Arial"/>
              </a:rPr>
              <a:t> This way, browsers do not have to find the same element(s) more than once.</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To chain an action, you simply append the action to the previous action.</a:t>
            </a:r>
          </a:p>
          <a:p>
            <a:pPr lvl="0">
              <a:spcBef>
                <a:spcPts val="0"/>
              </a:spcBef>
              <a:buNone/>
            </a:pPr>
            <a:r>
              <a:rPr lang="en-US" sz="1800">
                <a:highlight>
                  <a:srgbClr val="FFFFFF"/>
                </a:highlight>
                <a:latin typeface="Arial"/>
                <a:ea typeface="Arial"/>
                <a:cs typeface="Arial"/>
                <a:sym typeface="Arial"/>
              </a:rPr>
              <a:t>The following example chains together the css(), slideUp(), and slideDown() methods. The "p1" element first changes to red, </a:t>
            </a:r>
          </a:p>
          <a:p>
            <a:pPr lvl="0">
              <a:spcBef>
                <a:spcPts val="0"/>
              </a:spcBef>
              <a:buNone/>
            </a:pPr>
            <a:r>
              <a:rPr lang="en-US" sz="1800">
                <a:highlight>
                  <a:srgbClr val="FFFFFF"/>
                </a:highlight>
                <a:latin typeface="Arial"/>
                <a:ea typeface="Arial"/>
                <a:cs typeface="Arial"/>
                <a:sym typeface="Arial"/>
              </a:rPr>
              <a:t>example :</a:t>
            </a:r>
          </a:p>
          <a:p>
            <a:pPr lvl="0" rtl="0">
              <a:spcBef>
                <a:spcPts val="0"/>
              </a:spcBef>
              <a:buClr>
                <a:schemeClr val="dk1"/>
              </a:buClr>
              <a:buSzPct val="78571"/>
              <a:buFont typeface="Arial"/>
              <a:buNone/>
            </a:pPr>
            <a:r>
              <a:rPr lang="en-US" sz="1400">
                <a:highlight>
                  <a:srgbClr val="FFFFFF"/>
                </a:highlight>
                <a:latin typeface="Courier New"/>
                <a:ea typeface="Courier New"/>
                <a:cs typeface="Courier New"/>
                <a:sym typeface="Courier New"/>
              </a:rPr>
              <a:t>$(</a:t>
            </a:r>
            <a:r>
              <a:rPr lang="en-US" sz="1400">
                <a:solidFill>
                  <a:srgbClr val="A52A2A"/>
                </a:solidFill>
                <a:highlight>
                  <a:srgbClr val="FFFFFF"/>
                </a:highlight>
                <a:latin typeface="Courier New"/>
                <a:ea typeface="Courier New"/>
                <a:cs typeface="Courier New"/>
                <a:sym typeface="Courier New"/>
              </a:rPr>
              <a:t>"#p1"</a:t>
            </a:r>
            <a:r>
              <a:rPr lang="en-US" sz="1400">
                <a:highlight>
                  <a:srgbClr val="FFFFFF"/>
                </a:highlight>
                <a:latin typeface="Courier New"/>
                <a:ea typeface="Courier New"/>
                <a:cs typeface="Courier New"/>
                <a:sym typeface="Courier New"/>
              </a:rPr>
              <a:t>).css(</a:t>
            </a:r>
            <a:r>
              <a:rPr lang="en-US" sz="1400">
                <a:solidFill>
                  <a:srgbClr val="A52A2A"/>
                </a:solidFill>
                <a:highlight>
                  <a:srgbClr val="FFFFFF"/>
                </a:highlight>
                <a:latin typeface="Courier New"/>
                <a:ea typeface="Courier New"/>
                <a:cs typeface="Courier New"/>
                <a:sym typeface="Courier New"/>
              </a:rPr>
              <a:t>"color"</a:t>
            </a:r>
            <a:r>
              <a:rPr lang="en-US" sz="1400">
                <a:highlight>
                  <a:srgbClr val="FFFFFF"/>
                </a:highlight>
                <a:latin typeface="Courier New"/>
                <a:ea typeface="Courier New"/>
                <a:cs typeface="Courier New"/>
                <a:sym typeface="Courier New"/>
              </a:rPr>
              <a:t>, </a:t>
            </a:r>
            <a:r>
              <a:rPr lang="en-US" sz="1400">
                <a:solidFill>
                  <a:srgbClr val="A52A2A"/>
                </a:solidFill>
                <a:highlight>
                  <a:srgbClr val="FFFFFF"/>
                </a:highlight>
                <a:latin typeface="Courier New"/>
                <a:ea typeface="Courier New"/>
                <a:cs typeface="Courier New"/>
                <a:sym typeface="Courier New"/>
              </a:rPr>
              <a:t>"red"</a:t>
            </a:r>
            <a:r>
              <a:rPr lang="en-US" sz="1400">
                <a:highlight>
                  <a:srgbClr val="FFFFFF"/>
                </a:highlight>
                <a:latin typeface="Courier New"/>
                <a:ea typeface="Courier New"/>
                <a:cs typeface="Courier New"/>
                <a:sym typeface="Courier New"/>
              </a:rPr>
              <a:t>).slideUp(</a:t>
            </a:r>
            <a:r>
              <a:rPr lang="en-US" sz="1400">
                <a:solidFill>
                  <a:srgbClr val="FF0000"/>
                </a:solidFill>
                <a:highlight>
                  <a:srgbClr val="FFFFFF"/>
                </a:highlight>
                <a:latin typeface="Courier New"/>
                <a:ea typeface="Courier New"/>
                <a:cs typeface="Courier New"/>
                <a:sym typeface="Courier New"/>
              </a:rPr>
              <a:t>2000</a:t>
            </a:r>
            <a:r>
              <a:rPr lang="en-US" sz="1400">
                <a:highlight>
                  <a:srgbClr val="FFFFFF"/>
                </a:highlight>
                <a:latin typeface="Courier New"/>
                <a:ea typeface="Courier New"/>
                <a:cs typeface="Courier New"/>
                <a:sym typeface="Courier New"/>
              </a:rPr>
              <a:t>).slideDown(</a:t>
            </a:r>
            <a:r>
              <a:rPr lang="en-US" sz="1400">
                <a:solidFill>
                  <a:srgbClr val="FF0000"/>
                </a:solidFill>
                <a:highlight>
                  <a:srgbClr val="FFFFFF"/>
                </a:highlight>
                <a:latin typeface="Courier New"/>
                <a:ea typeface="Courier New"/>
                <a:cs typeface="Courier New"/>
                <a:sym typeface="Courier New"/>
              </a:rPr>
              <a:t>2000</a:t>
            </a:r>
            <a:r>
              <a:rPr lang="en-US" sz="1400">
                <a:highlight>
                  <a:srgbClr val="FFFFFF"/>
                </a:highlight>
                <a:latin typeface="Courier New"/>
                <a:ea typeface="Courier New"/>
                <a:cs typeface="Courier New"/>
                <a:sym typeface="Courier New"/>
              </a:rPr>
              <a:t>);</a:t>
            </a:r>
          </a:p>
          <a:p>
            <a:pPr indent="0" lvl="0" marL="20320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What is AJAX?</a:t>
            </a:r>
          </a:p>
        </p:txBody>
      </p:sp>
      <p:sp>
        <p:nvSpPr>
          <p:cNvPr id="275" name="Shape 275"/>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AJAX = Asynchronous JavaScript and XML.</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In short; AJAX is about loading data in the background and display it on the webpage, without reloading the whole page.</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Examples of applications using AJAX: Gmail, Google Maps, Youtube, and Facebook tabs.</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You can learn more about AJAX in our </a:t>
            </a:r>
            <a:r>
              <a:rPr lang="en-US" sz="1800" u="sng">
                <a:solidFill>
                  <a:schemeClr val="hlink"/>
                </a:solidFill>
                <a:highlight>
                  <a:srgbClr val="FFFFFF"/>
                </a:highlight>
                <a:latin typeface="Arial"/>
                <a:ea typeface="Arial"/>
                <a:cs typeface="Arial"/>
                <a:sym typeface="Arial"/>
                <a:hlinkClick r:id="rId3"/>
              </a:rPr>
              <a:t>AJAX tutorial</a:t>
            </a:r>
            <a:r>
              <a:rPr lang="en-US" sz="1800">
                <a:highlight>
                  <a:srgbClr val="FFFFFF"/>
                </a:highlight>
                <a:latin typeface="Arial"/>
                <a:ea typeface="Arial"/>
                <a:cs typeface="Arial"/>
                <a:sym typeface="Arial"/>
              </a:rPr>
              <a:t>.</a:t>
            </a:r>
          </a:p>
          <a:p>
            <a:pPr lvl="0">
              <a:spcBef>
                <a:spcPts val="0"/>
              </a:spcBef>
              <a:buClr>
                <a:schemeClr val="dk1"/>
              </a:buClr>
              <a:buSzPct val="91666"/>
              <a:buFont typeface="Arial"/>
              <a:buNone/>
            </a:pPr>
            <a:r>
              <a:t/>
            </a:r>
            <a:endParaRPr sz="1150">
              <a:highlight>
                <a:srgbClr val="FFFFFF"/>
              </a:highlight>
              <a:latin typeface="Verdana"/>
              <a:ea typeface="Verdana"/>
              <a:cs typeface="Verdana"/>
              <a:sym typeface="Verdana"/>
            </a:endParaRP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0555"/>
              <a:buFont typeface="Arial"/>
              <a:buNone/>
            </a:pPr>
            <a:r>
              <a:rPr lang="en-US" sz="3600">
                <a:solidFill>
                  <a:schemeClr val="dk1"/>
                </a:solidFill>
                <a:highlight>
                  <a:srgbClr val="FFFFFF"/>
                </a:highlight>
                <a:latin typeface="Arial"/>
                <a:ea typeface="Arial"/>
                <a:cs typeface="Arial"/>
                <a:sym typeface="Arial"/>
              </a:rPr>
              <a:t>What About jQuery and AJAX?</a:t>
            </a:r>
          </a:p>
        </p:txBody>
      </p:sp>
      <p:sp>
        <p:nvSpPr>
          <p:cNvPr id="282" name="Shape 282"/>
          <p:cNvSpPr txBox="1"/>
          <p:nvPr>
            <p:ph idx="1" type="body"/>
          </p:nvPr>
        </p:nvSpPr>
        <p:spPr>
          <a:xfrm>
            <a:off x="381000" y="2246656"/>
            <a:ext cx="8229600" cy="3879600"/>
          </a:xfrm>
          <a:prstGeom prst="rect">
            <a:avLst/>
          </a:prstGeom>
        </p:spPr>
        <p:txBody>
          <a:bodyPr anchorCtr="0" anchor="t" bIns="91425" lIns="91425" rIns="91425" tIns="91425">
            <a:noAutofit/>
          </a:bodyPr>
          <a:lstStyle/>
          <a:p>
            <a:pPr indent="0" lvl="0" marL="0" rtl="0">
              <a:lnSpc>
                <a:spcPct val="115000"/>
              </a:lnSpc>
              <a:spcBef>
                <a:spcPts val="0"/>
              </a:spcBef>
              <a:buNone/>
            </a:pPr>
            <a:r>
              <a:rPr lang="en-US" sz="1800">
                <a:highlight>
                  <a:srgbClr val="FFFFFF"/>
                </a:highlight>
                <a:latin typeface="Arial"/>
                <a:ea typeface="Arial"/>
                <a:cs typeface="Arial"/>
                <a:sym typeface="Arial"/>
              </a:rPr>
              <a:t>jQuery provides several methods for AJAX functionality.</a:t>
            </a:r>
          </a:p>
          <a:p>
            <a:pPr indent="0" lvl="0" marL="0" rtl="0">
              <a:lnSpc>
                <a:spcPct val="115000"/>
              </a:lnSpc>
              <a:spcBef>
                <a:spcPts val="800"/>
              </a:spcBef>
              <a:spcAft>
                <a:spcPts val="800"/>
              </a:spcAft>
              <a:buNone/>
            </a:pPr>
            <a:r>
              <a:rPr lang="en-US" sz="1800">
                <a:highlight>
                  <a:srgbClr val="FFFFFF"/>
                </a:highlight>
                <a:latin typeface="Arial"/>
                <a:ea typeface="Arial"/>
                <a:cs typeface="Arial"/>
                <a:sym typeface="Arial"/>
              </a:rPr>
              <a:t>With the jQuery AJAX methods, you can request text, HTML, XML, or JSON from a remote server using both HTTP Get and HTTP Post - And you can load the external data directly into the selected HTML elements of your web page!</a:t>
            </a:r>
          </a:p>
          <a:p>
            <a:pPr indent="0" lvl="0" marL="0" rtl="0">
              <a:lnSpc>
                <a:spcPct val="115000"/>
              </a:lnSpc>
              <a:spcBef>
                <a:spcPts val="800"/>
              </a:spcBef>
              <a:spcAft>
                <a:spcPts val="800"/>
              </a:spcAft>
              <a:buNone/>
            </a:pPr>
            <a:r>
              <a:rPr b="1" lang="en-US" sz="1800">
                <a:latin typeface="Arial"/>
                <a:ea typeface="Arial"/>
                <a:cs typeface="Arial"/>
                <a:sym typeface="Arial"/>
              </a:rPr>
              <a:t>Without jQuery, AJAX coding can be a bit tricky!</a:t>
            </a:r>
          </a:p>
          <a:p>
            <a:pPr indent="0" lvl="0" marL="0" rtl="0">
              <a:lnSpc>
                <a:spcPct val="115000"/>
              </a:lnSpc>
              <a:spcBef>
                <a:spcPts val="800"/>
              </a:spcBef>
              <a:spcAft>
                <a:spcPts val="800"/>
              </a:spcAft>
              <a:buNone/>
            </a:pPr>
            <a:r>
              <a:rPr lang="en-US" sz="1800">
                <a:latin typeface="Arial"/>
                <a:ea typeface="Arial"/>
                <a:cs typeface="Arial"/>
                <a:sym typeface="Arial"/>
              </a:rPr>
              <a:t>Writing regular AJAX code can be a bit tricky, because different browsers have different syntax for AJAX implementation. This means that you will have to write extra code to test for different browsers. However, the jQuery team has taken care of this for us, so that we can write AJAX functionality with only one single line of code</a:t>
            </a:r>
          </a:p>
          <a:p>
            <a:pPr indent="-69850" lvl="0" marL="0" rtl="0">
              <a:lnSpc>
                <a:spcPct val="115000"/>
              </a:lnSpc>
              <a:spcBef>
                <a:spcPts val="800"/>
              </a:spcBef>
              <a:spcAft>
                <a:spcPts val="800"/>
              </a:spcAft>
              <a:buClr>
                <a:schemeClr val="dk1"/>
              </a:buClr>
              <a:buSzPct val="47826"/>
              <a:buFont typeface="Arial"/>
              <a:buNone/>
            </a:pPr>
            <a:r>
              <a:t/>
            </a:r>
            <a:endParaRPr b="1" sz="2250">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0555"/>
              <a:buFont typeface="Arial"/>
              <a:buNone/>
            </a:pPr>
            <a:r>
              <a:rPr lang="en-US" sz="3600">
                <a:solidFill>
                  <a:schemeClr val="dk1"/>
                </a:solidFill>
                <a:highlight>
                  <a:srgbClr val="FFFFFF"/>
                </a:highlight>
                <a:latin typeface="Arial"/>
                <a:ea typeface="Arial"/>
                <a:cs typeface="Arial"/>
                <a:sym typeface="Arial"/>
              </a:rPr>
              <a:t>jQuery load() Method</a:t>
            </a:r>
          </a:p>
        </p:txBody>
      </p:sp>
      <p:sp>
        <p:nvSpPr>
          <p:cNvPr id="289" name="Shape 289"/>
          <p:cNvSpPr txBox="1"/>
          <p:nvPr>
            <p:ph idx="1" type="body"/>
          </p:nvPr>
        </p:nvSpPr>
        <p:spPr>
          <a:xfrm>
            <a:off x="659375" y="148920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jQuery load() method is a simple, but powerful AJAX method.</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load() method loads data from a server and puts the returned data into the selected element.</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Arial"/>
                <a:ea typeface="Arial"/>
                <a:cs typeface="Arial"/>
                <a:sym typeface="Arial"/>
              </a:rPr>
              <a:t>$(</a:t>
            </a:r>
            <a:r>
              <a:rPr i="1" lang="en-US" sz="1800">
                <a:highlight>
                  <a:srgbClr val="FFFFFF"/>
                </a:highlight>
                <a:latin typeface="Arial"/>
                <a:ea typeface="Arial"/>
                <a:cs typeface="Arial"/>
                <a:sym typeface="Arial"/>
              </a:rPr>
              <a:t>selector</a:t>
            </a:r>
            <a:r>
              <a:rPr lang="en-US" sz="1800">
                <a:highlight>
                  <a:srgbClr val="FFFFFF"/>
                </a:highlight>
                <a:latin typeface="Arial"/>
                <a:ea typeface="Arial"/>
                <a:cs typeface="Arial"/>
                <a:sym typeface="Arial"/>
              </a:rPr>
              <a:t>).load(</a:t>
            </a:r>
            <a:r>
              <a:rPr i="1" lang="en-US" sz="1800">
                <a:highlight>
                  <a:srgbClr val="FFFFFF"/>
                </a:highlight>
                <a:latin typeface="Arial"/>
                <a:ea typeface="Arial"/>
                <a:cs typeface="Arial"/>
                <a:sym typeface="Arial"/>
              </a:rPr>
              <a:t>URL,data,callback</a:t>
            </a:r>
            <a:r>
              <a:rPr lang="en-US" sz="1800">
                <a:highlight>
                  <a:srgbClr val="FFFFFF"/>
                </a:highlight>
                <a:latin typeface="Arial"/>
                <a:ea typeface="Arial"/>
                <a:cs typeface="Arial"/>
                <a:sym typeface="Arial"/>
              </a:rPr>
              <a: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required URL parameter specifies the URL you wish to load.</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data parameter specifies a set of querystring key/value pairs to send along with the request.</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the name of a function to be executed after the load() method is completed.</a:t>
            </a:r>
          </a:p>
          <a:p>
            <a:pPr lvl="0">
              <a:spcBef>
                <a:spcPts val="0"/>
              </a:spcBef>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None/>
            </a:pPr>
            <a:r>
              <a:rPr lang="en-US" sz="2700">
                <a:solidFill>
                  <a:schemeClr val="dk1"/>
                </a:solidFill>
                <a:highlight>
                  <a:srgbClr val="FFFFFF"/>
                </a:highlight>
                <a:latin typeface="Arial"/>
                <a:ea typeface="Arial"/>
                <a:cs typeface="Arial"/>
                <a:sym typeface="Arial"/>
              </a:rPr>
              <a:t>jQuery - AJAX get() and post() Methods</a:t>
            </a:r>
          </a:p>
        </p:txBody>
      </p:sp>
      <p:sp>
        <p:nvSpPr>
          <p:cNvPr id="296" name="Shape 296"/>
          <p:cNvSpPr txBox="1"/>
          <p:nvPr>
            <p:ph idx="1" type="body"/>
          </p:nvPr>
        </p:nvSpPr>
        <p:spPr>
          <a:xfrm>
            <a:off x="566050" y="1593506"/>
            <a:ext cx="8229600" cy="3879600"/>
          </a:xfrm>
          <a:prstGeom prst="rect">
            <a:avLst/>
          </a:prstGeom>
        </p:spPr>
        <p:txBody>
          <a:bodyPr anchorCtr="0" anchor="t" bIns="91425" lIns="91425" rIns="91425" tIns="91425">
            <a:noAutofit/>
          </a:bodyPr>
          <a:lstStyle/>
          <a:p>
            <a:pPr indent="-69850" lvl="0" marL="0" rtl="0">
              <a:lnSpc>
                <a:spcPct val="115000"/>
              </a:lnSpc>
              <a:spcBef>
                <a:spcPts val="800"/>
              </a:spcBef>
              <a:spcAft>
                <a:spcPts val="800"/>
              </a:spcAft>
              <a:buClr>
                <a:schemeClr val="dk1"/>
              </a:buClr>
              <a:buSzPct val="47826"/>
              <a:buFont typeface="Arial"/>
              <a:buNone/>
            </a:pPr>
            <a:r>
              <a:rPr b="1" lang="en-US" sz="2250">
                <a:highlight>
                  <a:srgbClr val="FFFFFF"/>
                </a:highlight>
                <a:latin typeface="Arial"/>
                <a:ea typeface="Arial"/>
                <a:cs typeface="Arial"/>
                <a:sym typeface="Arial"/>
              </a:rPr>
              <a:t>HTTP Request: GET vs. POST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Two commonly used methods for a request-response between a client and server are: GET and POST.</a:t>
            </a:r>
          </a:p>
          <a:p>
            <a:pPr indent="-342900" lvl="0" marL="457200" rtl="0">
              <a:lnSpc>
                <a:spcPct val="115000"/>
              </a:lnSpc>
              <a:spcBef>
                <a:spcPts val="0"/>
              </a:spcBef>
              <a:buSzPct val="100000"/>
              <a:buFont typeface="Arial"/>
              <a:buChar char="●"/>
            </a:pPr>
            <a:r>
              <a:rPr b="1" lang="en-US" sz="1800">
                <a:highlight>
                  <a:srgbClr val="FFFFFF"/>
                </a:highlight>
                <a:latin typeface="Arial"/>
                <a:ea typeface="Arial"/>
                <a:cs typeface="Arial"/>
                <a:sym typeface="Arial"/>
              </a:rPr>
              <a:t>GET</a:t>
            </a:r>
            <a:r>
              <a:rPr lang="en-US" sz="1800">
                <a:highlight>
                  <a:srgbClr val="FFFFFF"/>
                </a:highlight>
                <a:latin typeface="Arial"/>
                <a:ea typeface="Arial"/>
                <a:cs typeface="Arial"/>
                <a:sym typeface="Arial"/>
              </a:rPr>
              <a:t> - Requests data from a specified resource</a:t>
            </a:r>
          </a:p>
          <a:p>
            <a:pPr indent="-342900" lvl="0" marL="457200" rtl="0">
              <a:lnSpc>
                <a:spcPct val="115000"/>
              </a:lnSpc>
              <a:spcBef>
                <a:spcPts val="0"/>
              </a:spcBef>
              <a:buSzPct val="100000"/>
              <a:buFont typeface="Arial"/>
              <a:buChar char="●"/>
            </a:pPr>
            <a:r>
              <a:rPr b="1" lang="en-US" sz="1800">
                <a:highlight>
                  <a:srgbClr val="FFFFFF"/>
                </a:highlight>
                <a:latin typeface="Arial"/>
                <a:ea typeface="Arial"/>
                <a:cs typeface="Arial"/>
                <a:sym typeface="Arial"/>
              </a:rPr>
              <a:t>POST</a:t>
            </a:r>
            <a:r>
              <a:rPr lang="en-US" sz="1800">
                <a:highlight>
                  <a:srgbClr val="FFFFFF"/>
                </a:highlight>
                <a:latin typeface="Arial"/>
                <a:ea typeface="Arial"/>
                <a:cs typeface="Arial"/>
                <a:sym typeface="Arial"/>
              </a:rPr>
              <a:t> - Submits data to be processed to a specified resource</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GET is basically used for just getting (retrieving) some data from the server. </a:t>
            </a:r>
            <a:r>
              <a:rPr b="1" lang="en-US" sz="1800">
                <a:highlight>
                  <a:srgbClr val="FFFFFF"/>
                </a:highlight>
                <a:latin typeface="Arial"/>
                <a:ea typeface="Arial"/>
                <a:cs typeface="Arial"/>
                <a:sym typeface="Arial"/>
              </a:rPr>
              <a:t>Note:</a:t>
            </a:r>
            <a:r>
              <a:rPr lang="en-US" sz="1800">
                <a:highlight>
                  <a:srgbClr val="FFFFFF"/>
                </a:highlight>
                <a:latin typeface="Arial"/>
                <a:ea typeface="Arial"/>
                <a:cs typeface="Arial"/>
                <a:sym typeface="Arial"/>
              </a:rPr>
              <a:t> The GET method may return cached data.</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POST can also be used to get some data from the server. However, the POST method NEVER caches data, and is often used to send data along with the request.</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To learn more about GET and POST, and the differences between the two methods, please read our </a:t>
            </a:r>
            <a:r>
              <a:rPr lang="en-US" sz="1800" u="sng">
                <a:solidFill>
                  <a:schemeClr val="hlink"/>
                </a:solidFill>
                <a:highlight>
                  <a:srgbClr val="FFFFFF"/>
                </a:highlight>
                <a:latin typeface="Arial"/>
                <a:ea typeface="Arial"/>
                <a:cs typeface="Arial"/>
                <a:sym typeface="Arial"/>
                <a:hlinkClick r:id="rId3"/>
              </a:rPr>
              <a:t>HTTP Methods GET vs POST</a:t>
            </a:r>
            <a:r>
              <a:rPr lang="en-US" sz="1800">
                <a:highlight>
                  <a:srgbClr val="FFFFFF"/>
                </a:highlight>
                <a:latin typeface="Arial"/>
                <a:ea typeface="Arial"/>
                <a:cs typeface="Arial"/>
                <a:sym typeface="Arial"/>
              </a:rPr>
              <a:t> chapter.</a:t>
            </a:r>
          </a:p>
          <a:p>
            <a:pPr lvl="0">
              <a:spcBef>
                <a:spcPts val="0"/>
              </a:spcBef>
              <a:buClr>
                <a:schemeClr val="dk1"/>
              </a:buClr>
              <a:buSzPct val="61111"/>
              <a:buFont typeface="Arial"/>
              <a:buNone/>
            </a:pPr>
            <a:r>
              <a:t/>
            </a:r>
            <a:endParaRPr sz="1800">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199" y="291437"/>
            <a:ext cx="5562600" cy="15324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lang="en-US"/>
              <a:t>Jquery Overview</a:t>
            </a:r>
          </a:p>
        </p:txBody>
      </p:sp>
      <p:sp>
        <p:nvSpPr>
          <p:cNvPr id="118" name="Shape 118"/>
          <p:cNvSpPr txBox="1"/>
          <p:nvPr>
            <p:ph idx="1" type="body"/>
          </p:nvPr>
        </p:nvSpPr>
        <p:spPr>
          <a:xfrm>
            <a:off x="457200" y="2246656"/>
            <a:ext cx="8229600" cy="387950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Helvetica Neue"/>
                <a:ea typeface="Helvetica Neue"/>
                <a:cs typeface="Helvetica Neue"/>
                <a:sym typeface="Helvetica Neue"/>
              </a:rPr>
              <a:t>Jquery UI</a:t>
            </a: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Helvetica Neue"/>
                <a:ea typeface="Helvetica Neue"/>
                <a:cs typeface="Helvetica Neue"/>
                <a:sym typeface="Helvetica Neue"/>
              </a:rPr>
              <a:t>Jquery Mobile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$.get() Method</a:t>
            </a:r>
          </a:p>
        </p:txBody>
      </p:sp>
      <p:sp>
        <p:nvSpPr>
          <p:cNvPr id="303" name="Shape 303"/>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$.get() method requests data from the server with an HTTP GET request.</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Arial"/>
                <a:ea typeface="Arial"/>
                <a:cs typeface="Arial"/>
                <a:sym typeface="Arial"/>
              </a:rPr>
              <a:t>$.get(</a:t>
            </a:r>
            <a:r>
              <a:rPr i="1" lang="en-US" sz="1800">
                <a:highlight>
                  <a:srgbClr val="FFFFFF"/>
                </a:highlight>
                <a:latin typeface="Arial"/>
                <a:ea typeface="Arial"/>
                <a:cs typeface="Arial"/>
                <a:sym typeface="Arial"/>
              </a:rPr>
              <a:t>URL,callback</a:t>
            </a:r>
            <a:r>
              <a:rPr lang="en-US" sz="1800">
                <a:highlight>
                  <a:srgbClr val="FFFFFF"/>
                </a:highlight>
                <a:latin typeface="Arial"/>
                <a:ea typeface="Arial"/>
                <a:cs typeface="Arial"/>
                <a:sym typeface="Arial"/>
              </a:rPr>
              <a: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required URL parameter specifies the URL you wish to request.</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the name of a function to be executed if the request succeeds.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638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36666"/>
              <a:buFont typeface="Arial"/>
              <a:buNone/>
            </a:pPr>
            <a:r>
              <a:rPr lang="en-US" sz="3000">
                <a:solidFill>
                  <a:schemeClr val="dk1"/>
                </a:solidFill>
                <a:highlight>
                  <a:srgbClr val="FFFFFF"/>
                </a:highlight>
                <a:latin typeface="Arial"/>
                <a:ea typeface="Arial"/>
                <a:cs typeface="Arial"/>
                <a:sym typeface="Arial"/>
              </a:rPr>
              <a:t>jQuery $.post() Method</a:t>
            </a:r>
          </a:p>
        </p:txBody>
      </p:sp>
      <p:sp>
        <p:nvSpPr>
          <p:cNvPr id="310" name="Shape 310"/>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$.post() method requests data from the server using an HTTP POST request.</a:t>
            </a:r>
          </a:p>
          <a:p>
            <a:pPr lvl="0">
              <a:spcBef>
                <a:spcPts val="0"/>
              </a:spcBef>
              <a:buClr>
                <a:schemeClr val="dk1"/>
              </a:buClr>
              <a:buSzPct val="61111"/>
              <a:buFont typeface="Arial"/>
              <a:buNone/>
            </a:pPr>
            <a:r>
              <a:rPr b="1" lang="en-US" sz="1800">
                <a:highlight>
                  <a:srgbClr val="FFFFFF"/>
                </a:highlight>
                <a:latin typeface="Arial"/>
                <a:ea typeface="Arial"/>
                <a:cs typeface="Arial"/>
                <a:sym typeface="Arial"/>
              </a:rPr>
              <a:t>Syntax:</a:t>
            </a:r>
          </a:p>
          <a:p>
            <a:pPr indent="-69850" lvl="0" marL="0" rtl="0">
              <a:lnSpc>
                <a:spcPct val="140000"/>
              </a:lnSpc>
              <a:spcBef>
                <a:spcPts val="1500"/>
              </a:spcBef>
              <a:spcAft>
                <a:spcPts val="1500"/>
              </a:spcAft>
              <a:buClr>
                <a:schemeClr val="dk1"/>
              </a:buClr>
              <a:buSzPct val="61111"/>
              <a:buFont typeface="Arial"/>
              <a:buNone/>
            </a:pPr>
            <a:r>
              <a:rPr lang="en-US" sz="1800">
                <a:highlight>
                  <a:srgbClr val="FFFFFF"/>
                </a:highlight>
                <a:latin typeface="Arial"/>
                <a:ea typeface="Arial"/>
                <a:cs typeface="Arial"/>
                <a:sym typeface="Arial"/>
              </a:rPr>
              <a:t>$.post(</a:t>
            </a:r>
            <a:r>
              <a:rPr i="1" lang="en-US" sz="1800">
                <a:highlight>
                  <a:srgbClr val="FFFFFF"/>
                </a:highlight>
                <a:latin typeface="Arial"/>
                <a:ea typeface="Arial"/>
                <a:cs typeface="Arial"/>
                <a:sym typeface="Arial"/>
              </a:rPr>
              <a:t>URL,data,callback</a:t>
            </a:r>
            <a:r>
              <a:rPr lang="en-US" sz="1800">
                <a:highlight>
                  <a:srgbClr val="FFFFFF"/>
                </a:highlight>
                <a:latin typeface="Arial"/>
                <a:ea typeface="Arial"/>
                <a:cs typeface="Arial"/>
                <a:sym typeface="Arial"/>
              </a:rPr>
              <a:t>);</a:t>
            </a:r>
          </a:p>
          <a:p>
            <a:pPr indent="-69850" lvl="0" marL="0" rtl="0">
              <a:lnSpc>
                <a:spcPct val="115000"/>
              </a:lnSpc>
              <a:spcBef>
                <a:spcPts val="0"/>
              </a:spcBef>
              <a:buClr>
                <a:schemeClr val="dk1"/>
              </a:buClr>
              <a:buSzPct val="61111"/>
              <a:buFont typeface="Arial"/>
              <a:buNone/>
            </a:pPr>
            <a:r>
              <a:rPr lang="en-US" sz="1800">
                <a:highlight>
                  <a:srgbClr val="FFFFFF"/>
                </a:highlight>
                <a:latin typeface="Arial"/>
                <a:ea typeface="Arial"/>
                <a:cs typeface="Arial"/>
                <a:sym typeface="Arial"/>
              </a:rPr>
              <a:t>The required URL parameter specifies the URL you wish to request.</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data parameter specifies some data to send along with the request.</a:t>
            </a:r>
          </a:p>
          <a:p>
            <a:pPr lvl="0">
              <a:spcBef>
                <a:spcPts val="0"/>
              </a:spcBef>
              <a:buClr>
                <a:schemeClr val="dk1"/>
              </a:buClr>
              <a:buSzPct val="61111"/>
              <a:buFont typeface="Arial"/>
              <a:buNone/>
            </a:pPr>
            <a:r>
              <a:rPr lang="en-US" sz="1800">
                <a:highlight>
                  <a:srgbClr val="FFFFFF"/>
                </a:highlight>
                <a:latin typeface="Arial"/>
                <a:ea typeface="Arial"/>
                <a:cs typeface="Arial"/>
                <a:sym typeface="Arial"/>
              </a:rPr>
              <a:t>The optional callback parameter is the name of a function to be executed if the request succeeds.</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Form Validation</a:t>
            </a:r>
          </a:p>
        </p:txBody>
      </p:sp>
      <p:sp>
        <p:nvSpPr>
          <p:cNvPr id="317" name="Shape 317"/>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0" lvl="0" marL="0" rtl="0">
              <a:lnSpc>
                <a:spcPct val="115000"/>
              </a:lnSpc>
              <a:spcBef>
                <a:spcPts val="0"/>
              </a:spcBef>
              <a:buNone/>
            </a:pPr>
            <a:r>
              <a:rPr lang="en-US" sz="2400">
                <a:solidFill>
                  <a:srgbClr val="212121"/>
                </a:solidFill>
                <a:highlight>
                  <a:srgbClr val="FFFFFF"/>
                </a:highlight>
                <a:latin typeface="Arial"/>
                <a:ea typeface="Arial"/>
                <a:cs typeface="Arial"/>
                <a:sym typeface="Arial"/>
              </a:rPr>
              <a:t>query plugin that is used to validate the data in the input form</a:t>
            </a:r>
          </a:p>
          <a:p>
            <a:pPr indent="0" lvl="0" marL="0" rtl="0">
              <a:lnSpc>
                <a:spcPct val="115000"/>
              </a:lnSpc>
              <a:spcBef>
                <a:spcPts val="0"/>
              </a:spcBef>
              <a:buNone/>
            </a:pPr>
            <a:r>
              <a:rPr lang="en-US" sz="2400">
                <a:solidFill>
                  <a:srgbClr val="212121"/>
                </a:solidFill>
                <a:highlight>
                  <a:srgbClr val="FFFFFF"/>
                </a:highlight>
                <a:latin typeface="Arial"/>
                <a:ea typeface="Arial"/>
                <a:cs typeface="Arial"/>
                <a:sym typeface="Arial"/>
              </a:rPr>
              <a:t>example:</a:t>
            </a:r>
          </a:p>
          <a:p>
            <a:pPr indent="0" lvl="0" marL="0" rtl="0">
              <a:lnSpc>
                <a:spcPct val="115000"/>
              </a:lnSpc>
              <a:spcBef>
                <a:spcPts val="0"/>
              </a:spcBef>
              <a:buNone/>
            </a:pPr>
            <a:r>
              <a:rPr lang="en-US" sz="1800">
                <a:solidFill>
                  <a:srgbClr val="212121"/>
                </a:solidFill>
                <a:highlight>
                  <a:srgbClr val="FFFFFF"/>
                </a:highlight>
                <a:latin typeface="Courier New"/>
                <a:ea typeface="Courier New"/>
                <a:cs typeface="Courier New"/>
                <a:sym typeface="Courier New"/>
              </a:rPr>
              <a:t>$(“selector form”).validate()</a:t>
            </a:r>
          </a:p>
          <a:p>
            <a:pPr indent="0" lvl="0" marL="0" rtl="0">
              <a:lnSpc>
                <a:spcPct val="115000"/>
              </a:lnSpc>
              <a:spcBef>
                <a:spcPts val="0"/>
              </a:spcBef>
              <a:buNone/>
            </a:pPr>
            <a:r>
              <a:rPr lang="en-US" sz="1800">
                <a:solidFill>
                  <a:srgbClr val="212121"/>
                </a:solidFill>
                <a:highlight>
                  <a:srgbClr val="FFFFFF"/>
                </a:highlight>
                <a:latin typeface="Arial"/>
                <a:ea typeface="Arial"/>
                <a:cs typeface="Arial"/>
                <a:sym typeface="Arial"/>
              </a:rPr>
              <a:t>Using Plugin jquery validation for validation data</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Datatables</a:t>
            </a:r>
          </a:p>
        </p:txBody>
      </p:sp>
      <p:sp>
        <p:nvSpPr>
          <p:cNvPr id="324" name="Shape 324"/>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None/>
            </a:pPr>
            <a:r>
              <a:rPr lang="en-US" sz="1800">
                <a:solidFill>
                  <a:srgbClr val="333333"/>
                </a:solidFill>
                <a:highlight>
                  <a:srgbClr val="FFFFFF"/>
                </a:highlight>
                <a:latin typeface="Arial"/>
                <a:ea typeface="Arial"/>
                <a:cs typeface="Arial"/>
                <a:sym typeface="Arial"/>
              </a:rPr>
              <a:t>Datatable is a smart plugin for jQuery allowing you to easily create dynamic 'datatables' (with pagination, filtering and sorting) for better management of big quantity of data.</a:t>
            </a:r>
          </a:p>
          <a:p>
            <a:pPr lvl="0">
              <a:spcBef>
                <a:spcPts val="0"/>
              </a:spcBef>
              <a:buNone/>
            </a:pPr>
            <a:r>
              <a:rPr lang="en-US" sz="1800">
                <a:solidFill>
                  <a:srgbClr val="333333"/>
                </a:solidFill>
                <a:highlight>
                  <a:srgbClr val="FFFFFF"/>
                </a:highlight>
                <a:latin typeface="Arial"/>
                <a:ea typeface="Arial"/>
                <a:cs typeface="Arial"/>
                <a:sym typeface="Arial"/>
              </a:rPr>
              <a:t>syntax</a:t>
            </a:r>
          </a:p>
          <a:p>
            <a:pPr lvl="0">
              <a:spcBef>
                <a:spcPts val="0"/>
              </a:spcBef>
              <a:buNone/>
            </a:pPr>
            <a:r>
              <a:rPr lang="en-US" sz="1800">
                <a:solidFill>
                  <a:srgbClr val="333333"/>
                </a:solidFill>
                <a:highlight>
                  <a:srgbClr val="FFFFFF"/>
                </a:highlight>
                <a:latin typeface="Arial"/>
                <a:ea typeface="Arial"/>
                <a:cs typeface="Arial"/>
                <a:sym typeface="Arial"/>
              </a:rPr>
              <a:t>$(“selector”).DataTables();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199" y="274637"/>
            <a:ext cx="5562601" cy="1532455"/>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lang="en-US"/>
              <a:t>Jquery Overview</a:t>
            </a:r>
          </a:p>
        </p:txBody>
      </p:sp>
      <p:sp>
        <p:nvSpPr>
          <p:cNvPr id="124" name="Shape 124"/>
          <p:cNvSpPr txBox="1"/>
          <p:nvPr>
            <p:ph idx="1" type="body"/>
          </p:nvPr>
        </p:nvSpPr>
        <p:spPr>
          <a:xfrm>
            <a:off x="457200" y="2246656"/>
            <a:ext cx="8229600" cy="3879507"/>
          </a:xfrm>
          <a:prstGeom prst="rect">
            <a:avLst/>
          </a:prstGeom>
          <a:noFill/>
          <a:ln>
            <a:noFill/>
          </a:ln>
        </p:spPr>
        <p:txBody>
          <a:bodyPr anchorCtr="0" anchor="t" bIns="45700" lIns="91425" rIns="91425" tIns="45700">
            <a:noAutofit/>
          </a:bodyPr>
          <a:lstStyle/>
          <a:p>
            <a:pPr indent="-209550" lvl="0" marL="342900" marR="0" rtl="0" algn="l">
              <a:spcBef>
                <a:spcPts val="0"/>
              </a:spcBef>
              <a:buClr>
                <a:schemeClr val="dk1"/>
              </a:buClr>
              <a:buSzPct val="36666"/>
              <a:buFont typeface="Arial"/>
              <a:buNone/>
            </a:pPr>
            <a:r>
              <a:rPr lang="en-US" sz="3000">
                <a:highlight>
                  <a:srgbClr val="FFFFFF"/>
                </a:highlight>
                <a:latin typeface="Verdana"/>
                <a:ea typeface="Verdana"/>
                <a:cs typeface="Verdana"/>
                <a:sym typeface="Verdana"/>
              </a:rPr>
              <a:t>The jQuery library contains the following features:</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HTML/DOM manipulation</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CSS manipulation</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HTML event methods</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Effects and animations</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AJAX</a:t>
            </a:r>
          </a:p>
          <a:p>
            <a:pPr indent="-419100" lvl="0" marL="457200" rtl="0">
              <a:lnSpc>
                <a:spcPct val="115000"/>
              </a:lnSpc>
              <a:spcBef>
                <a:spcPts val="0"/>
              </a:spcBef>
              <a:buSzPct val="100000"/>
              <a:buFont typeface="Arial"/>
              <a:buChar char="●"/>
            </a:pPr>
            <a:r>
              <a:rPr lang="en-US" sz="3000">
                <a:highlight>
                  <a:srgbClr val="FFFFFF"/>
                </a:highlight>
                <a:latin typeface="Verdana"/>
                <a:ea typeface="Verdana"/>
                <a:cs typeface="Verdana"/>
                <a:sym typeface="Verdana"/>
              </a:rPr>
              <a:t>Utilities</a:t>
            </a:r>
          </a:p>
          <a:p>
            <a:pPr indent="-342900" lvl="0" marL="342900" marR="0" rtl="0" algn="l">
              <a:spcBef>
                <a:spcPts val="0"/>
              </a:spcBef>
              <a:buClr>
                <a:schemeClr val="dk1"/>
              </a:buClr>
              <a:buSzPct val="1000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199" y="274637"/>
            <a:ext cx="5562600" cy="1532400"/>
          </a:xfrm>
          <a:prstGeom prst="rect">
            <a:avLst/>
          </a:prstGeom>
        </p:spPr>
        <p:txBody>
          <a:bodyPr anchorCtr="0" anchor="ctr" bIns="91425" lIns="91425" rIns="91425" tIns="91425">
            <a:noAutofit/>
          </a:bodyPr>
          <a:lstStyle/>
          <a:p>
            <a:pPr lvl="0" marR="38100" rtl="0" algn="l">
              <a:lnSpc>
                <a:spcPct val="150000"/>
              </a:lnSpc>
              <a:spcBef>
                <a:spcPts val="300"/>
              </a:spcBef>
              <a:spcAft>
                <a:spcPts val="300"/>
              </a:spcAft>
              <a:buClr>
                <a:schemeClr val="dk1"/>
              </a:buClr>
              <a:buSzPct val="37931"/>
              <a:buFont typeface="Arial"/>
              <a:buNone/>
            </a:pPr>
            <a:r>
              <a:rPr lang="en-US" sz="2900">
                <a:solidFill>
                  <a:srgbClr val="121214"/>
                </a:solidFill>
                <a:latin typeface="Verdana"/>
                <a:ea typeface="Verdana"/>
                <a:cs typeface="Verdana"/>
                <a:sym typeface="Verdana"/>
              </a:rPr>
              <a:t>How to use jQuery?</a:t>
            </a:r>
          </a:p>
        </p:txBody>
      </p:sp>
      <p:sp>
        <p:nvSpPr>
          <p:cNvPr id="131" name="Shape 131"/>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marR="25400" rtl="0" algn="just">
              <a:lnSpc>
                <a:spcPct val="163636"/>
              </a:lnSpc>
              <a:spcBef>
                <a:spcPts val="0"/>
              </a:spcBef>
              <a:spcAft>
                <a:spcPts val="1100"/>
              </a:spcAft>
              <a:buClr>
                <a:schemeClr val="dk1"/>
              </a:buClr>
              <a:buSzPct val="61111"/>
              <a:buFont typeface="Arial"/>
              <a:buNone/>
            </a:pPr>
            <a:r>
              <a:rPr lang="en-US" sz="1800">
                <a:latin typeface="Arial"/>
                <a:ea typeface="Arial"/>
                <a:cs typeface="Arial"/>
                <a:sym typeface="Arial"/>
              </a:rPr>
              <a:t>There are two ways to use jQuery.</a:t>
            </a:r>
          </a:p>
          <a:p>
            <a:pPr indent="-342900" lvl="0" marL="482600" marR="25400" rtl="0" algn="just">
              <a:lnSpc>
                <a:spcPct val="171428"/>
              </a:lnSpc>
              <a:spcBef>
                <a:spcPts val="0"/>
              </a:spcBef>
              <a:spcAft>
                <a:spcPts val="1500"/>
              </a:spcAft>
              <a:buClr>
                <a:schemeClr val="dk1"/>
              </a:buClr>
              <a:buSzPct val="100000"/>
              <a:buFont typeface="Arial"/>
              <a:buChar char="●"/>
            </a:pPr>
            <a:r>
              <a:rPr b="1" lang="en-US" sz="1800">
                <a:latin typeface="Arial"/>
                <a:ea typeface="Arial"/>
                <a:cs typeface="Arial"/>
                <a:sym typeface="Arial"/>
              </a:rPr>
              <a:t>Local Installation</a:t>
            </a:r>
            <a:r>
              <a:rPr lang="en-US" sz="1800">
                <a:latin typeface="Arial"/>
                <a:ea typeface="Arial"/>
                <a:cs typeface="Arial"/>
                <a:sym typeface="Arial"/>
              </a:rPr>
              <a:t> − You can download jQuery library on your local machine and include it in your HTML code.</a:t>
            </a:r>
          </a:p>
          <a:p>
            <a:pPr indent="-342900" lvl="0" marL="482600" marR="25400" rtl="0" algn="just">
              <a:lnSpc>
                <a:spcPct val="171428"/>
              </a:lnSpc>
              <a:spcBef>
                <a:spcPts val="0"/>
              </a:spcBef>
              <a:spcAft>
                <a:spcPts val="1500"/>
              </a:spcAft>
              <a:buClr>
                <a:schemeClr val="dk1"/>
              </a:buClr>
              <a:buSzPct val="100000"/>
              <a:buFont typeface="Arial"/>
              <a:buChar char="●"/>
            </a:pPr>
            <a:r>
              <a:rPr b="1" lang="en-US" sz="1800">
                <a:latin typeface="Arial"/>
                <a:ea typeface="Arial"/>
                <a:cs typeface="Arial"/>
                <a:sym typeface="Arial"/>
              </a:rPr>
              <a:t>CDN Based Version</a:t>
            </a:r>
            <a:r>
              <a:rPr lang="en-US" sz="1800">
                <a:latin typeface="Arial"/>
                <a:ea typeface="Arial"/>
                <a:cs typeface="Arial"/>
                <a:sym typeface="Arial"/>
              </a:rPr>
              <a:t> − You can include jQuery library into your HTML code directly from Content Delivery Network (CDN).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625249" y="224212"/>
            <a:ext cx="5562600" cy="1532400"/>
          </a:xfrm>
          <a:prstGeom prst="rect">
            <a:avLst/>
          </a:prstGeom>
        </p:spPr>
        <p:txBody>
          <a:bodyPr anchorCtr="0" anchor="ctr" bIns="91425" lIns="91425" rIns="91425" tIns="91425">
            <a:noAutofit/>
          </a:bodyPr>
          <a:lstStyle/>
          <a:p>
            <a:pPr lvl="0">
              <a:spcBef>
                <a:spcPts val="0"/>
              </a:spcBef>
              <a:buNone/>
            </a:pPr>
            <a:r>
              <a:rPr lang="en-US"/>
              <a:t>Jquery Overview</a:t>
            </a:r>
          </a:p>
        </p:txBody>
      </p:sp>
      <p:sp>
        <p:nvSpPr>
          <p:cNvPr id="138" name="Shape 138"/>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None/>
            </a:pPr>
            <a:r>
              <a:rPr lang="en-US"/>
              <a:t>HTML DOM Manipulation</a:t>
            </a:r>
          </a:p>
          <a:p>
            <a:pPr lvl="0">
              <a:spcBef>
                <a:spcPts val="0"/>
              </a:spcBef>
              <a:buClr>
                <a:schemeClr val="dk1"/>
              </a:buClr>
              <a:buSzPct val="45833"/>
              <a:buFont typeface="Arial"/>
              <a:buNone/>
            </a:pPr>
            <a:r>
              <a:rPr lang="en-US" sz="2400">
                <a:highlight>
                  <a:srgbClr val="FFFFFF"/>
                </a:highlight>
                <a:latin typeface="Verdana"/>
                <a:ea typeface="Verdana"/>
                <a:cs typeface="Verdana"/>
                <a:sym typeface="Verdana"/>
              </a:rPr>
              <a:t>Three simple, but useful, jQuery methods for DOM manipulation are:</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text() - Sets or returns the text content of selected elements</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html() - Sets or returns the content of selected elements (including HTML markup)</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val() - Sets or returns the value of form fields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199" y="274637"/>
            <a:ext cx="5562600" cy="1532400"/>
          </a:xfrm>
          <a:prstGeom prst="rect">
            <a:avLst/>
          </a:prstGeom>
        </p:spPr>
        <p:txBody>
          <a:bodyPr anchorCtr="0" anchor="ctr" bIns="91425" lIns="91425" rIns="91425" tIns="91425">
            <a:noAutofit/>
          </a:bodyPr>
          <a:lstStyle/>
          <a:p>
            <a:pPr lvl="0" rtl="0" algn="l">
              <a:lnSpc>
                <a:spcPct val="115000"/>
              </a:lnSpc>
              <a:spcBef>
                <a:spcPts val="800"/>
              </a:spcBef>
              <a:spcAft>
                <a:spcPts val="800"/>
              </a:spcAft>
              <a:buClr>
                <a:schemeClr val="dk1"/>
              </a:buClr>
              <a:buSzPct val="25000"/>
              <a:buFont typeface="Arial"/>
              <a:buNone/>
            </a:pPr>
            <a:r>
              <a:rPr lang="en-US">
                <a:solidFill>
                  <a:schemeClr val="dk1"/>
                </a:solidFill>
                <a:highlight>
                  <a:srgbClr val="FFFFFF"/>
                </a:highlight>
                <a:latin typeface="Arial"/>
                <a:ea typeface="Arial"/>
                <a:cs typeface="Arial"/>
                <a:sym typeface="Arial"/>
              </a:rPr>
              <a:t>jQuery Syntax</a:t>
            </a:r>
          </a:p>
        </p:txBody>
      </p:sp>
      <p:sp>
        <p:nvSpPr>
          <p:cNvPr id="145" name="Shape 145"/>
          <p:cNvSpPr txBox="1"/>
          <p:nvPr>
            <p:ph idx="1" type="body"/>
          </p:nvPr>
        </p:nvSpPr>
        <p:spPr>
          <a:xfrm>
            <a:off x="457200" y="2246656"/>
            <a:ext cx="8229600" cy="38796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45833"/>
              <a:buFont typeface="Arial"/>
              <a:buNone/>
            </a:pPr>
            <a:r>
              <a:rPr lang="en-US" sz="2400">
                <a:highlight>
                  <a:srgbClr val="FFFFFF"/>
                </a:highlight>
                <a:latin typeface="Verdana"/>
                <a:ea typeface="Verdana"/>
                <a:cs typeface="Verdana"/>
                <a:sym typeface="Verdana"/>
              </a:rPr>
              <a:t>The jQuery syntax is tailor-made for </a:t>
            </a:r>
            <a:r>
              <a:rPr b="1" lang="en-US" sz="2400">
                <a:highlight>
                  <a:srgbClr val="FFFFFF"/>
                </a:highlight>
                <a:latin typeface="Verdana"/>
                <a:ea typeface="Verdana"/>
                <a:cs typeface="Verdana"/>
                <a:sym typeface="Verdana"/>
              </a:rPr>
              <a:t>selecting</a:t>
            </a:r>
            <a:r>
              <a:rPr lang="en-US" sz="2400">
                <a:highlight>
                  <a:srgbClr val="FFFFFF"/>
                </a:highlight>
                <a:latin typeface="Verdana"/>
                <a:ea typeface="Verdana"/>
                <a:cs typeface="Verdana"/>
                <a:sym typeface="Verdana"/>
              </a:rPr>
              <a:t> HTML elements and performing some </a:t>
            </a:r>
            <a:r>
              <a:rPr b="1" lang="en-US" sz="2400">
                <a:highlight>
                  <a:srgbClr val="FFFFFF"/>
                </a:highlight>
                <a:latin typeface="Verdana"/>
                <a:ea typeface="Verdana"/>
                <a:cs typeface="Verdana"/>
                <a:sym typeface="Verdana"/>
              </a:rPr>
              <a:t>action</a:t>
            </a:r>
            <a:r>
              <a:rPr lang="en-US" sz="2400">
                <a:highlight>
                  <a:srgbClr val="FFFFFF"/>
                </a:highlight>
                <a:latin typeface="Verdana"/>
                <a:ea typeface="Verdana"/>
                <a:cs typeface="Verdana"/>
                <a:sym typeface="Verdana"/>
              </a:rPr>
              <a:t> on the element(s).</a:t>
            </a:r>
          </a:p>
          <a:p>
            <a:pPr lvl="0">
              <a:spcBef>
                <a:spcPts val="0"/>
              </a:spcBef>
              <a:buClr>
                <a:schemeClr val="dk1"/>
              </a:buClr>
              <a:buSzPct val="45833"/>
              <a:buFont typeface="Arial"/>
              <a:buNone/>
            </a:pPr>
            <a:r>
              <a:rPr lang="en-US" sz="2400">
                <a:highlight>
                  <a:srgbClr val="FFFFFF"/>
                </a:highlight>
                <a:latin typeface="Verdana"/>
                <a:ea typeface="Verdana"/>
                <a:cs typeface="Verdana"/>
                <a:sym typeface="Verdana"/>
              </a:rPr>
              <a:t>Basic syntax is: </a:t>
            </a:r>
            <a:r>
              <a:rPr b="1" lang="en-US" sz="2400">
                <a:highlight>
                  <a:srgbClr val="FFFFFF"/>
                </a:highlight>
                <a:latin typeface="Verdana"/>
                <a:ea typeface="Verdana"/>
                <a:cs typeface="Verdana"/>
                <a:sym typeface="Verdana"/>
              </a:rPr>
              <a:t>$(</a:t>
            </a:r>
            <a:r>
              <a:rPr b="1" i="1" lang="en-US" sz="2400">
                <a:highlight>
                  <a:srgbClr val="FFFFFF"/>
                </a:highlight>
                <a:latin typeface="Verdana"/>
                <a:ea typeface="Verdana"/>
                <a:cs typeface="Verdana"/>
                <a:sym typeface="Verdana"/>
              </a:rPr>
              <a:t>selector</a:t>
            </a:r>
            <a:r>
              <a:rPr b="1" lang="en-US" sz="2400">
                <a:highlight>
                  <a:srgbClr val="FFFFFF"/>
                </a:highlight>
                <a:latin typeface="Verdana"/>
                <a:ea typeface="Verdana"/>
                <a:cs typeface="Verdana"/>
                <a:sym typeface="Verdana"/>
              </a:rPr>
              <a:t>).</a:t>
            </a:r>
            <a:r>
              <a:rPr b="1" i="1" lang="en-US" sz="2400">
                <a:highlight>
                  <a:srgbClr val="FFFFFF"/>
                </a:highlight>
                <a:latin typeface="Verdana"/>
                <a:ea typeface="Verdana"/>
                <a:cs typeface="Verdana"/>
                <a:sym typeface="Verdana"/>
              </a:rPr>
              <a:t>action</a:t>
            </a:r>
            <a:r>
              <a:rPr b="1" lang="en-US" sz="2400">
                <a:highlight>
                  <a:srgbClr val="FFFFFF"/>
                </a:highlight>
                <a:latin typeface="Verdana"/>
                <a:ea typeface="Verdana"/>
                <a:cs typeface="Verdana"/>
                <a:sym typeface="Verdana"/>
              </a:rPr>
              <a:t>()</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A $ sign to define/access jQuery</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A (</a:t>
            </a:r>
            <a:r>
              <a:rPr i="1" lang="en-US" sz="2400">
                <a:highlight>
                  <a:srgbClr val="FFFFFF"/>
                </a:highlight>
                <a:latin typeface="Verdana"/>
                <a:ea typeface="Verdana"/>
                <a:cs typeface="Verdana"/>
                <a:sym typeface="Verdana"/>
              </a:rPr>
              <a:t>selector</a:t>
            </a:r>
            <a:r>
              <a:rPr lang="en-US" sz="2400">
                <a:highlight>
                  <a:srgbClr val="FFFFFF"/>
                </a:highlight>
                <a:latin typeface="Verdana"/>
                <a:ea typeface="Verdana"/>
                <a:cs typeface="Verdana"/>
                <a:sym typeface="Verdana"/>
              </a:rPr>
              <a:t>) to "query (or find)" HTML elements</a:t>
            </a:r>
          </a:p>
          <a:p>
            <a:pPr indent="-381000" lvl="0" marL="457200" rtl="0">
              <a:lnSpc>
                <a:spcPct val="115000"/>
              </a:lnSpc>
              <a:spcBef>
                <a:spcPts val="0"/>
              </a:spcBef>
              <a:buSzPct val="100000"/>
              <a:buFont typeface="Arial"/>
              <a:buChar char="●"/>
            </a:pPr>
            <a:r>
              <a:rPr lang="en-US" sz="2400">
                <a:highlight>
                  <a:srgbClr val="FFFFFF"/>
                </a:highlight>
                <a:latin typeface="Verdana"/>
                <a:ea typeface="Verdana"/>
                <a:cs typeface="Verdana"/>
                <a:sym typeface="Verdana"/>
              </a:rPr>
              <a:t>A jQuery </a:t>
            </a:r>
            <a:r>
              <a:rPr i="1" lang="en-US" sz="2400">
                <a:highlight>
                  <a:srgbClr val="FFFFFF"/>
                </a:highlight>
                <a:latin typeface="Verdana"/>
                <a:ea typeface="Verdana"/>
                <a:cs typeface="Verdana"/>
                <a:sym typeface="Verdana"/>
              </a:rPr>
              <a:t>action</a:t>
            </a:r>
            <a:r>
              <a:rPr lang="en-US" sz="2400">
                <a:highlight>
                  <a:srgbClr val="FFFFFF"/>
                </a:highlight>
                <a:latin typeface="Verdana"/>
                <a:ea typeface="Verdana"/>
                <a:cs typeface="Verdana"/>
                <a:sym typeface="Verdana"/>
              </a:rPr>
              <a:t>() to be performed on the element(s)</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199" y="274637"/>
            <a:ext cx="5562600" cy="1532400"/>
          </a:xfrm>
          <a:prstGeom prst="rect">
            <a:avLst/>
          </a:prstGeom>
        </p:spPr>
        <p:txBody>
          <a:bodyPr anchorCtr="0" anchor="ctr" bIns="91425" lIns="91425" rIns="91425" tIns="91425">
            <a:noAutofit/>
          </a:bodyPr>
          <a:lstStyle/>
          <a:p>
            <a:pPr lvl="0">
              <a:spcBef>
                <a:spcPts val="0"/>
              </a:spcBef>
              <a:buNone/>
            </a:pPr>
            <a:r>
              <a:rPr lang="en-US"/>
              <a:t>Jquery Syntax</a:t>
            </a:r>
          </a:p>
        </p:txBody>
      </p:sp>
      <p:sp>
        <p:nvSpPr>
          <p:cNvPr id="152" name="Shape 152"/>
          <p:cNvSpPr txBox="1"/>
          <p:nvPr>
            <p:ph idx="1" type="body"/>
          </p:nvPr>
        </p:nvSpPr>
        <p:spPr>
          <a:xfrm>
            <a:off x="457200" y="2246656"/>
            <a:ext cx="8229600" cy="3879600"/>
          </a:xfrm>
          <a:prstGeom prst="rect">
            <a:avLst/>
          </a:prstGeom>
        </p:spPr>
        <p:txBody>
          <a:bodyPr anchorCtr="0" anchor="t" bIns="91425" lIns="91425" rIns="91425" tIns="91425">
            <a:noAutofit/>
          </a:bodyPr>
          <a:lstStyle/>
          <a:p>
            <a:pPr lvl="0">
              <a:spcBef>
                <a:spcPts val="0"/>
              </a:spcBef>
              <a:buNone/>
            </a:pPr>
            <a:r>
              <a:rPr lang="en-US">
                <a:latin typeface="Courier New"/>
                <a:ea typeface="Courier New"/>
                <a:cs typeface="Courier New"/>
                <a:sym typeface="Courier New"/>
              </a:rPr>
              <a:t>$(“selector”).event(function(){</a:t>
            </a:r>
          </a:p>
          <a:p>
            <a:pPr lvl="0">
              <a:spcBef>
                <a:spcPts val="0"/>
              </a:spcBef>
              <a:buNone/>
            </a:pPr>
            <a:r>
              <a:t/>
            </a:r>
            <a:endParaRPr>
              <a:latin typeface="Courier New"/>
              <a:ea typeface="Courier New"/>
              <a:cs typeface="Courier New"/>
              <a:sym typeface="Courier New"/>
            </a:endParaRPr>
          </a:p>
          <a:p>
            <a:pPr lvl="0">
              <a:spcBef>
                <a:spcPts val="0"/>
              </a:spcBef>
              <a:buNone/>
            </a:pPr>
            <a:r>
              <a:rPr lang="en-US">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199" y="274637"/>
            <a:ext cx="5562601" cy="1532455"/>
          </a:xfrm>
          <a:prstGeom prst="rect">
            <a:avLst/>
          </a:prstGeom>
          <a:noFill/>
          <a:ln>
            <a:noFill/>
          </a:ln>
        </p:spPr>
        <p:txBody>
          <a:bodyPr anchorCtr="0" anchor="ctr" bIns="45700" lIns="91425" rIns="91425" tIns="45700">
            <a:noAutofit/>
          </a:bodyPr>
          <a:lstStyle/>
          <a:p>
            <a:pPr indent="0" lvl="0" marL="0" marR="0" rtl="0" algn="ctr">
              <a:spcBef>
                <a:spcPts val="0"/>
              </a:spcBef>
              <a:buClr>
                <a:srgbClr val="27384B"/>
              </a:buClr>
              <a:buSzPct val="25000"/>
              <a:buFont typeface="Helvetica Neue"/>
              <a:buNone/>
            </a:pPr>
            <a:r>
              <a:rPr b="1" i="0" lang="en-US" sz="4800" u="none" cap="none" strike="noStrike">
                <a:solidFill>
                  <a:srgbClr val="27384B"/>
                </a:solidFill>
                <a:latin typeface="Helvetica Neue"/>
                <a:ea typeface="Helvetica Neue"/>
                <a:cs typeface="Helvetica Neue"/>
                <a:sym typeface="Helvetica Neue"/>
              </a:rPr>
              <a:t>Event di jquery</a:t>
            </a:r>
          </a:p>
        </p:txBody>
      </p:sp>
      <p:sp>
        <p:nvSpPr>
          <p:cNvPr id="158" name="Shape 158"/>
          <p:cNvSpPr txBox="1"/>
          <p:nvPr>
            <p:ph idx="1" type="body"/>
          </p:nvPr>
        </p:nvSpPr>
        <p:spPr>
          <a:xfrm>
            <a:off x="457200" y="2246656"/>
            <a:ext cx="8229600" cy="387950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Helvetica Neue"/>
                <a:ea typeface="Helvetica Neue"/>
                <a:cs typeface="Helvetica Neue"/>
                <a:sym typeface="Helvetica Neue"/>
              </a:rPr>
              <a:t>Click()</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Helvetica Neue"/>
                <a:ea typeface="Helvetica Neue"/>
                <a:cs typeface="Helvetica Neue"/>
                <a:sym typeface="Helvetica Neue"/>
              </a:rPr>
              <a:t>Blur()</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Helvetica Neue"/>
                <a:ea typeface="Helvetica Neue"/>
                <a:cs typeface="Helvetica Neue"/>
                <a:sym typeface="Helvetica Neue"/>
              </a:rPr>
              <a:t>Change()</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