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56" r:id="rId2"/>
    <p:sldId id="260" r:id="rId3"/>
    <p:sldId id="261" r:id="rId4"/>
    <p:sldId id="262" r:id="rId5"/>
    <p:sldId id="263" r:id="rId6"/>
    <p:sldId id="258" r:id="rId7"/>
    <p:sldId id="259" r:id="rId8"/>
    <p:sldId id="268" r:id="rId9"/>
    <p:sldId id="264" r:id="rId10"/>
    <p:sldId id="265" r:id="rId11"/>
    <p:sldId id="266" r:id="rId12"/>
    <p:sldId id="283" r:id="rId13"/>
    <p:sldId id="267" r:id="rId14"/>
    <p:sldId id="275" r:id="rId15"/>
    <p:sldId id="276" r:id="rId16"/>
    <p:sldId id="277" r:id="rId17"/>
    <p:sldId id="278" r:id="rId18"/>
    <p:sldId id="279" r:id="rId19"/>
    <p:sldId id="280" r:id="rId20"/>
    <p:sldId id="281"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69" r:id="rId35"/>
    <p:sldId id="270" r:id="rId36"/>
    <p:sldId id="271" r:id="rId37"/>
    <p:sldId id="272" r:id="rId38"/>
    <p:sldId id="273" r:id="rId39"/>
    <p:sldId id="297" r:id="rId40"/>
    <p:sldId id="274"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C"/>
    <a:srgbClr val="2E4158"/>
    <a:srgbClr val="2738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176" y="1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596CD9-0248-3B43-8DC0-5CD18E54004E}" type="datetimeFigureOut">
              <a:rPr lang="en-US" smtClean="0"/>
              <a:t>1/26/17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AE699-BFB1-0A41-971E-13AB17111FDA}" type="slidenum">
              <a:rPr lang="en-US" smtClean="0"/>
              <a:t>‹#›</a:t>
            </a:fld>
            <a:endParaRPr lang="en-US"/>
          </a:p>
        </p:txBody>
      </p:sp>
    </p:spTree>
    <p:extLst>
      <p:ext uri="{BB962C8B-B14F-4D97-AF65-F5344CB8AC3E}">
        <p14:creationId xmlns:p14="http://schemas.microsoft.com/office/powerpoint/2010/main" val="3200315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19CCE-9736-8745-9D81-CC4939A47941}" type="datetimeFigureOut">
              <a:rPr lang="en-US" smtClean="0"/>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4F453-DC52-AD4D-94A0-BEFB36B8CCF1}" type="slidenum">
              <a:rPr lang="en-US" smtClean="0"/>
              <a:t>‹#›</a:t>
            </a:fld>
            <a:endParaRPr lang="en-US"/>
          </a:p>
        </p:txBody>
      </p:sp>
    </p:spTree>
    <p:extLst>
      <p:ext uri="{BB962C8B-B14F-4D97-AF65-F5344CB8AC3E}">
        <p14:creationId xmlns:p14="http://schemas.microsoft.com/office/powerpoint/2010/main" val="2657856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1</a:t>
            </a:fld>
            <a:endParaRPr lang="en-US"/>
          </a:p>
        </p:txBody>
      </p:sp>
    </p:spTree>
    <p:extLst>
      <p:ext uri="{BB962C8B-B14F-4D97-AF65-F5344CB8AC3E}">
        <p14:creationId xmlns:p14="http://schemas.microsoft.com/office/powerpoint/2010/main" val="132266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www.slideshare.net</a:t>
            </a:r>
            <a:r>
              <a:rPr lang="en-US" dirty="0" smtClean="0"/>
              <a:t>/</a:t>
            </a:r>
            <a:r>
              <a:rPr lang="en-US" dirty="0" err="1" smtClean="0"/>
              <a:t>simonpatabang</a:t>
            </a:r>
            <a:r>
              <a:rPr lang="en-US" dirty="0" smtClean="0"/>
              <a:t>/6-materi-kuliah-normalisasi-tabel-database</a:t>
            </a:r>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32</a:t>
            </a:fld>
            <a:endParaRPr lang="en-US"/>
          </a:p>
        </p:txBody>
      </p:sp>
    </p:spTree>
    <p:extLst>
      <p:ext uri="{BB962C8B-B14F-4D97-AF65-F5344CB8AC3E}">
        <p14:creationId xmlns:p14="http://schemas.microsoft.com/office/powerpoint/2010/main" val="421376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www.slideshare.net</a:t>
            </a:r>
            <a:r>
              <a:rPr lang="en-US" dirty="0" smtClean="0"/>
              <a:t>/</a:t>
            </a:r>
            <a:r>
              <a:rPr lang="en-US" dirty="0" err="1" smtClean="0"/>
              <a:t>simonpatabang</a:t>
            </a:r>
            <a:r>
              <a:rPr lang="en-US" dirty="0" smtClean="0"/>
              <a:t>/6-materi-kuliah-normalisasi-tabel-database</a:t>
            </a:r>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33</a:t>
            </a:fld>
            <a:endParaRPr lang="en-US"/>
          </a:p>
        </p:txBody>
      </p:sp>
    </p:spTree>
    <p:extLst>
      <p:ext uri="{BB962C8B-B14F-4D97-AF65-F5344CB8AC3E}">
        <p14:creationId xmlns:p14="http://schemas.microsoft.com/office/powerpoint/2010/main" val="122862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37</a:t>
            </a:fld>
            <a:endParaRPr lang="en-US"/>
          </a:p>
        </p:txBody>
      </p:sp>
    </p:spTree>
    <p:extLst>
      <p:ext uri="{BB962C8B-B14F-4D97-AF65-F5344CB8AC3E}">
        <p14:creationId xmlns:p14="http://schemas.microsoft.com/office/powerpoint/2010/main" val="115900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38</a:t>
            </a:fld>
            <a:endParaRPr lang="en-US"/>
          </a:p>
        </p:txBody>
      </p:sp>
    </p:spTree>
    <p:extLst>
      <p:ext uri="{BB962C8B-B14F-4D97-AF65-F5344CB8AC3E}">
        <p14:creationId xmlns:p14="http://schemas.microsoft.com/office/powerpoint/2010/main" val="115900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www.slideshare.net</a:t>
            </a:r>
            <a:r>
              <a:rPr lang="en-US" dirty="0" smtClean="0"/>
              <a:t>/</a:t>
            </a:r>
            <a:r>
              <a:rPr lang="en-US" dirty="0" err="1" smtClean="0"/>
              <a:t>tameemyousaf</a:t>
            </a:r>
            <a:r>
              <a:rPr lang="en-US" dirty="0" smtClean="0"/>
              <a:t>/</a:t>
            </a:r>
            <a:r>
              <a:rPr lang="en-US" dirty="0" err="1" smtClean="0"/>
              <a:t>entity-relationship-diagram-erd?qid</a:t>
            </a:r>
            <a:r>
              <a:rPr lang="en-US" dirty="0" smtClean="0"/>
              <a:t>=d93c0f30-a332-4d0e-b4e1-6e566c6c6c77&amp;v=&amp;b=&amp;</a:t>
            </a:r>
            <a:r>
              <a:rPr lang="en-US" dirty="0" err="1" smtClean="0"/>
              <a:t>from_search</a:t>
            </a:r>
            <a:r>
              <a:rPr lang="en-US" dirty="0" smtClean="0"/>
              <a:t>=1</a:t>
            </a:r>
          </a:p>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45</a:t>
            </a:fld>
            <a:endParaRPr lang="en-US"/>
          </a:p>
        </p:txBody>
      </p:sp>
    </p:spTree>
    <p:extLst>
      <p:ext uri="{BB962C8B-B14F-4D97-AF65-F5344CB8AC3E}">
        <p14:creationId xmlns:p14="http://schemas.microsoft.com/office/powerpoint/2010/main" val="158681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6" name="Rectangle 25"/>
          <p:cNvSpPr/>
          <p:nvPr userDrawn="1"/>
        </p:nvSpPr>
        <p:spPr>
          <a:xfrm>
            <a:off x="584200" y="5998280"/>
            <a:ext cx="3517900" cy="195439"/>
          </a:xfrm>
          <a:prstGeom prst="rect">
            <a:avLst/>
          </a:prstGeom>
          <a:solidFill>
            <a:srgbClr val="374F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371600" y="1095837"/>
            <a:ext cx="7315200" cy="4394200"/>
          </a:xfrm>
          <a:prstGeom prst="rect">
            <a:avLst/>
          </a:prstGeom>
          <a:solidFill>
            <a:srgbClr val="374F6C">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_83006385_code.jpg"/>
          <p:cNvPicPr>
            <a:picLocks noChangeAspect="1"/>
          </p:cNvPicPr>
          <p:nvPr userDrawn="1"/>
        </p:nvPicPr>
        <p:blipFill>
          <a:blip r:embed="rId2">
            <a:alphaModFix amt="2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4200" y="1476837"/>
            <a:ext cx="7874000" cy="4426142"/>
          </a:xfrm>
          <a:prstGeom prst="rect">
            <a:avLst/>
          </a:prstGeom>
          <a:solidFill>
            <a:srgbClr val="27384B"/>
          </a:solidFill>
          <a:effectLst/>
          <a:scene3d>
            <a:camera prst="orthographicFront"/>
            <a:lightRig rig="threePt" dir="t"/>
          </a:scene3d>
          <a:sp3d extrusionH="76200">
            <a:extrusionClr>
              <a:srgbClr val="374F6C"/>
            </a:extrusionClr>
          </a:sp3d>
        </p:spPr>
      </p:pic>
      <p:sp>
        <p:nvSpPr>
          <p:cNvPr id="2" name="Title 1"/>
          <p:cNvSpPr>
            <a:spLocks noGrp="1"/>
          </p:cNvSpPr>
          <p:nvPr>
            <p:ph type="ctrTitle"/>
          </p:nvPr>
        </p:nvSpPr>
        <p:spPr>
          <a:xfrm>
            <a:off x="685800" y="2130425"/>
            <a:ext cx="7556500" cy="1470025"/>
          </a:xfrm>
        </p:spPr>
        <p:txBody>
          <a:bodyPr>
            <a:noAutofit/>
          </a:bodyPr>
          <a:lstStyle>
            <a:lvl1pPr>
              <a:defRPr sz="6600">
                <a:solidFill>
                  <a:schemeClr val="bg1"/>
                </a:solidFill>
                <a:latin typeface="Helvetica"/>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5FD91E1-0C90-264D-8DDA-5DD4BF03B0ED}" type="datetime1">
              <a:rPr lang="en-ID" smtClean="0"/>
              <a:t>1/26/17</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bangsacerdas.png"/>
          <p:cNvPicPr>
            <a:picLocks noChangeAspect="1"/>
          </p:cNvPicPr>
          <p:nvPr userDrawn="1"/>
        </p:nvPicPr>
        <p:blipFill>
          <a:blip r:embed="rId3">
            <a:alphaModFix amt="73000"/>
            <a:extLst>
              <a:ext uri="{28A0092B-C50C-407E-A947-70E740481C1C}">
                <a14:useLocalDpi xmlns:a14="http://schemas.microsoft.com/office/drawing/2010/main" val="0"/>
              </a:ext>
            </a:extLst>
          </a:blip>
          <a:stretch>
            <a:fillRect/>
          </a:stretch>
        </p:blipFill>
        <p:spPr>
          <a:xfrm>
            <a:off x="6553200" y="170805"/>
            <a:ext cx="2133600" cy="746760"/>
          </a:xfrm>
          <a:prstGeom prst="rect">
            <a:avLst/>
          </a:prstGeom>
        </p:spPr>
      </p:pic>
      <p:sp>
        <p:nvSpPr>
          <p:cNvPr id="17" name="TextBox 16"/>
          <p:cNvSpPr txBox="1"/>
          <p:nvPr userDrawn="1"/>
        </p:nvSpPr>
        <p:spPr>
          <a:xfrm rot="10800000" flipV="1">
            <a:off x="520510" y="5924154"/>
            <a:ext cx="3340100" cy="307777"/>
          </a:xfrm>
          <a:prstGeom prst="rect">
            <a:avLst/>
          </a:prstGeom>
          <a:noFill/>
        </p:spPr>
        <p:txBody>
          <a:bodyPr wrap="square" rtlCol="0">
            <a:spAutoFit/>
          </a:bodyPr>
          <a:lstStyle/>
          <a:p>
            <a:r>
              <a:rPr lang="en-US" sz="1400" b="1" dirty="0" err="1" smtClean="0">
                <a:solidFill>
                  <a:schemeClr val="bg1"/>
                </a:solidFill>
                <a:latin typeface="Helvetica"/>
                <a:cs typeface="Helvetica"/>
              </a:rPr>
              <a:t>Bangsacerdas</a:t>
            </a:r>
            <a:r>
              <a:rPr lang="en-US" sz="1400" b="1" baseline="0" dirty="0" smtClean="0">
                <a:solidFill>
                  <a:schemeClr val="bg1"/>
                </a:solidFill>
                <a:latin typeface="Helvetica"/>
                <a:cs typeface="Helvetica"/>
              </a:rPr>
              <a:t> institute</a:t>
            </a:r>
            <a:endParaRPr lang="en-US" sz="1400" b="1" dirty="0">
              <a:solidFill>
                <a:schemeClr val="bg1"/>
              </a:solidFill>
              <a:latin typeface="Helvetica"/>
              <a:cs typeface="Helvetica"/>
            </a:endParaRPr>
          </a:p>
        </p:txBody>
      </p:sp>
      <p:grpSp>
        <p:nvGrpSpPr>
          <p:cNvPr id="19" name="Group 18"/>
          <p:cNvGrpSpPr/>
          <p:nvPr userDrawn="1"/>
        </p:nvGrpSpPr>
        <p:grpSpPr>
          <a:xfrm flipH="1">
            <a:off x="292100" y="370468"/>
            <a:ext cx="393700" cy="415395"/>
            <a:chOff x="8399119" y="274641"/>
            <a:chExt cx="477519" cy="415395"/>
          </a:xfrm>
        </p:grpSpPr>
        <p:sp>
          <p:nvSpPr>
            <p:cNvPr id="20" name="Rectangle 19"/>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10800000" flipH="1">
            <a:off x="8458200" y="5876043"/>
            <a:ext cx="393700" cy="415395"/>
            <a:chOff x="8399119" y="274641"/>
            <a:chExt cx="477519" cy="415395"/>
          </a:xfrm>
        </p:grpSpPr>
        <p:sp>
          <p:nvSpPr>
            <p:cNvPr id="23" name="Rectangle 22"/>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itle 1"/>
          <p:cNvSpPr txBox="1">
            <a:spLocks/>
          </p:cNvSpPr>
          <p:nvPr userDrawn="1"/>
        </p:nvSpPr>
        <p:spPr>
          <a:xfrm>
            <a:off x="685800" y="4010949"/>
            <a:ext cx="75565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6600" kern="1200">
                <a:solidFill>
                  <a:schemeClr val="bg1"/>
                </a:solidFill>
                <a:latin typeface="Helvetica"/>
                <a:ea typeface="+mj-ea"/>
                <a:cs typeface="+mj-cs"/>
              </a:defRPr>
            </a:lvl1pPr>
          </a:lstStyle>
          <a:p>
            <a:r>
              <a:rPr lang="en-US" sz="2400" dirty="0" err="1" smtClean="0"/>
              <a:t>Bangsacerdas</a:t>
            </a:r>
            <a:r>
              <a:rPr lang="en-US" sz="2400" dirty="0" smtClean="0"/>
              <a:t> institute </a:t>
            </a:r>
            <a:r>
              <a:rPr lang="en-US" sz="2400" baseline="0" dirty="0" smtClean="0"/>
              <a:t>Batch 1 : 20 January 2017</a:t>
            </a:r>
            <a:endParaRPr lang="en-US" sz="2400" dirty="0"/>
          </a:p>
        </p:txBody>
      </p:sp>
    </p:spTree>
    <p:extLst>
      <p:ext uri="{BB962C8B-B14F-4D97-AF65-F5344CB8AC3E}">
        <p14:creationId xmlns:p14="http://schemas.microsoft.com/office/powerpoint/2010/main" val="2456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64B12-5CE2-BA4B-98F2-EF503F0312B8}" type="datetime1">
              <a:rPr lang="en-ID"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64499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0136C-1353-554F-A1E6-83894E55DF0C}" type="datetime1">
              <a:rPr lang="en-ID"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391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562601" cy="1532456"/>
          </a:xfrm>
        </p:spPr>
        <p:txBody>
          <a:bodyPr>
            <a:noAutofit/>
          </a:bodyPr>
          <a:lstStyle>
            <a:lvl1pPr>
              <a:defRPr sz="4800" b="1">
                <a:solidFill>
                  <a:srgbClr val="27384B"/>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246656"/>
            <a:ext cx="8229600" cy="3879507"/>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angsacerdas.png"/>
          <p:cNvPicPr>
            <a:picLocks noChangeAspect="1"/>
          </p:cNvPicPr>
          <p:nvPr userDrawn="1"/>
        </p:nvPicPr>
        <p:blipFill>
          <a:blip r:embed="rId2">
            <a:alphaModFix amt="73000"/>
            <a:extLst>
              <a:ext uri="{28A0092B-C50C-407E-A947-70E740481C1C}">
                <a14:useLocalDpi xmlns:a14="http://schemas.microsoft.com/office/drawing/2010/main" val="0"/>
              </a:ext>
            </a:extLst>
          </a:blip>
          <a:stretch>
            <a:fillRect/>
          </a:stretch>
        </p:blipFill>
        <p:spPr>
          <a:xfrm>
            <a:off x="6553200" y="544185"/>
            <a:ext cx="2133600" cy="746760"/>
          </a:xfrm>
          <a:prstGeom prst="rect">
            <a:avLst/>
          </a:prstGeom>
        </p:spPr>
      </p:pic>
      <p:sp>
        <p:nvSpPr>
          <p:cNvPr id="8" name="TextBox 7"/>
          <p:cNvSpPr txBox="1"/>
          <p:nvPr userDrawn="1"/>
        </p:nvSpPr>
        <p:spPr>
          <a:xfrm rot="10800000" flipV="1">
            <a:off x="264158" y="6387644"/>
            <a:ext cx="2536230" cy="307778"/>
          </a:xfrm>
          <a:prstGeom prst="rect">
            <a:avLst/>
          </a:prstGeom>
          <a:noFill/>
        </p:spPr>
        <p:txBody>
          <a:bodyPr wrap="square" rtlCol="0">
            <a:spAutoFit/>
          </a:bodyPr>
          <a:lstStyle/>
          <a:p>
            <a:r>
              <a:rPr lang="en-US" sz="1400" b="1" dirty="0" err="1" smtClean="0">
                <a:solidFill>
                  <a:schemeClr val="bg1">
                    <a:lumMod val="85000"/>
                  </a:schemeClr>
                </a:solidFill>
                <a:latin typeface="Helvetica"/>
                <a:cs typeface="Helvetica"/>
              </a:rPr>
              <a:t>Bangsacerdas</a:t>
            </a:r>
            <a:r>
              <a:rPr lang="en-US" sz="1400" b="1" baseline="0" dirty="0" smtClean="0">
                <a:solidFill>
                  <a:schemeClr val="bg1">
                    <a:lumMod val="85000"/>
                  </a:schemeClr>
                </a:solidFill>
                <a:latin typeface="Helvetica"/>
                <a:cs typeface="Helvetica"/>
              </a:rPr>
              <a:t> Institute </a:t>
            </a:r>
            <a:endParaRPr lang="en-US" sz="1400" b="1" dirty="0">
              <a:solidFill>
                <a:schemeClr val="bg1">
                  <a:lumMod val="85000"/>
                </a:schemeClr>
              </a:solidFill>
              <a:latin typeface="Helvetica"/>
              <a:cs typeface="Helvetica"/>
            </a:endParaRPr>
          </a:p>
        </p:txBody>
      </p:sp>
      <p:grpSp>
        <p:nvGrpSpPr>
          <p:cNvPr id="16" name="Group 15"/>
          <p:cNvGrpSpPr/>
          <p:nvPr userDrawn="1"/>
        </p:nvGrpSpPr>
        <p:grpSpPr>
          <a:xfrm>
            <a:off x="8399119" y="274641"/>
            <a:ext cx="477519" cy="415395"/>
            <a:chOff x="8399119" y="274641"/>
            <a:chExt cx="477519" cy="415395"/>
          </a:xfrm>
        </p:grpSpPr>
        <p:sp>
          <p:nvSpPr>
            <p:cNvPr id="14" name="Rectangle 13"/>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rot="10800000">
            <a:off x="218439" y="5894391"/>
            <a:ext cx="477519" cy="415395"/>
            <a:chOff x="8399119" y="274641"/>
            <a:chExt cx="477519" cy="415395"/>
          </a:xfrm>
        </p:grpSpPr>
        <p:sp>
          <p:nvSpPr>
            <p:cNvPr id="18" name="Rectangle 17"/>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userDrawn="1"/>
        </p:nvSpPr>
        <p:spPr>
          <a:xfrm>
            <a:off x="4975660" y="6387644"/>
            <a:ext cx="5200676" cy="369332"/>
          </a:xfrm>
          <a:prstGeom prst="rect">
            <a:avLst/>
          </a:prstGeom>
        </p:spPr>
        <p:txBody>
          <a:bodyPr wrap="square">
            <a:spAutoFit/>
          </a:bodyPr>
          <a:lstStyle/>
          <a:p>
            <a:r>
              <a:rPr lang="en-US" sz="1800" dirty="0" err="1" smtClean="0">
                <a:solidFill>
                  <a:schemeClr val="bg1">
                    <a:lumMod val="75000"/>
                  </a:schemeClr>
                </a:solidFill>
                <a:latin typeface="Helvetica"/>
                <a:cs typeface="Helvetica"/>
              </a:rPr>
              <a:t>Bangsacerdas</a:t>
            </a:r>
            <a:r>
              <a:rPr lang="en-US" sz="1800" dirty="0" smtClean="0">
                <a:solidFill>
                  <a:schemeClr val="bg1">
                    <a:lumMod val="75000"/>
                  </a:schemeClr>
                </a:solidFill>
                <a:latin typeface="Helvetica"/>
                <a:cs typeface="Helvetica"/>
              </a:rPr>
              <a:t> institute </a:t>
            </a:r>
            <a:r>
              <a:rPr lang="en-US" sz="1800" baseline="0" dirty="0" smtClean="0">
                <a:solidFill>
                  <a:schemeClr val="bg1">
                    <a:lumMod val="75000"/>
                  </a:schemeClr>
                </a:solidFill>
                <a:latin typeface="Helvetica"/>
                <a:cs typeface="Helvetica"/>
              </a:rPr>
              <a:t>Batch #1</a:t>
            </a:r>
            <a:endParaRPr lang="en-US" sz="1800" dirty="0">
              <a:solidFill>
                <a:schemeClr val="bg1">
                  <a:lumMod val="75000"/>
                </a:schemeClr>
              </a:solidFill>
              <a:latin typeface="Helvetica"/>
              <a:cs typeface="Helvetica"/>
            </a:endParaRPr>
          </a:p>
        </p:txBody>
      </p:sp>
    </p:spTree>
    <p:extLst>
      <p:ext uri="{BB962C8B-B14F-4D97-AF65-F5344CB8AC3E}">
        <p14:creationId xmlns:p14="http://schemas.microsoft.com/office/powerpoint/2010/main" val="21944635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01B5F2-2DDF-0548-8F5B-A00FA6EA59D9}" type="datetime1">
              <a:rPr lang="en-ID"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96008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55690-C0E1-FA46-A5B2-576ED50982E2}" type="datetime1">
              <a:rPr lang="en-ID"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8857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23B36-34C3-9D43-899F-4F5959394E18}" type="datetime1">
              <a:rPr lang="en-ID" smtClean="0"/>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71856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944C6-177D-D043-B2D3-98F8B2F4DD32}" type="datetime1">
              <a:rPr lang="en-ID" smtClean="0"/>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1686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C25F6-7F39-7D4D-B9EA-13F872DF7C4A}" type="datetime1">
              <a:rPr lang="en-ID"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046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79C81-48DC-1E4E-8C02-5C8DA6B4E6AE}" type="datetime1">
              <a:rPr lang="en-ID"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0426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6D182-DB29-4648-BE18-620B89E3C407}" type="datetime1">
              <a:rPr lang="en-ID"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729264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F4657-1114-1F4F-BE14-C10E90D9C7F1}" type="datetime1">
              <a:rPr lang="en-ID" smtClean="0"/>
              <a:t>1/26/17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90C5-00AE-CD42-A714-6D1F998F6D60}" type="slidenum">
              <a:rPr lang="en-US" smtClean="0"/>
              <a:t>‹#›</a:t>
            </a:fld>
            <a:endParaRPr lang="en-US"/>
          </a:p>
        </p:txBody>
      </p:sp>
    </p:spTree>
    <p:extLst>
      <p:ext uri="{BB962C8B-B14F-4D97-AF65-F5344CB8AC3E}">
        <p14:creationId xmlns:p14="http://schemas.microsoft.com/office/powerpoint/2010/main" val="288881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a:t>
            </a:r>
            <a:endParaRPr lang="en-US" dirty="0"/>
          </a:p>
        </p:txBody>
      </p:sp>
      <p:sp>
        <p:nvSpPr>
          <p:cNvPr id="8" name="Slide Number Placeholder 7"/>
          <p:cNvSpPr>
            <a:spLocks noGrp="1"/>
          </p:cNvSpPr>
          <p:nvPr>
            <p:ph type="sldNum" sz="quarter" idx="4294967295"/>
          </p:nvPr>
        </p:nvSpPr>
        <p:spPr>
          <a:xfrm>
            <a:off x="6553200" y="6356350"/>
            <a:ext cx="2133600" cy="365125"/>
          </a:xfrm>
        </p:spPr>
        <p:txBody>
          <a:bodyPr/>
          <a:lstStyle/>
          <a:p>
            <a:fld id="{3CCF90C5-00AE-CD42-A714-6D1F998F6D60}" type="slidenum">
              <a:rPr lang="en-US" smtClean="0"/>
              <a:t>1</a:t>
            </a:fld>
            <a:endParaRPr lang="en-US"/>
          </a:p>
        </p:txBody>
      </p:sp>
    </p:spTree>
    <p:extLst>
      <p:ext uri="{BB962C8B-B14F-4D97-AF65-F5344CB8AC3E}">
        <p14:creationId xmlns:p14="http://schemas.microsoft.com/office/powerpoint/2010/main" val="21388470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normAutofit/>
          </a:bodyPr>
          <a:lstStyle/>
          <a:p>
            <a:pPr marL="0" lvl="1" indent="0">
              <a:buSzPct val="25000"/>
              <a:buNone/>
            </a:pPr>
            <a:r>
              <a:rPr lang="en-US" sz="2600" dirty="0">
                <a:latin typeface="Calibri" charset="0"/>
                <a:ea typeface="ＭＳ Ｐゴシック" charset="0"/>
                <a:cs typeface="Calibri" charset="0"/>
                <a:sym typeface="Calibri" charset="0"/>
              </a:rPr>
              <a:t>Primary Key (PK)    (in database) – should follow the listed rules (in order to use it in database</a:t>
            </a:r>
            <a:r>
              <a:rPr lang="en-US" sz="2600" dirty="0" smtClean="0">
                <a:latin typeface="Calibri" charset="0"/>
                <a:ea typeface="ＭＳ Ｐゴシック" charset="0"/>
                <a:cs typeface="Calibri" charset="0"/>
                <a:sym typeface="Calibri" charset="0"/>
              </a:rPr>
              <a:t>)</a:t>
            </a:r>
          </a:p>
          <a:p>
            <a:pPr marL="0" lvl="1" indent="0">
              <a:buSzPct val="25000"/>
              <a:buNone/>
            </a:pPr>
            <a:r>
              <a:rPr lang="en-US" sz="2600" dirty="0" smtClean="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PK </a:t>
            </a:r>
            <a:r>
              <a:rPr lang="en-US" sz="2000" dirty="0">
                <a:latin typeface="Calibri" charset="0"/>
                <a:ea typeface="ＭＳ Ｐゴシック" charset="0"/>
                <a:cs typeface="Calibri" charset="0"/>
                <a:sym typeface="Calibri" charset="0"/>
              </a:rPr>
              <a:t>must contain a value – that is must be declared (NOT NULL)</a:t>
            </a:r>
            <a:r>
              <a:rPr lang="en-US" sz="2000" dirty="0" smtClean="0">
                <a:latin typeface="Calibri" charset="0"/>
                <a:ea typeface="ＭＳ Ｐゴシック" charset="0"/>
                <a:cs typeface="Calibri" charset="0"/>
                <a:sym typeface="Calibri" charset="0"/>
              </a:rPr>
              <a:t>.</a:t>
            </a:r>
          </a:p>
          <a:p>
            <a:pPr marL="0" lvl="1" indent="0">
              <a:buSzPct val="25000"/>
              <a:buNone/>
            </a:pP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PK </a:t>
            </a:r>
            <a:r>
              <a:rPr lang="en-US" sz="2000" dirty="0">
                <a:latin typeface="Calibri" charset="0"/>
                <a:ea typeface="ＭＳ Ｐゴシック" charset="0"/>
                <a:cs typeface="Calibri" charset="0"/>
                <a:sym typeface="Calibri" charset="0"/>
              </a:rPr>
              <a:t>value must be unique for each record (row)</a:t>
            </a:r>
            <a:r>
              <a:rPr lang="en-US" sz="2000" dirty="0" smtClean="0">
                <a:latin typeface="Calibri" charset="0"/>
                <a:ea typeface="ＭＳ Ｐゴシック" charset="0"/>
                <a:cs typeface="Calibri" charset="0"/>
                <a:sym typeface="Calibri" charset="0"/>
              </a:rPr>
              <a:t>.</a:t>
            </a:r>
          </a:p>
          <a:p>
            <a:pPr marL="0" lvl="1" indent="0">
              <a:buSzPct val="25000"/>
              <a:buNone/>
            </a:pP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PK </a:t>
            </a:r>
            <a:r>
              <a:rPr lang="en-US" sz="2000" dirty="0">
                <a:latin typeface="Calibri" charset="0"/>
                <a:ea typeface="ＭＳ Ｐゴシック" charset="0"/>
                <a:cs typeface="Calibri" charset="0"/>
                <a:sym typeface="Calibri" charset="0"/>
              </a:rPr>
              <a:t>value must no change or become NULL</a:t>
            </a:r>
          </a:p>
          <a:p>
            <a:pPr marL="0" lvl="1" indent="0">
              <a:buSzPct val="25000"/>
              <a:buNone/>
            </a:pPr>
            <a:r>
              <a:rPr lang="en-US" sz="2600" dirty="0" smtClean="0">
                <a:latin typeface="Calibri" charset="0"/>
                <a:ea typeface="ＭＳ Ｐゴシック" charset="0"/>
                <a:cs typeface="Calibri" charset="0"/>
                <a:sym typeface="Calibri" charset="0"/>
              </a:rPr>
              <a:t>Benefits </a:t>
            </a:r>
            <a:r>
              <a:rPr lang="en-US" sz="2600" dirty="0">
                <a:latin typeface="Calibri" charset="0"/>
                <a:ea typeface="ＭＳ Ｐゴシック" charset="0"/>
                <a:cs typeface="Calibri" charset="0"/>
                <a:sym typeface="Calibri" charset="0"/>
              </a:rPr>
              <a:t>of using primary key    (in database) </a:t>
            </a:r>
            <a:r>
              <a:rPr lang="en-US" sz="2600" dirty="0" smtClean="0">
                <a:latin typeface="Calibri" charset="0"/>
                <a:ea typeface="ＭＳ Ｐゴシック" charset="0"/>
                <a:cs typeface="Calibri" charset="0"/>
                <a:sym typeface="Calibri" charset="0"/>
              </a:rPr>
              <a:t>;</a:t>
            </a:r>
          </a:p>
          <a:p>
            <a:pPr marL="0" lvl="1" indent="0">
              <a:buSzPct val="25000"/>
              <a:buNone/>
            </a:pPr>
            <a:r>
              <a:rPr lang="en-US" sz="2600" dirty="0">
                <a:latin typeface="Calibri" charset="0"/>
                <a:ea typeface="ＭＳ Ｐゴシック" charset="0"/>
                <a:cs typeface="Calibri" charset="0"/>
                <a:sym typeface="Calibri" charset="0"/>
              </a:rPr>
              <a:t>	</a:t>
            </a:r>
            <a:r>
              <a:rPr lang="en-US" sz="2200" dirty="0" smtClean="0">
                <a:latin typeface="Calibri" charset="0"/>
                <a:ea typeface="ＭＳ Ｐゴシック" charset="0"/>
                <a:cs typeface="Calibri" charset="0"/>
                <a:sym typeface="Calibri" charset="0"/>
              </a:rPr>
              <a:t>ensuring </a:t>
            </a:r>
            <a:r>
              <a:rPr lang="en-US" sz="2200" dirty="0">
                <a:latin typeface="Calibri" charset="0"/>
                <a:ea typeface="ＭＳ Ｐゴシック" charset="0"/>
                <a:cs typeface="Calibri" charset="0"/>
                <a:sym typeface="Calibri" charset="0"/>
              </a:rPr>
              <a:t>there</a:t>
            </a:r>
            <a:r>
              <a:rPr lang="ja-JP" altLang="en-US" sz="2200" dirty="0">
                <a:latin typeface="Calibri" charset="0"/>
                <a:ea typeface="ＭＳ Ｐゴシック" charset="0"/>
                <a:cs typeface="Calibri" charset="0"/>
                <a:sym typeface="Calibri" charset="0"/>
              </a:rPr>
              <a:t>’</a:t>
            </a:r>
            <a:r>
              <a:rPr lang="en-US" sz="2200" dirty="0">
                <a:latin typeface="Calibri" charset="0"/>
                <a:ea typeface="ＭＳ Ｐゴシック" charset="0"/>
                <a:cs typeface="Calibri" charset="0"/>
                <a:sym typeface="Calibri" charset="0"/>
              </a:rPr>
              <a:t>s no duplicate records in </a:t>
            </a:r>
            <a:r>
              <a:rPr lang="en-US" sz="2200" dirty="0" smtClean="0">
                <a:latin typeface="Calibri" charset="0"/>
                <a:ea typeface="ＭＳ Ｐゴシック" charset="0"/>
                <a:cs typeface="Calibri" charset="0"/>
                <a:sym typeface="Calibri" charset="0"/>
              </a:rPr>
              <a:t>database.</a:t>
            </a:r>
          </a:p>
          <a:p>
            <a:pPr marL="0" lvl="1" indent="0">
              <a:buSzPct val="25000"/>
              <a:buNone/>
            </a:pPr>
            <a:r>
              <a:rPr lang="en-US" sz="2200" dirty="0">
                <a:latin typeface="Calibri" charset="0"/>
                <a:ea typeface="ＭＳ Ｐゴシック" charset="0"/>
                <a:cs typeface="Calibri" charset="0"/>
                <a:sym typeface="Calibri" charset="0"/>
              </a:rPr>
              <a:t>	</a:t>
            </a:r>
            <a:r>
              <a:rPr lang="en-US" sz="2200" dirty="0" smtClean="0">
                <a:latin typeface="Calibri" charset="0"/>
                <a:ea typeface="ＭＳ Ｐゴシック" charset="0"/>
                <a:cs typeface="Calibri" charset="0"/>
                <a:sym typeface="Calibri" charset="0"/>
              </a:rPr>
              <a:t>preventing </a:t>
            </a:r>
            <a:r>
              <a:rPr lang="en-US" sz="2200" dirty="0">
                <a:latin typeface="Calibri" charset="0"/>
                <a:ea typeface="ＭＳ Ｐゴシック" charset="0"/>
                <a:cs typeface="Calibri" charset="0"/>
                <a:sym typeface="Calibri" charset="0"/>
              </a:rPr>
              <a:t>a NULL value being entered in unique field.</a:t>
            </a:r>
          </a:p>
          <a:p>
            <a:pPr marL="0" indent="0">
              <a:buNone/>
            </a:pPr>
            <a:endParaRPr lang="en-US" dirty="0"/>
          </a:p>
        </p:txBody>
      </p:sp>
      <p:pic>
        <p:nvPicPr>
          <p:cNvPr id="5" name="Shape 66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846" y="2296956"/>
            <a:ext cx="420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hape 66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200" y="4385880"/>
            <a:ext cx="420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8469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p:txBody>
          <a:bodyPr/>
          <a:lstStyle/>
          <a:p>
            <a:pPr marL="0" lvl="1" indent="0">
              <a:buNone/>
            </a:pPr>
            <a:r>
              <a:rPr lang="en-US" sz="2600" dirty="0">
                <a:latin typeface="Calibri" charset="0"/>
                <a:ea typeface="ＭＳ Ｐゴシック" charset="0"/>
                <a:cs typeface="Calibri" charset="0"/>
                <a:sym typeface="Calibri" charset="0"/>
              </a:rPr>
              <a:t>Foreign Key    (in database) – a field in relational table, that matches primary key column of another table.</a:t>
            </a:r>
          </a:p>
          <a:p>
            <a:pPr marL="0" indent="0">
              <a:buNone/>
            </a:pPr>
            <a:endParaRPr lang="en-US" dirty="0"/>
          </a:p>
        </p:txBody>
      </p:sp>
      <p:pic>
        <p:nvPicPr>
          <p:cNvPr id="4" name="Shape 68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398" y="2246656"/>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68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3624263"/>
            <a:ext cx="4970462"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hape 689"/>
          <p:cNvSpPr>
            <a:spLocks noChangeArrowheads="1"/>
          </p:cNvSpPr>
          <p:nvPr/>
        </p:nvSpPr>
        <p:spPr bwMode="auto">
          <a:xfrm>
            <a:off x="457200" y="3532188"/>
            <a:ext cx="503238" cy="461963"/>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2000" kern="0" dirty="0">
                <a:solidFill>
                  <a:schemeClr val="lt1"/>
                </a:solidFill>
                <a:latin typeface="Calibri"/>
                <a:ea typeface="Calibri"/>
                <a:cs typeface="Calibri"/>
                <a:sym typeface="Calibri"/>
              </a:rPr>
              <a:t>1</a:t>
            </a:r>
          </a:p>
        </p:txBody>
      </p:sp>
      <p:sp>
        <p:nvSpPr>
          <p:cNvPr id="7" name="Shape 690"/>
          <p:cNvSpPr>
            <a:spLocks noChangeArrowheads="1"/>
          </p:cNvSpPr>
          <p:nvPr/>
        </p:nvSpPr>
        <p:spPr bwMode="auto">
          <a:xfrm>
            <a:off x="3228975" y="3567113"/>
            <a:ext cx="504825" cy="461963"/>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2000" kern="0" dirty="0">
                <a:solidFill>
                  <a:schemeClr val="lt1"/>
                </a:solidFill>
                <a:latin typeface="Calibri"/>
                <a:ea typeface="Calibri"/>
                <a:cs typeface="Calibri"/>
                <a:sym typeface="Calibri"/>
              </a:rPr>
              <a:t>2</a:t>
            </a:r>
          </a:p>
        </p:txBody>
      </p:sp>
      <p:sp>
        <p:nvSpPr>
          <p:cNvPr id="8" name="Shape 691"/>
          <p:cNvSpPr>
            <a:spLocks noChangeArrowheads="1"/>
          </p:cNvSpPr>
          <p:nvPr/>
        </p:nvSpPr>
        <p:spPr bwMode="auto">
          <a:xfrm>
            <a:off x="2557463" y="4875213"/>
            <a:ext cx="503237" cy="461963"/>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2000" kern="0" dirty="0">
                <a:solidFill>
                  <a:schemeClr val="lt1"/>
                </a:solidFill>
                <a:latin typeface="Calibri"/>
                <a:ea typeface="Calibri"/>
                <a:cs typeface="Calibri"/>
                <a:sym typeface="Calibri"/>
              </a:rPr>
              <a:t>3</a:t>
            </a:r>
          </a:p>
        </p:txBody>
      </p:sp>
      <p:sp>
        <p:nvSpPr>
          <p:cNvPr id="9" name="Shape 692"/>
          <p:cNvSpPr>
            <a:spLocks noChangeArrowheads="1"/>
          </p:cNvSpPr>
          <p:nvPr/>
        </p:nvSpPr>
        <p:spPr bwMode="auto">
          <a:xfrm>
            <a:off x="5715000" y="3567113"/>
            <a:ext cx="334963" cy="363538"/>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1800" kern="0" dirty="0">
                <a:solidFill>
                  <a:schemeClr val="lt1"/>
                </a:solidFill>
                <a:latin typeface="Calibri"/>
                <a:ea typeface="Calibri"/>
                <a:cs typeface="Calibri"/>
                <a:sym typeface="Calibri"/>
              </a:rPr>
              <a:t>1</a:t>
            </a:r>
          </a:p>
        </p:txBody>
      </p:sp>
      <p:sp>
        <p:nvSpPr>
          <p:cNvPr id="10" name="Shape 693"/>
          <p:cNvSpPr>
            <a:spLocks noChangeArrowheads="1"/>
          </p:cNvSpPr>
          <p:nvPr/>
        </p:nvSpPr>
        <p:spPr bwMode="auto">
          <a:xfrm>
            <a:off x="5749925" y="4008438"/>
            <a:ext cx="334963" cy="363538"/>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1800" kern="0" dirty="0">
                <a:solidFill>
                  <a:schemeClr val="lt1"/>
                </a:solidFill>
                <a:latin typeface="Calibri"/>
                <a:ea typeface="Calibri"/>
                <a:cs typeface="Calibri"/>
                <a:sym typeface="Calibri"/>
              </a:rPr>
              <a:t>2</a:t>
            </a:r>
          </a:p>
        </p:txBody>
      </p:sp>
      <p:sp>
        <p:nvSpPr>
          <p:cNvPr id="11" name="Shape 694"/>
          <p:cNvSpPr>
            <a:spLocks noChangeArrowheads="1"/>
          </p:cNvSpPr>
          <p:nvPr/>
        </p:nvSpPr>
        <p:spPr bwMode="auto">
          <a:xfrm>
            <a:off x="5749925" y="4429126"/>
            <a:ext cx="334963" cy="361950"/>
          </a:xfrm>
          <a:prstGeom prst="ellipse">
            <a:avLst/>
          </a:prstGeom>
          <a:solidFill>
            <a:schemeClr val="accent2"/>
          </a:solidFill>
          <a:ln w="38100">
            <a:solidFill>
              <a:schemeClr val="bg1"/>
            </a:solidFill>
            <a:round/>
            <a:headEnd/>
            <a:tailEnd/>
          </a:ln>
          <a:effectLst>
            <a:outerShdw blurRad="63500" dist="20000" dir="5400000" rotWithShape="0">
              <a:srgbClr val="000000">
                <a:alpha val="37646"/>
              </a:srgbClr>
            </a:outerShdw>
          </a:effectLst>
        </p:spPr>
        <p:txBody>
          <a:bodyPr lIns="100778" tIns="50375" rIns="100778" bIns="50375" anchor="ctr"/>
          <a:lstStyle/>
          <a:p>
            <a:pPr algn="ctr" fontAlgn="auto">
              <a:spcBef>
                <a:spcPts val="0"/>
              </a:spcBef>
              <a:spcAft>
                <a:spcPts val="0"/>
              </a:spcAft>
              <a:buSzPct val="25000"/>
              <a:defRPr/>
            </a:pPr>
            <a:r>
              <a:rPr lang="en-US" sz="1800" kern="0" dirty="0">
                <a:solidFill>
                  <a:schemeClr val="lt1"/>
                </a:solidFill>
                <a:latin typeface="Calibri"/>
                <a:ea typeface="Calibri"/>
                <a:cs typeface="Calibri"/>
                <a:sym typeface="Calibri"/>
              </a:rPr>
              <a:t>3</a:t>
            </a:r>
          </a:p>
        </p:txBody>
      </p:sp>
      <p:cxnSp>
        <p:nvCxnSpPr>
          <p:cNvPr id="12" name="Shape 698"/>
          <p:cNvCxnSpPr>
            <a:cxnSpLocks noChangeShapeType="1"/>
            <a:stCxn id="8" idx="7"/>
          </p:cNvCxnSpPr>
          <p:nvPr/>
        </p:nvCxnSpPr>
        <p:spPr bwMode="auto">
          <a:xfrm rot="10800000" flipH="1">
            <a:off x="2987675" y="4610101"/>
            <a:ext cx="200025" cy="333375"/>
          </a:xfrm>
          <a:prstGeom prst="straightConnector1">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cxnSp>
      <p:sp>
        <p:nvSpPr>
          <p:cNvPr id="13" name="Shape 695"/>
          <p:cNvSpPr txBox="1">
            <a:spLocks noChangeArrowheads="1"/>
          </p:cNvSpPr>
          <p:nvPr/>
        </p:nvSpPr>
        <p:spPr bwMode="auto">
          <a:xfrm>
            <a:off x="6186108" y="3672035"/>
            <a:ext cx="1562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SzPct val="25000"/>
            </a:pPr>
            <a:r>
              <a:rPr lang="en-US" sz="1500" dirty="0">
                <a:latin typeface="Helvetica"/>
                <a:cs typeface="Helvetica"/>
                <a:sym typeface="Calibri" charset="0"/>
              </a:rPr>
              <a:t>1</a:t>
            </a:r>
            <a:r>
              <a:rPr lang="en-US" sz="1500" baseline="30000" dirty="0">
                <a:latin typeface="Helvetica"/>
                <a:cs typeface="Helvetica"/>
                <a:sym typeface="Calibri" charset="0"/>
              </a:rPr>
              <a:t>st</a:t>
            </a:r>
            <a:r>
              <a:rPr lang="en-US" sz="1500" dirty="0">
                <a:latin typeface="Helvetica"/>
                <a:cs typeface="Helvetica"/>
                <a:sym typeface="Calibri" charset="0"/>
              </a:rPr>
              <a:t> </a:t>
            </a:r>
            <a:r>
              <a:rPr lang="en-US" sz="1500" dirty="0" smtClean="0">
                <a:latin typeface="Helvetica"/>
                <a:cs typeface="Helvetica"/>
                <a:sym typeface="Calibri" charset="0"/>
              </a:rPr>
              <a:t> Table</a:t>
            </a:r>
            <a:endParaRPr lang="en-US" sz="1500" dirty="0">
              <a:latin typeface="Helvetica"/>
              <a:cs typeface="Helvetica"/>
              <a:sym typeface="Calibri" charset="0"/>
            </a:endParaRPr>
          </a:p>
        </p:txBody>
      </p:sp>
      <p:sp>
        <p:nvSpPr>
          <p:cNvPr id="14" name="Shape 696"/>
          <p:cNvSpPr txBox="1">
            <a:spLocks noChangeArrowheads="1"/>
          </p:cNvSpPr>
          <p:nvPr/>
        </p:nvSpPr>
        <p:spPr bwMode="auto">
          <a:xfrm>
            <a:off x="6173535" y="4046107"/>
            <a:ext cx="156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SzPct val="25000"/>
            </a:pPr>
            <a:r>
              <a:rPr lang="en-US" sz="1500" dirty="0">
                <a:latin typeface="Helvetica"/>
                <a:cs typeface="Helvetica"/>
                <a:sym typeface="Calibri" charset="0"/>
              </a:rPr>
              <a:t>2</a:t>
            </a:r>
            <a:r>
              <a:rPr lang="en-US" sz="1500" baseline="30000" dirty="0">
                <a:latin typeface="Helvetica"/>
                <a:cs typeface="Helvetica"/>
                <a:sym typeface="Calibri" charset="0"/>
              </a:rPr>
              <a:t>nd</a:t>
            </a:r>
            <a:r>
              <a:rPr lang="en-US" sz="1500" dirty="0">
                <a:latin typeface="Helvetica"/>
                <a:cs typeface="Helvetica"/>
                <a:sym typeface="Calibri" charset="0"/>
              </a:rPr>
              <a:t>  Table</a:t>
            </a:r>
          </a:p>
        </p:txBody>
      </p:sp>
      <p:sp>
        <p:nvSpPr>
          <p:cNvPr id="15" name="Shape 697"/>
          <p:cNvSpPr txBox="1">
            <a:spLocks noChangeArrowheads="1"/>
          </p:cNvSpPr>
          <p:nvPr/>
        </p:nvSpPr>
        <p:spPr bwMode="auto">
          <a:xfrm>
            <a:off x="6173535" y="4466794"/>
            <a:ext cx="2829013" cy="71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SzPct val="25000"/>
            </a:pPr>
            <a:r>
              <a:rPr lang="en-US" sz="1500" dirty="0">
                <a:latin typeface="Helvetica"/>
                <a:cs typeface="Helvetica"/>
                <a:sym typeface="Calibri" charset="0"/>
              </a:rPr>
              <a:t>Relational / Relationships Line</a:t>
            </a:r>
          </a:p>
          <a:p>
            <a:pPr eaLnBrk="1" hangingPunct="1">
              <a:buSzPct val="25000"/>
            </a:pPr>
            <a:r>
              <a:rPr lang="en-US" sz="1500" dirty="0">
                <a:latin typeface="Helvetica"/>
                <a:cs typeface="Helvetica"/>
                <a:sym typeface="Calibri" charset="0"/>
              </a:rPr>
              <a:t>Connecting 1</a:t>
            </a:r>
            <a:r>
              <a:rPr lang="en-US" sz="1500" baseline="30000" dirty="0">
                <a:latin typeface="Helvetica"/>
                <a:cs typeface="Helvetica"/>
                <a:sym typeface="Calibri" charset="0"/>
              </a:rPr>
              <a:t>st</a:t>
            </a:r>
            <a:r>
              <a:rPr lang="en-US" sz="1500" dirty="0">
                <a:latin typeface="Helvetica"/>
                <a:cs typeface="Helvetica"/>
                <a:sym typeface="Calibri" charset="0"/>
              </a:rPr>
              <a:t> and 2</a:t>
            </a:r>
            <a:r>
              <a:rPr lang="en-US" sz="1500" baseline="30000" dirty="0">
                <a:latin typeface="Helvetica"/>
                <a:cs typeface="Helvetica"/>
                <a:sym typeface="Calibri" charset="0"/>
              </a:rPr>
              <a:t>nd</a:t>
            </a:r>
            <a:r>
              <a:rPr lang="en-US" sz="1500" dirty="0">
                <a:latin typeface="Helvetica"/>
                <a:cs typeface="Helvetica"/>
                <a:sym typeface="Calibri" charset="0"/>
              </a:rPr>
              <a:t> Table</a:t>
            </a:r>
          </a:p>
        </p:txBody>
      </p:sp>
    </p:spTree>
    <p:extLst>
      <p:ext uri="{BB962C8B-B14F-4D97-AF65-F5344CB8AC3E}">
        <p14:creationId xmlns:p14="http://schemas.microsoft.com/office/powerpoint/2010/main" val="11206014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a:xfrm>
            <a:off x="457200" y="2246657"/>
            <a:ext cx="7942944" cy="1400057"/>
          </a:xfrm>
        </p:spPr>
        <p:txBody>
          <a:bodyPr>
            <a:normAutofit fontScale="62500" lnSpcReduction="20000"/>
          </a:bodyPr>
          <a:lstStyle/>
          <a:p>
            <a:pPr marL="0" indent="0">
              <a:buNone/>
            </a:pPr>
            <a:r>
              <a:rPr lang="en-US" dirty="0"/>
              <a:t>A composite key is a combination of two or more columns in a table that can be used to uniquely identify each row in the table when the columns are combined uniqueness is guaranteed, but when it taken individually it does not guarantee uniqueness.</a:t>
            </a:r>
          </a:p>
        </p:txBody>
      </p:sp>
      <p:pic>
        <p:nvPicPr>
          <p:cNvPr id="5" name="Picture 4"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2" y="3305627"/>
            <a:ext cx="5706835" cy="2882633"/>
          </a:xfrm>
          <a:prstGeom prst="rect">
            <a:avLst/>
          </a:prstGeom>
        </p:spPr>
      </p:pic>
    </p:spTree>
    <p:extLst>
      <p:ext uri="{BB962C8B-B14F-4D97-AF65-F5344CB8AC3E}">
        <p14:creationId xmlns:p14="http://schemas.microsoft.com/office/powerpoint/2010/main" val="1121901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smtClean="0"/>
              <a:t>Key &amp; Foreign Key</a:t>
            </a:r>
            <a:endParaRPr lang="en-US" dirty="0"/>
          </a:p>
        </p:txBody>
      </p:sp>
      <p:pic>
        <p:nvPicPr>
          <p:cNvPr id="5" name="Shape 74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89" y="1989263"/>
            <a:ext cx="6483314" cy="425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2274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pPr marL="0" indent="0">
              <a:buNone/>
            </a:pPr>
            <a:r>
              <a:rPr lang="en-US" dirty="0">
                <a:latin typeface="Trebuchet MS" charset="0"/>
                <a:cs typeface="Trebuchet MS" charset="0"/>
              </a:rPr>
              <a:t>The biggest problem needed to be solved in database is data </a:t>
            </a:r>
            <a:r>
              <a:rPr lang="en-US" dirty="0" smtClean="0">
                <a:latin typeface="Trebuchet MS" charset="0"/>
                <a:cs typeface="Trebuchet MS" charset="0"/>
              </a:rPr>
              <a:t>redundancy</a:t>
            </a:r>
            <a:endParaRPr lang="en-US" sz="2800" dirty="0" smtClean="0">
              <a:latin typeface="Trebuchet MS" charset="0"/>
              <a:cs typeface="Trebuchet MS" charset="0"/>
            </a:endParaRPr>
          </a:p>
          <a:p>
            <a:pPr marL="0" indent="0">
              <a:buNone/>
            </a:pPr>
            <a:r>
              <a:rPr lang="en-US" sz="2800" dirty="0" smtClean="0">
                <a:latin typeface="Trebuchet MS" charset="0"/>
                <a:cs typeface="Trebuchet MS" charset="0"/>
              </a:rPr>
              <a:t>Why </a:t>
            </a:r>
            <a:r>
              <a:rPr lang="en-US" sz="2800" dirty="0">
                <a:latin typeface="Trebuchet MS" charset="0"/>
                <a:cs typeface="Trebuchet MS" charset="0"/>
              </a:rPr>
              <a:t>data redundancy is the problem? Because it causes</a:t>
            </a:r>
            <a:r>
              <a:rPr lang="en-US" sz="2800" dirty="0" smtClean="0">
                <a:latin typeface="Trebuchet MS" charset="0"/>
                <a:cs typeface="Trebuchet MS" charset="0"/>
              </a:rPr>
              <a:t>:</a:t>
            </a:r>
          </a:p>
          <a:p>
            <a:pPr marL="0" indent="0">
              <a:buNone/>
            </a:pPr>
            <a:r>
              <a:rPr lang="en-US" sz="2400" dirty="0" smtClean="0">
                <a:latin typeface="Trebuchet MS" charset="0"/>
                <a:cs typeface="Trebuchet MS" charset="0"/>
              </a:rPr>
              <a:t>Insert Anomaly</a:t>
            </a:r>
          </a:p>
          <a:p>
            <a:pPr marL="0" indent="0">
              <a:buNone/>
            </a:pPr>
            <a:r>
              <a:rPr lang="en-US" sz="2400" dirty="0" smtClean="0">
                <a:latin typeface="Trebuchet MS" charset="0"/>
                <a:cs typeface="Trebuchet MS" charset="0"/>
              </a:rPr>
              <a:t>Update Anomaly</a:t>
            </a:r>
          </a:p>
          <a:p>
            <a:pPr marL="0" indent="0">
              <a:buNone/>
            </a:pPr>
            <a:r>
              <a:rPr lang="en-US" sz="2400" dirty="0" smtClean="0">
                <a:latin typeface="Trebuchet MS" charset="0"/>
                <a:cs typeface="Trebuchet MS" charset="0"/>
              </a:rPr>
              <a:t>Delete </a:t>
            </a:r>
            <a:r>
              <a:rPr lang="en-US" sz="2400" dirty="0">
                <a:latin typeface="Trebuchet MS" charset="0"/>
                <a:cs typeface="Trebuchet MS" charset="0"/>
              </a:rPr>
              <a:t>Anomaly</a:t>
            </a:r>
          </a:p>
          <a:p>
            <a:pPr marL="0" indent="0">
              <a:buNone/>
            </a:pPr>
            <a:endParaRPr lang="en-US" dirty="0"/>
          </a:p>
        </p:txBody>
      </p:sp>
    </p:spTree>
    <p:extLst>
      <p:ext uri="{BB962C8B-B14F-4D97-AF65-F5344CB8AC3E}">
        <p14:creationId xmlns:p14="http://schemas.microsoft.com/office/powerpoint/2010/main" val="37331279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graphicFrame>
        <p:nvGraphicFramePr>
          <p:cNvPr id="4" name="Table 3"/>
          <p:cNvGraphicFramePr>
            <a:graphicFrameLocks noGrp="1"/>
          </p:cNvGraphicFramePr>
          <p:nvPr>
            <p:extLst>
              <p:ext uri="{D42A27DB-BD31-4B8C-83A1-F6EECF244321}">
                <p14:modId xmlns:p14="http://schemas.microsoft.com/office/powerpoint/2010/main" val="960660409"/>
              </p:ext>
            </p:extLst>
          </p:nvPr>
        </p:nvGraphicFramePr>
        <p:xfrm>
          <a:off x="762000" y="2137608"/>
          <a:ext cx="7865461" cy="2901336"/>
        </p:xfrm>
        <a:graphic>
          <a:graphicData uri="http://schemas.openxmlformats.org/drawingml/2006/table">
            <a:tbl>
              <a:tblPr firstRow="1" bandRow="1">
                <a:tableStyleId>{5C22544A-7EE6-4342-B048-85BDC9FD1C3A}</a:tableStyleId>
              </a:tblPr>
              <a:tblGrid>
                <a:gridCol w="1966365"/>
                <a:gridCol w="1638637"/>
                <a:gridCol w="2294094"/>
                <a:gridCol w="1966365"/>
              </a:tblGrid>
              <a:tr h="725334">
                <a:tc>
                  <a:txBody>
                    <a:bodyPr/>
                    <a:lstStyle/>
                    <a:p>
                      <a:r>
                        <a:rPr lang="en-US" sz="1800" dirty="0" smtClean="0">
                          <a:latin typeface="Helvetica"/>
                          <a:ea typeface="Trebuchet MS" charset="0"/>
                          <a:cs typeface="Helvetica"/>
                        </a:rPr>
                        <a:t>Teacher</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Subject</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Teacher</a:t>
                      </a:r>
                      <a:r>
                        <a:rPr lang="en-US" sz="1800" baseline="0" dirty="0" smtClean="0">
                          <a:latin typeface="Helvetica"/>
                          <a:ea typeface="Trebuchet MS" charset="0"/>
                          <a:cs typeface="Helvetica"/>
                        </a:rPr>
                        <a:t> Degree</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Tel</a:t>
                      </a:r>
                      <a:endParaRPr lang="en-US" sz="1800" dirty="0">
                        <a:latin typeface="Helvetica"/>
                        <a:ea typeface="Trebuchet MS" charset="0"/>
                        <a:cs typeface="Helvetica"/>
                      </a:endParaRPr>
                    </a:p>
                  </a:txBody>
                  <a:tcPr marT="45693" marB="45693"/>
                </a:tc>
              </a:tr>
              <a:tr h="725334">
                <a:tc>
                  <a:txBody>
                    <a:bodyPr/>
                    <a:lstStyle/>
                    <a:p>
                      <a:r>
                        <a:rPr lang="en-US" sz="1800" dirty="0" smtClean="0">
                          <a:latin typeface="Helvetica"/>
                          <a:ea typeface="Trebuchet MS" charset="0"/>
                          <a:cs typeface="Helvetica"/>
                        </a:rPr>
                        <a:t>Billy</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Database</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Master's</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012666777</a:t>
                      </a:r>
                      <a:endParaRPr lang="en-US" sz="1800" dirty="0">
                        <a:latin typeface="Helvetica"/>
                        <a:ea typeface="Trebuchet MS" charset="0"/>
                        <a:cs typeface="Helvetica"/>
                      </a:endParaRPr>
                    </a:p>
                  </a:txBody>
                  <a:tcPr marT="45693" marB="45693"/>
                </a:tc>
              </a:tr>
              <a:tr h="725334">
                <a:tc>
                  <a:txBody>
                    <a:bodyPr/>
                    <a:lstStyle/>
                    <a:p>
                      <a:r>
                        <a:rPr lang="en-US" sz="1800" dirty="0" smtClean="0">
                          <a:latin typeface="Helvetica"/>
                          <a:ea typeface="Trebuchet MS" charset="0"/>
                          <a:cs typeface="Helvetica"/>
                        </a:rPr>
                        <a:t>William</a:t>
                      </a:r>
                      <a:endParaRPr lang="en-US" sz="1800" dirty="0">
                        <a:latin typeface="Helvetica"/>
                        <a:ea typeface="Trebuchet MS" charset="0"/>
                        <a:cs typeface="Helvetica"/>
                      </a:endParaRPr>
                    </a:p>
                  </a:txBody>
                  <a:tcPr marT="45693" marB="45693"/>
                </a:tc>
                <a:tc>
                  <a:txBody>
                    <a:bodyPr/>
                    <a:lstStyle/>
                    <a:p>
                      <a:r>
                        <a:rPr lang="en-US" sz="1800" dirty="0" smtClean="0">
                          <a:solidFill>
                            <a:srgbClr val="FF0000"/>
                          </a:solidFill>
                          <a:latin typeface="Helvetica"/>
                          <a:ea typeface="Trebuchet MS" charset="0"/>
                          <a:cs typeface="Helvetica"/>
                        </a:rPr>
                        <a:t>Database</a:t>
                      </a:r>
                      <a:endParaRPr lang="en-US" sz="1800" dirty="0">
                        <a:solidFill>
                          <a:srgbClr val="FF0000"/>
                        </a:solidFill>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Bachelor's</a:t>
                      </a:r>
                      <a:endParaRPr lang="en-US" sz="1800" dirty="0">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017678678</a:t>
                      </a:r>
                      <a:endParaRPr lang="en-US" sz="1800" dirty="0">
                        <a:latin typeface="Helvetica"/>
                        <a:ea typeface="Trebuchet MS" charset="0"/>
                        <a:cs typeface="Helvetica"/>
                      </a:endParaRPr>
                    </a:p>
                  </a:txBody>
                  <a:tcPr marT="45693" marB="45693"/>
                </a:tc>
              </a:tr>
              <a:tr h="725334">
                <a:tc>
                  <a:txBody>
                    <a:bodyPr/>
                    <a:lstStyle/>
                    <a:p>
                      <a:r>
                        <a:rPr lang="en-US" sz="1800" dirty="0" smtClean="0">
                          <a:solidFill>
                            <a:srgbClr val="FF0000"/>
                          </a:solidFill>
                          <a:latin typeface="Helvetica"/>
                          <a:ea typeface="Trebuchet MS" charset="0"/>
                          <a:cs typeface="Helvetica"/>
                        </a:rPr>
                        <a:t>Billy</a:t>
                      </a:r>
                      <a:endParaRPr lang="en-US" sz="1800" dirty="0">
                        <a:solidFill>
                          <a:srgbClr val="FF0000"/>
                        </a:solidFill>
                        <a:latin typeface="Helvetica"/>
                        <a:ea typeface="Trebuchet MS" charset="0"/>
                        <a:cs typeface="Helvetica"/>
                      </a:endParaRPr>
                    </a:p>
                  </a:txBody>
                  <a:tcPr marT="45693" marB="45693"/>
                </a:tc>
                <a:tc>
                  <a:txBody>
                    <a:bodyPr/>
                    <a:lstStyle/>
                    <a:p>
                      <a:r>
                        <a:rPr lang="en-US" sz="1800" dirty="0" smtClean="0">
                          <a:latin typeface="Helvetica"/>
                          <a:ea typeface="Trebuchet MS" charset="0"/>
                          <a:cs typeface="Helvetica"/>
                        </a:rPr>
                        <a:t>E-Commerce</a:t>
                      </a:r>
                      <a:endParaRPr lang="en-US" sz="1800" dirty="0">
                        <a:latin typeface="Helvetica"/>
                        <a:ea typeface="Trebuchet MS" charset="0"/>
                        <a:cs typeface="Helvetica"/>
                      </a:endParaRPr>
                    </a:p>
                  </a:txBody>
                  <a:tcPr marT="45693" marB="45693"/>
                </a:tc>
                <a:tc>
                  <a:txBody>
                    <a:bodyPr/>
                    <a:lstStyle/>
                    <a:p>
                      <a:r>
                        <a:rPr lang="en-US" sz="1800" dirty="0" smtClean="0">
                          <a:solidFill>
                            <a:srgbClr val="FF0000"/>
                          </a:solidFill>
                          <a:latin typeface="Helvetica"/>
                          <a:ea typeface="Trebuchet MS" charset="0"/>
                          <a:cs typeface="Helvetica"/>
                        </a:rPr>
                        <a:t>Master's</a:t>
                      </a:r>
                      <a:endParaRPr lang="en-US" sz="1800" dirty="0">
                        <a:solidFill>
                          <a:srgbClr val="FF0000"/>
                        </a:solidFill>
                        <a:latin typeface="Helvetica"/>
                        <a:ea typeface="Trebuchet MS" charset="0"/>
                        <a:cs typeface="Helvetica"/>
                      </a:endParaRPr>
                    </a:p>
                  </a:txBody>
                  <a:tcPr marT="45693" marB="45693"/>
                </a:tc>
                <a:tc>
                  <a:txBody>
                    <a:bodyPr/>
                    <a:lstStyle/>
                    <a:p>
                      <a:r>
                        <a:rPr lang="en-US" sz="1800" dirty="0" smtClean="0">
                          <a:solidFill>
                            <a:srgbClr val="FF0000"/>
                          </a:solidFill>
                          <a:latin typeface="Helvetica"/>
                          <a:ea typeface="Trebuchet MS" charset="0"/>
                          <a:cs typeface="Helvetica"/>
                        </a:rPr>
                        <a:t>012666777</a:t>
                      </a:r>
                      <a:endParaRPr lang="en-US" sz="1800" dirty="0">
                        <a:solidFill>
                          <a:srgbClr val="FF0000"/>
                        </a:solidFill>
                        <a:latin typeface="Helvetica"/>
                        <a:ea typeface="Trebuchet MS" charset="0"/>
                        <a:cs typeface="Helvetica"/>
                      </a:endParaRPr>
                    </a:p>
                  </a:txBody>
                  <a:tcPr marT="45693" marB="45693"/>
                </a:tc>
              </a:tr>
            </a:tbl>
          </a:graphicData>
        </a:graphic>
      </p:graphicFrame>
    </p:spTree>
    <p:extLst>
      <p:ext uri="{BB962C8B-B14F-4D97-AF65-F5344CB8AC3E}">
        <p14:creationId xmlns:p14="http://schemas.microsoft.com/office/powerpoint/2010/main" val="27128178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rmAutofit/>
          </a:bodyPr>
          <a:lstStyle/>
          <a:p>
            <a:pPr marL="0" indent="0">
              <a:spcAft>
                <a:spcPts val="500"/>
              </a:spcAft>
              <a:buNone/>
            </a:pPr>
            <a:r>
              <a:rPr lang="en-US" sz="4000" dirty="0">
                <a:latin typeface="Trebuchet MS" charset="0"/>
                <a:cs typeface="Trebuchet MS" charset="0"/>
              </a:rPr>
              <a:t>Normalization</a:t>
            </a:r>
            <a:r>
              <a:rPr lang="en-US" altLang="ko-KR" sz="4000" dirty="0">
                <a:latin typeface="Trebuchet MS" charset="0"/>
                <a:cs typeface="Trebuchet MS" charset="0"/>
              </a:rPr>
              <a:t> is the process of </a:t>
            </a:r>
            <a:r>
              <a:rPr lang="en-US" altLang="ko-KR" sz="4000" b="1" dirty="0">
                <a:latin typeface="Trebuchet MS" charset="0"/>
                <a:cs typeface="Trebuchet MS" charset="0"/>
              </a:rPr>
              <a:t>removing redundant data </a:t>
            </a:r>
            <a:r>
              <a:rPr lang="en-US" altLang="ko-KR" sz="4000" dirty="0">
                <a:latin typeface="Trebuchet MS" charset="0"/>
                <a:cs typeface="Trebuchet MS" charset="0"/>
              </a:rPr>
              <a:t>from your tables to improve storage efficiency, data integrity, and </a:t>
            </a:r>
            <a:r>
              <a:rPr lang="en-US" altLang="ko-KR" sz="4000" dirty="0" smtClean="0">
                <a:latin typeface="Trebuchet MS" charset="0"/>
                <a:cs typeface="Trebuchet MS" charset="0"/>
              </a:rPr>
              <a:t>scalability.</a:t>
            </a:r>
          </a:p>
        </p:txBody>
      </p:sp>
    </p:spTree>
    <p:extLst>
      <p:ext uri="{BB962C8B-B14F-4D97-AF65-F5344CB8AC3E}">
        <p14:creationId xmlns:p14="http://schemas.microsoft.com/office/powerpoint/2010/main" val="3289516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Normalization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Trebuchet MS" charset="0"/>
                <a:cs typeface="Trebuchet MS" charset="0"/>
              </a:rPr>
              <a:t>First Normal Form (1NF)</a:t>
            </a:r>
          </a:p>
          <a:p>
            <a:pPr marL="0" indent="0">
              <a:buNone/>
            </a:pPr>
            <a:r>
              <a:rPr lang="en-US" dirty="0">
                <a:latin typeface="Trebuchet MS" charset="0"/>
                <a:cs typeface="Trebuchet MS" charset="0"/>
              </a:rPr>
              <a:t>Second Normal Form (2NF)</a:t>
            </a:r>
          </a:p>
          <a:p>
            <a:pPr marL="0" indent="0">
              <a:buNone/>
            </a:pPr>
            <a:r>
              <a:rPr lang="en-US" dirty="0">
                <a:latin typeface="Trebuchet MS" charset="0"/>
                <a:cs typeface="Trebuchet MS" charset="0"/>
              </a:rPr>
              <a:t>Third Normal Form (3NF)</a:t>
            </a:r>
          </a:p>
          <a:p>
            <a:pPr marL="0" indent="0">
              <a:buNone/>
            </a:pPr>
            <a:r>
              <a:rPr lang="en-US" dirty="0">
                <a:latin typeface="Trebuchet MS" charset="0"/>
                <a:cs typeface="Trebuchet MS" charset="0"/>
              </a:rPr>
              <a:t>Boyce-</a:t>
            </a:r>
            <a:r>
              <a:rPr lang="en-US" dirty="0" err="1">
                <a:latin typeface="Trebuchet MS" charset="0"/>
                <a:cs typeface="Trebuchet MS" charset="0"/>
              </a:rPr>
              <a:t>Codd</a:t>
            </a:r>
            <a:r>
              <a:rPr lang="en-US" dirty="0">
                <a:latin typeface="Trebuchet MS" charset="0"/>
                <a:cs typeface="Trebuchet MS" charset="0"/>
              </a:rPr>
              <a:t> Normal Form (BCNF)</a:t>
            </a:r>
          </a:p>
          <a:p>
            <a:pPr marL="0" indent="0">
              <a:buNone/>
            </a:pPr>
            <a:r>
              <a:rPr lang="en-US" dirty="0">
                <a:latin typeface="Trebuchet MS" charset="0"/>
                <a:cs typeface="Trebuchet MS" charset="0"/>
              </a:rPr>
              <a:t>Fourth Normal Form (4NF)</a:t>
            </a:r>
          </a:p>
          <a:p>
            <a:pPr marL="0" indent="0">
              <a:buNone/>
            </a:pPr>
            <a:r>
              <a:rPr lang="en-US" dirty="0">
                <a:latin typeface="Trebuchet MS" charset="0"/>
                <a:cs typeface="Trebuchet MS" charset="0"/>
              </a:rPr>
              <a:t>Fifth Normal Form (5NF</a:t>
            </a:r>
            <a:r>
              <a:rPr lang="en-US" dirty="0" smtClean="0">
                <a:latin typeface="Trebuchet MS" charset="0"/>
                <a:cs typeface="Trebuchet MS" charset="0"/>
              </a:rPr>
              <a:t>)</a:t>
            </a:r>
          </a:p>
          <a:p>
            <a:pPr marL="0" indent="0">
              <a:buNone/>
            </a:pPr>
            <a:endParaRPr lang="en-US" dirty="0" smtClean="0">
              <a:latin typeface="Trebuchet MS" charset="0"/>
              <a:cs typeface="Trebuchet MS" charset="0"/>
            </a:endParaRPr>
          </a:p>
          <a:p>
            <a:pPr marL="0" indent="0">
              <a:buNone/>
            </a:pPr>
            <a:r>
              <a:rPr lang="en-US" dirty="0" smtClean="0">
                <a:latin typeface="Trebuchet MS" charset="0"/>
                <a:cs typeface="Trebuchet MS" charset="0"/>
              </a:rPr>
              <a:t>In </a:t>
            </a:r>
            <a:r>
              <a:rPr lang="en-US" dirty="0">
                <a:latin typeface="Trebuchet MS" charset="0"/>
                <a:cs typeface="Trebuchet MS" charset="0"/>
              </a:rPr>
              <a:t>practice, 1NF, 2NF, and 3NF are enough for database.</a:t>
            </a:r>
          </a:p>
          <a:p>
            <a:pPr marL="0" indent="0">
              <a:buNone/>
            </a:pPr>
            <a:endParaRPr lang="en-US" dirty="0">
              <a:latin typeface="Trebuchet MS" charset="0"/>
              <a:cs typeface="Trebuchet MS" charset="0"/>
            </a:endParaRPr>
          </a:p>
          <a:p>
            <a:pPr marL="0" indent="0">
              <a:buNone/>
            </a:pPr>
            <a:endParaRPr lang="en-US" dirty="0"/>
          </a:p>
        </p:txBody>
      </p:sp>
    </p:spTree>
    <p:extLst>
      <p:ext uri="{BB962C8B-B14F-4D97-AF65-F5344CB8AC3E}">
        <p14:creationId xmlns:p14="http://schemas.microsoft.com/office/powerpoint/2010/main" val="13671679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(1NF)</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3" charset="0"/>
              <a:buNone/>
            </a:pPr>
            <a:r>
              <a:rPr lang="en-US" dirty="0"/>
              <a:t>The official qualifications for 1NF are:</a:t>
            </a:r>
          </a:p>
          <a:p>
            <a:pPr marL="914400" lvl="1" indent="-514350">
              <a:buFont typeface="Wingdings 3" charset="0"/>
              <a:buAutoNum type="arabicPeriod"/>
            </a:pPr>
            <a:r>
              <a:rPr lang="en-US" dirty="0"/>
              <a:t>Each </a:t>
            </a:r>
            <a:r>
              <a:rPr lang="en-US" b="1" dirty="0"/>
              <a:t>attribute name</a:t>
            </a:r>
            <a:r>
              <a:rPr lang="en-US" dirty="0"/>
              <a:t> must be unique.</a:t>
            </a:r>
          </a:p>
          <a:p>
            <a:pPr marL="914400" lvl="1" indent="-514350">
              <a:buFont typeface="Wingdings 3" charset="0"/>
              <a:buAutoNum type="arabicPeriod"/>
            </a:pPr>
            <a:r>
              <a:rPr lang="en-US" dirty="0"/>
              <a:t>Each </a:t>
            </a:r>
            <a:r>
              <a:rPr lang="en-US" b="1" dirty="0"/>
              <a:t>attribute value</a:t>
            </a:r>
            <a:r>
              <a:rPr lang="en-US" dirty="0"/>
              <a:t> must be single.</a:t>
            </a:r>
          </a:p>
          <a:p>
            <a:pPr marL="914400" lvl="1" indent="-514350">
              <a:buFont typeface="Wingdings 3" charset="0"/>
              <a:buAutoNum type="arabicPeriod"/>
            </a:pPr>
            <a:r>
              <a:rPr lang="en-US" dirty="0"/>
              <a:t>Each </a:t>
            </a:r>
            <a:r>
              <a:rPr lang="en-US" b="1" dirty="0"/>
              <a:t>row</a:t>
            </a:r>
            <a:r>
              <a:rPr lang="en-US" dirty="0"/>
              <a:t> must be unique.</a:t>
            </a:r>
          </a:p>
          <a:p>
            <a:pPr marL="914400" lvl="1" indent="-514350">
              <a:buFont typeface="Wingdings 3" charset="0"/>
              <a:buAutoNum type="arabicPeriod"/>
            </a:pPr>
            <a:r>
              <a:rPr lang="en-US" dirty="0"/>
              <a:t>There is </a:t>
            </a:r>
            <a:r>
              <a:rPr lang="en-US" b="1" dirty="0"/>
              <a:t>no repeating groups</a:t>
            </a:r>
            <a:r>
              <a:rPr lang="en-US" dirty="0"/>
              <a:t>.</a:t>
            </a:r>
          </a:p>
          <a:p>
            <a:pPr marL="0" indent="0">
              <a:buNone/>
            </a:pPr>
            <a:r>
              <a:rPr lang="en-US" dirty="0" smtClean="0"/>
              <a:t>Additional: Choose </a:t>
            </a:r>
            <a:r>
              <a:rPr lang="en-US" dirty="0"/>
              <a:t>a primary key. </a:t>
            </a:r>
          </a:p>
          <a:p>
            <a:pPr marL="0" indent="0">
              <a:buNone/>
            </a:pPr>
            <a:endParaRPr lang="en-US" sz="1600" dirty="0" smtClean="0"/>
          </a:p>
          <a:p>
            <a:pPr marL="0" indent="0">
              <a:buNone/>
            </a:pPr>
            <a:r>
              <a:rPr lang="en-US" dirty="0" smtClean="0"/>
              <a:t>Reminder</a:t>
            </a:r>
            <a:r>
              <a:rPr lang="en-US" dirty="0"/>
              <a:t>:  </a:t>
            </a:r>
          </a:p>
          <a:p>
            <a:pPr>
              <a:buFont typeface="Wingdings 3" charset="0"/>
              <a:buNone/>
            </a:pPr>
            <a:r>
              <a:rPr lang="en-US" sz="2400" dirty="0" smtClean="0"/>
              <a:t>	A </a:t>
            </a:r>
            <a:r>
              <a:rPr lang="en-US" sz="2400" dirty="0"/>
              <a:t>primary key is </a:t>
            </a:r>
            <a:r>
              <a:rPr lang="en-US" sz="2400" b="1" i="1" dirty="0"/>
              <a:t>unique</a:t>
            </a:r>
            <a:r>
              <a:rPr lang="en-US" sz="2400" dirty="0"/>
              <a:t>, </a:t>
            </a:r>
            <a:r>
              <a:rPr lang="en-US" sz="2400" b="1" i="1" dirty="0"/>
              <a:t>not null</a:t>
            </a:r>
            <a:r>
              <a:rPr lang="en-US" sz="2400" dirty="0"/>
              <a:t>, </a:t>
            </a:r>
            <a:r>
              <a:rPr lang="en-US" sz="2400" b="1" i="1" dirty="0"/>
              <a:t>unchanged</a:t>
            </a:r>
            <a:r>
              <a:rPr lang="en-US" sz="2400" dirty="0"/>
              <a:t>.  A primary </a:t>
            </a:r>
            <a:r>
              <a:rPr lang="en-US" sz="2400" dirty="0" smtClean="0"/>
              <a:t>key can </a:t>
            </a:r>
            <a:r>
              <a:rPr lang="en-US" sz="2400" dirty="0"/>
              <a:t>be either an attribute or combined attributes.</a:t>
            </a:r>
          </a:p>
          <a:p>
            <a:pPr marL="0" indent="0">
              <a:buNone/>
            </a:pPr>
            <a:endParaRPr lang="en-US" dirty="0"/>
          </a:p>
        </p:txBody>
      </p:sp>
    </p:spTree>
    <p:extLst>
      <p:ext uri="{BB962C8B-B14F-4D97-AF65-F5344CB8AC3E}">
        <p14:creationId xmlns:p14="http://schemas.microsoft.com/office/powerpoint/2010/main" val="18747974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926062"/>
              </p:ext>
            </p:extLst>
          </p:nvPr>
        </p:nvGraphicFramePr>
        <p:xfrm>
          <a:off x="828881" y="2907703"/>
          <a:ext cx="8077200" cy="1904999"/>
        </p:xfrm>
        <a:graphic>
          <a:graphicData uri="http://schemas.openxmlformats.org/drawingml/2006/table">
            <a:tbl>
              <a:tblPr firstRow="1" bandRow="1">
                <a:tableStyleId>{5C22544A-7EE6-4342-B048-85BDC9FD1C3A}</a:tableStyleId>
              </a:tblPr>
              <a:tblGrid>
                <a:gridCol w="1219200"/>
                <a:gridCol w="2819400"/>
                <a:gridCol w="2019300"/>
                <a:gridCol w="2019300"/>
              </a:tblGrid>
              <a:tr h="401595">
                <a:tc>
                  <a:txBody>
                    <a:bodyPr/>
                    <a:lstStyle/>
                    <a:p>
                      <a:pPr algn="ctr"/>
                      <a:r>
                        <a:rPr lang="en-US" sz="1800" dirty="0" smtClean="0">
                          <a:latin typeface="Helvetica"/>
                          <a:ea typeface="Trebuchet MS" charset="0"/>
                          <a:cs typeface="Helvetica"/>
                        </a:rPr>
                        <a:t>Group</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Topic</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Student</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Score</a:t>
                      </a:r>
                      <a:endParaRPr lang="en-US" sz="1800" dirty="0">
                        <a:latin typeface="Helvetica"/>
                        <a:ea typeface="Trebuchet MS" charset="0"/>
                        <a:cs typeface="Helvetica"/>
                      </a:endParaRPr>
                    </a:p>
                  </a:txBody>
                  <a:tcPr/>
                </a:tc>
              </a:tr>
              <a:tr h="375851">
                <a:tc rowSpan="2">
                  <a:txBody>
                    <a:bodyPr/>
                    <a:lstStyle/>
                    <a:p>
                      <a:pPr algn="ctr"/>
                      <a:r>
                        <a:rPr lang="en-US" sz="1800" dirty="0" smtClean="0">
                          <a:latin typeface="Helvetica"/>
                          <a:ea typeface="Trebuchet MS" charset="0"/>
                          <a:cs typeface="Helvetica"/>
                        </a:rPr>
                        <a:t>Group </a:t>
                      </a:r>
                      <a:r>
                        <a:rPr lang="en-US" sz="1800" baseline="0" dirty="0" smtClean="0">
                          <a:latin typeface="Helvetica"/>
                          <a:ea typeface="Trebuchet MS" charset="0"/>
                          <a:cs typeface="Helvetica"/>
                        </a:rPr>
                        <a:t>A</a:t>
                      </a:r>
                      <a:endParaRPr lang="en-US" sz="1800" dirty="0">
                        <a:latin typeface="Helvetica"/>
                        <a:ea typeface="Trebuchet MS" charset="0"/>
                        <a:cs typeface="Helvetica"/>
                      </a:endParaRPr>
                    </a:p>
                  </a:txBody>
                  <a:tcPr/>
                </a:tc>
                <a:tc rowSpan="2">
                  <a:txBody>
                    <a:bodyPr/>
                    <a:lstStyle/>
                    <a:p>
                      <a:pPr algn="ctr"/>
                      <a:r>
                        <a:rPr lang="en-US" sz="1800" dirty="0" smtClean="0">
                          <a:latin typeface="Helvetica"/>
                          <a:ea typeface="Trebuchet MS" charset="0"/>
                          <a:cs typeface="Helvetica"/>
                        </a:rPr>
                        <a:t>Intro </a:t>
                      </a:r>
                      <a:r>
                        <a:rPr lang="en-US" sz="1800" dirty="0" err="1" smtClean="0">
                          <a:latin typeface="Helvetica"/>
                          <a:ea typeface="Trebuchet MS" charset="0"/>
                          <a:cs typeface="Helvetica"/>
                        </a:rPr>
                        <a:t>MongoDB</a:t>
                      </a:r>
                      <a:endParaRPr lang="en-US" sz="1800" dirty="0">
                        <a:latin typeface="Helvetica"/>
                        <a:ea typeface="Trebuchet MS" charset="0"/>
                        <a:cs typeface="Helvetica"/>
                      </a:endParaRPr>
                    </a:p>
                  </a:txBody>
                  <a:tcPr/>
                </a:tc>
                <a:tc>
                  <a:txBody>
                    <a:bodyPr/>
                    <a:lstStyle/>
                    <a:p>
                      <a:pPr algn="l"/>
                      <a:r>
                        <a:rPr lang="en-US" sz="1800" dirty="0" smtClean="0">
                          <a:latin typeface="Helvetica"/>
                          <a:ea typeface="Trebuchet MS" charset="0"/>
                          <a:cs typeface="Helvetica"/>
                        </a:rPr>
                        <a:t>Tina Fey</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18 marks</a:t>
                      </a:r>
                      <a:endParaRPr lang="en-US" sz="1800" dirty="0">
                        <a:latin typeface="Helvetica"/>
                        <a:ea typeface="Trebuchet MS" charset="0"/>
                        <a:cs typeface="Helvetica"/>
                      </a:endParaRPr>
                    </a:p>
                  </a:txBody>
                  <a:tcPr/>
                </a:tc>
              </a:tr>
              <a:tr h="375851">
                <a:tc vMerge="1">
                  <a:txBody>
                    <a:bodyPr/>
                    <a:lstStyle/>
                    <a:p>
                      <a:endParaRPr lang="en-US" dirty="0"/>
                    </a:p>
                  </a:txBody>
                  <a:tcPr/>
                </a:tc>
                <a:tc vMerge="1">
                  <a:txBody>
                    <a:bodyPr/>
                    <a:lstStyle/>
                    <a:p>
                      <a:endParaRPr lang="en-US" dirty="0"/>
                    </a:p>
                  </a:txBody>
                  <a:tcPr/>
                </a:tc>
                <a:tc>
                  <a:txBody>
                    <a:bodyPr/>
                    <a:lstStyle/>
                    <a:p>
                      <a:pPr algn="l"/>
                      <a:r>
                        <a:rPr lang="en-US" sz="1800" dirty="0" smtClean="0">
                          <a:latin typeface="Helvetica"/>
                          <a:ea typeface="Trebuchet MS" charset="0"/>
                          <a:cs typeface="Helvetica"/>
                        </a:rPr>
                        <a:t>Joey </a:t>
                      </a:r>
                      <a:r>
                        <a:rPr lang="en-US" sz="1800" dirty="0" err="1" smtClean="0">
                          <a:latin typeface="Helvetica"/>
                          <a:ea typeface="Trebuchet MS" charset="0"/>
                          <a:cs typeface="Helvetica"/>
                        </a:rPr>
                        <a:t>Graceffa</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17 marks</a:t>
                      </a:r>
                      <a:endParaRPr lang="en-US" sz="1800" dirty="0">
                        <a:latin typeface="Helvetica"/>
                        <a:ea typeface="Trebuchet MS" charset="0"/>
                        <a:cs typeface="Helvetica"/>
                      </a:endParaRPr>
                    </a:p>
                  </a:txBody>
                  <a:tcPr/>
                </a:tc>
              </a:tr>
              <a:tr h="375851">
                <a:tc rowSpan="2">
                  <a:txBody>
                    <a:bodyPr/>
                    <a:lstStyle/>
                    <a:p>
                      <a:pPr algn="ctr"/>
                      <a:r>
                        <a:rPr lang="en-US" sz="1800" dirty="0" smtClean="0">
                          <a:latin typeface="Helvetica"/>
                          <a:ea typeface="Trebuchet MS" charset="0"/>
                          <a:cs typeface="Helvetica"/>
                        </a:rPr>
                        <a:t>Group B</a:t>
                      </a:r>
                      <a:endParaRPr lang="en-US" sz="1800" dirty="0">
                        <a:latin typeface="Helvetica"/>
                        <a:ea typeface="Trebuchet MS" charset="0"/>
                        <a:cs typeface="Helvetica"/>
                      </a:endParaRPr>
                    </a:p>
                  </a:txBody>
                  <a:tcPr/>
                </a:tc>
                <a:tc rowSpan="2">
                  <a:txBody>
                    <a:bodyPr/>
                    <a:lstStyle/>
                    <a:p>
                      <a:pPr algn="ctr"/>
                      <a:r>
                        <a:rPr lang="en-US" sz="1800" dirty="0" smtClean="0">
                          <a:latin typeface="Helvetica"/>
                          <a:ea typeface="Trebuchet MS" charset="0"/>
                          <a:cs typeface="Helvetica"/>
                        </a:rPr>
                        <a:t>Intro MySQL</a:t>
                      </a:r>
                      <a:endParaRPr lang="en-US" sz="1800" dirty="0">
                        <a:latin typeface="Helvetica"/>
                        <a:ea typeface="Trebuchet MS" charset="0"/>
                        <a:cs typeface="Helvetica"/>
                      </a:endParaRPr>
                    </a:p>
                  </a:txBody>
                  <a:tcPr/>
                </a:tc>
                <a:tc>
                  <a:txBody>
                    <a:bodyPr/>
                    <a:lstStyle/>
                    <a:p>
                      <a:pPr algn="l"/>
                      <a:r>
                        <a:rPr lang="en-US" sz="1800" dirty="0" smtClean="0">
                          <a:latin typeface="Helvetica"/>
                          <a:ea typeface="Trebuchet MS" charset="0"/>
                          <a:cs typeface="Helvetica"/>
                        </a:rPr>
                        <a:t>Morgan Freeman</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19 marks</a:t>
                      </a:r>
                      <a:endParaRPr lang="en-US" sz="1800" dirty="0">
                        <a:latin typeface="Helvetica"/>
                        <a:ea typeface="Trebuchet MS" charset="0"/>
                        <a:cs typeface="Helvetica"/>
                      </a:endParaRPr>
                    </a:p>
                  </a:txBody>
                  <a:tcPr/>
                </a:tc>
              </a:tr>
              <a:tr h="375851">
                <a:tc vMerge="1">
                  <a:txBody>
                    <a:bodyPr/>
                    <a:lstStyle/>
                    <a:p>
                      <a:endParaRPr lang="en-US" dirty="0"/>
                    </a:p>
                  </a:txBody>
                  <a:tcPr/>
                </a:tc>
                <a:tc vMerge="1">
                  <a:txBody>
                    <a:bodyPr/>
                    <a:lstStyle/>
                    <a:p>
                      <a:endParaRPr lang="en-US" dirty="0"/>
                    </a:p>
                  </a:txBody>
                  <a:tcPr/>
                </a:tc>
                <a:tc>
                  <a:txBody>
                    <a:bodyPr/>
                    <a:lstStyle/>
                    <a:p>
                      <a:pPr algn="l"/>
                      <a:r>
                        <a:rPr lang="en-US" sz="1800" dirty="0" smtClean="0">
                          <a:latin typeface="Helvetica"/>
                          <a:ea typeface="Trebuchet MS" charset="0"/>
                          <a:cs typeface="Helvetica"/>
                        </a:rPr>
                        <a:t>Sophie Martin</a:t>
                      </a:r>
                      <a:endParaRPr lang="en-US" sz="1800" dirty="0">
                        <a:latin typeface="Helvetica"/>
                        <a:ea typeface="Trebuchet MS" charset="0"/>
                        <a:cs typeface="Helvetica"/>
                      </a:endParaRPr>
                    </a:p>
                  </a:txBody>
                  <a:tcPr/>
                </a:tc>
                <a:tc>
                  <a:txBody>
                    <a:bodyPr/>
                    <a:lstStyle/>
                    <a:p>
                      <a:pPr algn="ctr"/>
                      <a:r>
                        <a:rPr lang="en-US" sz="1800" dirty="0" smtClean="0">
                          <a:latin typeface="Helvetica"/>
                          <a:ea typeface="Trebuchet MS" charset="0"/>
                          <a:cs typeface="Helvetica"/>
                        </a:rPr>
                        <a:t>16 marks</a:t>
                      </a:r>
                      <a:endParaRPr lang="en-US" sz="1800" dirty="0">
                        <a:latin typeface="Helvetica"/>
                        <a:ea typeface="Trebuchet MS" charset="0"/>
                        <a:cs typeface="Helvetica"/>
                      </a:endParaRPr>
                    </a:p>
                  </a:txBody>
                  <a:tcPr/>
                </a:tc>
              </a:tr>
            </a:tbl>
          </a:graphicData>
        </a:graphic>
      </p:graphicFrame>
      <p:sp>
        <p:nvSpPr>
          <p:cNvPr id="5" name="Rectangle 4"/>
          <p:cNvSpPr/>
          <p:nvPr/>
        </p:nvSpPr>
        <p:spPr>
          <a:xfrm>
            <a:off x="457199" y="2196234"/>
            <a:ext cx="4665159" cy="461665"/>
          </a:xfrm>
          <a:prstGeom prst="rect">
            <a:avLst/>
          </a:prstGeom>
        </p:spPr>
        <p:txBody>
          <a:bodyPr wrap="none">
            <a:spAutoFit/>
          </a:bodyPr>
          <a:lstStyle/>
          <a:p>
            <a:r>
              <a:rPr lang="en-US" sz="2400" b="1" dirty="0">
                <a:latin typeface="Helvetica"/>
                <a:cs typeface="Helvetica"/>
              </a:rPr>
              <a:t>Example of a table not in 1NF :</a:t>
            </a:r>
          </a:p>
        </p:txBody>
      </p:sp>
    </p:spTree>
    <p:extLst>
      <p:ext uri="{BB962C8B-B14F-4D97-AF65-F5344CB8AC3E}">
        <p14:creationId xmlns:p14="http://schemas.microsoft.com/office/powerpoint/2010/main" val="4244488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Database &amp; DBMS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What is a database ?</a:t>
            </a:r>
          </a:p>
          <a:p>
            <a:pPr marL="0" indent="0">
              <a:buNone/>
            </a:pPr>
            <a:r>
              <a:rPr lang="en-US" sz="2000" dirty="0" smtClean="0"/>
              <a:t>	A </a:t>
            </a:r>
            <a:r>
              <a:rPr lang="en-US" sz="2000" dirty="0"/>
              <a:t>database is a systematic collection of data. Databases support </a:t>
            </a:r>
            <a:r>
              <a:rPr lang="en-US" sz="2000" dirty="0" smtClean="0"/>
              <a:t>	storage </a:t>
            </a:r>
            <a:r>
              <a:rPr lang="en-US" sz="2000" dirty="0"/>
              <a:t>and  manipulation of data. Databases make data </a:t>
            </a:r>
            <a:r>
              <a:rPr lang="en-US" sz="2000" dirty="0" smtClean="0"/>
              <a:t>	management easy</a:t>
            </a:r>
            <a:endParaRPr lang="en-US" sz="2800" dirty="0" smtClean="0"/>
          </a:p>
          <a:p>
            <a:pPr marL="0" indent="0">
              <a:buNone/>
            </a:pPr>
            <a:r>
              <a:rPr lang="en-US" sz="2800" dirty="0" smtClean="0"/>
              <a:t>What </a:t>
            </a:r>
            <a:r>
              <a:rPr lang="en-US" sz="2800" dirty="0"/>
              <a:t>Is Database Management System (DBMS)</a:t>
            </a:r>
          </a:p>
          <a:p>
            <a:pPr marL="400050" lvl="1" indent="0">
              <a:buNone/>
            </a:pPr>
            <a:r>
              <a:rPr lang="en-US" sz="1800" dirty="0"/>
              <a:t>Database Management System (DBMS) is a collection of programs which enables its users to access database, manipulate data, reporting / representation of data .</a:t>
            </a:r>
          </a:p>
        </p:txBody>
      </p:sp>
    </p:spTree>
    <p:extLst>
      <p:ext uri="{BB962C8B-B14F-4D97-AF65-F5344CB8AC3E}">
        <p14:creationId xmlns:p14="http://schemas.microsoft.com/office/powerpoint/2010/main" val="3597900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graphicFrame>
        <p:nvGraphicFramePr>
          <p:cNvPr id="4" name="Table 3"/>
          <p:cNvGraphicFramePr>
            <a:graphicFrameLocks noGrp="1"/>
          </p:cNvGraphicFramePr>
          <p:nvPr>
            <p:extLst>
              <p:ext uri="{D42A27DB-BD31-4B8C-83A1-F6EECF244321}">
                <p14:modId xmlns:p14="http://schemas.microsoft.com/office/powerpoint/2010/main" val="3363922545"/>
              </p:ext>
            </p:extLst>
          </p:nvPr>
        </p:nvGraphicFramePr>
        <p:xfrm>
          <a:off x="457199" y="2781300"/>
          <a:ext cx="8196262" cy="1905000"/>
        </p:xfrm>
        <a:graphic>
          <a:graphicData uri="http://schemas.openxmlformats.org/drawingml/2006/table">
            <a:tbl>
              <a:tblPr firstRow="1" bandRow="1">
                <a:tableStyleId>{5C22544A-7EE6-4342-B048-85BDC9FD1C3A}</a:tableStyleId>
              </a:tblPr>
              <a:tblGrid>
                <a:gridCol w="957266"/>
                <a:gridCol w="2321240"/>
                <a:gridCol w="1639252"/>
                <a:gridCol w="1639252"/>
                <a:gridCol w="1639252"/>
              </a:tblGrid>
              <a:tr h="381000">
                <a:tc>
                  <a:txBody>
                    <a:bodyPr/>
                    <a:lstStyle/>
                    <a:p>
                      <a:pPr algn="ctr"/>
                      <a:r>
                        <a:rPr lang="en-US" dirty="0" smtClean="0">
                          <a:latin typeface="Trebuchet MS" charset="0"/>
                          <a:ea typeface="Trebuchet MS" charset="0"/>
                          <a:cs typeface="Trebuchet MS" charset="0"/>
                        </a:rPr>
                        <a:t>Group</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Topic</a:t>
                      </a:r>
                      <a:endParaRPr lang="en-US" dirty="0">
                        <a:latin typeface="Trebuchet MS" charset="0"/>
                        <a:ea typeface="Trebuchet MS" charset="0"/>
                        <a:cs typeface="Trebuchet MS" charset="0"/>
                      </a:endParaRPr>
                    </a:p>
                  </a:txBody>
                  <a:tcPr/>
                </a:tc>
                <a:tc>
                  <a:txBody>
                    <a:bodyPr/>
                    <a:lstStyle/>
                    <a:p>
                      <a:r>
                        <a:rPr lang="en-US" dirty="0" smtClean="0">
                          <a:latin typeface="Trebuchet MS" charset="0"/>
                          <a:ea typeface="Trebuchet MS" charset="0"/>
                          <a:cs typeface="Trebuchet MS" charset="0"/>
                        </a:rPr>
                        <a:t>Family</a:t>
                      </a:r>
                      <a:r>
                        <a:rPr lang="en-US" baseline="0" dirty="0" smtClean="0">
                          <a:latin typeface="Trebuchet MS" charset="0"/>
                          <a:ea typeface="Trebuchet MS" charset="0"/>
                          <a:cs typeface="Trebuchet MS" charset="0"/>
                        </a:rPr>
                        <a:t> Name</a:t>
                      </a:r>
                      <a:endParaRPr lang="en-US" dirty="0">
                        <a:latin typeface="Trebuchet MS" charset="0"/>
                        <a:ea typeface="Trebuchet MS" charset="0"/>
                        <a:cs typeface="Trebuchet MS" charset="0"/>
                      </a:endParaRPr>
                    </a:p>
                  </a:txBody>
                  <a:tcPr/>
                </a:tc>
                <a:tc>
                  <a:txBody>
                    <a:bodyPr/>
                    <a:lstStyle/>
                    <a:p>
                      <a:r>
                        <a:rPr lang="en-US" dirty="0" smtClean="0">
                          <a:latin typeface="Trebuchet MS" charset="0"/>
                          <a:ea typeface="Trebuchet MS" charset="0"/>
                          <a:cs typeface="Trebuchet MS" charset="0"/>
                        </a:rPr>
                        <a:t>Given Name</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Score</a:t>
                      </a:r>
                      <a:endParaRPr lang="en-US" dirty="0">
                        <a:latin typeface="Trebuchet MS" charset="0"/>
                        <a:ea typeface="Trebuchet MS" charset="0"/>
                        <a:cs typeface="Trebuchet MS" charset="0"/>
                      </a:endParaRPr>
                    </a:p>
                  </a:txBody>
                  <a:tcPr/>
                </a:tc>
              </a:tr>
              <a:tr h="381000">
                <a:tc>
                  <a:txBody>
                    <a:bodyPr/>
                    <a:lstStyle/>
                    <a:p>
                      <a:pPr algn="ctr"/>
                      <a:r>
                        <a:rPr lang="en-US" dirty="0" smtClean="0">
                          <a:latin typeface="Trebuchet MS" charset="0"/>
                          <a:ea typeface="Trebuchet MS" charset="0"/>
                          <a:cs typeface="Trebuchet MS" charset="0"/>
                        </a:rPr>
                        <a:t>A</a:t>
                      </a:r>
                      <a:endParaRPr lang="en-US" dirty="0">
                        <a:latin typeface="Trebuchet MS" charset="0"/>
                        <a:ea typeface="Trebuchet MS" charset="0"/>
                        <a:cs typeface="Trebuchet M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rebuchet MS" charset="0"/>
                          <a:ea typeface="Trebuchet MS" charset="0"/>
                          <a:cs typeface="Trebuchet MS" charset="0"/>
                        </a:rPr>
                        <a:t>Intro </a:t>
                      </a:r>
                      <a:r>
                        <a:rPr lang="en-US" dirty="0" err="1" smtClean="0">
                          <a:latin typeface="Trebuchet MS" charset="0"/>
                          <a:ea typeface="Trebuchet MS" charset="0"/>
                          <a:cs typeface="Trebuchet MS" charset="0"/>
                        </a:rPr>
                        <a:t>MongoDB</a:t>
                      </a:r>
                      <a:endParaRPr lang="en-US" dirty="0" smtClean="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Tina</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Fey</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18</a:t>
                      </a:r>
                      <a:endParaRPr lang="en-US" dirty="0">
                        <a:latin typeface="Trebuchet MS" charset="0"/>
                        <a:ea typeface="Trebuchet MS" charset="0"/>
                        <a:cs typeface="Trebuchet MS" charset="0"/>
                      </a:endParaRPr>
                    </a:p>
                  </a:txBody>
                  <a:tcPr/>
                </a:tc>
              </a:tr>
              <a:tr h="381000">
                <a:tc>
                  <a:txBody>
                    <a:bodyPr/>
                    <a:lstStyle/>
                    <a:p>
                      <a:pPr algn="ctr"/>
                      <a:r>
                        <a:rPr lang="en-US" dirty="0" smtClean="0">
                          <a:latin typeface="Trebuchet MS" charset="0"/>
                          <a:ea typeface="Trebuchet MS" charset="0"/>
                          <a:cs typeface="Trebuchet MS" charset="0"/>
                        </a:rPr>
                        <a:t>A</a:t>
                      </a:r>
                      <a:endParaRPr lang="en-US" dirty="0">
                        <a:latin typeface="Trebuchet MS" charset="0"/>
                        <a:ea typeface="Trebuchet MS" charset="0"/>
                        <a:cs typeface="Trebuchet M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rebuchet MS" charset="0"/>
                          <a:ea typeface="Trebuchet MS" charset="0"/>
                          <a:cs typeface="Trebuchet MS" charset="0"/>
                        </a:rPr>
                        <a:t>Intro </a:t>
                      </a:r>
                      <a:r>
                        <a:rPr lang="en-US" dirty="0" err="1" smtClean="0">
                          <a:latin typeface="Trebuchet MS" charset="0"/>
                          <a:ea typeface="Trebuchet MS" charset="0"/>
                          <a:cs typeface="Trebuchet MS" charset="0"/>
                        </a:rPr>
                        <a:t>MongoDB</a:t>
                      </a:r>
                      <a:endParaRPr lang="en-US" dirty="0" smtClean="0">
                        <a:latin typeface="Trebuchet MS" charset="0"/>
                        <a:ea typeface="Trebuchet MS" charset="0"/>
                        <a:cs typeface="Trebuchet MS"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Helvetica"/>
                          <a:ea typeface="Trebuchet MS" charset="0"/>
                          <a:cs typeface="Helvetica"/>
                        </a:rPr>
                        <a:t>Joey</a:t>
                      </a:r>
                    </a:p>
                  </a:txBody>
                  <a:tcPr/>
                </a:tc>
                <a:tc>
                  <a:txBody>
                    <a:bodyPr/>
                    <a:lstStyle/>
                    <a:p>
                      <a:pPr algn="ctr"/>
                      <a:r>
                        <a:rPr lang="en-US" sz="1800" dirty="0" err="1" smtClean="0">
                          <a:latin typeface="Helvetica"/>
                          <a:ea typeface="Trebuchet MS" charset="0"/>
                          <a:cs typeface="Helvetica"/>
                        </a:rPr>
                        <a:t>Graceffa</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17</a:t>
                      </a:r>
                      <a:endParaRPr lang="en-US" dirty="0">
                        <a:latin typeface="Trebuchet MS" charset="0"/>
                        <a:ea typeface="Trebuchet MS" charset="0"/>
                        <a:cs typeface="Trebuchet MS" charset="0"/>
                      </a:endParaRPr>
                    </a:p>
                  </a:txBody>
                  <a:tcPr/>
                </a:tc>
              </a:tr>
              <a:tr h="381000">
                <a:tc>
                  <a:txBody>
                    <a:bodyPr/>
                    <a:lstStyle/>
                    <a:p>
                      <a:pPr algn="ctr"/>
                      <a:r>
                        <a:rPr lang="en-US" dirty="0" smtClean="0">
                          <a:latin typeface="Trebuchet MS" charset="0"/>
                          <a:ea typeface="Trebuchet MS" charset="0"/>
                          <a:cs typeface="Trebuchet MS" charset="0"/>
                        </a:rPr>
                        <a:t>B</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Intro MySQL</a:t>
                      </a:r>
                      <a:endParaRPr lang="en-US" dirty="0">
                        <a:latin typeface="Trebuchet MS" charset="0"/>
                        <a:ea typeface="Trebuchet MS" charset="0"/>
                        <a:cs typeface="Trebuchet MS" charset="0"/>
                      </a:endParaRPr>
                    </a:p>
                  </a:txBody>
                  <a:tcPr/>
                </a:tc>
                <a:tc>
                  <a:txBody>
                    <a:bodyPr/>
                    <a:lstStyle/>
                    <a:p>
                      <a:pPr algn="ctr"/>
                      <a:r>
                        <a:rPr lang="en-US" sz="1800" dirty="0" smtClean="0">
                          <a:latin typeface="Helvetica"/>
                          <a:ea typeface="Trebuchet MS" charset="0"/>
                          <a:cs typeface="Helvetica"/>
                        </a:rPr>
                        <a:t>Morgan </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Freeman</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19</a:t>
                      </a:r>
                      <a:endParaRPr lang="en-US" dirty="0">
                        <a:latin typeface="Trebuchet MS" charset="0"/>
                        <a:ea typeface="Trebuchet MS" charset="0"/>
                        <a:cs typeface="Trebuchet MS" charset="0"/>
                      </a:endParaRPr>
                    </a:p>
                  </a:txBody>
                  <a:tcPr/>
                </a:tc>
              </a:tr>
              <a:tr h="381000">
                <a:tc>
                  <a:txBody>
                    <a:bodyPr/>
                    <a:lstStyle/>
                    <a:p>
                      <a:pPr algn="ctr"/>
                      <a:r>
                        <a:rPr lang="en-US" dirty="0" smtClean="0">
                          <a:latin typeface="Trebuchet MS" charset="0"/>
                          <a:ea typeface="Trebuchet MS" charset="0"/>
                          <a:cs typeface="Trebuchet MS" charset="0"/>
                        </a:rPr>
                        <a:t>B</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Intro MySQL</a:t>
                      </a:r>
                      <a:endParaRPr lang="en-US" dirty="0">
                        <a:latin typeface="Trebuchet MS" charset="0"/>
                        <a:ea typeface="Trebuchet MS" charset="0"/>
                        <a:cs typeface="Trebuchet MS" charset="0"/>
                      </a:endParaRPr>
                    </a:p>
                  </a:txBody>
                  <a:tcPr/>
                </a:tc>
                <a:tc>
                  <a:txBody>
                    <a:bodyPr/>
                    <a:lstStyle/>
                    <a:p>
                      <a:pPr algn="ctr"/>
                      <a:r>
                        <a:rPr lang="en-US" sz="1800" dirty="0" smtClean="0">
                          <a:latin typeface="Helvetica"/>
                          <a:ea typeface="Trebuchet MS" charset="0"/>
                          <a:cs typeface="Helvetica"/>
                        </a:rPr>
                        <a:t>Sophie </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Martin</a:t>
                      </a:r>
                      <a:endParaRPr lang="en-US" dirty="0">
                        <a:latin typeface="Trebuchet MS" charset="0"/>
                        <a:ea typeface="Trebuchet MS" charset="0"/>
                        <a:cs typeface="Trebuchet MS" charset="0"/>
                      </a:endParaRPr>
                    </a:p>
                  </a:txBody>
                  <a:tcPr/>
                </a:tc>
                <a:tc>
                  <a:txBody>
                    <a:bodyPr/>
                    <a:lstStyle/>
                    <a:p>
                      <a:pPr algn="ctr"/>
                      <a:r>
                        <a:rPr lang="en-US" dirty="0" smtClean="0">
                          <a:latin typeface="Trebuchet MS" charset="0"/>
                          <a:ea typeface="Trebuchet MS" charset="0"/>
                          <a:cs typeface="Trebuchet MS" charset="0"/>
                        </a:rPr>
                        <a:t>16</a:t>
                      </a:r>
                      <a:endParaRPr lang="en-US" dirty="0">
                        <a:latin typeface="Trebuchet MS" charset="0"/>
                        <a:ea typeface="Trebuchet MS" charset="0"/>
                        <a:cs typeface="Trebuchet MS" charset="0"/>
                      </a:endParaRPr>
                    </a:p>
                  </a:txBody>
                  <a:tcPr/>
                </a:tc>
              </a:tr>
            </a:tbl>
          </a:graphicData>
        </a:graphic>
      </p:graphicFrame>
      <p:sp>
        <p:nvSpPr>
          <p:cNvPr id="5" name="Rectangle 4"/>
          <p:cNvSpPr/>
          <p:nvPr/>
        </p:nvSpPr>
        <p:spPr>
          <a:xfrm>
            <a:off x="457199" y="2196234"/>
            <a:ext cx="2511024" cy="461665"/>
          </a:xfrm>
          <a:prstGeom prst="rect">
            <a:avLst/>
          </a:prstGeom>
        </p:spPr>
        <p:txBody>
          <a:bodyPr wrap="none">
            <a:spAutoFit/>
          </a:bodyPr>
          <a:lstStyle/>
          <a:p>
            <a:r>
              <a:rPr lang="en-US" sz="2400" dirty="0" smtClean="0">
                <a:latin typeface="Helvetica"/>
                <a:cs typeface="Helvetica"/>
              </a:rPr>
              <a:t>After </a:t>
            </a:r>
            <a:r>
              <a:rPr lang="en-US" sz="2400" dirty="0" smtClean="0">
                <a:latin typeface="Helvetica"/>
                <a:cs typeface="Helvetica"/>
              </a:rPr>
              <a:t>Eliminating:</a:t>
            </a:r>
            <a:endParaRPr lang="en-US" sz="2400" dirty="0">
              <a:latin typeface="Helvetica"/>
              <a:cs typeface="Helvetica"/>
            </a:endParaRPr>
          </a:p>
        </p:txBody>
      </p:sp>
    </p:spTree>
    <p:extLst>
      <p:ext uri="{BB962C8B-B14F-4D97-AF65-F5344CB8AC3E}">
        <p14:creationId xmlns:p14="http://schemas.microsoft.com/office/powerpoint/2010/main" val="384554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a:xfrm>
            <a:off x="457199" y="2028942"/>
            <a:ext cx="8229600" cy="1635914"/>
          </a:xfrm>
        </p:spPr>
        <p:txBody>
          <a:bodyPr>
            <a:normAutofit fontScale="92500" lnSpcReduction="10000"/>
          </a:bodyPr>
          <a:lstStyle/>
          <a:p>
            <a:pPr marL="0" indent="0">
              <a:buNone/>
              <a:defRPr/>
            </a:pPr>
            <a:r>
              <a:rPr lang="en-CA" sz="2000" dirty="0"/>
              <a:t>We say an attribute, B, has a </a:t>
            </a:r>
            <a:r>
              <a:rPr lang="en-CA" sz="2000" i="1" dirty="0"/>
              <a:t>functional dependency</a:t>
            </a:r>
            <a:r>
              <a:rPr lang="en-CA" sz="2000" dirty="0"/>
              <a:t> on another attribute, A, if for any two records, which </a:t>
            </a:r>
            <a:r>
              <a:rPr lang="en-CA" sz="2000" dirty="0" smtClean="0"/>
              <a:t>have</a:t>
            </a:r>
          </a:p>
          <a:p>
            <a:pPr marL="0" indent="0">
              <a:buNone/>
              <a:defRPr/>
            </a:pPr>
            <a:r>
              <a:rPr lang="en-CA" sz="2000" dirty="0" smtClean="0"/>
              <a:t>the </a:t>
            </a:r>
            <a:r>
              <a:rPr lang="en-CA" sz="2000" dirty="0"/>
              <a:t>same value for A, then the values for B in these two records must be the same. We illustrate this as</a:t>
            </a:r>
            <a:r>
              <a:rPr lang="en-CA" sz="2000" dirty="0" smtClean="0"/>
              <a:t>:</a:t>
            </a:r>
          </a:p>
          <a:p>
            <a:pPr marL="0" indent="0">
              <a:buNone/>
              <a:defRPr/>
            </a:pPr>
            <a:r>
              <a:rPr lang="en-CA" sz="2000" dirty="0" smtClean="0"/>
              <a:t>A </a:t>
            </a:r>
            <a:r>
              <a:rPr lang="en-CA" sz="2000" noProof="1" smtClean="0">
                <a:sym typeface="Wingdings" charset="0"/>
              </a:rPr>
              <a:t></a:t>
            </a:r>
            <a:r>
              <a:rPr lang="en-CA" sz="2000" dirty="0" smtClean="0"/>
              <a:t> B       </a:t>
            </a:r>
            <a:r>
              <a:rPr lang="en-CA" sz="2000" i="1" dirty="0" smtClean="0"/>
              <a:t>(read as:  A determines B or B depends on 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154922"/>
              </p:ext>
            </p:extLst>
          </p:nvPr>
        </p:nvGraphicFramePr>
        <p:xfrm>
          <a:off x="1075191" y="3737426"/>
          <a:ext cx="6835094" cy="2101129"/>
        </p:xfrm>
        <a:graphic>
          <a:graphicData uri="http://schemas.openxmlformats.org/drawingml/2006/table">
            <a:tbl>
              <a:tblPr firstRow="1" bandRow="1">
                <a:tableStyleId>{5C22544A-7EE6-4342-B048-85BDC9FD1C3A}</a:tableStyleId>
              </a:tblPr>
              <a:tblGrid>
                <a:gridCol w="2059891"/>
                <a:gridCol w="1872629"/>
                <a:gridCol w="2902574"/>
              </a:tblGrid>
              <a:tr h="349054">
                <a:tc>
                  <a:txBody>
                    <a:bodyPr/>
                    <a:lstStyle/>
                    <a:p>
                      <a:r>
                        <a:rPr lang="en-US" sz="1400" dirty="0" smtClean="0">
                          <a:latin typeface="Helvetica"/>
                          <a:cs typeface="Helvetica"/>
                        </a:rPr>
                        <a:t>employee</a:t>
                      </a:r>
                      <a:r>
                        <a:rPr lang="en-US" sz="1400" baseline="0" dirty="0" smtClean="0">
                          <a:latin typeface="Helvetica"/>
                          <a:cs typeface="Helvetica"/>
                        </a:rPr>
                        <a:t> name</a:t>
                      </a:r>
                      <a:endParaRPr lang="en-US" sz="1400" dirty="0">
                        <a:latin typeface="Helvetica"/>
                        <a:cs typeface="Helvetica"/>
                      </a:endParaRPr>
                    </a:p>
                  </a:txBody>
                  <a:tcPr marL="87257" marR="87257" marT="43632" marB="43632"/>
                </a:tc>
                <a:tc>
                  <a:txBody>
                    <a:bodyPr/>
                    <a:lstStyle/>
                    <a:p>
                      <a:r>
                        <a:rPr lang="en-US" sz="1400" dirty="0" smtClean="0">
                          <a:latin typeface="Helvetica"/>
                          <a:cs typeface="Helvetica"/>
                        </a:rPr>
                        <a:t>project</a:t>
                      </a:r>
                      <a:endParaRPr lang="en-US" sz="1400" dirty="0">
                        <a:latin typeface="Helvetica"/>
                        <a:cs typeface="Helvetica"/>
                      </a:endParaRPr>
                    </a:p>
                  </a:txBody>
                  <a:tcPr marL="87257" marR="87257" marT="43632" marB="43632"/>
                </a:tc>
                <a:tc>
                  <a:txBody>
                    <a:bodyPr/>
                    <a:lstStyle/>
                    <a:p>
                      <a:r>
                        <a:rPr lang="en-US" sz="1400" dirty="0" smtClean="0">
                          <a:latin typeface="Helvetica"/>
                          <a:cs typeface="Helvetica"/>
                        </a:rPr>
                        <a:t>email address</a:t>
                      </a:r>
                      <a:endParaRPr lang="en-US" sz="1400" dirty="0">
                        <a:latin typeface="Helvetica"/>
                        <a:cs typeface="Helvetica"/>
                      </a:endParaRPr>
                    </a:p>
                  </a:txBody>
                  <a:tcPr marL="87257" marR="87257" marT="43632" marB="43632"/>
                </a:tc>
              </a:tr>
              <a:tr h="350415">
                <a:tc>
                  <a:txBody>
                    <a:bodyPr/>
                    <a:lstStyle/>
                    <a:p>
                      <a:r>
                        <a:rPr lang="en-US" sz="1400" dirty="0" err="1" smtClean="0">
                          <a:solidFill>
                            <a:srgbClr val="FF0000"/>
                          </a:solidFill>
                          <a:latin typeface="Helvetica"/>
                          <a:cs typeface="Helvetica"/>
                        </a:rPr>
                        <a:t>Sok</a:t>
                      </a:r>
                      <a:r>
                        <a:rPr lang="en-US" sz="1400" dirty="0" smtClean="0">
                          <a:solidFill>
                            <a:srgbClr val="FF0000"/>
                          </a:solidFill>
                          <a:latin typeface="Helvetica"/>
                          <a:cs typeface="Helvetica"/>
                        </a:rPr>
                        <a:t> San</a:t>
                      </a:r>
                      <a:endParaRPr lang="en-US" sz="1400" dirty="0">
                        <a:solidFill>
                          <a:srgbClr val="FF0000"/>
                        </a:solidFill>
                        <a:latin typeface="Helvetica"/>
                        <a:cs typeface="Helvetica"/>
                      </a:endParaRPr>
                    </a:p>
                  </a:txBody>
                  <a:tcPr marL="87257" marR="87257" marT="43632" marB="43632"/>
                </a:tc>
                <a:tc>
                  <a:txBody>
                    <a:bodyPr/>
                    <a:lstStyle/>
                    <a:p>
                      <a:r>
                        <a:rPr lang="en-US" sz="1400" dirty="0" smtClean="0">
                          <a:latin typeface="Helvetica"/>
                          <a:cs typeface="Helvetica"/>
                        </a:rPr>
                        <a:t>POS</a:t>
                      </a:r>
                      <a:r>
                        <a:rPr lang="en-US" sz="1400" baseline="0" dirty="0" smtClean="0">
                          <a:latin typeface="Helvetica"/>
                          <a:cs typeface="Helvetica"/>
                        </a:rPr>
                        <a:t> Mart Sys</a:t>
                      </a:r>
                      <a:endParaRPr lang="en-US" sz="1400" dirty="0">
                        <a:latin typeface="Helvetica"/>
                        <a:cs typeface="Helvetica"/>
                      </a:endParaRPr>
                    </a:p>
                  </a:txBody>
                  <a:tcPr marL="87257" marR="87257" marT="43632" marB="43632"/>
                </a:tc>
                <a:tc>
                  <a:txBody>
                    <a:bodyPr/>
                    <a:lstStyle/>
                    <a:p>
                      <a:r>
                        <a:rPr lang="en-US" sz="1400" dirty="0" err="1" smtClean="0">
                          <a:solidFill>
                            <a:srgbClr val="FF0000"/>
                          </a:solidFill>
                          <a:latin typeface="Helvetica"/>
                          <a:cs typeface="Helvetica"/>
                        </a:rPr>
                        <a:t>soksan@yahoo.com</a:t>
                      </a:r>
                      <a:endParaRPr lang="en-US" sz="1400" dirty="0">
                        <a:solidFill>
                          <a:srgbClr val="FF0000"/>
                        </a:solidFill>
                        <a:latin typeface="Helvetica"/>
                        <a:cs typeface="Helvetica"/>
                      </a:endParaRPr>
                    </a:p>
                  </a:txBody>
                  <a:tcPr marL="87257" marR="87257" marT="43632" marB="43632"/>
                </a:tc>
              </a:tr>
              <a:tr h="350415">
                <a:tc>
                  <a:txBody>
                    <a:bodyPr/>
                    <a:lstStyle/>
                    <a:p>
                      <a:r>
                        <a:rPr lang="en-US" sz="1400" dirty="0" smtClean="0">
                          <a:solidFill>
                            <a:srgbClr val="00B0F0"/>
                          </a:solidFill>
                          <a:latin typeface="Helvetica"/>
                          <a:cs typeface="Helvetica"/>
                        </a:rPr>
                        <a:t>Sao Ry</a:t>
                      </a:r>
                      <a:endParaRPr lang="en-US" sz="1400" dirty="0">
                        <a:solidFill>
                          <a:srgbClr val="00B0F0"/>
                        </a:solidFill>
                        <a:latin typeface="Helvetica"/>
                        <a:cs typeface="Helvetica"/>
                      </a:endParaRPr>
                    </a:p>
                  </a:txBody>
                  <a:tcPr marL="87257" marR="87257" marT="43632" marB="43632"/>
                </a:tc>
                <a:tc>
                  <a:txBody>
                    <a:bodyPr/>
                    <a:lstStyle/>
                    <a:p>
                      <a:r>
                        <a:rPr lang="en-US" sz="1400" dirty="0" err="1" smtClean="0">
                          <a:latin typeface="Helvetica"/>
                          <a:cs typeface="Helvetica"/>
                        </a:rPr>
                        <a:t>Univ</a:t>
                      </a:r>
                      <a:r>
                        <a:rPr lang="en-US" sz="1400" baseline="0" dirty="0" smtClean="0">
                          <a:latin typeface="Helvetica"/>
                          <a:cs typeface="Helvetica"/>
                        </a:rPr>
                        <a:t> </a:t>
                      </a:r>
                      <a:r>
                        <a:rPr lang="en-US" sz="1400" baseline="0" dirty="0" err="1" smtClean="0">
                          <a:latin typeface="Helvetica"/>
                          <a:cs typeface="Helvetica"/>
                        </a:rPr>
                        <a:t>Mgt</a:t>
                      </a:r>
                      <a:r>
                        <a:rPr lang="en-US" sz="1400" baseline="0" dirty="0" smtClean="0">
                          <a:latin typeface="Helvetica"/>
                          <a:cs typeface="Helvetica"/>
                        </a:rPr>
                        <a:t> Sys</a:t>
                      </a:r>
                      <a:endParaRPr lang="en-US" sz="1400" dirty="0">
                        <a:latin typeface="Helvetica"/>
                        <a:cs typeface="Helvetica"/>
                      </a:endParaRPr>
                    </a:p>
                  </a:txBody>
                  <a:tcPr marL="87257" marR="87257" marT="43632" marB="43632"/>
                </a:tc>
                <a:tc>
                  <a:txBody>
                    <a:bodyPr/>
                    <a:lstStyle/>
                    <a:p>
                      <a:r>
                        <a:rPr lang="en-US" sz="1400" dirty="0" err="1" smtClean="0">
                          <a:solidFill>
                            <a:srgbClr val="00B0F0"/>
                          </a:solidFill>
                          <a:latin typeface="Helvetica"/>
                          <a:cs typeface="Helvetica"/>
                        </a:rPr>
                        <a:t>sao@yahoo.com</a:t>
                      </a:r>
                      <a:endParaRPr lang="en-US" sz="1400" dirty="0">
                        <a:solidFill>
                          <a:srgbClr val="00B0F0"/>
                        </a:solidFill>
                        <a:latin typeface="Helvetica"/>
                        <a:cs typeface="Helvetica"/>
                      </a:endParaRPr>
                    </a:p>
                  </a:txBody>
                  <a:tcPr marL="87257" marR="87257" marT="43632" marB="43632"/>
                </a:tc>
              </a:tr>
              <a:tr h="350415">
                <a:tc>
                  <a:txBody>
                    <a:bodyPr/>
                    <a:lstStyle/>
                    <a:p>
                      <a:r>
                        <a:rPr lang="en-US" sz="1400" dirty="0" err="1" smtClean="0">
                          <a:solidFill>
                            <a:srgbClr val="FF0000"/>
                          </a:solidFill>
                          <a:latin typeface="Helvetica"/>
                          <a:cs typeface="Helvetica"/>
                        </a:rPr>
                        <a:t>Sok</a:t>
                      </a:r>
                      <a:r>
                        <a:rPr lang="en-US" sz="1400" dirty="0" smtClean="0">
                          <a:solidFill>
                            <a:srgbClr val="FF0000"/>
                          </a:solidFill>
                          <a:latin typeface="Helvetica"/>
                          <a:cs typeface="Helvetica"/>
                        </a:rPr>
                        <a:t> San</a:t>
                      </a:r>
                      <a:endParaRPr lang="en-US" sz="1400" dirty="0">
                        <a:solidFill>
                          <a:srgbClr val="FF0000"/>
                        </a:solidFill>
                        <a:latin typeface="Helvetica"/>
                        <a:cs typeface="Helvetica"/>
                      </a:endParaRPr>
                    </a:p>
                  </a:txBody>
                  <a:tcPr marL="87257" marR="87257" marT="43632" marB="43632"/>
                </a:tc>
                <a:tc>
                  <a:txBody>
                    <a:bodyPr/>
                    <a:lstStyle/>
                    <a:p>
                      <a:r>
                        <a:rPr lang="en-US" sz="1400" dirty="0" smtClean="0">
                          <a:latin typeface="Helvetica"/>
                          <a:cs typeface="Helvetica"/>
                        </a:rPr>
                        <a:t>Web Redesign</a:t>
                      </a:r>
                      <a:endParaRPr lang="en-US" sz="1400" dirty="0">
                        <a:latin typeface="Helvetica"/>
                        <a:cs typeface="Helvetica"/>
                      </a:endParaRPr>
                    </a:p>
                  </a:txBody>
                  <a:tcPr marL="87257" marR="87257" marT="43632" marB="43632"/>
                </a:tc>
                <a:tc>
                  <a:txBody>
                    <a:bodyPr/>
                    <a:lstStyle/>
                    <a:p>
                      <a:r>
                        <a:rPr lang="en-US" sz="1400" dirty="0" err="1" smtClean="0">
                          <a:solidFill>
                            <a:srgbClr val="FF0000"/>
                          </a:solidFill>
                          <a:latin typeface="Helvetica"/>
                          <a:cs typeface="Helvetica"/>
                        </a:rPr>
                        <a:t>soksan@yahoo.com</a:t>
                      </a:r>
                      <a:endParaRPr lang="en-US" sz="1400" dirty="0">
                        <a:solidFill>
                          <a:srgbClr val="FF0000"/>
                        </a:solidFill>
                        <a:latin typeface="Helvetica"/>
                        <a:cs typeface="Helvetica"/>
                      </a:endParaRPr>
                    </a:p>
                  </a:txBody>
                  <a:tcPr marL="87257" marR="87257" marT="43632" marB="43632"/>
                </a:tc>
              </a:tr>
              <a:tr h="350415">
                <a:tc>
                  <a:txBody>
                    <a:bodyPr/>
                    <a:lstStyle/>
                    <a:p>
                      <a:r>
                        <a:rPr lang="en-US" sz="1400" dirty="0" smtClean="0">
                          <a:latin typeface="Helvetica"/>
                          <a:cs typeface="Helvetica"/>
                        </a:rPr>
                        <a:t>Chan</a:t>
                      </a:r>
                      <a:r>
                        <a:rPr lang="en-US" sz="1400" baseline="0" dirty="0" smtClean="0">
                          <a:latin typeface="Helvetica"/>
                          <a:cs typeface="Helvetica"/>
                        </a:rPr>
                        <a:t> </a:t>
                      </a:r>
                      <a:r>
                        <a:rPr lang="en-US" sz="1400" baseline="0" dirty="0" err="1" smtClean="0">
                          <a:latin typeface="Helvetica"/>
                          <a:cs typeface="Helvetica"/>
                        </a:rPr>
                        <a:t>Sokna</a:t>
                      </a:r>
                      <a:endParaRPr lang="en-US" sz="1400" dirty="0">
                        <a:latin typeface="Helvetica"/>
                        <a:cs typeface="Helvetica"/>
                      </a:endParaRPr>
                    </a:p>
                  </a:txBody>
                  <a:tcPr marL="87257" marR="87257" marT="43632" marB="43632"/>
                </a:tc>
                <a:tc>
                  <a:txBody>
                    <a:bodyPr/>
                    <a:lstStyle/>
                    <a:p>
                      <a:r>
                        <a:rPr lang="en-US" sz="1400" dirty="0" smtClean="0">
                          <a:latin typeface="Helvetica"/>
                          <a:cs typeface="Helvetica"/>
                        </a:rPr>
                        <a:t>POS Mart Sys</a:t>
                      </a:r>
                      <a:endParaRPr lang="en-US" sz="1400" dirty="0">
                        <a:latin typeface="Helvetica"/>
                        <a:cs typeface="Helvetica"/>
                      </a:endParaRPr>
                    </a:p>
                  </a:txBody>
                  <a:tcPr marL="87257" marR="87257" marT="43632" marB="43632"/>
                </a:tc>
                <a:tc>
                  <a:txBody>
                    <a:bodyPr/>
                    <a:lstStyle/>
                    <a:p>
                      <a:r>
                        <a:rPr lang="en-US" sz="1400" dirty="0" err="1" smtClean="0">
                          <a:latin typeface="Helvetica"/>
                          <a:cs typeface="Helvetica"/>
                        </a:rPr>
                        <a:t>chan@gmail.com</a:t>
                      </a:r>
                      <a:endParaRPr lang="en-US" sz="1400" dirty="0">
                        <a:latin typeface="Helvetica"/>
                        <a:cs typeface="Helvetica"/>
                      </a:endParaRPr>
                    </a:p>
                  </a:txBody>
                  <a:tcPr marL="87257" marR="87257" marT="43632" marB="43632"/>
                </a:tc>
              </a:tr>
              <a:tr h="350415">
                <a:tc>
                  <a:txBody>
                    <a:bodyPr/>
                    <a:lstStyle/>
                    <a:p>
                      <a:r>
                        <a:rPr lang="en-US" sz="1400" dirty="0" smtClean="0">
                          <a:solidFill>
                            <a:srgbClr val="00B0F0"/>
                          </a:solidFill>
                          <a:latin typeface="Helvetica"/>
                          <a:cs typeface="Helvetica"/>
                        </a:rPr>
                        <a:t>Sao Ry</a:t>
                      </a:r>
                      <a:endParaRPr lang="en-US" sz="1400" dirty="0">
                        <a:solidFill>
                          <a:srgbClr val="00B0F0"/>
                        </a:solidFill>
                        <a:latin typeface="Helvetica"/>
                        <a:cs typeface="Helvetica"/>
                      </a:endParaRPr>
                    </a:p>
                  </a:txBody>
                  <a:tcPr marL="87257" marR="87257" marT="43632" marB="43632"/>
                </a:tc>
                <a:tc>
                  <a:txBody>
                    <a:bodyPr/>
                    <a:lstStyle/>
                    <a:p>
                      <a:r>
                        <a:rPr lang="en-US" sz="1400" dirty="0" smtClean="0">
                          <a:latin typeface="Helvetica"/>
                          <a:cs typeface="Helvetica"/>
                        </a:rPr>
                        <a:t>DB</a:t>
                      </a:r>
                      <a:r>
                        <a:rPr lang="en-US" sz="1400" baseline="0" dirty="0" smtClean="0">
                          <a:latin typeface="Helvetica"/>
                          <a:cs typeface="Helvetica"/>
                        </a:rPr>
                        <a:t> Design</a:t>
                      </a:r>
                      <a:endParaRPr lang="en-US" sz="1400" dirty="0">
                        <a:latin typeface="Helvetica"/>
                        <a:cs typeface="Helvetica"/>
                      </a:endParaRPr>
                    </a:p>
                  </a:txBody>
                  <a:tcPr marL="87257" marR="87257" marT="43632" marB="43632"/>
                </a:tc>
                <a:tc>
                  <a:txBody>
                    <a:bodyPr/>
                    <a:lstStyle/>
                    <a:p>
                      <a:r>
                        <a:rPr lang="en-US" sz="1400" dirty="0" err="1" smtClean="0">
                          <a:solidFill>
                            <a:srgbClr val="00B0F0"/>
                          </a:solidFill>
                          <a:latin typeface="Helvetica"/>
                          <a:cs typeface="Helvetica"/>
                        </a:rPr>
                        <a:t>sao@yahoo.com</a:t>
                      </a:r>
                      <a:endParaRPr lang="en-US" sz="1400" dirty="0">
                        <a:solidFill>
                          <a:srgbClr val="00B0F0"/>
                        </a:solidFill>
                        <a:latin typeface="Helvetica"/>
                        <a:cs typeface="Helvetica"/>
                      </a:endParaRPr>
                    </a:p>
                  </a:txBody>
                  <a:tcPr marL="87257" marR="87257" marT="43632" marB="43632"/>
                </a:tc>
              </a:tr>
            </a:tbl>
          </a:graphicData>
        </a:graphic>
      </p:graphicFrame>
      <p:sp>
        <p:nvSpPr>
          <p:cNvPr id="5" name="Text Box 4"/>
          <p:cNvSpPr txBox="1">
            <a:spLocks noChangeArrowheads="1"/>
          </p:cNvSpPr>
          <p:nvPr/>
        </p:nvSpPr>
        <p:spPr bwMode="auto">
          <a:xfrm>
            <a:off x="776288" y="5867400"/>
            <a:ext cx="7696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lvl="2">
              <a:defRPr/>
            </a:pPr>
            <a:r>
              <a:rPr lang="en-CA" sz="2000" dirty="0" smtClean="0">
                <a:latin typeface="Helvetica"/>
                <a:cs typeface="Helvetica"/>
              </a:rPr>
              <a:t>employee name </a:t>
            </a:r>
            <a:r>
              <a:rPr sz="2000" noProof="1" smtClean="0">
                <a:latin typeface="Helvetica"/>
                <a:cs typeface="Helvetica"/>
                <a:sym typeface="Wingdings" charset="0"/>
              </a:rPr>
              <a:t></a:t>
            </a:r>
            <a:r>
              <a:rPr sz="2000" noProof="1" smtClean="0">
                <a:latin typeface="Helvetica"/>
                <a:cs typeface="Helvetica"/>
              </a:rPr>
              <a:t> </a:t>
            </a:r>
            <a:r>
              <a:rPr lang="en-CA" sz="2000" dirty="0" smtClean="0">
                <a:latin typeface="Helvetica"/>
                <a:cs typeface="Helvetica"/>
              </a:rPr>
              <a:t>email address </a:t>
            </a:r>
            <a:endParaRPr lang="en-US" sz="2000" dirty="0" smtClean="0">
              <a:latin typeface="Helvetica"/>
              <a:cs typeface="Helvetica"/>
            </a:endParaRPr>
          </a:p>
        </p:txBody>
      </p:sp>
    </p:spTree>
    <p:extLst>
      <p:ext uri="{BB962C8B-B14F-4D97-AF65-F5344CB8AC3E}">
        <p14:creationId xmlns:p14="http://schemas.microsoft.com/office/powerpoint/2010/main" val="42215396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p>
        </p:txBody>
      </p:sp>
      <p:grpSp>
        <p:nvGrpSpPr>
          <p:cNvPr id="4" name="Group 534"/>
          <p:cNvGrpSpPr>
            <a:grpSpLocks/>
          </p:cNvGrpSpPr>
          <p:nvPr/>
        </p:nvGrpSpPr>
        <p:grpSpPr bwMode="auto">
          <a:xfrm>
            <a:off x="701364" y="2068969"/>
            <a:ext cx="7620000" cy="1943100"/>
            <a:chOff x="249" y="864"/>
            <a:chExt cx="5236" cy="1224"/>
          </a:xfrm>
        </p:grpSpPr>
        <p:sp>
          <p:nvSpPr>
            <p:cNvPr id="5" name="Rectangle 269"/>
            <p:cNvSpPr>
              <a:spLocks noChangeArrowheads="1"/>
            </p:cNvSpPr>
            <p:nvPr/>
          </p:nvSpPr>
          <p:spPr bwMode="auto">
            <a:xfrm>
              <a:off x="256" y="871"/>
              <a:ext cx="12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6" name="Rectangle 270"/>
            <p:cNvSpPr>
              <a:spLocks noChangeArrowheads="1"/>
            </p:cNvSpPr>
            <p:nvPr/>
          </p:nvSpPr>
          <p:spPr bwMode="auto">
            <a:xfrm>
              <a:off x="552" y="874"/>
              <a:ext cx="7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u="sng">
                  <a:solidFill>
                    <a:srgbClr val="010000"/>
                  </a:solidFill>
                  <a:latin typeface="Trebuchet MS" charset="0"/>
                  <a:cs typeface="Trebuchet MS" charset="0"/>
                </a:rPr>
                <a:t>EmpNum</a:t>
              </a:r>
              <a:endParaRPr lang="en-US" sz="2000" u="sng">
                <a:latin typeface="Trebuchet MS" charset="0"/>
                <a:cs typeface="Trebuchet MS" charset="0"/>
              </a:endParaRPr>
            </a:p>
          </p:txBody>
        </p:sp>
        <p:sp>
          <p:nvSpPr>
            <p:cNvPr id="7" name="Rectangle 272"/>
            <p:cNvSpPr>
              <a:spLocks noChangeArrowheads="1"/>
            </p:cNvSpPr>
            <p:nvPr/>
          </p:nvSpPr>
          <p:spPr bwMode="auto">
            <a:xfrm>
              <a:off x="1464" y="871"/>
              <a:ext cx="1301"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8" name="Rectangle 273"/>
            <p:cNvSpPr>
              <a:spLocks noChangeArrowheads="1"/>
            </p:cNvSpPr>
            <p:nvPr/>
          </p:nvSpPr>
          <p:spPr bwMode="auto">
            <a:xfrm>
              <a:off x="1760" y="874"/>
              <a:ext cx="8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10000"/>
                  </a:solidFill>
                  <a:latin typeface="Trebuchet MS" charset="0"/>
                  <a:cs typeface="Trebuchet MS" charset="0"/>
                </a:rPr>
                <a:t>EmpEmail</a:t>
              </a:r>
              <a:endParaRPr lang="en-US" sz="2000">
                <a:latin typeface="Trebuchet MS" charset="0"/>
                <a:cs typeface="Trebuchet MS" charset="0"/>
              </a:endParaRPr>
            </a:p>
          </p:txBody>
        </p:sp>
        <p:sp>
          <p:nvSpPr>
            <p:cNvPr id="9" name="Rectangle 274"/>
            <p:cNvSpPr>
              <a:spLocks noChangeArrowheads="1"/>
            </p:cNvSpPr>
            <p:nvPr/>
          </p:nvSpPr>
          <p:spPr bwMode="auto">
            <a:xfrm>
              <a:off x="2772" y="871"/>
              <a:ext cx="1399"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0" name="Rectangle 275"/>
            <p:cNvSpPr>
              <a:spLocks noChangeArrowheads="1"/>
            </p:cNvSpPr>
            <p:nvPr/>
          </p:nvSpPr>
          <p:spPr bwMode="auto">
            <a:xfrm>
              <a:off x="3095" y="874"/>
              <a:ext cx="9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10000"/>
                  </a:solidFill>
                  <a:latin typeface="Trebuchet MS" charset="0"/>
                  <a:cs typeface="Trebuchet MS" charset="0"/>
                </a:rPr>
                <a:t>EmpFname</a:t>
              </a:r>
              <a:endParaRPr lang="en-US" sz="2000">
                <a:latin typeface="Trebuchet MS" charset="0"/>
                <a:cs typeface="Trebuchet MS" charset="0"/>
              </a:endParaRPr>
            </a:p>
          </p:txBody>
        </p:sp>
        <p:sp>
          <p:nvSpPr>
            <p:cNvPr id="11" name="Rectangle 276"/>
            <p:cNvSpPr>
              <a:spLocks noChangeArrowheads="1"/>
            </p:cNvSpPr>
            <p:nvPr/>
          </p:nvSpPr>
          <p:spPr bwMode="auto">
            <a:xfrm>
              <a:off x="4178" y="871"/>
              <a:ext cx="1300" cy="19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2" name="Rectangle 277"/>
            <p:cNvSpPr>
              <a:spLocks noChangeArrowheads="1"/>
            </p:cNvSpPr>
            <p:nvPr/>
          </p:nvSpPr>
          <p:spPr bwMode="auto">
            <a:xfrm>
              <a:off x="4447" y="874"/>
              <a:ext cx="9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10000"/>
                  </a:solidFill>
                  <a:latin typeface="Trebuchet MS" charset="0"/>
                  <a:cs typeface="Trebuchet MS" charset="0"/>
                </a:rPr>
                <a:t>EmpLname</a:t>
              </a:r>
              <a:endParaRPr lang="en-US" sz="2000">
                <a:latin typeface="Trebuchet MS" charset="0"/>
                <a:cs typeface="Trebuchet MS" charset="0"/>
              </a:endParaRPr>
            </a:p>
          </p:txBody>
        </p:sp>
        <p:sp>
          <p:nvSpPr>
            <p:cNvPr id="13" name="Rectangle 278"/>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4" name="Line 279"/>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80"/>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Rectangle 281"/>
            <p:cNvSpPr>
              <a:spLocks noChangeArrowheads="1"/>
            </p:cNvSpPr>
            <p:nvPr/>
          </p:nvSpPr>
          <p:spPr bwMode="auto">
            <a:xfrm>
              <a:off x="249"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7" name="Line 282"/>
            <p:cNvSpPr>
              <a:spLocks noChangeShapeType="1"/>
            </p:cNvSpPr>
            <p:nvPr/>
          </p:nvSpPr>
          <p:spPr bwMode="auto">
            <a:xfrm>
              <a:off x="249"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83"/>
            <p:cNvSpPr>
              <a:spLocks noChangeShapeType="1"/>
            </p:cNvSpPr>
            <p:nvPr/>
          </p:nvSpPr>
          <p:spPr bwMode="auto">
            <a:xfrm>
              <a:off x="249"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284"/>
            <p:cNvSpPr>
              <a:spLocks noChangeArrowheads="1"/>
            </p:cNvSpPr>
            <p:nvPr/>
          </p:nvSpPr>
          <p:spPr bwMode="auto">
            <a:xfrm>
              <a:off x="256" y="864"/>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20" name="Line 285"/>
            <p:cNvSpPr>
              <a:spLocks noChangeShapeType="1"/>
            </p:cNvSpPr>
            <p:nvPr/>
          </p:nvSpPr>
          <p:spPr bwMode="auto">
            <a:xfrm>
              <a:off x="256" y="8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286"/>
            <p:cNvSpPr>
              <a:spLocks noChangeArrowheads="1"/>
            </p:cNvSpPr>
            <p:nvPr/>
          </p:nvSpPr>
          <p:spPr bwMode="auto">
            <a:xfrm>
              <a:off x="1457"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22" name="Line 287"/>
            <p:cNvSpPr>
              <a:spLocks noChangeShapeType="1"/>
            </p:cNvSpPr>
            <p:nvPr/>
          </p:nvSpPr>
          <p:spPr bwMode="auto">
            <a:xfrm>
              <a:off x="1457"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88"/>
            <p:cNvSpPr>
              <a:spLocks noChangeShapeType="1"/>
            </p:cNvSpPr>
            <p:nvPr/>
          </p:nvSpPr>
          <p:spPr bwMode="auto">
            <a:xfrm>
              <a:off x="1457"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Rectangle 289"/>
            <p:cNvSpPr>
              <a:spLocks noChangeArrowheads="1"/>
            </p:cNvSpPr>
            <p:nvPr/>
          </p:nvSpPr>
          <p:spPr bwMode="auto">
            <a:xfrm>
              <a:off x="1464" y="864"/>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25" name="Line 290"/>
            <p:cNvSpPr>
              <a:spLocks noChangeShapeType="1"/>
            </p:cNvSpPr>
            <p:nvPr/>
          </p:nvSpPr>
          <p:spPr bwMode="auto">
            <a:xfrm>
              <a:off x="1464" y="864"/>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92"/>
            <p:cNvSpPr>
              <a:spLocks noChangeShapeType="1"/>
            </p:cNvSpPr>
            <p:nvPr/>
          </p:nvSpPr>
          <p:spPr bwMode="auto">
            <a:xfrm>
              <a:off x="2765"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93"/>
            <p:cNvSpPr>
              <a:spLocks noChangeShapeType="1"/>
            </p:cNvSpPr>
            <p:nvPr/>
          </p:nvSpPr>
          <p:spPr bwMode="auto">
            <a:xfrm>
              <a:off x="2765"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294"/>
            <p:cNvSpPr>
              <a:spLocks noChangeArrowheads="1"/>
            </p:cNvSpPr>
            <p:nvPr/>
          </p:nvSpPr>
          <p:spPr bwMode="auto">
            <a:xfrm>
              <a:off x="2772" y="864"/>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29" name="Line 295"/>
            <p:cNvSpPr>
              <a:spLocks noChangeShapeType="1"/>
            </p:cNvSpPr>
            <p:nvPr/>
          </p:nvSpPr>
          <p:spPr bwMode="auto">
            <a:xfrm>
              <a:off x="2772" y="864"/>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7"/>
            <p:cNvSpPr>
              <a:spLocks noChangeShapeType="1"/>
            </p:cNvSpPr>
            <p:nvPr/>
          </p:nvSpPr>
          <p:spPr bwMode="auto">
            <a:xfrm>
              <a:off x="4171"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8"/>
            <p:cNvSpPr>
              <a:spLocks noChangeShapeType="1"/>
            </p:cNvSpPr>
            <p:nvPr/>
          </p:nvSpPr>
          <p:spPr bwMode="auto">
            <a:xfrm>
              <a:off x="4171"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299"/>
            <p:cNvSpPr>
              <a:spLocks noChangeArrowheads="1"/>
            </p:cNvSpPr>
            <p:nvPr/>
          </p:nvSpPr>
          <p:spPr bwMode="auto">
            <a:xfrm>
              <a:off x="4178" y="864"/>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33" name="Line 300"/>
            <p:cNvSpPr>
              <a:spLocks noChangeShapeType="1"/>
            </p:cNvSpPr>
            <p:nvPr/>
          </p:nvSpPr>
          <p:spPr bwMode="auto">
            <a:xfrm>
              <a:off x="4178" y="864"/>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301"/>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35" name="Line 302"/>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03"/>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Rectangle 304"/>
            <p:cNvSpPr>
              <a:spLocks noChangeArrowheads="1"/>
            </p:cNvSpPr>
            <p:nvPr/>
          </p:nvSpPr>
          <p:spPr bwMode="auto">
            <a:xfrm>
              <a:off x="5478" y="86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38" name="Line 305"/>
            <p:cNvSpPr>
              <a:spLocks noChangeShapeType="1"/>
            </p:cNvSpPr>
            <p:nvPr/>
          </p:nvSpPr>
          <p:spPr bwMode="auto">
            <a:xfrm>
              <a:off x="5478" y="86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06"/>
            <p:cNvSpPr>
              <a:spLocks noChangeShapeType="1"/>
            </p:cNvSpPr>
            <p:nvPr/>
          </p:nvSpPr>
          <p:spPr bwMode="auto">
            <a:xfrm>
              <a:off x="5478" y="86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Rectangle 307"/>
            <p:cNvSpPr>
              <a:spLocks noChangeArrowheads="1"/>
            </p:cNvSpPr>
            <p:nvPr/>
          </p:nvSpPr>
          <p:spPr bwMode="auto">
            <a:xfrm>
              <a:off x="249"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41" name="Line 308"/>
            <p:cNvSpPr>
              <a:spLocks noChangeShapeType="1"/>
            </p:cNvSpPr>
            <p:nvPr/>
          </p:nvSpPr>
          <p:spPr bwMode="auto">
            <a:xfrm>
              <a:off x="249"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309"/>
            <p:cNvSpPr>
              <a:spLocks noChangeArrowheads="1"/>
            </p:cNvSpPr>
            <p:nvPr/>
          </p:nvSpPr>
          <p:spPr bwMode="auto">
            <a:xfrm>
              <a:off x="1457"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43" name="Line 310"/>
            <p:cNvSpPr>
              <a:spLocks noChangeShapeType="1"/>
            </p:cNvSpPr>
            <p:nvPr/>
          </p:nvSpPr>
          <p:spPr bwMode="auto">
            <a:xfrm>
              <a:off x="1457"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312"/>
            <p:cNvSpPr>
              <a:spLocks noChangeShapeType="1"/>
            </p:cNvSpPr>
            <p:nvPr/>
          </p:nvSpPr>
          <p:spPr bwMode="auto">
            <a:xfrm>
              <a:off x="2918"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314"/>
            <p:cNvSpPr>
              <a:spLocks noChangeShapeType="1"/>
            </p:cNvSpPr>
            <p:nvPr/>
          </p:nvSpPr>
          <p:spPr bwMode="auto">
            <a:xfrm>
              <a:off x="4171"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Rectangle 315"/>
            <p:cNvSpPr>
              <a:spLocks noChangeArrowheads="1"/>
            </p:cNvSpPr>
            <p:nvPr/>
          </p:nvSpPr>
          <p:spPr bwMode="auto">
            <a:xfrm>
              <a:off x="5478" y="871"/>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47" name="Line 316"/>
            <p:cNvSpPr>
              <a:spLocks noChangeShapeType="1"/>
            </p:cNvSpPr>
            <p:nvPr/>
          </p:nvSpPr>
          <p:spPr bwMode="auto">
            <a:xfrm>
              <a:off x="5478" y="871"/>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Rectangle 317"/>
            <p:cNvSpPr>
              <a:spLocks noChangeArrowheads="1"/>
            </p:cNvSpPr>
            <p:nvPr/>
          </p:nvSpPr>
          <p:spPr bwMode="auto">
            <a:xfrm>
              <a:off x="729" y="1078"/>
              <a:ext cx="2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123</a:t>
              </a:r>
              <a:endParaRPr lang="en-US" sz="2000">
                <a:latin typeface="Trebuchet MS" charset="0"/>
                <a:cs typeface="Trebuchet MS" charset="0"/>
              </a:endParaRPr>
            </a:p>
          </p:txBody>
        </p:sp>
        <p:sp>
          <p:nvSpPr>
            <p:cNvPr id="49" name="Rectangle 318"/>
            <p:cNvSpPr>
              <a:spLocks noChangeArrowheads="1"/>
            </p:cNvSpPr>
            <p:nvPr/>
          </p:nvSpPr>
          <p:spPr bwMode="auto">
            <a:xfrm>
              <a:off x="1536" y="1078"/>
              <a:ext cx="11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jdoe@abc.com</a:t>
              </a:r>
              <a:endParaRPr lang="en-US" sz="2000">
                <a:latin typeface="Trebuchet MS" charset="0"/>
                <a:cs typeface="Trebuchet MS" charset="0"/>
              </a:endParaRPr>
            </a:p>
          </p:txBody>
        </p:sp>
        <p:sp>
          <p:nvSpPr>
            <p:cNvPr id="50" name="Rectangle 319"/>
            <p:cNvSpPr>
              <a:spLocks noChangeArrowheads="1"/>
            </p:cNvSpPr>
            <p:nvPr/>
          </p:nvSpPr>
          <p:spPr bwMode="auto">
            <a:xfrm>
              <a:off x="3309" y="1078"/>
              <a:ext cx="3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John</a:t>
              </a:r>
              <a:endParaRPr lang="en-US" sz="2000">
                <a:latin typeface="Trebuchet MS" charset="0"/>
                <a:cs typeface="Trebuchet MS" charset="0"/>
              </a:endParaRPr>
            </a:p>
          </p:txBody>
        </p:sp>
        <p:sp>
          <p:nvSpPr>
            <p:cNvPr id="51" name="Rectangle 320"/>
            <p:cNvSpPr>
              <a:spLocks noChangeArrowheads="1"/>
            </p:cNvSpPr>
            <p:nvPr/>
          </p:nvSpPr>
          <p:spPr bwMode="auto">
            <a:xfrm>
              <a:off x="4681" y="1078"/>
              <a:ext cx="2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Doe</a:t>
              </a:r>
              <a:endParaRPr lang="en-US" sz="2000">
                <a:latin typeface="Trebuchet MS" charset="0"/>
                <a:cs typeface="Trebuchet MS" charset="0"/>
              </a:endParaRPr>
            </a:p>
          </p:txBody>
        </p:sp>
        <p:sp>
          <p:nvSpPr>
            <p:cNvPr id="52" name="Line 322"/>
            <p:cNvSpPr>
              <a:spLocks noChangeShapeType="1"/>
            </p:cNvSpPr>
            <p:nvPr/>
          </p:nvSpPr>
          <p:spPr bwMode="auto">
            <a:xfrm>
              <a:off x="249"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323"/>
            <p:cNvSpPr>
              <a:spLocks noChangeShapeType="1"/>
            </p:cNvSpPr>
            <p:nvPr/>
          </p:nvSpPr>
          <p:spPr bwMode="auto">
            <a:xfrm>
              <a:off x="249"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325"/>
            <p:cNvSpPr>
              <a:spLocks noChangeShapeType="1"/>
            </p:cNvSpPr>
            <p:nvPr/>
          </p:nvSpPr>
          <p:spPr bwMode="auto">
            <a:xfrm>
              <a:off x="256" y="106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327"/>
            <p:cNvSpPr>
              <a:spLocks noChangeShapeType="1"/>
            </p:cNvSpPr>
            <p:nvPr/>
          </p:nvSpPr>
          <p:spPr bwMode="auto">
            <a:xfrm>
              <a:off x="1457"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28"/>
            <p:cNvSpPr>
              <a:spLocks noChangeShapeType="1"/>
            </p:cNvSpPr>
            <p:nvPr/>
          </p:nvSpPr>
          <p:spPr bwMode="auto">
            <a:xfrm>
              <a:off x="1457"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330"/>
            <p:cNvSpPr>
              <a:spLocks noChangeShapeType="1"/>
            </p:cNvSpPr>
            <p:nvPr/>
          </p:nvSpPr>
          <p:spPr bwMode="auto">
            <a:xfrm>
              <a:off x="1464" y="1068"/>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332"/>
            <p:cNvSpPr>
              <a:spLocks noChangeShapeType="1"/>
            </p:cNvSpPr>
            <p:nvPr/>
          </p:nvSpPr>
          <p:spPr bwMode="auto">
            <a:xfrm>
              <a:off x="2765"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333"/>
            <p:cNvSpPr>
              <a:spLocks noChangeShapeType="1"/>
            </p:cNvSpPr>
            <p:nvPr/>
          </p:nvSpPr>
          <p:spPr bwMode="auto">
            <a:xfrm>
              <a:off x="2765"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35"/>
            <p:cNvSpPr>
              <a:spLocks noChangeShapeType="1"/>
            </p:cNvSpPr>
            <p:nvPr/>
          </p:nvSpPr>
          <p:spPr bwMode="auto">
            <a:xfrm>
              <a:off x="2772" y="1068"/>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37"/>
            <p:cNvSpPr>
              <a:spLocks noChangeShapeType="1"/>
            </p:cNvSpPr>
            <p:nvPr/>
          </p:nvSpPr>
          <p:spPr bwMode="auto">
            <a:xfrm>
              <a:off x="4171"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38"/>
            <p:cNvSpPr>
              <a:spLocks noChangeShapeType="1"/>
            </p:cNvSpPr>
            <p:nvPr/>
          </p:nvSpPr>
          <p:spPr bwMode="auto">
            <a:xfrm>
              <a:off x="4171"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340"/>
            <p:cNvSpPr>
              <a:spLocks noChangeShapeType="1"/>
            </p:cNvSpPr>
            <p:nvPr/>
          </p:nvSpPr>
          <p:spPr bwMode="auto">
            <a:xfrm>
              <a:off x="4178" y="1068"/>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42"/>
            <p:cNvSpPr>
              <a:spLocks noChangeShapeType="1"/>
            </p:cNvSpPr>
            <p:nvPr/>
          </p:nvSpPr>
          <p:spPr bwMode="auto">
            <a:xfrm>
              <a:off x="5478" y="1068"/>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43"/>
            <p:cNvSpPr>
              <a:spLocks noChangeShapeType="1"/>
            </p:cNvSpPr>
            <p:nvPr/>
          </p:nvSpPr>
          <p:spPr bwMode="auto">
            <a:xfrm>
              <a:off x="5478" y="1068"/>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Rectangle 344"/>
            <p:cNvSpPr>
              <a:spLocks noChangeArrowheads="1"/>
            </p:cNvSpPr>
            <p:nvPr/>
          </p:nvSpPr>
          <p:spPr bwMode="auto">
            <a:xfrm>
              <a:off x="249"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67" name="Line 345"/>
            <p:cNvSpPr>
              <a:spLocks noChangeShapeType="1"/>
            </p:cNvSpPr>
            <p:nvPr/>
          </p:nvSpPr>
          <p:spPr bwMode="auto">
            <a:xfrm>
              <a:off x="249"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Rectangle 346"/>
            <p:cNvSpPr>
              <a:spLocks noChangeArrowheads="1"/>
            </p:cNvSpPr>
            <p:nvPr/>
          </p:nvSpPr>
          <p:spPr bwMode="auto">
            <a:xfrm>
              <a:off x="1457"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69" name="Line 347"/>
            <p:cNvSpPr>
              <a:spLocks noChangeShapeType="1"/>
            </p:cNvSpPr>
            <p:nvPr/>
          </p:nvSpPr>
          <p:spPr bwMode="auto">
            <a:xfrm>
              <a:off x="1457"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349"/>
            <p:cNvSpPr>
              <a:spLocks noChangeShapeType="1"/>
            </p:cNvSpPr>
            <p:nvPr/>
          </p:nvSpPr>
          <p:spPr bwMode="auto">
            <a:xfrm>
              <a:off x="2918"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351"/>
            <p:cNvSpPr>
              <a:spLocks noChangeShapeType="1"/>
            </p:cNvSpPr>
            <p:nvPr/>
          </p:nvSpPr>
          <p:spPr bwMode="auto">
            <a:xfrm>
              <a:off x="4171"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Rectangle 352"/>
            <p:cNvSpPr>
              <a:spLocks noChangeArrowheads="1"/>
            </p:cNvSpPr>
            <p:nvPr/>
          </p:nvSpPr>
          <p:spPr bwMode="auto">
            <a:xfrm>
              <a:off x="5478" y="1075"/>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73" name="Line 353"/>
            <p:cNvSpPr>
              <a:spLocks noChangeShapeType="1"/>
            </p:cNvSpPr>
            <p:nvPr/>
          </p:nvSpPr>
          <p:spPr bwMode="auto">
            <a:xfrm>
              <a:off x="5478" y="1075"/>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Rectangle 354"/>
            <p:cNvSpPr>
              <a:spLocks noChangeArrowheads="1"/>
            </p:cNvSpPr>
            <p:nvPr/>
          </p:nvSpPr>
          <p:spPr bwMode="auto">
            <a:xfrm>
              <a:off x="729" y="1279"/>
              <a:ext cx="2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456</a:t>
              </a:r>
              <a:endParaRPr lang="en-US" sz="2000">
                <a:latin typeface="Trebuchet MS" charset="0"/>
                <a:cs typeface="Trebuchet MS" charset="0"/>
              </a:endParaRPr>
            </a:p>
          </p:txBody>
        </p:sp>
        <p:sp>
          <p:nvSpPr>
            <p:cNvPr id="75" name="Rectangle 355"/>
            <p:cNvSpPr>
              <a:spLocks noChangeArrowheads="1"/>
            </p:cNvSpPr>
            <p:nvPr/>
          </p:nvSpPr>
          <p:spPr bwMode="auto">
            <a:xfrm>
              <a:off x="1536" y="1279"/>
              <a:ext cx="13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psmith@abc.com</a:t>
              </a:r>
            </a:p>
          </p:txBody>
        </p:sp>
        <p:sp>
          <p:nvSpPr>
            <p:cNvPr id="76" name="Rectangle 356"/>
            <p:cNvSpPr>
              <a:spLocks noChangeArrowheads="1"/>
            </p:cNvSpPr>
            <p:nvPr/>
          </p:nvSpPr>
          <p:spPr bwMode="auto">
            <a:xfrm>
              <a:off x="3292" y="1279"/>
              <a:ext cx="4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Peter</a:t>
              </a:r>
              <a:endParaRPr lang="en-US" sz="2000">
                <a:latin typeface="Trebuchet MS" charset="0"/>
                <a:cs typeface="Trebuchet MS" charset="0"/>
              </a:endParaRPr>
            </a:p>
          </p:txBody>
        </p:sp>
        <p:sp>
          <p:nvSpPr>
            <p:cNvPr id="77" name="Rectangle 357"/>
            <p:cNvSpPr>
              <a:spLocks noChangeArrowheads="1"/>
            </p:cNvSpPr>
            <p:nvPr/>
          </p:nvSpPr>
          <p:spPr bwMode="auto">
            <a:xfrm>
              <a:off x="4624" y="1279"/>
              <a:ext cx="4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Smith</a:t>
              </a:r>
              <a:endParaRPr lang="en-US" sz="2000">
                <a:latin typeface="Trebuchet MS" charset="0"/>
                <a:cs typeface="Trebuchet MS" charset="0"/>
              </a:endParaRPr>
            </a:p>
          </p:txBody>
        </p:sp>
        <p:sp>
          <p:nvSpPr>
            <p:cNvPr id="78" name="Rectangle 358"/>
            <p:cNvSpPr>
              <a:spLocks noChangeArrowheads="1"/>
            </p:cNvSpPr>
            <p:nvPr/>
          </p:nvSpPr>
          <p:spPr bwMode="auto">
            <a:xfrm>
              <a:off x="249"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79" name="Line 359"/>
            <p:cNvSpPr>
              <a:spLocks noChangeShapeType="1"/>
            </p:cNvSpPr>
            <p:nvPr/>
          </p:nvSpPr>
          <p:spPr bwMode="auto">
            <a:xfrm>
              <a:off x="249"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60"/>
            <p:cNvSpPr>
              <a:spLocks noChangeShapeType="1"/>
            </p:cNvSpPr>
            <p:nvPr/>
          </p:nvSpPr>
          <p:spPr bwMode="auto">
            <a:xfrm>
              <a:off x="249"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Rectangle 361"/>
            <p:cNvSpPr>
              <a:spLocks noChangeArrowheads="1"/>
            </p:cNvSpPr>
            <p:nvPr/>
          </p:nvSpPr>
          <p:spPr bwMode="auto">
            <a:xfrm>
              <a:off x="256" y="188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82" name="Line 362"/>
            <p:cNvSpPr>
              <a:spLocks noChangeShapeType="1"/>
            </p:cNvSpPr>
            <p:nvPr/>
          </p:nvSpPr>
          <p:spPr bwMode="auto">
            <a:xfrm>
              <a:off x="256" y="12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Rectangle 363"/>
            <p:cNvSpPr>
              <a:spLocks noChangeArrowheads="1"/>
            </p:cNvSpPr>
            <p:nvPr/>
          </p:nvSpPr>
          <p:spPr bwMode="auto">
            <a:xfrm>
              <a:off x="1457"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84" name="Line 364"/>
            <p:cNvSpPr>
              <a:spLocks noChangeShapeType="1"/>
            </p:cNvSpPr>
            <p:nvPr/>
          </p:nvSpPr>
          <p:spPr bwMode="auto">
            <a:xfrm>
              <a:off x="1457"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365"/>
            <p:cNvSpPr>
              <a:spLocks noChangeShapeType="1"/>
            </p:cNvSpPr>
            <p:nvPr/>
          </p:nvSpPr>
          <p:spPr bwMode="auto">
            <a:xfrm>
              <a:off x="1457"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Rectangle 366"/>
            <p:cNvSpPr>
              <a:spLocks noChangeArrowheads="1"/>
            </p:cNvSpPr>
            <p:nvPr/>
          </p:nvSpPr>
          <p:spPr bwMode="auto">
            <a:xfrm>
              <a:off x="1464" y="188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87" name="Line 367"/>
            <p:cNvSpPr>
              <a:spLocks noChangeShapeType="1"/>
            </p:cNvSpPr>
            <p:nvPr/>
          </p:nvSpPr>
          <p:spPr bwMode="auto">
            <a:xfrm>
              <a:off x="1464" y="12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369"/>
            <p:cNvSpPr>
              <a:spLocks noChangeShapeType="1"/>
            </p:cNvSpPr>
            <p:nvPr/>
          </p:nvSpPr>
          <p:spPr bwMode="auto">
            <a:xfrm>
              <a:off x="2765"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370"/>
            <p:cNvSpPr>
              <a:spLocks noChangeShapeType="1"/>
            </p:cNvSpPr>
            <p:nvPr/>
          </p:nvSpPr>
          <p:spPr bwMode="auto">
            <a:xfrm>
              <a:off x="2765"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Rectangle 371"/>
            <p:cNvSpPr>
              <a:spLocks noChangeArrowheads="1"/>
            </p:cNvSpPr>
            <p:nvPr/>
          </p:nvSpPr>
          <p:spPr bwMode="auto">
            <a:xfrm>
              <a:off x="2772" y="188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91" name="Line 372"/>
            <p:cNvSpPr>
              <a:spLocks noChangeShapeType="1"/>
            </p:cNvSpPr>
            <p:nvPr/>
          </p:nvSpPr>
          <p:spPr bwMode="auto">
            <a:xfrm>
              <a:off x="2772" y="12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374"/>
            <p:cNvSpPr>
              <a:spLocks noChangeShapeType="1"/>
            </p:cNvSpPr>
            <p:nvPr/>
          </p:nvSpPr>
          <p:spPr bwMode="auto">
            <a:xfrm>
              <a:off x="4171"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375"/>
            <p:cNvSpPr>
              <a:spLocks noChangeShapeType="1"/>
            </p:cNvSpPr>
            <p:nvPr/>
          </p:nvSpPr>
          <p:spPr bwMode="auto">
            <a:xfrm>
              <a:off x="4171"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Rectangle 376"/>
            <p:cNvSpPr>
              <a:spLocks noChangeArrowheads="1"/>
            </p:cNvSpPr>
            <p:nvPr/>
          </p:nvSpPr>
          <p:spPr bwMode="auto">
            <a:xfrm>
              <a:off x="4178" y="188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95" name="Line 377"/>
            <p:cNvSpPr>
              <a:spLocks noChangeShapeType="1"/>
            </p:cNvSpPr>
            <p:nvPr/>
          </p:nvSpPr>
          <p:spPr bwMode="auto">
            <a:xfrm>
              <a:off x="4178" y="12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Rectangle 378"/>
            <p:cNvSpPr>
              <a:spLocks noChangeArrowheads="1"/>
            </p:cNvSpPr>
            <p:nvPr/>
          </p:nvSpPr>
          <p:spPr bwMode="auto">
            <a:xfrm>
              <a:off x="5478" y="188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97" name="Line 379"/>
            <p:cNvSpPr>
              <a:spLocks noChangeShapeType="1"/>
            </p:cNvSpPr>
            <p:nvPr/>
          </p:nvSpPr>
          <p:spPr bwMode="auto">
            <a:xfrm>
              <a:off x="5478" y="12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380"/>
            <p:cNvSpPr>
              <a:spLocks noChangeShapeType="1"/>
            </p:cNvSpPr>
            <p:nvPr/>
          </p:nvSpPr>
          <p:spPr bwMode="auto">
            <a:xfrm>
              <a:off x="5478" y="12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Rectangle 381"/>
            <p:cNvSpPr>
              <a:spLocks noChangeArrowheads="1"/>
            </p:cNvSpPr>
            <p:nvPr/>
          </p:nvSpPr>
          <p:spPr bwMode="auto">
            <a:xfrm>
              <a:off x="249"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00" name="Line 382"/>
            <p:cNvSpPr>
              <a:spLocks noChangeShapeType="1"/>
            </p:cNvSpPr>
            <p:nvPr/>
          </p:nvSpPr>
          <p:spPr bwMode="auto">
            <a:xfrm>
              <a:off x="249"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Rectangle 383"/>
            <p:cNvSpPr>
              <a:spLocks noChangeArrowheads="1"/>
            </p:cNvSpPr>
            <p:nvPr/>
          </p:nvSpPr>
          <p:spPr bwMode="auto">
            <a:xfrm>
              <a:off x="1457"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02" name="Line 384"/>
            <p:cNvSpPr>
              <a:spLocks noChangeShapeType="1"/>
            </p:cNvSpPr>
            <p:nvPr/>
          </p:nvSpPr>
          <p:spPr bwMode="auto">
            <a:xfrm>
              <a:off x="1457"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386"/>
            <p:cNvSpPr>
              <a:spLocks noChangeShapeType="1"/>
            </p:cNvSpPr>
            <p:nvPr/>
          </p:nvSpPr>
          <p:spPr bwMode="auto">
            <a:xfrm>
              <a:off x="2918"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388"/>
            <p:cNvSpPr>
              <a:spLocks noChangeShapeType="1"/>
            </p:cNvSpPr>
            <p:nvPr/>
          </p:nvSpPr>
          <p:spPr bwMode="auto">
            <a:xfrm>
              <a:off x="4171"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Rectangle 389"/>
            <p:cNvSpPr>
              <a:spLocks noChangeArrowheads="1"/>
            </p:cNvSpPr>
            <p:nvPr/>
          </p:nvSpPr>
          <p:spPr bwMode="auto">
            <a:xfrm>
              <a:off x="5478" y="12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06" name="Line 390"/>
            <p:cNvSpPr>
              <a:spLocks noChangeShapeType="1"/>
            </p:cNvSpPr>
            <p:nvPr/>
          </p:nvSpPr>
          <p:spPr bwMode="auto">
            <a:xfrm>
              <a:off x="5478" y="12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Rectangle 391"/>
            <p:cNvSpPr>
              <a:spLocks noChangeArrowheads="1"/>
            </p:cNvSpPr>
            <p:nvPr/>
          </p:nvSpPr>
          <p:spPr bwMode="auto">
            <a:xfrm>
              <a:off x="729" y="1483"/>
              <a:ext cx="2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555</a:t>
              </a:r>
              <a:endParaRPr lang="en-US" sz="2000">
                <a:latin typeface="Trebuchet MS" charset="0"/>
                <a:cs typeface="Trebuchet MS" charset="0"/>
              </a:endParaRPr>
            </a:p>
          </p:txBody>
        </p:sp>
        <p:sp>
          <p:nvSpPr>
            <p:cNvPr id="108" name="Rectangle 392"/>
            <p:cNvSpPr>
              <a:spLocks noChangeArrowheads="1"/>
            </p:cNvSpPr>
            <p:nvPr/>
          </p:nvSpPr>
          <p:spPr bwMode="auto">
            <a:xfrm>
              <a:off x="1536" y="1483"/>
              <a:ext cx="12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alee1@abc.com</a:t>
              </a:r>
            </a:p>
          </p:txBody>
        </p:sp>
        <p:sp>
          <p:nvSpPr>
            <p:cNvPr id="109" name="Rectangle 393"/>
            <p:cNvSpPr>
              <a:spLocks noChangeArrowheads="1"/>
            </p:cNvSpPr>
            <p:nvPr/>
          </p:nvSpPr>
          <p:spPr bwMode="auto">
            <a:xfrm>
              <a:off x="3306" y="1483"/>
              <a:ext cx="3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Alan</a:t>
              </a:r>
              <a:endParaRPr lang="en-US" sz="2000">
                <a:latin typeface="Trebuchet MS" charset="0"/>
                <a:cs typeface="Trebuchet MS" charset="0"/>
              </a:endParaRPr>
            </a:p>
          </p:txBody>
        </p:sp>
        <p:sp>
          <p:nvSpPr>
            <p:cNvPr id="110" name="Rectangle 394"/>
            <p:cNvSpPr>
              <a:spLocks noChangeArrowheads="1"/>
            </p:cNvSpPr>
            <p:nvPr/>
          </p:nvSpPr>
          <p:spPr bwMode="auto">
            <a:xfrm>
              <a:off x="4699" y="1483"/>
              <a:ext cx="2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Lee</a:t>
              </a:r>
              <a:endParaRPr lang="en-US" sz="2000">
                <a:latin typeface="Trebuchet MS" charset="0"/>
                <a:cs typeface="Trebuchet MS" charset="0"/>
              </a:endParaRPr>
            </a:p>
          </p:txBody>
        </p:sp>
        <p:sp>
          <p:nvSpPr>
            <p:cNvPr id="111" name="Line 396"/>
            <p:cNvSpPr>
              <a:spLocks noChangeShapeType="1"/>
            </p:cNvSpPr>
            <p:nvPr/>
          </p:nvSpPr>
          <p:spPr bwMode="auto">
            <a:xfrm>
              <a:off x="249"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397"/>
            <p:cNvSpPr>
              <a:spLocks noChangeShapeType="1"/>
            </p:cNvSpPr>
            <p:nvPr/>
          </p:nvSpPr>
          <p:spPr bwMode="auto">
            <a:xfrm>
              <a:off x="249"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399"/>
            <p:cNvSpPr>
              <a:spLocks noChangeShapeType="1"/>
            </p:cNvSpPr>
            <p:nvPr/>
          </p:nvSpPr>
          <p:spPr bwMode="auto">
            <a:xfrm>
              <a:off x="256" y="147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401"/>
            <p:cNvSpPr>
              <a:spLocks noChangeShapeType="1"/>
            </p:cNvSpPr>
            <p:nvPr/>
          </p:nvSpPr>
          <p:spPr bwMode="auto">
            <a:xfrm>
              <a:off x="1457"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402"/>
            <p:cNvSpPr>
              <a:spLocks noChangeShapeType="1"/>
            </p:cNvSpPr>
            <p:nvPr/>
          </p:nvSpPr>
          <p:spPr bwMode="auto">
            <a:xfrm>
              <a:off x="1457"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404"/>
            <p:cNvSpPr>
              <a:spLocks noChangeShapeType="1"/>
            </p:cNvSpPr>
            <p:nvPr/>
          </p:nvSpPr>
          <p:spPr bwMode="auto">
            <a:xfrm>
              <a:off x="1464" y="1472"/>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406"/>
            <p:cNvSpPr>
              <a:spLocks noChangeShapeType="1"/>
            </p:cNvSpPr>
            <p:nvPr/>
          </p:nvSpPr>
          <p:spPr bwMode="auto">
            <a:xfrm>
              <a:off x="2765"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407"/>
            <p:cNvSpPr>
              <a:spLocks noChangeShapeType="1"/>
            </p:cNvSpPr>
            <p:nvPr/>
          </p:nvSpPr>
          <p:spPr bwMode="auto">
            <a:xfrm>
              <a:off x="2765"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409"/>
            <p:cNvSpPr>
              <a:spLocks noChangeShapeType="1"/>
            </p:cNvSpPr>
            <p:nvPr/>
          </p:nvSpPr>
          <p:spPr bwMode="auto">
            <a:xfrm>
              <a:off x="2772" y="1472"/>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411"/>
            <p:cNvSpPr>
              <a:spLocks noChangeShapeType="1"/>
            </p:cNvSpPr>
            <p:nvPr/>
          </p:nvSpPr>
          <p:spPr bwMode="auto">
            <a:xfrm>
              <a:off x="4171"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412"/>
            <p:cNvSpPr>
              <a:spLocks noChangeShapeType="1"/>
            </p:cNvSpPr>
            <p:nvPr/>
          </p:nvSpPr>
          <p:spPr bwMode="auto">
            <a:xfrm>
              <a:off x="4171"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414"/>
            <p:cNvSpPr>
              <a:spLocks noChangeShapeType="1"/>
            </p:cNvSpPr>
            <p:nvPr/>
          </p:nvSpPr>
          <p:spPr bwMode="auto">
            <a:xfrm>
              <a:off x="4178" y="1472"/>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416"/>
            <p:cNvSpPr>
              <a:spLocks noChangeShapeType="1"/>
            </p:cNvSpPr>
            <p:nvPr/>
          </p:nvSpPr>
          <p:spPr bwMode="auto">
            <a:xfrm>
              <a:off x="5478" y="1472"/>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417"/>
            <p:cNvSpPr>
              <a:spLocks noChangeShapeType="1"/>
            </p:cNvSpPr>
            <p:nvPr/>
          </p:nvSpPr>
          <p:spPr bwMode="auto">
            <a:xfrm>
              <a:off x="5478" y="1472"/>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Rectangle 418"/>
            <p:cNvSpPr>
              <a:spLocks noChangeArrowheads="1"/>
            </p:cNvSpPr>
            <p:nvPr/>
          </p:nvSpPr>
          <p:spPr bwMode="auto">
            <a:xfrm>
              <a:off x="249"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26" name="Line 419"/>
            <p:cNvSpPr>
              <a:spLocks noChangeShapeType="1"/>
            </p:cNvSpPr>
            <p:nvPr/>
          </p:nvSpPr>
          <p:spPr bwMode="auto">
            <a:xfrm>
              <a:off x="249"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Rectangle 420"/>
            <p:cNvSpPr>
              <a:spLocks noChangeArrowheads="1"/>
            </p:cNvSpPr>
            <p:nvPr/>
          </p:nvSpPr>
          <p:spPr bwMode="auto">
            <a:xfrm>
              <a:off x="1457"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28" name="Line 421"/>
            <p:cNvSpPr>
              <a:spLocks noChangeShapeType="1"/>
            </p:cNvSpPr>
            <p:nvPr/>
          </p:nvSpPr>
          <p:spPr bwMode="auto">
            <a:xfrm>
              <a:off x="1457"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423"/>
            <p:cNvSpPr>
              <a:spLocks noChangeShapeType="1"/>
            </p:cNvSpPr>
            <p:nvPr/>
          </p:nvSpPr>
          <p:spPr bwMode="auto">
            <a:xfrm>
              <a:off x="2918"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425"/>
            <p:cNvSpPr>
              <a:spLocks noChangeShapeType="1"/>
            </p:cNvSpPr>
            <p:nvPr/>
          </p:nvSpPr>
          <p:spPr bwMode="auto">
            <a:xfrm>
              <a:off x="4171"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Rectangle 426"/>
            <p:cNvSpPr>
              <a:spLocks noChangeArrowheads="1"/>
            </p:cNvSpPr>
            <p:nvPr/>
          </p:nvSpPr>
          <p:spPr bwMode="auto">
            <a:xfrm>
              <a:off x="5478" y="1479"/>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32" name="Line 427"/>
            <p:cNvSpPr>
              <a:spLocks noChangeShapeType="1"/>
            </p:cNvSpPr>
            <p:nvPr/>
          </p:nvSpPr>
          <p:spPr bwMode="auto">
            <a:xfrm>
              <a:off x="5478" y="1479"/>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Rectangle 428"/>
            <p:cNvSpPr>
              <a:spLocks noChangeArrowheads="1"/>
            </p:cNvSpPr>
            <p:nvPr/>
          </p:nvSpPr>
          <p:spPr bwMode="auto">
            <a:xfrm>
              <a:off x="729" y="1683"/>
              <a:ext cx="2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633</a:t>
              </a:r>
              <a:endParaRPr lang="en-US" sz="2000">
                <a:latin typeface="Trebuchet MS" charset="0"/>
                <a:cs typeface="Trebuchet MS" charset="0"/>
              </a:endParaRPr>
            </a:p>
          </p:txBody>
        </p:sp>
        <p:sp>
          <p:nvSpPr>
            <p:cNvPr id="134" name="Rectangle 429"/>
            <p:cNvSpPr>
              <a:spLocks noChangeArrowheads="1"/>
            </p:cNvSpPr>
            <p:nvPr/>
          </p:nvSpPr>
          <p:spPr bwMode="auto">
            <a:xfrm>
              <a:off x="1536" y="1683"/>
              <a:ext cx="11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pdoe@abc.com</a:t>
              </a:r>
            </a:p>
          </p:txBody>
        </p:sp>
        <p:sp>
          <p:nvSpPr>
            <p:cNvPr id="135" name="Rectangle 430"/>
            <p:cNvSpPr>
              <a:spLocks noChangeArrowheads="1"/>
            </p:cNvSpPr>
            <p:nvPr/>
          </p:nvSpPr>
          <p:spPr bwMode="auto">
            <a:xfrm>
              <a:off x="3292" y="1683"/>
              <a:ext cx="4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Peter</a:t>
              </a:r>
              <a:endParaRPr lang="en-US" sz="2000">
                <a:latin typeface="Trebuchet MS" charset="0"/>
                <a:cs typeface="Trebuchet MS" charset="0"/>
              </a:endParaRPr>
            </a:p>
          </p:txBody>
        </p:sp>
        <p:sp>
          <p:nvSpPr>
            <p:cNvPr id="136" name="Rectangle 431"/>
            <p:cNvSpPr>
              <a:spLocks noChangeArrowheads="1"/>
            </p:cNvSpPr>
            <p:nvPr/>
          </p:nvSpPr>
          <p:spPr bwMode="auto">
            <a:xfrm>
              <a:off x="4681" y="1683"/>
              <a:ext cx="2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Doe</a:t>
              </a:r>
              <a:endParaRPr lang="en-US" sz="2000">
                <a:latin typeface="Trebuchet MS" charset="0"/>
                <a:cs typeface="Trebuchet MS" charset="0"/>
              </a:endParaRPr>
            </a:p>
          </p:txBody>
        </p:sp>
        <p:sp>
          <p:nvSpPr>
            <p:cNvPr id="137" name="Rectangle 432"/>
            <p:cNvSpPr>
              <a:spLocks noChangeArrowheads="1"/>
            </p:cNvSpPr>
            <p:nvPr/>
          </p:nvSpPr>
          <p:spPr bwMode="auto">
            <a:xfrm>
              <a:off x="249"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38" name="Line 433"/>
            <p:cNvSpPr>
              <a:spLocks noChangeShapeType="1"/>
            </p:cNvSpPr>
            <p:nvPr/>
          </p:nvSpPr>
          <p:spPr bwMode="auto">
            <a:xfrm>
              <a:off x="249"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434"/>
            <p:cNvSpPr>
              <a:spLocks noChangeShapeType="1"/>
            </p:cNvSpPr>
            <p:nvPr/>
          </p:nvSpPr>
          <p:spPr bwMode="auto">
            <a:xfrm>
              <a:off x="249"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Rectangle 435"/>
            <p:cNvSpPr>
              <a:spLocks noChangeArrowheads="1"/>
            </p:cNvSpPr>
            <p:nvPr/>
          </p:nvSpPr>
          <p:spPr bwMode="auto">
            <a:xfrm>
              <a:off x="256" y="1676"/>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41" name="Line 436"/>
            <p:cNvSpPr>
              <a:spLocks noChangeShapeType="1"/>
            </p:cNvSpPr>
            <p:nvPr/>
          </p:nvSpPr>
          <p:spPr bwMode="auto">
            <a:xfrm>
              <a:off x="256" y="167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Rectangle 437"/>
            <p:cNvSpPr>
              <a:spLocks noChangeArrowheads="1"/>
            </p:cNvSpPr>
            <p:nvPr/>
          </p:nvSpPr>
          <p:spPr bwMode="auto">
            <a:xfrm>
              <a:off x="1457"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43" name="Line 438"/>
            <p:cNvSpPr>
              <a:spLocks noChangeShapeType="1"/>
            </p:cNvSpPr>
            <p:nvPr/>
          </p:nvSpPr>
          <p:spPr bwMode="auto">
            <a:xfrm>
              <a:off x="1457"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439"/>
            <p:cNvSpPr>
              <a:spLocks noChangeShapeType="1"/>
            </p:cNvSpPr>
            <p:nvPr/>
          </p:nvSpPr>
          <p:spPr bwMode="auto">
            <a:xfrm>
              <a:off x="1457"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Rectangle 440"/>
            <p:cNvSpPr>
              <a:spLocks noChangeArrowheads="1"/>
            </p:cNvSpPr>
            <p:nvPr/>
          </p:nvSpPr>
          <p:spPr bwMode="auto">
            <a:xfrm>
              <a:off x="1464" y="1676"/>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46" name="Line 441"/>
            <p:cNvSpPr>
              <a:spLocks noChangeShapeType="1"/>
            </p:cNvSpPr>
            <p:nvPr/>
          </p:nvSpPr>
          <p:spPr bwMode="auto">
            <a:xfrm>
              <a:off x="1464" y="1676"/>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443"/>
            <p:cNvSpPr>
              <a:spLocks noChangeShapeType="1"/>
            </p:cNvSpPr>
            <p:nvPr/>
          </p:nvSpPr>
          <p:spPr bwMode="auto">
            <a:xfrm>
              <a:off x="2765"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444"/>
            <p:cNvSpPr>
              <a:spLocks noChangeShapeType="1"/>
            </p:cNvSpPr>
            <p:nvPr/>
          </p:nvSpPr>
          <p:spPr bwMode="auto">
            <a:xfrm>
              <a:off x="2765"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Rectangle 445"/>
            <p:cNvSpPr>
              <a:spLocks noChangeArrowheads="1"/>
            </p:cNvSpPr>
            <p:nvPr/>
          </p:nvSpPr>
          <p:spPr bwMode="auto">
            <a:xfrm>
              <a:off x="2772" y="1676"/>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50" name="Line 446"/>
            <p:cNvSpPr>
              <a:spLocks noChangeShapeType="1"/>
            </p:cNvSpPr>
            <p:nvPr/>
          </p:nvSpPr>
          <p:spPr bwMode="auto">
            <a:xfrm>
              <a:off x="2772" y="1676"/>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448"/>
            <p:cNvSpPr>
              <a:spLocks noChangeShapeType="1"/>
            </p:cNvSpPr>
            <p:nvPr/>
          </p:nvSpPr>
          <p:spPr bwMode="auto">
            <a:xfrm>
              <a:off x="4171"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449"/>
            <p:cNvSpPr>
              <a:spLocks noChangeShapeType="1"/>
            </p:cNvSpPr>
            <p:nvPr/>
          </p:nvSpPr>
          <p:spPr bwMode="auto">
            <a:xfrm>
              <a:off x="4171"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Rectangle 450"/>
            <p:cNvSpPr>
              <a:spLocks noChangeArrowheads="1"/>
            </p:cNvSpPr>
            <p:nvPr/>
          </p:nvSpPr>
          <p:spPr bwMode="auto">
            <a:xfrm>
              <a:off x="4178" y="1676"/>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54" name="Line 451"/>
            <p:cNvSpPr>
              <a:spLocks noChangeShapeType="1"/>
            </p:cNvSpPr>
            <p:nvPr/>
          </p:nvSpPr>
          <p:spPr bwMode="auto">
            <a:xfrm>
              <a:off x="4178" y="1676"/>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Rectangle 452"/>
            <p:cNvSpPr>
              <a:spLocks noChangeArrowheads="1"/>
            </p:cNvSpPr>
            <p:nvPr/>
          </p:nvSpPr>
          <p:spPr bwMode="auto">
            <a:xfrm>
              <a:off x="5478" y="167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56" name="Line 453"/>
            <p:cNvSpPr>
              <a:spLocks noChangeShapeType="1"/>
            </p:cNvSpPr>
            <p:nvPr/>
          </p:nvSpPr>
          <p:spPr bwMode="auto">
            <a:xfrm>
              <a:off x="5478" y="1676"/>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454"/>
            <p:cNvSpPr>
              <a:spLocks noChangeShapeType="1"/>
            </p:cNvSpPr>
            <p:nvPr/>
          </p:nvSpPr>
          <p:spPr bwMode="auto">
            <a:xfrm>
              <a:off x="5478" y="16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Rectangle 455"/>
            <p:cNvSpPr>
              <a:spLocks noChangeArrowheads="1"/>
            </p:cNvSpPr>
            <p:nvPr/>
          </p:nvSpPr>
          <p:spPr bwMode="auto">
            <a:xfrm>
              <a:off x="249"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59" name="Line 456"/>
            <p:cNvSpPr>
              <a:spLocks noChangeShapeType="1"/>
            </p:cNvSpPr>
            <p:nvPr/>
          </p:nvSpPr>
          <p:spPr bwMode="auto">
            <a:xfrm>
              <a:off x="249"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Rectangle 457"/>
            <p:cNvSpPr>
              <a:spLocks noChangeArrowheads="1"/>
            </p:cNvSpPr>
            <p:nvPr/>
          </p:nvSpPr>
          <p:spPr bwMode="auto">
            <a:xfrm>
              <a:off x="1457"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61" name="Line 458"/>
            <p:cNvSpPr>
              <a:spLocks noChangeShapeType="1"/>
            </p:cNvSpPr>
            <p:nvPr/>
          </p:nvSpPr>
          <p:spPr bwMode="auto">
            <a:xfrm>
              <a:off x="1457"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Line 460"/>
            <p:cNvSpPr>
              <a:spLocks noChangeShapeType="1"/>
            </p:cNvSpPr>
            <p:nvPr/>
          </p:nvSpPr>
          <p:spPr bwMode="auto">
            <a:xfrm>
              <a:off x="2918"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462"/>
            <p:cNvSpPr>
              <a:spLocks noChangeShapeType="1"/>
            </p:cNvSpPr>
            <p:nvPr/>
          </p:nvSpPr>
          <p:spPr bwMode="auto">
            <a:xfrm>
              <a:off x="4171"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Rectangle 463"/>
            <p:cNvSpPr>
              <a:spLocks noChangeArrowheads="1"/>
            </p:cNvSpPr>
            <p:nvPr/>
          </p:nvSpPr>
          <p:spPr bwMode="auto">
            <a:xfrm>
              <a:off x="5478" y="1683"/>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65" name="Line 464"/>
            <p:cNvSpPr>
              <a:spLocks noChangeShapeType="1"/>
            </p:cNvSpPr>
            <p:nvPr/>
          </p:nvSpPr>
          <p:spPr bwMode="auto">
            <a:xfrm>
              <a:off x="5478" y="1683"/>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Rectangle 465"/>
            <p:cNvSpPr>
              <a:spLocks noChangeArrowheads="1"/>
            </p:cNvSpPr>
            <p:nvPr/>
          </p:nvSpPr>
          <p:spPr bwMode="auto">
            <a:xfrm>
              <a:off x="729" y="1887"/>
              <a:ext cx="2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787</a:t>
              </a:r>
              <a:endParaRPr lang="en-US" sz="2000">
                <a:latin typeface="Trebuchet MS" charset="0"/>
                <a:cs typeface="Trebuchet MS" charset="0"/>
              </a:endParaRPr>
            </a:p>
          </p:txBody>
        </p:sp>
        <p:sp>
          <p:nvSpPr>
            <p:cNvPr id="167" name="Rectangle 466"/>
            <p:cNvSpPr>
              <a:spLocks noChangeArrowheads="1"/>
            </p:cNvSpPr>
            <p:nvPr/>
          </p:nvSpPr>
          <p:spPr bwMode="auto">
            <a:xfrm>
              <a:off x="1536" y="1887"/>
              <a:ext cx="12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alee2@abc.com</a:t>
              </a:r>
            </a:p>
          </p:txBody>
        </p:sp>
        <p:sp>
          <p:nvSpPr>
            <p:cNvPr id="168" name="Rectangle 467"/>
            <p:cNvSpPr>
              <a:spLocks noChangeArrowheads="1"/>
            </p:cNvSpPr>
            <p:nvPr/>
          </p:nvSpPr>
          <p:spPr bwMode="auto">
            <a:xfrm>
              <a:off x="3306" y="1887"/>
              <a:ext cx="3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Alan</a:t>
              </a:r>
              <a:endParaRPr lang="en-US" sz="2000">
                <a:latin typeface="Trebuchet MS" charset="0"/>
                <a:cs typeface="Trebuchet MS" charset="0"/>
              </a:endParaRPr>
            </a:p>
          </p:txBody>
        </p:sp>
        <p:sp>
          <p:nvSpPr>
            <p:cNvPr id="169" name="Rectangle 468"/>
            <p:cNvSpPr>
              <a:spLocks noChangeArrowheads="1"/>
            </p:cNvSpPr>
            <p:nvPr/>
          </p:nvSpPr>
          <p:spPr bwMode="auto">
            <a:xfrm>
              <a:off x="4699" y="1887"/>
              <a:ext cx="2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10000"/>
                  </a:solidFill>
                  <a:latin typeface="Trebuchet MS" charset="0"/>
                  <a:cs typeface="Trebuchet MS" charset="0"/>
                </a:rPr>
                <a:t>Lee</a:t>
              </a:r>
              <a:endParaRPr lang="en-US" sz="2000">
                <a:latin typeface="Trebuchet MS" charset="0"/>
                <a:cs typeface="Trebuchet MS" charset="0"/>
              </a:endParaRPr>
            </a:p>
          </p:txBody>
        </p:sp>
        <p:sp>
          <p:nvSpPr>
            <p:cNvPr id="170" name="Rectangle 470"/>
            <p:cNvSpPr>
              <a:spLocks noChangeArrowheads="1"/>
            </p:cNvSpPr>
            <p:nvPr/>
          </p:nvSpPr>
          <p:spPr bwMode="auto">
            <a:xfrm>
              <a:off x="249"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71" name="Line 471"/>
            <p:cNvSpPr>
              <a:spLocks noChangeShapeType="1"/>
            </p:cNvSpPr>
            <p:nvPr/>
          </p:nvSpPr>
          <p:spPr bwMode="auto">
            <a:xfrm>
              <a:off x="249"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472"/>
            <p:cNvSpPr>
              <a:spLocks noChangeShapeType="1"/>
            </p:cNvSpPr>
            <p:nvPr/>
          </p:nvSpPr>
          <p:spPr bwMode="auto">
            <a:xfrm>
              <a:off x="249"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Rectangle 473"/>
            <p:cNvSpPr>
              <a:spLocks noChangeArrowheads="1"/>
            </p:cNvSpPr>
            <p:nvPr/>
          </p:nvSpPr>
          <p:spPr bwMode="auto">
            <a:xfrm>
              <a:off x="256" y="1877"/>
              <a:ext cx="12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74" name="Line 474"/>
            <p:cNvSpPr>
              <a:spLocks noChangeShapeType="1"/>
            </p:cNvSpPr>
            <p:nvPr/>
          </p:nvSpPr>
          <p:spPr bwMode="auto">
            <a:xfrm>
              <a:off x="256" y="187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Rectangle 475"/>
            <p:cNvSpPr>
              <a:spLocks noChangeArrowheads="1"/>
            </p:cNvSpPr>
            <p:nvPr/>
          </p:nvSpPr>
          <p:spPr bwMode="auto">
            <a:xfrm>
              <a:off x="1457"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76" name="Line 476"/>
            <p:cNvSpPr>
              <a:spLocks noChangeShapeType="1"/>
            </p:cNvSpPr>
            <p:nvPr/>
          </p:nvSpPr>
          <p:spPr bwMode="auto">
            <a:xfrm>
              <a:off x="1457"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477"/>
            <p:cNvSpPr>
              <a:spLocks noChangeShapeType="1"/>
            </p:cNvSpPr>
            <p:nvPr/>
          </p:nvSpPr>
          <p:spPr bwMode="auto">
            <a:xfrm>
              <a:off x="1457"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Rectangle 478"/>
            <p:cNvSpPr>
              <a:spLocks noChangeArrowheads="1"/>
            </p:cNvSpPr>
            <p:nvPr/>
          </p:nvSpPr>
          <p:spPr bwMode="auto">
            <a:xfrm>
              <a:off x="1464" y="1877"/>
              <a:ext cx="13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79" name="Line 479"/>
            <p:cNvSpPr>
              <a:spLocks noChangeShapeType="1"/>
            </p:cNvSpPr>
            <p:nvPr/>
          </p:nvSpPr>
          <p:spPr bwMode="auto">
            <a:xfrm>
              <a:off x="1464" y="1877"/>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481"/>
            <p:cNvSpPr>
              <a:spLocks noChangeShapeType="1"/>
            </p:cNvSpPr>
            <p:nvPr/>
          </p:nvSpPr>
          <p:spPr bwMode="auto">
            <a:xfrm>
              <a:off x="2765"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482"/>
            <p:cNvSpPr>
              <a:spLocks noChangeShapeType="1"/>
            </p:cNvSpPr>
            <p:nvPr/>
          </p:nvSpPr>
          <p:spPr bwMode="auto">
            <a:xfrm>
              <a:off x="2765"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Rectangle 483"/>
            <p:cNvSpPr>
              <a:spLocks noChangeArrowheads="1"/>
            </p:cNvSpPr>
            <p:nvPr/>
          </p:nvSpPr>
          <p:spPr bwMode="auto">
            <a:xfrm>
              <a:off x="2772" y="1877"/>
              <a:ext cx="13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83" name="Line 484"/>
            <p:cNvSpPr>
              <a:spLocks noChangeShapeType="1"/>
            </p:cNvSpPr>
            <p:nvPr/>
          </p:nvSpPr>
          <p:spPr bwMode="auto">
            <a:xfrm>
              <a:off x="2772" y="1877"/>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486"/>
            <p:cNvSpPr>
              <a:spLocks noChangeShapeType="1"/>
            </p:cNvSpPr>
            <p:nvPr/>
          </p:nvSpPr>
          <p:spPr bwMode="auto">
            <a:xfrm>
              <a:off x="4171"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487"/>
            <p:cNvSpPr>
              <a:spLocks noChangeShapeType="1"/>
            </p:cNvSpPr>
            <p:nvPr/>
          </p:nvSpPr>
          <p:spPr bwMode="auto">
            <a:xfrm>
              <a:off x="4171"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Rectangle 488"/>
            <p:cNvSpPr>
              <a:spLocks noChangeArrowheads="1"/>
            </p:cNvSpPr>
            <p:nvPr/>
          </p:nvSpPr>
          <p:spPr bwMode="auto">
            <a:xfrm>
              <a:off x="4178" y="1877"/>
              <a:ext cx="130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87" name="Line 489"/>
            <p:cNvSpPr>
              <a:spLocks noChangeShapeType="1"/>
            </p:cNvSpPr>
            <p:nvPr/>
          </p:nvSpPr>
          <p:spPr bwMode="auto">
            <a:xfrm>
              <a:off x="4178" y="1877"/>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Rectangle 490"/>
            <p:cNvSpPr>
              <a:spLocks noChangeArrowheads="1"/>
            </p:cNvSpPr>
            <p:nvPr/>
          </p:nvSpPr>
          <p:spPr bwMode="auto">
            <a:xfrm>
              <a:off x="5478" y="18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89" name="Line 491"/>
            <p:cNvSpPr>
              <a:spLocks noChangeShapeType="1"/>
            </p:cNvSpPr>
            <p:nvPr/>
          </p:nvSpPr>
          <p:spPr bwMode="auto">
            <a:xfrm>
              <a:off x="5478" y="1877"/>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 name="Line 492"/>
            <p:cNvSpPr>
              <a:spLocks noChangeShapeType="1"/>
            </p:cNvSpPr>
            <p:nvPr/>
          </p:nvSpPr>
          <p:spPr bwMode="auto">
            <a:xfrm>
              <a:off x="5478" y="187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Rectangle 493"/>
            <p:cNvSpPr>
              <a:spLocks noChangeArrowheads="1"/>
            </p:cNvSpPr>
            <p:nvPr/>
          </p:nvSpPr>
          <p:spPr bwMode="auto">
            <a:xfrm>
              <a:off x="249"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92" name="Line 494"/>
            <p:cNvSpPr>
              <a:spLocks noChangeShapeType="1"/>
            </p:cNvSpPr>
            <p:nvPr/>
          </p:nvSpPr>
          <p:spPr bwMode="auto">
            <a:xfrm>
              <a:off x="249"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496"/>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497"/>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499"/>
            <p:cNvSpPr>
              <a:spLocks noChangeShapeType="1"/>
            </p:cNvSpPr>
            <p:nvPr/>
          </p:nvSpPr>
          <p:spPr bwMode="auto">
            <a:xfrm>
              <a:off x="249"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500"/>
            <p:cNvSpPr>
              <a:spLocks noChangeShapeType="1"/>
            </p:cNvSpPr>
            <p:nvPr/>
          </p:nvSpPr>
          <p:spPr bwMode="auto">
            <a:xfrm>
              <a:off x="249"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502"/>
            <p:cNvSpPr>
              <a:spLocks noChangeShapeType="1"/>
            </p:cNvSpPr>
            <p:nvPr/>
          </p:nvSpPr>
          <p:spPr bwMode="auto">
            <a:xfrm>
              <a:off x="256" y="208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Rectangle 503"/>
            <p:cNvSpPr>
              <a:spLocks noChangeArrowheads="1"/>
            </p:cNvSpPr>
            <p:nvPr/>
          </p:nvSpPr>
          <p:spPr bwMode="auto">
            <a:xfrm>
              <a:off x="1457"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199" name="Line 504"/>
            <p:cNvSpPr>
              <a:spLocks noChangeShapeType="1"/>
            </p:cNvSpPr>
            <p:nvPr/>
          </p:nvSpPr>
          <p:spPr bwMode="auto">
            <a:xfrm>
              <a:off x="1457"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506"/>
            <p:cNvSpPr>
              <a:spLocks noChangeShapeType="1"/>
            </p:cNvSpPr>
            <p:nvPr/>
          </p:nvSpPr>
          <p:spPr bwMode="auto">
            <a:xfrm>
              <a:off x="1457"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507"/>
            <p:cNvSpPr>
              <a:spLocks noChangeShapeType="1"/>
            </p:cNvSpPr>
            <p:nvPr/>
          </p:nvSpPr>
          <p:spPr bwMode="auto">
            <a:xfrm>
              <a:off x="1457"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509"/>
            <p:cNvSpPr>
              <a:spLocks noChangeShapeType="1"/>
            </p:cNvSpPr>
            <p:nvPr/>
          </p:nvSpPr>
          <p:spPr bwMode="auto">
            <a:xfrm>
              <a:off x="1464" y="2081"/>
              <a:ext cx="13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511"/>
            <p:cNvSpPr>
              <a:spLocks noChangeShapeType="1"/>
            </p:cNvSpPr>
            <p:nvPr/>
          </p:nvSpPr>
          <p:spPr bwMode="auto">
            <a:xfrm>
              <a:off x="2918"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Line 513"/>
            <p:cNvSpPr>
              <a:spLocks noChangeShapeType="1"/>
            </p:cNvSpPr>
            <p:nvPr/>
          </p:nvSpPr>
          <p:spPr bwMode="auto">
            <a:xfrm>
              <a:off x="2765"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514"/>
            <p:cNvSpPr>
              <a:spLocks noChangeShapeType="1"/>
            </p:cNvSpPr>
            <p:nvPr/>
          </p:nvSpPr>
          <p:spPr bwMode="auto">
            <a:xfrm>
              <a:off x="2765"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516"/>
            <p:cNvSpPr>
              <a:spLocks noChangeShapeType="1"/>
            </p:cNvSpPr>
            <p:nvPr/>
          </p:nvSpPr>
          <p:spPr bwMode="auto">
            <a:xfrm>
              <a:off x="2772" y="2081"/>
              <a:ext cx="139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518"/>
            <p:cNvSpPr>
              <a:spLocks noChangeShapeType="1"/>
            </p:cNvSpPr>
            <p:nvPr/>
          </p:nvSpPr>
          <p:spPr bwMode="auto">
            <a:xfrm>
              <a:off x="4171"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520"/>
            <p:cNvSpPr>
              <a:spLocks noChangeShapeType="1"/>
            </p:cNvSpPr>
            <p:nvPr/>
          </p:nvSpPr>
          <p:spPr bwMode="auto">
            <a:xfrm>
              <a:off x="4171"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521"/>
            <p:cNvSpPr>
              <a:spLocks noChangeShapeType="1"/>
            </p:cNvSpPr>
            <p:nvPr/>
          </p:nvSpPr>
          <p:spPr bwMode="auto">
            <a:xfrm>
              <a:off x="4171"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523"/>
            <p:cNvSpPr>
              <a:spLocks noChangeShapeType="1"/>
            </p:cNvSpPr>
            <p:nvPr/>
          </p:nvSpPr>
          <p:spPr bwMode="auto">
            <a:xfrm>
              <a:off x="4178" y="2081"/>
              <a:ext cx="13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Rectangle 524"/>
            <p:cNvSpPr>
              <a:spLocks noChangeArrowheads="1"/>
            </p:cNvSpPr>
            <p:nvPr/>
          </p:nvSpPr>
          <p:spPr bwMode="auto">
            <a:xfrm>
              <a:off x="5478" y="1884"/>
              <a:ext cx="7"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latin typeface="Trebuchet MS" charset="0"/>
                <a:cs typeface="Trebuchet MS" charset="0"/>
              </a:endParaRPr>
            </a:p>
          </p:txBody>
        </p:sp>
        <p:sp>
          <p:nvSpPr>
            <p:cNvPr id="212" name="Line 525"/>
            <p:cNvSpPr>
              <a:spLocks noChangeShapeType="1"/>
            </p:cNvSpPr>
            <p:nvPr/>
          </p:nvSpPr>
          <p:spPr bwMode="auto">
            <a:xfrm>
              <a:off x="5478" y="1884"/>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527"/>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528"/>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530"/>
            <p:cNvSpPr>
              <a:spLocks noChangeShapeType="1"/>
            </p:cNvSpPr>
            <p:nvPr/>
          </p:nvSpPr>
          <p:spPr bwMode="auto">
            <a:xfrm>
              <a:off x="5478" y="2081"/>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531"/>
            <p:cNvSpPr>
              <a:spLocks noChangeShapeType="1"/>
            </p:cNvSpPr>
            <p:nvPr/>
          </p:nvSpPr>
          <p:spPr bwMode="auto">
            <a:xfrm>
              <a:off x="5478" y="2081"/>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8" name="Rectangle 532"/>
          <p:cNvSpPr>
            <a:spLocks noChangeArrowheads="1"/>
          </p:cNvSpPr>
          <p:nvPr/>
        </p:nvSpPr>
        <p:spPr bwMode="auto">
          <a:xfrm>
            <a:off x="701364" y="4198257"/>
            <a:ext cx="77745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CA" sz="2000" dirty="0">
                <a:latin typeface="Helvetica"/>
                <a:cs typeface="Helvetica"/>
              </a:rPr>
              <a:t>If </a:t>
            </a:r>
            <a:r>
              <a:rPr lang="en-CA" sz="2000" dirty="0" err="1">
                <a:latin typeface="Helvetica"/>
                <a:cs typeface="Helvetica"/>
              </a:rPr>
              <a:t>EmpNum</a:t>
            </a:r>
            <a:r>
              <a:rPr lang="en-CA" sz="2000" dirty="0">
                <a:latin typeface="Helvetica"/>
                <a:cs typeface="Helvetica"/>
              </a:rPr>
              <a:t> is the PK then the FDs:</a:t>
            </a:r>
          </a:p>
          <a:p>
            <a:pPr>
              <a:defRPr/>
            </a:pPr>
            <a:r>
              <a:rPr lang="en-CA" sz="2000" dirty="0">
                <a:latin typeface="Helvetica"/>
                <a:cs typeface="Helvetica"/>
              </a:rPr>
              <a:t>	 </a:t>
            </a:r>
            <a:r>
              <a:rPr lang="en-CA" sz="2400" b="1" dirty="0" err="1">
                <a:latin typeface="Helvetica"/>
                <a:cs typeface="Helvetica"/>
              </a:rPr>
              <a:t>EmpNum</a:t>
            </a:r>
            <a:r>
              <a:rPr lang="en-CA" sz="2400" b="1" dirty="0">
                <a:latin typeface="Helvetica"/>
                <a:cs typeface="Helvetica"/>
              </a:rPr>
              <a:t> </a:t>
            </a:r>
            <a:r>
              <a:rPr sz="2400" b="1" noProof="1">
                <a:latin typeface="Helvetica"/>
                <a:cs typeface="Helvetica"/>
              </a:rPr>
              <a:t> </a:t>
            </a:r>
            <a:r>
              <a:rPr sz="2400" b="1" noProof="1">
                <a:latin typeface="Helvetica"/>
                <a:cs typeface="Helvetica"/>
                <a:sym typeface="Wingdings" charset="0"/>
              </a:rPr>
              <a:t></a:t>
            </a:r>
            <a:r>
              <a:rPr sz="2400" b="1" noProof="1">
                <a:latin typeface="Helvetica"/>
                <a:cs typeface="Helvetica"/>
              </a:rPr>
              <a:t> </a:t>
            </a:r>
            <a:r>
              <a:rPr lang="en-CA" sz="2400" b="1" dirty="0" err="1">
                <a:latin typeface="Helvetica"/>
                <a:cs typeface="Helvetica"/>
              </a:rPr>
              <a:t>EmpEmail</a:t>
            </a:r>
            <a:r>
              <a:rPr lang="en-CA" sz="2400" b="1" dirty="0">
                <a:latin typeface="Helvetica"/>
                <a:cs typeface="Helvetica"/>
              </a:rPr>
              <a:t>, </a:t>
            </a:r>
            <a:r>
              <a:rPr lang="en-CA" sz="2400" b="1" dirty="0" err="1">
                <a:latin typeface="Helvetica"/>
                <a:cs typeface="Helvetica"/>
              </a:rPr>
              <a:t>EmpFname</a:t>
            </a:r>
            <a:r>
              <a:rPr lang="en-CA" sz="2400" b="1" dirty="0">
                <a:latin typeface="Helvetica"/>
                <a:cs typeface="Helvetica"/>
              </a:rPr>
              <a:t>, </a:t>
            </a:r>
            <a:r>
              <a:rPr lang="en-CA" sz="2400" b="1" dirty="0" err="1">
                <a:latin typeface="Helvetica"/>
                <a:cs typeface="Helvetica"/>
              </a:rPr>
              <a:t>EmpLname</a:t>
            </a:r>
            <a:r>
              <a:rPr lang="en-CA" sz="2400" b="1" dirty="0">
                <a:latin typeface="Helvetica"/>
                <a:cs typeface="Helvetica"/>
              </a:rPr>
              <a:t> </a:t>
            </a:r>
            <a:endParaRPr lang="en-US" sz="2400" b="1" dirty="0">
              <a:latin typeface="Helvetica"/>
              <a:cs typeface="Helvetica"/>
            </a:endParaRPr>
          </a:p>
        </p:txBody>
      </p:sp>
    </p:spTree>
    <p:extLst>
      <p:ext uri="{BB962C8B-B14F-4D97-AF65-F5344CB8AC3E}">
        <p14:creationId xmlns:p14="http://schemas.microsoft.com/office/powerpoint/2010/main" val="21611467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pPr marL="0" indent="0">
              <a:buNone/>
            </a:pPr>
            <a:r>
              <a:rPr lang="en-US" dirty="0"/>
              <a:t>The official qualifications for 2NF are</a:t>
            </a:r>
            <a:r>
              <a:rPr lang="en-US" dirty="0" smtClean="0"/>
              <a:t>:</a:t>
            </a:r>
          </a:p>
          <a:p>
            <a:pPr marL="514350" indent="-514350">
              <a:buFont typeface="Wingdings 3" charset="2"/>
              <a:buAutoNum type="arabicPeriod"/>
              <a:defRPr/>
            </a:pPr>
            <a:r>
              <a:rPr lang="en-US" sz="2400" dirty="0"/>
              <a:t>A table is already in 1NF.</a:t>
            </a:r>
          </a:p>
          <a:p>
            <a:pPr marL="514350" indent="-514350">
              <a:buFont typeface="Wingdings 3" charset="2"/>
              <a:buAutoNum type="arabicPeriod"/>
              <a:defRPr/>
            </a:pPr>
            <a:r>
              <a:rPr lang="en-US" sz="2400" dirty="0"/>
              <a:t>All </a:t>
            </a:r>
            <a:r>
              <a:rPr lang="en-US" sz="2400" dirty="0" err="1"/>
              <a:t>nonkey</a:t>
            </a:r>
            <a:r>
              <a:rPr lang="en-US" sz="2400" dirty="0"/>
              <a:t> attributes are fully dependent on the primary key.</a:t>
            </a:r>
          </a:p>
          <a:p>
            <a:pPr>
              <a:buFont typeface="Wingdings 3" charset="2"/>
              <a:buNone/>
              <a:defRPr/>
            </a:pPr>
            <a:r>
              <a:rPr lang="en-US" sz="2400" i="1" dirty="0"/>
              <a:t>	All partial dependencies are removed to place in another table</a:t>
            </a:r>
            <a:endParaRPr lang="en-US" sz="2000" dirty="0"/>
          </a:p>
          <a:p>
            <a:pPr marL="0" indent="0">
              <a:buNone/>
            </a:pPr>
            <a:endParaRPr lang="en-US" dirty="0"/>
          </a:p>
        </p:txBody>
      </p:sp>
    </p:spTree>
    <p:extLst>
      <p:ext uri="{BB962C8B-B14F-4D97-AF65-F5344CB8AC3E}">
        <p14:creationId xmlns:p14="http://schemas.microsoft.com/office/powerpoint/2010/main" val="1963698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graphicFrame>
        <p:nvGraphicFramePr>
          <p:cNvPr id="4" name="Content Placeholder 3"/>
          <p:cNvGraphicFramePr>
            <a:graphicFrameLocks/>
          </p:cNvGraphicFramePr>
          <p:nvPr>
            <p:extLst>
              <p:ext uri="{D42A27DB-BD31-4B8C-83A1-F6EECF244321}">
                <p14:modId xmlns:p14="http://schemas.microsoft.com/office/powerpoint/2010/main" val="146858249"/>
              </p:ext>
            </p:extLst>
          </p:nvPr>
        </p:nvGraphicFramePr>
        <p:xfrm>
          <a:off x="946064" y="2191232"/>
          <a:ext cx="5591630" cy="1713531"/>
        </p:xfrm>
        <a:graphic>
          <a:graphicData uri="http://schemas.openxmlformats.org/drawingml/2006/table">
            <a:tbl>
              <a:tblPr firstRow="1" bandRow="1">
                <a:tableStyleId>{5C22544A-7EE6-4342-B048-85BDC9FD1C3A}</a:tableStyleId>
              </a:tblPr>
              <a:tblGrid>
                <a:gridCol w="1280278"/>
                <a:gridCol w="1280278"/>
                <a:gridCol w="1415044"/>
                <a:gridCol w="1616030"/>
              </a:tblGrid>
              <a:tr h="286394">
                <a:tc>
                  <a:txBody>
                    <a:bodyPr/>
                    <a:lstStyle/>
                    <a:p>
                      <a:r>
                        <a:rPr lang="en-US" sz="1400" u="sng" dirty="0" err="1" smtClean="0">
                          <a:latin typeface="Helvetica"/>
                          <a:ea typeface="Trebuchet MS" charset="0"/>
                          <a:cs typeface="Helvetica"/>
                        </a:rPr>
                        <a:t>CourseID</a:t>
                      </a:r>
                      <a:endParaRPr lang="en-US" sz="1400" u="sng" dirty="0">
                        <a:latin typeface="Helvetica"/>
                        <a:ea typeface="Trebuchet MS" charset="0"/>
                        <a:cs typeface="Helvetica"/>
                      </a:endParaRPr>
                    </a:p>
                  </a:txBody>
                  <a:tcPr marL="70631" marR="70631" marT="35309" marB="35309"/>
                </a:tc>
                <a:tc>
                  <a:txBody>
                    <a:bodyPr/>
                    <a:lstStyle/>
                    <a:p>
                      <a:r>
                        <a:rPr lang="en-US" sz="1400" u="sng" dirty="0" err="1" smtClean="0">
                          <a:latin typeface="Helvetica"/>
                          <a:ea typeface="Trebuchet MS" charset="0"/>
                          <a:cs typeface="Helvetica"/>
                        </a:rPr>
                        <a:t>SemesterID</a:t>
                      </a:r>
                      <a:endParaRPr lang="en-US" sz="1400" u="sng" dirty="0">
                        <a:latin typeface="Helvetica"/>
                        <a:ea typeface="Trebuchet MS" charset="0"/>
                        <a:cs typeface="Helvetica"/>
                      </a:endParaRPr>
                    </a:p>
                  </a:txBody>
                  <a:tcPr marL="70631" marR="70631" marT="35309" marB="35309"/>
                </a:tc>
                <a:tc>
                  <a:txBody>
                    <a:bodyPr/>
                    <a:lstStyle/>
                    <a:p>
                      <a:r>
                        <a:rPr lang="en-US" sz="1400" dirty="0" err="1" smtClean="0">
                          <a:latin typeface="Helvetica"/>
                          <a:ea typeface="Trebuchet MS" charset="0"/>
                          <a:cs typeface="Helvetica"/>
                        </a:rPr>
                        <a:t>Num</a:t>
                      </a:r>
                      <a:r>
                        <a:rPr lang="en-US" sz="1400" baseline="0" dirty="0" smtClean="0">
                          <a:latin typeface="Helvetica"/>
                          <a:ea typeface="Trebuchet MS" charset="0"/>
                          <a:cs typeface="Helvetica"/>
                        </a:rPr>
                        <a:t> </a:t>
                      </a:r>
                      <a:r>
                        <a:rPr lang="en-US" sz="1400" dirty="0" smtClean="0">
                          <a:latin typeface="Helvetica"/>
                          <a:ea typeface="Trebuchet MS" charset="0"/>
                          <a:cs typeface="Helvetica"/>
                        </a:rPr>
                        <a:t>Student</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Course</a:t>
                      </a:r>
                      <a:r>
                        <a:rPr lang="en-US" sz="1400" baseline="0" dirty="0" smtClean="0">
                          <a:latin typeface="Helvetica"/>
                          <a:ea typeface="Trebuchet MS" charset="0"/>
                          <a:cs typeface="Helvetica"/>
                        </a:rPr>
                        <a:t> Name</a:t>
                      </a:r>
                      <a:endParaRPr lang="en-US" sz="1400" dirty="0">
                        <a:latin typeface="Helvetica"/>
                        <a:ea typeface="Trebuchet MS" charset="0"/>
                        <a:cs typeface="Helvetica"/>
                      </a:endParaRPr>
                    </a:p>
                  </a:txBody>
                  <a:tcPr marL="70631" marR="70631" marT="35309" marB="35309"/>
                </a:tc>
              </a:tr>
              <a:tr h="286394">
                <a:tc>
                  <a:txBody>
                    <a:bodyPr/>
                    <a:lstStyle/>
                    <a:p>
                      <a:r>
                        <a:rPr lang="en-US" sz="1400" dirty="0" smtClean="0">
                          <a:latin typeface="Helvetica"/>
                          <a:ea typeface="Trebuchet MS" charset="0"/>
                          <a:cs typeface="Helvetica"/>
                        </a:rPr>
                        <a:t>IT101</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201301</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25</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Database</a:t>
                      </a:r>
                      <a:endParaRPr lang="en-US" sz="1400" dirty="0">
                        <a:latin typeface="Helvetica"/>
                        <a:ea typeface="Trebuchet MS" charset="0"/>
                        <a:cs typeface="Helvetica"/>
                      </a:endParaRPr>
                    </a:p>
                  </a:txBody>
                  <a:tcPr marL="70631" marR="70631" marT="35309" marB="35309"/>
                </a:tc>
              </a:tr>
              <a:tr h="286394">
                <a:tc>
                  <a:txBody>
                    <a:bodyPr/>
                    <a:lstStyle/>
                    <a:p>
                      <a:r>
                        <a:rPr lang="en-US" sz="1400" dirty="0" smtClean="0">
                          <a:latin typeface="Helvetica"/>
                          <a:ea typeface="Trebuchet MS" charset="0"/>
                          <a:cs typeface="Helvetica"/>
                        </a:rPr>
                        <a:t>IT101</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201302</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25</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Database</a:t>
                      </a:r>
                      <a:endParaRPr lang="en-US" sz="1400" dirty="0">
                        <a:latin typeface="Helvetica"/>
                        <a:ea typeface="Trebuchet MS" charset="0"/>
                        <a:cs typeface="Helvetica"/>
                      </a:endParaRPr>
                    </a:p>
                  </a:txBody>
                  <a:tcPr marL="70631" marR="70631" marT="35309" marB="35309"/>
                </a:tc>
              </a:tr>
              <a:tr h="282511">
                <a:tc>
                  <a:txBody>
                    <a:bodyPr/>
                    <a:lstStyle/>
                    <a:p>
                      <a:r>
                        <a:rPr lang="en-US" sz="1400" dirty="0" smtClean="0">
                          <a:latin typeface="Helvetica"/>
                          <a:ea typeface="Trebuchet MS" charset="0"/>
                          <a:cs typeface="Helvetica"/>
                        </a:rPr>
                        <a:t>IT102</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201301</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30</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Web </a:t>
                      </a:r>
                      <a:r>
                        <a:rPr lang="en-US" sz="1400" dirty="0" err="1" smtClean="0">
                          <a:latin typeface="Helvetica"/>
                          <a:ea typeface="Trebuchet MS" charset="0"/>
                          <a:cs typeface="Helvetica"/>
                        </a:rPr>
                        <a:t>Prog</a:t>
                      </a:r>
                      <a:endParaRPr lang="en-US" sz="1400" dirty="0">
                        <a:latin typeface="Helvetica"/>
                        <a:ea typeface="Trebuchet MS" charset="0"/>
                        <a:cs typeface="Helvetica"/>
                      </a:endParaRPr>
                    </a:p>
                  </a:txBody>
                  <a:tcPr marL="70631" marR="70631" marT="35309" marB="35309"/>
                </a:tc>
              </a:tr>
              <a:tr h="282511">
                <a:tc>
                  <a:txBody>
                    <a:bodyPr/>
                    <a:lstStyle/>
                    <a:p>
                      <a:r>
                        <a:rPr lang="en-US" sz="1400" dirty="0" smtClean="0">
                          <a:latin typeface="Helvetica"/>
                          <a:ea typeface="Trebuchet MS" charset="0"/>
                          <a:cs typeface="Helvetica"/>
                        </a:rPr>
                        <a:t>IT102</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201302</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35</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Web </a:t>
                      </a:r>
                      <a:r>
                        <a:rPr lang="en-US" sz="1400" dirty="0" err="1" smtClean="0">
                          <a:latin typeface="Helvetica"/>
                          <a:ea typeface="Trebuchet MS" charset="0"/>
                          <a:cs typeface="Helvetica"/>
                        </a:rPr>
                        <a:t>Prog</a:t>
                      </a:r>
                      <a:endParaRPr lang="en-US" sz="1400" dirty="0">
                        <a:latin typeface="Helvetica"/>
                        <a:ea typeface="Trebuchet MS" charset="0"/>
                        <a:cs typeface="Helvetica"/>
                      </a:endParaRPr>
                    </a:p>
                  </a:txBody>
                  <a:tcPr marL="70631" marR="70631" marT="35309" marB="35309"/>
                </a:tc>
              </a:tr>
              <a:tr h="286394">
                <a:tc>
                  <a:txBody>
                    <a:bodyPr/>
                    <a:lstStyle/>
                    <a:p>
                      <a:r>
                        <a:rPr lang="en-US" sz="1400" dirty="0" smtClean="0">
                          <a:latin typeface="Helvetica"/>
                          <a:ea typeface="Trebuchet MS" charset="0"/>
                          <a:cs typeface="Helvetica"/>
                        </a:rPr>
                        <a:t>IT103</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201401</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20</a:t>
                      </a:r>
                      <a:endParaRPr lang="en-US" sz="1400" dirty="0">
                        <a:latin typeface="Helvetica"/>
                        <a:ea typeface="Trebuchet MS" charset="0"/>
                        <a:cs typeface="Helvetica"/>
                      </a:endParaRPr>
                    </a:p>
                  </a:txBody>
                  <a:tcPr marL="70631" marR="70631" marT="35309" marB="35309"/>
                </a:tc>
                <a:tc>
                  <a:txBody>
                    <a:bodyPr/>
                    <a:lstStyle/>
                    <a:p>
                      <a:r>
                        <a:rPr lang="en-US" sz="1400" dirty="0" smtClean="0">
                          <a:latin typeface="Helvetica"/>
                          <a:ea typeface="Trebuchet MS" charset="0"/>
                          <a:cs typeface="Helvetica"/>
                        </a:rPr>
                        <a:t>Networking</a:t>
                      </a:r>
                      <a:endParaRPr lang="en-US" sz="1400" dirty="0">
                        <a:latin typeface="Helvetica"/>
                        <a:ea typeface="Trebuchet MS" charset="0"/>
                        <a:cs typeface="Helvetica"/>
                      </a:endParaRPr>
                    </a:p>
                  </a:txBody>
                  <a:tcPr marL="70631" marR="70631" marT="35309" marB="35309"/>
                </a:tc>
              </a:tr>
            </a:tbl>
          </a:graphicData>
        </a:graphic>
      </p:graphicFrame>
      <p:sp>
        <p:nvSpPr>
          <p:cNvPr id="5" name="TextBox 4"/>
          <p:cNvSpPr txBox="1">
            <a:spLocks noChangeArrowheads="1"/>
          </p:cNvSpPr>
          <p:nvPr/>
        </p:nvSpPr>
        <p:spPr bwMode="auto">
          <a:xfrm>
            <a:off x="946064" y="1791122"/>
            <a:ext cx="4713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a:latin typeface="Helvetica"/>
                <a:cs typeface="Helvetica"/>
              </a:rPr>
              <a:t>Example of a table not in 2NF:</a:t>
            </a:r>
          </a:p>
        </p:txBody>
      </p:sp>
      <p:sp>
        <p:nvSpPr>
          <p:cNvPr id="6" name="Right Brace 5"/>
          <p:cNvSpPr/>
          <p:nvPr/>
        </p:nvSpPr>
        <p:spPr bwMode="auto">
          <a:xfrm rot="5400000">
            <a:off x="1970238" y="2845297"/>
            <a:ext cx="470874" cy="2589807"/>
          </a:xfrm>
          <a:prstGeom prst="rightBrace">
            <a:avLst>
              <a:gd name="adj1" fmla="val 64184"/>
              <a:gd name="adj2" fmla="val 5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endParaRPr lang="en-US" sz="2400" smtClean="0">
              <a:latin typeface="Tahoma" charset="0"/>
            </a:endParaRPr>
          </a:p>
        </p:txBody>
      </p:sp>
      <p:sp>
        <p:nvSpPr>
          <p:cNvPr id="7" name="TextBox 6"/>
          <p:cNvSpPr txBox="1">
            <a:spLocks noChangeArrowheads="1"/>
          </p:cNvSpPr>
          <p:nvPr/>
        </p:nvSpPr>
        <p:spPr bwMode="auto">
          <a:xfrm>
            <a:off x="1901371" y="4364392"/>
            <a:ext cx="2198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Helvetica"/>
                <a:cs typeface="Helvetica"/>
              </a:rPr>
              <a:t>Primary Key</a:t>
            </a:r>
          </a:p>
        </p:txBody>
      </p:sp>
      <p:cxnSp>
        <p:nvCxnSpPr>
          <p:cNvPr id="8" name="Straight Connector 7"/>
          <p:cNvCxnSpPr/>
          <p:nvPr/>
        </p:nvCxnSpPr>
        <p:spPr bwMode="auto">
          <a:xfrm>
            <a:off x="5717721" y="3904764"/>
            <a:ext cx="1" cy="864241"/>
          </a:xfrm>
          <a:prstGeom prst="line">
            <a:avLst/>
          </a:prstGeom>
          <a:ln>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flipH="1">
            <a:off x="1386029" y="4769004"/>
            <a:ext cx="4301671"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V="1">
            <a:off x="1386028" y="3958664"/>
            <a:ext cx="1" cy="811455"/>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1" name="TextBox 10"/>
          <p:cNvSpPr txBox="1">
            <a:spLocks noChangeArrowheads="1"/>
          </p:cNvSpPr>
          <p:nvPr/>
        </p:nvSpPr>
        <p:spPr bwMode="auto">
          <a:xfrm>
            <a:off x="573315" y="4844733"/>
            <a:ext cx="857068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Helvetica"/>
                <a:cs typeface="Helvetica"/>
              </a:rPr>
              <a:t>The </a:t>
            </a:r>
            <a:r>
              <a:rPr lang="en-US" sz="1600" i="1" dirty="0">
                <a:latin typeface="Helvetica"/>
                <a:cs typeface="Helvetica"/>
              </a:rPr>
              <a:t>Course Name</a:t>
            </a:r>
            <a:r>
              <a:rPr lang="en-US" sz="1600" dirty="0">
                <a:latin typeface="Helvetica"/>
                <a:cs typeface="Helvetica"/>
              </a:rPr>
              <a:t> depends on only </a:t>
            </a:r>
            <a:r>
              <a:rPr lang="en-US" sz="1600" i="1" dirty="0" err="1">
                <a:latin typeface="Helvetica"/>
                <a:cs typeface="Helvetica"/>
              </a:rPr>
              <a:t>CourseID</a:t>
            </a:r>
            <a:r>
              <a:rPr lang="en-US" sz="1600" dirty="0">
                <a:latin typeface="Helvetica"/>
                <a:cs typeface="Helvetica"/>
              </a:rPr>
              <a:t>, a part of the primary key</a:t>
            </a:r>
            <a:br>
              <a:rPr lang="en-US" sz="1600" dirty="0">
                <a:latin typeface="Helvetica"/>
                <a:cs typeface="Helvetica"/>
              </a:rPr>
            </a:br>
            <a:r>
              <a:rPr lang="en-US" sz="1600" dirty="0">
                <a:latin typeface="Helvetica"/>
                <a:cs typeface="Helvetica"/>
              </a:rPr>
              <a:t>not the whole primary {</a:t>
            </a:r>
            <a:r>
              <a:rPr lang="en-US" sz="1600" i="1" dirty="0" err="1">
                <a:latin typeface="Helvetica"/>
                <a:cs typeface="Helvetica"/>
              </a:rPr>
              <a:t>CourseID</a:t>
            </a:r>
            <a:r>
              <a:rPr lang="en-US" sz="1600" i="1" dirty="0">
                <a:latin typeface="Helvetica"/>
                <a:cs typeface="Helvetica"/>
              </a:rPr>
              <a:t>, </a:t>
            </a:r>
            <a:r>
              <a:rPr lang="en-US" sz="1600" i="1" dirty="0" err="1">
                <a:latin typeface="Helvetica"/>
                <a:cs typeface="Helvetica"/>
              </a:rPr>
              <a:t>SemesterID</a:t>
            </a:r>
            <a:r>
              <a:rPr lang="en-US" sz="1600" dirty="0">
                <a:latin typeface="Helvetica"/>
                <a:cs typeface="Helvetica"/>
              </a:rPr>
              <a:t>}.It’s called </a:t>
            </a:r>
            <a:r>
              <a:rPr lang="en-US" sz="1600" b="1" dirty="0">
                <a:latin typeface="Helvetica"/>
                <a:cs typeface="Helvetica"/>
              </a:rPr>
              <a:t>partial dependency</a:t>
            </a:r>
            <a:r>
              <a:rPr lang="en-US" sz="1600" dirty="0">
                <a:latin typeface="Helvetica"/>
                <a:cs typeface="Helvetica"/>
              </a:rPr>
              <a:t>.</a:t>
            </a:r>
          </a:p>
        </p:txBody>
      </p:sp>
      <p:sp>
        <p:nvSpPr>
          <p:cNvPr id="12" name="TextBox 11"/>
          <p:cNvSpPr txBox="1">
            <a:spLocks noChangeArrowheads="1"/>
          </p:cNvSpPr>
          <p:nvPr/>
        </p:nvSpPr>
        <p:spPr bwMode="auto">
          <a:xfrm>
            <a:off x="566057" y="5429509"/>
            <a:ext cx="9553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latin typeface="Helvetica"/>
                <a:cs typeface="Helvetica"/>
              </a:rPr>
              <a:t>Solution: </a:t>
            </a:r>
          </a:p>
          <a:p>
            <a:r>
              <a:rPr lang="en-US" sz="2000" i="1" dirty="0">
                <a:latin typeface="Helvetica"/>
                <a:cs typeface="Helvetica"/>
              </a:rPr>
              <a:t>Remove </a:t>
            </a:r>
            <a:r>
              <a:rPr lang="en-US" sz="2000" b="1" i="1" dirty="0" err="1">
                <a:latin typeface="Helvetica"/>
                <a:cs typeface="Helvetica"/>
              </a:rPr>
              <a:t>CourseID</a:t>
            </a:r>
            <a:r>
              <a:rPr lang="en-US" sz="2000" i="1" dirty="0">
                <a:latin typeface="Helvetica"/>
                <a:cs typeface="Helvetica"/>
              </a:rPr>
              <a:t> and </a:t>
            </a:r>
            <a:r>
              <a:rPr lang="en-US" sz="2000" b="1" i="1" dirty="0">
                <a:latin typeface="Helvetica"/>
                <a:cs typeface="Helvetica"/>
              </a:rPr>
              <a:t>Course Name</a:t>
            </a:r>
            <a:r>
              <a:rPr lang="en-US" sz="2000" i="1" dirty="0">
                <a:latin typeface="Helvetica"/>
                <a:cs typeface="Helvetica"/>
              </a:rPr>
              <a:t> together to create a new table.</a:t>
            </a:r>
          </a:p>
        </p:txBody>
      </p:sp>
      <p:sp>
        <p:nvSpPr>
          <p:cNvPr id="13" name="Slide Number Placeholder 7"/>
          <p:cNvSpPr txBox="1">
            <a:spLocks/>
          </p:cNvSpPr>
          <p:nvPr/>
        </p:nvSpPr>
        <p:spPr bwMode="auto">
          <a:xfrm>
            <a:off x="837746" y="7213116"/>
            <a:ext cx="1530341" cy="2820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457200" rtl="0" eaLnBrk="1" latinLnBrk="0" hangingPunct="1">
              <a:defRPr sz="2400" kern="1200">
                <a:solidFill>
                  <a:schemeClr val="tx1"/>
                </a:solidFill>
                <a:latin typeface="Arial" charset="0"/>
                <a:ea typeface="ＭＳ Ｐゴシック" charset="0"/>
                <a:cs typeface="ＭＳ Ｐゴシック" charset="0"/>
              </a:defRPr>
            </a:lvl1pPr>
            <a:lvl2pPr marL="742950" indent="-285750" algn="l" defTabSz="457200" rtl="0" eaLnBrk="1" latinLnBrk="0" hangingPunct="1">
              <a:defRPr sz="2400" kern="1200">
                <a:solidFill>
                  <a:schemeClr val="tx1"/>
                </a:solidFill>
                <a:latin typeface="Arial" charset="0"/>
                <a:ea typeface="ＭＳ Ｐゴシック" charset="0"/>
                <a:cs typeface="+mn-cs"/>
              </a:defRPr>
            </a:lvl2pPr>
            <a:lvl3pPr marL="1143000" indent="-228600" algn="l" defTabSz="457200" rtl="0" eaLnBrk="1" latinLnBrk="0" hangingPunct="1">
              <a:defRPr sz="2400" kern="1200">
                <a:solidFill>
                  <a:schemeClr val="tx1"/>
                </a:solidFill>
                <a:latin typeface="Arial" charset="0"/>
                <a:ea typeface="ＭＳ Ｐゴシック" charset="0"/>
                <a:cs typeface="+mn-cs"/>
              </a:defRPr>
            </a:lvl3pPr>
            <a:lvl4pPr marL="1600200" indent="-228600" algn="l" defTabSz="457200" rtl="0" eaLnBrk="1" latinLnBrk="0" hangingPunct="1">
              <a:defRPr sz="2400" kern="1200">
                <a:solidFill>
                  <a:schemeClr val="tx1"/>
                </a:solidFill>
                <a:latin typeface="Arial" charset="0"/>
                <a:ea typeface="ＭＳ Ｐゴシック" charset="0"/>
                <a:cs typeface="+mn-cs"/>
              </a:defRPr>
            </a:lvl4pPr>
            <a:lvl5pPr marL="2057400" indent="-228600" algn="l" defTabSz="457200" rtl="0" eaLnBrk="1" latinLnBrk="0" hangingPunct="1">
              <a:defRPr sz="2400" kern="1200">
                <a:solidFill>
                  <a:schemeClr val="tx1"/>
                </a:solidFill>
                <a:latin typeface="Arial" charset="0"/>
                <a:ea typeface="ＭＳ Ｐゴシック" charset="0"/>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fld id="{C4920C9C-F519-324A-8C24-9EDBB5E58968}" type="slidenum">
              <a:rPr lang="en-US" sz="1400" smtClean="0">
                <a:solidFill>
                  <a:schemeClr val="tx2"/>
                </a:solidFill>
              </a:rPr>
              <a:pPr/>
              <a:t>24</a:t>
            </a:fld>
            <a:endParaRPr lang="en-US" sz="1400">
              <a:solidFill>
                <a:schemeClr val="tx2"/>
              </a:solidFill>
            </a:endParaRPr>
          </a:p>
        </p:txBody>
      </p:sp>
    </p:spTree>
    <p:extLst>
      <p:ext uri="{BB962C8B-B14F-4D97-AF65-F5344CB8AC3E}">
        <p14:creationId xmlns:p14="http://schemas.microsoft.com/office/powerpoint/2010/main" val="16014339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graphicFrame>
        <p:nvGraphicFramePr>
          <p:cNvPr id="4" name="Content Placeholder 3"/>
          <p:cNvGraphicFramePr>
            <a:graphicFrameLocks/>
          </p:cNvGraphicFramePr>
          <p:nvPr>
            <p:extLst>
              <p:ext uri="{D42A27DB-BD31-4B8C-83A1-F6EECF244321}">
                <p14:modId xmlns:p14="http://schemas.microsoft.com/office/powerpoint/2010/main" val="797607817"/>
              </p:ext>
            </p:extLst>
          </p:nvPr>
        </p:nvGraphicFramePr>
        <p:xfrm>
          <a:off x="266699" y="2029620"/>
          <a:ext cx="3749675" cy="2214564"/>
        </p:xfrm>
        <a:graphic>
          <a:graphicData uri="http://schemas.openxmlformats.org/drawingml/2006/table">
            <a:tbl>
              <a:tblPr firstRow="1" bandRow="1">
                <a:tableStyleId>{5C22544A-7EE6-4342-B048-85BDC9FD1C3A}</a:tableStyleId>
              </a:tblPr>
              <a:tblGrid>
                <a:gridCol w="1657498"/>
                <a:gridCol w="2092177"/>
              </a:tblGrid>
              <a:tr h="370770">
                <a:tc>
                  <a:txBody>
                    <a:bodyPr/>
                    <a:lstStyle/>
                    <a:p>
                      <a:r>
                        <a:rPr lang="en-US" sz="1600" u="none" dirty="0" err="1" smtClean="0">
                          <a:latin typeface="Helvetica"/>
                          <a:cs typeface="Helvetica"/>
                        </a:rPr>
                        <a:t>CourseID</a:t>
                      </a:r>
                      <a:endParaRPr lang="en-US" sz="1600" u="none" dirty="0">
                        <a:latin typeface="Helvetica"/>
                        <a:cs typeface="Helvetica"/>
                      </a:endParaRPr>
                    </a:p>
                  </a:txBody>
                  <a:tcPr marL="91442" marR="91442" marT="45711" marB="45711"/>
                </a:tc>
                <a:tc>
                  <a:txBody>
                    <a:bodyPr/>
                    <a:lstStyle/>
                    <a:p>
                      <a:r>
                        <a:rPr lang="en-US" sz="1600" dirty="0" smtClean="0">
                          <a:latin typeface="Helvetica"/>
                          <a:cs typeface="Helvetica"/>
                        </a:rPr>
                        <a:t>Course</a:t>
                      </a:r>
                      <a:r>
                        <a:rPr lang="en-US" sz="1600" baseline="0" dirty="0" smtClean="0">
                          <a:latin typeface="Helvetica"/>
                          <a:cs typeface="Helvetica"/>
                        </a:rPr>
                        <a:t> Name</a:t>
                      </a:r>
                      <a:endParaRPr lang="en-US" sz="1600" dirty="0">
                        <a:latin typeface="Helvetica"/>
                        <a:cs typeface="Helvetica"/>
                      </a:endParaRPr>
                    </a:p>
                  </a:txBody>
                  <a:tcPr marL="91442" marR="91442" marT="45711" marB="45711"/>
                </a:tc>
              </a:tr>
              <a:tr h="370770">
                <a:tc>
                  <a:txBody>
                    <a:bodyPr/>
                    <a:lstStyle/>
                    <a:p>
                      <a:r>
                        <a:rPr lang="en-US" sz="1600" dirty="0" smtClean="0">
                          <a:latin typeface="Helvetica"/>
                          <a:cs typeface="Helvetica"/>
                        </a:rPr>
                        <a:t>IT101</a:t>
                      </a:r>
                      <a:endParaRPr lang="en-US" sz="1600" dirty="0">
                        <a:latin typeface="Helvetica"/>
                        <a:cs typeface="Helvetica"/>
                      </a:endParaRPr>
                    </a:p>
                  </a:txBody>
                  <a:tcPr marL="91442" marR="91442" marT="45711" marB="45711"/>
                </a:tc>
                <a:tc>
                  <a:txBody>
                    <a:bodyPr/>
                    <a:lstStyle/>
                    <a:p>
                      <a:r>
                        <a:rPr lang="en-US" sz="1600" dirty="0" smtClean="0">
                          <a:latin typeface="Helvetica"/>
                          <a:cs typeface="Helvetica"/>
                        </a:rPr>
                        <a:t>Database</a:t>
                      </a:r>
                      <a:endParaRPr lang="en-US" sz="1600" dirty="0">
                        <a:latin typeface="Helvetica"/>
                        <a:cs typeface="Helvetica"/>
                      </a:endParaRPr>
                    </a:p>
                  </a:txBody>
                  <a:tcPr marL="91442" marR="91442" marT="45711" marB="45711"/>
                </a:tc>
              </a:tr>
              <a:tr h="370770">
                <a:tc>
                  <a:txBody>
                    <a:bodyPr/>
                    <a:lstStyle/>
                    <a:p>
                      <a:r>
                        <a:rPr lang="en-US" sz="1600" dirty="0" smtClean="0">
                          <a:latin typeface="Helvetica"/>
                          <a:cs typeface="Helvetica"/>
                        </a:rPr>
                        <a:t>IT101</a:t>
                      </a:r>
                      <a:endParaRPr lang="en-US" sz="1600" dirty="0">
                        <a:latin typeface="Helvetica"/>
                        <a:cs typeface="Helvetica"/>
                      </a:endParaRPr>
                    </a:p>
                  </a:txBody>
                  <a:tcPr marL="91442" marR="91442" marT="45711" marB="45711"/>
                </a:tc>
                <a:tc>
                  <a:txBody>
                    <a:bodyPr/>
                    <a:lstStyle/>
                    <a:p>
                      <a:r>
                        <a:rPr lang="en-US" sz="1600" dirty="0" smtClean="0">
                          <a:latin typeface="Helvetica"/>
                          <a:cs typeface="Helvetica"/>
                        </a:rPr>
                        <a:t>Database</a:t>
                      </a:r>
                      <a:endParaRPr lang="en-US" sz="1600" dirty="0">
                        <a:latin typeface="Helvetica"/>
                        <a:cs typeface="Helvetica"/>
                      </a:endParaRPr>
                    </a:p>
                  </a:txBody>
                  <a:tcPr marL="91442" marR="91442" marT="45711" marB="45711"/>
                </a:tc>
              </a:tr>
              <a:tr h="365742">
                <a:tc>
                  <a:txBody>
                    <a:bodyPr/>
                    <a:lstStyle/>
                    <a:p>
                      <a:r>
                        <a:rPr lang="en-US" sz="1600" dirty="0" smtClean="0">
                          <a:latin typeface="Helvetica"/>
                          <a:cs typeface="Helvetica"/>
                        </a:rPr>
                        <a:t>IT102</a:t>
                      </a:r>
                      <a:endParaRPr lang="en-US" sz="1600" dirty="0">
                        <a:latin typeface="Helvetica"/>
                        <a:cs typeface="Helvetica"/>
                      </a:endParaRPr>
                    </a:p>
                  </a:txBody>
                  <a:tcPr marL="91442" marR="91442" marT="45711" marB="45711"/>
                </a:tc>
                <a:tc>
                  <a:txBody>
                    <a:bodyPr/>
                    <a:lstStyle/>
                    <a:p>
                      <a:r>
                        <a:rPr lang="en-US" sz="1600" dirty="0" smtClean="0">
                          <a:latin typeface="Helvetica"/>
                          <a:cs typeface="Helvetica"/>
                        </a:rPr>
                        <a:t>Web </a:t>
                      </a:r>
                      <a:r>
                        <a:rPr lang="en-US" sz="1600" dirty="0" err="1" smtClean="0">
                          <a:latin typeface="Helvetica"/>
                          <a:cs typeface="Helvetica"/>
                        </a:rPr>
                        <a:t>Prog</a:t>
                      </a:r>
                      <a:endParaRPr lang="en-US" sz="1600" dirty="0">
                        <a:latin typeface="Helvetica"/>
                        <a:cs typeface="Helvetica"/>
                      </a:endParaRPr>
                    </a:p>
                  </a:txBody>
                  <a:tcPr marL="91442" marR="91442" marT="45711" marB="45711"/>
                </a:tc>
              </a:tr>
              <a:tr h="365742">
                <a:tc>
                  <a:txBody>
                    <a:bodyPr/>
                    <a:lstStyle/>
                    <a:p>
                      <a:r>
                        <a:rPr lang="en-US" sz="1600" dirty="0" smtClean="0">
                          <a:latin typeface="Helvetica"/>
                          <a:cs typeface="Helvetica"/>
                        </a:rPr>
                        <a:t>IT102</a:t>
                      </a:r>
                      <a:endParaRPr lang="en-US" sz="1600" dirty="0">
                        <a:latin typeface="Helvetica"/>
                        <a:cs typeface="Helvetica"/>
                      </a:endParaRPr>
                    </a:p>
                  </a:txBody>
                  <a:tcPr marL="91442" marR="91442" marT="45711" marB="45711"/>
                </a:tc>
                <a:tc>
                  <a:txBody>
                    <a:bodyPr/>
                    <a:lstStyle/>
                    <a:p>
                      <a:r>
                        <a:rPr lang="en-US" sz="1600" dirty="0" smtClean="0">
                          <a:latin typeface="Helvetica"/>
                          <a:cs typeface="Helvetica"/>
                        </a:rPr>
                        <a:t>Web </a:t>
                      </a:r>
                      <a:r>
                        <a:rPr lang="en-US" sz="1600" dirty="0" err="1" smtClean="0">
                          <a:latin typeface="Helvetica"/>
                          <a:cs typeface="Helvetica"/>
                        </a:rPr>
                        <a:t>Prog</a:t>
                      </a:r>
                      <a:endParaRPr lang="en-US" sz="1600" dirty="0">
                        <a:latin typeface="Helvetica"/>
                        <a:cs typeface="Helvetica"/>
                      </a:endParaRPr>
                    </a:p>
                  </a:txBody>
                  <a:tcPr marL="91442" marR="91442" marT="45711" marB="45711"/>
                </a:tc>
              </a:tr>
              <a:tr h="370770">
                <a:tc>
                  <a:txBody>
                    <a:bodyPr/>
                    <a:lstStyle/>
                    <a:p>
                      <a:r>
                        <a:rPr lang="en-US" sz="1600" dirty="0" smtClean="0">
                          <a:latin typeface="Helvetica"/>
                          <a:cs typeface="Helvetica"/>
                        </a:rPr>
                        <a:t>IT103</a:t>
                      </a:r>
                      <a:endParaRPr lang="en-US" sz="1600" dirty="0">
                        <a:latin typeface="Helvetica"/>
                        <a:cs typeface="Helvetica"/>
                      </a:endParaRPr>
                    </a:p>
                  </a:txBody>
                  <a:tcPr marL="91442" marR="91442" marT="45711" marB="45711"/>
                </a:tc>
                <a:tc>
                  <a:txBody>
                    <a:bodyPr/>
                    <a:lstStyle/>
                    <a:p>
                      <a:r>
                        <a:rPr lang="en-US" sz="1600" dirty="0" smtClean="0">
                          <a:latin typeface="Helvetica"/>
                          <a:cs typeface="Helvetica"/>
                        </a:rPr>
                        <a:t>Networking</a:t>
                      </a:r>
                      <a:endParaRPr lang="en-US" sz="1600" dirty="0">
                        <a:latin typeface="Helvetica"/>
                        <a:cs typeface="Helvetica"/>
                      </a:endParaRPr>
                    </a:p>
                  </a:txBody>
                  <a:tcPr marL="91442" marR="91442" marT="45711" marB="45711"/>
                </a:tc>
              </a:tr>
            </a:tbl>
          </a:graphicData>
        </a:graphic>
      </p:graphicFrame>
      <p:sp>
        <p:nvSpPr>
          <p:cNvPr id="6" name="TextBox 5"/>
          <p:cNvSpPr txBox="1">
            <a:spLocks noChangeArrowheads="1"/>
          </p:cNvSpPr>
          <p:nvPr/>
        </p:nvSpPr>
        <p:spPr bwMode="auto">
          <a:xfrm>
            <a:off x="266699" y="4412483"/>
            <a:ext cx="3398157" cy="17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Helvetica"/>
                <a:cs typeface="Helvetica"/>
              </a:rPr>
              <a:t>Done? Oh no, it is still not in 1NF yet. </a:t>
            </a:r>
            <a:br>
              <a:rPr lang="en-US" sz="1800" dirty="0">
                <a:latin typeface="Helvetica"/>
                <a:cs typeface="Helvetica"/>
              </a:rPr>
            </a:br>
            <a:r>
              <a:rPr lang="en-US" sz="1800" dirty="0">
                <a:latin typeface="Helvetica"/>
                <a:cs typeface="Helvetica"/>
              </a:rPr>
              <a:t>Remove the repeating </a:t>
            </a:r>
            <a:br>
              <a:rPr lang="en-US" sz="1800" dirty="0">
                <a:latin typeface="Helvetica"/>
                <a:cs typeface="Helvetica"/>
              </a:rPr>
            </a:br>
            <a:r>
              <a:rPr lang="en-US" sz="1800" dirty="0">
                <a:latin typeface="Helvetica"/>
                <a:cs typeface="Helvetica"/>
              </a:rPr>
              <a:t>groups too.</a:t>
            </a:r>
          </a:p>
          <a:p>
            <a:r>
              <a:rPr lang="en-US" sz="1800" dirty="0">
                <a:latin typeface="Helvetica"/>
                <a:cs typeface="Helvetica"/>
              </a:rPr>
              <a:t>Finally, connect the relationship.</a:t>
            </a:r>
          </a:p>
        </p:txBody>
      </p:sp>
      <p:sp>
        <p:nvSpPr>
          <p:cNvPr id="7" name="Right Arrow 6"/>
          <p:cNvSpPr>
            <a:spLocks noChangeArrowheads="1"/>
          </p:cNvSpPr>
          <p:nvPr/>
        </p:nvSpPr>
        <p:spPr bwMode="auto">
          <a:xfrm>
            <a:off x="3175000" y="4703448"/>
            <a:ext cx="762000" cy="838200"/>
          </a:xfrm>
          <a:prstGeom prst="rightArrow">
            <a:avLst>
              <a:gd name="adj1" fmla="val 50000"/>
              <a:gd name="adj2" fmla="val 50000"/>
            </a:avLst>
          </a:prstGeom>
          <a:solidFill>
            <a:schemeClr val="accent1"/>
          </a:solidFill>
          <a:ln w="9525">
            <a:solidFill>
              <a:schemeClr val="tx1"/>
            </a:solidFill>
            <a:round/>
            <a:headEnd/>
            <a:tailEnd/>
          </a:ln>
        </p:spPr>
        <p:txBody>
          <a:bodyPr/>
          <a:lstStyle/>
          <a:p>
            <a:endParaRPr lang="en-US" sz="2400">
              <a:latin typeface="Tahoma"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1159858151"/>
              </p:ext>
            </p:extLst>
          </p:nvPr>
        </p:nvGraphicFramePr>
        <p:xfrm>
          <a:off x="4294869" y="2062958"/>
          <a:ext cx="4558846" cy="2214564"/>
        </p:xfrm>
        <a:graphic>
          <a:graphicData uri="http://schemas.openxmlformats.org/drawingml/2006/table">
            <a:tbl>
              <a:tblPr firstRow="1" bandRow="1">
                <a:tableStyleId>{5C22544A-7EE6-4342-B048-85BDC9FD1C3A}</a:tableStyleId>
              </a:tblPr>
              <a:tblGrid>
                <a:gridCol w="1468103"/>
                <a:gridCol w="1468103"/>
                <a:gridCol w="1622640"/>
              </a:tblGrid>
              <a:tr h="370770">
                <a:tc>
                  <a:txBody>
                    <a:bodyPr/>
                    <a:lstStyle/>
                    <a:p>
                      <a:r>
                        <a:rPr lang="en-US" sz="1800" u="sng" dirty="0" err="1" smtClean="0">
                          <a:latin typeface="Helvetica"/>
                          <a:cs typeface="Helvetica"/>
                        </a:rPr>
                        <a:t>CourseID</a:t>
                      </a:r>
                      <a:endParaRPr lang="en-US" sz="1800" u="sng" dirty="0">
                        <a:latin typeface="Helvetica"/>
                        <a:cs typeface="Helvetica"/>
                      </a:endParaRPr>
                    </a:p>
                  </a:txBody>
                  <a:tcPr marL="91436" marR="91436" marT="45711" marB="45711"/>
                </a:tc>
                <a:tc>
                  <a:txBody>
                    <a:bodyPr/>
                    <a:lstStyle/>
                    <a:p>
                      <a:r>
                        <a:rPr lang="en-US" sz="1800" u="sng" dirty="0" err="1" smtClean="0">
                          <a:latin typeface="Helvetica"/>
                          <a:cs typeface="Helvetica"/>
                        </a:rPr>
                        <a:t>SemesterID</a:t>
                      </a:r>
                      <a:endParaRPr lang="en-US" sz="1800" u="sng" dirty="0">
                        <a:latin typeface="Helvetica"/>
                        <a:cs typeface="Helvetica"/>
                      </a:endParaRPr>
                    </a:p>
                  </a:txBody>
                  <a:tcPr marL="91436" marR="91436" marT="45711" marB="45711"/>
                </a:tc>
                <a:tc>
                  <a:txBody>
                    <a:bodyPr/>
                    <a:lstStyle/>
                    <a:p>
                      <a:r>
                        <a:rPr lang="en-US" sz="1800" dirty="0" err="1" smtClean="0">
                          <a:latin typeface="Helvetica"/>
                          <a:cs typeface="Helvetica"/>
                        </a:rPr>
                        <a:t>Num</a:t>
                      </a:r>
                      <a:r>
                        <a:rPr lang="en-US" sz="1800" baseline="0" dirty="0" smtClean="0">
                          <a:latin typeface="Helvetica"/>
                          <a:cs typeface="Helvetica"/>
                        </a:rPr>
                        <a:t> </a:t>
                      </a:r>
                      <a:r>
                        <a:rPr lang="en-US" sz="1800" dirty="0" smtClean="0">
                          <a:latin typeface="Helvetica"/>
                          <a:cs typeface="Helvetica"/>
                        </a:rPr>
                        <a:t>Student</a:t>
                      </a:r>
                      <a:endParaRPr lang="en-US" sz="1800" dirty="0">
                        <a:latin typeface="Helvetica"/>
                        <a:cs typeface="Helvetica"/>
                      </a:endParaRPr>
                    </a:p>
                  </a:txBody>
                  <a:tcPr marL="91436" marR="91436" marT="45711" marB="45711"/>
                </a:tc>
              </a:tr>
              <a:tr h="370770">
                <a:tc>
                  <a:txBody>
                    <a:bodyPr/>
                    <a:lstStyle/>
                    <a:p>
                      <a:r>
                        <a:rPr lang="en-US" sz="1800" dirty="0" smtClean="0">
                          <a:latin typeface="Helvetica"/>
                          <a:cs typeface="Helvetica"/>
                        </a:rPr>
                        <a:t>IT101</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201301</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25</a:t>
                      </a:r>
                      <a:endParaRPr lang="en-US" sz="1800" dirty="0">
                        <a:latin typeface="Helvetica"/>
                        <a:cs typeface="Helvetica"/>
                      </a:endParaRPr>
                    </a:p>
                  </a:txBody>
                  <a:tcPr marL="91436" marR="91436" marT="45711" marB="45711"/>
                </a:tc>
              </a:tr>
              <a:tr h="370770">
                <a:tc>
                  <a:txBody>
                    <a:bodyPr/>
                    <a:lstStyle/>
                    <a:p>
                      <a:r>
                        <a:rPr lang="en-US" sz="1800" dirty="0" smtClean="0">
                          <a:latin typeface="Helvetica"/>
                          <a:cs typeface="Helvetica"/>
                        </a:rPr>
                        <a:t>IT101</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201302</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25</a:t>
                      </a:r>
                      <a:endParaRPr lang="en-US" sz="1800" dirty="0">
                        <a:latin typeface="Helvetica"/>
                        <a:cs typeface="Helvetica"/>
                      </a:endParaRPr>
                    </a:p>
                  </a:txBody>
                  <a:tcPr marL="91436" marR="91436" marT="45711" marB="45711"/>
                </a:tc>
              </a:tr>
              <a:tr h="365742">
                <a:tc>
                  <a:txBody>
                    <a:bodyPr/>
                    <a:lstStyle/>
                    <a:p>
                      <a:r>
                        <a:rPr lang="en-US" sz="1800" dirty="0" smtClean="0">
                          <a:latin typeface="Helvetica"/>
                          <a:cs typeface="Helvetica"/>
                        </a:rPr>
                        <a:t>IT102</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201301</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30</a:t>
                      </a:r>
                      <a:endParaRPr lang="en-US" sz="1800" dirty="0">
                        <a:latin typeface="Helvetica"/>
                        <a:cs typeface="Helvetica"/>
                      </a:endParaRPr>
                    </a:p>
                  </a:txBody>
                  <a:tcPr marL="91436" marR="91436" marT="45711" marB="45711"/>
                </a:tc>
              </a:tr>
              <a:tr h="365742">
                <a:tc>
                  <a:txBody>
                    <a:bodyPr/>
                    <a:lstStyle/>
                    <a:p>
                      <a:r>
                        <a:rPr lang="en-US" sz="1800" dirty="0" smtClean="0">
                          <a:latin typeface="Helvetica"/>
                          <a:cs typeface="Helvetica"/>
                        </a:rPr>
                        <a:t>IT102</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201302</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35</a:t>
                      </a:r>
                      <a:endParaRPr lang="en-US" sz="1800" dirty="0">
                        <a:latin typeface="Helvetica"/>
                        <a:cs typeface="Helvetica"/>
                      </a:endParaRPr>
                    </a:p>
                  </a:txBody>
                  <a:tcPr marL="91436" marR="91436" marT="45711" marB="45711"/>
                </a:tc>
              </a:tr>
              <a:tr h="370770">
                <a:tc>
                  <a:txBody>
                    <a:bodyPr/>
                    <a:lstStyle/>
                    <a:p>
                      <a:r>
                        <a:rPr lang="en-US" sz="1800" dirty="0" smtClean="0">
                          <a:latin typeface="Helvetica"/>
                          <a:cs typeface="Helvetica"/>
                        </a:rPr>
                        <a:t>IT103</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201401</a:t>
                      </a:r>
                      <a:endParaRPr lang="en-US" sz="1800" dirty="0">
                        <a:latin typeface="Helvetica"/>
                        <a:cs typeface="Helvetica"/>
                      </a:endParaRPr>
                    </a:p>
                  </a:txBody>
                  <a:tcPr marL="91436" marR="91436" marT="45711" marB="45711"/>
                </a:tc>
                <a:tc>
                  <a:txBody>
                    <a:bodyPr/>
                    <a:lstStyle/>
                    <a:p>
                      <a:r>
                        <a:rPr lang="en-US" sz="1800" dirty="0" smtClean="0">
                          <a:latin typeface="Helvetica"/>
                          <a:cs typeface="Helvetica"/>
                        </a:rPr>
                        <a:t>20</a:t>
                      </a:r>
                      <a:endParaRPr lang="en-US" sz="1800" dirty="0">
                        <a:latin typeface="Helvetica"/>
                        <a:cs typeface="Helvetica"/>
                      </a:endParaRPr>
                    </a:p>
                  </a:txBody>
                  <a:tcPr marL="91436" marR="91436" marT="45711" marB="45711"/>
                </a:tc>
              </a:tr>
            </a:tbl>
          </a:graphicData>
        </a:graphic>
      </p:graphicFrame>
      <p:grpSp>
        <p:nvGrpSpPr>
          <p:cNvPr id="17" name="Group 16"/>
          <p:cNvGrpSpPr/>
          <p:nvPr/>
        </p:nvGrpSpPr>
        <p:grpSpPr>
          <a:xfrm>
            <a:off x="5038708" y="4203921"/>
            <a:ext cx="500054" cy="582417"/>
            <a:chOff x="4495800" y="3132138"/>
            <a:chExt cx="1219200" cy="1951037"/>
          </a:xfrm>
        </p:grpSpPr>
        <p:cxnSp>
          <p:nvCxnSpPr>
            <p:cNvPr id="9" name="Straight Connector 8"/>
            <p:cNvCxnSpPr/>
            <p:nvPr/>
          </p:nvCxnSpPr>
          <p:spPr>
            <a:xfrm>
              <a:off x="4724400" y="3132138"/>
              <a:ext cx="0" cy="585787"/>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724400" y="3717925"/>
              <a:ext cx="762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486400" y="3717925"/>
              <a:ext cx="0" cy="136525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4724400" y="3132138"/>
              <a:ext cx="228600" cy="30797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flipV="1">
              <a:off x="4495800" y="3132138"/>
              <a:ext cx="228600" cy="307975"/>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495800" y="3440113"/>
              <a:ext cx="4572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257800" y="4803775"/>
              <a:ext cx="4572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257800" y="4879975"/>
              <a:ext cx="457200" cy="0"/>
            </a:xfrm>
            <a:prstGeom prst="line">
              <a:avLst/>
            </a:prstGeom>
            <a:ln w="28575"/>
          </p:spPr>
          <p:style>
            <a:lnRef idx="1">
              <a:schemeClr val="dk1"/>
            </a:lnRef>
            <a:fillRef idx="0">
              <a:schemeClr val="dk1"/>
            </a:fillRef>
            <a:effectRef idx="0">
              <a:schemeClr val="dk1"/>
            </a:effectRef>
            <a:fontRef idx="minor">
              <a:schemeClr val="tx1"/>
            </a:fontRef>
          </p:style>
        </p:cxnSp>
      </p:grpSp>
      <p:graphicFrame>
        <p:nvGraphicFramePr>
          <p:cNvPr id="18" name="Content Placeholder 3"/>
          <p:cNvGraphicFramePr>
            <a:graphicFrameLocks/>
          </p:cNvGraphicFramePr>
          <p:nvPr>
            <p:extLst>
              <p:ext uri="{D42A27DB-BD31-4B8C-83A1-F6EECF244321}">
                <p14:modId xmlns:p14="http://schemas.microsoft.com/office/powerpoint/2010/main" val="2902947201"/>
              </p:ext>
            </p:extLst>
          </p:nvPr>
        </p:nvGraphicFramePr>
        <p:xfrm>
          <a:off x="4795832" y="4802667"/>
          <a:ext cx="3749675" cy="1477961"/>
        </p:xfrm>
        <a:graphic>
          <a:graphicData uri="http://schemas.openxmlformats.org/drawingml/2006/table">
            <a:tbl>
              <a:tblPr firstRow="1" bandRow="1">
                <a:tableStyleId>{5C22544A-7EE6-4342-B048-85BDC9FD1C3A}</a:tableStyleId>
              </a:tblPr>
              <a:tblGrid>
                <a:gridCol w="1657498"/>
                <a:gridCol w="2092177"/>
              </a:tblGrid>
              <a:tr h="370742">
                <a:tc>
                  <a:txBody>
                    <a:bodyPr/>
                    <a:lstStyle/>
                    <a:p>
                      <a:r>
                        <a:rPr lang="en-US" sz="1600" u="sng" dirty="0" err="1" smtClean="0">
                          <a:latin typeface="Helvetica"/>
                          <a:cs typeface="Helvetica"/>
                        </a:rPr>
                        <a:t>CourseID</a:t>
                      </a:r>
                      <a:endParaRPr lang="en-US" sz="1600" u="sng" dirty="0">
                        <a:latin typeface="Helvetica"/>
                        <a:cs typeface="Helvetica"/>
                      </a:endParaRPr>
                    </a:p>
                  </a:txBody>
                  <a:tcPr marL="91442" marR="91442" marT="45708" marB="45708"/>
                </a:tc>
                <a:tc>
                  <a:txBody>
                    <a:bodyPr/>
                    <a:lstStyle/>
                    <a:p>
                      <a:r>
                        <a:rPr lang="en-US" sz="1600" dirty="0" smtClean="0">
                          <a:latin typeface="Helvetica"/>
                          <a:cs typeface="Helvetica"/>
                        </a:rPr>
                        <a:t>Course</a:t>
                      </a:r>
                      <a:r>
                        <a:rPr lang="en-US" sz="1600" baseline="0" dirty="0" smtClean="0">
                          <a:latin typeface="Helvetica"/>
                          <a:cs typeface="Helvetica"/>
                        </a:rPr>
                        <a:t> Name</a:t>
                      </a:r>
                      <a:endParaRPr lang="en-US" sz="1600" dirty="0">
                        <a:latin typeface="Helvetica"/>
                        <a:cs typeface="Helvetica"/>
                      </a:endParaRPr>
                    </a:p>
                  </a:txBody>
                  <a:tcPr marL="91442" marR="91442" marT="45708" marB="45708"/>
                </a:tc>
              </a:tr>
              <a:tr h="370742">
                <a:tc>
                  <a:txBody>
                    <a:bodyPr/>
                    <a:lstStyle/>
                    <a:p>
                      <a:r>
                        <a:rPr lang="en-US" sz="1600" dirty="0" smtClean="0">
                          <a:latin typeface="Helvetica"/>
                          <a:cs typeface="Helvetica"/>
                        </a:rPr>
                        <a:t>IT101</a:t>
                      </a:r>
                      <a:endParaRPr lang="en-US" sz="1600" dirty="0">
                        <a:latin typeface="Helvetica"/>
                        <a:cs typeface="Helvetica"/>
                      </a:endParaRPr>
                    </a:p>
                  </a:txBody>
                  <a:tcPr marL="91442" marR="91442" marT="45708" marB="45708"/>
                </a:tc>
                <a:tc>
                  <a:txBody>
                    <a:bodyPr/>
                    <a:lstStyle/>
                    <a:p>
                      <a:r>
                        <a:rPr lang="en-US" sz="1600" dirty="0" smtClean="0">
                          <a:latin typeface="Helvetica"/>
                          <a:cs typeface="Helvetica"/>
                        </a:rPr>
                        <a:t>Database</a:t>
                      </a:r>
                      <a:endParaRPr lang="en-US" sz="1600" dirty="0">
                        <a:latin typeface="Helvetica"/>
                        <a:cs typeface="Helvetica"/>
                      </a:endParaRPr>
                    </a:p>
                  </a:txBody>
                  <a:tcPr marL="91442" marR="91442" marT="45708" marB="45708"/>
                </a:tc>
              </a:tr>
              <a:tr h="365735">
                <a:tc>
                  <a:txBody>
                    <a:bodyPr/>
                    <a:lstStyle/>
                    <a:p>
                      <a:r>
                        <a:rPr lang="en-US" sz="1600" dirty="0" smtClean="0">
                          <a:latin typeface="Helvetica"/>
                          <a:cs typeface="Helvetica"/>
                        </a:rPr>
                        <a:t>IT102</a:t>
                      </a:r>
                      <a:endParaRPr lang="en-US" sz="1600" dirty="0">
                        <a:latin typeface="Helvetica"/>
                        <a:cs typeface="Helvetica"/>
                      </a:endParaRPr>
                    </a:p>
                  </a:txBody>
                  <a:tcPr marL="91442" marR="91442" marT="45708" marB="45708"/>
                </a:tc>
                <a:tc>
                  <a:txBody>
                    <a:bodyPr/>
                    <a:lstStyle/>
                    <a:p>
                      <a:r>
                        <a:rPr lang="en-US" sz="1600" dirty="0" smtClean="0">
                          <a:latin typeface="Helvetica"/>
                          <a:cs typeface="Helvetica"/>
                        </a:rPr>
                        <a:t>Web </a:t>
                      </a:r>
                      <a:r>
                        <a:rPr lang="en-US" sz="1600" dirty="0" err="1" smtClean="0">
                          <a:latin typeface="Helvetica"/>
                          <a:cs typeface="Helvetica"/>
                        </a:rPr>
                        <a:t>Prog</a:t>
                      </a:r>
                      <a:endParaRPr lang="en-US" sz="1600" dirty="0">
                        <a:latin typeface="Helvetica"/>
                        <a:cs typeface="Helvetica"/>
                      </a:endParaRPr>
                    </a:p>
                  </a:txBody>
                  <a:tcPr marL="91442" marR="91442" marT="45708" marB="45708"/>
                </a:tc>
              </a:tr>
              <a:tr h="370742">
                <a:tc>
                  <a:txBody>
                    <a:bodyPr/>
                    <a:lstStyle/>
                    <a:p>
                      <a:r>
                        <a:rPr lang="en-US" sz="1600" dirty="0" smtClean="0">
                          <a:latin typeface="Helvetica"/>
                          <a:cs typeface="Helvetica"/>
                        </a:rPr>
                        <a:t>IT103</a:t>
                      </a:r>
                      <a:endParaRPr lang="en-US" sz="1600" dirty="0">
                        <a:latin typeface="Helvetica"/>
                        <a:cs typeface="Helvetica"/>
                      </a:endParaRPr>
                    </a:p>
                  </a:txBody>
                  <a:tcPr marL="91442" marR="91442" marT="45708" marB="45708"/>
                </a:tc>
                <a:tc>
                  <a:txBody>
                    <a:bodyPr/>
                    <a:lstStyle/>
                    <a:p>
                      <a:r>
                        <a:rPr lang="en-US" sz="1600" dirty="0" smtClean="0">
                          <a:latin typeface="Helvetica"/>
                          <a:cs typeface="Helvetica"/>
                        </a:rPr>
                        <a:t>Networking</a:t>
                      </a:r>
                      <a:endParaRPr lang="en-US" sz="1600" dirty="0">
                        <a:latin typeface="Helvetica"/>
                        <a:cs typeface="Helvetica"/>
                      </a:endParaRPr>
                    </a:p>
                  </a:txBody>
                  <a:tcPr marL="91442" marR="91442" marT="45708" marB="45708"/>
                </a:tc>
              </a:tr>
            </a:tbl>
          </a:graphicData>
        </a:graphic>
      </p:graphicFrame>
    </p:spTree>
    <p:extLst>
      <p:ext uri="{BB962C8B-B14F-4D97-AF65-F5344CB8AC3E}">
        <p14:creationId xmlns:p14="http://schemas.microsoft.com/office/powerpoint/2010/main" val="37823625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pPr>
              <a:buFont typeface="Wingdings 3" charset="0"/>
              <a:buNone/>
            </a:pPr>
            <a:r>
              <a:rPr lang="en-US" sz="3600" dirty="0"/>
              <a:t>The official qualifications for 3NF are</a:t>
            </a:r>
            <a:r>
              <a:rPr lang="en-US" sz="3600" dirty="0" smtClean="0"/>
              <a:t>:</a:t>
            </a:r>
          </a:p>
          <a:p>
            <a:pPr>
              <a:buFont typeface="Wingdings 3" charset="0"/>
              <a:buAutoNum type="arabicPeriod"/>
            </a:pPr>
            <a:r>
              <a:rPr lang="en-US" dirty="0"/>
              <a:t>A table is already in 2NF.</a:t>
            </a:r>
          </a:p>
          <a:p>
            <a:pPr>
              <a:buFont typeface="Wingdings 3" charset="0"/>
              <a:buAutoNum type="arabicPeriod"/>
            </a:pPr>
            <a:r>
              <a:rPr lang="en-US" dirty="0" smtClean="0"/>
              <a:t>Non-primary </a:t>
            </a:r>
            <a:r>
              <a:rPr lang="en-US" dirty="0"/>
              <a:t>key attributes do not depend on other </a:t>
            </a:r>
            <a:r>
              <a:rPr lang="en-US" dirty="0" smtClean="0"/>
              <a:t>non-primary </a:t>
            </a:r>
            <a:r>
              <a:rPr lang="en-US" dirty="0"/>
              <a:t>key attributes </a:t>
            </a:r>
            <a:br>
              <a:rPr lang="en-US" dirty="0"/>
            </a:br>
            <a:r>
              <a:rPr lang="en-US" dirty="0"/>
              <a:t>(i.e. no transitive dependencies)</a:t>
            </a:r>
          </a:p>
          <a:p>
            <a:pPr marL="400050" lvl="1" indent="0">
              <a:buFont typeface="Wingdings 3" charset="0"/>
              <a:buNone/>
            </a:pPr>
            <a:r>
              <a:rPr lang="en-US" i="1" dirty="0"/>
              <a:t>All transitive dependencies are removed to place in another table.</a:t>
            </a:r>
            <a:endParaRPr lang="en-US" dirty="0"/>
          </a:p>
          <a:p>
            <a:pPr>
              <a:buFont typeface="Wingdings 3" charset="0"/>
              <a:buNone/>
            </a:pPr>
            <a:endParaRPr lang="en-US" dirty="0">
              <a:latin typeface="Gill Sans MT" charset="0"/>
            </a:endParaRPr>
          </a:p>
          <a:p>
            <a:pPr marL="0" indent="0">
              <a:buNone/>
            </a:pPr>
            <a:endParaRPr lang="en-US" dirty="0"/>
          </a:p>
        </p:txBody>
      </p:sp>
    </p:spTree>
    <p:extLst>
      <p:ext uri="{BB962C8B-B14F-4D97-AF65-F5344CB8AC3E}">
        <p14:creationId xmlns:p14="http://schemas.microsoft.com/office/powerpoint/2010/main" val="4162711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graphicFrame>
        <p:nvGraphicFramePr>
          <p:cNvPr id="4" name="Content Placeholder 3"/>
          <p:cNvGraphicFramePr>
            <a:graphicFrameLocks/>
          </p:cNvGraphicFramePr>
          <p:nvPr>
            <p:extLst>
              <p:ext uri="{D42A27DB-BD31-4B8C-83A1-F6EECF244321}">
                <p14:modId xmlns:p14="http://schemas.microsoft.com/office/powerpoint/2010/main" val="418403307"/>
              </p:ext>
            </p:extLst>
          </p:nvPr>
        </p:nvGraphicFramePr>
        <p:xfrm>
          <a:off x="903514" y="2362768"/>
          <a:ext cx="6988630" cy="2214564"/>
        </p:xfrm>
        <a:graphic>
          <a:graphicData uri="http://schemas.openxmlformats.org/drawingml/2006/table">
            <a:tbl>
              <a:tblPr firstRow="1" bandRow="1">
                <a:tableStyleId>{5C22544A-7EE6-4342-B048-85BDC9FD1C3A}</a:tableStyleId>
              </a:tblPr>
              <a:tblGrid>
                <a:gridCol w="1383887"/>
                <a:gridCol w="1729859"/>
                <a:gridCol w="1937442"/>
                <a:gridCol w="1937442"/>
              </a:tblGrid>
              <a:tr h="370770">
                <a:tc>
                  <a:txBody>
                    <a:bodyPr/>
                    <a:lstStyle/>
                    <a:p>
                      <a:r>
                        <a:rPr lang="en-US" sz="1400" u="sng" dirty="0" err="1" smtClean="0">
                          <a:latin typeface="Helvetica"/>
                          <a:cs typeface="Helvetica"/>
                        </a:rPr>
                        <a:t>StudyID</a:t>
                      </a:r>
                      <a:endParaRPr lang="en-US" sz="1400" u="sng" dirty="0">
                        <a:latin typeface="Helvetica"/>
                        <a:cs typeface="Helvetica"/>
                      </a:endParaRPr>
                    </a:p>
                  </a:txBody>
                  <a:tcPr marT="45711" marB="45711"/>
                </a:tc>
                <a:tc>
                  <a:txBody>
                    <a:bodyPr/>
                    <a:lstStyle/>
                    <a:p>
                      <a:r>
                        <a:rPr lang="en-US" sz="1400" dirty="0" smtClean="0">
                          <a:latin typeface="Helvetica"/>
                          <a:cs typeface="Helvetica"/>
                        </a:rPr>
                        <a:t>Course</a:t>
                      </a:r>
                      <a:r>
                        <a:rPr lang="en-US" sz="1400" baseline="0" dirty="0" smtClean="0">
                          <a:latin typeface="Helvetica"/>
                          <a:cs typeface="Helvetica"/>
                        </a:rPr>
                        <a:t> Name</a:t>
                      </a:r>
                      <a:endParaRPr lang="en-US" sz="1400" dirty="0">
                        <a:latin typeface="Helvetica"/>
                        <a:cs typeface="Helvetica"/>
                      </a:endParaRPr>
                    </a:p>
                  </a:txBody>
                  <a:tcPr marT="45711" marB="45711"/>
                </a:tc>
                <a:tc>
                  <a:txBody>
                    <a:bodyPr/>
                    <a:lstStyle/>
                    <a:p>
                      <a:r>
                        <a:rPr lang="en-US" sz="1400" dirty="0" smtClean="0">
                          <a:latin typeface="Helvetica"/>
                          <a:cs typeface="Helvetica"/>
                        </a:rPr>
                        <a:t>Teacher Name</a:t>
                      </a:r>
                      <a:endParaRPr lang="en-US" sz="1400" dirty="0">
                        <a:latin typeface="Helvetica"/>
                        <a:cs typeface="Helvetica"/>
                      </a:endParaRPr>
                    </a:p>
                  </a:txBody>
                  <a:tcPr marT="45711" marB="45711"/>
                </a:tc>
                <a:tc>
                  <a:txBody>
                    <a:bodyPr/>
                    <a:lstStyle/>
                    <a:p>
                      <a:r>
                        <a:rPr lang="en-US" sz="1400" dirty="0" smtClean="0">
                          <a:latin typeface="Helvetica"/>
                          <a:cs typeface="Helvetica"/>
                        </a:rPr>
                        <a:t>Teacher</a:t>
                      </a:r>
                      <a:r>
                        <a:rPr lang="en-US" sz="1400" baseline="0" dirty="0" smtClean="0">
                          <a:latin typeface="Helvetica"/>
                          <a:cs typeface="Helvetica"/>
                        </a:rPr>
                        <a:t> Tel</a:t>
                      </a:r>
                      <a:endParaRPr lang="en-US" sz="1400" dirty="0">
                        <a:latin typeface="Helvetica"/>
                        <a:cs typeface="Helvetica"/>
                      </a:endParaRPr>
                    </a:p>
                  </a:txBody>
                  <a:tcPr marT="45711" marB="45711"/>
                </a:tc>
              </a:tr>
              <a:tr h="370770">
                <a:tc>
                  <a:txBody>
                    <a:bodyPr/>
                    <a:lstStyle/>
                    <a:p>
                      <a:r>
                        <a:rPr lang="en-US" sz="1400" dirty="0" smtClean="0">
                          <a:latin typeface="Helvetica"/>
                          <a:cs typeface="Helvetica"/>
                        </a:rPr>
                        <a:t>1</a:t>
                      </a:r>
                      <a:endParaRPr lang="en-US" sz="1400" dirty="0">
                        <a:latin typeface="Helvetica"/>
                        <a:cs typeface="Helvetica"/>
                      </a:endParaRPr>
                    </a:p>
                  </a:txBody>
                  <a:tcPr marT="45711" marB="45711"/>
                </a:tc>
                <a:tc>
                  <a:txBody>
                    <a:bodyPr/>
                    <a:lstStyle/>
                    <a:p>
                      <a:r>
                        <a:rPr lang="en-US" sz="1400" dirty="0" smtClean="0">
                          <a:latin typeface="Helvetica"/>
                          <a:cs typeface="Helvetica"/>
                        </a:rPr>
                        <a:t>Database</a:t>
                      </a:r>
                      <a:endParaRPr lang="en-US" sz="1400" dirty="0">
                        <a:latin typeface="Helvetica"/>
                        <a:cs typeface="Helvetica"/>
                      </a:endParaRPr>
                    </a:p>
                  </a:txBody>
                  <a:tcPr marT="45711" marB="45711"/>
                </a:tc>
                <a:tc>
                  <a:txBody>
                    <a:bodyPr/>
                    <a:lstStyle/>
                    <a:p>
                      <a:r>
                        <a:rPr lang="en-US" sz="1400" dirty="0" err="1" smtClean="0">
                          <a:latin typeface="Helvetica"/>
                          <a:cs typeface="Helvetica"/>
                        </a:rPr>
                        <a:t>Sok</a:t>
                      </a:r>
                      <a:r>
                        <a:rPr lang="en-US" sz="1400" dirty="0" smtClean="0">
                          <a:latin typeface="Helvetica"/>
                          <a:cs typeface="Helvetica"/>
                        </a:rPr>
                        <a:t> </a:t>
                      </a:r>
                      <a:r>
                        <a:rPr lang="en-US" sz="1400" dirty="0" err="1" smtClean="0">
                          <a:latin typeface="Helvetica"/>
                          <a:cs typeface="Helvetica"/>
                        </a:rPr>
                        <a:t>Piseth</a:t>
                      </a:r>
                      <a:endParaRPr lang="en-US" sz="1400" dirty="0">
                        <a:latin typeface="Helvetica"/>
                        <a:cs typeface="Helvetica"/>
                      </a:endParaRPr>
                    </a:p>
                  </a:txBody>
                  <a:tcPr marT="45711" marB="45711"/>
                </a:tc>
                <a:tc>
                  <a:txBody>
                    <a:bodyPr/>
                    <a:lstStyle/>
                    <a:p>
                      <a:r>
                        <a:rPr lang="en-US" sz="1400" dirty="0" smtClean="0">
                          <a:latin typeface="Helvetica"/>
                          <a:cs typeface="Helvetica"/>
                        </a:rPr>
                        <a:t>012 123 456</a:t>
                      </a:r>
                      <a:endParaRPr lang="en-US" sz="1400" dirty="0">
                        <a:latin typeface="Helvetica"/>
                        <a:cs typeface="Helvetica"/>
                      </a:endParaRPr>
                    </a:p>
                  </a:txBody>
                  <a:tcPr marT="45711" marB="45711"/>
                </a:tc>
              </a:tr>
              <a:tr h="370770">
                <a:tc>
                  <a:txBody>
                    <a:bodyPr/>
                    <a:lstStyle/>
                    <a:p>
                      <a:r>
                        <a:rPr lang="en-US" sz="1400" dirty="0" smtClean="0">
                          <a:latin typeface="Helvetica"/>
                          <a:cs typeface="Helvetica"/>
                        </a:rPr>
                        <a:t>2</a:t>
                      </a:r>
                      <a:endParaRPr lang="en-US" sz="1400" dirty="0">
                        <a:latin typeface="Helvetica"/>
                        <a:cs typeface="Helvetica"/>
                      </a:endParaRPr>
                    </a:p>
                  </a:txBody>
                  <a:tcPr marT="45711" marB="45711"/>
                </a:tc>
                <a:tc>
                  <a:txBody>
                    <a:bodyPr/>
                    <a:lstStyle/>
                    <a:p>
                      <a:r>
                        <a:rPr lang="en-US" sz="1400" dirty="0" smtClean="0">
                          <a:latin typeface="Helvetica"/>
                          <a:cs typeface="Helvetica"/>
                        </a:rPr>
                        <a:t>Database</a:t>
                      </a:r>
                      <a:endParaRPr lang="en-US" sz="1400" dirty="0">
                        <a:latin typeface="Helvetica"/>
                        <a:cs typeface="Helvetica"/>
                      </a:endParaRPr>
                    </a:p>
                  </a:txBody>
                  <a:tcPr marT="45711" marB="45711"/>
                </a:tc>
                <a:tc>
                  <a:txBody>
                    <a:bodyPr/>
                    <a:lstStyle/>
                    <a:p>
                      <a:r>
                        <a:rPr lang="en-US" sz="1400" dirty="0" smtClean="0">
                          <a:latin typeface="Helvetica"/>
                          <a:cs typeface="Helvetica"/>
                        </a:rPr>
                        <a:t>Sao </a:t>
                      </a:r>
                      <a:r>
                        <a:rPr lang="en-US" sz="1400" dirty="0" err="1" smtClean="0">
                          <a:latin typeface="Helvetica"/>
                          <a:cs typeface="Helvetica"/>
                        </a:rPr>
                        <a:t>Kanha</a:t>
                      </a:r>
                      <a:endParaRPr lang="en-US" sz="1400" dirty="0">
                        <a:latin typeface="Helvetica"/>
                        <a:cs typeface="Helvetica"/>
                      </a:endParaRPr>
                    </a:p>
                  </a:txBody>
                  <a:tcPr marT="45711" marB="45711"/>
                </a:tc>
                <a:tc>
                  <a:txBody>
                    <a:bodyPr/>
                    <a:lstStyle/>
                    <a:p>
                      <a:r>
                        <a:rPr lang="en-US" sz="1400" dirty="0" smtClean="0">
                          <a:latin typeface="Helvetica"/>
                          <a:cs typeface="Helvetica"/>
                        </a:rPr>
                        <a:t>0977</a:t>
                      </a:r>
                      <a:r>
                        <a:rPr lang="en-US" sz="1400" baseline="0" dirty="0" smtClean="0">
                          <a:latin typeface="Helvetica"/>
                          <a:cs typeface="Helvetica"/>
                        </a:rPr>
                        <a:t> 322 111</a:t>
                      </a:r>
                      <a:endParaRPr lang="en-US" sz="1400" dirty="0">
                        <a:latin typeface="Helvetica"/>
                        <a:cs typeface="Helvetica"/>
                      </a:endParaRPr>
                    </a:p>
                  </a:txBody>
                  <a:tcPr marT="45711" marB="45711"/>
                </a:tc>
              </a:tr>
              <a:tr h="365742">
                <a:tc>
                  <a:txBody>
                    <a:bodyPr/>
                    <a:lstStyle/>
                    <a:p>
                      <a:r>
                        <a:rPr lang="en-US" sz="1400" dirty="0" smtClean="0">
                          <a:latin typeface="Helvetica"/>
                          <a:cs typeface="Helvetica"/>
                        </a:rPr>
                        <a:t>3</a:t>
                      </a:r>
                      <a:endParaRPr lang="en-US" sz="1400" dirty="0">
                        <a:latin typeface="Helvetica"/>
                        <a:cs typeface="Helvetica"/>
                      </a:endParaRPr>
                    </a:p>
                  </a:txBody>
                  <a:tcPr marT="45711" marB="45711"/>
                </a:tc>
                <a:tc>
                  <a:txBody>
                    <a:bodyPr/>
                    <a:lstStyle/>
                    <a:p>
                      <a:r>
                        <a:rPr lang="en-US" sz="1400" dirty="0" smtClean="0">
                          <a:latin typeface="Helvetica"/>
                          <a:cs typeface="Helvetica"/>
                        </a:rPr>
                        <a:t>Web </a:t>
                      </a:r>
                      <a:r>
                        <a:rPr lang="en-US" sz="1400" dirty="0" err="1" smtClean="0">
                          <a:latin typeface="Helvetica"/>
                          <a:cs typeface="Helvetica"/>
                        </a:rPr>
                        <a:t>Prog</a:t>
                      </a:r>
                      <a:endParaRPr lang="en-US" sz="1400" dirty="0">
                        <a:latin typeface="Helvetica"/>
                        <a:cs typeface="Helvetica"/>
                      </a:endParaRPr>
                    </a:p>
                  </a:txBody>
                  <a:tcPr marT="45711" marB="45711"/>
                </a:tc>
                <a:tc>
                  <a:txBody>
                    <a:bodyPr/>
                    <a:lstStyle/>
                    <a:p>
                      <a:r>
                        <a:rPr lang="en-US" sz="1400" dirty="0" smtClean="0">
                          <a:latin typeface="Helvetica"/>
                          <a:cs typeface="Helvetica"/>
                        </a:rPr>
                        <a:t>Chan </a:t>
                      </a:r>
                      <a:r>
                        <a:rPr lang="en-US" sz="1400" dirty="0" err="1" smtClean="0">
                          <a:latin typeface="Helvetica"/>
                          <a:cs typeface="Helvetica"/>
                        </a:rPr>
                        <a:t>Veasna</a:t>
                      </a:r>
                      <a:endParaRPr lang="en-US" sz="1400" dirty="0">
                        <a:latin typeface="Helvetica"/>
                        <a:cs typeface="Helvetica"/>
                      </a:endParaRPr>
                    </a:p>
                  </a:txBody>
                  <a:tcPr marT="45711" marB="45711"/>
                </a:tc>
                <a:tc>
                  <a:txBody>
                    <a:bodyPr/>
                    <a:lstStyle/>
                    <a:p>
                      <a:r>
                        <a:rPr lang="en-US" sz="1400" dirty="0" smtClean="0">
                          <a:latin typeface="Helvetica"/>
                          <a:cs typeface="Helvetica"/>
                        </a:rPr>
                        <a:t>012 412 333</a:t>
                      </a:r>
                      <a:endParaRPr lang="en-US" sz="1400" dirty="0">
                        <a:latin typeface="Helvetica"/>
                        <a:cs typeface="Helvetica"/>
                      </a:endParaRPr>
                    </a:p>
                  </a:txBody>
                  <a:tcPr marT="45711" marB="45711"/>
                </a:tc>
              </a:tr>
              <a:tr h="365742">
                <a:tc>
                  <a:txBody>
                    <a:bodyPr/>
                    <a:lstStyle/>
                    <a:p>
                      <a:r>
                        <a:rPr lang="en-US" sz="1400" dirty="0" smtClean="0">
                          <a:latin typeface="Helvetica"/>
                          <a:cs typeface="Helvetica"/>
                        </a:rPr>
                        <a:t>4</a:t>
                      </a:r>
                      <a:endParaRPr lang="en-US" sz="1400" dirty="0">
                        <a:latin typeface="Helvetica"/>
                        <a:cs typeface="Helvetica"/>
                      </a:endParaRPr>
                    </a:p>
                  </a:txBody>
                  <a:tcPr marT="45711" marB="45711"/>
                </a:tc>
                <a:tc>
                  <a:txBody>
                    <a:bodyPr/>
                    <a:lstStyle/>
                    <a:p>
                      <a:r>
                        <a:rPr lang="en-US" sz="1400" dirty="0" smtClean="0">
                          <a:latin typeface="Helvetica"/>
                          <a:cs typeface="Helvetica"/>
                        </a:rPr>
                        <a:t>Web </a:t>
                      </a:r>
                      <a:r>
                        <a:rPr lang="en-US" sz="1400" dirty="0" err="1" smtClean="0">
                          <a:latin typeface="Helvetica"/>
                          <a:cs typeface="Helvetica"/>
                        </a:rPr>
                        <a:t>Prog</a:t>
                      </a:r>
                      <a:endParaRPr lang="en-US" sz="1400" dirty="0">
                        <a:latin typeface="Helvetica"/>
                        <a:cs typeface="Helvetica"/>
                      </a:endParaRPr>
                    </a:p>
                  </a:txBody>
                  <a:tcPr marT="45711" marB="45711"/>
                </a:tc>
                <a:tc>
                  <a:txBody>
                    <a:bodyPr/>
                    <a:lstStyle/>
                    <a:p>
                      <a:r>
                        <a:rPr lang="en-US" sz="1400" dirty="0" smtClean="0">
                          <a:latin typeface="Helvetica"/>
                          <a:cs typeface="Helvetica"/>
                        </a:rPr>
                        <a:t>Chan </a:t>
                      </a:r>
                      <a:r>
                        <a:rPr lang="en-US" sz="1400" dirty="0" err="1" smtClean="0">
                          <a:latin typeface="Helvetica"/>
                          <a:cs typeface="Helvetica"/>
                        </a:rPr>
                        <a:t>Veasna</a:t>
                      </a:r>
                      <a:endParaRPr lang="en-US" sz="1400" dirty="0">
                        <a:latin typeface="Helvetica"/>
                        <a:cs typeface="Helvetica"/>
                      </a:endParaRPr>
                    </a:p>
                  </a:txBody>
                  <a:tcPr marT="45711" marB="45711"/>
                </a:tc>
                <a:tc>
                  <a:txBody>
                    <a:bodyPr/>
                    <a:lstStyle/>
                    <a:p>
                      <a:r>
                        <a:rPr lang="en-US" sz="1400" dirty="0" smtClean="0">
                          <a:latin typeface="Helvetica"/>
                          <a:cs typeface="Helvetica"/>
                        </a:rPr>
                        <a:t>012 412 333</a:t>
                      </a:r>
                      <a:endParaRPr lang="en-US" sz="1400" dirty="0">
                        <a:latin typeface="Helvetica"/>
                        <a:cs typeface="Helvetica"/>
                      </a:endParaRPr>
                    </a:p>
                  </a:txBody>
                  <a:tcPr marT="45711" marB="45711"/>
                </a:tc>
              </a:tr>
              <a:tr h="370770">
                <a:tc>
                  <a:txBody>
                    <a:bodyPr/>
                    <a:lstStyle/>
                    <a:p>
                      <a:r>
                        <a:rPr lang="en-US" sz="1400" dirty="0" smtClean="0">
                          <a:latin typeface="Helvetica"/>
                          <a:cs typeface="Helvetica"/>
                        </a:rPr>
                        <a:t>5</a:t>
                      </a:r>
                      <a:endParaRPr lang="en-US" sz="1400" dirty="0">
                        <a:latin typeface="Helvetica"/>
                        <a:cs typeface="Helvetica"/>
                      </a:endParaRPr>
                    </a:p>
                  </a:txBody>
                  <a:tcPr marT="45711" marB="45711"/>
                </a:tc>
                <a:tc>
                  <a:txBody>
                    <a:bodyPr/>
                    <a:lstStyle/>
                    <a:p>
                      <a:r>
                        <a:rPr lang="en-US" sz="1400" dirty="0" smtClean="0">
                          <a:latin typeface="Helvetica"/>
                          <a:cs typeface="Helvetica"/>
                        </a:rPr>
                        <a:t>Networking</a:t>
                      </a:r>
                      <a:endParaRPr lang="en-US" sz="1400" dirty="0">
                        <a:latin typeface="Helvetica"/>
                        <a:cs typeface="Helvetica"/>
                      </a:endParaRPr>
                    </a:p>
                  </a:txBody>
                  <a:tcPr marT="45711" marB="45711"/>
                </a:tc>
                <a:tc>
                  <a:txBody>
                    <a:bodyPr/>
                    <a:lstStyle/>
                    <a:p>
                      <a:r>
                        <a:rPr lang="en-US" sz="1400" dirty="0" err="1" smtClean="0">
                          <a:latin typeface="Helvetica"/>
                          <a:cs typeface="Helvetica"/>
                        </a:rPr>
                        <a:t>Pou</a:t>
                      </a:r>
                      <a:r>
                        <a:rPr lang="en-US" sz="1400" baseline="0" dirty="0" smtClean="0">
                          <a:latin typeface="Helvetica"/>
                          <a:cs typeface="Helvetica"/>
                        </a:rPr>
                        <a:t> </a:t>
                      </a:r>
                      <a:r>
                        <a:rPr lang="en-US" sz="1400" baseline="0" dirty="0" err="1" smtClean="0">
                          <a:latin typeface="Helvetica"/>
                          <a:cs typeface="Helvetica"/>
                        </a:rPr>
                        <a:t>Sambath</a:t>
                      </a:r>
                      <a:endParaRPr lang="en-US" sz="1400" dirty="0">
                        <a:latin typeface="Helvetica"/>
                        <a:cs typeface="Helvetica"/>
                      </a:endParaRPr>
                    </a:p>
                  </a:txBody>
                  <a:tcPr marT="45711" marB="45711"/>
                </a:tc>
                <a:tc>
                  <a:txBody>
                    <a:bodyPr/>
                    <a:lstStyle/>
                    <a:p>
                      <a:r>
                        <a:rPr lang="en-US" sz="1400" dirty="0" smtClean="0">
                          <a:latin typeface="Helvetica"/>
                          <a:cs typeface="Helvetica"/>
                        </a:rPr>
                        <a:t>077 545 221</a:t>
                      </a:r>
                      <a:endParaRPr lang="en-US" sz="1400" dirty="0">
                        <a:latin typeface="Helvetica"/>
                        <a:cs typeface="Helvetica"/>
                      </a:endParaRPr>
                    </a:p>
                  </a:txBody>
                  <a:tcPr marT="45711" marB="45711"/>
                </a:tc>
              </a:tr>
            </a:tbl>
          </a:graphicData>
        </a:graphic>
      </p:graphicFrame>
      <p:sp>
        <p:nvSpPr>
          <p:cNvPr id="5" name="Right Brace 4"/>
          <p:cNvSpPr/>
          <p:nvPr/>
        </p:nvSpPr>
        <p:spPr bwMode="auto">
          <a:xfrm rot="5400000">
            <a:off x="1843881" y="4098361"/>
            <a:ext cx="609600" cy="1524000"/>
          </a:xfrm>
          <a:prstGeom prst="rightBrace">
            <a:avLst>
              <a:gd name="adj1" fmla="val 86524"/>
              <a:gd name="adj2" fmla="val 5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endParaRPr lang="en-US" sz="2400" smtClean="0">
              <a:latin typeface="Tahoma" charset="0"/>
            </a:endParaRPr>
          </a:p>
        </p:txBody>
      </p:sp>
      <p:sp>
        <p:nvSpPr>
          <p:cNvPr id="6" name="TextBox 5"/>
          <p:cNvSpPr txBox="1">
            <a:spLocks noChangeArrowheads="1"/>
          </p:cNvSpPr>
          <p:nvPr/>
        </p:nvSpPr>
        <p:spPr bwMode="auto">
          <a:xfrm>
            <a:off x="1508919" y="5241361"/>
            <a:ext cx="14416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Helvetica"/>
                <a:cs typeface="Helvetica"/>
              </a:rPr>
              <a:t>Primary Key</a:t>
            </a:r>
          </a:p>
        </p:txBody>
      </p:sp>
      <p:grpSp>
        <p:nvGrpSpPr>
          <p:cNvPr id="12" name="Group 11"/>
          <p:cNvGrpSpPr/>
          <p:nvPr/>
        </p:nvGrpSpPr>
        <p:grpSpPr>
          <a:xfrm>
            <a:off x="5105314" y="4555562"/>
            <a:ext cx="1063257" cy="416526"/>
            <a:chOff x="4724314" y="4571136"/>
            <a:chExt cx="2208979" cy="865356"/>
          </a:xfrm>
        </p:grpSpPr>
        <p:cxnSp>
          <p:nvCxnSpPr>
            <p:cNvPr id="7" name="Straight Connector 6"/>
            <p:cNvCxnSpPr/>
            <p:nvPr/>
          </p:nvCxnSpPr>
          <p:spPr bwMode="auto">
            <a:xfrm>
              <a:off x="6933292" y="4571136"/>
              <a:ext cx="1" cy="864241"/>
            </a:xfrm>
            <a:prstGeom prst="line">
              <a:avLst/>
            </a:prstGeom>
            <a:ln>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bwMode="auto">
            <a:xfrm flipH="1">
              <a:off x="4724315" y="5435377"/>
              <a:ext cx="2208978" cy="1115"/>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bwMode="auto">
            <a:xfrm flipV="1">
              <a:off x="4724314" y="4625036"/>
              <a:ext cx="1" cy="811455"/>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13" name="TextBox 12"/>
          <p:cNvSpPr txBox="1">
            <a:spLocks noChangeArrowheads="1"/>
          </p:cNvSpPr>
          <p:nvPr/>
        </p:nvSpPr>
        <p:spPr bwMode="auto">
          <a:xfrm>
            <a:off x="4249056" y="5009729"/>
            <a:ext cx="44232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latin typeface="Helvetica"/>
                <a:cs typeface="Helvetica"/>
              </a:rPr>
              <a:t>The Teacher Tel is a non-key attribute, and</a:t>
            </a:r>
            <a:br>
              <a:rPr lang="en-US" sz="1200" dirty="0" smtClean="0">
                <a:latin typeface="Helvetica"/>
                <a:cs typeface="Helvetica"/>
              </a:rPr>
            </a:br>
            <a:r>
              <a:rPr lang="en-US" sz="1200" dirty="0" smtClean="0">
                <a:latin typeface="Helvetica"/>
                <a:cs typeface="Helvetica"/>
              </a:rPr>
              <a:t>the Teacher Name is also a non-key </a:t>
            </a:r>
            <a:r>
              <a:rPr lang="en-US" sz="1200" dirty="0" err="1" smtClean="0">
                <a:latin typeface="Helvetica"/>
                <a:cs typeface="Helvetica"/>
              </a:rPr>
              <a:t>atttribute</a:t>
            </a:r>
            <a:r>
              <a:rPr lang="en-US" sz="1200" dirty="0" smtClean="0">
                <a:latin typeface="Helvetica"/>
                <a:cs typeface="Helvetica"/>
              </a:rPr>
              <a:t>.</a:t>
            </a:r>
          </a:p>
          <a:p>
            <a:r>
              <a:rPr lang="en-US" sz="1200" dirty="0" smtClean="0">
                <a:latin typeface="Helvetica"/>
                <a:cs typeface="Helvetica"/>
              </a:rPr>
              <a:t>But Teacher Tel depends on Teacher Name.</a:t>
            </a:r>
          </a:p>
          <a:p>
            <a:r>
              <a:rPr lang="en-US" sz="1200" dirty="0" smtClean="0">
                <a:latin typeface="Helvetica"/>
                <a:cs typeface="Helvetica"/>
              </a:rPr>
              <a:t>It is called </a:t>
            </a:r>
            <a:r>
              <a:rPr lang="en-US" sz="1200" b="1" dirty="0" smtClean="0">
                <a:latin typeface="Helvetica"/>
                <a:cs typeface="Helvetica"/>
              </a:rPr>
              <a:t>transitive dependency</a:t>
            </a:r>
            <a:r>
              <a:rPr lang="en-US" sz="1200" dirty="0" smtClean="0">
                <a:latin typeface="Helvetica"/>
                <a:cs typeface="Helvetica"/>
              </a:rPr>
              <a:t>.</a:t>
            </a:r>
            <a:endParaRPr lang="en-US" sz="1200" dirty="0">
              <a:latin typeface="Helvetica"/>
              <a:cs typeface="Helvetica"/>
            </a:endParaRPr>
          </a:p>
        </p:txBody>
      </p:sp>
      <p:sp>
        <p:nvSpPr>
          <p:cNvPr id="14" name="Rectangle 13"/>
          <p:cNvSpPr/>
          <p:nvPr/>
        </p:nvSpPr>
        <p:spPr>
          <a:xfrm>
            <a:off x="250371" y="5864422"/>
            <a:ext cx="11016343" cy="369332"/>
          </a:xfrm>
          <a:prstGeom prst="rect">
            <a:avLst/>
          </a:prstGeom>
        </p:spPr>
        <p:txBody>
          <a:bodyPr wrap="square">
            <a:spAutoFit/>
          </a:bodyPr>
          <a:lstStyle/>
          <a:p>
            <a:r>
              <a:rPr lang="en-US" i="1" dirty="0" smtClean="0">
                <a:latin typeface="Trebuchet MS" charset="0"/>
                <a:cs typeface="Trebuchet MS" charset="0"/>
              </a:rPr>
              <a:t>Solution : Remove </a:t>
            </a:r>
            <a:r>
              <a:rPr lang="en-US" b="1" i="1" dirty="0" smtClean="0">
                <a:latin typeface="Trebuchet MS" charset="0"/>
                <a:cs typeface="Trebuchet MS" charset="0"/>
              </a:rPr>
              <a:t>Teacher Name</a:t>
            </a:r>
            <a:r>
              <a:rPr lang="en-US" i="1" dirty="0" smtClean="0">
                <a:latin typeface="Trebuchet MS" charset="0"/>
                <a:cs typeface="Trebuchet MS" charset="0"/>
              </a:rPr>
              <a:t> and </a:t>
            </a:r>
            <a:r>
              <a:rPr lang="en-US" b="1" i="1" dirty="0" smtClean="0">
                <a:latin typeface="Trebuchet MS" charset="0"/>
                <a:cs typeface="Trebuchet MS" charset="0"/>
              </a:rPr>
              <a:t>Teacher Tel</a:t>
            </a:r>
            <a:r>
              <a:rPr lang="en-US" i="1" dirty="0" smtClean="0">
                <a:latin typeface="Trebuchet MS" charset="0"/>
                <a:cs typeface="Trebuchet MS" charset="0"/>
              </a:rPr>
              <a:t> together  to create a new table.</a:t>
            </a:r>
            <a:endParaRPr lang="en-US" i="1" dirty="0">
              <a:latin typeface="Trebuchet MS" charset="0"/>
              <a:cs typeface="Trebuchet MS" charset="0"/>
            </a:endParaRPr>
          </a:p>
        </p:txBody>
      </p:sp>
    </p:spTree>
    <p:extLst>
      <p:ext uri="{BB962C8B-B14F-4D97-AF65-F5344CB8AC3E}">
        <p14:creationId xmlns:p14="http://schemas.microsoft.com/office/powerpoint/2010/main" val="3033057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graphicFrame>
        <p:nvGraphicFramePr>
          <p:cNvPr id="4" name="Content Placeholder 3"/>
          <p:cNvGraphicFramePr>
            <a:graphicFrameLocks/>
          </p:cNvGraphicFramePr>
          <p:nvPr>
            <p:extLst>
              <p:ext uri="{D42A27DB-BD31-4B8C-83A1-F6EECF244321}">
                <p14:modId xmlns:p14="http://schemas.microsoft.com/office/powerpoint/2010/main" val="929360593"/>
              </p:ext>
            </p:extLst>
          </p:nvPr>
        </p:nvGraphicFramePr>
        <p:xfrm>
          <a:off x="304800" y="2098450"/>
          <a:ext cx="3595914" cy="1693410"/>
        </p:xfrm>
        <a:graphic>
          <a:graphicData uri="http://schemas.openxmlformats.org/drawingml/2006/table">
            <a:tbl>
              <a:tblPr firstRow="1" bandRow="1">
                <a:tableStyleId>{5C22544A-7EE6-4342-B048-85BDC9FD1C3A}</a:tableStyleId>
              </a:tblPr>
              <a:tblGrid>
                <a:gridCol w="1797957"/>
                <a:gridCol w="1797957"/>
              </a:tblGrid>
              <a:tr h="282235">
                <a:tc>
                  <a:txBody>
                    <a:bodyPr/>
                    <a:lstStyle/>
                    <a:p>
                      <a:r>
                        <a:rPr lang="en-US" sz="1100" dirty="0" smtClean="0"/>
                        <a:t>Teacher Name</a:t>
                      </a:r>
                      <a:endParaRPr lang="en-US" sz="1100" dirty="0"/>
                    </a:p>
                  </a:txBody>
                  <a:tcPr marT="45711" marB="45711"/>
                </a:tc>
                <a:tc>
                  <a:txBody>
                    <a:bodyPr/>
                    <a:lstStyle/>
                    <a:p>
                      <a:r>
                        <a:rPr lang="en-US" sz="1100" dirty="0" smtClean="0"/>
                        <a:t>Teacher</a:t>
                      </a:r>
                      <a:r>
                        <a:rPr lang="en-US" sz="1100" baseline="0" dirty="0" smtClean="0"/>
                        <a:t> Tel</a:t>
                      </a:r>
                      <a:endParaRPr lang="en-US" sz="1100" dirty="0"/>
                    </a:p>
                  </a:txBody>
                  <a:tcPr marT="45711" marB="45711"/>
                </a:tc>
              </a:tr>
              <a:tr h="282235">
                <a:tc>
                  <a:txBody>
                    <a:bodyPr/>
                    <a:lstStyle/>
                    <a:p>
                      <a:r>
                        <a:rPr lang="en-US" sz="1100" dirty="0" err="1" smtClean="0"/>
                        <a:t>Sok</a:t>
                      </a:r>
                      <a:r>
                        <a:rPr lang="en-US" sz="1100" dirty="0" smtClean="0"/>
                        <a:t> </a:t>
                      </a:r>
                      <a:r>
                        <a:rPr lang="en-US" sz="1100" dirty="0" err="1" smtClean="0"/>
                        <a:t>Piseth</a:t>
                      </a:r>
                      <a:endParaRPr lang="en-US" sz="1100" dirty="0"/>
                    </a:p>
                  </a:txBody>
                  <a:tcPr marT="45711" marB="45711"/>
                </a:tc>
                <a:tc>
                  <a:txBody>
                    <a:bodyPr/>
                    <a:lstStyle/>
                    <a:p>
                      <a:r>
                        <a:rPr lang="en-US" sz="1100" dirty="0" smtClean="0"/>
                        <a:t>012 123 456</a:t>
                      </a:r>
                      <a:endParaRPr lang="en-US" sz="1100" dirty="0"/>
                    </a:p>
                  </a:txBody>
                  <a:tcPr marT="45711" marB="45711"/>
                </a:tc>
              </a:tr>
              <a:tr h="282235">
                <a:tc>
                  <a:txBody>
                    <a:bodyPr/>
                    <a:lstStyle/>
                    <a:p>
                      <a:r>
                        <a:rPr lang="en-US" sz="1100" dirty="0" smtClean="0"/>
                        <a:t>Sao </a:t>
                      </a:r>
                      <a:r>
                        <a:rPr lang="en-US" sz="1100" dirty="0" err="1" smtClean="0"/>
                        <a:t>Kanha</a:t>
                      </a:r>
                      <a:endParaRPr lang="en-US" sz="1100" dirty="0"/>
                    </a:p>
                  </a:txBody>
                  <a:tcPr marT="45711" marB="45711"/>
                </a:tc>
                <a:tc>
                  <a:txBody>
                    <a:bodyPr/>
                    <a:lstStyle/>
                    <a:p>
                      <a:r>
                        <a:rPr lang="en-US" sz="1100" dirty="0" smtClean="0"/>
                        <a:t>0977</a:t>
                      </a:r>
                      <a:r>
                        <a:rPr lang="en-US" sz="1100" baseline="0" dirty="0" smtClean="0"/>
                        <a:t> 322 111</a:t>
                      </a:r>
                      <a:endParaRPr lang="en-US" sz="1100" dirty="0"/>
                    </a:p>
                  </a:txBody>
                  <a:tcPr marT="45711" marB="45711"/>
                </a:tc>
              </a:tr>
              <a:tr h="282235">
                <a:tc>
                  <a:txBody>
                    <a:bodyPr/>
                    <a:lstStyle/>
                    <a:p>
                      <a:r>
                        <a:rPr lang="en-US" sz="1100" dirty="0" smtClean="0"/>
                        <a:t>Chan </a:t>
                      </a:r>
                      <a:r>
                        <a:rPr lang="en-US" sz="1100" dirty="0" err="1" smtClean="0"/>
                        <a:t>Veasna</a:t>
                      </a:r>
                      <a:endParaRPr lang="en-US" sz="1100" dirty="0"/>
                    </a:p>
                  </a:txBody>
                  <a:tcPr marT="45711" marB="45711"/>
                </a:tc>
                <a:tc>
                  <a:txBody>
                    <a:bodyPr/>
                    <a:lstStyle/>
                    <a:p>
                      <a:r>
                        <a:rPr lang="en-US" sz="1100" dirty="0" smtClean="0"/>
                        <a:t>012 412 333</a:t>
                      </a:r>
                      <a:endParaRPr lang="en-US" sz="1100" dirty="0"/>
                    </a:p>
                  </a:txBody>
                  <a:tcPr marT="45711" marB="45711"/>
                </a:tc>
              </a:tr>
              <a:tr h="282235">
                <a:tc>
                  <a:txBody>
                    <a:bodyPr/>
                    <a:lstStyle/>
                    <a:p>
                      <a:r>
                        <a:rPr lang="en-US" sz="1100" dirty="0" smtClean="0"/>
                        <a:t>Chan </a:t>
                      </a:r>
                      <a:r>
                        <a:rPr lang="en-US" sz="1100" dirty="0" err="1" smtClean="0"/>
                        <a:t>Veasna</a:t>
                      </a:r>
                      <a:endParaRPr lang="en-US" sz="1100" dirty="0"/>
                    </a:p>
                  </a:txBody>
                  <a:tcPr marT="45711" marB="45711"/>
                </a:tc>
                <a:tc>
                  <a:txBody>
                    <a:bodyPr/>
                    <a:lstStyle/>
                    <a:p>
                      <a:r>
                        <a:rPr lang="en-US" sz="1100" dirty="0" smtClean="0"/>
                        <a:t>012 412 333</a:t>
                      </a:r>
                      <a:endParaRPr lang="en-US" sz="1100" dirty="0"/>
                    </a:p>
                  </a:txBody>
                  <a:tcPr marT="45711" marB="45711"/>
                </a:tc>
              </a:tr>
              <a:tr h="282235">
                <a:tc>
                  <a:txBody>
                    <a:bodyPr/>
                    <a:lstStyle/>
                    <a:p>
                      <a:r>
                        <a:rPr lang="en-US" sz="1100" dirty="0" err="1" smtClean="0"/>
                        <a:t>Pou</a:t>
                      </a:r>
                      <a:r>
                        <a:rPr lang="en-US" sz="1100" baseline="0" dirty="0" smtClean="0"/>
                        <a:t> </a:t>
                      </a:r>
                      <a:r>
                        <a:rPr lang="en-US" sz="1100" baseline="0" dirty="0" err="1" smtClean="0"/>
                        <a:t>Sambath</a:t>
                      </a:r>
                      <a:endParaRPr lang="en-US" sz="1100" dirty="0"/>
                    </a:p>
                  </a:txBody>
                  <a:tcPr marT="45711" marB="45711"/>
                </a:tc>
                <a:tc>
                  <a:txBody>
                    <a:bodyPr/>
                    <a:lstStyle/>
                    <a:p>
                      <a:r>
                        <a:rPr lang="en-US" sz="1100" dirty="0" smtClean="0"/>
                        <a:t>077 545 221</a:t>
                      </a:r>
                      <a:endParaRPr lang="en-US" sz="1100" dirty="0"/>
                    </a:p>
                  </a:txBody>
                  <a:tcPr marT="45711" marB="45711"/>
                </a:tc>
              </a:tr>
            </a:tbl>
          </a:graphicData>
        </a:graphic>
      </p:graphicFrame>
      <p:sp>
        <p:nvSpPr>
          <p:cNvPr id="5" name="Right Arrow 4"/>
          <p:cNvSpPr>
            <a:spLocks noChangeArrowheads="1"/>
          </p:cNvSpPr>
          <p:nvPr/>
        </p:nvSpPr>
        <p:spPr bwMode="auto">
          <a:xfrm>
            <a:off x="4103914" y="2603501"/>
            <a:ext cx="380999" cy="419099"/>
          </a:xfrm>
          <a:prstGeom prst="rightArrow">
            <a:avLst>
              <a:gd name="adj1" fmla="val 50000"/>
              <a:gd name="adj2" fmla="val 50000"/>
            </a:avLst>
          </a:prstGeom>
          <a:solidFill>
            <a:schemeClr val="accent1"/>
          </a:solidFill>
          <a:ln w="9525">
            <a:solidFill>
              <a:schemeClr val="tx1"/>
            </a:solidFill>
            <a:round/>
            <a:headEnd/>
            <a:tailEnd/>
          </a:ln>
        </p:spPr>
        <p:txBody>
          <a:bodyPr/>
          <a:lstStyle/>
          <a:p>
            <a:endParaRPr lang="en-US" sz="2400">
              <a:latin typeface="Tahoma"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884132563"/>
              </p:ext>
            </p:extLst>
          </p:nvPr>
        </p:nvGraphicFramePr>
        <p:xfrm>
          <a:off x="4691743" y="2042889"/>
          <a:ext cx="4267200" cy="1849439"/>
        </p:xfrm>
        <a:graphic>
          <a:graphicData uri="http://schemas.openxmlformats.org/drawingml/2006/table">
            <a:tbl>
              <a:tblPr firstRow="1" bandRow="1">
                <a:tableStyleId>{5C22544A-7EE6-4342-B048-85BDC9FD1C3A}</a:tableStyleId>
              </a:tblPr>
              <a:tblGrid>
                <a:gridCol w="1981200"/>
                <a:gridCol w="2286000"/>
              </a:tblGrid>
              <a:tr h="370904">
                <a:tc>
                  <a:txBody>
                    <a:bodyPr/>
                    <a:lstStyle/>
                    <a:p>
                      <a:r>
                        <a:rPr lang="en-US" sz="1200" u="sng" dirty="0" smtClean="0"/>
                        <a:t>Teacher Name</a:t>
                      </a:r>
                      <a:endParaRPr lang="en-US" sz="1200" u="sng" dirty="0"/>
                    </a:p>
                  </a:txBody>
                  <a:tcPr marT="45728" marB="45728"/>
                </a:tc>
                <a:tc>
                  <a:txBody>
                    <a:bodyPr/>
                    <a:lstStyle/>
                    <a:p>
                      <a:r>
                        <a:rPr lang="en-US" sz="1200" dirty="0" smtClean="0"/>
                        <a:t>Teacher</a:t>
                      </a:r>
                      <a:r>
                        <a:rPr lang="en-US" sz="1200" baseline="0" dirty="0" smtClean="0"/>
                        <a:t> Tel</a:t>
                      </a:r>
                      <a:endParaRPr lang="en-US" sz="1200" dirty="0"/>
                    </a:p>
                  </a:txBody>
                  <a:tcPr marT="45728" marB="45728"/>
                </a:tc>
              </a:tr>
              <a:tr h="370904">
                <a:tc>
                  <a:txBody>
                    <a:bodyPr/>
                    <a:lstStyle/>
                    <a:p>
                      <a:r>
                        <a:rPr lang="en-US" sz="1200" dirty="0" err="1" smtClean="0"/>
                        <a:t>Sok</a:t>
                      </a:r>
                      <a:r>
                        <a:rPr lang="en-US" sz="1200" dirty="0" smtClean="0"/>
                        <a:t> </a:t>
                      </a:r>
                      <a:r>
                        <a:rPr lang="en-US" sz="1200" dirty="0" err="1" smtClean="0"/>
                        <a:t>Piseth</a:t>
                      </a:r>
                      <a:endParaRPr lang="en-US" sz="1200" dirty="0"/>
                    </a:p>
                  </a:txBody>
                  <a:tcPr marT="45728" marB="45728"/>
                </a:tc>
                <a:tc>
                  <a:txBody>
                    <a:bodyPr/>
                    <a:lstStyle/>
                    <a:p>
                      <a:r>
                        <a:rPr lang="en-US" sz="1200" dirty="0" smtClean="0"/>
                        <a:t>012 123 456</a:t>
                      </a:r>
                      <a:endParaRPr lang="en-US" sz="1200" dirty="0"/>
                    </a:p>
                  </a:txBody>
                  <a:tcPr marT="45728" marB="45728"/>
                </a:tc>
              </a:tr>
              <a:tr h="370904">
                <a:tc>
                  <a:txBody>
                    <a:bodyPr/>
                    <a:lstStyle/>
                    <a:p>
                      <a:r>
                        <a:rPr lang="en-US" sz="1200" dirty="0" smtClean="0"/>
                        <a:t>Sao </a:t>
                      </a:r>
                      <a:r>
                        <a:rPr lang="en-US" sz="1200" dirty="0" err="1" smtClean="0"/>
                        <a:t>Kanha</a:t>
                      </a:r>
                      <a:endParaRPr lang="en-US" sz="1200" dirty="0"/>
                    </a:p>
                  </a:txBody>
                  <a:tcPr marT="45728" marB="45728"/>
                </a:tc>
                <a:tc>
                  <a:txBody>
                    <a:bodyPr/>
                    <a:lstStyle/>
                    <a:p>
                      <a:r>
                        <a:rPr lang="en-US" sz="1200" dirty="0" smtClean="0"/>
                        <a:t>0977</a:t>
                      </a:r>
                      <a:r>
                        <a:rPr lang="en-US" sz="1200" baseline="0" dirty="0" smtClean="0"/>
                        <a:t> 322 111</a:t>
                      </a:r>
                      <a:endParaRPr lang="en-US" sz="1200" dirty="0"/>
                    </a:p>
                  </a:txBody>
                  <a:tcPr marT="45728" marB="45728"/>
                </a:tc>
              </a:tr>
              <a:tr h="365823">
                <a:tc>
                  <a:txBody>
                    <a:bodyPr/>
                    <a:lstStyle/>
                    <a:p>
                      <a:r>
                        <a:rPr lang="en-US" sz="1200" dirty="0" smtClean="0"/>
                        <a:t>Chan </a:t>
                      </a:r>
                      <a:r>
                        <a:rPr lang="en-US" sz="1200" dirty="0" err="1" smtClean="0"/>
                        <a:t>Veasna</a:t>
                      </a:r>
                      <a:endParaRPr lang="en-US" sz="1200" dirty="0"/>
                    </a:p>
                  </a:txBody>
                  <a:tcPr marT="45728" marB="45728"/>
                </a:tc>
                <a:tc>
                  <a:txBody>
                    <a:bodyPr/>
                    <a:lstStyle/>
                    <a:p>
                      <a:r>
                        <a:rPr lang="en-US" sz="1200" dirty="0" smtClean="0"/>
                        <a:t>012 412 333</a:t>
                      </a:r>
                      <a:endParaRPr lang="en-US" sz="1200" dirty="0"/>
                    </a:p>
                  </a:txBody>
                  <a:tcPr marT="45728" marB="45728"/>
                </a:tc>
              </a:tr>
              <a:tr h="370904">
                <a:tc>
                  <a:txBody>
                    <a:bodyPr/>
                    <a:lstStyle/>
                    <a:p>
                      <a:r>
                        <a:rPr lang="en-US" sz="1200" dirty="0" err="1" smtClean="0"/>
                        <a:t>Pou</a:t>
                      </a:r>
                      <a:r>
                        <a:rPr lang="en-US" sz="1200" baseline="0" dirty="0" smtClean="0"/>
                        <a:t> </a:t>
                      </a:r>
                      <a:r>
                        <a:rPr lang="en-US" sz="1200" baseline="0" dirty="0" err="1" smtClean="0"/>
                        <a:t>Sambath</a:t>
                      </a:r>
                      <a:endParaRPr lang="en-US" sz="1200" dirty="0"/>
                    </a:p>
                  </a:txBody>
                  <a:tcPr marT="45728" marB="45728"/>
                </a:tc>
                <a:tc>
                  <a:txBody>
                    <a:bodyPr/>
                    <a:lstStyle/>
                    <a:p>
                      <a:r>
                        <a:rPr lang="en-US" sz="1200" dirty="0" smtClean="0"/>
                        <a:t>077 545 221</a:t>
                      </a:r>
                      <a:endParaRPr lang="en-US" sz="1200" dirty="0"/>
                    </a:p>
                  </a:txBody>
                  <a:tcPr marT="45728" marB="45728"/>
                </a:tc>
              </a:tr>
            </a:tbl>
          </a:graphicData>
        </a:graphic>
      </p:graphicFrame>
      <p:graphicFrame>
        <p:nvGraphicFramePr>
          <p:cNvPr id="28" name="Content Placeholder 3"/>
          <p:cNvGraphicFramePr>
            <a:graphicFrameLocks/>
          </p:cNvGraphicFramePr>
          <p:nvPr>
            <p:extLst>
              <p:ext uri="{D42A27DB-BD31-4B8C-83A1-F6EECF244321}">
                <p14:modId xmlns:p14="http://schemas.microsoft.com/office/powerpoint/2010/main" val="306578891"/>
              </p:ext>
            </p:extLst>
          </p:nvPr>
        </p:nvGraphicFramePr>
        <p:xfrm>
          <a:off x="983341" y="4043954"/>
          <a:ext cx="3316515" cy="1645812"/>
        </p:xfrm>
        <a:graphic>
          <a:graphicData uri="http://schemas.openxmlformats.org/drawingml/2006/table">
            <a:tbl>
              <a:tblPr firstRow="1" bandRow="1">
                <a:tableStyleId>{5C22544A-7EE6-4342-B048-85BDC9FD1C3A}</a:tableStyleId>
              </a:tblPr>
              <a:tblGrid>
                <a:gridCol w="908635"/>
                <a:gridCol w="1767850"/>
                <a:gridCol w="640030"/>
              </a:tblGrid>
              <a:tr h="232776">
                <a:tc>
                  <a:txBody>
                    <a:bodyPr/>
                    <a:lstStyle/>
                    <a:p>
                      <a:r>
                        <a:rPr lang="en-US" sz="1200" u="sng" dirty="0" err="1" smtClean="0">
                          <a:latin typeface="Helvetica"/>
                          <a:cs typeface="Helvetica"/>
                        </a:rPr>
                        <a:t>StudyID</a:t>
                      </a:r>
                      <a:endParaRPr lang="en-US" sz="1200" u="sng" dirty="0">
                        <a:latin typeface="Helvetica"/>
                        <a:cs typeface="Helvetica"/>
                      </a:endParaRPr>
                    </a:p>
                  </a:txBody>
                  <a:tcPr marT="45711" marB="45711"/>
                </a:tc>
                <a:tc>
                  <a:txBody>
                    <a:bodyPr/>
                    <a:lstStyle/>
                    <a:p>
                      <a:r>
                        <a:rPr lang="en-US" sz="1200" dirty="0" smtClean="0">
                          <a:latin typeface="Helvetica"/>
                          <a:cs typeface="Helvetica"/>
                        </a:rPr>
                        <a:t>Course</a:t>
                      </a:r>
                      <a:r>
                        <a:rPr lang="en-US" sz="1200" baseline="0" dirty="0" smtClean="0">
                          <a:latin typeface="Helvetica"/>
                          <a:cs typeface="Helvetica"/>
                        </a:rPr>
                        <a:t> Name</a:t>
                      </a:r>
                      <a:endParaRPr lang="en-US" sz="1200" dirty="0">
                        <a:latin typeface="Helvetica"/>
                        <a:cs typeface="Helvetica"/>
                      </a:endParaRPr>
                    </a:p>
                  </a:txBody>
                  <a:tcPr marT="45711" marB="45711"/>
                </a:tc>
                <a:tc>
                  <a:txBody>
                    <a:bodyPr/>
                    <a:lstStyle/>
                    <a:p>
                      <a:r>
                        <a:rPr lang="en-US" sz="1200" dirty="0" smtClean="0">
                          <a:latin typeface="Helvetica"/>
                          <a:cs typeface="Helvetica"/>
                        </a:rPr>
                        <a:t>T.ID</a:t>
                      </a:r>
                      <a:endParaRPr lang="en-US" sz="1200" dirty="0">
                        <a:latin typeface="Helvetica"/>
                        <a:cs typeface="Helvetica"/>
                      </a:endParaRPr>
                    </a:p>
                  </a:txBody>
                  <a:tcPr marT="45711" marB="45711"/>
                </a:tc>
              </a:tr>
              <a:tr h="232776">
                <a:tc>
                  <a:txBody>
                    <a:bodyPr/>
                    <a:lstStyle/>
                    <a:p>
                      <a:r>
                        <a:rPr lang="en-US" sz="1200" dirty="0" smtClean="0">
                          <a:latin typeface="Helvetica"/>
                          <a:cs typeface="Helvetica"/>
                        </a:rPr>
                        <a:t>1</a:t>
                      </a:r>
                      <a:endParaRPr lang="en-US" sz="1200" dirty="0">
                        <a:latin typeface="Helvetica"/>
                        <a:cs typeface="Helvetica"/>
                      </a:endParaRPr>
                    </a:p>
                  </a:txBody>
                  <a:tcPr marT="45711" marB="45711"/>
                </a:tc>
                <a:tc>
                  <a:txBody>
                    <a:bodyPr/>
                    <a:lstStyle/>
                    <a:p>
                      <a:r>
                        <a:rPr lang="en-US" sz="1200" dirty="0" smtClean="0">
                          <a:latin typeface="Helvetica"/>
                          <a:cs typeface="Helvetica"/>
                        </a:rPr>
                        <a:t>Database</a:t>
                      </a:r>
                      <a:endParaRPr lang="en-US" sz="1200" dirty="0">
                        <a:latin typeface="Helvetica"/>
                        <a:cs typeface="Helvetica"/>
                      </a:endParaRPr>
                    </a:p>
                  </a:txBody>
                  <a:tcPr marT="45711" marB="45711"/>
                </a:tc>
                <a:tc>
                  <a:txBody>
                    <a:bodyPr/>
                    <a:lstStyle/>
                    <a:p>
                      <a:r>
                        <a:rPr lang="en-US" sz="1200" dirty="0" smtClean="0">
                          <a:latin typeface="Helvetica"/>
                          <a:cs typeface="Helvetica"/>
                        </a:rPr>
                        <a:t>T1</a:t>
                      </a:r>
                      <a:endParaRPr lang="en-US" sz="1200" dirty="0">
                        <a:latin typeface="Helvetica"/>
                        <a:cs typeface="Helvetica"/>
                      </a:endParaRPr>
                    </a:p>
                  </a:txBody>
                  <a:tcPr marT="45711" marB="45711"/>
                </a:tc>
              </a:tr>
              <a:tr h="232776">
                <a:tc>
                  <a:txBody>
                    <a:bodyPr/>
                    <a:lstStyle/>
                    <a:p>
                      <a:r>
                        <a:rPr lang="en-US" sz="1200" dirty="0" smtClean="0">
                          <a:latin typeface="Helvetica"/>
                          <a:cs typeface="Helvetica"/>
                        </a:rPr>
                        <a:t>2</a:t>
                      </a:r>
                      <a:endParaRPr lang="en-US" sz="1200" dirty="0">
                        <a:latin typeface="Helvetica"/>
                        <a:cs typeface="Helvetica"/>
                      </a:endParaRPr>
                    </a:p>
                  </a:txBody>
                  <a:tcPr marT="45711" marB="45711"/>
                </a:tc>
                <a:tc>
                  <a:txBody>
                    <a:bodyPr/>
                    <a:lstStyle/>
                    <a:p>
                      <a:r>
                        <a:rPr lang="en-US" sz="1200" dirty="0" smtClean="0">
                          <a:latin typeface="Helvetica"/>
                          <a:cs typeface="Helvetica"/>
                        </a:rPr>
                        <a:t>Database</a:t>
                      </a:r>
                      <a:endParaRPr lang="en-US" sz="1200" dirty="0">
                        <a:latin typeface="Helvetica"/>
                        <a:cs typeface="Helvetica"/>
                      </a:endParaRPr>
                    </a:p>
                  </a:txBody>
                  <a:tcPr marT="45711" marB="45711"/>
                </a:tc>
                <a:tc>
                  <a:txBody>
                    <a:bodyPr/>
                    <a:lstStyle/>
                    <a:p>
                      <a:r>
                        <a:rPr lang="en-US" sz="1200" dirty="0" smtClean="0">
                          <a:latin typeface="Helvetica"/>
                          <a:cs typeface="Helvetica"/>
                        </a:rPr>
                        <a:t>T2</a:t>
                      </a:r>
                      <a:endParaRPr lang="en-US" sz="1200" dirty="0">
                        <a:latin typeface="Helvetica"/>
                        <a:cs typeface="Helvetica"/>
                      </a:endParaRPr>
                    </a:p>
                  </a:txBody>
                  <a:tcPr marT="45711" marB="45711"/>
                </a:tc>
              </a:tr>
              <a:tr h="229619">
                <a:tc>
                  <a:txBody>
                    <a:bodyPr/>
                    <a:lstStyle/>
                    <a:p>
                      <a:r>
                        <a:rPr lang="en-US" sz="1200" dirty="0" smtClean="0">
                          <a:latin typeface="Helvetica"/>
                          <a:cs typeface="Helvetica"/>
                        </a:rPr>
                        <a:t>3</a:t>
                      </a:r>
                      <a:endParaRPr lang="en-US" sz="1200" dirty="0">
                        <a:latin typeface="Helvetica"/>
                        <a:cs typeface="Helvetica"/>
                      </a:endParaRPr>
                    </a:p>
                  </a:txBody>
                  <a:tcPr marT="45711" marB="45711"/>
                </a:tc>
                <a:tc>
                  <a:txBody>
                    <a:bodyPr/>
                    <a:lstStyle/>
                    <a:p>
                      <a:r>
                        <a:rPr lang="en-US" sz="1200" dirty="0" smtClean="0">
                          <a:latin typeface="Helvetica"/>
                          <a:cs typeface="Helvetica"/>
                        </a:rPr>
                        <a:t>Web </a:t>
                      </a:r>
                      <a:r>
                        <a:rPr lang="en-US" sz="1200" dirty="0" err="1" smtClean="0">
                          <a:latin typeface="Helvetica"/>
                          <a:cs typeface="Helvetica"/>
                        </a:rPr>
                        <a:t>Prog</a:t>
                      </a:r>
                      <a:endParaRPr lang="en-US" sz="1200" dirty="0">
                        <a:latin typeface="Helvetica"/>
                        <a:cs typeface="Helvetica"/>
                      </a:endParaRPr>
                    </a:p>
                  </a:txBody>
                  <a:tcPr marT="45711" marB="45711"/>
                </a:tc>
                <a:tc>
                  <a:txBody>
                    <a:bodyPr/>
                    <a:lstStyle/>
                    <a:p>
                      <a:r>
                        <a:rPr lang="en-US" sz="1200" dirty="0" smtClean="0">
                          <a:latin typeface="Helvetica"/>
                          <a:cs typeface="Helvetica"/>
                        </a:rPr>
                        <a:t>T3</a:t>
                      </a:r>
                      <a:endParaRPr lang="en-US" sz="1200" dirty="0">
                        <a:latin typeface="Helvetica"/>
                        <a:cs typeface="Helvetica"/>
                      </a:endParaRPr>
                    </a:p>
                  </a:txBody>
                  <a:tcPr marT="45711" marB="45711"/>
                </a:tc>
              </a:tr>
              <a:tr h="229619">
                <a:tc>
                  <a:txBody>
                    <a:bodyPr/>
                    <a:lstStyle/>
                    <a:p>
                      <a:r>
                        <a:rPr lang="en-US" sz="1200" dirty="0" smtClean="0">
                          <a:latin typeface="Helvetica"/>
                          <a:cs typeface="Helvetica"/>
                        </a:rPr>
                        <a:t>4</a:t>
                      </a:r>
                      <a:endParaRPr lang="en-US" sz="1200" dirty="0">
                        <a:latin typeface="Helvetica"/>
                        <a:cs typeface="Helvetica"/>
                      </a:endParaRPr>
                    </a:p>
                  </a:txBody>
                  <a:tcPr marT="45711" marB="45711"/>
                </a:tc>
                <a:tc>
                  <a:txBody>
                    <a:bodyPr/>
                    <a:lstStyle/>
                    <a:p>
                      <a:r>
                        <a:rPr lang="en-US" sz="1200" dirty="0" smtClean="0">
                          <a:latin typeface="Helvetica"/>
                          <a:cs typeface="Helvetica"/>
                        </a:rPr>
                        <a:t>Web </a:t>
                      </a:r>
                      <a:r>
                        <a:rPr lang="en-US" sz="1200" dirty="0" err="1" smtClean="0">
                          <a:latin typeface="Helvetica"/>
                          <a:cs typeface="Helvetica"/>
                        </a:rPr>
                        <a:t>Prog</a:t>
                      </a:r>
                      <a:endParaRPr lang="en-US" sz="1200" dirty="0">
                        <a:latin typeface="Helvetica"/>
                        <a:cs typeface="Helvetica"/>
                      </a:endParaRPr>
                    </a:p>
                  </a:txBody>
                  <a:tcPr marT="45711" marB="45711"/>
                </a:tc>
                <a:tc>
                  <a:txBody>
                    <a:bodyPr/>
                    <a:lstStyle/>
                    <a:p>
                      <a:r>
                        <a:rPr lang="en-US" sz="1200" dirty="0" smtClean="0">
                          <a:latin typeface="Helvetica"/>
                          <a:cs typeface="Helvetica"/>
                        </a:rPr>
                        <a:t>T3</a:t>
                      </a:r>
                      <a:endParaRPr lang="en-US" sz="1200" dirty="0">
                        <a:latin typeface="Helvetica"/>
                        <a:cs typeface="Helvetica"/>
                      </a:endParaRPr>
                    </a:p>
                  </a:txBody>
                  <a:tcPr marT="45711" marB="45711"/>
                </a:tc>
              </a:tr>
              <a:tr h="232776">
                <a:tc>
                  <a:txBody>
                    <a:bodyPr/>
                    <a:lstStyle/>
                    <a:p>
                      <a:r>
                        <a:rPr lang="en-US" sz="1200" dirty="0" smtClean="0">
                          <a:latin typeface="Helvetica"/>
                          <a:cs typeface="Helvetica"/>
                        </a:rPr>
                        <a:t>5</a:t>
                      </a:r>
                      <a:endParaRPr lang="en-US" sz="1200" dirty="0">
                        <a:latin typeface="Helvetica"/>
                        <a:cs typeface="Helvetica"/>
                      </a:endParaRPr>
                    </a:p>
                  </a:txBody>
                  <a:tcPr marT="45711" marB="45711"/>
                </a:tc>
                <a:tc>
                  <a:txBody>
                    <a:bodyPr/>
                    <a:lstStyle/>
                    <a:p>
                      <a:r>
                        <a:rPr lang="en-US" sz="1200" dirty="0" smtClean="0">
                          <a:latin typeface="Helvetica"/>
                          <a:cs typeface="Helvetica"/>
                        </a:rPr>
                        <a:t>Networking</a:t>
                      </a:r>
                      <a:endParaRPr lang="en-US" sz="1200" dirty="0">
                        <a:latin typeface="Helvetica"/>
                        <a:cs typeface="Helvetica"/>
                      </a:endParaRPr>
                    </a:p>
                  </a:txBody>
                  <a:tcPr marT="45711" marB="45711"/>
                </a:tc>
                <a:tc>
                  <a:txBody>
                    <a:bodyPr/>
                    <a:lstStyle/>
                    <a:p>
                      <a:r>
                        <a:rPr lang="en-US" sz="1200" dirty="0" smtClean="0">
                          <a:latin typeface="Helvetica"/>
                          <a:cs typeface="Helvetica"/>
                        </a:rPr>
                        <a:t>T4</a:t>
                      </a:r>
                      <a:endParaRPr lang="en-US" sz="1200" dirty="0">
                        <a:latin typeface="Helvetica"/>
                        <a:cs typeface="Helvetica"/>
                      </a:endParaRPr>
                    </a:p>
                  </a:txBody>
                  <a:tcPr marT="45711" marB="45711"/>
                </a:tc>
              </a:tr>
            </a:tbl>
          </a:graphicData>
        </a:graphic>
      </p:graphicFrame>
      <p:grpSp>
        <p:nvGrpSpPr>
          <p:cNvPr id="37" name="Group 36"/>
          <p:cNvGrpSpPr/>
          <p:nvPr/>
        </p:nvGrpSpPr>
        <p:grpSpPr>
          <a:xfrm>
            <a:off x="4299856" y="4022673"/>
            <a:ext cx="1061985" cy="214452"/>
            <a:chOff x="4259315" y="4132905"/>
            <a:chExt cx="2105233" cy="214451"/>
          </a:xfrm>
        </p:grpSpPr>
        <p:cxnSp>
          <p:nvCxnSpPr>
            <p:cNvPr id="19" name="Straight Connector 18"/>
            <p:cNvCxnSpPr/>
            <p:nvPr/>
          </p:nvCxnSpPr>
          <p:spPr bwMode="auto">
            <a:xfrm flipH="1">
              <a:off x="4259315" y="4237456"/>
              <a:ext cx="1864043"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6140395" y="4123203"/>
              <a:ext cx="207116" cy="241190"/>
              <a:chOff x="7889021" y="4512733"/>
              <a:chExt cx="207116" cy="241190"/>
            </a:xfrm>
          </p:grpSpPr>
          <p:cxnSp>
            <p:nvCxnSpPr>
              <p:cNvPr id="18" name="Straight Connector 17"/>
              <p:cNvCxnSpPr/>
              <p:nvPr/>
            </p:nvCxnSpPr>
            <p:spPr bwMode="auto">
              <a:xfrm>
                <a:off x="7987401" y="4512733"/>
                <a:ext cx="0" cy="24119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987401" y="4512733"/>
                <a:ext cx="108736" cy="1583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889021" y="4512733"/>
                <a:ext cx="98380" cy="1583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889021" y="4671076"/>
                <a:ext cx="207116"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V="1">
              <a:off x="4352811" y="4132905"/>
              <a:ext cx="0" cy="2091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424777" y="4132905"/>
              <a:ext cx="0" cy="209101"/>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39" name="Content Placeholder 3"/>
          <p:cNvGraphicFramePr>
            <a:graphicFrameLocks/>
          </p:cNvGraphicFramePr>
          <p:nvPr>
            <p:extLst>
              <p:ext uri="{D42A27DB-BD31-4B8C-83A1-F6EECF244321}">
                <p14:modId xmlns:p14="http://schemas.microsoft.com/office/powerpoint/2010/main" val="3416841490"/>
              </p:ext>
            </p:extLst>
          </p:nvPr>
        </p:nvGraphicFramePr>
        <p:xfrm>
          <a:off x="5361841" y="4022673"/>
          <a:ext cx="3147786" cy="1454670"/>
        </p:xfrm>
        <a:graphic>
          <a:graphicData uri="http://schemas.openxmlformats.org/drawingml/2006/table">
            <a:tbl>
              <a:tblPr firstRow="1" bandRow="1">
                <a:tableStyleId>{5C22544A-7EE6-4342-B048-85BDC9FD1C3A}</a:tableStyleId>
              </a:tblPr>
              <a:tblGrid>
                <a:gridCol w="497018"/>
                <a:gridCol w="1435832"/>
                <a:gridCol w="1214936"/>
              </a:tblGrid>
              <a:tr h="290934">
                <a:tc>
                  <a:txBody>
                    <a:bodyPr/>
                    <a:lstStyle/>
                    <a:p>
                      <a:r>
                        <a:rPr lang="en-US" sz="1050" u="sng" dirty="0" smtClean="0">
                          <a:latin typeface="Helvetica"/>
                          <a:cs typeface="Helvetica"/>
                        </a:rPr>
                        <a:t>ID</a:t>
                      </a:r>
                      <a:endParaRPr lang="en-US" sz="1050" u="sng" dirty="0">
                        <a:latin typeface="Helvetica"/>
                        <a:cs typeface="Helvetica"/>
                      </a:endParaRPr>
                    </a:p>
                  </a:txBody>
                  <a:tcPr marT="45728" marB="45728"/>
                </a:tc>
                <a:tc>
                  <a:txBody>
                    <a:bodyPr/>
                    <a:lstStyle/>
                    <a:p>
                      <a:r>
                        <a:rPr lang="en-US" sz="1050" u="none" dirty="0" smtClean="0">
                          <a:latin typeface="Helvetica"/>
                          <a:cs typeface="Helvetica"/>
                        </a:rPr>
                        <a:t>Teacher Name</a:t>
                      </a:r>
                      <a:endParaRPr lang="en-US" sz="1050" u="none" dirty="0">
                        <a:latin typeface="Helvetica"/>
                        <a:cs typeface="Helvetica"/>
                      </a:endParaRPr>
                    </a:p>
                  </a:txBody>
                  <a:tcPr marT="45728" marB="45728"/>
                </a:tc>
                <a:tc>
                  <a:txBody>
                    <a:bodyPr/>
                    <a:lstStyle/>
                    <a:p>
                      <a:r>
                        <a:rPr lang="en-US" sz="1050" dirty="0" smtClean="0">
                          <a:latin typeface="Helvetica"/>
                          <a:cs typeface="Helvetica"/>
                        </a:rPr>
                        <a:t>Teacher</a:t>
                      </a:r>
                      <a:r>
                        <a:rPr lang="en-US" sz="1050" baseline="0" dirty="0" smtClean="0">
                          <a:latin typeface="Helvetica"/>
                          <a:cs typeface="Helvetica"/>
                        </a:rPr>
                        <a:t> Tel</a:t>
                      </a:r>
                      <a:endParaRPr lang="en-US" sz="1050" dirty="0">
                        <a:latin typeface="Helvetica"/>
                        <a:cs typeface="Helvetica"/>
                      </a:endParaRPr>
                    </a:p>
                  </a:txBody>
                  <a:tcPr marT="45728" marB="45728"/>
                </a:tc>
              </a:tr>
              <a:tr h="290934">
                <a:tc>
                  <a:txBody>
                    <a:bodyPr/>
                    <a:lstStyle/>
                    <a:p>
                      <a:r>
                        <a:rPr lang="en-US" sz="1050" dirty="0" smtClean="0">
                          <a:latin typeface="Helvetica"/>
                          <a:cs typeface="Helvetica"/>
                        </a:rPr>
                        <a:t>T1</a:t>
                      </a:r>
                      <a:endParaRPr lang="en-US" sz="1050" dirty="0">
                        <a:latin typeface="Helvetica"/>
                        <a:cs typeface="Helvetica"/>
                      </a:endParaRPr>
                    </a:p>
                  </a:txBody>
                  <a:tcPr marT="45728" marB="45728"/>
                </a:tc>
                <a:tc>
                  <a:txBody>
                    <a:bodyPr/>
                    <a:lstStyle/>
                    <a:p>
                      <a:r>
                        <a:rPr lang="en-US" sz="1050" dirty="0" err="1" smtClean="0">
                          <a:latin typeface="Helvetica"/>
                          <a:cs typeface="Helvetica"/>
                        </a:rPr>
                        <a:t>Sok</a:t>
                      </a:r>
                      <a:r>
                        <a:rPr lang="en-US" sz="1050" dirty="0" smtClean="0">
                          <a:latin typeface="Helvetica"/>
                          <a:cs typeface="Helvetica"/>
                        </a:rPr>
                        <a:t> </a:t>
                      </a:r>
                      <a:r>
                        <a:rPr lang="en-US" sz="1050" dirty="0" err="1" smtClean="0">
                          <a:latin typeface="Helvetica"/>
                          <a:cs typeface="Helvetica"/>
                        </a:rPr>
                        <a:t>Piseth</a:t>
                      </a:r>
                      <a:endParaRPr lang="en-US" sz="1050" dirty="0">
                        <a:latin typeface="Helvetica"/>
                        <a:cs typeface="Helvetica"/>
                      </a:endParaRPr>
                    </a:p>
                  </a:txBody>
                  <a:tcPr marT="45728" marB="45728"/>
                </a:tc>
                <a:tc>
                  <a:txBody>
                    <a:bodyPr/>
                    <a:lstStyle/>
                    <a:p>
                      <a:r>
                        <a:rPr lang="en-US" sz="1050" dirty="0" smtClean="0">
                          <a:latin typeface="Helvetica"/>
                          <a:cs typeface="Helvetica"/>
                        </a:rPr>
                        <a:t>012 123 456</a:t>
                      </a:r>
                      <a:endParaRPr lang="en-US" sz="1050" dirty="0">
                        <a:latin typeface="Helvetica"/>
                        <a:cs typeface="Helvetica"/>
                      </a:endParaRPr>
                    </a:p>
                  </a:txBody>
                  <a:tcPr marT="45728" marB="45728"/>
                </a:tc>
              </a:tr>
              <a:tr h="290934">
                <a:tc>
                  <a:txBody>
                    <a:bodyPr/>
                    <a:lstStyle/>
                    <a:p>
                      <a:r>
                        <a:rPr lang="en-US" sz="1050" dirty="0" smtClean="0">
                          <a:latin typeface="Helvetica"/>
                          <a:cs typeface="Helvetica"/>
                        </a:rPr>
                        <a:t>T2</a:t>
                      </a:r>
                      <a:endParaRPr lang="en-US" sz="1050" dirty="0">
                        <a:latin typeface="Helvetica"/>
                        <a:cs typeface="Helvetica"/>
                      </a:endParaRPr>
                    </a:p>
                  </a:txBody>
                  <a:tcPr marT="45728" marB="45728"/>
                </a:tc>
                <a:tc>
                  <a:txBody>
                    <a:bodyPr/>
                    <a:lstStyle/>
                    <a:p>
                      <a:r>
                        <a:rPr lang="en-US" sz="1050" dirty="0" smtClean="0">
                          <a:latin typeface="Helvetica"/>
                          <a:cs typeface="Helvetica"/>
                        </a:rPr>
                        <a:t>Sao </a:t>
                      </a:r>
                      <a:r>
                        <a:rPr lang="en-US" sz="1050" dirty="0" err="1" smtClean="0">
                          <a:latin typeface="Helvetica"/>
                          <a:cs typeface="Helvetica"/>
                        </a:rPr>
                        <a:t>Kanha</a:t>
                      </a:r>
                      <a:endParaRPr lang="en-US" sz="1050" dirty="0">
                        <a:latin typeface="Helvetica"/>
                        <a:cs typeface="Helvetica"/>
                      </a:endParaRPr>
                    </a:p>
                  </a:txBody>
                  <a:tcPr marT="45728" marB="45728"/>
                </a:tc>
                <a:tc>
                  <a:txBody>
                    <a:bodyPr/>
                    <a:lstStyle/>
                    <a:p>
                      <a:r>
                        <a:rPr lang="en-US" sz="1050" dirty="0" smtClean="0">
                          <a:latin typeface="Helvetica"/>
                          <a:cs typeface="Helvetica"/>
                        </a:rPr>
                        <a:t>0977</a:t>
                      </a:r>
                      <a:r>
                        <a:rPr lang="en-US" sz="1050" baseline="0" dirty="0" smtClean="0">
                          <a:latin typeface="Helvetica"/>
                          <a:cs typeface="Helvetica"/>
                        </a:rPr>
                        <a:t> 322 111</a:t>
                      </a:r>
                      <a:endParaRPr lang="en-US" sz="1050" dirty="0">
                        <a:latin typeface="Helvetica"/>
                        <a:cs typeface="Helvetica"/>
                      </a:endParaRPr>
                    </a:p>
                  </a:txBody>
                  <a:tcPr marT="45728" marB="45728"/>
                </a:tc>
              </a:tr>
              <a:tr h="290934">
                <a:tc>
                  <a:txBody>
                    <a:bodyPr/>
                    <a:lstStyle/>
                    <a:p>
                      <a:r>
                        <a:rPr lang="en-US" sz="1050" dirty="0" smtClean="0">
                          <a:latin typeface="Helvetica"/>
                          <a:cs typeface="Helvetica"/>
                        </a:rPr>
                        <a:t>T3</a:t>
                      </a:r>
                      <a:endParaRPr lang="en-US" sz="1050" dirty="0">
                        <a:latin typeface="Helvetica"/>
                        <a:cs typeface="Helvetica"/>
                      </a:endParaRPr>
                    </a:p>
                  </a:txBody>
                  <a:tcPr marT="45728" marB="45728"/>
                </a:tc>
                <a:tc>
                  <a:txBody>
                    <a:bodyPr/>
                    <a:lstStyle/>
                    <a:p>
                      <a:r>
                        <a:rPr lang="en-US" sz="1050" dirty="0" smtClean="0">
                          <a:latin typeface="Helvetica"/>
                          <a:cs typeface="Helvetica"/>
                        </a:rPr>
                        <a:t>Chan </a:t>
                      </a:r>
                      <a:r>
                        <a:rPr lang="en-US" sz="1050" dirty="0" err="1" smtClean="0">
                          <a:latin typeface="Helvetica"/>
                          <a:cs typeface="Helvetica"/>
                        </a:rPr>
                        <a:t>Veasna</a:t>
                      </a:r>
                      <a:endParaRPr lang="en-US" sz="1050" dirty="0">
                        <a:latin typeface="Helvetica"/>
                        <a:cs typeface="Helvetica"/>
                      </a:endParaRPr>
                    </a:p>
                  </a:txBody>
                  <a:tcPr marT="45728" marB="45728"/>
                </a:tc>
                <a:tc>
                  <a:txBody>
                    <a:bodyPr/>
                    <a:lstStyle/>
                    <a:p>
                      <a:r>
                        <a:rPr lang="en-US" sz="1050" dirty="0" smtClean="0">
                          <a:latin typeface="Helvetica"/>
                          <a:cs typeface="Helvetica"/>
                        </a:rPr>
                        <a:t>012 412 333</a:t>
                      </a:r>
                      <a:endParaRPr lang="en-US" sz="1050" dirty="0">
                        <a:latin typeface="Helvetica"/>
                        <a:cs typeface="Helvetica"/>
                      </a:endParaRPr>
                    </a:p>
                  </a:txBody>
                  <a:tcPr marT="45728" marB="45728"/>
                </a:tc>
              </a:tr>
              <a:tr h="290934">
                <a:tc>
                  <a:txBody>
                    <a:bodyPr/>
                    <a:lstStyle/>
                    <a:p>
                      <a:r>
                        <a:rPr lang="en-US" sz="1050" dirty="0" smtClean="0">
                          <a:latin typeface="Helvetica"/>
                          <a:cs typeface="Helvetica"/>
                        </a:rPr>
                        <a:t>T4</a:t>
                      </a:r>
                      <a:endParaRPr lang="en-US" sz="1050" dirty="0">
                        <a:latin typeface="Helvetica"/>
                        <a:cs typeface="Helvetica"/>
                      </a:endParaRPr>
                    </a:p>
                  </a:txBody>
                  <a:tcPr marT="45728" marB="45728"/>
                </a:tc>
                <a:tc>
                  <a:txBody>
                    <a:bodyPr/>
                    <a:lstStyle/>
                    <a:p>
                      <a:r>
                        <a:rPr lang="en-US" sz="1050" dirty="0" err="1" smtClean="0">
                          <a:latin typeface="Helvetica"/>
                          <a:cs typeface="Helvetica"/>
                        </a:rPr>
                        <a:t>Pou</a:t>
                      </a:r>
                      <a:r>
                        <a:rPr lang="en-US" sz="1050" baseline="0" dirty="0" smtClean="0">
                          <a:latin typeface="Helvetica"/>
                          <a:cs typeface="Helvetica"/>
                        </a:rPr>
                        <a:t> </a:t>
                      </a:r>
                      <a:r>
                        <a:rPr lang="en-US" sz="1050" baseline="0" dirty="0" err="1" smtClean="0">
                          <a:latin typeface="Helvetica"/>
                          <a:cs typeface="Helvetica"/>
                        </a:rPr>
                        <a:t>Sambath</a:t>
                      </a:r>
                      <a:endParaRPr lang="en-US" sz="1050" dirty="0">
                        <a:latin typeface="Helvetica"/>
                        <a:cs typeface="Helvetica"/>
                      </a:endParaRPr>
                    </a:p>
                  </a:txBody>
                  <a:tcPr marT="45728" marB="45728"/>
                </a:tc>
                <a:tc>
                  <a:txBody>
                    <a:bodyPr/>
                    <a:lstStyle/>
                    <a:p>
                      <a:r>
                        <a:rPr lang="en-US" sz="1050" dirty="0" smtClean="0">
                          <a:latin typeface="Helvetica"/>
                          <a:cs typeface="Helvetica"/>
                        </a:rPr>
                        <a:t>077 545 221</a:t>
                      </a:r>
                      <a:endParaRPr lang="en-US" sz="1050" dirty="0">
                        <a:latin typeface="Helvetica"/>
                        <a:cs typeface="Helvetica"/>
                      </a:endParaRPr>
                    </a:p>
                  </a:txBody>
                  <a:tcPr marT="45728" marB="45728"/>
                </a:tc>
              </a:tr>
            </a:tbl>
          </a:graphicData>
        </a:graphic>
      </p:graphicFrame>
      <p:sp>
        <p:nvSpPr>
          <p:cNvPr id="40" name="TextBox 39"/>
          <p:cNvSpPr txBox="1"/>
          <p:nvPr/>
        </p:nvSpPr>
        <p:spPr>
          <a:xfrm>
            <a:off x="4806950" y="5477343"/>
            <a:ext cx="4057650" cy="1015663"/>
          </a:xfrm>
          <a:prstGeom prst="rect">
            <a:avLst/>
          </a:prstGeom>
          <a:noFill/>
        </p:spPr>
        <p:txBody>
          <a:bodyPr wrap="square">
            <a:spAutoFit/>
          </a:bodyPr>
          <a:lstStyle/>
          <a:p>
            <a:pPr>
              <a:defRPr/>
            </a:pPr>
            <a:r>
              <a:rPr lang="en-US" sz="1200" b="1" dirty="0">
                <a:latin typeface="Helvetica"/>
                <a:ea typeface="Trebuchet MS" charset="0"/>
                <a:cs typeface="Helvetica"/>
              </a:rPr>
              <a:t>Note about primary key:</a:t>
            </a:r>
          </a:p>
          <a:p>
            <a:pPr>
              <a:defRPr/>
            </a:pPr>
            <a:r>
              <a:rPr lang="en-US" sz="1200" dirty="0">
                <a:latin typeface="Helvetica"/>
                <a:ea typeface="Trebuchet MS" charset="0"/>
                <a:cs typeface="Helvetica"/>
              </a:rPr>
              <a:t>In theory, you can choose </a:t>
            </a:r>
            <a:br>
              <a:rPr lang="en-US" sz="1200" dirty="0">
                <a:latin typeface="Helvetica"/>
                <a:ea typeface="Trebuchet MS" charset="0"/>
                <a:cs typeface="Helvetica"/>
              </a:rPr>
            </a:br>
            <a:r>
              <a:rPr lang="en-US" sz="1200" dirty="0">
                <a:latin typeface="Helvetica"/>
                <a:ea typeface="Trebuchet MS" charset="0"/>
                <a:cs typeface="Helvetica"/>
              </a:rPr>
              <a:t>Teacher Name to be a primary key.</a:t>
            </a:r>
          </a:p>
          <a:p>
            <a:pPr>
              <a:defRPr/>
            </a:pPr>
            <a:r>
              <a:rPr lang="en-US" sz="1200" dirty="0">
                <a:latin typeface="Helvetica"/>
                <a:ea typeface="Trebuchet MS" charset="0"/>
                <a:cs typeface="Helvetica"/>
              </a:rPr>
              <a:t>But in practice, you should add </a:t>
            </a:r>
            <a:br>
              <a:rPr lang="en-US" sz="1200" dirty="0">
                <a:latin typeface="Helvetica"/>
                <a:ea typeface="Trebuchet MS" charset="0"/>
                <a:cs typeface="Helvetica"/>
              </a:rPr>
            </a:br>
            <a:r>
              <a:rPr lang="en-US" sz="1200" dirty="0">
                <a:latin typeface="Helvetica"/>
                <a:ea typeface="Trebuchet MS" charset="0"/>
                <a:cs typeface="Helvetica"/>
              </a:rPr>
              <a:t>Teacher ID as the primary key.</a:t>
            </a:r>
          </a:p>
        </p:txBody>
      </p:sp>
    </p:spTree>
    <p:extLst>
      <p:ext uri="{BB962C8B-B14F-4D97-AF65-F5344CB8AC3E}">
        <p14:creationId xmlns:p14="http://schemas.microsoft.com/office/powerpoint/2010/main" val="5426850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Boyce </a:t>
            </a:r>
            <a:r>
              <a:rPr lang="en-US" sz="4000" dirty="0" err="1"/>
              <a:t>Codd</a:t>
            </a:r>
            <a:r>
              <a:rPr lang="en-US" sz="4000" dirty="0"/>
              <a:t> Normal Form (BCNF) – 3.5NF</a:t>
            </a:r>
          </a:p>
        </p:txBody>
      </p:sp>
      <p:sp>
        <p:nvSpPr>
          <p:cNvPr id="3" name="Content Placeholder 2"/>
          <p:cNvSpPr>
            <a:spLocks noGrp="1"/>
          </p:cNvSpPr>
          <p:nvPr>
            <p:ph idx="1"/>
          </p:nvPr>
        </p:nvSpPr>
        <p:spPr/>
        <p:txBody>
          <a:bodyPr>
            <a:normAutofit/>
          </a:bodyPr>
          <a:lstStyle/>
          <a:p>
            <a:pPr>
              <a:buFont typeface="Wingdings 3" charset="0"/>
              <a:buNone/>
            </a:pPr>
            <a:r>
              <a:rPr lang="en-US" dirty="0">
                <a:latin typeface="Gill Sans MT" charset="0"/>
              </a:rPr>
              <a:t>The official qualifications for BCNF are:</a:t>
            </a:r>
          </a:p>
          <a:p>
            <a:pPr>
              <a:buFont typeface="Wingdings 3" charset="0"/>
              <a:buAutoNum type="arabicPeriod"/>
            </a:pPr>
            <a:r>
              <a:rPr lang="en-US" sz="2400" dirty="0">
                <a:latin typeface="Gill Sans MT" charset="0"/>
              </a:rPr>
              <a:t>A table is already in 3NF.</a:t>
            </a:r>
          </a:p>
          <a:p>
            <a:pPr>
              <a:buFont typeface="Wingdings 3" charset="0"/>
              <a:buAutoNum type="arabicPeriod"/>
            </a:pPr>
            <a:r>
              <a:rPr lang="en-US" sz="2400" dirty="0">
                <a:latin typeface="Gill Sans MT" charset="0"/>
              </a:rPr>
              <a:t>All determinants must be </a:t>
            </a:r>
            <a:r>
              <a:rPr lang="en-US" sz="2400" dirty="0" err="1">
                <a:latin typeface="Gill Sans MT" charset="0"/>
              </a:rPr>
              <a:t>superkeys</a:t>
            </a:r>
            <a:r>
              <a:rPr lang="en-US" sz="2400" dirty="0">
                <a:latin typeface="Gill Sans MT" charset="0"/>
              </a:rPr>
              <a:t>.</a:t>
            </a:r>
          </a:p>
          <a:p>
            <a:pPr>
              <a:buFont typeface="Wingdings 3" charset="0"/>
              <a:buNone/>
            </a:pPr>
            <a:r>
              <a:rPr lang="en-US" sz="2400" i="1" dirty="0">
                <a:latin typeface="Gill Sans MT" charset="0"/>
              </a:rPr>
              <a:t>All determinants that are not </a:t>
            </a:r>
            <a:r>
              <a:rPr lang="en-US" sz="2400" i="1" dirty="0" err="1">
                <a:latin typeface="Gill Sans MT" charset="0"/>
              </a:rPr>
              <a:t>superkeys</a:t>
            </a:r>
            <a:r>
              <a:rPr lang="en-US" sz="2400" i="1" dirty="0">
                <a:latin typeface="Gill Sans MT" charset="0"/>
              </a:rPr>
              <a:t> are removed to place in another table.</a:t>
            </a:r>
            <a:r>
              <a:rPr lang="en-US" sz="2400" dirty="0">
                <a:latin typeface="Gill Sans MT" charset="0"/>
              </a:rPr>
              <a:t> </a:t>
            </a:r>
          </a:p>
          <a:p>
            <a:pPr marL="0" indent="0">
              <a:buNone/>
            </a:pPr>
            <a:endParaRPr lang="en-US" sz="2400" dirty="0"/>
          </a:p>
        </p:txBody>
      </p:sp>
    </p:spTree>
    <p:extLst>
      <p:ext uri="{BB962C8B-B14F-4D97-AF65-F5344CB8AC3E}">
        <p14:creationId xmlns:p14="http://schemas.microsoft.com/office/powerpoint/2010/main" val="30958005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SQL</a:t>
            </a:r>
            <a:endParaRPr lang="en-US" dirty="0"/>
          </a:p>
        </p:txBody>
      </p:sp>
      <p:sp>
        <p:nvSpPr>
          <p:cNvPr id="3" name="Content Placeholder 2"/>
          <p:cNvSpPr>
            <a:spLocks noGrp="1"/>
          </p:cNvSpPr>
          <p:nvPr>
            <p:ph idx="1"/>
          </p:nvPr>
        </p:nvSpPr>
        <p:spPr/>
        <p:txBody>
          <a:bodyPr/>
          <a:lstStyle/>
          <a:p>
            <a:pPr marL="0" indent="0">
              <a:buNone/>
            </a:pPr>
            <a:r>
              <a:rPr lang="en-US" dirty="0" smtClean="0"/>
              <a:t>SQL = Structured Query Language</a:t>
            </a:r>
          </a:p>
          <a:p>
            <a:pPr marL="0" indent="0">
              <a:buNone/>
            </a:pPr>
            <a:r>
              <a:rPr lang="en-US" dirty="0" smtClean="0"/>
              <a:t>SQL is </a:t>
            </a:r>
            <a:r>
              <a:rPr lang="en-US" dirty="0"/>
              <a:t>a standard computer language for relational database management and data manipulation.</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847856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Boyce </a:t>
            </a:r>
            <a:r>
              <a:rPr lang="en-US" sz="3200" dirty="0" err="1"/>
              <a:t>Codd</a:t>
            </a:r>
            <a:r>
              <a:rPr lang="en-US" sz="3200" dirty="0"/>
              <a:t> Normal Form (BCNF) – 3.5NF</a:t>
            </a:r>
          </a:p>
        </p:txBody>
      </p:sp>
      <p:sp>
        <p:nvSpPr>
          <p:cNvPr id="5" name="Rectangle 4"/>
          <p:cNvSpPr/>
          <p:nvPr/>
        </p:nvSpPr>
        <p:spPr>
          <a:xfrm>
            <a:off x="457199" y="2050534"/>
            <a:ext cx="6400801" cy="369332"/>
          </a:xfrm>
          <a:prstGeom prst="rect">
            <a:avLst/>
          </a:prstGeom>
        </p:spPr>
        <p:txBody>
          <a:bodyPr wrap="square">
            <a:spAutoFit/>
          </a:bodyPr>
          <a:lstStyle/>
          <a:p>
            <a:r>
              <a:rPr lang="en-US" dirty="0" smtClean="0">
                <a:latin typeface="Helvetica"/>
                <a:cs typeface="Helvetica"/>
              </a:rPr>
              <a:t>Example of a table not in BCNF:</a:t>
            </a:r>
            <a:endParaRPr lang="en-US" dirty="0">
              <a:latin typeface="Helvetica"/>
              <a:cs typeface="Helvetica"/>
            </a:endParaRPr>
          </a:p>
        </p:txBody>
      </p:sp>
      <p:graphicFrame>
        <p:nvGraphicFramePr>
          <p:cNvPr id="6" name="Table 5"/>
          <p:cNvGraphicFramePr>
            <a:graphicFrameLocks noGrp="1"/>
          </p:cNvGraphicFramePr>
          <p:nvPr>
            <p:extLst>
              <p:ext uri="{D42A27DB-BD31-4B8C-83A1-F6EECF244321}">
                <p14:modId xmlns:p14="http://schemas.microsoft.com/office/powerpoint/2010/main" val="429288366"/>
              </p:ext>
            </p:extLst>
          </p:nvPr>
        </p:nvGraphicFramePr>
        <p:xfrm>
          <a:off x="571501" y="2508767"/>
          <a:ext cx="5613400" cy="1554612"/>
        </p:xfrm>
        <a:graphic>
          <a:graphicData uri="http://schemas.openxmlformats.org/drawingml/2006/table">
            <a:tbl>
              <a:tblPr firstRow="1" bandRow="1">
                <a:tableStyleId>{5C22544A-7EE6-4342-B048-85BDC9FD1C3A}</a:tableStyleId>
              </a:tblPr>
              <a:tblGrid>
                <a:gridCol w="1372165"/>
                <a:gridCol w="1808761"/>
                <a:gridCol w="2432474"/>
              </a:tblGrid>
              <a:tr h="233223">
                <a:tc>
                  <a:txBody>
                    <a:bodyPr/>
                    <a:lstStyle/>
                    <a:p>
                      <a:r>
                        <a:rPr lang="en-US" sz="1100" u="sng" dirty="0" smtClean="0">
                          <a:latin typeface="Helvetica"/>
                          <a:cs typeface="Helvetica"/>
                        </a:rPr>
                        <a:t>Student</a:t>
                      </a:r>
                      <a:endParaRPr lang="en-US" sz="1100" u="sng" dirty="0">
                        <a:latin typeface="Helvetica"/>
                        <a:cs typeface="Helvetica"/>
                      </a:endParaRPr>
                    </a:p>
                  </a:txBody>
                  <a:tcPr marT="45731" marB="45731"/>
                </a:tc>
                <a:tc>
                  <a:txBody>
                    <a:bodyPr/>
                    <a:lstStyle/>
                    <a:p>
                      <a:r>
                        <a:rPr lang="en-US" sz="1100" u="sng" dirty="0" smtClean="0">
                          <a:latin typeface="Helvetica"/>
                          <a:cs typeface="Helvetica"/>
                        </a:rPr>
                        <a:t>Course</a:t>
                      </a:r>
                      <a:endParaRPr lang="en-US" sz="1100" u="sng" dirty="0">
                        <a:latin typeface="Helvetica"/>
                        <a:cs typeface="Helvetica"/>
                      </a:endParaRPr>
                    </a:p>
                  </a:txBody>
                  <a:tcPr marT="45731" marB="45731"/>
                </a:tc>
                <a:tc>
                  <a:txBody>
                    <a:bodyPr/>
                    <a:lstStyle/>
                    <a:p>
                      <a:r>
                        <a:rPr lang="en-US" sz="1100" u="none" dirty="0" smtClean="0">
                          <a:latin typeface="Helvetica"/>
                          <a:cs typeface="Helvetica"/>
                        </a:rPr>
                        <a:t>Teacher</a:t>
                      </a:r>
                      <a:endParaRPr lang="en-US" sz="1100" u="none" dirty="0">
                        <a:latin typeface="Helvetica"/>
                        <a:cs typeface="Helvetica"/>
                      </a:endParaRPr>
                    </a:p>
                  </a:txBody>
                  <a:tcPr marT="45731" marB="45731"/>
                </a:tc>
              </a:tr>
              <a:tr h="236462">
                <a:tc>
                  <a:txBody>
                    <a:bodyPr/>
                    <a:lstStyle/>
                    <a:p>
                      <a:r>
                        <a:rPr lang="en-US" sz="1100" baseline="0" dirty="0" err="1" smtClean="0">
                          <a:latin typeface="Helvetica"/>
                          <a:cs typeface="Helvetica"/>
                        </a:rPr>
                        <a:t>Sok</a:t>
                      </a:r>
                      <a:endParaRPr lang="en-US" sz="1100" dirty="0">
                        <a:latin typeface="Helvetica"/>
                        <a:cs typeface="Helvetica"/>
                      </a:endParaRPr>
                    </a:p>
                  </a:txBody>
                  <a:tcPr marT="45731" marB="45731"/>
                </a:tc>
                <a:tc>
                  <a:txBody>
                    <a:bodyPr/>
                    <a:lstStyle/>
                    <a:p>
                      <a:r>
                        <a:rPr lang="en-US" sz="1100" dirty="0" smtClean="0">
                          <a:latin typeface="Helvetica"/>
                          <a:cs typeface="Helvetica"/>
                        </a:rPr>
                        <a:t>DB</a:t>
                      </a:r>
                      <a:endParaRPr lang="en-US" sz="1100" dirty="0">
                        <a:latin typeface="Helvetica"/>
                        <a:cs typeface="Helvetica"/>
                      </a:endParaRPr>
                    </a:p>
                  </a:txBody>
                  <a:tcPr marT="45731" marB="45731"/>
                </a:tc>
                <a:tc>
                  <a:txBody>
                    <a:bodyPr/>
                    <a:lstStyle/>
                    <a:p>
                      <a:r>
                        <a:rPr lang="en-US" sz="1100" dirty="0" smtClean="0">
                          <a:latin typeface="Helvetica"/>
                          <a:cs typeface="Helvetica"/>
                        </a:rPr>
                        <a:t>John</a:t>
                      </a:r>
                      <a:endParaRPr lang="en-US" sz="1100" dirty="0">
                        <a:latin typeface="Helvetica"/>
                        <a:cs typeface="Helvetica"/>
                      </a:endParaRPr>
                    </a:p>
                  </a:txBody>
                  <a:tcPr marT="45731" marB="45731"/>
                </a:tc>
              </a:tr>
              <a:tr h="236462">
                <a:tc>
                  <a:txBody>
                    <a:bodyPr/>
                    <a:lstStyle/>
                    <a:p>
                      <a:r>
                        <a:rPr lang="en-US" sz="1100" baseline="0" dirty="0" smtClean="0">
                          <a:latin typeface="Helvetica"/>
                          <a:cs typeface="Helvetica"/>
                        </a:rPr>
                        <a:t>Sao</a:t>
                      </a:r>
                      <a:endParaRPr lang="en-US" sz="1100" dirty="0">
                        <a:latin typeface="Helvetica"/>
                        <a:cs typeface="Helvetica"/>
                      </a:endParaRPr>
                    </a:p>
                  </a:txBody>
                  <a:tcPr marT="45731" marB="45731"/>
                </a:tc>
                <a:tc>
                  <a:txBody>
                    <a:bodyPr/>
                    <a:lstStyle/>
                    <a:p>
                      <a:r>
                        <a:rPr lang="en-US" sz="1100" dirty="0" smtClean="0">
                          <a:latin typeface="Helvetica"/>
                          <a:cs typeface="Helvetica"/>
                        </a:rPr>
                        <a:t>DB</a:t>
                      </a:r>
                      <a:endParaRPr lang="en-US" sz="1100" dirty="0">
                        <a:latin typeface="Helvetica"/>
                        <a:cs typeface="Helvetica"/>
                      </a:endParaRPr>
                    </a:p>
                  </a:txBody>
                  <a:tcPr marT="45731" marB="45731"/>
                </a:tc>
                <a:tc>
                  <a:txBody>
                    <a:bodyPr/>
                    <a:lstStyle/>
                    <a:p>
                      <a:r>
                        <a:rPr lang="en-US" sz="1100" dirty="0" smtClean="0">
                          <a:latin typeface="Helvetica"/>
                          <a:cs typeface="Helvetica"/>
                        </a:rPr>
                        <a:t>William</a:t>
                      </a:r>
                      <a:endParaRPr lang="en-US" sz="1100" dirty="0">
                        <a:latin typeface="Helvetica"/>
                        <a:cs typeface="Helvetica"/>
                      </a:endParaRPr>
                    </a:p>
                  </a:txBody>
                  <a:tcPr marT="45731" marB="45731"/>
                </a:tc>
              </a:tr>
              <a:tr h="236462">
                <a:tc>
                  <a:txBody>
                    <a:bodyPr/>
                    <a:lstStyle/>
                    <a:p>
                      <a:r>
                        <a:rPr lang="en-US" sz="1100" dirty="0" smtClean="0">
                          <a:latin typeface="Helvetica"/>
                          <a:cs typeface="Helvetica"/>
                        </a:rPr>
                        <a:t>Chan</a:t>
                      </a:r>
                      <a:endParaRPr lang="en-US" sz="1100" dirty="0">
                        <a:latin typeface="Helvetica"/>
                        <a:cs typeface="Helvetica"/>
                      </a:endParaRPr>
                    </a:p>
                  </a:txBody>
                  <a:tcPr marT="45731" marB="45731"/>
                </a:tc>
                <a:tc>
                  <a:txBody>
                    <a:bodyPr/>
                    <a:lstStyle/>
                    <a:p>
                      <a:r>
                        <a:rPr lang="en-US" sz="1100" dirty="0" smtClean="0">
                          <a:latin typeface="Helvetica"/>
                          <a:cs typeface="Helvetica"/>
                        </a:rPr>
                        <a:t>E-Commerce</a:t>
                      </a:r>
                      <a:endParaRPr lang="en-US" sz="1100" dirty="0">
                        <a:latin typeface="Helvetica"/>
                        <a:cs typeface="Helvetica"/>
                      </a:endParaRPr>
                    </a:p>
                  </a:txBody>
                  <a:tcPr marT="45731" marB="45731"/>
                </a:tc>
                <a:tc>
                  <a:txBody>
                    <a:bodyPr/>
                    <a:lstStyle/>
                    <a:p>
                      <a:r>
                        <a:rPr lang="en-US" sz="1100" dirty="0" smtClean="0">
                          <a:latin typeface="Helvetica"/>
                          <a:cs typeface="Helvetica"/>
                        </a:rPr>
                        <a:t>Todd</a:t>
                      </a:r>
                      <a:endParaRPr lang="en-US" sz="1100" dirty="0">
                        <a:latin typeface="Helvetica"/>
                        <a:cs typeface="Helvetica"/>
                      </a:endParaRPr>
                    </a:p>
                  </a:txBody>
                  <a:tcPr marT="45731" marB="45731"/>
                </a:tc>
              </a:tr>
              <a:tr h="236462">
                <a:tc>
                  <a:txBody>
                    <a:bodyPr/>
                    <a:lstStyle/>
                    <a:p>
                      <a:r>
                        <a:rPr lang="en-US" sz="1100" dirty="0" err="1" smtClean="0">
                          <a:latin typeface="Helvetica"/>
                          <a:cs typeface="Helvetica"/>
                        </a:rPr>
                        <a:t>Sok</a:t>
                      </a:r>
                      <a:endParaRPr lang="en-US" sz="1100" dirty="0">
                        <a:latin typeface="Helvetica"/>
                        <a:cs typeface="Helvetica"/>
                      </a:endParaRPr>
                    </a:p>
                  </a:txBody>
                  <a:tcPr marT="45731" marB="45731"/>
                </a:tc>
                <a:tc>
                  <a:txBody>
                    <a:bodyPr/>
                    <a:lstStyle/>
                    <a:p>
                      <a:r>
                        <a:rPr lang="en-US" sz="1100" dirty="0" smtClean="0">
                          <a:latin typeface="Helvetica"/>
                          <a:cs typeface="Helvetica"/>
                        </a:rPr>
                        <a:t>E-Commerce</a:t>
                      </a:r>
                      <a:endParaRPr lang="en-US" sz="1100" dirty="0">
                        <a:latin typeface="Helvetica"/>
                        <a:cs typeface="Helvetica"/>
                      </a:endParaRPr>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elvetica"/>
                          <a:cs typeface="Helvetica"/>
                        </a:rPr>
                        <a:t>Todd</a:t>
                      </a:r>
                      <a:endParaRPr lang="en-US" sz="1100" dirty="0">
                        <a:latin typeface="Helvetica"/>
                        <a:cs typeface="Helvetica"/>
                      </a:endParaRPr>
                    </a:p>
                  </a:txBody>
                  <a:tcPr marT="45731" marB="45731"/>
                </a:tc>
              </a:tr>
              <a:tr h="236462">
                <a:tc>
                  <a:txBody>
                    <a:bodyPr/>
                    <a:lstStyle/>
                    <a:p>
                      <a:r>
                        <a:rPr lang="en-US" sz="1100" dirty="0" smtClean="0">
                          <a:latin typeface="Helvetica"/>
                          <a:cs typeface="Helvetica"/>
                        </a:rPr>
                        <a:t>Chan</a:t>
                      </a:r>
                      <a:endParaRPr lang="en-US" sz="1100" dirty="0">
                        <a:latin typeface="Helvetica"/>
                        <a:cs typeface="Helvetica"/>
                      </a:endParaRPr>
                    </a:p>
                  </a:txBody>
                  <a:tcPr marT="45731" marB="45731"/>
                </a:tc>
                <a:tc>
                  <a:txBody>
                    <a:bodyPr/>
                    <a:lstStyle/>
                    <a:p>
                      <a:r>
                        <a:rPr lang="en-US" sz="1100" dirty="0" smtClean="0">
                          <a:latin typeface="Helvetica"/>
                          <a:cs typeface="Helvetica"/>
                        </a:rPr>
                        <a:t>DB</a:t>
                      </a:r>
                      <a:endParaRPr lang="en-US" sz="1100" dirty="0">
                        <a:latin typeface="Helvetica"/>
                        <a:cs typeface="Helvetica"/>
                      </a:endParaRPr>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elvetica"/>
                          <a:cs typeface="Helvetica"/>
                        </a:rPr>
                        <a:t>William</a:t>
                      </a:r>
                      <a:endParaRPr lang="en-US" sz="1100" dirty="0">
                        <a:latin typeface="Helvetica"/>
                        <a:cs typeface="Helvetica"/>
                      </a:endParaRPr>
                    </a:p>
                  </a:txBody>
                  <a:tcPr marT="45731" marB="45731"/>
                </a:tc>
              </a:tr>
            </a:tbl>
          </a:graphicData>
        </a:graphic>
      </p:graphicFrame>
      <p:sp>
        <p:nvSpPr>
          <p:cNvPr id="7" name="Rectangle 6"/>
          <p:cNvSpPr/>
          <p:nvPr/>
        </p:nvSpPr>
        <p:spPr>
          <a:xfrm>
            <a:off x="457198" y="4086677"/>
            <a:ext cx="8102601" cy="1600438"/>
          </a:xfrm>
          <a:prstGeom prst="rect">
            <a:avLst/>
          </a:prstGeom>
        </p:spPr>
        <p:txBody>
          <a:bodyPr wrap="square">
            <a:spAutoFit/>
          </a:bodyPr>
          <a:lstStyle/>
          <a:p>
            <a:r>
              <a:rPr lang="en-US" sz="2000" dirty="0">
                <a:latin typeface="Gill Sans MT" charset="0"/>
              </a:rPr>
              <a:t>Key:  {Student, Course}</a:t>
            </a:r>
          </a:p>
          <a:p>
            <a:r>
              <a:rPr lang="en-US" sz="2000" dirty="0">
                <a:latin typeface="Gill Sans MT" charset="0"/>
              </a:rPr>
              <a:t>Functional Dependency:</a:t>
            </a:r>
          </a:p>
          <a:p>
            <a:pPr lvl="1"/>
            <a:r>
              <a:rPr lang="en-US" sz="2000" dirty="0">
                <a:latin typeface="Gill Sans MT" charset="0"/>
              </a:rPr>
              <a:t>{Student, Course}</a:t>
            </a:r>
            <a:r>
              <a:rPr lang="en-US" sz="2000" noProof="1">
                <a:latin typeface="Trebuchet MS" charset="0"/>
                <a:cs typeface="Trebuchet MS" charset="0"/>
                <a:sym typeface="Wingdings" charset="0"/>
              </a:rPr>
              <a:t> Teacher</a:t>
            </a:r>
          </a:p>
          <a:p>
            <a:pPr lvl="1"/>
            <a:r>
              <a:rPr lang="en-US" noProof="1">
                <a:latin typeface="Trebuchet MS" charset="0"/>
                <a:cs typeface="Trebuchet MS" charset="0"/>
                <a:sym typeface="Wingdings" charset="0"/>
              </a:rPr>
              <a:t>Teacher  Course</a:t>
            </a:r>
          </a:p>
          <a:p>
            <a:r>
              <a:rPr lang="en-US" sz="2000" noProof="1">
                <a:latin typeface="Trebuchet MS" charset="0"/>
                <a:cs typeface="Trebuchet MS" charset="0"/>
                <a:sym typeface="Wingdings" charset="0"/>
              </a:rPr>
              <a:t>Problem</a:t>
            </a:r>
            <a:r>
              <a:rPr lang="en-US" noProof="1">
                <a:latin typeface="Trebuchet MS" charset="0"/>
                <a:cs typeface="Trebuchet MS" charset="0"/>
                <a:sym typeface="Wingdings" charset="0"/>
              </a:rPr>
              <a:t>: </a:t>
            </a:r>
            <a:r>
              <a:rPr lang="en-US" b="1" i="1" noProof="1">
                <a:latin typeface="Trebuchet MS" charset="0"/>
                <a:cs typeface="Trebuchet MS" charset="0"/>
                <a:sym typeface="Wingdings" charset="0"/>
              </a:rPr>
              <a:t>Teacher</a:t>
            </a:r>
            <a:r>
              <a:rPr lang="en-US" noProof="1">
                <a:latin typeface="Trebuchet MS" charset="0"/>
                <a:cs typeface="Trebuchet MS" charset="0"/>
                <a:sym typeface="Wingdings" charset="0"/>
              </a:rPr>
              <a:t> is not a superkey but determines </a:t>
            </a:r>
            <a:r>
              <a:rPr lang="en-US" b="1" i="1" noProof="1">
                <a:latin typeface="Trebuchet MS" charset="0"/>
                <a:cs typeface="Trebuchet MS" charset="0"/>
                <a:sym typeface="Wingdings" charset="0"/>
              </a:rPr>
              <a:t>Course</a:t>
            </a:r>
            <a:r>
              <a:rPr lang="en-US" noProof="1">
                <a:latin typeface="Trebuchet MS" charset="0"/>
                <a:cs typeface="Trebuchet MS" charset="0"/>
                <a:sym typeface="Wingdings" charset="0"/>
              </a:rPr>
              <a:t>.</a:t>
            </a:r>
            <a:endParaRPr lang="en-US" sz="2000" dirty="0">
              <a:latin typeface="Gill Sans MT" charset="0"/>
            </a:endParaRPr>
          </a:p>
        </p:txBody>
      </p:sp>
    </p:spTree>
    <p:extLst>
      <p:ext uri="{BB962C8B-B14F-4D97-AF65-F5344CB8AC3E}">
        <p14:creationId xmlns:p14="http://schemas.microsoft.com/office/powerpoint/2010/main" val="7056110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Boyce </a:t>
            </a:r>
            <a:r>
              <a:rPr lang="en-US" sz="4000" dirty="0" err="1"/>
              <a:t>Codd</a:t>
            </a:r>
            <a:r>
              <a:rPr lang="en-US" sz="4000" dirty="0"/>
              <a:t> Normal Form (BCNF) – 3.5NF</a:t>
            </a:r>
          </a:p>
        </p:txBody>
      </p:sp>
      <p:sp>
        <p:nvSpPr>
          <p:cNvPr id="4" name="Slide Number Placeholder 3"/>
          <p:cNvSpPr txBox="1">
            <a:spLocks/>
          </p:cNvSpPr>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457200" rtl="0" eaLnBrk="1" latinLnBrk="0" hangingPunct="1">
              <a:defRPr sz="2400" kern="1200">
                <a:solidFill>
                  <a:schemeClr val="tx1"/>
                </a:solidFill>
                <a:latin typeface="Arial" charset="0"/>
                <a:ea typeface="ＭＳ Ｐゴシック" charset="0"/>
                <a:cs typeface="ＭＳ Ｐゴシック" charset="0"/>
              </a:defRPr>
            </a:lvl1pPr>
            <a:lvl2pPr marL="742950" indent="-285750" algn="l" defTabSz="457200" rtl="0" eaLnBrk="1" latinLnBrk="0" hangingPunct="1">
              <a:defRPr sz="2400" kern="1200">
                <a:solidFill>
                  <a:schemeClr val="tx1"/>
                </a:solidFill>
                <a:latin typeface="Arial" charset="0"/>
                <a:ea typeface="ＭＳ Ｐゴシック" charset="0"/>
                <a:cs typeface="+mn-cs"/>
              </a:defRPr>
            </a:lvl2pPr>
            <a:lvl3pPr marL="1143000" indent="-228600" algn="l" defTabSz="457200" rtl="0" eaLnBrk="1" latinLnBrk="0" hangingPunct="1">
              <a:defRPr sz="2400" kern="1200">
                <a:solidFill>
                  <a:schemeClr val="tx1"/>
                </a:solidFill>
                <a:latin typeface="Arial" charset="0"/>
                <a:ea typeface="ＭＳ Ｐゴシック" charset="0"/>
                <a:cs typeface="+mn-cs"/>
              </a:defRPr>
            </a:lvl3pPr>
            <a:lvl4pPr marL="1600200" indent="-228600" algn="l" defTabSz="457200" rtl="0" eaLnBrk="1" latinLnBrk="0" hangingPunct="1">
              <a:defRPr sz="2400" kern="1200">
                <a:solidFill>
                  <a:schemeClr val="tx1"/>
                </a:solidFill>
                <a:latin typeface="Arial" charset="0"/>
                <a:ea typeface="ＭＳ Ｐゴシック" charset="0"/>
                <a:cs typeface="+mn-cs"/>
              </a:defRPr>
            </a:lvl4pPr>
            <a:lvl5pPr marL="2057400" indent="-228600" algn="l" defTabSz="457200" rtl="0" eaLnBrk="1" latinLnBrk="0" hangingPunct="1">
              <a:defRPr sz="2400" kern="1200">
                <a:solidFill>
                  <a:schemeClr val="tx1"/>
                </a:solidFill>
                <a:latin typeface="Arial" charset="0"/>
                <a:ea typeface="ＭＳ Ｐゴシック" charset="0"/>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fld id="{153CF3C7-5FB8-5C45-9593-16D19262327A}" type="slidenum">
              <a:rPr lang="en-US" sz="1100" smtClean="0">
                <a:solidFill>
                  <a:schemeClr val="tx2"/>
                </a:solidFill>
              </a:rPr>
              <a:pPr/>
              <a:t>31</a:t>
            </a:fld>
            <a:endParaRPr lang="en-US" sz="110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52031109"/>
              </p:ext>
            </p:extLst>
          </p:nvPr>
        </p:nvGraphicFramePr>
        <p:xfrm>
          <a:off x="1266825" y="2042912"/>
          <a:ext cx="2950768" cy="1846866"/>
        </p:xfrm>
        <a:graphic>
          <a:graphicData uri="http://schemas.openxmlformats.org/drawingml/2006/table">
            <a:tbl>
              <a:tblPr firstRow="1" bandRow="1">
                <a:tableStyleId>{5C22544A-7EE6-4342-B048-85BDC9FD1C3A}</a:tableStyleId>
              </a:tblPr>
              <a:tblGrid>
                <a:gridCol w="1272881"/>
                <a:gridCol w="1677887"/>
              </a:tblGrid>
              <a:tr h="307811">
                <a:tc>
                  <a:txBody>
                    <a:bodyPr/>
                    <a:lstStyle/>
                    <a:p>
                      <a:r>
                        <a:rPr lang="en-US" sz="1200" u="sng" dirty="0" smtClean="0"/>
                        <a:t>Student</a:t>
                      </a:r>
                      <a:endParaRPr lang="en-US" sz="1200" u="sng" dirty="0"/>
                    </a:p>
                  </a:txBody>
                  <a:tcPr marT="45731" marB="45731"/>
                </a:tc>
                <a:tc>
                  <a:txBody>
                    <a:bodyPr/>
                    <a:lstStyle/>
                    <a:p>
                      <a:r>
                        <a:rPr lang="en-US" sz="1200" u="sng" dirty="0" smtClean="0"/>
                        <a:t>Course</a:t>
                      </a:r>
                      <a:endParaRPr lang="en-US" sz="1200" u="sng" dirty="0"/>
                    </a:p>
                  </a:txBody>
                  <a:tcPr marT="45731" marB="45731"/>
                </a:tc>
              </a:tr>
              <a:tr h="307811">
                <a:tc>
                  <a:txBody>
                    <a:bodyPr/>
                    <a:lstStyle/>
                    <a:p>
                      <a:r>
                        <a:rPr lang="en-US" sz="1200" baseline="0" dirty="0" err="1" smtClean="0"/>
                        <a:t>Sok</a:t>
                      </a:r>
                      <a:endParaRPr lang="en-US" sz="1200" dirty="0"/>
                    </a:p>
                  </a:txBody>
                  <a:tcPr marT="45731" marB="45731"/>
                </a:tc>
                <a:tc>
                  <a:txBody>
                    <a:bodyPr/>
                    <a:lstStyle/>
                    <a:p>
                      <a:r>
                        <a:rPr lang="en-US" sz="1200" dirty="0" smtClean="0"/>
                        <a:t>DB</a:t>
                      </a:r>
                      <a:endParaRPr lang="en-US" sz="1200" dirty="0"/>
                    </a:p>
                  </a:txBody>
                  <a:tcPr marT="45731" marB="45731"/>
                </a:tc>
              </a:tr>
              <a:tr h="307811">
                <a:tc>
                  <a:txBody>
                    <a:bodyPr/>
                    <a:lstStyle/>
                    <a:p>
                      <a:r>
                        <a:rPr lang="en-US" sz="1200" baseline="0" dirty="0" smtClean="0"/>
                        <a:t>Sao</a:t>
                      </a:r>
                      <a:endParaRPr lang="en-US" sz="1200" dirty="0"/>
                    </a:p>
                  </a:txBody>
                  <a:tcPr marT="45731" marB="45731"/>
                </a:tc>
                <a:tc>
                  <a:txBody>
                    <a:bodyPr/>
                    <a:lstStyle/>
                    <a:p>
                      <a:r>
                        <a:rPr lang="en-US" sz="1200" dirty="0" smtClean="0"/>
                        <a:t>DB</a:t>
                      </a:r>
                      <a:endParaRPr lang="en-US" sz="1200" dirty="0"/>
                    </a:p>
                  </a:txBody>
                  <a:tcPr marT="45731" marB="45731"/>
                </a:tc>
              </a:tr>
              <a:tr h="307811">
                <a:tc>
                  <a:txBody>
                    <a:bodyPr/>
                    <a:lstStyle/>
                    <a:p>
                      <a:r>
                        <a:rPr lang="en-US" sz="1200" dirty="0" smtClean="0"/>
                        <a:t>Chan</a:t>
                      </a:r>
                      <a:endParaRPr lang="en-US" sz="1200" dirty="0"/>
                    </a:p>
                  </a:txBody>
                  <a:tcPr marT="45731" marB="45731"/>
                </a:tc>
                <a:tc>
                  <a:txBody>
                    <a:bodyPr/>
                    <a:lstStyle/>
                    <a:p>
                      <a:r>
                        <a:rPr lang="en-US" sz="1200" dirty="0" smtClean="0"/>
                        <a:t>E-Commerce</a:t>
                      </a:r>
                      <a:endParaRPr lang="en-US" sz="1200" dirty="0"/>
                    </a:p>
                  </a:txBody>
                  <a:tcPr marT="45731" marB="45731"/>
                </a:tc>
              </a:tr>
              <a:tr h="307811">
                <a:tc>
                  <a:txBody>
                    <a:bodyPr/>
                    <a:lstStyle/>
                    <a:p>
                      <a:r>
                        <a:rPr lang="en-US" sz="1200" dirty="0" err="1" smtClean="0"/>
                        <a:t>Sok</a:t>
                      </a:r>
                      <a:endParaRPr lang="en-US" sz="1200" dirty="0"/>
                    </a:p>
                  </a:txBody>
                  <a:tcPr marT="45731" marB="45731"/>
                </a:tc>
                <a:tc>
                  <a:txBody>
                    <a:bodyPr/>
                    <a:lstStyle/>
                    <a:p>
                      <a:r>
                        <a:rPr lang="en-US" sz="1200" dirty="0" smtClean="0"/>
                        <a:t>E-Commerce</a:t>
                      </a:r>
                      <a:endParaRPr lang="en-US" sz="1200" dirty="0"/>
                    </a:p>
                  </a:txBody>
                  <a:tcPr marT="45731" marB="45731"/>
                </a:tc>
              </a:tr>
              <a:tr h="307811">
                <a:tc>
                  <a:txBody>
                    <a:bodyPr/>
                    <a:lstStyle/>
                    <a:p>
                      <a:r>
                        <a:rPr lang="en-US" sz="1200" dirty="0" smtClean="0"/>
                        <a:t>Chan</a:t>
                      </a:r>
                      <a:endParaRPr lang="en-US" sz="1200" dirty="0"/>
                    </a:p>
                  </a:txBody>
                  <a:tcPr marT="45731" marB="45731"/>
                </a:tc>
                <a:tc>
                  <a:txBody>
                    <a:bodyPr/>
                    <a:lstStyle/>
                    <a:p>
                      <a:r>
                        <a:rPr lang="en-US" sz="1200" dirty="0" smtClean="0"/>
                        <a:t>DB</a:t>
                      </a:r>
                      <a:endParaRPr lang="en-US" sz="1200" dirty="0"/>
                    </a:p>
                  </a:txBody>
                  <a:tcPr marT="45731" marB="45731"/>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2496462"/>
              </p:ext>
            </p:extLst>
          </p:nvPr>
        </p:nvGraphicFramePr>
        <p:xfrm>
          <a:off x="612775" y="4114713"/>
          <a:ext cx="3136900" cy="1219287"/>
        </p:xfrm>
        <a:graphic>
          <a:graphicData uri="http://schemas.openxmlformats.org/drawingml/2006/table">
            <a:tbl>
              <a:tblPr firstRow="1" bandRow="1">
                <a:tableStyleId>{5C22544A-7EE6-4342-B048-85BDC9FD1C3A}</a:tableStyleId>
              </a:tblPr>
              <a:tblGrid>
                <a:gridCol w="1536440"/>
                <a:gridCol w="1600460"/>
              </a:tblGrid>
              <a:tr h="270235">
                <a:tc>
                  <a:txBody>
                    <a:bodyPr/>
                    <a:lstStyle/>
                    <a:p>
                      <a:r>
                        <a:rPr lang="en-US" sz="1400" u="none" dirty="0" smtClean="0"/>
                        <a:t>Course</a:t>
                      </a:r>
                      <a:endParaRPr lang="en-US" sz="1400" u="none" dirty="0"/>
                    </a:p>
                  </a:txBody>
                  <a:tcPr marT="45731" marB="45731"/>
                </a:tc>
                <a:tc>
                  <a:txBody>
                    <a:bodyPr/>
                    <a:lstStyle/>
                    <a:p>
                      <a:r>
                        <a:rPr lang="en-US" sz="1400" u="sng" dirty="0" smtClean="0"/>
                        <a:t>Teacher</a:t>
                      </a:r>
                      <a:endParaRPr lang="en-US" sz="1400" u="sng" dirty="0"/>
                    </a:p>
                  </a:txBody>
                  <a:tcPr marT="45731" marB="45731"/>
                </a:tc>
              </a:tr>
              <a:tr h="273988">
                <a:tc>
                  <a:txBody>
                    <a:bodyPr/>
                    <a:lstStyle/>
                    <a:p>
                      <a:r>
                        <a:rPr lang="en-US" sz="1400" dirty="0" smtClean="0"/>
                        <a:t>DB</a:t>
                      </a:r>
                      <a:endParaRPr lang="en-US" sz="1400" dirty="0"/>
                    </a:p>
                  </a:txBody>
                  <a:tcPr marT="45731" marB="45731"/>
                </a:tc>
                <a:tc>
                  <a:txBody>
                    <a:bodyPr/>
                    <a:lstStyle/>
                    <a:p>
                      <a:r>
                        <a:rPr lang="en-US" sz="1400" dirty="0" smtClean="0"/>
                        <a:t>John</a:t>
                      </a:r>
                      <a:endParaRPr lang="en-US" sz="1400" dirty="0"/>
                    </a:p>
                  </a:txBody>
                  <a:tcPr marT="45731" marB="45731"/>
                </a:tc>
              </a:tr>
              <a:tr h="273988">
                <a:tc>
                  <a:txBody>
                    <a:bodyPr/>
                    <a:lstStyle/>
                    <a:p>
                      <a:r>
                        <a:rPr lang="en-US" sz="1400" dirty="0" smtClean="0"/>
                        <a:t>DB</a:t>
                      </a:r>
                      <a:endParaRPr lang="en-US" sz="1400" dirty="0"/>
                    </a:p>
                  </a:txBody>
                  <a:tcPr marT="45731" marB="45731"/>
                </a:tc>
                <a:tc>
                  <a:txBody>
                    <a:bodyPr/>
                    <a:lstStyle/>
                    <a:p>
                      <a:r>
                        <a:rPr lang="en-US" sz="1400" dirty="0" smtClean="0"/>
                        <a:t>William</a:t>
                      </a:r>
                      <a:endParaRPr lang="en-US" sz="1400" dirty="0"/>
                    </a:p>
                  </a:txBody>
                  <a:tcPr marT="45731" marB="45731"/>
                </a:tc>
              </a:tr>
              <a:tr h="273988">
                <a:tc>
                  <a:txBody>
                    <a:bodyPr/>
                    <a:lstStyle/>
                    <a:p>
                      <a:r>
                        <a:rPr lang="en-US" sz="1400" dirty="0" smtClean="0"/>
                        <a:t>E-Commerce</a:t>
                      </a:r>
                      <a:endParaRPr lang="en-US" sz="1400" dirty="0"/>
                    </a:p>
                  </a:txBody>
                  <a:tcPr marT="45731" marB="45731"/>
                </a:tc>
                <a:tc>
                  <a:txBody>
                    <a:bodyPr/>
                    <a:lstStyle/>
                    <a:p>
                      <a:r>
                        <a:rPr lang="en-US" sz="1400" dirty="0" smtClean="0"/>
                        <a:t>Todd</a:t>
                      </a:r>
                      <a:endParaRPr lang="en-US" sz="1400" dirty="0"/>
                    </a:p>
                  </a:txBody>
                  <a:tcPr marT="45731" marB="45731"/>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05147000"/>
              </p:ext>
            </p:extLst>
          </p:nvPr>
        </p:nvGraphicFramePr>
        <p:xfrm>
          <a:off x="5753355" y="2164338"/>
          <a:ext cx="2120645" cy="1401888"/>
        </p:xfrm>
        <a:graphic>
          <a:graphicData uri="http://schemas.openxmlformats.org/drawingml/2006/table">
            <a:tbl>
              <a:tblPr firstRow="1" bandRow="1">
                <a:tableStyleId>{5C22544A-7EE6-4342-B048-85BDC9FD1C3A}</a:tableStyleId>
              </a:tblPr>
              <a:tblGrid>
                <a:gridCol w="2120645"/>
              </a:tblGrid>
              <a:tr h="463008">
                <a:tc>
                  <a:txBody>
                    <a:bodyPr/>
                    <a:lstStyle/>
                    <a:p>
                      <a:r>
                        <a:rPr lang="en-US" sz="1800" u="sng" dirty="0" smtClean="0"/>
                        <a:t>Course</a:t>
                      </a:r>
                      <a:endParaRPr lang="en-US" sz="1800" u="sng" dirty="0"/>
                    </a:p>
                  </a:txBody>
                  <a:tcPr marL="91439" marR="91439" marT="45726" marB="45726"/>
                </a:tc>
              </a:tr>
              <a:tr h="469440">
                <a:tc>
                  <a:txBody>
                    <a:bodyPr/>
                    <a:lstStyle/>
                    <a:p>
                      <a:r>
                        <a:rPr lang="en-US" sz="1800" dirty="0" smtClean="0"/>
                        <a:t>DB</a:t>
                      </a:r>
                      <a:endParaRPr lang="en-US" sz="1800" dirty="0"/>
                    </a:p>
                  </a:txBody>
                  <a:tcPr marL="91439" marR="91439" marT="45726" marB="45726"/>
                </a:tc>
              </a:tr>
              <a:tr h="469440">
                <a:tc>
                  <a:txBody>
                    <a:bodyPr/>
                    <a:lstStyle/>
                    <a:p>
                      <a:r>
                        <a:rPr lang="en-US" sz="1800" dirty="0" smtClean="0"/>
                        <a:t>E-Commerce</a:t>
                      </a:r>
                      <a:endParaRPr lang="en-US" sz="1800" dirty="0"/>
                    </a:p>
                  </a:txBody>
                  <a:tcPr marL="91439" marR="91439" marT="45726" marB="45726"/>
                </a:tc>
              </a:tr>
            </a:tbl>
          </a:graphicData>
        </a:graphic>
      </p:graphicFrame>
      <p:grpSp>
        <p:nvGrpSpPr>
          <p:cNvPr id="23" name="Group 22"/>
          <p:cNvGrpSpPr/>
          <p:nvPr/>
        </p:nvGrpSpPr>
        <p:grpSpPr>
          <a:xfrm>
            <a:off x="1219200" y="2538370"/>
            <a:ext cx="5448300" cy="3252830"/>
            <a:chOff x="990600" y="2401888"/>
            <a:chExt cx="5676900" cy="3389312"/>
          </a:xfrm>
        </p:grpSpPr>
        <p:cxnSp>
          <p:nvCxnSpPr>
            <p:cNvPr id="8" name="Straight Connector 7"/>
            <p:cNvCxnSpPr/>
            <p:nvPr/>
          </p:nvCxnSpPr>
          <p:spPr>
            <a:xfrm flipH="1">
              <a:off x="4114800" y="2590800"/>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4114800" y="2401888"/>
              <a:ext cx="381000" cy="188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14800" y="2590800"/>
              <a:ext cx="381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95800" y="2401888"/>
              <a:ext cx="0" cy="341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10200" y="2401888"/>
              <a:ext cx="0" cy="341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86400" y="2401888"/>
              <a:ext cx="0" cy="341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00800" y="3657600"/>
              <a:ext cx="0" cy="2133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219200" y="5791200"/>
              <a:ext cx="518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219200" y="53340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19200" y="5334000"/>
              <a:ext cx="2286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990600" y="5334000"/>
              <a:ext cx="2286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90600" y="56388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6000" y="3886200"/>
              <a:ext cx="571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6000" y="3810000"/>
              <a:ext cx="571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a:spLocks noChangeArrowheads="1"/>
          </p:cNvSpPr>
          <p:nvPr/>
        </p:nvSpPr>
        <p:spPr bwMode="auto">
          <a:xfrm>
            <a:off x="6667500" y="4475386"/>
            <a:ext cx="23876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b="1" dirty="0">
                <a:latin typeface="Trebuchet MS" charset="0"/>
                <a:cs typeface="Trebuchet MS" charset="0"/>
              </a:rPr>
              <a:t>Solution:</a:t>
            </a:r>
            <a:r>
              <a:rPr lang="en-US" sz="1400" dirty="0">
                <a:latin typeface="Trebuchet MS" charset="0"/>
                <a:cs typeface="Trebuchet MS" charset="0"/>
              </a:rPr>
              <a:t> Decouple a table contains </a:t>
            </a:r>
            <a:r>
              <a:rPr lang="en-US" sz="1400" b="1" dirty="0">
                <a:latin typeface="Trebuchet MS" charset="0"/>
                <a:cs typeface="Trebuchet MS" charset="0"/>
              </a:rPr>
              <a:t>Teacher</a:t>
            </a:r>
            <a:r>
              <a:rPr lang="en-US" sz="1400" dirty="0">
                <a:latin typeface="Trebuchet MS" charset="0"/>
                <a:cs typeface="Trebuchet MS" charset="0"/>
              </a:rPr>
              <a:t> and </a:t>
            </a:r>
            <a:r>
              <a:rPr lang="en-US" sz="1400" b="1" dirty="0">
                <a:latin typeface="Trebuchet MS" charset="0"/>
                <a:cs typeface="Trebuchet MS" charset="0"/>
              </a:rPr>
              <a:t>Course</a:t>
            </a:r>
            <a:r>
              <a:rPr lang="en-US" sz="1400" dirty="0">
                <a:latin typeface="Trebuchet MS" charset="0"/>
                <a:cs typeface="Trebuchet MS" charset="0"/>
              </a:rPr>
              <a:t> from from original table (</a:t>
            </a:r>
            <a:r>
              <a:rPr lang="en-US" sz="1400" b="1" dirty="0">
                <a:latin typeface="Trebuchet MS" charset="0"/>
                <a:cs typeface="Trebuchet MS" charset="0"/>
              </a:rPr>
              <a:t>Student</a:t>
            </a:r>
            <a:r>
              <a:rPr lang="en-US" sz="1400" dirty="0">
                <a:latin typeface="Trebuchet MS" charset="0"/>
                <a:cs typeface="Trebuchet MS" charset="0"/>
              </a:rPr>
              <a:t>, </a:t>
            </a:r>
            <a:r>
              <a:rPr lang="en-US" sz="1400" b="1" dirty="0">
                <a:latin typeface="Trebuchet MS" charset="0"/>
                <a:cs typeface="Trebuchet MS" charset="0"/>
              </a:rPr>
              <a:t>Course</a:t>
            </a:r>
            <a:r>
              <a:rPr lang="en-US" sz="1400" dirty="0">
                <a:latin typeface="Trebuchet MS" charset="0"/>
                <a:cs typeface="Trebuchet MS" charset="0"/>
              </a:rPr>
              <a:t>). Finally, connect the new and old table to third table contains </a:t>
            </a:r>
            <a:r>
              <a:rPr lang="en-US" sz="1400" b="1" i="1" dirty="0">
                <a:latin typeface="Trebuchet MS" charset="0"/>
                <a:cs typeface="Trebuchet MS" charset="0"/>
              </a:rPr>
              <a:t>Course</a:t>
            </a:r>
            <a:r>
              <a:rPr lang="en-US" sz="1400" dirty="0">
                <a:latin typeface="Trebuchet MS" charset="0"/>
                <a:cs typeface="Trebuchet MS" charset="0"/>
              </a:rPr>
              <a:t>.</a:t>
            </a:r>
            <a:endParaRPr lang="en-US" sz="1400" b="1" dirty="0">
              <a:latin typeface="Trebuchet MS" charset="0"/>
              <a:cs typeface="Trebuchet MS" charset="0"/>
            </a:endParaRPr>
          </a:p>
        </p:txBody>
      </p:sp>
    </p:spTree>
    <p:extLst>
      <p:ext uri="{BB962C8B-B14F-4D97-AF65-F5344CB8AC3E}">
        <p14:creationId xmlns:p14="http://schemas.microsoft.com/office/powerpoint/2010/main" val="35576663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Case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1410944"/>
              </p:ext>
            </p:extLst>
          </p:nvPr>
        </p:nvGraphicFramePr>
        <p:xfrm>
          <a:off x="457200" y="2246313"/>
          <a:ext cx="8229600" cy="2860040"/>
        </p:xfrm>
        <a:graphic>
          <a:graphicData uri="http://schemas.openxmlformats.org/drawingml/2006/table">
            <a:tbl>
              <a:tblPr firstRow="1" bandRow="1">
                <a:tableStyleId>{3C2FFA5D-87B4-456A-9821-1D502468CF0F}</a:tableStyleId>
              </a:tblPr>
              <a:tblGrid>
                <a:gridCol w="1371600"/>
                <a:gridCol w="1371600"/>
                <a:gridCol w="1371600"/>
                <a:gridCol w="1371600"/>
                <a:gridCol w="1371600"/>
                <a:gridCol w="1371600"/>
              </a:tblGrid>
              <a:tr h="370840">
                <a:tc>
                  <a:txBody>
                    <a:bodyPr/>
                    <a:lstStyle/>
                    <a:p>
                      <a:r>
                        <a:rPr lang="en-US" dirty="0" smtClean="0"/>
                        <a:t>Project</a:t>
                      </a:r>
                      <a:r>
                        <a:rPr lang="en-US" baseline="0" dirty="0" smtClean="0"/>
                        <a:t> No</a:t>
                      </a:r>
                      <a:endParaRPr lang="en-US" dirty="0"/>
                    </a:p>
                  </a:txBody>
                  <a:tcPr/>
                </a:tc>
                <a:tc>
                  <a:txBody>
                    <a:bodyPr/>
                    <a:lstStyle/>
                    <a:p>
                      <a:r>
                        <a:rPr lang="en-US" dirty="0" smtClean="0"/>
                        <a:t>Project</a:t>
                      </a:r>
                      <a:r>
                        <a:rPr lang="en-US" baseline="0" dirty="0" smtClean="0"/>
                        <a:t> Name</a:t>
                      </a:r>
                      <a:endParaRPr lang="en-US" dirty="0"/>
                    </a:p>
                  </a:txBody>
                  <a:tcPr/>
                </a:tc>
                <a:tc>
                  <a:txBody>
                    <a:bodyPr/>
                    <a:lstStyle/>
                    <a:p>
                      <a:r>
                        <a:rPr lang="en-US" dirty="0" smtClean="0"/>
                        <a:t>Employee No</a:t>
                      </a:r>
                      <a:endParaRPr lang="en-US" dirty="0"/>
                    </a:p>
                  </a:txBody>
                  <a:tcPr/>
                </a:tc>
                <a:tc>
                  <a:txBody>
                    <a:bodyPr/>
                    <a:lstStyle/>
                    <a:p>
                      <a:r>
                        <a:rPr lang="en-US" dirty="0" smtClean="0"/>
                        <a:t>Employee</a:t>
                      </a:r>
                      <a:r>
                        <a:rPr lang="en-US" baseline="0" dirty="0" smtClean="0"/>
                        <a:t> Name</a:t>
                      </a:r>
                      <a:endParaRPr lang="en-US" dirty="0"/>
                    </a:p>
                  </a:txBody>
                  <a:tcPr/>
                </a:tc>
                <a:tc>
                  <a:txBody>
                    <a:bodyPr/>
                    <a:lstStyle/>
                    <a:p>
                      <a:r>
                        <a:rPr lang="en-US" dirty="0" smtClean="0"/>
                        <a:t>Grade</a:t>
                      </a:r>
                      <a:endParaRPr lang="en-US" dirty="0"/>
                    </a:p>
                  </a:txBody>
                  <a:tcPr/>
                </a:tc>
                <a:tc>
                  <a:txBody>
                    <a:bodyPr/>
                    <a:lstStyle/>
                    <a:p>
                      <a:r>
                        <a:rPr lang="en-US" dirty="0" smtClean="0"/>
                        <a:t>Salary</a:t>
                      </a:r>
                      <a:endParaRPr lang="en-US" dirty="0"/>
                    </a:p>
                  </a:txBody>
                  <a:tcPr/>
                </a:tc>
              </a:tr>
              <a:tr h="161607">
                <a:tc rowSpan="3">
                  <a:txBody>
                    <a:bodyPr/>
                    <a:lstStyle/>
                    <a:p>
                      <a:r>
                        <a:rPr lang="en-US" dirty="0" smtClean="0"/>
                        <a:t>NP001</a:t>
                      </a:r>
                      <a:endParaRPr lang="en-US" dirty="0"/>
                    </a:p>
                  </a:txBody>
                  <a:tcPr/>
                </a:tc>
                <a:tc rowSpan="3">
                  <a:txBody>
                    <a:bodyPr/>
                    <a:lstStyle/>
                    <a:p>
                      <a:r>
                        <a:rPr lang="en-US" dirty="0" smtClean="0"/>
                        <a:t>Project-1</a:t>
                      </a:r>
                      <a:endParaRPr lang="en-US" dirty="0"/>
                    </a:p>
                  </a:txBody>
                  <a:tcPr/>
                </a:tc>
                <a:tc>
                  <a:txBody>
                    <a:bodyPr/>
                    <a:lstStyle/>
                    <a:p>
                      <a:r>
                        <a:rPr lang="en-US" dirty="0" smtClean="0"/>
                        <a:t>EMP001</a:t>
                      </a:r>
                      <a:endParaRPr lang="en-US" dirty="0"/>
                    </a:p>
                  </a:txBody>
                  <a:tcPr/>
                </a:tc>
                <a:tc>
                  <a:txBody>
                    <a:bodyPr/>
                    <a:lstStyle/>
                    <a:p>
                      <a:r>
                        <a:rPr lang="en-US" dirty="0" smtClean="0"/>
                        <a:t>Antony</a:t>
                      </a:r>
                      <a:endParaRPr lang="en-US" dirty="0"/>
                    </a:p>
                  </a:txBody>
                  <a:tcPr/>
                </a:tc>
                <a:tc>
                  <a:txBody>
                    <a:bodyPr/>
                    <a:lstStyle/>
                    <a:p>
                      <a:pPr algn="ctr"/>
                      <a:r>
                        <a:rPr lang="en-US" dirty="0" smtClean="0"/>
                        <a:t>A</a:t>
                      </a:r>
                      <a:endParaRPr lang="en-US" dirty="0"/>
                    </a:p>
                  </a:txBody>
                  <a:tcPr/>
                </a:tc>
                <a:tc>
                  <a:txBody>
                    <a:bodyPr/>
                    <a:lstStyle/>
                    <a:p>
                      <a:r>
                        <a:rPr lang="en-US" dirty="0" smtClean="0"/>
                        <a:t>$ 10.000</a:t>
                      </a:r>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EMP</a:t>
                      </a:r>
                      <a:r>
                        <a:rPr lang="en-US" baseline="0" dirty="0" smtClean="0"/>
                        <a:t>002</a:t>
                      </a:r>
                      <a:endParaRPr lang="en-US" dirty="0"/>
                    </a:p>
                  </a:txBody>
                  <a:tcPr/>
                </a:tc>
                <a:tc>
                  <a:txBody>
                    <a:bodyPr/>
                    <a:lstStyle/>
                    <a:p>
                      <a:r>
                        <a:rPr lang="en-US" dirty="0" smtClean="0"/>
                        <a:t>Paula</a:t>
                      </a:r>
                      <a:endParaRPr lang="en-US" dirty="0"/>
                    </a:p>
                  </a:txBody>
                  <a:tcPr/>
                </a:tc>
                <a:tc>
                  <a:txBody>
                    <a:bodyPr/>
                    <a:lstStyle/>
                    <a:p>
                      <a:pPr algn="ctr"/>
                      <a:r>
                        <a:rPr lang="en-US" dirty="0" smtClean="0"/>
                        <a:t>B</a:t>
                      </a:r>
                      <a:endParaRPr lang="en-US" dirty="0"/>
                    </a:p>
                  </a:txBody>
                  <a:tcPr/>
                </a:tc>
                <a:tc>
                  <a:txBody>
                    <a:bodyPr/>
                    <a:lstStyle/>
                    <a:p>
                      <a:r>
                        <a:rPr lang="en-US" dirty="0" smtClean="0"/>
                        <a:t>$ 2.000</a:t>
                      </a:r>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EMP</a:t>
                      </a:r>
                      <a:r>
                        <a:rPr lang="en-US" baseline="0" dirty="0" smtClean="0"/>
                        <a:t>006</a:t>
                      </a:r>
                      <a:endParaRPr lang="en-US" dirty="0"/>
                    </a:p>
                  </a:txBody>
                  <a:tcPr/>
                </a:tc>
                <a:tc>
                  <a:txBody>
                    <a:bodyPr/>
                    <a:lstStyle/>
                    <a:p>
                      <a:r>
                        <a:rPr lang="en-US" dirty="0" smtClean="0"/>
                        <a:t>Coco</a:t>
                      </a:r>
                      <a:endParaRPr lang="en-US" dirty="0"/>
                    </a:p>
                  </a:txBody>
                  <a:tcPr/>
                </a:tc>
                <a:tc>
                  <a:txBody>
                    <a:bodyPr/>
                    <a:lstStyle/>
                    <a:p>
                      <a:pPr algn="ctr"/>
                      <a:r>
                        <a:rPr lang="en-US" dirty="0" smtClean="0"/>
                        <a:t>C</a:t>
                      </a:r>
                      <a:endParaRPr lang="en-US" dirty="0"/>
                    </a:p>
                  </a:txBody>
                  <a:tcPr/>
                </a:tc>
                <a:tc>
                  <a:txBody>
                    <a:bodyPr/>
                    <a:lstStyle/>
                    <a:p>
                      <a:r>
                        <a:rPr lang="en-US" dirty="0" smtClean="0"/>
                        <a:t>$75.00</a:t>
                      </a:r>
                      <a:endParaRPr lang="en-US" dirty="0"/>
                    </a:p>
                  </a:txBody>
                  <a:tcPr/>
                </a:tc>
              </a:tr>
              <a:tr h="370840">
                <a:tc rowSpan="3">
                  <a:txBody>
                    <a:bodyPr/>
                    <a:lstStyle/>
                    <a:p>
                      <a:r>
                        <a:rPr lang="en-US" dirty="0" smtClean="0"/>
                        <a:t>NP002</a:t>
                      </a:r>
                      <a:endParaRPr lang="en-US" dirty="0"/>
                    </a:p>
                  </a:txBody>
                  <a:tcPr/>
                </a:tc>
                <a:tc rowSpan="3">
                  <a:txBody>
                    <a:bodyPr/>
                    <a:lstStyle/>
                    <a:p>
                      <a:r>
                        <a:rPr lang="en-US" dirty="0" smtClean="0"/>
                        <a:t>Project-2</a:t>
                      </a:r>
                      <a:endParaRPr lang="en-US" dirty="0"/>
                    </a:p>
                  </a:txBody>
                  <a:tcPr/>
                </a:tc>
                <a:tc>
                  <a:txBody>
                    <a:bodyPr/>
                    <a:lstStyle/>
                    <a:p>
                      <a:r>
                        <a:rPr lang="en-US" dirty="0" smtClean="0"/>
                        <a:t>EMP001</a:t>
                      </a:r>
                      <a:endParaRPr lang="en-US" dirty="0"/>
                    </a:p>
                  </a:txBody>
                  <a:tcPr/>
                </a:tc>
                <a:tc>
                  <a:txBody>
                    <a:bodyPr/>
                    <a:lstStyle/>
                    <a:p>
                      <a:r>
                        <a:rPr lang="en-US" dirty="0" smtClean="0"/>
                        <a:t>Kenny</a:t>
                      </a:r>
                      <a:endParaRPr lang="en-US" dirty="0"/>
                    </a:p>
                  </a:txBody>
                  <a:tcPr/>
                </a:tc>
                <a:tc>
                  <a:txBody>
                    <a:bodyPr/>
                    <a:lstStyle/>
                    <a:p>
                      <a:pPr algn="ctr"/>
                      <a:r>
                        <a:rPr lang="en-US" dirty="0" smtClean="0"/>
                        <a:t>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$ 10.000</a:t>
                      </a:r>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EMP012</a:t>
                      </a:r>
                      <a:endParaRPr lang="en-US" dirty="0"/>
                    </a:p>
                  </a:txBody>
                  <a:tcPr/>
                </a:tc>
                <a:tc>
                  <a:txBody>
                    <a:bodyPr/>
                    <a:lstStyle/>
                    <a:p>
                      <a:r>
                        <a:rPr lang="en-US" dirty="0" smtClean="0"/>
                        <a:t>Susi</a:t>
                      </a:r>
                      <a:endParaRPr lang="en-US" dirty="0"/>
                    </a:p>
                  </a:txBody>
                  <a:tcPr/>
                </a:tc>
                <a:tc>
                  <a:txBody>
                    <a:bodyPr/>
                    <a:lstStyle/>
                    <a:p>
                      <a:pPr algn="ctr"/>
                      <a:r>
                        <a:rPr lang="en-US" dirty="0" smtClean="0"/>
                        <a:t>B</a:t>
                      </a:r>
                      <a:endParaRPr lang="en-US" dirty="0"/>
                    </a:p>
                  </a:txBody>
                  <a:tcPr/>
                </a:tc>
                <a:tc>
                  <a:txBody>
                    <a:bodyPr/>
                    <a:lstStyle/>
                    <a:p>
                      <a:r>
                        <a:rPr lang="en-US" dirty="0" smtClean="0"/>
                        <a:t>$9.000</a:t>
                      </a:r>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EMP014</a:t>
                      </a:r>
                      <a:endParaRPr lang="en-US" dirty="0"/>
                    </a:p>
                  </a:txBody>
                  <a:tcPr/>
                </a:tc>
                <a:tc>
                  <a:txBody>
                    <a:bodyPr/>
                    <a:lstStyle/>
                    <a:p>
                      <a:r>
                        <a:rPr lang="en-US" dirty="0" err="1" smtClean="0"/>
                        <a:t>Rony</a:t>
                      </a:r>
                      <a:endParaRPr lang="en-US" dirty="0"/>
                    </a:p>
                  </a:txBody>
                  <a:tcPr/>
                </a:tc>
                <a:tc>
                  <a:txBody>
                    <a:bodyPr/>
                    <a:lstStyle/>
                    <a:p>
                      <a:pPr algn="ctr"/>
                      <a:r>
                        <a:rPr lang="en-US" dirty="0" smtClean="0"/>
                        <a:t>B</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$9.000</a:t>
                      </a:r>
                    </a:p>
                  </a:txBody>
                  <a:tcPr/>
                </a:tc>
              </a:tr>
            </a:tbl>
          </a:graphicData>
        </a:graphic>
      </p:graphicFrame>
    </p:spTree>
    <p:extLst>
      <p:ext uri="{BB962C8B-B14F-4D97-AF65-F5344CB8AC3E}">
        <p14:creationId xmlns:p14="http://schemas.microsoft.com/office/powerpoint/2010/main" val="16050335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Case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726942"/>
              </p:ext>
            </p:extLst>
          </p:nvPr>
        </p:nvGraphicFramePr>
        <p:xfrm>
          <a:off x="457200" y="2246313"/>
          <a:ext cx="8229600" cy="2733039"/>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r>
                        <a:rPr lang="en-US" sz="1400" dirty="0" smtClean="0"/>
                        <a:t>No</a:t>
                      </a:r>
                      <a:r>
                        <a:rPr lang="en-US" sz="1400" baseline="0" dirty="0" smtClean="0"/>
                        <a:t> </a:t>
                      </a:r>
                      <a:r>
                        <a:rPr lang="en-US" sz="1400" baseline="0" dirty="0" err="1" smtClean="0"/>
                        <a:t>Mahasiswa</a:t>
                      </a:r>
                      <a:endParaRPr lang="en-US" sz="1400" dirty="0"/>
                    </a:p>
                  </a:txBody>
                  <a:tcPr/>
                </a:tc>
                <a:tc>
                  <a:txBody>
                    <a:bodyPr/>
                    <a:lstStyle/>
                    <a:p>
                      <a:r>
                        <a:rPr lang="en-US" sz="1400" dirty="0" smtClean="0"/>
                        <a:t>Student Name</a:t>
                      </a:r>
                      <a:endParaRPr lang="en-US" sz="1400" dirty="0"/>
                    </a:p>
                  </a:txBody>
                  <a:tcPr/>
                </a:tc>
                <a:tc>
                  <a:txBody>
                    <a:bodyPr/>
                    <a:lstStyle/>
                    <a:p>
                      <a:r>
                        <a:rPr lang="en-US" sz="1400" dirty="0" err="1" smtClean="0"/>
                        <a:t>Jurusan</a:t>
                      </a:r>
                      <a:endParaRPr lang="en-US" sz="1400" dirty="0"/>
                    </a:p>
                  </a:txBody>
                  <a:tcPr/>
                </a:tc>
                <a:tc>
                  <a:txBody>
                    <a:bodyPr/>
                    <a:lstStyle/>
                    <a:p>
                      <a:r>
                        <a:rPr lang="en-US" sz="1400" dirty="0" err="1" smtClean="0"/>
                        <a:t>Kode</a:t>
                      </a:r>
                      <a:r>
                        <a:rPr lang="en-US" sz="1400" baseline="0" dirty="0" smtClean="0"/>
                        <a:t> </a:t>
                      </a:r>
                      <a:r>
                        <a:rPr lang="en-US" sz="1400" baseline="0" dirty="0" err="1" smtClean="0"/>
                        <a:t>Matakulaih</a:t>
                      </a:r>
                      <a:endParaRPr lang="en-US" sz="1400" dirty="0"/>
                    </a:p>
                  </a:txBody>
                  <a:tcPr/>
                </a:tc>
                <a:tc>
                  <a:txBody>
                    <a:bodyPr/>
                    <a:lstStyle/>
                    <a:p>
                      <a:r>
                        <a:rPr lang="en-US" sz="1400" dirty="0" err="1" smtClean="0"/>
                        <a:t>Nama</a:t>
                      </a:r>
                      <a:r>
                        <a:rPr lang="en-US" sz="1400" dirty="0" smtClean="0"/>
                        <a:t> Mata </a:t>
                      </a:r>
                      <a:r>
                        <a:rPr lang="en-US" sz="1400" dirty="0" err="1" smtClean="0"/>
                        <a:t>Kuliah</a:t>
                      </a:r>
                      <a:endParaRPr lang="en-US" sz="1400" dirty="0"/>
                    </a:p>
                  </a:txBody>
                  <a:tcPr/>
                </a:tc>
                <a:tc>
                  <a:txBody>
                    <a:bodyPr/>
                    <a:lstStyle/>
                    <a:p>
                      <a:r>
                        <a:rPr lang="en-US" sz="1400" dirty="0" err="1" smtClean="0"/>
                        <a:t>Kode</a:t>
                      </a:r>
                      <a:r>
                        <a:rPr lang="en-US" sz="1400" dirty="0" smtClean="0"/>
                        <a:t> </a:t>
                      </a:r>
                      <a:r>
                        <a:rPr lang="en-US" sz="1400" dirty="0" err="1" smtClean="0"/>
                        <a:t>Dosen</a:t>
                      </a:r>
                      <a:endParaRPr lang="en-US" sz="1400" dirty="0"/>
                    </a:p>
                  </a:txBody>
                  <a:tcPr/>
                </a:tc>
                <a:tc>
                  <a:txBody>
                    <a:bodyPr/>
                    <a:lstStyle/>
                    <a:p>
                      <a:r>
                        <a:rPr lang="en-US" sz="1400" dirty="0" err="1" smtClean="0"/>
                        <a:t>Nama</a:t>
                      </a:r>
                      <a:r>
                        <a:rPr lang="en-US" sz="1400" dirty="0" smtClean="0"/>
                        <a:t> </a:t>
                      </a:r>
                      <a:r>
                        <a:rPr lang="en-US" sz="1400" dirty="0" err="1" smtClean="0"/>
                        <a:t>Dosen</a:t>
                      </a:r>
                      <a:endParaRPr lang="en-US" sz="1400" dirty="0"/>
                    </a:p>
                  </a:txBody>
                  <a:tcPr/>
                </a:tc>
                <a:tc>
                  <a:txBody>
                    <a:bodyPr/>
                    <a:lstStyle/>
                    <a:p>
                      <a:r>
                        <a:rPr lang="en-US" sz="1400" dirty="0" err="1" smtClean="0"/>
                        <a:t>Nilai</a:t>
                      </a:r>
                      <a:endParaRPr lang="en-US" sz="1400" dirty="0"/>
                    </a:p>
                  </a:txBody>
                  <a:tcPr/>
                </a:tc>
              </a:tr>
              <a:tr h="370840">
                <a:tc rowSpan="2">
                  <a:txBody>
                    <a:bodyPr/>
                    <a:lstStyle/>
                    <a:p>
                      <a:r>
                        <a:rPr lang="en-US" sz="1400" dirty="0" smtClean="0"/>
                        <a:t>2636</a:t>
                      </a:r>
                      <a:endParaRPr lang="en-US" sz="1400" dirty="0"/>
                    </a:p>
                  </a:txBody>
                  <a:tcPr/>
                </a:tc>
                <a:tc rowSpan="2">
                  <a:txBody>
                    <a:bodyPr/>
                    <a:lstStyle/>
                    <a:p>
                      <a:r>
                        <a:rPr lang="en-US" sz="1400" dirty="0" smtClean="0"/>
                        <a:t>Budi</a:t>
                      </a:r>
                      <a:endParaRPr lang="en-US" sz="1400" dirty="0"/>
                    </a:p>
                  </a:txBody>
                  <a:tcPr/>
                </a:tc>
                <a:tc rowSpan="2">
                  <a:txBody>
                    <a:bodyPr/>
                    <a:lstStyle/>
                    <a:p>
                      <a:r>
                        <a:rPr lang="en-US" sz="1400" dirty="0" smtClean="0"/>
                        <a:t>MI</a:t>
                      </a:r>
                      <a:endParaRPr lang="en-US" sz="1400" dirty="0"/>
                    </a:p>
                  </a:txBody>
                  <a:tcPr/>
                </a:tc>
                <a:tc>
                  <a:txBody>
                    <a:bodyPr/>
                    <a:lstStyle/>
                    <a:p>
                      <a:r>
                        <a:rPr lang="en-US" sz="1400" dirty="0" smtClean="0"/>
                        <a:t>MI359</a:t>
                      </a:r>
                      <a:endParaRPr lang="en-US" sz="1400" dirty="0"/>
                    </a:p>
                  </a:txBody>
                  <a:tcPr/>
                </a:tc>
                <a:tc>
                  <a:txBody>
                    <a:bodyPr/>
                    <a:lstStyle/>
                    <a:p>
                      <a:r>
                        <a:rPr lang="en-US" sz="1400" dirty="0" smtClean="0"/>
                        <a:t>DBMS</a:t>
                      </a:r>
                      <a:endParaRPr lang="en-US" sz="1400" dirty="0"/>
                    </a:p>
                  </a:txBody>
                  <a:tcPr/>
                </a:tc>
                <a:tc>
                  <a:txBody>
                    <a:bodyPr/>
                    <a:lstStyle/>
                    <a:p>
                      <a:r>
                        <a:rPr lang="en-US" sz="1400" dirty="0" smtClean="0"/>
                        <a:t>B001</a:t>
                      </a:r>
                      <a:endParaRPr lang="en-US" sz="1400" dirty="0"/>
                    </a:p>
                  </a:txBody>
                  <a:tcPr/>
                </a:tc>
                <a:tc>
                  <a:txBody>
                    <a:bodyPr/>
                    <a:lstStyle/>
                    <a:p>
                      <a:r>
                        <a:rPr lang="en-US" sz="1400" dirty="0" err="1" smtClean="0"/>
                        <a:t>Widy</a:t>
                      </a:r>
                      <a:endParaRPr lang="en-US" sz="1400" dirty="0"/>
                    </a:p>
                  </a:txBody>
                  <a:tcPr/>
                </a:tc>
                <a:tc>
                  <a:txBody>
                    <a:bodyPr/>
                    <a:lstStyle/>
                    <a:p>
                      <a:r>
                        <a:rPr lang="en-US" sz="1400" dirty="0" smtClean="0"/>
                        <a:t>A</a:t>
                      </a:r>
                      <a:endParaRPr lang="en-US" sz="1400" dirty="0"/>
                    </a:p>
                  </a:txBody>
                  <a:tcPr/>
                </a:tc>
              </a:tr>
              <a:tr h="370840">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c>
                  <a:txBody>
                    <a:bodyPr/>
                    <a:lstStyle/>
                    <a:p>
                      <a:r>
                        <a:rPr lang="en-US" sz="1400" dirty="0" smtClean="0"/>
                        <a:t>MI738</a:t>
                      </a:r>
                      <a:endParaRPr lang="en-US" sz="1400" dirty="0"/>
                    </a:p>
                  </a:txBody>
                  <a:tcPr/>
                </a:tc>
                <a:tc>
                  <a:txBody>
                    <a:bodyPr/>
                    <a:lstStyle/>
                    <a:p>
                      <a:r>
                        <a:rPr lang="en-US" sz="1400" dirty="0" smtClean="0"/>
                        <a:t>UML</a:t>
                      </a:r>
                      <a:endParaRPr lang="en-US" sz="1400" dirty="0"/>
                    </a:p>
                  </a:txBody>
                  <a:tcPr/>
                </a:tc>
                <a:tc>
                  <a:txBody>
                    <a:bodyPr/>
                    <a:lstStyle/>
                    <a:p>
                      <a:r>
                        <a:rPr lang="en-US" sz="1400" dirty="0" smtClean="0"/>
                        <a:t>B002</a:t>
                      </a:r>
                      <a:endParaRPr lang="en-US" sz="1400" dirty="0"/>
                    </a:p>
                  </a:txBody>
                  <a:tcPr/>
                </a:tc>
                <a:tc>
                  <a:txBody>
                    <a:bodyPr/>
                    <a:lstStyle/>
                    <a:p>
                      <a:r>
                        <a:rPr lang="en-US" sz="1400" dirty="0" err="1" smtClean="0"/>
                        <a:t>Trenggana</a:t>
                      </a:r>
                      <a:endParaRPr lang="en-US" sz="1400" dirty="0"/>
                    </a:p>
                  </a:txBody>
                  <a:tcPr/>
                </a:tc>
                <a:tc>
                  <a:txBody>
                    <a:bodyPr/>
                    <a:lstStyle/>
                    <a:p>
                      <a:r>
                        <a:rPr lang="en-US" sz="1400" dirty="0" smtClean="0"/>
                        <a:t>B</a:t>
                      </a:r>
                      <a:endParaRPr lang="en-US" sz="1400" dirty="0"/>
                    </a:p>
                  </a:txBody>
                  <a:tcPr/>
                </a:tc>
              </a:tr>
              <a:tr h="370840">
                <a:tc rowSpan="3">
                  <a:txBody>
                    <a:bodyPr/>
                    <a:lstStyle/>
                    <a:p>
                      <a:r>
                        <a:rPr lang="en-US" sz="1400" dirty="0" smtClean="0"/>
                        <a:t>7283</a:t>
                      </a:r>
                      <a:endParaRPr lang="en-US" sz="1400" dirty="0"/>
                    </a:p>
                  </a:txBody>
                  <a:tcPr/>
                </a:tc>
                <a:tc rowSpan="3">
                  <a:txBody>
                    <a:bodyPr/>
                    <a:lstStyle/>
                    <a:p>
                      <a:r>
                        <a:rPr lang="en-US" sz="1400" dirty="0" err="1" smtClean="0"/>
                        <a:t>Roni</a:t>
                      </a:r>
                      <a:endParaRPr lang="en-US" sz="1400" dirty="0"/>
                    </a:p>
                  </a:txBody>
                  <a:tcPr/>
                </a:tc>
                <a:tc rowSpan="3">
                  <a:txBody>
                    <a:bodyPr/>
                    <a:lstStyle/>
                    <a:p>
                      <a:r>
                        <a:rPr lang="en-US" sz="1400" dirty="0" smtClean="0"/>
                        <a:t>KA</a:t>
                      </a:r>
                      <a:endParaRPr lang="en-US" sz="1400" dirty="0"/>
                    </a:p>
                  </a:txBody>
                  <a:tcPr/>
                </a:tc>
                <a:tc>
                  <a:txBody>
                    <a:bodyPr/>
                    <a:lstStyle/>
                    <a:p>
                      <a:r>
                        <a:rPr lang="en-US" sz="1400" dirty="0" smtClean="0"/>
                        <a:t>MI359</a:t>
                      </a:r>
                      <a:endParaRPr lang="en-US" sz="1400" dirty="0"/>
                    </a:p>
                  </a:txBody>
                  <a:tcPr/>
                </a:tc>
                <a:tc>
                  <a:txBody>
                    <a:bodyPr/>
                    <a:lstStyle/>
                    <a:p>
                      <a:r>
                        <a:rPr lang="en-US" sz="1400" dirty="0" smtClean="0"/>
                        <a:t>DBMS</a:t>
                      </a:r>
                      <a:endParaRPr lang="en-US" sz="1400" dirty="0"/>
                    </a:p>
                  </a:txBody>
                  <a:tcPr/>
                </a:tc>
                <a:tc>
                  <a:txBody>
                    <a:bodyPr/>
                    <a:lstStyle/>
                    <a:p>
                      <a:r>
                        <a:rPr lang="en-US" sz="1400" dirty="0" smtClean="0"/>
                        <a:t>B001</a:t>
                      </a:r>
                      <a:endParaRPr lang="en-US" sz="1400" dirty="0"/>
                    </a:p>
                  </a:txBody>
                  <a:tcPr/>
                </a:tc>
                <a:tc>
                  <a:txBody>
                    <a:bodyPr/>
                    <a:lstStyle/>
                    <a:p>
                      <a:r>
                        <a:rPr lang="en-US" sz="1400" dirty="0" err="1" smtClean="0"/>
                        <a:t>Widy</a:t>
                      </a:r>
                      <a:endParaRPr lang="en-US" sz="1400" dirty="0"/>
                    </a:p>
                  </a:txBody>
                  <a:tcPr/>
                </a:tc>
                <a:tc>
                  <a:txBody>
                    <a:bodyPr/>
                    <a:lstStyle/>
                    <a:p>
                      <a:r>
                        <a:rPr lang="en-US" sz="1400" dirty="0" smtClean="0"/>
                        <a:t>A</a:t>
                      </a:r>
                      <a:endParaRPr lang="en-US" sz="1400" dirty="0"/>
                    </a:p>
                  </a:txBody>
                  <a:tcPr/>
                </a:tc>
              </a:tr>
              <a:tr h="370840">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c>
                  <a:txBody>
                    <a:bodyPr/>
                    <a:lstStyle/>
                    <a:p>
                      <a:r>
                        <a:rPr lang="en-US" sz="1400" dirty="0" smtClean="0"/>
                        <a:t>AKN0029</a:t>
                      </a:r>
                      <a:endParaRPr lang="en-US" sz="1400" dirty="0"/>
                    </a:p>
                  </a:txBody>
                  <a:tcPr/>
                </a:tc>
                <a:tc>
                  <a:txBody>
                    <a:bodyPr/>
                    <a:lstStyle/>
                    <a:p>
                      <a:r>
                        <a:rPr lang="en-US" sz="1400" dirty="0" err="1" smtClean="0"/>
                        <a:t>Akutansi</a:t>
                      </a:r>
                      <a:r>
                        <a:rPr lang="en-US" sz="1400" baseline="0" dirty="0" smtClean="0"/>
                        <a:t> </a:t>
                      </a:r>
                      <a:r>
                        <a:rPr lang="en-US" sz="1400" baseline="0" dirty="0" err="1" smtClean="0"/>
                        <a:t>Biaya</a:t>
                      </a:r>
                      <a:endParaRPr lang="en-US" sz="1400" dirty="0"/>
                    </a:p>
                  </a:txBody>
                  <a:tcPr/>
                </a:tc>
                <a:tc>
                  <a:txBody>
                    <a:bodyPr/>
                    <a:lstStyle/>
                    <a:p>
                      <a:r>
                        <a:rPr lang="en-US" sz="1400" dirty="0" smtClean="0"/>
                        <a:t>B003</a:t>
                      </a:r>
                      <a:endParaRPr lang="en-US" sz="1400" dirty="0"/>
                    </a:p>
                  </a:txBody>
                  <a:tcPr/>
                </a:tc>
                <a:tc>
                  <a:txBody>
                    <a:bodyPr/>
                    <a:lstStyle/>
                    <a:p>
                      <a:r>
                        <a:rPr lang="en-US" sz="1400" dirty="0" smtClean="0"/>
                        <a:t>Susi</a:t>
                      </a:r>
                      <a:endParaRPr lang="en-US" sz="1400" dirty="0"/>
                    </a:p>
                  </a:txBody>
                  <a:tcPr/>
                </a:tc>
                <a:tc>
                  <a:txBody>
                    <a:bodyPr/>
                    <a:lstStyle/>
                    <a:p>
                      <a:r>
                        <a:rPr lang="en-US" sz="1400" dirty="0" smtClean="0"/>
                        <a:t>B</a:t>
                      </a:r>
                      <a:endParaRPr lang="en-US" sz="1400" dirty="0"/>
                    </a:p>
                  </a:txBody>
                  <a:tcPr/>
                </a:tc>
              </a:tr>
              <a:tr h="370840">
                <a:tc vMerge="1">
                  <a:txBody>
                    <a:bodyPr/>
                    <a:lstStyle/>
                    <a:p>
                      <a:endParaRPr lang="en-US" sz="1400" dirty="0"/>
                    </a:p>
                  </a:txBody>
                  <a:tcPr/>
                </a:tc>
                <a:tc vMerge="1">
                  <a:txBody>
                    <a:bodyPr/>
                    <a:lstStyle/>
                    <a:p>
                      <a:endParaRPr lang="en-US" sz="1400" dirty="0"/>
                    </a:p>
                  </a:txBody>
                  <a:tcPr/>
                </a:tc>
                <a:tc vMerge="1">
                  <a:txBody>
                    <a:bodyPr/>
                    <a:lstStyle/>
                    <a:p>
                      <a:endParaRPr lang="en-US" sz="1400" dirty="0"/>
                    </a:p>
                  </a:txBody>
                  <a:tcPr/>
                </a:tc>
                <a:tc>
                  <a:txBody>
                    <a:bodyPr/>
                    <a:lstStyle/>
                    <a:p>
                      <a:r>
                        <a:rPr lang="en-US" sz="1400" dirty="0" smtClean="0"/>
                        <a:t>MKT002</a:t>
                      </a:r>
                      <a:endParaRPr lang="en-US" sz="1400" dirty="0"/>
                    </a:p>
                  </a:txBody>
                  <a:tcPr/>
                </a:tc>
                <a:tc>
                  <a:txBody>
                    <a:bodyPr/>
                    <a:lstStyle/>
                    <a:p>
                      <a:r>
                        <a:rPr lang="en-US" sz="1400" dirty="0" smtClean="0"/>
                        <a:t>Marketing</a:t>
                      </a:r>
                      <a:endParaRPr lang="en-US" sz="1400" dirty="0"/>
                    </a:p>
                  </a:txBody>
                  <a:tcPr/>
                </a:tc>
                <a:tc>
                  <a:txBody>
                    <a:bodyPr/>
                    <a:lstStyle/>
                    <a:p>
                      <a:r>
                        <a:rPr lang="en-US" sz="1400" dirty="0" smtClean="0"/>
                        <a:t>B004</a:t>
                      </a:r>
                      <a:endParaRPr lang="en-US" sz="1400" dirty="0"/>
                    </a:p>
                  </a:txBody>
                  <a:tcPr/>
                </a:tc>
                <a:tc>
                  <a:txBody>
                    <a:bodyPr/>
                    <a:lstStyle/>
                    <a:p>
                      <a:r>
                        <a:rPr lang="en-US" sz="1400" dirty="0" smtClean="0"/>
                        <a:t>Johan</a:t>
                      </a:r>
                      <a:endParaRPr lang="en-US" sz="1400" dirty="0"/>
                    </a:p>
                  </a:txBody>
                  <a:tcPr/>
                </a:tc>
                <a:tc>
                  <a:txBody>
                    <a:bodyPr/>
                    <a:lstStyle/>
                    <a:p>
                      <a:r>
                        <a:rPr lang="en-US" sz="1400" dirty="0" smtClean="0"/>
                        <a:t>C</a:t>
                      </a:r>
                      <a:endParaRPr lang="en-US" sz="1400" dirty="0"/>
                    </a:p>
                  </a:txBody>
                  <a:tcPr/>
                </a:tc>
              </a:tr>
            </a:tbl>
          </a:graphicData>
        </a:graphic>
      </p:graphicFrame>
    </p:spTree>
    <p:extLst>
      <p:ext uri="{BB962C8B-B14F-4D97-AF65-F5344CB8AC3E}">
        <p14:creationId xmlns:p14="http://schemas.microsoft.com/office/powerpoint/2010/main" val="2868900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a:t>
            </a:r>
            <a:endParaRPr lang="en-US" dirty="0"/>
          </a:p>
        </p:txBody>
      </p:sp>
      <p:graphicFrame>
        <p:nvGraphicFramePr>
          <p:cNvPr id="5" name="Shape 780"/>
          <p:cNvGraphicFramePr>
            <a:graphicFrameLocks noGrp="1"/>
          </p:cNvGraphicFramePr>
          <p:nvPr>
            <p:extLst>
              <p:ext uri="{D42A27DB-BD31-4B8C-83A1-F6EECF244321}">
                <p14:modId xmlns:p14="http://schemas.microsoft.com/office/powerpoint/2010/main" val="1572497057"/>
              </p:ext>
            </p:extLst>
          </p:nvPr>
        </p:nvGraphicFramePr>
        <p:xfrm>
          <a:off x="1093886" y="2005548"/>
          <a:ext cx="7003379" cy="3830635"/>
        </p:xfrm>
        <a:graphic>
          <a:graphicData uri="http://schemas.openxmlformats.org/drawingml/2006/table">
            <a:tbl>
              <a:tblPr/>
              <a:tblGrid>
                <a:gridCol w="3501689"/>
                <a:gridCol w="3501690"/>
              </a:tblGrid>
              <a:tr h="313477">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TERM</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EXAMPLES</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613">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1" i="0" u="none" strike="noStrike" cap="none" normalizeH="0" baseline="0" dirty="0">
                          <a:ln>
                            <a:noFill/>
                          </a:ln>
                          <a:solidFill>
                            <a:schemeClr val="tx1"/>
                          </a:solidFill>
                          <a:effectLst/>
                          <a:latin typeface="Helvetica"/>
                          <a:ea typeface="ＭＳ Ｐゴシック" charset="0"/>
                          <a:cs typeface="Helvetica"/>
                          <a:sym typeface="Arial" charset="0"/>
                        </a:rPr>
                        <a:t>Entity</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 (a noun)</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Product, Name, Book, Student, Model, Lecturer, Staff.</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045">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1" i="0" u="none" strike="noStrike" cap="none" normalizeH="0" baseline="0">
                          <a:ln>
                            <a:noFill/>
                          </a:ln>
                          <a:solidFill>
                            <a:schemeClr val="tx1"/>
                          </a:solidFill>
                          <a:effectLst/>
                          <a:latin typeface="Helvetica"/>
                          <a:ea typeface="ＭＳ Ｐゴシック" charset="0"/>
                          <a:cs typeface="Helvetica"/>
                          <a:sym typeface="Arial" charset="0"/>
                        </a:rPr>
                        <a:t>Relationship</a:t>
                      </a: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 (a verb)</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order, register, claim, enroll, pay. </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181">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1" i="0" u="none" strike="noStrike" cap="none" normalizeH="0" baseline="0">
                          <a:ln>
                            <a:noFill/>
                          </a:ln>
                          <a:solidFill>
                            <a:schemeClr val="tx1"/>
                          </a:solidFill>
                          <a:effectLst/>
                          <a:latin typeface="Helvetica"/>
                          <a:ea typeface="ＭＳ Ｐゴシック" charset="0"/>
                          <a:cs typeface="Helvetica"/>
                          <a:sym typeface="Arial" charset="0"/>
                        </a:rPr>
                        <a:t>Cardinality</a:t>
                      </a: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 (type of relationship)</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One-to-One (1:1)</a:t>
                      </a: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One-to-Many (1:M)</a:t>
                      </a: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Many-to-One (M:1)</a:t>
                      </a: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a:ln>
                            <a:noFill/>
                          </a:ln>
                          <a:solidFill>
                            <a:schemeClr val="tx1"/>
                          </a:solidFill>
                          <a:effectLst/>
                          <a:latin typeface="Helvetica"/>
                          <a:ea typeface="ＭＳ Ｐゴシック" charset="0"/>
                          <a:cs typeface="Helvetica"/>
                          <a:sym typeface="Arial" charset="0"/>
                        </a:rPr>
                        <a:t>Many-to-Many (M:N)</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613">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1" i="0" u="none" strike="noStrike" cap="none" normalizeH="0" baseline="0" dirty="0">
                          <a:ln>
                            <a:noFill/>
                          </a:ln>
                          <a:solidFill>
                            <a:schemeClr val="tx1"/>
                          </a:solidFill>
                          <a:effectLst/>
                          <a:latin typeface="Helvetica"/>
                          <a:ea typeface="ＭＳ Ｐゴシック" charset="0"/>
                          <a:cs typeface="Helvetica"/>
                          <a:sym typeface="Arial" charset="0"/>
                        </a:rPr>
                        <a:t>Attribute</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 (entity</a:t>
                      </a:r>
                      <a:r>
                        <a:rPr kumimoji="0" lang="ja-JP" altLang="en-US" sz="1800" b="0" i="0" u="none" strike="noStrike" cap="none" normalizeH="0" baseline="0" dirty="0">
                          <a:ln>
                            <a:noFill/>
                          </a:ln>
                          <a:solidFill>
                            <a:schemeClr val="tx1"/>
                          </a:solidFill>
                          <a:effectLst/>
                          <a:latin typeface="Helvetica"/>
                          <a:ea typeface="ＭＳ Ｐゴシック" charset="0"/>
                          <a:cs typeface="Helvetica"/>
                          <a:sym typeface="Arial" charset="0"/>
                        </a:rPr>
                        <a:t>’</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s property)</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dirty="0" err="1">
                          <a:ln>
                            <a:noFill/>
                          </a:ln>
                          <a:solidFill>
                            <a:schemeClr val="tx1"/>
                          </a:solidFill>
                          <a:effectLst/>
                          <a:latin typeface="Helvetica"/>
                          <a:ea typeface="ＭＳ Ｐゴシック" charset="0"/>
                          <a:cs typeface="Helvetica"/>
                          <a:sym typeface="Arial" charset="0"/>
                        </a:rPr>
                        <a:t>product_serial_num</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 </a:t>
                      </a: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dirty="0" err="1">
                          <a:ln>
                            <a:noFill/>
                          </a:ln>
                          <a:solidFill>
                            <a:schemeClr val="tx1"/>
                          </a:solidFill>
                          <a:effectLst/>
                          <a:latin typeface="Helvetica"/>
                          <a:ea typeface="ＭＳ Ｐゴシック" charset="0"/>
                          <a:cs typeface="Helvetica"/>
                          <a:sym typeface="Arial" charset="0"/>
                        </a:rPr>
                        <a:t>product_price</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a:t>
                      </a: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800" b="0" i="0" u="none" strike="noStrike" cap="none" normalizeH="0" baseline="0" dirty="0" err="1">
                          <a:ln>
                            <a:noFill/>
                          </a:ln>
                          <a:solidFill>
                            <a:schemeClr val="tx1"/>
                          </a:solidFill>
                          <a:effectLst/>
                          <a:latin typeface="Helvetica"/>
                          <a:ea typeface="ＭＳ Ｐゴシック" charset="0"/>
                          <a:cs typeface="Helvetica"/>
                          <a:sym typeface="Arial" charset="0"/>
                        </a:rPr>
                        <a:t>product_name</a:t>
                      </a:r>
                      <a:r>
                        <a:rPr kumimoji="0" lang="en-US" sz="1800" b="0" i="0" u="none" strike="noStrike" cap="none" normalizeH="0" baseline="0" dirty="0">
                          <a:ln>
                            <a:noFill/>
                          </a:ln>
                          <a:solidFill>
                            <a:schemeClr val="tx1"/>
                          </a:solidFill>
                          <a:effectLst/>
                          <a:latin typeface="Helvetica"/>
                          <a:ea typeface="ＭＳ Ｐゴシック" charset="0"/>
                          <a:cs typeface="Helvetica"/>
                          <a:sym typeface="Arial" charset="0"/>
                        </a:rPr>
                        <a:t>,</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871336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a:t>
            </a:r>
          </a:p>
        </p:txBody>
      </p:sp>
      <p:graphicFrame>
        <p:nvGraphicFramePr>
          <p:cNvPr id="4" name="Shape 786"/>
          <p:cNvGraphicFramePr>
            <a:graphicFrameLocks noGrp="1"/>
          </p:cNvGraphicFramePr>
          <p:nvPr>
            <p:extLst>
              <p:ext uri="{D42A27DB-BD31-4B8C-83A1-F6EECF244321}">
                <p14:modId xmlns:p14="http://schemas.microsoft.com/office/powerpoint/2010/main" val="999413120"/>
              </p:ext>
            </p:extLst>
          </p:nvPr>
        </p:nvGraphicFramePr>
        <p:xfrm>
          <a:off x="705605" y="2068822"/>
          <a:ext cx="7532681" cy="3566325"/>
        </p:xfrm>
        <a:graphic>
          <a:graphicData uri="http://schemas.openxmlformats.org/drawingml/2006/table">
            <a:tbl>
              <a:tblPr/>
              <a:tblGrid>
                <a:gridCol w="3229867"/>
                <a:gridCol w="4302814"/>
              </a:tblGrid>
              <a:tr h="417428">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TERM</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a:ln>
                            <a:noFill/>
                          </a:ln>
                          <a:solidFill>
                            <a:schemeClr val="tx1"/>
                          </a:solidFill>
                          <a:effectLst/>
                          <a:latin typeface="Helvetica"/>
                          <a:ea typeface="ＭＳ Ｐゴシック" charset="0"/>
                          <a:cs typeface="Helvetica"/>
                          <a:sym typeface="Arial" charset="0"/>
                        </a:rPr>
                        <a:t>DIAGRAM SYMBOL</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333">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1" i="0" u="none" strike="noStrike" cap="none" normalizeH="0" baseline="0" dirty="0">
                          <a:ln>
                            <a:noFill/>
                          </a:ln>
                          <a:solidFill>
                            <a:schemeClr val="tx1"/>
                          </a:solidFill>
                          <a:effectLst/>
                          <a:latin typeface="Helvetica"/>
                          <a:ea typeface="ＭＳ Ｐゴシック" charset="0"/>
                          <a:cs typeface="Helvetica"/>
                          <a:sym typeface="Arial" charset="0"/>
                        </a:rPr>
                        <a:t>Entity</a:t>
                      </a: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 (a noun)</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dirty="0" smtClean="0">
                          <a:ln>
                            <a:noFill/>
                          </a:ln>
                          <a:solidFill>
                            <a:schemeClr val="tx1"/>
                          </a:solidFill>
                          <a:effectLst/>
                          <a:latin typeface="Helvetica"/>
                          <a:ea typeface="ＭＳ Ｐゴシック" charset="0"/>
                          <a:cs typeface="Helvetica"/>
                          <a:sym typeface="Arial" charset="0"/>
                        </a:rPr>
                        <a:t>                                 </a:t>
                      </a: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rectangle/</a:t>
                      </a:r>
                      <a:r>
                        <a:rPr kumimoji="0" lang="en-US" sz="1600" b="0" i="0" u="none" strike="noStrike" cap="none" normalizeH="0" baseline="0" dirty="0" smtClean="0">
                          <a:ln>
                            <a:noFill/>
                          </a:ln>
                          <a:solidFill>
                            <a:schemeClr val="tx1"/>
                          </a:solidFill>
                          <a:effectLst/>
                          <a:latin typeface="Helvetica"/>
                          <a:ea typeface="ＭＳ Ｐゴシック" charset="0"/>
                          <a:cs typeface="Helvetica"/>
                          <a:sym typeface="Arial" charset="0"/>
                        </a:rPr>
                        <a:t>square</a:t>
                      </a:r>
                      <a:endPar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endParaRP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6466">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1" i="0" u="none" strike="noStrike" cap="none" normalizeH="0" baseline="0" dirty="0">
                          <a:ln>
                            <a:noFill/>
                          </a:ln>
                          <a:solidFill>
                            <a:schemeClr val="tx1"/>
                          </a:solidFill>
                          <a:effectLst/>
                          <a:latin typeface="Helvetica"/>
                          <a:ea typeface="ＭＳ Ｐゴシック" charset="0"/>
                          <a:cs typeface="Helvetica"/>
                          <a:sym typeface="Arial" charset="0"/>
                        </a:rPr>
                        <a:t>Relationship</a:t>
                      </a: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 (a verb)</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endPar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endParaRP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                     a diamond </a:t>
                      </a:r>
                      <a:r>
                        <a:rPr kumimoji="0" lang="en-US" sz="1600" b="0" i="0" u="none" strike="noStrike" cap="none" normalizeH="0" baseline="0" dirty="0" smtClean="0">
                          <a:ln>
                            <a:noFill/>
                          </a:ln>
                          <a:solidFill>
                            <a:schemeClr val="tx1"/>
                          </a:solidFill>
                          <a:effectLst/>
                          <a:latin typeface="Helvetica"/>
                          <a:ea typeface="ＭＳ Ｐゴシック" charset="0"/>
                          <a:cs typeface="Helvetica"/>
                          <a:sym typeface="Arial" charset="0"/>
                        </a:rPr>
                        <a:t>shape</a:t>
                      </a:r>
                      <a:endPar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endParaRP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6585">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1" i="0" u="none" strike="noStrike" cap="none" normalizeH="0" baseline="0" dirty="0">
                          <a:ln>
                            <a:noFill/>
                          </a:ln>
                          <a:solidFill>
                            <a:schemeClr val="tx1"/>
                          </a:solidFill>
                          <a:effectLst/>
                          <a:latin typeface="Helvetica"/>
                          <a:ea typeface="ＭＳ Ｐゴシック" charset="0"/>
                          <a:cs typeface="Helvetica"/>
                          <a:sym typeface="Arial" charset="0"/>
                        </a:rPr>
                        <a:t>Cardinality</a:t>
                      </a: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 (type of relationship)</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writing type of relationship on each relationship lines</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513">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1" i="0" u="none" strike="noStrike" cap="none" normalizeH="0" baseline="0">
                          <a:ln>
                            <a:noFill/>
                          </a:ln>
                          <a:solidFill>
                            <a:schemeClr val="tx1"/>
                          </a:solidFill>
                          <a:effectLst/>
                          <a:latin typeface="Helvetica"/>
                          <a:ea typeface="ＭＳ Ｐゴシック" charset="0"/>
                          <a:cs typeface="Helvetica"/>
                          <a:sym typeface="Arial" charset="0"/>
                        </a:rPr>
                        <a:t>Attribute</a:t>
                      </a:r>
                      <a:r>
                        <a:rPr kumimoji="0" lang="en-US" sz="1600" b="0" i="0" u="none" strike="noStrike" cap="none" normalizeH="0" baseline="0">
                          <a:ln>
                            <a:noFill/>
                          </a:ln>
                          <a:solidFill>
                            <a:schemeClr val="tx1"/>
                          </a:solidFill>
                          <a:effectLst/>
                          <a:latin typeface="Helvetica"/>
                          <a:ea typeface="ＭＳ Ｐゴシック" charset="0"/>
                          <a:cs typeface="Helvetica"/>
                          <a:sym typeface="Arial" charset="0"/>
                        </a:rPr>
                        <a:t> (entity</a:t>
                      </a:r>
                      <a:r>
                        <a:rPr kumimoji="0" lang="ja-JP" altLang="en-US" sz="1600" b="0" i="0" u="none" strike="noStrike" cap="none" normalizeH="0" baseline="0">
                          <a:ln>
                            <a:noFill/>
                          </a:ln>
                          <a:solidFill>
                            <a:schemeClr val="tx1"/>
                          </a:solidFill>
                          <a:effectLst/>
                          <a:latin typeface="Helvetica"/>
                          <a:ea typeface="ＭＳ Ｐゴシック" charset="0"/>
                          <a:cs typeface="Helvetica"/>
                          <a:sym typeface="Arial" charset="0"/>
                        </a:rPr>
                        <a:t>’</a:t>
                      </a:r>
                      <a:r>
                        <a:rPr kumimoji="0" lang="en-US" sz="1600" b="0" i="0" u="none" strike="noStrike" cap="none" normalizeH="0" baseline="0">
                          <a:ln>
                            <a:noFill/>
                          </a:ln>
                          <a:solidFill>
                            <a:schemeClr val="tx1"/>
                          </a:solidFill>
                          <a:effectLst/>
                          <a:latin typeface="Helvetica"/>
                          <a:ea typeface="ＭＳ Ｐゴシック" charset="0"/>
                          <a:cs typeface="Helvetica"/>
                          <a:sym typeface="Arial" charset="0"/>
                        </a:rPr>
                        <a:t>s property)</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25000"/>
                        <a:buFontTx/>
                        <a:buNone/>
                        <a:tabLst/>
                      </a:pPr>
                      <a:endPar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endParaRPr>
                    </a:p>
                    <a:p>
                      <a:pPr marL="0" marR="0" lvl="0" indent="0" algn="l" defTabSz="914400" rtl="0" eaLnBrk="1" fontAlgn="base" latinLnBrk="0" hangingPunct="1">
                        <a:lnSpc>
                          <a:spcPct val="100000"/>
                        </a:lnSpc>
                        <a:spcBef>
                          <a:spcPct val="0"/>
                        </a:spcBef>
                        <a:spcAft>
                          <a:spcPct val="0"/>
                        </a:spcAft>
                        <a:buClrTx/>
                        <a:buSzPct val="25000"/>
                        <a:buFontTx/>
                        <a:buNone/>
                        <a:tabLst/>
                      </a:pPr>
                      <a:r>
                        <a:rPr kumimoji="0" lang="en-US" sz="1600" b="0" i="0" u="none" strike="noStrike" cap="none" normalizeH="0" baseline="0" dirty="0">
                          <a:ln>
                            <a:noFill/>
                          </a:ln>
                          <a:solidFill>
                            <a:schemeClr val="tx1"/>
                          </a:solidFill>
                          <a:effectLst/>
                          <a:latin typeface="Helvetica"/>
                          <a:ea typeface="ＭＳ Ｐゴシック" charset="0"/>
                          <a:cs typeface="Helvetica"/>
                          <a:sym typeface="Arial" charset="0"/>
                        </a:rPr>
                        <a:t>                           an oval shape</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 name="Shape 787"/>
          <p:cNvSpPr>
            <a:spLocks noChangeArrowheads="1"/>
          </p:cNvSpPr>
          <p:nvPr/>
        </p:nvSpPr>
        <p:spPr bwMode="auto">
          <a:xfrm>
            <a:off x="4101097" y="2572210"/>
            <a:ext cx="1494063" cy="433175"/>
          </a:xfrm>
          <a:prstGeom prst="rect">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sp>
        <p:nvSpPr>
          <p:cNvPr id="29" name="Shape 788"/>
          <p:cNvSpPr>
            <a:spLocks noChangeArrowheads="1"/>
          </p:cNvSpPr>
          <p:nvPr/>
        </p:nvSpPr>
        <p:spPr bwMode="auto">
          <a:xfrm>
            <a:off x="4401773" y="3286587"/>
            <a:ext cx="601352" cy="500969"/>
          </a:xfrm>
          <a:prstGeom prst="diamond">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sp>
        <p:nvSpPr>
          <p:cNvPr id="30" name="Shape 789"/>
          <p:cNvSpPr>
            <a:spLocks noChangeArrowheads="1"/>
          </p:cNvSpPr>
          <p:nvPr/>
        </p:nvSpPr>
        <p:spPr bwMode="auto">
          <a:xfrm>
            <a:off x="4206829" y="4543694"/>
            <a:ext cx="830263" cy="293687"/>
          </a:xfrm>
          <a:prstGeom prst="rect">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sp>
        <p:nvSpPr>
          <p:cNvPr id="31" name="Shape 790"/>
          <p:cNvSpPr>
            <a:spLocks noChangeArrowheads="1"/>
          </p:cNvSpPr>
          <p:nvPr/>
        </p:nvSpPr>
        <p:spPr bwMode="auto">
          <a:xfrm>
            <a:off x="5595160" y="4480194"/>
            <a:ext cx="420688" cy="420687"/>
          </a:xfrm>
          <a:prstGeom prst="diamond">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sp>
        <p:nvSpPr>
          <p:cNvPr id="32" name="Shape 792"/>
          <p:cNvSpPr>
            <a:spLocks noChangeArrowheads="1"/>
          </p:cNvSpPr>
          <p:nvPr/>
        </p:nvSpPr>
        <p:spPr bwMode="auto">
          <a:xfrm>
            <a:off x="6605259" y="4543694"/>
            <a:ext cx="830263" cy="293687"/>
          </a:xfrm>
          <a:prstGeom prst="rect">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cxnSp>
        <p:nvCxnSpPr>
          <p:cNvPr id="33" name="Shape 793"/>
          <p:cNvCxnSpPr>
            <a:cxnSpLocks noChangeShapeType="1"/>
            <a:stCxn id="30" idx="3"/>
            <a:endCxn id="31" idx="1"/>
          </p:cNvCxnSpPr>
          <p:nvPr/>
        </p:nvCxnSpPr>
        <p:spPr bwMode="auto">
          <a:xfrm>
            <a:off x="5037092" y="4690538"/>
            <a:ext cx="558068" cy="0"/>
          </a:xfrm>
          <a:prstGeom prst="straightConnector1">
            <a:avLst/>
          </a:prstGeom>
          <a:noFill/>
          <a:ln w="9525">
            <a:solidFill>
              <a:srgbClr val="4A7DBA"/>
            </a:solidFill>
            <a:round/>
            <a:headEnd/>
            <a:tailEnd/>
          </a:ln>
          <a:extLst>
            <a:ext uri="{909E8E84-426E-40dd-AFC4-6F175D3DCCD1}">
              <a14:hiddenFill xmlns:a14="http://schemas.microsoft.com/office/drawing/2010/main">
                <a:noFill/>
              </a14:hiddenFill>
            </a:ext>
          </a:extLst>
        </p:spPr>
      </p:cxnSp>
      <p:sp>
        <p:nvSpPr>
          <p:cNvPr id="34" name="Shape 795"/>
          <p:cNvSpPr txBox="1">
            <a:spLocks noChangeArrowheads="1"/>
          </p:cNvSpPr>
          <p:nvPr/>
        </p:nvSpPr>
        <p:spPr bwMode="auto">
          <a:xfrm>
            <a:off x="5037093" y="4426180"/>
            <a:ext cx="31917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SzPct val="25000"/>
            </a:pPr>
            <a:r>
              <a:rPr lang="en-US" dirty="0">
                <a:latin typeface="Helvetica"/>
                <a:cs typeface="Helvetica"/>
                <a:sym typeface="Calibri" charset="0"/>
              </a:rPr>
              <a:t>1</a:t>
            </a:r>
          </a:p>
        </p:txBody>
      </p:sp>
      <p:sp>
        <p:nvSpPr>
          <p:cNvPr id="35" name="Shape 796"/>
          <p:cNvSpPr txBox="1">
            <a:spLocks noChangeArrowheads="1"/>
          </p:cNvSpPr>
          <p:nvPr/>
        </p:nvSpPr>
        <p:spPr bwMode="auto">
          <a:xfrm>
            <a:off x="6345594" y="4442056"/>
            <a:ext cx="3317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SzPct val="25000"/>
            </a:pPr>
            <a:r>
              <a:rPr lang="en-US" dirty="0">
                <a:latin typeface="Helvetica"/>
                <a:cs typeface="Helvetica"/>
                <a:sym typeface="Calibri" charset="0"/>
              </a:rPr>
              <a:t>1</a:t>
            </a:r>
          </a:p>
        </p:txBody>
      </p:sp>
      <p:cxnSp>
        <p:nvCxnSpPr>
          <p:cNvPr id="36" name="Shape 793"/>
          <p:cNvCxnSpPr>
            <a:cxnSpLocks noChangeShapeType="1"/>
            <a:stCxn id="31" idx="3"/>
            <a:endCxn id="32" idx="1"/>
          </p:cNvCxnSpPr>
          <p:nvPr/>
        </p:nvCxnSpPr>
        <p:spPr bwMode="auto">
          <a:xfrm>
            <a:off x="6015848" y="4690538"/>
            <a:ext cx="589411" cy="0"/>
          </a:xfrm>
          <a:prstGeom prst="straightConnector1">
            <a:avLst/>
          </a:prstGeom>
          <a:noFill/>
          <a:ln w="9525">
            <a:solidFill>
              <a:srgbClr val="4A7DBA"/>
            </a:solidFill>
            <a:round/>
            <a:headEnd/>
            <a:tailEnd/>
          </a:ln>
          <a:extLst>
            <a:ext uri="{909E8E84-426E-40dd-AFC4-6F175D3DCCD1}">
              <a14:hiddenFill xmlns:a14="http://schemas.microsoft.com/office/drawing/2010/main">
                <a:noFill/>
              </a14:hiddenFill>
            </a:ext>
          </a:extLst>
        </p:spPr>
      </p:cxnSp>
      <p:sp>
        <p:nvSpPr>
          <p:cNvPr id="55" name="Shape 791"/>
          <p:cNvSpPr>
            <a:spLocks noChangeArrowheads="1"/>
          </p:cNvSpPr>
          <p:nvPr/>
        </p:nvSpPr>
        <p:spPr bwMode="auto">
          <a:xfrm>
            <a:off x="4220488" y="5117837"/>
            <a:ext cx="991828" cy="397231"/>
          </a:xfrm>
          <a:prstGeom prst="ellipse">
            <a:avLst/>
          </a:prstGeom>
          <a:solidFill>
            <a:schemeClr val="accent1"/>
          </a:solidFill>
          <a:ln w="25400">
            <a:solidFill>
              <a:srgbClr val="395E89"/>
            </a:solidFill>
            <a:round/>
            <a:headEnd/>
            <a:tailEnd/>
          </a:ln>
        </p:spPr>
        <p:txBody>
          <a:bodyPr lIns="100778" tIns="50375" rIns="100778" bIns="50375" anchor="ctr"/>
          <a:lstStyle/>
          <a:p>
            <a:pPr algn="ctr"/>
            <a:endParaRPr lang="en-US" sz="2000">
              <a:solidFill>
                <a:srgbClr val="FFFFFF"/>
              </a:solidFill>
              <a:latin typeface="Calibri" charset="0"/>
              <a:cs typeface="Calibri" charset="0"/>
              <a:sym typeface="Calibri" charset="0"/>
            </a:endParaRPr>
          </a:p>
        </p:txBody>
      </p:sp>
    </p:spTree>
    <p:extLst>
      <p:ext uri="{BB962C8B-B14F-4D97-AF65-F5344CB8AC3E}">
        <p14:creationId xmlns:p14="http://schemas.microsoft.com/office/powerpoint/2010/main" val="31549862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Entity </a:t>
            </a:r>
            <a:r>
              <a:rPr lang="en-US" sz="4000" dirty="0" smtClean="0"/>
              <a:t>Relationship </a:t>
            </a:r>
            <a:br>
              <a:rPr lang="en-US" sz="4000" dirty="0" smtClean="0"/>
            </a:br>
            <a:r>
              <a:rPr lang="en-US" sz="4000" dirty="0" smtClean="0"/>
              <a:t>( Cardinality )</a:t>
            </a:r>
            <a:endParaRPr lang="en-US" sz="4000" dirty="0"/>
          </a:p>
        </p:txBody>
      </p:sp>
      <p:pic>
        <p:nvPicPr>
          <p:cNvPr id="5" name="Shape 85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2184400"/>
            <a:ext cx="2394433" cy="323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Shape 855"/>
          <p:cNvGrpSpPr>
            <a:grpSpLocks/>
          </p:cNvGrpSpPr>
          <p:nvPr/>
        </p:nvGrpSpPr>
        <p:grpSpPr bwMode="auto">
          <a:xfrm>
            <a:off x="3834886" y="2855914"/>
            <a:ext cx="4670322" cy="915518"/>
            <a:chOff x="3352800" y="2667000"/>
            <a:chExt cx="5584343" cy="1066799"/>
          </a:xfrm>
        </p:grpSpPr>
        <p:sp>
          <p:nvSpPr>
            <p:cNvPr id="7" name="Shape 856"/>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a:latin typeface="Helvetica"/>
                  <a:cs typeface="Helvetica"/>
                  <a:sym typeface="Calibri" charset="0"/>
                </a:rPr>
                <a:t>Teacher</a:t>
              </a:r>
            </a:p>
          </p:txBody>
        </p:sp>
        <p:sp>
          <p:nvSpPr>
            <p:cNvPr id="8" name="Shape 857"/>
            <p:cNvSpPr>
              <a:spLocks noChangeArrowheads="1"/>
            </p:cNvSpPr>
            <p:nvPr/>
          </p:nvSpPr>
          <p:spPr bwMode="auto">
            <a:xfrm>
              <a:off x="7641743"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a:latin typeface="Helvetica"/>
                  <a:cs typeface="Helvetica"/>
                  <a:sym typeface="Calibri" charset="0"/>
                </a:rPr>
                <a:t>Subject</a:t>
              </a:r>
            </a:p>
          </p:txBody>
        </p:sp>
        <p:sp>
          <p:nvSpPr>
            <p:cNvPr id="9" name="Shape 858"/>
            <p:cNvSpPr>
              <a:spLocks noChangeArrowheads="1"/>
            </p:cNvSpPr>
            <p:nvPr/>
          </p:nvSpPr>
          <p:spPr bwMode="auto">
            <a:xfrm>
              <a:off x="5143500" y="2667000"/>
              <a:ext cx="2016948"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200">
                  <a:latin typeface="Helvetica"/>
                  <a:cs typeface="Helvetica"/>
                  <a:sym typeface="Calibri" charset="0"/>
                </a:rPr>
                <a:t>supervise</a:t>
              </a:r>
            </a:p>
          </p:txBody>
        </p:sp>
        <p:cxnSp>
          <p:nvCxnSpPr>
            <p:cNvPr id="10" name="Shape 859"/>
            <p:cNvCxnSpPr>
              <a:cxnSpLocks noChangeShapeType="1"/>
              <a:stCxn id="7" idx="3"/>
              <a:endCxn id="9" idx="1"/>
            </p:cNvCxnSpPr>
            <p:nvPr/>
          </p:nvCxnSpPr>
          <p:spPr bwMode="auto">
            <a:xfrm>
              <a:off x="4648200" y="3200399"/>
              <a:ext cx="4953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 name="Shape 860"/>
            <p:cNvCxnSpPr>
              <a:cxnSpLocks noChangeShapeType="1"/>
              <a:stCxn id="9" idx="3"/>
              <a:endCxn id="8" idx="1"/>
            </p:cNvCxnSpPr>
            <p:nvPr/>
          </p:nvCxnSpPr>
          <p:spPr bwMode="auto">
            <a:xfrm>
              <a:off x="7160449" y="3200400"/>
              <a:ext cx="481294"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 name="Shape 861"/>
            <p:cNvSpPr txBox="1">
              <a:spLocks noChangeArrowheads="1"/>
            </p:cNvSpPr>
            <p:nvPr/>
          </p:nvSpPr>
          <p:spPr bwMode="auto">
            <a:xfrm>
              <a:off x="4757830"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b="1">
                  <a:latin typeface="Helvetica"/>
                  <a:cs typeface="Helvetica"/>
                  <a:sym typeface="Calibri" charset="0"/>
                </a:rPr>
                <a:t>1</a:t>
              </a:r>
            </a:p>
          </p:txBody>
        </p:sp>
        <p:sp>
          <p:nvSpPr>
            <p:cNvPr id="13" name="Shape 862"/>
            <p:cNvSpPr txBox="1">
              <a:spLocks noChangeArrowheads="1"/>
            </p:cNvSpPr>
            <p:nvPr/>
          </p:nvSpPr>
          <p:spPr bwMode="auto">
            <a:xfrm>
              <a:off x="7039161"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b="1">
                  <a:latin typeface="Helvetica"/>
                  <a:cs typeface="Helvetica"/>
                  <a:sym typeface="Calibri" charset="0"/>
                </a:rPr>
                <a:t>1</a:t>
              </a:r>
            </a:p>
          </p:txBody>
        </p:sp>
      </p:grpSp>
      <p:grpSp>
        <p:nvGrpSpPr>
          <p:cNvPr id="14" name="Shape 863"/>
          <p:cNvGrpSpPr>
            <a:grpSpLocks/>
          </p:cNvGrpSpPr>
          <p:nvPr/>
        </p:nvGrpSpPr>
        <p:grpSpPr bwMode="auto">
          <a:xfrm>
            <a:off x="3695700" y="5124450"/>
            <a:ext cx="4577593" cy="914283"/>
            <a:chOff x="3352800" y="2667000"/>
            <a:chExt cx="5334000" cy="1066799"/>
          </a:xfrm>
        </p:grpSpPr>
        <p:sp>
          <p:nvSpPr>
            <p:cNvPr id="15" name="Shape 864"/>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2000">
                  <a:latin typeface="Calibri" charset="0"/>
                  <a:cs typeface="Calibri" charset="0"/>
                  <a:sym typeface="Calibri" charset="0"/>
                </a:rPr>
                <a:t>Student</a:t>
              </a:r>
            </a:p>
          </p:txBody>
        </p:sp>
        <p:sp>
          <p:nvSpPr>
            <p:cNvPr id="16" name="Shape 865"/>
            <p:cNvSpPr>
              <a:spLocks noChangeArrowheads="1"/>
            </p:cNvSpPr>
            <p:nvPr/>
          </p:nvSpPr>
          <p:spPr bwMode="auto">
            <a:xfrm>
              <a:off x="73914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2000">
                  <a:latin typeface="Calibri" charset="0"/>
                  <a:cs typeface="Calibri" charset="0"/>
                  <a:sym typeface="Calibri" charset="0"/>
                </a:rPr>
                <a:t>Module</a:t>
              </a:r>
            </a:p>
          </p:txBody>
        </p:sp>
        <p:sp>
          <p:nvSpPr>
            <p:cNvPr id="17" name="Shape 866"/>
            <p:cNvSpPr>
              <a:spLocks noChangeArrowheads="1"/>
            </p:cNvSpPr>
            <p:nvPr/>
          </p:nvSpPr>
          <p:spPr bwMode="auto">
            <a:xfrm>
              <a:off x="5143500" y="2667000"/>
              <a:ext cx="1714500"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300">
                  <a:latin typeface="Calibri" charset="0"/>
                  <a:cs typeface="Calibri" charset="0"/>
                  <a:sym typeface="Calibri" charset="0"/>
                </a:rPr>
                <a:t>enroll</a:t>
              </a:r>
            </a:p>
          </p:txBody>
        </p:sp>
        <p:cxnSp>
          <p:nvCxnSpPr>
            <p:cNvPr id="18" name="Shape 867"/>
            <p:cNvCxnSpPr>
              <a:cxnSpLocks noChangeShapeType="1"/>
              <a:stCxn id="15" idx="3"/>
              <a:endCxn id="17" idx="1"/>
            </p:cNvCxnSpPr>
            <p:nvPr/>
          </p:nvCxnSpPr>
          <p:spPr bwMode="auto">
            <a:xfrm>
              <a:off x="4648200" y="3200400"/>
              <a:ext cx="4953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Shape 868"/>
            <p:cNvCxnSpPr>
              <a:cxnSpLocks noChangeShapeType="1"/>
              <a:stCxn id="17" idx="3"/>
              <a:endCxn id="16" idx="1"/>
            </p:cNvCxnSpPr>
            <p:nvPr/>
          </p:nvCxnSpPr>
          <p:spPr bwMode="auto">
            <a:xfrm>
              <a:off x="6858000" y="3200400"/>
              <a:ext cx="5334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0" name="Shape 869"/>
            <p:cNvSpPr txBox="1">
              <a:spLocks noChangeArrowheads="1"/>
            </p:cNvSpPr>
            <p:nvPr/>
          </p:nvSpPr>
          <p:spPr bwMode="auto">
            <a:xfrm>
              <a:off x="4757830"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500" b="1">
                  <a:latin typeface="Calibri" charset="0"/>
                  <a:cs typeface="Calibri" charset="0"/>
                  <a:sym typeface="Calibri" charset="0"/>
                </a:rPr>
                <a:t>1</a:t>
              </a:r>
            </a:p>
          </p:txBody>
        </p:sp>
        <p:sp>
          <p:nvSpPr>
            <p:cNvPr id="21" name="Shape 870"/>
            <p:cNvSpPr txBox="1">
              <a:spLocks noChangeArrowheads="1"/>
            </p:cNvSpPr>
            <p:nvPr/>
          </p:nvSpPr>
          <p:spPr bwMode="auto">
            <a:xfrm>
              <a:off x="7039161"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500" b="1">
                  <a:latin typeface="Calibri" charset="0"/>
                  <a:cs typeface="Calibri" charset="0"/>
                  <a:sym typeface="Calibri" charset="0"/>
                </a:rPr>
                <a:t>1</a:t>
              </a:r>
            </a:p>
          </p:txBody>
        </p:sp>
      </p:grpSp>
      <p:sp>
        <p:nvSpPr>
          <p:cNvPr id="22" name="Shape 871"/>
          <p:cNvSpPr txBox="1">
            <a:spLocks noChangeArrowheads="1"/>
          </p:cNvSpPr>
          <p:nvPr/>
        </p:nvSpPr>
        <p:spPr bwMode="auto">
          <a:xfrm>
            <a:off x="3706813" y="2024064"/>
            <a:ext cx="1512274" cy="35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800">
                <a:latin typeface="Helvetica"/>
                <a:cs typeface="Helvetica"/>
                <a:sym typeface="Bad Script" charset="0"/>
              </a:rPr>
              <a:t>Example 1</a:t>
            </a:r>
          </a:p>
        </p:txBody>
      </p:sp>
      <p:sp>
        <p:nvSpPr>
          <p:cNvPr id="23" name="Shape 872"/>
          <p:cNvSpPr txBox="1">
            <a:spLocks noChangeArrowheads="1"/>
          </p:cNvSpPr>
          <p:nvPr/>
        </p:nvSpPr>
        <p:spPr bwMode="auto">
          <a:xfrm>
            <a:off x="3695700" y="4375150"/>
            <a:ext cx="1833508" cy="71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800">
                <a:latin typeface="Helvetica"/>
                <a:cs typeface="Helvetica"/>
                <a:sym typeface="Bad Script" charset="0"/>
              </a:rPr>
              <a:t>Example 2</a:t>
            </a:r>
          </a:p>
        </p:txBody>
      </p:sp>
      <p:sp>
        <p:nvSpPr>
          <p:cNvPr id="24" name="Shape 873"/>
          <p:cNvSpPr txBox="1">
            <a:spLocks noChangeArrowheads="1"/>
          </p:cNvSpPr>
          <p:nvPr/>
        </p:nvSpPr>
        <p:spPr bwMode="auto">
          <a:xfrm>
            <a:off x="5627689" y="1957389"/>
            <a:ext cx="2877520" cy="63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500" dirty="0">
                <a:latin typeface="Calibri" charset="0"/>
                <a:cs typeface="Calibri" charset="0"/>
                <a:sym typeface="Calibri" charset="0"/>
              </a:rPr>
              <a:t>2 entity, </a:t>
            </a:r>
            <a:r>
              <a:rPr lang="en-US" sz="1500" b="1" dirty="0">
                <a:latin typeface="Calibri" charset="0"/>
                <a:cs typeface="Calibri" charset="0"/>
                <a:sym typeface="Calibri" charset="0"/>
              </a:rPr>
              <a:t>Teacher</a:t>
            </a:r>
            <a:r>
              <a:rPr lang="en-US" sz="1500" dirty="0">
                <a:latin typeface="Calibri" charset="0"/>
                <a:cs typeface="Calibri" charset="0"/>
                <a:sym typeface="Calibri" charset="0"/>
              </a:rPr>
              <a:t> and </a:t>
            </a:r>
            <a:r>
              <a:rPr lang="en-US" sz="1500" b="1" dirty="0">
                <a:latin typeface="Calibri" charset="0"/>
                <a:cs typeface="Calibri" charset="0"/>
                <a:sym typeface="Calibri" charset="0"/>
              </a:rPr>
              <a:t>Subject</a:t>
            </a:r>
            <a:r>
              <a:rPr lang="en-US" sz="1500" dirty="0">
                <a:latin typeface="Calibri" charset="0"/>
                <a:cs typeface="Calibri" charset="0"/>
                <a:sym typeface="Calibri" charset="0"/>
              </a:rPr>
              <a:t>, the relationship is </a:t>
            </a:r>
            <a:r>
              <a:rPr lang="en-US" sz="1500" b="1" i="1" dirty="0">
                <a:latin typeface="Calibri" charset="0"/>
                <a:cs typeface="Calibri" charset="0"/>
                <a:sym typeface="Calibri" charset="0"/>
              </a:rPr>
              <a:t>supervise</a:t>
            </a:r>
            <a:r>
              <a:rPr lang="en-US" sz="1500" dirty="0">
                <a:latin typeface="Calibri" charset="0"/>
                <a:cs typeface="Calibri" charset="0"/>
                <a:sym typeface="Calibri" charset="0"/>
              </a:rPr>
              <a:t>,</a:t>
            </a:r>
          </a:p>
          <a:p>
            <a:pPr eaLnBrk="1" hangingPunct="1">
              <a:buSzPct val="25000"/>
            </a:pPr>
            <a:r>
              <a:rPr lang="en-US" sz="1500" dirty="0">
                <a:latin typeface="Calibri" charset="0"/>
                <a:cs typeface="Calibri" charset="0"/>
                <a:sym typeface="Calibri" charset="0"/>
              </a:rPr>
              <a:t>Cardinality is 1:1</a:t>
            </a:r>
          </a:p>
        </p:txBody>
      </p:sp>
      <p:sp>
        <p:nvSpPr>
          <p:cNvPr id="25" name="Shape 874"/>
          <p:cNvSpPr txBox="1">
            <a:spLocks noChangeArrowheads="1"/>
          </p:cNvSpPr>
          <p:nvPr/>
        </p:nvSpPr>
        <p:spPr bwMode="auto">
          <a:xfrm>
            <a:off x="5670550" y="4313239"/>
            <a:ext cx="2876285" cy="63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a:latin typeface="Helvetica"/>
                <a:cs typeface="Helvetica"/>
                <a:sym typeface="Calibri" charset="0"/>
              </a:rPr>
              <a:t>2 entity, </a:t>
            </a:r>
            <a:r>
              <a:rPr lang="en-US" b="1">
                <a:latin typeface="Helvetica"/>
                <a:cs typeface="Helvetica"/>
                <a:sym typeface="Calibri" charset="0"/>
              </a:rPr>
              <a:t>Student</a:t>
            </a:r>
            <a:r>
              <a:rPr lang="en-US">
                <a:latin typeface="Helvetica"/>
                <a:cs typeface="Helvetica"/>
                <a:sym typeface="Calibri" charset="0"/>
              </a:rPr>
              <a:t> and </a:t>
            </a:r>
            <a:r>
              <a:rPr lang="en-US" b="1">
                <a:latin typeface="Helvetica"/>
                <a:cs typeface="Helvetica"/>
                <a:sym typeface="Calibri" charset="0"/>
              </a:rPr>
              <a:t>Module</a:t>
            </a:r>
            <a:r>
              <a:rPr lang="en-US">
                <a:latin typeface="Helvetica"/>
                <a:cs typeface="Helvetica"/>
                <a:sym typeface="Calibri" charset="0"/>
              </a:rPr>
              <a:t>, the relationship is </a:t>
            </a:r>
            <a:r>
              <a:rPr lang="en-US" b="1" i="1">
                <a:latin typeface="Helvetica"/>
                <a:cs typeface="Helvetica"/>
                <a:sym typeface="Calibri" charset="0"/>
              </a:rPr>
              <a:t>enroll</a:t>
            </a:r>
            <a:r>
              <a:rPr lang="en-US">
                <a:latin typeface="Helvetica"/>
                <a:cs typeface="Helvetica"/>
                <a:sym typeface="Calibri" charset="0"/>
              </a:rPr>
              <a:t>,</a:t>
            </a:r>
          </a:p>
          <a:p>
            <a:pPr eaLnBrk="1" hangingPunct="1">
              <a:buSzPct val="25000"/>
            </a:pPr>
            <a:r>
              <a:rPr lang="en-US">
                <a:latin typeface="Helvetica"/>
                <a:cs typeface="Helvetica"/>
                <a:sym typeface="Calibri" charset="0"/>
              </a:rPr>
              <a:t>Cardinality is 1:1</a:t>
            </a:r>
          </a:p>
        </p:txBody>
      </p:sp>
    </p:spTree>
    <p:extLst>
      <p:ext uri="{BB962C8B-B14F-4D97-AF65-F5344CB8AC3E}">
        <p14:creationId xmlns:p14="http://schemas.microsoft.com/office/powerpoint/2010/main" val="338980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Entity </a:t>
            </a:r>
            <a:r>
              <a:rPr lang="en-US" sz="4000" dirty="0" smtClean="0"/>
              <a:t>Relationship </a:t>
            </a:r>
            <a:br>
              <a:rPr lang="en-US" sz="4000" dirty="0" smtClean="0"/>
            </a:br>
            <a:r>
              <a:rPr lang="en-US" sz="4000" dirty="0" smtClean="0"/>
              <a:t>( Cardinality )</a:t>
            </a:r>
            <a:endParaRPr lang="en-US" sz="4000" dirty="0"/>
          </a:p>
        </p:txBody>
      </p:sp>
      <p:pic>
        <p:nvPicPr>
          <p:cNvPr id="26" name="Shape 88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9" y="2212976"/>
            <a:ext cx="2591738" cy="345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Shape 882"/>
          <p:cNvGrpSpPr>
            <a:grpSpLocks/>
          </p:cNvGrpSpPr>
          <p:nvPr/>
        </p:nvGrpSpPr>
        <p:grpSpPr bwMode="auto">
          <a:xfrm>
            <a:off x="3695700" y="2855913"/>
            <a:ext cx="4954794" cy="841087"/>
            <a:chOff x="3352800" y="2667000"/>
            <a:chExt cx="5334000" cy="1066799"/>
          </a:xfrm>
        </p:grpSpPr>
        <p:sp>
          <p:nvSpPr>
            <p:cNvPr id="28" name="Shape 883"/>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400">
                  <a:latin typeface="Helvetica"/>
                  <a:cs typeface="Helvetica"/>
                  <a:sym typeface="Calibri" charset="0"/>
                </a:rPr>
                <a:t>Football Team</a:t>
              </a:r>
            </a:p>
          </p:txBody>
        </p:sp>
        <p:sp>
          <p:nvSpPr>
            <p:cNvPr id="29" name="Shape 884"/>
            <p:cNvSpPr>
              <a:spLocks noChangeArrowheads="1"/>
            </p:cNvSpPr>
            <p:nvPr/>
          </p:nvSpPr>
          <p:spPr bwMode="auto">
            <a:xfrm>
              <a:off x="73914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400">
                  <a:latin typeface="Helvetica"/>
                  <a:cs typeface="Helvetica"/>
                  <a:sym typeface="Calibri" charset="0"/>
                </a:rPr>
                <a:t>Player</a:t>
              </a:r>
            </a:p>
          </p:txBody>
        </p:sp>
        <p:sp>
          <p:nvSpPr>
            <p:cNvPr id="30" name="Shape 885"/>
            <p:cNvSpPr>
              <a:spLocks noChangeArrowheads="1"/>
            </p:cNvSpPr>
            <p:nvPr/>
          </p:nvSpPr>
          <p:spPr bwMode="auto">
            <a:xfrm>
              <a:off x="5143500" y="2667000"/>
              <a:ext cx="1255772"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050">
                  <a:latin typeface="Helvetica"/>
                  <a:cs typeface="Helvetica"/>
                  <a:sym typeface="Calibri" charset="0"/>
                </a:rPr>
                <a:t>join</a:t>
              </a:r>
            </a:p>
          </p:txBody>
        </p:sp>
        <p:cxnSp>
          <p:nvCxnSpPr>
            <p:cNvPr id="31" name="Shape 886"/>
            <p:cNvCxnSpPr>
              <a:cxnSpLocks noChangeShapeType="1"/>
              <a:stCxn id="28" idx="3"/>
              <a:endCxn id="30" idx="1"/>
            </p:cNvCxnSpPr>
            <p:nvPr/>
          </p:nvCxnSpPr>
          <p:spPr bwMode="auto">
            <a:xfrm>
              <a:off x="4648200" y="3200400"/>
              <a:ext cx="4953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 name="Shape 887"/>
            <p:cNvCxnSpPr>
              <a:cxnSpLocks noChangeShapeType="1"/>
              <a:stCxn id="30" idx="3"/>
              <a:endCxn id="29" idx="1"/>
            </p:cNvCxnSpPr>
            <p:nvPr/>
          </p:nvCxnSpPr>
          <p:spPr bwMode="auto">
            <a:xfrm>
              <a:off x="6399271" y="3200400"/>
              <a:ext cx="992129"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3" name="Shape 888"/>
            <p:cNvSpPr txBox="1">
              <a:spLocks noChangeArrowheads="1"/>
            </p:cNvSpPr>
            <p:nvPr/>
          </p:nvSpPr>
          <p:spPr bwMode="auto">
            <a:xfrm>
              <a:off x="4757830"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1</a:t>
              </a:r>
            </a:p>
          </p:txBody>
        </p:sp>
        <p:sp>
          <p:nvSpPr>
            <p:cNvPr id="34" name="Shape 889"/>
            <p:cNvSpPr txBox="1">
              <a:spLocks noChangeArrowheads="1"/>
            </p:cNvSpPr>
            <p:nvPr/>
          </p:nvSpPr>
          <p:spPr bwMode="auto">
            <a:xfrm>
              <a:off x="7039161" y="2812675"/>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M</a:t>
              </a:r>
            </a:p>
          </p:txBody>
        </p:sp>
      </p:grpSp>
      <p:grpSp>
        <p:nvGrpSpPr>
          <p:cNvPr id="35" name="Shape 890"/>
          <p:cNvGrpSpPr>
            <a:grpSpLocks/>
          </p:cNvGrpSpPr>
          <p:nvPr/>
        </p:nvGrpSpPr>
        <p:grpSpPr bwMode="auto">
          <a:xfrm>
            <a:off x="3695700" y="5124449"/>
            <a:ext cx="4954794" cy="898895"/>
            <a:chOff x="3352800" y="2667000"/>
            <a:chExt cx="5334000" cy="1066799"/>
          </a:xfrm>
        </p:grpSpPr>
        <p:sp>
          <p:nvSpPr>
            <p:cNvPr id="36" name="Shape 891"/>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400">
                  <a:latin typeface="Helvetica"/>
                  <a:cs typeface="Helvetica"/>
                  <a:sym typeface="Calibri" charset="0"/>
                </a:rPr>
                <a:t>Person</a:t>
              </a:r>
            </a:p>
          </p:txBody>
        </p:sp>
        <p:sp>
          <p:nvSpPr>
            <p:cNvPr id="37" name="Shape 892"/>
            <p:cNvSpPr>
              <a:spLocks noChangeArrowheads="1"/>
            </p:cNvSpPr>
            <p:nvPr/>
          </p:nvSpPr>
          <p:spPr bwMode="auto">
            <a:xfrm>
              <a:off x="73914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400">
                  <a:latin typeface="Helvetica"/>
                  <a:cs typeface="Helvetica"/>
                  <a:sym typeface="Calibri" charset="0"/>
                </a:rPr>
                <a:t>Location</a:t>
              </a:r>
            </a:p>
          </p:txBody>
        </p:sp>
        <p:sp>
          <p:nvSpPr>
            <p:cNvPr id="38" name="Shape 893"/>
            <p:cNvSpPr>
              <a:spLocks noChangeArrowheads="1"/>
            </p:cNvSpPr>
            <p:nvPr/>
          </p:nvSpPr>
          <p:spPr bwMode="auto">
            <a:xfrm>
              <a:off x="5143499" y="2667000"/>
              <a:ext cx="1648307"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050">
                  <a:latin typeface="Helvetica"/>
                  <a:cs typeface="Helvetica"/>
                  <a:sym typeface="Calibri" charset="0"/>
                </a:rPr>
                <a:t>birthplace</a:t>
              </a:r>
            </a:p>
          </p:txBody>
        </p:sp>
        <p:cxnSp>
          <p:nvCxnSpPr>
            <p:cNvPr id="39" name="Shape 894"/>
            <p:cNvCxnSpPr>
              <a:cxnSpLocks noChangeShapeType="1"/>
              <a:stCxn id="36" idx="3"/>
              <a:endCxn id="38" idx="1"/>
            </p:cNvCxnSpPr>
            <p:nvPr/>
          </p:nvCxnSpPr>
          <p:spPr bwMode="auto">
            <a:xfrm flipV="1">
              <a:off x="4648200" y="3200399"/>
              <a:ext cx="495299"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 name="Shape 895"/>
            <p:cNvCxnSpPr>
              <a:cxnSpLocks noChangeShapeType="1"/>
              <a:stCxn id="38" idx="3"/>
              <a:endCxn id="37" idx="1"/>
            </p:cNvCxnSpPr>
            <p:nvPr/>
          </p:nvCxnSpPr>
          <p:spPr bwMode="auto">
            <a:xfrm>
              <a:off x="6791806" y="3200399"/>
              <a:ext cx="599595" cy="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1" name="Shape 896"/>
            <p:cNvSpPr txBox="1">
              <a:spLocks noChangeArrowheads="1"/>
            </p:cNvSpPr>
            <p:nvPr/>
          </p:nvSpPr>
          <p:spPr bwMode="auto">
            <a:xfrm>
              <a:off x="4757830" y="2812675"/>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M</a:t>
              </a:r>
            </a:p>
          </p:txBody>
        </p:sp>
        <p:sp>
          <p:nvSpPr>
            <p:cNvPr id="42" name="Shape 897"/>
            <p:cNvSpPr txBox="1">
              <a:spLocks noChangeArrowheads="1"/>
            </p:cNvSpPr>
            <p:nvPr/>
          </p:nvSpPr>
          <p:spPr bwMode="auto">
            <a:xfrm>
              <a:off x="7039161"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1</a:t>
              </a:r>
            </a:p>
          </p:txBody>
        </p:sp>
      </p:grpSp>
      <p:sp>
        <p:nvSpPr>
          <p:cNvPr id="43" name="Shape 898"/>
          <p:cNvSpPr txBox="1">
            <a:spLocks noChangeArrowheads="1"/>
          </p:cNvSpPr>
          <p:nvPr/>
        </p:nvSpPr>
        <p:spPr bwMode="auto">
          <a:xfrm>
            <a:off x="3706813" y="2024064"/>
            <a:ext cx="1983254" cy="457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a:latin typeface="Helvetica"/>
                <a:cs typeface="Helvetica"/>
                <a:sym typeface="Bad Script" charset="0"/>
              </a:rPr>
              <a:t>Example 1</a:t>
            </a:r>
          </a:p>
        </p:txBody>
      </p:sp>
      <p:sp>
        <p:nvSpPr>
          <p:cNvPr id="44" name="Shape 899"/>
          <p:cNvSpPr txBox="1">
            <a:spLocks noChangeArrowheads="1"/>
          </p:cNvSpPr>
          <p:nvPr/>
        </p:nvSpPr>
        <p:spPr bwMode="auto">
          <a:xfrm>
            <a:off x="3695700" y="4375150"/>
            <a:ext cx="1984592"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a:latin typeface="Helvetica"/>
                <a:cs typeface="Helvetica"/>
                <a:sym typeface="Bad Script" charset="0"/>
              </a:rPr>
              <a:t>Example 2</a:t>
            </a:r>
          </a:p>
        </p:txBody>
      </p:sp>
      <p:sp>
        <p:nvSpPr>
          <p:cNvPr id="45" name="Shape 900"/>
          <p:cNvSpPr txBox="1">
            <a:spLocks noChangeArrowheads="1"/>
          </p:cNvSpPr>
          <p:nvPr/>
        </p:nvSpPr>
        <p:spPr bwMode="auto">
          <a:xfrm>
            <a:off x="5627689" y="1957389"/>
            <a:ext cx="3114632"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a:latin typeface="Helvetica"/>
                <a:cs typeface="Helvetica"/>
                <a:sym typeface="Calibri" charset="0"/>
              </a:rPr>
              <a:t>2 entity, </a:t>
            </a:r>
            <a:r>
              <a:rPr lang="en-US" sz="1100" b="1">
                <a:latin typeface="Helvetica"/>
                <a:cs typeface="Helvetica"/>
                <a:sym typeface="Calibri" charset="0"/>
              </a:rPr>
              <a:t>Football Team</a:t>
            </a:r>
            <a:r>
              <a:rPr lang="en-US" sz="1100">
                <a:latin typeface="Helvetica"/>
                <a:cs typeface="Helvetica"/>
                <a:sym typeface="Calibri" charset="0"/>
              </a:rPr>
              <a:t> and </a:t>
            </a:r>
            <a:r>
              <a:rPr lang="en-US" sz="1100" b="1">
                <a:latin typeface="Helvetica"/>
                <a:cs typeface="Helvetica"/>
                <a:sym typeface="Calibri" charset="0"/>
              </a:rPr>
              <a:t>Player</a:t>
            </a:r>
            <a:r>
              <a:rPr lang="en-US" sz="1100">
                <a:latin typeface="Helvetica"/>
                <a:cs typeface="Helvetica"/>
                <a:sym typeface="Calibri" charset="0"/>
              </a:rPr>
              <a:t>, </a:t>
            </a:r>
          </a:p>
          <a:p>
            <a:pPr eaLnBrk="1" hangingPunct="1">
              <a:buSzPct val="25000"/>
            </a:pPr>
            <a:r>
              <a:rPr lang="en-US" sz="1100">
                <a:latin typeface="Helvetica"/>
                <a:cs typeface="Helvetica"/>
                <a:sym typeface="Calibri" charset="0"/>
              </a:rPr>
              <a:t>the relationship is  </a:t>
            </a:r>
            <a:r>
              <a:rPr lang="en-US" sz="1100" b="1" i="1">
                <a:latin typeface="Helvetica"/>
                <a:cs typeface="Helvetica"/>
                <a:sym typeface="Calibri" charset="0"/>
              </a:rPr>
              <a:t>join</a:t>
            </a:r>
            <a:r>
              <a:rPr lang="en-US" sz="1100">
                <a:latin typeface="Helvetica"/>
                <a:cs typeface="Helvetica"/>
                <a:sym typeface="Calibri" charset="0"/>
              </a:rPr>
              <a:t>,</a:t>
            </a:r>
          </a:p>
          <a:p>
            <a:pPr eaLnBrk="1" hangingPunct="1">
              <a:buSzPct val="25000"/>
            </a:pPr>
            <a:r>
              <a:rPr lang="en-US" sz="1100">
                <a:latin typeface="Helvetica"/>
                <a:cs typeface="Helvetica"/>
                <a:sym typeface="Calibri" charset="0"/>
              </a:rPr>
              <a:t>Cardinality is </a:t>
            </a:r>
            <a:r>
              <a:rPr lang="en-US" sz="1100" b="1">
                <a:latin typeface="Helvetica"/>
                <a:cs typeface="Helvetica"/>
                <a:sym typeface="Calibri" charset="0"/>
              </a:rPr>
              <a:t>1:M</a:t>
            </a:r>
          </a:p>
        </p:txBody>
      </p:sp>
      <p:sp>
        <p:nvSpPr>
          <p:cNvPr id="46" name="Shape 901"/>
          <p:cNvSpPr txBox="1">
            <a:spLocks noChangeArrowheads="1"/>
          </p:cNvSpPr>
          <p:nvPr/>
        </p:nvSpPr>
        <p:spPr bwMode="auto">
          <a:xfrm>
            <a:off x="5670550" y="4313239"/>
            <a:ext cx="3113295"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dirty="0">
                <a:latin typeface="Helvetica"/>
                <a:cs typeface="Helvetica"/>
                <a:sym typeface="Calibri" charset="0"/>
              </a:rPr>
              <a:t>2 entity, </a:t>
            </a:r>
            <a:r>
              <a:rPr lang="en-US" sz="1100" b="1" dirty="0">
                <a:latin typeface="Helvetica"/>
                <a:cs typeface="Helvetica"/>
                <a:sym typeface="Calibri" charset="0"/>
              </a:rPr>
              <a:t>Person </a:t>
            </a:r>
            <a:r>
              <a:rPr lang="en-US" sz="1100" dirty="0">
                <a:latin typeface="Helvetica"/>
                <a:cs typeface="Helvetica"/>
                <a:sym typeface="Calibri" charset="0"/>
              </a:rPr>
              <a:t>and </a:t>
            </a:r>
            <a:r>
              <a:rPr lang="en-US" sz="1100" b="1" dirty="0">
                <a:latin typeface="Helvetica"/>
                <a:cs typeface="Helvetica"/>
                <a:sym typeface="Calibri" charset="0"/>
              </a:rPr>
              <a:t>Location</a:t>
            </a:r>
            <a:r>
              <a:rPr lang="en-US" sz="1100" dirty="0">
                <a:latin typeface="Helvetica"/>
                <a:cs typeface="Helvetica"/>
                <a:sym typeface="Calibri" charset="0"/>
              </a:rPr>
              <a:t>, </a:t>
            </a:r>
          </a:p>
          <a:p>
            <a:pPr eaLnBrk="1" hangingPunct="1">
              <a:buSzPct val="25000"/>
            </a:pPr>
            <a:r>
              <a:rPr lang="en-US" sz="1100" dirty="0">
                <a:latin typeface="Helvetica"/>
                <a:cs typeface="Helvetica"/>
                <a:sym typeface="Calibri" charset="0"/>
              </a:rPr>
              <a:t>the relationship is  </a:t>
            </a:r>
            <a:r>
              <a:rPr lang="en-US" sz="1100" b="1" i="1" dirty="0">
                <a:latin typeface="Helvetica"/>
                <a:cs typeface="Helvetica"/>
                <a:sym typeface="Calibri" charset="0"/>
              </a:rPr>
              <a:t>birthplace</a:t>
            </a:r>
            <a:r>
              <a:rPr lang="en-US" sz="1100" dirty="0">
                <a:latin typeface="Helvetica"/>
                <a:cs typeface="Helvetica"/>
                <a:sym typeface="Calibri" charset="0"/>
              </a:rPr>
              <a:t>,</a:t>
            </a:r>
          </a:p>
          <a:p>
            <a:pPr eaLnBrk="1" hangingPunct="1">
              <a:buSzPct val="25000"/>
            </a:pPr>
            <a:r>
              <a:rPr lang="en-US" sz="1100" dirty="0">
                <a:latin typeface="Helvetica"/>
                <a:cs typeface="Helvetica"/>
                <a:sym typeface="Calibri" charset="0"/>
              </a:rPr>
              <a:t>Cardinality is </a:t>
            </a:r>
            <a:r>
              <a:rPr lang="en-US" sz="1100" b="1" dirty="0">
                <a:latin typeface="Helvetica"/>
                <a:cs typeface="Helvetica"/>
                <a:sym typeface="Calibri" charset="0"/>
              </a:rPr>
              <a:t>M:1</a:t>
            </a:r>
          </a:p>
        </p:txBody>
      </p:sp>
    </p:spTree>
    <p:extLst>
      <p:ext uri="{BB962C8B-B14F-4D97-AF65-F5344CB8AC3E}">
        <p14:creationId xmlns:p14="http://schemas.microsoft.com/office/powerpoint/2010/main" val="4686844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Entity </a:t>
            </a:r>
            <a:r>
              <a:rPr lang="en-US" sz="4000" dirty="0" smtClean="0"/>
              <a:t>Relationship </a:t>
            </a:r>
            <a:br>
              <a:rPr lang="en-US" sz="4000" dirty="0" smtClean="0"/>
            </a:br>
            <a:r>
              <a:rPr lang="en-US" sz="4000" dirty="0" smtClean="0"/>
              <a:t>( Cardinality )</a:t>
            </a:r>
            <a:endParaRPr lang="en-US" sz="4000" dirty="0"/>
          </a:p>
        </p:txBody>
      </p:sp>
      <p:pic>
        <p:nvPicPr>
          <p:cNvPr id="25" name="Shape 90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4" y="2212976"/>
            <a:ext cx="2591826" cy="35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 name="Shape 909"/>
          <p:cNvGrpSpPr>
            <a:grpSpLocks/>
          </p:cNvGrpSpPr>
          <p:nvPr/>
        </p:nvGrpSpPr>
        <p:grpSpPr bwMode="auto">
          <a:xfrm>
            <a:off x="3695700" y="2855913"/>
            <a:ext cx="5030235" cy="786783"/>
            <a:chOff x="3352800" y="2667000"/>
            <a:chExt cx="5334000" cy="1066799"/>
          </a:xfrm>
        </p:grpSpPr>
        <p:sp>
          <p:nvSpPr>
            <p:cNvPr id="48" name="Shape 910"/>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600">
                  <a:latin typeface="Helvetica"/>
                  <a:cs typeface="Helvetica"/>
                  <a:sym typeface="Calibri" charset="0"/>
                </a:rPr>
                <a:t>Book</a:t>
              </a:r>
            </a:p>
          </p:txBody>
        </p:sp>
        <p:sp>
          <p:nvSpPr>
            <p:cNvPr id="49" name="Shape 911"/>
            <p:cNvSpPr>
              <a:spLocks noChangeArrowheads="1"/>
            </p:cNvSpPr>
            <p:nvPr/>
          </p:nvSpPr>
          <p:spPr bwMode="auto">
            <a:xfrm>
              <a:off x="73914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600">
                  <a:latin typeface="Helvetica"/>
                  <a:cs typeface="Helvetica"/>
                  <a:sym typeface="Calibri" charset="0"/>
                </a:rPr>
                <a:t>Author</a:t>
              </a:r>
            </a:p>
          </p:txBody>
        </p:sp>
        <p:sp>
          <p:nvSpPr>
            <p:cNvPr id="50" name="Shape 912"/>
            <p:cNvSpPr>
              <a:spLocks noChangeArrowheads="1"/>
            </p:cNvSpPr>
            <p:nvPr/>
          </p:nvSpPr>
          <p:spPr bwMode="auto">
            <a:xfrm>
              <a:off x="5143500" y="2667000"/>
              <a:ext cx="1714500"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050">
                  <a:latin typeface="Helvetica"/>
                  <a:cs typeface="Helvetica"/>
                  <a:sym typeface="Calibri" charset="0"/>
                </a:rPr>
                <a:t>written</a:t>
              </a:r>
            </a:p>
          </p:txBody>
        </p:sp>
        <p:cxnSp>
          <p:nvCxnSpPr>
            <p:cNvPr id="51" name="Shape 913"/>
            <p:cNvCxnSpPr>
              <a:cxnSpLocks noChangeShapeType="1"/>
              <a:stCxn id="48" idx="3"/>
              <a:endCxn id="50" idx="1"/>
            </p:cNvCxnSpPr>
            <p:nvPr/>
          </p:nvCxnSpPr>
          <p:spPr bwMode="auto">
            <a:xfrm>
              <a:off x="4648200" y="3200400"/>
              <a:ext cx="4953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2" name="Shape 914"/>
            <p:cNvCxnSpPr>
              <a:cxnSpLocks noChangeShapeType="1"/>
              <a:stCxn id="50" idx="3"/>
              <a:endCxn id="49" idx="1"/>
            </p:cNvCxnSpPr>
            <p:nvPr/>
          </p:nvCxnSpPr>
          <p:spPr bwMode="auto">
            <a:xfrm>
              <a:off x="6858000" y="3200400"/>
              <a:ext cx="5334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53" name="Shape 915"/>
            <p:cNvSpPr txBox="1">
              <a:spLocks noChangeArrowheads="1"/>
            </p:cNvSpPr>
            <p:nvPr/>
          </p:nvSpPr>
          <p:spPr bwMode="auto">
            <a:xfrm>
              <a:off x="4757830" y="2812675"/>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M</a:t>
              </a:r>
            </a:p>
          </p:txBody>
        </p:sp>
        <p:sp>
          <p:nvSpPr>
            <p:cNvPr id="54" name="Shape 916"/>
            <p:cNvSpPr txBox="1">
              <a:spLocks noChangeArrowheads="1"/>
            </p:cNvSpPr>
            <p:nvPr/>
          </p:nvSpPr>
          <p:spPr bwMode="auto">
            <a:xfrm>
              <a:off x="7039161" y="2812675"/>
              <a:ext cx="303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N</a:t>
              </a:r>
            </a:p>
          </p:txBody>
        </p:sp>
      </p:grpSp>
      <p:grpSp>
        <p:nvGrpSpPr>
          <p:cNvPr id="55" name="Shape 917"/>
          <p:cNvGrpSpPr>
            <a:grpSpLocks/>
          </p:cNvGrpSpPr>
          <p:nvPr/>
        </p:nvGrpSpPr>
        <p:grpSpPr bwMode="auto">
          <a:xfrm>
            <a:off x="3695700" y="5124450"/>
            <a:ext cx="5030235" cy="785722"/>
            <a:chOff x="3352800" y="2667000"/>
            <a:chExt cx="5334000" cy="1066799"/>
          </a:xfrm>
        </p:grpSpPr>
        <p:sp>
          <p:nvSpPr>
            <p:cNvPr id="56" name="Shape 918"/>
            <p:cNvSpPr>
              <a:spLocks noChangeArrowheads="1"/>
            </p:cNvSpPr>
            <p:nvPr/>
          </p:nvSpPr>
          <p:spPr bwMode="auto">
            <a:xfrm>
              <a:off x="33528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600">
                  <a:latin typeface="Helvetica"/>
                  <a:cs typeface="Helvetica"/>
                  <a:sym typeface="Calibri" charset="0"/>
                </a:rPr>
                <a:t>Student</a:t>
              </a:r>
            </a:p>
          </p:txBody>
        </p:sp>
        <p:sp>
          <p:nvSpPr>
            <p:cNvPr id="57" name="Shape 919"/>
            <p:cNvSpPr>
              <a:spLocks noChangeArrowheads="1"/>
            </p:cNvSpPr>
            <p:nvPr/>
          </p:nvSpPr>
          <p:spPr bwMode="auto">
            <a:xfrm>
              <a:off x="7391400" y="2819400"/>
              <a:ext cx="1295400" cy="762000"/>
            </a:xfrm>
            <a:prstGeom prst="rect">
              <a:avLst/>
            </a:prstGeom>
            <a:solidFill>
              <a:schemeClr val="bg1"/>
            </a:solidFill>
            <a:ln w="25400">
              <a:solidFill>
                <a:schemeClr val="tx1"/>
              </a:solidFill>
              <a:round/>
              <a:headEnd/>
              <a:tailEnd/>
            </a:ln>
          </p:spPr>
          <p:txBody>
            <a:bodyPr lIns="91425" tIns="45700" rIns="91425" bIns="45700" anchor="ctr"/>
            <a:lstStyle/>
            <a:p>
              <a:pPr algn="ctr">
                <a:buSzPct val="25000"/>
              </a:pPr>
              <a:r>
                <a:rPr lang="en-US" sz="1600">
                  <a:latin typeface="Helvetica"/>
                  <a:cs typeface="Helvetica"/>
                  <a:sym typeface="Calibri" charset="0"/>
                </a:rPr>
                <a:t>Course</a:t>
              </a:r>
            </a:p>
          </p:txBody>
        </p:sp>
        <p:sp>
          <p:nvSpPr>
            <p:cNvPr id="58" name="Shape 920"/>
            <p:cNvSpPr>
              <a:spLocks noChangeArrowheads="1"/>
            </p:cNvSpPr>
            <p:nvPr/>
          </p:nvSpPr>
          <p:spPr bwMode="auto">
            <a:xfrm>
              <a:off x="5143500" y="2667000"/>
              <a:ext cx="1714500" cy="1066799"/>
            </a:xfrm>
            <a:prstGeom prst="diamond">
              <a:avLst/>
            </a:prstGeom>
            <a:solidFill>
              <a:schemeClr val="bg1"/>
            </a:solidFill>
            <a:ln w="25400">
              <a:solidFill>
                <a:schemeClr val="tx1"/>
              </a:solidFill>
              <a:round/>
              <a:headEnd/>
              <a:tailEnd/>
            </a:ln>
          </p:spPr>
          <p:txBody>
            <a:bodyPr lIns="91425" tIns="45700" rIns="91425" bIns="45700" anchor="ctr"/>
            <a:lstStyle/>
            <a:p>
              <a:pPr algn="ctr">
                <a:buSzPct val="25000"/>
              </a:pPr>
              <a:r>
                <a:rPr lang="en-US" sz="1050">
                  <a:latin typeface="Helvetica"/>
                  <a:cs typeface="Helvetica"/>
                  <a:sym typeface="Calibri" charset="0"/>
                </a:rPr>
                <a:t>register</a:t>
              </a:r>
            </a:p>
          </p:txBody>
        </p:sp>
        <p:cxnSp>
          <p:nvCxnSpPr>
            <p:cNvPr id="59" name="Shape 921"/>
            <p:cNvCxnSpPr>
              <a:cxnSpLocks noChangeShapeType="1"/>
              <a:stCxn id="56" idx="3"/>
              <a:endCxn id="58" idx="1"/>
            </p:cNvCxnSpPr>
            <p:nvPr/>
          </p:nvCxnSpPr>
          <p:spPr bwMode="auto">
            <a:xfrm>
              <a:off x="4648200" y="3200400"/>
              <a:ext cx="4953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Shape 922"/>
            <p:cNvCxnSpPr>
              <a:cxnSpLocks noChangeShapeType="1"/>
              <a:stCxn id="58" idx="3"/>
              <a:endCxn id="57" idx="1"/>
            </p:cNvCxnSpPr>
            <p:nvPr/>
          </p:nvCxnSpPr>
          <p:spPr bwMode="auto">
            <a:xfrm>
              <a:off x="6858000" y="3200400"/>
              <a:ext cx="533400"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61" name="Shape 923"/>
            <p:cNvSpPr txBox="1">
              <a:spLocks noChangeArrowheads="1"/>
            </p:cNvSpPr>
            <p:nvPr/>
          </p:nvSpPr>
          <p:spPr bwMode="auto">
            <a:xfrm>
              <a:off x="4757830" y="2812675"/>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a:latin typeface="Helvetica"/>
                  <a:cs typeface="Helvetica"/>
                  <a:sym typeface="Calibri" charset="0"/>
                </a:rPr>
                <a:t>M</a:t>
              </a:r>
            </a:p>
          </p:txBody>
        </p:sp>
        <p:sp>
          <p:nvSpPr>
            <p:cNvPr id="62" name="Shape 924"/>
            <p:cNvSpPr txBox="1">
              <a:spLocks noChangeArrowheads="1"/>
            </p:cNvSpPr>
            <p:nvPr/>
          </p:nvSpPr>
          <p:spPr bwMode="auto">
            <a:xfrm>
              <a:off x="7039161" y="2812675"/>
              <a:ext cx="276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b="1" dirty="0">
                  <a:latin typeface="Helvetica"/>
                  <a:cs typeface="Helvetica"/>
                  <a:sym typeface="Calibri" charset="0"/>
                </a:rPr>
                <a:t>N</a:t>
              </a:r>
            </a:p>
          </p:txBody>
        </p:sp>
      </p:grpSp>
      <p:sp>
        <p:nvSpPr>
          <p:cNvPr id="63" name="Shape 925"/>
          <p:cNvSpPr txBox="1">
            <a:spLocks noChangeArrowheads="1"/>
          </p:cNvSpPr>
          <p:nvPr/>
        </p:nvSpPr>
        <p:spPr bwMode="auto">
          <a:xfrm>
            <a:off x="3706813" y="2024064"/>
            <a:ext cx="2013451" cy="61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600">
                <a:latin typeface="Helvetica"/>
                <a:cs typeface="Helvetica"/>
                <a:sym typeface="Bad Script" charset="0"/>
              </a:rPr>
              <a:t>Example 1</a:t>
            </a:r>
          </a:p>
        </p:txBody>
      </p:sp>
      <p:sp>
        <p:nvSpPr>
          <p:cNvPr id="64" name="Shape 926"/>
          <p:cNvSpPr txBox="1">
            <a:spLocks noChangeArrowheads="1"/>
          </p:cNvSpPr>
          <p:nvPr/>
        </p:nvSpPr>
        <p:spPr bwMode="auto">
          <a:xfrm>
            <a:off x="3695700" y="4375150"/>
            <a:ext cx="2014809" cy="61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600">
                <a:latin typeface="Helvetica"/>
                <a:cs typeface="Helvetica"/>
                <a:sym typeface="Bad Script" charset="0"/>
              </a:rPr>
              <a:t>Example 2</a:t>
            </a:r>
          </a:p>
        </p:txBody>
      </p:sp>
      <p:sp>
        <p:nvSpPr>
          <p:cNvPr id="65" name="Shape 927"/>
          <p:cNvSpPr txBox="1">
            <a:spLocks noChangeArrowheads="1"/>
          </p:cNvSpPr>
          <p:nvPr/>
        </p:nvSpPr>
        <p:spPr bwMode="auto">
          <a:xfrm>
            <a:off x="5627688" y="1957389"/>
            <a:ext cx="2419284" cy="54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dirty="0">
                <a:latin typeface="Helvetica"/>
                <a:cs typeface="Helvetica"/>
                <a:sym typeface="Calibri" charset="0"/>
              </a:rPr>
              <a:t>2 entity, </a:t>
            </a:r>
            <a:r>
              <a:rPr lang="en-US" sz="1100" b="1" dirty="0">
                <a:latin typeface="Helvetica"/>
                <a:cs typeface="Helvetica"/>
                <a:sym typeface="Calibri" charset="0"/>
              </a:rPr>
              <a:t>Book</a:t>
            </a:r>
            <a:r>
              <a:rPr lang="en-US" sz="1100" dirty="0">
                <a:latin typeface="Helvetica"/>
                <a:cs typeface="Helvetica"/>
                <a:sym typeface="Calibri" charset="0"/>
              </a:rPr>
              <a:t> and </a:t>
            </a:r>
            <a:r>
              <a:rPr lang="en-US" sz="1100" b="1" dirty="0">
                <a:latin typeface="Helvetica"/>
                <a:cs typeface="Helvetica"/>
                <a:sym typeface="Calibri" charset="0"/>
              </a:rPr>
              <a:t>Author</a:t>
            </a:r>
            <a:r>
              <a:rPr lang="en-US" sz="1100" dirty="0">
                <a:latin typeface="Helvetica"/>
                <a:cs typeface="Helvetica"/>
                <a:sym typeface="Calibri" charset="0"/>
              </a:rPr>
              <a:t>, </a:t>
            </a:r>
          </a:p>
          <a:p>
            <a:pPr eaLnBrk="1" hangingPunct="1">
              <a:buSzPct val="25000"/>
            </a:pPr>
            <a:r>
              <a:rPr lang="en-US" sz="1100" dirty="0">
                <a:latin typeface="Helvetica"/>
                <a:cs typeface="Helvetica"/>
                <a:sym typeface="Calibri" charset="0"/>
              </a:rPr>
              <a:t>the relationship is  </a:t>
            </a:r>
            <a:r>
              <a:rPr lang="en-US" sz="1100" b="1" i="1" dirty="0">
                <a:latin typeface="Helvetica"/>
                <a:cs typeface="Helvetica"/>
                <a:sym typeface="Calibri" charset="0"/>
              </a:rPr>
              <a:t>written</a:t>
            </a:r>
            <a:r>
              <a:rPr lang="en-US" sz="1100" dirty="0" smtClean="0">
                <a:latin typeface="Helvetica"/>
                <a:cs typeface="Helvetica"/>
                <a:sym typeface="Calibri" charset="0"/>
              </a:rPr>
              <a:t>,</a:t>
            </a:r>
          </a:p>
          <a:p>
            <a:pPr eaLnBrk="1" hangingPunct="1">
              <a:buSzPct val="25000"/>
            </a:pPr>
            <a:r>
              <a:rPr lang="en-US" sz="1100" dirty="0" smtClean="0">
                <a:latin typeface="Helvetica"/>
                <a:cs typeface="Helvetica"/>
                <a:sym typeface="Calibri" charset="0"/>
              </a:rPr>
              <a:t>Cardinality is </a:t>
            </a:r>
            <a:r>
              <a:rPr lang="en-US" sz="1100" b="1" dirty="0" smtClean="0">
                <a:latin typeface="Helvetica"/>
                <a:cs typeface="Helvetica"/>
                <a:sym typeface="Calibri" charset="0"/>
              </a:rPr>
              <a:t>M:N</a:t>
            </a:r>
            <a:endParaRPr lang="en-US" sz="1100" b="1" dirty="0">
              <a:latin typeface="Helvetica"/>
              <a:cs typeface="Helvetica"/>
              <a:sym typeface="Calibri" charset="0"/>
            </a:endParaRPr>
          </a:p>
        </p:txBody>
      </p:sp>
      <p:sp>
        <p:nvSpPr>
          <p:cNvPr id="66" name="Shape 928"/>
          <p:cNvSpPr txBox="1">
            <a:spLocks noChangeArrowheads="1"/>
          </p:cNvSpPr>
          <p:nvPr/>
        </p:nvSpPr>
        <p:spPr bwMode="auto">
          <a:xfrm>
            <a:off x="5670550" y="4313239"/>
            <a:ext cx="3160698" cy="54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78" tIns="50375" rIns="100778" bIns="50375"/>
          <a:lstStyle>
            <a:lvl1pPr eaLnBrk="0" hangingPunct="0">
              <a:defRPr sz="1400">
                <a:solidFill>
                  <a:srgbClr val="000000"/>
                </a:solidFill>
                <a:latin typeface="Arial" charset="0"/>
                <a:ea typeface="ＭＳ Ｐゴシック" charset="0"/>
                <a:cs typeface="ＭＳ Ｐゴシック" charset="0"/>
                <a:sym typeface="Arial" charset="0"/>
              </a:defRPr>
            </a:lvl1pPr>
            <a:lvl2pPr marL="742950" indent="-285750" eaLnBrk="0" hangingPunct="0">
              <a:defRPr sz="1400">
                <a:solidFill>
                  <a:srgbClr val="000000"/>
                </a:solidFill>
                <a:latin typeface="Arial" charset="0"/>
                <a:ea typeface="ＭＳ Ｐゴシック" charset="0"/>
                <a:sym typeface="Arial" charset="0"/>
              </a:defRPr>
            </a:lvl2pPr>
            <a:lvl3pPr marL="1143000" indent="-228600" eaLnBrk="0" hangingPunct="0">
              <a:defRPr sz="1400">
                <a:solidFill>
                  <a:srgbClr val="000000"/>
                </a:solidFill>
                <a:latin typeface="Arial" charset="0"/>
                <a:ea typeface="ＭＳ Ｐゴシック" charset="0"/>
                <a:sym typeface="Arial" charset="0"/>
              </a:defRPr>
            </a:lvl3pPr>
            <a:lvl4pPr marL="1600200" indent="-228600" eaLnBrk="0" hangingPunct="0">
              <a:defRPr sz="1400">
                <a:solidFill>
                  <a:srgbClr val="000000"/>
                </a:solidFill>
                <a:latin typeface="Arial" charset="0"/>
                <a:ea typeface="ＭＳ Ｐゴシック" charset="0"/>
                <a:sym typeface="Arial" charset="0"/>
              </a:defRPr>
            </a:lvl4pPr>
            <a:lvl5pPr marL="2057400" indent="-228600" eaLnBrk="0" hangingPunct="0">
              <a:defRPr sz="1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ＭＳ Ｐゴシック" charset="0"/>
                <a:sym typeface="Arial" charset="0"/>
              </a:defRPr>
            </a:lvl9pPr>
          </a:lstStyle>
          <a:p>
            <a:pPr eaLnBrk="1" hangingPunct="1">
              <a:buSzPct val="25000"/>
            </a:pPr>
            <a:r>
              <a:rPr lang="en-US" sz="1100">
                <a:latin typeface="Helvetica"/>
                <a:cs typeface="Helvetica"/>
                <a:sym typeface="Calibri" charset="0"/>
              </a:rPr>
              <a:t>2 entity, </a:t>
            </a:r>
            <a:r>
              <a:rPr lang="en-US" sz="1100" b="1">
                <a:latin typeface="Helvetica"/>
                <a:cs typeface="Helvetica"/>
                <a:sym typeface="Calibri" charset="0"/>
              </a:rPr>
              <a:t>Student </a:t>
            </a:r>
            <a:r>
              <a:rPr lang="en-US" sz="1100">
                <a:latin typeface="Helvetica"/>
                <a:cs typeface="Helvetica"/>
                <a:sym typeface="Calibri" charset="0"/>
              </a:rPr>
              <a:t>and </a:t>
            </a:r>
            <a:r>
              <a:rPr lang="en-US" sz="1100" b="1">
                <a:latin typeface="Helvetica"/>
                <a:cs typeface="Helvetica"/>
                <a:sym typeface="Calibri" charset="0"/>
              </a:rPr>
              <a:t>Course</a:t>
            </a:r>
            <a:r>
              <a:rPr lang="en-US" sz="1100">
                <a:latin typeface="Helvetica"/>
                <a:cs typeface="Helvetica"/>
                <a:sym typeface="Calibri" charset="0"/>
              </a:rPr>
              <a:t>, </a:t>
            </a:r>
          </a:p>
          <a:p>
            <a:pPr eaLnBrk="1" hangingPunct="1">
              <a:buSzPct val="25000"/>
            </a:pPr>
            <a:r>
              <a:rPr lang="en-US" sz="1100">
                <a:latin typeface="Helvetica"/>
                <a:cs typeface="Helvetica"/>
                <a:sym typeface="Calibri" charset="0"/>
              </a:rPr>
              <a:t>the relationship is  </a:t>
            </a:r>
            <a:r>
              <a:rPr lang="en-US" sz="1100" b="1" i="1">
                <a:latin typeface="Helvetica"/>
                <a:cs typeface="Helvetica"/>
                <a:sym typeface="Calibri" charset="0"/>
              </a:rPr>
              <a:t>register</a:t>
            </a:r>
            <a:r>
              <a:rPr lang="en-US" sz="1100">
                <a:latin typeface="Helvetica"/>
                <a:cs typeface="Helvetica"/>
                <a:sym typeface="Calibri" charset="0"/>
              </a:rPr>
              <a:t>,</a:t>
            </a:r>
          </a:p>
          <a:p>
            <a:pPr eaLnBrk="1" hangingPunct="1">
              <a:buSzPct val="25000"/>
            </a:pPr>
            <a:r>
              <a:rPr lang="en-US" sz="1100">
                <a:latin typeface="Helvetica"/>
                <a:cs typeface="Helvetica"/>
                <a:sym typeface="Calibri" charset="0"/>
              </a:rPr>
              <a:t>Cardinality is </a:t>
            </a:r>
            <a:r>
              <a:rPr lang="en-US" sz="1100" b="1">
                <a:latin typeface="Helvetica"/>
                <a:cs typeface="Helvetica"/>
                <a:sym typeface="Calibri" charset="0"/>
              </a:rPr>
              <a:t>M:N</a:t>
            </a:r>
          </a:p>
        </p:txBody>
      </p:sp>
    </p:spTree>
    <p:extLst>
      <p:ext uri="{BB962C8B-B14F-4D97-AF65-F5344CB8AC3E}">
        <p14:creationId xmlns:p14="http://schemas.microsoft.com/office/powerpoint/2010/main" val="23930376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Relationship</a:t>
            </a:r>
          </a:p>
        </p:txBody>
      </p:sp>
      <p:sp>
        <p:nvSpPr>
          <p:cNvPr id="3" name="Content Placeholder 2"/>
          <p:cNvSpPr>
            <a:spLocks noGrp="1"/>
          </p:cNvSpPr>
          <p:nvPr>
            <p:ph idx="1"/>
          </p:nvPr>
        </p:nvSpPr>
        <p:spPr/>
        <p:txBody>
          <a:bodyPr>
            <a:normAutofit lnSpcReduction="10000"/>
          </a:bodyPr>
          <a:lstStyle/>
          <a:p>
            <a:r>
              <a:rPr lang="en-US" b="1" dirty="0">
                <a:solidFill>
                  <a:srgbClr val="FF3300"/>
                </a:solidFill>
              </a:rPr>
              <a:t>Optional Relationship</a:t>
            </a:r>
          </a:p>
          <a:p>
            <a:pPr lvl="1"/>
            <a:r>
              <a:rPr lang="en-US" b="1" dirty="0"/>
              <a:t>An Employee may or may not be assigned to a Department</a:t>
            </a:r>
          </a:p>
          <a:p>
            <a:pPr lvl="1"/>
            <a:r>
              <a:rPr lang="en-US" b="1" dirty="0"/>
              <a:t>A Patient may or may not be assigned to a Bed</a:t>
            </a:r>
          </a:p>
          <a:p>
            <a:r>
              <a:rPr lang="en-US" b="1" dirty="0">
                <a:solidFill>
                  <a:srgbClr val="FF3300"/>
                </a:solidFill>
              </a:rPr>
              <a:t>Mandatory Relationship</a:t>
            </a:r>
          </a:p>
          <a:p>
            <a:pPr lvl="1"/>
            <a:r>
              <a:rPr lang="en-US" b="1" dirty="0"/>
              <a:t>Every Course must be taught by at least one Teacher</a:t>
            </a:r>
          </a:p>
          <a:p>
            <a:pPr marL="0" indent="0">
              <a:buNone/>
            </a:pPr>
            <a:endParaRPr lang="en-US" dirty="0"/>
          </a:p>
        </p:txBody>
      </p:sp>
    </p:spTree>
    <p:extLst>
      <p:ext uri="{BB962C8B-B14F-4D97-AF65-F5344CB8AC3E}">
        <p14:creationId xmlns:p14="http://schemas.microsoft.com/office/powerpoint/2010/main" val="33095895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err="1" smtClean="0"/>
              <a:t>NoSQL</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NoSQL</a:t>
            </a:r>
            <a:r>
              <a:rPr lang="en-US" sz="2800" dirty="0"/>
              <a:t> is an upcoming category of Database Management </a:t>
            </a:r>
            <a:r>
              <a:rPr lang="en-US" sz="2800" dirty="0" smtClean="0"/>
              <a:t>Systems. Its </a:t>
            </a:r>
            <a:r>
              <a:rPr lang="en-US" sz="2800" dirty="0"/>
              <a:t>main characteristic is its non-adherence to Relational Database Concepts. NOSQL means "Not only SQL". </a:t>
            </a:r>
            <a:endParaRPr lang="en-US" sz="2800" dirty="0" smtClean="0"/>
          </a:p>
          <a:p>
            <a:pPr marL="0" indent="0">
              <a:buNone/>
            </a:pPr>
            <a:endParaRPr lang="en-US" sz="2800" dirty="0" smtClean="0"/>
          </a:p>
          <a:p>
            <a:pPr marL="0" indent="0">
              <a:buNone/>
            </a:pPr>
            <a:r>
              <a:rPr lang="en-US" sz="2800" dirty="0" smtClean="0"/>
              <a:t>NOSQL </a:t>
            </a:r>
            <a:r>
              <a:rPr lang="en-US" sz="2800" dirty="0"/>
              <a:t>database are non-relational databases that scale out better than relational databases and are designed with web applications in mind.</a:t>
            </a:r>
          </a:p>
        </p:txBody>
      </p:sp>
    </p:spTree>
    <p:extLst>
      <p:ext uri="{BB962C8B-B14F-4D97-AF65-F5344CB8AC3E}">
        <p14:creationId xmlns:p14="http://schemas.microsoft.com/office/powerpoint/2010/main" val="191634955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Constraints </a:t>
            </a:r>
            <a:endParaRPr lang="en-US" dirty="0"/>
          </a:p>
        </p:txBody>
      </p:sp>
      <p:pic>
        <p:nvPicPr>
          <p:cNvPr id="4" name="Picture 4" descr="part_c"/>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2396" y="1981200"/>
            <a:ext cx="6170304" cy="3975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40075161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Cardinality Constraints Example</a:t>
            </a:r>
          </a:p>
        </p:txBody>
      </p:sp>
      <p:sp>
        <p:nvSpPr>
          <p:cNvPr id="3" name="Content Placeholder 2"/>
          <p:cNvSpPr>
            <a:spLocks noGrp="1"/>
          </p:cNvSpPr>
          <p:nvPr>
            <p:ph idx="1"/>
          </p:nvPr>
        </p:nvSpPr>
        <p:spPr/>
        <p:txBody>
          <a:bodyPr>
            <a:normAutofit lnSpcReduction="10000"/>
          </a:bodyPr>
          <a:lstStyle/>
          <a:p>
            <a:pPr marL="0" indent="0">
              <a:buNone/>
            </a:pPr>
            <a:r>
              <a:rPr lang="en-US" dirty="0"/>
              <a:t>In our model, we wish to indicate that each school may enroll many students, or may not enroll any students at all.  </a:t>
            </a:r>
          </a:p>
          <a:p>
            <a:pPr marL="0" indent="0">
              <a:buNone/>
            </a:pPr>
            <a:endParaRPr lang="en-US" dirty="0" smtClean="0"/>
          </a:p>
          <a:p>
            <a:pPr marL="0" indent="0">
              <a:buNone/>
            </a:pPr>
            <a:r>
              <a:rPr lang="en-US" dirty="0" smtClean="0"/>
              <a:t>We </a:t>
            </a:r>
            <a:r>
              <a:rPr lang="en-US" dirty="0"/>
              <a:t>also wish to indicate that each student attends exactly one school.  The following diagram indicates this optionality and cardinality:</a:t>
            </a:r>
          </a:p>
        </p:txBody>
      </p:sp>
    </p:spTree>
    <p:extLst>
      <p:ext uri="{BB962C8B-B14F-4D97-AF65-F5344CB8AC3E}">
        <p14:creationId xmlns:p14="http://schemas.microsoft.com/office/powerpoint/2010/main" val="292175477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Cardinality Constraints Example</a:t>
            </a:r>
          </a:p>
        </p:txBody>
      </p:sp>
      <p:graphicFrame>
        <p:nvGraphicFramePr>
          <p:cNvPr id="4" name="Object 4"/>
          <p:cNvGraphicFramePr>
            <a:graphicFrameLocks noChangeAspect="1"/>
          </p:cNvGraphicFramePr>
          <p:nvPr>
            <p:extLst>
              <p:ext uri="{D42A27DB-BD31-4B8C-83A1-F6EECF244321}">
                <p14:modId xmlns:p14="http://schemas.microsoft.com/office/powerpoint/2010/main" val="1512737141"/>
              </p:ext>
            </p:extLst>
          </p:nvPr>
        </p:nvGraphicFramePr>
        <p:xfrm>
          <a:off x="381000" y="2057400"/>
          <a:ext cx="8382000" cy="3352800"/>
        </p:xfrm>
        <a:graphic>
          <a:graphicData uri="http://schemas.openxmlformats.org/presentationml/2006/ole">
            <mc:AlternateContent xmlns:mc="http://schemas.openxmlformats.org/markup-compatibility/2006">
              <mc:Choice xmlns:v="urn:schemas-microsoft-com:vml" Requires="v">
                <p:oleObj spid="_x0000_s4107" r:id="rId3" imgW="3423478" imgH="1350838" progId="Visio.Drawing.6">
                  <p:embed/>
                </p:oleObj>
              </mc:Choice>
              <mc:Fallback>
                <p:oleObj r:id="rId3" imgW="3423478" imgH="135083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57400"/>
                        <a:ext cx="838200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338292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Steps to create an ERD</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a:t>Identify the entity</a:t>
            </a:r>
          </a:p>
          <a:p>
            <a:pPr marL="514350" indent="-514350">
              <a:buFont typeface="+mj-lt"/>
              <a:buAutoNum type="arabicPeriod"/>
            </a:pPr>
            <a:r>
              <a:rPr lang="en-US" b="1" dirty="0"/>
              <a:t>Identify the entity's attributes</a:t>
            </a:r>
          </a:p>
          <a:p>
            <a:pPr marL="514350" indent="-514350">
              <a:buFont typeface="+mj-lt"/>
              <a:buAutoNum type="arabicPeriod"/>
            </a:pPr>
            <a:r>
              <a:rPr lang="en-US" b="1" dirty="0"/>
              <a:t>Identify the Primary Keys</a:t>
            </a:r>
          </a:p>
          <a:p>
            <a:pPr marL="514350" indent="-514350">
              <a:buFont typeface="+mj-lt"/>
              <a:buAutoNum type="arabicPeriod"/>
            </a:pPr>
            <a:r>
              <a:rPr lang="en-US" b="1" dirty="0"/>
              <a:t>Identify the relation between entities</a:t>
            </a:r>
          </a:p>
          <a:p>
            <a:pPr marL="514350" indent="-514350">
              <a:buFont typeface="+mj-lt"/>
              <a:buAutoNum type="arabicPeriod"/>
            </a:pPr>
            <a:r>
              <a:rPr lang="en-US" b="1" dirty="0"/>
              <a:t>Identify the Cardinality constraint</a:t>
            </a:r>
          </a:p>
          <a:p>
            <a:pPr marL="514350" indent="-514350">
              <a:buFont typeface="+mj-lt"/>
              <a:buAutoNum type="arabicPeriod"/>
            </a:pPr>
            <a:r>
              <a:rPr lang="en-US" b="1" dirty="0"/>
              <a:t>Draw the ERD</a:t>
            </a:r>
          </a:p>
          <a:p>
            <a:pPr marL="514350" indent="-514350">
              <a:buFont typeface="+mj-lt"/>
              <a:buAutoNum type="arabicPeriod"/>
            </a:pPr>
            <a:r>
              <a:rPr lang="en-US" b="1" dirty="0"/>
              <a:t>Check the ERD</a:t>
            </a:r>
            <a:endParaRPr lang="en-US" dirty="0"/>
          </a:p>
        </p:txBody>
      </p:sp>
    </p:spTree>
    <p:extLst>
      <p:ext uri="{BB962C8B-B14F-4D97-AF65-F5344CB8AC3E}">
        <p14:creationId xmlns:p14="http://schemas.microsoft.com/office/powerpoint/2010/main" val="178821780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building an ERD</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3400" y="2616200"/>
            <a:ext cx="8229600" cy="2162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30375356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 ERD</a:t>
            </a:r>
          </a:p>
        </p:txBody>
      </p:sp>
      <p:sp>
        <p:nvSpPr>
          <p:cNvPr id="3" name="Content Placeholder 2"/>
          <p:cNvSpPr>
            <a:spLocks noGrp="1"/>
          </p:cNvSpPr>
          <p:nvPr>
            <p:ph idx="1"/>
          </p:nvPr>
        </p:nvSpPr>
        <p:spPr/>
        <p:txBody>
          <a:bodyPr>
            <a:normAutofit fontScale="85000" lnSpcReduction="20000"/>
          </a:bodyPr>
          <a:lstStyle/>
          <a:p>
            <a:pPr>
              <a:lnSpc>
                <a:spcPct val="90000"/>
              </a:lnSpc>
              <a:buFontTx/>
              <a:buNone/>
            </a:pPr>
            <a:r>
              <a:rPr lang="en-US" dirty="0"/>
              <a:t>The process has ten steps:</a:t>
            </a:r>
          </a:p>
          <a:p>
            <a:pPr lvl="1">
              <a:lnSpc>
                <a:spcPct val="90000"/>
              </a:lnSpc>
              <a:buFontTx/>
              <a:buNone/>
            </a:pPr>
            <a:r>
              <a:rPr lang="en-US" dirty="0"/>
              <a:t>1. Identify Entities</a:t>
            </a:r>
          </a:p>
          <a:p>
            <a:pPr lvl="1">
              <a:lnSpc>
                <a:spcPct val="90000"/>
              </a:lnSpc>
              <a:buFontTx/>
              <a:buNone/>
            </a:pPr>
            <a:r>
              <a:rPr lang="en-US" dirty="0"/>
              <a:t>2. Find Relationships</a:t>
            </a:r>
          </a:p>
          <a:p>
            <a:pPr lvl="1">
              <a:lnSpc>
                <a:spcPct val="90000"/>
              </a:lnSpc>
              <a:buFontTx/>
              <a:buNone/>
            </a:pPr>
            <a:r>
              <a:rPr lang="en-US" dirty="0"/>
              <a:t>3. Draw Rough ERD</a:t>
            </a:r>
          </a:p>
          <a:p>
            <a:pPr lvl="1">
              <a:lnSpc>
                <a:spcPct val="90000"/>
              </a:lnSpc>
              <a:buFontTx/>
              <a:buNone/>
            </a:pPr>
            <a:r>
              <a:rPr lang="en-US" dirty="0"/>
              <a:t>4. Fill in Cardinality</a:t>
            </a:r>
          </a:p>
          <a:p>
            <a:pPr lvl="1">
              <a:lnSpc>
                <a:spcPct val="90000"/>
              </a:lnSpc>
              <a:buFontTx/>
              <a:buNone/>
            </a:pPr>
            <a:r>
              <a:rPr lang="en-US" dirty="0"/>
              <a:t>5. Define Primary Keys</a:t>
            </a:r>
          </a:p>
          <a:p>
            <a:pPr lvl="1">
              <a:lnSpc>
                <a:spcPct val="90000"/>
              </a:lnSpc>
              <a:buFontTx/>
              <a:buNone/>
            </a:pPr>
            <a:r>
              <a:rPr lang="en-US" dirty="0"/>
              <a:t>6. Draw Key-Based ERD</a:t>
            </a:r>
          </a:p>
          <a:p>
            <a:pPr lvl="1">
              <a:lnSpc>
                <a:spcPct val="90000"/>
              </a:lnSpc>
              <a:buFontTx/>
              <a:buNone/>
            </a:pPr>
            <a:r>
              <a:rPr lang="en-US" dirty="0"/>
              <a:t>7. Identify Attributes</a:t>
            </a:r>
          </a:p>
          <a:p>
            <a:pPr lvl="1">
              <a:lnSpc>
                <a:spcPct val="90000"/>
              </a:lnSpc>
              <a:buFontTx/>
              <a:buNone/>
            </a:pPr>
            <a:r>
              <a:rPr lang="en-US" dirty="0"/>
              <a:t>8. Map Attributes</a:t>
            </a:r>
          </a:p>
          <a:p>
            <a:pPr lvl="1">
              <a:lnSpc>
                <a:spcPct val="90000"/>
              </a:lnSpc>
              <a:buFontTx/>
              <a:buNone/>
            </a:pPr>
            <a:r>
              <a:rPr lang="en-US" dirty="0"/>
              <a:t>9. Draw fully attributed ERD</a:t>
            </a:r>
          </a:p>
          <a:p>
            <a:pPr lvl="1">
              <a:lnSpc>
                <a:spcPct val="90000"/>
              </a:lnSpc>
              <a:buFontTx/>
              <a:buNone/>
            </a:pPr>
            <a:r>
              <a:rPr lang="en-US" dirty="0"/>
              <a:t>10. Check Results</a:t>
            </a:r>
          </a:p>
          <a:p>
            <a:pPr marL="0" indent="0">
              <a:buNone/>
            </a:pPr>
            <a:endParaRPr lang="en-US" dirty="0"/>
          </a:p>
        </p:txBody>
      </p:sp>
    </p:spTree>
    <p:extLst>
      <p:ext uri="{BB962C8B-B14F-4D97-AF65-F5344CB8AC3E}">
        <p14:creationId xmlns:p14="http://schemas.microsoft.com/office/powerpoint/2010/main" val="89535168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Case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a:t>
            </a:r>
          </a:p>
        </p:txBody>
      </p:sp>
    </p:spTree>
    <p:extLst>
      <p:ext uri="{BB962C8B-B14F-4D97-AF65-F5344CB8AC3E}">
        <p14:creationId xmlns:p14="http://schemas.microsoft.com/office/powerpoint/2010/main" val="364742872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Database </a:t>
            </a:r>
            <a:endParaRPr lang="en-US" dirty="0"/>
          </a:p>
        </p:txBody>
      </p:sp>
      <p:sp>
        <p:nvSpPr>
          <p:cNvPr id="3" name="Content Placeholder 2"/>
          <p:cNvSpPr>
            <a:spLocks noGrp="1"/>
          </p:cNvSpPr>
          <p:nvPr>
            <p:ph idx="1"/>
          </p:nvPr>
        </p:nvSpPr>
        <p:spPr/>
        <p:txBody>
          <a:bodyPr/>
          <a:lstStyle/>
          <a:p>
            <a:pPr marL="0" indent="0">
              <a:buNone/>
            </a:pPr>
            <a:r>
              <a:rPr lang="en-US" dirty="0"/>
              <a:t>MySQL is an open source relational database.</a:t>
            </a:r>
          </a:p>
          <a:p>
            <a:pPr marL="0" indent="0">
              <a:buNone/>
            </a:pPr>
            <a:endParaRPr lang="en-US" dirty="0"/>
          </a:p>
          <a:p>
            <a:pPr marL="0" indent="0">
              <a:buNone/>
            </a:pPr>
            <a:r>
              <a:rPr lang="en-US" dirty="0"/>
              <a:t>MySQL is cross platform which means it runs on a number of different platforms such as Windows, Linux, and Mac OS etc. </a:t>
            </a:r>
          </a:p>
        </p:txBody>
      </p:sp>
      <p:pic>
        <p:nvPicPr>
          <p:cNvPr id="4" name="Picture 3"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5389906"/>
            <a:ext cx="1866900" cy="963368"/>
          </a:xfrm>
          <a:prstGeom prst="rect">
            <a:avLst/>
          </a:prstGeom>
        </p:spPr>
      </p:pic>
    </p:spTree>
    <p:extLst>
      <p:ext uri="{BB962C8B-B14F-4D97-AF65-F5344CB8AC3E}">
        <p14:creationId xmlns:p14="http://schemas.microsoft.com/office/powerpoint/2010/main" val="179680990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MYSQL</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MySQL </a:t>
            </a:r>
            <a:r>
              <a:rPr lang="en-US" dirty="0" smtClean="0"/>
              <a:t>supports.</a:t>
            </a:r>
            <a:endParaRPr lang="en-US" dirty="0"/>
          </a:p>
          <a:p>
            <a:pPr lvl="1"/>
            <a:r>
              <a:rPr lang="en-US" dirty="0" err="1"/>
              <a:t>InnoDB</a:t>
            </a:r>
            <a:r>
              <a:rPr lang="en-US" dirty="0"/>
              <a:t>: - its default storage engine provided with MySQL as of version 5.5. </a:t>
            </a:r>
            <a:r>
              <a:rPr lang="en-US" dirty="0" err="1"/>
              <a:t>InnoDB</a:t>
            </a:r>
            <a:r>
              <a:rPr lang="en-US" dirty="0"/>
              <a:t> supports foreign keys for referential integrity and also supports ACID-standard transactions.</a:t>
            </a:r>
          </a:p>
          <a:p>
            <a:pPr lvl="1"/>
            <a:r>
              <a:rPr lang="en-US" dirty="0" err="1"/>
              <a:t>MyISAM</a:t>
            </a:r>
            <a:r>
              <a:rPr lang="en-US" dirty="0"/>
              <a:t>: - it was the default storage engine for MySQL prior to version 5.5. </a:t>
            </a:r>
            <a:r>
              <a:rPr lang="en-US" dirty="0" err="1"/>
              <a:t>MyISAM</a:t>
            </a:r>
            <a:r>
              <a:rPr lang="en-US" dirty="0"/>
              <a:t> lacks support for transactions. Its advantages over </a:t>
            </a:r>
            <a:r>
              <a:rPr lang="en-US" dirty="0" err="1"/>
              <a:t>InnoDB</a:t>
            </a:r>
            <a:r>
              <a:rPr lang="en-US" dirty="0"/>
              <a:t> include simplicity and high performance.</a:t>
            </a:r>
          </a:p>
          <a:p>
            <a:pPr marL="514350" indent="-514350">
              <a:buFont typeface="+mj-lt"/>
              <a:buAutoNum type="arabicPeriod"/>
            </a:pPr>
            <a:r>
              <a:rPr lang="en-US" dirty="0"/>
              <a:t>MySQL has high performance compared to other relation database systems</a:t>
            </a:r>
            <a:r>
              <a:rPr lang="en-US" dirty="0" smtClean="0"/>
              <a:t>.</a:t>
            </a:r>
          </a:p>
          <a:p>
            <a:pPr marL="0" indent="0">
              <a:buNone/>
            </a:pPr>
            <a:endParaRPr lang="en-US" dirty="0"/>
          </a:p>
          <a:p>
            <a:pPr marL="514350" indent="-514350">
              <a:buFont typeface="+mj-lt"/>
              <a:buAutoNum type="arabicPeriod"/>
            </a:pPr>
            <a:r>
              <a:rPr lang="en-US" dirty="0"/>
              <a:t>Cost effective, it's relatively cheaper in terms of cost when compared to other relational </a:t>
            </a:r>
            <a:r>
              <a:rPr lang="en-US" dirty="0" smtClean="0"/>
              <a:t>databases</a:t>
            </a:r>
          </a:p>
          <a:p>
            <a:pPr marL="0" indent="0">
              <a:buNone/>
            </a:pPr>
            <a:endParaRPr lang="en-US" dirty="0"/>
          </a:p>
          <a:p>
            <a:pPr marL="514350" indent="-514350">
              <a:buFont typeface="+mj-lt"/>
              <a:buAutoNum type="arabicPeriod"/>
            </a:pPr>
            <a:r>
              <a:rPr lang="en-US" dirty="0" smtClean="0"/>
              <a:t>Cross platform</a:t>
            </a:r>
            <a:endParaRPr lang="en-US" dirty="0"/>
          </a:p>
        </p:txBody>
      </p:sp>
    </p:spTree>
    <p:extLst>
      <p:ext uri="{BB962C8B-B14F-4D97-AF65-F5344CB8AC3E}">
        <p14:creationId xmlns:p14="http://schemas.microsoft.com/office/powerpoint/2010/main" val="301835874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Structure Table </a:t>
            </a:r>
            <a:endParaRPr lang="en-US" dirty="0"/>
          </a:p>
        </p:txBody>
      </p:sp>
      <p:pic>
        <p:nvPicPr>
          <p:cNvPr id="6" name="Content Placeholder 5" descr="MySQL-Sample-Database-Schema.png"/>
          <p:cNvPicPr>
            <a:picLocks noGrp="1" noChangeAspect="1"/>
          </p:cNvPicPr>
          <p:nvPr>
            <p:ph idx="1"/>
          </p:nvPr>
        </p:nvPicPr>
        <p:blipFill>
          <a:blip r:embed="rId2">
            <a:extLst>
              <a:ext uri="{28A0092B-C50C-407E-A947-70E740481C1C}">
                <a14:useLocalDpi xmlns:a14="http://schemas.microsoft.com/office/drawing/2010/main" val="0"/>
              </a:ext>
            </a:extLst>
          </a:blip>
          <a:srcRect l="-34731" r="-34731"/>
          <a:stretch>
            <a:fillRect/>
          </a:stretch>
        </p:blipFill>
        <p:spPr/>
      </p:pic>
    </p:spTree>
    <p:extLst>
      <p:ext uri="{BB962C8B-B14F-4D97-AF65-F5344CB8AC3E}">
        <p14:creationId xmlns:p14="http://schemas.microsoft.com/office/powerpoint/2010/main" val="9349728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Relational databases </a:t>
            </a:r>
            <a:r>
              <a:rPr lang="en-US" sz="3200" dirty="0" smtClean="0"/>
              <a:t> VS </a:t>
            </a:r>
            <a:r>
              <a:rPr lang="en-US" sz="3200" dirty="0" err="1" smtClean="0"/>
              <a:t>NoSQL</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Relational databases have the following advantages over NOSQL </a:t>
            </a:r>
            <a:r>
              <a:rPr lang="en-US" dirty="0" smtClean="0"/>
              <a:t>databases :</a:t>
            </a:r>
            <a:endParaRPr lang="en-US" dirty="0"/>
          </a:p>
          <a:p>
            <a:pPr marL="0" indent="0">
              <a:buNone/>
            </a:pPr>
            <a:endParaRPr lang="en-US" dirty="0"/>
          </a:p>
          <a:p>
            <a:pPr marL="0" indent="0">
              <a:buNone/>
            </a:pPr>
            <a:r>
              <a:rPr lang="en-US" dirty="0" smtClean="0"/>
              <a:t>SQL</a:t>
            </a:r>
            <a:r>
              <a:rPr lang="en-US" dirty="0"/>
              <a:t>(relational) databases have a mature data storage and </a:t>
            </a:r>
            <a:r>
              <a:rPr lang="en-US" dirty="0" smtClean="0"/>
              <a:t>management </a:t>
            </a:r>
            <a:r>
              <a:rPr lang="en-US" dirty="0"/>
              <a:t>model . This is crucial for enterprise users.</a:t>
            </a:r>
          </a:p>
          <a:p>
            <a:pPr marL="0" indent="0">
              <a:buNone/>
            </a:pPr>
            <a:endParaRPr lang="en-US" dirty="0" smtClean="0"/>
          </a:p>
          <a:p>
            <a:pPr marL="0" indent="0">
              <a:buNone/>
            </a:pPr>
            <a:r>
              <a:rPr lang="en-US" dirty="0" smtClean="0"/>
              <a:t>SQL </a:t>
            </a:r>
            <a:r>
              <a:rPr lang="en-US" dirty="0"/>
              <a:t>databases support the notion of views which allow users to </a:t>
            </a:r>
            <a:r>
              <a:rPr lang="en-US" dirty="0" smtClean="0"/>
              <a:t>only </a:t>
            </a:r>
            <a:r>
              <a:rPr lang="en-US" dirty="0"/>
              <a:t>see data that they are authorized to view. The data that they </a:t>
            </a:r>
            <a:r>
              <a:rPr lang="en-US" dirty="0" smtClean="0"/>
              <a:t>are </a:t>
            </a:r>
            <a:r>
              <a:rPr lang="en-US" dirty="0"/>
              <a:t>not authorized to see is kept hidden from them.</a:t>
            </a:r>
          </a:p>
          <a:p>
            <a:pPr marL="0" indent="0">
              <a:buNone/>
            </a:pPr>
            <a:endParaRPr lang="en-US" dirty="0" smtClean="0"/>
          </a:p>
          <a:p>
            <a:pPr marL="0" indent="0">
              <a:buNone/>
            </a:pPr>
            <a:r>
              <a:rPr lang="en-US" dirty="0" smtClean="0"/>
              <a:t>SQL </a:t>
            </a:r>
            <a:r>
              <a:rPr lang="en-US" dirty="0"/>
              <a:t>databases support stored procedure </a:t>
            </a:r>
            <a:r>
              <a:rPr lang="en-US" dirty="0" err="1"/>
              <a:t>sql</a:t>
            </a:r>
            <a:r>
              <a:rPr lang="en-US" dirty="0"/>
              <a:t> which allow database </a:t>
            </a:r>
            <a:r>
              <a:rPr lang="en-US" dirty="0" smtClean="0"/>
              <a:t>	developers </a:t>
            </a:r>
            <a:r>
              <a:rPr lang="en-US" dirty="0"/>
              <a:t>to implement part of the business logic into the database.</a:t>
            </a:r>
          </a:p>
          <a:p>
            <a:pPr marL="0" indent="0">
              <a:buNone/>
            </a:pPr>
            <a:endParaRPr lang="en-US" dirty="0" smtClean="0"/>
          </a:p>
          <a:p>
            <a:pPr marL="0" indent="0">
              <a:buNone/>
            </a:pPr>
            <a:r>
              <a:rPr lang="en-US" dirty="0" smtClean="0"/>
              <a:t>SQL </a:t>
            </a:r>
            <a:r>
              <a:rPr lang="en-US" dirty="0"/>
              <a:t>databases have better security models compared to </a:t>
            </a:r>
            <a:r>
              <a:rPr lang="en-US" dirty="0" err="1"/>
              <a:t>NoSQL</a:t>
            </a:r>
            <a:r>
              <a:rPr lang="en-US" dirty="0"/>
              <a:t> databases.</a:t>
            </a:r>
          </a:p>
        </p:txBody>
      </p:sp>
    </p:spTree>
    <p:extLst>
      <p:ext uri="{BB962C8B-B14F-4D97-AF65-F5344CB8AC3E}">
        <p14:creationId xmlns:p14="http://schemas.microsoft.com/office/powerpoint/2010/main" val="38332202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of Database</a:t>
            </a:r>
            <a:endParaRPr lang="en-US" dirty="0"/>
          </a:p>
        </p:txBody>
      </p:sp>
      <p:pic>
        <p:nvPicPr>
          <p:cNvPr id="4" name="Shape 39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28" y="1959812"/>
            <a:ext cx="4835863" cy="40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37253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of Database</a:t>
            </a:r>
          </a:p>
        </p:txBody>
      </p:sp>
      <p:graphicFrame>
        <p:nvGraphicFramePr>
          <p:cNvPr id="4" name="Shape 504"/>
          <p:cNvGraphicFramePr>
            <a:graphicFrameLocks noGrp="1"/>
          </p:cNvGraphicFramePr>
          <p:nvPr>
            <p:extLst>
              <p:ext uri="{D42A27DB-BD31-4B8C-83A1-F6EECF244321}">
                <p14:modId xmlns:p14="http://schemas.microsoft.com/office/powerpoint/2010/main" val="321305793"/>
              </p:ext>
            </p:extLst>
          </p:nvPr>
        </p:nvGraphicFramePr>
        <p:xfrm>
          <a:off x="842417" y="2904787"/>
          <a:ext cx="7619475" cy="2977985"/>
        </p:xfrm>
        <a:graphic>
          <a:graphicData uri="http://schemas.openxmlformats.org/drawingml/2006/table">
            <a:tbl>
              <a:tblPr/>
              <a:tblGrid>
                <a:gridCol w="2539825"/>
                <a:gridCol w="2539825"/>
                <a:gridCol w="2539825"/>
              </a:tblGrid>
              <a:tr h="316859">
                <a:tc>
                  <a:txBody>
                    <a:bodyPr/>
                    <a:lstStyle/>
                    <a:p>
                      <a:pPr marL="0" marR="0" lvl="0" indent="0" algn="ctr" defTabSz="914400" rtl="0" eaLnBrk="1" fontAlgn="base" latinLnBrk="0" hangingPunct="1">
                        <a:lnSpc>
                          <a:spcPct val="100000"/>
                        </a:lnSpc>
                        <a:spcBef>
                          <a:spcPct val="0"/>
                        </a:spcBef>
                        <a:spcAft>
                          <a:spcPct val="0"/>
                        </a:spcAft>
                        <a:buClrTx/>
                        <a:buSzPct val="25000"/>
                        <a:buFontTx/>
                        <a:buNone/>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TABLE</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25000"/>
                        <a:buFontTx/>
                        <a:buNone/>
                        <a:tabLst/>
                      </a:pPr>
                      <a:r>
                        <a:rPr kumimoji="0" lang="en-US" sz="1400" b="0" i="0" u="none" strike="noStrike" cap="none" normalizeH="0" baseline="0">
                          <a:ln>
                            <a:noFill/>
                          </a:ln>
                          <a:solidFill>
                            <a:schemeClr val="tx1"/>
                          </a:solidFill>
                          <a:effectLst/>
                          <a:latin typeface="Helvetica"/>
                          <a:ea typeface="ＭＳ Ｐゴシック" charset="0"/>
                          <a:cs typeface="Helvetica"/>
                          <a:sym typeface="Arial" charset="0"/>
                        </a:rPr>
                        <a:t>RECORD</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25000"/>
                        <a:buFontTx/>
                        <a:buNone/>
                        <a:tabLst/>
                      </a:pPr>
                      <a:r>
                        <a:rPr kumimoji="0" lang="en-US" sz="1400" b="0" i="0" u="none" strike="noStrike" cap="none" normalizeH="0" baseline="0">
                          <a:ln>
                            <a:noFill/>
                          </a:ln>
                          <a:solidFill>
                            <a:schemeClr val="tx1"/>
                          </a:solidFill>
                          <a:effectLst/>
                          <a:latin typeface="Helvetica"/>
                          <a:ea typeface="ＭＳ Ｐゴシック" charset="0"/>
                          <a:cs typeface="Helvetica"/>
                          <a:sym typeface="Arial" charset="0"/>
                        </a:rPr>
                        <a:t>FIELD</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81312">
                <a:tc>
                  <a:txBody>
                    <a:bodyPr/>
                    <a:lstStyle/>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also known as database </a:t>
                      </a: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file</a:t>
                      </a: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/s.</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organized data in rows and columns.</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contain fields (column) and records (row).</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Data file – collection of related records, stored in any available storage medium.</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also known as </a:t>
                      </a: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rows/tuple</a:t>
                      </a: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Contains data values (name for a person, of a product, an ID for student).</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 </a:t>
                      </a: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collections of related fields in a database</a:t>
                      </a: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also represent a data attributes (describing an entity).</a:t>
                      </a:r>
                    </a:p>
                    <a:p>
                      <a:pPr marL="285750" marR="0" lvl="0" indent="-285750" algn="l" defTabSz="914400" rtl="0" eaLnBrk="1" fontAlgn="base" latinLnBrk="0" hangingPunct="1">
                        <a:lnSpc>
                          <a:spcPct val="100000"/>
                        </a:lnSpc>
                        <a:spcBef>
                          <a:spcPct val="0"/>
                        </a:spcBef>
                        <a:spcAft>
                          <a:spcPct val="0"/>
                        </a:spcAft>
                        <a:buClrTx/>
                        <a:buSzPct val="100000"/>
                        <a:buFont typeface="Arial" charset="0"/>
                        <a:buNone/>
                        <a:tabLst/>
                      </a:pPr>
                      <a:endPar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endParaRP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also known as a </a:t>
                      </a: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columns</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contains a specific category of data within a record.</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single category of data to be stored in database.</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field name </a:t>
                      </a: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 uniquely identifies each field.</a:t>
                      </a:r>
                    </a:p>
                    <a:p>
                      <a:pPr marL="285750" marR="0" lvl="0" indent="-285750" algn="l" defTabSz="914400" rtl="0" eaLnBrk="1" fontAlgn="base" latinLnBrk="0" hangingPunct="1">
                        <a:lnSpc>
                          <a:spcPct val="100000"/>
                        </a:lnSpc>
                        <a:spcBef>
                          <a:spcPct val="0"/>
                        </a:spcBef>
                        <a:spcAft>
                          <a:spcPct val="0"/>
                        </a:spcAft>
                        <a:buClrTx/>
                        <a:buSzPct val="100000"/>
                        <a:buFont typeface="Arial" charset="0"/>
                        <a:buChar char="•"/>
                        <a:tabLst/>
                      </a:pPr>
                      <a:r>
                        <a:rPr kumimoji="0" lang="en-US" sz="1400" b="1" i="0" u="none" strike="noStrike" cap="none" normalizeH="0" baseline="0" dirty="0">
                          <a:ln>
                            <a:noFill/>
                          </a:ln>
                          <a:solidFill>
                            <a:schemeClr val="tx1"/>
                          </a:solidFill>
                          <a:effectLst/>
                          <a:latin typeface="Helvetica"/>
                          <a:ea typeface="ＭＳ Ｐゴシック" charset="0"/>
                          <a:cs typeface="Helvetica"/>
                          <a:sym typeface="Arial" charset="0"/>
                        </a:rPr>
                        <a:t>field size </a:t>
                      </a:r>
                      <a:r>
                        <a:rPr kumimoji="0" lang="en-US" sz="1400" b="0" i="0" u="none" strike="noStrike" cap="none" normalizeH="0" baseline="0" dirty="0">
                          <a:ln>
                            <a:noFill/>
                          </a:ln>
                          <a:solidFill>
                            <a:schemeClr val="tx1"/>
                          </a:solidFill>
                          <a:effectLst/>
                          <a:latin typeface="Helvetica"/>
                          <a:ea typeface="ＭＳ Ｐゴシック" charset="0"/>
                          <a:cs typeface="Helvetica"/>
                          <a:sym typeface="Arial" charset="0"/>
                        </a:rPr>
                        <a:t>– defines the maximum of characters a field can contain.</a:t>
                      </a:r>
                    </a:p>
                  </a:txBody>
                  <a:tcPr marL="100817" marR="100817" marT="50403" marB="50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 name="Shape 5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594" y="2074848"/>
            <a:ext cx="653910" cy="6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hape 50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488" y="1986823"/>
            <a:ext cx="741936" cy="7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50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765" y="2049354"/>
            <a:ext cx="949351" cy="67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1165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of Database</a:t>
            </a:r>
          </a:p>
        </p:txBody>
      </p:sp>
      <p:pic>
        <p:nvPicPr>
          <p:cNvPr id="4" name="Shape 5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16052" t="29012" r="17834" b="44022"/>
          <a:stretch>
            <a:fillRect/>
          </a:stretch>
        </p:blipFill>
        <p:spPr bwMode="auto">
          <a:xfrm>
            <a:off x="298965" y="2488752"/>
            <a:ext cx="8387835" cy="256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5784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lstStyle/>
          <a:p>
            <a:pPr marL="0" lvl="1" indent="0">
              <a:buSzPct val="25000"/>
              <a:buNone/>
            </a:pPr>
            <a:r>
              <a:rPr lang="en-US" sz="2600" dirty="0">
                <a:latin typeface="Calibri" charset="0"/>
                <a:ea typeface="ＭＳ Ｐゴシック" charset="0"/>
                <a:cs typeface="Calibri" charset="0"/>
                <a:sym typeface="Calibri" charset="0"/>
              </a:rPr>
              <a:t>Primary Key    (in database) – a field, uniquely identifies each record in a </a:t>
            </a:r>
            <a:r>
              <a:rPr lang="en-US" sz="2600" dirty="0" smtClean="0">
                <a:latin typeface="Calibri" charset="0"/>
                <a:ea typeface="ＭＳ Ｐゴシック" charset="0"/>
                <a:cs typeface="Calibri" charset="0"/>
                <a:sym typeface="Calibri" charset="0"/>
              </a:rPr>
              <a:t>file.</a:t>
            </a:r>
          </a:p>
          <a:p>
            <a:pPr marL="0" lvl="1" indent="0">
              <a:buSzPct val="25000"/>
              <a:buNone/>
            </a:pPr>
            <a:r>
              <a:rPr lang="en-US" sz="2000" dirty="0" smtClean="0">
                <a:latin typeface="Calibri" charset="0"/>
                <a:ea typeface="ＭＳ Ｐゴシック" charset="0"/>
                <a:cs typeface="Calibri" charset="0"/>
                <a:sym typeface="Calibri" charset="0"/>
              </a:rPr>
              <a:t>also </a:t>
            </a:r>
            <a:r>
              <a:rPr lang="en-US" sz="2000" dirty="0">
                <a:latin typeface="Calibri" charset="0"/>
                <a:ea typeface="ＭＳ Ｐゴシック" charset="0"/>
                <a:cs typeface="Calibri" charset="0"/>
                <a:sym typeface="Calibri" charset="0"/>
              </a:rPr>
              <a:t>known as a </a:t>
            </a:r>
            <a:r>
              <a:rPr lang="en-US" sz="2000" b="1" dirty="0">
                <a:latin typeface="Calibri" charset="0"/>
                <a:ea typeface="ＭＳ Ｐゴシック" charset="0"/>
                <a:cs typeface="Calibri" charset="0"/>
                <a:sym typeface="Calibri" charset="0"/>
              </a:rPr>
              <a:t>key </a:t>
            </a:r>
            <a:r>
              <a:rPr lang="en-US" sz="2000" b="1" dirty="0" smtClean="0">
                <a:latin typeface="Calibri" charset="0"/>
                <a:ea typeface="ＭＳ Ｐゴシック" charset="0"/>
                <a:cs typeface="Calibri" charset="0"/>
                <a:sym typeface="Calibri" charset="0"/>
              </a:rPr>
              <a:t>field</a:t>
            </a:r>
          </a:p>
          <a:p>
            <a:pPr marL="0" lvl="1" indent="0">
              <a:buSzPct val="25000"/>
              <a:buNone/>
            </a:pPr>
            <a:r>
              <a:rPr lang="en-US" sz="2000" dirty="0" smtClean="0">
                <a:latin typeface="Calibri" charset="0"/>
                <a:ea typeface="ＭＳ Ｐゴシック" charset="0"/>
                <a:cs typeface="Calibri" charset="0"/>
                <a:sym typeface="Calibri" charset="0"/>
              </a:rPr>
              <a:t>data </a:t>
            </a:r>
            <a:r>
              <a:rPr lang="en-US" sz="2000" dirty="0">
                <a:latin typeface="Calibri" charset="0"/>
                <a:ea typeface="ＭＳ Ｐゴシック" charset="0"/>
                <a:cs typeface="Calibri" charset="0"/>
                <a:sym typeface="Calibri" charset="0"/>
              </a:rPr>
              <a:t>(in the field) is </a:t>
            </a:r>
            <a:r>
              <a:rPr lang="en-US" sz="2000" dirty="0" smtClean="0">
                <a:latin typeface="Calibri" charset="0"/>
                <a:ea typeface="ＭＳ Ｐゴシック" charset="0"/>
                <a:cs typeface="Calibri" charset="0"/>
                <a:sym typeface="Calibri" charset="0"/>
              </a:rPr>
              <a:t>unique.</a:t>
            </a:r>
          </a:p>
          <a:p>
            <a:pPr marL="0" lvl="1" indent="0">
              <a:buSzPct val="25000"/>
              <a:buNone/>
            </a:pPr>
            <a:r>
              <a:rPr lang="en-US" sz="2000" dirty="0" smtClean="0">
                <a:latin typeface="Calibri" charset="0"/>
                <a:ea typeface="ＭＳ Ｐゴシック" charset="0"/>
                <a:cs typeface="Calibri" charset="0"/>
                <a:sym typeface="Calibri" charset="0"/>
              </a:rPr>
              <a:t>can </a:t>
            </a:r>
            <a:r>
              <a:rPr lang="en-US" sz="2000" dirty="0">
                <a:latin typeface="Calibri" charset="0"/>
                <a:ea typeface="ＭＳ Ｐゴシック" charset="0"/>
                <a:cs typeface="Calibri" charset="0"/>
                <a:sym typeface="Calibri" charset="0"/>
              </a:rPr>
              <a:t>be used to integrate data in database.</a:t>
            </a:r>
          </a:p>
          <a:p>
            <a:pPr marL="0" indent="0">
              <a:buNone/>
            </a:pPr>
            <a:endParaRPr lang="en-US" dirty="0"/>
          </a:p>
        </p:txBody>
      </p:sp>
      <p:pic>
        <p:nvPicPr>
          <p:cNvPr id="4" name="Shape 66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750" y="2246656"/>
            <a:ext cx="420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929601" y="1408381"/>
            <a:ext cx="184666" cy="369332"/>
          </a:xfrm>
          <a:prstGeom prst="rect">
            <a:avLst/>
          </a:prstGeom>
          <a:noFill/>
        </p:spPr>
        <p:txBody>
          <a:bodyPr wrap="none" rtlCol="0">
            <a:spAutoFit/>
          </a:bodyPr>
          <a:lstStyle/>
          <a:p>
            <a:endParaRPr lang="en-US" dirty="0"/>
          </a:p>
        </p:txBody>
      </p:sp>
      <p:pic>
        <p:nvPicPr>
          <p:cNvPr id="6" name="Shape 65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689" y="3017767"/>
            <a:ext cx="3623446" cy="215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hape 657"/>
          <p:cNvCxnSpPr>
            <a:cxnSpLocks noChangeShapeType="1"/>
          </p:cNvCxnSpPr>
          <p:nvPr/>
        </p:nvCxnSpPr>
        <p:spPr bwMode="auto">
          <a:xfrm>
            <a:off x="4803036" y="3517577"/>
            <a:ext cx="421496" cy="0"/>
          </a:xfrm>
          <a:prstGeom prst="straightConnector1">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405053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7670</TotalTime>
  <Words>2375</Words>
  <Application>Microsoft Macintosh PowerPoint</Application>
  <PresentationFormat>On-screen Show (4:3)</PresentationFormat>
  <Paragraphs>657</Paragraphs>
  <Slides>49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Visio.Drawing.6</vt:lpstr>
      <vt:lpstr>Database</vt:lpstr>
      <vt:lpstr>Introduction to Database &amp; DBMS</vt:lpstr>
      <vt:lpstr>What’s SQL</vt:lpstr>
      <vt:lpstr>What’s NoSQL</vt:lpstr>
      <vt:lpstr>Relational databases  VS NoSQL</vt:lpstr>
      <vt:lpstr>Basic Concept of Database</vt:lpstr>
      <vt:lpstr>Basic Concept of Database</vt:lpstr>
      <vt:lpstr>Basic Concept of Database</vt:lpstr>
      <vt:lpstr>Primary Key</vt:lpstr>
      <vt:lpstr>Primary Key</vt:lpstr>
      <vt:lpstr>Foreign Key</vt:lpstr>
      <vt:lpstr>Composite Key</vt:lpstr>
      <vt:lpstr>Primary Key &amp; Foreign Key</vt:lpstr>
      <vt:lpstr>Normalization</vt:lpstr>
      <vt:lpstr>Normalization</vt:lpstr>
      <vt:lpstr>Normalization</vt:lpstr>
      <vt:lpstr>Steps of Normalization</vt:lpstr>
      <vt:lpstr>First Normal Form (1NF)</vt:lpstr>
      <vt:lpstr>First Normal Form (1NF)</vt:lpstr>
      <vt:lpstr>First Normal Form (1NF)</vt:lpstr>
      <vt:lpstr>Functional Dependencies</vt:lpstr>
      <vt:lpstr>Functional Dependencies</vt:lpstr>
      <vt:lpstr>Second Normal Form (2NF)</vt:lpstr>
      <vt:lpstr>Second Normal Form (2NF)</vt:lpstr>
      <vt:lpstr>Second Normal Form (2NF)</vt:lpstr>
      <vt:lpstr>Third Normal Form (3NF)</vt:lpstr>
      <vt:lpstr>Third Normal Form (3NF)</vt:lpstr>
      <vt:lpstr>Third Normal Form (3NF)</vt:lpstr>
      <vt:lpstr>Boyce Codd Normal Form (BCNF) – 3.5NF</vt:lpstr>
      <vt:lpstr>Boyce Codd Normal Form (BCNF) – 3.5NF</vt:lpstr>
      <vt:lpstr>Boyce Codd Normal Form (BCNF) – 3.5NF</vt:lpstr>
      <vt:lpstr>Study Case</vt:lpstr>
      <vt:lpstr>Study Case</vt:lpstr>
      <vt:lpstr>Entity Relationship</vt:lpstr>
      <vt:lpstr>Entity Relationship</vt:lpstr>
      <vt:lpstr>Entity Relationship  ( Cardinality )</vt:lpstr>
      <vt:lpstr>Entity Relationship  ( Cardinality )</vt:lpstr>
      <vt:lpstr>Entity Relationship  ( Cardinality )</vt:lpstr>
      <vt:lpstr>Classification of Relationship</vt:lpstr>
      <vt:lpstr>Cardinality Constraints </vt:lpstr>
      <vt:lpstr>Cardinality Constraints Example</vt:lpstr>
      <vt:lpstr>Cardinality Constraints Example</vt:lpstr>
      <vt:lpstr>General Steps to create an ERD</vt:lpstr>
      <vt:lpstr>Steps in building an ERD</vt:lpstr>
      <vt:lpstr>Developing an ERD</vt:lpstr>
      <vt:lpstr>Study Case</vt:lpstr>
      <vt:lpstr>MYSQL Database </vt:lpstr>
      <vt:lpstr>Why Use MYSQL</vt:lpstr>
      <vt:lpstr>Create Structure Table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Jupiter Zhuo</dc:creator>
  <cp:lastModifiedBy>Jupiter Zhuo</cp:lastModifiedBy>
  <cp:revision>202</cp:revision>
  <dcterms:created xsi:type="dcterms:W3CDTF">2017-01-18T10:36:33Z</dcterms:created>
  <dcterms:modified xsi:type="dcterms:W3CDTF">2017-01-29T05:53:52Z</dcterms:modified>
</cp:coreProperties>
</file>