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1" r:id="rId4"/>
    <p:sldId id="260" r:id="rId5"/>
    <p:sldId id="262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F6C"/>
    <a:srgbClr val="2E4158"/>
    <a:srgbClr val="273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96CD9-0248-3B43-8DC0-5CD18E54004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E699-BFB1-0A41-971E-13AB1711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5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9CCE-9736-8745-9D81-CC4939A4794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F453-DC52-AD4D-94A0-BEFB36B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584200" y="5998280"/>
            <a:ext cx="3517900" cy="195439"/>
          </a:xfrm>
          <a:prstGeom prst="rect">
            <a:avLst/>
          </a:prstGeom>
          <a:solidFill>
            <a:srgbClr val="374F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371600" y="1095837"/>
            <a:ext cx="7315200" cy="4394200"/>
          </a:xfrm>
          <a:prstGeom prst="rect">
            <a:avLst/>
          </a:prstGeom>
          <a:solidFill>
            <a:srgbClr val="374F6C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_83006385_code.jpg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476837"/>
            <a:ext cx="7874000" cy="4426142"/>
          </a:xfrm>
          <a:prstGeom prst="rect">
            <a:avLst/>
          </a:prstGeom>
          <a:solidFill>
            <a:srgbClr val="27384B"/>
          </a:solidFill>
          <a:effectLst/>
          <a:scene3d>
            <a:camera prst="orthographicFront"/>
            <a:lightRig rig="threePt" dir="t"/>
          </a:scene3d>
          <a:sp3d extrusionH="76200">
            <a:extrusionClr>
              <a:srgbClr val="374F6C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556500" cy="1470025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91E1-0C90-264D-8DDA-5DD4BF03B0ED}" type="datetime1">
              <a:rPr lang="en-ID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angsacerdas.png"/>
          <p:cNvPicPr>
            <a:picLocks noChangeAspect="1"/>
          </p:cNvPicPr>
          <p:nvPr userDrawn="1"/>
        </p:nvPicPr>
        <p:blipFill>
          <a:blip r:embed="rId3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0805"/>
            <a:ext cx="2133600" cy="74676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rot="10800000" flipV="1">
            <a:off x="520510" y="5924154"/>
            <a:ext cx="334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Bangsacerdas</a:t>
            </a:r>
            <a:r>
              <a:rPr lang="en-US" sz="1400" b="1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institute</a:t>
            </a:r>
            <a:endParaRPr lang="en-US" sz="1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 flipH="1">
            <a:off x="292100" y="370468"/>
            <a:ext cx="393700" cy="415395"/>
            <a:chOff x="8399119" y="274641"/>
            <a:chExt cx="477519" cy="41539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10800000" flipH="1">
            <a:off x="8458200" y="5876043"/>
            <a:ext cx="393700" cy="415395"/>
            <a:chOff x="8399119" y="274641"/>
            <a:chExt cx="477519" cy="415395"/>
          </a:xfrm>
        </p:grpSpPr>
        <p:sp>
          <p:nvSpPr>
            <p:cNvPr id="23" name="Rectangle 22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/>
          <p:cNvSpPr txBox="1">
            <a:spLocks/>
          </p:cNvSpPr>
          <p:nvPr userDrawn="1"/>
        </p:nvSpPr>
        <p:spPr>
          <a:xfrm>
            <a:off x="685800" y="4010949"/>
            <a:ext cx="75565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600" kern="1200">
                <a:solidFill>
                  <a:schemeClr val="bg1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Bangsacerdas</a:t>
            </a:r>
            <a:r>
              <a:rPr lang="en-US" sz="2400" dirty="0" smtClean="0"/>
              <a:t> institute </a:t>
            </a:r>
            <a:r>
              <a:rPr lang="en-US" sz="2400" baseline="0" dirty="0" smtClean="0"/>
              <a:t>Batch 1 : 2</a:t>
            </a:r>
            <a:r>
              <a:rPr lang="id-ID" sz="2400" baseline="0" dirty="0" smtClean="0"/>
              <a:t>3</a:t>
            </a:r>
            <a:r>
              <a:rPr lang="en-US" sz="2400" baseline="0" dirty="0" smtClean="0"/>
              <a:t> January 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4B12-5CE2-BA4B-98F2-EF503F0312B8}" type="datetime1">
              <a:rPr lang="en-ID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136C-1353-554F-A1E6-83894E55DF0C}" type="datetime1">
              <a:rPr lang="en-ID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562601" cy="1532456"/>
          </a:xfrm>
        </p:spPr>
        <p:txBody>
          <a:bodyPr>
            <a:noAutofit/>
          </a:bodyPr>
          <a:lstStyle>
            <a:lvl1pPr>
              <a:defRPr sz="4800" b="1">
                <a:solidFill>
                  <a:srgbClr val="27384B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6656"/>
            <a:ext cx="8229600" cy="3879507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bangsacerdas.png"/>
          <p:cNvPicPr>
            <a:picLocks noChangeAspect="1"/>
          </p:cNvPicPr>
          <p:nvPr userDrawn="1"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44185"/>
            <a:ext cx="2133600" cy="74676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0800000" flipV="1">
            <a:off x="264158" y="6387644"/>
            <a:ext cx="253623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Bangsacerdas</a:t>
            </a:r>
            <a:r>
              <a:rPr lang="en-US" sz="1400" b="1" baseline="0" dirty="0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 Institute 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399119" y="274641"/>
            <a:ext cx="477519" cy="415395"/>
            <a:chOff x="8399119" y="274641"/>
            <a:chExt cx="477519" cy="41539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0800000">
            <a:off x="218439" y="5894391"/>
            <a:ext cx="477519" cy="415395"/>
            <a:chOff x="8399119" y="274641"/>
            <a:chExt cx="477519" cy="41539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5798781" y="6371666"/>
            <a:ext cx="5200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Bangsacerdas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institute </a:t>
            </a:r>
            <a:r>
              <a:rPr lang="en-US" sz="1800" baseline="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Batch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9446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B5F2-2DDF-0548-8F5B-A00FA6EA59D9}" type="datetime1">
              <a:rPr lang="en-ID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5690-C0E1-FA46-A5B2-576ED50982E2}" type="datetime1">
              <a:rPr lang="en-ID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3B36-34C3-9D43-899F-4F5959394E18}" type="datetime1">
              <a:rPr lang="en-ID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44C6-177D-D043-B2D3-98F8B2F4DD32}" type="datetime1">
              <a:rPr lang="en-ID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25F6-7F39-7D4D-B9EA-13F872DF7C4A}" type="datetime1">
              <a:rPr lang="en-ID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8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C81-48DC-1E4E-8C02-5C8DA6B4E6AE}" type="datetime1">
              <a:rPr lang="en-ID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182-DB29-4648-BE18-620B89E3C407}" type="datetime1">
              <a:rPr lang="en-ID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4657-1114-1F4F-BE14-C10E90D9C7F1}" type="datetime1">
              <a:rPr lang="en-ID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Bootstrap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Typhography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&lt;div class="row"&gt;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&lt;h1&gt;Heading&lt;/h1&gt;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&lt;div class="col-md-12"&gt;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&lt;h1&gt;I'm Heading1 h1&lt;/h1&gt;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&lt;h2&gt;I'm Heading2 h2&lt;/h2&gt;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&lt;h3&gt;I'm Heading3 h3&lt;/h3&gt;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&lt;h4&gt;I'm Heading4 h4&lt;/h4&gt;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&lt;h5&gt;I'm Heading5 h5&lt;/h5&gt;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&lt;h6&gt;I'm Heading6 h6&lt;/h6&gt;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&lt;/div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&lt;/div&gt;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5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Jumbotron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&lt;div class="row"&gt;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&lt;h1&gt;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Jumbotron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&lt;div class="col-md-12"&gt;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&lt;div class="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jumbotron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  &lt;h1&gt;Hello, world!&lt;/h1&gt;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&lt;/div&gt;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9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Typhography Text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&lt;div class="row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id-ID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&lt;div class="col-md-12"&gt;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 class = "text-left"&gt;Left aligned text.&lt;/p&gt;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 class = "text-center"&gt;Center aligned text.&lt;/p&gt;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 class = "text-right"&gt;Right aligned text.&lt;/p&gt;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 class = "text-muted"&gt;This content is muted&lt;/p&gt;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 class = "text-primary"&gt;This content carries a primary class&lt;/p&gt;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 class = "text-success"&gt;This content carries a success class&lt;/p&gt;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 class = "text-info"&gt;This content carries a info class&lt;/p&gt;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 class = "text-warning"&gt;This content carries a warning class&lt;/p&gt;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 class = "text-danger"&gt;This content carries a danger class&lt;/p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div&gt;</a:t>
            </a:r>
            <a:endParaRPr lang="id-ID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14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8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div class="container"&gt;</a:t>
            </a:r>
          </a:p>
          <a:p>
            <a:pPr marL="0" indent="0"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&lt;h2&gt;Button Styles&lt;/h2&gt;</a:t>
            </a:r>
          </a:p>
          <a:p>
            <a:pPr marL="0" indent="0"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&lt;button type="button" class="btn btn-default"&gt;Default&lt;/button&gt;</a:t>
            </a:r>
          </a:p>
          <a:p>
            <a:pPr marL="0" indent="0"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&lt;button type="button" class="btn btn-primary"&gt;Primary&lt;/button&gt;</a:t>
            </a:r>
          </a:p>
          <a:p>
            <a:pPr marL="0" indent="0"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&lt;button type="button" class="btn btn-success"&gt;Success&lt;/button&gt;</a:t>
            </a:r>
          </a:p>
          <a:p>
            <a:pPr marL="0" indent="0"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&lt;button type="button" class="btn btn-info"&gt;Info&lt;/button&gt;</a:t>
            </a:r>
          </a:p>
          <a:p>
            <a:pPr marL="0" indent="0"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&lt;button type="button" class="btn btn-warning"&gt;Warning&lt;/button&gt;</a:t>
            </a:r>
          </a:p>
          <a:p>
            <a:pPr marL="0" indent="0"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&lt;button type="button" class="btn btn-danger"&gt;Danger&lt;/button&gt;</a:t>
            </a:r>
          </a:p>
          <a:p>
            <a:pPr marL="0" indent="0"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  &lt;button type="button" class="btn btn-link"&gt;Link&lt;/button&gt;      </a:t>
            </a:r>
          </a:p>
          <a:p>
            <a:pPr marL="0" indent="0">
              <a:buNone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4661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 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div class="container"&gt;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&lt;a href="#" class="btn btn-info" role="button"&gt;Link Button&lt;/a&gt;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&lt;button type="button" class="btn btn-info"&gt;Button&lt;/button&gt;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&lt;input type="button" class="btn btn-info" value="Input Button"&gt;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&lt;input type="submit" class="btn btn-info" value="Submit Button"&gt;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1060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Ukuran 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div class="container"&gt;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&lt;button type="button" class="btn btn-primary btn-lg"&gt;Large&lt;/button&gt;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&lt;button type="button" class="btn btn-primary btn-md"&gt;Medium&lt;/button&gt;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&lt;button type="button" class="btn btn-primary btn-sm"&gt;Small&lt;/button&gt;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&lt;button type="button" class="btn btn-primary btn-xs"&gt;XSmall&lt;/button&gt;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2270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Ragam 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div class="container"&gt;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&lt;button type="button" class="btn btn-primary btn-block"&gt;Button 1&lt;/button&gt;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&lt;button type="button" class="btn btn-primary active"&gt;Active Primary&lt;/button&gt;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&lt;button type="button" class="btn btn-primary disabled"&gt;Disabled Primary&lt;/button&gt;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549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&lt;div class="row"&gt;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&lt;h1&gt;Form Biasa&lt;/h1&gt;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&lt;form role = "form"&gt;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"form-group"&gt;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&lt;label for = "name"&gt;Name&lt;/label&gt;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&lt;input type = "text" class = "form-control" id = "name" placeholder = "Enter Name"&gt;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"form-group"&gt;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&lt;label for = "inputfile"&gt;File input&lt;/label&gt;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&lt;input type = "file" id = "inputfile"&gt;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&lt;p class = "help-block"&gt;Example block-level help text here.&lt;/p&gt;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"checkbox"&gt;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&lt;label&gt;&lt;input type = "checkbox"&gt; Check me out&lt;/label&gt;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   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&lt;button type = "submit" class = "btn btn-default"&gt;Submit&lt;/button&gt;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&lt;/form&gt;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9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Inline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div class="row"&gt;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&lt;h1&gt;Form Segaris&lt;/h1&gt;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&lt;form class = "form-inline" role = "form"&gt;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"form-group"&gt;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&lt;label class = "sr-only" for = "name"&gt;Name&lt;/label&gt;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&lt;input type = "text" class = "form-control" id = "name" placeholder = "Enter Name"&gt;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"form-group"&gt;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&lt;label class = "sr-only" for = "inputfile"&gt;File input&lt;/label&gt;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&lt;input type = "file" id = "inputfile"&gt;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"checkbox"&gt;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&lt;label&gt;&lt;input type = "checkbox"&gt; Check me out&lt;/label&gt;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&lt;button type = "submit" class = "btn btn-default"&gt;Submit&lt;/button&gt;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&lt;/form&gt;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0673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Horizontal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&lt;div class="row"&gt;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&lt;h1&gt;Form Horizontal&lt;/h1&gt;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&lt;form class = "form-horizontal" role = "form"&gt;   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"form-group"&gt;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&lt;label for = "firstname" class = "col-sm-2 control-label"&gt;First Name&lt;/label&gt;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&lt;div class = "col-sm-10"&gt;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 &lt;input type = "text" class = "form-control" id = "firstname" placeholder = "Enter First Name"&gt;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"form-group"&gt;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&lt;label for = "lastname" class = "col-sm-2 control-label"&gt;Last Name&lt;/label&gt;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&lt;div class = "col-sm-10"&gt;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 &lt;input type = "text" class = "form-control" id = "lastname" placeholder = "Enter Last Name"&gt;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"form-group"&gt;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&lt;div class = "col-sm-offset-2 col-sm-10"&gt;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 &lt;div class = "checkbox"&gt;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&lt;label&gt;&lt;input type = "checkbox"&gt; Remember me&lt;/label&gt;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&lt;div class = "form-group"&gt;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&lt;div class = "col-sm-offset-2 col-sm-10"&gt;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 &lt;button type = "submit" class = "btn btn-default"&gt;Sign in&lt;/button&gt;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&lt;/form&gt;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41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Apa itu Bootstrap</a:t>
            </a:r>
          </a:p>
          <a:p>
            <a:pPr marL="0" indent="0">
              <a:buNone/>
            </a:pPr>
            <a:r>
              <a:rPr lang="id-ID" dirty="0" smtClean="0"/>
              <a:t>Setup Bootstrap</a:t>
            </a:r>
          </a:p>
          <a:p>
            <a:pPr marL="0" indent="0">
              <a:buNone/>
            </a:pPr>
            <a:r>
              <a:rPr lang="id-ID" dirty="0" smtClean="0"/>
              <a:t>Layout Menu &amp; Grid</a:t>
            </a:r>
          </a:p>
          <a:p>
            <a:pPr marL="0" indent="0">
              <a:buNone/>
            </a:pPr>
            <a:r>
              <a:rPr lang="id-ID" dirty="0" smtClean="0"/>
              <a:t>Typhography</a:t>
            </a:r>
          </a:p>
          <a:p>
            <a:pPr marL="0" indent="0">
              <a:buNone/>
            </a:pPr>
            <a:r>
              <a:rPr lang="id-ID" dirty="0" smtClean="0"/>
              <a:t>Button</a:t>
            </a:r>
          </a:p>
          <a:p>
            <a:pPr marL="0" indent="0">
              <a:buNone/>
            </a:pPr>
            <a:r>
              <a:rPr lang="id-ID" dirty="0" smtClean="0"/>
              <a:t>Form</a:t>
            </a:r>
          </a:p>
          <a:p>
            <a:pPr marL="0" indent="0">
              <a:buNone/>
            </a:pPr>
            <a:r>
              <a:rPr lang="id-ID" dirty="0" smtClean="0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Alert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div class = "alert alert-success"&gt;Success! Berhasil hore.&lt;/div&gt;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&lt;div class = "alert alert-info"&gt;Info! Informasi berita.&lt;/div&gt;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&lt;div class = "alert alert-warning"&gt;Warning ! Jangan dilanjutkan.&lt;/div&gt;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&lt;div class = "alert alert-danger"&gt;Error ! Jangan dilanjutkan.&lt;/div&gt;</a:t>
            </a:r>
          </a:p>
          <a:p>
            <a:pPr marL="0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6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Alert Dismissable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&lt;div class = "alert alert-success alert-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dismissable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&lt;button type = "button" class = "close" data-dismiss = "alert" aria-hidden = "true"&gt;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&amp;times;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&lt;/button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Success!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Berhasil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12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&lt;div class="row"&gt;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&lt;table&gt;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   &lt;caption&gt;Layout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Tabel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Dasar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&lt;/caption&gt;			   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  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thead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 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&gt;Name&lt;/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&gt;City&lt;/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  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   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thead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  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 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 &lt;td&gt;Dimas&lt;/td&gt;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 &lt;td&gt;Medan&lt;/td&gt;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  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 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 &lt;td&gt;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Santi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	 &lt;td&gt;Bali&lt;/td&gt;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  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   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&lt;/table&gt;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&lt;/div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0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div class="container"&gt;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&lt;h2&gt;Pojok tumpul&lt;/h2&gt;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&lt;p&gt;Menggunakan .img-rounded (tidak tersedia pada IE8):&lt;/p&gt;            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&lt;img src="gambar.jpg" class="img-rounded" alt="Gambar" width="304" height="236"&gt; 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300359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Image Lingkaran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div class="container"&gt;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&lt;h2&gt;Lingkaran&lt;/h2&gt;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&lt;p&gt;kelas .img-circle memungkinkan gambar dibingkai dalam lingkaran (tidak tersedia pada IE8):&lt;/p&gt;            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&lt;img src="gambar.jpg" class="img-circle" alt="Gambar" width="236" height="236"&gt; 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06399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Panel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&lt;div class="row"&gt;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&lt;div class="panel panel-default"&gt;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&lt;div class="panel-body"&gt;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Contoh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Panel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Biasa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84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Panel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&lt;div class="row"&gt;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&lt;div class="panel panel-default"&gt;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  &lt;div class="panel-heading"&gt;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&lt;h3 class="panel-title"&gt;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Panel&lt;/h3&gt;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  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  &lt;div class="panel-body"&gt;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Isi Panel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  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  &lt;div class="panel-footer"&gt;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Akhir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Panel&lt;/div&gt;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&lt;/div&gt;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5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&lt;div class="row"&gt;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class="well"&gt;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Contoh well, well bisa digunakan untuk berbagai macam pesan khusus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&lt;/div&gt;</a:t>
            </a:r>
          </a:p>
        </p:txBody>
      </p:sp>
    </p:spTree>
    <p:extLst>
      <p:ext uri="{BB962C8B-B14F-4D97-AF65-F5344CB8AC3E}">
        <p14:creationId xmlns:p14="http://schemas.microsoft.com/office/powerpoint/2010/main" val="176363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Modal 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&lt;button class = "btn btn-primary btn-lg" data-toggle = "modal" data-target = "#myModal"&gt;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Launch demo modal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67895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&lt;div class = "modal fade" id = "myModal" tabindex = "-1" role = "dialog" 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aria-labelledby = "myModalLabel" aria-hidden = "true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&lt;div class = "modal-dialog"&gt;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&lt;div class = "modal-content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"&gt;     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&lt;div class = "modal-header"&gt;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&lt;button type = "button" class = "close" data-dismiss = "modal" aria-hidden = "true"&gt;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         &amp;times;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   &lt;/button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&lt;h4 class = "modal-title" id = "myModalLabel"&gt;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   Judul Modal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   &lt;/h4&gt;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&lt;/div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&lt;div class = "modal-body"&gt;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Isi text modal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&lt;/div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&lt;div class = "modal-footer"&gt;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   &lt;button type = "button" class = "btn btn-default" data-dismiss = "modal"&gt;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      Close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   &lt;/button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   &lt;button type = "button" class = "btn btn-primary"&gt;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Submit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   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   &lt;/div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   &lt;/div&gt;&lt;!-- /.modal-content --&gt;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 &lt;/div&gt;&lt;!-- /.modal-dialog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&lt;/div&gt;&lt;!-- /.modal --&gt;</a:t>
            </a:r>
          </a:p>
        </p:txBody>
      </p:sp>
    </p:spTree>
    <p:extLst>
      <p:ext uri="{BB962C8B-B14F-4D97-AF65-F5344CB8AC3E}">
        <p14:creationId xmlns:p14="http://schemas.microsoft.com/office/powerpoint/2010/main" val="178237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Table</a:t>
            </a:r>
          </a:p>
          <a:p>
            <a:pPr marL="0" indent="0">
              <a:buNone/>
            </a:pPr>
            <a:r>
              <a:rPr lang="id-ID" dirty="0" smtClean="0"/>
              <a:t>Image</a:t>
            </a:r>
          </a:p>
          <a:p>
            <a:pPr marL="0" indent="0">
              <a:buNone/>
            </a:pPr>
            <a:r>
              <a:rPr lang="id-ID" dirty="0" smtClean="0"/>
              <a:t>Panel/Well</a:t>
            </a:r>
          </a:p>
          <a:p>
            <a:pPr marL="0" indent="0">
              <a:buNone/>
            </a:pPr>
            <a:r>
              <a:rPr lang="id-ID" dirty="0" smtClean="0"/>
              <a:t>Modal</a:t>
            </a:r>
          </a:p>
          <a:p>
            <a:pPr marL="0" indent="0">
              <a:buNone/>
            </a:pPr>
            <a:r>
              <a:rPr lang="id-ID" dirty="0" smtClean="0"/>
              <a:t>Tab/Accordion</a:t>
            </a:r>
          </a:p>
          <a:p>
            <a:pPr marL="0" indent="0">
              <a:buNone/>
            </a:pPr>
            <a:r>
              <a:rPr lang="id-ID" dirty="0" smtClean="0"/>
              <a:t>Carousel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Fontawesome</a:t>
            </a:r>
          </a:p>
        </p:txBody>
      </p:sp>
    </p:spTree>
    <p:extLst>
      <p:ext uri="{BB962C8B-B14F-4D97-AF65-F5344CB8AC3E}">
        <p14:creationId xmlns:p14="http://schemas.microsoft.com/office/powerpoint/2010/main" val="1989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Accordion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d-ID" dirty="0"/>
              <a:t>&lt;div class = "panel-group" id = "accordion"&gt;</a:t>
            </a:r>
          </a:p>
          <a:p>
            <a:pPr marL="0" indent="0">
              <a:buNone/>
            </a:pPr>
            <a:r>
              <a:rPr lang="id-ID" dirty="0"/>
              <a:t>   &lt;div class = "panel panel-default"&gt;	  </a:t>
            </a:r>
          </a:p>
          <a:p>
            <a:pPr marL="0" indent="0">
              <a:buNone/>
            </a:pPr>
            <a:r>
              <a:rPr lang="id-ID" dirty="0"/>
              <a:t>	  &lt;div class = "panel-heading"&gt;</a:t>
            </a:r>
          </a:p>
          <a:p>
            <a:pPr marL="0" indent="0">
              <a:buNone/>
            </a:pPr>
            <a:r>
              <a:rPr lang="id-ID" dirty="0"/>
              <a:t>		 &lt;h4 class = "panel-title"&gt;</a:t>
            </a:r>
          </a:p>
          <a:p>
            <a:pPr marL="0" indent="0">
              <a:buNone/>
            </a:pPr>
            <a:r>
              <a:rPr lang="id-ID" dirty="0"/>
              <a:t>			&lt;a data-toggle = "collapse" data-parent = "#accordion" href = "#collapseOne"&gt;</a:t>
            </a:r>
          </a:p>
          <a:p>
            <a:pPr marL="0" indent="0">
              <a:buNone/>
            </a:pPr>
            <a:r>
              <a:rPr lang="id-ID" dirty="0"/>
              <a:t>			   Bagian Satu</a:t>
            </a:r>
          </a:p>
          <a:p>
            <a:pPr marL="0" indent="0">
              <a:buNone/>
            </a:pPr>
            <a:r>
              <a:rPr lang="id-ID" dirty="0"/>
              <a:t>			&lt;/a&gt;</a:t>
            </a:r>
          </a:p>
          <a:p>
            <a:pPr marL="0" indent="0">
              <a:buNone/>
            </a:pPr>
            <a:r>
              <a:rPr lang="id-ID" dirty="0"/>
              <a:t>		 &lt;/h4&gt;</a:t>
            </a:r>
          </a:p>
          <a:p>
            <a:pPr marL="0" indent="0">
              <a:buNone/>
            </a:pPr>
            <a:r>
              <a:rPr lang="id-ID" dirty="0"/>
              <a:t>	  &lt;/div&gt;</a:t>
            </a:r>
          </a:p>
          <a:p>
            <a:pPr marL="0" indent="0">
              <a:buNone/>
            </a:pPr>
            <a:r>
              <a:rPr lang="id-ID" dirty="0"/>
              <a:t>	  &lt;div id = "collapseOne" class = "panel-collapse collapse in"&gt;</a:t>
            </a:r>
          </a:p>
          <a:p>
            <a:pPr marL="0" indent="0">
              <a:buNone/>
            </a:pPr>
            <a:r>
              <a:rPr lang="id-ID" dirty="0"/>
              <a:t>		 &lt;div class = "panel-body"&gt;</a:t>
            </a:r>
          </a:p>
          <a:p>
            <a:pPr marL="0" indent="0">
              <a:buNone/>
            </a:pPr>
            <a:r>
              <a:rPr lang="id-ID" dirty="0"/>
              <a:t>			Data Collapse yang pertama.</a:t>
            </a:r>
          </a:p>
          <a:p>
            <a:pPr marL="0" indent="0">
              <a:buNone/>
            </a:pPr>
            <a:r>
              <a:rPr lang="id-ID" dirty="0"/>
              <a:t>		 &lt;/div&gt;</a:t>
            </a:r>
          </a:p>
          <a:p>
            <a:pPr marL="0" indent="0">
              <a:buNone/>
            </a:pPr>
            <a:r>
              <a:rPr lang="id-ID" dirty="0"/>
              <a:t>	  &lt;/div&gt;</a:t>
            </a:r>
          </a:p>
          <a:p>
            <a:pPr marL="0" indent="0">
              <a:buNone/>
            </a:pPr>
            <a:r>
              <a:rPr lang="id-ID" dirty="0"/>
              <a:t>   &lt;/div</a:t>
            </a:r>
            <a:r>
              <a:rPr lang="id-ID" dirty="0" smtClean="0"/>
              <a:t>&gt;</a:t>
            </a:r>
          </a:p>
          <a:p>
            <a:pPr marL="0" indent="0">
              <a:buNone/>
            </a:pPr>
            <a:r>
              <a:rPr lang="id-ID" dirty="0" smtClean="0"/>
              <a:t>&lt;/</a:t>
            </a:r>
            <a:r>
              <a:rPr lang="id-ID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324838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Accordion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  &lt;div class = "panel panel-default"&gt;</a:t>
            </a:r>
          </a:p>
          <a:p>
            <a:pPr marL="0" indent="0">
              <a:buNone/>
            </a:pPr>
            <a:r>
              <a:rPr lang="id-ID" dirty="0"/>
              <a:t>	  &lt;div class = "panel-heading"&gt;</a:t>
            </a:r>
          </a:p>
          <a:p>
            <a:pPr marL="0" indent="0">
              <a:buNone/>
            </a:pPr>
            <a:r>
              <a:rPr lang="id-ID" dirty="0"/>
              <a:t>		 &lt;h4 class = "panel-title"&gt;</a:t>
            </a:r>
          </a:p>
          <a:p>
            <a:pPr marL="0" indent="0">
              <a:buNone/>
            </a:pPr>
            <a:r>
              <a:rPr lang="id-ID" dirty="0"/>
              <a:t>			&lt;a data-toggle = "collapse" data-parent = "#accordion" href = "#collapseTwo"&gt;</a:t>
            </a:r>
          </a:p>
          <a:p>
            <a:pPr marL="0" indent="0">
              <a:buNone/>
            </a:pPr>
            <a:r>
              <a:rPr lang="id-ID" dirty="0"/>
              <a:t>			   Bagian Dua</a:t>
            </a:r>
          </a:p>
          <a:p>
            <a:pPr marL="0" indent="0">
              <a:buNone/>
            </a:pPr>
            <a:r>
              <a:rPr lang="id-ID" dirty="0"/>
              <a:t>			&lt;/a&gt;</a:t>
            </a:r>
          </a:p>
          <a:p>
            <a:pPr marL="0" indent="0">
              <a:buNone/>
            </a:pPr>
            <a:r>
              <a:rPr lang="id-ID" dirty="0"/>
              <a:t>		 &lt;/h4&gt;</a:t>
            </a:r>
          </a:p>
          <a:p>
            <a:pPr marL="0" indent="0">
              <a:buNone/>
            </a:pPr>
            <a:r>
              <a:rPr lang="id-ID" dirty="0"/>
              <a:t>	  &lt;/div&gt;</a:t>
            </a:r>
          </a:p>
          <a:p>
            <a:pPr marL="0" indent="0">
              <a:buNone/>
            </a:pPr>
            <a:r>
              <a:rPr lang="id-ID" dirty="0"/>
              <a:t>	  &lt;div id = "collapseTwo" class = "panel-collapse collapse"&gt;</a:t>
            </a:r>
          </a:p>
          <a:p>
            <a:pPr marL="0" indent="0">
              <a:buNone/>
            </a:pPr>
            <a:r>
              <a:rPr lang="id-ID" dirty="0"/>
              <a:t>		 &lt;div class = "panel-body"&gt;</a:t>
            </a:r>
          </a:p>
          <a:p>
            <a:pPr marL="0" indent="0">
              <a:buNone/>
            </a:pPr>
            <a:r>
              <a:rPr lang="id-ID" dirty="0"/>
              <a:t>			Data Collapse yang kedua.</a:t>
            </a:r>
          </a:p>
          <a:p>
            <a:pPr marL="0" indent="0">
              <a:buNone/>
            </a:pPr>
            <a:r>
              <a:rPr lang="id-ID" dirty="0"/>
              <a:t>		 &lt;/div&gt;</a:t>
            </a:r>
          </a:p>
          <a:p>
            <a:pPr marL="0" indent="0">
              <a:buNone/>
            </a:pPr>
            <a:r>
              <a:rPr lang="id-ID" dirty="0"/>
              <a:t>	  &lt;/div&gt;</a:t>
            </a:r>
          </a:p>
          <a:p>
            <a:pPr marL="0" indent="0">
              <a:buNone/>
            </a:pPr>
            <a:r>
              <a:rPr lang="id-ID" dirty="0"/>
              <a:t>   &lt;/div&gt;</a:t>
            </a:r>
          </a:p>
          <a:p>
            <a:pPr marL="0" indent="0">
              <a:buNone/>
            </a:pPr>
            <a:r>
              <a:rPr lang="id-ID" dirty="0"/>
              <a:t>   &lt;div class = "panel panel-default"&gt;</a:t>
            </a:r>
          </a:p>
          <a:p>
            <a:pPr marL="0" indent="0">
              <a:buNone/>
            </a:pPr>
            <a:r>
              <a:rPr lang="id-ID" dirty="0"/>
              <a:t>	  &lt;div class = "panel-heading"&gt;</a:t>
            </a:r>
          </a:p>
          <a:p>
            <a:pPr marL="0" indent="0">
              <a:buNone/>
            </a:pPr>
            <a:r>
              <a:rPr lang="id-ID" dirty="0"/>
              <a:t>		 &lt;h4 class = "panel-title"&gt;</a:t>
            </a:r>
          </a:p>
          <a:p>
            <a:pPr marL="0" indent="0">
              <a:buNone/>
            </a:pPr>
            <a:r>
              <a:rPr lang="id-ID" dirty="0"/>
              <a:t>			&lt;a data-toggle = "collapse" data-parent = "#accordion" href = "#collapseThree"&gt;</a:t>
            </a:r>
          </a:p>
          <a:p>
            <a:pPr marL="0" indent="0">
              <a:buNone/>
            </a:pPr>
            <a:r>
              <a:rPr lang="id-ID" dirty="0"/>
              <a:t>			   Bagian tiga</a:t>
            </a:r>
          </a:p>
          <a:p>
            <a:pPr marL="0" indent="0">
              <a:buNone/>
            </a:pPr>
            <a:r>
              <a:rPr lang="id-ID" dirty="0"/>
              <a:t>			&lt;/a&gt;</a:t>
            </a:r>
          </a:p>
          <a:p>
            <a:pPr marL="0" indent="0">
              <a:buNone/>
            </a:pPr>
            <a:r>
              <a:rPr lang="id-ID" dirty="0"/>
              <a:t>		 &lt;/h4&gt;</a:t>
            </a:r>
          </a:p>
          <a:p>
            <a:pPr marL="0" indent="0">
              <a:buNone/>
            </a:pPr>
            <a:r>
              <a:rPr lang="id-ID" dirty="0"/>
              <a:t>	  &lt;/div&gt;</a:t>
            </a:r>
          </a:p>
          <a:p>
            <a:pPr marL="0" indent="0">
              <a:buNone/>
            </a:pPr>
            <a:r>
              <a:rPr lang="id-ID" dirty="0"/>
              <a:t>	  &lt;div id = "collapseThree" class = "panel-collapse collapse"&gt;</a:t>
            </a:r>
          </a:p>
          <a:p>
            <a:pPr marL="0" indent="0">
              <a:buNone/>
            </a:pPr>
            <a:r>
              <a:rPr lang="id-ID" dirty="0"/>
              <a:t>		 &lt;div class = "panel-body"&gt;</a:t>
            </a:r>
          </a:p>
          <a:p>
            <a:pPr marL="0" indent="0">
              <a:buNone/>
            </a:pPr>
            <a:r>
              <a:rPr lang="id-ID" dirty="0"/>
              <a:t>			Nihil anim keffiyeh helvetica, craft beer labore wes anderson cred nesciunt </a:t>
            </a:r>
          </a:p>
          <a:p>
            <a:pPr marL="0" indent="0">
              <a:buNone/>
            </a:pPr>
            <a:r>
              <a:rPr lang="id-ID" dirty="0"/>
              <a:t>			   sapiente ea proident. Ad vegan excepteur butcher vice lomo.</a:t>
            </a:r>
          </a:p>
          <a:p>
            <a:pPr marL="0" indent="0">
              <a:buNone/>
            </a:pPr>
            <a:r>
              <a:rPr lang="id-ID" dirty="0"/>
              <a:t>		 &lt;/div&gt;</a:t>
            </a:r>
          </a:p>
          <a:p>
            <a:pPr marL="0" indent="0">
              <a:buNone/>
            </a:pPr>
            <a:r>
              <a:rPr lang="id-ID" dirty="0"/>
              <a:t>	  &lt;/div&gt;</a:t>
            </a:r>
          </a:p>
          <a:p>
            <a:pPr marL="0" indent="0">
              <a:buNone/>
            </a:pPr>
            <a:r>
              <a:rPr lang="id-ID" dirty="0"/>
              <a:t>   &lt;/div&gt;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6520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d-ID" dirty="0"/>
              <a:t>		&lt;div class="row"&gt;</a:t>
            </a:r>
          </a:p>
          <a:p>
            <a:pPr marL="0" indent="0">
              <a:buNone/>
            </a:pPr>
            <a:r>
              <a:rPr lang="id-ID" dirty="0"/>
              <a:t>			&lt;h1&gt;Contoh Penggunaan&lt;/h1&gt;</a:t>
            </a:r>
          </a:p>
          <a:p>
            <a:pPr marL="0" indent="0">
              <a:buNone/>
            </a:pPr>
            <a:r>
              <a:rPr lang="id-ID" dirty="0"/>
              <a:t>			&lt;div class="col-md-12"&gt;</a:t>
            </a:r>
          </a:p>
          <a:p>
            <a:pPr marL="0" indent="0">
              <a:buNone/>
            </a:pPr>
            <a:r>
              <a:rPr lang="id-ID" dirty="0"/>
              <a:t>				&lt;ul class="nav nav-tabs"&gt;</a:t>
            </a:r>
          </a:p>
          <a:p>
            <a:pPr marL="0" indent="0">
              <a:buNone/>
            </a:pPr>
            <a:r>
              <a:rPr lang="id-ID" dirty="0"/>
              <a:t>				  &lt;li role="presentation" class="active"&gt;&lt;a data-toggle="tab" href="#tab1</a:t>
            </a:r>
            <a:r>
              <a:rPr lang="id-ID" dirty="0" smtClean="0"/>
              <a:t>"&gt;Beranda&lt;/</a:t>
            </a:r>
            <a:r>
              <a:rPr lang="id-ID" dirty="0"/>
              <a:t>a&gt;&lt;/li&gt;</a:t>
            </a:r>
          </a:p>
          <a:p>
            <a:pPr marL="0" indent="0">
              <a:buNone/>
            </a:pPr>
            <a:r>
              <a:rPr lang="id-ID" dirty="0"/>
              <a:t>				  &lt;li role="presentation"&gt;&lt;a data-toggle="tab" href="#tab2"&gt;Profile&lt;/a&gt;&lt;/li&gt;</a:t>
            </a:r>
          </a:p>
          <a:p>
            <a:pPr marL="0" indent="0">
              <a:buNone/>
            </a:pPr>
            <a:r>
              <a:rPr lang="id-ID" dirty="0"/>
              <a:t>				  &lt;li role="presentation"&gt;&lt;a data-toggle="tab" href="#tab3</a:t>
            </a:r>
            <a:r>
              <a:rPr lang="id-ID" dirty="0" smtClean="0"/>
              <a:t>"&gt;Pesan&lt;/</a:t>
            </a:r>
            <a:r>
              <a:rPr lang="id-ID" dirty="0"/>
              <a:t>a&gt;&lt;/li&gt;</a:t>
            </a:r>
          </a:p>
          <a:p>
            <a:pPr marL="0" indent="0">
              <a:buNone/>
            </a:pPr>
            <a:r>
              <a:rPr lang="id-ID" dirty="0"/>
              <a:t>				&lt;/ul&gt;</a:t>
            </a:r>
          </a:p>
          <a:p>
            <a:pPr marL="0" indent="0">
              <a:buNone/>
            </a:pPr>
            <a:r>
              <a:rPr lang="id-ID" dirty="0"/>
              <a:t>				&lt;div class="tab-content"&gt;</a:t>
            </a:r>
          </a:p>
          <a:p>
            <a:pPr marL="0" indent="0">
              <a:buNone/>
            </a:pPr>
            <a:r>
              <a:rPr lang="id-ID" dirty="0"/>
              <a:t>				  &lt;div id="tab1" class="tab-pane fade in active"&gt;</a:t>
            </a:r>
          </a:p>
          <a:p>
            <a:pPr marL="0" indent="0">
              <a:buNone/>
            </a:pPr>
            <a:r>
              <a:rPr lang="id-ID" dirty="0"/>
              <a:t>					&lt;</a:t>
            </a:r>
            <a:r>
              <a:rPr lang="id-ID" dirty="0" smtClean="0"/>
              <a:t>h3&gt;Beranda&lt;/</a:t>
            </a:r>
            <a:r>
              <a:rPr lang="id-ID" dirty="0"/>
              <a:t>h3&gt;</a:t>
            </a:r>
          </a:p>
          <a:p>
            <a:pPr marL="0" indent="0">
              <a:buNone/>
            </a:pPr>
            <a:r>
              <a:rPr lang="id-ID" dirty="0"/>
              <a:t>					&lt;</a:t>
            </a:r>
            <a:r>
              <a:rPr lang="id-ID" dirty="0" smtClean="0"/>
              <a:t>p&gt;Isi tab beranda.&lt;/</a:t>
            </a:r>
            <a:r>
              <a:rPr lang="id-ID" dirty="0"/>
              <a:t>p&gt;</a:t>
            </a:r>
          </a:p>
          <a:p>
            <a:pPr marL="0" indent="0">
              <a:buNone/>
            </a:pPr>
            <a:r>
              <a:rPr lang="id-ID" dirty="0"/>
              <a:t>				  &lt;/div&gt;</a:t>
            </a:r>
          </a:p>
          <a:p>
            <a:pPr marL="0" indent="0">
              <a:buNone/>
            </a:pPr>
            <a:r>
              <a:rPr lang="id-ID" dirty="0"/>
              <a:t>				  &lt;div id="tab2" class="tab-pane fade in active"&gt;</a:t>
            </a:r>
          </a:p>
          <a:p>
            <a:pPr marL="0" indent="0">
              <a:buNone/>
            </a:pPr>
            <a:r>
              <a:rPr lang="id-ID" dirty="0"/>
              <a:t>					&lt;h3&gt;Profile&lt;/h3&gt;</a:t>
            </a:r>
          </a:p>
          <a:p>
            <a:pPr marL="0" indent="0">
              <a:buNone/>
            </a:pPr>
            <a:r>
              <a:rPr lang="id-ID" dirty="0"/>
              <a:t>					&lt;</a:t>
            </a:r>
            <a:r>
              <a:rPr lang="id-ID" dirty="0" smtClean="0"/>
              <a:t>p&gt;Isi Tab profile.&lt;/</a:t>
            </a:r>
            <a:r>
              <a:rPr lang="id-ID" dirty="0"/>
              <a:t>p&gt;</a:t>
            </a:r>
          </a:p>
          <a:p>
            <a:pPr marL="0" indent="0">
              <a:buNone/>
            </a:pPr>
            <a:r>
              <a:rPr lang="id-ID" dirty="0"/>
              <a:t>				  &lt;/div&gt;</a:t>
            </a:r>
          </a:p>
          <a:p>
            <a:pPr marL="0" indent="0">
              <a:buNone/>
            </a:pPr>
            <a:r>
              <a:rPr lang="id-ID" dirty="0"/>
              <a:t>				  &lt;div id="tab3" class="tab-pane fade"&gt;</a:t>
            </a:r>
          </a:p>
          <a:p>
            <a:pPr marL="0" indent="0">
              <a:buNone/>
            </a:pPr>
            <a:r>
              <a:rPr lang="id-ID" dirty="0"/>
              <a:t>					</a:t>
            </a:r>
            <a:r>
              <a:rPr lang="id-ID" dirty="0" smtClean="0"/>
              <a:t>&lt;h3&gt;Pesan&lt;/</a:t>
            </a:r>
            <a:r>
              <a:rPr lang="id-ID" dirty="0"/>
              <a:t>h3&gt;</a:t>
            </a:r>
          </a:p>
          <a:p>
            <a:pPr marL="0" indent="0">
              <a:buNone/>
            </a:pPr>
            <a:r>
              <a:rPr lang="id-ID" dirty="0"/>
              <a:t>					&lt;</a:t>
            </a:r>
            <a:r>
              <a:rPr lang="id-ID" dirty="0" smtClean="0"/>
              <a:t>p&gt;Isi tab pesan.&lt;/</a:t>
            </a:r>
            <a:r>
              <a:rPr lang="id-ID" dirty="0"/>
              <a:t>p&gt;</a:t>
            </a:r>
          </a:p>
          <a:p>
            <a:pPr marL="0" indent="0">
              <a:buNone/>
            </a:pPr>
            <a:r>
              <a:rPr lang="id-ID" dirty="0"/>
              <a:t>				  &lt;/div&gt;</a:t>
            </a:r>
          </a:p>
          <a:p>
            <a:pPr marL="0" indent="0">
              <a:buNone/>
            </a:pPr>
            <a:r>
              <a:rPr lang="id-ID" dirty="0"/>
              <a:t>				&lt;/div&gt;</a:t>
            </a:r>
          </a:p>
          <a:p>
            <a:pPr marL="0" indent="0">
              <a:buNone/>
            </a:pPr>
            <a:r>
              <a:rPr lang="id-ID" dirty="0"/>
              <a:t>			&lt;/div&gt;</a:t>
            </a:r>
          </a:p>
          <a:p>
            <a:pPr marL="0" indent="0">
              <a:buNone/>
            </a:pPr>
            <a:r>
              <a:rPr lang="id-ID" dirty="0"/>
              <a:t>		&lt;/div&gt;</a:t>
            </a:r>
          </a:p>
        </p:txBody>
      </p:sp>
    </p:spTree>
    <p:extLst>
      <p:ext uri="{BB962C8B-B14F-4D97-AF65-F5344CB8AC3E}">
        <p14:creationId xmlns:p14="http://schemas.microsoft.com/office/powerpoint/2010/main" val="3372478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Carousel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&lt;div id = </a:t>
            </a: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“carouselku" </a:t>
            </a:r>
            <a:r>
              <a:rPr lang="id-ID" sz="4400" b="1" dirty="0">
                <a:latin typeface="Courier New" pitchFamily="49" charset="0"/>
                <a:cs typeface="Courier New" pitchFamily="49" charset="0"/>
              </a:rPr>
              <a:t>class = "carousel slide"&gt;</a:t>
            </a:r>
          </a:p>
          <a:p>
            <a:pPr marL="0" indent="0">
              <a:buNone/>
            </a:pP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id-ID" sz="4400" b="1" dirty="0">
                <a:latin typeface="Courier New" pitchFamily="49" charset="0"/>
                <a:cs typeface="Courier New" pitchFamily="49" charset="0"/>
              </a:rPr>
              <a:t>ol class = "carousel-indicators"&gt;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&lt;li data-target = </a:t>
            </a: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"#carouselku" </a:t>
            </a:r>
            <a:r>
              <a:rPr lang="id-ID" sz="4400" b="1" dirty="0">
                <a:latin typeface="Courier New" pitchFamily="49" charset="0"/>
                <a:cs typeface="Courier New" pitchFamily="49" charset="0"/>
              </a:rPr>
              <a:t>data-slide-to = "0" class = "active"&gt;&lt;/li&gt;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&lt;li data-target = "#carouselku" data-slide-to = "1"&gt;&lt;/li&gt;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&lt;li data-target = "#carouselku" data-slide-to = "2"&gt;&lt;/li&gt;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&lt;/ol&gt; </a:t>
            </a:r>
            <a:endParaRPr lang="id-ID" sz="4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id-ID" sz="4400" b="1" dirty="0">
                <a:latin typeface="Courier New" pitchFamily="49" charset="0"/>
                <a:cs typeface="Courier New" pitchFamily="49" charset="0"/>
              </a:rPr>
              <a:t>div class = "carousel-inner"&gt;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&lt;div class = "item active"&gt;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   &lt;img src = "gambar1.jpg" alt = "First slide"&gt;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&lt;/div</a:t>
            </a: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&gt;   </a:t>
            </a:r>
            <a:endParaRPr lang="id-ID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&lt;div class = "item"&gt;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   &lt;img src = "gambar2.jpg" alt = "Second slide"&gt;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&lt;/div</a:t>
            </a: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&lt;div class = "item"&gt;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   &lt;img src = "gambar3.jpg" alt = "Third slide"&gt;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id-ID" sz="4400" b="1" dirty="0">
                <a:latin typeface="Courier New" pitchFamily="49" charset="0"/>
                <a:cs typeface="Courier New" pitchFamily="49" charset="0"/>
              </a:rPr>
              <a:t>   &lt;/div</a:t>
            </a: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   &lt;a class = "carousel-control left" href = "#carouselku" data-slide = "prev"&gt;&amp;lsaquo;&lt;/a&gt;</a:t>
            </a:r>
          </a:p>
          <a:p>
            <a:pPr marL="0" indent="0">
              <a:buNone/>
            </a:pP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d-ID" sz="4400" b="1" dirty="0">
                <a:latin typeface="Courier New" pitchFamily="49" charset="0"/>
                <a:cs typeface="Courier New" pitchFamily="49" charset="0"/>
              </a:rPr>
              <a:t>&lt;a class = "carousel-control right" href = "#carouselku" data-slide = "next"&gt;&amp;rsaquo;&lt;/a</a:t>
            </a: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id-ID" sz="4400" b="1" dirty="0" smtClean="0">
                <a:latin typeface="Courier New" pitchFamily="49" charset="0"/>
                <a:cs typeface="Courier New" pitchFamily="49" charset="0"/>
              </a:rPr>
              <a:t>&lt;/div&gt;</a:t>
            </a:r>
            <a:endParaRPr lang="id-ID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id-ID" sz="4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69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Fontawesome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4400" b="1" dirty="0"/>
              <a:t>http://fontawesome.io/icons/</a:t>
            </a:r>
          </a:p>
        </p:txBody>
      </p:sp>
    </p:spTree>
    <p:extLst>
      <p:ext uri="{BB962C8B-B14F-4D97-AF65-F5344CB8AC3E}">
        <p14:creationId xmlns:p14="http://schemas.microsoft.com/office/powerpoint/2010/main" val="2574480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Fontawesome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&lt;i class="fa fa-car"&gt;&lt;/i&gt;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&lt;i class="fa fa-car" style="font-size:48px;"&gt;&lt;/i&gt;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&lt;i class="fa fa-car" style="font-size:60px;color:red;"&gt;&lt;/i&gt;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&lt;i class="fa fa-camera-retro fa-lg"&gt;&lt;/i&gt; fa-lg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&lt;i class="fa fa-camera-retro fa-2x"&gt;&lt;/i&gt; fa-2x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&lt;i class="fa fa-camera-retro fa-3x"&gt;&lt;/i&gt; fa-3x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&lt;i class="fa fa-camera-retro fa-4x"&gt;&lt;/i&gt; fa-4x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&lt;i class="fa fa-camera-retro fa-5x"&gt;&lt;/i&gt; 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fa-5x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8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Fontawesome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ul class="fa-ul"&gt;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  &lt;li&gt;&lt;i class="fa-li fa fa-check-square"&gt;&lt;/i&gt;List icons&lt;/li&gt;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  &lt;li&gt;&lt;i class="fa-li fa fa-check-square"&gt;&lt;/i&gt;can be used&lt;/li&gt;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  &lt;li&gt;&lt;i class="fa-li fa fa-spinner fa-spin"&gt;&lt;/i&gt;as bullets&lt;/li&gt;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  &lt;li&gt;&lt;i class="fa-li fa fa-square"&gt;&lt;/i&gt;in lists&lt;/li&gt;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&lt;i class="fa fa-spinner fa-spin fa-3x fa-fw"&gt;&lt;/i&gt;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&lt;span class="sr-only"&gt;Loading...&lt;/span&gt;</a:t>
            </a:r>
          </a:p>
          <a:p>
            <a:pPr marL="0" indent="0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i class="fa fa-circle-o-notch fa-spin fa-3x fa-fw"&gt;&lt;/i&gt;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&lt;span class="sr-only"&gt;Loading...&lt;/span&gt;</a:t>
            </a:r>
          </a:p>
          <a:p>
            <a:pPr marL="0" indent="0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i class="fa fa-refresh fa-spin fa-3x fa-fw"&gt;&lt;/i&gt;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&lt;span class="sr-only"&gt;Loading...&lt;/span&gt;</a:t>
            </a:r>
          </a:p>
          <a:p>
            <a:pPr marL="0" indent="0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i class="fa fa-cog fa-spin fa-3x fa-fw"&gt;&lt;/i&gt;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&lt;span class="sr-only"&gt;Loading...&lt;/span&gt;</a:t>
            </a:r>
          </a:p>
          <a:p>
            <a:pPr marL="0" indent="0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i class="fa fa-spinner fa-pulse fa-3x fa-fw"&gt;&lt;/i&gt;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&lt;span class="sr-only"&gt;Loading...&lt;/span&gt;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31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502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Bootstrap adalah framework frontend populer yang dikembangkan oleh programmer twitter.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Bootstrap dikenal sebagai flat layout template yang mudah 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Setup Bootstrap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7200" b="1" dirty="0" smtClean="0"/>
              <a:t>Getbootstrap.com</a:t>
            </a:r>
          </a:p>
        </p:txBody>
      </p:sp>
    </p:spTree>
    <p:extLst>
      <p:ext uri="{BB962C8B-B14F-4D97-AF65-F5344CB8AC3E}">
        <p14:creationId xmlns:p14="http://schemas.microsoft.com/office/powerpoint/2010/main" val="313356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Layout Menu &amp; Grid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Navbar</a:t>
            </a:r>
          </a:p>
          <a:p>
            <a:pPr marL="0" indent="0">
              <a:buNone/>
            </a:pPr>
            <a:r>
              <a:rPr lang="id-ID" dirty="0" smtClean="0"/>
              <a:t>Grid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58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Navbar Code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&lt;nav class="navbar navbar-default"&gt;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  &lt;div class="container-fluid"&gt;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&lt;!-- Brand and toggle get grouped for better mobile display --&gt;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class="navbar-header"&gt;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  &lt;button type="button" class="navbar-toggle collapsed" data-toggle="collapse" data-target="#bs-example-navbar-collapse-1" aria-expanded="false"&gt;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&lt;span class="sr-only"&gt;Toggle navigation&lt;/span&gt;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&lt;span class="icon-bar"&gt;&lt;/span&gt;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&lt;span class="icon-bar"&gt;&lt;/span&gt;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&lt;span class="icon-bar"&gt;&lt;/span&gt;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  &lt;/button&gt;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  &lt;a class="navbar-brand" href="#"&gt;Brand&lt;/a&gt;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&lt;/nav&gt;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Navbar Code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&lt;div class="collapse navbar-collapse" id="bs-example-navbar-collapse-1"&gt;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&lt;ul class="nav navbar-nav"&gt;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&lt;li class="active"&gt;&lt;a href="#"&gt;Link &lt;span class="sr-only"&gt;(current)&lt;/span&gt;&lt;/a&gt;&lt;/li&gt;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&lt;li&gt;&lt;a href="#"&gt;Link&lt;/a&gt;&lt;/li&gt;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&lt;li class="dropdown"&gt;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&lt;a href="#" class="dropdown-toggle" data-toggle="dropdown" role="button" aria-haspopup="true" aria-expanded="false"&gt;Dropdown &lt;span class="caret"&gt;&lt;/span&gt;&lt;/a&gt;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&lt;ul class="dropdown-menu"&gt;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&lt;li&gt;&lt;a href="#"&gt;Action&lt;/a&gt;&lt;/li&gt;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&lt;li&gt;&lt;a href="#"&gt;Another action&lt;/a&gt;&lt;/li&gt;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&lt;li&gt;&lt;a href="#"&gt;Something else here&lt;/a&gt;&lt;/li&gt;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&lt;li role="separator" class="divider"&gt;&lt;/li&gt;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&lt;li&gt;&lt;a href="#"&gt;Separated link&lt;/a&gt;&lt;/li&gt;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&lt;li role="separator" class="divider"&gt;&lt;/li&gt;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&lt;li&gt;&lt;a href="#"&gt;One more separated link&lt;/a&gt;&lt;/li&gt;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&lt;/ul&gt;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&lt;/li&gt;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&lt;/ul&gt;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8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Grid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&lt;div class="container"&gt;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&lt;div class="row"&gt;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class="col-md-4"&gt;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Kolom 1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class="col-md-4"&gt;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Kolom 2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class="col-md-4"&gt;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Kolom 3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&lt;div class="row"&gt;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class="col-lg-2 col-md-4 col-sm-6 col-xs-12"&gt;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Kolom 1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class="col-lg-2 col-md-4 col-sm-6 col-xs-12"&gt;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Kolom 2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class="col-lg-2 col-md-4 col-sm-6 col-xs-12"&gt;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Kolom 3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class="col-lg-2 col-md-4 col-sm-6 col-xs-12"&gt;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Kolom 4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class="col-lg-2 col-md-4 col-sm-6 col-xs-12"&gt;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Kolom 5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&lt;div class="col-lg-2 col-md-4 col-sm-6 col-xs-12"&gt;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	Kolom 6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  &lt;/div&gt;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44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1475</Words>
  <Application>Microsoft Office PowerPoint</Application>
  <PresentationFormat>On-screen Show (4:3)</PresentationFormat>
  <Paragraphs>462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Bootstrap</vt:lpstr>
      <vt:lpstr>Agenda</vt:lpstr>
      <vt:lpstr>Agenda</vt:lpstr>
      <vt:lpstr>Apa itu Bootstrap</vt:lpstr>
      <vt:lpstr>Setup Bootstrap</vt:lpstr>
      <vt:lpstr>Layout Menu &amp; Grid</vt:lpstr>
      <vt:lpstr>Navbar Code</vt:lpstr>
      <vt:lpstr>Navbar Code</vt:lpstr>
      <vt:lpstr>Grid</vt:lpstr>
      <vt:lpstr>Typhography</vt:lpstr>
      <vt:lpstr>Jumbotron</vt:lpstr>
      <vt:lpstr>Typhography Text</vt:lpstr>
      <vt:lpstr>Button</vt:lpstr>
      <vt:lpstr>Bentuk Button</vt:lpstr>
      <vt:lpstr>Ukuran Button</vt:lpstr>
      <vt:lpstr>Ragam Button</vt:lpstr>
      <vt:lpstr>Form</vt:lpstr>
      <vt:lpstr>Inline Form</vt:lpstr>
      <vt:lpstr>Horizontal Form</vt:lpstr>
      <vt:lpstr>Alert</vt:lpstr>
      <vt:lpstr>Alert Dismissable</vt:lpstr>
      <vt:lpstr>Table</vt:lpstr>
      <vt:lpstr>Image</vt:lpstr>
      <vt:lpstr>Image Lingkaran</vt:lpstr>
      <vt:lpstr>Panel</vt:lpstr>
      <vt:lpstr>Panel</vt:lpstr>
      <vt:lpstr>Well</vt:lpstr>
      <vt:lpstr>Modal Button</vt:lpstr>
      <vt:lpstr>Modal</vt:lpstr>
      <vt:lpstr>Accordion 1</vt:lpstr>
      <vt:lpstr>Accordion 2</vt:lpstr>
      <vt:lpstr>Tab</vt:lpstr>
      <vt:lpstr>Carousel</vt:lpstr>
      <vt:lpstr>Fontawesome</vt:lpstr>
      <vt:lpstr>Fontawesome</vt:lpstr>
      <vt:lpstr>Fontawesome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Jupiter Zhuo</dc:creator>
  <cp:lastModifiedBy>Bangsa Cerdas</cp:lastModifiedBy>
  <cp:revision>19</cp:revision>
  <dcterms:created xsi:type="dcterms:W3CDTF">2017-01-18T10:36:33Z</dcterms:created>
  <dcterms:modified xsi:type="dcterms:W3CDTF">2017-01-23T01:27:44Z</dcterms:modified>
</cp:coreProperties>
</file>