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71" r:id="rId4"/>
    <p:sldId id="272" r:id="rId5"/>
    <p:sldId id="273" r:id="rId6"/>
    <p:sldId id="274" r:id="rId7"/>
    <p:sldId id="275" r:id="rId8"/>
    <p:sldId id="276" r:id="rId9"/>
    <p:sldId id="263" r:id="rId10"/>
    <p:sldId id="277" r:id="rId11"/>
    <p:sldId id="266" r:id="rId12"/>
    <p:sldId id="278" r:id="rId13"/>
    <p:sldId id="279" r:id="rId14"/>
    <p:sldId id="280" r:id="rId15"/>
    <p:sldId id="28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F6C"/>
    <a:srgbClr val="2E4158"/>
    <a:srgbClr val="27384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280" y="6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596CD9-0248-3B43-8DC0-5CD18E54004E}" type="datetimeFigureOut">
              <a:rPr lang="en-US" smtClean="0"/>
              <a:t>4/6/17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AAE699-BFB1-0A41-971E-13AB17111FDA}" type="slidenum">
              <a:rPr lang="en-US" smtClean="0"/>
              <a:t>‹#›</a:t>
            </a:fld>
            <a:endParaRPr lang="en-US"/>
          </a:p>
        </p:txBody>
      </p:sp>
    </p:spTree>
    <p:extLst>
      <p:ext uri="{BB962C8B-B14F-4D97-AF65-F5344CB8AC3E}">
        <p14:creationId xmlns:p14="http://schemas.microsoft.com/office/powerpoint/2010/main" val="32003154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119CCE-9736-8745-9D81-CC4939A47941}" type="datetimeFigureOut">
              <a:rPr lang="en-US" smtClean="0"/>
              <a:t>4/6/17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C4F453-DC52-AD4D-94A0-BEFB36B8CCF1}" type="slidenum">
              <a:rPr lang="en-US" smtClean="0"/>
              <a:t>‹#›</a:t>
            </a:fld>
            <a:endParaRPr lang="en-US"/>
          </a:p>
        </p:txBody>
      </p:sp>
    </p:spTree>
    <p:extLst>
      <p:ext uri="{BB962C8B-B14F-4D97-AF65-F5344CB8AC3E}">
        <p14:creationId xmlns:p14="http://schemas.microsoft.com/office/powerpoint/2010/main" val="265785646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4F453-DC52-AD4D-94A0-BEFB36B8CCF1}" type="slidenum">
              <a:rPr lang="en-US" smtClean="0"/>
              <a:t>1</a:t>
            </a:fld>
            <a:endParaRPr lang="en-US"/>
          </a:p>
        </p:txBody>
      </p:sp>
    </p:spTree>
    <p:extLst>
      <p:ext uri="{BB962C8B-B14F-4D97-AF65-F5344CB8AC3E}">
        <p14:creationId xmlns:p14="http://schemas.microsoft.com/office/powerpoint/2010/main" val="1322664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6" name="Rectangle 25"/>
          <p:cNvSpPr/>
          <p:nvPr userDrawn="1"/>
        </p:nvSpPr>
        <p:spPr>
          <a:xfrm>
            <a:off x="584200" y="5998280"/>
            <a:ext cx="3517900" cy="195439"/>
          </a:xfrm>
          <a:prstGeom prst="rect">
            <a:avLst/>
          </a:prstGeom>
          <a:solidFill>
            <a:srgbClr val="374F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371600" y="1095837"/>
            <a:ext cx="7315200" cy="4394200"/>
          </a:xfrm>
          <a:prstGeom prst="rect">
            <a:avLst/>
          </a:prstGeom>
          <a:solidFill>
            <a:srgbClr val="374F6C">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_83006385_code.jpg"/>
          <p:cNvPicPr>
            <a:picLocks noChangeAspect="1"/>
          </p:cNvPicPr>
          <p:nvPr userDrawn="1"/>
        </p:nvPicPr>
        <p:blipFill>
          <a:blip r:embed="rId2">
            <a:alphaModFix amt="20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4200" y="1476837"/>
            <a:ext cx="7874000" cy="4426142"/>
          </a:xfrm>
          <a:prstGeom prst="rect">
            <a:avLst/>
          </a:prstGeom>
          <a:solidFill>
            <a:srgbClr val="27384B"/>
          </a:solidFill>
          <a:effectLst/>
          <a:scene3d>
            <a:camera prst="orthographicFront"/>
            <a:lightRig rig="threePt" dir="t"/>
          </a:scene3d>
          <a:sp3d extrusionH="76200">
            <a:extrusionClr>
              <a:srgbClr val="374F6C"/>
            </a:extrusionClr>
          </a:sp3d>
        </p:spPr>
      </p:pic>
      <p:sp>
        <p:nvSpPr>
          <p:cNvPr id="2" name="Title 1"/>
          <p:cNvSpPr>
            <a:spLocks noGrp="1"/>
          </p:cNvSpPr>
          <p:nvPr>
            <p:ph type="ctrTitle"/>
          </p:nvPr>
        </p:nvSpPr>
        <p:spPr>
          <a:xfrm>
            <a:off x="685800" y="2130425"/>
            <a:ext cx="7556500" cy="1470025"/>
          </a:xfrm>
        </p:spPr>
        <p:txBody>
          <a:bodyPr>
            <a:noAutofit/>
          </a:bodyPr>
          <a:lstStyle>
            <a:lvl1pPr>
              <a:defRPr sz="6600">
                <a:solidFill>
                  <a:schemeClr val="bg1"/>
                </a:solidFill>
                <a:latin typeface="Helvetica"/>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5FD91E1-0C90-264D-8DDA-5DD4BF03B0ED}" type="datetime1">
              <a:rPr lang="en-ID" smtClean="0"/>
              <a:t>4/6/17</a:t>
            </a:fld>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bangsacerdas.png"/>
          <p:cNvPicPr>
            <a:picLocks noChangeAspect="1"/>
          </p:cNvPicPr>
          <p:nvPr userDrawn="1"/>
        </p:nvPicPr>
        <p:blipFill>
          <a:blip r:embed="rId3">
            <a:alphaModFix amt="73000"/>
            <a:extLst>
              <a:ext uri="{28A0092B-C50C-407E-A947-70E740481C1C}">
                <a14:useLocalDpi xmlns:a14="http://schemas.microsoft.com/office/drawing/2010/main" val="0"/>
              </a:ext>
            </a:extLst>
          </a:blip>
          <a:stretch>
            <a:fillRect/>
          </a:stretch>
        </p:blipFill>
        <p:spPr>
          <a:xfrm>
            <a:off x="6553200" y="170805"/>
            <a:ext cx="2133600" cy="746760"/>
          </a:xfrm>
          <a:prstGeom prst="rect">
            <a:avLst/>
          </a:prstGeom>
        </p:spPr>
      </p:pic>
      <p:sp>
        <p:nvSpPr>
          <p:cNvPr id="17" name="TextBox 16"/>
          <p:cNvSpPr txBox="1"/>
          <p:nvPr userDrawn="1"/>
        </p:nvSpPr>
        <p:spPr>
          <a:xfrm rot="10800000" flipV="1">
            <a:off x="520510" y="5924154"/>
            <a:ext cx="3340100" cy="307777"/>
          </a:xfrm>
          <a:prstGeom prst="rect">
            <a:avLst/>
          </a:prstGeom>
          <a:noFill/>
        </p:spPr>
        <p:txBody>
          <a:bodyPr wrap="square" rtlCol="0">
            <a:spAutoFit/>
          </a:bodyPr>
          <a:lstStyle/>
          <a:p>
            <a:r>
              <a:rPr lang="en-US" sz="1400" b="1" dirty="0" err="1" smtClean="0">
                <a:solidFill>
                  <a:schemeClr val="bg1"/>
                </a:solidFill>
                <a:latin typeface="Helvetica"/>
                <a:cs typeface="Helvetica"/>
              </a:rPr>
              <a:t>Bangsacerdas</a:t>
            </a:r>
            <a:r>
              <a:rPr lang="en-US" sz="1400" b="1" baseline="0" dirty="0" smtClean="0">
                <a:solidFill>
                  <a:schemeClr val="bg1"/>
                </a:solidFill>
                <a:latin typeface="Helvetica"/>
                <a:cs typeface="Helvetica"/>
              </a:rPr>
              <a:t> institute</a:t>
            </a:r>
            <a:endParaRPr lang="en-US" sz="1400" b="1" dirty="0">
              <a:solidFill>
                <a:schemeClr val="bg1"/>
              </a:solidFill>
              <a:latin typeface="Helvetica"/>
              <a:cs typeface="Helvetica"/>
            </a:endParaRPr>
          </a:p>
        </p:txBody>
      </p:sp>
      <p:grpSp>
        <p:nvGrpSpPr>
          <p:cNvPr id="19" name="Group 18"/>
          <p:cNvGrpSpPr/>
          <p:nvPr userDrawn="1"/>
        </p:nvGrpSpPr>
        <p:grpSpPr>
          <a:xfrm flipH="1">
            <a:off x="292100" y="370468"/>
            <a:ext cx="393700" cy="415395"/>
            <a:chOff x="8399119" y="274641"/>
            <a:chExt cx="477519" cy="415395"/>
          </a:xfrm>
        </p:grpSpPr>
        <p:sp>
          <p:nvSpPr>
            <p:cNvPr id="20" name="Rectangle 19"/>
            <p:cNvSpPr/>
            <p:nvPr userDrawn="1"/>
          </p:nvSpPr>
          <p:spPr>
            <a:xfrm>
              <a:off x="8399119" y="274641"/>
              <a:ext cx="431800" cy="53722"/>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rot="5400000">
              <a:off x="8646082" y="459479"/>
              <a:ext cx="415394" cy="45719"/>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rot="10800000" flipH="1">
            <a:off x="8458200" y="5876043"/>
            <a:ext cx="393700" cy="415395"/>
            <a:chOff x="8399119" y="274641"/>
            <a:chExt cx="477519" cy="415395"/>
          </a:xfrm>
        </p:grpSpPr>
        <p:sp>
          <p:nvSpPr>
            <p:cNvPr id="23" name="Rectangle 22"/>
            <p:cNvSpPr/>
            <p:nvPr userDrawn="1"/>
          </p:nvSpPr>
          <p:spPr>
            <a:xfrm>
              <a:off x="8399119" y="274641"/>
              <a:ext cx="431800" cy="53722"/>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rot="5400000">
              <a:off x="8646082" y="459479"/>
              <a:ext cx="415394" cy="45719"/>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Title 1"/>
          <p:cNvSpPr txBox="1">
            <a:spLocks/>
          </p:cNvSpPr>
          <p:nvPr userDrawn="1"/>
        </p:nvSpPr>
        <p:spPr>
          <a:xfrm>
            <a:off x="685800" y="4010949"/>
            <a:ext cx="75565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6600" kern="1200">
                <a:solidFill>
                  <a:schemeClr val="bg1"/>
                </a:solidFill>
                <a:latin typeface="Helvetica"/>
                <a:ea typeface="+mj-ea"/>
                <a:cs typeface="+mj-cs"/>
              </a:defRPr>
            </a:lvl1pPr>
          </a:lstStyle>
          <a:p>
            <a:r>
              <a:rPr lang="en-US" sz="2400" dirty="0" err="1" smtClean="0"/>
              <a:t>Bangsacerdas</a:t>
            </a:r>
            <a:r>
              <a:rPr lang="en-US" sz="2400" dirty="0" smtClean="0"/>
              <a:t> institute </a:t>
            </a:r>
            <a:r>
              <a:rPr lang="en-US" sz="2400" baseline="0" dirty="0" smtClean="0"/>
              <a:t>Full Web </a:t>
            </a:r>
            <a:r>
              <a:rPr lang="en-US" sz="2400" baseline="0" dirty="0" err="1" smtClean="0"/>
              <a:t>Devs</a:t>
            </a:r>
            <a:r>
              <a:rPr lang="en-US" sz="2400" baseline="0" dirty="0" smtClean="0"/>
              <a:t> : 5 April 2017</a:t>
            </a:r>
            <a:endParaRPr lang="en-US" sz="2400" dirty="0"/>
          </a:p>
        </p:txBody>
      </p:sp>
    </p:spTree>
    <p:extLst>
      <p:ext uri="{BB962C8B-B14F-4D97-AF65-F5344CB8AC3E}">
        <p14:creationId xmlns:p14="http://schemas.microsoft.com/office/powerpoint/2010/main" val="24560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64B12-5CE2-BA4B-98F2-EF503F0312B8}" type="datetime1">
              <a:rPr lang="en-ID"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164499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0136C-1353-554F-A1E6-83894E55DF0C}" type="datetime1">
              <a:rPr lang="en-ID"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63919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5562601" cy="1532456"/>
          </a:xfrm>
        </p:spPr>
        <p:txBody>
          <a:bodyPr>
            <a:noAutofit/>
          </a:bodyPr>
          <a:lstStyle>
            <a:lvl1pPr>
              <a:defRPr sz="4800" b="1">
                <a:solidFill>
                  <a:srgbClr val="27384B"/>
                </a:solidFill>
                <a:latin typeface="Helvetica"/>
                <a:cs typeface="Helvetic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246656"/>
            <a:ext cx="8229600" cy="3879507"/>
          </a:xfrm>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bangsacerdas.png"/>
          <p:cNvPicPr>
            <a:picLocks noChangeAspect="1"/>
          </p:cNvPicPr>
          <p:nvPr userDrawn="1"/>
        </p:nvPicPr>
        <p:blipFill>
          <a:blip r:embed="rId2">
            <a:alphaModFix amt="73000"/>
            <a:extLst>
              <a:ext uri="{28A0092B-C50C-407E-A947-70E740481C1C}">
                <a14:useLocalDpi xmlns:a14="http://schemas.microsoft.com/office/drawing/2010/main" val="0"/>
              </a:ext>
            </a:extLst>
          </a:blip>
          <a:stretch>
            <a:fillRect/>
          </a:stretch>
        </p:blipFill>
        <p:spPr>
          <a:xfrm>
            <a:off x="6553200" y="544185"/>
            <a:ext cx="2133600" cy="746760"/>
          </a:xfrm>
          <a:prstGeom prst="rect">
            <a:avLst/>
          </a:prstGeom>
        </p:spPr>
      </p:pic>
      <p:sp>
        <p:nvSpPr>
          <p:cNvPr id="8" name="TextBox 7"/>
          <p:cNvSpPr txBox="1"/>
          <p:nvPr userDrawn="1"/>
        </p:nvSpPr>
        <p:spPr>
          <a:xfrm rot="10800000" flipV="1">
            <a:off x="264158" y="6387644"/>
            <a:ext cx="2536230" cy="307778"/>
          </a:xfrm>
          <a:prstGeom prst="rect">
            <a:avLst/>
          </a:prstGeom>
          <a:noFill/>
        </p:spPr>
        <p:txBody>
          <a:bodyPr wrap="square" rtlCol="0">
            <a:spAutoFit/>
          </a:bodyPr>
          <a:lstStyle/>
          <a:p>
            <a:r>
              <a:rPr lang="en-US" sz="1400" b="1" dirty="0" err="1" smtClean="0">
                <a:solidFill>
                  <a:schemeClr val="bg1">
                    <a:lumMod val="85000"/>
                  </a:schemeClr>
                </a:solidFill>
                <a:latin typeface="Helvetica"/>
                <a:cs typeface="Helvetica"/>
              </a:rPr>
              <a:t>Bangsacerdas</a:t>
            </a:r>
            <a:r>
              <a:rPr lang="en-US" sz="1400" b="1" baseline="0" dirty="0" smtClean="0">
                <a:solidFill>
                  <a:schemeClr val="bg1">
                    <a:lumMod val="85000"/>
                  </a:schemeClr>
                </a:solidFill>
                <a:latin typeface="Helvetica"/>
                <a:cs typeface="Helvetica"/>
              </a:rPr>
              <a:t> Institute </a:t>
            </a:r>
            <a:endParaRPr lang="en-US" sz="1400" b="1" dirty="0">
              <a:solidFill>
                <a:schemeClr val="bg1">
                  <a:lumMod val="85000"/>
                </a:schemeClr>
              </a:solidFill>
              <a:latin typeface="Helvetica"/>
              <a:cs typeface="Helvetica"/>
            </a:endParaRPr>
          </a:p>
        </p:txBody>
      </p:sp>
      <p:grpSp>
        <p:nvGrpSpPr>
          <p:cNvPr id="16" name="Group 15"/>
          <p:cNvGrpSpPr/>
          <p:nvPr userDrawn="1"/>
        </p:nvGrpSpPr>
        <p:grpSpPr>
          <a:xfrm>
            <a:off x="8399119" y="274641"/>
            <a:ext cx="477519" cy="415395"/>
            <a:chOff x="8399119" y="274641"/>
            <a:chExt cx="477519" cy="415395"/>
          </a:xfrm>
        </p:grpSpPr>
        <p:sp>
          <p:nvSpPr>
            <p:cNvPr id="14" name="Rectangle 13"/>
            <p:cNvSpPr/>
            <p:nvPr userDrawn="1"/>
          </p:nvSpPr>
          <p:spPr>
            <a:xfrm>
              <a:off x="8399119" y="274641"/>
              <a:ext cx="431800" cy="53722"/>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rot="5400000">
              <a:off x="8646082" y="459479"/>
              <a:ext cx="415394" cy="45719"/>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rot="10800000">
            <a:off x="218439" y="5894391"/>
            <a:ext cx="477519" cy="415395"/>
            <a:chOff x="8399119" y="274641"/>
            <a:chExt cx="477519" cy="415395"/>
          </a:xfrm>
        </p:grpSpPr>
        <p:sp>
          <p:nvSpPr>
            <p:cNvPr id="18" name="Rectangle 17"/>
            <p:cNvSpPr/>
            <p:nvPr userDrawn="1"/>
          </p:nvSpPr>
          <p:spPr>
            <a:xfrm>
              <a:off x="8399119" y="274641"/>
              <a:ext cx="431800" cy="53722"/>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646082" y="459479"/>
              <a:ext cx="415394" cy="45719"/>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p:cNvSpPr/>
          <p:nvPr userDrawn="1"/>
        </p:nvSpPr>
        <p:spPr>
          <a:xfrm>
            <a:off x="4975660" y="6387644"/>
            <a:ext cx="5200676" cy="369332"/>
          </a:xfrm>
          <a:prstGeom prst="rect">
            <a:avLst/>
          </a:prstGeom>
        </p:spPr>
        <p:txBody>
          <a:bodyPr wrap="square">
            <a:spAutoFit/>
          </a:bodyPr>
          <a:lstStyle/>
          <a:p>
            <a:r>
              <a:rPr lang="en-US" sz="1800" dirty="0" err="1" smtClean="0">
                <a:solidFill>
                  <a:schemeClr val="bg1">
                    <a:lumMod val="75000"/>
                  </a:schemeClr>
                </a:solidFill>
                <a:latin typeface="Helvetica"/>
                <a:cs typeface="Helvetica"/>
              </a:rPr>
              <a:t>Bangsacerdas</a:t>
            </a:r>
            <a:r>
              <a:rPr lang="en-US" sz="1800" dirty="0" smtClean="0">
                <a:solidFill>
                  <a:schemeClr val="bg1">
                    <a:lumMod val="75000"/>
                  </a:schemeClr>
                </a:solidFill>
                <a:latin typeface="Helvetica"/>
                <a:cs typeface="Helvetica"/>
              </a:rPr>
              <a:t> institute </a:t>
            </a:r>
            <a:r>
              <a:rPr lang="en-US" sz="1800" baseline="0" dirty="0" smtClean="0">
                <a:solidFill>
                  <a:schemeClr val="bg1">
                    <a:lumMod val="75000"/>
                  </a:schemeClr>
                </a:solidFill>
                <a:latin typeface="Helvetica"/>
                <a:cs typeface="Helvetica"/>
              </a:rPr>
              <a:t>Batch #1</a:t>
            </a:r>
            <a:endParaRPr lang="en-US" sz="1800" dirty="0">
              <a:solidFill>
                <a:schemeClr val="bg1">
                  <a:lumMod val="75000"/>
                </a:schemeClr>
              </a:solidFill>
              <a:latin typeface="Helvetica"/>
              <a:cs typeface="Helvetica"/>
            </a:endParaRPr>
          </a:p>
        </p:txBody>
      </p:sp>
    </p:spTree>
    <p:extLst>
      <p:ext uri="{BB962C8B-B14F-4D97-AF65-F5344CB8AC3E}">
        <p14:creationId xmlns:p14="http://schemas.microsoft.com/office/powerpoint/2010/main" val="219446352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01B5F2-2DDF-0548-8F5B-A00FA6EA59D9}" type="datetime1">
              <a:rPr lang="en-ID" smtClean="0"/>
              <a:t>4/6/17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2960080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855690-C0E1-FA46-A5B2-576ED50982E2}" type="datetime1">
              <a:rPr lang="en-ID" smtClean="0"/>
              <a:t>4/6/17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88577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D23B36-34C3-9D43-899F-4F5959394E18}" type="datetime1">
              <a:rPr lang="en-ID" smtClean="0"/>
              <a:t>4/6/17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2718568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6944C6-177D-D043-B2D3-98F8B2F4DD32}" type="datetime1">
              <a:rPr lang="en-ID" smtClean="0"/>
              <a:t>4/6/17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116860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C25F6-7F39-7D4D-B9EA-13F872DF7C4A}" type="datetime1">
              <a:rPr lang="en-ID" smtClean="0"/>
              <a:t>4/6/17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60468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679C81-48DC-1E4E-8C02-5C8DA6B4E6AE}" type="datetime1">
              <a:rPr lang="en-ID" smtClean="0"/>
              <a:t>4/6/17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204266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6D182-DB29-4648-BE18-620B89E3C407}" type="datetime1">
              <a:rPr lang="en-ID" smtClean="0"/>
              <a:t>4/6/17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7292641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F4657-1114-1F4F-BE14-C10E90D9C7F1}" type="datetime1">
              <a:rPr lang="en-ID" smtClean="0"/>
              <a:t>4/6/17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F90C5-00AE-CD42-A714-6D1F998F6D60}" type="slidenum">
              <a:rPr lang="en-US" smtClean="0"/>
              <a:t>‹#›</a:t>
            </a:fld>
            <a:endParaRPr lang="en-US"/>
          </a:p>
        </p:txBody>
      </p:sp>
    </p:spTree>
    <p:extLst>
      <p:ext uri="{BB962C8B-B14F-4D97-AF65-F5344CB8AC3E}">
        <p14:creationId xmlns:p14="http://schemas.microsoft.com/office/powerpoint/2010/main" val="288881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MySQL</a:t>
            </a:r>
            <a:endParaRPr lang="en-US" dirty="0"/>
          </a:p>
        </p:txBody>
      </p:sp>
      <p:sp>
        <p:nvSpPr>
          <p:cNvPr id="8" name="Slide Number Placeholder 7"/>
          <p:cNvSpPr>
            <a:spLocks noGrp="1"/>
          </p:cNvSpPr>
          <p:nvPr>
            <p:ph type="sldNum" sz="quarter" idx="4294967295"/>
          </p:nvPr>
        </p:nvSpPr>
        <p:spPr>
          <a:xfrm>
            <a:off x="6553200" y="6356350"/>
            <a:ext cx="2133600" cy="365125"/>
          </a:xfrm>
        </p:spPr>
        <p:txBody>
          <a:bodyPr/>
          <a:lstStyle/>
          <a:p>
            <a:fld id="{3CCF90C5-00AE-CD42-A714-6D1F998F6D60}" type="slidenum">
              <a:rPr lang="en-US" smtClean="0"/>
              <a:t>1</a:t>
            </a:fld>
            <a:endParaRPr lang="en-US"/>
          </a:p>
        </p:txBody>
      </p:sp>
    </p:spTree>
    <p:extLst>
      <p:ext uri="{BB962C8B-B14F-4D97-AF65-F5344CB8AC3E}">
        <p14:creationId xmlns:p14="http://schemas.microsoft.com/office/powerpoint/2010/main" val="21388470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Basic MySQL Commands</a:t>
            </a:r>
            <a:endParaRPr lang="en-US" dirty="0"/>
          </a:p>
        </p:txBody>
      </p:sp>
      <p:sp>
        <p:nvSpPr>
          <p:cNvPr id="3" name="Content Placeholder 2"/>
          <p:cNvSpPr>
            <a:spLocks noGrp="1"/>
          </p:cNvSpPr>
          <p:nvPr>
            <p:ph idx="1"/>
          </p:nvPr>
        </p:nvSpPr>
        <p:spPr/>
        <p:txBody>
          <a:bodyPr>
            <a:normAutofit fontScale="70000" lnSpcReduction="20000"/>
          </a:bodyPr>
          <a:lstStyle/>
          <a:p>
            <a:pPr marL="952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If you want to retrieve some attributes from the table</a:t>
            </a:r>
          </a:p>
          <a:p>
            <a:pPr marL="952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command: SELECT &lt;column1&gt; FROM &lt;table&gt; WHERE &lt;condition&gt;;</a:t>
            </a:r>
          </a:p>
          <a:p>
            <a:pPr marL="952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err="1">
                <a:solidFill>
                  <a:srgbClr val="CC0000"/>
                </a:solidFill>
                <a:latin typeface="Times New Roman" charset="0"/>
              </a:rPr>
              <a:t>eg</a:t>
            </a:r>
            <a:r>
              <a:rPr lang="en-US" dirty="0">
                <a:solidFill>
                  <a:srgbClr val="CC0000"/>
                </a:solidFill>
                <a:latin typeface="Times New Roman" charset="0"/>
              </a:rPr>
              <a:t>. 1: SELECT SUBJECT FROM SEM2 WHERE MARKS='80';</a:t>
            </a:r>
          </a:p>
          <a:p>
            <a:pPr marL="952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You can retrieve different condition from table:</a:t>
            </a:r>
          </a:p>
          <a:p>
            <a:pPr marL="952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eg.2: SELECT* FROM SEM2 WHERE MARK &gt;'80';</a:t>
            </a:r>
          </a:p>
          <a:p>
            <a:pPr marL="952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here all the greater than 80 marks from SEM2 table will be retrieved.</a:t>
            </a:r>
            <a:endParaRPr lang="en-US" dirty="0">
              <a:solidFill>
                <a:srgbClr val="CC0000"/>
              </a:solidFill>
              <a:latin typeface="Times New Roman" charset="0"/>
            </a:endParaRPr>
          </a:p>
        </p:txBody>
      </p:sp>
    </p:spTree>
    <p:extLst>
      <p:ext uri="{BB962C8B-B14F-4D97-AF65-F5344CB8AC3E}">
        <p14:creationId xmlns:p14="http://schemas.microsoft.com/office/powerpoint/2010/main" val="30711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idx="4294967295"/>
          </p:nvPr>
        </p:nvSpPr>
        <p:spPr>
          <a:xfrm>
            <a:off x="6553200" y="6245225"/>
            <a:ext cx="2124075" cy="466725"/>
          </a:xfrm>
          <a:prstGeom prst="rect">
            <a:avLst/>
          </a:prstGeom>
        </p:spPr>
        <p:txBody>
          <a:bodyPr/>
          <a:lstStyle/>
          <a:p>
            <a:fld id="{2F058306-5198-374A-95A6-95EBFEAE9483}" type="slidenum">
              <a:rPr lang="en-US"/>
              <a:pPr/>
              <a:t>11</a:t>
            </a:fld>
            <a:endParaRPr lang="en-US"/>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177925"/>
            <a:ext cx="6165850" cy="5086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11070399"/>
      </p:ext>
    </p:extLst>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Basic MySQL Commands</a:t>
            </a:r>
            <a:endParaRPr lang="en-US" dirty="0"/>
          </a:p>
        </p:txBody>
      </p:sp>
      <p:sp>
        <p:nvSpPr>
          <p:cNvPr id="3" name="Content Placeholder 2"/>
          <p:cNvSpPr>
            <a:spLocks noGrp="1"/>
          </p:cNvSpPr>
          <p:nvPr>
            <p:ph idx="1"/>
          </p:nvPr>
        </p:nvSpPr>
        <p:spPr/>
        <p:txBody>
          <a:bodyPr>
            <a:normAutofit fontScale="92500" lnSpcReduction="20000"/>
          </a:bodyPr>
          <a:lstStyle/>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b="1" dirty="0">
                <a:solidFill>
                  <a:srgbClr val="CC0000"/>
                </a:solidFill>
                <a:latin typeface="Times New Roman" charset="0"/>
              </a:rPr>
              <a:t>8. Where clause:</a:t>
            </a:r>
            <a:r>
              <a:rPr lang="en-US" sz="1800" dirty="0">
                <a:solidFill>
                  <a:srgbClr val="CC0000"/>
                </a:solidFill>
                <a:latin typeface="Times New Roman" charset="0"/>
              </a:rPr>
              <a:t> We have seen SQL SELECT command to fetch data from MySQL table. It works like an if condition in any programming language. We can use a conditional clause called </a:t>
            </a:r>
            <a:r>
              <a:rPr lang="en-US" sz="1800" b="1" dirty="0">
                <a:solidFill>
                  <a:srgbClr val="CC0000"/>
                </a:solidFill>
                <a:latin typeface="Times New Roman" charset="0"/>
              </a:rPr>
              <a:t>WHERE</a:t>
            </a:r>
            <a:r>
              <a:rPr lang="en-US" sz="1800" dirty="0">
                <a:solidFill>
                  <a:srgbClr val="CC0000"/>
                </a:solidFill>
                <a:latin typeface="Times New Roman" charset="0"/>
              </a:rPr>
              <a:t> clause to filter out results. Using WHERE clause, we can specify a selection criteria to select required records from a table.</a:t>
            </a:r>
          </a:p>
          <a:p>
            <a:pPr lvl="1" algn="just">
              <a:lnSpc>
                <a:spcPct val="150000"/>
              </a:lnSpc>
              <a:spcBef>
                <a:spcPts val="800"/>
              </a:spcBef>
              <a:buClr>
                <a:srgbClr val="CC0000"/>
              </a:buCl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b="1" dirty="0">
                <a:solidFill>
                  <a:srgbClr val="CC0000"/>
                </a:solidFill>
                <a:latin typeface="Times New Roman" charset="0"/>
              </a:rPr>
              <a:t>WHERE</a:t>
            </a:r>
            <a:r>
              <a:rPr lang="en-US" sz="1800" dirty="0">
                <a:solidFill>
                  <a:srgbClr val="CC0000"/>
                </a:solidFill>
                <a:latin typeface="Times New Roman" charset="0"/>
              </a:rPr>
              <a:t> clause is an optional part of </a:t>
            </a:r>
            <a:r>
              <a:rPr lang="en-US" sz="1800" b="1" dirty="0">
                <a:solidFill>
                  <a:srgbClr val="CC0000"/>
                </a:solidFill>
                <a:latin typeface="Times New Roman" charset="0"/>
              </a:rPr>
              <a:t>SELECT</a:t>
            </a:r>
            <a:r>
              <a:rPr lang="en-US" sz="1800" dirty="0">
                <a:solidFill>
                  <a:srgbClr val="CC0000"/>
                </a:solidFill>
                <a:latin typeface="Times New Roman" charset="0"/>
              </a:rPr>
              <a:t> command.</a:t>
            </a:r>
          </a:p>
          <a:p>
            <a:pPr lvl="1" algn="just">
              <a:lnSpc>
                <a:spcPct val="150000"/>
              </a:lnSpc>
              <a:spcBef>
                <a:spcPts val="800"/>
              </a:spcBef>
              <a:buClr>
                <a:srgbClr val="CC0000"/>
              </a:buCl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You can specify any condition using WHERE clause. (area, mark less than and greater than etc.)</a:t>
            </a:r>
          </a:p>
          <a:p>
            <a:pPr lvl="1" algn="just">
              <a:lnSpc>
                <a:spcPct val="150000"/>
              </a:lnSpc>
              <a:spcBef>
                <a:spcPts val="800"/>
              </a:spcBef>
              <a:buClr>
                <a:srgbClr val="CC0000"/>
              </a:buCl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You can specify more than one conditions using AND or OR operators.</a:t>
            </a:r>
          </a:p>
          <a:p>
            <a:pPr lvl="1" algn="just">
              <a:lnSpc>
                <a:spcPct val="150000"/>
              </a:lnSpc>
              <a:spcBef>
                <a:spcPts val="800"/>
              </a:spcBef>
              <a:buClr>
                <a:srgbClr val="CC0000"/>
              </a:buCl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A WHERE clause can be used along with </a:t>
            </a:r>
            <a:r>
              <a:rPr lang="en-US" sz="1800" b="1" dirty="0">
                <a:solidFill>
                  <a:srgbClr val="CC0000"/>
                </a:solidFill>
                <a:latin typeface="Times New Roman" charset="0"/>
              </a:rPr>
              <a:t>DELETE </a:t>
            </a:r>
            <a:r>
              <a:rPr lang="en-US" sz="1800" dirty="0">
                <a:solidFill>
                  <a:srgbClr val="CC0000"/>
                </a:solidFill>
                <a:latin typeface="Times New Roman" charset="0"/>
              </a:rPr>
              <a:t>or</a:t>
            </a:r>
            <a:r>
              <a:rPr lang="en-US" sz="1800" b="1" dirty="0">
                <a:solidFill>
                  <a:srgbClr val="CC0000"/>
                </a:solidFill>
                <a:latin typeface="Times New Roman" charset="0"/>
              </a:rPr>
              <a:t> UPDATE SQL</a:t>
            </a:r>
            <a:r>
              <a:rPr lang="en-US" sz="1800" dirty="0">
                <a:solidFill>
                  <a:srgbClr val="CC0000"/>
                </a:solidFill>
                <a:latin typeface="Times New Roman" charset="0"/>
              </a:rPr>
              <a:t> command also to specify a condition.</a:t>
            </a:r>
          </a:p>
          <a:p>
            <a:pPr marL="301625" indent="-285750" algn="just">
              <a:lnSpc>
                <a:spcPct val="150000"/>
              </a:lnSpc>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800" dirty="0">
              <a:solidFill>
                <a:srgbClr val="CC0000"/>
              </a:solidFill>
              <a:latin typeface="Times New Roman" charset="0"/>
            </a:endParaRPr>
          </a:p>
        </p:txBody>
      </p:sp>
    </p:spTree>
    <p:extLst>
      <p:ext uri="{BB962C8B-B14F-4D97-AF65-F5344CB8AC3E}">
        <p14:creationId xmlns:p14="http://schemas.microsoft.com/office/powerpoint/2010/main" val="2390027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Basic MySQL Commands</a:t>
            </a:r>
            <a:endParaRPr lang="en-US" dirty="0"/>
          </a:p>
        </p:txBody>
      </p:sp>
      <p:sp>
        <p:nvSpPr>
          <p:cNvPr id="3" name="Content Placeholder 2"/>
          <p:cNvSpPr>
            <a:spLocks noGrp="1"/>
          </p:cNvSpPr>
          <p:nvPr>
            <p:ph idx="1"/>
          </p:nvPr>
        </p:nvSpPr>
        <p:spPr/>
        <p:txBody>
          <a:bodyPr>
            <a:normAutofit lnSpcReduction="10000"/>
          </a:bodyPr>
          <a:lstStyle/>
          <a:p>
            <a:pPr marL="15875" indent="0">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9.</a:t>
            </a:r>
            <a:r>
              <a:rPr lang="en-US" sz="1800" b="1" dirty="0">
                <a:solidFill>
                  <a:srgbClr val="CC0000"/>
                </a:solidFill>
                <a:latin typeface="Times New Roman" charset="0"/>
              </a:rPr>
              <a:t> UPDATE (DML)</a:t>
            </a:r>
            <a:r>
              <a:rPr lang="en-US" sz="1800" dirty="0">
                <a:solidFill>
                  <a:srgbClr val="CC0000"/>
                </a:solidFill>
                <a:latin typeface="Times New Roman" charset="0"/>
              </a:rPr>
              <a:t>: There may be a requirement where existing data in a MySQL table needs to be modified. You can do so by using SQL UPDATE command. This will modify any field value of any MySQL table. The WHERE clause is very useful when you want to update selected rows in a table.</a:t>
            </a: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Command: UPDATE &lt;table name&gt;</a:t>
            </a: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      SET COLUMN1=values</a:t>
            </a: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      WHERE &lt;condition&gt;;</a:t>
            </a: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                  </a:t>
            </a:r>
            <a:r>
              <a:rPr lang="en-US" sz="1800" dirty="0" err="1">
                <a:solidFill>
                  <a:srgbClr val="CC0000"/>
                </a:solidFill>
                <a:latin typeface="Times New Roman" charset="0"/>
              </a:rPr>
              <a:t>eg</a:t>
            </a:r>
            <a:r>
              <a:rPr lang="en-US" sz="1800" dirty="0">
                <a:solidFill>
                  <a:srgbClr val="CC0000"/>
                </a:solidFill>
                <a:latin typeface="Times New Roman" charset="0"/>
              </a:rPr>
              <a:t>.: UPDATE SEM2 </a:t>
            </a: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                    SET SUBJECT='ISR' WHERE NAME ='BWSRANG';</a:t>
            </a: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800" dirty="0">
              <a:solidFill>
                <a:srgbClr val="CC0000"/>
              </a:solidFill>
              <a:latin typeface="Times New Roman" charset="0"/>
            </a:endParaRPr>
          </a:p>
        </p:txBody>
      </p:sp>
    </p:spTree>
    <p:extLst>
      <p:ext uri="{BB962C8B-B14F-4D97-AF65-F5344CB8AC3E}">
        <p14:creationId xmlns:p14="http://schemas.microsoft.com/office/powerpoint/2010/main" val="2806807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Basic MySQL Commands</a:t>
            </a:r>
            <a:endParaRPr lang="en-US" dirty="0"/>
          </a:p>
        </p:txBody>
      </p:sp>
      <p:sp>
        <p:nvSpPr>
          <p:cNvPr id="3" name="Content Placeholder 2"/>
          <p:cNvSpPr>
            <a:spLocks noGrp="1"/>
          </p:cNvSpPr>
          <p:nvPr>
            <p:ph idx="1"/>
          </p:nvPr>
        </p:nvSpPr>
        <p:spPr/>
        <p:txBody>
          <a:bodyPr>
            <a:normAutofit fontScale="92500" lnSpcReduction="20000"/>
          </a:bodyPr>
          <a:lstStyle/>
          <a:p>
            <a:pPr marL="9525" indent="0" algn="jus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10. </a:t>
            </a:r>
            <a:r>
              <a:rPr lang="en-US" sz="1800" b="1" dirty="0">
                <a:solidFill>
                  <a:srgbClr val="CC0000"/>
                </a:solidFill>
                <a:latin typeface="Times New Roman" charset="0"/>
              </a:rPr>
              <a:t>DELETE (DML) </a:t>
            </a:r>
            <a:r>
              <a:rPr lang="en-US" sz="1800" dirty="0">
                <a:solidFill>
                  <a:srgbClr val="CC0000"/>
                </a:solidFill>
                <a:latin typeface="Times New Roman" charset="0"/>
              </a:rPr>
              <a:t>: Use for delete data from table (only specific data). If you want to delete a record from any MySQL table, then you can use SQL command DELETE FROM. You can delete records in a single table at a time.</a:t>
            </a:r>
          </a:p>
          <a:p>
            <a:pPr marL="9525" indent="0" algn="jus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      Command:  DELETE FROM</a:t>
            </a:r>
          </a:p>
          <a:p>
            <a:pPr marL="9525" indent="0" algn="jus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      </a:t>
            </a:r>
            <a:r>
              <a:rPr lang="en-US" sz="1800" dirty="0" err="1">
                <a:solidFill>
                  <a:srgbClr val="CC0000"/>
                </a:solidFill>
                <a:latin typeface="Times New Roman" charset="0"/>
              </a:rPr>
              <a:t>eg</a:t>
            </a:r>
            <a:r>
              <a:rPr lang="en-US" sz="1800" dirty="0">
                <a:solidFill>
                  <a:srgbClr val="CC0000"/>
                </a:solidFill>
                <a:latin typeface="Times New Roman" charset="0"/>
              </a:rPr>
              <a:t>.: DELETE FROM SEM2 WHERE MARK='90';</a:t>
            </a:r>
          </a:p>
          <a:p>
            <a:pPr marL="9525" indent="0" algn="jus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800" b="1" dirty="0">
              <a:solidFill>
                <a:srgbClr val="CC0000"/>
              </a:solidFill>
              <a:latin typeface="Times New Roman" charset="0"/>
            </a:endParaRPr>
          </a:p>
          <a:p>
            <a:pPr marL="9525" indent="0" algn="jus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b="1" dirty="0">
                <a:solidFill>
                  <a:srgbClr val="CC0000"/>
                </a:solidFill>
                <a:latin typeface="Times New Roman" charset="0"/>
              </a:rPr>
              <a:t>11. ALTER (DDL):</a:t>
            </a:r>
            <a:r>
              <a:rPr lang="en-US" sz="1800" dirty="0">
                <a:solidFill>
                  <a:srgbClr val="CC0000"/>
                </a:solidFill>
                <a:latin typeface="Times New Roman" charset="0"/>
              </a:rPr>
              <a:t> Use for modifies an existing database objects.</a:t>
            </a:r>
            <a:r>
              <a:rPr lang="en-US" sz="1800" dirty="0">
                <a:solidFill>
                  <a:srgbClr val="CC0000"/>
                </a:solidFill>
                <a:latin typeface="Times New Roman" charset="0"/>
                <a:cs typeface="Arial" charset="0"/>
              </a:rPr>
              <a:t> </a:t>
            </a:r>
            <a:r>
              <a:rPr lang="en-US" sz="1800" dirty="0">
                <a:solidFill>
                  <a:srgbClr val="CC0000"/>
                </a:solidFill>
                <a:latin typeface="Times New Roman" charset="0"/>
              </a:rPr>
              <a:t>MySQL ALTER command is very useful when you want to change a name of your table, any table field or if you want to add or delete an existing column in a table.</a:t>
            </a:r>
          </a:p>
          <a:p>
            <a:pPr marL="9525" indent="0" algn="jus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      Command: (Add)</a:t>
            </a:r>
          </a:p>
          <a:p>
            <a:pPr marL="9525" indent="0" algn="jus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      ALTER TABLE SEM2 ADD POINT INT;</a:t>
            </a:r>
          </a:p>
          <a:p>
            <a:pPr marL="9525" indent="0" algn="jus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      Command: (Drop)</a:t>
            </a:r>
          </a:p>
          <a:p>
            <a:pPr marL="9525" indent="0" algn="jus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      ALTER TABLE SEM2 DROP POINT;</a:t>
            </a:r>
          </a:p>
          <a:p>
            <a:pPr marL="9525" indent="0" algn="jus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      </a:t>
            </a:r>
            <a:r>
              <a:rPr lang="en-US" sz="1800" dirty="0" err="1">
                <a:solidFill>
                  <a:srgbClr val="CC0000"/>
                </a:solidFill>
                <a:latin typeface="Times New Roman" charset="0"/>
              </a:rPr>
              <a:t>eg</a:t>
            </a:r>
            <a:r>
              <a:rPr lang="en-US" sz="1800" dirty="0">
                <a:solidFill>
                  <a:srgbClr val="CC0000"/>
                </a:solidFill>
                <a:latin typeface="Times New Roman" charset="0"/>
              </a:rPr>
              <a:t>.: ALTER TABLE SEM2 </a:t>
            </a:r>
          </a:p>
          <a:p>
            <a:pPr marL="9525" indent="0" algn="jus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dirty="0">
                <a:solidFill>
                  <a:srgbClr val="CC0000"/>
                </a:solidFill>
                <a:latin typeface="Times New Roman" charset="0"/>
              </a:rPr>
              <a:t>      MODIFY NAME VARCHAR(100) NOT NULL;</a:t>
            </a:r>
            <a:endParaRPr lang="en-US" sz="1800" dirty="0">
              <a:solidFill>
                <a:srgbClr val="CC0000"/>
              </a:solidFill>
              <a:latin typeface="Times New Roman" charset="0"/>
            </a:endParaRPr>
          </a:p>
        </p:txBody>
      </p:sp>
    </p:spTree>
    <p:extLst>
      <p:ext uri="{BB962C8B-B14F-4D97-AF65-F5344CB8AC3E}">
        <p14:creationId xmlns:p14="http://schemas.microsoft.com/office/powerpoint/2010/main" val="852560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MySQL Constraints</a:t>
            </a:r>
            <a:endParaRPr lang="en-US" dirty="0"/>
          </a:p>
        </p:txBody>
      </p:sp>
      <p:sp>
        <p:nvSpPr>
          <p:cNvPr id="3" name="Content Placeholder 2"/>
          <p:cNvSpPr>
            <a:spLocks noGrp="1"/>
          </p:cNvSpPr>
          <p:nvPr>
            <p:ph idx="1"/>
          </p:nvPr>
        </p:nvSpPr>
        <p:spPr/>
        <p:txBody>
          <a:bodyPr>
            <a:normAutofit fontScale="85000" lnSpcReduction="10000"/>
          </a:bodyPr>
          <a:lstStyle/>
          <a:p>
            <a:pPr marL="14287" indent="0" algn="jus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Constraints are used to specify rules for the data in table. </a:t>
            </a:r>
          </a:p>
          <a:p>
            <a:pPr indent="-328613" algn="just">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NOT NULL: </a:t>
            </a:r>
            <a:r>
              <a:rPr lang="en-US" sz="1600" dirty="0">
                <a:solidFill>
                  <a:srgbClr val="CC0000"/>
                </a:solidFill>
              </a:rPr>
              <a:t>Used to represent a column can not have value(empty).</a:t>
            </a:r>
          </a:p>
          <a:p>
            <a:pPr marL="14287" indent="0" algn="jus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i="1" dirty="0" err="1">
                <a:solidFill>
                  <a:srgbClr val="CC0000"/>
                </a:solidFill>
              </a:rPr>
              <a:t>eg</a:t>
            </a:r>
            <a:r>
              <a:rPr lang="en-US" sz="1400" b="1" i="1" dirty="0">
                <a:solidFill>
                  <a:srgbClr val="CC0000"/>
                </a:solidFill>
              </a:rPr>
              <a:t>.:  SELECT  ID, NAME, AGE, ADDRESS, SALARY FROM CUSTOMERS WHERE SALARY IS NOT NULL;</a:t>
            </a:r>
          </a:p>
          <a:p>
            <a:pPr indent="-328613" algn="just">
              <a:lnSpc>
                <a:spcPct val="150000"/>
              </a:lnSpc>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DEFAULT</a:t>
            </a:r>
            <a:r>
              <a:rPr lang="en-US" sz="1600" dirty="0">
                <a:solidFill>
                  <a:srgbClr val="CC0000"/>
                </a:solidFill>
              </a:rPr>
              <a:t>: Provide a default value for a column when none is specified.</a:t>
            </a:r>
          </a:p>
          <a:p>
            <a:pPr indent="-328613" algn="just">
              <a:lnSpc>
                <a:spcPct val="150000"/>
              </a:lnSpc>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UNIQUE</a:t>
            </a:r>
            <a:r>
              <a:rPr lang="en-US" sz="1600" dirty="0">
                <a:solidFill>
                  <a:srgbClr val="CC0000"/>
                </a:solidFill>
              </a:rPr>
              <a:t>: Ensures that all the values in columns are unique. (different)</a:t>
            </a:r>
          </a:p>
          <a:p>
            <a:pPr lvl="1" algn="just">
              <a:lnSpc>
                <a:spcPct val="150000"/>
              </a:lnSpc>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dirty="0">
                <a:solidFill>
                  <a:srgbClr val="CC0000"/>
                </a:solidFill>
              </a:rPr>
              <a:t>Duplication can not be happen.</a:t>
            </a:r>
          </a:p>
          <a:p>
            <a:pPr indent="-328613" algn="just">
              <a:lnSpc>
                <a:spcPct val="150000"/>
              </a:lnSpc>
              <a:buSzTx/>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dirty="0">
                <a:solidFill>
                  <a:srgbClr val="CC0000"/>
                </a:solidFill>
              </a:rPr>
              <a:t>               </a:t>
            </a:r>
            <a:r>
              <a:rPr lang="en-US" sz="1600" dirty="0" err="1">
                <a:solidFill>
                  <a:srgbClr val="CC0000"/>
                </a:solidFill>
              </a:rPr>
              <a:t>eg</a:t>
            </a:r>
            <a:r>
              <a:rPr lang="en-US" sz="1600" dirty="0">
                <a:solidFill>
                  <a:srgbClr val="CC0000"/>
                </a:solidFill>
              </a:rPr>
              <a:t>. Roll No., date of birth.</a:t>
            </a:r>
          </a:p>
          <a:p>
            <a:pPr indent="-328613" algn="just">
              <a:lnSpc>
                <a:spcPct val="150000"/>
              </a:lnSpc>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PRIMARY KEY</a:t>
            </a:r>
            <a:r>
              <a:rPr lang="en-US" sz="1600" dirty="0">
                <a:solidFill>
                  <a:srgbClr val="CC0000"/>
                </a:solidFill>
              </a:rPr>
              <a:t>: Combination of NOT NULL and UNIQUE. </a:t>
            </a:r>
          </a:p>
          <a:p>
            <a:pPr indent="-328613" algn="just">
              <a:lnSpc>
                <a:spcPct val="150000"/>
              </a:lnSpc>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FOREIGN KEY</a:t>
            </a:r>
            <a:r>
              <a:rPr lang="en-US" sz="1600" dirty="0">
                <a:solidFill>
                  <a:srgbClr val="CC0000"/>
                </a:solidFill>
              </a:rPr>
              <a:t> : Uniquely identify a row / record in any other database table.</a:t>
            </a:r>
          </a:p>
          <a:p>
            <a:pPr indent="-328613" algn="just">
              <a:lnSpc>
                <a:spcPct val="150000"/>
              </a:lnSpc>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CHECK</a:t>
            </a:r>
            <a:r>
              <a:rPr lang="en-US" sz="1600" dirty="0">
                <a:solidFill>
                  <a:srgbClr val="CC0000"/>
                </a:solidFill>
              </a:rPr>
              <a:t>: The check constraints ensures that all values in a column specify certain condition.</a:t>
            </a:r>
          </a:p>
          <a:p>
            <a:pPr indent="-328613" algn="just">
              <a:lnSpc>
                <a:spcPct val="150000"/>
              </a:lnSpc>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INDEX</a:t>
            </a:r>
            <a:r>
              <a:rPr lang="en-US" sz="1600" dirty="0">
                <a:solidFill>
                  <a:srgbClr val="CC0000"/>
                </a:solidFill>
              </a:rPr>
              <a:t>: Use to create and retrieve data from database very quickly.</a:t>
            </a:r>
            <a:endParaRPr lang="en-US" sz="1800" dirty="0">
              <a:solidFill>
                <a:srgbClr val="CC0000"/>
              </a:solidFill>
              <a:latin typeface="Times New Roman" charset="0"/>
            </a:endParaRPr>
          </a:p>
        </p:txBody>
      </p:sp>
    </p:spTree>
    <p:extLst>
      <p:ext uri="{BB962C8B-B14F-4D97-AF65-F5344CB8AC3E}">
        <p14:creationId xmlns:p14="http://schemas.microsoft.com/office/powerpoint/2010/main" val="394625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60375" y="1562100"/>
            <a:ext cx="8226425" cy="5018088"/>
          </a:xfrm>
          <a:ln/>
        </p:spPr>
        <p:txBody>
          <a:bodyPr/>
          <a:lstStyle/>
          <a:p>
            <a:pPr indent="-323850" algn="jus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dirty="0">
                <a:solidFill>
                  <a:srgbClr val="CC0000"/>
                </a:solidFill>
              </a:rPr>
              <a:t>MySQL uses many different data types which were categorized into 3 parts: </a:t>
            </a:r>
          </a:p>
          <a:p>
            <a:pPr lvl="1" indent="-2667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dirty="0">
                <a:solidFill>
                  <a:srgbClr val="CC0000"/>
                </a:solidFill>
              </a:rPr>
              <a:t>6.1. Numeric Data type, </a:t>
            </a:r>
          </a:p>
          <a:p>
            <a:pPr lvl="1" indent="-2667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dirty="0">
                <a:solidFill>
                  <a:srgbClr val="CC0000"/>
                </a:solidFill>
              </a:rPr>
              <a:t>6.2. Date and Time and </a:t>
            </a:r>
          </a:p>
          <a:p>
            <a:pPr lvl="1" indent="-2667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dirty="0">
                <a:solidFill>
                  <a:srgbClr val="CC0000"/>
                </a:solidFill>
              </a:rPr>
              <a:t>6.3. String data types.</a:t>
            </a:r>
          </a:p>
          <a:p>
            <a:pPr indent="-323850" algn="jus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6.1. Numeric Data Types:</a:t>
            </a:r>
          </a:p>
          <a:p>
            <a:pPr lvl="1" indent="-266700"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INT</a:t>
            </a:r>
            <a:r>
              <a:rPr lang="en-US" sz="1600" dirty="0">
                <a:solidFill>
                  <a:srgbClr val="CC0000"/>
                </a:solidFill>
              </a:rPr>
              <a:t>: Numeric data type. maximum number of digits may be specified in parenthesis</a:t>
            </a:r>
          </a:p>
          <a:p>
            <a:pPr lvl="1" indent="-266700" algn="just">
              <a:spcBef>
                <a:spcPts val="8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The following data types are use for maximum numbers of data storage and retrieval </a:t>
            </a:r>
          </a:p>
          <a:p>
            <a:pPr lvl="1" indent="-266700"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INYINT</a:t>
            </a:r>
          </a:p>
          <a:p>
            <a:pPr lvl="1" indent="-266700"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SMALLINT</a:t>
            </a:r>
          </a:p>
          <a:p>
            <a:pPr lvl="1" indent="-266700"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BIGINT</a:t>
            </a:r>
          </a:p>
          <a:p>
            <a:pPr lvl="1" indent="-266700"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FLOAT</a:t>
            </a:r>
            <a:r>
              <a:rPr lang="en-US" sz="1600" dirty="0">
                <a:solidFill>
                  <a:srgbClr val="CC0000"/>
                </a:solidFill>
              </a:rPr>
              <a:t> </a:t>
            </a:r>
          </a:p>
          <a:p>
            <a:pPr lvl="1" indent="-266700"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DOUBLE</a:t>
            </a:r>
            <a:r>
              <a:rPr lang="en-US" sz="1600" dirty="0">
                <a:solidFill>
                  <a:srgbClr val="CC0000"/>
                </a:solidFill>
              </a:rPr>
              <a:t> </a:t>
            </a:r>
          </a:p>
          <a:p>
            <a:pPr lvl="1" indent="-266700"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600" b="1" dirty="0">
                <a:solidFill>
                  <a:srgbClr val="CC0000"/>
                </a:solidFill>
              </a:rPr>
              <a:t>DECIMAL </a:t>
            </a:r>
          </a:p>
        </p:txBody>
      </p:sp>
      <p:sp>
        <p:nvSpPr>
          <p:cNvPr id="2" name="Title 1"/>
          <p:cNvSpPr>
            <a:spLocks noGrp="1"/>
          </p:cNvSpPr>
          <p:nvPr>
            <p:ph type="title"/>
          </p:nvPr>
        </p:nvSpPr>
        <p:spPr/>
        <p:txBody>
          <a:bodyPr/>
          <a:lstStyle/>
          <a:p>
            <a:r>
              <a:rPr lang="en-US" dirty="0">
                <a:solidFill>
                  <a:srgbClr val="0000FF"/>
                </a:solidFill>
              </a:rPr>
              <a:t>MySQL data types</a:t>
            </a:r>
            <a:endParaRPr lang="en-US" dirty="0"/>
          </a:p>
        </p:txBody>
      </p:sp>
    </p:spTree>
    <p:extLst>
      <p:ext uri="{BB962C8B-B14F-4D97-AF65-F5344CB8AC3E}">
        <p14:creationId xmlns:p14="http://schemas.microsoft.com/office/powerpoint/2010/main" val="1332174595"/>
      </p:ext>
    </p:extLst>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MySQL data types</a:t>
            </a:r>
            <a:endParaRPr lang="en-US" dirty="0"/>
          </a:p>
        </p:txBody>
      </p:sp>
      <p:sp>
        <p:nvSpPr>
          <p:cNvPr id="3" name="Content Placeholder 2"/>
          <p:cNvSpPr>
            <a:spLocks noGrp="1"/>
          </p:cNvSpPr>
          <p:nvPr>
            <p:ph idx="1"/>
          </p:nvPr>
        </p:nvSpPr>
        <p:spPr>
          <a:xfrm>
            <a:off x="457200" y="1587500"/>
            <a:ext cx="8229600" cy="4538663"/>
          </a:xfrm>
        </p:spPr>
        <p:txBody>
          <a:bodyPr>
            <a:normAutofit fontScale="92500" lnSpcReduction="20000"/>
          </a:bodyPr>
          <a:lstStyle/>
          <a:p>
            <a:pPr indent="-323850" algn="jus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dirty="0">
                <a:solidFill>
                  <a:srgbClr val="B80047"/>
                </a:solidFill>
              </a:rPr>
              <a:t>6</a:t>
            </a:r>
            <a:r>
              <a:rPr lang="en-US" sz="1400" b="1" dirty="0">
                <a:solidFill>
                  <a:srgbClr val="CC0000"/>
                </a:solidFill>
              </a:rPr>
              <a:t>.2. Date and Time Types:</a:t>
            </a:r>
          </a:p>
          <a:p>
            <a:pPr marL="738188" lvl="1" indent="-268288"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dirty="0">
                <a:solidFill>
                  <a:srgbClr val="CC0000"/>
                </a:solidFill>
              </a:rPr>
              <a:t>DATE:</a:t>
            </a:r>
            <a:r>
              <a:rPr lang="en-US" sz="1400" dirty="0">
                <a:solidFill>
                  <a:srgbClr val="CC0000"/>
                </a:solidFill>
              </a:rPr>
              <a:t> Format: YYYY-MM-DD</a:t>
            </a:r>
          </a:p>
          <a:p>
            <a:pPr marL="738188" lvl="1" indent="-268288"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dirty="0">
                <a:solidFill>
                  <a:srgbClr val="CC0000"/>
                </a:solidFill>
              </a:rPr>
              <a:t>DATETIME</a:t>
            </a:r>
            <a:r>
              <a:rPr lang="en-US" sz="1400" dirty="0">
                <a:solidFill>
                  <a:srgbClr val="CC0000"/>
                </a:solidFill>
              </a:rPr>
              <a:t>: Date a</a:t>
            </a:r>
            <a:r>
              <a:rPr lang="en-US" sz="1400" dirty="0">
                <a:solidFill>
                  <a:srgbClr val="DC2300"/>
                </a:solidFill>
              </a:rPr>
              <a:t>nd time comb</a:t>
            </a:r>
            <a:r>
              <a:rPr lang="en-US" sz="1400" dirty="0">
                <a:solidFill>
                  <a:srgbClr val="CC0000"/>
                </a:solidFill>
              </a:rPr>
              <a:t>ination. Format: YYYY-MM-DD HH:MI:SS</a:t>
            </a:r>
          </a:p>
          <a:p>
            <a:pPr marL="738188" lvl="1" indent="-268288"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dirty="0">
                <a:solidFill>
                  <a:srgbClr val="CC0000"/>
                </a:solidFill>
              </a:rPr>
              <a:t>TIMESTAMP:</a:t>
            </a:r>
            <a:r>
              <a:rPr lang="en-US" sz="1400" dirty="0">
                <a:solidFill>
                  <a:srgbClr val="CC0000"/>
                </a:solidFill>
              </a:rPr>
              <a:t> This values are stored as the number of seconds. Format like YYYY-MM-DD HH:MI:SS</a:t>
            </a:r>
          </a:p>
          <a:p>
            <a:pPr marL="738188" lvl="1" indent="-268288"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dirty="0">
                <a:solidFill>
                  <a:srgbClr val="CC0000"/>
                </a:solidFill>
              </a:rPr>
              <a:t>TIME</a:t>
            </a:r>
            <a:r>
              <a:rPr lang="en-US" sz="1400" dirty="0">
                <a:solidFill>
                  <a:srgbClr val="CC0000"/>
                </a:solidFill>
              </a:rPr>
              <a:t>: Format: HH:MI:SS </a:t>
            </a:r>
          </a:p>
          <a:p>
            <a:pPr marL="738188" lvl="1" indent="-268288"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dirty="0">
                <a:solidFill>
                  <a:srgbClr val="CC0000"/>
                </a:solidFill>
              </a:rPr>
              <a:t>YEAR:</a:t>
            </a:r>
            <a:r>
              <a:rPr lang="en-US" sz="1400" dirty="0">
                <a:solidFill>
                  <a:srgbClr val="CC0000"/>
                </a:solidFill>
              </a:rPr>
              <a:t> Ye</a:t>
            </a:r>
            <a:r>
              <a:rPr lang="en-US" sz="1400" dirty="0">
                <a:solidFill>
                  <a:srgbClr val="DC2300"/>
                </a:solidFill>
              </a:rPr>
              <a:t>ar in two-digit or four-digit. [</a:t>
            </a:r>
            <a:r>
              <a:rPr lang="en-US" sz="1400" dirty="0" err="1">
                <a:solidFill>
                  <a:srgbClr val="DC2300"/>
                </a:solidFill>
              </a:rPr>
              <a:t>eg</a:t>
            </a:r>
            <a:r>
              <a:rPr lang="en-US" sz="1400" dirty="0">
                <a:solidFill>
                  <a:srgbClr val="DC2300"/>
                </a:solidFill>
              </a:rPr>
              <a:t>. two digit: 80 to 90, representing  years from 1980 to 1990]</a:t>
            </a:r>
          </a:p>
          <a:p>
            <a:pPr indent="-323850" algn="jus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dirty="0">
                <a:solidFill>
                  <a:srgbClr val="DC2300"/>
                </a:solidFill>
              </a:rPr>
              <a:t>6.3. Text (String) Types:</a:t>
            </a:r>
          </a:p>
          <a:p>
            <a:pPr marL="738188" lvl="1" indent="-268288"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dirty="0">
                <a:solidFill>
                  <a:srgbClr val="CC0000"/>
                </a:solidFill>
              </a:rPr>
              <a:t>CHAR</a:t>
            </a:r>
            <a:r>
              <a:rPr lang="en-US" sz="1400" dirty="0">
                <a:solidFill>
                  <a:srgbClr val="CC0000"/>
                </a:solidFill>
              </a:rPr>
              <a:t>: Fixed length string(contain letters, numbers, and characters). The</a:t>
            </a:r>
            <a:r>
              <a:rPr lang="en-US" sz="1400" b="1" dirty="0">
                <a:solidFill>
                  <a:srgbClr val="CC0000"/>
                </a:solidFill>
              </a:rPr>
              <a:t> fixed</a:t>
            </a:r>
            <a:r>
              <a:rPr lang="en-US" sz="1400" dirty="0">
                <a:solidFill>
                  <a:srgbClr val="CC0000"/>
                </a:solidFill>
              </a:rPr>
              <a:t> size is specified in parenthesis. Can store up to 255 characters.</a:t>
            </a:r>
          </a:p>
          <a:p>
            <a:pPr marL="738188" lvl="1" indent="-268288"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dirty="0">
                <a:solidFill>
                  <a:srgbClr val="CC0000"/>
                </a:solidFill>
              </a:rPr>
              <a:t>VARCHAR: </a:t>
            </a:r>
            <a:r>
              <a:rPr lang="en-US" sz="1400" dirty="0">
                <a:solidFill>
                  <a:srgbClr val="CC0000"/>
                </a:solidFill>
              </a:rPr>
              <a:t>Field is a set of character data of indeterminate </a:t>
            </a:r>
            <a:r>
              <a:rPr lang="en-US" sz="1400" dirty="0" err="1">
                <a:solidFill>
                  <a:srgbClr val="CC0000"/>
                </a:solidFill>
              </a:rPr>
              <a:t>legth</a:t>
            </a:r>
            <a:r>
              <a:rPr lang="en-US" sz="1400" dirty="0">
                <a:solidFill>
                  <a:srgbClr val="CC0000"/>
                </a:solidFill>
              </a:rPr>
              <a:t>. The </a:t>
            </a:r>
            <a:r>
              <a:rPr lang="en-US" sz="1400" b="1" dirty="0">
                <a:solidFill>
                  <a:srgbClr val="CC0000"/>
                </a:solidFill>
              </a:rPr>
              <a:t>maximum</a:t>
            </a:r>
            <a:r>
              <a:rPr lang="en-US" sz="1400" dirty="0">
                <a:solidFill>
                  <a:srgbClr val="CC0000"/>
                </a:solidFill>
              </a:rPr>
              <a:t> size is specified in parenthesis. Can store up to 255 characters</a:t>
            </a:r>
          </a:p>
          <a:p>
            <a:pPr marL="738188" lvl="1" indent="-268288"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dirty="0">
                <a:solidFill>
                  <a:srgbClr val="CC0000"/>
                </a:solidFill>
              </a:rPr>
              <a:t>TINYTEXT</a:t>
            </a:r>
            <a:r>
              <a:rPr lang="en-US" sz="1400" dirty="0">
                <a:solidFill>
                  <a:srgbClr val="CC0000"/>
                </a:solidFill>
              </a:rPr>
              <a:t>:  Holds a string with a maximum length of 255 characters</a:t>
            </a:r>
          </a:p>
          <a:p>
            <a:pPr marL="738188" lvl="1" indent="-268288"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dirty="0">
                <a:solidFill>
                  <a:srgbClr val="CC0000"/>
                </a:solidFill>
              </a:rPr>
              <a:t>BLOB or TEXT: </a:t>
            </a:r>
            <a:r>
              <a:rPr lang="en-US" sz="1400" dirty="0">
                <a:solidFill>
                  <a:srgbClr val="CC0000"/>
                </a:solidFill>
              </a:rPr>
              <a:t>These are use for huge data storing. Holds a string with a maximum length of more than 65 thousand characters.</a:t>
            </a:r>
          </a:p>
          <a:p>
            <a:pPr marL="738188" lvl="1" indent="-268288"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dirty="0">
                <a:solidFill>
                  <a:srgbClr val="CC0000"/>
                </a:solidFill>
              </a:rPr>
              <a:t>MEDIUMBLOB or MEDIUMTEXT: </a:t>
            </a:r>
            <a:r>
              <a:rPr lang="en-US" sz="1400" dirty="0">
                <a:solidFill>
                  <a:srgbClr val="CC0000"/>
                </a:solidFill>
              </a:rPr>
              <a:t>Holds a string with a maximum length of more than 16 lakh characters.</a:t>
            </a:r>
          </a:p>
          <a:p>
            <a:pPr marL="738188" lvl="1" indent="-268288"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dirty="0">
                <a:solidFill>
                  <a:srgbClr val="CC0000"/>
                </a:solidFill>
              </a:rPr>
              <a:t>LONGBLOB or LONGTEXT: </a:t>
            </a:r>
            <a:r>
              <a:rPr lang="en-US" sz="1400" dirty="0">
                <a:solidFill>
                  <a:srgbClr val="CC0000"/>
                </a:solidFill>
              </a:rPr>
              <a:t>Holds a string with millions of characters</a:t>
            </a:r>
          </a:p>
          <a:p>
            <a:pPr marL="738188" lvl="1" indent="-268288" algn="just">
              <a:spcBef>
                <a:spcPts val="800"/>
              </a:spcBef>
              <a:buClr>
                <a:srgbClr val="CC0000"/>
              </a:buClr>
              <a:buFont typeface="Wingdings"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b="1" dirty="0">
                <a:solidFill>
                  <a:srgbClr val="CC0000"/>
                </a:solidFill>
              </a:rPr>
              <a:t>ENUM: </a:t>
            </a:r>
            <a:r>
              <a:rPr lang="en-US" sz="1400" dirty="0">
                <a:solidFill>
                  <a:srgbClr val="CC0000"/>
                </a:solidFill>
              </a:rPr>
              <a:t>You enter the possible values in this format: ENUM('X','Y','Z').</a:t>
            </a:r>
          </a:p>
          <a:p>
            <a:pPr marL="738188" lvl="1" indent="-268288" algn="jus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400" dirty="0">
              <a:solidFill>
                <a:srgbClr val="CC0000"/>
              </a:solidFill>
            </a:endParaRPr>
          </a:p>
          <a:p>
            <a:endParaRPr lang="en-US" dirty="0"/>
          </a:p>
        </p:txBody>
      </p:sp>
    </p:spTree>
    <p:extLst>
      <p:ext uri="{BB962C8B-B14F-4D97-AF65-F5344CB8AC3E}">
        <p14:creationId xmlns:p14="http://schemas.microsoft.com/office/powerpoint/2010/main" val="1428964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Basic MySQL Commands</a:t>
            </a:r>
            <a:endParaRPr lang="en-US" dirty="0"/>
          </a:p>
        </p:txBody>
      </p:sp>
      <p:sp>
        <p:nvSpPr>
          <p:cNvPr id="3" name="Content Placeholder 2"/>
          <p:cNvSpPr>
            <a:spLocks noGrp="1"/>
          </p:cNvSpPr>
          <p:nvPr>
            <p:ph idx="1"/>
          </p:nvPr>
        </p:nvSpPr>
        <p:spPr/>
        <p:txBody>
          <a:bodyPr>
            <a:normAutofit fontScale="40000" lnSpcReduction="20000"/>
          </a:bodyPr>
          <a:lstStyle/>
          <a:p>
            <a:pPr marL="457200" indent="-212725" algn="just">
              <a:lnSpc>
                <a:spcPct val="150000"/>
              </a:lnSpc>
              <a:buSzPct val="4500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dirty="0">
                <a:solidFill>
                  <a:srgbClr val="CC0000"/>
                </a:solidFill>
                <a:latin typeface="Times New Roman" charset="0"/>
              </a:rPr>
              <a:t>1. </a:t>
            </a:r>
            <a:r>
              <a:rPr lang="en-US" b="1" dirty="0">
                <a:solidFill>
                  <a:srgbClr val="CC0000"/>
                </a:solidFill>
                <a:latin typeface="Times New Roman" charset="0"/>
              </a:rPr>
              <a:t> CREATE</a:t>
            </a:r>
            <a:r>
              <a:rPr lang="en-US" dirty="0">
                <a:solidFill>
                  <a:srgbClr val="CC0000"/>
                </a:solidFill>
                <a:latin typeface="Times New Roman" charset="0"/>
              </a:rPr>
              <a:t> : (DDL). That allows to create database.</a:t>
            </a:r>
          </a:p>
          <a:p>
            <a:pPr marL="244475" indent="0" algn="just">
              <a:lnSpc>
                <a:spcPct val="150000"/>
              </a:lnSpc>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dirty="0">
                <a:solidFill>
                  <a:srgbClr val="CC0000"/>
                </a:solidFill>
                <a:latin typeface="Times New Roman" charset="0"/>
              </a:rPr>
              <a:t>  Command: </a:t>
            </a:r>
            <a:r>
              <a:rPr lang="en-US" b="1" dirty="0">
                <a:solidFill>
                  <a:srgbClr val="CC0000"/>
                </a:solidFill>
                <a:latin typeface="Times New Roman" charset="0"/>
              </a:rPr>
              <a:t>CREATE DATABASE</a:t>
            </a:r>
            <a:r>
              <a:rPr lang="en-US" dirty="0">
                <a:solidFill>
                  <a:srgbClr val="CC0000"/>
                </a:solidFill>
                <a:latin typeface="Times New Roman" charset="0"/>
              </a:rPr>
              <a:t> &lt;database name&gt;;</a:t>
            </a:r>
          </a:p>
          <a:p>
            <a:pPr marL="244475" indent="0" algn="just">
              <a:lnSpc>
                <a:spcPct val="150000"/>
              </a:lnSpc>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dirty="0">
                <a:solidFill>
                  <a:srgbClr val="CC0000"/>
                </a:solidFill>
                <a:latin typeface="Times New Roman" charset="0"/>
              </a:rPr>
              <a:t> For </a:t>
            </a:r>
            <a:r>
              <a:rPr lang="en-US" dirty="0" err="1">
                <a:solidFill>
                  <a:srgbClr val="CC0000"/>
                </a:solidFill>
                <a:latin typeface="Times New Roman" charset="0"/>
              </a:rPr>
              <a:t>eg</a:t>
            </a:r>
            <a:r>
              <a:rPr lang="en-US" dirty="0">
                <a:solidFill>
                  <a:srgbClr val="CC0000"/>
                </a:solidFill>
                <a:latin typeface="Times New Roman" charset="0"/>
              </a:rPr>
              <a:t>.:</a:t>
            </a:r>
            <a:r>
              <a:rPr lang="en-US" b="1" dirty="0">
                <a:solidFill>
                  <a:srgbClr val="CC0000"/>
                </a:solidFill>
                <a:latin typeface="Times New Roman" charset="0"/>
              </a:rPr>
              <a:t> CREATE DATABASE RESULT</a:t>
            </a:r>
            <a:r>
              <a:rPr lang="en-US" dirty="0">
                <a:solidFill>
                  <a:srgbClr val="CC0000"/>
                </a:solidFill>
                <a:latin typeface="Times New Roman" charset="0"/>
              </a:rPr>
              <a:t>;</a:t>
            </a:r>
          </a:p>
          <a:p>
            <a:pPr marL="244475" indent="0" algn="just">
              <a:lnSpc>
                <a:spcPct val="150000"/>
              </a:lnSpc>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dirty="0">
                <a:solidFill>
                  <a:srgbClr val="CC0000"/>
                </a:solidFill>
                <a:latin typeface="Times New Roman" charset="0"/>
              </a:rPr>
              <a:t> </a:t>
            </a:r>
          </a:p>
          <a:p>
            <a:pPr marL="244475" indent="0" algn="just">
              <a:lnSpc>
                <a:spcPct val="150000"/>
              </a:lnSpc>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endParaRPr lang="en-US" dirty="0">
              <a:solidFill>
                <a:srgbClr val="CC0000"/>
              </a:solidFill>
              <a:latin typeface="Times New Roman" charset="0"/>
            </a:endParaRPr>
          </a:p>
          <a:p>
            <a:pPr marL="244475" indent="0" algn="just">
              <a:lnSpc>
                <a:spcPct val="150000"/>
              </a:lnSpc>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endParaRPr lang="en-US" dirty="0">
              <a:solidFill>
                <a:srgbClr val="CC0000"/>
              </a:solidFill>
              <a:latin typeface="Times New Roman" charset="0"/>
            </a:endParaRPr>
          </a:p>
          <a:p>
            <a:pPr marL="244475" indent="0">
              <a:lnSpc>
                <a:spcPct val="150000"/>
              </a:lnSpc>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endParaRPr lang="en-US" sz="2800" b="1" dirty="0">
              <a:solidFill>
                <a:srgbClr val="CC0000"/>
              </a:solidFill>
            </a:endParaRPr>
          </a:p>
          <a:p>
            <a:pPr marL="244475" indent="0">
              <a:lnSpc>
                <a:spcPct val="150000"/>
              </a:lnSpc>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endParaRPr lang="en-US" sz="2800" b="1" dirty="0">
              <a:solidFill>
                <a:srgbClr val="CC0000"/>
              </a:solidFill>
              <a:latin typeface="Times New Roman" charset="0"/>
            </a:endParaRPr>
          </a:p>
          <a:p>
            <a:pPr marL="244475" indent="0" algn="just">
              <a:lnSpc>
                <a:spcPct val="150000"/>
              </a:lnSpc>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endParaRPr lang="en-US" b="1" dirty="0">
              <a:solidFill>
                <a:srgbClr val="CC0000"/>
              </a:solidFill>
              <a:latin typeface="Times New Roman" charset="0"/>
            </a:endParaRPr>
          </a:p>
          <a:p>
            <a:pPr marL="244475" indent="0" algn="just">
              <a:lnSpc>
                <a:spcPct val="150000"/>
              </a:lnSpc>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b="1" dirty="0">
                <a:solidFill>
                  <a:srgbClr val="CC0000"/>
                </a:solidFill>
                <a:latin typeface="Times New Roman" charset="0"/>
              </a:rPr>
              <a:t>Now we will show the RESULT database is created or not. </a:t>
            </a:r>
          </a:p>
          <a:p>
            <a:pPr marL="244475" indent="0" algn="just">
              <a:lnSpc>
                <a:spcPct val="150000"/>
              </a:lnSpc>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b="1" dirty="0">
                <a:solidFill>
                  <a:srgbClr val="CC0000"/>
                </a:solidFill>
                <a:latin typeface="Times New Roman" charset="0"/>
              </a:rPr>
              <a:t>Command: SHOW DATABASES;  </a:t>
            </a:r>
          </a:p>
          <a:p>
            <a:pPr marL="244475" indent="0" algn="just">
              <a:lnSpc>
                <a:spcPct val="150000"/>
              </a:lnSpc>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b="1" dirty="0">
                <a:solidFill>
                  <a:srgbClr val="CC0000"/>
                </a:solidFill>
                <a:latin typeface="Times New Roman" charset="0"/>
              </a:rPr>
              <a:t>N:B: The RESULT database is created.</a:t>
            </a:r>
          </a:p>
          <a:p>
            <a:pPr marL="457200" indent="-212725" algn="just">
              <a:lnSpc>
                <a:spcPct val="150000"/>
              </a:lnSpc>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endParaRPr lang="en-US" b="1" dirty="0">
              <a:solidFill>
                <a:srgbClr val="CC0000"/>
              </a:solidFill>
              <a:latin typeface="Times New Roman" charset="0"/>
            </a:endParaRPr>
          </a:p>
          <a:p>
            <a:pPr marL="457200" indent="-212725" algn="just">
              <a:lnSpc>
                <a:spcPct val="150000"/>
              </a:lnSpc>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endParaRPr lang="en-US" b="1" dirty="0">
              <a:solidFill>
                <a:srgbClr val="CC0000"/>
              </a:solidFill>
              <a:latin typeface="Times New Roman" charset="0"/>
            </a:endParaRPr>
          </a:p>
          <a:p>
            <a:pPr marL="457200" indent="-212725">
              <a:lnSpc>
                <a:spcPct val="150000"/>
              </a:lnSpc>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endParaRPr lang="en-US" sz="2800" b="1" dirty="0">
              <a:solidFill>
                <a:srgbClr val="CC0000"/>
              </a:solidFill>
              <a:latin typeface="Times New Roman" charset="0"/>
            </a:endParaRPr>
          </a:p>
          <a:p>
            <a:pPr marL="457200" indent="-212725">
              <a:lnSpc>
                <a:spcPct val="150000"/>
              </a:lnSpc>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endParaRPr lang="en-US" sz="2800" b="1" dirty="0">
              <a:solidFill>
                <a:srgbClr val="CC0000"/>
              </a:solidFill>
              <a:latin typeface="Times New Roman" charset="0"/>
            </a:endParaRPr>
          </a:p>
          <a:p>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5" y="2458243"/>
            <a:ext cx="3106823" cy="16621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96968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Basic MySQL Commands</a:t>
            </a:r>
            <a:endParaRPr lang="en-US" dirty="0"/>
          </a:p>
        </p:txBody>
      </p:sp>
      <p:sp>
        <p:nvSpPr>
          <p:cNvPr id="3" name="Content Placeholder 2"/>
          <p:cNvSpPr>
            <a:spLocks noGrp="1"/>
          </p:cNvSpPr>
          <p:nvPr>
            <p:ph idx="1"/>
          </p:nvPr>
        </p:nvSpPr>
        <p:spPr/>
        <p:txBody>
          <a:bodyPr>
            <a:normAutofit fontScale="47500" lnSpcReduction="20000"/>
          </a:bodyPr>
          <a:lstStyle/>
          <a:p>
            <a:pPr marL="15875" indent="0" algn="just">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2. </a:t>
            </a:r>
            <a:r>
              <a:rPr lang="en-US" b="1" dirty="0">
                <a:solidFill>
                  <a:srgbClr val="CC0000"/>
                </a:solidFill>
                <a:latin typeface="Times New Roman" charset="0"/>
              </a:rPr>
              <a:t>DROP</a:t>
            </a:r>
            <a:r>
              <a:rPr lang="en-US" dirty="0">
                <a:solidFill>
                  <a:srgbClr val="CC0000"/>
                </a:solidFill>
                <a:latin typeface="Times New Roman" charset="0"/>
              </a:rPr>
              <a:t> (DDL): This command allows us to remove database or entire objects from the database. Be careful while deleting any database because you will lose your all the data available in your database</a:t>
            </a: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Command: </a:t>
            </a:r>
            <a:r>
              <a:rPr lang="en-US" b="1" dirty="0">
                <a:solidFill>
                  <a:srgbClr val="CC0000"/>
                </a:solidFill>
                <a:latin typeface="Times New Roman" charset="0"/>
              </a:rPr>
              <a:t>DROP DATABASE</a:t>
            </a:r>
            <a:r>
              <a:rPr lang="en-US" dirty="0">
                <a:solidFill>
                  <a:srgbClr val="CC0000"/>
                </a:solidFill>
                <a:latin typeface="Times New Roman" charset="0"/>
              </a:rPr>
              <a:t> &lt;database name&gt;;</a:t>
            </a: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or </a:t>
            </a:r>
            <a:r>
              <a:rPr lang="en-US" b="1" dirty="0">
                <a:solidFill>
                  <a:srgbClr val="CC0000"/>
                </a:solidFill>
                <a:latin typeface="Times New Roman" charset="0"/>
              </a:rPr>
              <a:t>DROP TABLE</a:t>
            </a:r>
            <a:r>
              <a:rPr lang="en-US" dirty="0">
                <a:solidFill>
                  <a:srgbClr val="CC0000"/>
                </a:solidFill>
                <a:latin typeface="Times New Roman" charset="0"/>
              </a:rPr>
              <a:t> &lt;table name&gt;;</a:t>
            </a: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a:solidFill>
                <a:srgbClr val="CC0000"/>
              </a:solidFill>
              <a:latin typeface="Times New Roman" charset="0"/>
            </a:endParaRP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3. </a:t>
            </a:r>
            <a:r>
              <a:rPr lang="en-US" b="1" dirty="0">
                <a:solidFill>
                  <a:srgbClr val="CC0000"/>
                </a:solidFill>
                <a:latin typeface="Times New Roman" charset="0"/>
              </a:rPr>
              <a:t>USE database</a:t>
            </a:r>
            <a:r>
              <a:rPr lang="en-US" dirty="0">
                <a:solidFill>
                  <a:srgbClr val="CC0000"/>
                </a:solidFill>
                <a:latin typeface="Times New Roman" charset="0"/>
              </a:rPr>
              <a:t>:  Now we will create table. Before creating the table we need to select the specific database, in which database you are going to create tables and store the data.......</a:t>
            </a: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Command: USE &lt;database name&gt;;</a:t>
            </a: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For </a:t>
            </a:r>
            <a:r>
              <a:rPr lang="en-US" dirty="0" err="1">
                <a:solidFill>
                  <a:srgbClr val="CC0000"/>
                </a:solidFill>
                <a:latin typeface="Times New Roman" charset="0"/>
              </a:rPr>
              <a:t>eg</a:t>
            </a:r>
            <a:r>
              <a:rPr lang="en-US" dirty="0">
                <a:solidFill>
                  <a:srgbClr val="CC0000"/>
                </a:solidFill>
                <a:latin typeface="Times New Roman" charset="0"/>
              </a:rPr>
              <a:t>.: We will use the database RESULT. </a:t>
            </a: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Command: USE RESULT;</a:t>
            </a: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a:solidFill>
                <a:srgbClr val="CC0000"/>
              </a:solidFill>
              <a:latin typeface="Times New Roman" charset="0"/>
            </a:endParaRP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a:solidFill>
                <a:srgbClr val="CC0000"/>
              </a:solidFill>
              <a:latin typeface="Times New Roman"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0" y="4543425"/>
            <a:ext cx="2516187" cy="14176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52980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Basic MySQL Commands</a:t>
            </a:r>
            <a:endParaRPr lang="en-US" dirty="0"/>
          </a:p>
        </p:txBody>
      </p:sp>
      <p:sp>
        <p:nvSpPr>
          <p:cNvPr id="3" name="Content Placeholder 2"/>
          <p:cNvSpPr>
            <a:spLocks noGrp="1"/>
          </p:cNvSpPr>
          <p:nvPr>
            <p:ph idx="1"/>
          </p:nvPr>
        </p:nvSpPr>
        <p:spPr/>
        <p:txBody>
          <a:bodyPr>
            <a:normAutofit fontScale="47500" lnSpcReduction="20000"/>
          </a:bodyPr>
          <a:lstStyle/>
          <a:p>
            <a:pPr marL="14287"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4. </a:t>
            </a:r>
            <a:r>
              <a:rPr lang="en-US" b="1" dirty="0">
                <a:solidFill>
                  <a:srgbClr val="CC0000"/>
                </a:solidFill>
                <a:latin typeface="Times New Roman" charset="0"/>
              </a:rPr>
              <a:t>CREATE TABLE</a:t>
            </a:r>
            <a:r>
              <a:rPr lang="en-US" dirty="0">
                <a:solidFill>
                  <a:srgbClr val="CC0000"/>
                </a:solidFill>
                <a:latin typeface="Times New Roman" charset="0"/>
              </a:rPr>
              <a:t>: We selected a specific database. Now create the table.</a:t>
            </a:r>
          </a:p>
          <a:p>
            <a:pPr marL="14287"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Command: </a:t>
            </a:r>
            <a:r>
              <a:rPr lang="en-US" b="1" dirty="0">
                <a:solidFill>
                  <a:srgbClr val="CC0000"/>
                </a:solidFill>
                <a:latin typeface="Times New Roman" charset="0"/>
              </a:rPr>
              <a:t>CREATE TABLE</a:t>
            </a:r>
            <a:r>
              <a:rPr lang="en-US" dirty="0">
                <a:solidFill>
                  <a:srgbClr val="CC0000"/>
                </a:solidFill>
                <a:latin typeface="Times New Roman" charset="0"/>
              </a:rPr>
              <a:t> &lt;table name&gt; (column1 data type, column2 data type, column3);</a:t>
            </a:r>
          </a:p>
          <a:p>
            <a:pPr marL="14287"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err="1">
                <a:solidFill>
                  <a:srgbClr val="CC0000"/>
                </a:solidFill>
                <a:latin typeface="Times New Roman" charset="0"/>
              </a:rPr>
              <a:t>Eg</a:t>
            </a:r>
            <a:r>
              <a:rPr lang="en-US" dirty="0">
                <a:solidFill>
                  <a:srgbClr val="CC0000"/>
                </a:solidFill>
                <a:latin typeface="Times New Roman" charset="0"/>
              </a:rPr>
              <a:t>.: </a:t>
            </a:r>
            <a:r>
              <a:rPr lang="en-US" b="1" dirty="0">
                <a:solidFill>
                  <a:srgbClr val="CC0000"/>
                </a:solidFill>
                <a:latin typeface="Times New Roman" charset="0"/>
              </a:rPr>
              <a:t>CREATE TABLE SEM2 (REGNO INT NOT NULL, NAME VARCHAR(100), SUBJECT VARCHAR(30), MARKS INT NOT NULL);</a:t>
            </a:r>
          </a:p>
          <a:p>
            <a:pPr marL="14287"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600" b="1" dirty="0">
              <a:solidFill>
                <a:srgbClr val="CC0000"/>
              </a:solidFill>
              <a:latin typeface="Times New Roman" charset="0"/>
            </a:endParaRPr>
          </a:p>
          <a:p>
            <a:pPr marL="14287"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600" b="1" dirty="0">
              <a:solidFill>
                <a:srgbClr val="CC0000"/>
              </a:solidFill>
              <a:latin typeface="Times New Roman" charset="0"/>
            </a:endParaRPr>
          </a:p>
          <a:p>
            <a:pPr marL="14287"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600" dirty="0">
              <a:solidFill>
                <a:srgbClr val="CC0000"/>
              </a:solidFill>
              <a:latin typeface="Times New Roman" charset="0"/>
            </a:endParaRPr>
          </a:p>
          <a:p>
            <a:pPr marL="14287"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600" dirty="0">
              <a:solidFill>
                <a:srgbClr val="CC0000"/>
              </a:solidFill>
              <a:latin typeface="Times New Roman" charset="0"/>
            </a:endParaRPr>
          </a:p>
          <a:p>
            <a:pPr marL="14287"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a:solidFill>
                  <a:srgbClr val="CC0000"/>
                </a:solidFill>
                <a:latin typeface="Times New Roman" charset="0"/>
              </a:rPr>
              <a:t>5.</a:t>
            </a:r>
            <a:r>
              <a:rPr lang="en-US" sz="3600" b="1" dirty="0">
                <a:solidFill>
                  <a:srgbClr val="CC0000"/>
                </a:solidFill>
                <a:latin typeface="Times New Roman" charset="0"/>
              </a:rPr>
              <a:t> DROP TABLE: </a:t>
            </a:r>
            <a:r>
              <a:rPr lang="en-US" sz="3600" dirty="0">
                <a:solidFill>
                  <a:srgbClr val="CC0000"/>
                </a:solidFill>
                <a:latin typeface="Times New Roman" charset="0"/>
              </a:rPr>
              <a:t>Same as previous drop command.</a:t>
            </a:r>
          </a:p>
          <a:p>
            <a:pPr marL="14287"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600" dirty="0">
              <a:solidFill>
                <a:srgbClr val="CC0000"/>
              </a:solidFill>
              <a:latin typeface="Times New Roman" charset="0"/>
            </a:endParaRPr>
          </a:p>
          <a:p>
            <a:pPr marL="14287"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3600" dirty="0">
              <a:solidFill>
                <a:srgbClr val="CC0000"/>
              </a:solidFill>
              <a:latin typeface="Times New Roman"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88" y="3616325"/>
            <a:ext cx="7050087" cy="14398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77034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Basic MySQL Commands</a:t>
            </a:r>
            <a:endParaRPr lang="en-US" dirty="0"/>
          </a:p>
        </p:txBody>
      </p:sp>
      <p:sp>
        <p:nvSpPr>
          <p:cNvPr id="3" name="Content Placeholder 2"/>
          <p:cNvSpPr>
            <a:spLocks noGrp="1"/>
          </p:cNvSpPr>
          <p:nvPr>
            <p:ph idx="1"/>
          </p:nvPr>
        </p:nvSpPr>
        <p:spPr/>
        <p:txBody>
          <a:bodyPr>
            <a:normAutofit fontScale="55000" lnSpcReduction="20000"/>
          </a:bodyPr>
          <a:lstStyle/>
          <a:p>
            <a:pPr marL="14287"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B80047"/>
                </a:solidFill>
                <a:latin typeface="Times New Roman" charset="0"/>
              </a:rPr>
              <a:t>6</a:t>
            </a:r>
            <a:r>
              <a:rPr lang="en-US" dirty="0">
                <a:solidFill>
                  <a:srgbClr val="CC0000"/>
                </a:solidFill>
                <a:latin typeface="Times New Roman" charset="0"/>
              </a:rPr>
              <a:t>. </a:t>
            </a:r>
            <a:r>
              <a:rPr lang="en-US" b="1" dirty="0">
                <a:solidFill>
                  <a:srgbClr val="CC0000"/>
                </a:solidFill>
                <a:latin typeface="Times New Roman" charset="0"/>
              </a:rPr>
              <a:t>INSERT INTO (DML)</a:t>
            </a:r>
            <a:r>
              <a:rPr lang="en-US" dirty="0">
                <a:solidFill>
                  <a:srgbClr val="CC0000"/>
                </a:solidFill>
                <a:latin typeface="Times New Roman" charset="0"/>
              </a:rPr>
              <a:t>: To insert data into MySQL table, you would need to use SQL INSERT INTO command. You can insert data into MySQL table by using following command </a:t>
            </a:r>
          </a:p>
          <a:p>
            <a:pPr marL="14287"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err="1">
                <a:solidFill>
                  <a:srgbClr val="CC0000"/>
                </a:solidFill>
                <a:latin typeface="Times New Roman" charset="0"/>
              </a:rPr>
              <a:t>Command:INSERT</a:t>
            </a:r>
            <a:r>
              <a:rPr lang="en-US" dirty="0">
                <a:solidFill>
                  <a:srgbClr val="CC0000"/>
                </a:solidFill>
                <a:latin typeface="Times New Roman" charset="0"/>
              </a:rPr>
              <a:t> INTO &lt;table name&gt; (column1, column2, column3) values (.......................);</a:t>
            </a:r>
          </a:p>
          <a:p>
            <a:pPr marL="14287"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For </a:t>
            </a:r>
            <a:r>
              <a:rPr lang="en-US" dirty="0" err="1">
                <a:solidFill>
                  <a:srgbClr val="CC0000"/>
                </a:solidFill>
                <a:latin typeface="Times New Roman" charset="0"/>
              </a:rPr>
              <a:t>eg</a:t>
            </a:r>
            <a:r>
              <a:rPr lang="en-US" dirty="0">
                <a:solidFill>
                  <a:srgbClr val="CC0000"/>
                </a:solidFill>
                <a:latin typeface="Times New Roman" charset="0"/>
              </a:rPr>
              <a:t>.: We will insert values into SEM2 table</a:t>
            </a:r>
          </a:p>
          <a:p>
            <a:pPr marL="14287"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Command: INSERT INTO SEM2 (REGNO, NAME, SUBJECT, MARKS)</a:t>
            </a:r>
          </a:p>
          <a:p>
            <a:pPr marL="14287"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a:solidFill>
                  <a:srgbClr val="CC0000"/>
                </a:solidFill>
                <a:latin typeface="Times New Roman" charset="0"/>
              </a:rPr>
              <a:t>VALUES (1234, 'BWSRANG', 'INFORMATION STORAGE AND RETRIEVAL', 80);</a:t>
            </a:r>
            <a:endParaRPr lang="en-US" dirty="0">
              <a:solidFill>
                <a:srgbClr val="CC0000"/>
              </a:solidFill>
              <a:latin typeface="Times New Roman" charset="0"/>
            </a:endParaRPr>
          </a:p>
        </p:txBody>
      </p:sp>
    </p:spTree>
    <p:extLst>
      <p:ext uri="{BB962C8B-B14F-4D97-AF65-F5344CB8AC3E}">
        <p14:creationId xmlns:p14="http://schemas.microsoft.com/office/powerpoint/2010/main" val="171142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idx="4294967295"/>
          </p:nvPr>
        </p:nvSpPr>
        <p:spPr>
          <a:xfrm>
            <a:off x="6553200" y="6245225"/>
            <a:ext cx="2124075" cy="466725"/>
          </a:xfrm>
          <a:prstGeom prst="rect">
            <a:avLst/>
          </a:prstGeom>
        </p:spPr>
        <p:txBody>
          <a:bodyPr/>
          <a:lstStyle/>
          <a:p>
            <a:fld id="{F7CE56E0-E53F-3F44-BF66-41FE87DDEF71}" type="slidenum">
              <a:rPr lang="en-US"/>
              <a:pPr/>
              <a:t>8</a:t>
            </a:fld>
            <a:endParaRPr lang="en-US"/>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39863"/>
            <a:ext cx="8218488" cy="41036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55014810"/>
      </p:ext>
    </p:extLst>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FF"/>
                </a:solidFill>
              </a:rPr>
              <a:t>Basic MySQL Commands</a:t>
            </a:r>
            <a:endParaRPr lang="en-US" dirty="0"/>
          </a:p>
        </p:txBody>
      </p:sp>
      <p:sp>
        <p:nvSpPr>
          <p:cNvPr id="4" name="Content Placeholder 3"/>
          <p:cNvSpPr>
            <a:spLocks noGrp="1"/>
          </p:cNvSpPr>
          <p:nvPr>
            <p:ph idx="1"/>
          </p:nvPr>
        </p:nvSpPr>
        <p:spPr>
          <a:xfrm>
            <a:off x="457200" y="1943100"/>
            <a:ext cx="8229600" cy="1708150"/>
          </a:xfrm>
        </p:spPr>
        <p:txBody>
          <a:bodyPr>
            <a:normAutofit fontScale="47500" lnSpcReduction="20000"/>
          </a:bodyPr>
          <a:lstStyle/>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CC0000"/>
                </a:solidFill>
                <a:latin typeface="Times New Roman" charset="0"/>
              </a:rPr>
              <a:t>7. SELECT (DRL): </a:t>
            </a:r>
            <a:r>
              <a:rPr lang="en-US" dirty="0">
                <a:solidFill>
                  <a:srgbClr val="CC0000"/>
                </a:solidFill>
                <a:latin typeface="Times New Roman" charset="0"/>
              </a:rPr>
              <a:t>Use for retrieve data from database. Use for selecting various attributes or column of a table. The SQL SELECT command is used to fetch data from MySQL database</a:t>
            </a: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CC0000"/>
                </a:solidFill>
                <a:latin typeface="Times New Roman" charset="0"/>
              </a:rPr>
              <a:t>Command: SELECT* FROM &lt;table name&gt;;</a:t>
            </a: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CC0000"/>
                </a:solidFill>
                <a:latin typeface="Times New Roman" charset="0"/>
              </a:rPr>
              <a:t>SELECT* FROM SEM2;</a:t>
            </a:r>
          </a:p>
          <a:p>
            <a:pPr marL="15875" indent="0" algn="just">
              <a:lnSpc>
                <a:spcPct val="150000"/>
              </a:lnSpc>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b="1" dirty="0">
              <a:solidFill>
                <a:srgbClr val="CC0000"/>
              </a:solidFill>
              <a:latin typeface="Times New Roman" charset="0"/>
            </a:endParaRPr>
          </a:p>
          <a:p>
            <a:pPr marL="0" indent="0">
              <a:buNone/>
            </a:pPr>
            <a:endParaRPr lang="en-US" dirty="0"/>
          </a:p>
        </p:txBody>
      </p:sp>
      <p:sp>
        <p:nvSpPr>
          <p:cNvPr id="5" name="Slide Number Placeholder 5"/>
          <p:cNvSpPr>
            <a:spLocks noGrp="1"/>
          </p:cNvSpPr>
          <p:nvPr>
            <p:ph type="sldNum" idx="4294967295"/>
          </p:nvPr>
        </p:nvSpPr>
        <p:spPr>
          <a:xfrm>
            <a:off x="7019925" y="6245225"/>
            <a:ext cx="2124075" cy="466725"/>
          </a:xfrm>
          <a:prstGeom prst="rect">
            <a:avLst/>
          </a:prstGeom>
        </p:spPr>
        <p:txBody>
          <a:bodyPr/>
          <a:lstStyle/>
          <a:p>
            <a:fld id="{F7CE56E0-E53F-3F44-BF66-41FE87DDEF71}" type="slidenum">
              <a:rPr lang="en-US"/>
              <a:pPr/>
              <a:t>9</a:t>
            </a:fld>
            <a:endParaRPr lang="en-US"/>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463" y="3651250"/>
            <a:ext cx="5832475" cy="2593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900095083"/>
      </p:ext>
    </p:extLst>
  </p:cSld>
  <p:clrMapOvr>
    <a:masterClrMapping/>
  </p:clrMapOvr>
  <p:transition xmlns:p14="http://schemas.microsoft.com/office/powerpoint/2010/mai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7860</TotalTime>
  <Words>1417</Words>
  <Application>Microsoft Macintosh PowerPoint</Application>
  <PresentationFormat>On-screen Show (4:3)</PresentationFormat>
  <Paragraphs>123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MySQL</vt:lpstr>
      <vt:lpstr>MySQL data types</vt:lpstr>
      <vt:lpstr>MySQL data types</vt:lpstr>
      <vt:lpstr>Basic MySQL Commands</vt:lpstr>
      <vt:lpstr>Basic MySQL Commands</vt:lpstr>
      <vt:lpstr>Basic MySQL Commands</vt:lpstr>
      <vt:lpstr>Basic MySQL Commands</vt:lpstr>
      <vt:lpstr>PowerPoint Presentation</vt:lpstr>
      <vt:lpstr>Basic MySQL Commands</vt:lpstr>
      <vt:lpstr>Basic MySQL Commands</vt:lpstr>
      <vt:lpstr>PowerPoint Presentation</vt:lpstr>
      <vt:lpstr>Basic MySQL Commands</vt:lpstr>
      <vt:lpstr>Basic MySQL Commands</vt:lpstr>
      <vt:lpstr>Basic MySQL Commands</vt:lpstr>
      <vt:lpstr>MySQL Constraints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Jupiter Zhuo</dc:creator>
  <cp:lastModifiedBy>My Macbook</cp:lastModifiedBy>
  <cp:revision>210</cp:revision>
  <dcterms:created xsi:type="dcterms:W3CDTF">2017-01-18T10:36:33Z</dcterms:created>
  <dcterms:modified xsi:type="dcterms:W3CDTF">2017-04-06T06:13:11Z</dcterms:modified>
</cp:coreProperties>
</file>