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Generated by Spire.Presentation for .NET -->
<p:presentation xmlns:a="http://schemas.openxmlformats.org/drawingml/2006/main" xmlns:r="http://schemas.openxmlformats.org/officeDocument/2006/relationships" xmlns:p="http://schemas.openxmlformats.org/presentationml/2006/main" saveSubsetFonts="1">
  <p:sldMasterIdLst>
    <p:sldMasterId r:id="rId1" id="2147483648"/>
  </p:sldMasterIdLst>
  <p:notesMasterIdLst>
    <p:notesMasterId r:id="rId7"/>
  </p:notesMasterIdLst>
  <p:sldIdLst>
    <p:sldId r:id="rId8" id="257"/>
    <p:sldId r:id="rId9" id="258"/>
    <p:sldId r:id="rId10" id="259"/>
    <p:sldId r:id="rId11" id="260"/>
    <p:sldId r:id="rId12" id="261"/>
    <p:sldId r:id="rId13" id="262"/>
    <p:sldId r:id="rId14" id="263"/>
    <p:sldId r:id="rId15" id="264"/>
    <p:sldId r:id="rId16" id="265"/>
    <p:sldId r:id="rId17" id="266"/>
    <p:sldId r:id="rId18" id="267"/>
    <p:sldId r:id="rId19" id="268"/>
    <p:sldId r:id="rId20" id="269"/>
    <p:sldId r:id="rId21" id="270"/>
    <p:sldId r:id="rId22" id="271"/>
    <p:sldId r:id="rId23" id="272"/>
    <p:sldId r:id="rId24" id="273"/>
    <p:sldId r:id="rId25" id="274"/>
    <p:sldId r:id="rId26" id="275"/>
    <p:sldId r:id="rId27" id="276"/>
    <p:sldId r:id="rId28" id="277"/>
    <p:sldId r:id="rId29" id="278"/>
    <p:sldId r:id="rId30" id="279"/>
    <p:sldId r:id="rId31" id="280"/>
    <p:sldId r:id="rId32" id="281"/>
    <p:sldId r:id="rId33" id="282"/>
    <p:sldId r:id="rId34" id="283"/>
  </p:sldIdLst>
  <p:sldSz cx="12192000" cy="6858000" type="screen16x9"/>
  <p:notesSz cx="6858000" cy="91440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212" y="-108"/>
      </p:cViewPr>
      <p:guideLst>
        <p:guide orient="horz" pos="2160"/>
        <p:guide pos="2880"/>
      </p:guideLst>
    </p:cSldViewPr>
  </p:slideViewPr>
  <p:notesTextViewPr>
    <p:cViewPr>
      <p:scale>
        <a:sx n="1" d="1"/>
        <a:sy n="1" d="1"/>
      </p:scale>
      <p:origin x="0" y="0"/>
    </p:cViewPr>
  </p:notesText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3.xml" /><Relationship Id="rId11" Type="http://schemas.openxmlformats.org/officeDocument/2006/relationships/slide" Target="slides/slide4.xml" /><Relationship Id="rId12" Type="http://schemas.openxmlformats.org/officeDocument/2006/relationships/slide" Target="slides/slide5.xml" /><Relationship Id="rId13" Type="http://schemas.openxmlformats.org/officeDocument/2006/relationships/slide" Target="slides/slide6.xml" /><Relationship Id="rId14" Type="http://schemas.openxmlformats.org/officeDocument/2006/relationships/slide" Target="slides/slide7.xml" /><Relationship Id="rId15" Type="http://schemas.openxmlformats.org/officeDocument/2006/relationships/slide" Target="slides/slide8.xml" /><Relationship Id="rId16" Type="http://schemas.openxmlformats.org/officeDocument/2006/relationships/slide" Target="slides/slide9.xml" /><Relationship Id="rId17" Type="http://schemas.openxmlformats.org/officeDocument/2006/relationships/slide" Target="slides/slide10.xml" /><Relationship Id="rId18" Type="http://schemas.openxmlformats.org/officeDocument/2006/relationships/slide" Target="slides/slide11.xml" /><Relationship Id="rId19" Type="http://schemas.openxmlformats.org/officeDocument/2006/relationships/slide" Target="slides/slide12.xml" /><Relationship Id="rId20" Type="http://schemas.openxmlformats.org/officeDocument/2006/relationships/slide" Target="slides/slide13.xml" /><Relationship Id="rId21" Type="http://schemas.openxmlformats.org/officeDocument/2006/relationships/slide" Target="slides/slide14.xml" /><Relationship Id="rId22" Type="http://schemas.openxmlformats.org/officeDocument/2006/relationships/slide" Target="slides/slide15.xml" /><Relationship Id="rId23" Type="http://schemas.openxmlformats.org/officeDocument/2006/relationships/slide" Target="slides/slide16.xml" /><Relationship Id="rId24" Type="http://schemas.openxmlformats.org/officeDocument/2006/relationships/slide" Target="slides/slide17.xml" /><Relationship Id="rId25" Type="http://schemas.openxmlformats.org/officeDocument/2006/relationships/slide" Target="slides/slide18.xml" /><Relationship Id="rId26" Type="http://schemas.openxmlformats.org/officeDocument/2006/relationships/slide" Target="slides/slide19.xml" /><Relationship Id="rId27" Type="http://schemas.openxmlformats.org/officeDocument/2006/relationships/slide" Target="slides/slide20.xml" /><Relationship Id="rId28" Type="http://schemas.openxmlformats.org/officeDocument/2006/relationships/slide" Target="slides/slide21.xml" /><Relationship Id="rId29" Type="http://schemas.openxmlformats.org/officeDocument/2006/relationships/slide" Target="slides/slide22.xml" /><Relationship Id="rId3" Type="http://schemas.openxmlformats.org/officeDocument/2006/relationships/presProps" Target="presProps.xml" /><Relationship Id="rId30" Type="http://schemas.openxmlformats.org/officeDocument/2006/relationships/slide" Target="slides/slide23.xml" /><Relationship Id="rId31" Type="http://schemas.openxmlformats.org/officeDocument/2006/relationships/slide" Target="slides/slide24.xml" /><Relationship Id="rId32" Type="http://schemas.openxmlformats.org/officeDocument/2006/relationships/slide" Target="slides/slide25.xml" /><Relationship Id="rId33" Type="http://schemas.openxmlformats.org/officeDocument/2006/relationships/slide" Target="slides/slide26.xml" /><Relationship Id="rId34" Type="http://schemas.openxmlformats.org/officeDocument/2006/relationships/slide" Target="slides/slide27.xml" /><Relationship Id="rId35" Type="http://schemas.openxmlformats.org/officeDocument/2006/relationships/tags" Target="tags/tag1.xml" /><Relationship Id="rId4" Type="http://schemas.openxmlformats.org/officeDocument/2006/relationships/viewProps" Target="viewProps.xml" /><Relationship Id="rId5" Type="http://schemas.openxmlformats.org/officeDocument/2006/relationships/theme" Target="theme/theme2.xml" /><Relationship Id="rId6" Type="http://schemas.openxmlformats.org/officeDocument/2006/relationships/tableStyles" Target="tableStyles.xml" /><Relationship Id="rId7" Type="http://schemas.openxmlformats.org/officeDocument/2006/relationships/notesMaster" Target="notesMasters/notesMaster1.xml" /><Relationship Id="rId8" Type="http://schemas.openxmlformats.org/officeDocument/2006/relationships/slide" Target="slides/slide1.xml" /><Relationship Id="rId9" Type="http://schemas.openxmlformats.org/officeDocument/2006/relationships/slide" Target="slides/slide2.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p:spPr>
        <p:txBody>
          <a:bodyPr vert="horz" lIns="91440" tIns="45720" rIns="91440" bIns="45720" rtlCol="0"/>
          <a:lstStyle>
            <a:lvl1pPr algn="r">
              <a:defRPr sz="1200"/>
            </a:lvl1pPr>
          </a:lstStyle>
          <a:p>
            <a:fld id="{DC78DFCC-589B-4A60-9C12-59D686ADFEC6}" type="datetimeFigureOut">
              <a:rPr lang="zh-CN" altLang="en-US" smtClean="0"/>
              <a:t>2018/7/9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p:spPr>
        <p:txBody>
          <a:bodyPr vert="horz" lIns="91440" tIns="45720" rIns="91440" bIns="45720" rtlCol="0"/>
          <a:lstStyle/>
          <a:p>
            <a:pPr lvl="0"/>
            <a:r>
              <a:rPr lang="zh-CN" altLang="en-US" dirty="1" smtClean="0"/>
              <a:t>单击此处编辑母版文本样式</a:t>
            </a:r>
          </a:p>
          <a:p>
            <a:pPr lvl="1"/>
            <a:r>
              <a:rPr lang="zh-CN" altLang="en-US" dirty="1" smtClean="0"/>
              <a:t>第二级</a:t>
            </a:r>
          </a:p>
          <a:p>
            <a:pPr lvl="2"/>
            <a:r>
              <a:rPr lang="zh-CN" altLang="en-US" dirty="1" smtClean="0"/>
              <a:t>第三级</a:t>
            </a:r>
          </a:p>
          <a:p>
            <a:pPr lvl="3"/>
            <a:r>
              <a:rPr lang="zh-CN" altLang="en-US" dirty="1" smtClean="0"/>
              <a:t>第四级</a:t>
            </a:r>
          </a:p>
          <a:p>
            <a:pPr lvl="4"/>
            <a:r>
              <a:rPr lang="zh-CN" altLang="en-US" dirty="1"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p:spPr>
        <p:txBody>
          <a:bodyPr vert="horz" lIns="91440" tIns="45720" rIns="91440" bIns="45720" rtlCol="0" anchor="b"/>
          <a:lstStyle>
            <a:lvl1pPr algn="r">
              <a:defRPr sz="1200"/>
            </a:lvl1pPr>
          </a:lstStyle>
          <a:p>
            <a:fld id="{C5CCC3E0-7DDF-45E7-A937-AD50A2B51CF3}" type="slidenum">
              <a:rPr lang="zh-CN" altLang="en-US" smtClean="0"/>
              <a:t>‹#›</a:t>
            </a:fld>
            <a:endParaRPr lang="zh-CN" altLang="en-US"/>
          </a:p>
        </p:txBody>
      </p:sp>
    </p:spTree>
    <p:extLst>
      <p:ext uri="{BB962C8B-B14F-4D97-AF65-F5344CB8AC3E}">
        <p14:creationId xmlns:p14="http://schemas.microsoft.com/office/powerpoint/2010/main" val="385486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3.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各位嘉宾，女士们、先生们：大家好！今天我很荣幸能在这里与大家分享关于“AI辅助教学应用介绍”的主题。随着科技的快速发展，人工智能在各个领域都发挥着重要作用，而教育领域更是如此。通过运用先进的人工智能技术，我们可以实现个性化教学，优化教学流程，提高教育质量。在接下来的演讲中，我将为大家介绍一些最新的AI辅助教学应用案例，它们将为我们展示如何结合人工智能和教育，为学生提供更好的学习体验和教育成果。让我们一同探索AI在教育领域的无限可能！谢谢大家！</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下面我将详细讨论AI在教学领域的应用，主要涉及三个方面：教学内容与课堂组织评估。首先，让我们看看AI是如何帮助我们在教学内容设计方面做出改进的。通过利用AI，我们可以根据学生的学习进度和理解程度，实现个性化的教学。这种方式能够自动调整教学内容，以满足每个学生的独特需求，进一步提高教学效果。其次，我们再来看看AI在课堂组织管理中的作用。AI可以实时监控课堂情况，分析学生行为，甚至预测可能出现的问题。这种能力使得教师能够更有效地管理课堂，确保教学秩序的顺利进行。最后，我们来看看AI在教学评估中的运用。AI可以通过大数据分析，深度评估学生的学习情况，为教师提供客观、全面的反馈。这样的评估方式有助于提升教学质量，因为教师可以根据反馈信息来调整教学方法和策略。那么这一页的内容就是这样，我们可以看出，AI在教育领域有着广泛的应用前景，它能够提高教学效果，帮助教师更好地管理课堂，以及提供更客观的评估反馈。</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AI助教系统实例分析”为主要内容，具体以“新城市科学”课程案例进行展开。我们将探讨如何利用AI助教系统提升答题正确率，同时，我们还会附带详细答题解释，以便更深入地理解AI助教的运行机制和效果。</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新城市科学”课程案例为主题，探讨人工智能技术在教学中的应用。AI技术的应用使得“新城市科学”这门课程的教学效果显著提升，复杂知识点变得易于理解。通过AI助教系统，学生可以获得个性化的学习建议和答疑解惑，更好地掌握知识。同时，AI与教师的协同教学不仅提高了教学效率，也优化了教师的工作负担，使教师可以更专注地关注每个学生的学习进度和情况。</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智能推荐策略、错误反馈机制以及个性化学习路径为切入点，来探讨如何有效提升答题的正确率。首先，AI助教系统具备根据学生的学习进度和能力进行习题和学习资源的智能推荐功能。这一机制可以帮助学生找到适合自身水平的练习题，从而提高答题正确率。接下来是错误反馈机制，AI助教系统能够实时监测学生的答题情况，并及时提供详细的解析和建议。这种即时反馈有助于学生从错误中学习，并在后续的答题过程中避免类似错误的发生，从而进一步提高答题正确率。最后是个性化学习路径。AI助教系统能够根据每个学生的特点，制定出最适合他们的学习路径。通过这种方式，学生会在最适合自己的学习方式下进行学习，提高答题正确率。那么在这一页，我们介绍了AI助教系统如何利用智能推荐策略、错误反馈机制以及个性化学习路径来提升答题的正确率。通过这些策略的应用，学生们可以更加高效地学习，并且在考试中取得更好的成绩。</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AI助教系统的功能进行详细的解析。首先，该系统主要依靠智能识别、智能分析和智能推荐等核心技术，帮助教师更有效地进行教学管理和对学生进行学习指导。其次，我们将讨论AI助教系统的广泛应用场景，包括在线教育、远程教育和课堂教学等多种形式，这些都能够显著提升教学质量和学生学习体验。下面我将着重探讨，AI助教系统所展现的明显优势。一方面，该系统能够实现个性化教学，满足不同学生的学习需求，从而提高整体的教学效率。另一方面，AI助教能够减轻教师的工作负担，让教师可以更专注于教学内容的设计和优化。同时，AI助教系统的运用也能有效提升学生的学习兴趣，激发他们主动学习的热情。</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AI赋能教学未来展望。首先，我们来看一下清华大学的AI教学试点计划。这个计划旨在通过深度学习技术的介入，为课程创新提供支持。其次，我们将探讨如何利用AI提升教学效率与质量。在教育领域，AI技术的应用将带来深远的影响。"</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清华大学AI教学试点计划为主题，详细探讨其背后的目标和实施策略。清华大学已经启动了这项AI教学试点计划，目标是探索人工智能在教育领域的应用及其潜在的价值。我们深知，教育是推动社会进步的重要引擎，而AI的发展为教育领域提供了前所未有的可能性。因此，我们希望通过这个项目，找到AI技术与教育相结合的最佳方式。那么这一页，我们来谈谈AI辅助教学工具的开发。清华大学正在积极研发一系列AI辅助教学工具，包括智能答疑机器人、个性化学习推荐系统等。这些工具将有助于提高教学质量，使教师可以更加专注于教学的核心部分，同时也能帮助学生更好地理解和掌握知识。下面我将讨论我们的AI教学试点成果展示活动。清华大学将定期举办这样的活动，分享AI在教学中的成功案例和经验教训。我们相信，通过开放和共享，我们可以推动AI在教育领域的进一步发展，同时也可以借鉴和学习到更多的优秀实践。那么在这一页，我们将结束对清华大学AI教学试点计划的探讨。我们期待看到AI如何改变教育，提升教育质量，为全人类的未来做出更大的贡献。</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AI深度介入课程创新"为讨论主题。首先，我们来探讨一下AI在课程设计上的应用。AI的智能分析能力可以帮助教师进行个性化的课程设计。根据学生的学习情况和兴趣，教师可以利用AI的能力，提供更具针对性的教学内容，从而提高教学效果。接下来，我们看一下AI如何实现互动教学。通过模拟真实的对话场景，AI技术能够提高学生的参与度，使得教学过程更加生动有趣，同时也能提升学习效率。这样的教学方式不仅可以引发学生的兴趣，还能让他们在实践中学习和掌握知识。最后，我们来看看AI如何助力教学评估。实时监控和反馈学生学习情况是AI的一大优势。通过AI的帮助，教师可以及时调整教学方法，以提升教学质量。这种实时性的反馈和改进，无疑对提高教育质量具有重要意义。以上便是我对AI深度介入课程创新的一些看法，下面我将展示更多的案例和应用实例。</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部分我将以"提升教学效率与质量"作为主题，探讨AI辅助教学的优势和实际应用，以及如何通过利用AI技术，提升教学质量。首先，我们来看看AI辅助教学的优势：人工智能技术能够实现个性化教学，根据学生的学习能力和兴趣，提供定制化的学习内容和方法。这种个性化的教学方式，能够更好地激发学生的学习兴趣和积极性，提高学习效率。那么这一页我们再来看AI在教学中的实际应用：利用AI进行智能出题和批改，可以提高教学效率；同时，通过AI分析学生的学习数据，我们可以预测学习效果，及时调整教学策略。这种实时反馈和调整的方式，有助于我们更好地理解和掌握学生的学习情况，提高教学质量。最后，我们来看看AI对教学质量的提升：AI技术可以有效减少教师的重复性工作，让教师有更多的时间和精力关注学生的个体差异，提高教学质量。这样，教师就能更加专注于提高教学质量，而不是被繁琐的教学管理任务所束缚。以上就是我关于"提升教学效率与质量"的演讲内容，希望能给大家带来一些启示和帮助。</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挑战与机遇。在教育领域中，我们面临着技术整合与教育实践的挑战。随着科技的不断发展，教育也需要与之相适应，利用先进技术提升教学质量。然而，这也要求教师角色与技能发生转变，需要他们具备更强的信息素养和创新精神。同时，教育公平性与普及问题也是一个亟待解决的关键问题。只有确保每个人都能享受到优质的教育资源，才能实现教育的全面发展。下面我将详细介绍这些挑战及其所带来的机遇。</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在这次的演讲中，我将带领大家深入探索人工智能如何助力教育领域。首先，我们会探讨AI助教系统的基本概念和主要功能，接着，我们将分析AI在教育场景的应用案例，并展望未来AI赋能教学的可能性。同时，我们也会讨论其中的挑战与机遇，以期给出一些结论和建议。让我们共同开启这场科技与教育的深度对话。</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那么这一页，我们将探讨“技术整合与教育实践挑战”。首先，我们面临的首要挑战是AI技术的整合难题。将复杂的AI算法简化并融入到教育中，使学生能够理解和操作，是一项艰巨的任务。这不仅要求我们有高超的技术能力，更需要我们深入理解学生的认知结构和学习需求，寻找最合适的教学方案和策略。其次，教育资源的优化问题也是我们不可忽视的一个关键问题。利用AI进行教学，需要有大量高质量的教学资源作为支撑，包括但不限于课程、试题等。如何获取这些资源，以及如何优化它们以提高教学质量和效率，是我们需要深思的问题。再者，教师角色的转变问题也需要我们重视。随着AI在教育中的广泛应用，教师的角色可能会发生重大变化。我们需要思考的是，如何帮助教师适应这种角色的变化，让他们能够在新的教育环境中充分发挥自己的专业能力和价值。总的来说，我们面临的挑战既复杂又多元，但只要我们坚持不懈地探索和研究，相信我们一定能够找到解决问题的有效途径。</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那么这一页，我将向大家分享教师角色与技能的转变。随着人工智能的飞速发展和广泛应用，教师的角色正在经历前所未有的变革。他们不再只是单纯的知识传递者，而是变成了学习的引导者和资源的整合者。在这个AI辅助教学的时代，教师的角色已经从“授课”转向了“指导”，他们的任务更多的是引导学生如何学习，而不再是传统的灌输知识。下面我将讨论一下AI技能的引入。为了能够更好地利用AI工具进行个性化教学，教师需要掌握一些基本的AI知识和技能。这些包括数据分析、机器学习等技术。只有这样，教师才能更好地利用这些工具，为每一个学生提供最适合他的学习方式和内容。这部分我将探讨的是教学方法的创新。在AI的推动下，教师需要不断创新他们的教学方法，以适应这个快速变化的世界。例如，翻转课堂、在线互动等新型的教学方式，都是教师为了更好地激发学生的学习兴趣和主动性，从而进行的重要尝试。在这个过程中，教师的角色也从传统的教书育人，转变为了学生的合作伙伴和朋友。</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教育公平性与普及问题为主题，探讨如何利用人工智能技术解决教育资源分配不均、教师力量薄弱地区教育普及以及学生个体差异的教育挑战。首先，我们来看如何解决教育资源分配不均的问题。传统教育体系中，优质教育资源往往集中在城市和发达地区，导致农村和贫困地区的教育条件相对较差。然而，通过应用人工智能技术，我们能够有效解决这个问题。智能分析可以帮助我们了解不同地区的教育资源需求，并实现优质教育资源的公平分配。例如，利用大数据分析，我们可以了解到哪个地区缺乏什么类型的教育资源，然后有针对性地调配资源。这样一来，每个学生都能享受到平等的教育资源，从而提高教育公平性。其次，让我们来看如何弥补教师力量薄弱地区的教育不足。在许多偏远地区，由于教师资源的稀缺，学生们往往无法享受到高质量的教育。然而，人工智能辅助教学可以弥补这一不足，提供个性化和高效的学习方式。通过对学生的学习情况进行分析，人工智能可以根据每个学生的学习特点和需要，提供定制化的学习方案。这样一来，学生们可以根据自己的节奏和兴趣进行学习，提高学习效果。同时，教师也可以更好地关注学生的学习进展和问题，提供更有针对性的指导和支持。最后，我们来看看如何解决学生个体差异的教育挑战。每个学生都有不同的学习能力、兴趣和学习风格，因此传统的教学模式往往无法满足每个学生的需求。然而，人工智能辅助教学可以根据学生的个体差异，提供定制化的学习方案。通过分析学生的学习数据，人工智能可以了解到学生的学习特点和需求，并根据这些信息为每个学生提供适合他们的学习材料和教学方法。这样一来，每个学生都能够获得适合自己的教育，提高学习效果。综上所述，人工智能技术在解决教育公平性与普及问题方面具有巨大潜力。通过智能分析和个性化教学，我们可以解决教育资源分配不均、教师力量薄弱地区教育普及和学生个体差异的教育挑战。让我们共同努力，推动教育公平性的实现，让每个学生都能够获得优质的教育。谢谢大家！</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结论与建议AI辅助教学的重要性不言而喻。推广AI辅助教学策略可以有效提高教学质量和效果，促进教育领域的技术创新。首先，AI辅助教学可以个性化定制教学内容，满足学生不同学习需求。其次，AI技术能够实时分析学生的学习数据，提供针对性的学习建议和反馈。此外，AI辅助教学还可以为教师提供资源管理和评估工具，提高工作效率。因此，在教育改革中，应积极推广AI辅助教学策略，并加强技术创新，以适应时代的发展需求。</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部分我将以探讨AI辅助教学的重要性为主题。首先，AI辅助教学能够通过智能分析学生的学习情况，提供针对性的教学方案，从而提高教学效率。传统的教学方式往往无法满足每个学生的个性化需求，而AI辅助教学则可以根据学生的学习能力、兴趣和需求，进行个性化的教学设计，使得每个学生都能获得最适合自己的学习体验。这不仅有助于提高学生的学习成绩，还能够激发学生的学习兴趣和动力。其次，AI辅助教学通过丰富的互动方式，如游戏化学习、虚拟实验等，可以有效提升学生的学习兴趣，增强学生的学习动力。传统的教学方式往往较为单调，容易使学生产生疲劳感和厌倦心理。而AI辅助教学可以通过创新的教学方法和形式，使学习变得更加有趣和生动。例如，利用虚拟现实技术进行虚拟实验，学生可以在虚拟环境中亲自操作设备，观察实验现象，从而更加深入地理解理论知识。此外，AI辅助教学还可以帮助教师更好地了解学生的学习情况，及时进行调整和优化教学方案。通过对学生的学习数据进行分析，教师可以发现学生的学习弱点和问题，并针对性地进行指导和辅导。同时，AI辅助教学还可以根据学生的学习进度和能力水平，自动调整教学内容和难度，确保每个学生都能够在适当的阶段获得相应的挑战和支持。总之，AI辅助教学对于提高教学效率、提供个性化教学和增强学习兴趣具有重要意义。随着人工智能技术的不断发展和应用，我们相信AI辅助教学将会在教育领域发挥越来越重要的作用，为学生提供更加优质和个性化的学习体验。</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AI技术在教学中的实际应用为起点，深入探讨一下如何利用AI辅助教学来提升教育质量。通过AI技术，教师能够更准确地追踪学生的学习进度和理解程度，从而调整教学方法，提高教学效率和效果。那么这一页，我想详细分析一下AI辅助教学的优势。首先，它可以个性化教学，满足不同学生的学习需求。每个学生都有自己的学习方式和节奏，AI技术可以为他们提供定制化的学习路径，帮助他们更好地理解和掌握知识。其次，AI辅助教学也可以减轻教师的工作负担，让他们有更多的时间和精力关注每个学生的发展。这样，教师就能更有针对性地指导学生，提供更具价值的反馈。下面我将提出一些推广AI辅助教学的策略建议。首先，我们需要对教师进行AI技术的培训，让他们了解并掌握这一工具的使用。只有教师充分了解并熟练运用AI技术，才能真正发挥其辅助教学的作用。其次，我们要将AI辅助教学与传统教学相结合，找到最适合学生的教学模式。AI技术并不是替代传统教学的工具，而是对其的补充和提升。最后，我们应鼓励和支持更多的教育科技公司开发和推广AI辅助教学产品。他们的创新和发展将为教育事业带来更大的推动力。以上是我对推广AI辅助教学策略的一些建议，希望能为教育界的发展带来一些启示。谢谢大家！</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教育领域的技术创新为主题，探讨人工智能在教育中的应用、优势以及未来展望。在现代社会中，技术的快速发展已经深刻影响着各个领域。特别是在教育领域，人工智能技术的逐渐渗透正带来深远的变革。通过智能推荐和自动批改等功能，人工智能极大地提高了教学效率和学习效果。教师能够借助AI辅助教学实现个性化教学，满足不同学生的学习需求，同时，AI的数据解析能力也能够帮助教师更好地理解学生的学习情况。那么这一页，让我们来看一下AI在教育领域的未来展望。随着技术的不断发展，AI在教育领域的应用将日益广泛。可以预见，未来会出现更多的AI教学工具和平台，为教育创新提供更多可能。这将为我们的教育带来更多机遇和挑战。下面我将重点介绍一些具体的应用场景。首先，智能推荐系统可以根据学生的学习兴趣和水平，为其量身定制学习资源，从而提高学习的效果和满意度。其次，自动批改系统能够大大减轻教师的工作负担，使他们有更多的精力去关注学生的学习状态和个别问题。此外，AI还有助于学生之间的合作学习和自主学习，通过数据分析和智能辅导，促进他们的学习能力提升。这部分的重点是，我们应当认识到，虽然人工智能在教育领域带来了许多积极的变化，但仍然需要谨慎对待其应用和发展。我们需要确保AI技术的合理使用，不造成对学生的过度依赖或替代性。此外，还需要关注隐私保护等问题，确保学生的个人信息得到妥善处理。总之，人工智能作为一项重要的技术创新，已经在教育领域发挥着积极的作用。随着技术的发展和应用范围的扩大，我们可以期待AI在教育领域的前景更加美好。我们应该充分利用这一新兴技术，推动教育的创新发展，为学生提供更好的学习经验和机会。谢谢。</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感谢各位聆听本次PPT演讲。通过本次演讲，我们深入了解了AI助教系统的概念与功能，探讨了AI在教育中的应用场景，并对AI助教系统实例进行了分析。AI的应用为教育带来了新的机遇，同时也面临挑战。在未来，我们应积极推动AI赋能教学，提升教育质量。谢谢！</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下面我将介绍一级大纲内容，即AI助教系统的概念与功能。首先，我们来了解定义及主要作用。AI助教系统是一种基于人工智能技术的智能辅助教学系统，旨在提供个性化、高效和智能化的辅导服务。其主要作用包括解答学生问题、批改作业、生成学习报告等。接下来，让我们来了解功能卡片与问题模板。AI助教系统通过构建功能卡片来支持各种教学场景，并提供相应的问题模板，以帮助学生更好地理解和掌握知识。这些功能卡片和问题模板可以根据不同的学科和知识点进行定制，以提高学生的学习效果和兴趣。最后，我们来探讨一下知识点自动抽取技术。AI助教系统可以通过对大量的教育资源进行分析和理解，自动抽取出其中的知识点和重点，并形成相应的学习材料和指导。这样，学生可以更加有针对性地学习和复习，提高学习效率和记忆效果。以上就是关于AI助教系统的概念与功能的简要介绍。下面，我们将深入研究每个方面的具体内容和应用场景。谢谢大家！</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定义及主要作用”为主题，为您详细介绍AI助教系统。首先，我们来了解一下AI助教系统的定义。它是一种利用人工智能技术，辅助教师进行教学的智能系统。通过分析学生的学习情况，AI助教系统能够生成个性化的教学方案，为学生提供更好的学习支持。那么，AI助教系统的主要作用是什么呢？首要的功能是提高教学效率和教学质量。通过智能化的方式，AI助教系统可以快速评估学生的学习情况，并根据评估结果给出相应的建议和指导，帮助教师更好地理解学生的需求，调整教学内容和方法，从而提高教学效果。同时，AI助教系统还可以减轻教师的工作负担，使教师能够更专注于教学内容的设计和创新，提升教学水平。最后，让我们来看一下AI助教系统的应用场景。这种智能系统广泛应用于在线教育、远程教育以及一对一辅导等场景中。无论是在大型教育机构还是小型培训班，AI助教系统都能够实现个性化教学，根据学生的兴趣、能力和学习进度进行精准的辅导，帮助学生更好地理解和掌握知识，提高学习效果。以上就是对于“定义及主要作用”这一主题的详细介绍。希望这些信息对您有所帮助。谢谢！</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AI助教功能概览与流程”为主题，来介绍一个高效的智能教学系统——AI助教。它不仅能够实现智能答疑，提升教学效率，而且能通过个性化推荐，提高学生的学习体验。首先，我们来看一下这个系统的智能答疑功能。当学生遇到问题时，AI助教能够根据其强大的知识库进行精准的匹配和解答，为学生提供及时有效的帮助。这大大减少了教师的负担，让他们有更多的时间去关注其他重要的教学活动。接着，我们来看看这个系统的个性化推荐功能。AI助教能够通过分析学生的学习行为和成绩数据，精准地推荐适合学生的学习资源和习题，帮助他们更有针对性地复习，从而提高学习效率。在这个信息爆炸的时代，AI助教以其高效、智能的特性，为我们的教学带来了新的可能性。那么这一页，我们就介绍了AI助教的功能概述与工作流程，希望大家能够深入理解和掌握。</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知识点自动抽取技术为主题进行探讨。首先，AI助教系统通过算法对教材、课件和课堂讲解进行深度学习，以精准识别和筛选出重要的知识点，这是知识抽取的关键步骤。其次，AI助教系统能够根据识别出的知识点，自动构建出完整的课程知识结构，为学生提供了一个清晰易懂的知识框架。最后，AI助教系统还能根据每个学生的学习进度和理解程度，智能推荐个性化的学习路径，以提高学习效率。这一技术的应用，将极大提升教育的质量和效果。</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一级大纲是AI在教育中应用场景，涵盖了实时监测与分析教学行为、学生学习行为分析和教学内容与课堂组织评估。二级大纲的重要点分别是实时监测与分析教学行为、学生学习行为分析和教学内容与课堂组织评估。</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AI技术在教学过程中的应用为主题，来探讨实时监测与分析教学行为的重要性。首先，实时监测教学过程是AI的一大优势。通过摄像头和麦克风等设备，AI能够全面地、实时地监测教师的讲解以及学生的反馈。这为及时反馈并调整教学策略提供了可能。无论是教师的教学方法是否合适，还是需要针对某些内容进行重点解释，或者是学生的反馈中是否包含了需要关注的问题，都可以在最短的时间内得到反馈，从而使得教学更为精准有效。其次，通过数据分析，AI能够对学生的学习效果有深入的理解。它可以收集学生的学习数据，通过深度分析，了解学生的学习进度、理解程度和问题点，帮助教师进行针对性的教学。这不仅有助于提高教学效率，同时也能确保每个学生都能得到他们所需的关注和指导。接下来，个性化教学推荐是AI的又一重要应用。基于每个学生的学习情况，AI可以推荐适合他们的学习资源和学习方法，从而实现个性化教学。这样的方式不仅能提高学生的学习效率，更能激发他们的学习兴趣，使他们在学习中找到乐趣和满足感，从而提高学习的积极性和主动性。综上所述，实时监测与分析教学行为是AI技术在教育领域的重要应用，它为教学的优化提供了新的可能，也为提高学生的学习效果开辟了新的道路。</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AI在学生学习行为分析方面的应用”为主题进行演讲。首先，通过AI技术，我们可以对学生的个性化学习习惯进行深入分析。包括他们的学习时间、学习频率和学习内容等各个方面，从而提供更精准的教学方案。这不仅有助于教师更好地理解学生的学习状态，也能帮助学生自我了解并改善自己的学习方式。那么接下来，我们来看一下AI在成绩预测与提升方面的应用。基于学生的学习行为和历史成绩，AI能够有效地预测他们未来的学习表现，并为学生制定出有效的提升策略。这样，学生可以针对性地提高自己在薄弱领域的能力，更好地掌握知识，提高学习成绩。最后，我们来看看AI如何帮助挖掘学生的学习难点。AI能够分析学生的整个学习过程，从中找出他们在学习过程中遇到的难题，然后提供有针对性的辅导和指导，帮助他们克服这些难题，提高学习效率。这种以数据驱动的教学方法，无疑为提高教育质量提供了新的可能性。</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1"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1" smtClean="0"/>
              <a:t>Click to edit Master subtitle style</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dirty="1"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smtClean="0"/>
              <a:t>Click to edit Master title style</a:t>
            </a:r>
            <a:endParaRPr lang="en-US"/>
          </a:p>
        </p:txBody>
      </p:sp>
      <p:sp>
        <p:nvSpPr>
          <p:cNvPr id="3" name="Content Placeholder 2"/>
          <p:cNvSpPr>
            <a:spLocks noGrp="1"/>
          </p:cNvSpPr>
          <p:nvPr>
            <p:ph type="obj" idx="1"/>
          </p:nvPr>
        </p:nvSpPr>
        <p:spPr/>
        <p:txBody>
          <a:body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1"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1" smtClean="0"/>
              <a:t>Click to edit Master text styles</a:t>
            </a:r>
          </a:p>
        </p:txBody>
      </p:sp>
      <p:sp>
        <p:nvSpPr>
          <p:cNvPr id="4" name="Date Placeholder 3"/>
          <p:cNvSpPr>
            <a:spLocks noGrp="1"/>
          </p:cNvSpPr>
          <p:nvPr>
            <p:ph type="dt" sz="half" idx="10"/>
          </p:nvPr>
        </p:nvSpPr>
        <p:spPr/>
        <p:txBody>
          <a:bodyPr/>
          <a:lstStyle/>
          <a:p>
            <a:fld id="{E8FD0B7A-F5DD-4F40-B4CB-3B2C354B893A}"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smtClean="0"/>
              <a:t>Click to edit Master title style</a:t>
            </a:r>
            <a:endParaRPr lang="en-US"/>
          </a:p>
        </p:txBody>
      </p:sp>
      <p:sp>
        <p:nvSpPr>
          <p:cNvPr id="3" name="Content Placeholder 2"/>
          <p:cNvSpPr>
            <a:spLocks noGrp="1"/>
          </p:cNvSpPr>
          <p:nvPr>
            <p:ph type="obj"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Content Placeholder 3"/>
          <p:cNvSpPr>
            <a:spLocks noGrp="1"/>
          </p:cNvSpPr>
          <p:nvPr>
            <p:ph type="obj"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5" name="Date Placeholder 4"/>
          <p:cNvSpPr>
            <a:spLocks noGrp="1"/>
          </p:cNvSpPr>
          <p:nvPr>
            <p:ph type="dt" sz="half" idx="10"/>
          </p:nvPr>
        </p:nvSpPr>
        <p:spPr/>
        <p:txBody>
          <a:bodyPr/>
          <a:lstStyle/>
          <a:p>
            <a:fld id="{E8FD0B7A-F5DD-4F40-B4CB-3B2C354B893A}" type="datetimeFigureOut">
              <a:rPr lang="en-US" smtClean="0"/>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1"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1" smtClean="0"/>
              <a:t>Click to edit Master text styles</a:t>
            </a:r>
          </a:p>
        </p:txBody>
      </p:sp>
      <p:sp>
        <p:nvSpPr>
          <p:cNvPr id="4" name="Content Placeholder 3"/>
          <p:cNvSpPr>
            <a:spLocks noGrp="1"/>
          </p:cNvSpPr>
          <p:nvPr>
            <p:ph type="obj"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1" smtClean="0"/>
              <a:t>Click to edit Master text styles</a:t>
            </a:r>
          </a:p>
        </p:txBody>
      </p:sp>
      <p:sp>
        <p:nvSpPr>
          <p:cNvPr id="6" name="Content Placeholder 5"/>
          <p:cNvSpPr>
            <a:spLocks noGrp="1"/>
          </p:cNvSpPr>
          <p:nvPr>
            <p:ph type="obj"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7" name="Date Placeholder 6"/>
          <p:cNvSpPr>
            <a:spLocks noGrp="1"/>
          </p:cNvSpPr>
          <p:nvPr>
            <p:ph type="dt" sz="half" idx="10"/>
          </p:nvPr>
        </p:nvSpPr>
        <p:spPr/>
        <p:txBody>
          <a:bodyPr/>
          <a:lstStyle/>
          <a:p>
            <a:fld id="{E8FD0B7A-F5DD-4F40-B4CB-3B2C354B893A}" type="datetimeFigureOut">
              <a:rPr lang="en-US" smtClean="0"/>
              <a:t>3/4/2014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smtClean="0"/>
              <a:t>Click to edit Master title style</a:t>
            </a:r>
            <a:endParaRPr lang="en-US"/>
          </a:p>
        </p:txBody>
      </p:sp>
      <p:sp>
        <p:nvSpPr>
          <p:cNvPr id="3" name="Date Placeholder 2"/>
          <p:cNvSpPr>
            <a:spLocks noGrp="1"/>
          </p:cNvSpPr>
          <p:nvPr>
            <p:ph type="dt" sz="half" idx="10"/>
          </p:nvPr>
        </p:nvSpPr>
        <p:spPr/>
        <p:txBody>
          <a:bodyPr/>
          <a:lstStyle/>
          <a:p>
            <a:fld id="{E8FD0B7A-F5DD-4F40-B4CB-3B2C354B893A}" type="datetimeFigureOut">
              <a:rPr lang="en-US" smtClean="0"/>
              <a:t>3/4/2014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0"/>
            <a:ext cx="2844800" cy="365125"/>
          </a:xfrm>
        </p:spPr>
        <p:txBody>
          <a:bodyPr/>
          <a:lstStyle/>
          <a:p>
            <a:fld id="{E8FD0B7A-F5DD-4F40-B4CB-3B2C354B893A}" type="datetimeFigureOut">
              <a:rPr lang="en-US" smtClean="0"/>
              <a:t>3/4/2014</a:t>
            </a:fld>
            <a:endParaRPr lang="en-US"/>
          </a:p>
        </p:txBody>
      </p:sp>
      <p:sp>
        <p:nvSpPr>
          <p:cNvPr id="3" name="Footer Placeholder 2"/>
          <p:cNvSpPr>
            <a:spLocks noGrp="1"/>
          </p:cNvSpPr>
          <p:nvPr>
            <p:ph type="ftr" sz="quarter" idx="11"/>
          </p:nvPr>
        </p:nvSpPr>
        <p:spPr>
          <a:xfrm>
            <a:off x="4165600" y="6356350"/>
            <a:ext cx="3860800" cy="365125"/>
          </a:xfrm>
        </p:spPr>
        <p:txBody>
          <a:bodyPr/>
          <a:lstStyle/>
          <a:p>
            <a:endParaRPr lang="en-US"/>
          </a:p>
        </p:txBody>
      </p:sp>
      <p:sp>
        <p:nvSpPr>
          <p:cNvPr id="4" name="Slide Number Placeholder 3"/>
          <p:cNvSpPr>
            <a:spLocks noGrp="1"/>
          </p:cNvSpPr>
          <p:nvPr>
            <p:ph type="sldNum" sz="quarter" idx="12"/>
          </p:nvPr>
        </p:nvSpPr>
        <p:spPr>
          <a:xfrm>
            <a:off x="8737600" y="6356350"/>
            <a:ext cx="2844800" cy="365125"/>
          </a:xfrm>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1" smtClean="0"/>
              <a:t>Click to edit Master title style</a:t>
            </a:r>
            <a:endParaRPr lang="en-US"/>
          </a:p>
        </p:txBody>
      </p:sp>
      <p:sp>
        <p:nvSpPr>
          <p:cNvPr id="3" name="Content Placeholder 2"/>
          <p:cNvSpPr>
            <a:spLocks noGrp="1"/>
          </p:cNvSpPr>
          <p:nvPr>
            <p:ph type="obj"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1" smtClean="0"/>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smtClean="0"/>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1"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1" smtClean="0"/>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smtClean="0"/>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2.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p:spPr>
        <p:txBody>
          <a:bodyPr vert="horz" lIns="91440" tIns="45720" rIns="91440" bIns="45720" rtlCol="0" anchor="ctr">
            <a:normAutofit/>
          </a:bodyPr>
          <a:lstStyle/>
          <a:p>
            <a:r>
              <a:rPr lang="en-US" dirty="1"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p:spPr>
        <p:txBody>
          <a:bodyPr vert="horz" lIns="91440" tIns="45720" rIns="91440" bIns="45720" rtlCol="0">
            <a:normAutofit/>
          </a:body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Date Placeholder 3"/>
          <p:cNvSpPr>
            <a:spLocks noGrp="1"/>
          </p:cNvSpPr>
          <p:nvPr>
            <p:ph type="dt" sz="half" idx="2"/>
          </p:nvPr>
        </p:nvSpPr>
        <p:spPr>
          <a:xfrm>
            <a:off x="457200" y="6356350"/>
            <a:ext cx="2133600" cy="365125"/>
          </a:xfrm>
          <a:prstGeom prst="rect"/>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3/4/2014</a:t>
            </a:fld>
            <a:endParaRPr lang="en-US"/>
          </a:p>
        </p:txBody>
      </p:sp>
      <p:sp>
        <p:nvSpPr>
          <p:cNvPr id="5" name="Footer Placeholder 4"/>
          <p:cNvSpPr>
            <a:spLocks noGrp="1"/>
          </p:cNvSpPr>
          <p:nvPr>
            <p:ph type="ftr" sz="quarter" idx="3"/>
          </p:nvPr>
        </p:nvSpPr>
        <p:spPr>
          <a:xfrm>
            <a:off x="3124200" y="6356350"/>
            <a:ext cx="2895600" cy="365125"/>
          </a:xfrm>
          <a:prstGeom prst="rect"/>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fast"/>
  <p:timing>
    <p:tnLst>
      <p:par>
        <p:cTn id="1"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xml" /><Relationship Id="rId3" Type="http://schemas.openxmlformats.org/officeDocument/2006/relationships/image" Target="../media/image1.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0.xml" /><Relationship Id="rId3" Type="http://schemas.openxmlformats.org/officeDocument/2006/relationships/image" Target="../media/image7.png" /><Relationship Id="rId4" Type="http://schemas.openxmlformats.org/officeDocument/2006/relationships/image" Target="../media/image6.pn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1.xml" /><Relationship Id="rId3" Type="http://schemas.openxmlformats.org/officeDocument/2006/relationships/image" Target="../media/image4.png" /><Relationship Id="rId4" Type="http://schemas.openxmlformats.org/officeDocument/2006/relationships/image" Target="../media/image5.png"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2.xml" /><Relationship Id="rId3" Type="http://schemas.openxmlformats.org/officeDocument/2006/relationships/image" Target="../media/image7.png" /><Relationship Id="rId4" Type="http://schemas.openxmlformats.org/officeDocument/2006/relationships/image" Target="../media/image8.png" /><Relationship Id="rId5" Type="http://schemas.openxmlformats.org/officeDocument/2006/relationships/image" Target="../media/image6.pn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3.xml" /><Relationship Id="rId3" Type="http://schemas.openxmlformats.org/officeDocument/2006/relationships/image" Target="../media/image7.png" /><Relationship Id="rId4" Type="http://schemas.openxmlformats.org/officeDocument/2006/relationships/image" Target="../media/image6.png"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4.xml" /><Relationship Id="rId3" Type="http://schemas.openxmlformats.org/officeDocument/2006/relationships/image" Target="../media/image7.png" /><Relationship Id="rId4" Type="http://schemas.openxmlformats.org/officeDocument/2006/relationships/image" Target="../media/image6.png"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5.xml" /><Relationship Id="rId3" Type="http://schemas.openxmlformats.org/officeDocument/2006/relationships/image" Target="../media/image4.png" /><Relationship Id="rId4" Type="http://schemas.openxmlformats.org/officeDocument/2006/relationships/image" Target="../media/image5.png"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6.xml" /><Relationship Id="rId3" Type="http://schemas.openxmlformats.org/officeDocument/2006/relationships/image" Target="../media/image7.png" /><Relationship Id="rId4" Type="http://schemas.openxmlformats.org/officeDocument/2006/relationships/image" Target="../media/image6.png"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7.xml" /><Relationship Id="rId3" Type="http://schemas.openxmlformats.org/officeDocument/2006/relationships/image" Target="../media/image7.png" /><Relationship Id="rId4" Type="http://schemas.openxmlformats.org/officeDocument/2006/relationships/image" Target="../media/image6.png"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8.xml" /><Relationship Id="rId3" Type="http://schemas.openxmlformats.org/officeDocument/2006/relationships/image" Target="../media/image7.png" /><Relationship Id="rId4" Type="http://schemas.openxmlformats.org/officeDocument/2006/relationships/image" Target="../media/image8.png" /><Relationship Id="rId5" Type="http://schemas.openxmlformats.org/officeDocument/2006/relationships/image" Target="../media/image6.png"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9.xml" /><Relationship Id="rId3" Type="http://schemas.openxmlformats.org/officeDocument/2006/relationships/image" Target="../media/image4.png" /><Relationship Id="rId4" Type="http://schemas.openxmlformats.org/officeDocument/2006/relationships/image" Target="../media/image5.pn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2.xml" /><Relationship Id="rId3" Type="http://schemas.openxmlformats.org/officeDocument/2006/relationships/image" Target="../media/image3.png" /><Relationship Id="rId4" Type="http://schemas.openxmlformats.org/officeDocument/2006/relationships/image" Target="../media/image2.png"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20.xml" /><Relationship Id="rId3" Type="http://schemas.openxmlformats.org/officeDocument/2006/relationships/image" Target="../media/image7.png" /><Relationship Id="rId4" Type="http://schemas.openxmlformats.org/officeDocument/2006/relationships/image" Target="../media/image6.png"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21.xml" /><Relationship Id="rId3" Type="http://schemas.openxmlformats.org/officeDocument/2006/relationships/image" Target="../media/image7.png" /><Relationship Id="rId4" Type="http://schemas.openxmlformats.org/officeDocument/2006/relationships/image" Target="../media/image6.png"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22.xml" /><Relationship Id="rId3" Type="http://schemas.openxmlformats.org/officeDocument/2006/relationships/image" Target="../media/image7.png" /><Relationship Id="rId4" Type="http://schemas.openxmlformats.org/officeDocument/2006/relationships/image" Target="../media/image6.png"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23.xml" /><Relationship Id="rId3" Type="http://schemas.openxmlformats.org/officeDocument/2006/relationships/image" Target="../media/image4.png" /><Relationship Id="rId4" Type="http://schemas.openxmlformats.org/officeDocument/2006/relationships/image" Target="../media/image5.png"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24.xml" /><Relationship Id="rId3" Type="http://schemas.openxmlformats.org/officeDocument/2006/relationships/image" Target="../media/image7.png" /><Relationship Id="rId4" Type="http://schemas.openxmlformats.org/officeDocument/2006/relationships/image" Target="../media/image8.png" /><Relationship Id="rId5" Type="http://schemas.openxmlformats.org/officeDocument/2006/relationships/image" Target="../media/image6.png"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25.xml" /><Relationship Id="rId3" Type="http://schemas.openxmlformats.org/officeDocument/2006/relationships/image" Target="../media/image7.png" /><Relationship Id="rId4" Type="http://schemas.openxmlformats.org/officeDocument/2006/relationships/image" Target="../media/image6.png"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26.xml" /><Relationship Id="rId3" Type="http://schemas.openxmlformats.org/officeDocument/2006/relationships/image" Target="../media/image7.png" /><Relationship Id="rId4" Type="http://schemas.openxmlformats.org/officeDocument/2006/relationships/image" Target="../media/image6.png"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27.xml" /><Relationship Id="rId3" Type="http://schemas.openxmlformats.org/officeDocument/2006/relationships/image" Target="../media/image1.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3.xml" /><Relationship Id="rId3" Type="http://schemas.openxmlformats.org/officeDocument/2006/relationships/image" Target="../media/image4.png" /><Relationship Id="rId4" Type="http://schemas.openxmlformats.org/officeDocument/2006/relationships/image" Target="../media/image5.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4.xml" /><Relationship Id="rId3" Type="http://schemas.openxmlformats.org/officeDocument/2006/relationships/image" Target="../media/image7.png" /><Relationship Id="rId4" Type="http://schemas.openxmlformats.org/officeDocument/2006/relationships/image" Target="../media/image6.pn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5.xml" /><Relationship Id="rId3" Type="http://schemas.openxmlformats.org/officeDocument/2006/relationships/image" Target="../media/image7.png" /><Relationship Id="rId4" Type="http://schemas.openxmlformats.org/officeDocument/2006/relationships/image" Target="../media/image6.png"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6.xml" /><Relationship Id="rId3" Type="http://schemas.openxmlformats.org/officeDocument/2006/relationships/image" Target="../media/image7.png" /><Relationship Id="rId4" Type="http://schemas.openxmlformats.org/officeDocument/2006/relationships/image" Target="../media/image8.png" /><Relationship Id="rId5" Type="http://schemas.openxmlformats.org/officeDocument/2006/relationships/image" Target="../media/image6.png"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7.xml" /><Relationship Id="rId3" Type="http://schemas.openxmlformats.org/officeDocument/2006/relationships/image" Target="../media/image4.png" /><Relationship Id="rId4" Type="http://schemas.openxmlformats.org/officeDocument/2006/relationships/image" Target="../media/image5.png"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8.xml" /><Relationship Id="rId3" Type="http://schemas.openxmlformats.org/officeDocument/2006/relationships/image" Target="../media/image7.png" /><Relationship Id="rId4" Type="http://schemas.openxmlformats.org/officeDocument/2006/relationships/image" Target="../media/image6.png"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9.xml" /><Relationship Id="rId3" Type="http://schemas.openxmlformats.org/officeDocument/2006/relationships/image" Target="../media/image7.png" /><Relationship Id="rId4"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p:bgPr>
    </p:bg>
    <p:spTree>
      <p:nvGrpSpPr>
        <p:cNvPr id="1" name=""/>
        <p:cNvGrpSpPr/>
        <p:nvPr/>
      </p:nvGrpSpPr>
      <p:grpSpPr>
        <a:xfrm>
          <a:off x="0" y="0"/>
          <a:ext cx="0" cy="0"/>
          <a:chOff x="0" y="0"/>
          <a:chExt cx="0" cy="0"/>
        </a:xfrm>
      </p:grpSpPr>
      <p:sp>
        <p:nvSpPr>
          <p:cNvPr id="2" name="New shape"/>
          <p:cNvSpPr/>
          <p:nvPr/>
        </p:nvSpPr>
        <p:spPr>
          <a:xfrm>
            <a:off x="611778" y="1514467"/>
            <a:ext cx="11038043"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4800" b="1" i="0" dirty="1">
                <a:solidFill>
                  <a:srgbClr val="FFFFFF"/>
                </a:solidFill>
                <a:latin typeface="微软雅黑"/>
              </a:rPr>
              <a:t>AI辅助教学应用介绍</a:t>
            </a:r>
          </a:p>
        </p:txBody>
      </p:sp>
      <p:sp>
        <p:nvSpPr>
          <p:cNvPr id="3" name="New shape"/>
          <p:cNvSpPr/>
          <p:nvPr/>
        </p:nvSpPr>
        <p:spPr>
          <a:xfrm>
            <a:off x="622800" y="3101012"/>
            <a:ext cx="11016000" cy="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4" name="New shape"/>
          <p:cNvSpPr/>
          <p:nvPr/>
        </p:nvSpPr>
        <p:spPr>
          <a:xfrm>
            <a:off x="611778" y="3101012"/>
            <a:ext cx="11038043"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3000" b="1" i="0" dirty="1">
                <a:solidFill>
                  <a:srgbClr val="FFB7B7"/>
                </a:solidFill>
                <a:latin typeface="微软雅黑"/>
              </a:rPr>
              <a:t>探索人工智能革新教育方式</a:t>
            </a:r>
          </a:p>
        </p:txBody>
      </p:sp>
      <p:sp>
        <p:nvSpPr>
          <p:cNvPr id="5" name="New shape"/>
          <p:cNvSpPr/>
          <p:nvPr/>
        </p:nvSpPr>
        <p:spPr>
          <a:xfrm>
            <a:off x="622800" y="4138369"/>
            <a:ext cx="11016000" cy="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6" name="New shape"/>
          <p:cNvSpPr/>
          <p:nvPr/>
        </p:nvSpPr>
        <p:spPr>
          <a:xfrm>
            <a:off x="622800" y="4138369"/>
            <a:ext cx="11016000" cy="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7" name="New shape"/>
          <p:cNvSpPr/>
          <p:nvPr/>
        </p:nvSpPr>
        <p:spPr>
          <a:xfrm>
            <a:off x="622800" y="4138369"/>
            <a:ext cx="11016000" cy="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8" name="New shape"/>
          <p:cNvSpPr/>
          <p:nvPr/>
        </p:nvSpPr>
        <p:spPr>
          <a:xfrm>
            <a:off x="611778" y="4138368"/>
            <a:ext cx="11038043" cy="45193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1575" b="0" i="0" dirty="1">
                <a:solidFill>
                  <a:srgbClr val="FFFFFF"/>
                </a:solidFill>
                <a:latin typeface="微软雅黑"/>
              </a:rPr>
              <a:t>作者：这是一个outline生成的测试</a:t>
            </a:r>
          </a:p>
        </p:txBody>
      </p:sp>
      <p:sp>
        <p:nvSpPr>
          <p:cNvPr id="9" name="New shape"/>
          <p:cNvSpPr/>
          <p:nvPr/>
        </p:nvSpPr>
        <p:spPr>
          <a:xfrm>
            <a:off x="611778" y="4740950"/>
            <a:ext cx="11038043" cy="45193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1575" b="0" i="0" dirty="1">
                <a:solidFill>
                  <a:srgbClr val="FFFFFF"/>
                </a:solidFill>
                <a:latin typeface="微软雅黑"/>
              </a:rPr>
              <a:t>汇报时间: 2024/07/17</a:t>
            </a:r>
          </a:p>
        </p:txBody>
      </p:sp>
    </p:spTree>
  </p:cSld>
  <p:clrMapOvr>
    <a:masterClrMapping/>
  </p:clrMapOvr>
  <p:transition spd="fast"/>
  <p:timing>
    <p:tnLst>
      <p:par>
        <p:cTn id="1"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FFFFFF"/>
                </a:solidFill>
                <a:latin typeface="微软雅黑"/>
              </a:rPr>
              <a:t>教学内容与课堂组织评估</a:t>
            </a:r>
          </a:p>
        </p:txBody>
      </p:sp>
      <p:sp>
        <p:nvSpPr>
          <p:cNvPr id="4" name="New shape"/>
          <p:cNvSpPr/>
          <p:nvPr/>
        </p:nvSpPr>
        <p:spPr>
          <a:xfrm>
            <a:off x="1558800" y="2878466"/>
            <a:ext cx="2744215" cy="153315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FFFFFF"/>
                </a:solidFill>
                <a:latin typeface="微软雅黑"/>
              </a:rPr>
              <a:t>AI能够根据学生的学习进度和理解程度，自动调整教学内容，实现个性化教学，提高教学效果。</a:t>
            </a:r>
          </a:p>
        </p:txBody>
      </p:sp>
      <p:sp>
        <p:nvSpPr>
          <p:cNvPr id="5" name="New shape"/>
          <p:cNvSpPr/>
          <p:nvPr/>
        </p:nvSpPr>
        <p:spPr>
          <a:xfrm>
            <a:off x="1556410" y="1627200"/>
            <a:ext cx="2580658" cy="1124265"/>
          </a:xfrm>
          <a:prstGeom prst="roundRect">
            <a:avLst>
              <a:gd name="adj" fmla="val 10888"/>
            </a:avLst>
          </a:prstGeom>
          <a:solidFill>
            <a:srgbClr val="9A1607"/>
          </a:solidFill>
          <a:ln w="6350">
            <a:solidFill>
              <a:srgbClr val="FF7D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FFB7B7"/>
                </a:solidFill>
                <a:latin typeface="微软雅黑"/>
              </a:rPr>
              <a:t>AI在教学内容设计中的应用</a:t>
            </a:r>
          </a:p>
        </p:txBody>
      </p:sp>
      <p:sp>
        <p:nvSpPr>
          <p:cNvPr id="6" name="New shape"/>
          <p:cNvSpPr/>
          <p:nvPr/>
        </p:nvSpPr>
        <p:spPr>
          <a:xfrm>
            <a:off x="4430015" y="2878465"/>
            <a:ext cx="2744215" cy="153315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FFFFFF"/>
                </a:solidFill>
                <a:latin typeface="微软雅黑"/>
              </a:rPr>
              <a:t>AI能够实时监控课堂情况，分析学生行为，预测可能出现的问题，帮助教师有效管理课堂，保证教学秩序。</a:t>
            </a:r>
          </a:p>
        </p:txBody>
      </p:sp>
      <p:sp>
        <p:nvSpPr>
          <p:cNvPr id="7" name="New shape"/>
          <p:cNvSpPr/>
          <p:nvPr/>
        </p:nvSpPr>
        <p:spPr>
          <a:xfrm>
            <a:off x="4427625" y="1627200"/>
            <a:ext cx="2580660" cy="1124265"/>
          </a:xfrm>
          <a:prstGeom prst="roundRect">
            <a:avLst>
              <a:gd name="adj" fmla="val 10888"/>
            </a:avLst>
          </a:prstGeom>
          <a:solidFill>
            <a:srgbClr val="9A1607"/>
          </a:solidFill>
          <a:ln w="6350">
            <a:solidFill>
              <a:srgbClr val="FF7D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FFB7B7"/>
                </a:solidFill>
                <a:latin typeface="微软雅黑"/>
              </a:rPr>
              <a:t>AI在课堂组织管理中的作用</a:t>
            </a:r>
          </a:p>
        </p:txBody>
      </p:sp>
      <p:sp>
        <p:nvSpPr>
          <p:cNvPr id="8" name="New shape"/>
          <p:cNvSpPr/>
          <p:nvPr/>
        </p:nvSpPr>
        <p:spPr>
          <a:xfrm>
            <a:off x="7301229" y="2878466"/>
            <a:ext cx="2744216" cy="189355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FFFFFF"/>
                </a:solidFill>
                <a:latin typeface="微软雅黑"/>
              </a:rPr>
              <a:t>AI能够通过大数据分析，对学生的学习情况进行深度评估，为教师提供客观、全面的反馈，有助于提升教学质量。</a:t>
            </a:r>
          </a:p>
        </p:txBody>
      </p:sp>
      <p:sp>
        <p:nvSpPr>
          <p:cNvPr id="9" name="New shape"/>
          <p:cNvSpPr/>
          <p:nvPr/>
        </p:nvSpPr>
        <p:spPr>
          <a:xfrm>
            <a:off x="7298841" y="1627200"/>
            <a:ext cx="2580658" cy="1124266"/>
          </a:xfrm>
          <a:prstGeom prst="roundRect">
            <a:avLst>
              <a:gd name="adj" fmla="val 10888"/>
            </a:avLst>
          </a:prstGeom>
          <a:solidFill>
            <a:srgbClr val="9A1607"/>
          </a:solidFill>
          <a:ln w="6350">
            <a:solidFill>
              <a:srgbClr val="FF7D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FFB7B7"/>
                </a:solidFill>
                <a:latin typeface="微软雅黑"/>
              </a:rPr>
              <a:t>AI在教学评估中的运用</a:t>
            </a:r>
          </a:p>
        </p:txBody>
      </p:sp>
    </p:spTree>
  </p:cSld>
  <p:clrMapOvr>
    <a:masterClrMapping/>
  </p:clrMapOvr>
  <p:transition spd="fast"/>
  <p:timing>
    <p:tnLst>
      <p:par>
        <p:cTn id="1"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81F0F"/>
        </a:solid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802880" y="0"/>
            <a:ext cx="4389120" cy="6858000"/>
          </a:xfrm>
          <a:prstGeom prst="rect"/>
          <a:ln>
            <a:noFill/>
          </a:ln>
        </p:spPr>
      </p:pic>
      <p:pic>
        <p:nvPicPr>
          <p:cNvPr id="3" name="New picture"/>
          <p:cNvPicPr/>
          <p:nvPr/>
        </p:nvPicPr>
        <p:blipFill>
          <a:blip r:embed="rId4"/>
          <a:srcRect/>
          <a:stretch>
            <a:fillRect/>
          </a:stretch>
        </p:blipFill>
        <p:spPr>
          <a:xfrm>
            <a:off x="766800" y="835200"/>
            <a:ext cx="925200" cy="925200"/>
          </a:xfrm>
          <a:prstGeom prst="rect"/>
          <a:ln>
            <a:noFill/>
          </a:ln>
        </p:spPr>
      </p:pic>
      <p:sp>
        <p:nvSpPr>
          <p:cNvPr id="4" name="New shape"/>
          <p:cNvSpPr/>
          <p:nvPr/>
        </p:nvSpPr>
        <p:spPr>
          <a:xfrm>
            <a:off x="986400" y="931446"/>
            <a:ext cx="5776571"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FFB7B7"/>
                </a:solidFill>
                <a:latin typeface="微软雅黑"/>
              </a:rPr>
              <a:t>03</a:t>
            </a:r>
          </a:p>
        </p:txBody>
      </p:sp>
      <p:sp>
        <p:nvSpPr>
          <p:cNvPr id="5" name="New shape"/>
          <p:cNvSpPr/>
          <p:nvPr/>
        </p:nvSpPr>
        <p:spPr>
          <a:xfrm>
            <a:off x="986400" y="2635727"/>
            <a:ext cx="5771526"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FF7D3C"/>
                </a:solidFill>
                <a:latin typeface="微软雅黑"/>
              </a:rPr>
              <a:t>AI助教系统实例分析</a:t>
            </a:r>
          </a:p>
        </p:txBody>
      </p:sp>
    </p:spTree>
  </p:cSld>
  <p:clrMapOvr>
    <a:masterClrMapping/>
  </p:clrMapOvr>
  <p:transition spd="fast"/>
  <p:timing>
    <p:tnLst>
      <p:par>
        <p:cTn id="1"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a:blip r:embed="rId5"/>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FFFFFF"/>
                </a:solidFill>
                <a:latin typeface="微软雅黑"/>
              </a:rPr>
              <a:t>“新城市科学”课程案例</a:t>
            </a:r>
          </a:p>
        </p:txBody>
      </p:sp>
      <p:sp>
        <p:nvSpPr>
          <p:cNvPr id="4" name="New shape"/>
          <p:cNvSpPr/>
          <p:nvPr/>
        </p:nvSpPr>
        <p:spPr>
          <a:xfrm>
            <a:off x="1558800" y="3011880"/>
            <a:ext cx="2744215" cy="212810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FFB7B7"/>
                </a:solidFill>
                <a:latin typeface="微软雅黑"/>
              </a:rPr>
              <a:t>AI辅助教学效果</a:t>
            </a:r>
            <a:br>
              <a:rPr sz="1800" dirty="1">
                <a:latin typeface="微软雅黑"/>
              </a:rPr>
            </a:br>
          </a:p>
          <a:p>
            <a:pPr algn="l">
              <a:lnSpc>
                <a:spcPct val="150000"/>
              </a:lnSpc>
            </a:pPr>
            <a:r>
              <a:rPr sz="1575" b="0" i="0" dirty="1">
                <a:solidFill>
                  <a:srgbClr val="FFFFFF"/>
                </a:solidFill>
                <a:latin typeface="微软雅黑"/>
              </a:rPr>
              <a:t>通过AI技术，“新城市科学”课程的教学效果得到显著提升，使复杂的知识点变得易于理解。</a:t>
            </a:r>
          </a:p>
        </p:txBody>
      </p:sp>
      <p:sp>
        <p:nvSpPr>
          <p:cNvPr id="5" name="New shape"/>
          <p:cNvSpPr/>
          <p:nvPr/>
        </p:nvSpPr>
        <p:spPr>
          <a:xfrm>
            <a:off x="4430015" y="3011879"/>
            <a:ext cx="2744215" cy="244846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FFB7B7"/>
                </a:solidFill>
                <a:latin typeface="微软雅黑"/>
              </a:rPr>
              <a:t>AI助教系统在“新城市科学”中的应用</a:t>
            </a:r>
            <a:br>
              <a:rPr sz="1800" dirty="1">
                <a:latin typeface="微软雅黑"/>
              </a:rPr>
            </a:br>
          </a:p>
          <a:p>
            <a:pPr algn="l">
              <a:lnSpc>
                <a:spcPct val="150000"/>
              </a:lnSpc>
            </a:pPr>
            <a:r>
              <a:rPr sz="1575" b="0" i="0" dirty="1">
                <a:solidFill>
                  <a:srgbClr val="FFFFFF"/>
                </a:solidFill>
                <a:latin typeface="微软雅黑"/>
              </a:rPr>
              <a:t>在“新城市科学”课程中，AI助教系统能够提供个性化的学习建议和答疑解惑，帮助学生更好地掌握知识。</a:t>
            </a:r>
          </a:p>
        </p:txBody>
      </p:sp>
      <p:sp>
        <p:nvSpPr>
          <p:cNvPr id="6" name="New shape"/>
          <p:cNvSpPr/>
          <p:nvPr/>
        </p:nvSpPr>
        <p:spPr>
          <a:xfrm>
            <a:off x="7301229" y="3011879"/>
            <a:ext cx="2744216" cy="248851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FFB7B7"/>
                </a:solidFill>
                <a:latin typeface="微软雅黑"/>
              </a:rPr>
              <a:t>AI与教师的协同教学</a:t>
            </a:r>
            <a:br>
              <a:rPr sz="1800" dirty="1">
                <a:latin typeface="微软雅黑"/>
              </a:rPr>
            </a:br>
          </a:p>
          <a:p>
            <a:pPr algn="l">
              <a:lnSpc>
                <a:spcPct val="150000"/>
              </a:lnSpc>
            </a:pPr>
            <a:r>
              <a:rPr sz="1575" b="0" i="0" dirty="1">
                <a:solidFill>
                  <a:srgbClr val="FFFFFF"/>
                </a:solidFill>
                <a:latin typeface="微软雅黑"/>
              </a:rPr>
              <a:t>AI助教系统不仅提高了教学效率，也优化了教师的工作负担，使得教师有更多的精力去关注每一个学生的学习进度和情况。</a:t>
            </a:r>
          </a:p>
        </p:txBody>
      </p:sp>
      <p:pic>
        <p:nvPicPr>
          <p:cNvPr id="7" name="New picture"/>
          <p:cNvPicPr/>
          <p:nvPr/>
        </p:nvPicPr>
        <p:blipFill>
          <a:blip r:embed="rId4"/>
          <a:srcRect/>
          <a:stretch>
            <a:fillRect/>
          </a:stretch>
        </p:blipFill>
        <p:spPr>
          <a:xfrm>
            <a:off x="1558800" y="1342800"/>
            <a:ext cx="2738736" cy="1540539"/>
          </a:xfrm>
          <a:prstGeom prst="rect"/>
          <a:ln>
            <a:noFill/>
          </a:ln>
        </p:spPr>
      </p:pic>
      <p:pic>
        <p:nvPicPr>
          <p:cNvPr id="8" name="New picture"/>
          <p:cNvPicPr/>
          <p:nvPr/>
        </p:nvPicPr>
        <p:blipFill>
          <a:blip r:embed="rId4"/>
          <a:srcRect/>
          <a:stretch>
            <a:fillRect/>
          </a:stretch>
        </p:blipFill>
        <p:spPr>
          <a:xfrm>
            <a:off x="4430015" y="1342800"/>
            <a:ext cx="2738736" cy="1540539"/>
          </a:xfrm>
          <a:prstGeom prst="rect"/>
          <a:ln>
            <a:noFill/>
          </a:ln>
        </p:spPr>
      </p:pic>
      <p:pic>
        <p:nvPicPr>
          <p:cNvPr id="9" name="New picture"/>
          <p:cNvPicPr/>
          <p:nvPr/>
        </p:nvPicPr>
        <p:blipFill>
          <a:blip r:embed="rId4"/>
          <a:srcRect/>
          <a:stretch>
            <a:fillRect/>
          </a:stretch>
        </p:blipFill>
        <p:spPr>
          <a:xfrm>
            <a:off x="7301230" y="1342800"/>
            <a:ext cx="2738736" cy="1540539"/>
          </a:xfrm>
          <a:prstGeom prst="rect"/>
          <a:ln>
            <a:noFill/>
          </a:ln>
        </p:spPr>
      </p:pic>
    </p:spTree>
  </p:cSld>
  <p:clrMapOvr>
    <a:masterClrMapping/>
  </p:clrMapOvr>
  <p:transition spd="fast"/>
  <p:timing>
    <p:tnLst>
      <p:par>
        <p:cTn id="1"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FFFFFF"/>
                </a:solidFill>
                <a:latin typeface="微软雅黑"/>
              </a:rPr>
              <a:t>提升答题正确率策略</a:t>
            </a:r>
          </a:p>
        </p:txBody>
      </p:sp>
      <p:sp>
        <p:nvSpPr>
          <p:cNvPr id="4" name="New shape"/>
          <p:cNvSpPr/>
          <p:nvPr/>
        </p:nvSpPr>
        <p:spPr>
          <a:xfrm>
            <a:off x="1558800" y="1627201"/>
            <a:ext cx="3040503" cy="3267239"/>
          </a:xfrm>
          <a:prstGeom prst="roundRect">
            <a:avLst>
              <a:gd name="adj" fmla="val 10000"/>
            </a:avLst>
          </a:prstGeom>
          <a:solidFill>
            <a:srgbClr val="9A1607"/>
          </a:solidFill>
          <a:ln w="6350">
            <a:solidFill>
              <a:srgbClr val="FFB7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dirty="1">
                <a:latin typeface="微软雅黑"/>
              </a:rPr>
            </a:br>
          </a:p>
          <a:p>
            <a:pPr algn="l"/>
            <a:r>
              <a:rPr sz="2100" b="1" i="0" dirty="1">
                <a:solidFill>
                  <a:srgbClr val="FFB7B7"/>
                </a:solidFill>
                <a:latin typeface="微软雅黑"/>
              </a:rPr>
              <a:t>智能推荐策略</a:t>
            </a:r>
            <a:br>
              <a:rPr sz="1800" dirty="1">
                <a:latin typeface="微软雅黑"/>
              </a:rPr>
            </a:br>
          </a:p>
          <a:p>
            <a:pPr algn="l">
              <a:lnSpc>
                <a:spcPct val="150000"/>
              </a:lnSpc>
            </a:pPr>
            <a:r>
              <a:rPr sz="1575" b="0" i="0" dirty="1">
                <a:solidFill>
                  <a:srgbClr val="FFFFFF"/>
                </a:solidFill>
                <a:latin typeface="微软雅黑"/>
              </a:rPr>
              <a:t>AI助教系统能根据学生的学习进度和能力，智能推荐适合的习题和学习资源，帮助学生提高答题正确率。</a:t>
            </a:r>
            <a:br>
              <a:rPr sz="1800" dirty="1">
                <a:latin typeface="微软雅黑"/>
              </a:rPr>
            </a:br>
          </a:p>
        </p:txBody>
      </p:sp>
      <p:sp>
        <p:nvSpPr>
          <p:cNvPr id="5" name="New shape"/>
          <p:cNvSpPr/>
          <p:nvPr/>
        </p:nvSpPr>
        <p:spPr>
          <a:xfrm>
            <a:off x="4726303" y="1627201"/>
            <a:ext cx="3040517" cy="3267239"/>
          </a:xfrm>
          <a:prstGeom prst="roundRect">
            <a:avLst>
              <a:gd name="adj" fmla="val 9999"/>
            </a:avLst>
          </a:prstGeom>
          <a:solidFill>
            <a:srgbClr val="9A1607"/>
          </a:solidFill>
          <a:ln w="6350">
            <a:solidFill>
              <a:srgbClr val="FFB7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dirty="1">
                <a:latin typeface="微软雅黑"/>
              </a:rPr>
            </a:br>
          </a:p>
          <a:p>
            <a:pPr algn="l"/>
            <a:r>
              <a:rPr sz="2100" b="1" i="0" dirty="1">
                <a:solidFill>
                  <a:srgbClr val="FFB7B7"/>
                </a:solidFill>
                <a:latin typeface="微软雅黑"/>
              </a:rPr>
              <a:t>错误反馈机制</a:t>
            </a:r>
            <a:br>
              <a:rPr sz="1800" dirty="1">
                <a:latin typeface="微软雅黑"/>
              </a:rPr>
            </a:br>
          </a:p>
          <a:p>
            <a:pPr algn="l">
              <a:lnSpc>
                <a:spcPct val="150000"/>
              </a:lnSpc>
            </a:pPr>
            <a:r>
              <a:rPr sz="1575" b="0" i="0" dirty="1">
                <a:solidFill>
                  <a:srgbClr val="FFFFFF"/>
                </a:solidFill>
                <a:latin typeface="微软雅黑"/>
              </a:rPr>
              <a:t>AI助教系统可以实时监测学生的答题情况，一旦发现错误，立即给出详细的解析和建议，使学生能从错误中学习和进步。</a:t>
            </a:r>
            <a:br>
              <a:rPr sz="1800" dirty="1">
                <a:latin typeface="微软雅黑"/>
              </a:rPr>
            </a:br>
          </a:p>
        </p:txBody>
      </p:sp>
      <p:sp>
        <p:nvSpPr>
          <p:cNvPr id="6" name="New shape"/>
          <p:cNvSpPr/>
          <p:nvPr/>
        </p:nvSpPr>
        <p:spPr>
          <a:xfrm>
            <a:off x="7893819" y="1627201"/>
            <a:ext cx="3040517" cy="3267239"/>
          </a:xfrm>
          <a:prstGeom prst="roundRect">
            <a:avLst>
              <a:gd name="adj" fmla="val 9999"/>
            </a:avLst>
          </a:prstGeom>
          <a:solidFill>
            <a:srgbClr val="9A1607"/>
          </a:solidFill>
          <a:ln w="6350">
            <a:solidFill>
              <a:srgbClr val="FFB7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dirty="1">
                <a:latin typeface="微软雅黑"/>
              </a:rPr>
            </a:br>
          </a:p>
          <a:p>
            <a:pPr algn="l"/>
            <a:r>
              <a:rPr sz="2100" b="1" i="0" dirty="1">
                <a:solidFill>
                  <a:srgbClr val="FFB7B7"/>
                </a:solidFill>
                <a:latin typeface="微软雅黑"/>
              </a:rPr>
              <a:t>个性化学习路径</a:t>
            </a:r>
            <a:br>
              <a:rPr sz="1800" dirty="1">
                <a:latin typeface="微软雅黑"/>
              </a:rPr>
            </a:br>
          </a:p>
          <a:p>
            <a:pPr algn="l">
              <a:lnSpc>
                <a:spcPct val="150000"/>
              </a:lnSpc>
            </a:pPr>
            <a:r>
              <a:rPr sz="1575" b="0" i="0" dirty="1">
                <a:solidFill>
                  <a:srgbClr val="FFFFFF"/>
                </a:solidFill>
                <a:latin typeface="微软雅黑"/>
              </a:rPr>
              <a:t>AI助教系统能根据每个学生的特点，制定个性化的学习路径，让学生在最适合自己的方式下学习，从而提高答题正确率。</a:t>
            </a:r>
            <a:br>
              <a:rPr sz="1800" dirty="1">
                <a:latin typeface="微软雅黑"/>
              </a:rPr>
            </a:br>
          </a:p>
        </p:txBody>
      </p:sp>
    </p:spTree>
  </p:cSld>
  <p:clrMapOvr>
    <a:masterClrMapping/>
  </p:clrMapOvr>
  <p:transition spd="fast"/>
  <p:timing>
    <p:tnLst>
      <p:par>
        <p:cTn id="1"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FFFFFF"/>
                </a:solidFill>
                <a:latin typeface="微软雅黑"/>
              </a:rPr>
              <a:t>附带详细答题解释</a:t>
            </a:r>
          </a:p>
        </p:txBody>
      </p:sp>
      <p:sp>
        <p:nvSpPr>
          <p:cNvPr id="4" name="New shape"/>
          <p:cNvSpPr/>
          <p:nvPr/>
        </p:nvSpPr>
        <p:spPr>
          <a:xfrm>
            <a:off x="6458401" y="1555200"/>
            <a:ext cx="4545078" cy="149310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FFB7B7"/>
                </a:solidFill>
                <a:latin typeface="微软雅黑"/>
              </a:rPr>
              <a:t>AI助教系统的功能解析</a:t>
            </a:r>
          </a:p>
          <a:p>
            <a:pPr algn="l">
              <a:lnSpc>
                <a:spcPct val="150000"/>
              </a:lnSpc>
            </a:pPr>
            <a:r>
              <a:rPr sz="1575" b="0" i="0" dirty="1">
                <a:solidFill>
                  <a:srgbClr val="FFFFFF"/>
                </a:solidFill>
                <a:latin typeface="微软雅黑"/>
              </a:rPr>
              <a:t>AI助教系统主要通过智能识别、智能分析、智能推荐等功能，帮助教师进行教学管理和学生学习指导。</a:t>
            </a:r>
          </a:p>
        </p:txBody>
      </p:sp>
      <p:sp>
        <p:nvSpPr>
          <p:cNvPr id="5" name="New shape"/>
          <p:cNvSpPr/>
          <p:nvPr/>
        </p:nvSpPr>
        <p:spPr>
          <a:xfrm>
            <a:off x="981860" y="2390401"/>
            <a:ext cx="4545077" cy="149310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r"/>
            <a:r>
              <a:rPr sz="2100" b="1" i="0" dirty="1">
                <a:solidFill>
                  <a:srgbClr val="FFB7B7"/>
                </a:solidFill>
                <a:latin typeface="微软雅黑"/>
              </a:rPr>
              <a:t>AI助教系统的应用场景</a:t>
            </a:r>
          </a:p>
          <a:p>
            <a:pPr algn="r">
              <a:lnSpc>
                <a:spcPct val="150000"/>
              </a:lnSpc>
            </a:pPr>
            <a:r>
              <a:rPr sz="1575" b="0" i="0" dirty="1">
                <a:solidFill>
                  <a:srgbClr val="FFFFFF"/>
                </a:solidFill>
                <a:latin typeface="微软雅黑"/>
              </a:rPr>
              <a:t>AI助教系统广泛应用于在线教育、远程教育、课堂教学等多种教学场景，提升教学效果和学生学习体验。</a:t>
            </a:r>
          </a:p>
        </p:txBody>
      </p:sp>
      <p:sp>
        <p:nvSpPr>
          <p:cNvPr id="6" name="New shape"/>
          <p:cNvSpPr/>
          <p:nvPr/>
        </p:nvSpPr>
        <p:spPr>
          <a:xfrm>
            <a:off x="6458401" y="3365807"/>
            <a:ext cx="4554174" cy="149310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FFB7B7"/>
                </a:solidFill>
                <a:latin typeface="微软雅黑"/>
              </a:rPr>
              <a:t>AI助教系统的优势展示</a:t>
            </a:r>
          </a:p>
          <a:p>
            <a:pPr algn="l">
              <a:lnSpc>
                <a:spcPct val="150000"/>
              </a:lnSpc>
            </a:pPr>
            <a:r>
              <a:rPr sz="1575" b="0" i="0" dirty="1">
                <a:solidFill>
                  <a:srgbClr val="FFFFFF"/>
                </a:solidFill>
                <a:latin typeface="微软雅黑"/>
              </a:rPr>
              <a:t>AI助教系统能够实现个性化教学，提高教学效率，同时也能减轻教师的工作负担，提升学生的学习兴趣。</a:t>
            </a:r>
          </a:p>
        </p:txBody>
      </p:sp>
      <p:sp>
        <p:nvSpPr>
          <p:cNvPr id="7" name="New shape"/>
          <p:cNvSpPr/>
          <p:nvPr/>
        </p:nvSpPr>
        <p:spPr>
          <a:xfrm>
            <a:off x="5965200" y="1926000"/>
            <a:ext cx="39600" cy="464400"/>
          </a:xfrm>
          <a:prstGeom prst="rect"/>
          <a:solidFill>
            <a:srgbClr val="FFB7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New shape"/>
          <p:cNvSpPr/>
          <p:nvPr/>
        </p:nvSpPr>
        <p:spPr>
          <a:xfrm>
            <a:off x="6152400" y="1735740"/>
            <a:ext cx="309600" cy="39600"/>
          </a:xfrm>
          <a:prstGeom prst="rect"/>
          <a:solidFill>
            <a:srgbClr val="FFB7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New shape"/>
          <p:cNvSpPr/>
          <p:nvPr/>
        </p:nvSpPr>
        <p:spPr>
          <a:xfrm>
            <a:off x="5806800" y="1555200"/>
            <a:ext cx="360000" cy="370800"/>
          </a:xfrm>
          <a:prstGeom prst="roundRect">
            <a:avLst>
              <a:gd name="adj" fmla="val 8819"/>
            </a:avLst>
          </a:prstGeom>
          <a:solidFill>
            <a:srgbClr val="FF7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1</a:t>
            </a:r>
          </a:p>
        </p:txBody>
      </p:sp>
      <p:sp>
        <p:nvSpPr>
          <p:cNvPr id="10" name="New shape"/>
          <p:cNvSpPr/>
          <p:nvPr/>
        </p:nvSpPr>
        <p:spPr>
          <a:xfrm>
            <a:off x="5965200" y="2761201"/>
            <a:ext cx="39600" cy="604606"/>
          </a:xfrm>
          <a:prstGeom prst="rect"/>
          <a:solidFill>
            <a:srgbClr val="FFB7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New shape"/>
          <p:cNvSpPr/>
          <p:nvPr/>
        </p:nvSpPr>
        <p:spPr>
          <a:xfrm>
            <a:off x="5515200" y="2570941"/>
            <a:ext cx="309600" cy="39600"/>
          </a:xfrm>
          <a:prstGeom prst="rect"/>
          <a:solidFill>
            <a:srgbClr val="FFB7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New shape"/>
          <p:cNvSpPr/>
          <p:nvPr/>
        </p:nvSpPr>
        <p:spPr>
          <a:xfrm>
            <a:off x="5806800" y="2390401"/>
            <a:ext cx="360000" cy="370800"/>
          </a:xfrm>
          <a:prstGeom prst="roundRect">
            <a:avLst>
              <a:gd name="adj" fmla="val 8819"/>
            </a:avLst>
          </a:prstGeom>
          <a:solidFill>
            <a:srgbClr val="FF7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2</a:t>
            </a:r>
          </a:p>
        </p:txBody>
      </p:sp>
      <p:sp>
        <p:nvSpPr>
          <p:cNvPr id="13" name="New shape"/>
          <p:cNvSpPr/>
          <p:nvPr/>
        </p:nvSpPr>
        <p:spPr>
          <a:xfrm>
            <a:off x="5965200" y="3736607"/>
            <a:ext cx="39600" cy="457200"/>
          </a:xfrm>
          <a:prstGeom prst="rect"/>
          <a:solidFill>
            <a:srgbClr val="FFB7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New shape"/>
          <p:cNvSpPr/>
          <p:nvPr/>
        </p:nvSpPr>
        <p:spPr>
          <a:xfrm>
            <a:off x="6152400" y="3546347"/>
            <a:ext cx="309600" cy="39600"/>
          </a:xfrm>
          <a:prstGeom prst="rect"/>
          <a:solidFill>
            <a:srgbClr val="FFB7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New shape"/>
          <p:cNvSpPr/>
          <p:nvPr/>
        </p:nvSpPr>
        <p:spPr>
          <a:xfrm>
            <a:off x="5806800" y="3365807"/>
            <a:ext cx="360000" cy="370800"/>
          </a:xfrm>
          <a:prstGeom prst="roundRect">
            <a:avLst>
              <a:gd name="adj" fmla="val 8819"/>
            </a:avLst>
          </a:prstGeom>
          <a:solidFill>
            <a:srgbClr val="FF7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3</a:t>
            </a:r>
          </a:p>
        </p:txBody>
      </p:sp>
    </p:spTree>
  </p:cSld>
  <p:clrMapOvr>
    <a:masterClrMapping/>
  </p:clrMapOvr>
  <p:transition spd="fast"/>
  <p:timing>
    <p:tnLst>
      <p:par>
        <p:cTn id="1"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A81F0F"/>
        </a:solid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802880" y="0"/>
            <a:ext cx="4389120" cy="6858000"/>
          </a:xfrm>
          <a:prstGeom prst="rect"/>
          <a:ln>
            <a:noFill/>
          </a:ln>
        </p:spPr>
      </p:pic>
      <p:pic>
        <p:nvPicPr>
          <p:cNvPr id="3" name="New picture"/>
          <p:cNvPicPr/>
          <p:nvPr/>
        </p:nvPicPr>
        <p:blipFill>
          <a:blip r:embed="rId4"/>
          <a:srcRect/>
          <a:stretch>
            <a:fillRect/>
          </a:stretch>
        </p:blipFill>
        <p:spPr>
          <a:xfrm>
            <a:off x="766800" y="835200"/>
            <a:ext cx="925200" cy="925200"/>
          </a:xfrm>
          <a:prstGeom prst="rect"/>
          <a:ln>
            <a:noFill/>
          </a:ln>
        </p:spPr>
      </p:pic>
      <p:sp>
        <p:nvSpPr>
          <p:cNvPr id="4" name="New shape"/>
          <p:cNvSpPr/>
          <p:nvPr/>
        </p:nvSpPr>
        <p:spPr>
          <a:xfrm>
            <a:off x="986400" y="931446"/>
            <a:ext cx="5776571"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FFB7B7"/>
                </a:solidFill>
                <a:latin typeface="微软雅黑"/>
              </a:rPr>
              <a:t>04</a:t>
            </a:r>
          </a:p>
        </p:txBody>
      </p:sp>
      <p:sp>
        <p:nvSpPr>
          <p:cNvPr id="5" name="New shape"/>
          <p:cNvSpPr/>
          <p:nvPr/>
        </p:nvSpPr>
        <p:spPr>
          <a:xfrm>
            <a:off x="986400" y="2635727"/>
            <a:ext cx="5771526"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FF7D3C"/>
                </a:solidFill>
                <a:latin typeface="微软雅黑"/>
              </a:rPr>
              <a:t>AI赋能教学未来展望</a:t>
            </a:r>
          </a:p>
        </p:txBody>
      </p:sp>
    </p:spTree>
  </p:cSld>
  <p:clrMapOvr>
    <a:masterClrMapping/>
  </p:clrMapOvr>
  <p:transition spd="fast"/>
  <p:timing>
    <p:tnLst>
      <p:par>
        <p:cTn id="1"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FFFFFF"/>
                </a:solidFill>
                <a:latin typeface="微软雅黑"/>
              </a:rPr>
              <a:t>清华大学AI教学试点计划</a:t>
            </a:r>
          </a:p>
        </p:txBody>
      </p:sp>
      <p:sp>
        <p:nvSpPr>
          <p:cNvPr id="4" name="New shape"/>
          <p:cNvSpPr/>
          <p:nvPr/>
        </p:nvSpPr>
        <p:spPr>
          <a:xfrm>
            <a:off x="1774800" y="1555200"/>
            <a:ext cx="8016003" cy="1046891"/>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FFB7B7"/>
                </a:solidFill>
                <a:latin typeface="微软雅黑"/>
              </a:rPr>
              <a:t>AI教学试点计划启动</a:t>
            </a:r>
            <a:br>
              <a:rPr sz="1800" dirty="1">
                <a:latin typeface="微软雅黑"/>
              </a:rPr>
            </a:br>
          </a:p>
          <a:p>
            <a:pPr algn="l">
              <a:lnSpc>
                <a:spcPct val="150000"/>
              </a:lnSpc>
            </a:pPr>
            <a:r>
              <a:rPr sz="1575" b="0" i="0" dirty="1">
                <a:solidFill>
                  <a:srgbClr val="FFFFFF"/>
                </a:solidFill>
                <a:latin typeface="微软雅黑"/>
              </a:rPr>
              <a:t>清华大学已启动AI教学试点计划，旨在探索AI在教育领域的应用和价值。</a:t>
            </a:r>
          </a:p>
        </p:txBody>
      </p:sp>
      <p:sp>
        <p:nvSpPr>
          <p:cNvPr id="5" name="New shape"/>
          <p:cNvSpPr/>
          <p:nvPr/>
        </p:nvSpPr>
        <p:spPr>
          <a:xfrm>
            <a:off x="1774800" y="2729091"/>
            <a:ext cx="8016003" cy="1046891"/>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FFB7B7"/>
                </a:solidFill>
                <a:latin typeface="微软雅黑"/>
              </a:rPr>
              <a:t>AI辅助教学工具开发</a:t>
            </a:r>
            <a:br>
              <a:rPr sz="1800" dirty="1">
                <a:latin typeface="微软雅黑"/>
              </a:rPr>
            </a:br>
          </a:p>
          <a:p>
            <a:pPr algn="l">
              <a:lnSpc>
                <a:spcPct val="150000"/>
              </a:lnSpc>
            </a:pPr>
            <a:r>
              <a:rPr sz="1575" b="0" i="0" dirty="1">
                <a:solidFill>
                  <a:srgbClr val="FFFFFF"/>
                </a:solidFill>
                <a:latin typeface="微软雅黑"/>
              </a:rPr>
              <a:t>清华大学正在研发一系列AI辅助教学工具，如智能答疑机器人、个性化学习推荐系统等。</a:t>
            </a:r>
          </a:p>
        </p:txBody>
      </p:sp>
      <p:sp>
        <p:nvSpPr>
          <p:cNvPr id="6" name="New shape"/>
          <p:cNvSpPr/>
          <p:nvPr/>
        </p:nvSpPr>
        <p:spPr>
          <a:xfrm>
            <a:off x="1774800" y="3902982"/>
            <a:ext cx="8016003" cy="1046891"/>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FFB7B7"/>
                </a:solidFill>
                <a:latin typeface="微软雅黑"/>
              </a:rPr>
              <a:t>AI教学试点成果展示</a:t>
            </a:r>
            <a:br>
              <a:rPr sz="1800" dirty="1">
                <a:latin typeface="微软雅黑"/>
              </a:rPr>
            </a:br>
          </a:p>
          <a:p>
            <a:pPr algn="l">
              <a:lnSpc>
                <a:spcPct val="150000"/>
              </a:lnSpc>
            </a:pPr>
            <a:r>
              <a:rPr sz="1575" b="0" i="0" dirty="1">
                <a:solidFill>
                  <a:srgbClr val="FFFFFF"/>
                </a:solidFill>
                <a:latin typeface="微软雅黑"/>
              </a:rPr>
              <a:t>清华大学将定期举行AI教学试点成果展示活动，分享AI在教学中的成功案例和经验教训。</a:t>
            </a:r>
          </a:p>
        </p:txBody>
      </p:sp>
      <p:sp>
        <p:nvSpPr>
          <p:cNvPr id="7" name="New shape"/>
          <p:cNvSpPr/>
          <p:nvPr/>
        </p:nvSpPr>
        <p:spPr>
          <a:xfrm>
            <a:off x="1270800" y="1555200"/>
            <a:ext cx="360000" cy="370800"/>
          </a:xfrm>
          <a:prstGeom prst="roundRect">
            <a:avLst>
              <a:gd name="adj" fmla="val 8819"/>
            </a:avLst>
          </a:prstGeom>
          <a:solidFill>
            <a:srgbClr val="FF7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1</a:t>
            </a:r>
          </a:p>
        </p:txBody>
      </p:sp>
      <p:sp>
        <p:nvSpPr>
          <p:cNvPr id="8" name="New shape"/>
          <p:cNvSpPr/>
          <p:nvPr/>
        </p:nvSpPr>
        <p:spPr>
          <a:xfrm>
            <a:off x="1270800" y="2729091"/>
            <a:ext cx="360000" cy="370800"/>
          </a:xfrm>
          <a:prstGeom prst="roundRect">
            <a:avLst>
              <a:gd name="adj" fmla="val 8819"/>
            </a:avLst>
          </a:prstGeom>
          <a:solidFill>
            <a:srgbClr val="FF7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2</a:t>
            </a:r>
          </a:p>
        </p:txBody>
      </p:sp>
      <p:sp>
        <p:nvSpPr>
          <p:cNvPr id="9" name="New shape"/>
          <p:cNvSpPr/>
          <p:nvPr/>
        </p:nvSpPr>
        <p:spPr>
          <a:xfrm>
            <a:off x="1270800" y="3902982"/>
            <a:ext cx="360000" cy="370800"/>
          </a:xfrm>
          <a:prstGeom prst="roundRect">
            <a:avLst>
              <a:gd name="adj" fmla="val 8819"/>
            </a:avLst>
          </a:prstGeom>
          <a:solidFill>
            <a:srgbClr val="FF7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3</a:t>
            </a:r>
          </a:p>
        </p:txBody>
      </p:sp>
    </p:spTree>
  </p:cSld>
  <p:clrMapOvr>
    <a:masterClrMapping/>
  </p:clrMapOvr>
  <p:transition spd="fast"/>
  <p:timing>
    <p:tnLst>
      <p:par>
        <p:cTn id="1"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FFFFFF"/>
                </a:solidFill>
                <a:latin typeface="微软雅黑"/>
              </a:rPr>
              <a:t>AI深度介入课程创新</a:t>
            </a:r>
          </a:p>
        </p:txBody>
      </p:sp>
      <p:sp>
        <p:nvSpPr>
          <p:cNvPr id="4" name="New shape"/>
          <p:cNvSpPr/>
          <p:nvPr/>
        </p:nvSpPr>
        <p:spPr>
          <a:xfrm>
            <a:off x="1558800" y="1627200"/>
            <a:ext cx="2744215" cy="212810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FFB7B7"/>
                </a:solidFill>
                <a:latin typeface="微软雅黑"/>
              </a:rPr>
              <a:t>AI辅助课程设计</a:t>
            </a:r>
            <a:br>
              <a:rPr sz="1800" dirty="1">
                <a:latin typeface="微软雅黑"/>
              </a:rPr>
            </a:br>
          </a:p>
          <a:p>
            <a:pPr algn="l">
              <a:lnSpc>
                <a:spcPct val="150000"/>
              </a:lnSpc>
            </a:pPr>
            <a:r>
              <a:rPr sz="1575" b="0" i="0" dirty="1">
                <a:solidFill>
                  <a:srgbClr val="FFFFFF"/>
                </a:solidFill>
                <a:latin typeface="微软雅黑"/>
              </a:rPr>
              <a:t>利用AI的智能分析能力，教师可以根据学生的学习情况和兴趣，进行个性化的课程设计，增强教学效果。</a:t>
            </a:r>
          </a:p>
        </p:txBody>
      </p:sp>
      <p:sp>
        <p:nvSpPr>
          <p:cNvPr id="5" name="New shape"/>
          <p:cNvSpPr/>
          <p:nvPr/>
        </p:nvSpPr>
        <p:spPr>
          <a:xfrm>
            <a:off x="4430015" y="1627200"/>
            <a:ext cx="2744215" cy="212810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FFB7B7"/>
                </a:solidFill>
                <a:latin typeface="微软雅黑"/>
              </a:rPr>
              <a:t>AI实现互动教学</a:t>
            </a:r>
            <a:br>
              <a:rPr sz="1800" dirty="1">
                <a:latin typeface="微软雅黑"/>
              </a:rPr>
            </a:br>
          </a:p>
          <a:p>
            <a:pPr algn="l">
              <a:lnSpc>
                <a:spcPct val="150000"/>
              </a:lnSpc>
            </a:pPr>
            <a:r>
              <a:rPr sz="1575" b="0" i="0" dirty="1">
                <a:solidFill>
                  <a:srgbClr val="FFFFFF"/>
                </a:solidFill>
                <a:latin typeface="微软雅黑"/>
              </a:rPr>
              <a:t>AI技术可以模拟真实的对话场景，提高学生的参与度，使教学过程更加生动有趣，提高学习效率。</a:t>
            </a:r>
          </a:p>
        </p:txBody>
      </p:sp>
      <p:sp>
        <p:nvSpPr>
          <p:cNvPr id="6" name="New shape"/>
          <p:cNvSpPr/>
          <p:nvPr/>
        </p:nvSpPr>
        <p:spPr>
          <a:xfrm>
            <a:off x="7301229" y="1627200"/>
            <a:ext cx="2744216" cy="212810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FFB7B7"/>
                </a:solidFill>
                <a:latin typeface="微软雅黑"/>
              </a:rPr>
              <a:t>AI助力教学评估</a:t>
            </a:r>
            <a:br>
              <a:rPr sz="1800" dirty="1">
                <a:latin typeface="微软雅黑"/>
              </a:rPr>
            </a:br>
          </a:p>
          <a:p>
            <a:pPr algn="l">
              <a:lnSpc>
                <a:spcPct val="150000"/>
              </a:lnSpc>
            </a:pPr>
            <a:r>
              <a:rPr sz="1575" b="0" i="0" dirty="1">
                <a:solidFill>
                  <a:srgbClr val="FFFFFF"/>
                </a:solidFill>
                <a:latin typeface="微软雅黑"/>
              </a:rPr>
              <a:t>AI可以对学生的学习情况进行实时监控和反馈，帮助教师及时调整教学方法，提高教学质量。</a:t>
            </a:r>
          </a:p>
        </p:txBody>
      </p:sp>
    </p:spTree>
  </p:cSld>
  <p:clrMapOvr>
    <a:masterClrMapping/>
  </p:clrMapOvr>
  <p:transition spd="fast"/>
  <p:timing>
    <p:tnLst>
      <p:par>
        <p:cTn id="1"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a:blip r:embed="rId5"/>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FFFFFF"/>
                </a:solidFill>
                <a:latin typeface="微软雅黑"/>
              </a:rPr>
              <a:t>提升教学效率与质量</a:t>
            </a:r>
          </a:p>
        </p:txBody>
      </p:sp>
      <p:sp>
        <p:nvSpPr>
          <p:cNvPr id="4" name="New shape"/>
          <p:cNvSpPr/>
          <p:nvPr/>
        </p:nvSpPr>
        <p:spPr>
          <a:xfrm>
            <a:off x="1558800" y="3011880"/>
            <a:ext cx="2744215" cy="212810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FFB7B7"/>
                </a:solidFill>
                <a:latin typeface="微软雅黑"/>
              </a:rPr>
              <a:t>AI辅助教学的优势</a:t>
            </a:r>
            <a:br>
              <a:rPr sz="1800" dirty="1">
                <a:latin typeface="微软雅黑"/>
              </a:rPr>
            </a:br>
          </a:p>
          <a:p>
            <a:pPr algn="l">
              <a:lnSpc>
                <a:spcPct val="150000"/>
              </a:lnSpc>
            </a:pPr>
            <a:r>
              <a:rPr sz="1575" b="0" i="0" dirty="1">
                <a:solidFill>
                  <a:srgbClr val="FFFFFF"/>
                </a:solidFill>
                <a:latin typeface="微软雅黑"/>
              </a:rPr>
              <a:t>人工智能技术能够实现个性化教学，根据学生的学习能力和兴趣，提供定制化的学习内容和方法。</a:t>
            </a:r>
          </a:p>
        </p:txBody>
      </p:sp>
      <p:sp>
        <p:nvSpPr>
          <p:cNvPr id="5" name="New shape"/>
          <p:cNvSpPr/>
          <p:nvPr/>
        </p:nvSpPr>
        <p:spPr>
          <a:xfrm>
            <a:off x="4430015" y="3011879"/>
            <a:ext cx="2744215" cy="244846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FFB7B7"/>
                </a:solidFill>
                <a:latin typeface="微软雅黑"/>
              </a:rPr>
              <a:t>AI在教学中的实际应用</a:t>
            </a:r>
            <a:br>
              <a:rPr sz="1800" dirty="1">
                <a:latin typeface="微软雅黑"/>
              </a:rPr>
            </a:br>
          </a:p>
          <a:p>
            <a:pPr algn="l">
              <a:lnSpc>
                <a:spcPct val="150000"/>
              </a:lnSpc>
            </a:pPr>
            <a:r>
              <a:rPr sz="1575" b="0" i="0" dirty="1">
                <a:solidFill>
                  <a:srgbClr val="FFFFFF"/>
                </a:solidFill>
                <a:latin typeface="微软雅黑"/>
              </a:rPr>
              <a:t>利用AI进行智能出题和批改，提高教学效率；通过AI分析学生的学习数据，预测学习效果，及时调整教学策略。</a:t>
            </a:r>
          </a:p>
        </p:txBody>
      </p:sp>
      <p:sp>
        <p:nvSpPr>
          <p:cNvPr id="6" name="New shape"/>
          <p:cNvSpPr/>
          <p:nvPr/>
        </p:nvSpPr>
        <p:spPr>
          <a:xfrm>
            <a:off x="7301229" y="3011879"/>
            <a:ext cx="2744216" cy="212810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FFB7B7"/>
                </a:solidFill>
                <a:latin typeface="微软雅黑"/>
              </a:rPr>
              <a:t>AI对教学质量的提升</a:t>
            </a:r>
            <a:br>
              <a:rPr sz="1800" dirty="1">
                <a:latin typeface="微软雅黑"/>
              </a:rPr>
            </a:br>
          </a:p>
          <a:p>
            <a:pPr algn="l">
              <a:lnSpc>
                <a:spcPct val="150000"/>
              </a:lnSpc>
            </a:pPr>
            <a:r>
              <a:rPr sz="1575" b="0" i="0" dirty="1">
                <a:solidFill>
                  <a:srgbClr val="FFFFFF"/>
                </a:solidFill>
                <a:latin typeface="微软雅黑"/>
              </a:rPr>
              <a:t>AI技术可以有效减少教师的重复性工作，让教师有更多的时间和精力关注学生的个体差异，提高教学质量。</a:t>
            </a:r>
          </a:p>
        </p:txBody>
      </p:sp>
      <p:pic>
        <p:nvPicPr>
          <p:cNvPr id="7" name="New picture"/>
          <p:cNvPicPr/>
          <p:nvPr/>
        </p:nvPicPr>
        <p:blipFill>
          <a:blip r:embed="rId4"/>
          <a:srcRect/>
          <a:stretch>
            <a:fillRect/>
          </a:stretch>
        </p:blipFill>
        <p:spPr>
          <a:xfrm>
            <a:off x="1558800" y="1342800"/>
            <a:ext cx="2738736" cy="1540539"/>
          </a:xfrm>
          <a:prstGeom prst="rect"/>
          <a:ln>
            <a:noFill/>
          </a:ln>
        </p:spPr>
      </p:pic>
      <p:pic>
        <p:nvPicPr>
          <p:cNvPr id="8" name="New picture"/>
          <p:cNvPicPr/>
          <p:nvPr/>
        </p:nvPicPr>
        <p:blipFill>
          <a:blip r:embed="rId4"/>
          <a:srcRect/>
          <a:stretch>
            <a:fillRect/>
          </a:stretch>
        </p:blipFill>
        <p:spPr>
          <a:xfrm>
            <a:off x="4430015" y="1342800"/>
            <a:ext cx="2738736" cy="1540539"/>
          </a:xfrm>
          <a:prstGeom prst="rect"/>
          <a:ln>
            <a:noFill/>
          </a:ln>
        </p:spPr>
      </p:pic>
      <p:pic>
        <p:nvPicPr>
          <p:cNvPr id="9" name="New picture"/>
          <p:cNvPicPr/>
          <p:nvPr/>
        </p:nvPicPr>
        <p:blipFill>
          <a:blip r:embed="rId4"/>
          <a:srcRect/>
          <a:stretch>
            <a:fillRect/>
          </a:stretch>
        </p:blipFill>
        <p:spPr>
          <a:xfrm>
            <a:off x="7301230" y="1342800"/>
            <a:ext cx="2738736" cy="1540539"/>
          </a:xfrm>
          <a:prstGeom prst="rect"/>
          <a:ln>
            <a:noFill/>
          </a:ln>
        </p:spPr>
      </p:pic>
    </p:spTree>
  </p:cSld>
  <p:clrMapOvr>
    <a:masterClrMapping/>
  </p:clrMapOvr>
  <p:transition spd="fast"/>
  <p:timing>
    <p:tnLst>
      <p:par>
        <p:cTn id="1"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A81F0F"/>
        </a:solid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802880" y="0"/>
            <a:ext cx="4389120" cy="6858000"/>
          </a:xfrm>
          <a:prstGeom prst="rect"/>
          <a:ln>
            <a:noFill/>
          </a:ln>
        </p:spPr>
      </p:pic>
      <p:pic>
        <p:nvPicPr>
          <p:cNvPr id="3" name="New picture"/>
          <p:cNvPicPr/>
          <p:nvPr/>
        </p:nvPicPr>
        <p:blipFill>
          <a:blip r:embed="rId4"/>
          <a:srcRect/>
          <a:stretch>
            <a:fillRect/>
          </a:stretch>
        </p:blipFill>
        <p:spPr>
          <a:xfrm>
            <a:off x="766800" y="835200"/>
            <a:ext cx="925200" cy="925200"/>
          </a:xfrm>
          <a:prstGeom prst="rect"/>
          <a:ln>
            <a:noFill/>
          </a:ln>
        </p:spPr>
      </p:pic>
      <p:sp>
        <p:nvSpPr>
          <p:cNvPr id="4" name="New shape"/>
          <p:cNvSpPr/>
          <p:nvPr/>
        </p:nvSpPr>
        <p:spPr>
          <a:xfrm>
            <a:off x="986400" y="931446"/>
            <a:ext cx="5776571"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FFB7B7"/>
                </a:solidFill>
                <a:latin typeface="微软雅黑"/>
              </a:rPr>
              <a:t>05</a:t>
            </a:r>
          </a:p>
        </p:txBody>
      </p:sp>
      <p:sp>
        <p:nvSpPr>
          <p:cNvPr id="5" name="New shape"/>
          <p:cNvSpPr/>
          <p:nvPr/>
        </p:nvSpPr>
        <p:spPr>
          <a:xfrm>
            <a:off x="986400" y="2635727"/>
            <a:ext cx="5771526"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FF7D3C"/>
                </a:solidFill>
                <a:latin typeface="微软雅黑"/>
              </a:rPr>
              <a:t>挑战与机遇</a:t>
            </a:r>
          </a:p>
        </p:txBody>
      </p:sp>
    </p:spTree>
  </p:cSld>
  <p:clrMapOvr>
    <a:masterClrMapping/>
  </p:clrMapOvr>
  <p:transition spd="fast"/>
  <p:timing>
    <p:tnLst>
      <p:par>
        <p:cTn id="1"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838800" y="979200"/>
            <a:ext cx="3672000" cy="511200"/>
          </a:xfrm>
          <a:prstGeom prst="rect"/>
          <a:ln>
            <a:noFill/>
          </a:ln>
        </p:spPr>
      </p:pic>
      <p:sp>
        <p:nvSpPr>
          <p:cNvPr id="3" name="New shape"/>
          <p:cNvSpPr/>
          <p:nvPr/>
        </p:nvSpPr>
        <p:spPr>
          <a:xfrm>
            <a:off x="1054800" y="1037646"/>
            <a:ext cx="2482880"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FF7D3C"/>
                </a:solidFill>
                <a:latin typeface="微软雅黑"/>
              </a:rPr>
              <a:t>目录</a:t>
            </a:r>
          </a:p>
        </p:txBody>
      </p:sp>
      <p:sp>
        <p:nvSpPr>
          <p:cNvPr id="4" name="New shape"/>
          <p:cNvSpPr/>
          <p:nvPr/>
        </p:nvSpPr>
        <p:spPr>
          <a:xfrm>
            <a:off x="2340000" y="2494800"/>
            <a:ext cx="4152432" cy="503423"/>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dirty="1">
                <a:solidFill>
                  <a:srgbClr val="FFB7B7"/>
                </a:solidFill>
                <a:latin typeface="微软雅黑"/>
              </a:rPr>
              <a:t>01</a:t>
            </a:r>
            <a:r>
              <a:rPr sz="1800" dirty="1">
                <a:latin typeface="微软雅黑"/>
              </a:rPr>
              <a:t> </a:t>
            </a:r>
            <a:r>
              <a:rPr sz="1575" b="0" i="0" dirty="1">
                <a:solidFill>
                  <a:srgbClr val="FFFFFF"/>
                </a:solidFill>
                <a:latin typeface="微软雅黑"/>
              </a:rPr>
              <a:t>AI助教系统概念与功能</a:t>
            </a:r>
          </a:p>
        </p:txBody>
      </p:sp>
      <p:sp>
        <p:nvSpPr>
          <p:cNvPr id="5" name="New shape"/>
          <p:cNvSpPr/>
          <p:nvPr/>
        </p:nvSpPr>
        <p:spPr>
          <a:xfrm>
            <a:off x="6484141" y="2494800"/>
            <a:ext cx="4152433" cy="503423"/>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dirty="1">
                <a:solidFill>
                  <a:srgbClr val="FFB7B7"/>
                </a:solidFill>
                <a:latin typeface="微软雅黑"/>
              </a:rPr>
              <a:t>02</a:t>
            </a:r>
            <a:r>
              <a:rPr sz="1800" dirty="1">
                <a:latin typeface="微软雅黑"/>
              </a:rPr>
              <a:t> </a:t>
            </a:r>
            <a:r>
              <a:rPr sz="1575" b="0" i="0" dirty="1">
                <a:solidFill>
                  <a:srgbClr val="FFFFFF"/>
                </a:solidFill>
                <a:latin typeface="微软雅黑"/>
              </a:rPr>
              <a:t>AI在教育中应用场景</a:t>
            </a:r>
          </a:p>
        </p:txBody>
      </p:sp>
      <p:sp>
        <p:nvSpPr>
          <p:cNvPr id="6" name="New shape"/>
          <p:cNvSpPr/>
          <p:nvPr/>
        </p:nvSpPr>
        <p:spPr>
          <a:xfrm>
            <a:off x="2340000" y="2998223"/>
            <a:ext cx="4152432" cy="503423"/>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dirty="1">
                <a:solidFill>
                  <a:srgbClr val="FFB7B7"/>
                </a:solidFill>
                <a:latin typeface="微软雅黑"/>
              </a:rPr>
              <a:t>03</a:t>
            </a:r>
            <a:r>
              <a:rPr sz="1800" dirty="1">
                <a:latin typeface="微软雅黑"/>
              </a:rPr>
              <a:t> </a:t>
            </a:r>
            <a:r>
              <a:rPr sz="1575" b="0" i="0" dirty="1">
                <a:solidFill>
                  <a:srgbClr val="FFFFFF"/>
                </a:solidFill>
                <a:latin typeface="微软雅黑"/>
              </a:rPr>
              <a:t>AI助教系统实例分析</a:t>
            </a:r>
          </a:p>
        </p:txBody>
      </p:sp>
      <p:sp>
        <p:nvSpPr>
          <p:cNvPr id="7" name="New shape"/>
          <p:cNvSpPr/>
          <p:nvPr/>
        </p:nvSpPr>
        <p:spPr>
          <a:xfrm>
            <a:off x="6484141" y="2998223"/>
            <a:ext cx="4152433" cy="503423"/>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dirty="1">
                <a:solidFill>
                  <a:srgbClr val="FFB7B7"/>
                </a:solidFill>
                <a:latin typeface="微软雅黑"/>
              </a:rPr>
              <a:t>04</a:t>
            </a:r>
            <a:r>
              <a:rPr sz="1800" dirty="1">
                <a:latin typeface="微软雅黑"/>
              </a:rPr>
              <a:t> </a:t>
            </a:r>
            <a:r>
              <a:rPr sz="1575" b="0" i="0" dirty="1">
                <a:solidFill>
                  <a:srgbClr val="FFFFFF"/>
                </a:solidFill>
                <a:latin typeface="微软雅黑"/>
              </a:rPr>
              <a:t>AI赋能教学未来展望</a:t>
            </a:r>
          </a:p>
        </p:txBody>
      </p:sp>
      <p:sp>
        <p:nvSpPr>
          <p:cNvPr id="8" name="New shape"/>
          <p:cNvSpPr/>
          <p:nvPr/>
        </p:nvSpPr>
        <p:spPr>
          <a:xfrm>
            <a:off x="2340000" y="3501646"/>
            <a:ext cx="4152432" cy="503423"/>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dirty="1">
                <a:solidFill>
                  <a:srgbClr val="FFB7B7"/>
                </a:solidFill>
                <a:latin typeface="微软雅黑"/>
              </a:rPr>
              <a:t>05</a:t>
            </a:r>
            <a:r>
              <a:rPr sz="1800" dirty="1">
                <a:latin typeface="微软雅黑"/>
              </a:rPr>
              <a:t> </a:t>
            </a:r>
            <a:r>
              <a:rPr sz="1575" b="0" i="0" dirty="1">
                <a:solidFill>
                  <a:srgbClr val="FFFFFF"/>
                </a:solidFill>
                <a:latin typeface="微软雅黑"/>
              </a:rPr>
              <a:t>挑战与机遇</a:t>
            </a:r>
          </a:p>
        </p:txBody>
      </p:sp>
      <p:sp>
        <p:nvSpPr>
          <p:cNvPr id="9" name="New shape"/>
          <p:cNvSpPr/>
          <p:nvPr/>
        </p:nvSpPr>
        <p:spPr>
          <a:xfrm>
            <a:off x="6484141" y="3501646"/>
            <a:ext cx="4152433" cy="503423"/>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dirty="1">
                <a:solidFill>
                  <a:srgbClr val="FFB7B7"/>
                </a:solidFill>
                <a:latin typeface="微软雅黑"/>
              </a:rPr>
              <a:t>06</a:t>
            </a:r>
            <a:r>
              <a:rPr sz="1800" dirty="1">
                <a:latin typeface="微软雅黑"/>
              </a:rPr>
              <a:t> </a:t>
            </a:r>
            <a:r>
              <a:rPr sz="1575" b="0" i="0" dirty="1">
                <a:solidFill>
                  <a:srgbClr val="FFFFFF"/>
                </a:solidFill>
                <a:latin typeface="微软雅黑"/>
              </a:rPr>
              <a:t>结论与建议</a:t>
            </a:r>
          </a:p>
        </p:txBody>
      </p:sp>
    </p:spTree>
  </p:cSld>
  <p:clrMapOvr>
    <a:masterClrMapping/>
  </p:clrMapOvr>
  <p:transition spd="fast"/>
  <p:timing>
    <p:tnLst>
      <p:par>
        <p:cTn id="1"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FFFFFF"/>
                </a:solidFill>
                <a:latin typeface="微软雅黑"/>
              </a:rPr>
              <a:t>技术整合与教育实践挑战</a:t>
            </a:r>
          </a:p>
        </p:txBody>
      </p:sp>
      <p:sp>
        <p:nvSpPr>
          <p:cNvPr id="4" name="New shape"/>
          <p:cNvSpPr/>
          <p:nvPr/>
        </p:nvSpPr>
        <p:spPr>
          <a:xfrm>
            <a:off x="1558800" y="2402271"/>
            <a:ext cx="2744215" cy="189355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FFFFFF"/>
                </a:solidFill>
                <a:latin typeface="微软雅黑"/>
              </a:rPr>
              <a:t>将AI技术融入教育，需要解决如何将复杂的AI算法简化为适合学生理解和操作的步骤，这是一个具有挑战性的任务。</a:t>
            </a:r>
          </a:p>
        </p:txBody>
      </p:sp>
      <p:sp>
        <p:nvSpPr>
          <p:cNvPr id="5" name="New shape"/>
          <p:cNvSpPr/>
          <p:nvPr/>
        </p:nvSpPr>
        <p:spPr>
          <a:xfrm>
            <a:off x="1556530" y="1627201"/>
            <a:ext cx="2532802" cy="648071"/>
          </a:xfrm>
          <a:prstGeom prst="roundRect">
            <a:avLst>
              <a:gd name="adj" fmla="val 20033"/>
            </a:avLst>
          </a:prstGeom>
          <a:solidFill>
            <a:srgbClr val="9A1607"/>
          </a:solidFill>
          <a:ln w="6350">
            <a:solidFill>
              <a:srgbClr val="FF7D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FFB7B7"/>
                </a:solidFill>
                <a:latin typeface="微软雅黑"/>
              </a:rPr>
              <a:t>AI技术整合难题</a:t>
            </a:r>
          </a:p>
        </p:txBody>
      </p:sp>
      <p:sp>
        <p:nvSpPr>
          <p:cNvPr id="6" name="New shape"/>
          <p:cNvSpPr/>
          <p:nvPr/>
        </p:nvSpPr>
        <p:spPr>
          <a:xfrm>
            <a:off x="4430015" y="2402270"/>
            <a:ext cx="2744215" cy="189355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FFFFFF"/>
                </a:solidFill>
                <a:latin typeface="微软雅黑"/>
              </a:rPr>
              <a:t>利用AI进行教学，需要大量高质量的教学资源，如课程、试题等，如何获取和优化这些资源，是当前教育实践面临的一个关键问题。</a:t>
            </a:r>
          </a:p>
        </p:txBody>
      </p:sp>
      <p:sp>
        <p:nvSpPr>
          <p:cNvPr id="7" name="New shape"/>
          <p:cNvSpPr/>
          <p:nvPr/>
        </p:nvSpPr>
        <p:spPr>
          <a:xfrm>
            <a:off x="4427745" y="1627201"/>
            <a:ext cx="2532802" cy="648071"/>
          </a:xfrm>
          <a:prstGeom prst="roundRect">
            <a:avLst>
              <a:gd name="adj" fmla="val 20033"/>
            </a:avLst>
          </a:prstGeom>
          <a:solidFill>
            <a:srgbClr val="9A1607"/>
          </a:solidFill>
          <a:ln w="6350">
            <a:solidFill>
              <a:srgbClr val="FF7D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FFB7B7"/>
                </a:solidFill>
                <a:latin typeface="微软雅黑"/>
              </a:rPr>
              <a:t>教育资源优化问题</a:t>
            </a:r>
          </a:p>
        </p:txBody>
      </p:sp>
      <p:sp>
        <p:nvSpPr>
          <p:cNvPr id="8" name="New shape"/>
          <p:cNvSpPr/>
          <p:nvPr/>
        </p:nvSpPr>
        <p:spPr>
          <a:xfrm>
            <a:off x="7301229" y="2402270"/>
            <a:ext cx="2744216" cy="189355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FFFFFF"/>
                </a:solidFill>
                <a:latin typeface="微软雅黑"/>
              </a:rPr>
              <a:t>AI在教育中的广泛应用，可能会对教师的角色产生重大影响，如何帮助教师适应这种角色的转变，是我们需要思考和解决的问题。</a:t>
            </a:r>
          </a:p>
        </p:txBody>
      </p:sp>
      <p:sp>
        <p:nvSpPr>
          <p:cNvPr id="9" name="New shape"/>
          <p:cNvSpPr/>
          <p:nvPr/>
        </p:nvSpPr>
        <p:spPr>
          <a:xfrm>
            <a:off x="7298959" y="1627201"/>
            <a:ext cx="2532802" cy="648071"/>
          </a:xfrm>
          <a:prstGeom prst="roundRect">
            <a:avLst>
              <a:gd name="adj" fmla="val 20033"/>
            </a:avLst>
          </a:prstGeom>
          <a:solidFill>
            <a:srgbClr val="9A1607"/>
          </a:solidFill>
          <a:ln w="6350">
            <a:solidFill>
              <a:srgbClr val="FF7D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FFB7B7"/>
                </a:solidFill>
                <a:latin typeface="微软雅黑"/>
              </a:rPr>
              <a:t>教师角色转变问题</a:t>
            </a:r>
          </a:p>
        </p:txBody>
      </p:sp>
    </p:spTree>
  </p:cSld>
  <p:clrMapOvr>
    <a:masterClrMapping/>
  </p:clrMapOvr>
  <p:transition spd="fast"/>
  <p:timing>
    <p:tnLst>
      <p:par>
        <p:cTn id="1"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FFFFFF"/>
                </a:solidFill>
                <a:latin typeface="微软雅黑"/>
              </a:rPr>
              <a:t>教师角色与技能转变</a:t>
            </a:r>
          </a:p>
        </p:txBody>
      </p:sp>
      <p:sp>
        <p:nvSpPr>
          <p:cNvPr id="4" name="New shape"/>
          <p:cNvSpPr/>
          <p:nvPr/>
        </p:nvSpPr>
        <p:spPr>
          <a:xfrm>
            <a:off x="1774800" y="1555200"/>
            <a:ext cx="8016003" cy="1046891"/>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FFB7B7"/>
                </a:solidFill>
                <a:latin typeface="微软雅黑"/>
              </a:rPr>
              <a:t>教师角色的转变</a:t>
            </a:r>
            <a:br>
              <a:rPr sz="1800" dirty="1">
                <a:latin typeface="微软雅黑"/>
              </a:rPr>
            </a:br>
          </a:p>
          <a:p>
            <a:pPr algn="l">
              <a:lnSpc>
                <a:spcPct val="150000"/>
              </a:lnSpc>
            </a:pPr>
            <a:r>
              <a:rPr sz="1575" b="0" i="0" dirty="1">
                <a:solidFill>
                  <a:srgbClr val="FFFFFF"/>
                </a:solidFill>
                <a:latin typeface="微软雅黑"/>
              </a:rPr>
              <a:t>在AI辅助教学下，教师的角色由传统的知识传授者转变为学习引导者和学习资源的整合者。</a:t>
            </a:r>
          </a:p>
        </p:txBody>
      </p:sp>
      <p:sp>
        <p:nvSpPr>
          <p:cNvPr id="5" name="New shape"/>
          <p:cNvSpPr/>
          <p:nvPr/>
        </p:nvSpPr>
        <p:spPr>
          <a:xfrm>
            <a:off x="1774800" y="2729091"/>
            <a:ext cx="8016003" cy="140729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FFB7B7"/>
                </a:solidFill>
                <a:latin typeface="微软雅黑"/>
              </a:rPr>
              <a:t>AI技能的引入</a:t>
            </a:r>
            <a:br>
              <a:rPr sz="1800" dirty="1">
                <a:latin typeface="微软雅黑"/>
              </a:rPr>
            </a:br>
          </a:p>
          <a:p>
            <a:pPr algn="l">
              <a:lnSpc>
                <a:spcPct val="150000"/>
              </a:lnSpc>
            </a:pPr>
            <a:r>
              <a:rPr sz="1575" b="0" i="0" dirty="1">
                <a:solidFill>
                  <a:srgbClr val="FFFFFF"/>
                </a:solidFill>
                <a:latin typeface="微软雅黑"/>
              </a:rPr>
              <a:t>教师需要掌握AI相关的知识和技能，如数据分析、机器学习等，以更好地利用AI工具进行个性化教学。</a:t>
            </a:r>
          </a:p>
        </p:txBody>
      </p:sp>
      <p:sp>
        <p:nvSpPr>
          <p:cNvPr id="6" name="New shape"/>
          <p:cNvSpPr/>
          <p:nvPr/>
        </p:nvSpPr>
        <p:spPr>
          <a:xfrm>
            <a:off x="1774800" y="4263387"/>
            <a:ext cx="8016003" cy="140729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FFB7B7"/>
                </a:solidFill>
                <a:latin typeface="微软雅黑"/>
              </a:rPr>
              <a:t>教学方法的创新</a:t>
            </a:r>
            <a:br>
              <a:rPr sz="1800" dirty="1">
                <a:latin typeface="微软雅黑"/>
              </a:rPr>
            </a:br>
          </a:p>
          <a:p>
            <a:pPr algn="l">
              <a:lnSpc>
                <a:spcPct val="150000"/>
              </a:lnSpc>
            </a:pPr>
            <a:r>
              <a:rPr sz="1575" b="0" i="0" dirty="1">
                <a:solidFill>
                  <a:srgbClr val="FFFFFF"/>
                </a:solidFill>
                <a:latin typeface="微软雅黑"/>
              </a:rPr>
              <a:t>AI的引入促使教师创新教学方法，如翻转课堂、在线互动等，以激发学生的学习兴趣和主动性。</a:t>
            </a:r>
          </a:p>
        </p:txBody>
      </p:sp>
      <p:sp>
        <p:nvSpPr>
          <p:cNvPr id="7" name="New shape"/>
          <p:cNvSpPr/>
          <p:nvPr/>
        </p:nvSpPr>
        <p:spPr>
          <a:xfrm>
            <a:off x="1270800" y="1555200"/>
            <a:ext cx="360000" cy="370800"/>
          </a:xfrm>
          <a:prstGeom prst="roundRect">
            <a:avLst>
              <a:gd name="adj" fmla="val 8819"/>
            </a:avLst>
          </a:prstGeom>
          <a:solidFill>
            <a:srgbClr val="FF7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1</a:t>
            </a:r>
          </a:p>
        </p:txBody>
      </p:sp>
      <p:sp>
        <p:nvSpPr>
          <p:cNvPr id="8" name="New shape"/>
          <p:cNvSpPr/>
          <p:nvPr/>
        </p:nvSpPr>
        <p:spPr>
          <a:xfrm>
            <a:off x="1270800" y="2729091"/>
            <a:ext cx="360000" cy="370800"/>
          </a:xfrm>
          <a:prstGeom prst="roundRect">
            <a:avLst>
              <a:gd name="adj" fmla="val 8819"/>
            </a:avLst>
          </a:prstGeom>
          <a:solidFill>
            <a:srgbClr val="FF7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2</a:t>
            </a:r>
          </a:p>
        </p:txBody>
      </p:sp>
      <p:sp>
        <p:nvSpPr>
          <p:cNvPr id="9" name="New shape"/>
          <p:cNvSpPr/>
          <p:nvPr/>
        </p:nvSpPr>
        <p:spPr>
          <a:xfrm>
            <a:off x="1270800" y="4263387"/>
            <a:ext cx="360000" cy="370800"/>
          </a:xfrm>
          <a:prstGeom prst="roundRect">
            <a:avLst>
              <a:gd name="adj" fmla="val 8819"/>
            </a:avLst>
          </a:prstGeom>
          <a:solidFill>
            <a:srgbClr val="FF7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3</a:t>
            </a:r>
          </a:p>
        </p:txBody>
      </p:sp>
    </p:spTree>
  </p:cSld>
  <p:clrMapOvr>
    <a:masterClrMapping/>
  </p:clrMapOvr>
  <p:transition spd="fast"/>
  <p:timing>
    <p:tnLst>
      <p:par>
        <p:cTn id="1"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FFFFFF"/>
                </a:solidFill>
                <a:latin typeface="微软雅黑"/>
              </a:rPr>
              <a:t>教育公平性与普及问题</a:t>
            </a:r>
          </a:p>
        </p:txBody>
      </p:sp>
      <p:sp>
        <p:nvSpPr>
          <p:cNvPr id="4" name="New shape"/>
          <p:cNvSpPr/>
          <p:nvPr/>
        </p:nvSpPr>
        <p:spPr>
          <a:xfrm>
            <a:off x="1558800" y="1627200"/>
            <a:ext cx="2744215" cy="212810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FFB7B7"/>
                </a:solidFill>
                <a:latin typeface="微软雅黑"/>
              </a:rPr>
              <a:t>教育资源分配不均</a:t>
            </a:r>
            <a:br>
              <a:rPr sz="1800" dirty="1">
                <a:latin typeface="微软雅黑"/>
              </a:rPr>
            </a:br>
          </a:p>
          <a:p>
            <a:pPr algn="l">
              <a:lnSpc>
                <a:spcPct val="150000"/>
              </a:lnSpc>
            </a:pPr>
            <a:r>
              <a:rPr sz="1575" b="0" i="0" dirty="1">
                <a:solidFill>
                  <a:srgbClr val="FFFFFF"/>
                </a:solidFill>
                <a:latin typeface="微软雅黑"/>
              </a:rPr>
              <a:t>AI技术可有效解决教育资源分配不均的问题，通过智能分析，实现优质教育资源的公平分配。</a:t>
            </a:r>
          </a:p>
        </p:txBody>
      </p:sp>
      <p:sp>
        <p:nvSpPr>
          <p:cNvPr id="5" name="New shape"/>
          <p:cNvSpPr/>
          <p:nvPr/>
        </p:nvSpPr>
        <p:spPr>
          <a:xfrm>
            <a:off x="4430015" y="1627200"/>
            <a:ext cx="2744215" cy="244846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FFB7B7"/>
                </a:solidFill>
                <a:latin typeface="微软雅黑"/>
              </a:rPr>
              <a:t>教师力量薄弱地区教育普及</a:t>
            </a:r>
            <a:br>
              <a:rPr sz="1800" dirty="1">
                <a:latin typeface="微软雅黑"/>
              </a:rPr>
            </a:br>
          </a:p>
          <a:p>
            <a:pPr algn="l">
              <a:lnSpc>
                <a:spcPct val="150000"/>
              </a:lnSpc>
            </a:pPr>
            <a:r>
              <a:rPr sz="1575" b="0" i="0" dirty="1">
                <a:solidFill>
                  <a:srgbClr val="FFFFFF"/>
                </a:solidFill>
                <a:latin typeface="微软雅黑"/>
              </a:rPr>
              <a:t>AI辅助教学能弥补教师力量薄弱地区的教育不足，提供个性化、高效的学习方式，推动教育普及。</a:t>
            </a:r>
          </a:p>
        </p:txBody>
      </p:sp>
      <p:sp>
        <p:nvSpPr>
          <p:cNvPr id="6" name="New shape"/>
          <p:cNvSpPr/>
          <p:nvPr/>
        </p:nvSpPr>
        <p:spPr>
          <a:xfrm>
            <a:off x="7301229" y="1627200"/>
            <a:ext cx="2744216" cy="244846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FFB7B7"/>
                </a:solidFill>
                <a:latin typeface="微软雅黑"/>
              </a:rPr>
              <a:t>学生个体差异的教育挑战</a:t>
            </a:r>
            <a:br>
              <a:rPr sz="1800" dirty="1">
                <a:latin typeface="微软雅黑"/>
              </a:rPr>
            </a:br>
          </a:p>
          <a:p>
            <a:pPr algn="l">
              <a:lnSpc>
                <a:spcPct val="150000"/>
              </a:lnSpc>
            </a:pPr>
            <a:r>
              <a:rPr sz="1575" b="0" i="0" dirty="1">
                <a:solidFill>
                  <a:srgbClr val="FFFFFF"/>
                </a:solidFill>
                <a:latin typeface="微软雅黑"/>
              </a:rPr>
              <a:t>AI辅助教学能针对学生个体差异，提供定制化的学习方案，帮助每个学生都能获得适合自己的教育。</a:t>
            </a:r>
          </a:p>
        </p:txBody>
      </p:sp>
    </p:spTree>
  </p:cSld>
  <p:clrMapOvr>
    <a:masterClrMapping/>
  </p:clrMapOvr>
  <p:transition spd="fast"/>
  <p:timing>
    <p:tnLst>
      <p:par>
        <p:cTn id="1"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A81F0F"/>
        </a:solid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802880" y="0"/>
            <a:ext cx="4389120" cy="6858000"/>
          </a:xfrm>
          <a:prstGeom prst="rect"/>
          <a:ln>
            <a:noFill/>
          </a:ln>
        </p:spPr>
      </p:pic>
      <p:pic>
        <p:nvPicPr>
          <p:cNvPr id="3" name="New picture"/>
          <p:cNvPicPr/>
          <p:nvPr/>
        </p:nvPicPr>
        <p:blipFill>
          <a:blip r:embed="rId4"/>
          <a:srcRect/>
          <a:stretch>
            <a:fillRect/>
          </a:stretch>
        </p:blipFill>
        <p:spPr>
          <a:xfrm>
            <a:off x="766800" y="835200"/>
            <a:ext cx="925200" cy="925200"/>
          </a:xfrm>
          <a:prstGeom prst="rect"/>
          <a:ln>
            <a:noFill/>
          </a:ln>
        </p:spPr>
      </p:pic>
      <p:sp>
        <p:nvSpPr>
          <p:cNvPr id="4" name="New shape"/>
          <p:cNvSpPr/>
          <p:nvPr/>
        </p:nvSpPr>
        <p:spPr>
          <a:xfrm>
            <a:off x="986400" y="931446"/>
            <a:ext cx="5776571"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FFB7B7"/>
                </a:solidFill>
                <a:latin typeface="微软雅黑"/>
              </a:rPr>
              <a:t>06</a:t>
            </a:r>
          </a:p>
        </p:txBody>
      </p:sp>
      <p:sp>
        <p:nvSpPr>
          <p:cNvPr id="5" name="New shape"/>
          <p:cNvSpPr/>
          <p:nvPr/>
        </p:nvSpPr>
        <p:spPr>
          <a:xfrm>
            <a:off x="986400" y="2635727"/>
            <a:ext cx="5771526"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FF7D3C"/>
                </a:solidFill>
                <a:latin typeface="微软雅黑"/>
              </a:rPr>
              <a:t>结论与建议</a:t>
            </a:r>
          </a:p>
        </p:txBody>
      </p:sp>
    </p:spTree>
  </p:cSld>
  <p:clrMapOvr>
    <a:masterClrMapping/>
  </p:clrMapOvr>
  <p:transition spd="fast"/>
  <p:timing>
    <p:tnLst>
      <p:par>
        <p:cTn id="1"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a:blip r:embed="rId5"/>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FFFFFF"/>
                </a:solidFill>
                <a:latin typeface="微软雅黑"/>
              </a:rPr>
              <a:t>AI辅助教学重要性</a:t>
            </a:r>
          </a:p>
        </p:txBody>
      </p:sp>
      <p:sp>
        <p:nvSpPr>
          <p:cNvPr id="4" name="New shape"/>
          <p:cNvSpPr/>
          <p:nvPr/>
        </p:nvSpPr>
        <p:spPr>
          <a:xfrm>
            <a:off x="1558800" y="3011880"/>
            <a:ext cx="2744215" cy="212810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FFB7B7"/>
                </a:solidFill>
                <a:latin typeface="微软雅黑"/>
              </a:rPr>
              <a:t>提高教学效率</a:t>
            </a:r>
            <a:br>
              <a:rPr sz="1800" dirty="1">
                <a:latin typeface="微软雅黑"/>
              </a:rPr>
            </a:br>
          </a:p>
          <a:p>
            <a:pPr algn="l">
              <a:lnSpc>
                <a:spcPct val="150000"/>
              </a:lnSpc>
            </a:pPr>
            <a:r>
              <a:rPr sz="1575" b="0" i="0" dirty="1">
                <a:solidFill>
                  <a:srgbClr val="FFFFFF"/>
                </a:solidFill>
                <a:latin typeface="微软雅黑"/>
              </a:rPr>
              <a:t>AI辅助教学能够通过智能分析学生的学习情况，提供针对性的教学方案，从而大大提高了教学的效率。</a:t>
            </a:r>
          </a:p>
        </p:txBody>
      </p:sp>
      <p:sp>
        <p:nvSpPr>
          <p:cNvPr id="5" name="New shape"/>
          <p:cNvSpPr/>
          <p:nvPr/>
        </p:nvSpPr>
        <p:spPr>
          <a:xfrm>
            <a:off x="4430015" y="3011879"/>
            <a:ext cx="2744215" cy="248851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FFB7B7"/>
                </a:solidFill>
                <a:latin typeface="微软雅黑"/>
              </a:rPr>
              <a:t>个性化教学</a:t>
            </a:r>
            <a:br>
              <a:rPr sz="1800" dirty="1">
                <a:latin typeface="微软雅黑"/>
              </a:rPr>
            </a:br>
          </a:p>
          <a:p>
            <a:pPr algn="l">
              <a:lnSpc>
                <a:spcPct val="150000"/>
              </a:lnSpc>
            </a:pPr>
            <a:r>
              <a:rPr sz="1575" b="0" i="0" dirty="1">
                <a:solidFill>
                  <a:srgbClr val="FFFFFF"/>
                </a:solidFill>
                <a:latin typeface="微软雅黑"/>
              </a:rPr>
              <a:t>AI辅助教学可以根据每个学生的学习能力、兴趣和需求，进行个性化的教学设计，使得每个学生都能获得最适合自己的学习体验。</a:t>
            </a:r>
          </a:p>
        </p:txBody>
      </p:sp>
      <p:sp>
        <p:nvSpPr>
          <p:cNvPr id="6" name="New shape"/>
          <p:cNvSpPr/>
          <p:nvPr/>
        </p:nvSpPr>
        <p:spPr>
          <a:xfrm>
            <a:off x="7301229" y="3011879"/>
            <a:ext cx="2744216" cy="248851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FFB7B7"/>
                </a:solidFill>
                <a:latin typeface="微软雅黑"/>
              </a:rPr>
              <a:t>提升学习兴趣</a:t>
            </a:r>
            <a:br>
              <a:rPr sz="1800" dirty="1">
                <a:latin typeface="微软雅黑"/>
              </a:rPr>
            </a:br>
          </a:p>
          <a:p>
            <a:pPr algn="l">
              <a:lnSpc>
                <a:spcPct val="150000"/>
              </a:lnSpc>
            </a:pPr>
            <a:r>
              <a:rPr sz="1575" b="0" i="0" dirty="1">
                <a:solidFill>
                  <a:srgbClr val="FFFFFF"/>
                </a:solidFill>
                <a:latin typeface="微软雅黑"/>
              </a:rPr>
              <a:t>AI辅助教学通过丰富的互动方式，如游戏化学习、虚拟实验等，可以有效提升学生的学习兴趣，增强学生的学习动力。</a:t>
            </a:r>
          </a:p>
        </p:txBody>
      </p:sp>
      <p:pic>
        <p:nvPicPr>
          <p:cNvPr id="7" name="New picture"/>
          <p:cNvPicPr/>
          <p:nvPr/>
        </p:nvPicPr>
        <p:blipFill>
          <a:blip r:embed="rId4"/>
          <a:srcRect/>
          <a:stretch>
            <a:fillRect/>
          </a:stretch>
        </p:blipFill>
        <p:spPr>
          <a:xfrm>
            <a:off x="1558800" y="1342800"/>
            <a:ext cx="2738736" cy="1540539"/>
          </a:xfrm>
          <a:prstGeom prst="rect"/>
          <a:ln>
            <a:noFill/>
          </a:ln>
        </p:spPr>
      </p:pic>
      <p:pic>
        <p:nvPicPr>
          <p:cNvPr id="8" name="New picture"/>
          <p:cNvPicPr/>
          <p:nvPr/>
        </p:nvPicPr>
        <p:blipFill>
          <a:blip r:embed="rId4"/>
          <a:srcRect/>
          <a:stretch>
            <a:fillRect/>
          </a:stretch>
        </p:blipFill>
        <p:spPr>
          <a:xfrm>
            <a:off x="4430015" y="1342800"/>
            <a:ext cx="2738736" cy="1540539"/>
          </a:xfrm>
          <a:prstGeom prst="rect"/>
          <a:ln>
            <a:noFill/>
          </a:ln>
        </p:spPr>
      </p:pic>
      <p:pic>
        <p:nvPicPr>
          <p:cNvPr id="9" name="New picture"/>
          <p:cNvPicPr/>
          <p:nvPr/>
        </p:nvPicPr>
        <p:blipFill>
          <a:blip r:embed="rId4"/>
          <a:srcRect/>
          <a:stretch>
            <a:fillRect/>
          </a:stretch>
        </p:blipFill>
        <p:spPr>
          <a:xfrm>
            <a:off x="7301230" y="1342800"/>
            <a:ext cx="2738736" cy="1540539"/>
          </a:xfrm>
          <a:prstGeom prst="rect"/>
          <a:ln>
            <a:noFill/>
          </a:ln>
        </p:spPr>
      </p:pic>
    </p:spTree>
  </p:cSld>
  <p:clrMapOvr>
    <a:masterClrMapping/>
  </p:clrMapOvr>
  <p:transition spd="fast"/>
  <p:timing>
    <p:tnLst>
      <p:par>
        <p:cTn id="1"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FFFFFF"/>
                </a:solidFill>
                <a:latin typeface="微软雅黑"/>
              </a:rPr>
              <a:t>推广AI辅助教学策略</a:t>
            </a:r>
          </a:p>
        </p:txBody>
      </p:sp>
      <p:sp>
        <p:nvSpPr>
          <p:cNvPr id="4" name="New shape"/>
          <p:cNvSpPr/>
          <p:nvPr/>
        </p:nvSpPr>
        <p:spPr>
          <a:xfrm>
            <a:off x="1558800" y="2878466"/>
            <a:ext cx="2744215" cy="153315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FFFFFF"/>
                </a:solidFill>
                <a:latin typeface="微软雅黑"/>
              </a:rPr>
              <a:t>通过AI技术，教师可以更精确地追踪学生的学习进度和理解程度，从而调整教学方法，提高教学效率和效果。</a:t>
            </a:r>
          </a:p>
        </p:txBody>
      </p:sp>
      <p:sp>
        <p:nvSpPr>
          <p:cNvPr id="5" name="New shape"/>
          <p:cNvSpPr/>
          <p:nvPr/>
        </p:nvSpPr>
        <p:spPr>
          <a:xfrm>
            <a:off x="1556410" y="1627200"/>
            <a:ext cx="2580658" cy="1124265"/>
          </a:xfrm>
          <a:prstGeom prst="roundRect">
            <a:avLst>
              <a:gd name="adj" fmla="val 10888"/>
            </a:avLst>
          </a:prstGeom>
          <a:solidFill>
            <a:srgbClr val="9A1607"/>
          </a:solidFill>
          <a:ln w="6350">
            <a:solidFill>
              <a:srgbClr val="FF7D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FFB7B7"/>
                </a:solidFill>
                <a:latin typeface="微软雅黑"/>
              </a:rPr>
              <a:t>AI技术在教学中的实际应用</a:t>
            </a:r>
          </a:p>
        </p:txBody>
      </p:sp>
      <p:sp>
        <p:nvSpPr>
          <p:cNvPr id="6" name="New shape"/>
          <p:cNvSpPr/>
          <p:nvPr/>
        </p:nvSpPr>
        <p:spPr>
          <a:xfrm>
            <a:off x="4430015" y="2878466"/>
            <a:ext cx="2744215" cy="189355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FFFFFF"/>
                </a:solidFill>
                <a:latin typeface="微软雅黑"/>
              </a:rPr>
              <a:t>AI辅助教学可以个性化教学，满足不同学生的学习需求，同时也可以减轻教师的工作负担，让他们有更多的时间和精力关注每个学生的发展。</a:t>
            </a:r>
          </a:p>
        </p:txBody>
      </p:sp>
      <p:sp>
        <p:nvSpPr>
          <p:cNvPr id="7" name="New shape"/>
          <p:cNvSpPr/>
          <p:nvPr/>
        </p:nvSpPr>
        <p:spPr>
          <a:xfrm>
            <a:off x="4427625" y="1627200"/>
            <a:ext cx="2580660" cy="1124265"/>
          </a:xfrm>
          <a:prstGeom prst="roundRect">
            <a:avLst>
              <a:gd name="adj" fmla="val 10888"/>
            </a:avLst>
          </a:prstGeom>
          <a:solidFill>
            <a:srgbClr val="9A1607"/>
          </a:solidFill>
          <a:ln w="6350">
            <a:solidFill>
              <a:srgbClr val="FF7D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FFB7B7"/>
                </a:solidFill>
                <a:latin typeface="微软雅黑"/>
              </a:rPr>
              <a:t>AI辅助教学的优势分析</a:t>
            </a:r>
          </a:p>
        </p:txBody>
      </p:sp>
      <p:sp>
        <p:nvSpPr>
          <p:cNvPr id="8" name="New shape"/>
          <p:cNvSpPr/>
          <p:nvPr/>
        </p:nvSpPr>
        <p:spPr>
          <a:xfrm>
            <a:off x="7301229" y="2878466"/>
            <a:ext cx="2744216" cy="333517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FFFFFF"/>
                </a:solidFill>
                <a:latin typeface="微软雅黑"/>
              </a:rPr>
              <a:t>首先，我们需要对教师进行AI技术的培训，让他们了解并掌握这一工具的使用；其次，我们要将AI辅助教学与传统教学相结合，找到最适合学生的教学模式；最后，我们应鼓励和支持更多的教育科技公司开发和推广AI辅助教学产品。</a:t>
            </a:r>
          </a:p>
        </p:txBody>
      </p:sp>
      <p:sp>
        <p:nvSpPr>
          <p:cNvPr id="9" name="New shape"/>
          <p:cNvSpPr/>
          <p:nvPr/>
        </p:nvSpPr>
        <p:spPr>
          <a:xfrm>
            <a:off x="7298841" y="1627200"/>
            <a:ext cx="2580658" cy="1124266"/>
          </a:xfrm>
          <a:prstGeom prst="roundRect">
            <a:avLst>
              <a:gd name="adj" fmla="val 10888"/>
            </a:avLst>
          </a:prstGeom>
          <a:solidFill>
            <a:srgbClr val="9A1607"/>
          </a:solidFill>
          <a:ln w="6350">
            <a:solidFill>
              <a:srgbClr val="FF7D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FFB7B7"/>
                </a:solidFill>
                <a:latin typeface="微软雅黑"/>
              </a:rPr>
              <a:t>推广AI辅助教学的策略建议</a:t>
            </a:r>
          </a:p>
        </p:txBody>
      </p:sp>
    </p:spTree>
  </p:cSld>
  <p:clrMapOvr>
    <a:masterClrMapping/>
  </p:clrMapOvr>
  <p:transition spd="fast"/>
  <p:timing>
    <p:tnLst>
      <p:par>
        <p:cTn id="1"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FFFFFF"/>
                </a:solidFill>
                <a:latin typeface="微软雅黑"/>
              </a:rPr>
              <a:t>促进教育领域技术创新</a:t>
            </a:r>
          </a:p>
        </p:txBody>
      </p:sp>
      <p:sp>
        <p:nvSpPr>
          <p:cNvPr id="4" name="New shape"/>
          <p:cNvSpPr/>
          <p:nvPr/>
        </p:nvSpPr>
        <p:spPr>
          <a:xfrm>
            <a:off x="1774800" y="1555200"/>
            <a:ext cx="8016003" cy="140729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FFB7B7"/>
                </a:solidFill>
                <a:latin typeface="微软雅黑"/>
              </a:rPr>
              <a:t>AI在教育领域的应用</a:t>
            </a:r>
            <a:br>
              <a:rPr sz="1800" dirty="1">
                <a:latin typeface="微软雅黑"/>
              </a:rPr>
            </a:br>
          </a:p>
          <a:p>
            <a:pPr algn="l">
              <a:lnSpc>
                <a:spcPct val="150000"/>
              </a:lnSpc>
            </a:pPr>
            <a:r>
              <a:rPr sz="1575" b="0" i="0" dirty="1">
                <a:solidFill>
                  <a:srgbClr val="FFFFFF"/>
                </a:solidFill>
                <a:latin typeface="微软雅黑"/>
              </a:rPr>
              <a:t>人工智能技术正在逐渐渗透到教育领域，通过智能推荐、自动批改等功能，极大地提高了教学效率和学习效果。</a:t>
            </a:r>
          </a:p>
        </p:txBody>
      </p:sp>
      <p:sp>
        <p:nvSpPr>
          <p:cNvPr id="5" name="New shape"/>
          <p:cNvSpPr/>
          <p:nvPr/>
        </p:nvSpPr>
        <p:spPr>
          <a:xfrm>
            <a:off x="1774800" y="3089496"/>
            <a:ext cx="8016003" cy="140729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FFB7B7"/>
                </a:solidFill>
                <a:latin typeface="微软雅黑"/>
              </a:rPr>
              <a:t>AI辅助教学的优势</a:t>
            </a:r>
            <a:br>
              <a:rPr sz="1800" dirty="1">
                <a:latin typeface="微软雅黑"/>
              </a:rPr>
            </a:br>
          </a:p>
          <a:p>
            <a:pPr algn="l">
              <a:lnSpc>
                <a:spcPct val="150000"/>
              </a:lnSpc>
            </a:pPr>
            <a:r>
              <a:rPr sz="1575" b="0" i="0" dirty="1">
                <a:solidFill>
                  <a:srgbClr val="FFFFFF"/>
                </a:solidFill>
                <a:latin typeface="微软雅黑"/>
              </a:rPr>
              <a:t>AI辅助教学能够实现个性化教学，满足不同学生的学习需求，同时，AI的数据分析能力也能帮助教师更好地理解学生的学习情况。</a:t>
            </a:r>
          </a:p>
        </p:txBody>
      </p:sp>
      <p:sp>
        <p:nvSpPr>
          <p:cNvPr id="6" name="New shape"/>
          <p:cNvSpPr/>
          <p:nvPr/>
        </p:nvSpPr>
        <p:spPr>
          <a:xfrm>
            <a:off x="1774800" y="4623792"/>
            <a:ext cx="8016003" cy="140729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FFB7B7"/>
                </a:solidFill>
                <a:latin typeface="微软雅黑"/>
              </a:rPr>
              <a:t>AI在教育领域的未来展望</a:t>
            </a:r>
            <a:br>
              <a:rPr sz="1800" dirty="1">
                <a:latin typeface="微软雅黑"/>
              </a:rPr>
            </a:br>
          </a:p>
          <a:p>
            <a:pPr algn="l">
              <a:lnSpc>
                <a:spcPct val="150000"/>
              </a:lnSpc>
            </a:pPr>
            <a:r>
              <a:rPr sz="1575" b="0" i="0" dirty="1">
                <a:solidFill>
                  <a:srgbClr val="FFFFFF"/>
                </a:solidFill>
                <a:latin typeface="微软雅黑"/>
              </a:rPr>
              <a:t>随着AI技术的不断发展，其在教育领域的应用将更加广泛，未来可能会出现更多的AI教学工具和平台，为教育创新提供更多可能。</a:t>
            </a:r>
          </a:p>
        </p:txBody>
      </p:sp>
      <p:sp>
        <p:nvSpPr>
          <p:cNvPr id="7" name="New shape"/>
          <p:cNvSpPr/>
          <p:nvPr/>
        </p:nvSpPr>
        <p:spPr>
          <a:xfrm>
            <a:off x="1270800" y="1555200"/>
            <a:ext cx="360000" cy="370800"/>
          </a:xfrm>
          <a:prstGeom prst="roundRect">
            <a:avLst>
              <a:gd name="adj" fmla="val 8819"/>
            </a:avLst>
          </a:prstGeom>
          <a:solidFill>
            <a:srgbClr val="FF7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1</a:t>
            </a:r>
          </a:p>
        </p:txBody>
      </p:sp>
      <p:sp>
        <p:nvSpPr>
          <p:cNvPr id="8" name="New shape"/>
          <p:cNvSpPr/>
          <p:nvPr/>
        </p:nvSpPr>
        <p:spPr>
          <a:xfrm>
            <a:off x="1270800" y="3089496"/>
            <a:ext cx="360000" cy="370800"/>
          </a:xfrm>
          <a:prstGeom prst="roundRect">
            <a:avLst>
              <a:gd name="adj" fmla="val 8819"/>
            </a:avLst>
          </a:prstGeom>
          <a:solidFill>
            <a:srgbClr val="FF7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2</a:t>
            </a:r>
          </a:p>
        </p:txBody>
      </p:sp>
      <p:sp>
        <p:nvSpPr>
          <p:cNvPr id="9" name="New shape"/>
          <p:cNvSpPr/>
          <p:nvPr/>
        </p:nvSpPr>
        <p:spPr>
          <a:xfrm>
            <a:off x="1270800" y="4623792"/>
            <a:ext cx="360000" cy="370800"/>
          </a:xfrm>
          <a:prstGeom prst="roundRect">
            <a:avLst>
              <a:gd name="adj" fmla="val 8819"/>
            </a:avLst>
          </a:prstGeom>
          <a:solidFill>
            <a:srgbClr val="FF7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3</a:t>
            </a:r>
          </a:p>
        </p:txBody>
      </p:sp>
    </p:spTree>
  </p:cSld>
  <p:clrMapOvr>
    <a:masterClrMapping/>
  </p:clrMapOvr>
  <p:transition spd="fast"/>
  <p:timing>
    <p:tnLst>
      <p:par>
        <p:cTn id="1"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p:bgPr>
    </p:bg>
    <p:spTree>
      <p:nvGrpSpPr>
        <p:cNvPr id="1" name=""/>
        <p:cNvGrpSpPr/>
        <p:nvPr/>
      </p:nvGrpSpPr>
      <p:grpSpPr>
        <a:xfrm>
          <a:off x="0" y="0"/>
          <a:ext cx="0" cy="0"/>
          <a:chOff x="0" y="0"/>
          <a:chExt cx="0" cy="0"/>
        </a:xfrm>
      </p:grpSpPr>
      <p:sp>
        <p:nvSpPr>
          <p:cNvPr id="2" name="New shape"/>
          <p:cNvSpPr/>
          <p:nvPr/>
        </p:nvSpPr>
        <p:spPr>
          <a:xfrm>
            <a:off x="611778" y="2635727"/>
            <a:ext cx="11038043"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4800" b="1" i="0" dirty="1">
                <a:solidFill>
                  <a:srgbClr val="FFFFFF"/>
                </a:solidFill>
                <a:latin typeface="微软雅黑"/>
              </a:rPr>
              <a:t>谢 谢 大 家</a:t>
            </a:r>
          </a:p>
        </p:txBody>
      </p:sp>
    </p:spTree>
  </p:cSld>
  <p:clrMapOvr>
    <a:masterClrMapping/>
  </p:clrMapOvr>
  <p:transition spd="fast"/>
  <p:timing>
    <p:tnLst>
      <p:par>
        <p:cTn id="1"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81F0F"/>
        </a:solid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802880" y="0"/>
            <a:ext cx="4389120" cy="6858000"/>
          </a:xfrm>
          <a:prstGeom prst="rect"/>
          <a:ln>
            <a:noFill/>
          </a:ln>
        </p:spPr>
      </p:pic>
      <p:pic>
        <p:nvPicPr>
          <p:cNvPr id="3" name="New picture"/>
          <p:cNvPicPr/>
          <p:nvPr/>
        </p:nvPicPr>
        <p:blipFill>
          <a:blip r:embed="rId4"/>
          <a:srcRect/>
          <a:stretch>
            <a:fillRect/>
          </a:stretch>
        </p:blipFill>
        <p:spPr>
          <a:xfrm>
            <a:off x="766800" y="835200"/>
            <a:ext cx="925200" cy="925200"/>
          </a:xfrm>
          <a:prstGeom prst="rect"/>
          <a:ln>
            <a:noFill/>
          </a:ln>
        </p:spPr>
      </p:pic>
      <p:sp>
        <p:nvSpPr>
          <p:cNvPr id="4" name="New shape"/>
          <p:cNvSpPr/>
          <p:nvPr/>
        </p:nvSpPr>
        <p:spPr>
          <a:xfrm>
            <a:off x="986400" y="931446"/>
            <a:ext cx="5776571"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FFB7B7"/>
                </a:solidFill>
                <a:latin typeface="微软雅黑"/>
              </a:rPr>
              <a:t>01</a:t>
            </a:r>
          </a:p>
        </p:txBody>
      </p:sp>
      <p:sp>
        <p:nvSpPr>
          <p:cNvPr id="5" name="New shape"/>
          <p:cNvSpPr/>
          <p:nvPr/>
        </p:nvSpPr>
        <p:spPr>
          <a:xfrm>
            <a:off x="986400" y="1903475"/>
            <a:ext cx="5771526" cy="228828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FF7D3C"/>
                </a:solidFill>
                <a:latin typeface="微软雅黑"/>
              </a:rPr>
              <a:t>AI助教系统概念与功能</a:t>
            </a:r>
          </a:p>
        </p:txBody>
      </p:sp>
    </p:spTree>
  </p:cSld>
  <p:clrMapOvr>
    <a:masterClrMapping/>
  </p:clrMapOvr>
  <p:transition spd="fast"/>
  <p:timing>
    <p:tnLst>
      <p:par>
        <p:cTn id="1"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FFFFFF"/>
                </a:solidFill>
                <a:latin typeface="微软雅黑"/>
              </a:rPr>
              <a:t>定义及主要作用</a:t>
            </a:r>
          </a:p>
        </p:txBody>
      </p:sp>
      <p:sp>
        <p:nvSpPr>
          <p:cNvPr id="4" name="New shape"/>
          <p:cNvSpPr/>
          <p:nvPr/>
        </p:nvSpPr>
        <p:spPr>
          <a:xfrm>
            <a:off x="6458401" y="1555200"/>
            <a:ext cx="4545078" cy="149310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FFB7B7"/>
                </a:solidFill>
                <a:latin typeface="微软雅黑"/>
              </a:rPr>
              <a:t>AI助教系统定义</a:t>
            </a:r>
          </a:p>
          <a:p>
            <a:pPr algn="l">
              <a:lnSpc>
                <a:spcPct val="150000"/>
              </a:lnSpc>
            </a:pPr>
            <a:r>
              <a:rPr sz="1575" b="0" i="0" dirty="1">
                <a:solidFill>
                  <a:srgbClr val="FFFFFF"/>
                </a:solidFill>
                <a:latin typeface="微软雅黑"/>
              </a:rPr>
              <a:t>AI助教系统是一种利用人工智能技术，辅助教师进行教学的智能系统。它能够根据学生的学习情况，提供个性化的教学方案。</a:t>
            </a:r>
          </a:p>
        </p:txBody>
      </p:sp>
      <p:sp>
        <p:nvSpPr>
          <p:cNvPr id="5" name="New shape"/>
          <p:cNvSpPr/>
          <p:nvPr/>
        </p:nvSpPr>
        <p:spPr>
          <a:xfrm>
            <a:off x="981860" y="2390401"/>
            <a:ext cx="4545077" cy="149310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r"/>
            <a:r>
              <a:rPr sz="2100" b="1" i="0" dirty="1">
                <a:solidFill>
                  <a:srgbClr val="FFB7B7"/>
                </a:solidFill>
                <a:latin typeface="微软雅黑"/>
              </a:rPr>
              <a:t>AI助教系统的主要作用</a:t>
            </a:r>
          </a:p>
          <a:p>
            <a:pPr algn="r">
              <a:lnSpc>
                <a:spcPct val="150000"/>
              </a:lnSpc>
            </a:pPr>
            <a:r>
              <a:rPr sz="1575" b="0" i="0" dirty="1">
                <a:solidFill>
                  <a:srgbClr val="FFFFFF"/>
                </a:solidFill>
                <a:latin typeface="微软雅黑"/>
              </a:rPr>
              <a:t>AI助教系统的主要作用是提高教学效率和教学质量，减轻教师的工作负担，使教师能够更专注于教学内容的设计和创新。</a:t>
            </a:r>
          </a:p>
        </p:txBody>
      </p:sp>
      <p:sp>
        <p:nvSpPr>
          <p:cNvPr id="6" name="New shape"/>
          <p:cNvSpPr/>
          <p:nvPr/>
        </p:nvSpPr>
        <p:spPr>
          <a:xfrm>
            <a:off x="6458401" y="3365807"/>
            <a:ext cx="4554174" cy="149310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FFB7B7"/>
                </a:solidFill>
                <a:latin typeface="微软雅黑"/>
              </a:rPr>
              <a:t>AI助教系统的应用场景</a:t>
            </a:r>
          </a:p>
          <a:p>
            <a:pPr algn="l">
              <a:lnSpc>
                <a:spcPct val="150000"/>
              </a:lnSpc>
            </a:pPr>
            <a:r>
              <a:rPr sz="1575" b="0" i="0" dirty="1">
                <a:solidFill>
                  <a:srgbClr val="FFFFFF"/>
                </a:solidFill>
                <a:latin typeface="微软雅黑"/>
              </a:rPr>
              <a:t>AI助教系统广泛应用于在线教育、远程教育、一对一辅导等场景，通过智能化的方式，实现个性化教学，提高学生的学习效果。</a:t>
            </a:r>
          </a:p>
        </p:txBody>
      </p:sp>
      <p:sp>
        <p:nvSpPr>
          <p:cNvPr id="7" name="New shape"/>
          <p:cNvSpPr/>
          <p:nvPr/>
        </p:nvSpPr>
        <p:spPr>
          <a:xfrm>
            <a:off x="5965200" y="1926000"/>
            <a:ext cx="39600" cy="464400"/>
          </a:xfrm>
          <a:prstGeom prst="rect"/>
          <a:solidFill>
            <a:srgbClr val="FFB7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New shape"/>
          <p:cNvSpPr/>
          <p:nvPr/>
        </p:nvSpPr>
        <p:spPr>
          <a:xfrm>
            <a:off x="6152400" y="1735740"/>
            <a:ext cx="309600" cy="39600"/>
          </a:xfrm>
          <a:prstGeom prst="rect"/>
          <a:solidFill>
            <a:srgbClr val="FFB7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New shape"/>
          <p:cNvSpPr/>
          <p:nvPr/>
        </p:nvSpPr>
        <p:spPr>
          <a:xfrm>
            <a:off x="5806800" y="1555200"/>
            <a:ext cx="360000" cy="370800"/>
          </a:xfrm>
          <a:prstGeom prst="roundRect">
            <a:avLst>
              <a:gd name="adj" fmla="val 8819"/>
            </a:avLst>
          </a:prstGeom>
          <a:solidFill>
            <a:srgbClr val="FF7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1</a:t>
            </a:r>
          </a:p>
        </p:txBody>
      </p:sp>
      <p:sp>
        <p:nvSpPr>
          <p:cNvPr id="10" name="New shape"/>
          <p:cNvSpPr/>
          <p:nvPr/>
        </p:nvSpPr>
        <p:spPr>
          <a:xfrm>
            <a:off x="5965200" y="2761201"/>
            <a:ext cx="39600" cy="604606"/>
          </a:xfrm>
          <a:prstGeom prst="rect"/>
          <a:solidFill>
            <a:srgbClr val="FFB7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New shape"/>
          <p:cNvSpPr/>
          <p:nvPr/>
        </p:nvSpPr>
        <p:spPr>
          <a:xfrm>
            <a:off x="5515200" y="2570941"/>
            <a:ext cx="309600" cy="39600"/>
          </a:xfrm>
          <a:prstGeom prst="rect"/>
          <a:solidFill>
            <a:srgbClr val="FFB7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New shape"/>
          <p:cNvSpPr/>
          <p:nvPr/>
        </p:nvSpPr>
        <p:spPr>
          <a:xfrm>
            <a:off x="5806800" y="2390401"/>
            <a:ext cx="360000" cy="370800"/>
          </a:xfrm>
          <a:prstGeom prst="roundRect">
            <a:avLst>
              <a:gd name="adj" fmla="val 8819"/>
            </a:avLst>
          </a:prstGeom>
          <a:solidFill>
            <a:srgbClr val="FF7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2</a:t>
            </a:r>
          </a:p>
        </p:txBody>
      </p:sp>
      <p:sp>
        <p:nvSpPr>
          <p:cNvPr id="13" name="New shape"/>
          <p:cNvSpPr/>
          <p:nvPr/>
        </p:nvSpPr>
        <p:spPr>
          <a:xfrm>
            <a:off x="5965200" y="3736607"/>
            <a:ext cx="39600" cy="457200"/>
          </a:xfrm>
          <a:prstGeom prst="rect"/>
          <a:solidFill>
            <a:srgbClr val="FFB7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New shape"/>
          <p:cNvSpPr/>
          <p:nvPr/>
        </p:nvSpPr>
        <p:spPr>
          <a:xfrm>
            <a:off x="6152400" y="3546347"/>
            <a:ext cx="309600" cy="39600"/>
          </a:xfrm>
          <a:prstGeom prst="rect"/>
          <a:solidFill>
            <a:srgbClr val="FFB7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New shape"/>
          <p:cNvSpPr/>
          <p:nvPr/>
        </p:nvSpPr>
        <p:spPr>
          <a:xfrm>
            <a:off x="5806800" y="3365807"/>
            <a:ext cx="360000" cy="370800"/>
          </a:xfrm>
          <a:prstGeom prst="roundRect">
            <a:avLst>
              <a:gd name="adj" fmla="val 8819"/>
            </a:avLst>
          </a:prstGeom>
          <a:solidFill>
            <a:srgbClr val="FF7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3</a:t>
            </a:r>
          </a:p>
        </p:txBody>
      </p:sp>
    </p:spTree>
  </p:cSld>
  <p:clrMapOvr>
    <a:masterClrMapping/>
  </p:clrMapOvr>
  <p:transition spd="fast"/>
  <p:timing>
    <p:tnLst>
      <p:par>
        <p:cTn id="1"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FFFFFF"/>
                </a:solidFill>
                <a:latin typeface="微软雅黑"/>
              </a:rPr>
              <a:t>功能卡片与问题模板</a:t>
            </a:r>
          </a:p>
        </p:txBody>
      </p:sp>
      <p:sp>
        <p:nvSpPr>
          <p:cNvPr id="4" name="New shape"/>
          <p:cNvSpPr/>
          <p:nvPr/>
        </p:nvSpPr>
        <p:spPr>
          <a:xfrm>
            <a:off x="1558800" y="2402271"/>
            <a:ext cx="2744215" cy="153315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FFFFFF"/>
                </a:solidFill>
                <a:latin typeface="微软雅黑"/>
              </a:rPr>
              <a:t>AI助教系统能够实现智能答疑、个性化推荐学习路径等功能，大大提升教学效率和学生学习体验。</a:t>
            </a:r>
          </a:p>
        </p:txBody>
      </p:sp>
      <p:sp>
        <p:nvSpPr>
          <p:cNvPr id="5" name="New shape"/>
          <p:cNvSpPr/>
          <p:nvPr/>
        </p:nvSpPr>
        <p:spPr>
          <a:xfrm>
            <a:off x="1556530" y="1627201"/>
            <a:ext cx="2532802" cy="648071"/>
          </a:xfrm>
          <a:prstGeom prst="roundRect">
            <a:avLst>
              <a:gd name="adj" fmla="val 20033"/>
            </a:avLst>
          </a:prstGeom>
          <a:solidFill>
            <a:srgbClr val="9A1607"/>
          </a:solidFill>
          <a:ln w="6350">
            <a:solidFill>
              <a:srgbClr val="FF7D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FFB7B7"/>
                </a:solidFill>
                <a:latin typeface="微软雅黑"/>
              </a:rPr>
              <a:t>AI助教功能概览</a:t>
            </a:r>
          </a:p>
        </p:txBody>
      </p:sp>
      <p:sp>
        <p:nvSpPr>
          <p:cNvPr id="6" name="New shape"/>
          <p:cNvSpPr/>
          <p:nvPr/>
        </p:nvSpPr>
        <p:spPr>
          <a:xfrm>
            <a:off x="4430015" y="2402271"/>
            <a:ext cx="2744215" cy="153315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FFFFFF"/>
                </a:solidFill>
                <a:latin typeface="微软雅黑"/>
              </a:rPr>
              <a:t>当学生提出问题时，AI助教能够根据其知识库进行智能匹配和解答，为学生提供及时有效的学习帮助。</a:t>
            </a:r>
          </a:p>
        </p:txBody>
      </p:sp>
      <p:sp>
        <p:nvSpPr>
          <p:cNvPr id="7" name="New shape"/>
          <p:cNvSpPr/>
          <p:nvPr/>
        </p:nvSpPr>
        <p:spPr>
          <a:xfrm>
            <a:off x="4427745" y="1627201"/>
            <a:ext cx="2532802" cy="648071"/>
          </a:xfrm>
          <a:prstGeom prst="roundRect">
            <a:avLst>
              <a:gd name="adj" fmla="val 20033"/>
            </a:avLst>
          </a:prstGeom>
          <a:solidFill>
            <a:srgbClr val="9A1607"/>
          </a:solidFill>
          <a:ln w="6350">
            <a:solidFill>
              <a:srgbClr val="FF7D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FFB7B7"/>
                </a:solidFill>
                <a:latin typeface="微软雅黑"/>
              </a:rPr>
              <a:t>智能答疑流程</a:t>
            </a:r>
          </a:p>
        </p:txBody>
      </p:sp>
      <p:sp>
        <p:nvSpPr>
          <p:cNvPr id="8" name="New shape"/>
          <p:cNvSpPr/>
          <p:nvPr/>
        </p:nvSpPr>
        <p:spPr>
          <a:xfrm>
            <a:off x="7301229" y="2402270"/>
            <a:ext cx="2744216" cy="189355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FFFFFF"/>
                </a:solidFill>
                <a:latin typeface="微软雅黑"/>
              </a:rPr>
              <a:t>AI助教通过分析学生的学习行为和成绩，能够精准推荐适合的学习资源和习题，助力学生针对性复习提高学习效率。</a:t>
            </a:r>
          </a:p>
        </p:txBody>
      </p:sp>
      <p:sp>
        <p:nvSpPr>
          <p:cNvPr id="9" name="New shape"/>
          <p:cNvSpPr/>
          <p:nvPr/>
        </p:nvSpPr>
        <p:spPr>
          <a:xfrm>
            <a:off x="7298959" y="1627201"/>
            <a:ext cx="2532802" cy="648071"/>
          </a:xfrm>
          <a:prstGeom prst="roundRect">
            <a:avLst>
              <a:gd name="adj" fmla="val 20033"/>
            </a:avLst>
          </a:prstGeom>
          <a:solidFill>
            <a:srgbClr val="9A1607"/>
          </a:solidFill>
          <a:ln w="6350">
            <a:solidFill>
              <a:srgbClr val="FF7D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FFB7B7"/>
                </a:solidFill>
                <a:latin typeface="微软雅黑"/>
              </a:rPr>
              <a:t>个性化推荐系统</a:t>
            </a:r>
          </a:p>
        </p:txBody>
      </p:sp>
    </p:spTree>
  </p:cSld>
  <p:clrMapOvr>
    <a:masterClrMapping/>
  </p:clrMapOvr>
  <p:transition spd="fast"/>
  <p:timing>
    <p:tnLst>
      <p:par>
        <p:cTn id="1"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a:blip r:embed="rId5"/>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FFFFFF"/>
                </a:solidFill>
                <a:latin typeface="微软雅黑"/>
              </a:rPr>
              <a:t>知识点自动抽取技术</a:t>
            </a:r>
          </a:p>
        </p:txBody>
      </p:sp>
      <p:sp>
        <p:nvSpPr>
          <p:cNvPr id="4" name="New shape"/>
          <p:cNvSpPr/>
          <p:nvPr/>
        </p:nvSpPr>
        <p:spPr>
          <a:xfrm>
            <a:off x="1558800" y="3011880"/>
            <a:ext cx="2744215" cy="212810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FFB7B7"/>
                </a:solidFill>
                <a:latin typeface="微软雅黑"/>
              </a:rPr>
              <a:t>知识点的识别与筛选</a:t>
            </a:r>
            <a:br>
              <a:rPr sz="1800" dirty="1">
                <a:latin typeface="微软雅黑"/>
              </a:rPr>
            </a:br>
          </a:p>
          <a:p>
            <a:pPr algn="l">
              <a:lnSpc>
                <a:spcPct val="150000"/>
              </a:lnSpc>
            </a:pPr>
            <a:r>
              <a:rPr sz="1575" b="0" i="0" dirty="1">
                <a:solidFill>
                  <a:srgbClr val="FFFFFF"/>
                </a:solidFill>
                <a:latin typeface="微软雅黑"/>
              </a:rPr>
              <a:t>AI助教系统能通过算法对教材、课件和课堂讲解进行深度学习，精准识别和筛选出重要的知识点。</a:t>
            </a:r>
          </a:p>
        </p:txBody>
      </p:sp>
      <p:sp>
        <p:nvSpPr>
          <p:cNvPr id="5" name="New shape"/>
          <p:cNvSpPr/>
          <p:nvPr/>
        </p:nvSpPr>
        <p:spPr>
          <a:xfrm>
            <a:off x="4430015" y="3011879"/>
            <a:ext cx="2744215" cy="212810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FFB7B7"/>
                </a:solidFill>
                <a:latin typeface="微软雅黑"/>
              </a:rPr>
              <a:t>知识结构的构建</a:t>
            </a:r>
            <a:br>
              <a:rPr sz="1800" dirty="1">
                <a:latin typeface="微软雅黑"/>
              </a:rPr>
            </a:br>
          </a:p>
          <a:p>
            <a:pPr algn="l">
              <a:lnSpc>
                <a:spcPct val="150000"/>
              </a:lnSpc>
            </a:pPr>
            <a:r>
              <a:rPr sz="1575" b="0" i="0" dirty="1">
                <a:solidFill>
                  <a:srgbClr val="FFFFFF"/>
                </a:solidFill>
                <a:latin typeface="微软雅黑"/>
              </a:rPr>
              <a:t>AI助教系统能够根据识别出的知识点，自动构建出完整的课程知识结构，帮助学生更好地理解和掌握知识。</a:t>
            </a:r>
          </a:p>
        </p:txBody>
      </p:sp>
      <p:sp>
        <p:nvSpPr>
          <p:cNvPr id="6" name="New shape"/>
          <p:cNvSpPr/>
          <p:nvPr/>
        </p:nvSpPr>
        <p:spPr>
          <a:xfrm>
            <a:off x="7301229" y="3011879"/>
            <a:ext cx="2744216" cy="212810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FFB7B7"/>
                </a:solidFill>
                <a:latin typeface="微软雅黑"/>
              </a:rPr>
              <a:t>个性化学习路径推荐</a:t>
            </a:r>
            <a:br>
              <a:rPr sz="1800" dirty="1">
                <a:latin typeface="微软雅黑"/>
              </a:rPr>
            </a:br>
          </a:p>
          <a:p>
            <a:pPr algn="l">
              <a:lnSpc>
                <a:spcPct val="150000"/>
              </a:lnSpc>
            </a:pPr>
            <a:r>
              <a:rPr sz="1575" b="0" i="0" dirty="1">
                <a:solidFill>
                  <a:srgbClr val="FFFFFF"/>
                </a:solidFill>
                <a:latin typeface="微软雅黑"/>
              </a:rPr>
              <a:t>AI助教系统能根据每个学生的学习进度和理解程度，智能推荐个性化的学习路径，提高学习效率。</a:t>
            </a:r>
          </a:p>
        </p:txBody>
      </p:sp>
      <p:pic>
        <p:nvPicPr>
          <p:cNvPr id="7" name="New picture"/>
          <p:cNvPicPr/>
          <p:nvPr/>
        </p:nvPicPr>
        <p:blipFill>
          <a:blip r:embed="rId4"/>
          <a:srcRect/>
          <a:stretch>
            <a:fillRect/>
          </a:stretch>
        </p:blipFill>
        <p:spPr>
          <a:xfrm>
            <a:off x="1558800" y="1342800"/>
            <a:ext cx="2738736" cy="1540539"/>
          </a:xfrm>
          <a:prstGeom prst="rect"/>
          <a:ln>
            <a:noFill/>
          </a:ln>
        </p:spPr>
      </p:pic>
      <p:pic>
        <p:nvPicPr>
          <p:cNvPr id="8" name="New picture"/>
          <p:cNvPicPr/>
          <p:nvPr/>
        </p:nvPicPr>
        <p:blipFill>
          <a:blip r:embed="rId4"/>
          <a:srcRect/>
          <a:stretch>
            <a:fillRect/>
          </a:stretch>
        </p:blipFill>
        <p:spPr>
          <a:xfrm>
            <a:off x="4430015" y="1342800"/>
            <a:ext cx="2738736" cy="1540539"/>
          </a:xfrm>
          <a:prstGeom prst="rect"/>
          <a:ln>
            <a:noFill/>
          </a:ln>
        </p:spPr>
      </p:pic>
      <p:pic>
        <p:nvPicPr>
          <p:cNvPr id="9" name="New picture"/>
          <p:cNvPicPr/>
          <p:nvPr/>
        </p:nvPicPr>
        <p:blipFill>
          <a:blip r:embed="rId4"/>
          <a:srcRect/>
          <a:stretch>
            <a:fillRect/>
          </a:stretch>
        </p:blipFill>
        <p:spPr>
          <a:xfrm>
            <a:off x="7301230" y="1342800"/>
            <a:ext cx="2738736" cy="1540539"/>
          </a:xfrm>
          <a:prstGeom prst="rect"/>
          <a:ln>
            <a:noFill/>
          </a:ln>
        </p:spPr>
      </p:pic>
    </p:spTree>
  </p:cSld>
  <p:clrMapOvr>
    <a:masterClrMapping/>
  </p:clrMapOvr>
  <p:transition spd="fast"/>
  <p:timing>
    <p:tnLst>
      <p:par>
        <p:cTn id="1"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81F0F"/>
        </a:solid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802880" y="0"/>
            <a:ext cx="4389120" cy="6858000"/>
          </a:xfrm>
          <a:prstGeom prst="rect"/>
          <a:ln>
            <a:noFill/>
          </a:ln>
        </p:spPr>
      </p:pic>
      <p:pic>
        <p:nvPicPr>
          <p:cNvPr id="3" name="New picture"/>
          <p:cNvPicPr/>
          <p:nvPr/>
        </p:nvPicPr>
        <p:blipFill>
          <a:blip r:embed="rId4"/>
          <a:srcRect/>
          <a:stretch>
            <a:fillRect/>
          </a:stretch>
        </p:blipFill>
        <p:spPr>
          <a:xfrm>
            <a:off x="766800" y="835200"/>
            <a:ext cx="925200" cy="925200"/>
          </a:xfrm>
          <a:prstGeom prst="rect"/>
          <a:ln>
            <a:noFill/>
          </a:ln>
        </p:spPr>
      </p:pic>
      <p:sp>
        <p:nvSpPr>
          <p:cNvPr id="4" name="New shape"/>
          <p:cNvSpPr/>
          <p:nvPr/>
        </p:nvSpPr>
        <p:spPr>
          <a:xfrm>
            <a:off x="986400" y="931446"/>
            <a:ext cx="5776571"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FFB7B7"/>
                </a:solidFill>
                <a:latin typeface="微软雅黑"/>
              </a:rPr>
              <a:t>02</a:t>
            </a:r>
          </a:p>
        </p:txBody>
      </p:sp>
      <p:sp>
        <p:nvSpPr>
          <p:cNvPr id="5" name="New shape"/>
          <p:cNvSpPr/>
          <p:nvPr/>
        </p:nvSpPr>
        <p:spPr>
          <a:xfrm>
            <a:off x="986400" y="2635727"/>
            <a:ext cx="5771526"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FF7D3C"/>
                </a:solidFill>
                <a:latin typeface="微软雅黑"/>
              </a:rPr>
              <a:t>AI在教育中应用场景</a:t>
            </a:r>
          </a:p>
        </p:txBody>
      </p:sp>
    </p:spTree>
  </p:cSld>
  <p:clrMapOvr>
    <a:masterClrMapping/>
  </p:clrMapOvr>
  <p:transition spd="fast"/>
  <p:timing>
    <p:tnLst>
      <p:par>
        <p:cTn id="1"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FFFFFF"/>
                </a:solidFill>
                <a:latin typeface="微软雅黑"/>
              </a:rPr>
              <a:t>实时监测与分析教学行为</a:t>
            </a:r>
          </a:p>
        </p:txBody>
      </p:sp>
      <p:sp>
        <p:nvSpPr>
          <p:cNvPr id="4" name="New shape"/>
          <p:cNvSpPr/>
          <p:nvPr/>
        </p:nvSpPr>
        <p:spPr>
          <a:xfrm>
            <a:off x="1558800" y="1627200"/>
            <a:ext cx="3040503" cy="3627421"/>
          </a:xfrm>
          <a:prstGeom prst="roundRect">
            <a:avLst>
              <a:gd name="adj" fmla="val 10000"/>
            </a:avLst>
          </a:prstGeom>
          <a:solidFill>
            <a:srgbClr val="9A1607"/>
          </a:solidFill>
          <a:ln w="6350">
            <a:solidFill>
              <a:srgbClr val="FFB7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dirty="1">
                <a:latin typeface="微软雅黑"/>
              </a:rPr>
            </a:br>
          </a:p>
          <a:p>
            <a:pPr algn="l"/>
            <a:r>
              <a:rPr sz="2100" b="1" i="0" dirty="1">
                <a:solidFill>
                  <a:srgbClr val="FFB7B7"/>
                </a:solidFill>
                <a:latin typeface="微软雅黑"/>
              </a:rPr>
              <a:t>实时监测教学过程</a:t>
            </a:r>
            <a:br>
              <a:rPr sz="1800" dirty="1">
                <a:latin typeface="微软雅黑"/>
              </a:rPr>
            </a:br>
          </a:p>
          <a:p>
            <a:pPr algn="l">
              <a:lnSpc>
                <a:spcPct val="150000"/>
              </a:lnSpc>
            </a:pPr>
            <a:r>
              <a:rPr sz="1575" b="0" i="0" dirty="1">
                <a:solidFill>
                  <a:srgbClr val="FFFFFF"/>
                </a:solidFill>
                <a:latin typeface="微软雅黑"/>
              </a:rPr>
              <a:t>AI可以通过摄像头、麦克风等设备，实时监测教师的讲解和学生的反馈，从而为教学提供及时的反馈和调整。</a:t>
            </a:r>
            <a:br>
              <a:rPr sz="1800" dirty="1">
                <a:latin typeface="微软雅黑"/>
              </a:rPr>
            </a:br>
          </a:p>
        </p:txBody>
      </p:sp>
      <p:sp>
        <p:nvSpPr>
          <p:cNvPr id="5" name="New shape"/>
          <p:cNvSpPr/>
          <p:nvPr/>
        </p:nvSpPr>
        <p:spPr>
          <a:xfrm>
            <a:off x="4726303" y="1627201"/>
            <a:ext cx="3040517" cy="3627421"/>
          </a:xfrm>
          <a:prstGeom prst="roundRect">
            <a:avLst>
              <a:gd name="adj" fmla="val 9999"/>
            </a:avLst>
          </a:prstGeom>
          <a:solidFill>
            <a:srgbClr val="9A1607"/>
          </a:solidFill>
          <a:ln w="6350">
            <a:solidFill>
              <a:srgbClr val="FFB7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dirty="1">
                <a:latin typeface="微软雅黑"/>
              </a:rPr>
            </a:br>
          </a:p>
          <a:p>
            <a:pPr algn="l"/>
            <a:r>
              <a:rPr sz="2100" b="1" i="0" dirty="1">
                <a:solidFill>
                  <a:srgbClr val="FFB7B7"/>
                </a:solidFill>
                <a:latin typeface="微软雅黑"/>
              </a:rPr>
              <a:t>分析学生学习效果</a:t>
            </a:r>
            <a:br>
              <a:rPr sz="1800" dirty="1">
                <a:latin typeface="微软雅黑"/>
              </a:rPr>
            </a:br>
          </a:p>
          <a:p>
            <a:pPr algn="l">
              <a:lnSpc>
                <a:spcPct val="150000"/>
              </a:lnSpc>
            </a:pPr>
            <a:r>
              <a:rPr sz="1575" b="0" i="0" dirty="1">
                <a:solidFill>
                  <a:srgbClr val="FFFFFF"/>
                </a:solidFill>
                <a:latin typeface="微软雅黑"/>
              </a:rPr>
              <a:t>AI可以收集学生的学习数据，通过数据分析，了解学生的学习进度、理解程度和问题点，帮助教师进行针对性的教学。</a:t>
            </a:r>
            <a:br>
              <a:rPr sz="1800" dirty="1">
                <a:latin typeface="微软雅黑"/>
              </a:rPr>
            </a:br>
          </a:p>
        </p:txBody>
      </p:sp>
      <p:sp>
        <p:nvSpPr>
          <p:cNvPr id="6" name="New shape"/>
          <p:cNvSpPr/>
          <p:nvPr/>
        </p:nvSpPr>
        <p:spPr>
          <a:xfrm>
            <a:off x="7893819" y="1627201"/>
            <a:ext cx="3040532" cy="3627421"/>
          </a:xfrm>
          <a:prstGeom prst="roundRect">
            <a:avLst>
              <a:gd name="adj" fmla="val 9999"/>
            </a:avLst>
          </a:prstGeom>
          <a:solidFill>
            <a:srgbClr val="9A1607"/>
          </a:solidFill>
          <a:ln w="6350">
            <a:solidFill>
              <a:srgbClr val="FFB7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dirty="1">
                <a:latin typeface="微软雅黑"/>
              </a:rPr>
            </a:br>
          </a:p>
          <a:p>
            <a:pPr algn="l"/>
            <a:r>
              <a:rPr sz="2100" b="1" i="0" dirty="1">
                <a:solidFill>
                  <a:srgbClr val="FFB7B7"/>
                </a:solidFill>
                <a:latin typeface="微软雅黑"/>
              </a:rPr>
              <a:t>个性化教学推荐</a:t>
            </a:r>
            <a:br>
              <a:rPr sz="1800" dirty="1">
                <a:latin typeface="微软雅黑"/>
              </a:rPr>
            </a:br>
          </a:p>
          <a:p>
            <a:pPr algn="l">
              <a:lnSpc>
                <a:spcPct val="150000"/>
              </a:lnSpc>
            </a:pPr>
            <a:r>
              <a:rPr sz="1575" b="0" i="0" dirty="1">
                <a:solidFill>
                  <a:srgbClr val="FFFFFF"/>
                </a:solidFill>
                <a:latin typeface="微软雅黑"/>
              </a:rPr>
              <a:t>AI可以根据每个学生的学习情况，推荐适合他们的学习资源和学习方法，从而实现个性化教学，提高学生的学习效率和兴趣。</a:t>
            </a:r>
            <a:br>
              <a:rPr sz="1800" dirty="1">
                <a:latin typeface="微软雅黑"/>
              </a:rPr>
            </a:br>
          </a:p>
        </p:txBody>
      </p:sp>
    </p:spTree>
  </p:cSld>
  <p:clrMapOvr>
    <a:masterClrMapping/>
  </p:clrMapOvr>
  <p:transition spd="fast"/>
  <p:timing>
    <p:tnLst>
      <p:par>
        <p:cTn id="1"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FFFFFF"/>
                </a:solidFill>
                <a:latin typeface="微软雅黑"/>
              </a:rPr>
              <a:t>学生学习行为分析</a:t>
            </a:r>
          </a:p>
        </p:txBody>
      </p:sp>
      <p:sp>
        <p:nvSpPr>
          <p:cNvPr id="4" name="New shape"/>
          <p:cNvSpPr/>
          <p:nvPr/>
        </p:nvSpPr>
        <p:spPr>
          <a:xfrm>
            <a:off x="6458401" y="1555200"/>
            <a:ext cx="4545078" cy="149310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FFB7B7"/>
                </a:solidFill>
                <a:latin typeface="微软雅黑"/>
              </a:rPr>
              <a:t>学习习惯分析</a:t>
            </a:r>
          </a:p>
          <a:p>
            <a:pPr algn="l">
              <a:lnSpc>
                <a:spcPct val="150000"/>
              </a:lnSpc>
            </a:pPr>
            <a:r>
              <a:rPr sz="1575" b="0" i="0" dirty="1">
                <a:solidFill>
                  <a:srgbClr val="FFFFFF"/>
                </a:solidFill>
                <a:latin typeface="微软雅黑"/>
              </a:rPr>
              <a:t>通过AI技术，我们可以对学生的学习习惯进行深入分析，例如学习时间、学习频率和学习内容等，从而提供更个性化的教学方案。</a:t>
            </a:r>
          </a:p>
        </p:txBody>
      </p:sp>
      <p:sp>
        <p:nvSpPr>
          <p:cNvPr id="5" name="New shape"/>
          <p:cNvSpPr/>
          <p:nvPr/>
        </p:nvSpPr>
        <p:spPr>
          <a:xfrm>
            <a:off x="981860" y="2390401"/>
            <a:ext cx="4545077" cy="149310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r"/>
            <a:r>
              <a:rPr sz="2100" b="1" i="0" dirty="1">
                <a:solidFill>
                  <a:srgbClr val="FFB7B7"/>
                </a:solidFill>
                <a:latin typeface="微软雅黑"/>
              </a:rPr>
              <a:t>成绩预测与提升</a:t>
            </a:r>
          </a:p>
          <a:p>
            <a:pPr algn="r">
              <a:lnSpc>
                <a:spcPct val="150000"/>
              </a:lnSpc>
            </a:pPr>
            <a:r>
              <a:rPr sz="1575" b="0" i="0" dirty="1">
                <a:solidFill>
                  <a:srgbClr val="FFFFFF"/>
                </a:solidFill>
                <a:latin typeface="微软雅黑"/>
              </a:rPr>
              <a:t>AI可以根据学生的学习行为和历史成绩，预测他们的未来表现，并给出提升建议，帮助学生更好地掌握知识，提高学习成绩。</a:t>
            </a:r>
          </a:p>
        </p:txBody>
      </p:sp>
      <p:sp>
        <p:nvSpPr>
          <p:cNvPr id="6" name="New shape"/>
          <p:cNvSpPr/>
          <p:nvPr/>
        </p:nvSpPr>
        <p:spPr>
          <a:xfrm>
            <a:off x="6458401" y="3365807"/>
            <a:ext cx="4554174" cy="149310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FFB7B7"/>
                </a:solidFill>
                <a:latin typeface="微软雅黑"/>
              </a:rPr>
              <a:t>学习难点挖掘</a:t>
            </a:r>
          </a:p>
          <a:p>
            <a:pPr algn="l">
              <a:lnSpc>
                <a:spcPct val="150000"/>
              </a:lnSpc>
            </a:pPr>
            <a:r>
              <a:rPr sz="1575" b="0" i="0" dirty="1">
                <a:solidFill>
                  <a:srgbClr val="FFFFFF"/>
                </a:solidFill>
                <a:latin typeface="微软雅黑"/>
              </a:rPr>
              <a:t>AI可以分析学生的学习数据，挖掘出他们在学习过程中的困难点，然后提供针对性的辅导，帮助他们克服难题，提高学习效率。</a:t>
            </a:r>
          </a:p>
        </p:txBody>
      </p:sp>
      <p:sp>
        <p:nvSpPr>
          <p:cNvPr id="7" name="New shape"/>
          <p:cNvSpPr/>
          <p:nvPr/>
        </p:nvSpPr>
        <p:spPr>
          <a:xfrm>
            <a:off x="5965200" y="1926000"/>
            <a:ext cx="39600" cy="464400"/>
          </a:xfrm>
          <a:prstGeom prst="rect"/>
          <a:solidFill>
            <a:srgbClr val="FFB7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New shape"/>
          <p:cNvSpPr/>
          <p:nvPr/>
        </p:nvSpPr>
        <p:spPr>
          <a:xfrm>
            <a:off x="6152400" y="1735740"/>
            <a:ext cx="309600" cy="39600"/>
          </a:xfrm>
          <a:prstGeom prst="rect"/>
          <a:solidFill>
            <a:srgbClr val="FFB7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New shape"/>
          <p:cNvSpPr/>
          <p:nvPr/>
        </p:nvSpPr>
        <p:spPr>
          <a:xfrm>
            <a:off x="5806800" y="1555200"/>
            <a:ext cx="360000" cy="370800"/>
          </a:xfrm>
          <a:prstGeom prst="roundRect">
            <a:avLst>
              <a:gd name="adj" fmla="val 8819"/>
            </a:avLst>
          </a:prstGeom>
          <a:solidFill>
            <a:srgbClr val="FF7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1</a:t>
            </a:r>
          </a:p>
        </p:txBody>
      </p:sp>
      <p:sp>
        <p:nvSpPr>
          <p:cNvPr id="10" name="New shape"/>
          <p:cNvSpPr/>
          <p:nvPr/>
        </p:nvSpPr>
        <p:spPr>
          <a:xfrm>
            <a:off x="5965200" y="2761201"/>
            <a:ext cx="39600" cy="604606"/>
          </a:xfrm>
          <a:prstGeom prst="rect"/>
          <a:solidFill>
            <a:srgbClr val="FFB7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New shape"/>
          <p:cNvSpPr/>
          <p:nvPr/>
        </p:nvSpPr>
        <p:spPr>
          <a:xfrm>
            <a:off x="5515200" y="2570941"/>
            <a:ext cx="309600" cy="39600"/>
          </a:xfrm>
          <a:prstGeom prst="rect"/>
          <a:solidFill>
            <a:srgbClr val="FFB7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New shape"/>
          <p:cNvSpPr/>
          <p:nvPr/>
        </p:nvSpPr>
        <p:spPr>
          <a:xfrm>
            <a:off x="5806800" y="2390401"/>
            <a:ext cx="360000" cy="370800"/>
          </a:xfrm>
          <a:prstGeom prst="roundRect">
            <a:avLst>
              <a:gd name="adj" fmla="val 8819"/>
            </a:avLst>
          </a:prstGeom>
          <a:solidFill>
            <a:srgbClr val="FF7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2</a:t>
            </a:r>
          </a:p>
        </p:txBody>
      </p:sp>
      <p:sp>
        <p:nvSpPr>
          <p:cNvPr id="13" name="New shape"/>
          <p:cNvSpPr/>
          <p:nvPr/>
        </p:nvSpPr>
        <p:spPr>
          <a:xfrm>
            <a:off x="5965200" y="3736607"/>
            <a:ext cx="39600" cy="457200"/>
          </a:xfrm>
          <a:prstGeom prst="rect"/>
          <a:solidFill>
            <a:srgbClr val="FFB7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New shape"/>
          <p:cNvSpPr/>
          <p:nvPr/>
        </p:nvSpPr>
        <p:spPr>
          <a:xfrm>
            <a:off x="6152400" y="3546347"/>
            <a:ext cx="309600" cy="39600"/>
          </a:xfrm>
          <a:prstGeom prst="rect"/>
          <a:solidFill>
            <a:srgbClr val="FFB7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New shape"/>
          <p:cNvSpPr/>
          <p:nvPr/>
        </p:nvSpPr>
        <p:spPr>
          <a:xfrm>
            <a:off x="5806800" y="3365807"/>
            <a:ext cx="360000" cy="370800"/>
          </a:xfrm>
          <a:prstGeom prst="roundRect">
            <a:avLst>
              <a:gd name="adj" fmla="val 8819"/>
            </a:avLst>
          </a:prstGeom>
          <a:solidFill>
            <a:srgbClr val="FF7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3</a:t>
            </a:r>
          </a:p>
        </p:txBody>
      </p:sp>
    </p:spTree>
  </p:cSld>
  <p:clrMapOvr>
    <a:masterClrMapping/>
  </p:clrMapOvr>
  <p:transition spd="fast"/>
  <p:timing>
    <p:tnLst>
      <p:par>
        <p:cTn id="1" restart="never" nodeType="tmRoot"/>
      </p:par>
    </p:tnLst>
  </p:timing>
</p:sld>
</file>

<file path=ppt/tags/tag1.xml><?xml version="1.0" encoding="utf-8"?>
<p:tagLst xmlns:p="http://schemas.openxmlformats.org/presentationml/2006/main">
  <p1:tag xmlns:p1="http://schemas.openxmlformats.org/presentationml/2006/main" name="AS_NET" val="Unix 5.4 unknown"/>
  <p1:tag xmlns:p1="http://schemas.openxmlformats.org/presentationml/2006/main" name="AS_OS" val="Unix 5.4 unknown"/>
  <p1:tag xmlns:p1="http://schemas.openxmlformats.org/presentationml/2006/main" name="AS_RELEASE_DATE" val="2013.12.17"/>
  <p1:tag xmlns:p1="http://schemas.openxmlformats.org/presentationml/2006/main" name="AS_TITLE" val="Spire.Presentation for .NET "/>
  <p1:tag xmlns:p1="http://schemas.openxmlformats.org/presentationml/2006/main" name="AS_VERSION" val="2.1.0.0"/>
</p:tagLst>
</file>

<file path=ppt/theme/theme1.xml><?xml version="1.0" encoding="utf-8"?>
<a:theme xmlns:a="http://schemas.openxmlformats.org/drawingml/2006/main">
  <a1:themeElements xmlns:a1="http://schemas.openxmlformats.org/drawingml/2006/main">
    <a2:clrScheme xmlns:a2="http://schemas.openxmlformats.org/drawingml/2006/main" name="Office">
      <a3:dk1 xmlns:a3="http://schemas.openxmlformats.org/drawingml/2006/main">
        <a4:sysClr xmlns:a4="http://schemas.openxmlformats.org/drawingml/2006/main" val="windowText" lastClr="000000"/>
      </a3:dk1>
      <a3:lt1 xmlns:a3="http://schemas.openxmlformats.org/drawingml/2006/main">
        <a4:sysClr xmlns:a4="http://schemas.openxmlformats.org/drawingml/2006/main" val="window" lastClr="FFFFFF"/>
      </a3:lt1>
      <a3:dk2 xmlns:a3="http://schemas.openxmlformats.org/drawingml/2006/main">
        <a4:srgbClr xmlns:a4="http://schemas.openxmlformats.org/drawingml/2006/main" val="1F497D"/>
      </a3:dk2>
      <a3:lt2 xmlns:a3="http://schemas.openxmlformats.org/drawingml/2006/main">
        <a4:srgbClr xmlns:a4="http://schemas.openxmlformats.org/drawingml/2006/main" val="EEECE1"/>
      </a3:lt2>
      <a3:accent1 xmlns:a3="http://schemas.openxmlformats.org/drawingml/2006/main">
        <a4:srgbClr xmlns:a4="http://schemas.openxmlformats.org/drawingml/2006/main" val="4F81BD"/>
      </a3:accent1>
      <a3:accent2 xmlns:a3="http://schemas.openxmlformats.org/drawingml/2006/main">
        <a4:srgbClr xmlns:a4="http://schemas.openxmlformats.org/drawingml/2006/main" val="C0504D"/>
      </a3:accent2>
      <a3:accent3 xmlns:a3="http://schemas.openxmlformats.org/drawingml/2006/main">
        <a4:srgbClr xmlns:a4="http://schemas.openxmlformats.org/drawingml/2006/main" val="9BBB59"/>
      </a3:accent3>
      <a3:accent4 xmlns:a3="http://schemas.openxmlformats.org/drawingml/2006/main">
        <a4:srgbClr xmlns:a4="http://schemas.openxmlformats.org/drawingml/2006/main" val="8064A2"/>
      </a3:accent4>
      <a3:accent5 xmlns:a3="http://schemas.openxmlformats.org/drawingml/2006/main">
        <a4:srgbClr xmlns:a4="http://schemas.openxmlformats.org/drawingml/2006/main" val="4BACC6"/>
      </a3:accent5>
      <a3:accent6 xmlns:a3="http://schemas.openxmlformats.org/drawingml/2006/main">
        <a4:srgbClr xmlns:a4="http://schemas.openxmlformats.org/drawingml/2006/main" val="F79646"/>
      </a3:accent6>
      <a3:hlink xmlns:a3="http://schemas.openxmlformats.org/drawingml/2006/main">
        <a4:srgbClr xmlns:a4="http://schemas.openxmlformats.org/drawingml/2006/main" val="0000FF"/>
      </a3:hlink>
      <a3:folHlink xmlns:a3="http://schemas.openxmlformats.org/drawingml/2006/main">
        <a4:srgbClr xmlns:a4="http://schemas.openxmlformats.org/drawingml/2006/main" val="800080"/>
      </a3:folHlink>
    </a2:clrScheme>
    <a2:fontScheme xmlns:a2="http://schemas.openxmlformats.org/drawingml/2006/main" name="Office">
      <a3:majorFont xmlns:a3="http://schemas.openxmlformats.org/drawingml/2006/main">
        <a4:latin xmlns:a4="http://schemas.openxmlformats.org/drawingml/2006/main" typeface="Calibri"/>
        <a4:ea xmlns:a4="http://schemas.openxmlformats.org/drawingml/2006/main" typeface=""/>
        <a4:cs xmlns:a4="http://schemas.openxmlformats.org/drawingml/2006/main" typeface=""/>
        <a4:font xmlns:a4="http://schemas.openxmlformats.org/drawingml/2006/main" script="Orya" typeface="Kalinga"/>
        <a4:font xmlns:a4="http://schemas.openxmlformats.org/drawingml/2006/main" script="Mlym" typeface="Kartika"/>
        <a4:font xmlns:a4="http://schemas.openxmlformats.org/drawingml/2006/main" script="Deva" typeface="Mangal"/>
        <a4:font xmlns:a4="http://schemas.openxmlformats.org/drawingml/2006/main" script="Mong" typeface="Mongolian Baiti"/>
        <a4:font xmlns:a4="http://schemas.openxmlformats.org/drawingml/2006/main" script="Ethi" typeface="Nyala"/>
        <a4:font xmlns:a4="http://schemas.openxmlformats.org/drawingml/2006/main" script="Geor" typeface="Sylfaen"/>
        <a4:font xmlns:a4="http://schemas.openxmlformats.org/drawingml/2006/main" script="Sinh" typeface="Iskoola Pota"/>
        <a4:font xmlns:a4="http://schemas.openxmlformats.org/drawingml/2006/main" script="Taml" typeface="Latha"/>
        <a4:font xmlns:a4="http://schemas.openxmlformats.org/drawingml/2006/main" script="Tibt" typeface="Microsoft Himalaya"/>
        <a4:font xmlns:a4="http://schemas.openxmlformats.org/drawingml/2006/main" script="Gujr" typeface="Shruti"/>
        <a4:font xmlns:a4="http://schemas.openxmlformats.org/drawingml/2006/main" script="Hant" typeface="新細明體"/>
        <a4:font xmlns:a4="http://schemas.openxmlformats.org/drawingml/2006/main" script="Khmr" typeface="MoolBoran"/>
        <a4:font xmlns:a4="http://schemas.openxmlformats.org/drawingml/2006/main" script="Laoo" typeface="DokChampa"/>
        <a4:font xmlns:a4="http://schemas.openxmlformats.org/drawingml/2006/main" script="Cher" typeface="Plantagenet Cherokee"/>
        <a4:font xmlns:a4="http://schemas.openxmlformats.org/drawingml/2006/main" script="Hans" typeface="宋体"/>
        <a4:font xmlns:a4="http://schemas.openxmlformats.org/drawingml/2006/main" script="Hebr" typeface="Times New Roman"/>
        <a4:font xmlns:a4="http://schemas.openxmlformats.org/drawingml/2006/main" script="Uigh" typeface="Microsoft Uighur"/>
        <a4:font xmlns:a4="http://schemas.openxmlformats.org/drawingml/2006/main" script="Guru" typeface="Raavi"/>
        <a4:font xmlns:a4="http://schemas.openxmlformats.org/drawingml/2006/main" script="Cans" typeface="Euphemia"/>
        <a4:font xmlns:a4="http://schemas.openxmlformats.org/drawingml/2006/main" script="Jpan" typeface="ＭＳ Ｐゴシック"/>
        <a4:font xmlns:a4="http://schemas.openxmlformats.org/drawingml/2006/main" script="Arab" typeface="Times New Roman"/>
        <a4:font xmlns:a4="http://schemas.openxmlformats.org/drawingml/2006/main" script="Syrc" typeface="Estrangelo Edessa"/>
        <a4:font xmlns:a4="http://schemas.openxmlformats.org/drawingml/2006/main" script="Hang" typeface="맑은 고딕"/>
        <a4:font xmlns:a4="http://schemas.openxmlformats.org/drawingml/2006/main" script="Viet" typeface="Times New Roman"/>
        <a4:font xmlns:a4="http://schemas.openxmlformats.org/drawingml/2006/main" script="Thai" typeface="Angsana New"/>
        <a4:font xmlns:a4="http://schemas.openxmlformats.org/drawingml/2006/main" script="Yiii" typeface="Microsoft Yi Baiti"/>
        <a4:font xmlns:a4="http://schemas.openxmlformats.org/drawingml/2006/main" script="Thaa" typeface="MV Boli"/>
        <a4:font xmlns:a4="http://schemas.openxmlformats.org/drawingml/2006/main" script="Beng" typeface="Vrinda"/>
        <a4:font xmlns:a4="http://schemas.openxmlformats.org/drawingml/2006/main" script="Telu" typeface="Gautami"/>
        <a4:font xmlns:a4="http://schemas.openxmlformats.org/drawingml/2006/main" script="Knda" typeface="Tunga"/>
      </a3:majorFont>
      <a3:minorFont xmlns:a3="http://schemas.openxmlformats.org/drawingml/2006/main">
        <a4:latin xmlns:a4="http://schemas.openxmlformats.org/drawingml/2006/main" typeface="Calibri"/>
        <a4:ea xmlns:a4="http://schemas.openxmlformats.org/drawingml/2006/main" typeface=""/>
        <a4:cs xmlns:a4="http://schemas.openxmlformats.org/drawingml/2006/main" typeface=""/>
        <a4:font xmlns:a4="http://schemas.openxmlformats.org/drawingml/2006/main" script="Orya" typeface="Kalinga"/>
        <a4:font xmlns:a4="http://schemas.openxmlformats.org/drawingml/2006/main" script="Mlym" typeface="Kartika"/>
        <a4:font xmlns:a4="http://schemas.openxmlformats.org/drawingml/2006/main" script="Deva" typeface="Mangal"/>
        <a4:font xmlns:a4="http://schemas.openxmlformats.org/drawingml/2006/main" script="Mong" typeface="Mongolian Baiti"/>
        <a4:font xmlns:a4="http://schemas.openxmlformats.org/drawingml/2006/main" script="Ethi" typeface="Nyala"/>
        <a4:font xmlns:a4="http://schemas.openxmlformats.org/drawingml/2006/main" script="Geor" typeface="Sylfaen"/>
        <a4:font xmlns:a4="http://schemas.openxmlformats.org/drawingml/2006/main" script="Sinh" typeface="Iskoola Pota"/>
        <a4:font xmlns:a4="http://schemas.openxmlformats.org/drawingml/2006/main" script="Taml" typeface="Latha"/>
        <a4:font xmlns:a4="http://schemas.openxmlformats.org/drawingml/2006/main" script="Tibt" typeface="Microsoft Himalaya"/>
        <a4:font xmlns:a4="http://schemas.openxmlformats.org/drawingml/2006/main" script="Gujr" typeface="Shruti"/>
        <a4:font xmlns:a4="http://schemas.openxmlformats.org/drawingml/2006/main" script="Hant" typeface="新細明體"/>
        <a4:font xmlns:a4="http://schemas.openxmlformats.org/drawingml/2006/main" script="Khmr" typeface="DaunPenh"/>
        <a4:font xmlns:a4="http://schemas.openxmlformats.org/drawingml/2006/main" script="Laoo" typeface="DokChampa"/>
        <a4:font xmlns:a4="http://schemas.openxmlformats.org/drawingml/2006/main" script="Cher" typeface="Plantagenet Cherokee"/>
        <a4:font xmlns:a4="http://schemas.openxmlformats.org/drawingml/2006/main" script="Hans" typeface="宋体"/>
        <a4:font xmlns:a4="http://schemas.openxmlformats.org/drawingml/2006/main" script="Hebr" typeface="Arial"/>
        <a4:font xmlns:a4="http://schemas.openxmlformats.org/drawingml/2006/main" script="Uigh" typeface="Microsoft Uighur"/>
        <a4:font xmlns:a4="http://schemas.openxmlformats.org/drawingml/2006/main" script="Guru" typeface="Raavi"/>
        <a4:font xmlns:a4="http://schemas.openxmlformats.org/drawingml/2006/main" script="Cans" typeface="Euphemia"/>
        <a4:font xmlns:a4="http://schemas.openxmlformats.org/drawingml/2006/main" script="Jpan" typeface="ＭＳ Ｐゴシック"/>
        <a4:font xmlns:a4="http://schemas.openxmlformats.org/drawingml/2006/main" script="Arab" typeface="Arial"/>
        <a4:font xmlns:a4="http://schemas.openxmlformats.org/drawingml/2006/main" script="Syrc" typeface="Estrangelo Edessa"/>
        <a4:font xmlns:a4="http://schemas.openxmlformats.org/drawingml/2006/main" script="Hang" typeface="맑은 고딕"/>
        <a4:font xmlns:a4="http://schemas.openxmlformats.org/drawingml/2006/main" script="Viet" typeface="Arial"/>
        <a4:font xmlns:a4="http://schemas.openxmlformats.org/drawingml/2006/main" script="Thai" typeface="Cordia New"/>
        <a4:font xmlns:a4="http://schemas.openxmlformats.org/drawingml/2006/main" script="Yiii" typeface="Microsoft Yi Baiti"/>
        <a4:font xmlns:a4="http://schemas.openxmlformats.org/drawingml/2006/main" script="Thaa" typeface="MV Boli"/>
        <a4:font xmlns:a4="http://schemas.openxmlformats.org/drawingml/2006/main" script="Beng" typeface="Vrinda"/>
        <a4:font xmlns:a4="http://schemas.openxmlformats.org/drawingml/2006/main" script="Telu" typeface="Gautami"/>
        <a4:font xmlns:a4="http://schemas.openxmlformats.org/drawingml/2006/main" script="Knda" typeface="Tunga"/>
      </a3:minorFont>
    </a2:fontScheme>
    <a2:fmtScheme xmlns:a2="http://schemas.openxmlformats.org/drawingml/2006/main" name="Office">
      <a3: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50000"/>
                <a8:satMod xmlns:a8="http://schemas.openxmlformats.org/drawingml/2006/main" val="300000"/>
              </a7:schemeClr>
            </a6:gs>
            <a6:gs xmlns:a6="http://schemas.openxmlformats.org/drawingml/2006/main" pos="35000">
              <a7:schemeClr xmlns:a7="http://schemas.openxmlformats.org/drawingml/2006/main" val="phClr">
                <a8:tint xmlns:a8="http://schemas.openxmlformats.org/drawingml/2006/main" val="37000"/>
                <a8:satMod xmlns:a8="http://schemas.openxmlformats.org/drawingml/2006/main" val="300000"/>
              </a7:schemeClr>
            </a6:gs>
            <a6:gs xmlns:a6="http://schemas.openxmlformats.org/drawingml/2006/main" pos="100000">
              <a7:schemeClr xmlns:a7="http://schemas.openxmlformats.org/drawingml/2006/main" val="phClr">
                <a8:tint xmlns:a8="http://schemas.openxmlformats.org/drawingml/2006/main" val="15000"/>
                <a8:satMod xmlns:a8="http://schemas.openxmlformats.org/drawingml/2006/main" val="350000"/>
              </a7:schemeClr>
            </a6:gs>
          </a5:gsLst>
          <a5:lin xmlns:a5="http://schemas.openxmlformats.org/drawingml/2006/main" ang="16200000" scaled="1"/>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shade xmlns:a8="http://schemas.openxmlformats.org/drawingml/2006/main" val="51000"/>
                <a8:satMod xmlns:a8="http://schemas.openxmlformats.org/drawingml/2006/main" val="130000"/>
              </a7:schemeClr>
            </a6:gs>
            <a6:gs xmlns:a6="http://schemas.openxmlformats.org/drawingml/2006/main" pos="80000">
              <a7:schemeClr xmlns:a7="http://schemas.openxmlformats.org/drawingml/2006/main" val="phClr">
                <a8:shade xmlns:a8="http://schemas.openxmlformats.org/drawingml/2006/main" val="93000"/>
                <a8:satMod xmlns:a8="http://schemas.openxmlformats.org/drawingml/2006/main" val="130000"/>
              </a7:schemeClr>
            </a6:gs>
            <a6:gs xmlns:a6="http://schemas.openxmlformats.org/drawingml/2006/main" pos="100000">
              <a7:schemeClr xmlns:a7="http://schemas.openxmlformats.org/drawingml/2006/main" val="phClr">
                <a8:shade xmlns:a8="http://schemas.openxmlformats.org/drawingml/2006/main" val="94000"/>
                <a8:satMod xmlns:a8="http://schemas.openxmlformats.org/drawingml/2006/main" val="135000"/>
              </a7:schemeClr>
            </a6:gs>
          </a5:gsLst>
          <a5:lin xmlns:a5="http://schemas.openxmlformats.org/drawingml/2006/main" ang="16200000" scaled="0"/>
          <a5:tileRect xmlns:a5="http://schemas.openxmlformats.org/drawingml/2006/main"/>
        </a4:gradFill>
      </a3:fillStyleLst>
      <a3:lnStyleLst xmlns:a3="http://schemas.openxmlformats.org/drawingml/2006/main">
        <a4:ln xmlns:a4="http://schemas.openxmlformats.org/drawingml/2006/main" w="9525" cap="flat" cmpd="sng" algn="ctr">
          <solidFill xmlns="http://schemas.openxmlformats.org/drawingml/2006/main">
            <a5:schemeClr xmlns:a5="http://schemas.openxmlformats.org/drawingml/2006/main" val="phClr">
              <a6:shade xmlns:a6="http://schemas.openxmlformats.org/drawingml/2006/main" val="95000"/>
              <a6:satMod xmlns:a6="http://schemas.openxmlformats.org/drawingml/2006/main" val="105000"/>
            </a5:schemeClr>
          </solidFill>
          <a5:prstDash xmlns:a5="http://schemas.openxmlformats.org/drawingml/2006/main" val="solid"/>
        </a4:ln>
        <a4:ln xmlns:a4="http://schemas.openxmlformats.org/drawingml/2006/main" w="25400" cap="flat" cmpd="sng" algn="ctr">
          <solidFill xmlns="http://schemas.openxmlformats.org/drawingml/2006/main">
            <a5:schemeClr xmlns:a5="http://schemas.openxmlformats.org/drawingml/2006/main" val="phClr"/>
          </solidFill>
          <a5:prstDash xmlns:a5="http://schemas.openxmlformats.org/drawingml/2006/main" val="solid"/>
        </a4:ln>
        <a4:ln xmlns:a4="http://schemas.openxmlformats.org/drawingml/2006/main" w="38100" cap="flat" cmpd="sng" algn="ctr">
          <solidFill xmlns="http://schemas.openxmlformats.org/drawingml/2006/main">
            <a5:schemeClr xmlns:a5="http://schemas.openxmlformats.org/drawingml/2006/main" val="phClr"/>
          </solidFill>
          <a5:prstDash xmlns:a5="http://schemas.openxmlformats.org/drawingml/2006/main" val="solid"/>
        </a4:ln>
      </a3:lnStyleLst>
      <a3:effectStyleLst xmlns:a3="http://schemas.openxmlformats.org/drawingml/2006/main">
        <a4:effectStyle xmlns:a4="http://schemas.openxmlformats.org/drawingml/2006/main">
          <a5:effectLst xmlns:a5="http://schemas.openxmlformats.org/drawingml/2006/main">
            <a6:outerShdw xmlns:a6="http://schemas.openxmlformats.org/drawingml/2006/main" blurRad="40000" dir="5400000" dist="20000" rotWithShape="0">
              <a7:srgbClr xmlns:a7="http://schemas.openxmlformats.org/drawingml/2006/main" val="000000">
                <a8:alpha xmlns:a8="http://schemas.openxmlformats.org/drawingml/2006/main" val="38000"/>
              </a7:srgbClr>
            </a6:outerShdw>
          </a5:effectLst>
        </a4:effectStyle>
        <a4:effectStyle xmlns:a4="http://schemas.openxmlformats.org/drawingml/2006/main">
          <a5:effectLst xmlns:a5="http://schemas.openxmlformats.org/drawingml/2006/main">
            <a6:outerShdw xmlns:a6="http://schemas.openxmlformats.org/drawingml/2006/main" blurRad="40000" dir="5400000" dist="23000" rotWithShape="0">
              <a7:srgbClr xmlns:a7="http://schemas.openxmlformats.org/drawingml/2006/main" val="000000">
                <a8:alpha xmlns:a8="http://schemas.openxmlformats.org/drawingml/2006/main" val="35000"/>
              </a7:srgbClr>
            </a6:outerShdw>
          </a5:effectLst>
        </a4:effectStyle>
        <a4:effectStyle xmlns:a4="http://schemas.openxmlformats.org/drawingml/2006/main">
          <a5:effectLst xmlns:a5="http://schemas.openxmlformats.org/drawingml/2006/main">
            <a6:outerShdw xmlns:a6="http://schemas.openxmlformats.org/drawingml/2006/main" blurRad="40000" dir="5400000" dist="23000" rotWithShape="0">
              <a7:srgbClr xmlns:a7="http://schemas.openxmlformats.org/drawingml/2006/main" val="000000">
                <a8:alpha xmlns:a8="http://schemas.openxmlformats.org/drawingml/2006/main" val="35000"/>
              </a7:srgbClr>
            </a6:outerShdw>
          </a5:effectLst>
          <a5:scene3d xmlns:a5="http://schemas.openxmlformats.org/drawingml/2006/main">
            <a6:camera xmlns:a6="http://schemas.openxmlformats.org/drawingml/2006/main" prst="orthographicFront">
              <a7:rot xmlns:a7="http://schemas.openxmlformats.org/drawingml/2006/main" lat="0" lon="0" rev="0"/>
            </a6:camera>
            <a6:lightRig xmlns:a6="http://schemas.openxmlformats.org/drawingml/2006/main" dir="t" rig="threePt">
              <a7:rot xmlns:a7="http://schemas.openxmlformats.org/drawingml/2006/main" lat="0" lon="0" rev="1200000"/>
            </a6:lightRig>
          </a5:scene3d>
          <a5:sp3d xmlns:a5="http://schemas.openxmlformats.org/drawingml/2006/main">
            <a6:bevelT xmlns:a6="http://schemas.openxmlformats.org/drawingml/2006/main" w="63500" h="25400" prst="circle"/>
          </a5:sp3d>
        </a4:effectStyle>
      </a3:effectStyleLst>
      <a3:bg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40000"/>
                <a8:satMod xmlns:a8="http://schemas.openxmlformats.org/drawingml/2006/main" val="350000"/>
              </a7:schemeClr>
            </a6:gs>
            <a6:gs xmlns:a6="http://schemas.openxmlformats.org/drawingml/2006/main" pos="40000">
              <a7:schemeClr xmlns:a7="http://schemas.openxmlformats.org/drawingml/2006/main" val="phClr">
                <a8:tint xmlns:a8="http://schemas.openxmlformats.org/drawingml/2006/main" val="45000"/>
                <a8:shade xmlns:a8="http://schemas.openxmlformats.org/drawingml/2006/main" val="99000"/>
                <a8:satMod xmlns:a8="http://schemas.openxmlformats.org/drawingml/2006/main" val="350000"/>
              </a7:schemeClr>
            </a6:gs>
            <a6:gs xmlns:a6="http://schemas.openxmlformats.org/drawingml/2006/main" pos="100000">
              <a7:schemeClr xmlns:a7="http://schemas.openxmlformats.org/drawingml/2006/main" val="phClr">
                <a8:shade xmlns:a8="http://schemas.openxmlformats.org/drawingml/2006/main" val="20000"/>
                <a8:satMod xmlns:a8="http://schemas.openxmlformats.org/drawingml/2006/main" val="255000"/>
              </a7:schemeClr>
            </a6:gs>
          </a5:gsLst>
          <a5:path xmlns:a5="http://schemas.openxmlformats.org/drawingml/2006/main" path="circle">
            <a6:fillToRect xmlns:a6="http://schemas.openxmlformats.org/drawingml/2006/main" l="50000" t="-80000" r="50000" b="180000"/>
          </a5:path>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80000"/>
                <a8:satMod xmlns:a8="http://schemas.openxmlformats.org/drawingml/2006/main" val="300000"/>
              </a7:schemeClr>
            </a6:gs>
            <a6:gs xmlns:a6="http://schemas.openxmlformats.org/drawingml/2006/main" pos="100000">
              <a7:schemeClr xmlns:a7="http://schemas.openxmlformats.org/drawingml/2006/main" val="phClr">
                <a8:shade xmlns:a8="http://schemas.openxmlformats.org/drawingml/2006/main" val="30000"/>
                <a8:satMod xmlns:a8="http://schemas.openxmlformats.org/drawingml/2006/main" val="200000"/>
              </a7:schemeClr>
            </a6:gs>
          </a5:gsLst>
          <a5:path xmlns:a5="http://schemas.openxmlformats.org/drawingml/2006/main" path="circle">
            <a6:fillToRect xmlns:a6="http://schemas.openxmlformats.org/drawingml/2006/main" l="50000" t="50000" r="50000" b="50000"/>
          </a5:path>
          <a5:tileRect xmlns:a5="http://schemas.openxmlformats.org/drawingml/2006/main"/>
        </a4:gradFill>
      </a3:bgFillStyleLst>
    </a2:fmtScheme>
  </a1:themeElements>
</a:theme>
</file>

<file path=ppt/theme/theme2.xml><?xml version="1.0" encoding="utf-8"?>
<a:theme xmlns:a="http://schemas.openxmlformats.org/drawingml/2006/main" name="Office Theme">
  <a1:themeElements xmlns:a1="http://schemas.openxmlformats.org/drawingml/2006/main">
    <a2:clrScheme xmlns:a2="http://schemas.openxmlformats.org/drawingml/2006/main" name="Office">
      <a3:dk1 xmlns:a3="http://schemas.openxmlformats.org/drawingml/2006/main">
        <a4:sysClr xmlns:a4="http://schemas.openxmlformats.org/drawingml/2006/main" val="windowText" lastClr="000000"/>
      </a3:dk1>
      <a3:lt1 xmlns:a3="http://schemas.openxmlformats.org/drawingml/2006/main">
        <a4:sysClr xmlns:a4="http://schemas.openxmlformats.org/drawingml/2006/main" val="window" lastClr="FFFFFF"/>
      </a3:lt1>
      <a3:dk2 xmlns:a3="http://schemas.openxmlformats.org/drawingml/2006/main">
        <a4:srgbClr xmlns:a4="http://schemas.openxmlformats.org/drawingml/2006/main" val="1F497D"/>
      </a3:dk2>
      <a3:lt2 xmlns:a3="http://schemas.openxmlformats.org/drawingml/2006/main">
        <a4:srgbClr xmlns:a4="http://schemas.openxmlformats.org/drawingml/2006/main" val="EEECE1"/>
      </a3:lt2>
      <a3:accent1 xmlns:a3="http://schemas.openxmlformats.org/drawingml/2006/main">
        <a4:srgbClr xmlns:a4="http://schemas.openxmlformats.org/drawingml/2006/main" val="4F81BD"/>
      </a3:accent1>
      <a3:accent2 xmlns:a3="http://schemas.openxmlformats.org/drawingml/2006/main">
        <a4:srgbClr xmlns:a4="http://schemas.openxmlformats.org/drawingml/2006/main" val="C0504D"/>
      </a3:accent2>
      <a3:accent3 xmlns:a3="http://schemas.openxmlformats.org/drawingml/2006/main">
        <a4:srgbClr xmlns:a4="http://schemas.openxmlformats.org/drawingml/2006/main" val="9BBB59"/>
      </a3:accent3>
      <a3:accent4 xmlns:a3="http://schemas.openxmlformats.org/drawingml/2006/main">
        <a4:srgbClr xmlns:a4="http://schemas.openxmlformats.org/drawingml/2006/main" val="8064A2"/>
      </a3:accent4>
      <a3:accent5 xmlns:a3="http://schemas.openxmlformats.org/drawingml/2006/main">
        <a4:srgbClr xmlns:a4="http://schemas.openxmlformats.org/drawingml/2006/main" val="4BACC6"/>
      </a3:accent5>
      <a3:accent6 xmlns:a3="http://schemas.openxmlformats.org/drawingml/2006/main">
        <a4:srgbClr xmlns:a4="http://schemas.openxmlformats.org/drawingml/2006/main" val="F79646"/>
      </a3:accent6>
      <a3:hlink xmlns:a3="http://schemas.openxmlformats.org/drawingml/2006/main">
        <a4:srgbClr xmlns:a4="http://schemas.openxmlformats.org/drawingml/2006/main" val="0000FF"/>
      </a3:hlink>
      <a3:folHlink xmlns:a3="http://schemas.openxmlformats.org/drawingml/2006/main">
        <a4:srgbClr xmlns:a4="http://schemas.openxmlformats.org/drawingml/2006/main" val="800080"/>
      </a3:folHlink>
    </a2:clrScheme>
    <a2:fontScheme xmlns:a2="http://schemas.openxmlformats.org/drawingml/2006/main" name="Office">
      <a3:majorFont xmlns:a3="http://schemas.openxmlformats.org/drawingml/2006/main">
        <a4:latin xmlns:a4="http://schemas.openxmlformats.org/drawingml/2006/main" typeface="Calibri"/>
        <a4:ea xmlns:a4="http://schemas.openxmlformats.org/drawingml/2006/main" typeface=""/>
        <a4:cs xmlns:a4="http://schemas.openxmlformats.org/drawingml/2006/main" typeface=""/>
        <a4:font xmlns:a4="http://schemas.openxmlformats.org/drawingml/2006/main" script="Orya" typeface="Kalinga"/>
        <a4:font xmlns:a4="http://schemas.openxmlformats.org/drawingml/2006/main" script="Mlym" typeface="Kartika"/>
        <a4:font xmlns:a4="http://schemas.openxmlformats.org/drawingml/2006/main" script="Deva" typeface="Mangal"/>
        <a4:font xmlns:a4="http://schemas.openxmlformats.org/drawingml/2006/main" script="Mong" typeface="Mongolian Baiti"/>
        <a4:font xmlns:a4="http://schemas.openxmlformats.org/drawingml/2006/main" script="Ethi" typeface="Nyala"/>
        <a4:font xmlns:a4="http://schemas.openxmlformats.org/drawingml/2006/main" script="Geor" typeface="Sylfaen"/>
        <a4:font xmlns:a4="http://schemas.openxmlformats.org/drawingml/2006/main" script="Sinh" typeface="Iskoola Pota"/>
        <a4:font xmlns:a4="http://schemas.openxmlformats.org/drawingml/2006/main" script="Taml" typeface="Latha"/>
        <a4:font xmlns:a4="http://schemas.openxmlformats.org/drawingml/2006/main" script="Tibt" typeface="Microsoft Himalaya"/>
        <a4:font xmlns:a4="http://schemas.openxmlformats.org/drawingml/2006/main" script="Gujr" typeface="Shruti"/>
        <a4:font xmlns:a4="http://schemas.openxmlformats.org/drawingml/2006/main" script="Hant" typeface="新細明體"/>
        <a4:font xmlns:a4="http://schemas.openxmlformats.org/drawingml/2006/main" script="Khmr" typeface="MoolBoran"/>
        <a4:font xmlns:a4="http://schemas.openxmlformats.org/drawingml/2006/main" script="Laoo" typeface="DokChampa"/>
        <a4:font xmlns:a4="http://schemas.openxmlformats.org/drawingml/2006/main" script="Cher" typeface="Plantagenet Cherokee"/>
        <a4:font xmlns:a4="http://schemas.openxmlformats.org/drawingml/2006/main" script="Hans" typeface="宋体"/>
        <a4:font xmlns:a4="http://schemas.openxmlformats.org/drawingml/2006/main" script="Hebr" typeface="Times New Roman"/>
        <a4:font xmlns:a4="http://schemas.openxmlformats.org/drawingml/2006/main" script="Uigh" typeface="Microsoft Uighur"/>
        <a4:font xmlns:a4="http://schemas.openxmlformats.org/drawingml/2006/main" script="Guru" typeface="Raavi"/>
        <a4:font xmlns:a4="http://schemas.openxmlformats.org/drawingml/2006/main" script="Cans" typeface="Euphemia"/>
        <a4:font xmlns:a4="http://schemas.openxmlformats.org/drawingml/2006/main" script="Jpan" typeface="ＭＳ Ｐゴシック"/>
        <a4:font xmlns:a4="http://schemas.openxmlformats.org/drawingml/2006/main" script="Arab" typeface="Times New Roman"/>
        <a4:font xmlns:a4="http://schemas.openxmlformats.org/drawingml/2006/main" script="Syrc" typeface="Estrangelo Edessa"/>
        <a4:font xmlns:a4="http://schemas.openxmlformats.org/drawingml/2006/main" script="Hang" typeface="맑은 고딕"/>
        <a4:font xmlns:a4="http://schemas.openxmlformats.org/drawingml/2006/main" script="Viet" typeface="Times New Roman"/>
        <a4:font xmlns:a4="http://schemas.openxmlformats.org/drawingml/2006/main" script="Thai" typeface="Angsana New"/>
        <a4:font xmlns:a4="http://schemas.openxmlformats.org/drawingml/2006/main" script="Yiii" typeface="Microsoft Yi Baiti"/>
        <a4:font xmlns:a4="http://schemas.openxmlformats.org/drawingml/2006/main" script="Thaa" typeface="MV Boli"/>
        <a4:font xmlns:a4="http://schemas.openxmlformats.org/drawingml/2006/main" script="Beng" typeface="Vrinda"/>
        <a4:font xmlns:a4="http://schemas.openxmlformats.org/drawingml/2006/main" script="Telu" typeface="Gautami"/>
        <a4:font xmlns:a4="http://schemas.openxmlformats.org/drawingml/2006/main" script="Knda" typeface="Tunga"/>
      </a3:majorFont>
      <a3:minorFont xmlns:a3="http://schemas.openxmlformats.org/drawingml/2006/main">
        <a4:latin xmlns:a4="http://schemas.openxmlformats.org/drawingml/2006/main" typeface="Calibri"/>
        <a4:ea xmlns:a4="http://schemas.openxmlformats.org/drawingml/2006/main" typeface=""/>
        <a4:cs xmlns:a4="http://schemas.openxmlformats.org/drawingml/2006/main" typeface=""/>
        <a4:font xmlns:a4="http://schemas.openxmlformats.org/drawingml/2006/main" script="Orya" typeface="Kalinga"/>
        <a4:font xmlns:a4="http://schemas.openxmlformats.org/drawingml/2006/main" script="Mlym" typeface="Kartika"/>
        <a4:font xmlns:a4="http://schemas.openxmlformats.org/drawingml/2006/main" script="Deva" typeface="Mangal"/>
        <a4:font xmlns:a4="http://schemas.openxmlformats.org/drawingml/2006/main" script="Mong" typeface="Mongolian Baiti"/>
        <a4:font xmlns:a4="http://schemas.openxmlformats.org/drawingml/2006/main" script="Ethi" typeface="Nyala"/>
        <a4:font xmlns:a4="http://schemas.openxmlformats.org/drawingml/2006/main" script="Geor" typeface="Sylfaen"/>
        <a4:font xmlns:a4="http://schemas.openxmlformats.org/drawingml/2006/main" script="Sinh" typeface="Iskoola Pota"/>
        <a4:font xmlns:a4="http://schemas.openxmlformats.org/drawingml/2006/main" script="Taml" typeface="Latha"/>
        <a4:font xmlns:a4="http://schemas.openxmlformats.org/drawingml/2006/main" script="Tibt" typeface="Microsoft Himalaya"/>
        <a4:font xmlns:a4="http://schemas.openxmlformats.org/drawingml/2006/main" script="Gujr" typeface="Shruti"/>
        <a4:font xmlns:a4="http://schemas.openxmlformats.org/drawingml/2006/main" script="Hant" typeface="新細明體"/>
        <a4:font xmlns:a4="http://schemas.openxmlformats.org/drawingml/2006/main" script="Khmr" typeface="DaunPenh"/>
        <a4:font xmlns:a4="http://schemas.openxmlformats.org/drawingml/2006/main" script="Laoo" typeface="DokChampa"/>
        <a4:font xmlns:a4="http://schemas.openxmlformats.org/drawingml/2006/main" script="Cher" typeface="Plantagenet Cherokee"/>
        <a4:font xmlns:a4="http://schemas.openxmlformats.org/drawingml/2006/main" script="Hans" typeface="宋体"/>
        <a4:font xmlns:a4="http://schemas.openxmlformats.org/drawingml/2006/main" script="Hebr" typeface="Arial"/>
        <a4:font xmlns:a4="http://schemas.openxmlformats.org/drawingml/2006/main" script="Uigh" typeface="Microsoft Uighur"/>
        <a4:font xmlns:a4="http://schemas.openxmlformats.org/drawingml/2006/main" script="Guru" typeface="Raavi"/>
        <a4:font xmlns:a4="http://schemas.openxmlformats.org/drawingml/2006/main" script="Cans" typeface="Euphemia"/>
        <a4:font xmlns:a4="http://schemas.openxmlformats.org/drawingml/2006/main" script="Jpan" typeface="ＭＳ Ｐゴシック"/>
        <a4:font xmlns:a4="http://schemas.openxmlformats.org/drawingml/2006/main" script="Arab" typeface="Arial"/>
        <a4:font xmlns:a4="http://schemas.openxmlformats.org/drawingml/2006/main" script="Syrc" typeface="Estrangelo Edessa"/>
        <a4:font xmlns:a4="http://schemas.openxmlformats.org/drawingml/2006/main" script="Hang" typeface="맑은 고딕"/>
        <a4:font xmlns:a4="http://schemas.openxmlformats.org/drawingml/2006/main" script="Viet" typeface="Arial"/>
        <a4:font xmlns:a4="http://schemas.openxmlformats.org/drawingml/2006/main" script="Thai" typeface="Cordia New"/>
        <a4:font xmlns:a4="http://schemas.openxmlformats.org/drawingml/2006/main" script="Yiii" typeface="Microsoft Yi Baiti"/>
        <a4:font xmlns:a4="http://schemas.openxmlformats.org/drawingml/2006/main" script="Thaa" typeface="MV Boli"/>
        <a4:font xmlns:a4="http://schemas.openxmlformats.org/drawingml/2006/main" script="Beng" typeface="Vrinda"/>
        <a4:font xmlns:a4="http://schemas.openxmlformats.org/drawingml/2006/main" script="Telu" typeface="Gautami"/>
        <a4:font xmlns:a4="http://schemas.openxmlformats.org/drawingml/2006/main" script="Knda" typeface="Tunga"/>
      </a3:minorFont>
    </a2:fontScheme>
    <a2:fmtScheme xmlns:a2="http://schemas.openxmlformats.org/drawingml/2006/main" name="Office">
      <a3: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50000"/>
                <a8:satMod xmlns:a8="http://schemas.openxmlformats.org/drawingml/2006/main" val="300000"/>
              </a7:schemeClr>
            </a6:gs>
            <a6:gs xmlns:a6="http://schemas.openxmlformats.org/drawingml/2006/main" pos="35000">
              <a7:schemeClr xmlns:a7="http://schemas.openxmlformats.org/drawingml/2006/main" val="phClr">
                <a8:tint xmlns:a8="http://schemas.openxmlformats.org/drawingml/2006/main" val="37000"/>
                <a8:satMod xmlns:a8="http://schemas.openxmlformats.org/drawingml/2006/main" val="300000"/>
              </a7:schemeClr>
            </a6:gs>
            <a6:gs xmlns:a6="http://schemas.openxmlformats.org/drawingml/2006/main" pos="100000">
              <a7:schemeClr xmlns:a7="http://schemas.openxmlformats.org/drawingml/2006/main" val="phClr">
                <a8:tint xmlns:a8="http://schemas.openxmlformats.org/drawingml/2006/main" val="15000"/>
                <a8:satMod xmlns:a8="http://schemas.openxmlformats.org/drawingml/2006/main" val="350000"/>
              </a7:schemeClr>
            </a6:gs>
          </a5:gsLst>
          <a5:lin xmlns:a5="http://schemas.openxmlformats.org/drawingml/2006/main" ang="16200000" scaled="1"/>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shade xmlns:a8="http://schemas.openxmlformats.org/drawingml/2006/main" val="51000"/>
                <a8:satMod xmlns:a8="http://schemas.openxmlformats.org/drawingml/2006/main" val="130000"/>
              </a7:schemeClr>
            </a6:gs>
            <a6:gs xmlns:a6="http://schemas.openxmlformats.org/drawingml/2006/main" pos="80000">
              <a7:schemeClr xmlns:a7="http://schemas.openxmlformats.org/drawingml/2006/main" val="phClr">
                <a8:shade xmlns:a8="http://schemas.openxmlformats.org/drawingml/2006/main" val="93000"/>
                <a8:satMod xmlns:a8="http://schemas.openxmlformats.org/drawingml/2006/main" val="130000"/>
              </a7:schemeClr>
            </a6:gs>
            <a6:gs xmlns:a6="http://schemas.openxmlformats.org/drawingml/2006/main" pos="100000">
              <a7:schemeClr xmlns:a7="http://schemas.openxmlformats.org/drawingml/2006/main" val="phClr">
                <a8:shade xmlns:a8="http://schemas.openxmlformats.org/drawingml/2006/main" val="94000"/>
                <a8:satMod xmlns:a8="http://schemas.openxmlformats.org/drawingml/2006/main" val="135000"/>
              </a7:schemeClr>
            </a6:gs>
          </a5:gsLst>
          <a5:lin xmlns:a5="http://schemas.openxmlformats.org/drawingml/2006/main" ang="16200000" scaled="0"/>
          <a5:tileRect xmlns:a5="http://schemas.openxmlformats.org/drawingml/2006/main"/>
        </a4:gradFill>
      </a3:fillStyleLst>
      <a3:lnStyleLst xmlns:a3="http://schemas.openxmlformats.org/drawingml/2006/main">
        <a4:ln xmlns:a4="http://schemas.openxmlformats.org/drawingml/2006/main" w="9525" cap="flat" cmpd="sng" algn="ctr">
          <solidFill xmlns="http://schemas.openxmlformats.org/drawingml/2006/main">
            <a5:schemeClr xmlns:a5="http://schemas.openxmlformats.org/drawingml/2006/main" val="phClr">
              <a6:shade xmlns:a6="http://schemas.openxmlformats.org/drawingml/2006/main" val="95000"/>
              <a6:satMod xmlns:a6="http://schemas.openxmlformats.org/drawingml/2006/main" val="105000"/>
            </a5:schemeClr>
          </solidFill>
          <a5:prstDash xmlns:a5="http://schemas.openxmlformats.org/drawingml/2006/main" val="solid"/>
        </a4:ln>
        <a4:ln xmlns:a4="http://schemas.openxmlformats.org/drawingml/2006/main" w="25400" cap="flat" cmpd="sng" algn="ctr">
          <solidFill xmlns="http://schemas.openxmlformats.org/drawingml/2006/main">
            <a5:schemeClr xmlns:a5="http://schemas.openxmlformats.org/drawingml/2006/main" val="phClr"/>
          </solidFill>
          <a5:prstDash xmlns:a5="http://schemas.openxmlformats.org/drawingml/2006/main" val="solid"/>
        </a4:ln>
        <a4:ln xmlns:a4="http://schemas.openxmlformats.org/drawingml/2006/main" w="38100" cap="flat" cmpd="sng" algn="ctr">
          <solidFill xmlns="http://schemas.openxmlformats.org/drawingml/2006/main">
            <a5:schemeClr xmlns:a5="http://schemas.openxmlformats.org/drawingml/2006/main" val="phClr"/>
          </solidFill>
          <a5:prstDash xmlns:a5="http://schemas.openxmlformats.org/drawingml/2006/main" val="solid"/>
        </a4:ln>
      </a3:lnStyleLst>
      <a3:effectStyleLst xmlns:a3="http://schemas.openxmlformats.org/drawingml/2006/main">
        <a4:effectStyle xmlns:a4="http://schemas.openxmlformats.org/drawingml/2006/main">
          <a5:effectLst xmlns:a5="http://schemas.openxmlformats.org/drawingml/2006/main">
            <a6:outerShdw xmlns:a6="http://schemas.openxmlformats.org/drawingml/2006/main" blurRad="40000" dir="5400000" dist="20000" rotWithShape="0">
              <a7:srgbClr xmlns:a7="http://schemas.openxmlformats.org/drawingml/2006/main" val="000000">
                <a8:alpha xmlns:a8="http://schemas.openxmlformats.org/drawingml/2006/main" val="38000"/>
              </a7:srgbClr>
            </a6:outerShdw>
          </a5:effectLst>
        </a4:effectStyle>
        <a4:effectStyle xmlns:a4="http://schemas.openxmlformats.org/drawingml/2006/main">
          <a5:effectLst xmlns:a5="http://schemas.openxmlformats.org/drawingml/2006/main">
            <a6:outerShdw xmlns:a6="http://schemas.openxmlformats.org/drawingml/2006/main" blurRad="40000" dir="5400000" dist="23000" rotWithShape="0">
              <a7:srgbClr xmlns:a7="http://schemas.openxmlformats.org/drawingml/2006/main" val="000000">
                <a8:alpha xmlns:a8="http://schemas.openxmlformats.org/drawingml/2006/main" val="35000"/>
              </a7:srgbClr>
            </a6:outerShdw>
          </a5:effectLst>
        </a4:effectStyle>
        <a4:effectStyle xmlns:a4="http://schemas.openxmlformats.org/drawingml/2006/main">
          <a5:effectLst xmlns:a5="http://schemas.openxmlformats.org/drawingml/2006/main">
            <a6:outerShdw xmlns:a6="http://schemas.openxmlformats.org/drawingml/2006/main" blurRad="40000" dir="5400000" dist="23000" rotWithShape="0">
              <a7:srgbClr xmlns:a7="http://schemas.openxmlformats.org/drawingml/2006/main" val="000000">
                <a8:alpha xmlns:a8="http://schemas.openxmlformats.org/drawingml/2006/main" val="35000"/>
              </a7:srgbClr>
            </a6:outerShdw>
          </a5:effectLst>
          <a5:scene3d xmlns:a5="http://schemas.openxmlformats.org/drawingml/2006/main">
            <a6:camera xmlns:a6="http://schemas.openxmlformats.org/drawingml/2006/main" prst="orthographicFront">
              <a7:rot xmlns:a7="http://schemas.openxmlformats.org/drawingml/2006/main" lat="0" lon="0" rev="0"/>
            </a6:camera>
            <a6:lightRig xmlns:a6="http://schemas.openxmlformats.org/drawingml/2006/main" dir="t" rig="threePt">
              <a7:rot xmlns:a7="http://schemas.openxmlformats.org/drawingml/2006/main" lat="0" lon="0" rev="1200000"/>
            </a6:lightRig>
          </a5:scene3d>
          <a5:sp3d xmlns:a5="http://schemas.openxmlformats.org/drawingml/2006/main">
            <a6:bevelT xmlns:a6="http://schemas.openxmlformats.org/drawingml/2006/main" w="63500" h="25400" prst="circle"/>
          </a5:sp3d>
        </a4:effectStyle>
      </a3:effectStyleLst>
      <a3:bg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40000"/>
                <a8:satMod xmlns:a8="http://schemas.openxmlformats.org/drawingml/2006/main" val="350000"/>
              </a7:schemeClr>
            </a6:gs>
            <a6:gs xmlns:a6="http://schemas.openxmlformats.org/drawingml/2006/main" pos="40000">
              <a7:schemeClr xmlns:a7="http://schemas.openxmlformats.org/drawingml/2006/main" val="phClr">
                <a8:tint xmlns:a8="http://schemas.openxmlformats.org/drawingml/2006/main" val="45000"/>
                <a8:shade xmlns:a8="http://schemas.openxmlformats.org/drawingml/2006/main" val="99000"/>
                <a8:satMod xmlns:a8="http://schemas.openxmlformats.org/drawingml/2006/main" val="350000"/>
              </a7:schemeClr>
            </a6:gs>
            <a6:gs xmlns:a6="http://schemas.openxmlformats.org/drawingml/2006/main" pos="100000">
              <a7:schemeClr xmlns:a7="http://schemas.openxmlformats.org/drawingml/2006/main" val="phClr">
                <a8:shade xmlns:a8="http://schemas.openxmlformats.org/drawingml/2006/main" val="20000"/>
                <a8:satMod xmlns:a8="http://schemas.openxmlformats.org/drawingml/2006/main" val="255000"/>
              </a7:schemeClr>
            </a6:gs>
          </a5:gsLst>
          <a5:path xmlns:a5="http://schemas.openxmlformats.org/drawingml/2006/main" path="circle">
            <a6:fillToRect xmlns:a6="http://schemas.openxmlformats.org/drawingml/2006/main" l="50000" t="-80000" r="50000" b="180000"/>
          </a5:path>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80000"/>
                <a8:satMod xmlns:a8="http://schemas.openxmlformats.org/drawingml/2006/main" val="300000"/>
              </a7:schemeClr>
            </a6:gs>
            <a6:gs xmlns:a6="http://schemas.openxmlformats.org/drawingml/2006/main" pos="100000">
              <a7:schemeClr xmlns:a7="http://schemas.openxmlformats.org/drawingml/2006/main" val="phClr">
                <a8:shade xmlns:a8="http://schemas.openxmlformats.org/drawingml/2006/main" val="30000"/>
                <a8:satMod xmlns:a8="http://schemas.openxmlformats.org/drawingml/2006/main" val="200000"/>
              </a7:schemeClr>
            </a6:gs>
          </a5:gsLst>
          <a5:path xmlns:a5="http://schemas.openxmlformats.org/drawingml/2006/main" path="circle">
            <a6:fillToRect xmlns:a6="http://schemas.openxmlformats.org/drawingml/2006/main" l="50000" t="50000" r="50000" b="50000"/>
          </a5:path>
          <a5:tileRect xmlns:a5="http://schemas.openxmlformats.org/drawingml/2006/main"/>
        </a4:gradFill>
      </a3:bgFillStyleLst>
    </a2:fmtScheme>
  </a1:themeElements>
  <a:objectDefaults/>
</a:theme>
</file>

<file path=docProps/app.xml><?xml version="1.0" encoding="utf-8"?>
<Properties xmlns="http://schemas.openxmlformats.org/officeDocument/2006/extended-properties" xmlns:vt="http://schemas.openxmlformats.org/officeDocument/2006/docPropsVTypes">
  <TotalTime>1</TotalTime>
  <Application>Spire.Presentation for.NET 2.1.0.0</Application>
  <PresentationFormat>全屏显示(4:3)</PresentationFormat>
  <Slides>1</Slides>
  <ScaleCrop>false</ScaleCrop>
  <HeadingPairs>
    <vt:vector size="4" baseType="variant">
      <vt:variant>
        <vt:lpstr>主题</vt:lpstr>
      </vt:variant>
      <vt:variant>
        <vt:i4>1</vt:i4>
      </vt:variant>
      <vt:variant>
        <vt:lpstr>幻灯片标题</vt:lpstr>
      </vt:variant>
      <vt:variant>
        <vt:i4>1</vt:i4>
      </vt:variant>
    </vt:vector>
  </HeadingPair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lastModifiedBy/>
  <cp:revision>1</cp:revision>
  <dcterms:created xsi:type="dcterms:W3CDTF">2024-07-17T14:42:19.0520000Z</dcterms:created>
  <dcterms:modified xsi:type="dcterms:W3CDTF">2024-07-17T14:42:19.0520000Z</dcterms:modified>
</cp:coreProperties>
</file>