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Generated by Spire.Presentation for .NET -->
<p:presentation xmlns:a="http://schemas.openxmlformats.org/drawingml/2006/main" xmlns:r="http://schemas.openxmlformats.org/officeDocument/2006/relationships" xmlns:p="http://schemas.openxmlformats.org/presentationml/2006/main" saveSubsetFonts="1">
  <p:sldMasterIdLst>
    <p:sldMasterId r:id="rId1" id="2147483648"/>
  </p:sldMasterIdLst>
  <p:notesMasterIdLst>
    <p:notesMasterId r:id="rId7"/>
  </p:notesMasterIdLst>
  <p:sldIdLst>
    <p:sldId r:id="rId8" id="257"/>
    <p:sldId r:id="rId9" id="258"/>
    <p:sldId r:id="rId10" id="259"/>
    <p:sldId r:id="rId11" id="260"/>
    <p:sldId r:id="rId12" id="261"/>
    <p:sldId r:id="rId13" id="262"/>
    <p:sldId r:id="rId14" id="263"/>
    <p:sldId r:id="rId15" id="264"/>
    <p:sldId r:id="rId16" id="265"/>
    <p:sldId r:id="rId17" id="266"/>
    <p:sldId r:id="rId18" id="267"/>
    <p:sldId r:id="rId19" id="268"/>
    <p:sldId r:id="rId20" id="269"/>
    <p:sldId r:id="rId21" id="270"/>
    <p:sldId r:id="rId22" id="271"/>
    <p:sldId r:id="rId23" id="272"/>
    <p:sldId r:id="rId24" id="273"/>
    <p:sldId r:id="rId25" id="274"/>
    <p:sldId r:id="rId26" id="275"/>
    <p:sldId r:id="rId27" id="276"/>
    <p:sldId r:id="rId28" id="277"/>
    <p:sldId r:id="rId29" id="278"/>
    <p:sldId r:id="rId30" id="279"/>
    <p:sldId r:id="rId31" id="280"/>
    <p:sldId r:id="rId32" id="281"/>
    <p:sldId r:id="rId33" id="282"/>
    <p:sldId r:id="rId34" id="283"/>
  </p:sldIdLst>
  <p:sldSz cx="12192000" cy="6858000" type="screen16x9"/>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21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3.xml" /><Relationship Id="rId11" Type="http://schemas.openxmlformats.org/officeDocument/2006/relationships/slide" Target="slides/slide4.xml" /><Relationship Id="rId12" Type="http://schemas.openxmlformats.org/officeDocument/2006/relationships/slide" Target="slides/slide5.xml" /><Relationship Id="rId13" Type="http://schemas.openxmlformats.org/officeDocument/2006/relationships/slide" Target="slides/slide6.xml" /><Relationship Id="rId14" Type="http://schemas.openxmlformats.org/officeDocument/2006/relationships/slide" Target="slides/slide7.xml" /><Relationship Id="rId15" Type="http://schemas.openxmlformats.org/officeDocument/2006/relationships/slide" Target="slides/slide8.xml" /><Relationship Id="rId16" Type="http://schemas.openxmlformats.org/officeDocument/2006/relationships/slide" Target="slides/slide9.xml" /><Relationship Id="rId17" Type="http://schemas.openxmlformats.org/officeDocument/2006/relationships/slide" Target="slides/slide10.xml" /><Relationship Id="rId18" Type="http://schemas.openxmlformats.org/officeDocument/2006/relationships/slide" Target="slides/slide11.xml" /><Relationship Id="rId19" Type="http://schemas.openxmlformats.org/officeDocument/2006/relationships/slide" Target="slides/slide12.xml" /><Relationship Id="rId20" Type="http://schemas.openxmlformats.org/officeDocument/2006/relationships/slide" Target="slides/slide13.xml" /><Relationship Id="rId21" Type="http://schemas.openxmlformats.org/officeDocument/2006/relationships/slide" Target="slides/slide14.xml" /><Relationship Id="rId22" Type="http://schemas.openxmlformats.org/officeDocument/2006/relationships/slide" Target="slides/slide15.xml" /><Relationship Id="rId23" Type="http://schemas.openxmlformats.org/officeDocument/2006/relationships/slide" Target="slides/slide16.xml" /><Relationship Id="rId24" Type="http://schemas.openxmlformats.org/officeDocument/2006/relationships/slide" Target="slides/slide17.xml" /><Relationship Id="rId25" Type="http://schemas.openxmlformats.org/officeDocument/2006/relationships/slide" Target="slides/slide18.xml" /><Relationship Id="rId26" Type="http://schemas.openxmlformats.org/officeDocument/2006/relationships/slide" Target="slides/slide19.xml" /><Relationship Id="rId27" Type="http://schemas.openxmlformats.org/officeDocument/2006/relationships/slide" Target="slides/slide20.xml" /><Relationship Id="rId28" Type="http://schemas.openxmlformats.org/officeDocument/2006/relationships/slide" Target="slides/slide21.xml" /><Relationship Id="rId29" Type="http://schemas.openxmlformats.org/officeDocument/2006/relationships/slide" Target="slides/slide22.xml" /><Relationship Id="rId3" Type="http://schemas.openxmlformats.org/officeDocument/2006/relationships/presProps" Target="presProps.xml" /><Relationship Id="rId30" Type="http://schemas.openxmlformats.org/officeDocument/2006/relationships/slide" Target="slides/slide23.xml" /><Relationship Id="rId31" Type="http://schemas.openxmlformats.org/officeDocument/2006/relationships/slide" Target="slides/slide24.xml" /><Relationship Id="rId32" Type="http://schemas.openxmlformats.org/officeDocument/2006/relationships/slide" Target="slides/slide25.xml" /><Relationship Id="rId33" Type="http://schemas.openxmlformats.org/officeDocument/2006/relationships/slide" Target="slides/slide26.xml" /><Relationship Id="rId34" Type="http://schemas.openxmlformats.org/officeDocument/2006/relationships/slide" Target="slides/slide27.xml" /><Relationship Id="rId35" Type="http://schemas.openxmlformats.org/officeDocument/2006/relationships/tags" Target="tags/tag1.xml" /><Relationship Id="rId4" Type="http://schemas.openxmlformats.org/officeDocument/2006/relationships/viewProps" Target="viewProps.xml" /><Relationship Id="rId5" Type="http://schemas.openxmlformats.org/officeDocument/2006/relationships/theme" Target="theme/theme2.xml" /><Relationship Id="rId6" Type="http://schemas.openxmlformats.org/officeDocument/2006/relationships/tableStyles" Target="tableStyles.xml" /><Relationship Id="rId7" Type="http://schemas.openxmlformats.org/officeDocument/2006/relationships/notesMaster" Target="notesMasters/notesMaster1.xml" /><Relationship Id="rId8" Type="http://schemas.openxmlformats.org/officeDocument/2006/relationships/slide" Target="slides/slide1.xml" /><Relationship Id="rId9" Type="http://schemas.openxmlformats.org/officeDocument/2006/relationships/slide" Target="slides/slide2.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p:spPr>
        <p:txBody>
          <a:bodyPr vert="horz" lIns="91440" tIns="45720" rIns="91440" bIns="45720" rtlCol="0"/>
          <a:lstStyle>
            <a:lvl1pPr algn="r">
              <a:defRPr sz="1200"/>
            </a:lvl1pPr>
          </a:lstStyle>
          <a:p>
            <a:fld id="{DC78DFCC-589B-4A60-9C12-59D686ADFEC6}" type="datetimeFigureOut">
              <a:rPr lang="zh-CN" altLang="en-US" smtClean="0"/>
              <a:t>2018/7/9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p:spPr>
        <p:txBody>
          <a:bodyPr vert="horz" lIns="91440" tIns="45720" rIns="91440" bIns="45720" rtlCol="0"/>
          <a:lstStyle/>
          <a:p>
            <a:pPr lvl="0"/>
            <a:r>
              <a:rPr lang="zh-CN" altLang="en-US" dirty="1" smtClean="0"/>
              <a:t>单击此处编辑母版文本样式</a:t>
            </a:r>
          </a:p>
          <a:p>
            <a:pPr lvl="1"/>
            <a:r>
              <a:rPr lang="zh-CN" altLang="en-US" dirty="1" smtClean="0"/>
              <a:t>第二级</a:t>
            </a:r>
          </a:p>
          <a:p>
            <a:pPr lvl="2"/>
            <a:r>
              <a:rPr lang="zh-CN" altLang="en-US" dirty="1" smtClean="0"/>
              <a:t>第三级</a:t>
            </a:r>
          </a:p>
          <a:p>
            <a:pPr lvl="3"/>
            <a:r>
              <a:rPr lang="zh-CN" altLang="en-US" dirty="1" smtClean="0"/>
              <a:t>第四级</a:t>
            </a:r>
          </a:p>
          <a:p>
            <a:pPr lvl="4"/>
            <a:r>
              <a:rPr lang="zh-CN" altLang="en-US" dirty="1"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p:spPr>
        <p:txBody>
          <a:bodyPr vert="horz" lIns="91440" tIns="45720" rIns="91440" bIns="45720" rtlCol="0" anchor="b"/>
          <a:lstStyle>
            <a:lvl1pPr algn="r">
              <a:defRPr sz="1200"/>
            </a:lvl1pPr>
          </a:lstStyle>
          <a:p>
            <a:fld id="{C5CCC3E0-7DDF-45E7-A937-AD50A2B51CF3}" type="slidenum">
              <a:rPr lang="zh-CN" altLang="en-US" smtClean="0"/>
              <a:t>‹#›</a:t>
            </a:fld>
            <a:endParaRPr lang="zh-CN" altLang="en-US"/>
          </a:p>
        </p:txBody>
      </p:sp>
    </p:spTree>
    <p:extLst>
      <p:ext uri="{BB962C8B-B14F-4D97-AF65-F5344CB8AC3E}">
        <p14:creationId xmlns:p14="http://schemas.microsoft.com/office/powerpoint/2010/main" val="385486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3.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&#65279;<?xml version="1.0" encoding="utf-8" standalone="yes"?><Relationships xmlns="http://schemas.openxmlformats.org/package/2006/relationships"><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尊敬的各位教育工作者，大家好！今天，我非常荣幸能够站在这里，与大家分享一个关于AI辅助教学的全新视角和实用工具。在科技日新月异的时代，人工智能已经渗透到我们生活的方方面面，而教育，作为人类进步的重要推动力，同样也正在经历一场由AI带来的革命。本次演讲的主题是“AI辅助教学应用介绍”。在这个主题下，我们将共同探讨如何利用AI技术优化教学方法，提升教学质量，以及如何让AI技术更好地服务于教育事业。我相信，通过我们的讨论和交流，大家一定能够对AI在教育领域的应用有更深入的了解和认识。在接下来的时间里，我将带领大家走进AI的世界，一起探索AI如何助力教育的未来发展。让我们携手共进，共同迈向智能教育的美好未来！谢谢大家！</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AI在教学评估中的作用"为主题，深入探讨AI技术在教学过程中的实际应用和价值。那么这一页我们首先来讨论AI在教学内容设计中的应用。通过AI技术的智能分析，可以根据学生的学习情况和兴趣生成个性化的教学内容，这无疑会极大地提高学生的学习效果。AI能够精准识别每个学生的学习需求，提供符合他们认知水平和兴趣爱好的教学资源，使教学内容更加贴近学生的实际需求，从而激发他们的学习兴趣与积极性。其次，我们来看看AI在课堂组织中的角色。传统的课堂组织往往依赖于老师的个人经验和判断，而AI的出现可以有效地帮助老师进行课堂组织。它能够自动调整课堂节奏，根据学生的学习状态进行适时的引导和调整，保证课堂的有效运行。此外，AI还能通过各种方式提醒学生注意力集中，使课堂更加高效有序，从而提高教学质量。最后，我们来看一下AI在教学评估中的作用。通过分析学生的学习数据，AI能够进行精准的教学评估。这不仅为老师提供了及时准确的反馈信息，帮助他们了解学生的学习进度和理解水平，还可以根据学生的学习情况进行教学策略的调整和改进，以实现最佳的教学效果。总的来说，AI技术在教学领域的应用已经展现出了巨大的潜力和价值。无论是在教学内容设计、课堂组织还是教学评估上，AI都能有效提升教学质量，满足学生的个性化学习需求，为我们构建更为智能化、个性化的教学模式提供了可能。下面我将更深入地探讨这一主题。</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下面我将为大家分析AI助教系统在“新城市科学”课程案例中的应用实例。首先，让我们来探讨一下如何提升答题正确率策略，包括提供个性化学习建议、智能诊断问题等方法。接下来，我将附带详细介绍答题解释，通过详细解答每个问题的步骤和理由，帮助学生更好地理解知识点，提高答题能力。</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新城市科学\"课程为例，探讨AI助教系统在现代教育中的应用及其实际效果。首先，让我们了解这门综合性课程的基本概念和目的。新城市科学是一门关注城市发展、规划与管理的课程，旨在培养学生对城市发展的全面理解与实践能力。为了提高学生的学习效率和成绩，减轻教师的工作负担，我们尝试将AI助教系统应用于这一课程。通过AI助教系统，学生可以获取个性化的学习资源和答疑服务。这意味着每个学生都可以根据自身的需求和进度，选择合适的学习材料和解决方案，从而更有针对性地掌握课程知识。同时，AI助教系统还可以实时分析学生的学习数据，为教师提供有关学生学习状况的反馈，以便调整教学策略，提高教学质量。接下来，我们将重点分析“新城市科学”课程案例，评估AI助教系统在该课程中的实际效果。通过对课程案例的深入剖析，我们可以了解到AI助教系统在提高学生学习成绩、促进教师与学生互动方面的具体贡献。此外，我们还可以从中发现潜在的问题和挑战，为进一步优化教学内容和方式提供参考依据。那么在这一页，我们已经初步了解了“新城市科学”课程中AI助教系统的应用及其效果。下面我将详细讨论课程案例分析的过程和方法，以及如何根据实际效果评估AI助教系统的价值。最后，这部分内容将为我们提供关于如何在其他课程中推广和应用AI助教系统的启示和建议。"</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提升答题正确率策略为主题进行讲解。AI助教系统通过深度学习，能够智能识别学生答题内容，有效提升答题正确率。此外，该系统还能根据学生的学习情况和能力，提供个性化的学习资源推荐，帮助学生更高效地学习。同时，AI助教系统具备实时监控学生答题情况的能力，能够及时给予反馈和指导，帮助学生纠正错误，提高答题正确率。下面我将详细介绍这些提升答题正确率的策略。首先，智能识别答题是一个重要的策略。AI助教系统通过深度学习技术，可以分析学生的答题内容，并准确判断其是否正确。这种智能识别的功能能够帮助教师及时发现学生的误解或错误，并提供相应的指导和纠正。其次，个性化推荐学习也是一项有效的策略。每个学生的学习能力和情况是不同的，AI助教系统可以根据学生的个人特点和需求，为其量身定制合适的学习资源。这种个性化推荐的学习方法可以更好地满足学生的学习需求，提高学习效果，从而增加答题正确率。此外，实时反馈与指导也是非常重要的一环。AI助教系统能够实时监控学生的答题情况，并及时提供反馈和指导。如果学生在答题过程中出现错误或困惑，系统会立即发出提醒，并给出正确的解答或解释。这种及时的反馈和指导能够帮助学生迅速纠正错误，避免再次犯错，从而提高答题正确率。总结起来，通过智能识别答题、个性化推荐学习和实时反馈与指导等策略，我们可以有效地提升答题正确率。这些策略的应用不仅可以提高学生的学习成绩，还可以培养他们的自学能力和解决问题的能力。希望这些策略能够对大家有所帮助。谢谢大家！</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AI助教系统的功能和运作流程为主题进行解析。首先，AI助教系统具备智能答疑、自动批改作业以及提供个性化学习建议的能力，从而极大提升教学效率与学生的学习体验。其运作流程包括收集学生的学习数据，运用算法进行分析，并据此生成个性化的学习计划和反馈，以帮助学生提高学习效果。在实际应用方面，多个学校和教育机构已成功运用AI助教系统，取得了显著成效。学生的学习成绩和满意度均得到大幅度的提高。这一结果充分证明了AI助教系统的价值和潜力。</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fontScale="97500" lnSpcReduction="20000"/>
          </a:bodyPr>
          <a:lstStyle/>
          <a:p>
            <a:r>
              <a:t>AI赋能教学未来展望。清华大学正在推动AI教学试点计划，旨在将AI深度介入课程创新。借助AI技术，我们可以提升教学效率与质量。下面我将详细介绍清华大学的AI教学试点计划以及AI如何深度介入课程创新，进一步探讨提升教学效率与质量的方法。首先，让我们来看一下清华大学的AI教学试点计划。作为中国顶尖的高等学府，清华大学一直致力于推动教育的创新与发展。为了应对人工智能时代的到来，清华大学启动了AI教学试点计划。该计划旨在利用人工智能技术来提升教学质量和教学效果。通过将AI应用于教学中，教师可以更好地了解学生的学习情况，个性化地调整教学方法和策略，提高学生的学习动力和兴趣。同时，AI教学试点计划也为学生提供了一个更加智能化的学习环境，使他们能够更好地掌握知识，并培养创新思维和解决问题的能力。接下来，我们来探讨一下AI深度介入课程创新的重要性。在传统的教学模式中，教师主要依赖于教科书和黑板来进行教学。然而，随着信息技术的快速发展，这种方式已经无法满足学生的学习需求。而AI技术的引入则为课程创新带来了新的可能性。借助AI技术，教师可以根据学生的学习情况和需求，设计出更具针对性和个性化的课程内容和教学方案。例如，通过分析学生的学习数据，教师可以了解学生的薄弱环节，并提供相应的辅导和指导。此外，AI还可以用于创造虚拟实践环境，使学生能够在真实场景中进行模拟操作和实验，提高他们的实际操作能力和问题解决能力。最后，让我们来思考一下如何提升教学效率与质量。在传统的教学模式中，教师需要花费大量的时间和精力来进行备课、批改作业等工作。而这些工作往往占据了教师的主要时间和精力，导致教师无法更多地关注学生的个别需求和差异。而AI的引入可以极大地提高教学效率和质量。首先，AI可以帮助教师自动生成教学材料和作业，减轻教师的工作负担，使其能够更专注于对学生的指导和辅导。其次，AI可以通过智能评估系统对学生的学习情况进行实时监测和反馈，及时发现学生的问题，并给予相应的帮助和指导。这样，教师可以更加有针对性地进行教学，提高学生的学习效果和成绩。总之，清华大学AI教学试点计划为推动教学创新提供了新的途径和方法。通过AI的深度介入课程创新，我们有望提高教学的效率和质量，为学生提供一个更加智能化和个性化的学习环境。希望未来的教育能够更好地利用AI技术，培养出更多具有创新精神和解决问题能力的人才。谢谢大家！</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清华大学AI教学试点计划为主题进行演讲。该计划的目标是探索人工智能如何赋能未来教学，提升教学质量和效率。在这个数字化时代，教育行业正面临着前所未有的挑战和机遇。而AI作为一项新兴技术，具有巨大的潜力来解决这些问题。那么这一页，我们来看一下AI在教学中的实际应用。通过一系列实例，我们可以看到AI如何改变传统的教学模式。首先，智能推荐系统可以根据学生的学习兴趣和能力，为每个学生量身定制学习内容，提高学习的个性化程度。其次，自适应学习系统可以根据学生的学习进度和理解程度，自动调整教学内容和难度，确保每个学生都能够跟上教学进度。这些应用不仅能够提供更好的学习体验，还能够有效地提高学生的学习效果。下面我将分析清华大学AI教学试点计划的成果与展望。通过对该计划的实施效果进行分析，我们可以看到AI在教育领域所带来的巨大变革。首先，AI技术的应用使得教学过程更加高效和智能化，减少了教师的工作量，提高了教学效率。其次，AI技术的个性化特点使得每个学生都能够得到针对性的指导和帮助，提高学习效果。此外，AI技术的实时反馈功能也能够及时发现学生的学习困难和问题，及时进行调整和辅导。然而，AI教学试点计划也面临一些挑战和展望。首先，AI技术的应用需要大量的数据支持，而教育领域的数据隐私和安全问题仍然存在。其次，AI技术的普及和应用需要教育机构和教师们的支持和配合，这需要建立起良好的培训和支持机制。此外，AI技术在教育领域的应用也需要不断进行研究和创新，以满足不断变化的教学需求。综上所述，清华大学AI教学试点计划是一项具有重要意义的创新举措，它为我们探索人工智能如何赋能未来教学提供了宝贵的经验和启示。通过AI技术的应用，我们可以提高教学质量和效率，个性化指导每个学生的学习，实现教育领域的变革和进步。然而，我们也需要面对AI技术带来的挑战和问题，积极探索解决方案，以确保AI技术能够为教育事业带来更多的机遇和可能性。</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探讨AI深度介入课程创新的重要性为主题，主要从三个方面进行讲解。首先，AI课程设计优化，借助于AI技术，我们可以针对课程内容和教学方式进行个性化设计和优化。这种优化不仅可以满足不同学生的学习需求和兴趣，更可以极大地提高学习效率和效果。通过AI算法的分析和处理，我们可以根据每个学生的独特情况，为他们量身打造最适合他们的学习计划，使他们在最短的时间内获取最多的知识。其次，AI辅助教学实施。教师在教学过程中，可以利用AI技术实现智能互动、自动批改、个性化推荐等功能。这些功能不仅可以帮助教师减轻工作负担，更能提高教学质量和效果。AI技术可以通过分析学生的学习行为和成绩，实时反馈给学生和教师，使得教师能够更好地理解学生的学习情况，及时调整教学方法。最后，AI教学评估提升。利用AI技术，我们可以对学生的学习过程和结果进行全面、深入的分析和评估。这些数据分析可以为教师提供科学的依据，帮助他们更好地理解学生的学习情况，从而对教学方法进行精准、有效的改进。AI技术可以在大数据的基础上，发现学生的学习弱点和问题，为教师提供精确的反馈，使得教学变得更加高效、有针对性。总的来说，AI深度介入课程创新，无论是在课程设计、教学实施还是教学评估阶段，都能够为教师和学生带来前所未有的好处。然而，这并不意味着我们应该过度依赖AI技术，而是应该正确地使用它，使其真正成为教育的助力。下面我将深入探讨如何在实际的教学环境中有效地应用AI技术。</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智能教学工具的应用为切入点，来探讨如何提升教学效率与质量。利用AI技术，我们可以创建各种智能教学工具，如智能问答系统、自动批改系统等。这些工具不仅可以极大地提高教学效率，减少教师的工作负担，还可以为学生提供更加便捷和个性化的学习体验。下面我将讲述个性化教学的实现。AI可以根据每个学生的学习情况和能力，为他们提供个性化的学习路径和资源。通过分析学生的答题情况、学习进度以及个人兴趣等数据，AI能够根据学生的需求，量身定制教学内容和方式。这种个性化教学的方式能够更好地满足学生的不同需求，使每个学生都能得到最适合自己的教育，从而提高教学质量。接下来我将谈论数据分析在教学中的应用。通过收集和分析学生的学习数据，AI可以帮助教师了解学生的学习情况和问题。通过对大量数据的挖掘和分析，教师可以发现学生的学习困难、知识点掌握程度等信息，从而及时调整教学方法和策略，提高教学效果。同时，教师可以通过数据分析，对学生的学习情况进行实时监控和评估，及时发现并解决学生在学习中的问题。那么，通过应用智能教学工具，实现个性化教学和运用数据分析来指导教学，我们可以有效地提升教学的效率与质量。这不仅有助于激发学生的学习兴趣和积极性，还能够更好地满足学生的不同学习需求，提高整体的教学质量。因此，我们应当积极探索和应用这些技术，不断提升教学水平，为学生创造更好的学习环境。</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挑战与机遇，这是我们今天演讲的主题。面对技术整合和教育实践的挑战，我们必须正视教师角色和技能的转型问题。同时，教育公平性和普及问题也摆在我们面前。下面我将详细介绍这些内容的重要性和应对策略。</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在今天的演讲中，我们将深入探讨AI助教系统这一主题。首先，我将为大家解析AI助教系统的概念与功能，让我们更清晰地认识这一技术。其次，我会分享AI在教育中的应用场景，揭示其如何改变我们的教学方式。然后，通过具体的实例分析，我们可以了解到AI助教系统的实际应用效果。接下来，我将从教育的角度出发，展望AI在未来的赋能教学，让我们一起预见教育的未来。最后，我将探讨面临的挑战与机遇，并给出结论与建议，为我们在应用AI助教系统的旅程提供指导。</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技术整合与教育实践挑战”的主题，展开讨论。首先，技术整合过程中面临着许多挑战。由于各类技术的不兼容以及更新速度的差异，我们可能会遇到系统稳定性下降和效率降低的问题。这给我们的技术整合工作带来了一定的困难和不确定性。接下来，让我们来看看教育实践中的难题。如何将新的科技手段与传统的教育模式进行有效融合，以提升教学效果，是当前面临的一个重大挑战。我们需要思考如何在保证传统教学方法的基础上，充分发挥科技的优势，使教育更加个性化、高效化。那么这一页我们将探讨技术与教育的结合。技术与教育的紧密结合不仅可以提高教学效率，还能通过数据分析帮助教师更好地理解学生需求，实现个性化教学。这种结合需要我们在技术方面不断创新，不断探索新的教育方式，以满足学生的需求。这部分我们将重点介绍一些成功的案例，这些案例展示了如何有效地将技术与教育相结合，取得了显著的效果。通过这些案例的分享，我们可以借鉴他们的经验，为我们的教育实践提供更多的启示和指导。最后，我们将总结本页的演讲内容，并展望技术整合与教育实践的未来发展。我们相信，只有不断面对挑战，不断探索创新，我们才能在技术与教育的融合中取得更大的成功。谢谢大家的聆听！</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教师角色与技能转变"作为主题，深入探讨教育技术发展对教师角色和技能所带来的改变。首先，随着科技的发展，教师的角色发生了重大变化。传统的教师主要承担知识传递者的职责，而现在的教师更多地转变为学习的引导者和学生的合作伙伴。这是因为现代的教育理念强调学生的主体性，注重培养学生的创新思维和独立解决问题的能力。在这个过程中，教师不再是唯一的信息源，而是成为帮助学生探索、理解和应用知识的重要引导者。这种角色的转变对教师提出了更高的要求，他们需要具备更广泛的知识和技能，以适应不断变化的教学环境。其次，教师技能也需要不断更新和提升。在这个信息爆炸的时代，教师需要掌握新的教学技巧，如在线教学、多媒体制作等，以适应教育的新需求。在线教学不仅可以突破时间和地域的限制，提供更多的学习资源，还可以通过互动和个性化的学习方式，更好地满足学生的需求。而多媒体制作则可以让教师以更生动、直观的方式呈现教学内容，增强学生的学习兴趣和理解力。最后，教师素质的提升是适应教育改革的关键。面对学生多元化的需求，教师需要不断提升自身的专业素养和人文素养，以更好地服务于学生的成长。专业素养包括对学科知识的深入理解和掌握，以及教育教学理论和方法的运用能力。同时，人文素养则体现在对学生的关心和尊重，以及对社会、文化背景的敏感性和理解力。只有具备了这些素养，教师才能更好地引导学生，帮助他们全面发展。综上所述，教师角色和技能的转变是教育发展的必然趋势。只有不断更新自己的角色观念和技能，教师才能够更好地适应教育的新要求，为学生提供更优质的教育服务。下面我将详细介绍如何提升教师的专业素养和人文素养，以帮助教师更好地适应这一角色转变。</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教育公平性与普及问题”为切入点，探讨当前我们所面临的一些严重问题。首当其冲的问题就是教育资源分配的巨大差距。在城市的发达地区，优质教育资源集中，而在农村或欠发达地区，却面临着教育资源匮乏的严重困境。这种差距进一步加剧了教育的不公平，使得部分学生在获取优质教育的过程中遭受不公。其次，由于家庭经济、地域等因素的影响，一部分学生失去了享受同等教育机会的可能。这种情况不仅对他们的个人发展和成长造成深远影响，而且对于整个社会的发展和进步也是一种阻碍。最后，面对普及教育的难点和挑战，我们必须共同应对。例如教师短缺、资金不足以及落后的教育观念等问题，都需要我们集思广益，共同努力去解决。这些问题的解决，将有助于推动我国教育的全面发展，提高全民素质，促进社会的公平和繁荣。</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结论与建议：本次演讲将探讨AI辅助教学的重要性，并分享推广该策略的有效方法。我们还将深入讨论如何促进教育领域的技术创新。让我们开始吧！下面我将首先介绍AI辅助教学在提升学习效果和个性化教育方面的重要性。通过使用人工智能技术，教师能够更好地满足学生的需求，提供个性化的学习内容和反馈。AI还可以帮助教师进行智能评估和课程优化，提高教学质量。接下来，我们将探讨如何推广AI辅助教学策略以实现更广泛的应用。这包括培训教师，使他们能够充分利用人工智能工具和技术；建立合作伙伴关系，共同开发AI教育解决方案；制定政府政策，鼓励学校引入和应用AI辅助教学。最后，我们将讨论如何促进教育领域的技术创新。这需要教育部门和相关机构的支持与投资，以推动研究和开发先进的教育技术。此外，培养创新思维和创造力的教学方法也非常重要，使学生能够适应未来的技术变化并做出创造性的贡献。总而言之，AI辅助教学在提升学习效果和个性化教育方面具有巨大的潜力。推广AI辅助教学策略需要多方合作和持续努力，而促进教育领域技术创新则需要政策支持和创新教学方法的运用。让我们共同努力，开创教育科技的新时代！谢谢大家。</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AI辅助教学的重要性为话题展开讨论。首先，AI辅助教学在提高学习效率方面具有显著的优势。通过个性化的学习路径，AI能够适应每个学生的学习进度和能力水平，为他们量身定制最适合的学习计划。这样，学生可以更加高效地进行学习，提升自己的学习成绩。其次，AI辅助教学在实际教学过程中也具备广泛的实用性。AI能够提供丰富的教学资源和实时的反馈，这为教师的教学提供了极大的便利。教师可以根据学生的实际情况选择合适的教学素材，并通过AI的反馈了解学生的学习状态，及时调整教学策略，使教学过程更加有效和有针对性。下面我将谈一谈AI辅助教学的未来展望。随着人工智能技术的不断发展和应用，AI辅助教学将在未来的教育领域中发挥更大的作用。智能化的教学方式将成为教育的主流趋势，它将通过更精确的学习分析和智能评估，进一步提高教育的质量和效率。总之，AI辅助教学在提供个性化学习路径、实际教学应用以及未来教育发展等方面都具有重要意义。我们期待着AI技术对教育的进一步创新和改进，为学生们带来更好的学习体验和成长机会。</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探讨如何推广AI辅助教学策略为主题。那么这一页，我们首先来看一下AI辅助教学的优势：AI辅助教学的优势在于它能个性化定制学习路径，提升学生的学习效率和兴趣，同时减轻教师的教学负担。通过AI技术的应用，我们能够根据每个学生的学习情况和需求，为他们量身打造最适合的学习方案，从而提高学习效果。AI还能通过智能化的互动方式激发学生对知识的兴趣和好奇心，让学习过程更加生动有趣。同时，AI辅助教学也能解放教师的时间和精力，让他们能够更专注于教学质量的提升和学生的个性化辅导。接下来，让我们介绍一些成功的AI辅助教学实践案例，展示AI如何改变教学方式，优化学习体验。在教育领域，已经有许多学校和机构开始尝试引入AI技术来辅助教学。比如，某中学通过使用智能教育平台，为每个学生提供了个性化的学习计划和资源推荐，使他们能够根据自己的能力和兴趣进行学习。又如，某大学利用虚拟实验室和模拟教学软件，让学生能够进行实践性的学习，提高实际操作能力。这些案例充分展示了AI辅助教学在提升学生学习效果和改善教学环境方面的巨大潜力。最后，我想提出一些具体的推广AI辅助教学的策略，以推动AI在教育领域的广泛应用。首先，政策引导是关键。政府应该加大对AI辅助教学的支持力度，出台相关的政策措施，鼓励学校和机构引入AI技术。其次，技术研发是核心。我们需要加大对AI辅助教学技术的研发投入，不断提高技术的准确性、稳定性和用户体验，以满足教育的需求。此外，教师培训也是非常重要的一环。我们应该加强对教师的培训，提升他们的AI应用能力和教学设计能力，使其能够更好地运用AI辅助教学工具。通过以上策略的实施，我们相信AI辅助教学将能够更好地发挥其优势，为教育事业的发展带来巨大的变革和推动力。下面我将不再复述每个正文描述，而将进一步深入探讨每个策略的细节和实施方法。谢谢大家！</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讨论教育领域中的技术创新为主题，探讨其在推动教学方式革新、提升教育质量与效率以及培养未来创新型人才方面的重要性。首先，让我们来看看技术创新在教育领域的重要性。随着科技的不断发展，教育也不可避免地需要与时俱进。技术创新为教育带来了许多前所未有的机遇和挑战。通过引入创新技术，我们可以突破传统教育的局限，实现教学方式的革命性变革。例如，利用人工智能（AI）技术，可以实现个性化教学，根据学生的兴趣和学习风格提供定制化的教育内容和指导，使每个学生都能得到最大程度的发展。同时，虚拟现实（VR）和增强现实（AR）技术可以为学生创造身临其境的学习环境，激发他们的学习热情和创造力。其次，我们来看看创新技术的应用领域。创新技术如AI、VR/AR、大数据等已经在教育领域得到了广泛的应用。通过智能教学系统，教师可以根据学生的学习情况和需求进行精确的教学设计，提高教学效果。虚拟实验和模拟软件可以让学生在没有实物设备的情况下进行科学实验和实际操作，提高学生的实践能力和创新能力。此外，大数据分析可以帮助学校和教育机构更好地了解学生的学习状态和需求，为决策提供科学依据，促进教育管理的现代化。最后，我想提出一些建议，以推动教育技术创新的进一步发展。首先，政府和企业应加大对教育技术创新的投入，提供更多的资源和支持。其次，教育机构和教师应积极拥抱新技术，探索新的教育方法，不断提升自己的教学水平。同时，学生也应主动学习和使用新的教育技术，积极参与到创新教育的实践中去。只有政府、企业和教育机构、教师以及学生共同努力，才能够推动教育领域的技术创新，实现教育的现代化进程。那么，在这一页中，我们深入探讨了教育领域中技术创新的重要性、创新技术的应用领域以及推动教育技术创新的建议。通过对这些问题的深入研究和思考，我们可以更好地认识到技术创新对教育的重要意义，并为实现教育的现代化进程作出积极的贡献。</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在今天的演讲中，我们深入探讨了AI助教系统的概念、功能以及在教育中的应用场景。通过实例分析，我们看到了AI赋能教学的巨大潜力和未来展望。虽然面临挑战，但机遇同样存在。让我们携手共进，为教育的智能化发展贡献力量！</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一级大纲：AI助教系统概念与功能；二级大纲：定义及主要作用、知识点自动抽取技术。这部分我将以介绍AI助教系统的概念和功能为主要内容，首先我们来了解下什么是AI助教系统以及它的主要功能。其次，我们将探讨AI助教系统中的知识点自动抽取技术，该技术能够从大量的信息中提取出重要的知识点，为学生提供高效的学习支持。接下来，我将详细介绍每个子主题，并展示相关的示例和应用案例，希望能给大家带来一些启发和思考。</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定义和主要作用为切入点，深入解析AI助教系统这一概念及其在教育领域的重要性。首先，我们来理解一下什么是AI助教系统。这是一种利用人工智能技术构建的智能系统，其功能涵盖了教学辅助、学生管理和学习评估等各个方面。通过AI技术的高度集成和智能化运用，AI助教系统能以全新的方式提升教育的质量和效率。其次，我们来看看它的主要作用，首先是提升教学效果。在传统的教学模式中，教师需要花费大量时间和精力管理课堂纪律，同时还要对学生进行个性化指导，这是一项艰巨的任务。然而，有了AI助教系统的帮助，教师可以更有效地管理课堂，实时获取学生的学习状况，及时调整教学策略，从而显著提高教学质量和效率。然后是优化学生学习体验。AI助教系统能够根据每个学生的学习情况，提供高度个性化的学习建议和资源，帮助他们有效提升学习效果。这种个性化的学习路径不仅能够更好地适应学生的学习需求，还能增强他们的学习体验，激发他们对知识的热情。总的来说，AI助教系统是一种创新的、具有巨大潜力的教育工具，它将改变我们的教学方式，提升教育的效果和质量，为我们的教育带来一场革命。</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AI助教系统中的两个关键要素为主题，即功能卡片和问题模板。首先，功能卡片在系统中发挥着重要的作用，它针对学生的具体需求和疑难问题，提供个性化、精准的学习指导。其次，问题模板作为系统的核心工具，旨在帮助系统准确理解学生的问题，进而给出最合适的答案以及解决策略。最后，功能卡片与问题模板在AI助教系统中相互支持、相互配合，通过他们的协同工作，能让学生享受到更为高效、贴心的学习体验。</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知识点自动抽取技术为主题，来为大家详细介绍这一领域的知识。首先，我们来看知识点抽取原理。知识点抽取技术主要基于自然语言处理和机器学习，通过对大量数据进行深度学习和模式识别，自动提取出关键信息。接下来，我们来看看知识点抽取方法及应用。知识点抽取方法多样，包括基于规则的抽取、基于统计的抽取等，广泛应用于教育、科研等领域，提高信息处理效率。最后，我们来看看知识点抽取技术的效果和挑战。知识点抽取技术能有效提升信息处理效率，但同时也面临准确度、泛化能力等挑战，需要不断优化算法和模型。</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AI在教育中的应用场景包括实时监测与分析教学行为、学生学习行为分析以及教学内容与课堂组织评估。实时监测与分析教学行为：借助AI技术，教师能够实时监测学生的学习情况，并及时调整教学策略。例如，利用摄像头和传感器可以识别学生的姿势、表情等，判断他们对知识点的理解和掌握程度，从而提供更有针对性的指导。学生学习行为分析：通过收集学生的学习数据，如答题情况、作业完成情况等，结合AI算法进行分析，可以全面了解学生的学习习惯、学习风格和学习能力，为教师提供个性化的教育服务和支持。教学内容与课堂组织评估：AI可以帮助教师评估教学内容的设计是否合理，并根据学生的学习表现进行反馈和改进。例如，利用自然语言处理技术，可以自动评估学生的作业质量和语法错误数量，提供即时的纠错和反馈。通过以上二级大纲的介绍，我们可以看到AI在不同方面的教育场景中具有重要的应用价值。实时监测与分析教学行为可以帮助教师更好地指导学生；学生学习行为分析可以实现个性化教育；教学内容与课堂组织评估可以提高教学质量。这些技术的发展将使教育更加智能化和高效化。下面我将重点介绍一下每个二级标题下的应用案例。</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这段我将以AI技术在教学领域的应用为切入点，深入探讨实时监测与分析教学行为的相关内容。首先，AI技术可以为我们提供一种全新的方式，实时监测教师的教学行为。这包括授课方式、语言表达、以及教师与学生之间的互动情况等方面。通过这种监测，我们可以更直观地了解教学的效果，以便对教学方法进行及时的调整和优化。其次，AI不仅可以用来监测教学行为，更重要的是它还可以收集和分析大量的教学数据。例如，它可以记录学生的学习进度、成绩变化等信息。通过对这些数据的分析，我们可以更准确地理解学生的学习情况，从而帮助教师调整教学策略，提高教学效果。最后，AI还具有为教师提供个性化教学建议的能力。根据每个学生的学习情况，AI可以为教师提供针对性的教学建议，如针对学生的弱点进行强化训练等。这种方式不仅可以提高教学质量，也有助于激发学生的学习兴趣。那么这一页，我们主要介绍了AI在实时监测与分析教学行为方面的应用。通过利用AI技术，我们可以更有效地监测教学行为，收集和分析教学数据，以及为教师提供个性化的教学建议。这些都是AI在教学中的重要应用，也是我们未来需要进一步研究和探索的方向。</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p:spPr>
      </p:sp>
      <p:sp>
        <p:nvSpPr>
          <p:cNvPr id="3" name="Notes Placeholder 2"/>
          <p:cNvSpPr>
            <a:spLocks noGrp="1"/>
          </p:cNvSpPr>
          <p:nvPr>
            <p:ph type="body" idx="1"/>
          </p:nvPr>
        </p:nvSpPr>
        <p:spPr/>
        <p:txBody>
          <a:bodyPr>
            <a:normAutofit/>
          </a:bodyPr>
          <a:lstStyle/>
          <a:p>
            <a:r>
              <a:t>下面我将介绍学生学习行为的AI分析方法。首先，通过AI技术，我们可以实时监控和分析学生的在线学习行为模式。具体包括学习时间分布、课程浏览顺序等信息的识别。这种个性化的学习行为识别可以帮助我们更好地理解学生的学习习惯和需求。其次，AI能够根据学生的学习行为和成绩数据进行个性化的学习效果评估，并为学生提供针对性的学习建议和反馈。这样的个性化评估和反馈可以帮助学生更好地了解自己在学习中的优势和不足，从而提高学习效率。另外，通过对学生学习行为的深度挖掘，AI可以发现学生的学习兴趣点，并据此为学生推荐符合其兴趣的学习资源。这样的个性化学习资源推荐可以增强学生的积极性和主动性，提高学习的投入度和效果。综上所述，AI在学生学习行为分析方面具有重要的应用潜力。通过实时监控学生的学习行为，进行个性化的评估和反馈，以及挖掘学生的兴趣点并提供相应的学习推荐，我们可以更好地帮助学生提升学习效果和积极性。</a:t>
            </a:r>
          </a:p>
        </p:txBody>
      </p:sp>
      <p:sp>
        <p:nvSpPr>
          <p:cNvPr id="4" name="Slide Number Placeholder 3"/>
          <p:cNvSpPr>
            <a:spLocks noGrp="1"/>
          </p:cNvSpPr>
          <p:nvPr>
            <p:ph type="sldNum" sz="quarter" idx="10"/>
          </p:nvPr>
        </p:nvSpPr>
        <p:spPr/>
        <p:txBody>
          <a:bodyPr/>
          <a:lstStyle/>
          <a:p>
            <a:fld id="{6101C5E1-D8E9-464D-A93E-CE21651935A7}" type="slidenum">
              <a:rPr lang="en-US" smtClean="0"/>
              <a:t>‹#›</a:t>
            </a:fld>
            <a:endParaRPr lang="en-US"/>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1"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1" smtClean="0"/>
              <a:t>Click to edit Master subtitle style</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1"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Content Placeholder 2"/>
          <p:cNvSpPr>
            <a:spLocks noGrp="1"/>
          </p:cNvSpPr>
          <p:nvPr>
            <p:ph type="obj" idx="1"/>
          </p:nvPr>
        </p:nvSpPr>
        <p:spPr/>
        <p:txBody>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1"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1" smtClean="0"/>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smtClean="0"/>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Content Placeholder 2"/>
          <p:cNvSpPr>
            <a:spLocks noGrp="1"/>
          </p:cNvSpPr>
          <p:nvPr>
            <p:ph type="obj"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Content Placeholder 3"/>
          <p:cNvSpPr>
            <a:spLocks noGrp="1"/>
          </p:cNvSpPr>
          <p:nvPr>
            <p:ph type="obj"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1"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1" smtClean="0"/>
              <a:t>Click to edit Master text styles</a:t>
            </a:r>
          </a:p>
        </p:txBody>
      </p:sp>
      <p:sp>
        <p:nvSpPr>
          <p:cNvPr id="4" name="Content Placeholder 3"/>
          <p:cNvSpPr>
            <a:spLocks noGrp="1"/>
          </p:cNvSpPr>
          <p:nvPr>
            <p:ph type="obj"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1" smtClean="0"/>
              <a:t>Click to edit Master text styles</a:t>
            </a:r>
          </a:p>
        </p:txBody>
      </p:sp>
      <p:sp>
        <p:nvSpPr>
          <p:cNvPr id="6" name="Content Placeholder 5"/>
          <p:cNvSpPr>
            <a:spLocks noGrp="1"/>
          </p:cNvSpPr>
          <p:nvPr>
            <p:ph type="obj"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7" name="Date Placeholder 6"/>
          <p:cNvSpPr>
            <a:spLocks noGrp="1"/>
          </p:cNvSpPr>
          <p:nvPr>
            <p:ph type="dt" sz="half" idx="10"/>
          </p:nvPr>
        </p:nvSpPr>
        <p:spPr/>
        <p:txBody>
          <a:bodyPr/>
          <a:lstStyle/>
          <a:p>
            <a:fld id="{E8FD0B7A-F5DD-4F40-B4CB-3B2C354B893A}" type="datetimeFigureOut">
              <a:rPr lang="en-US" smtClean="0"/>
              <a:t>3/4/2014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1" smtClean="0"/>
              <a:t>Click to edit Master title style</a:t>
            </a:r>
            <a:endParaRPr lang="en-US"/>
          </a:p>
        </p:txBody>
      </p:sp>
      <p:sp>
        <p:nvSpPr>
          <p:cNvPr id="3" name="Date Placeholder 2"/>
          <p:cNvSpPr>
            <a:spLocks noGrp="1"/>
          </p:cNvSpPr>
          <p:nvPr>
            <p:ph type="dt" sz="half" idx="10"/>
          </p:nvPr>
        </p:nvSpPr>
        <p:spPr/>
        <p:txBody>
          <a:bodyPr/>
          <a:lstStyle/>
          <a:p>
            <a:fld id="{E8FD0B7A-F5DD-4F40-B4CB-3B2C354B893A}" type="datetimeFigureOut">
              <a:rPr lang="en-US" smtClean="0"/>
              <a:t>3/4/2014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0"/>
            <a:ext cx="2844800" cy="365125"/>
          </a:xfrm>
        </p:spPr>
        <p:txBody>
          <a:bodyPr/>
          <a:lstStyle/>
          <a:p>
            <a:fld id="{E8FD0B7A-F5DD-4F40-B4CB-3B2C354B893A}" type="datetimeFigureOut">
              <a:rPr lang="en-US" smtClean="0"/>
              <a:t>3/4/2014</a:t>
            </a:fld>
            <a:endParaRPr lang="en-US"/>
          </a:p>
        </p:txBody>
      </p:sp>
      <p:sp>
        <p:nvSpPr>
          <p:cNvPr id="3" name="Footer Placeholder 2"/>
          <p:cNvSpPr>
            <a:spLocks noGrp="1"/>
          </p:cNvSpPr>
          <p:nvPr>
            <p:ph type="ftr" sz="quarter" idx="11"/>
          </p:nvPr>
        </p:nvSpPr>
        <p:spPr>
          <a:xfrm>
            <a:off x="4165600" y="6356350"/>
            <a:ext cx="3860800" cy="365125"/>
          </a:xfrm>
        </p:spPr>
        <p:txBody>
          <a:bodyPr/>
          <a:lstStyle/>
          <a:p>
            <a:endParaRPr lang="en-US"/>
          </a:p>
        </p:txBody>
      </p:sp>
      <p:sp>
        <p:nvSpPr>
          <p:cNvPr id="4" name="Slide Number Placeholder 3"/>
          <p:cNvSpPr>
            <a:spLocks noGrp="1"/>
          </p:cNvSpPr>
          <p:nvPr>
            <p:ph type="sldNum" sz="quarter" idx="12"/>
          </p:nvPr>
        </p:nvSpPr>
        <p:spPr>
          <a:xfrm>
            <a:off x="8737600" y="6356350"/>
            <a:ext cx="2844800" cy="365125"/>
          </a:xfrm>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1" smtClean="0"/>
              <a:t>Click to edit Master title style</a:t>
            </a:r>
            <a:endParaRPr lang="en-US"/>
          </a:p>
        </p:txBody>
      </p:sp>
      <p:sp>
        <p:nvSpPr>
          <p:cNvPr id="3" name="Content Placeholder 2"/>
          <p:cNvSpPr>
            <a:spLocks noGrp="1"/>
          </p:cNvSpPr>
          <p:nvPr>
            <p:ph type="obj"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smtClean="0"/>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1"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1" smtClean="0"/>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spd="fast"/>
  <p:timing>
    <p:tnLst>
      <p:par>
        <p:cTn id="1" restart="never" nodeType="tmRoot"/>
      </p:par>
    </p:tnLs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2.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p:spPr>
        <p:txBody>
          <a:bodyPr vert="horz" lIns="91440" tIns="45720" rIns="91440" bIns="45720" rtlCol="0" anchor="ctr">
            <a:normAutofit/>
          </a:bodyPr>
          <a:lstStyle/>
          <a:p>
            <a:r>
              <a:rPr lang="en-US" dirty="1"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p:spPr>
        <p:txBody>
          <a:bodyPr vert="horz" lIns="91440" tIns="45720" rIns="91440" bIns="45720" rtlCol="0">
            <a:normAutofit/>
          </a:body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a:spLocks noGrp="1"/>
          </p:cNvSpPr>
          <p:nvPr>
            <p:ph type="dt" sz="half" idx="2"/>
          </p:nvPr>
        </p:nvSpPr>
        <p:spPr>
          <a:xfrm>
            <a:off x="457200" y="6356350"/>
            <a:ext cx="2133600" cy="365125"/>
          </a:xfrm>
          <a:prstGeom prst="rect"/>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3/4/2014</a:t>
            </a:fld>
            <a:endParaRPr lang="en-US"/>
          </a:p>
        </p:txBody>
      </p:sp>
      <p:sp>
        <p:nvSpPr>
          <p:cNvPr id="5" name="Footer Placeholder 4"/>
          <p:cNvSpPr>
            <a:spLocks noGrp="1"/>
          </p:cNvSpPr>
          <p:nvPr>
            <p:ph type="ftr" sz="quarter" idx="3"/>
          </p:nvPr>
        </p:nvSpPr>
        <p:spPr>
          <a:xfrm>
            <a:off x="3124200" y="6356350"/>
            <a:ext cx="2895600" cy="365125"/>
          </a:xfrm>
          <a:prstGeom prst="rect"/>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fast"/>
  <p:timing>
    <p:tnLst>
      <p:par>
        <p:cTn id="1"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xml" /><Relationship Id="rId3" Type="http://schemas.openxmlformats.org/officeDocument/2006/relationships/image" Target="../media/image1.jpe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0.xml" /><Relationship Id="rId3" Type="http://schemas.openxmlformats.org/officeDocument/2006/relationships/image" Target="../media/image7.png" /><Relationship Id="rId4" Type="http://schemas.openxmlformats.org/officeDocument/2006/relationships/image" Target="../media/image6.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1.xml" /><Relationship Id="rId3" Type="http://schemas.openxmlformats.org/officeDocument/2006/relationships/image" Target="../media/image4.jpeg" /><Relationship Id="rId4" Type="http://schemas.openxmlformats.org/officeDocument/2006/relationships/image" Target="../media/image5.pn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2.xml" /><Relationship Id="rId3" Type="http://schemas.openxmlformats.org/officeDocument/2006/relationships/image" Target="../media/image7.png" /><Relationship Id="rId4" Type="http://schemas.openxmlformats.org/officeDocument/2006/relationships/image" Target="../media/image8.png" /><Relationship Id="rId5" Type="http://schemas.openxmlformats.org/officeDocument/2006/relationships/image" Target="../media/image6.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3.xml" /><Relationship Id="rId3" Type="http://schemas.openxmlformats.org/officeDocument/2006/relationships/image" Target="../media/image7.png" /><Relationship Id="rId4" Type="http://schemas.openxmlformats.org/officeDocument/2006/relationships/image" Target="../media/image6.jpe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4.xml" /><Relationship Id="rId3" Type="http://schemas.openxmlformats.org/officeDocument/2006/relationships/image" Target="../media/image7.png" /><Relationship Id="rId4" Type="http://schemas.openxmlformats.org/officeDocument/2006/relationships/image" Target="../media/image6.jpe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5.xml" /><Relationship Id="rId3" Type="http://schemas.openxmlformats.org/officeDocument/2006/relationships/image" Target="../media/image4.jpeg" /><Relationship Id="rId4" Type="http://schemas.openxmlformats.org/officeDocument/2006/relationships/image" Target="../media/image5.pn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6.xml" /><Relationship Id="rId3" Type="http://schemas.openxmlformats.org/officeDocument/2006/relationships/image" Target="../media/image7.png" /><Relationship Id="rId4" Type="http://schemas.openxmlformats.org/officeDocument/2006/relationships/image" Target="../media/image6.jpe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7.xml" /><Relationship Id="rId3" Type="http://schemas.openxmlformats.org/officeDocument/2006/relationships/image" Target="../media/image7.png" /><Relationship Id="rId4" Type="http://schemas.openxmlformats.org/officeDocument/2006/relationships/image" Target="../media/image6.jpe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8.xml" /><Relationship Id="rId3" Type="http://schemas.openxmlformats.org/officeDocument/2006/relationships/image" Target="../media/image7.png" /><Relationship Id="rId4" Type="http://schemas.openxmlformats.org/officeDocument/2006/relationships/image" Target="../media/image8.png" /><Relationship Id="rId5" Type="http://schemas.openxmlformats.org/officeDocument/2006/relationships/image" Target="../media/image6.jpeg"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9.xml" /><Relationship Id="rId3" Type="http://schemas.openxmlformats.org/officeDocument/2006/relationships/image" Target="../media/image4.jpeg" /><Relationship Id="rId4" Type="http://schemas.openxmlformats.org/officeDocument/2006/relationships/image" Target="../media/image5.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xml" /><Relationship Id="rId3" Type="http://schemas.openxmlformats.org/officeDocument/2006/relationships/image" Target="../media/image3.png" /><Relationship Id="rId4" Type="http://schemas.openxmlformats.org/officeDocument/2006/relationships/image" Target="../media/image2.jpe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0.xml" /><Relationship Id="rId3" Type="http://schemas.openxmlformats.org/officeDocument/2006/relationships/image" Target="../media/image7.png" /><Relationship Id="rId4" Type="http://schemas.openxmlformats.org/officeDocument/2006/relationships/image" Target="../media/image6.jpe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1.xml" /><Relationship Id="rId3" Type="http://schemas.openxmlformats.org/officeDocument/2006/relationships/image" Target="../media/image7.png" /><Relationship Id="rId4" Type="http://schemas.openxmlformats.org/officeDocument/2006/relationships/image" Target="../media/image6.jpeg"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2.xml" /><Relationship Id="rId3" Type="http://schemas.openxmlformats.org/officeDocument/2006/relationships/image" Target="../media/image7.png" /><Relationship Id="rId4" Type="http://schemas.openxmlformats.org/officeDocument/2006/relationships/image" Target="../media/image6.jpeg"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3.xml" /><Relationship Id="rId3" Type="http://schemas.openxmlformats.org/officeDocument/2006/relationships/image" Target="../media/image4.jpeg" /><Relationship Id="rId4" Type="http://schemas.openxmlformats.org/officeDocument/2006/relationships/image" Target="../media/image5.png"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4.xml" /><Relationship Id="rId3" Type="http://schemas.openxmlformats.org/officeDocument/2006/relationships/image" Target="../media/image7.png" /><Relationship Id="rId4" Type="http://schemas.openxmlformats.org/officeDocument/2006/relationships/image" Target="../media/image8.png" /><Relationship Id="rId5" Type="http://schemas.openxmlformats.org/officeDocument/2006/relationships/image" Target="../media/image6.jpeg"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5.xml" /><Relationship Id="rId3" Type="http://schemas.openxmlformats.org/officeDocument/2006/relationships/image" Target="../media/image7.png" /><Relationship Id="rId4" Type="http://schemas.openxmlformats.org/officeDocument/2006/relationships/image" Target="../media/image6.jpeg"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6.xml" /><Relationship Id="rId3" Type="http://schemas.openxmlformats.org/officeDocument/2006/relationships/image" Target="../media/image7.png" /><Relationship Id="rId4" Type="http://schemas.openxmlformats.org/officeDocument/2006/relationships/image" Target="../media/image6.jpeg"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7.xml" /><Relationship Id="rId3" Type="http://schemas.openxmlformats.org/officeDocument/2006/relationships/image" Target="../media/image1.jpe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3.xml" /><Relationship Id="rId3" Type="http://schemas.openxmlformats.org/officeDocument/2006/relationships/image" Target="../media/image4.jpeg" /><Relationship Id="rId4" Type="http://schemas.openxmlformats.org/officeDocument/2006/relationships/image" Target="../media/image5.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4.xml" /><Relationship Id="rId3" Type="http://schemas.openxmlformats.org/officeDocument/2006/relationships/image" Target="../media/image7.png" /><Relationship Id="rId4" Type="http://schemas.openxmlformats.org/officeDocument/2006/relationships/image" Target="../media/image6.jpe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5.xml" /><Relationship Id="rId3" Type="http://schemas.openxmlformats.org/officeDocument/2006/relationships/image" Target="../media/image7.png" /><Relationship Id="rId4" Type="http://schemas.openxmlformats.org/officeDocument/2006/relationships/image" Target="../media/image6.jpe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6.xml" /><Relationship Id="rId3" Type="http://schemas.openxmlformats.org/officeDocument/2006/relationships/image" Target="../media/image7.png" /><Relationship Id="rId4" Type="http://schemas.openxmlformats.org/officeDocument/2006/relationships/image" Target="../media/image8.png" /><Relationship Id="rId5" Type="http://schemas.openxmlformats.org/officeDocument/2006/relationships/image" Target="../media/image6.jpe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7.xml" /><Relationship Id="rId3" Type="http://schemas.openxmlformats.org/officeDocument/2006/relationships/image" Target="../media/image4.jpeg" /><Relationship Id="rId4" Type="http://schemas.openxmlformats.org/officeDocument/2006/relationships/image" Target="../media/image5.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8.xml" /><Relationship Id="rId3" Type="http://schemas.openxmlformats.org/officeDocument/2006/relationships/image" Target="../media/image7.png" /><Relationship Id="rId4" Type="http://schemas.openxmlformats.org/officeDocument/2006/relationships/image" Target="../media/image6.jpe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9.xml" /><Relationship Id="rId3" Type="http://schemas.openxmlformats.org/officeDocument/2006/relationships/image" Target="../media/image7.png" /><Relationship Id="rId4" Type="http://schemas.openxmlformats.org/officeDocument/2006/relationships/image" Target="../media/image6.jpeg"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p:bgPr>
    </p:bg>
    <p:spTree>
      <p:nvGrpSpPr>
        <p:cNvPr id="1" name=""/>
        <p:cNvGrpSpPr/>
        <p:nvPr/>
      </p:nvGrpSpPr>
      <p:grpSpPr>
        <a:xfrm>
          <a:off x="0" y="0"/>
          <a:ext cx="0" cy="0"/>
          <a:chOff x="0" y="0"/>
          <a:chExt cx="0" cy="0"/>
        </a:xfrm>
      </p:grpSpPr>
      <p:sp>
        <p:nvSpPr>
          <p:cNvPr id="2" name="New shape"/>
          <p:cNvSpPr/>
          <p:nvPr/>
        </p:nvSpPr>
        <p:spPr>
          <a:xfrm>
            <a:off x="611778" y="1514467"/>
            <a:ext cx="11038043"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800" b="1" i="0" dirty="1">
                <a:solidFill>
                  <a:srgbClr val="000000"/>
                </a:solidFill>
                <a:latin typeface="微软雅黑"/>
              </a:rPr>
              <a:t>AI辅助教学应用介绍</a:t>
            </a:r>
          </a:p>
        </p:txBody>
      </p:sp>
      <p:sp>
        <p:nvSpPr>
          <p:cNvPr id="3" name="New shape"/>
          <p:cNvSpPr/>
          <p:nvPr/>
        </p:nvSpPr>
        <p:spPr>
          <a:xfrm>
            <a:off x="622800" y="3101012"/>
            <a:ext cx="11016000" cy="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4" name="New shape"/>
          <p:cNvSpPr/>
          <p:nvPr/>
        </p:nvSpPr>
        <p:spPr>
          <a:xfrm>
            <a:off x="611778" y="3101012"/>
            <a:ext cx="11038043"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3000" b="1" i="0" dirty="1">
                <a:solidFill>
                  <a:srgbClr val="0090FF"/>
                </a:solidFill>
                <a:latin typeface="微软雅黑"/>
              </a:rPr>
              <a:t>探索人工智能革新教育方式</a:t>
            </a:r>
          </a:p>
        </p:txBody>
      </p:sp>
      <p:sp>
        <p:nvSpPr>
          <p:cNvPr id="5" name="New shape"/>
          <p:cNvSpPr/>
          <p:nvPr/>
        </p:nvSpPr>
        <p:spPr>
          <a:xfrm>
            <a:off x="622800" y="4138369"/>
            <a:ext cx="11016000" cy="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6" name="New shape"/>
          <p:cNvSpPr/>
          <p:nvPr/>
        </p:nvSpPr>
        <p:spPr>
          <a:xfrm>
            <a:off x="622800" y="4138369"/>
            <a:ext cx="11016000" cy="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7" name="New shape"/>
          <p:cNvSpPr/>
          <p:nvPr/>
        </p:nvSpPr>
        <p:spPr>
          <a:xfrm>
            <a:off x="622800" y="4138369"/>
            <a:ext cx="11016000" cy="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8" name="New shape"/>
          <p:cNvSpPr/>
          <p:nvPr/>
        </p:nvSpPr>
        <p:spPr>
          <a:xfrm>
            <a:off x="611778" y="4138368"/>
            <a:ext cx="11038043" cy="45193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1575" b="0" i="0" dirty="1">
                <a:solidFill>
                  <a:srgbClr val="000000"/>
                </a:solidFill>
                <a:latin typeface="微软雅黑"/>
              </a:rPr>
              <a:t>作者：这是一个outline生成的测试</a:t>
            </a:r>
          </a:p>
        </p:txBody>
      </p:sp>
      <p:sp>
        <p:nvSpPr>
          <p:cNvPr id="9" name="New shape"/>
          <p:cNvSpPr/>
          <p:nvPr/>
        </p:nvSpPr>
        <p:spPr>
          <a:xfrm>
            <a:off x="611778" y="4740950"/>
            <a:ext cx="11038043" cy="45193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1575" b="0" i="0" dirty="1">
                <a:solidFill>
                  <a:srgbClr val="000000"/>
                </a:solidFill>
                <a:latin typeface="微软雅黑"/>
              </a:rPr>
              <a:t>汇报时间: 2024/07/18</a:t>
            </a:r>
          </a:p>
        </p:txBody>
      </p:sp>
    </p:spTree>
  </p:cSld>
  <p:clrMapOvr>
    <a:masterClrMapping/>
  </p:clrMapOvr>
  <p:transition spd="fast"/>
  <p:timing>
    <p:tnLst>
      <p:par>
        <p:cTn id="1"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教学内容与课堂组织评估</a:t>
            </a:r>
          </a:p>
        </p:txBody>
      </p:sp>
      <p:sp>
        <p:nvSpPr>
          <p:cNvPr id="4" name="New shape"/>
          <p:cNvSpPr/>
          <p:nvPr/>
        </p:nvSpPr>
        <p:spPr>
          <a:xfrm>
            <a:off x="1558800" y="2878466"/>
            <a:ext cx="2744215" cy="153315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latin typeface="微软雅黑"/>
              </a:rPr>
              <a:t>利用AI技术，可以根据学生的学习情况和兴趣，智能生成个性化的教学内容，提高学生的学习效果。</a:t>
            </a:r>
          </a:p>
        </p:txBody>
      </p:sp>
      <p:sp>
        <p:nvSpPr>
          <p:cNvPr id="5" name="New shape"/>
          <p:cNvSpPr/>
          <p:nvPr/>
        </p:nvSpPr>
        <p:spPr>
          <a:xfrm>
            <a:off x="1556410" y="1627200"/>
            <a:ext cx="2580658" cy="1124265"/>
          </a:xfrm>
          <a:prstGeom prst="roundRect">
            <a:avLst>
              <a:gd name="adj" fmla="val 10888"/>
            </a:avLst>
          </a:prstGeom>
          <a:solidFill>
            <a:srgbClr val="E0F2FF"/>
          </a:solidFill>
          <a:ln w="6350">
            <a:solidFill>
              <a:srgbClr val="0F35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0090FF"/>
                </a:solidFill>
                <a:latin typeface="微软雅黑"/>
              </a:rPr>
              <a:t>AI在教学内容设计中的应用</a:t>
            </a:r>
          </a:p>
        </p:txBody>
      </p:sp>
      <p:sp>
        <p:nvSpPr>
          <p:cNvPr id="6" name="New shape"/>
          <p:cNvSpPr/>
          <p:nvPr/>
        </p:nvSpPr>
        <p:spPr>
          <a:xfrm>
            <a:off x="4430015" y="2878465"/>
            <a:ext cx="2744215" cy="153315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latin typeface="微软雅黑"/>
              </a:rPr>
              <a:t>AI可以帮助老师进行课堂组织，如自动调整课堂节奏，提醒学生注意力集中，使课堂更加高效有序。</a:t>
            </a:r>
          </a:p>
        </p:txBody>
      </p:sp>
      <p:sp>
        <p:nvSpPr>
          <p:cNvPr id="7" name="New shape"/>
          <p:cNvSpPr/>
          <p:nvPr/>
        </p:nvSpPr>
        <p:spPr>
          <a:xfrm>
            <a:off x="4427625" y="1627200"/>
            <a:ext cx="2580660" cy="1124265"/>
          </a:xfrm>
          <a:prstGeom prst="roundRect">
            <a:avLst>
              <a:gd name="adj" fmla="val 10888"/>
            </a:avLst>
          </a:prstGeom>
          <a:solidFill>
            <a:srgbClr val="E0F2FF"/>
          </a:solidFill>
          <a:ln w="6350">
            <a:solidFill>
              <a:srgbClr val="0F35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0090FF"/>
                </a:solidFill>
                <a:latin typeface="微软雅黑"/>
              </a:rPr>
              <a:t>AI在课堂组织中的角色</a:t>
            </a:r>
          </a:p>
        </p:txBody>
      </p:sp>
      <p:sp>
        <p:nvSpPr>
          <p:cNvPr id="8" name="New shape"/>
          <p:cNvSpPr/>
          <p:nvPr/>
        </p:nvSpPr>
        <p:spPr>
          <a:xfrm>
            <a:off x="7301229" y="2878466"/>
            <a:ext cx="2744216" cy="153315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latin typeface="微软雅黑"/>
              </a:rPr>
              <a:t>AI能够通过分析学生的学习数据，进行精准的教学评估，为老师提供反馈，帮助改进教学方法。</a:t>
            </a:r>
          </a:p>
        </p:txBody>
      </p:sp>
      <p:sp>
        <p:nvSpPr>
          <p:cNvPr id="9" name="New shape"/>
          <p:cNvSpPr/>
          <p:nvPr/>
        </p:nvSpPr>
        <p:spPr>
          <a:xfrm>
            <a:off x="7298841" y="1627200"/>
            <a:ext cx="2580658" cy="1124266"/>
          </a:xfrm>
          <a:prstGeom prst="roundRect">
            <a:avLst>
              <a:gd name="adj" fmla="val 10888"/>
            </a:avLst>
          </a:prstGeom>
          <a:solidFill>
            <a:srgbClr val="E0F2FF"/>
          </a:solidFill>
          <a:ln w="6350">
            <a:solidFill>
              <a:srgbClr val="0F35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0090FF"/>
                </a:solidFill>
                <a:latin typeface="微软雅黑"/>
              </a:rPr>
              <a:t>AI在教学评估中的作用</a:t>
            </a:r>
          </a:p>
        </p:txBody>
      </p:sp>
    </p:spTree>
  </p:cSld>
  <p:clrMapOvr>
    <a:masterClrMapping/>
  </p:clrMapOvr>
  <p:transition spd="fast"/>
  <p:timing>
    <p:tnLst>
      <p:par>
        <p:cTn id="1"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ln>
            <a:noFill/>
          </a:ln>
        </p:spPr>
      </p:pic>
      <p:pic>
        <p:nvPicPr>
          <p:cNvPr id="3" name="New picture"/>
          <p:cNvPicPr/>
          <p:nvPr/>
        </p:nvPicPr>
        <p:blipFill>
          <a:blip r:embed="rId4"/>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0090FF"/>
                </a:solidFill>
                <a:latin typeface="微软雅黑"/>
              </a:rPr>
              <a:t>03</a:t>
            </a:r>
          </a:p>
        </p:txBody>
      </p:sp>
      <p:sp>
        <p:nvSpPr>
          <p:cNvPr id="5"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0F3558"/>
                </a:solidFill>
                <a:latin typeface="微软雅黑"/>
              </a:rPr>
              <a:t>AI助教系统实例分析</a:t>
            </a:r>
          </a:p>
        </p:txBody>
      </p:sp>
    </p:spTree>
  </p:cSld>
  <p:clrMapOvr>
    <a:masterClrMapping/>
  </p:clrMapOvr>
  <p:transition spd="fast"/>
  <p:timing>
    <p:tnLst>
      <p:par>
        <p:cTn id="1"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a:blip r:embed="rId5"/>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“新城市科学”课程案例</a:t>
            </a:r>
          </a:p>
        </p:txBody>
      </p:sp>
      <p:sp>
        <p:nvSpPr>
          <p:cNvPr id="4" name="New shape"/>
          <p:cNvSpPr/>
          <p:nvPr/>
        </p:nvSpPr>
        <p:spPr>
          <a:xfrm>
            <a:off x="1558800" y="3011880"/>
            <a:ext cx="2744215" cy="2488511"/>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新城市科学课程介绍</a:t>
            </a:r>
            <a:br>
              <a:rPr sz="1800" dirty="1">
                <a:latin typeface="微软雅黑"/>
              </a:rPr>
            </a:br>
          </a:p>
          <a:p>
            <a:pPr algn="l">
              <a:lnSpc>
                <a:spcPct val="150000"/>
              </a:lnSpc>
            </a:pPr>
            <a:r>
              <a:rPr sz="1575" b="0" i="0" dirty="1">
                <a:solidFill>
                  <a:srgbClr val="000000"/>
                </a:solidFill>
                <a:latin typeface="微软雅黑"/>
              </a:rPr>
              <a:t>“新城市科学”是一门研究城市发展、规划与管理的综合性课程，旨在培养学生对城市发展的全面理解与实践能力。</a:t>
            </a:r>
          </a:p>
        </p:txBody>
      </p:sp>
      <p:sp>
        <p:nvSpPr>
          <p:cNvPr id="5" name="New shape"/>
          <p:cNvSpPr/>
          <p:nvPr/>
        </p:nvSpPr>
        <p:spPr>
          <a:xfrm>
            <a:off x="4430015" y="3011879"/>
            <a:ext cx="2744215" cy="280887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AI助教系统在课程中的应用</a:t>
            </a:r>
            <a:br>
              <a:rPr sz="1800" dirty="1">
                <a:latin typeface="微软雅黑"/>
              </a:rPr>
            </a:br>
          </a:p>
          <a:p>
            <a:pPr algn="l">
              <a:lnSpc>
                <a:spcPct val="150000"/>
              </a:lnSpc>
            </a:pPr>
            <a:r>
              <a:rPr sz="1575" b="0" i="0" dirty="1">
                <a:solidFill>
                  <a:srgbClr val="000000"/>
                </a:solidFill>
                <a:latin typeface="微软雅黑"/>
              </a:rPr>
              <a:t>通过AI助教系统，学生可以获取个性化的学习资源和答疑服务，提高学习效率和成绩，同时减轻教师的工作负担。</a:t>
            </a:r>
          </a:p>
        </p:txBody>
      </p:sp>
      <p:sp>
        <p:nvSpPr>
          <p:cNvPr id="6" name="New shape"/>
          <p:cNvSpPr/>
          <p:nvPr/>
        </p:nvSpPr>
        <p:spPr>
          <a:xfrm>
            <a:off x="7301229" y="3011879"/>
            <a:ext cx="2744216" cy="280887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课程案例分析及效果评估</a:t>
            </a:r>
            <a:br>
              <a:rPr sz="1800" dirty="1">
                <a:latin typeface="微软雅黑"/>
              </a:rPr>
            </a:br>
          </a:p>
          <a:p>
            <a:pPr algn="l">
              <a:lnSpc>
                <a:spcPct val="150000"/>
              </a:lnSpc>
            </a:pPr>
            <a:r>
              <a:rPr sz="1575" b="0" i="0" dirty="1">
                <a:solidFill>
                  <a:srgbClr val="000000"/>
                </a:solidFill>
                <a:latin typeface="微软雅黑"/>
              </a:rPr>
              <a:t>通过对“新城市科学”课程案例的分析，评估AI助教系统在该课程中的实际效果，为进一步优化教学提供参考依据。</a:t>
            </a:r>
          </a:p>
        </p:txBody>
      </p:sp>
      <p:pic>
        <p:nvPicPr>
          <p:cNvPr id="7" name="New picture"/>
          <p:cNvPicPr/>
          <p:nvPr/>
        </p:nvPicPr>
        <p:blipFill>
          <a:blip r:embed="rId4"/>
          <a:srcRect/>
          <a:stretch>
            <a:fillRect/>
          </a:stretch>
        </p:blipFill>
        <p:spPr>
          <a:xfrm>
            <a:off x="1558800" y="1342800"/>
            <a:ext cx="2738736" cy="1540539"/>
          </a:xfrm>
          <a:prstGeom prst="rect"/>
          <a:ln>
            <a:noFill/>
          </a:ln>
        </p:spPr>
      </p:pic>
      <p:pic>
        <p:nvPicPr>
          <p:cNvPr id="8" name="New picture"/>
          <p:cNvPicPr/>
          <p:nvPr/>
        </p:nvPicPr>
        <p:blipFill>
          <a:blip r:embed="rId4"/>
          <a:srcRect/>
          <a:stretch>
            <a:fillRect/>
          </a:stretch>
        </p:blipFill>
        <p:spPr>
          <a:xfrm>
            <a:off x="4430015" y="1342800"/>
            <a:ext cx="2738736" cy="1540539"/>
          </a:xfrm>
          <a:prstGeom prst="rect"/>
          <a:ln>
            <a:noFill/>
          </a:ln>
        </p:spPr>
      </p:pic>
      <p:pic>
        <p:nvPicPr>
          <p:cNvPr id="9" name="New picture"/>
          <p:cNvPicPr/>
          <p:nvPr/>
        </p:nvPicPr>
        <p:blipFill>
          <a:blip r:embed="rId4"/>
          <a:srcRect/>
          <a:stretch>
            <a:fillRect/>
          </a:stretch>
        </p:blipFill>
        <p:spPr>
          <a:xfrm>
            <a:off x="7301230" y="1342800"/>
            <a:ext cx="2738736" cy="1540539"/>
          </a:xfrm>
          <a:prstGeom prst="rect"/>
          <a:ln>
            <a:noFill/>
          </a:ln>
        </p:spPr>
      </p:pic>
    </p:spTree>
  </p:cSld>
  <p:clrMapOvr>
    <a:masterClrMapping/>
  </p:clrMapOvr>
  <p:transition spd="fast"/>
  <p:timing>
    <p:tnLst>
      <p:par>
        <p:cTn id="1"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提升答题正确率策略</a:t>
            </a:r>
          </a:p>
        </p:txBody>
      </p:sp>
      <p:sp>
        <p:nvSpPr>
          <p:cNvPr id="4" name="New shape"/>
          <p:cNvSpPr/>
          <p:nvPr/>
        </p:nvSpPr>
        <p:spPr>
          <a:xfrm>
            <a:off x="1558799" y="1627201"/>
            <a:ext cx="3031739" cy="3267239"/>
          </a:xfrm>
          <a:prstGeom prst="roundRect">
            <a:avLst>
              <a:gd name="adj" fmla="val 10032"/>
            </a:avLst>
          </a:prstGeom>
          <a:solidFill>
            <a:srgbClr val="E0F2FF"/>
          </a:solidFill>
          <a:ln w="6350">
            <a:solidFill>
              <a:srgbClr val="009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0090FF"/>
                </a:solidFill>
                <a:latin typeface="微软雅黑"/>
              </a:rPr>
              <a:t>智能识别答题</a:t>
            </a:r>
            <a:br>
              <a:rPr sz="1800" dirty="1">
                <a:latin typeface="微软雅黑"/>
              </a:rPr>
            </a:br>
          </a:p>
          <a:p>
            <a:pPr algn="l">
              <a:lnSpc>
                <a:spcPct val="150000"/>
              </a:lnSpc>
            </a:pPr>
            <a:r>
              <a:rPr sz="1575" b="0" i="0" dirty="1">
                <a:solidFill>
                  <a:srgbClr val="000000"/>
                </a:solidFill>
                <a:latin typeface="微软雅黑"/>
              </a:rPr>
              <a:t>AI助教系统通过深度学习，能够智能识别学生答题内容，有效提升答题正确率。</a:t>
            </a:r>
            <a:br>
              <a:rPr sz="1800" dirty="1">
                <a:latin typeface="微软雅黑"/>
              </a:rPr>
            </a:br>
          </a:p>
        </p:txBody>
      </p:sp>
      <p:sp>
        <p:nvSpPr>
          <p:cNvPr id="5" name="New shape"/>
          <p:cNvSpPr/>
          <p:nvPr/>
        </p:nvSpPr>
        <p:spPr>
          <a:xfrm>
            <a:off x="4717538" y="1627201"/>
            <a:ext cx="3040501" cy="3267239"/>
          </a:xfrm>
          <a:prstGeom prst="roundRect">
            <a:avLst>
              <a:gd name="adj" fmla="val 10000"/>
            </a:avLst>
          </a:prstGeom>
          <a:solidFill>
            <a:srgbClr val="E0F2FF"/>
          </a:solidFill>
          <a:ln w="6350">
            <a:solidFill>
              <a:srgbClr val="009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0090FF"/>
                </a:solidFill>
                <a:latin typeface="微软雅黑"/>
              </a:rPr>
              <a:t>个性化推荐学习</a:t>
            </a:r>
            <a:br>
              <a:rPr sz="1800" dirty="1">
                <a:latin typeface="微软雅黑"/>
              </a:rPr>
            </a:br>
          </a:p>
          <a:p>
            <a:pPr algn="l">
              <a:lnSpc>
                <a:spcPct val="150000"/>
              </a:lnSpc>
            </a:pPr>
            <a:r>
              <a:rPr sz="1575" b="0" i="0" dirty="1">
                <a:solidFill>
                  <a:srgbClr val="000000"/>
                </a:solidFill>
                <a:latin typeface="微软雅黑"/>
              </a:rPr>
              <a:t>AI助教系统根据学生的学习情况和能力，提供个性化的学习资源推荐，帮助学生更高效地学习。</a:t>
            </a:r>
            <a:br>
              <a:rPr sz="1800" dirty="1">
                <a:latin typeface="微软雅黑"/>
              </a:rPr>
            </a:br>
          </a:p>
        </p:txBody>
      </p:sp>
      <p:sp>
        <p:nvSpPr>
          <p:cNvPr id="6" name="New shape"/>
          <p:cNvSpPr/>
          <p:nvPr/>
        </p:nvSpPr>
        <p:spPr>
          <a:xfrm>
            <a:off x="7885040" y="1627202"/>
            <a:ext cx="3040503" cy="3267239"/>
          </a:xfrm>
          <a:prstGeom prst="roundRect">
            <a:avLst>
              <a:gd name="adj" fmla="val 10000"/>
            </a:avLst>
          </a:prstGeom>
          <a:solidFill>
            <a:srgbClr val="E0F2FF"/>
          </a:solidFill>
          <a:ln w="6350">
            <a:solidFill>
              <a:srgbClr val="009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0090FF"/>
                </a:solidFill>
                <a:latin typeface="微软雅黑"/>
              </a:rPr>
              <a:t>实时反馈与指导</a:t>
            </a:r>
            <a:br>
              <a:rPr sz="1800" dirty="1">
                <a:latin typeface="微软雅黑"/>
              </a:rPr>
            </a:br>
          </a:p>
          <a:p>
            <a:pPr algn="l">
              <a:lnSpc>
                <a:spcPct val="150000"/>
              </a:lnSpc>
            </a:pPr>
            <a:r>
              <a:rPr sz="1575" b="0" i="0" dirty="1">
                <a:solidFill>
                  <a:srgbClr val="000000"/>
                </a:solidFill>
                <a:latin typeface="微软雅黑"/>
              </a:rPr>
              <a:t>AI助教系统能够实时监控学生的答题情况，及时给出反馈和指导，帮助学生纠正错误，提高答题正确率。</a:t>
            </a:r>
            <a:br>
              <a:rPr sz="1800" dirty="1">
                <a:latin typeface="微软雅黑"/>
              </a:rPr>
            </a:br>
          </a:p>
        </p:txBody>
      </p:sp>
    </p:spTree>
  </p:cSld>
  <p:clrMapOvr>
    <a:masterClrMapping/>
  </p:clrMapOvr>
  <p:transition spd="fast"/>
  <p:timing>
    <p:tnLst>
      <p:par>
        <p:cTn id="1"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附带详细答题解释</a:t>
            </a:r>
          </a:p>
        </p:txBody>
      </p:sp>
      <p:sp>
        <p:nvSpPr>
          <p:cNvPr id="4" name="New shape"/>
          <p:cNvSpPr/>
          <p:nvPr/>
        </p:nvSpPr>
        <p:spPr>
          <a:xfrm>
            <a:off x="6458401" y="1555200"/>
            <a:ext cx="4545078" cy="1493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AI助教系统的功能解析</a:t>
            </a:r>
          </a:p>
          <a:p>
            <a:pPr algn="l">
              <a:lnSpc>
                <a:spcPct val="150000"/>
              </a:lnSpc>
            </a:pPr>
            <a:r>
              <a:rPr sz="1575" b="0" i="0" dirty="1">
                <a:solidFill>
                  <a:srgbClr val="000000"/>
                </a:solidFill>
                <a:latin typeface="微软雅黑"/>
              </a:rPr>
              <a:t>AI助教系统能够进行智能答疑，自动批改作业以及提供个性化学习建议，极大地提高了教学效率和学生的学习体验。</a:t>
            </a:r>
          </a:p>
        </p:txBody>
      </p:sp>
      <p:sp>
        <p:nvSpPr>
          <p:cNvPr id="5" name="New shape"/>
          <p:cNvSpPr/>
          <p:nvPr/>
        </p:nvSpPr>
        <p:spPr>
          <a:xfrm>
            <a:off x="981860" y="2390401"/>
            <a:ext cx="4545077" cy="1493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dirty="1">
                <a:solidFill>
                  <a:srgbClr val="0090FF"/>
                </a:solidFill>
                <a:latin typeface="微软雅黑"/>
              </a:rPr>
              <a:t>AI助教系统的运作流程</a:t>
            </a:r>
          </a:p>
          <a:p>
            <a:pPr algn="r">
              <a:lnSpc>
                <a:spcPct val="150000"/>
              </a:lnSpc>
            </a:pPr>
            <a:r>
              <a:rPr sz="1575" b="0" i="0" dirty="1">
                <a:solidFill>
                  <a:srgbClr val="000000"/>
                </a:solidFill>
                <a:latin typeface="微软雅黑"/>
              </a:rPr>
              <a:t>AI助教系统通过收集学生的学习数据，运用算法进行分析，然后生成个性化的学习计划和反馈，帮助学生提高学习效果。</a:t>
            </a:r>
          </a:p>
        </p:txBody>
      </p:sp>
      <p:sp>
        <p:nvSpPr>
          <p:cNvPr id="6" name="New shape"/>
          <p:cNvSpPr/>
          <p:nvPr/>
        </p:nvSpPr>
        <p:spPr>
          <a:xfrm>
            <a:off x="6458401" y="3365807"/>
            <a:ext cx="4554174" cy="1493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AI助教系统的实际应用效果</a:t>
            </a:r>
          </a:p>
          <a:p>
            <a:pPr algn="l">
              <a:lnSpc>
                <a:spcPct val="150000"/>
              </a:lnSpc>
            </a:pPr>
            <a:r>
              <a:rPr sz="1575" b="0" i="0" dirty="1">
                <a:solidFill>
                  <a:srgbClr val="000000"/>
                </a:solidFill>
                <a:latin typeface="微软雅黑"/>
              </a:rPr>
              <a:t>在多个学校和教育机构的应用中，AI助教系统已经取得了显著的效果，学生的学习成绩和满意度都有了大幅度的提高。</a:t>
            </a:r>
          </a:p>
        </p:txBody>
      </p:sp>
      <p:sp>
        <p:nvSpPr>
          <p:cNvPr id="7" name="New shape"/>
          <p:cNvSpPr/>
          <p:nvPr/>
        </p:nvSpPr>
        <p:spPr>
          <a:xfrm>
            <a:off x="5965200" y="1926000"/>
            <a:ext cx="39600" cy="4644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10" name="New shape"/>
          <p:cNvSpPr/>
          <p:nvPr/>
        </p:nvSpPr>
        <p:spPr>
          <a:xfrm>
            <a:off x="5965200" y="2761201"/>
            <a:ext cx="39600" cy="604606"/>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1"/>
            <a:ext cx="309600" cy="396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1"/>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13" name="New shape"/>
          <p:cNvSpPr/>
          <p:nvPr/>
        </p:nvSpPr>
        <p:spPr>
          <a:xfrm>
            <a:off x="5965200" y="3736607"/>
            <a:ext cx="39600" cy="4572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546347"/>
            <a:ext cx="309600" cy="396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365807"/>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ln>
            <a:noFill/>
          </a:ln>
        </p:spPr>
      </p:pic>
      <p:pic>
        <p:nvPicPr>
          <p:cNvPr id="3" name="New picture"/>
          <p:cNvPicPr/>
          <p:nvPr/>
        </p:nvPicPr>
        <p:blipFill>
          <a:blip r:embed="rId4"/>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0090FF"/>
                </a:solidFill>
                <a:latin typeface="微软雅黑"/>
              </a:rPr>
              <a:t>04</a:t>
            </a:r>
          </a:p>
        </p:txBody>
      </p:sp>
      <p:sp>
        <p:nvSpPr>
          <p:cNvPr id="5"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0F3558"/>
                </a:solidFill>
                <a:latin typeface="微软雅黑"/>
              </a:rPr>
              <a:t>AI赋能教学未来展望</a:t>
            </a:r>
          </a:p>
        </p:txBody>
      </p:sp>
    </p:spTree>
  </p:cSld>
  <p:clrMapOvr>
    <a:masterClrMapping/>
  </p:clrMapOvr>
  <p:transition spd="fast"/>
  <p:timing>
    <p:tnLst>
      <p:par>
        <p:cTn id="1"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清华大学AI教学试点计划</a:t>
            </a:r>
          </a:p>
        </p:txBody>
      </p:sp>
      <p:sp>
        <p:nvSpPr>
          <p:cNvPr id="4" name="New shape"/>
          <p:cNvSpPr/>
          <p:nvPr/>
        </p:nvSpPr>
        <p:spPr>
          <a:xfrm>
            <a:off x="1774800" y="1555200"/>
            <a:ext cx="8016003" cy="1046891"/>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AI教学试点计划概述</a:t>
            </a:r>
            <a:br>
              <a:rPr sz="1800" dirty="1">
                <a:latin typeface="微软雅黑"/>
              </a:rPr>
            </a:br>
          </a:p>
          <a:p>
            <a:pPr algn="l">
              <a:lnSpc>
                <a:spcPct val="150000"/>
              </a:lnSpc>
            </a:pPr>
            <a:r>
              <a:rPr sz="1575" b="0" i="0" dirty="1">
                <a:solidFill>
                  <a:srgbClr val="000000"/>
                </a:solidFill>
                <a:latin typeface="微软雅黑"/>
              </a:rPr>
              <a:t>清华大学AI教学试点计划，旨在探索人工智能如何赋能未来教学，提升教学质量和效率。</a:t>
            </a:r>
          </a:p>
        </p:txBody>
      </p:sp>
      <p:sp>
        <p:nvSpPr>
          <p:cNvPr id="5" name="New shape"/>
          <p:cNvSpPr/>
          <p:nvPr/>
        </p:nvSpPr>
        <p:spPr>
          <a:xfrm>
            <a:off x="1774800" y="2729091"/>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AI在教学中的实际应用</a:t>
            </a:r>
            <a:br>
              <a:rPr sz="1800" dirty="1">
                <a:latin typeface="微软雅黑"/>
              </a:rPr>
            </a:br>
          </a:p>
          <a:p>
            <a:pPr algn="l">
              <a:lnSpc>
                <a:spcPct val="150000"/>
              </a:lnSpc>
            </a:pPr>
            <a:r>
              <a:rPr sz="1575" b="0" i="0" dirty="1">
                <a:solidFill>
                  <a:srgbClr val="000000"/>
                </a:solidFill>
                <a:latin typeface="微软雅黑"/>
              </a:rPr>
              <a:t>通过实例展示AI如何改变传统教学模式，如智能推荐、自适应学习等，以适应每个学生的学习需求和速度。</a:t>
            </a:r>
          </a:p>
        </p:txBody>
      </p:sp>
      <p:sp>
        <p:nvSpPr>
          <p:cNvPr id="6" name="New shape"/>
          <p:cNvSpPr/>
          <p:nvPr/>
        </p:nvSpPr>
        <p:spPr>
          <a:xfrm>
            <a:off x="1774800" y="4263387"/>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AI教学试点计划的成果与展望</a:t>
            </a:r>
            <a:br>
              <a:rPr sz="1800" dirty="1">
                <a:latin typeface="微软雅黑"/>
              </a:rPr>
            </a:br>
          </a:p>
          <a:p>
            <a:pPr algn="l">
              <a:lnSpc>
                <a:spcPct val="150000"/>
              </a:lnSpc>
            </a:pPr>
            <a:r>
              <a:rPr sz="1575" b="0" i="0" dirty="1">
                <a:solidFill>
                  <a:srgbClr val="000000"/>
                </a:solidFill>
                <a:latin typeface="微软雅黑"/>
              </a:rPr>
              <a:t>分析清华大学AI教学试点计划的实施效果，同时展望未来AI在教育领域的更多可能性和挑战。</a:t>
            </a:r>
          </a:p>
        </p:txBody>
      </p:sp>
      <p:sp>
        <p:nvSpPr>
          <p:cNvPr id="7" name="New shape"/>
          <p:cNvSpPr/>
          <p:nvPr/>
        </p:nvSpPr>
        <p:spPr>
          <a:xfrm>
            <a:off x="1270800" y="1555200"/>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8" name="New shape"/>
          <p:cNvSpPr/>
          <p:nvPr/>
        </p:nvSpPr>
        <p:spPr>
          <a:xfrm>
            <a:off x="1270800" y="2729091"/>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9" name="New shape"/>
          <p:cNvSpPr/>
          <p:nvPr/>
        </p:nvSpPr>
        <p:spPr>
          <a:xfrm>
            <a:off x="1270800" y="4263387"/>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AI深度介入课程创新</a:t>
            </a:r>
          </a:p>
        </p:txBody>
      </p:sp>
      <p:sp>
        <p:nvSpPr>
          <p:cNvPr id="4" name="New shape"/>
          <p:cNvSpPr/>
          <p:nvPr/>
        </p:nvSpPr>
        <p:spPr>
          <a:xfrm>
            <a:off x="1558800" y="1627200"/>
            <a:ext cx="2744215" cy="2488511"/>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AI课程设计优化</a:t>
            </a:r>
            <a:br>
              <a:rPr sz="1800" dirty="1">
                <a:latin typeface="微软雅黑"/>
              </a:rPr>
            </a:br>
          </a:p>
          <a:p>
            <a:pPr algn="l">
              <a:lnSpc>
                <a:spcPct val="150000"/>
              </a:lnSpc>
            </a:pPr>
            <a:r>
              <a:rPr sz="1575" b="0" i="0" dirty="1">
                <a:solidFill>
                  <a:srgbClr val="000000"/>
                </a:solidFill>
                <a:latin typeface="微软雅黑"/>
              </a:rPr>
              <a:t>通过AI技术，可以对课程内容、教学方式进行个性化设计和优化，满足不同学生的学习需求和兴趣，提高学习效率和效果。</a:t>
            </a:r>
          </a:p>
        </p:txBody>
      </p:sp>
      <p:sp>
        <p:nvSpPr>
          <p:cNvPr id="5" name="New shape"/>
          <p:cNvSpPr/>
          <p:nvPr/>
        </p:nvSpPr>
        <p:spPr>
          <a:xfrm>
            <a:off x="4430015" y="1627200"/>
            <a:ext cx="2744215" cy="2488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AI辅助教学实施</a:t>
            </a:r>
            <a:br>
              <a:rPr sz="1800" dirty="1">
                <a:latin typeface="微软雅黑"/>
              </a:rPr>
            </a:br>
          </a:p>
          <a:p>
            <a:pPr algn="l">
              <a:lnSpc>
                <a:spcPct val="150000"/>
              </a:lnSpc>
            </a:pPr>
            <a:r>
              <a:rPr sz="1575" b="0" i="0" dirty="1">
                <a:solidFill>
                  <a:srgbClr val="000000"/>
                </a:solidFill>
                <a:latin typeface="微软雅黑"/>
              </a:rPr>
              <a:t>利用AI技术，可以实现智能互动、自动批改、个性化推荐等功能，极大地减轻教师的工作负担，同时也能提高教学质量和效果。</a:t>
            </a:r>
          </a:p>
        </p:txBody>
      </p:sp>
      <p:sp>
        <p:nvSpPr>
          <p:cNvPr id="6" name="New shape"/>
          <p:cNvSpPr/>
          <p:nvPr/>
        </p:nvSpPr>
        <p:spPr>
          <a:xfrm>
            <a:off x="7301229" y="1627200"/>
            <a:ext cx="2744216" cy="2488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AI教学评估提升</a:t>
            </a:r>
            <a:br>
              <a:rPr sz="1800" dirty="1">
                <a:latin typeface="微软雅黑"/>
              </a:rPr>
            </a:br>
          </a:p>
          <a:p>
            <a:pPr algn="l">
              <a:lnSpc>
                <a:spcPct val="150000"/>
              </a:lnSpc>
            </a:pPr>
            <a:r>
              <a:rPr sz="1575" b="0" i="0" dirty="1">
                <a:solidFill>
                  <a:srgbClr val="000000"/>
                </a:solidFill>
                <a:latin typeface="微软雅黑"/>
              </a:rPr>
              <a:t>AI可以对学生的学习过程和结果进行全面、深入的分析和评估，为教学改进提供科学依据，使教学更加精准、有效。</a:t>
            </a:r>
          </a:p>
        </p:txBody>
      </p:sp>
    </p:spTree>
  </p:cSld>
  <p:clrMapOvr>
    <a:masterClrMapping/>
  </p:clrMapOvr>
  <p:transition spd="fast"/>
  <p:timing>
    <p:tnLst>
      <p:par>
        <p:cTn id="1"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a:blip r:embed="rId5"/>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提升教学效率与质量</a:t>
            </a:r>
          </a:p>
        </p:txBody>
      </p:sp>
      <p:sp>
        <p:nvSpPr>
          <p:cNvPr id="4" name="New shape"/>
          <p:cNvSpPr/>
          <p:nvPr/>
        </p:nvSpPr>
        <p:spPr>
          <a:xfrm>
            <a:off x="1558800" y="3011879"/>
            <a:ext cx="2744215" cy="28489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智能教学工具的应用</a:t>
            </a:r>
            <a:br>
              <a:rPr sz="1800" dirty="1">
                <a:latin typeface="微软雅黑"/>
              </a:rPr>
            </a:br>
          </a:p>
          <a:p>
            <a:pPr algn="l">
              <a:lnSpc>
                <a:spcPct val="150000"/>
              </a:lnSpc>
            </a:pPr>
            <a:r>
              <a:rPr sz="1575" b="0" i="0" dirty="1">
                <a:solidFill>
                  <a:srgbClr val="000000"/>
                </a:solidFill>
                <a:latin typeface="微软雅黑"/>
              </a:rPr>
              <a:t>利用AI技术，我们可以创建各种智能教学工具，如智能问答系统、自动批改系统等，这些工具可以极大地提高教学效率，减少教师的工作负担。</a:t>
            </a:r>
          </a:p>
        </p:txBody>
      </p:sp>
      <p:sp>
        <p:nvSpPr>
          <p:cNvPr id="5" name="New shape"/>
          <p:cNvSpPr/>
          <p:nvPr/>
        </p:nvSpPr>
        <p:spPr>
          <a:xfrm>
            <a:off x="4430015" y="3011879"/>
            <a:ext cx="2744215" cy="28489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个性化教学的实现</a:t>
            </a:r>
            <a:br>
              <a:rPr sz="1800" dirty="1">
                <a:latin typeface="微软雅黑"/>
              </a:rPr>
            </a:br>
          </a:p>
          <a:p>
            <a:pPr algn="l">
              <a:lnSpc>
                <a:spcPct val="150000"/>
              </a:lnSpc>
            </a:pPr>
            <a:r>
              <a:rPr sz="1575" b="0" i="0" dirty="1">
                <a:solidFill>
                  <a:srgbClr val="000000"/>
                </a:solidFill>
                <a:latin typeface="微软雅黑"/>
              </a:rPr>
              <a:t>AI可以根据每个学生的学习情况和能力，为他们提供个性化的学习路径和资源，从而提高教学质量，使每个学生都能得到最适合自己的教育。</a:t>
            </a:r>
          </a:p>
        </p:txBody>
      </p:sp>
      <p:sp>
        <p:nvSpPr>
          <p:cNvPr id="6" name="New shape"/>
          <p:cNvSpPr/>
          <p:nvPr/>
        </p:nvSpPr>
        <p:spPr>
          <a:xfrm>
            <a:off x="7301229" y="3011879"/>
            <a:ext cx="2744216" cy="280887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数据分析在教学中的应用</a:t>
            </a:r>
            <a:br>
              <a:rPr sz="1800" dirty="1">
                <a:latin typeface="微软雅黑"/>
              </a:rPr>
            </a:br>
          </a:p>
          <a:p>
            <a:pPr algn="l">
              <a:lnSpc>
                <a:spcPct val="150000"/>
              </a:lnSpc>
            </a:pPr>
            <a:r>
              <a:rPr sz="1575" b="0" i="0" dirty="1">
                <a:solidFill>
                  <a:srgbClr val="000000"/>
                </a:solidFill>
                <a:latin typeface="微软雅黑"/>
              </a:rPr>
              <a:t>通过收集和分析学生的学习数据，AI可以帮助教师了解学生的学习情况和问题，从而调整教学方法和策略，提高教学效果。</a:t>
            </a:r>
          </a:p>
        </p:txBody>
      </p:sp>
      <p:pic>
        <p:nvPicPr>
          <p:cNvPr id="7" name="New picture"/>
          <p:cNvPicPr/>
          <p:nvPr/>
        </p:nvPicPr>
        <p:blipFill>
          <a:blip r:embed="rId4"/>
          <a:srcRect/>
          <a:stretch>
            <a:fillRect/>
          </a:stretch>
        </p:blipFill>
        <p:spPr>
          <a:xfrm>
            <a:off x="1558800" y="1342800"/>
            <a:ext cx="2738736" cy="1540539"/>
          </a:xfrm>
          <a:prstGeom prst="rect"/>
          <a:ln>
            <a:noFill/>
          </a:ln>
        </p:spPr>
      </p:pic>
      <p:pic>
        <p:nvPicPr>
          <p:cNvPr id="8" name="New picture"/>
          <p:cNvPicPr/>
          <p:nvPr/>
        </p:nvPicPr>
        <p:blipFill>
          <a:blip r:embed="rId4"/>
          <a:srcRect/>
          <a:stretch>
            <a:fillRect/>
          </a:stretch>
        </p:blipFill>
        <p:spPr>
          <a:xfrm>
            <a:off x="4430015" y="1342800"/>
            <a:ext cx="2738736" cy="1540539"/>
          </a:xfrm>
          <a:prstGeom prst="rect"/>
          <a:ln>
            <a:noFill/>
          </a:ln>
        </p:spPr>
      </p:pic>
      <p:pic>
        <p:nvPicPr>
          <p:cNvPr id="9" name="New picture"/>
          <p:cNvPicPr/>
          <p:nvPr/>
        </p:nvPicPr>
        <p:blipFill>
          <a:blip r:embed="rId4"/>
          <a:srcRect/>
          <a:stretch>
            <a:fillRect/>
          </a:stretch>
        </p:blipFill>
        <p:spPr>
          <a:xfrm>
            <a:off x="7301230" y="1342800"/>
            <a:ext cx="2738736" cy="1540539"/>
          </a:xfrm>
          <a:prstGeom prst="rect"/>
          <a:ln>
            <a:noFill/>
          </a:ln>
        </p:spPr>
      </p:pic>
    </p:spTree>
  </p:cSld>
  <p:clrMapOvr>
    <a:masterClrMapping/>
  </p:clrMapOvr>
  <p:transition spd="fast"/>
  <p:timing>
    <p:tnLst>
      <p:par>
        <p:cTn id="1"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ln>
            <a:noFill/>
          </a:ln>
        </p:spPr>
      </p:pic>
      <p:pic>
        <p:nvPicPr>
          <p:cNvPr id="3" name="New picture"/>
          <p:cNvPicPr/>
          <p:nvPr/>
        </p:nvPicPr>
        <p:blipFill>
          <a:blip r:embed="rId4"/>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0090FF"/>
                </a:solidFill>
                <a:latin typeface="微软雅黑"/>
              </a:rPr>
              <a:t>05</a:t>
            </a:r>
          </a:p>
        </p:txBody>
      </p:sp>
      <p:sp>
        <p:nvSpPr>
          <p:cNvPr id="5"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0F3558"/>
                </a:solidFill>
                <a:latin typeface="微软雅黑"/>
              </a:rPr>
              <a:t>挑战与机遇</a:t>
            </a:r>
          </a:p>
        </p:txBody>
      </p:sp>
    </p:spTree>
  </p:cSld>
  <p:clrMapOvr>
    <a:masterClrMapping/>
  </p:clrMapOvr>
  <p:transition spd="fast"/>
  <p:timing>
    <p:tnLst>
      <p:par>
        <p:cTn id="1"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838800" y="979200"/>
            <a:ext cx="3672000" cy="511200"/>
          </a:xfrm>
          <a:prstGeom prst="rect"/>
          <a:ln>
            <a:noFill/>
          </a:ln>
        </p:spPr>
      </p:pic>
      <p:sp>
        <p:nvSpPr>
          <p:cNvPr id="3" name="New shape"/>
          <p:cNvSpPr/>
          <p:nvPr/>
        </p:nvSpPr>
        <p:spPr>
          <a:xfrm>
            <a:off x="1054800" y="1037646"/>
            <a:ext cx="2482880"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0F3558"/>
                </a:solidFill>
                <a:latin typeface="微软雅黑"/>
              </a:rPr>
              <a:t>目录</a:t>
            </a:r>
          </a:p>
        </p:txBody>
      </p:sp>
      <p:sp>
        <p:nvSpPr>
          <p:cNvPr id="4" name="New shape"/>
          <p:cNvSpPr/>
          <p:nvPr/>
        </p:nvSpPr>
        <p:spPr>
          <a:xfrm>
            <a:off x="2340000" y="2494800"/>
            <a:ext cx="4152432" cy="503423"/>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1">
                <a:solidFill>
                  <a:srgbClr val="0090FF"/>
                </a:solidFill>
                <a:latin typeface="微软雅黑"/>
              </a:rPr>
              <a:t>01</a:t>
            </a:r>
            <a:r>
              <a:rPr sz="1800" dirty="1">
                <a:latin typeface="微软雅黑"/>
              </a:rPr>
              <a:t> </a:t>
            </a:r>
            <a:r>
              <a:rPr sz="1575" b="0" i="0" dirty="1">
                <a:solidFill>
                  <a:srgbClr val="000000"/>
                </a:solidFill>
                <a:latin typeface="微软雅黑"/>
              </a:rPr>
              <a:t>AI助教系统概念与功能</a:t>
            </a:r>
          </a:p>
        </p:txBody>
      </p:sp>
      <p:sp>
        <p:nvSpPr>
          <p:cNvPr id="5" name="New shape"/>
          <p:cNvSpPr/>
          <p:nvPr/>
        </p:nvSpPr>
        <p:spPr>
          <a:xfrm>
            <a:off x="6484141" y="2494800"/>
            <a:ext cx="4152433" cy="503423"/>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1">
                <a:solidFill>
                  <a:srgbClr val="0090FF"/>
                </a:solidFill>
                <a:latin typeface="微软雅黑"/>
              </a:rPr>
              <a:t>02</a:t>
            </a:r>
            <a:r>
              <a:rPr sz="1800" dirty="1">
                <a:latin typeface="微软雅黑"/>
              </a:rPr>
              <a:t> </a:t>
            </a:r>
            <a:r>
              <a:rPr sz="1575" b="0" i="0" dirty="1">
                <a:solidFill>
                  <a:srgbClr val="000000"/>
                </a:solidFill>
                <a:latin typeface="微软雅黑"/>
              </a:rPr>
              <a:t>AI在教育中应用场景</a:t>
            </a:r>
          </a:p>
        </p:txBody>
      </p:sp>
      <p:sp>
        <p:nvSpPr>
          <p:cNvPr id="6" name="New shape"/>
          <p:cNvSpPr/>
          <p:nvPr/>
        </p:nvSpPr>
        <p:spPr>
          <a:xfrm>
            <a:off x="2340000" y="2998223"/>
            <a:ext cx="4152432" cy="503423"/>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1">
                <a:solidFill>
                  <a:srgbClr val="0090FF"/>
                </a:solidFill>
                <a:latin typeface="微软雅黑"/>
              </a:rPr>
              <a:t>03</a:t>
            </a:r>
            <a:r>
              <a:rPr sz="1800" dirty="1">
                <a:latin typeface="微软雅黑"/>
              </a:rPr>
              <a:t> </a:t>
            </a:r>
            <a:r>
              <a:rPr sz="1575" b="0" i="0" dirty="1">
                <a:solidFill>
                  <a:srgbClr val="000000"/>
                </a:solidFill>
                <a:latin typeface="微软雅黑"/>
              </a:rPr>
              <a:t>AI助教系统实例分析</a:t>
            </a:r>
          </a:p>
        </p:txBody>
      </p:sp>
      <p:sp>
        <p:nvSpPr>
          <p:cNvPr id="7" name="New shape"/>
          <p:cNvSpPr/>
          <p:nvPr/>
        </p:nvSpPr>
        <p:spPr>
          <a:xfrm>
            <a:off x="6484141" y="2998223"/>
            <a:ext cx="4152433" cy="503423"/>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1">
                <a:solidFill>
                  <a:srgbClr val="0090FF"/>
                </a:solidFill>
                <a:latin typeface="微软雅黑"/>
              </a:rPr>
              <a:t>04</a:t>
            </a:r>
            <a:r>
              <a:rPr sz="1800" dirty="1">
                <a:latin typeface="微软雅黑"/>
              </a:rPr>
              <a:t> </a:t>
            </a:r>
            <a:r>
              <a:rPr sz="1575" b="0" i="0" dirty="1">
                <a:solidFill>
                  <a:srgbClr val="000000"/>
                </a:solidFill>
                <a:latin typeface="微软雅黑"/>
              </a:rPr>
              <a:t>AI赋能教学未来展望</a:t>
            </a:r>
          </a:p>
        </p:txBody>
      </p:sp>
      <p:sp>
        <p:nvSpPr>
          <p:cNvPr id="8" name="New shape"/>
          <p:cNvSpPr/>
          <p:nvPr/>
        </p:nvSpPr>
        <p:spPr>
          <a:xfrm>
            <a:off x="2340000" y="3501646"/>
            <a:ext cx="4152432" cy="503423"/>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1">
                <a:solidFill>
                  <a:srgbClr val="0090FF"/>
                </a:solidFill>
                <a:latin typeface="微软雅黑"/>
              </a:rPr>
              <a:t>05</a:t>
            </a:r>
            <a:r>
              <a:rPr sz="1800" dirty="1">
                <a:latin typeface="微软雅黑"/>
              </a:rPr>
              <a:t> </a:t>
            </a:r>
            <a:r>
              <a:rPr sz="1575" b="0" i="0" dirty="1">
                <a:solidFill>
                  <a:srgbClr val="000000"/>
                </a:solidFill>
                <a:latin typeface="微软雅黑"/>
              </a:rPr>
              <a:t>挑战与机遇</a:t>
            </a:r>
          </a:p>
        </p:txBody>
      </p:sp>
      <p:sp>
        <p:nvSpPr>
          <p:cNvPr id="9" name="New shape"/>
          <p:cNvSpPr/>
          <p:nvPr/>
        </p:nvSpPr>
        <p:spPr>
          <a:xfrm>
            <a:off x="6484141" y="3501646"/>
            <a:ext cx="4152433" cy="503423"/>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1">
                <a:solidFill>
                  <a:srgbClr val="0090FF"/>
                </a:solidFill>
                <a:latin typeface="微软雅黑"/>
              </a:rPr>
              <a:t>06</a:t>
            </a:r>
            <a:r>
              <a:rPr sz="1800" dirty="1">
                <a:latin typeface="微软雅黑"/>
              </a:rPr>
              <a:t> </a:t>
            </a:r>
            <a:r>
              <a:rPr sz="1575" b="0" i="0" dirty="1">
                <a:solidFill>
                  <a:srgbClr val="000000"/>
                </a:solidFill>
                <a:latin typeface="微软雅黑"/>
              </a:rPr>
              <a:t>结论与建议</a:t>
            </a:r>
          </a:p>
        </p:txBody>
      </p:sp>
    </p:spTree>
  </p:cSld>
  <p:clrMapOvr>
    <a:masterClrMapping/>
  </p:clrMapOvr>
  <p:transition spd="fast"/>
  <p:timing>
    <p:tnLst>
      <p:par>
        <p:cTn id="1"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技术整合与教育实践挑战</a:t>
            </a:r>
          </a:p>
        </p:txBody>
      </p:sp>
      <p:sp>
        <p:nvSpPr>
          <p:cNvPr id="4" name="New shape"/>
          <p:cNvSpPr/>
          <p:nvPr/>
        </p:nvSpPr>
        <p:spPr>
          <a:xfrm>
            <a:off x="1558800" y="2402271"/>
            <a:ext cx="2744215" cy="189355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latin typeface="微软雅黑"/>
              </a:rPr>
              <a:t>技术整合的过程中，由于各类技术的不兼容以及更新速度的差异，可能会造成系统稳定性下降和效率降低的问题。</a:t>
            </a:r>
          </a:p>
        </p:txBody>
      </p:sp>
      <p:sp>
        <p:nvSpPr>
          <p:cNvPr id="5" name="New shape"/>
          <p:cNvSpPr/>
          <p:nvPr/>
        </p:nvSpPr>
        <p:spPr>
          <a:xfrm>
            <a:off x="1556530" y="1627201"/>
            <a:ext cx="2532802" cy="648071"/>
          </a:xfrm>
          <a:prstGeom prst="roundRect">
            <a:avLst>
              <a:gd name="adj" fmla="val 20033"/>
            </a:avLst>
          </a:prstGeom>
          <a:solidFill>
            <a:srgbClr val="E0F2FF"/>
          </a:solidFill>
          <a:ln w="6350">
            <a:solidFill>
              <a:srgbClr val="0F35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0090FF"/>
                </a:solidFill>
                <a:latin typeface="微软雅黑"/>
              </a:rPr>
              <a:t>技术整合的挑战</a:t>
            </a:r>
          </a:p>
        </p:txBody>
      </p:sp>
      <p:sp>
        <p:nvSpPr>
          <p:cNvPr id="6" name="New shape"/>
          <p:cNvSpPr/>
          <p:nvPr/>
        </p:nvSpPr>
        <p:spPr>
          <a:xfrm>
            <a:off x="4430015" y="2402270"/>
            <a:ext cx="2744215" cy="189355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latin typeface="微软雅黑"/>
              </a:rPr>
              <a:t>在教育实践中，如何将新的科技手段与传统的教育模式进行有效融合，以提升教学效果，是当前面临的一个重大挑战。</a:t>
            </a:r>
          </a:p>
        </p:txBody>
      </p:sp>
      <p:sp>
        <p:nvSpPr>
          <p:cNvPr id="7" name="New shape"/>
          <p:cNvSpPr/>
          <p:nvPr/>
        </p:nvSpPr>
        <p:spPr>
          <a:xfrm>
            <a:off x="4427745" y="1627201"/>
            <a:ext cx="2532802" cy="648071"/>
          </a:xfrm>
          <a:prstGeom prst="roundRect">
            <a:avLst>
              <a:gd name="adj" fmla="val 20033"/>
            </a:avLst>
          </a:prstGeom>
          <a:solidFill>
            <a:srgbClr val="E0F2FF"/>
          </a:solidFill>
          <a:ln w="6350">
            <a:solidFill>
              <a:srgbClr val="0F35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0090FF"/>
                </a:solidFill>
                <a:latin typeface="微软雅黑"/>
              </a:rPr>
              <a:t>教育实践的难题</a:t>
            </a:r>
          </a:p>
        </p:txBody>
      </p:sp>
      <p:sp>
        <p:nvSpPr>
          <p:cNvPr id="8" name="New shape"/>
          <p:cNvSpPr/>
          <p:nvPr/>
        </p:nvSpPr>
        <p:spPr>
          <a:xfrm>
            <a:off x="7301229" y="2402270"/>
            <a:ext cx="2744216" cy="189355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latin typeface="微软雅黑"/>
              </a:rPr>
              <a:t>技术与教育的紧密结合，不仅可以提高教学效率，还能通过数据分析帮助教师更好地理解学生需求，实现个性化教学。</a:t>
            </a:r>
          </a:p>
        </p:txBody>
      </p:sp>
      <p:sp>
        <p:nvSpPr>
          <p:cNvPr id="9" name="New shape"/>
          <p:cNvSpPr/>
          <p:nvPr/>
        </p:nvSpPr>
        <p:spPr>
          <a:xfrm>
            <a:off x="7298959" y="1627201"/>
            <a:ext cx="2532802" cy="648071"/>
          </a:xfrm>
          <a:prstGeom prst="roundRect">
            <a:avLst>
              <a:gd name="adj" fmla="val 20033"/>
            </a:avLst>
          </a:prstGeom>
          <a:solidFill>
            <a:srgbClr val="E0F2FF"/>
          </a:solidFill>
          <a:ln w="6350">
            <a:solidFill>
              <a:srgbClr val="0F35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0090FF"/>
                </a:solidFill>
                <a:latin typeface="微软雅黑"/>
              </a:rPr>
              <a:t>技术与教育的结合</a:t>
            </a:r>
          </a:p>
        </p:txBody>
      </p:sp>
    </p:spTree>
  </p:cSld>
  <p:clrMapOvr>
    <a:masterClrMapping/>
  </p:clrMapOvr>
  <p:transition spd="fast"/>
  <p:timing>
    <p:tnLst>
      <p:par>
        <p:cTn id="1"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教师角色与技能转变</a:t>
            </a:r>
          </a:p>
        </p:txBody>
      </p:sp>
      <p:sp>
        <p:nvSpPr>
          <p:cNvPr id="4" name="New shape"/>
          <p:cNvSpPr/>
          <p:nvPr/>
        </p:nvSpPr>
        <p:spPr>
          <a:xfrm>
            <a:off x="1774800" y="1555200"/>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教师角色的转变</a:t>
            </a:r>
            <a:br>
              <a:rPr sz="1800" dirty="1">
                <a:latin typeface="微软雅黑"/>
              </a:rPr>
            </a:br>
          </a:p>
          <a:p>
            <a:pPr algn="l">
              <a:lnSpc>
                <a:spcPct val="150000"/>
              </a:lnSpc>
            </a:pPr>
            <a:r>
              <a:rPr sz="1575" b="0" i="0" dirty="1">
                <a:solidFill>
                  <a:srgbClr val="000000"/>
                </a:solidFill>
                <a:latin typeface="微软雅黑"/>
              </a:rPr>
              <a:t>随着教育技术的发展，教师的角色从传统的知识传递者转变为学习的引导者和学生的合作伙伴。</a:t>
            </a:r>
          </a:p>
        </p:txBody>
      </p:sp>
      <p:sp>
        <p:nvSpPr>
          <p:cNvPr id="5" name="New shape"/>
          <p:cNvSpPr/>
          <p:nvPr/>
        </p:nvSpPr>
        <p:spPr>
          <a:xfrm>
            <a:off x="1774800" y="3089496"/>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教师技能的更新</a:t>
            </a:r>
            <a:br>
              <a:rPr sz="1800" dirty="1">
                <a:latin typeface="微软雅黑"/>
              </a:rPr>
            </a:br>
          </a:p>
          <a:p>
            <a:pPr algn="l">
              <a:lnSpc>
                <a:spcPct val="150000"/>
              </a:lnSpc>
            </a:pPr>
            <a:r>
              <a:rPr sz="1575" b="0" i="0" dirty="1">
                <a:solidFill>
                  <a:srgbClr val="000000"/>
                </a:solidFill>
                <a:latin typeface="微软雅黑"/>
              </a:rPr>
              <a:t>在信息爆炸的时代，教师需要掌握新的教学技巧，如在线教学、多媒体制作等，以适应教育的新需求。</a:t>
            </a:r>
          </a:p>
        </p:txBody>
      </p:sp>
      <p:sp>
        <p:nvSpPr>
          <p:cNvPr id="6" name="New shape"/>
          <p:cNvSpPr/>
          <p:nvPr/>
        </p:nvSpPr>
        <p:spPr>
          <a:xfrm>
            <a:off x="1774800" y="4623792"/>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教师素质的提升</a:t>
            </a:r>
            <a:br>
              <a:rPr sz="1800" dirty="1">
                <a:latin typeface="微软雅黑"/>
              </a:rPr>
            </a:br>
          </a:p>
          <a:p>
            <a:pPr algn="l">
              <a:lnSpc>
                <a:spcPct val="150000"/>
              </a:lnSpc>
            </a:pPr>
            <a:r>
              <a:rPr sz="1575" b="0" i="0" dirty="1">
                <a:solidFill>
                  <a:srgbClr val="000000"/>
                </a:solidFill>
                <a:latin typeface="微软雅黑"/>
              </a:rPr>
              <a:t>面对学生多元化的需求，教师需要提升自身的专业素养和人文素养，以更好地服务于学生的成长。</a:t>
            </a:r>
          </a:p>
        </p:txBody>
      </p:sp>
      <p:sp>
        <p:nvSpPr>
          <p:cNvPr id="7" name="New shape"/>
          <p:cNvSpPr/>
          <p:nvPr/>
        </p:nvSpPr>
        <p:spPr>
          <a:xfrm>
            <a:off x="1270800" y="1555200"/>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8" name="New shape"/>
          <p:cNvSpPr/>
          <p:nvPr/>
        </p:nvSpPr>
        <p:spPr>
          <a:xfrm>
            <a:off x="1270800" y="3089496"/>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9" name="New shape"/>
          <p:cNvSpPr/>
          <p:nvPr/>
        </p:nvSpPr>
        <p:spPr>
          <a:xfrm>
            <a:off x="1270800" y="4623792"/>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教育公平性与普及问题</a:t>
            </a:r>
          </a:p>
        </p:txBody>
      </p:sp>
      <p:sp>
        <p:nvSpPr>
          <p:cNvPr id="4" name="New shape"/>
          <p:cNvSpPr/>
          <p:nvPr/>
        </p:nvSpPr>
        <p:spPr>
          <a:xfrm>
            <a:off x="1558800" y="1627200"/>
            <a:ext cx="2744215" cy="212810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教育资源分配不均</a:t>
            </a:r>
            <a:br>
              <a:rPr sz="1800" dirty="1">
                <a:latin typeface="微软雅黑"/>
              </a:rPr>
            </a:br>
          </a:p>
          <a:p>
            <a:pPr algn="l">
              <a:lnSpc>
                <a:spcPct val="150000"/>
              </a:lnSpc>
            </a:pPr>
            <a:r>
              <a:rPr sz="1575" b="0" i="0" dirty="1">
                <a:solidFill>
                  <a:srgbClr val="000000"/>
                </a:solidFill>
                <a:latin typeface="微软雅黑"/>
              </a:rPr>
              <a:t>教育资源在城乡、地区之间存在显著差距，优质教育资源往往集中在发达地区，这加剧了教育的不公平性。</a:t>
            </a:r>
          </a:p>
        </p:txBody>
      </p:sp>
      <p:sp>
        <p:nvSpPr>
          <p:cNvPr id="5" name="New shape"/>
          <p:cNvSpPr/>
          <p:nvPr/>
        </p:nvSpPr>
        <p:spPr>
          <a:xfrm>
            <a:off x="4430015" y="1627200"/>
            <a:ext cx="2744215" cy="2488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教育机会的不平等</a:t>
            </a:r>
            <a:br>
              <a:rPr sz="1800" dirty="1">
                <a:latin typeface="微软雅黑"/>
              </a:rPr>
            </a:br>
          </a:p>
          <a:p>
            <a:pPr algn="l">
              <a:lnSpc>
                <a:spcPct val="150000"/>
              </a:lnSpc>
            </a:pPr>
            <a:r>
              <a:rPr sz="1575" b="0" i="0" dirty="1">
                <a:solidFill>
                  <a:srgbClr val="000000"/>
                </a:solidFill>
                <a:latin typeface="微软雅黑"/>
              </a:rPr>
              <a:t>由于家庭经济、地域等因素的影响，部分学生无法享受到同等的教育机会，这对他们的成长和发展带来了严重影响。</a:t>
            </a:r>
          </a:p>
        </p:txBody>
      </p:sp>
      <p:sp>
        <p:nvSpPr>
          <p:cNvPr id="6" name="New shape"/>
          <p:cNvSpPr/>
          <p:nvPr/>
        </p:nvSpPr>
        <p:spPr>
          <a:xfrm>
            <a:off x="7301229" y="1627200"/>
            <a:ext cx="2744216" cy="244846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普及教育的难点与挑战</a:t>
            </a:r>
            <a:br>
              <a:rPr sz="1800" dirty="1">
                <a:latin typeface="微软雅黑"/>
              </a:rPr>
            </a:br>
          </a:p>
          <a:p>
            <a:pPr algn="l">
              <a:lnSpc>
                <a:spcPct val="150000"/>
              </a:lnSpc>
            </a:pPr>
            <a:r>
              <a:rPr sz="1575" b="0" i="0" dirty="1">
                <a:solidFill>
                  <a:srgbClr val="000000"/>
                </a:solidFill>
                <a:latin typeface="微软雅黑"/>
              </a:rPr>
              <a:t>普及教育面临着诸多挑战，如教师短缺、资金不足、教育观念落后等，这些问题需要我们共同努力去解决。</a:t>
            </a:r>
          </a:p>
        </p:txBody>
      </p:sp>
    </p:spTree>
  </p:cSld>
  <p:clrMapOvr>
    <a:masterClrMapping/>
  </p:clrMapOvr>
  <p:transition spd="fast"/>
  <p:timing>
    <p:tnLst>
      <p:par>
        <p:cTn id="1"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ln>
            <a:noFill/>
          </a:ln>
        </p:spPr>
      </p:pic>
      <p:pic>
        <p:nvPicPr>
          <p:cNvPr id="3" name="New picture"/>
          <p:cNvPicPr/>
          <p:nvPr/>
        </p:nvPicPr>
        <p:blipFill>
          <a:blip r:embed="rId4"/>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0090FF"/>
                </a:solidFill>
                <a:latin typeface="微软雅黑"/>
              </a:rPr>
              <a:t>06</a:t>
            </a:r>
          </a:p>
        </p:txBody>
      </p:sp>
      <p:sp>
        <p:nvSpPr>
          <p:cNvPr id="5"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0F3558"/>
                </a:solidFill>
                <a:latin typeface="微软雅黑"/>
              </a:rPr>
              <a:t>结论与建议</a:t>
            </a:r>
          </a:p>
        </p:txBody>
      </p:sp>
    </p:spTree>
  </p:cSld>
  <p:clrMapOvr>
    <a:masterClrMapping/>
  </p:clrMapOvr>
  <p:transition spd="fast"/>
  <p:timing>
    <p:tnLst>
      <p:par>
        <p:cTn id="1"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a:blip r:embed="rId5"/>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AI辅助教学重要性</a:t>
            </a:r>
          </a:p>
        </p:txBody>
      </p:sp>
      <p:sp>
        <p:nvSpPr>
          <p:cNvPr id="4" name="New shape"/>
          <p:cNvSpPr/>
          <p:nvPr/>
        </p:nvSpPr>
        <p:spPr>
          <a:xfrm>
            <a:off x="1558800" y="3011880"/>
            <a:ext cx="2744215" cy="212810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AI辅助教学的优势</a:t>
            </a:r>
            <a:br>
              <a:rPr sz="1800" dirty="1">
                <a:latin typeface="微软雅黑"/>
              </a:rPr>
            </a:br>
          </a:p>
          <a:p>
            <a:pPr algn="l">
              <a:lnSpc>
                <a:spcPct val="150000"/>
              </a:lnSpc>
            </a:pPr>
            <a:r>
              <a:rPr sz="1575" b="0" i="0" dirty="1">
                <a:solidFill>
                  <a:srgbClr val="000000"/>
                </a:solidFill>
                <a:latin typeface="微软雅黑"/>
              </a:rPr>
              <a:t>AI辅助教学可以提供个性化的学习路径，适应每个学生的学习进度和能力，从而提高学习效率。</a:t>
            </a:r>
          </a:p>
        </p:txBody>
      </p:sp>
      <p:sp>
        <p:nvSpPr>
          <p:cNvPr id="5" name="New shape"/>
          <p:cNvSpPr/>
          <p:nvPr/>
        </p:nvSpPr>
        <p:spPr>
          <a:xfrm>
            <a:off x="4430015" y="3011879"/>
            <a:ext cx="2744215" cy="2128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AI辅助教学的实用性</a:t>
            </a:r>
            <a:br>
              <a:rPr sz="1800" dirty="1">
                <a:latin typeface="微软雅黑"/>
              </a:rPr>
            </a:br>
          </a:p>
          <a:p>
            <a:pPr algn="l">
              <a:lnSpc>
                <a:spcPct val="150000"/>
              </a:lnSpc>
            </a:pPr>
            <a:r>
              <a:rPr sz="1575" b="0" i="0" dirty="1">
                <a:solidFill>
                  <a:srgbClr val="000000"/>
                </a:solidFill>
                <a:latin typeface="微软雅黑"/>
              </a:rPr>
              <a:t>AI辅助教学能够提供丰富的教学资源和实时的反馈，使得教师能够更好地进行教学活动。</a:t>
            </a:r>
          </a:p>
        </p:txBody>
      </p:sp>
      <p:sp>
        <p:nvSpPr>
          <p:cNvPr id="6" name="New shape"/>
          <p:cNvSpPr/>
          <p:nvPr/>
        </p:nvSpPr>
        <p:spPr>
          <a:xfrm>
            <a:off x="7301229" y="3011879"/>
            <a:ext cx="2744216" cy="244846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AI辅助教学的未来展望</a:t>
            </a:r>
            <a:br>
              <a:rPr sz="1800" dirty="1">
                <a:latin typeface="微软雅黑"/>
              </a:rPr>
            </a:br>
          </a:p>
          <a:p>
            <a:pPr algn="l">
              <a:lnSpc>
                <a:spcPct val="150000"/>
              </a:lnSpc>
            </a:pPr>
            <a:r>
              <a:rPr sz="1575" b="0" i="0" dirty="1">
                <a:solidFill>
                  <a:srgbClr val="000000"/>
                </a:solidFill>
                <a:latin typeface="微软雅黑"/>
              </a:rPr>
              <a:t>AI辅助教学将在未来的教育领域中发挥更大的作用，通过智能化的教学方式，提高教育的质量和效率。</a:t>
            </a:r>
          </a:p>
        </p:txBody>
      </p:sp>
      <p:pic>
        <p:nvPicPr>
          <p:cNvPr id="7" name="New picture"/>
          <p:cNvPicPr/>
          <p:nvPr/>
        </p:nvPicPr>
        <p:blipFill>
          <a:blip r:embed="rId4"/>
          <a:srcRect/>
          <a:stretch>
            <a:fillRect/>
          </a:stretch>
        </p:blipFill>
        <p:spPr>
          <a:xfrm>
            <a:off x="1558800" y="1342800"/>
            <a:ext cx="2738736" cy="1540539"/>
          </a:xfrm>
          <a:prstGeom prst="rect"/>
          <a:ln>
            <a:noFill/>
          </a:ln>
        </p:spPr>
      </p:pic>
      <p:pic>
        <p:nvPicPr>
          <p:cNvPr id="8" name="New picture"/>
          <p:cNvPicPr/>
          <p:nvPr/>
        </p:nvPicPr>
        <p:blipFill>
          <a:blip r:embed="rId4"/>
          <a:srcRect/>
          <a:stretch>
            <a:fillRect/>
          </a:stretch>
        </p:blipFill>
        <p:spPr>
          <a:xfrm>
            <a:off x="4430015" y="1342800"/>
            <a:ext cx="2738736" cy="1540539"/>
          </a:xfrm>
          <a:prstGeom prst="rect"/>
          <a:ln>
            <a:noFill/>
          </a:ln>
        </p:spPr>
      </p:pic>
      <p:pic>
        <p:nvPicPr>
          <p:cNvPr id="9" name="New picture"/>
          <p:cNvPicPr/>
          <p:nvPr/>
        </p:nvPicPr>
        <p:blipFill>
          <a:blip r:embed="rId4"/>
          <a:srcRect/>
          <a:stretch>
            <a:fillRect/>
          </a:stretch>
        </p:blipFill>
        <p:spPr>
          <a:xfrm>
            <a:off x="7301230" y="1342800"/>
            <a:ext cx="2738736" cy="1540539"/>
          </a:xfrm>
          <a:prstGeom prst="rect"/>
          <a:ln>
            <a:noFill/>
          </a:ln>
        </p:spPr>
      </p:pic>
    </p:spTree>
  </p:cSld>
  <p:clrMapOvr>
    <a:masterClrMapping/>
  </p:clrMapOvr>
  <p:transition spd="fast"/>
  <p:timing>
    <p:tnLst>
      <p:par>
        <p:cTn id="1"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推广AI辅助教学策略</a:t>
            </a:r>
          </a:p>
        </p:txBody>
      </p:sp>
      <p:sp>
        <p:nvSpPr>
          <p:cNvPr id="4" name="New shape"/>
          <p:cNvSpPr/>
          <p:nvPr/>
        </p:nvSpPr>
        <p:spPr>
          <a:xfrm>
            <a:off x="1558800" y="2402271"/>
            <a:ext cx="2744215" cy="153315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latin typeface="微软雅黑"/>
              </a:rPr>
              <a:t>AI辅助教学能个性化定制学习路径，提升学生的学习效率和兴趣，同时减轻教师的教学负担。</a:t>
            </a:r>
          </a:p>
        </p:txBody>
      </p:sp>
      <p:sp>
        <p:nvSpPr>
          <p:cNvPr id="5" name="New shape"/>
          <p:cNvSpPr/>
          <p:nvPr/>
        </p:nvSpPr>
        <p:spPr>
          <a:xfrm>
            <a:off x="1556530" y="1627201"/>
            <a:ext cx="2532802" cy="648071"/>
          </a:xfrm>
          <a:prstGeom prst="roundRect">
            <a:avLst>
              <a:gd name="adj" fmla="val 20033"/>
            </a:avLst>
          </a:prstGeom>
          <a:solidFill>
            <a:srgbClr val="E0F2FF"/>
          </a:solidFill>
          <a:ln w="6350">
            <a:solidFill>
              <a:srgbClr val="0F35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0090FF"/>
                </a:solidFill>
                <a:latin typeface="微软雅黑"/>
              </a:rPr>
              <a:t>AI辅助教学的优势</a:t>
            </a:r>
          </a:p>
        </p:txBody>
      </p:sp>
      <p:sp>
        <p:nvSpPr>
          <p:cNvPr id="6" name="New shape"/>
          <p:cNvSpPr/>
          <p:nvPr/>
        </p:nvSpPr>
        <p:spPr>
          <a:xfrm>
            <a:off x="4430015" y="2878466"/>
            <a:ext cx="2744215" cy="117274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latin typeface="微软雅黑"/>
              </a:rPr>
              <a:t>介绍一些成功的AI辅助教学实践案例，展示AI如何改变教学方式，优化学习体验。</a:t>
            </a:r>
          </a:p>
        </p:txBody>
      </p:sp>
      <p:sp>
        <p:nvSpPr>
          <p:cNvPr id="7" name="New shape"/>
          <p:cNvSpPr/>
          <p:nvPr/>
        </p:nvSpPr>
        <p:spPr>
          <a:xfrm>
            <a:off x="4427625" y="1627200"/>
            <a:ext cx="2580660" cy="1124265"/>
          </a:xfrm>
          <a:prstGeom prst="roundRect">
            <a:avLst>
              <a:gd name="adj" fmla="val 10888"/>
            </a:avLst>
          </a:prstGeom>
          <a:solidFill>
            <a:srgbClr val="E0F2FF"/>
          </a:solidFill>
          <a:ln w="6350">
            <a:solidFill>
              <a:srgbClr val="0F35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0090FF"/>
                </a:solidFill>
                <a:latin typeface="微软雅黑"/>
              </a:rPr>
              <a:t>AI辅助教学的实践案例</a:t>
            </a:r>
          </a:p>
        </p:txBody>
      </p:sp>
      <p:sp>
        <p:nvSpPr>
          <p:cNvPr id="8" name="New shape"/>
          <p:cNvSpPr/>
          <p:nvPr/>
        </p:nvSpPr>
        <p:spPr>
          <a:xfrm>
            <a:off x="7301229" y="2878466"/>
            <a:ext cx="2744216" cy="153315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latin typeface="微软雅黑"/>
              </a:rPr>
              <a:t>提出具体的推广AI辅助教学的策略，包括政策引导、技术研发、教师培训等，以推动AI在教育领域的广泛应用。</a:t>
            </a:r>
          </a:p>
        </p:txBody>
      </p:sp>
      <p:sp>
        <p:nvSpPr>
          <p:cNvPr id="9" name="New shape"/>
          <p:cNvSpPr/>
          <p:nvPr/>
        </p:nvSpPr>
        <p:spPr>
          <a:xfrm>
            <a:off x="7298841" y="1627200"/>
            <a:ext cx="2580658" cy="1124266"/>
          </a:xfrm>
          <a:prstGeom prst="roundRect">
            <a:avLst>
              <a:gd name="adj" fmla="val 10888"/>
            </a:avLst>
          </a:prstGeom>
          <a:solidFill>
            <a:srgbClr val="E0F2FF"/>
          </a:solidFill>
          <a:ln w="6350">
            <a:solidFill>
              <a:srgbClr val="0F35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0090FF"/>
                </a:solidFill>
                <a:latin typeface="微软雅黑"/>
              </a:rPr>
              <a:t>推广AI辅助教学的策略</a:t>
            </a:r>
          </a:p>
        </p:txBody>
      </p:sp>
    </p:spTree>
  </p:cSld>
  <p:clrMapOvr>
    <a:masterClrMapping/>
  </p:clrMapOvr>
  <p:transition spd="fast"/>
  <p:timing>
    <p:tnLst>
      <p:par>
        <p:cTn id="1"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促进教育领域技术创新</a:t>
            </a:r>
          </a:p>
        </p:txBody>
      </p:sp>
      <p:sp>
        <p:nvSpPr>
          <p:cNvPr id="4" name="New shape"/>
          <p:cNvSpPr/>
          <p:nvPr/>
        </p:nvSpPr>
        <p:spPr>
          <a:xfrm>
            <a:off x="1774800" y="1555200"/>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技术创新的重要性</a:t>
            </a:r>
            <a:br>
              <a:rPr sz="1800" dirty="1">
                <a:latin typeface="微软雅黑"/>
              </a:rPr>
            </a:br>
          </a:p>
          <a:p>
            <a:pPr algn="l">
              <a:lnSpc>
                <a:spcPct val="150000"/>
              </a:lnSpc>
            </a:pPr>
            <a:r>
              <a:rPr sz="1575" b="0" i="0" dirty="1">
                <a:solidFill>
                  <a:srgbClr val="000000"/>
                </a:solidFill>
                <a:latin typeface="微软雅黑"/>
              </a:rPr>
              <a:t>在教育领域中，技术创新能够推动教学方式的革新，提升教育质量和效率，对于培养未来的创新型人才具有重要作用。</a:t>
            </a:r>
          </a:p>
        </p:txBody>
      </p:sp>
      <p:sp>
        <p:nvSpPr>
          <p:cNvPr id="5" name="New shape"/>
          <p:cNvSpPr/>
          <p:nvPr/>
        </p:nvSpPr>
        <p:spPr>
          <a:xfrm>
            <a:off x="1774800" y="3089496"/>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创新技术的应用领域</a:t>
            </a:r>
            <a:br>
              <a:rPr sz="1800" dirty="1">
                <a:latin typeface="微软雅黑"/>
              </a:rPr>
            </a:br>
          </a:p>
          <a:p>
            <a:pPr algn="l">
              <a:lnSpc>
                <a:spcPct val="150000"/>
              </a:lnSpc>
            </a:pPr>
            <a:r>
              <a:rPr sz="1575" b="0" i="0" dirty="1">
                <a:solidFill>
                  <a:srgbClr val="000000"/>
                </a:solidFill>
                <a:latin typeface="微软雅黑"/>
              </a:rPr>
              <a:t>创新技术如AI、VR/AR、大数据等在教育领域的应用广泛，如智能教学、虚拟实验、个性化学习等，为学生提供了更加丰富和个性化的学习体验。</a:t>
            </a:r>
          </a:p>
        </p:txBody>
      </p:sp>
      <p:sp>
        <p:nvSpPr>
          <p:cNvPr id="6" name="New shape"/>
          <p:cNvSpPr/>
          <p:nvPr/>
        </p:nvSpPr>
        <p:spPr>
          <a:xfrm>
            <a:off x="1774800" y="4623792"/>
            <a:ext cx="8016003" cy="140729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推动教育技术创新的建议</a:t>
            </a:r>
            <a:br>
              <a:rPr sz="1800" dirty="1">
                <a:latin typeface="微软雅黑"/>
              </a:rPr>
            </a:br>
          </a:p>
          <a:p>
            <a:pPr algn="l">
              <a:lnSpc>
                <a:spcPct val="150000"/>
              </a:lnSpc>
            </a:pPr>
            <a:r>
              <a:rPr sz="1575" b="0" i="0" dirty="1">
                <a:solidFill>
                  <a:srgbClr val="000000"/>
                </a:solidFill>
                <a:latin typeface="微软雅黑"/>
              </a:rPr>
              <a:t>建议政府和企业加大对教育技术创新的投入，同时鼓励教师和学生积极使用和探索新的教育技术，以推动教育的现代化进程。</a:t>
            </a:r>
          </a:p>
        </p:txBody>
      </p:sp>
      <p:sp>
        <p:nvSpPr>
          <p:cNvPr id="7" name="New shape"/>
          <p:cNvSpPr/>
          <p:nvPr/>
        </p:nvSpPr>
        <p:spPr>
          <a:xfrm>
            <a:off x="1270800" y="1555200"/>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8" name="New shape"/>
          <p:cNvSpPr/>
          <p:nvPr/>
        </p:nvSpPr>
        <p:spPr>
          <a:xfrm>
            <a:off x="1270800" y="3089496"/>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9" name="New shape"/>
          <p:cNvSpPr/>
          <p:nvPr/>
        </p:nvSpPr>
        <p:spPr>
          <a:xfrm>
            <a:off x="1270800" y="4623792"/>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p:bgPr>
    </p:bg>
    <p:spTree>
      <p:nvGrpSpPr>
        <p:cNvPr id="1" name=""/>
        <p:cNvGrpSpPr/>
        <p:nvPr/>
      </p:nvGrpSpPr>
      <p:grpSpPr>
        <a:xfrm>
          <a:off x="0" y="0"/>
          <a:ext cx="0" cy="0"/>
          <a:chOff x="0" y="0"/>
          <a:chExt cx="0" cy="0"/>
        </a:xfrm>
      </p:grpSpPr>
      <p:sp>
        <p:nvSpPr>
          <p:cNvPr id="2" name="New shape"/>
          <p:cNvSpPr/>
          <p:nvPr/>
        </p:nvSpPr>
        <p:spPr>
          <a:xfrm>
            <a:off x="611778" y="2635727"/>
            <a:ext cx="11038043"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800" b="1" i="0" dirty="1">
                <a:solidFill>
                  <a:srgbClr val="000000"/>
                </a:solidFill>
                <a:latin typeface="微软雅黑"/>
              </a:rPr>
              <a:t>谢 谢 大 家</a:t>
            </a:r>
          </a:p>
        </p:txBody>
      </p:sp>
    </p:spTree>
  </p:cSld>
  <p:clrMapOvr>
    <a:masterClrMapping/>
  </p:clrMapOvr>
  <p:transition spd="fast"/>
  <p:timing>
    <p:tnLst>
      <p:par>
        <p:cTn id="1"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ln>
            <a:noFill/>
          </a:ln>
        </p:spPr>
      </p:pic>
      <p:pic>
        <p:nvPicPr>
          <p:cNvPr id="3" name="New picture"/>
          <p:cNvPicPr/>
          <p:nvPr/>
        </p:nvPicPr>
        <p:blipFill>
          <a:blip r:embed="rId4"/>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0090FF"/>
                </a:solidFill>
                <a:latin typeface="微软雅黑"/>
              </a:rPr>
              <a:t>01</a:t>
            </a:r>
          </a:p>
        </p:txBody>
      </p:sp>
      <p:sp>
        <p:nvSpPr>
          <p:cNvPr id="5" name="New shape"/>
          <p:cNvSpPr/>
          <p:nvPr/>
        </p:nvSpPr>
        <p:spPr>
          <a:xfrm>
            <a:off x="986400" y="1903475"/>
            <a:ext cx="5771526" cy="2288286"/>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0F3558"/>
                </a:solidFill>
                <a:latin typeface="微软雅黑"/>
              </a:rPr>
              <a:t>AI助教系统概念与功能</a:t>
            </a:r>
          </a:p>
        </p:txBody>
      </p:sp>
    </p:spTree>
  </p:cSld>
  <p:clrMapOvr>
    <a:masterClrMapping/>
  </p:clrMapOvr>
  <p:transition spd="fast"/>
  <p:timing>
    <p:tnLst>
      <p:par>
        <p:cTn id="1"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定义及主要作用</a:t>
            </a:r>
          </a:p>
        </p:txBody>
      </p:sp>
      <p:sp>
        <p:nvSpPr>
          <p:cNvPr id="4" name="New shape"/>
          <p:cNvSpPr/>
          <p:nvPr/>
        </p:nvSpPr>
        <p:spPr>
          <a:xfrm>
            <a:off x="6458401" y="1715380"/>
            <a:ext cx="4545078" cy="113270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AI助教系统的定义</a:t>
            </a:r>
          </a:p>
          <a:p>
            <a:pPr algn="l">
              <a:lnSpc>
                <a:spcPct val="150000"/>
              </a:lnSpc>
            </a:pPr>
            <a:r>
              <a:rPr sz="1575" b="0" i="0" dirty="1">
                <a:solidFill>
                  <a:srgbClr val="000000"/>
                </a:solidFill>
                <a:latin typeface="微软雅黑"/>
              </a:rPr>
              <a:t>AI助教系统是一种利用人工智能技术，提供教学辅助、学生管理和学习评估等功能的智能系统。</a:t>
            </a:r>
          </a:p>
        </p:txBody>
      </p:sp>
      <p:sp>
        <p:nvSpPr>
          <p:cNvPr id="5" name="New shape"/>
          <p:cNvSpPr/>
          <p:nvPr/>
        </p:nvSpPr>
        <p:spPr>
          <a:xfrm>
            <a:off x="981860" y="2390400"/>
            <a:ext cx="4545077" cy="145306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dirty="1">
                <a:solidFill>
                  <a:srgbClr val="0090FF"/>
                </a:solidFill>
                <a:latin typeface="微软雅黑"/>
              </a:rPr>
              <a:t>AI助教系统的主要作用-提升教学效果</a:t>
            </a:r>
          </a:p>
          <a:p>
            <a:pPr algn="r">
              <a:lnSpc>
                <a:spcPct val="150000"/>
              </a:lnSpc>
            </a:pPr>
            <a:r>
              <a:rPr sz="1575" b="0" i="0" dirty="1">
                <a:solidFill>
                  <a:srgbClr val="000000"/>
                </a:solidFill>
                <a:latin typeface="微软雅黑"/>
              </a:rPr>
              <a:t>通过AI助教系统，教师可以更有效地管理课堂，个性化指导学生，提高教学质量和效率。</a:t>
            </a:r>
          </a:p>
        </p:txBody>
      </p:sp>
      <p:sp>
        <p:nvSpPr>
          <p:cNvPr id="6" name="New shape"/>
          <p:cNvSpPr/>
          <p:nvPr/>
        </p:nvSpPr>
        <p:spPr>
          <a:xfrm>
            <a:off x="6458401" y="3325762"/>
            <a:ext cx="4554174" cy="181346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AI助教系统的主要作用-优化学生学习体验</a:t>
            </a:r>
          </a:p>
          <a:p>
            <a:pPr algn="l">
              <a:lnSpc>
                <a:spcPct val="150000"/>
              </a:lnSpc>
            </a:pPr>
            <a:r>
              <a:rPr sz="1575" b="0" i="0" dirty="1">
                <a:solidFill>
                  <a:srgbClr val="000000"/>
                </a:solidFill>
                <a:latin typeface="微软雅黑"/>
              </a:rPr>
              <a:t>AI助教系统可以根据学生的学习情况，提供个性化的学习建议和资源，帮助学生提升学习效果，增强学习体验。</a:t>
            </a:r>
          </a:p>
        </p:txBody>
      </p:sp>
      <p:sp>
        <p:nvSpPr>
          <p:cNvPr id="7" name="New shape"/>
          <p:cNvSpPr/>
          <p:nvPr/>
        </p:nvSpPr>
        <p:spPr>
          <a:xfrm>
            <a:off x="5965200" y="2086180"/>
            <a:ext cx="39600" cy="30422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895920"/>
            <a:ext cx="309600" cy="396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715380"/>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10" name="New shape"/>
          <p:cNvSpPr/>
          <p:nvPr/>
        </p:nvSpPr>
        <p:spPr>
          <a:xfrm>
            <a:off x="5965200" y="2761200"/>
            <a:ext cx="39600" cy="564562"/>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0"/>
            <a:ext cx="309600" cy="396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0"/>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13" name="New shape"/>
          <p:cNvSpPr/>
          <p:nvPr/>
        </p:nvSpPr>
        <p:spPr>
          <a:xfrm>
            <a:off x="5965200" y="3696562"/>
            <a:ext cx="39600" cy="4572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506302"/>
            <a:ext cx="309600" cy="396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325762"/>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功能卡片与问题模板</a:t>
            </a:r>
          </a:p>
        </p:txBody>
      </p:sp>
      <p:sp>
        <p:nvSpPr>
          <p:cNvPr id="4" name="New shape"/>
          <p:cNvSpPr/>
          <p:nvPr/>
        </p:nvSpPr>
        <p:spPr>
          <a:xfrm>
            <a:off x="1558800" y="2402271"/>
            <a:ext cx="2744215" cy="153315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latin typeface="微软雅黑"/>
              </a:rPr>
              <a:t>功能卡片是AI助教系统中的一个重要组成部分，它能根据学生的需求和问题，提供个性化、精准的学习帮助。</a:t>
            </a:r>
          </a:p>
        </p:txBody>
      </p:sp>
      <p:sp>
        <p:nvSpPr>
          <p:cNvPr id="5" name="New shape"/>
          <p:cNvSpPr/>
          <p:nvPr/>
        </p:nvSpPr>
        <p:spPr>
          <a:xfrm>
            <a:off x="1556530" y="1627201"/>
            <a:ext cx="2532802" cy="648071"/>
          </a:xfrm>
          <a:prstGeom prst="roundRect">
            <a:avLst>
              <a:gd name="adj" fmla="val 20033"/>
            </a:avLst>
          </a:prstGeom>
          <a:solidFill>
            <a:srgbClr val="E0F2FF"/>
          </a:solidFill>
          <a:ln w="6350">
            <a:solidFill>
              <a:srgbClr val="0F35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0090FF"/>
                </a:solidFill>
                <a:latin typeface="微软雅黑"/>
              </a:rPr>
              <a:t>功能卡片的用途</a:t>
            </a:r>
          </a:p>
        </p:txBody>
      </p:sp>
      <p:sp>
        <p:nvSpPr>
          <p:cNvPr id="6" name="New shape"/>
          <p:cNvSpPr/>
          <p:nvPr/>
        </p:nvSpPr>
        <p:spPr>
          <a:xfrm>
            <a:off x="4430015" y="2402271"/>
            <a:ext cx="2744215" cy="153315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latin typeface="微软雅黑"/>
              </a:rPr>
              <a:t>问题模板是AI助教系统的核心工具，它能帮助系统理解学生的问题，然后提供最恰当的答案和解决方案。</a:t>
            </a:r>
          </a:p>
        </p:txBody>
      </p:sp>
      <p:sp>
        <p:nvSpPr>
          <p:cNvPr id="7" name="New shape"/>
          <p:cNvSpPr/>
          <p:nvPr/>
        </p:nvSpPr>
        <p:spPr>
          <a:xfrm>
            <a:off x="4427745" y="1627201"/>
            <a:ext cx="2532802" cy="648071"/>
          </a:xfrm>
          <a:prstGeom prst="roundRect">
            <a:avLst>
              <a:gd name="adj" fmla="val 20033"/>
            </a:avLst>
          </a:prstGeom>
          <a:solidFill>
            <a:srgbClr val="E0F2FF"/>
          </a:solidFill>
          <a:ln w="6350">
            <a:solidFill>
              <a:srgbClr val="0F35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0090FF"/>
                </a:solidFill>
                <a:latin typeface="微软雅黑"/>
              </a:rPr>
              <a:t>问题模板的功能</a:t>
            </a:r>
          </a:p>
        </p:txBody>
      </p:sp>
      <p:sp>
        <p:nvSpPr>
          <p:cNvPr id="8" name="New shape"/>
          <p:cNvSpPr/>
          <p:nvPr/>
        </p:nvSpPr>
        <p:spPr>
          <a:xfrm>
            <a:off x="7301229" y="2878466"/>
            <a:ext cx="2744216" cy="189355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1">
                <a:solidFill>
                  <a:srgbClr val="000000"/>
                </a:solidFill>
                <a:latin typeface="微软雅黑"/>
              </a:rPr>
              <a:t>功能卡片和问题模板在AI助教系统中相辅相成，通过它们的协同工作，能为学生提供更高效、更贴心的学习体验。</a:t>
            </a:r>
          </a:p>
        </p:txBody>
      </p:sp>
      <p:sp>
        <p:nvSpPr>
          <p:cNvPr id="9" name="New shape"/>
          <p:cNvSpPr/>
          <p:nvPr/>
        </p:nvSpPr>
        <p:spPr>
          <a:xfrm>
            <a:off x="7298841" y="1627200"/>
            <a:ext cx="2580658" cy="1124266"/>
          </a:xfrm>
          <a:prstGeom prst="roundRect">
            <a:avLst>
              <a:gd name="adj" fmla="val 10888"/>
            </a:avLst>
          </a:prstGeom>
          <a:solidFill>
            <a:srgbClr val="E0F2FF"/>
          </a:solidFill>
          <a:ln w="6350">
            <a:solidFill>
              <a:srgbClr val="0F35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1">
                <a:solidFill>
                  <a:srgbClr val="0090FF"/>
                </a:solidFill>
                <a:latin typeface="微软雅黑"/>
              </a:rPr>
              <a:t>功能卡片与问题模板的关系</a:t>
            </a:r>
          </a:p>
        </p:txBody>
      </p:sp>
    </p:spTree>
  </p:cSld>
  <p:clrMapOvr>
    <a:masterClrMapping/>
  </p:clrMapOvr>
  <p:transition spd="fast"/>
  <p:timing>
    <p:tnLst>
      <p:par>
        <p:cTn id="1"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a:blip r:embed="rId5"/>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知识点自动抽取技术</a:t>
            </a:r>
          </a:p>
        </p:txBody>
      </p:sp>
      <p:sp>
        <p:nvSpPr>
          <p:cNvPr id="4" name="New shape"/>
          <p:cNvSpPr/>
          <p:nvPr/>
        </p:nvSpPr>
        <p:spPr>
          <a:xfrm>
            <a:off x="1558800" y="3011880"/>
            <a:ext cx="2744215" cy="2488511"/>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知识点抽取原理</a:t>
            </a:r>
            <a:br>
              <a:rPr sz="1800" dirty="1">
                <a:latin typeface="微软雅黑"/>
              </a:rPr>
            </a:br>
          </a:p>
          <a:p>
            <a:pPr algn="l">
              <a:lnSpc>
                <a:spcPct val="150000"/>
              </a:lnSpc>
            </a:pPr>
            <a:r>
              <a:rPr sz="1575" b="0" i="0" dirty="1">
                <a:solidFill>
                  <a:srgbClr val="000000"/>
                </a:solidFill>
                <a:latin typeface="微软雅黑"/>
              </a:rPr>
              <a:t>知识点抽取技术主要基于自然语言处理和机器学习，通过对大量数据进行深度学习和模式识别，自动提取出关键信息。</a:t>
            </a:r>
          </a:p>
        </p:txBody>
      </p:sp>
      <p:sp>
        <p:nvSpPr>
          <p:cNvPr id="5" name="New shape"/>
          <p:cNvSpPr/>
          <p:nvPr/>
        </p:nvSpPr>
        <p:spPr>
          <a:xfrm>
            <a:off x="4430015" y="3011879"/>
            <a:ext cx="2744215" cy="2488512"/>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抽取方法及应用</a:t>
            </a:r>
            <a:br>
              <a:rPr sz="1800" dirty="1">
                <a:latin typeface="微软雅黑"/>
              </a:rPr>
            </a:br>
          </a:p>
          <a:p>
            <a:pPr algn="l">
              <a:lnSpc>
                <a:spcPct val="150000"/>
              </a:lnSpc>
            </a:pPr>
            <a:r>
              <a:rPr sz="1575" b="0" i="0" dirty="1">
                <a:solidFill>
                  <a:srgbClr val="000000"/>
                </a:solidFill>
                <a:latin typeface="微软雅黑"/>
              </a:rPr>
              <a:t>知识点抽取方法多样，包括基于规则的抽取、基于统计的抽取等，广泛应用于教育、科研等领域，提高信息处理效率。</a:t>
            </a:r>
          </a:p>
        </p:txBody>
      </p:sp>
      <p:sp>
        <p:nvSpPr>
          <p:cNvPr id="6" name="New shape"/>
          <p:cNvSpPr/>
          <p:nvPr/>
        </p:nvSpPr>
        <p:spPr>
          <a:xfrm>
            <a:off x="7301229" y="3011879"/>
            <a:ext cx="2744216" cy="2128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抽取效果与挑战</a:t>
            </a:r>
            <a:br>
              <a:rPr sz="1800" dirty="1">
                <a:latin typeface="微软雅黑"/>
              </a:rPr>
            </a:br>
          </a:p>
          <a:p>
            <a:pPr algn="l">
              <a:lnSpc>
                <a:spcPct val="150000"/>
              </a:lnSpc>
            </a:pPr>
            <a:r>
              <a:rPr sz="1575" b="0" i="0" dirty="1">
                <a:solidFill>
                  <a:srgbClr val="000000"/>
                </a:solidFill>
                <a:latin typeface="微软雅黑"/>
              </a:rPr>
              <a:t>知识点抽取技术能有效提升信息处理效率，但同时也面临准确度、泛化能力等挑战，需要不断优化算法和模型。</a:t>
            </a:r>
          </a:p>
        </p:txBody>
      </p:sp>
      <p:pic>
        <p:nvPicPr>
          <p:cNvPr id="7" name="New picture"/>
          <p:cNvPicPr/>
          <p:nvPr/>
        </p:nvPicPr>
        <p:blipFill>
          <a:blip r:embed="rId4"/>
          <a:srcRect/>
          <a:stretch>
            <a:fillRect/>
          </a:stretch>
        </p:blipFill>
        <p:spPr>
          <a:xfrm>
            <a:off x="1558800" y="1342800"/>
            <a:ext cx="2738736" cy="1540539"/>
          </a:xfrm>
          <a:prstGeom prst="rect"/>
          <a:ln>
            <a:noFill/>
          </a:ln>
        </p:spPr>
      </p:pic>
      <p:pic>
        <p:nvPicPr>
          <p:cNvPr id="8" name="New picture"/>
          <p:cNvPicPr/>
          <p:nvPr/>
        </p:nvPicPr>
        <p:blipFill>
          <a:blip r:embed="rId4"/>
          <a:srcRect/>
          <a:stretch>
            <a:fillRect/>
          </a:stretch>
        </p:blipFill>
        <p:spPr>
          <a:xfrm>
            <a:off x="4430015" y="1342800"/>
            <a:ext cx="2738736" cy="1540539"/>
          </a:xfrm>
          <a:prstGeom prst="rect"/>
          <a:ln>
            <a:noFill/>
          </a:ln>
        </p:spPr>
      </p:pic>
      <p:pic>
        <p:nvPicPr>
          <p:cNvPr id="9" name="New picture"/>
          <p:cNvPicPr/>
          <p:nvPr/>
        </p:nvPicPr>
        <p:blipFill>
          <a:blip r:embed="rId4"/>
          <a:srcRect/>
          <a:stretch>
            <a:fillRect/>
          </a:stretch>
        </p:blipFill>
        <p:spPr>
          <a:xfrm>
            <a:off x="7301230" y="1342800"/>
            <a:ext cx="2738736" cy="1540539"/>
          </a:xfrm>
          <a:prstGeom prst="rect"/>
          <a:ln>
            <a:noFill/>
          </a:ln>
        </p:spPr>
      </p:pic>
    </p:spTree>
  </p:cSld>
  <p:clrMapOvr>
    <a:masterClrMapping/>
  </p:clrMapOvr>
  <p:transition spd="fast"/>
  <p:timing>
    <p:tnLst>
      <p:par>
        <p:cTn id="1"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802880" y="0"/>
            <a:ext cx="4389120" cy="6858000"/>
          </a:xfrm>
          <a:prstGeom prst="rect"/>
          <a:ln>
            <a:noFill/>
          </a:ln>
        </p:spPr>
      </p:pic>
      <p:pic>
        <p:nvPicPr>
          <p:cNvPr id="3" name="New picture"/>
          <p:cNvPicPr/>
          <p:nvPr/>
        </p:nvPicPr>
        <p:blipFill>
          <a:blip r:embed="rId4"/>
          <a:srcRect/>
          <a:stretch>
            <a:fillRect/>
          </a:stretch>
        </p:blipFill>
        <p:spPr>
          <a:xfrm>
            <a:off x="766800" y="835200"/>
            <a:ext cx="925200" cy="925200"/>
          </a:xfrm>
          <a:prstGeom prst="rect"/>
          <a:ln>
            <a:noFill/>
          </a:ln>
        </p:spPr>
      </p:pic>
      <p:sp>
        <p:nvSpPr>
          <p:cNvPr id="4" name="New shape"/>
          <p:cNvSpPr/>
          <p:nvPr/>
        </p:nvSpPr>
        <p:spPr>
          <a:xfrm>
            <a:off x="986400" y="931446"/>
            <a:ext cx="5776571"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0090FF"/>
                </a:solidFill>
                <a:latin typeface="微软雅黑"/>
              </a:rPr>
              <a:t>02</a:t>
            </a:r>
          </a:p>
        </p:txBody>
      </p:sp>
      <p:sp>
        <p:nvSpPr>
          <p:cNvPr id="5" name="New shape"/>
          <p:cNvSpPr/>
          <p:nvPr/>
        </p:nvSpPr>
        <p:spPr>
          <a:xfrm>
            <a:off x="986400" y="2635727"/>
            <a:ext cx="5771526" cy="1189909"/>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1">
                <a:solidFill>
                  <a:srgbClr val="0F3558"/>
                </a:solidFill>
                <a:latin typeface="微软雅黑"/>
              </a:rPr>
              <a:t>AI在教育中应用场景</a:t>
            </a:r>
          </a:p>
        </p:txBody>
      </p:sp>
    </p:spTree>
  </p:cSld>
  <p:clrMapOvr>
    <a:masterClrMapping/>
  </p:clrMapOvr>
  <p:transition spd="fast"/>
  <p:timing>
    <p:tnLst>
      <p:par>
        <p:cTn id="1"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实时监测与分析教学行为</a:t>
            </a:r>
          </a:p>
        </p:txBody>
      </p:sp>
      <p:sp>
        <p:nvSpPr>
          <p:cNvPr id="4" name="New shape"/>
          <p:cNvSpPr/>
          <p:nvPr/>
        </p:nvSpPr>
        <p:spPr>
          <a:xfrm>
            <a:off x="1558800" y="1627201"/>
            <a:ext cx="3040503" cy="3267239"/>
          </a:xfrm>
          <a:prstGeom prst="roundRect">
            <a:avLst>
              <a:gd name="adj" fmla="val 10000"/>
            </a:avLst>
          </a:prstGeom>
          <a:solidFill>
            <a:srgbClr val="E0F2FF"/>
          </a:solidFill>
          <a:ln w="6350">
            <a:solidFill>
              <a:srgbClr val="009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0090FF"/>
                </a:solidFill>
                <a:latin typeface="微软雅黑"/>
              </a:rPr>
              <a:t>教学行为的实时监测</a:t>
            </a:r>
            <a:br>
              <a:rPr sz="1800" dirty="1">
                <a:latin typeface="微软雅黑"/>
              </a:rPr>
            </a:br>
          </a:p>
          <a:p>
            <a:pPr algn="l">
              <a:lnSpc>
                <a:spcPct val="150000"/>
              </a:lnSpc>
            </a:pPr>
            <a:r>
              <a:rPr sz="1575" b="0" i="0" dirty="1">
                <a:solidFill>
                  <a:srgbClr val="000000"/>
                </a:solidFill>
                <a:latin typeface="微软雅黑"/>
              </a:rPr>
              <a:t>利用AI技术，我们可以实时监测教师的教学行为，包括授课方式、语言表达、互动情况等，以了解教学效果。</a:t>
            </a:r>
            <a:br>
              <a:rPr sz="1800" dirty="1">
                <a:latin typeface="微软雅黑"/>
              </a:rPr>
            </a:br>
          </a:p>
        </p:txBody>
      </p:sp>
      <p:sp>
        <p:nvSpPr>
          <p:cNvPr id="5" name="New shape"/>
          <p:cNvSpPr/>
          <p:nvPr/>
        </p:nvSpPr>
        <p:spPr>
          <a:xfrm>
            <a:off x="4726302" y="1627201"/>
            <a:ext cx="3040502" cy="3267239"/>
          </a:xfrm>
          <a:prstGeom prst="roundRect">
            <a:avLst>
              <a:gd name="adj" fmla="val 10000"/>
            </a:avLst>
          </a:prstGeom>
          <a:solidFill>
            <a:srgbClr val="E0F2FF"/>
          </a:solidFill>
          <a:ln w="6350">
            <a:solidFill>
              <a:srgbClr val="009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0090FF"/>
                </a:solidFill>
                <a:latin typeface="微软雅黑"/>
              </a:rPr>
              <a:t>教学行为的数据分析</a:t>
            </a:r>
            <a:br>
              <a:rPr sz="1800" dirty="1">
                <a:latin typeface="微软雅黑"/>
              </a:rPr>
            </a:br>
          </a:p>
          <a:p>
            <a:pPr algn="l">
              <a:lnSpc>
                <a:spcPct val="150000"/>
              </a:lnSpc>
            </a:pPr>
            <a:r>
              <a:rPr sz="1575" b="0" i="0" dirty="1">
                <a:solidFill>
                  <a:srgbClr val="000000"/>
                </a:solidFill>
                <a:latin typeface="微软雅黑"/>
              </a:rPr>
              <a:t>AI可以收集和分析教学数据，如学生的学习进度、成绩变化等，帮助教师调整教学策略，提高教学效果。</a:t>
            </a:r>
            <a:br>
              <a:rPr sz="1800" dirty="1">
                <a:latin typeface="微软雅黑"/>
              </a:rPr>
            </a:br>
          </a:p>
        </p:txBody>
      </p:sp>
      <p:sp>
        <p:nvSpPr>
          <p:cNvPr id="6" name="New shape"/>
          <p:cNvSpPr/>
          <p:nvPr/>
        </p:nvSpPr>
        <p:spPr>
          <a:xfrm>
            <a:off x="7893804" y="1627201"/>
            <a:ext cx="3040524" cy="3267240"/>
          </a:xfrm>
          <a:prstGeom prst="roundRect">
            <a:avLst>
              <a:gd name="adj" fmla="val 10000"/>
            </a:avLst>
          </a:prstGeom>
          <a:solidFill>
            <a:srgbClr val="E0F2FF"/>
          </a:solidFill>
          <a:ln w="6350">
            <a:solidFill>
              <a:srgbClr val="009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1">
                <a:latin typeface="微软雅黑"/>
              </a:rPr>
            </a:br>
          </a:p>
          <a:p>
            <a:pPr algn="l"/>
            <a:r>
              <a:rPr sz="2100" b="1" i="0" dirty="1">
                <a:solidFill>
                  <a:srgbClr val="0090FF"/>
                </a:solidFill>
                <a:latin typeface="微软雅黑"/>
              </a:rPr>
              <a:t>教学行为的个性化建议</a:t>
            </a:r>
            <a:br>
              <a:rPr sz="1800" dirty="1">
                <a:latin typeface="微软雅黑"/>
              </a:rPr>
            </a:br>
          </a:p>
          <a:p>
            <a:pPr algn="l">
              <a:lnSpc>
                <a:spcPct val="150000"/>
              </a:lnSpc>
            </a:pPr>
            <a:r>
              <a:rPr sz="1575" b="0" i="0" dirty="1">
                <a:solidFill>
                  <a:srgbClr val="000000"/>
                </a:solidFill>
                <a:latin typeface="微软雅黑"/>
              </a:rPr>
              <a:t>AI可以根据每个学生的学习情况，为教师提供个性化的教学建议，如针对学生的弱点进行强化训练，提高教学质量。</a:t>
            </a:r>
            <a:br>
              <a:rPr sz="1800" dirty="1">
                <a:latin typeface="微软雅黑"/>
              </a:rPr>
            </a:br>
          </a:p>
        </p:txBody>
      </p:sp>
    </p:spTree>
  </p:cSld>
  <p:clrMapOvr>
    <a:masterClrMapping/>
  </p:clrMapOvr>
  <p:transition spd="fast"/>
  <p:timing>
    <p:tnLst>
      <p:par>
        <p:cTn id="1"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a:blip r:embed="rId4"/>
          <a:srcRect/>
          <a:stretch>
            <a:fillRect/>
          </a:stretch>
        </a:blipFill>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ln>
            <a:noFill/>
          </a:ln>
        </p:spPr>
      </p:pic>
      <p:sp>
        <p:nvSpPr>
          <p:cNvPr id="3" name="New shape"/>
          <p:cNvSpPr/>
          <p:nvPr/>
        </p:nvSpPr>
        <p:spPr>
          <a:xfrm>
            <a:off x="982800" y="105991"/>
            <a:ext cx="9369360" cy="77801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1">
                <a:solidFill>
                  <a:srgbClr val="000000"/>
                </a:solidFill>
                <a:latin typeface="微软雅黑"/>
              </a:rPr>
              <a:t>学生学习行为分析</a:t>
            </a:r>
          </a:p>
        </p:txBody>
      </p:sp>
      <p:sp>
        <p:nvSpPr>
          <p:cNvPr id="4" name="New shape"/>
          <p:cNvSpPr/>
          <p:nvPr/>
        </p:nvSpPr>
        <p:spPr>
          <a:xfrm>
            <a:off x="6458401" y="1555200"/>
            <a:ext cx="4545078" cy="1493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学习行为模式识别</a:t>
            </a:r>
          </a:p>
          <a:p>
            <a:pPr algn="l">
              <a:lnSpc>
                <a:spcPct val="150000"/>
              </a:lnSpc>
            </a:pPr>
            <a:r>
              <a:rPr sz="1575" b="0" i="0" dirty="1">
                <a:solidFill>
                  <a:srgbClr val="000000"/>
                </a:solidFill>
                <a:latin typeface="微软雅黑"/>
              </a:rPr>
              <a:t>通过AI技术，可以对学生的在线学习行为进行实时监控和分析，如学习时间分布、课程浏览顺序等，以识别出学生的学习行为模式。</a:t>
            </a:r>
          </a:p>
        </p:txBody>
      </p:sp>
      <p:sp>
        <p:nvSpPr>
          <p:cNvPr id="5" name="New shape"/>
          <p:cNvSpPr/>
          <p:nvPr/>
        </p:nvSpPr>
        <p:spPr>
          <a:xfrm>
            <a:off x="981860" y="2390401"/>
            <a:ext cx="4545077" cy="1493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dirty="1">
                <a:solidFill>
                  <a:srgbClr val="0090FF"/>
                </a:solidFill>
                <a:latin typeface="微软雅黑"/>
              </a:rPr>
              <a:t>学习效果评估与反馈</a:t>
            </a:r>
          </a:p>
          <a:p>
            <a:pPr algn="r">
              <a:lnSpc>
                <a:spcPct val="150000"/>
              </a:lnSpc>
            </a:pPr>
            <a:r>
              <a:rPr sz="1575" b="0" i="0" dirty="1">
                <a:solidFill>
                  <a:srgbClr val="000000"/>
                </a:solidFill>
                <a:latin typeface="微软雅黑"/>
              </a:rPr>
              <a:t>AI能够根据学生的学习行为和成绩数据，进行个性化的学习效果评估，并为学生提供针对性的学习建议和反馈，提高学习效率。</a:t>
            </a:r>
          </a:p>
        </p:txBody>
      </p:sp>
      <p:sp>
        <p:nvSpPr>
          <p:cNvPr id="6" name="New shape"/>
          <p:cNvSpPr/>
          <p:nvPr/>
        </p:nvSpPr>
        <p:spPr>
          <a:xfrm>
            <a:off x="6458401" y="3365807"/>
            <a:ext cx="4554174" cy="1493107"/>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1">
                <a:solidFill>
                  <a:srgbClr val="0090FF"/>
                </a:solidFill>
                <a:latin typeface="微软雅黑"/>
              </a:rPr>
              <a:t>学习兴趣挖掘与推荐</a:t>
            </a:r>
          </a:p>
          <a:p>
            <a:pPr algn="l">
              <a:lnSpc>
                <a:spcPct val="150000"/>
              </a:lnSpc>
            </a:pPr>
            <a:r>
              <a:rPr sz="1575" b="0" i="0" dirty="1">
                <a:solidFill>
                  <a:srgbClr val="000000"/>
                </a:solidFill>
                <a:latin typeface="微软雅黑"/>
              </a:rPr>
              <a:t>AI通过对学生的学习行为数据进行深度挖掘，可以发现学生的学习兴趣点，进而为学生推荐符合其兴趣的学习资源，增强学习的积极性和主动性。</a:t>
            </a:r>
          </a:p>
        </p:txBody>
      </p:sp>
      <p:sp>
        <p:nvSpPr>
          <p:cNvPr id="7" name="New shape"/>
          <p:cNvSpPr/>
          <p:nvPr/>
        </p:nvSpPr>
        <p:spPr>
          <a:xfrm>
            <a:off x="5965200" y="1926000"/>
            <a:ext cx="39600" cy="4644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1</a:t>
            </a:r>
          </a:p>
        </p:txBody>
      </p:sp>
      <p:sp>
        <p:nvSpPr>
          <p:cNvPr id="10" name="New shape"/>
          <p:cNvSpPr/>
          <p:nvPr/>
        </p:nvSpPr>
        <p:spPr>
          <a:xfrm>
            <a:off x="5965200" y="2761201"/>
            <a:ext cx="39600" cy="604606"/>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1"/>
            <a:ext cx="309600" cy="396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1"/>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2</a:t>
            </a:r>
          </a:p>
        </p:txBody>
      </p:sp>
      <p:sp>
        <p:nvSpPr>
          <p:cNvPr id="13" name="New shape"/>
          <p:cNvSpPr/>
          <p:nvPr/>
        </p:nvSpPr>
        <p:spPr>
          <a:xfrm>
            <a:off x="5965200" y="3736607"/>
            <a:ext cx="39600" cy="4572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546347"/>
            <a:ext cx="309600" cy="39600"/>
          </a:xfrm>
          <a:prstGeom prst="rect"/>
          <a:solidFill>
            <a:srgbClr val="009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365807"/>
            <a:ext cx="360000" cy="370800"/>
          </a:xfrm>
          <a:prstGeom prst="roundRect">
            <a:avLst>
              <a:gd name="adj" fmla="val 8819"/>
            </a:avLst>
          </a:prstGeom>
          <a:solidFill>
            <a:srgbClr val="0F3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1">
                <a:solidFill>
                  <a:srgbClr val="FFFFFF"/>
                </a:solidFill>
              </a:rPr>
              <a:t>3</a:t>
            </a:r>
          </a:p>
        </p:txBody>
      </p:sp>
    </p:spTree>
  </p:cSld>
  <p:clrMapOvr>
    <a:masterClrMapping/>
  </p:clrMapOvr>
  <p:transition spd="fast"/>
  <p:timing>
    <p:tnLst>
      <p:par>
        <p:cTn id="1" restart="never" nodeType="tmRoot"/>
      </p:par>
    </p:tnLst>
  </p:timing>
</p:sld>
</file>

<file path=ppt/tags/tag1.xml><?xml version="1.0" encoding="utf-8"?>
<p:tagLst xmlns:p="http://schemas.openxmlformats.org/presentationml/2006/main">
  <p1:tag xmlns:p1="http://schemas.openxmlformats.org/presentationml/2006/main" name="AS_NET" val="Unix 5.4 unknown"/>
  <p1:tag xmlns:p1="http://schemas.openxmlformats.org/presentationml/2006/main" name="AS_OS" val="Unix 5.4 unknown"/>
  <p1:tag xmlns:p1="http://schemas.openxmlformats.org/presentationml/2006/main" name="AS_RELEASE_DATE" val="2013.12.17"/>
  <p1:tag xmlns:p1="http://schemas.openxmlformats.org/presentationml/2006/main" name="AS_TITLE" val="Spire.Presentation for .NET "/>
  <p1:tag xmlns:p1="http://schemas.openxmlformats.org/presentationml/2006/main" name="AS_VERSION" val="2.1.0.0"/>
</p:tagLst>
</file>

<file path=ppt/theme/theme1.xml><?xml version="1.0" encoding="utf-8"?>
<a:theme xmlns:a="http://schemas.openxmlformats.org/drawingml/2006/main">
  <a1:themeElements xmlns:a1="http://schemas.openxmlformats.org/drawingml/2006/main">
    <a2:clrScheme xmlns:a2="http://schemas.openxmlformats.org/drawingml/2006/main" name="Office">
      <a3:dk1 xmlns:a3="http://schemas.openxmlformats.org/drawingml/2006/main">
        <a4:sysClr xmlns:a4="http://schemas.openxmlformats.org/drawingml/2006/main" val="windowText" lastClr="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1F497D"/>
      </a3:dk2>
      <a3:lt2 xmlns:a3="http://schemas.openxmlformats.org/drawingml/2006/main">
        <a4:srgbClr xmlns:a4="http://schemas.openxmlformats.org/drawingml/2006/main" val="EEECE1"/>
      </a3:lt2>
      <a3:accent1 xmlns:a3="http://schemas.openxmlformats.org/drawingml/2006/main">
        <a4:srgbClr xmlns:a4="http://schemas.openxmlformats.org/drawingml/2006/main" val="4F81BD"/>
      </a3:accent1>
      <a3:accent2 xmlns:a3="http://schemas.openxmlformats.org/drawingml/2006/main">
        <a4:srgbClr xmlns:a4="http://schemas.openxmlformats.org/drawingml/2006/main" val="C0504D"/>
      </a3:accent2>
      <a3:accent3 xmlns:a3="http://schemas.openxmlformats.org/drawingml/2006/main">
        <a4:srgbClr xmlns:a4="http://schemas.openxmlformats.org/drawingml/2006/main" val="9BBB59"/>
      </a3:accent3>
      <a3:accent4 xmlns:a3="http://schemas.openxmlformats.org/drawingml/2006/main">
        <a4:srgbClr xmlns:a4="http://schemas.openxmlformats.org/drawingml/2006/main" val="8064A2"/>
      </a3:accent4>
      <a3:accent5 xmlns:a3="http://schemas.openxmlformats.org/drawingml/2006/main">
        <a4:srgbClr xmlns:a4="http://schemas.openxmlformats.org/drawingml/2006/main" val="4BACC6"/>
      </a3:accent5>
      <a3:accent6 xmlns:a3="http://schemas.openxmlformats.org/drawingml/2006/main">
        <a4:srgbClr xmlns:a4="http://schemas.openxmlformats.org/drawingml/2006/main" val="F79646"/>
      </a3:accent6>
      <a3:hlink xmlns:a3="http://schemas.openxmlformats.org/drawingml/2006/main">
        <a4:srgbClr xmlns:a4="http://schemas.openxmlformats.org/drawingml/2006/main" val="0000FF"/>
      </a3:hlink>
      <a3:folHlink xmlns:a3="http://schemas.openxmlformats.org/drawingml/2006/main">
        <a4:srgbClr xmlns:a4="http://schemas.openxmlformats.org/drawingml/2006/main" val="800080"/>
      </a3:folHlink>
    </a2:clrScheme>
    <a2:fontScheme xmlns:a2="http://schemas.openxmlformats.org/drawingml/2006/main" name="Office">
      <a3:maj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Geor" typeface="Sylfaen"/>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MoolBoran"/>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Times New Roman"/>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Times New Roman"/>
        <a4:font xmlns:a4="http://schemas.openxmlformats.org/drawingml/2006/main" script="Syrc" typeface="Estrangelo Edessa"/>
        <a4:font xmlns:a4="http://schemas.openxmlformats.org/drawingml/2006/main" script="Hang" typeface="맑은 고딕"/>
        <a4:font xmlns:a4="http://schemas.openxmlformats.org/drawingml/2006/main" script="Viet" typeface="Times New Roman"/>
        <a4:font xmlns:a4="http://schemas.openxmlformats.org/drawingml/2006/main" script="Thai" typeface="Angsan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ajorFont>
      <a3:min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Geor" typeface="Sylfaen"/>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DaunPenh"/>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Arial"/>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Arial"/>
        <a4:font xmlns:a4="http://schemas.openxmlformats.org/drawingml/2006/main" script="Syrc" typeface="Estrangelo Edessa"/>
        <a4:font xmlns:a4="http://schemas.openxmlformats.org/drawingml/2006/main" script="Hang" typeface="맑은 고딕"/>
        <a4:font xmlns:a4="http://schemas.openxmlformats.org/drawingml/2006/main" script="Viet" typeface="Arial"/>
        <a4:font xmlns:a4="http://schemas.openxmlformats.org/drawingml/2006/main" script="Thai" typeface="Cordi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inorFont>
    </a2:fontScheme>
    <a2:fmtScheme xmlns:a2="http://schemas.openxmlformats.org/drawingml/2006/main" name="Office">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50000"/>
                <a8:satMod xmlns:a8="http://schemas.openxmlformats.org/drawingml/2006/main" val="300000"/>
              </a7:schemeClr>
            </a6:gs>
            <a6:gs xmlns:a6="http://schemas.openxmlformats.org/drawingml/2006/main" pos="35000">
              <a7:schemeClr xmlns:a7="http://schemas.openxmlformats.org/drawingml/2006/main" val="phClr">
                <a8:tint xmlns:a8="http://schemas.openxmlformats.org/drawingml/2006/main" val="37000"/>
                <a8:satMod xmlns:a8="http://schemas.openxmlformats.org/drawingml/2006/main" val="300000"/>
              </a7:schemeClr>
            </a6:gs>
            <a6:gs xmlns:a6="http://schemas.openxmlformats.org/drawingml/2006/main" pos="100000">
              <a7:schemeClr xmlns:a7="http://schemas.openxmlformats.org/drawingml/2006/main" val="phClr">
                <a8:tint xmlns:a8="http://schemas.openxmlformats.org/drawingml/2006/main" val="15000"/>
                <a8:satMod xmlns:a8="http://schemas.openxmlformats.org/drawingml/2006/main" val="350000"/>
              </a7:schemeClr>
            </a6:gs>
          </a5:gsLst>
          <a5:lin xmlns:a5="http://schemas.openxmlformats.org/drawingml/2006/main" ang="162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shade xmlns:a8="http://schemas.openxmlformats.org/drawingml/2006/main" val="51000"/>
                <a8:satMod xmlns:a8="http://schemas.openxmlformats.org/drawingml/2006/main" val="130000"/>
              </a7:schemeClr>
            </a6:gs>
            <a6:gs xmlns:a6="http://schemas.openxmlformats.org/drawingml/2006/main" pos="80000">
              <a7:schemeClr xmlns:a7="http://schemas.openxmlformats.org/drawingml/2006/main" val="phClr">
                <a8:shade xmlns:a8="http://schemas.openxmlformats.org/drawingml/2006/main" val="93000"/>
                <a8:satMod xmlns:a8="http://schemas.openxmlformats.org/drawingml/2006/main" val="130000"/>
              </a7:schemeClr>
            </a6:gs>
            <a6:gs xmlns:a6="http://schemas.openxmlformats.org/drawingml/2006/main" pos="100000">
              <a7:schemeClr xmlns:a7="http://schemas.openxmlformats.org/drawingml/2006/main" val="phClr">
                <a8:shade xmlns:a8="http://schemas.openxmlformats.org/drawingml/2006/main" val="94000"/>
                <a8:satMod xmlns:a8="http://schemas.openxmlformats.org/drawingml/2006/main" val="135000"/>
              </a7:schemeClr>
            </a6:gs>
          </a5:gsLst>
          <a5:lin xmlns:a5="http://schemas.openxmlformats.org/drawingml/2006/main" ang="16200000" scaled="0"/>
          <a5:tileRect xmlns:a5="http://schemas.openxmlformats.org/drawingml/2006/main"/>
        </a4:gradFill>
      </a3:fillStyleLst>
      <a3:lnStyleLst xmlns:a3="http://schemas.openxmlformats.org/drawingml/2006/main">
        <a4:ln xmlns:a4="http://schemas.openxmlformats.org/drawingml/2006/main" w="9525" cap="flat" cmpd="sng" algn="ctr">
          <solidFill xmlns="http://schemas.openxmlformats.org/drawingml/2006/main">
            <a5:schemeClr xmlns:a5="http://schemas.openxmlformats.org/drawingml/2006/main" val="phClr">
              <a6:shade xmlns:a6="http://schemas.openxmlformats.org/drawingml/2006/main" val="95000"/>
              <a6:satMod xmlns:a6="http://schemas.openxmlformats.org/drawingml/2006/main" val="105000"/>
            </a5:scheme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40000" dir="5400000" dist="20000" rotWithShape="0">
              <a7:srgbClr xmlns:a7="http://schemas.openxmlformats.org/drawingml/2006/main" val="000000">
                <a8:alpha xmlns:a8="http://schemas.openxmlformats.org/drawingml/2006/main" val="38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 rig="threePt">
              <a7:rot xmlns:a7="http://schemas.openxmlformats.org/drawingml/2006/main" lat="0" lon="0" rev="1200000"/>
            </a6:lightRig>
          </a5:scene3d>
          <a5:sp3d xmlns:a5="http://schemas.openxmlformats.org/drawingml/2006/main">
            <a6:bevelT xmlns:a6="http://schemas.openxmlformats.org/drawingml/2006/main" w="63500" h="25400" prst="circle"/>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6:fillToRect xmlns:a6="http://schemas.openxmlformats.org/drawingml/2006/main" l="50000" t="-80000" r="50000" b="180000"/>
          </a5:path>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theme>
</file>

<file path=ppt/theme/theme2.xml><?xml version="1.0" encoding="utf-8"?>
<a:theme xmlns:a="http://schemas.openxmlformats.org/drawingml/2006/main" name="Office Theme">
  <a1:themeElements xmlns:a1="http://schemas.openxmlformats.org/drawingml/2006/main">
    <a2:clrScheme xmlns:a2="http://schemas.openxmlformats.org/drawingml/2006/main" name="Office">
      <a3:dk1 xmlns:a3="http://schemas.openxmlformats.org/drawingml/2006/main">
        <a4:sysClr xmlns:a4="http://schemas.openxmlformats.org/drawingml/2006/main" val="windowText" lastClr="000000"/>
      </a3:dk1>
      <a3:lt1 xmlns:a3="http://schemas.openxmlformats.org/drawingml/2006/main">
        <a4:sysClr xmlns:a4="http://schemas.openxmlformats.org/drawingml/2006/main" val="window" lastClr="FFFFFF"/>
      </a3:lt1>
      <a3:dk2 xmlns:a3="http://schemas.openxmlformats.org/drawingml/2006/main">
        <a4:srgbClr xmlns:a4="http://schemas.openxmlformats.org/drawingml/2006/main" val="1F497D"/>
      </a3:dk2>
      <a3:lt2 xmlns:a3="http://schemas.openxmlformats.org/drawingml/2006/main">
        <a4:srgbClr xmlns:a4="http://schemas.openxmlformats.org/drawingml/2006/main" val="EEECE1"/>
      </a3:lt2>
      <a3:accent1 xmlns:a3="http://schemas.openxmlformats.org/drawingml/2006/main">
        <a4:srgbClr xmlns:a4="http://schemas.openxmlformats.org/drawingml/2006/main" val="4F81BD"/>
      </a3:accent1>
      <a3:accent2 xmlns:a3="http://schemas.openxmlformats.org/drawingml/2006/main">
        <a4:srgbClr xmlns:a4="http://schemas.openxmlformats.org/drawingml/2006/main" val="C0504D"/>
      </a3:accent2>
      <a3:accent3 xmlns:a3="http://schemas.openxmlformats.org/drawingml/2006/main">
        <a4:srgbClr xmlns:a4="http://schemas.openxmlformats.org/drawingml/2006/main" val="9BBB59"/>
      </a3:accent3>
      <a3:accent4 xmlns:a3="http://schemas.openxmlformats.org/drawingml/2006/main">
        <a4:srgbClr xmlns:a4="http://schemas.openxmlformats.org/drawingml/2006/main" val="8064A2"/>
      </a3:accent4>
      <a3:accent5 xmlns:a3="http://schemas.openxmlformats.org/drawingml/2006/main">
        <a4:srgbClr xmlns:a4="http://schemas.openxmlformats.org/drawingml/2006/main" val="4BACC6"/>
      </a3:accent5>
      <a3:accent6 xmlns:a3="http://schemas.openxmlformats.org/drawingml/2006/main">
        <a4:srgbClr xmlns:a4="http://schemas.openxmlformats.org/drawingml/2006/main" val="F79646"/>
      </a3:accent6>
      <a3:hlink xmlns:a3="http://schemas.openxmlformats.org/drawingml/2006/main">
        <a4:srgbClr xmlns:a4="http://schemas.openxmlformats.org/drawingml/2006/main" val="0000FF"/>
      </a3:hlink>
      <a3:folHlink xmlns:a3="http://schemas.openxmlformats.org/drawingml/2006/main">
        <a4:srgbClr xmlns:a4="http://schemas.openxmlformats.org/drawingml/2006/main" val="800080"/>
      </a3:folHlink>
    </a2:clrScheme>
    <a2:fontScheme xmlns:a2="http://schemas.openxmlformats.org/drawingml/2006/main" name="Office">
      <a3:maj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Geor" typeface="Sylfaen"/>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MoolBoran"/>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Times New Roman"/>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Times New Roman"/>
        <a4:font xmlns:a4="http://schemas.openxmlformats.org/drawingml/2006/main" script="Syrc" typeface="Estrangelo Edessa"/>
        <a4:font xmlns:a4="http://schemas.openxmlformats.org/drawingml/2006/main" script="Hang" typeface="맑은 고딕"/>
        <a4:font xmlns:a4="http://schemas.openxmlformats.org/drawingml/2006/main" script="Viet" typeface="Times New Roman"/>
        <a4:font xmlns:a4="http://schemas.openxmlformats.org/drawingml/2006/main" script="Thai" typeface="Angsan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ajorFont>
      <a3:minorFont xmlns:a3="http://schemas.openxmlformats.org/drawingml/2006/main">
        <a4:latin xmlns:a4="http://schemas.openxmlformats.org/drawingml/2006/main" typeface="Calibri"/>
        <a4:ea xmlns:a4="http://schemas.openxmlformats.org/drawingml/2006/main" typeface=""/>
        <a4:cs xmlns:a4="http://schemas.openxmlformats.org/drawingml/2006/main" typeface=""/>
        <a4:font xmlns:a4="http://schemas.openxmlformats.org/drawingml/2006/main" script="Orya" typeface="Kalinga"/>
        <a4:font xmlns:a4="http://schemas.openxmlformats.org/drawingml/2006/main" script="Mlym" typeface="Kartika"/>
        <a4:font xmlns:a4="http://schemas.openxmlformats.org/drawingml/2006/main" script="Deva" typeface="Mangal"/>
        <a4:font xmlns:a4="http://schemas.openxmlformats.org/drawingml/2006/main" script="Mong" typeface="Mongolian Baiti"/>
        <a4:font xmlns:a4="http://schemas.openxmlformats.org/drawingml/2006/main" script="Ethi" typeface="Nyala"/>
        <a4:font xmlns:a4="http://schemas.openxmlformats.org/drawingml/2006/main" script="Geor" typeface="Sylfaen"/>
        <a4:font xmlns:a4="http://schemas.openxmlformats.org/drawingml/2006/main" script="Sinh" typeface="Iskoola Pota"/>
        <a4:font xmlns:a4="http://schemas.openxmlformats.org/drawingml/2006/main" script="Taml" typeface="Latha"/>
        <a4:font xmlns:a4="http://schemas.openxmlformats.org/drawingml/2006/main" script="Tibt" typeface="Microsoft Himalaya"/>
        <a4:font xmlns:a4="http://schemas.openxmlformats.org/drawingml/2006/main" script="Gujr" typeface="Shruti"/>
        <a4:font xmlns:a4="http://schemas.openxmlformats.org/drawingml/2006/main" script="Hant" typeface="新細明體"/>
        <a4:font xmlns:a4="http://schemas.openxmlformats.org/drawingml/2006/main" script="Khmr" typeface="DaunPenh"/>
        <a4:font xmlns:a4="http://schemas.openxmlformats.org/drawingml/2006/main" script="Laoo" typeface="DokChampa"/>
        <a4:font xmlns:a4="http://schemas.openxmlformats.org/drawingml/2006/main" script="Cher" typeface="Plantagenet Cherokee"/>
        <a4:font xmlns:a4="http://schemas.openxmlformats.org/drawingml/2006/main" script="Hans" typeface="宋体"/>
        <a4:font xmlns:a4="http://schemas.openxmlformats.org/drawingml/2006/main" script="Hebr" typeface="Arial"/>
        <a4:font xmlns:a4="http://schemas.openxmlformats.org/drawingml/2006/main" script="Uigh" typeface="Microsoft Uighur"/>
        <a4:font xmlns:a4="http://schemas.openxmlformats.org/drawingml/2006/main" script="Guru" typeface="Raavi"/>
        <a4:font xmlns:a4="http://schemas.openxmlformats.org/drawingml/2006/main" script="Cans" typeface="Euphemia"/>
        <a4:font xmlns:a4="http://schemas.openxmlformats.org/drawingml/2006/main" script="Jpan" typeface="ＭＳ Ｐゴシック"/>
        <a4:font xmlns:a4="http://schemas.openxmlformats.org/drawingml/2006/main" script="Arab" typeface="Arial"/>
        <a4:font xmlns:a4="http://schemas.openxmlformats.org/drawingml/2006/main" script="Syrc" typeface="Estrangelo Edessa"/>
        <a4:font xmlns:a4="http://schemas.openxmlformats.org/drawingml/2006/main" script="Hang" typeface="맑은 고딕"/>
        <a4:font xmlns:a4="http://schemas.openxmlformats.org/drawingml/2006/main" script="Viet" typeface="Arial"/>
        <a4:font xmlns:a4="http://schemas.openxmlformats.org/drawingml/2006/main" script="Thai" typeface="Cordia New"/>
        <a4:font xmlns:a4="http://schemas.openxmlformats.org/drawingml/2006/main" script="Yiii" typeface="Microsoft Yi Baiti"/>
        <a4:font xmlns:a4="http://schemas.openxmlformats.org/drawingml/2006/main" script="Thaa" typeface="MV Boli"/>
        <a4:font xmlns:a4="http://schemas.openxmlformats.org/drawingml/2006/main" script="Beng" typeface="Vrinda"/>
        <a4:font xmlns:a4="http://schemas.openxmlformats.org/drawingml/2006/main" script="Telu" typeface="Gautami"/>
        <a4:font xmlns:a4="http://schemas.openxmlformats.org/drawingml/2006/main" script="Knda" typeface="Tunga"/>
      </a3:minorFont>
    </a2:fontScheme>
    <a2:fmtScheme xmlns:a2="http://schemas.openxmlformats.org/drawingml/2006/main" name="Office">
      <a3: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50000"/>
                <a8:satMod xmlns:a8="http://schemas.openxmlformats.org/drawingml/2006/main" val="300000"/>
              </a7:schemeClr>
            </a6:gs>
            <a6:gs xmlns:a6="http://schemas.openxmlformats.org/drawingml/2006/main" pos="35000">
              <a7:schemeClr xmlns:a7="http://schemas.openxmlformats.org/drawingml/2006/main" val="phClr">
                <a8:tint xmlns:a8="http://schemas.openxmlformats.org/drawingml/2006/main" val="37000"/>
                <a8:satMod xmlns:a8="http://schemas.openxmlformats.org/drawingml/2006/main" val="300000"/>
              </a7:schemeClr>
            </a6:gs>
            <a6:gs xmlns:a6="http://schemas.openxmlformats.org/drawingml/2006/main" pos="100000">
              <a7:schemeClr xmlns:a7="http://schemas.openxmlformats.org/drawingml/2006/main" val="phClr">
                <a8:tint xmlns:a8="http://schemas.openxmlformats.org/drawingml/2006/main" val="15000"/>
                <a8:satMod xmlns:a8="http://schemas.openxmlformats.org/drawingml/2006/main" val="350000"/>
              </a7:schemeClr>
            </a6:gs>
          </a5:gsLst>
          <a5:lin xmlns:a5="http://schemas.openxmlformats.org/drawingml/2006/main" ang="16200000" scaled="1"/>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shade xmlns:a8="http://schemas.openxmlformats.org/drawingml/2006/main" val="51000"/>
                <a8:satMod xmlns:a8="http://schemas.openxmlformats.org/drawingml/2006/main" val="130000"/>
              </a7:schemeClr>
            </a6:gs>
            <a6:gs xmlns:a6="http://schemas.openxmlformats.org/drawingml/2006/main" pos="80000">
              <a7:schemeClr xmlns:a7="http://schemas.openxmlformats.org/drawingml/2006/main" val="phClr">
                <a8:shade xmlns:a8="http://schemas.openxmlformats.org/drawingml/2006/main" val="93000"/>
                <a8:satMod xmlns:a8="http://schemas.openxmlformats.org/drawingml/2006/main" val="130000"/>
              </a7:schemeClr>
            </a6:gs>
            <a6:gs xmlns:a6="http://schemas.openxmlformats.org/drawingml/2006/main" pos="100000">
              <a7:schemeClr xmlns:a7="http://schemas.openxmlformats.org/drawingml/2006/main" val="phClr">
                <a8:shade xmlns:a8="http://schemas.openxmlformats.org/drawingml/2006/main" val="94000"/>
                <a8:satMod xmlns:a8="http://schemas.openxmlformats.org/drawingml/2006/main" val="135000"/>
              </a7:schemeClr>
            </a6:gs>
          </a5:gsLst>
          <a5:lin xmlns:a5="http://schemas.openxmlformats.org/drawingml/2006/main" ang="16200000" scaled="0"/>
          <a5:tileRect xmlns:a5="http://schemas.openxmlformats.org/drawingml/2006/main"/>
        </a4:gradFill>
      </a3:fillStyleLst>
      <a3:lnStyleLst xmlns:a3="http://schemas.openxmlformats.org/drawingml/2006/main">
        <a4:ln xmlns:a4="http://schemas.openxmlformats.org/drawingml/2006/main" w="9525" cap="flat" cmpd="sng" algn="ctr">
          <solidFill xmlns="http://schemas.openxmlformats.org/drawingml/2006/main">
            <a5:schemeClr xmlns:a5="http://schemas.openxmlformats.org/drawingml/2006/main" val="phClr">
              <a6:shade xmlns:a6="http://schemas.openxmlformats.org/drawingml/2006/main" val="95000"/>
              <a6:satMod xmlns:a6="http://schemas.openxmlformats.org/drawingml/2006/main" val="105000"/>
            </a5:schemeClr>
          </solidFill>
          <a5:prstDash xmlns:a5="http://schemas.openxmlformats.org/drawingml/2006/main" val="solid"/>
        </a4:ln>
        <a4:ln xmlns:a4="http://schemas.openxmlformats.org/drawingml/2006/main" w="25400" cap="flat" cmpd="sng" algn="ctr">
          <solidFill xmlns="http://schemas.openxmlformats.org/drawingml/2006/main">
            <a5:schemeClr xmlns:a5="http://schemas.openxmlformats.org/drawingml/2006/main" val="phClr"/>
          </solidFill>
          <a5:prstDash xmlns:a5="http://schemas.openxmlformats.org/drawingml/2006/main" val="solid"/>
        </a4:ln>
        <a4:ln xmlns:a4="http://schemas.openxmlformats.org/drawingml/2006/main" w="38100" cap="flat" cmpd="sng" algn="ctr">
          <solidFill xmlns="http://schemas.openxmlformats.org/drawingml/2006/main">
            <a5:schemeClr xmlns:a5="http://schemas.openxmlformats.org/drawingml/2006/main" val="phClr"/>
          </solidFill>
          <a5:prstDash xmlns:a5="http://schemas.openxmlformats.org/drawingml/2006/main" val="solid"/>
        </a4:ln>
      </a3:lnStyleLst>
      <a3:effectStyleLst xmlns:a3="http://schemas.openxmlformats.org/drawingml/2006/main">
        <a4:effectStyle xmlns:a4="http://schemas.openxmlformats.org/drawingml/2006/main">
          <a5:effectLst xmlns:a5="http://schemas.openxmlformats.org/drawingml/2006/main">
            <a6:outerShdw xmlns:a6="http://schemas.openxmlformats.org/drawingml/2006/main" blurRad="40000" dir="5400000" dist="20000" rotWithShape="0">
              <a7:srgbClr xmlns:a7="http://schemas.openxmlformats.org/drawingml/2006/main" val="000000">
                <a8:alpha xmlns:a8="http://schemas.openxmlformats.org/drawingml/2006/main" val="38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4:effectStyle>
        <a4:effectStyle xmlns:a4="http://schemas.openxmlformats.org/drawingml/2006/main">
          <a5:effectLst xmlns:a5="http://schemas.openxmlformats.org/drawingml/2006/main">
            <a6:outerShdw xmlns:a6="http://schemas.openxmlformats.org/drawingml/2006/main" blurRad="40000" dir="5400000" dist="23000" rotWithShape="0">
              <a7:srgbClr xmlns:a7="http://schemas.openxmlformats.org/drawingml/2006/main" val="000000">
                <a8:alpha xmlns:a8="http://schemas.openxmlformats.org/drawingml/2006/main" val="35000"/>
              </a7:srgbClr>
            </a6:outerShdw>
          </a5:effectLst>
          <a5:scene3d xmlns:a5="http://schemas.openxmlformats.org/drawingml/2006/main">
            <a6:camera xmlns:a6="http://schemas.openxmlformats.org/drawingml/2006/main" prst="orthographicFront">
              <a7:rot xmlns:a7="http://schemas.openxmlformats.org/drawingml/2006/main" lat="0" lon="0" rev="0"/>
            </a6:camera>
            <a6:lightRig xmlns:a6="http://schemas.openxmlformats.org/drawingml/2006/main" dir="t" rig="threePt">
              <a7:rot xmlns:a7="http://schemas.openxmlformats.org/drawingml/2006/main" lat="0" lon="0" rev="1200000"/>
            </a6:lightRig>
          </a5:scene3d>
          <a5:sp3d xmlns:a5="http://schemas.openxmlformats.org/drawingml/2006/main">
            <a6:bevelT xmlns:a6="http://schemas.openxmlformats.org/drawingml/2006/main" w="63500" h="25400" prst="circle"/>
          </a5:sp3d>
        </a4:effectStyle>
      </a3:effectStyleLst>
      <a3:bgFillStyleLst xmlns:a3="http://schemas.openxmlformats.org/drawingml/2006/main">
        <a4:solidFill xmlns:a4="http://schemas.openxmlformats.org/drawingml/2006/main">
          <a5:schemeClr xmlns:a5="http://schemas.openxmlformats.org/drawingml/2006/main" val="phClr"/>
        </a4:soli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40000"/>
                <a8:satMod xmlns:a8="http://schemas.openxmlformats.org/drawingml/2006/main" val="350000"/>
              </a7:schemeClr>
            </a6:gs>
            <a6:gs xmlns:a6="http://schemas.openxmlformats.org/drawingml/2006/main" pos="40000">
              <a7:schemeClr xmlns:a7="http://schemas.openxmlformats.org/drawingml/2006/main" val="phClr">
                <a8:tint xmlns:a8="http://schemas.openxmlformats.org/drawingml/2006/main" val="45000"/>
                <a8:shade xmlns:a8="http://schemas.openxmlformats.org/drawingml/2006/main" val="99000"/>
                <a8:satMod xmlns:a8="http://schemas.openxmlformats.org/drawingml/2006/main" val="350000"/>
              </a7:schemeClr>
            </a6:gs>
            <a6:gs xmlns:a6="http://schemas.openxmlformats.org/drawingml/2006/main" pos="100000">
              <a7:schemeClr xmlns:a7="http://schemas.openxmlformats.org/drawingml/2006/main" val="phClr">
                <a8:shade xmlns:a8="http://schemas.openxmlformats.org/drawingml/2006/main" val="20000"/>
                <a8:satMod xmlns:a8="http://schemas.openxmlformats.org/drawingml/2006/main" val="255000"/>
              </a7:schemeClr>
            </a6:gs>
          </a5:gsLst>
          <a5:path xmlns:a5="http://schemas.openxmlformats.org/drawingml/2006/main" path="circle">
            <a6:fillToRect xmlns:a6="http://schemas.openxmlformats.org/drawingml/2006/main" l="50000" t="-80000" r="50000" b="180000"/>
          </a5:path>
          <a5:tileRect xmlns:a5="http://schemas.openxmlformats.org/drawingml/2006/main"/>
        </a4:gradFill>
        <a4:gradFill xmlns:a4="http://schemas.openxmlformats.org/drawingml/2006/main" rotWithShape="1">
          <a5:gsLst xmlns:a5="http://schemas.openxmlformats.org/drawingml/2006/main">
            <a6:gs xmlns:a6="http://schemas.openxmlformats.org/drawingml/2006/main" pos="0">
              <a7:schemeClr xmlns:a7="http://schemas.openxmlformats.org/drawingml/2006/main" val="phClr">
                <a8:tint xmlns:a8="http://schemas.openxmlformats.org/drawingml/2006/main" val="80000"/>
                <a8:satMod xmlns:a8="http://schemas.openxmlformats.org/drawingml/2006/main" val="300000"/>
              </a7:schemeClr>
            </a6:gs>
            <a6:gs xmlns:a6="http://schemas.openxmlformats.org/drawingml/2006/main" pos="100000">
              <a7:schemeClr xmlns:a7="http://schemas.openxmlformats.org/drawingml/2006/main" val="phClr">
                <a8:shade xmlns:a8="http://schemas.openxmlformats.org/drawingml/2006/main" val="30000"/>
                <a8:satMod xmlns:a8="http://schemas.openxmlformats.org/drawingml/2006/main" val="200000"/>
              </a7:schemeClr>
            </a6:gs>
          </a5:gsLst>
          <a5:path xmlns:a5="http://schemas.openxmlformats.org/drawingml/2006/main" path="circle">
            <a6:fillToRect xmlns:a6="http://schemas.openxmlformats.org/drawingml/2006/main" l="50000" t="50000" r="50000" b="50000"/>
          </a5:path>
          <a5:tileRect xmlns:a5="http://schemas.openxmlformats.org/drawingml/2006/main"/>
        </a4:gradFill>
      </a3:bgFillStyleLst>
    </a2:fmtScheme>
  </a1:themeElements>
  <a:objectDefaults/>
</a:theme>
</file>

<file path=docProps/app.xml><?xml version="1.0" encoding="utf-8"?>
<Properties xmlns="http://schemas.openxmlformats.org/officeDocument/2006/extended-properties" xmlns:vt="http://schemas.openxmlformats.org/officeDocument/2006/docPropsVTypes">
  <TotalTime>1</TotalTime>
  <Application>Spire.Presentation for.NET 2.1.0.0</Application>
  <PresentationFormat>全屏显示(4:3)</PresentationFormat>
  <Slides>1</Slides>
  <ScaleCrop>false</ScaleCrop>
  <HeadingPairs>
    <vt:vector size="4" baseType="variant">
      <vt:variant>
        <vt:lpstr>主题</vt:lpstr>
      </vt:variant>
      <vt:variant>
        <vt:i4>1</vt:i4>
      </vt:variant>
      <vt:variant>
        <vt:lpstr>幻灯片标题</vt:lpstr>
      </vt:variant>
      <vt:variant>
        <vt:i4>1</vt:i4>
      </vt:variant>
    </vt:vector>
  </HeadingPair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
  <cp:revision>1</cp:revision>
  <dcterms:created xsi:type="dcterms:W3CDTF">2024-07-17T16:02:14.4370000Z</dcterms:created>
  <dcterms:modified xsi:type="dcterms:W3CDTF">2024-07-17T16:02:14.4370000Z</dcterms:modified>
</cp:coreProperties>
</file>