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60" r:id="rId4"/>
    <p:sldId id="266" r:id="rId5"/>
    <p:sldId id="267" r:id="rId6"/>
    <p:sldId id="262" r:id="rId7"/>
    <p:sldId id="268" r:id="rId8"/>
    <p:sldId id="269" r:id="rId9"/>
    <p:sldId id="270" r:id="rId10"/>
    <p:sldId id="271" r:id="rId11"/>
    <p:sldId id="273" r:id="rId12"/>
    <p:sldId id="272" r:id="rId13"/>
    <p:sldId id="264" r:id="rId14"/>
    <p:sldId id="274" r:id="rId15"/>
    <p:sldId id="275" r:id="rId16"/>
    <p:sldId id="276" r:id="rId17"/>
    <p:sldId id="277" r:id="rId18"/>
    <p:sldId id="278" r:id="rId19"/>
    <p:sldId id="279" r:id="rId20"/>
    <p:sldId id="280" r:id="rId21"/>
    <p:sldId id="265" r:id="rId22"/>
    <p:sldId id="281" r:id="rId23"/>
    <p:sldId id="282" r:id="rId24"/>
    <p:sldId id="283" r:id="rId25"/>
    <p:sldId id="285" r:id="rId26"/>
    <p:sldId id="286"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635" autoAdjust="0"/>
  </p:normalViewPr>
  <p:slideViewPr>
    <p:cSldViewPr snapToGrid="0">
      <p:cViewPr>
        <p:scale>
          <a:sx n="105" d="100"/>
          <a:sy n="105"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0646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575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21883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96964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83451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91624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9/3/18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9/3/18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9/3/18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9/3/18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9/3/18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9/3/18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1108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stechnica.com/information-technology/2015/05/boeing-787-dreamliners-contain-a-potentially-catastrophic-software-bu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Equality</a:t>
            </a:r>
          </a:p>
        </p:txBody>
      </p:sp>
      <p:sp>
        <p:nvSpPr>
          <p:cNvPr id="3" name="Content Placeholder 2"/>
          <p:cNvSpPr>
            <a:spLocks noGrp="1"/>
          </p:cNvSpPr>
          <p:nvPr>
            <p:ph type="subTitle" idx="1"/>
          </p:nvPr>
        </p:nvSpPr>
        <p:spPr>
          <a:xfrm>
            <a:off x="2729559" y="4200522"/>
            <a:ext cx="6740685" cy="682079"/>
          </a:xfrm>
        </p:spPr>
        <p:txBody>
          <a:bodyPr>
            <a:normAutofit/>
          </a:bodyPr>
          <a:lstStyle/>
          <a:p>
            <a:r>
              <a:rPr lang="en-US" dirty="0">
                <a:solidFill>
                  <a:srgbClr val="FFFFFF"/>
                </a:solidFill>
              </a:rPr>
              <a:t>Equality, type judgments, propositions, and more</a:t>
            </a:r>
            <a:endParaRPr dirty="0">
              <a:solidFill>
                <a:srgbClr val="FFFFFF"/>
              </a:solidFill>
            </a:endParaRPr>
          </a:p>
        </p:txBody>
      </p:sp>
    </p:spTree>
    <p:extLst>
      <p:ext uri="{BB962C8B-B14F-4D97-AF65-F5344CB8AC3E}">
        <p14:creationId xmlns:p14="http://schemas.microsoft.com/office/powerpoint/2010/main" val="192258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744-0DF9-954C-8878-E471D3BA6682}"/>
              </a:ext>
            </a:extLst>
          </p:cNvPr>
          <p:cNvSpPr>
            <a:spLocks noGrp="1"/>
          </p:cNvSpPr>
          <p:nvPr>
            <p:ph type="title"/>
          </p:nvPr>
        </p:nvSpPr>
        <p:spPr/>
        <p:txBody>
          <a:bodyPr/>
          <a:lstStyle/>
          <a:p>
            <a:r>
              <a:rPr lang="en-US" dirty="0"/>
              <a:t>Type Judgment Exercises</a:t>
            </a:r>
          </a:p>
        </p:txBody>
      </p:sp>
      <p:sp>
        <p:nvSpPr>
          <p:cNvPr id="3" name="Content Placeholder 2">
            <a:extLst>
              <a:ext uri="{FF2B5EF4-FFF2-40B4-BE49-F238E27FC236}">
                <a16:creationId xmlns:a16="http://schemas.microsoft.com/office/drawing/2014/main" id="{329A6FAD-0D05-1D47-8A02-FD7FEE95AF46}"/>
              </a:ext>
            </a:extLst>
          </p:cNvPr>
          <p:cNvSpPr>
            <a:spLocks noGrp="1"/>
          </p:cNvSpPr>
          <p:nvPr>
            <p:ph idx="1"/>
          </p:nvPr>
        </p:nvSpPr>
        <p:spPr/>
        <p:txBody>
          <a:bodyPr/>
          <a:lstStyle/>
          <a:p>
            <a:r>
              <a:rPr lang="en-US" dirty="0"/>
              <a:t>If we imagine that we have a function </a:t>
            </a:r>
            <a:r>
              <a:rPr lang="en-US" dirty="0" err="1"/>
              <a:t>eq_refl</a:t>
            </a:r>
            <a:r>
              <a:rPr lang="en-US" dirty="0"/>
              <a:t> that takes two arguments, a type and a value and returns a proof of the proposition that the value equals itself, what would a call to that function look like when applied to:</a:t>
            </a:r>
          </a:p>
          <a:p>
            <a:pPr lvl="1"/>
            <a:r>
              <a:rPr lang="en-US" dirty="0"/>
              <a:t>0 = 0</a:t>
            </a:r>
          </a:p>
          <a:p>
            <a:pPr lvl="2"/>
            <a:r>
              <a:rPr lang="en-US" dirty="0" err="1">
                <a:latin typeface="Courier New" panose="02070309020205020404" pitchFamily="49" charset="0"/>
                <a:cs typeface="Courier New" panose="02070309020205020404" pitchFamily="49" charset="0"/>
              </a:rPr>
              <a:t>eq_refl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nat</a:t>
            </a:r>
            <a:r>
              <a:rPr lang="en-US" dirty="0">
                <a:latin typeface="Courier New" panose="02070309020205020404" pitchFamily="49" charset="0"/>
                <a:cs typeface="Courier New" panose="02070309020205020404" pitchFamily="49" charset="0"/>
              </a:rPr>
              <a:t> 0</a:t>
            </a:r>
          </a:p>
          <a:p>
            <a:pPr lvl="1"/>
            <a:r>
              <a:rPr lang="en-US" dirty="0" err="1"/>
              <a:t>tt</a:t>
            </a:r>
            <a:endParaRPr lang="en-US" dirty="0"/>
          </a:p>
          <a:p>
            <a:pPr lvl="1"/>
            <a:r>
              <a:rPr lang="en-US" dirty="0"/>
              <a:t>“Hello Lean”</a:t>
            </a:r>
          </a:p>
        </p:txBody>
      </p:sp>
    </p:spTree>
    <p:extLst>
      <p:ext uri="{BB962C8B-B14F-4D97-AF65-F5344CB8AC3E}">
        <p14:creationId xmlns:p14="http://schemas.microsoft.com/office/powerpoint/2010/main" val="29982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7205-0A87-A54F-BF9B-6C5EFC2C62CD}"/>
              </a:ext>
            </a:extLst>
          </p:cNvPr>
          <p:cNvSpPr>
            <a:spLocks noGrp="1"/>
          </p:cNvSpPr>
          <p:nvPr>
            <p:ph type="title"/>
          </p:nvPr>
        </p:nvSpPr>
        <p:spPr/>
        <p:txBody>
          <a:bodyPr/>
          <a:lstStyle/>
          <a:p>
            <a:r>
              <a:rPr lang="en-US" dirty="0"/>
              <a:t>Checking Lean’s Type Inference</a:t>
            </a:r>
          </a:p>
        </p:txBody>
      </p:sp>
      <p:sp>
        <p:nvSpPr>
          <p:cNvPr id="3" name="Content Placeholder 2">
            <a:extLst>
              <a:ext uri="{FF2B5EF4-FFF2-40B4-BE49-F238E27FC236}">
                <a16:creationId xmlns:a16="http://schemas.microsoft.com/office/drawing/2014/main" id="{DA4BC9ED-16E4-7840-9A13-1697EE148DB2}"/>
              </a:ext>
            </a:extLst>
          </p:cNvPr>
          <p:cNvSpPr>
            <a:spLocks noGrp="1"/>
          </p:cNvSpPr>
          <p:nvPr>
            <p:ph idx="1"/>
          </p:nvPr>
        </p:nvSpPr>
        <p:spPr/>
        <p:txBody>
          <a:bodyPr>
            <a:normAutofit/>
          </a:bodyPr>
          <a:lstStyle/>
          <a:p>
            <a:r>
              <a:rPr lang="en-US" sz="3200" dirty="0"/>
              <a:t>To check what type Lean will infer for a particular value, use </a:t>
            </a:r>
            <a:r>
              <a:rPr lang="en-US" dirty="0">
                <a:latin typeface="Courier New" panose="02070309020205020404" pitchFamily="49" charset="0"/>
                <a:cs typeface="Courier New" panose="02070309020205020404" pitchFamily="49" charset="0"/>
              </a:rPr>
              <a:t>#check</a:t>
            </a:r>
            <a:endParaRPr lang="en-US" sz="3200" dirty="0">
              <a:latin typeface="Courier New" panose="02070309020205020404" pitchFamily="49" charset="0"/>
              <a:cs typeface="Courier New" panose="02070309020205020404" pitchFamily="49" charset="0"/>
            </a:endParaRPr>
          </a:p>
          <a:p>
            <a:pPr lvl="1"/>
            <a:r>
              <a:rPr lang="en-US" sz="2800" dirty="0"/>
              <a:t>See 01_Equality/03_type_inference.lean</a:t>
            </a:r>
          </a:p>
          <a:p>
            <a:r>
              <a:rPr lang="en-US" sz="3200" dirty="0"/>
              <a:t>If we </a:t>
            </a:r>
            <a:r>
              <a:rPr lang="en-US" dirty="0">
                <a:latin typeface="Courier New" panose="02070309020205020404" pitchFamily="49" charset="0"/>
                <a:cs typeface="Courier New" panose="02070309020205020404" pitchFamily="49" charset="0"/>
              </a:rPr>
              <a:t>#check (</a:t>
            </a:r>
            <a:r>
              <a:rPr lang="en-US" dirty="0" err="1">
                <a:latin typeface="Courier New" panose="02070309020205020404" pitchFamily="49" charset="0"/>
                <a:cs typeface="Courier New" panose="02070309020205020404" pitchFamily="49" charset="0"/>
              </a:rPr>
              <a:t>eq.refl</a:t>
            </a:r>
            <a:r>
              <a:rPr lang="en-US" dirty="0">
                <a:latin typeface="Courier New" panose="02070309020205020404" pitchFamily="49" charset="0"/>
                <a:cs typeface="Courier New" panose="02070309020205020404" pitchFamily="49" charset="0"/>
              </a:rPr>
              <a:t> 0)</a:t>
            </a:r>
            <a:r>
              <a:rPr lang="en-US" sz="3200" dirty="0"/>
              <a:t> we see that its </a:t>
            </a:r>
            <a:r>
              <a:rPr lang="en-US" sz="3200" i="1" dirty="0"/>
              <a:t>type</a:t>
            </a:r>
            <a:r>
              <a:rPr lang="en-US" sz="3200" dirty="0"/>
              <a:t> is a proof that </a:t>
            </a:r>
            <a:r>
              <a:rPr lang="en-US" sz="3200" dirty="0">
                <a:latin typeface="Courier New" panose="02070309020205020404" pitchFamily="49" charset="0"/>
                <a:cs typeface="Courier New" panose="02070309020205020404" pitchFamily="49" charset="0"/>
              </a:rPr>
              <a:t>0 = 0</a:t>
            </a:r>
            <a:r>
              <a:rPr lang="en-US" sz="3200" dirty="0"/>
              <a:t>!</a:t>
            </a:r>
          </a:p>
          <a:p>
            <a:pPr lvl="1"/>
            <a:r>
              <a:rPr lang="en-US" sz="2800" dirty="0"/>
              <a:t>What does this mean?</a:t>
            </a:r>
          </a:p>
        </p:txBody>
      </p:sp>
    </p:spTree>
    <p:extLst>
      <p:ext uri="{BB962C8B-B14F-4D97-AF65-F5344CB8AC3E}">
        <p14:creationId xmlns:p14="http://schemas.microsoft.com/office/powerpoint/2010/main" val="375502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DDA8-607B-7040-8CEC-0728DE053BCF}"/>
              </a:ext>
            </a:extLst>
          </p:cNvPr>
          <p:cNvSpPr>
            <a:spLocks noGrp="1"/>
          </p:cNvSpPr>
          <p:nvPr>
            <p:ph type="title"/>
          </p:nvPr>
        </p:nvSpPr>
        <p:spPr/>
        <p:txBody>
          <a:bodyPr/>
          <a:lstStyle/>
          <a:p>
            <a:r>
              <a:rPr lang="en-US" dirty="0"/>
              <a:t>Type Inference Exercises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284038-4C75-5743-9B2C-0656B82E145D}"/>
                  </a:ext>
                </a:extLst>
              </p:cNvPr>
              <p:cNvSpPr>
                <a:spLocks noGrp="1"/>
              </p:cNvSpPr>
              <p:nvPr>
                <p:ph idx="1"/>
              </p:nvPr>
            </p:nvSpPr>
            <p:spPr/>
            <p:txBody>
              <a:bodyPr/>
              <a:lstStyle/>
              <a:p>
                <a:r>
                  <a:rPr lang="en-US" dirty="0"/>
                  <a:t>Use </a:t>
                </a:r>
                <a:r>
                  <a:rPr lang="en-US" sz="2400" dirty="0">
                    <a:latin typeface="Courier New" panose="02070309020205020404" pitchFamily="49" charset="0"/>
                    <a:cs typeface="Courier New" panose="02070309020205020404" pitchFamily="49" charset="0"/>
                  </a:rPr>
                  <a:t>#check </a:t>
                </a:r>
                <a:r>
                  <a:rPr lang="en-US" dirty="0"/>
                  <a:t>to see what the type is for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a:t>
                </a:r>
                <a:r>
                  <a:rPr lang="en-US" i="1" dirty="0"/>
                  <a:t>t</a:t>
                </a:r>
                <a:r>
                  <a:rPr lang="en-US" dirty="0"/>
                  <a:t>, for the case when </a:t>
                </a:r>
                <a:r>
                  <a:rPr lang="en-US" i="1" dirty="0"/>
                  <a:t>t</a:t>
                </a:r>
                <a:r>
                  <a:rPr lang="en-US" dirty="0"/>
                  <a:t> = </a:t>
                </a:r>
                <a:r>
                  <a:rPr lang="en-US" sz="2400" dirty="0" err="1">
                    <a:latin typeface="Courier New" panose="02070309020205020404" pitchFamily="49" charset="0"/>
                    <a:cs typeface="Courier New" panose="02070309020205020404" pitchFamily="49" charset="0"/>
                  </a:rPr>
                  <a:t>tt</a:t>
                </a:r>
                <a:r>
                  <a:rPr lang="en-US" dirty="0"/>
                  <a:t> and for the case when </a:t>
                </a:r>
                <a:r>
                  <a:rPr lang="en-US" i="1" dirty="0"/>
                  <a:t>t</a:t>
                </a:r>
                <a:r>
                  <a:rPr lang="en-US" dirty="0"/>
                  <a:t> = </a:t>
                </a:r>
                <a:r>
                  <a:rPr lang="en-US" sz="2400" dirty="0">
                    <a:latin typeface="Courier New" panose="02070309020205020404" pitchFamily="49" charset="0"/>
                    <a:cs typeface="Courier New" panose="02070309020205020404" pitchFamily="49" charset="0"/>
                  </a:rPr>
                  <a:t>"Hello Lean!"</a:t>
                </a:r>
              </a:p>
              <a:p>
                <a:r>
                  <a:rPr lang="en-US" dirty="0">
                    <a:cs typeface="Courier New" panose="02070309020205020404" pitchFamily="49" charset="0"/>
                  </a:rPr>
                  <a:t>For the case when </a:t>
                </a:r>
                <a:r>
                  <a:rPr lang="en-US" i="1" dirty="0"/>
                  <a:t>t</a:t>
                </a:r>
                <a:r>
                  <a:rPr lang="en-US" dirty="0"/>
                  <a:t> = </a:t>
                </a:r>
                <a:r>
                  <a:rPr lang="en-US" sz="2400" dirty="0" err="1">
                    <a:latin typeface="Courier New" panose="02070309020205020404" pitchFamily="49" charset="0"/>
                    <a:cs typeface="Courier New" panose="02070309020205020404" pitchFamily="49" charset="0"/>
                  </a:rPr>
                  <a:t>tt</a:t>
                </a:r>
                <a:r>
                  <a:rPr lang="en-US" dirty="0">
                    <a:cs typeface="Courier New" panose="02070309020205020404" pitchFamily="49" charset="0"/>
                  </a:rPr>
                  <a:t>, what value does Lean infer for the parameter, </a:t>
                </a:r>
                <a14:m>
                  <m:oMath xmlns:m="http://schemas.openxmlformats.org/officeDocument/2006/math">
                    <m:r>
                      <a:rPr lang="en-US" i="1">
                        <a:latin typeface="Cambria Math" panose="02040503050406030204" pitchFamily="18" charset="0"/>
                      </a:rPr>
                      <m:t>𝑇</m:t>
                    </m:r>
                  </m:oMath>
                </a14:m>
                <a:r>
                  <a:rPr lang="en-US" dirty="0">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CD284038-4C75-5743-9B2C-0656B82E145D}"/>
                  </a:ext>
                </a:extLst>
              </p:cNvPr>
              <p:cNvSpPr>
                <a:spLocks noGrp="1" noRot="1" noChangeAspect="1" noMove="1" noResize="1" noEditPoints="1" noAdjustHandles="1" noChangeArrowheads="1" noChangeShapeType="1" noTextEdit="1"/>
              </p:cNvSpPr>
              <p:nvPr>
                <p:ph idx="1"/>
              </p:nvPr>
            </p:nvSpPr>
            <p:spPr>
              <a:blipFill>
                <a:blip r:embed="rId2"/>
                <a:stretch>
                  <a:fillRect l="-965" t="-2632" r="-1689"/>
                </a:stretch>
              </a:blipFill>
            </p:spPr>
            <p:txBody>
              <a:bodyPr/>
              <a:lstStyle/>
              <a:p>
                <a:r>
                  <a:rPr lang="en-US">
                    <a:noFill/>
                  </a:rPr>
                  <a:t> </a:t>
                </a:r>
              </a:p>
            </p:txBody>
          </p:sp>
        </mc:Fallback>
      </mc:AlternateContent>
    </p:spTree>
    <p:extLst>
      <p:ext uri="{BB962C8B-B14F-4D97-AF65-F5344CB8AC3E}">
        <p14:creationId xmlns:p14="http://schemas.microsoft.com/office/powerpoint/2010/main" val="63217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Propositions as Types</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79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667E-9768-2945-B70F-B93818755FDA}"/>
              </a:ext>
            </a:extLst>
          </p:cNvPr>
          <p:cNvSpPr>
            <a:spLocks noGrp="1"/>
          </p:cNvSpPr>
          <p:nvPr>
            <p:ph type="title"/>
          </p:nvPr>
        </p:nvSpPr>
        <p:spPr/>
        <p:txBody>
          <a:bodyPr/>
          <a:lstStyle/>
          <a:p>
            <a:r>
              <a:rPr lang="en-US" dirty="0"/>
              <a:t>Propositions and Proofs</a:t>
            </a:r>
          </a:p>
        </p:txBody>
      </p:sp>
      <p:sp>
        <p:nvSpPr>
          <p:cNvPr id="3" name="Content Placeholder 2">
            <a:extLst>
              <a:ext uri="{FF2B5EF4-FFF2-40B4-BE49-F238E27FC236}">
                <a16:creationId xmlns:a16="http://schemas.microsoft.com/office/drawing/2014/main" id="{A23A5294-44C8-984B-AC85-29B0B4CBC27C}"/>
              </a:ext>
            </a:extLst>
          </p:cNvPr>
          <p:cNvSpPr>
            <a:spLocks noGrp="1"/>
          </p:cNvSpPr>
          <p:nvPr>
            <p:ph idx="1"/>
          </p:nvPr>
        </p:nvSpPr>
        <p:spPr/>
        <p:txBody>
          <a:bodyPr/>
          <a:lstStyle/>
          <a:p>
            <a:r>
              <a:rPr lang="en-US" dirty="0"/>
              <a:t>Recall that </a:t>
            </a:r>
            <a:r>
              <a:rPr lang="en-US" dirty="0">
                <a:latin typeface="Courier New" panose="02070309020205020404" pitchFamily="49" charset="0"/>
                <a:cs typeface="Courier New" panose="02070309020205020404" pitchFamily="49" charset="0"/>
              </a:rPr>
              <a:t>#check (</a:t>
            </a:r>
            <a:r>
              <a:rPr lang="en-US" dirty="0" err="1">
                <a:latin typeface="Courier New" panose="02070309020205020404" pitchFamily="49" charset="0"/>
                <a:cs typeface="Courier New" panose="02070309020205020404" pitchFamily="49" charset="0"/>
              </a:rPr>
              <a:t>eq.refl</a:t>
            </a:r>
            <a:r>
              <a:rPr lang="en-US" dirty="0">
                <a:latin typeface="Courier New" panose="02070309020205020404" pitchFamily="49" charset="0"/>
                <a:cs typeface="Courier New" panose="02070309020205020404" pitchFamily="49" charset="0"/>
              </a:rPr>
              <a:t> 0)</a:t>
            </a:r>
            <a:r>
              <a:rPr lang="en-US" dirty="0"/>
              <a:t> we see that its </a:t>
            </a:r>
            <a:r>
              <a:rPr lang="en-US" i="1" dirty="0"/>
              <a:t>type</a:t>
            </a:r>
            <a:r>
              <a:rPr lang="en-US" dirty="0"/>
              <a:t> is reported as </a:t>
            </a:r>
            <a:r>
              <a:rPr lang="en-US" dirty="0">
                <a:latin typeface="Courier New" panose="02070309020205020404" pitchFamily="49" charset="0"/>
                <a:cs typeface="Courier New" panose="02070309020205020404" pitchFamily="49" charset="0"/>
              </a:rPr>
              <a:t>0 = 0</a:t>
            </a:r>
            <a:r>
              <a:rPr lang="en-US" dirty="0"/>
              <a:t>!</a:t>
            </a:r>
          </a:p>
          <a:p>
            <a:r>
              <a:rPr lang="en-US" dirty="0"/>
              <a:t>Recall that </a:t>
            </a:r>
            <a:r>
              <a:rPr lang="en-US" sz="2400" dirty="0">
                <a:latin typeface="Courier New" panose="02070309020205020404" pitchFamily="49" charset="0"/>
                <a:cs typeface="Courier New" panose="02070309020205020404" pitchFamily="49" charset="0"/>
              </a:rPr>
              <a:t>0 = 0</a:t>
            </a:r>
            <a:r>
              <a:rPr lang="en-US" dirty="0"/>
              <a:t> is a proposition.</a:t>
            </a:r>
          </a:p>
          <a:p>
            <a:r>
              <a:rPr lang="en-US" dirty="0"/>
              <a:t>What does it mean when that is reported as a type?</a:t>
            </a:r>
          </a:p>
          <a:p>
            <a:pPr lvl="1"/>
            <a:r>
              <a:rPr lang="en-US" dirty="0"/>
              <a:t>These are the reported </a:t>
            </a:r>
            <a:r>
              <a:rPr lang="en-US" i="1" dirty="0"/>
              <a:t>types</a:t>
            </a:r>
            <a:r>
              <a:rPr lang="en-US" dirty="0"/>
              <a:t> of inference rules.</a:t>
            </a:r>
          </a:p>
          <a:p>
            <a:pPr lvl="1"/>
            <a:r>
              <a:rPr lang="en-US" dirty="0"/>
              <a:t>Lean is reporting that the inference rule is of a proof </a:t>
            </a:r>
            <a:r>
              <a:rPr lang="en-US" i="1" dirty="0"/>
              <a:t>type</a:t>
            </a:r>
            <a:r>
              <a:rPr lang="en-US" dirty="0"/>
              <a:t> that satisfies the proposition </a:t>
            </a:r>
            <a:r>
              <a:rPr lang="en-US" dirty="0">
                <a:latin typeface="Courier New" panose="02070309020205020404" pitchFamily="49" charset="0"/>
                <a:cs typeface="Courier New" panose="02070309020205020404" pitchFamily="49" charset="0"/>
              </a:rPr>
              <a:t>0 = 0</a:t>
            </a:r>
            <a:r>
              <a:rPr lang="en-US" dirty="0"/>
              <a:t>.</a:t>
            </a:r>
          </a:p>
        </p:txBody>
      </p:sp>
    </p:spTree>
    <p:extLst>
      <p:ext uri="{BB962C8B-B14F-4D97-AF65-F5344CB8AC3E}">
        <p14:creationId xmlns:p14="http://schemas.microsoft.com/office/powerpoint/2010/main" val="177961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7192-F770-D146-926C-7211225130F4}"/>
              </a:ext>
            </a:extLst>
          </p:cNvPr>
          <p:cNvSpPr>
            <a:spLocks noGrp="1"/>
          </p:cNvSpPr>
          <p:nvPr>
            <p:ph type="title"/>
          </p:nvPr>
        </p:nvSpPr>
        <p:spPr/>
        <p:txBody>
          <a:bodyPr/>
          <a:lstStyle/>
          <a:p>
            <a:r>
              <a:rPr lang="en-US" dirty="0"/>
              <a:t>Types in General</a:t>
            </a:r>
          </a:p>
        </p:txBody>
      </p:sp>
      <p:sp>
        <p:nvSpPr>
          <p:cNvPr id="3" name="Content Placeholder 2">
            <a:extLst>
              <a:ext uri="{FF2B5EF4-FFF2-40B4-BE49-F238E27FC236}">
                <a16:creationId xmlns:a16="http://schemas.microsoft.com/office/drawing/2014/main" id="{52D419AB-76AD-BD4B-8FEF-E1F4E8A71F50}"/>
              </a:ext>
            </a:extLst>
          </p:cNvPr>
          <p:cNvSpPr>
            <a:spLocks noGrp="1"/>
          </p:cNvSpPr>
          <p:nvPr>
            <p:ph idx="1"/>
          </p:nvPr>
        </p:nvSpPr>
        <p:spPr/>
        <p:txBody>
          <a:bodyPr>
            <a:normAutofit fontScale="92500" lnSpcReduction="20000"/>
          </a:bodyPr>
          <a:lstStyle/>
          <a:p>
            <a:r>
              <a:rPr lang="en-US" dirty="0"/>
              <a:t>Recall that the type of 0 and 1 are of type </a:t>
            </a:r>
            <a:r>
              <a:rPr lang="en-US" dirty="0" err="1"/>
              <a:t>ℕ</a:t>
            </a:r>
            <a:r>
              <a:rPr lang="en-US" dirty="0"/>
              <a:t> in Lean</a:t>
            </a:r>
          </a:p>
          <a:p>
            <a:r>
              <a:rPr lang="en-US" dirty="0"/>
              <a:t>Other languages that rely on type inference might consider these to be of type </a:t>
            </a:r>
            <a:r>
              <a:rPr lang="en-US" dirty="0" err="1"/>
              <a:t>ℤ</a:t>
            </a:r>
            <a:endParaRPr lang="en-US" dirty="0"/>
          </a:p>
          <a:p>
            <a:pPr lvl="1"/>
            <a:r>
              <a:rPr lang="en-US" dirty="0"/>
              <a:t>Or more precisely of type IEEE 32-bit or 64-bit integers (signed or unsigned).</a:t>
            </a:r>
          </a:p>
          <a:p>
            <a:r>
              <a:rPr lang="en-US" dirty="0"/>
              <a:t>Many programming languages do type-checking, but how rigorous is that type-checking?</a:t>
            </a:r>
          </a:p>
          <a:p>
            <a:r>
              <a:rPr lang="en-US" dirty="0"/>
              <a:t>The maximum possible 32-bit unsigned integer is 4,294,967,295</a:t>
            </a:r>
          </a:p>
          <a:p>
            <a:pPr lvl="1"/>
            <a:r>
              <a:rPr lang="en-US" dirty="0"/>
              <a:t>What is the type of 4,294,967,295 + 1?</a:t>
            </a:r>
          </a:p>
          <a:p>
            <a:r>
              <a:rPr lang="en-US" dirty="0"/>
              <a:t>In SPARK Ada, it’s not a 32-bit unsigned integer, and if you will be unable to do perform that computation and assign it to a 32-bit integer. SPARK Ada will type-check this at compile time!</a:t>
            </a:r>
          </a:p>
          <a:p>
            <a:r>
              <a:rPr lang="en-US" dirty="0"/>
              <a:t>Why does this matter?</a:t>
            </a:r>
          </a:p>
          <a:p>
            <a:endParaRPr lang="en-US" dirty="0"/>
          </a:p>
        </p:txBody>
      </p:sp>
    </p:spTree>
    <p:extLst>
      <p:ext uri="{BB962C8B-B14F-4D97-AF65-F5344CB8AC3E}">
        <p14:creationId xmlns:p14="http://schemas.microsoft.com/office/powerpoint/2010/main" val="394050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F8D7-0630-A44F-AE16-23626AB638DE}"/>
              </a:ext>
            </a:extLst>
          </p:cNvPr>
          <p:cNvSpPr>
            <a:spLocks noGrp="1"/>
          </p:cNvSpPr>
          <p:nvPr>
            <p:ph type="title"/>
          </p:nvPr>
        </p:nvSpPr>
        <p:spPr/>
        <p:txBody>
          <a:bodyPr/>
          <a:lstStyle/>
          <a:p>
            <a:r>
              <a:rPr lang="en-US" dirty="0"/>
              <a:t>Boeing 787 Dreamliner Integer Overflow</a:t>
            </a:r>
          </a:p>
        </p:txBody>
      </p:sp>
      <p:sp>
        <p:nvSpPr>
          <p:cNvPr id="3" name="Content Placeholder 2">
            <a:extLst>
              <a:ext uri="{FF2B5EF4-FFF2-40B4-BE49-F238E27FC236}">
                <a16:creationId xmlns:a16="http://schemas.microsoft.com/office/drawing/2014/main" id="{366ED2F0-3213-E54B-953A-39CAF84755D6}"/>
              </a:ext>
            </a:extLst>
          </p:cNvPr>
          <p:cNvSpPr>
            <a:spLocks noGrp="1"/>
          </p:cNvSpPr>
          <p:nvPr>
            <p:ph idx="1"/>
          </p:nvPr>
        </p:nvSpPr>
        <p:spPr/>
        <p:txBody>
          <a:bodyPr/>
          <a:lstStyle/>
          <a:p>
            <a:r>
              <a:rPr lang="en-US" dirty="0"/>
              <a:t>From Ars Technica: </a:t>
            </a:r>
            <a:r>
              <a:rPr lang="en-US" dirty="0">
                <a:hlinkClick r:id="rId2"/>
              </a:rPr>
              <a:t>Boeing 787 </a:t>
            </a:r>
            <a:r>
              <a:rPr lang="en-US" dirty="0" err="1">
                <a:hlinkClick r:id="rId2"/>
              </a:rPr>
              <a:t>Dreamliners</a:t>
            </a:r>
            <a:r>
              <a:rPr lang="en-US" dirty="0">
                <a:hlinkClick r:id="rId2"/>
              </a:rPr>
              <a:t> contain a potentially catastrophic software bug</a:t>
            </a:r>
            <a:endParaRPr lang="en-US" dirty="0"/>
          </a:p>
          <a:p>
            <a:r>
              <a:rPr lang="en-US" dirty="0"/>
              <a:t>“[A] Model 787 airplane that has been powered continuously for 248 days can lose all alternating current (AC) electrical power due to the generator control units (GCUs) simultaneously going into failsafe mode”</a:t>
            </a:r>
          </a:p>
          <a:p>
            <a:r>
              <a:rPr lang="en-US" dirty="0"/>
              <a:t>If this code had been written in SPARK Ada (or with a similarly strong type-checker), this defect would never have gotten onto the plane</a:t>
            </a:r>
          </a:p>
          <a:p>
            <a:r>
              <a:rPr lang="en-US" dirty="0"/>
              <a:t>This is one reason why Discrete Math is so important to Computer Science!</a:t>
            </a:r>
          </a:p>
        </p:txBody>
      </p:sp>
    </p:spTree>
    <p:extLst>
      <p:ext uri="{BB962C8B-B14F-4D97-AF65-F5344CB8AC3E}">
        <p14:creationId xmlns:p14="http://schemas.microsoft.com/office/powerpoint/2010/main" val="27739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226E-5820-164A-BE14-8A6333B78A06}"/>
              </a:ext>
            </a:extLst>
          </p:cNvPr>
          <p:cNvSpPr>
            <a:spLocks noGrp="1"/>
          </p:cNvSpPr>
          <p:nvPr>
            <p:ph type="title"/>
          </p:nvPr>
        </p:nvSpPr>
        <p:spPr/>
        <p:txBody>
          <a:bodyPr/>
          <a:lstStyle/>
          <a:p>
            <a:r>
              <a:rPr lang="en-US" dirty="0"/>
              <a:t>Binding Types and Values to Variables in Lean</a:t>
            </a:r>
          </a:p>
        </p:txBody>
      </p:sp>
      <p:sp>
        <p:nvSpPr>
          <p:cNvPr id="3" name="Content Placeholder 2">
            <a:extLst>
              <a:ext uri="{FF2B5EF4-FFF2-40B4-BE49-F238E27FC236}">
                <a16:creationId xmlns:a16="http://schemas.microsoft.com/office/drawing/2014/main" id="{91E49CB3-6E26-A749-90AC-6A6888D8F7B9}"/>
              </a:ext>
            </a:extLst>
          </p:cNvPr>
          <p:cNvSpPr>
            <a:spLocks noGrp="1"/>
          </p:cNvSpPr>
          <p:nvPr>
            <p:ph idx="1"/>
          </p:nvPr>
        </p:nvSpPr>
        <p:spPr/>
        <p:txBody>
          <a:bodyPr/>
          <a:lstStyle/>
          <a:p>
            <a:r>
              <a:rPr lang="en-US" dirty="0"/>
              <a:t>To declare a variable n of type </a:t>
            </a:r>
            <a:r>
              <a:rPr lang="en-US" dirty="0" err="1"/>
              <a:t>ℕ</a:t>
            </a:r>
            <a:r>
              <a:rPr lang="en-US" dirty="0"/>
              <a:t> and with the value 1 in Lean:</a:t>
            </a:r>
            <a:br>
              <a:rPr lang="en-US" dirty="0"/>
            </a:br>
            <a:r>
              <a:rPr lang="en-US" sz="2400" dirty="0">
                <a:latin typeface="Courier New" panose="02070309020205020404" pitchFamily="49" charset="0"/>
                <a:cs typeface="Courier New" panose="02070309020205020404" pitchFamily="49" charset="0"/>
              </a:rPr>
              <a:t>def n      :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variable  type bind  value</a:t>
            </a:r>
          </a:p>
          <a:p>
            <a:r>
              <a:rPr lang="en-US" dirty="0"/>
              <a:t>We can also create a variable </a:t>
            </a:r>
            <a:r>
              <a:rPr lang="en-US" sz="2400" dirty="0">
                <a:latin typeface="Courier New" panose="02070309020205020404" pitchFamily="49" charset="0"/>
                <a:cs typeface="Courier New" panose="02070309020205020404" pitchFamily="49" charset="0"/>
              </a:rPr>
              <a:t>p</a:t>
            </a:r>
            <a:r>
              <a:rPr lang="en-US" dirty="0"/>
              <a:t> of type </a:t>
            </a:r>
            <a:r>
              <a:rPr lang="en-US" sz="2400" dirty="0">
                <a:latin typeface="Courier New" panose="02070309020205020404" pitchFamily="49" charset="0"/>
                <a:cs typeface="Courier New" panose="02070309020205020404" pitchFamily="49" charset="0"/>
              </a:rPr>
              <a:t>0 = 0</a:t>
            </a:r>
            <a:r>
              <a:rPr lang="en-US" dirty="0"/>
              <a:t> (a proposition) and assign it a value of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r>
              <a:rPr lang="en-US" dirty="0"/>
              <a:t> (a proof):</a:t>
            </a:r>
            <a:br>
              <a:rPr lang="en-US" dirty="0"/>
            </a:br>
            <a:r>
              <a:rPr lang="en-US" sz="2400" dirty="0">
                <a:latin typeface="Courier New" panose="02070309020205020404" pitchFamily="49" charset="0"/>
                <a:cs typeface="Courier New" panose="02070309020205020404" pitchFamily="49" charset="0"/>
              </a:rPr>
              <a:t>def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variable  type  bind  value</a:t>
            </a:r>
          </a:p>
          <a:p>
            <a:r>
              <a:rPr lang="en-US" dirty="0"/>
              <a:t>Because this is a proposition, however, </a:t>
            </a:r>
            <a:r>
              <a:rPr lang="en-US" sz="2400" dirty="0">
                <a:latin typeface="Courier New" panose="02070309020205020404" pitchFamily="49" charset="0"/>
                <a:cs typeface="Courier New" panose="02070309020205020404" pitchFamily="49" charset="0"/>
              </a:rPr>
              <a:t>lemma</a:t>
            </a:r>
            <a:r>
              <a:rPr lang="en-US" dirty="0"/>
              <a:t> (or </a:t>
            </a:r>
            <a:r>
              <a:rPr lang="en-US" sz="2400" dirty="0">
                <a:latin typeface="Courier New" panose="02070309020205020404" pitchFamily="49" charset="0"/>
                <a:cs typeface="Courier New" panose="02070309020205020404" pitchFamily="49" charset="0"/>
              </a:rPr>
              <a:t>theorem</a:t>
            </a:r>
            <a:r>
              <a:rPr lang="en-US" dirty="0"/>
              <a:t>) is preferred:</a:t>
            </a:r>
            <a:br>
              <a:rPr lang="en-US" dirty="0"/>
            </a:br>
            <a:r>
              <a:rPr lang="en-US" sz="2400" dirty="0">
                <a:latin typeface="Courier New" panose="02070309020205020404" pitchFamily="49" charset="0"/>
                <a:cs typeface="Courier New" panose="02070309020205020404" pitchFamily="49" charset="0"/>
              </a:rPr>
              <a:t>lemma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0)</a:t>
            </a:r>
          </a:p>
          <a:p>
            <a:endParaRPr lang="en-US" dirty="0"/>
          </a:p>
        </p:txBody>
      </p:sp>
    </p:spTree>
    <p:extLst>
      <p:ext uri="{BB962C8B-B14F-4D97-AF65-F5344CB8AC3E}">
        <p14:creationId xmlns:p14="http://schemas.microsoft.com/office/powerpoint/2010/main" val="67855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227C-ECAD-B142-B911-F9B96226F149}"/>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EB93A5D2-334E-4E46-8B99-A77948F80152}"/>
              </a:ext>
            </a:extLst>
          </p:cNvPr>
          <p:cNvSpPr>
            <a:spLocks noGrp="1"/>
          </p:cNvSpPr>
          <p:nvPr>
            <p:ph idx="1"/>
          </p:nvPr>
        </p:nvSpPr>
        <p:spPr/>
        <p:txBody>
          <a:bodyPr>
            <a:normAutofit/>
          </a:bodyPr>
          <a:lstStyle/>
          <a:p>
            <a:r>
              <a:rPr lang="en-US" dirty="0"/>
              <a:t>To the variable s, bind a proof of the proposition that "Hello Lean!" is equal to itself.</a:t>
            </a:r>
          </a:p>
          <a:p>
            <a:r>
              <a:rPr lang="en-US" dirty="0"/>
              <a:t>To the variable s, bind a proof of the proposition that </a:t>
            </a:r>
            <a:r>
              <a:rPr lang="en-US" dirty="0" err="1"/>
              <a:t>tt</a:t>
            </a:r>
            <a:r>
              <a:rPr lang="en-US" dirty="0"/>
              <a:t> is equal to itself.</a:t>
            </a:r>
          </a:p>
          <a:p>
            <a:r>
              <a:rPr lang="en-US" dirty="0"/>
              <a:t>Explain precisely why Lean reports an error for this code (see </a:t>
            </a:r>
            <a:r>
              <a:rPr lang="en-US" sz="2400" dirty="0">
                <a:latin typeface="Courier New" panose="02070309020205020404" pitchFamily="49" charset="0"/>
                <a:cs typeface="Courier New" panose="02070309020205020404" pitchFamily="49" charset="0"/>
              </a:rPr>
              <a:t>01_Equality/04_propositions_as_types.lean</a:t>
            </a:r>
            <a:r>
              <a:rPr lang="en-US" dirty="0"/>
              <a:t>) and what it means:</a:t>
            </a:r>
            <a:br>
              <a:rPr lang="en-US" dirty="0"/>
            </a:br>
            <a:r>
              <a:rPr lang="en-US" sz="2400" dirty="0">
                <a:latin typeface="Courier New" panose="02070309020205020404" pitchFamily="49" charset="0"/>
                <a:cs typeface="Courier New" panose="02070309020205020404" pitchFamily="49" charset="0"/>
              </a:rPr>
              <a:t>def p' : 0 = 0 := (</a:t>
            </a:r>
            <a:r>
              <a:rPr lang="en-US" sz="2400" dirty="0" err="1">
                <a:latin typeface="Courier New" panose="02070309020205020404" pitchFamily="49" charset="0"/>
                <a:cs typeface="Courier New" panose="02070309020205020404" pitchFamily="49" charset="0"/>
              </a:rPr>
              <a:t>eq.refl</a:t>
            </a:r>
            <a:r>
              <a:rPr lang="en-US" sz="2400" dirty="0">
                <a:latin typeface="Courier New" panose="02070309020205020404" pitchFamily="49" charset="0"/>
                <a:cs typeface="Courier New" panose="02070309020205020404" pitchFamily="49" charset="0"/>
              </a:rPr>
              <a:t> 1)</a:t>
            </a:r>
          </a:p>
          <a:p>
            <a:r>
              <a:rPr lang="en-US" dirty="0"/>
              <a:t>Use </a:t>
            </a:r>
            <a:r>
              <a:rPr lang="en-US" sz="2400" dirty="0">
                <a:latin typeface="Courier New" panose="02070309020205020404" pitchFamily="49" charset="0"/>
                <a:cs typeface="Courier New" panose="02070309020205020404" pitchFamily="49" charset="0"/>
              </a:rPr>
              <a:t>theorem</a:t>
            </a:r>
            <a:r>
              <a:rPr lang="en-US" dirty="0"/>
              <a:t> instead of def to bind a proof of 0 = 0 to a variable, s'.</a:t>
            </a:r>
          </a:p>
          <a:p>
            <a:endParaRPr lang="en-US" dirty="0"/>
          </a:p>
          <a:p>
            <a:endParaRPr lang="en-US" dirty="0"/>
          </a:p>
        </p:txBody>
      </p:sp>
    </p:spTree>
    <p:extLst>
      <p:ext uri="{BB962C8B-B14F-4D97-AF65-F5344CB8AC3E}">
        <p14:creationId xmlns:p14="http://schemas.microsoft.com/office/powerpoint/2010/main" val="373477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7942-CCAF-624F-BF5E-E4CAD742B969}"/>
              </a:ext>
            </a:extLst>
          </p:cNvPr>
          <p:cNvSpPr>
            <a:spLocks noGrp="1"/>
          </p:cNvSpPr>
          <p:nvPr>
            <p:ph type="title"/>
          </p:nvPr>
        </p:nvSpPr>
        <p:spPr/>
        <p:txBody>
          <a:bodyPr/>
          <a:lstStyle/>
          <a:p>
            <a:r>
              <a:rPr lang="en-US" dirty="0"/>
              <a:t>More Exercises</a:t>
            </a:r>
          </a:p>
        </p:txBody>
      </p:sp>
      <p:sp>
        <p:nvSpPr>
          <p:cNvPr id="3" name="Content Placeholder 2">
            <a:extLst>
              <a:ext uri="{FF2B5EF4-FFF2-40B4-BE49-F238E27FC236}">
                <a16:creationId xmlns:a16="http://schemas.microsoft.com/office/drawing/2014/main" id="{E1470B0C-99AE-7C4F-AC7B-FCD3ED95723A}"/>
              </a:ext>
            </a:extLst>
          </p:cNvPr>
          <p:cNvSpPr>
            <a:spLocks noGrp="1"/>
          </p:cNvSpPr>
          <p:nvPr>
            <p:ph idx="1"/>
          </p:nvPr>
        </p:nvSpPr>
        <p:spPr/>
        <p:txBody>
          <a:bodyPr/>
          <a:lstStyle/>
          <a:p>
            <a:r>
              <a:rPr lang="en-US" dirty="0"/>
              <a:t>Prove theorems for the following propositions:</a:t>
            </a:r>
          </a:p>
          <a:p>
            <a:pPr lvl="1"/>
            <a:r>
              <a:rPr lang="en-US" dirty="0" err="1"/>
              <a:t>oeqo</a:t>
            </a:r>
            <a:r>
              <a:rPr lang="en-US" dirty="0"/>
              <a:t> : 1 = 1</a:t>
            </a:r>
          </a:p>
          <a:p>
            <a:pPr lvl="1"/>
            <a:r>
              <a:rPr lang="en-US" dirty="0" err="1"/>
              <a:t>heqh</a:t>
            </a:r>
            <a:r>
              <a:rPr lang="en-US" dirty="0"/>
              <a:t> : "Hello Lean! = Hello Lean!"</a:t>
            </a:r>
          </a:p>
          <a:p>
            <a:pPr lvl="1"/>
            <a:r>
              <a:rPr lang="en-US" dirty="0" err="1"/>
              <a:t>teqt</a:t>
            </a:r>
            <a:r>
              <a:rPr lang="en-US" dirty="0"/>
              <a:t> : 2 = 1 + 1</a:t>
            </a:r>
          </a:p>
          <a:p>
            <a:r>
              <a:rPr lang="en-US" dirty="0"/>
              <a:t>What is the type of </a:t>
            </a:r>
            <a:r>
              <a:rPr lang="en-US" sz="2400" dirty="0">
                <a:latin typeface="Courier New" panose="02070309020205020404" pitchFamily="49" charset="0"/>
                <a:cs typeface="Courier New" panose="02070309020205020404" pitchFamily="49" charset="0"/>
              </a:rPr>
              <a:t>(0 = 1)</a:t>
            </a:r>
            <a:r>
              <a:rPr lang="en-US" dirty="0"/>
              <a:t> in Lean? Answer before you </a:t>
            </a:r>
            <a:r>
              <a:rPr lang="en-US" sz="2400" dirty="0">
                <a:latin typeface="Courier New" panose="02070309020205020404" pitchFamily="49" charset="0"/>
                <a:cs typeface="Courier New" panose="02070309020205020404" pitchFamily="49" charset="0"/>
              </a:rPr>
              <a:t>#check </a:t>
            </a:r>
            <a:r>
              <a:rPr lang="en-US" dirty="0"/>
              <a:t>it, then </a:t>
            </a:r>
            <a:r>
              <a:rPr lang="en-US" sz="2400" dirty="0">
                <a:latin typeface="Courier New" panose="02070309020205020404" pitchFamily="49" charset="0"/>
                <a:cs typeface="Courier New" panose="02070309020205020404" pitchFamily="49" charset="0"/>
              </a:rPr>
              <a:t>#check</a:t>
            </a:r>
            <a:r>
              <a:rPr lang="en-US" dirty="0"/>
              <a:t> it to confirm. (see </a:t>
            </a:r>
            <a:r>
              <a:rPr lang="en-US" dirty="0">
                <a:latin typeface="Courier New" panose="02070309020205020404" pitchFamily="49" charset="0"/>
                <a:cs typeface="Courier New" panose="02070309020205020404" pitchFamily="49" charset="0"/>
              </a:rPr>
              <a:t>01_Equality/04_propositions_as_types.lean</a:t>
            </a:r>
            <a:r>
              <a:rPr lang="en-US" dirty="0"/>
              <a:t>)</a:t>
            </a:r>
          </a:p>
          <a:p>
            <a:r>
              <a:rPr lang="en-US" dirty="0"/>
              <a:t>What is the type of </a:t>
            </a:r>
            <a:r>
              <a:rPr lang="en-US" sz="2400" dirty="0">
                <a:latin typeface="Courier New" panose="02070309020205020404" pitchFamily="49" charset="0"/>
                <a:cs typeface="Courier New" panose="02070309020205020404" pitchFamily="49" charset="0"/>
              </a:rPr>
              <a:t>"Hello Lean" = "Hello Lean"</a:t>
            </a:r>
            <a:r>
              <a:rPr lang="en-US" dirty="0"/>
              <a:t> in Lean?</a:t>
            </a:r>
          </a:p>
          <a:p>
            <a:endParaRPr lang="en-US" dirty="0"/>
          </a:p>
          <a:p>
            <a:endParaRPr lang="en-US" dirty="0"/>
          </a:p>
        </p:txBody>
      </p:sp>
    </p:spTree>
    <p:extLst>
      <p:ext uri="{BB962C8B-B14F-4D97-AF65-F5344CB8AC3E}">
        <p14:creationId xmlns:p14="http://schemas.microsoft.com/office/powerpoint/2010/main" val="427182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Contents</a:t>
            </a:r>
          </a:p>
        </p:txBody>
      </p:sp>
      <p:sp>
        <p:nvSpPr>
          <p:cNvPr id="3" name="Content Placeholder 2"/>
          <p:cNvSpPr>
            <a:spLocks noGrp="1"/>
          </p:cNvSpPr>
          <p:nvPr>
            <p:ph type="body" idx="1"/>
          </p:nvPr>
        </p:nvSpPr>
        <p:spPr>
          <a:xfrm>
            <a:off x="3045368" y="4074716"/>
            <a:ext cx="6105194" cy="1838403"/>
          </a:xfrm>
        </p:spPr>
        <p:txBody>
          <a:bodyPr vert="horz" lIns="91440" tIns="45720" rIns="91440" bIns="45720" rtlCol="0">
            <a:normAutofit fontScale="92500" lnSpcReduction="20000"/>
          </a:bodyPr>
          <a:lstStyle/>
          <a:p>
            <a:pPr marL="0" indent="0" algn="ctr">
              <a:buNone/>
            </a:pPr>
            <a:r>
              <a:rPr lang="en-US" sz="2400" kern="1200" dirty="0">
                <a:solidFill>
                  <a:srgbClr val="FFFFFF"/>
                </a:solidFill>
                <a:latin typeface="+mn-lt"/>
                <a:ea typeface="+mn-ea"/>
                <a:cs typeface="+mn-cs"/>
              </a:rPr>
              <a:t>Equality</a:t>
            </a:r>
          </a:p>
          <a:p>
            <a:pPr marL="0" indent="0" algn="ctr">
              <a:buNone/>
            </a:pPr>
            <a:r>
              <a:rPr lang="en-US" sz="2400" dirty="0">
                <a:solidFill>
                  <a:srgbClr val="FFFFFF"/>
                </a:solidFill>
              </a:rPr>
              <a:t>Type judgments and inference</a:t>
            </a:r>
          </a:p>
          <a:p>
            <a:pPr marL="0" indent="0" algn="ctr">
              <a:buNone/>
            </a:pPr>
            <a:r>
              <a:rPr lang="en-US" sz="2400" dirty="0">
                <a:solidFill>
                  <a:srgbClr val="FFFFFF"/>
                </a:solidFill>
              </a:rPr>
              <a:t>Propositions as types</a:t>
            </a:r>
          </a:p>
          <a:p>
            <a:pPr marL="0" indent="0" algn="ctr">
              <a:buNone/>
            </a:pPr>
            <a:r>
              <a:rPr lang="en-US" sz="2400" kern="1200" dirty="0">
                <a:solidFill>
                  <a:srgbClr val="FFFFFF"/>
                </a:solidFill>
                <a:latin typeface="+mn-lt"/>
                <a:ea typeface="+mn-ea"/>
                <a:cs typeface="+mn-cs"/>
              </a:rPr>
              <a:t>Automation</a:t>
            </a:r>
          </a:p>
          <a:p>
            <a:pPr marL="0" indent="0" algn="ctr">
              <a:buNone/>
            </a:pPr>
            <a:r>
              <a:rPr lang="en-US" sz="2400" dirty="0">
                <a:solidFill>
                  <a:srgbClr val="FFFFFF"/>
                </a:solidFill>
              </a:rPr>
              <a:t>Equality Properties</a:t>
            </a:r>
            <a:endParaRPr lang="en-US" sz="2400" kern="1200" dirty="0">
              <a:solidFill>
                <a:srgbClr val="FFFFFF"/>
              </a:solidFill>
              <a:latin typeface="+mn-lt"/>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99473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BF6C-3765-504E-B3B0-8C790E80F406}"/>
              </a:ext>
            </a:extLst>
          </p:cNvPr>
          <p:cNvSpPr>
            <a:spLocks noGrp="1"/>
          </p:cNvSpPr>
          <p:nvPr>
            <p:ph type="title"/>
          </p:nvPr>
        </p:nvSpPr>
        <p:spPr/>
        <p:txBody>
          <a:bodyPr/>
          <a:lstStyle/>
          <a:p>
            <a:r>
              <a:rPr lang="en-US" dirty="0"/>
              <a:t>Proofs and Propositions as Types in Lean</a:t>
            </a:r>
          </a:p>
        </p:txBody>
      </p:sp>
      <p:sp>
        <p:nvSpPr>
          <p:cNvPr id="5" name="TextBox 4">
            <a:extLst>
              <a:ext uri="{FF2B5EF4-FFF2-40B4-BE49-F238E27FC236}">
                <a16:creationId xmlns:a16="http://schemas.microsoft.com/office/drawing/2014/main" id="{0E88109C-7D6F-B446-B056-2E4C01D3C4D4}"/>
              </a:ext>
            </a:extLst>
          </p:cNvPr>
          <p:cNvSpPr txBox="1"/>
          <p:nvPr/>
        </p:nvSpPr>
        <p:spPr>
          <a:xfrm>
            <a:off x="987552" y="1875354"/>
            <a:ext cx="1393458" cy="523220"/>
          </a:xfrm>
          <a:prstGeom prst="rect">
            <a:avLst/>
          </a:prstGeom>
          <a:noFill/>
          <a:ln w="25400">
            <a:solidFill>
              <a:schemeClr val="accent1"/>
            </a:solidFill>
          </a:ln>
        </p:spPr>
        <p:txBody>
          <a:bodyPr wrap="none" rtlCol="0">
            <a:spAutoFit/>
          </a:bodyPr>
          <a:lstStyle/>
          <a:p>
            <a:r>
              <a:rPr lang="en-US" sz="2800" dirty="0" err="1"/>
              <a:t>eq.refl</a:t>
            </a:r>
            <a:r>
              <a:rPr lang="en-US" sz="2800" dirty="0"/>
              <a:t> 0</a:t>
            </a:r>
          </a:p>
        </p:txBody>
      </p:sp>
      <p:sp>
        <p:nvSpPr>
          <p:cNvPr id="6" name="TextBox 5">
            <a:extLst>
              <a:ext uri="{FF2B5EF4-FFF2-40B4-BE49-F238E27FC236}">
                <a16:creationId xmlns:a16="http://schemas.microsoft.com/office/drawing/2014/main" id="{14496435-9DBF-564F-9F38-75F349DB9959}"/>
              </a:ext>
            </a:extLst>
          </p:cNvPr>
          <p:cNvSpPr txBox="1"/>
          <p:nvPr/>
        </p:nvSpPr>
        <p:spPr>
          <a:xfrm>
            <a:off x="2951302" y="1860948"/>
            <a:ext cx="893193" cy="523220"/>
          </a:xfrm>
          <a:prstGeom prst="rect">
            <a:avLst/>
          </a:prstGeom>
          <a:noFill/>
          <a:ln w="25400">
            <a:solidFill>
              <a:schemeClr val="accent1"/>
            </a:solidFill>
          </a:ln>
        </p:spPr>
        <p:txBody>
          <a:bodyPr wrap="none" rtlCol="0">
            <a:spAutoFit/>
          </a:bodyPr>
          <a:lstStyle/>
          <a:p>
            <a:r>
              <a:rPr lang="en-US" sz="2800" dirty="0"/>
              <a:t>0 = 0</a:t>
            </a:r>
          </a:p>
        </p:txBody>
      </p:sp>
      <p:sp>
        <p:nvSpPr>
          <p:cNvPr id="7" name="TextBox 6">
            <a:extLst>
              <a:ext uri="{FF2B5EF4-FFF2-40B4-BE49-F238E27FC236}">
                <a16:creationId xmlns:a16="http://schemas.microsoft.com/office/drawing/2014/main" id="{A81247C4-1633-8341-909D-33D78E8B753B}"/>
              </a:ext>
            </a:extLst>
          </p:cNvPr>
          <p:cNvSpPr txBox="1"/>
          <p:nvPr/>
        </p:nvSpPr>
        <p:spPr>
          <a:xfrm>
            <a:off x="4435635" y="1860948"/>
            <a:ext cx="868186" cy="523220"/>
          </a:xfrm>
          <a:prstGeom prst="rect">
            <a:avLst/>
          </a:prstGeom>
          <a:noFill/>
          <a:ln w="25400">
            <a:solidFill>
              <a:schemeClr val="accent1"/>
            </a:solidFill>
          </a:ln>
        </p:spPr>
        <p:txBody>
          <a:bodyPr wrap="none" rtlCol="0">
            <a:spAutoFit/>
          </a:bodyPr>
          <a:lstStyle/>
          <a:p>
            <a:r>
              <a:rPr lang="en-US" sz="2800" dirty="0"/>
              <a:t>Prop</a:t>
            </a:r>
          </a:p>
        </p:txBody>
      </p:sp>
      <p:sp>
        <p:nvSpPr>
          <p:cNvPr id="8" name="TextBox 7">
            <a:extLst>
              <a:ext uri="{FF2B5EF4-FFF2-40B4-BE49-F238E27FC236}">
                <a16:creationId xmlns:a16="http://schemas.microsoft.com/office/drawing/2014/main" id="{52A973B0-5319-0B41-A8DE-9BDBF59F3459}"/>
              </a:ext>
            </a:extLst>
          </p:cNvPr>
          <p:cNvSpPr txBox="1"/>
          <p:nvPr/>
        </p:nvSpPr>
        <p:spPr>
          <a:xfrm>
            <a:off x="3477087" y="3015835"/>
            <a:ext cx="367408" cy="523220"/>
          </a:xfrm>
          <a:prstGeom prst="rect">
            <a:avLst/>
          </a:prstGeom>
          <a:noFill/>
          <a:ln w="25400">
            <a:solidFill>
              <a:schemeClr val="accent1"/>
            </a:solidFill>
          </a:ln>
        </p:spPr>
        <p:txBody>
          <a:bodyPr wrap="none" rtlCol="0">
            <a:spAutoFit/>
          </a:bodyPr>
          <a:lstStyle/>
          <a:p>
            <a:r>
              <a:rPr lang="en-US" sz="2800" dirty="0"/>
              <a:t>1</a:t>
            </a:r>
          </a:p>
        </p:txBody>
      </p:sp>
      <p:sp>
        <p:nvSpPr>
          <p:cNvPr id="9" name="TextBox 8">
            <a:extLst>
              <a:ext uri="{FF2B5EF4-FFF2-40B4-BE49-F238E27FC236}">
                <a16:creationId xmlns:a16="http://schemas.microsoft.com/office/drawing/2014/main" id="{0E0D71FB-9861-D742-AF2F-CF7CA4009173}"/>
              </a:ext>
            </a:extLst>
          </p:cNvPr>
          <p:cNvSpPr txBox="1"/>
          <p:nvPr/>
        </p:nvSpPr>
        <p:spPr>
          <a:xfrm>
            <a:off x="4635461" y="3015835"/>
            <a:ext cx="662233" cy="523220"/>
          </a:xfrm>
          <a:prstGeom prst="rect">
            <a:avLst/>
          </a:prstGeom>
          <a:noFill/>
          <a:ln w="25400">
            <a:solidFill>
              <a:schemeClr val="accent1"/>
            </a:solidFill>
          </a:ln>
        </p:spPr>
        <p:txBody>
          <a:bodyPr wrap="none" rtlCol="0">
            <a:spAutoFit/>
          </a:bodyPr>
          <a:lstStyle/>
          <a:p>
            <a:r>
              <a:rPr lang="en-US" sz="2800" dirty="0" err="1"/>
              <a:t>nat</a:t>
            </a:r>
            <a:endParaRPr lang="en-US" sz="2800" dirty="0"/>
          </a:p>
        </p:txBody>
      </p:sp>
      <p:sp>
        <p:nvSpPr>
          <p:cNvPr id="10" name="TextBox 9">
            <a:extLst>
              <a:ext uri="{FF2B5EF4-FFF2-40B4-BE49-F238E27FC236}">
                <a16:creationId xmlns:a16="http://schemas.microsoft.com/office/drawing/2014/main" id="{00B73FD6-67C0-9F4F-B718-726D3FAA4C52}"/>
              </a:ext>
            </a:extLst>
          </p:cNvPr>
          <p:cNvSpPr txBox="1"/>
          <p:nvPr/>
        </p:nvSpPr>
        <p:spPr>
          <a:xfrm>
            <a:off x="5905390" y="2490412"/>
            <a:ext cx="872098" cy="523220"/>
          </a:xfrm>
          <a:prstGeom prst="rect">
            <a:avLst/>
          </a:prstGeom>
          <a:noFill/>
          <a:ln w="25400">
            <a:solidFill>
              <a:schemeClr val="accent1"/>
            </a:solidFill>
          </a:ln>
        </p:spPr>
        <p:txBody>
          <a:bodyPr wrap="none" rtlCol="0">
            <a:spAutoFit/>
          </a:bodyPr>
          <a:lstStyle/>
          <a:p>
            <a:r>
              <a:rPr lang="en-US" sz="2800" dirty="0"/>
              <a:t>Type</a:t>
            </a:r>
          </a:p>
        </p:txBody>
      </p:sp>
      <p:sp>
        <p:nvSpPr>
          <p:cNvPr id="12" name="TextBox 11">
            <a:extLst>
              <a:ext uri="{FF2B5EF4-FFF2-40B4-BE49-F238E27FC236}">
                <a16:creationId xmlns:a16="http://schemas.microsoft.com/office/drawing/2014/main" id="{4729C342-800D-9147-B74D-0D06487F1F1D}"/>
              </a:ext>
            </a:extLst>
          </p:cNvPr>
          <p:cNvSpPr txBox="1"/>
          <p:nvPr/>
        </p:nvSpPr>
        <p:spPr>
          <a:xfrm>
            <a:off x="7106302" y="2490412"/>
            <a:ext cx="1136593" cy="523220"/>
          </a:xfrm>
          <a:prstGeom prst="rect">
            <a:avLst/>
          </a:prstGeom>
          <a:noFill/>
          <a:ln w="25400">
            <a:solidFill>
              <a:schemeClr val="accent1"/>
            </a:solidFill>
          </a:ln>
        </p:spPr>
        <p:txBody>
          <a:bodyPr wrap="none" rtlCol="0">
            <a:spAutoFit/>
          </a:bodyPr>
          <a:lstStyle/>
          <a:p>
            <a:r>
              <a:rPr lang="en-US" sz="2800" dirty="0"/>
              <a:t>Type 1</a:t>
            </a:r>
          </a:p>
        </p:txBody>
      </p:sp>
      <p:sp>
        <p:nvSpPr>
          <p:cNvPr id="13" name="TextBox 12">
            <a:extLst>
              <a:ext uri="{FF2B5EF4-FFF2-40B4-BE49-F238E27FC236}">
                <a16:creationId xmlns:a16="http://schemas.microsoft.com/office/drawing/2014/main" id="{09E0358E-16DA-794A-ACDE-AC69E165F0FE}"/>
              </a:ext>
            </a:extLst>
          </p:cNvPr>
          <p:cNvSpPr txBox="1"/>
          <p:nvPr/>
        </p:nvSpPr>
        <p:spPr>
          <a:xfrm>
            <a:off x="8571709" y="2498716"/>
            <a:ext cx="1136593" cy="523220"/>
          </a:xfrm>
          <a:prstGeom prst="rect">
            <a:avLst/>
          </a:prstGeom>
          <a:noFill/>
          <a:ln w="25400">
            <a:solidFill>
              <a:schemeClr val="accent1"/>
            </a:solidFill>
          </a:ln>
        </p:spPr>
        <p:txBody>
          <a:bodyPr wrap="none" rtlCol="0">
            <a:spAutoFit/>
          </a:bodyPr>
          <a:lstStyle/>
          <a:p>
            <a:r>
              <a:rPr lang="en-US" sz="2800" dirty="0"/>
              <a:t>Type 2</a:t>
            </a:r>
          </a:p>
        </p:txBody>
      </p:sp>
      <p:cxnSp>
        <p:nvCxnSpPr>
          <p:cNvPr id="15" name="Straight Arrow Connector 14">
            <a:extLst>
              <a:ext uri="{FF2B5EF4-FFF2-40B4-BE49-F238E27FC236}">
                <a16:creationId xmlns:a16="http://schemas.microsoft.com/office/drawing/2014/main" id="{E49869E1-7FA8-5140-A61B-A5EF1B1D7ED5}"/>
              </a:ext>
            </a:extLst>
          </p:cNvPr>
          <p:cNvCxnSpPr>
            <a:stCxn id="5" idx="3"/>
            <a:endCxn id="6" idx="1"/>
          </p:cNvCxnSpPr>
          <p:nvPr/>
        </p:nvCxnSpPr>
        <p:spPr>
          <a:xfrm flipV="1">
            <a:off x="2381010" y="2122558"/>
            <a:ext cx="570292" cy="144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D393E2-0A67-944C-83EC-ADC0F8FC58A5}"/>
              </a:ext>
            </a:extLst>
          </p:cNvPr>
          <p:cNvCxnSpPr>
            <a:cxnSpLocks/>
            <a:stCxn id="6" idx="3"/>
            <a:endCxn id="7" idx="1"/>
          </p:cNvCxnSpPr>
          <p:nvPr/>
        </p:nvCxnSpPr>
        <p:spPr>
          <a:xfrm>
            <a:off x="3844495" y="2122558"/>
            <a:ext cx="5911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A2AEE4-DF13-EF45-BA8D-20719E6A135E}"/>
              </a:ext>
            </a:extLst>
          </p:cNvPr>
          <p:cNvCxnSpPr>
            <a:cxnSpLocks/>
            <a:stCxn id="8" idx="3"/>
            <a:endCxn id="9" idx="1"/>
          </p:cNvCxnSpPr>
          <p:nvPr/>
        </p:nvCxnSpPr>
        <p:spPr>
          <a:xfrm>
            <a:off x="3844495" y="3277445"/>
            <a:ext cx="7909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9EBD3-766A-E448-8448-1E46CF5B2A5D}"/>
              </a:ext>
            </a:extLst>
          </p:cNvPr>
          <p:cNvCxnSpPr>
            <a:cxnSpLocks/>
            <a:stCxn id="7" idx="3"/>
            <a:endCxn id="10" idx="1"/>
          </p:cNvCxnSpPr>
          <p:nvPr/>
        </p:nvCxnSpPr>
        <p:spPr>
          <a:xfrm>
            <a:off x="5303821" y="2122558"/>
            <a:ext cx="601569" cy="62946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9F86CF3-5498-0246-B5D4-0F382E2B591A}"/>
              </a:ext>
            </a:extLst>
          </p:cNvPr>
          <p:cNvCxnSpPr>
            <a:cxnSpLocks/>
            <a:stCxn id="9" idx="3"/>
            <a:endCxn id="10" idx="1"/>
          </p:cNvCxnSpPr>
          <p:nvPr/>
        </p:nvCxnSpPr>
        <p:spPr>
          <a:xfrm flipV="1">
            <a:off x="5297694" y="2752022"/>
            <a:ext cx="607696" cy="5254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3F11D9-5985-554E-B33F-02B3A0E954ED}"/>
              </a:ext>
            </a:extLst>
          </p:cNvPr>
          <p:cNvCxnSpPr>
            <a:cxnSpLocks/>
            <a:stCxn id="10" idx="3"/>
            <a:endCxn id="12" idx="1"/>
          </p:cNvCxnSpPr>
          <p:nvPr/>
        </p:nvCxnSpPr>
        <p:spPr>
          <a:xfrm>
            <a:off x="6777488" y="2752022"/>
            <a:ext cx="32881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0B0E193-D4DA-124F-AAC7-9C4D7E94CFDF}"/>
              </a:ext>
            </a:extLst>
          </p:cNvPr>
          <p:cNvCxnSpPr>
            <a:cxnSpLocks/>
            <a:stCxn id="12" idx="3"/>
            <a:endCxn id="13" idx="1"/>
          </p:cNvCxnSpPr>
          <p:nvPr/>
        </p:nvCxnSpPr>
        <p:spPr>
          <a:xfrm>
            <a:off x="8242895" y="2752022"/>
            <a:ext cx="328814" cy="83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8DAA45-2DC6-8840-88E5-2AF863AD7C09}"/>
              </a:ext>
            </a:extLst>
          </p:cNvPr>
          <p:cNvSpPr txBox="1"/>
          <p:nvPr/>
        </p:nvSpPr>
        <p:spPr>
          <a:xfrm>
            <a:off x="2063262" y="1568560"/>
            <a:ext cx="1184940" cy="369332"/>
          </a:xfrm>
          <a:prstGeom prst="rect">
            <a:avLst/>
          </a:prstGeom>
          <a:noFill/>
        </p:spPr>
        <p:txBody>
          <a:bodyPr wrap="none" rtlCol="0">
            <a:spAutoFit/>
          </a:bodyPr>
          <a:lstStyle/>
          <a:p>
            <a:r>
              <a:rPr lang="en-US" dirty="0"/>
              <a:t>(is of type)</a:t>
            </a:r>
          </a:p>
        </p:txBody>
      </p:sp>
      <p:sp>
        <p:nvSpPr>
          <p:cNvPr id="36" name="TextBox 35">
            <a:extLst>
              <a:ext uri="{FF2B5EF4-FFF2-40B4-BE49-F238E27FC236}">
                <a16:creationId xmlns:a16="http://schemas.microsoft.com/office/drawing/2014/main" id="{FE10F96F-FFCA-A24D-93BE-52845A253E29}"/>
              </a:ext>
            </a:extLst>
          </p:cNvPr>
          <p:cNvSpPr txBox="1"/>
          <p:nvPr/>
        </p:nvSpPr>
        <p:spPr>
          <a:xfrm>
            <a:off x="3547595" y="1568560"/>
            <a:ext cx="1184940" cy="369332"/>
          </a:xfrm>
          <a:prstGeom prst="rect">
            <a:avLst/>
          </a:prstGeom>
          <a:noFill/>
        </p:spPr>
        <p:txBody>
          <a:bodyPr wrap="none" rtlCol="0">
            <a:spAutoFit/>
          </a:bodyPr>
          <a:lstStyle/>
          <a:p>
            <a:r>
              <a:rPr lang="en-US" dirty="0"/>
              <a:t>(is of type)</a:t>
            </a:r>
          </a:p>
        </p:txBody>
      </p:sp>
      <p:cxnSp>
        <p:nvCxnSpPr>
          <p:cNvPr id="37" name="Straight Arrow Connector 36">
            <a:extLst>
              <a:ext uri="{FF2B5EF4-FFF2-40B4-BE49-F238E27FC236}">
                <a16:creationId xmlns:a16="http://schemas.microsoft.com/office/drawing/2014/main" id="{5EAA5473-2540-5B4F-B924-F3A68D24EBC6}"/>
              </a:ext>
            </a:extLst>
          </p:cNvPr>
          <p:cNvCxnSpPr>
            <a:cxnSpLocks/>
          </p:cNvCxnSpPr>
          <p:nvPr/>
        </p:nvCxnSpPr>
        <p:spPr>
          <a:xfrm>
            <a:off x="9699210" y="2760326"/>
            <a:ext cx="328814" cy="83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7EF9E1-BC03-7B41-A51F-FB3489932E21}"/>
              </a:ext>
            </a:extLst>
          </p:cNvPr>
          <p:cNvSpPr txBox="1"/>
          <p:nvPr/>
        </p:nvSpPr>
        <p:spPr>
          <a:xfrm>
            <a:off x="10024924" y="2516852"/>
            <a:ext cx="343364"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E4BEBDC6-09DA-7145-8083-767D0474D068}"/>
              </a:ext>
            </a:extLst>
          </p:cNvPr>
          <p:cNvSpPr txBox="1"/>
          <p:nvPr/>
        </p:nvSpPr>
        <p:spPr>
          <a:xfrm>
            <a:off x="2159861" y="2362964"/>
            <a:ext cx="925253"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#check</a:t>
            </a:r>
          </a:p>
        </p:txBody>
      </p:sp>
    </p:spTree>
    <p:extLst>
      <p:ext uri="{BB962C8B-B14F-4D97-AF65-F5344CB8AC3E}">
        <p14:creationId xmlns:p14="http://schemas.microsoft.com/office/powerpoint/2010/main" val="296155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Automation</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117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29BF-E7B3-3643-AE6A-B06C2617131F}"/>
              </a:ext>
            </a:extLst>
          </p:cNvPr>
          <p:cNvSpPr>
            <a:spLocks noGrp="1"/>
          </p:cNvSpPr>
          <p:nvPr>
            <p:ph type="title"/>
          </p:nvPr>
        </p:nvSpPr>
        <p:spPr/>
        <p:txBody>
          <a:bodyPr/>
          <a:lstStyle/>
          <a:p>
            <a:r>
              <a:rPr lang="en-US" dirty="0"/>
              <a:t>Tactics/Strategies</a:t>
            </a:r>
          </a:p>
        </p:txBody>
      </p:sp>
      <p:sp>
        <p:nvSpPr>
          <p:cNvPr id="3" name="Content Placeholder 2">
            <a:extLst>
              <a:ext uri="{FF2B5EF4-FFF2-40B4-BE49-F238E27FC236}">
                <a16:creationId xmlns:a16="http://schemas.microsoft.com/office/drawing/2014/main" id="{C94B3ADD-E6BF-B045-B860-25C7A79F8A25}"/>
              </a:ext>
            </a:extLst>
          </p:cNvPr>
          <p:cNvSpPr>
            <a:spLocks noGrp="1"/>
          </p:cNvSpPr>
          <p:nvPr>
            <p:ph idx="1"/>
          </p:nvPr>
        </p:nvSpPr>
        <p:spPr/>
        <p:txBody>
          <a:bodyPr/>
          <a:lstStyle/>
          <a:p>
            <a:r>
              <a:rPr lang="en-US" dirty="0"/>
              <a:t>The inference rule </a:t>
            </a:r>
            <a:r>
              <a:rPr lang="en-US" sz="2400" dirty="0" err="1">
                <a:latin typeface="Courier New" panose="02070309020205020404" pitchFamily="49" charset="0"/>
                <a:cs typeface="Courier New" panose="02070309020205020404" pitchFamily="49" charset="0"/>
              </a:rPr>
              <a:t>eq.refl</a:t>
            </a:r>
            <a:r>
              <a:rPr lang="en-US" dirty="0"/>
              <a:t> is very simple — it takes a single argument, e.g. </a:t>
            </a:r>
            <a:r>
              <a:rPr lang="en-US" dirty="0">
                <a:latin typeface="Courier New" panose="02070309020205020404" pitchFamily="49" charset="0"/>
                <a:cs typeface="Courier New" panose="02070309020205020404" pitchFamily="49" charset="0"/>
              </a:rPr>
              <a:t>0</a:t>
            </a:r>
            <a:r>
              <a:rPr lang="en-US" dirty="0"/>
              <a:t>, and creates a proof of a proposition that the argument equals itself, e.g., </a:t>
            </a:r>
            <a:r>
              <a:rPr lang="en-US" sz="2400" dirty="0">
                <a:latin typeface="Courier New" panose="02070309020205020404" pitchFamily="49" charset="0"/>
                <a:cs typeface="Courier New" panose="02070309020205020404" pitchFamily="49" charset="0"/>
              </a:rPr>
              <a:t>0 = 0</a:t>
            </a:r>
            <a:endParaRPr lang="en-US" dirty="0">
              <a:latin typeface="Courier New" panose="02070309020205020404" pitchFamily="49" charset="0"/>
              <a:cs typeface="Courier New" panose="02070309020205020404" pitchFamily="49" charset="0"/>
            </a:endParaRPr>
          </a:p>
          <a:p>
            <a:r>
              <a:rPr lang="en-US" dirty="0"/>
              <a:t>The tactic </a:t>
            </a:r>
            <a:r>
              <a:rPr lang="en-US" sz="2400" dirty="0" err="1">
                <a:latin typeface="Courier New" panose="02070309020205020404" pitchFamily="49" charset="0"/>
                <a:cs typeface="Courier New" panose="02070309020205020404" pitchFamily="49" charset="0"/>
              </a:rPr>
              <a:t>rfl</a:t>
            </a:r>
            <a:r>
              <a:rPr lang="en-US" dirty="0"/>
              <a:t> might seem simpler because it takes no argument, but because it must infer not just the </a:t>
            </a:r>
            <a:r>
              <a:rPr lang="en-US" i="1" dirty="0"/>
              <a:t>type</a:t>
            </a:r>
            <a:r>
              <a:rPr lang="en-US" dirty="0"/>
              <a:t> but also the </a:t>
            </a:r>
            <a:r>
              <a:rPr lang="en-US" i="1" dirty="0"/>
              <a:t>value</a:t>
            </a:r>
            <a:r>
              <a:rPr lang="en-US" dirty="0"/>
              <a:t> to use for the proposition, the tactic’s logic is more complicated</a:t>
            </a:r>
          </a:p>
          <a:p>
            <a:r>
              <a:rPr lang="en-US" dirty="0"/>
              <a:t>Building up more complicated rules from simpler rules is common in provers</a:t>
            </a:r>
          </a:p>
          <a:p>
            <a:pPr lvl="1"/>
            <a:r>
              <a:rPr lang="en-US" dirty="0"/>
              <a:t>In some provers (e.g., Lean) these are called </a:t>
            </a:r>
            <a:r>
              <a:rPr lang="en-US" i="1" dirty="0"/>
              <a:t>tactics</a:t>
            </a:r>
            <a:r>
              <a:rPr lang="en-US" dirty="0"/>
              <a:t>, and in other provers (e.g., PVS) these are call </a:t>
            </a:r>
            <a:r>
              <a:rPr lang="en-US" i="1" dirty="0"/>
              <a:t>strategies</a:t>
            </a:r>
            <a:r>
              <a:rPr lang="en-US" dirty="0"/>
              <a:t>, but the idea is the same across provers</a:t>
            </a:r>
          </a:p>
        </p:txBody>
      </p:sp>
    </p:spTree>
    <p:extLst>
      <p:ext uri="{BB962C8B-B14F-4D97-AF65-F5344CB8AC3E}">
        <p14:creationId xmlns:p14="http://schemas.microsoft.com/office/powerpoint/2010/main" val="422175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6972-7164-1E45-8D52-A5B4A0033D48}"/>
              </a:ext>
            </a:extLst>
          </p:cNvPr>
          <p:cNvSpPr>
            <a:spLocks noGrp="1"/>
          </p:cNvSpPr>
          <p:nvPr>
            <p:ph type="title"/>
          </p:nvPr>
        </p:nvSpPr>
        <p:spPr/>
        <p:txBody>
          <a:bodyPr/>
          <a:lstStyle/>
          <a:p>
            <a:r>
              <a:rPr lang="en-US" dirty="0"/>
              <a:t>Reduction in Lean</a:t>
            </a:r>
          </a:p>
        </p:txBody>
      </p:sp>
      <p:sp>
        <p:nvSpPr>
          <p:cNvPr id="3" name="Content Placeholder 2">
            <a:extLst>
              <a:ext uri="{FF2B5EF4-FFF2-40B4-BE49-F238E27FC236}">
                <a16:creationId xmlns:a16="http://schemas.microsoft.com/office/drawing/2014/main" id="{C3685CD9-2992-0946-8432-9BC0400AAD65}"/>
              </a:ext>
            </a:extLst>
          </p:cNvPr>
          <p:cNvSpPr>
            <a:spLocks noGrp="1"/>
          </p:cNvSpPr>
          <p:nvPr>
            <p:ph idx="1"/>
          </p:nvPr>
        </p:nvSpPr>
        <p:spPr/>
        <p:txBody>
          <a:bodyPr/>
          <a:lstStyle/>
          <a:p>
            <a:r>
              <a:rPr lang="en-US" dirty="0"/>
              <a:t>Another useful feature of Lean is its ability to automatically </a:t>
            </a:r>
            <a:r>
              <a:rPr lang="en-US" i="1" dirty="0"/>
              <a:t>reduce</a:t>
            </a:r>
            <a:r>
              <a:rPr lang="en-US" dirty="0"/>
              <a:t> simple arithmetic examples</a:t>
            </a:r>
          </a:p>
          <a:p>
            <a:pPr lvl="1"/>
            <a:r>
              <a:rPr lang="en-US" dirty="0"/>
              <a:t>Use #reduce to see how Lean will reduce</a:t>
            </a:r>
          </a:p>
          <a:p>
            <a:pPr lvl="1"/>
            <a:r>
              <a:rPr lang="en-US" dirty="0"/>
              <a:t>This is useful for proofs, e.g., when proving that 2 = 1 + 1:</a:t>
            </a:r>
            <a:br>
              <a:rPr lang="en-US" dirty="0"/>
            </a:br>
            <a:r>
              <a:rPr lang="en-US" sz="2000" dirty="0">
                <a:latin typeface="Courier New" panose="02070309020205020404" pitchFamily="49" charset="0"/>
                <a:cs typeface="Courier New" panose="02070309020205020404" pitchFamily="49" charset="0"/>
              </a:rPr>
              <a:t>theorem t1 : 2 = 1 + 1 := </a:t>
            </a:r>
            <a:r>
              <a:rPr lang="en-US" sz="2000" dirty="0" err="1">
                <a:latin typeface="Courier New" panose="02070309020205020404" pitchFamily="49" charset="0"/>
                <a:cs typeface="Courier New" panose="02070309020205020404" pitchFamily="49" charset="0"/>
              </a:rPr>
              <a:t>rfl</a:t>
            </a:r>
            <a:endParaRPr lang="en-US" sz="2000" dirty="0">
              <a:latin typeface="Courier New" panose="02070309020205020404" pitchFamily="49" charset="0"/>
              <a:cs typeface="Courier New" panose="02070309020205020404" pitchFamily="49" charset="0"/>
            </a:endParaRPr>
          </a:p>
          <a:p>
            <a:pPr lvl="1"/>
            <a:r>
              <a:rPr lang="en-US" dirty="0"/>
              <a:t>Lean can </a:t>
            </a:r>
            <a:r>
              <a:rPr lang="en-US" i="1" dirty="0"/>
              <a:t>reduce</a:t>
            </a:r>
            <a:r>
              <a:rPr lang="en-US" dirty="0"/>
              <a:t> 1+1 to 2 and then use </a:t>
            </a:r>
            <a:r>
              <a:rPr lang="en-US" dirty="0" err="1"/>
              <a:t>rfl</a:t>
            </a:r>
            <a:r>
              <a:rPr lang="en-US" dirty="0"/>
              <a:t> to prove 2 = 2.</a:t>
            </a:r>
          </a:p>
        </p:txBody>
      </p:sp>
    </p:spTree>
    <p:extLst>
      <p:ext uri="{BB962C8B-B14F-4D97-AF65-F5344CB8AC3E}">
        <p14:creationId xmlns:p14="http://schemas.microsoft.com/office/powerpoint/2010/main" val="218340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D925-CB8E-DF4D-8A64-F6EDAE023F35}"/>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439CF21C-7BBD-634A-AD75-976C6B7827FF}"/>
              </a:ext>
            </a:extLst>
          </p:cNvPr>
          <p:cNvSpPr>
            <a:spLocks noGrp="1"/>
          </p:cNvSpPr>
          <p:nvPr>
            <p:ph idx="1"/>
          </p:nvPr>
        </p:nvSpPr>
        <p:spPr/>
        <p:txBody>
          <a:bodyPr/>
          <a:lstStyle/>
          <a:p>
            <a:r>
              <a:rPr lang="en-US" dirty="0"/>
              <a:t>Use </a:t>
            </a:r>
            <a:r>
              <a:rPr lang="en-US" dirty="0" err="1"/>
              <a:t>rfl</a:t>
            </a:r>
            <a:r>
              <a:rPr lang="en-US" dirty="0"/>
              <a:t> to produce a proof, h, of the proposition, "Hello" = "He" ++ "</a:t>
            </a:r>
            <a:r>
              <a:rPr lang="en-US" dirty="0" err="1"/>
              <a:t>llo</a:t>
            </a:r>
            <a:r>
              <a:rPr lang="en-US" dirty="0"/>
              <a:t>".</a:t>
            </a:r>
          </a:p>
          <a:p>
            <a:r>
              <a:rPr lang="en-US" dirty="0"/>
              <a:t>Use </a:t>
            </a:r>
            <a:r>
              <a:rPr lang="en-US" dirty="0" err="1"/>
              <a:t>rfl</a:t>
            </a:r>
            <a:r>
              <a:rPr lang="en-US" dirty="0"/>
              <a:t> to prove p: 3*3+4*4=5*5.</a:t>
            </a:r>
          </a:p>
          <a:p>
            <a:r>
              <a:rPr lang="en-US" dirty="0"/>
              <a:t>Prove as a theorem, </a:t>
            </a:r>
            <a:r>
              <a:rPr lang="en-US" dirty="0" err="1"/>
              <a:t>tthof</a:t>
            </a:r>
            <a:r>
              <a:rPr lang="en-US" dirty="0"/>
              <a:t> (a silly and uninformative name to be sure), that 2 + 3 = 1 + 4.</a:t>
            </a:r>
          </a:p>
          <a:p>
            <a:r>
              <a:rPr lang="en-US" dirty="0"/>
              <a:t>Prove as a theorem, </a:t>
            </a:r>
            <a:r>
              <a:rPr lang="en-US" dirty="0" err="1"/>
              <a:t>hpleqhl</a:t>
            </a:r>
            <a:r>
              <a:rPr lang="en-US" dirty="0"/>
              <a:t>, that "Hello " ++ "Lean! is equal to "Hello Lean!"</a:t>
            </a:r>
          </a:p>
          <a:p>
            <a:endParaRPr lang="en-US" dirty="0"/>
          </a:p>
        </p:txBody>
      </p:sp>
    </p:spTree>
    <p:extLst>
      <p:ext uri="{BB962C8B-B14F-4D97-AF65-F5344CB8AC3E}">
        <p14:creationId xmlns:p14="http://schemas.microsoft.com/office/powerpoint/2010/main" val="284890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Equality Properties</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0456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34D4-E79F-6546-A0D5-3AE9FB9723FD}"/>
              </a:ext>
            </a:extLst>
          </p:cNvPr>
          <p:cNvSpPr>
            <a:spLocks noGrp="1"/>
          </p:cNvSpPr>
          <p:nvPr>
            <p:ph type="title"/>
          </p:nvPr>
        </p:nvSpPr>
        <p:spPr/>
        <p:txBody>
          <a:bodyPr/>
          <a:lstStyle/>
          <a:p>
            <a:r>
              <a:rPr lang="en-US" dirty="0"/>
              <a:t>Properties of Equality</a:t>
            </a:r>
          </a:p>
        </p:txBody>
      </p:sp>
      <p:sp>
        <p:nvSpPr>
          <p:cNvPr id="3" name="Content Placeholder 2">
            <a:extLst>
              <a:ext uri="{FF2B5EF4-FFF2-40B4-BE49-F238E27FC236}">
                <a16:creationId xmlns:a16="http://schemas.microsoft.com/office/drawing/2014/main" id="{6B90F585-970D-B044-A1E8-CD71393CEE96}"/>
              </a:ext>
            </a:extLst>
          </p:cNvPr>
          <p:cNvSpPr>
            <a:spLocks noGrp="1"/>
          </p:cNvSpPr>
          <p:nvPr>
            <p:ph idx="1"/>
          </p:nvPr>
        </p:nvSpPr>
        <p:spPr/>
        <p:txBody>
          <a:bodyPr/>
          <a:lstStyle/>
          <a:p>
            <a:r>
              <a:rPr lang="en-US" dirty="0"/>
              <a:t>Reflexivity</a:t>
            </a:r>
          </a:p>
          <a:p>
            <a:pPr lvl="1"/>
            <a:r>
              <a:rPr lang="en-US" dirty="0"/>
              <a:t>a = a</a:t>
            </a:r>
          </a:p>
          <a:p>
            <a:r>
              <a:rPr lang="en-US" dirty="0"/>
              <a:t>Symmetry</a:t>
            </a:r>
          </a:p>
          <a:p>
            <a:pPr lvl="1"/>
            <a:r>
              <a:rPr lang="en-US" dirty="0"/>
              <a:t>a = b ⇔ b = a</a:t>
            </a:r>
          </a:p>
          <a:p>
            <a:r>
              <a:rPr lang="en-US" dirty="0"/>
              <a:t>Transitivity</a:t>
            </a:r>
          </a:p>
          <a:p>
            <a:pPr lvl="1"/>
            <a:r>
              <a:rPr lang="en-US" dirty="0"/>
              <a:t>a = b ∧ b = c ⇒ a = c</a:t>
            </a:r>
          </a:p>
          <a:p>
            <a:r>
              <a:rPr lang="en-US" dirty="0"/>
              <a:t>Homework!</a:t>
            </a:r>
          </a:p>
          <a:p>
            <a:pPr lvl="1"/>
            <a:r>
              <a:rPr lang="en-US"/>
              <a:t>01_Equality/06_properties.lean</a:t>
            </a:r>
            <a:endParaRPr lang="en-US" dirty="0"/>
          </a:p>
        </p:txBody>
      </p:sp>
    </p:spTree>
    <p:extLst>
      <p:ext uri="{BB962C8B-B14F-4D97-AF65-F5344CB8AC3E}">
        <p14:creationId xmlns:p14="http://schemas.microsoft.com/office/powerpoint/2010/main" val="3672724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Fin</a:t>
            </a:r>
          </a:p>
        </p:txBody>
      </p:sp>
    </p:spTree>
    <p:extLst>
      <p:ext uri="{BB962C8B-B14F-4D97-AF65-F5344CB8AC3E}">
        <p14:creationId xmlns:p14="http://schemas.microsoft.com/office/powerpoint/2010/main" val="62897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Equality</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751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D328-99CD-F749-B63C-9683B8AD0959}"/>
              </a:ext>
            </a:extLst>
          </p:cNvPr>
          <p:cNvSpPr>
            <a:spLocks noGrp="1"/>
          </p:cNvSpPr>
          <p:nvPr>
            <p:ph type="title"/>
          </p:nvPr>
        </p:nvSpPr>
        <p:spPr/>
        <p:txBody>
          <a:bodyPr/>
          <a:lstStyle/>
          <a:p>
            <a:r>
              <a:rPr lang="en-US" dirty="0"/>
              <a:t>Proof that 0 = 0</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589786-1125-2B48-86EE-389445A5FE7B}"/>
                  </a:ext>
                </a:extLst>
              </p:cNvPr>
              <p:cNvSpPr>
                <a:spLocks noGrp="1"/>
              </p:cNvSpPr>
              <p:nvPr>
                <p:ph idx="1"/>
              </p:nvPr>
            </p:nvSpPr>
            <p:spPr/>
            <p:txBody>
              <a:bodyPr/>
              <a:lstStyle/>
              <a:p>
                <a:r>
                  <a:rPr lang="en-US" dirty="0"/>
                  <a:t>Could create an axiom that 0 = 0, but…</a:t>
                </a:r>
              </a:p>
              <a:p>
                <a:pPr lvl="1"/>
                <a:r>
                  <a:rPr lang="en-US" dirty="0"/>
                  <a:t>Axioms are a last resort</a:t>
                </a:r>
              </a:p>
              <a:p>
                <a:pPr lvl="1"/>
                <a:r>
                  <a:rPr lang="en-US" dirty="0"/>
                  <a:t>We would need many axioms (1 = 1, Fido = Fido, etc.)</a:t>
                </a:r>
              </a:p>
              <a:p>
                <a:pPr>
                  <a:spcAft>
                    <a:spcPts val="600"/>
                  </a:spcAft>
                </a:pPr>
                <a:r>
                  <a:rPr lang="en-US" dirty="0"/>
                  <a:t>A general inference rule is better</a:t>
                </a:r>
              </a:p>
              <a:p>
                <a:pPr lvl="1">
                  <a:spcAft>
                    <a:spcPts val="600"/>
                  </a:spcAft>
                </a:pPr>
                <a:r>
                  <a:rPr lang="en-US" dirty="0"/>
                  <a:t>Rule should be valid for any type, and any value of that type:</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num>
                        <m:den>
                          <m:r>
                            <a:rPr lang="en-US" b="0" i="1" smtClean="0">
                              <a:latin typeface="Cambria Math" panose="02040503050406030204" pitchFamily="18" charset="0"/>
                            </a:rPr>
                            <m:t>𝑝𝑓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𝑒𝑞</m:t>
                          </m:r>
                          <m:r>
                            <m:rPr>
                              <m:nor/>
                            </m:rPr>
                            <a:rPr lang="en-US" b="0" i="0" smtClean="0">
                              <a:latin typeface="Cambria Math" panose="02040503050406030204" pitchFamily="18" charset="0"/>
                            </a:rPr>
                            <m:t>.</m:t>
                          </m:r>
                          <m:r>
                            <a:rPr lang="en-US" b="0" i="1" smtClean="0">
                              <a:latin typeface="Cambria Math" panose="02040503050406030204" pitchFamily="18" charset="0"/>
                            </a:rPr>
                            <m:t>𝑟𝑒𝑓𝑙</m:t>
                          </m:r>
                        </m:e>
                      </m:d>
                    </m:oMath>
                  </m:oMathPara>
                </a14:m>
                <a:endParaRPr lang="en-US" b="0" dirty="0"/>
              </a:p>
              <a:p>
                <a:pPr lvl="1"/>
                <a:r>
                  <a:rPr lang="en-US" dirty="0"/>
                  <a:t>Read this “For any type </a:t>
                </a:r>
                <a14:m>
                  <m:oMath xmlns:m="http://schemas.openxmlformats.org/officeDocument/2006/math">
                    <m:r>
                      <a:rPr lang="en-US" i="1">
                        <a:latin typeface="Cambria Math" panose="02040503050406030204" pitchFamily="18" charset="0"/>
                      </a:rPr>
                      <m:t>𝑇</m:t>
                    </m:r>
                  </m:oMath>
                </a14:m>
                <a:r>
                  <a:rPr lang="en-US" dirty="0"/>
                  <a:t>, and for any value </a:t>
                </a:r>
                <a14:m>
                  <m:oMath xmlns:m="http://schemas.openxmlformats.org/officeDocument/2006/math">
                    <m:r>
                      <a:rPr lang="en-US" i="1">
                        <a:latin typeface="Cambria Math" panose="02040503050406030204" pitchFamily="18" charset="0"/>
                      </a:rPr>
                      <m:t>𝑡</m:t>
                    </m:r>
                  </m:oMath>
                </a14:m>
                <a:r>
                  <a:rPr lang="en-US" dirty="0"/>
                  <a:t> of type </a:t>
                </a:r>
                <a14:m>
                  <m:oMath xmlns:m="http://schemas.openxmlformats.org/officeDocument/2006/math">
                    <m:r>
                      <a:rPr lang="en-US" i="1">
                        <a:latin typeface="Cambria Math" panose="02040503050406030204" pitchFamily="18" charset="0"/>
                      </a:rPr>
                      <m:t>𝑇</m:t>
                    </m:r>
                  </m:oMath>
                </a14:m>
                <a:r>
                  <a:rPr lang="en-US" dirty="0"/>
                  <a:t>, return a proof </a:t>
                </a:r>
                <a14:m>
                  <m:oMath xmlns:m="http://schemas.openxmlformats.org/officeDocument/2006/math">
                    <m:r>
                      <a:rPr lang="en-US" i="1">
                        <a:latin typeface="Cambria Math" panose="02040503050406030204" pitchFamily="18" charset="0"/>
                      </a:rPr>
                      <m:t>𝑝𝑓</m:t>
                    </m:r>
                  </m:oMath>
                </a14:m>
                <a:r>
                  <a:rPr lang="en-US" i="1" dirty="0"/>
                  <a:t> </a:t>
                </a:r>
                <a:r>
                  <a:rPr lang="en-US" dirty="0"/>
                  <a:t>of the proposition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oMath>
                </a14:m>
                <a:r>
                  <a:rPr lang="en-US" dirty="0"/>
                  <a:t>. Note the syntax for </a:t>
                </a:r>
                <a14:m>
                  <m:oMath xmlns:m="http://schemas.openxmlformats.org/officeDocument/2006/math">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𝑡</m:t>
                    </m:r>
                  </m:oMath>
                </a14:m>
                <a:r>
                  <a:rPr lang="en-US" dirty="0"/>
                  <a:t> here. What do you think it means?</a:t>
                </a:r>
              </a:p>
            </p:txBody>
          </p:sp>
        </mc:Choice>
        <mc:Fallback>
          <p:sp>
            <p:nvSpPr>
              <p:cNvPr id="3" name="Content Placeholder 2">
                <a:extLst>
                  <a:ext uri="{FF2B5EF4-FFF2-40B4-BE49-F238E27FC236}">
                    <a16:creationId xmlns:a16="http://schemas.microsoft.com/office/drawing/2014/main" id="{DE589786-1125-2B48-86EE-389445A5FE7B}"/>
                  </a:ext>
                </a:extLst>
              </p:cNvPr>
              <p:cNvSpPr>
                <a:spLocks noGrp="1" noRot="1" noChangeAspect="1" noMove="1" noResize="1" noEditPoints="1" noAdjustHandles="1" noChangeArrowheads="1" noChangeShapeType="1" noTextEdit="1"/>
              </p:cNvSpPr>
              <p:nvPr>
                <p:ph idx="1"/>
              </p:nvPr>
            </p:nvSpPr>
            <p:spPr>
              <a:blipFill>
                <a:blip r:embed="rId2"/>
                <a:stretch>
                  <a:fillRect l="-965" t="-2632" r="-1448"/>
                </a:stretch>
              </a:blipFill>
            </p:spPr>
            <p:txBody>
              <a:bodyPr/>
              <a:lstStyle/>
              <a:p>
                <a:r>
                  <a:rPr lang="en-US">
                    <a:noFill/>
                  </a:rPr>
                  <a:t> </a:t>
                </a:r>
              </a:p>
            </p:txBody>
          </p:sp>
        </mc:Fallback>
      </mc:AlternateContent>
    </p:spTree>
    <p:extLst>
      <p:ext uri="{BB962C8B-B14F-4D97-AF65-F5344CB8AC3E}">
        <p14:creationId xmlns:p14="http://schemas.microsoft.com/office/powerpoint/2010/main" val="182006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C52F-F851-CE43-B175-8EBBA6BD04F5}"/>
              </a:ext>
            </a:extLst>
          </p:cNvPr>
          <p:cNvSpPr>
            <a:spLocks noGrp="1"/>
          </p:cNvSpPr>
          <p:nvPr>
            <p:ph type="title"/>
          </p:nvPr>
        </p:nvSpPr>
        <p:spPr/>
        <p:txBody>
          <a:bodyPr/>
          <a:lstStyle/>
          <a:p>
            <a:r>
              <a:rPr lang="en-US" dirty="0"/>
              <a:t>Exercises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4956E4-8784-204B-97FE-BEA696469084}"/>
                  </a:ext>
                </a:extLst>
              </p:cNvPr>
              <p:cNvSpPr>
                <a:spLocks noGrp="1"/>
              </p:cNvSpPr>
              <p:nvPr>
                <p:ph idx="1"/>
              </p:nvPr>
            </p:nvSpPr>
            <p:spPr/>
            <p:txBody>
              <a:bodyPr/>
              <a:lstStyle/>
              <a:p>
                <a:pPr>
                  <a:lnSpc>
                    <a:spcPct val="110000"/>
                  </a:lnSpc>
                  <a:spcAft>
                    <a:spcPts val="600"/>
                  </a:spcAft>
                </a:pPr>
                <a:r>
                  <a:rPr lang="en-US" dirty="0"/>
                  <a:t>Using the type inference rule just discussed:</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e>
                    </m:d>
                  </m:oMath>
                </a14:m>
                <a:br>
                  <a:rPr lang="en-US" dirty="0"/>
                </a:br>
                <a:r>
                  <a:rPr lang="en-US" dirty="0"/>
                  <a:t>Give an expression in which </a:t>
                </a:r>
                <a14:m>
                  <m:oMath xmlns:m="http://schemas.openxmlformats.org/officeDocument/2006/math">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r>
                      <a:rPr lang="en-US" i="1">
                        <a:latin typeface="Cambria Math" panose="02040503050406030204" pitchFamily="18" charset="0"/>
                      </a:rPr>
                      <m:t> </m:t>
                    </m:r>
                  </m:oMath>
                </a14:m>
                <a:r>
                  <a:rPr lang="en-US" dirty="0"/>
                  <a:t>is applied to two arguments to derive a proof of </a:t>
                </a:r>
                <a14:m>
                  <m:oMath xmlns:m="http://schemas.openxmlformats.org/officeDocument/2006/math">
                    <m:r>
                      <a:rPr lang="en-US" b="0" i="0"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oMath>
                </a14:m>
                <a:r>
                  <a:rPr lang="en-US" dirty="0"/>
                  <a:t>.</a:t>
                </a:r>
              </a:p>
              <a:p>
                <a:pPr>
                  <a:lnSpc>
                    <a:spcPct val="110000"/>
                  </a:lnSpc>
                </a:pPr>
                <a:r>
                  <a:rPr lang="en-US" dirty="0"/>
                  <a:t>Why exactly can this rule never be used to derive a proof of the proposition that </a:t>
                </a:r>
                <a14:m>
                  <m:oMath xmlns:m="http://schemas.openxmlformats.org/officeDocument/2006/math">
                    <m:r>
                      <a:rPr lang="en-US">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oMath>
                </a14:m>
                <a:r>
                  <a:rPr lang="en-US" dirty="0"/>
                  <a:t>?</a:t>
                </a:r>
              </a:p>
            </p:txBody>
          </p:sp>
        </mc:Choice>
        <mc:Fallback>
          <p:sp>
            <p:nvSpPr>
              <p:cNvPr id="3" name="Content Placeholder 2">
                <a:extLst>
                  <a:ext uri="{FF2B5EF4-FFF2-40B4-BE49-F238E27FC236}">
                    <a16:creationId xmlns:a16="http://schemas.microsoft.com/office/drawing/2014/main" id="{8B4956E4-8784-204B-97FE-BEA696469084}"/>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spTree>
    <p:extLst>
      <p:ext uri="{BB962C8B-B14F-4D97-AF65-F5344CB8AC3E}">
        <p14:creationId xmlns:p14="http://schemas.microsoft.com/office/powerpoint/2010/main" val="7554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Type Judgments and Inference</a:t>
            </a: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5032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A1E4-09C4-9244-A0B0-B1318900BE9E}"/>
              </a:ext>
            </a:extLst>
          </p:cNvPr>
          <p:cNvSpPr>
            <a:spLocks noGrp="1"/>
          </p:cNvSpPr>
          <p:nvPr>
            <p:ph type="title"/>
          </p:nvPr>
        </p:nvSpPr>
        <p:spPr/>
        <p:txBody>
          <a:bodyPr/>
          <a:lstStyle/>
          <a:p>
            <a:r>
              <a:rPr lang="en-US" dirty="0"/>
              <a:t>How Type Judgments Arise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121FA6-AAC3-614E-ACED-DC1C76B310BF}"/>
                  </a:ext>
                </a:extLst>
              </p:cNvPr>
              <p:cNvSpPr>
                <a:spLocks noGrp="1"/>
              </p:cNvSpPr>
              <p:nvPr>
                <p:ph idx="1"/>
              </p:nvPr>
            </p:nvSpPr>
            <p:spPr/>
            <p:txBody>
              <a:bodyPr/>
              <a:lstStyle/>
              <a:p>
                <a:pPr>
                  <a:lnSpc>
                    <a:spcPct val="110000"/>
                  </a:lnSpc>
                </a:pPr>
                <a:r>
                  <a:rPr lang="en-US" dirty="0"/>
                  <a:t>Consider the inference rule just discussed:</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b="0" i="0" smtClean="0">
                            <a:latin typeface="Cambria Math" panose="02040503050406030204" pitchFamily="18" charset="0"/>
                          </a:rPr>
                          <m:t>.</m:t>
                        </m:r>
                        <m:r>
                          <a:rPr lang="en-US" i="1">
                            <a:latin typeface="Cambria Math" panose="02040503050406030204" pitchFamily="18" charset="0"/>
                          </a:rPr>
                          <m:t>𝑟𝑒𝑓𝑙</m:t>
                        </m:r>
                      </m:e>
                    </m:d>
                  </m:oMath>
                </a14:m>
                <a:endParaRPr lang="en-US" dirty="0"/>
              </a:p>
              <a:p>
                <a:r>
                  <a:rPr lang="en-US" dirty="0"/>
                  <a:t>In order to use this rule, we either need to specify the type </a:t>
                </a:r>
                <a14:m>
                  <m:oMath xmlns:m="http://schemas.openxmlformats.org/officeDocument/2006/math">
                    <m:r>
                      <a:rPr lang="en-US" i="1">
                        <a:latin typeface="Cambria Math" panose="02040503050406030204" pitchFamily="18" charset="0"/>
                      </a:rPr>
                      <m:t>𝑇</m:t>
                    </m:r>
                  </m:oMath>
                </a14:m>
                <a:r>
                  <a:rPr lang="en-US" dirty="0"/>
                  <a:t>, or let lean </a:t>
                </a:r>
                <a:r>
                  <a:rPr lang="en-US" i="1" dirty="0"/>
                  <a:t>infer</a:t>
                </a:r>
                <a:r>
                  <a:rPr lang="en-US" dirty="0"/>
                  <a:t> it.</a:t>
                </a:r>
              </a:p>
              <a:p>
                <a:pPr lvl="1"/>
                <a:r>
                  <a:rPr lang="en-US" dirty="0"/>
                  <a:t>To see what type lean thinks something is, use </a:t>
                </a:r>
                <a:r>
                  <a:rPr lang="en-US" sz="1800" dirty="0">
                    <a:latin typeface="Courier New" panose="02070309020205020404" pitchFamily="49" charset="0"/>
                    <a:cs typeface="Courier New" panose="02070309020205020404" pitchFamily="49" charset="0"/>
                  </a:rPr>
                  <a:t>#check</a:t>
                </a:r>
                <a:endParaRPr lang="en-US" dirty="0"/>
              </a:p>
              <a:p>
                <a:pPr lvl="1"/>
                <a:r>
                  <a:rPr lang="en-US" dirty="0"/>
                  <a:t>See 01_Equality/02_type_judgments.lean</a:t>
                </a:r>
                <a:endParaRPr lang="en-US" dirty="0">
                  <a:latin typeface="Courier New" panose="02070309020205020404" pitchFamily="49" charset="0"/>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2C121FA6-AAC3-614E-ACED-DC1C76B310BF}"/>
                  </a:ext>
                </a:extLst>
              </p:cNvPr>
              <p:cNvSpPr>
                <a:spLocks noGrp="1" noRot="1" noChangeAspect="1" noMove="1" noResize="1" noEditPoints="1" noAdjustHandles="1" noChangeArrowheads="1" noChangeShapeType="1" noTextEdit="1"/>
              </p:cNvSpPr>
              <p:nvPr>
                <p:ph idx="1"/>
              </p:nvPr>
            </p:nvSpPr>
            <p:spPr>
              <a:blipFill>
                <a:blip r:embed="rId2"/>
                <a:stretch>
                  <a:fillRect l="-965" t="-1170"/>
                </a:stretch>
              </a:blipFill>
            </p:spPr>
            <p:txBody>
              <a:bodyPr/>
              <a:lstStyle/>
              <a:p>
                <a:r>
                  <a:rPr lang="en-US">
                    <a:noFill/>
                  </a:rPr>
                  <a:t> </a:t>
                </a:r>
              </a:p>
            </p:txBody>
          </p:sp>
        </mc:Fallback>
      </mc:AlternateContent>
    </p:spTree>
    <p:extLst>
      <p:ext uri="{BB962C8B-B14F-4D97-AF65-F5344CB8AC3E}">
        <p14:creationId xmlns:p14="http://schemas.microsoft.com/office/powerpoint/2010/main" val="237959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E66C-DD7E-BE44-B0F0-72E256B9540F}"/>
              </a:ext>
            </a:extLst>
          </p:cNvPr>
          <p:cNvSpPr>
            <a:spLocks noGrp="1"/>
          </p:cNvSpPr>
          <p:nvPr>
            <p:ph type="title"/>
          </p:nvPr>
        </p:nvSpPr>
        <p:spPr/>
        <p:txBody>
          <a:bodyPr/>
          <a:lstStyle/>
          <a:p>
            <a:r>
              <a:rPr lang="en-US" dirty="0"/>
              <a:t>Do Types Have Types?</a:t>
            </a:r>
          </a:p>
        </p:txBody>
      </p:sp>
      <p:sp>
        <p:nvSpPr>
          <p:cNvPr id="3" name="Content Placeholder 2">
            <a:extLst>
              <a:ext uri="{FF2B5EF4-FFF2-40B4-BE49-F238E27FC236}">
                <a16:creationId xmlns:a16="http://schemas.microsoft.com/office/drawing/2014/main" id="{F3829DE6-DB55-F743-B2A8-3C82EFD6FB91}"/>
              </a:ext>
            </a:extLst>
          </p:cNvPr>
          <p:cNvSpPr>
            <a:spLocks noGrp="1"/>
          </p:cNvSpPr>
          <p:nvPr>
            <p:ph idx="1"/>
          </p:nvPr>
        </p:nvSpPr>
        <p:spPr/>
        <p:txBody>
          <a:bodyPr/>
          <a:lstStyle/>
          <a:p>
            <a:r>
              <a:rPr lang="en-US" dirty="0"/>
              <a:t>What happens if we </a:t>
            </a:r>
            <a:r>
              <a:rPr lang="en-US" sz="2400" dirty="0">
                <a:latin typeface="Courier New" panose="02070309020205020404" pitchFamily="49" charset="0"/>
                <a:cs typeface="Courier New" panose="02070309020205020404" pitchFamily="49" charset="0"/>
              </a:rPr>
              <a:t>#check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a:t>
            </a:r>
            <a:r>
              <a:rPr lang="en-US" dirty="0"/>
              <a:t>or </a:t>
            </a:r>
            <a:r>
              <a:rPr lang="en-US" sz="2400" dirty="0">
                <a:latin typeface="Courier New" panose="02070309020205020404" pitchFamily="49" charset="0"/>
                <a:cs typeface="Courier New" panose="02070309020205020404" pitchFamily="49" charset="0"/>
              </a:rPr>
              <a:t>#check bool</a:t>
            </a:r>
            <a:r>
              <a:rPr lang="en-US" dirty="0"/>
              <a:t>, </a:t>
            </a:r>
            <a:r>
              <a:rPr lang="en-US" dirty="0" err="1"/>
              <a:t>etc</a:t>
            </a:r>
            <a:r>
              <a:rPr lang="en-US" dirty="0"/>
              <a:t>?</a:t>
            </a:r>
          </a:p>
          <a:p>
            <a:pPr lvl="1"/>
            <a:r>
              <a:rPr lang="en-US" dirty="0"/>
              <a:t>Types are of type </a:t>
            </a:r>
            <a:r>
              <a:rPr lang="en-US" sz="2000" dirty="0">
                <a:latin typeface="Courier New" panose="02070309020205020404" pitchFamily="49" charset="0"/>
                <a:cs typeface="Courier New" panose="02070309020205020404" pitchFamily="49" charset="0"/>
              </a:rPr>
              <a:t>Type</a:t>
            </a:r>
            <a:endParaRPr lang="en-US" dirty="0">
              <a:latin typeface="Courier New" panose="02070309020205020404" pitchFamily="49" charset="0"/>
              <a:cs typeface="Courier New" panose="02070309020205020404" pitchFamily="49" charset="0"/>
            </a:endParaRPr>
          </a:p>
          <a:p>
            <a:pPr lvl="1"/>
            <a:r>
              <a:rPr lang="en-US" dirty="0"/>
              <a:t>With one </a:t>
            </a:r>
            <a:r>
              <a:rPr lang="en-US" i="1" dirty="0"/>
              <a:t>group</a:t>
            </a:r>
            <a:r>
              <a:rPr lang="en-US" dirty="0"/>
              <a:t> of exceptions:</a:t>
            </a:r>
          </a:p>
          <a:p>
            <a:pPr lvl="2"/>
            <a:r>
              <a:rPr lang="en-US" sz="1800" dirty="0">
                <a:latin typeface="Courier New" panose="02070309020205020404" pitchFamily="49" charset="0"/>
                <a:cs typeface="Courier New" panose="02070309020205020404" pitchFamily="49" charset="0"/>
              </a:rPr>
              <a:t>Type</a:t>
            </a:r>
            <a:r>
              <a:rPr lang="en-US" dirty="0"/>
              <a:t> is of type </a:t>
            </a:r>
            <a:r>
              <a:rPr lang="en-US" sz="1800" dirty="0">
                <a:latin typeface="Courier New" panose="02070309020205020404" pitchFamily="49" charset="0"/>
                <a:cs typeface="Courier New" panose="02070309020205020404" pitchFamily="49" charset="0"/>
              </a:rPr>
              <a:t>Type 1</a:t>
            </a:r>
            <a:endParaRPr lang="en-US" dirty="0">
              <a:latin typeface="Courier New" panose="02070309020205020404" pitchFamily="49" charset="0"/>
              <a:cs typeface="Courier New" panose="02070309020205020404" pitchFamily="49" charset="0"/>
            </a:endParaRPr>
          </a:p>
          <a:p>
            <a:pPr lvl="2"/>
            <a:r>
              <a:rPr lang="en-US" sz="1800" dirty="0">
                <a:latin typeface="Courier New" panose="02070309020205020404" pitchFamily="49" charset="0"/>
                <a:cs typeface="Courier New" panose="02070309020205020404" pitchFamily="49" charset="0"/>
              </a:rPr>
              <a:t>Type 1 </a:t>
            </a:r>
            <a:r>
              <a:rPr lang="en-US" dirty="0"/>
              <a:t>is of type </a:t>
            </a:r>
            <a:r>
              <a:rPr lang="en-US" sz="1800" dirty="0">
                <a:latin typeface="Courier New" panose="02070309020205020404" pitchFamily="49" charset="0"/>
                <a:cs typeface="Courier New" panose="02070309020205020404" pitchFamily="49" charset="0"/>
              </a:rPr>
              <a:t>Type 2</a:t>
            </a:r>
            <a:endParaRPr lang="en-US" dirty="0">
              <a:latin typeface="Courier New" panose="02070309020205020404" pitchFamily="49" charset="0"/>
              <a:cs typeface="Courier New" panose="02070309020205020404" pitchFamily="49" charset="0"/>
            </a:endParaRPr>
          </a:p>
          <a:p>
            <a:pPr lvl="2"/>
            <a:r>
              <a:rPr lang="en-US" dirty="0"/>
              <a:t>Etc.</a:t>
            </a:r>
          </a:p>
          <a:p>
            <a:pPr lvl="1"/>
            <a:r>
              <a:rPr lang="en-US" dirty="0"/>
              <a:t>Note that </a:t>
            </a:r>
            <a:r>
              <a:rPr lang="en-US" sz="2000" dirty="0">
                <a:latin typeface="Courier New" panose="02070309020205020404" pitchFamily="49" charset="0"/>
                <a:cs typeface="Courier New" panose="02070309020205020404" pitchFamily="49" charset="0"/>
              </a:rPr>
              <a:t>Type</a:t>
            </a:r>
            <a:r>
              <a:rPr lang="en-US" dirty="0"/>
              <a:t> is synonymous with </a:t>
            </a:r>
            <a:r>
              <a:rPr lang="en-US" sz="2000" dirty="0">
                <a:latin typeface="Courier New" panose="02070309020205020404" pitchFamily="49" charset="0"/>
                <a:cs typeface="Courier New" panose="02070309020205020404" pitchFamily="49" charset="0"/>
              </a:rPr>
              <a:t>Type 0</a:t>
            </a:r>
            <a:r>
              <a:rPr lang="en-US" dirty="0"/>
              <a:t>.</a:t>
            </a:r>
          </a:p>
          <a:p>
            <a:pPr marL="0" indent="0">
              <a:buNone/>
            </a:pPr>
            <a:endParaRPr lang="en-US" dirty="0"/>
          </a:p>
        </p:txBody>
      </p:sp>
    </p:spTree>
    <p:extLst>
      <p:ext uri="{BB962C8B-B14F-4D97-AF65-F5344CB8AC3E}">
        <p14:creationId xmlns:p14="http://schemas.microsoft.com/office/powerpoint/2010/main" val="33207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784C-F980-ED46-8627-E40C8AAF5860}"/>
              </a:ext>
            </a:extLst>
          </p:cNvPr>
          <p:cNvSpPr>
            <a:spLocks noGrp="1"/>
          </p:cNvSpPr>
          <p:nvPr>
            <p:ph type="title"/>
          </p:nvPr>
        </p:nvSpPr>
        <p:spPr/>
        <p:txBody>
          <a:bodyPr/>
          <a:lstStyle/>
          <a:p>
            <a:r>
              <a:rPr lang="en-US" dirty="0"/>
              <a:t>The Logical Inference Rule </a:t>
            </a:r>
            <a:r>
              <a:rPr lang="en-US" dirty="0" err="1"/>
              <a:t>eq.refl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95DA04-67A3-0048-9317-F124E6499B8F}"/>
                  </a:ext>
                </a:extLst>
              </p:cNvPr>
              <p:cNvSpPr>
                <a:spLocks noGrp="1"/>
              </p:cNvSpPr>
              <p:nvPr>
                <p:ph idx="1"/>
              </p:nvPr>
            </p:nvSpPr>
            <p:spPr/>
            <p:txBody>
              <a:bodyPr/>
              <a:lstStyle/>
              <a:p>
                <a:r>
                  <a:rPr lang="en-US" dirty="0"/>
                  <a:t>If we want to prove the proposition that </a:t>
                </a:r>
                <a:r>
                  <a:rPr lang="en-US" sz="2400" dirty="0">
                    <a:latin typeface="Courier New" panose="02070309020205020404" pitchFamily="49" charset="0"/>
                    <a:cs typeface="Courier New" panose="02070309020205020404" pitchFamily="49" charset="0"/>
                  </a:rPr>
                  <a:t>0 = 0</a:t>
                </a:r>
                <a:r>
                  <a:rPr lang="en-US" dirty="0"/>
                  <a:t>, we can use either </a:t>
                </a:r>
                <a:r>
                  <a:rPr lang="en-US" sz="2400" dirty="0" err="1">
                    <a:latin typeface="Courier New" panose="02070309020205020404" pitchFamily="49" charset="0"/>
                    <a:cs typeface="Courier New" panose="02070309020205020404" pitchFamily="49" charset="0"/>
                  </a:rPr>
                  <a:t>rfl</a:t>
                </a:r>
                <a:r>
                  <a:rPr lang="en-US" dirty="0"/>
                  <a:t>, or </a:t>
                </a:r>
                <a:r>
                  <a:rPr lang="en-US" sz="2400" dirty="0" err="1">
                    <a:latin typeface="Courier New" panose="02070309020205020404" pitchFamily="49" charset="0"/>
                    <a:cs typeface="Courier New" panose="02070309020205020404" pitchFamily="49" charset="0"/>
                  </a:rPr>
                  <a:t>eq.refl</a:t>
                </a:r>
                <a:r>
                  <a:rPr lang="en-US" dirty="0"/>
                  <a:t>.</a:t>
                </a:r>
              </a:p>
              <a:p>
                <a:pPr lvl="1"/>
                <a:r>
                  <a:rPr lang="en-US" dirty="0"/>
                  <a:t>The inference rule </a:t>
                </a:r>
                <a:r>
                  <a:rPr lang="en-US" sz="2000" dirty="0" err="1">
                    <a:latin typeface="Courier New" panose="02070309020205020404" pitchFamily="49" charset="0"/>
                    <a:cs typeface="Courier New" panose="02070309020205020404" pitchFamily="49" charset="0"/>
                  </a:rPr>
                  <a:t>rfl</a:t>
                </a:r>
                <a:r>
                  <a:rPr lang="en-US" dirty="0"/>
                  <a:t> takes no arguments — lean would infer both the type </a:t>
                </a:r>
                <a:r>
                  <a:rPr lang="en-US" sz="2000" dirty="0" err="1">
                    <a:latin typeface="Courier New" panose="02070309020205020404" pitchFamily="49" charset="0"/>
                    <a:cs typeface="Courier New" panose="02070309020205020404" pitchFamily="49" charset="0"/>
                  </a:rPr>
                  <a:t>nat</a:t>
                </a:r>
                <a:r>
                  <a:rPr lang="en-US" dirty="0"/>
                  <a:t> for </a:t>
                </a:r>
                <a14:m>
                  <m:oMath xmlns:m="http://schemas.openxmlformats.org/officeDocument/2006/math">
                    <m:r>
                      <a:rPr lang="en-US" i="1">
                        <a:latin typeface="Cambria Math" panose="02040503050406030204" pitchFamily="18" charset="0"/>
                      </a:rPr>
                      <m:t>𝑇</m:t>
                    </m:r>
                  </m:oMath>
                </a14:m>
                <a:r>
                  <a:rPr lang="en-US" dirty="0"/>
                  <a:t> and the value </a:t>
                </a:r>
                <a:r>
                  <a:rPr lang="en-US" sz="2000" dirty="0">
                    <a:latin typeface="Courier New" panose="02070309020205020404" pitchFamily="49" charset="0"/>
                    <a:cs typeface="Courier New" panose="02070309020205020404" pitchFamily="49" charset="0"/>
                  </a:rPr>
                  <a:t>0</a:t>
                </a:r>
                <a:r>
                  <a:rPr lang="en-US" dirty="0"/>
                  <a:t> for </a:t>
                </a:r>
                <a14:m>
                  <m:oMath xmlns:m="http://schemas.openxmlformats.org/officeDocument/2006/math">
                    <m:r>
                      <a:rPr lang="en-US" b="0" i="1" smtClean="0">
                        <a:latin typeface="Cambria Math" panose="02040503050406030204" pitchFamily="18" charset="0"/>
                      </a:rPr>
                      <m:t>𝑡</m:t>
                    </m:r>
                  </m:oMath>
                </a14:m>
                <a:r>
                  <a:rPr lang="en-US" dirty="0"/>
                  <a:t>.</a:t>
                </a:r>
              </a:p>
              <a:p>
                <a:pPr lvl="1"/>
                <a:r>
                  <a:rPr lang="en-US" dirty="0"/>
                  <a:t>The inference rule </a:t>
                </a:r>
                <a:r>
                  <a:rPr lang="en-US" sz="2000" dirty="0" err="1">
                    <a:latin typeface="Courier New" panose="02070309020205020404" pitchFamily="49" charset="0"/>
                    <a:cs typeface="Courier New" panose="02070309020205020404" pitchFamily="49" charset="0"/>
                  </a:rPr>
                  <a:t>eq.refl</a:t>
                </a:r>
                <a:r>
                  <a:rPr lang="en-US" sz="2000" dirty="0">
                    <a:latin typeface="Courier New" panose="02070309020205020404" pitchFamily="49" charset="0"/>
                    <a:cs typeface="Courier New" panose="02070309020205020404" pitchFamily="49" charset="0"/>
                  </a:rPr>
                  <a:t> </a:t>
                </a:r>
                <a:r>
                  <a:rPr lang="en-US" dirty="0"/>
                  <a:t>takes a single argument, the value </a:t>
                </a:r>
                <a:r>
                  <a:rPr lang="en-US" sz="2000" dirty="0">
                    <a:latin typeface="Courier New" panose="02070309020205020404" pitchFamily="49" charset="0"/>
                    <a:cs typeface="Courier New" panose="02070309020205020404" pitchFamily="49" charset="0"/>
                  </a:rPr>
                  <a:t>0</a:t>
                </a:r>
                <a:r>
                  <a:rPr lang="en-US" dirty="0"/>
                  <a:t> in this case — lean infers the type </a:t>
                </a:r>
                <a:r>
                  <a:rPr lang="en-US" sz="2000" dirty="0" err="1">
                    <a:latin typeface="Courier New" panose="02070309020205020404" pitchFamily="49" charset="0"/>
                    <a:cs typeface="Courier New" panose="02070309020205020404" pitchFamily="49" charset="0"/>
                  </a:rPr>
                  <a:t>nat</a:t>
                </a:r>
                <a:r>
                  <a:rPr lang="en-US" dirty="0"/>
                  <a:t> for </a:t>
                </a:r>
                <a14:m>
                  <m:oMath xmlns:m="http://schemas.openxmlformats.org/officeDocument/2006/math">
                    <m:r>
                      <a:rPr lang="en-US" i="1">
                        <a:latin typeface="Cambria Math" panose="02040503050406030204" pitchFamily="18" charset="0"/>
                      </a:rPr>
                      <m:t>𝑇</m:t>
                    </m:r>
                  </m:oMath>
                </a14:m>
                <a:r>
                  <a:rPr lang="en-US" dirty="0"/>
                  <a:t>.</a:t>
                </a:r>
              </a:p>
              <a:p>
                <a:pPr>
                  <a:lnSpc>
                    <a:spcPct val="110000"/>
                  </a:lnSpc>
                </a:pPr>
                <a:r>
                  <a:rPr lang="en-US" dirty="0"/>
                  <a:t>We can use braces to indicate this inference:</a:t>
                </a:r>
                <a:br>
                  <a:rPr lang="en-US" dirty="0"/>
                </a:b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𝑇𝑦𝑝𝑒</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𝑇</m:t>
                        </m:r>
                      </m:num>
                      <m:den>
                        <m:r>
                          <a:rPr lang="en-US" i="1">
                            <a:latin typeface="Cambria Math" panose="02040503050406030204" pitchFamily="18" charset="0"/>
                          </a:rPr>
                          <m:t>𝑝𝑓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𝑒𝑞</m:t>
                        </m:r>
                        <m:r>
                          <m:rPr>
                            <m:nor/>
                          </m:rPr>
                          <a:rPr lang="en-US">
                            <a:latin typeface="Cambria Math" panose="02040503050406030204" pitchFamily="18" charset="0"/>
                          </a:rPr>
                          <m:t>.</m:t>
                        </m:r>
                        <m:r>
                          <a:rPr lang="en-US" i="1">
                            <a:latin typeface="Cambria Math" panose="02040503050406030204" pitchFamily="18" charset="0"/>
                          </a:rPr>
                          <m:t>𝑟𝑒𝑓𝑙</m:t>
                        </m:r>
                      </m:e>
                    </m:d>
                  </m:oMath>
                </a14:m>
                <a:endParaRPr lang="en-US" dirty="0"/>
              </a:p>
            </p:txBody>
          </p:sp>
        </mc:Choice>
        <mc:Fallback>
          <p:sp>
            <p:nvSpPr>
              <p:cNvPr id="3" name="Content Placeholder 2">
                <a:extLst>
                  <a:ext uri="{FF2B5EF4-FFF2-40B4-BE49-F238E27FC236}">
                    <a16:creationId xmlns:a16="http://schemas.microsoft.com/office/drawing/2014/main" id="{B995DA04-67A3-0048-9317-F124E6499B8F}"/>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608316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816</TotalTime>
  <Words>1295</Words>
  <Application>Microsoft Macintosh PowerPoint</Application>
  <PresentationFormat>Widescreen</PresentationFormat>
  <Paragraphs>135</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Courier New</vt:lpstr>
      <vt:lpstr>Office Theme</vt:lpstr>
      <vt:lpstr>Equality</vt:lpstr>
      <vt:lpstr>Contents</vt:lpstr>
      <vt:lpstr>Equality</vt:lpstr>
      <vt:lpstr>Proof that 0 = 0</vt:lpstr>
      <vt:lpstr>Exercises</vt:lpstr>
      <vt:lpstr>Type Judgments and Inference</vt:lpstr>
      <vt:lpstr>How Type Judgments Arise</vt:lpstr>
      <vt:lpstr>Do Types Have Types?</vt:lpstr>
      <vt:lpstr>The Logical Inference Rule eq.refl</vt:lpstr>
      <vt:lpstr>Type Judgment Exercises</vt:lpstr>
      <vt:lpstr>Checking Lean’s Type Inference</vt:lpstr>
      <vt:lpstr>Type Inference Exercises</vt:lpstr>
      <vt:lpstr>Propositions as Types</vt:lpstr>
      <vt:lpstr>Propositions and Proofs</vt:lpstr>
      <vt:lpstr>Types in General</vt:lpstr>
      <vt:lpstr>Boeing 787 Dreamliner Integer Overflow</vt:lpstr>
      <vt:lpstr>Binding Types and Values to Variables in Lean</vt:lpstr>
      <vt:lpstr>Exercises</vt:lpstr>
      <vt:lpstr>More Exercises</vt:lpstr>
      <vt:lpstr>Proofs and Propositions as Types in Lean</vt:lpstr>
      <vt:lpstr>Automation</vt:lpstr>
      <vt:lpstr>Tactics/Strategies</vt:lpstr>
      <vt:lpstr>Reduction in Lean</vt:lpstr>
      <vt:lpstr>Exercises</vt:lpstr>
      <vt:lpstr>Equality Properties</vt:lpstr>
      <vt:lpstr>Properties of Equality</vt:lpstr>
      <vt:lpstr>Fin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dc:title>
  <dc:creator>Ben Hocking</dc:creator>
  <cp:lastModifiedBy>Ben Hocking</cp:lastModifiedBy>
  <cp:revision>73</cp:revision>
  <dcterms:created xsi:type="dcterms:W3CDTF">2018-09-03T20:17:44Z</dcterms:created>
  <dcterms:modified xsi:type="dcterms:W3CDTF">2018-09-04T09:55:55Z</dcterms:modified>
</cp:coreProperties>
</file>