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8" r:id="rId2"/>
    <p:sldId id="259" r:id="rId3"/>
    <p:sldId id="260" r:id="rId4"/>
    <p:sldId id="289" r:id="rId5"/>
    <p:sldId id="290" r:id="rId6"/>
    <p:sldId id="292" r:id="rId7"/>
    <p:sldId id="291" r:id="rId8"/>
    <p:sldId id="288" r:id="rId9"/>
    <p:sldId id="266" r:id="rId10"/>
    <p:sldId id="287" r:id="rId11"/>
    <p:sldId id="267" r:id="rId12"/>
    <p:sldId id="293" r:id="rId13"/>
    <p:sldId id="294" r:id="rId14"/>
    <p:sldId id="312" r:id="rId15"/>
    <p:sldId id="295" r:id="rId16"/>
    <p:sldId id="262" r:id="rId17"/>
    <p:sldId id="296" r:id="rId18"/>
    <p:sldId id="297" r:id="rId19"/>
    <p:sldId id="298" r:id="rId20"/>
    <p:sldId id="299" r:id="rId21"/>
    <p:sldId id="300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26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14" autoAdjust="0"/>
    <p:restoredTop sz="85646" autoAdjust="0"/>
  </p:normalViewPr>
  <p:slideViewPr>
    <p:cSldViewPr snapToGrid="0">
      <p:cViewPr>
        <p:scale>
          <a:sx n="105" d="100"/>
          <a:sy n="105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5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23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3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704/" TargetMode="External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Logical Rules and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Inference rules and tactics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1DE5-BCB3-CC49-9752-2A5BCA60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true proposition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D3E43E-8C84-514E-B709-532F274DAC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prove the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r>
                  <a:rPr lang="en-US" dirty="0"/>
                  <a:t> proposition, we can use the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true.intro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/>
                  <a:t>inference rule: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{}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𝑖𝑛𝑡𝑟𝑜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does this mean?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D3E43E-8C84-514E-B709-532F274DA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86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C52F-F851-CE43-B175-8EBBA6BD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956E4-8784-204B-97FE-BEA696469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 the lemma t' : true using a tactic script.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lemma t' : true :=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apply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true.intro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/>
              <a:t>Read and explain the error message to a colleague in your class: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bad : true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1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6882-C7A0-5745-88DF-722887DB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A1FE9A-0A9E-9145-A760-73ADAD017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008" y="2104799"/>
            <a:ext cx="9398000" cy="3200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4264C5-3D0E-0446-B191-B6DCF1A9FE36}"/>
              </a:ext>
            </a:extLst>
          </p:cNvPr>
          <p:cNvSpPr/>
          <p:nvPr/>
        </p:nvSpPr>
        <p:spPr>
          <a:xfrm>
            <a:off x="3938439" y="5375624"/>
            <a:ext cx="2315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https://xkcd.com/704/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8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D97D-52D1-FF43-99C9-6D385B4F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Elimination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685F85-B797-F64E-8460-5272506D9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have a false proposition as a fact, we can use that to prove any other proposition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𝑒𝑙𝑖𝑚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Lean:</a:t>
                </a:r>
                <a:br>
                  <a:rPr lang="en-US" dirty="0"/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axiom f : false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theorem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zeqo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0 = 1 :=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false.elim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685F85-B797-F64E-8460-5272506D9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40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1B06-6239-A54D-BCEB-347DB9F3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Storytime…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4DE286-F912-044F-B6FD-ACD4DB9EB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industrial applications, many provers allow you to build a large collection of “facts”</a:t>
                </a:r>
              </a:p>
              <a:p>
                <a:r>
                  <a:rPr lang="en-US" dirty="0"/>
                  <a:t>If one is not careful, these facts might contradict each other (this happens more often than you might expect)</a:t>
                </a:r>
              </a:p>
              <a:p>
                <a:pPr lvl="1"/>
                <a:r>
                  <a:rPr lang="en-US" dirty="0"/>
                  <a:t>Consider </a:t>
                </a:r>
                <a:r>
                  <a:rPr lang="en-US"/>
                  <a:t>this antecedent </a:t>
                </a:r>
                <a:r>
                  <a:rPr lang="en-US" dirty="0"/>
                  <a:t>actually used to check that the magnitude of a number is greater than 1: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&lt;−1)⋀(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catch when we have introduced conflicting facts?</a:t>
                </a:r>
              </a:p>
              <a:p>
                <a:r>
                  <a:rPr lang="en-US" dirty="0"/>
                  <a:t>Solution: attempt to prove that false is true!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4DE286-F912-044F-B6FD-ACD4DB9EB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944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A8C8-B92E-CD47-8E40-14BAC1C8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B32E2-7510-014E-808D-6CCEA074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Prove that true = false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teqf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true = false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false.elim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3200" dirty="0"/>
              <a:t>What happens if you try to prove 1 = </a:t>
            </a:r>
            <a:r>
              <a:rPr lang="en-US" sz="3200" dirty="0" err="1"/>
              <a:t>tt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125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Conjunctions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28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ACAF-B4A2-A042-9B62-CCA5552E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conjunction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787D8-C02E-6743-AE2B-99E9386187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Conjunction is a synonym for logical “and”, and uses the symbol ∧</a:t>
                </a:r>
              </a:p>
              <a:p>
                <a:r>
                  <a:rPr lang="en-US" dirty="0"/>
                  <a:t>The proposition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true </a:t>
                </a:r>
                <a:r>
                  <a:rPr lang="en-US" dirty="0" err="1"/>
                  <a:t>iff</a:t>
                </a:r>
                <a:r>
                  <a:rPr lang="en-US" dirty="0"/>
                  <a:t> proposition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true and proposition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true.</a:t>
                </a:r>
              </a:p>
              <a:p>
                <a:r>
                  <a:rPr lang="en-US" dirty="0"/>
                  <a:t>The inference rule for this is: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𝑃𝑟𝑜𝑝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𝑖𝑛𝑡𝑟𝑜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787D8-C02E-6743-AE2B-99E938618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140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E714-5A29-0F45-8EF5-ECAB18E5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and.intro</a:t>
            </a:r>
            <a:r>
              <a:rPr lang="en-US" dirty="0"/>
              <a:t> in 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82043-20EA-9840-9455-821ADF06A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P : Prop := 0 = 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Q : Prop := 1 = 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P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Q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P_and_Q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Prop := P ∧ Q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pf_PQ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P ∧ Q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and.intro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Now let’s decode this…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10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A8FB-7C53-D946-8E78-A6CDD53B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Trees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D10D4-A994-5C43-A727-88D52547F9D4}"/>
              </a:ext>
            </a:extLst>
          </p:cNvPr>
          <p:cNvSpPr txBox="1"/>
          <p:nvPr/>
        </p:nvSpPr>
        <p:spPr>
          <a:xfrm>
            <a:off x="4998720" y="1995488"/>
            <a:ext cx="1328928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 = 0 ∧ 1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59015-65B5-F743-86A0-1EDD9161AD34}"/>
              </a:ext>
            </a:extLst>
          </p:cNvPr>
          <p:cNvSpPr txBox="1"/>
          <p:nvPr/>
        </p:nvSpPr>
        <p:spPr>
          <a:xfrm>
            <a:off x="4358640" y="3634918"/>
            <a:ext cx="640080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C4B54-CF46-4A45-A42B-48D8CA70D429}"/>
              </a:ext>
            </a:extLst>
          </p:cNvPr>
          <p:cNvSpPr txBox="1"/>
          <p:nvPr/>
        </p:nvSpPr>
        <p:spPr>
          <a:xfrm>
            <a:off x="6355080" y="3634946"/>
            <a:ext cx="640080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 = 1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F35B081F-32A3-914D-935A-148247886DA7}"/>
              </a:ext>
            </a:extLst>
          </p:cNvPr>
          <p:cNvSpPr/>
          <p:nvPr/>
        </p:nvSpPr>
        <p:spPr>
          <a:xfrm>
            <a:off x="5483352" y="2802374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3BC95-385D-BD40-85BB-095CCA7DA357}"/>
              </a:ext>
            </a:extLst>
          </p:cNvPr>
          <p:cNvSpPr txBox="1"/>
          <p:nvPr/>
        </p:nvSpPr>
        <p:spPr>
          <a:xfrm>
            <a:off x="5805421" y="2815203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and.intro</a:t>
            </a:r>
            <a:endParaRPr lang="en-US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30F3E6FA-D6B2-DF4A-BC3A-356B9683BF91}"/>
              </a:ext>
            </a:extLst>
          </p:cNvPr>
          <p:cNvSpPr/>
          <p:nvPr/>
        </p:nvSpPr>
        <p:spPr>
          <a:xfrm>
            <a:off x="4495499" y="4427739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42257-0103-8146-AEBF-846641EC5E14}"/>
              </a:ext>
            </a:extLst>
          </p:cNvPr>
          <p:cNvSpPr txBox="1"/>
          <p:nvPr/>
        </p:nvSpPr>
        <p:spPr>
          <a:xfrm>
            <a:off x="4829760" y="4440568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eq.refl</a:t>
            </a:r>
            <a:r>
              <a:rPr lang="en-US" dirty="0"/>
              <a:t> 0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5080C19-B3D3-3F4B-ADB9-09244AEF24E4}"/>
              </a:ext>
            </a:extLst>
          </p:cNvPr>
          <p:cNvSpPr/>
          <p:nvPr/>
        </p:nvSpPr>
        <p:spPr>
          <a:xfrm>
            <a:off x="6498034" y="4413730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2A2C74-B19F-FA48-98F7-05F4AEA4444F}"/>
              </a:ext>
            </a:extLst>
          </p:cNvPr>
          <p:cNvSpPr txBox="1"/>
          <p:nvPr/>
        </p:nvSpPr>
        <p:spPr>
          <a:xfrm>
            <a:off x="6844487" y="4426559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eq.refl</a:t>
            </a:r>
            <a:r>
              <a:rPr lang="en-US" dirty="0"/>
              <a:t> 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673A8A-6B81-644D-B8F8-9052081DB7A0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5663184" y="2364820"/>
            <a:ext cx="0" cy="4375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31E48B-9829-134E-8385-E0C3A3F97943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5663184" y="3198600"/>
            <a:ext cx="1011936" cy="4363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558A71-6D13-7946-85AE-60B48EDFB393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4678680" y="3198600"/>
            <a:ext cx="984504" cy="4363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656130-FB80-D649-B950-734F8F5FA55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4675331" y="4004250"/>
            <a:ext cx="3349" cy="4234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D5F882-FD5C-0644-8F82-3990D7426494}"/>
              </a:ext>
            </a:extLst>
          </p:cNvPr>
          <p:cNvCxnSpPr/>
          <p:nvPr/>
        </p:nvCxnSpPr>
        <p:spPr>
          <a:xfrm>
            <a:off x="6675120" y="4004250"/>
            <a:ext cx="0" cy="4375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C97341C-6491-894E-AD66-0C3F30C6C6B2}"/>
              </a:ext>
            </a:extLst>
          </p:cNvPr>
          <p:cNvSpPr txBox="1"/>
          <p:nvPr/>
        </p:nvSpPr>
        <p:spPr>
          <a:xfrm>
            <a:off x="1328928" y="5376672"/>
            <a:ext cx="583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read this from bottom-to-top or from top-to-bottom</a:t>
            </a:r>
          </a:p>
        </p:txBody>
      </p:sp>
    </p:spTree>
    <p:extLst>
      <p:ext uri="{BB962C8B-B14F-4D97-AF65-F5344CB8AC3E}">
        <p14:creationId xmlns:p14="http://schemas.microsoft.com/office/powerpoint/2010/main" val="377331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045368" y="4074716"/>
            <a:ext cx="6105194" cy="18384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Tactics</a:t>
            </a:r>
          </a:p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True/False</a:t>
            </a:r>
          </a:p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Conjunctions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73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A8FB-7C53-D946-8E78-A6CDD53B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Trees, part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D10D4-A994-5C43-A727-88D52547F9D4}"/>
              </a:ext>
            </a:extLst>
          </p:cNvPr>
          <p:cNvSpPr txBox="1"/>
          <p:nvPr/>
        </p:nvSpPr>
        <p:spPr>
          <a:xfrm>
            <a:off x="4998720" y="1995488"/>
            <a:ext cx="1328928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 = 0 ∧ 1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59015-65B5-F743-86A0-1EDD9161AD34}"/>
              </a:ext>
            </a:extLst>
          </p:cNvPr>
          <p:cNvSpPr txBox="1"/>
          <p:nvPr/>
        </p:nvSpPr>
        <p:spPr>
          <a:xfrm>
            <a:off x="4358640" y="3634918"/>
            <a:ext cx="640080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C4B54-CF46-4A45-A42B-48D8CA70D429}"/>
              </a:ext>
            </a:extLst>
          </p:cNvPr>
          <p:cNvSpPr txBox="1"/>
          <p:nvPr/>
        </p:nvSpPr>
        <p:spPr>
          <a:xfrm>
            <a:off x="6355080" y="3634946"/>
            <a:ext cx="640080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 = 1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F35B081F-32A3-914D-935A-148247886DA7}"/>
              </a:ext>
            </a:extLst>
          </p:cNvPr>
          <p:cNvSpPr/>
          <p:nvPr/>
        </p:nvSpPr>
        <p:spPr>
          <a:xfrm>
            <a:off x="5483352" y="2802374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3BC95-385D-BD40-85BB-095CCA7DA357}"/>
              </a:ext>
            </a:extLst>
          </p:cNvPr>
          <p:cNvSpPr txBox="1"/>
          <p:nvPr/>
        </p:nvSpPr>
        <p:spPr>
          <a:xfrm>
            <a:off x="5805421" y="2815203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and.intro</a:t>
            </a:r>
            <a:endParaRPr lang="en-US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30F3E6FA-D6B2-DF4A-BC3A-356B9683BF91}"/>
              </a:ext>
            </a:extLst>
          </p:cNvPr>
          <p:cNvSpPr/>
          <p:nvPr/>
        </p:nvSpPr>
        <p:spPr>
          <a:xfrm>
            <a:off x="4495499" y="4427739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42257-0103-8146-AEBF-846641EC5E14}"/>
              </a:ext>
            </a:extLst>
          </p:cNvPr>
          <p:cNvSpPr txBox="1"/>
          <p:nvPr/>
        </p:nvSpPr>
        <p:spPr>
          <a:xfrm>
            <a:off x="4829760" y="4440568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eq.refl</a:t>
            </a:r>
            <a:r>
              <a:rPr lang="en-US" dirty="0"/>
              <a:t> 0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5080C19-B3D3-3F4B-ADB9-09244AEF24E4}"/>
              </a:ext>
            </a:extLst>
          </p:cNvPr>
          <p:cNvSpPr/>
          <p:nvPr/>
        </p:nvSpPr>
        <p:spPr>
          <a:xfrm>
            <a:off x="6498034" y="4413730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2A2C74-B19F-FA48-98F7-05F4AEA4444F}"/>
              </a:ext>
            </a:extLst>
          </p:cNvPr>
          <p:cNvSpPr txBox="1"/>
          <p:nvPr/>
        </p:nvSpPr>
        <p:spPr>
          <a:xfrm>
            <a:off x="6844487" y="4426559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eq.refl</a:t>
            </a:r>
            <a:r>
              <a:rPr lang="en-US" dirty="0"/>
              <a:t> 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673A8A-6B81-644D-B8F8-9052081DB7A0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5663184" y="2364820"/>
            <a:ext cx="0" cy="4375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31E48B-9829-134E-8385-E0C3A3F97943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5663184" y="3198600"/>
            <a:ext cx="1011936" cy="4363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558A71-6D13-7946-85AE-60B48EDFB393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4678680" y="3198600"/>
            <a:ext cx="984504" cy="4363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656130-FB80-D649-B950-734F8F5FA55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4675331" y="4004250"/>
            <a:ext cx="3349" cy="4234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D5F882-FD5C-0644-8F82-3990D7426494}"/>
              </a:ext>
            </a:extLst>
          </p:cNvPr>
          <p:cNvCxnSpPr/>
          <p:nvPr/>
        </p:nvCxnSpPr>
        <p:spPr>
          <a:xfrm>
            <a:off x="6675120" y="4004250"/>
            <a:ext cx="0" cy="4375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10DDA061-A45B-7745-99CF-40FD351850DB}"/>
              </a:ext>
            </a:extLst>
          </p:cNvPr>
          <p:cNvSpPr/>
          <p:nvPr/>
        </p:nvSpPr>
        <p:spPr>
          <a:xfrm>
            <a:off x="4489403" y="5260283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6589C4-CD93-C143-86E7-82EAF174C8C1}"/>
              </a:ext>
            </a:extLst>
          </p:cNvPr>
          <p:cNvSpPr txBox="1"/>
          <p:nvPr/>
        </p:nvSpPr>
        <p:spPr>
          <a:xfrm>
            <a:off x="4823664" y="5273112"/>
            <a:ext cx="7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: </a:t>
            </a:r>
            <a:r>
              <a:rPr lang="en-US" dirty="0" err="1"/>
              <a:t>nat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B3816F-FD20-0442-AC1C-41EF57524230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669235" y="4836794"/>
            <a:ext cx="3349" cy="4234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96629F9F-51DD-2740-ACDA-86AFB38D2446}"/>
              </a:ext>
            </a:extLst>
          </p:cNvPr>
          <p:cNvSpPr/>
          <p:nvPr/>
        </p:nvSpPr>
        <p:spPr>
          <a:xfrm>
            <a:off x="6492354" y="5232209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A881B-E787-B649-9569-B11E8FB7E94E}"/>
              </a:ext>
            </a:extLst>
          </p:cNvPr>
          <p:cNvSpPr txBox="1"/>
          <p:nvPr/>
        </p:nvSpPr>
        <p:spPr>
          <a:xfrm>
            <a:off x="6826615" y="5245038"/>
            <a:ext cx="7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: </a:t>
            </a:r>
            <a:r>
              <a:rPr lang="en-US" dirty="0" err="1"/>
              <a:t>nat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FC48DB-26F1-7F43-B84A-FD23A84FAB66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6672186" y="4808720"/>
            <a:ext cx="3349" cy="4234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462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8000-E16A-D940-BA47-5A2CF355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B2767-DFAE-0A49-95A7-B7B339B9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smaller propositions might you want to prove to prove that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 = 1 + 4 ∧ "Strike" = "S" ++ "trike"</a:t>
            </a:r>
            <a:r>
              <a:rPr lang="en-US" dirty="0"/>
              <a:t>? Prove those smaller propositions giving them whatever names you choose. Then write the theorem in Lean that proves the final result using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and.intro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56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A8FB-7C53-D946-8E78-A6CDD53B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Conjunction tactic, top-down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D10D4-A994-5C43-A727-88D52547F9D4}"/>
              </a:ext>
            </a:extLst>
          </p:cNvPr>
          <p:cNvSpPr txBox="1"/>
          <p:nvPr/>
        </p:nvSpPr>
        <p:spPr>
          <a:xfrm>
            <a:off x="1478280" y="1983296"/>
            <a:ext cx="1328928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 = 0 ∧ 1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59015-65B5-F743-86A0-1EDD9161AD34}"/>
              </a:ext>
            </a:extLst>
          </p:cNvPr>
          <p:cNvSpPr txBox="1"/>
          <p:nvPr/>
        </p:nvSpPr>
        <p:spPr>
          <a:xfrm>
            <a:off x="838200" y="3622726"/>
            <a:ext cx="640080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C4B54-CF46-4A45-A42B-48D8CA70D429}"/>
              </a:ext>
            </a:extLst>
          </p:cNvPr>
          <p:cNvSpPr txBox="1"/>
          <p:nvPr/>
        </p:nvSpPr>
        <p:spPr>
          <a:xfrm>
            <a:off x="2834640" y="3622754"/>
            <a:ext cx="640080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 = 1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F35B081F-32A3-914D-935A-148247886DA7}"/>
              </a:ext>
            </a:extLst>
          </p:cNvPr>
          <p:cNvSpPr/>
          <p:nvPr/>
        </p:nvSpPr>
        <p:spPr>
          <a:xfrm>
            <a:off x="1962912" y="2790182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3BC95-385D-BD40-85BB-095CCA7DA357}"/>
              </a:ext>
            </a:extLst>
          </p:cNvPr>
          <p:cNvSpPr txBox="1"/>
          <p:nvPr/>
        </p:nvSpPr>
        <p:spPr>
          <a:xfrm>
            <a:off x="2284981" y="2803011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and.intro</a:t>
            </a:r>
            <a:endParaRPr lang="en-US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30F3E6FA-D6B2-DF4A-BC3A-356B9683BF91}"/>
              </a:ext>
            </a:extLst>
          </p:cNvPr>
          <p:cNvSpPr/>
          <p:nvPr/>
        </p:nvSpPr>
        <p:spPr>
          <a:xfrm>
            <a:off x="975059" y="4415547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42257-0103-8146-AEBF-846641EC5E14}"/>
              </a:ext>
            </a:extLst>
          </p:cNvPr>
          <p:cNvSpPr txBox="1"/>
          <p:nvPr/>
        </p:nvSpPr>
        <p:spPr>
          <a:xfrm>
            <a:off x="1309320" y="4428376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eq.refl</a:t>
            </a:r>
            <a:r>
              <a:rPr lang="en-US" dirty="0"/>
              <a:t> 0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5080C19-B3D3-3F4B-ADB9-09244AEF24E4}"/>
              </a:ext>
            </a:extLst>
          </p:cNvPr>
          <p:cNvSpPr/>
          <p:nvPr/>
        </p:nvSpPr>
        <p:spPr>
          <a:xfrm>
            <a:off x="2977594" y="4401538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2A2C74-B19F-FA48-98F7-05F4AEA4444F}"/>
              </a:ext>
            </a:extLst>
          </p:cNvPr>
          <p:cNvSpPr txBox="1"/>
          <p:nvPr/>
        </p:nvSpPr>
        <p:spPr>
          <a:xfrm>
            <a:off x="3324047" y="4414367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eq.refl</a:t>
            </a:r>
            <a:r>
              <a:rPr lang="en-US" dirty="0"/>
              <a:t> 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673A8A-6B81-644D-B8F8-9052081DB7A0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2142744" y="2352628"/>
            <a:ext cx="0" cy="4375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31E48B-9829-134E-8385-E0C3A3F97943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2142744" y="3186408"/>
            <a:ext cx="1011936" cy="4363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558A71-6D13-7946-85AE-60B48EDFB393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1158240" y="3186408"/>
            <a:ext cx="984504" cy="4363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656130-FB80-D649-B950-734F8F5FA55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1154891" y="3992058"/>
            <a:ext cx="3349" cy="4234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D5F882-FD5C-0644-8F82-3990D7426494}"/>
              </a:ext>
            </a:extLst>
          </p:cNvPr>
          <p:cNvCxnSpPr/>
          <p:nvPr/>
        </p:nvCxnSpPr>
        <p:spPr>
          <a:xfrm>
            <a:off x="3154680" y="3992058"/>
            <a:ext cx="0" cy="4375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C97341C-6491-894E-AD66-0C3F30C6C6B2}"/>
              </a:ext>
            </a:extLst>
          </p:cNvPr>
          <p:cNvSpPr txBox="1"/>
          <p:nvPr/>
        </p:nvSpPr>
        <p:spPr>
          <a:xfrm>
            <a:off x="5013658" y="1997178"/>
            <a:ext cx="548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pf_PQ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': P ∧ Q :=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apply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and.intro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exact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exact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1),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0A2F60-BFCA-7649-B29D-FC0BDA9C70AB}"/>
              </a:ext>
            </a:extLst>
          </p:cNvPr>
          <p:cNvSpPr txBox="1"/>
          <p:nvPr/>
        </p:nvSpPr>
        <p:spPr>
          <a:xfrm>
            <a:off x="2977594" y="5048493"/>
            <a:ext cx="56200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each line of the tactic in the Lean Messages Window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⊢ P ∧ Q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goals ⊢ P ⊢ Q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⊢ Q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 goals</a:t>
            </a:r>
          </a:p>
        </p:txBody>
      </p:sp>
    </p:spTree>
    <p:extLst>
      <p:ext uri="{BB962C8B-B14F-4D97-AF65-F5344CB8AC3E}">
        <p14:creationId xmlns:p14="http://schemas.microsoft.com/office/powerpoint/2010/main" val="210923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A8FB-7C53-D946-8E78-A6CDD53B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Conjunction tactic, bottom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D10D4-A994-5C43-A727-88D52547F9D4}"/>
              </a:ext>
            </a:extLst>
          </p:cNvPr>
          <p:cNvSpPr txBox="1"/>
          <p:nvPr/>
        </p:nvSpPr>
        <p:spPr>
          <a:xfrm>
            <a:off x="1478280" y="1983296"/>
            <a:ext cx="1328928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 = 0 ∧ 1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59015-65B5-F743-86A0-1EDD9161AD34}"/>
              </a:ext>
            </a:extLst>
          </p:cNvPr>
          <p:cNvSpPr txBox="1"/>
          <p:nvPr/>
        </p:nvSpPr>
        <p:spPr>
          <a:xfrm>
            <a:off x="838200" y="3622726"/>
            <a:ext cx="640080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C4B54-CF46-4A45-A42B-48D8CA70D429}"/>
              </a:ext>
            </a:extLst>
          </p:cNvPr>
          <p:cNvSpPr txBox="1"/>
          <p:nvPr/>
        </p:nvSpPr>
        <p:spPr>
          <a:xfrm>
            <a:off x="2834640" y="3622754"/>
            <a:ext cx="640080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 = 1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F35B081F-32A3-914D-935A-148247886DA7}"/>
              </a:ext>
            </a:extLst>
          </p:cNvPr>
          <p:cNvSpPr/>
          <p:nvPr/>
        </p:nvSpPr>
        <p:spPr>
          <a:xfrm>
            <a:off x="1962912" y="2790182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3BC95-385D-BD40-85BB-095CCA7DA357}"/>
              </a:ext>
            </a:extLst>
          </p:cNvPr>
          <p:cNvSpPr txBox="1"/>
          <p:nvPr/>
        </p:nvSpPr>
        <p:spPr>
          <a:xfrm>
            <a:off x="2284981" y="2803011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and.intro</a:t>
            </a:r>
            <a:endParaRPr lang="en-US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30F3E6FA-D6B2-DF4A-BC3A-356B9683BF91}"/>
              </a:ext>
            </a:extLst>
          </p:cNvPr>
          <p:cNvSpPr/>
          <p:nvPr/>
        </p:nvSpPr>
        <p:spPr>
          <a:xfrm>
            <a:off x="975059" y="4415547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42257-0103-8146-AEBF-846641EC5E14}"/>
              </a:ext>
            </a:extLst>
          </p:cNvPr>
          <p:cNvSpPr txBox="1"/>
          <p:nvPr/>
        </p:nvSpPr>
        <p:spPr>
          <a:xfrm>
            <a:off x="1309320" y="4428376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eq.refl</a:t>
            </a:r>
            <a:r>
              <a:rPr lang="en-US" dirty="0"/>
              <a:t> 0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5080C19-B3D3-3F4B-ADB9-09244AEF24E4}"/>
              </a:ext>
            </a:extLst>
          </p:cNvPr>
          <p:cNvSpPr/>
          <p:nvPr/>
        </p:nvSpPr>
        <p:spPr>
          <a:xfrm>
            <a:off x="2977594" y="4401538"/>
            <a:ext cx="359664" cy="39622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2A2C74-B19F-FA48-98F7-05F4AEA4444F}"/>
              </a:ext>
            </a:extLst>
          </p:cNvPr>
          <p:cNvSpPr txBox="1"/>
          <p:nvPr/>
        </p:nvSpPr>
        <p:spPr>
          <a:xfrm>
            <a:off x="3324047" y="4414367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eq.refl</a:t>
            </a:r>
            <a:r>
              <a:rPr lang="en-US" dirty="0"/>
              <a:t> 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673A8A-6B81-644D-B8F8-9052081DB7A0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2142744" y="2352628"/>
            <a:ext cx="0" cy="4375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31E48B-9829-134E-8385-E0C3A3F97943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2142744" y="3186408"/>
            <a:ext cx="1011936" cy="4363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558A71-6D13-7946-85AE-60B48EDFB393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1158240" y="3186408"/>
            <a:ext cx="984504" cy="4363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656130-FB80-D649-B950-734F8F5FA55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1154891" y="3992058"/>
            <a:ext cx="3349" cy="4234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D5F882-FD5C-0644-8F82-3990D7426494}"/>
              </a:ext>
            </a:extLst>
          </p:cNvPr>
          <p:cNvCxnSpPr/>
          <p:nvPr/>
        </p:nvCxnSpPr>
        <p:spPr>
          <a:xfrm>
            <a:off x="3154680" y="3992058"/>
            <a:ext cx="0" cy="4375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C97341C-6491-894E-AD66-0C3F30C6C6B2}"/>
              </a:ext>
            </a:extLst>
          </p:cNvPr>
          <p:cNvSpPr txBox="1"/>
          <p:nvPr/>
        </p:nvSpPr>
        <p:spPr>
          <a:xfrm>
            <a:off x="5013658" y="1997178"/>
            <a:ext cx="548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pf_PQ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'': P ∧ Q :=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have X :=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0),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have Y :=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1),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apply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and.intro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 Y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0A2F60-BFCA-7649-B29D-FC0BDA9C70AB}"/>
              </a:ext>
            </a:extLst>
          </p:cNvPr>
          <p:cNvSpPr txBox="1"/>
          <p:nvPr/>
        </p:nvSpPr>
        <p:spPr>
          <a:xfrm>
            <a:off x="2977594" y="5048493"/>
            <a:ext cx="56200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each line of the tactic in the Lean Messages Window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⊢ P ∧ Q</a:t>
            </a:r>
          </a:p>
          <a:p>
            <a:r>
              <a:rPr lang="en-US" dirty="0"/>
              <a:t>X : 0 = 0 ⊢ P ∧ Q</a:t>
            </a:r>
          </a:p>
          <a:p>
            <a:r>
              <a:rPr lang="en-US" dirty="0"/>
              <a:t>X : 0 = 0, Y : 1 = 1 ⊢ P ∧ 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 goals</a:t>
            </a:r>
          </a:p>
        </p:txBody>
      </p:sp>
    </p:spTree>
    <p:extLst>
      <p:ext uri="{BB962C8B-B14F-4D97-AF65-F5344CB8AC3E}">
        <p14:creationId xmlns:p14="http://schemas.microsoft.com/office/powerpoint/2010/main" val="218976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EF60-2332-A64F-8EE8-9E896047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elimination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EB831-AE29-8649-BD7D-583DA95CE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If proposition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is true, then proposition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(left) is true and proposition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(right) is true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𝑃𝑟𝑜𝑝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𝑝𝑓𝑃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𝑒𝑙𝑖𝑚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𝑃𝑟𝑜𝑝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𝑝𝑎𝑞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𝑒𝑙𝑖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In Lean:</a:t>
                </a:r>
                <a:br>
                  <a:rPr lang="en-US" dirty="0"/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theorem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' : P :=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and.elim_left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pf_PQ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EB831-AE29-8649-BD7D-583DA95CE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646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7B55-3F75-234F-B1F2-A54FF3C8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753C1-466B-994F-B0F9-5E509339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"sorry" words in the following incomplete theorems with explicit proof objects obtained by applying the and elimination rules to our proof,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pf_PQ</a:t>
            </a:r>
            <a:r>
              <a:rPr lang="en-US" dirty="0"/>
              <a:t>,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∧ Q</a:t>
            </a:r>
            <a:r>
              <a:rPr lang="en-US" dirty="0"/>
              <a:t>. 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: Q := sorry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: Q 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and.elim_right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pf_PQ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6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D6AB-C340-A645-B999-4148A04F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Script-Based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81E3-F8A9-DD4D-8992-7D683AF3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'' : P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exact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and.elim_left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pf_PQ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''' : P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and.elim_left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pf_PQ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exact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7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60BA-A6E0-1644-A92D-E067068D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Commutativity of Conjunction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F5ED61-6B47-054D-8A81-808D48291D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proposition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is true, then proposition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true</a:t>
                </a:r>
              </a:p>
              <a:p>
                <a:endParaRPr lang="en-US" dirty="0"/>
              </a:p>
              <a:p>
                <a:r>
                  <a:rPr lang="en-US" dirty="0"/>
                  <a:t>Proof in Lean:</a:t>
                </a:r>
                <a:br>
                  <a:rPr lang="en-US" dirty="0"/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theorem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pfQaP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Q ∧ P :=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and.intro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and.elim_right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pf_PQ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and.elim_left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pf_PQ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F5ED61-6B47-054D-8A81-808D48291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617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245B-71FE-CD41-95B0-945DD997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FF73C-C8C8-9F45-9175-28F7EBA53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Write a top-down proof script to prove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as your starting fact, calling the result </a:t>
                </a:r>
                <a:r>
                  <a:rPr lang="en-US" dirty="0" err="1"/>
                  <a:t>pfQaP</a:t>
                </a:r>
                <a:r>
                  <a:rPr lang="en-US" dirty="0"/>
                  <a:t>’.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theorem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pfQaP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' : Q ∧ P :=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begin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split,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exact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and.elim_right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pf_PQ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),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exact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and.elim_left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pf_PQ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),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FF73C-C8C8-9F45-9175-28F7EBA53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68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31C5-AA35-0B4C-B210-0E3E7F35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42E759-D306-B248-9AB9-7204B82430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Write a bottom-up proof script to prove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as your starting fact, calling the result </a:t>
                </a:r>
                <a:r>
                  <a:rPr lang="en-US" dirty="0" err="1"/>
                  <a:t>pfQaP</a:t>
                </a:r>
                <a:r>
                  <a:rPr lang="en-US" dirty="0"/>
                  <a:t>''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theorem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pfQaP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'' : Q ∧ P :=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begin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have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:=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and.elim_right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pf_PQ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),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have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:=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and.elim_left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pf_PQ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),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apply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and.intro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pfQ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pfP</a:t>
                </a:r>
                <a:b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42E759-D306-B248-9AB9-7204B82430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07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Tactics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18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03AE-3BAB-A345-8209-4E60932B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our own tactic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70C50-0662-7341-AD57-5FC1A9728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will create a reusable tactic in Lean, called </a:t>
            </a:r>
            <a:r>
              <a:rPr lang="en-US" dirty="0" err="1"/>
              <a:t>and_commutes</a:t>
            </a:r>
            <a:r>
              <a:rPr lang="en-US" dirty="0"/>
              <a:t>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and_commutes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 P Q: Prop }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P ∧ Q) :=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and.intro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and.elim_right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and.elim_left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See how much easier the proof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 ∧ P</a:t>
            </a:r>
            <a:r>
              <a:rPr lang="en-US" dirty="0"/>
              <a:t> is now: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Q ∧ P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and_commutes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pf_PQ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Now, we’re cooking with gas!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53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568B-CB9A-B841-BBAB-5515A686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DE1C3-A3F6-CC4F-AE5F-5935B42AD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 proof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= 1 ∧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dirty="0"/>
              <a:t>, 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and_commutes</a:t>
            </a:r>
            <a:r>
              <a:rPr lang="en-US" dirty="0"/>
              <a:t> to prove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∧ 1 = 1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99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0834-96D7-6243-A7DC-0BF86403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Tactics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2FF19-B032-8943-A0D5-BF3DC9A25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Previously, we’ve seen how you can chain inference rules together as equations</a:t>
            </a:r>
          </a:p>
          <a:p>
            <a:r>
              <a:rPr lang="en-US" dirty="0"/>
              <a:t>Sometimes, however, it is more intuitive to separate individual steps in order to make reasoning better</a:t>
            </a:r>
          </a:p>
          <a:p>
            <a:r>
              <a:rPr lang="en-US" dirty="0"/>
              <a:t>Consider the simple inference rule: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lemma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zeqz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0 = 0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We could rewrite this as: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lemma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zeqz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: 0 = 0 :=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apply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eq.refl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0,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3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B14E-1D25-0E4F-BA29-2D510467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Tactics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1A6CC-B5AC-9742-9B4F-F9610343A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step in a tactic adds to the state</a:t>
            </a:r>
          </a:p>
          <a:p>
            <a:r>
              <a:rPr lang="en-US" dirty="0"/>
              <a:t>Steps later in the tactic can rely on facts deduced from steps earlier in the tactic</a:t>
            </a:r>
          </a:p>
          <a:p>
            <a:r>
              <a:rPr lang="en-US" dirty="0"/>
              <a:t>Do not abuse tactics by writing tactics with dozens of lines!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22F3-6D6C-B647-93A8-D2A0D9E7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59F24-EC42-2A4C-871F-C9FC0712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up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01_Equality/07_tactics.lean </a:t>
            </a:r>
            <a:r>
              <a:rPr lang="en-US" dirty="0"/>
              <a:t>and then open up the Lean Messages panel</a:t>
            </a:r>
          </a:p>
          <a:p>
            <a:pPr lvl="1"/>
            <a:r>
              <a:rPr lang="en-US" dirty="0"/>
              <a:t>[Ctrl]+[Shift]+[Enter] for Windows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Cmd</a:t>
            </a:r>
            <a:r>
              <a:rPr lang="en-US" dirty="0"/>
              <a:t>]+[Shift]+[Enter] for OS X</a:t>
            </a:r>
          </a:p>
          <a:p>
            <a:r>
              <a:rPr lang="en-US" dirty="0"/>
              <a:t>Move your cursor to the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lemma</a:t>
            </a:r>
            <a:r>
              <a:rPr lang="en-US" dirty="0"/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zeqz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Note the tactic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9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2276-2BEB-694D-A701-6D123083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49E8-26CD-0549-8541-EE64CB7F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zeqz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'' </a:t>
            </a:r>
            <a:r>
              <a:rPr lang="en-US" dirty="0"/>
              <a:t>as also being of type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 = 0</a:t>
            </a:r>
            <a:r>
              <a:rPr lang="en-US" dirty="0"/>
              <a:t>, but after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dirty="0"/>
              <a:t>, just write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 on the next line and then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on the following line. You need to type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lines before continuing.</a:t>
            </a:r>
          </a:p>
          <a:p>
            <a:r>
              <a:rPr lang="en-US" dirty="0"/>
              <a:t>Hover over the red squiggle under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, and note what it tells you.</a:t>
            </a:r>
          </a:p>
          <a:p>
            <a:r>
              <a:rPr lang="en-US" dirty="0"/>
              <a:t>Insert a blank line between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lines and look at the tactic state.</a:t>
            </a:r>
          </a:p>
          <a:p>
            <a:r>
              <a:rPr lang="en-US" dirty="0"/>
              <a:t>Insert the required tactic to complete it.</a:t>
            </a:r>
          </a:p>
          <a:p>
            <a:r>
              <a:rPr lang="en-US" dirty="0"/>
              <a:t>What other tactics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1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True/False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8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D328-99CD-F749-B63C-9683B8AD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true?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89786-1125-2B48-86EE-389445A5F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we’ve seen the </a:t>
            </a:r>
            <a:r>
              <a:rPr lang="en-US" dirty="0" err="1"/>
              <a:t>boolean</a:t>
            </a:r>
            <a:r>
              <a:rPr lang="en-US" dirty="0"/>
              <a:t> value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Lean also supports a value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Are these the same thing, does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US" dirty="0"/>
              <a:t>?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bool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#check true -&gt; true : Prop</a:t>
            </a:r>
          </a:p>
          <a:p>
            <a:r>
              <a:rPr lang="en-US" dirty="0"/>
              <a:t>What’s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182006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3828</TotalTime>
  <Words>1070</Words>
  <Application>Microsoft Macintosh PowerPoint</Application>
  <PresentationFormat>Widescreen</PresentationFormat>
  <Paragraphs>166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Office Theme</vt:lpstr>
      <vt:lpstr>Logical Rules and Tactics</vt:lpstr>
      <vt:lpstr>Contents</vt:lpstr>
      <vt:lpstr>Tactics</vt:lpstr>
      <vt:lpstr>Creating Tactics</vt:lpstr>
      <vt:lpstr>Tactics Explanation</vt:lpstr>
      <vt:lpstr>Exploration</vt:lpstr>
      <vt:lpstr>Exercise</vt:lpstr>
      <vt:lpstr>True/False</vt:lpstr>
      <vt:lpstr>Different types of true?</vt:lpstr>
      <vt:lpstr>Creating the true proposition</vt:lpstr>
      <vt:lpstr>Exercises</vt:lpstr>
      <vt:lpstr>Proof by Contradiction</vt:lpstr>
      <vt:lpstr>False Elimination</vt:lpstr>
      <vt:lpstr>Storytime…</vt:lpstr>
      <vt:lpstr>Exercises</vt:lpstr>
      <vt:lpstr>Conjunctions</vt:lpstr>
      <vt:lpstr>What is a conjunction</vt:lpstr>
      <vt:lpstr>and.intro in Lean</vt:lpstr>
      <vt:lpstr>Proof Trees</vt:lpstr>
      <vt:lpstr>Proof Trees, part 2</vt:lpstr>
      <vt:lpstr>Exercise</vt:lpstr>
      <vt:lpstr>Conjunction tactic, top-down</vt:lpstr>
      <vt:lpstr>Conjunction tactic, bottom up</vt:lpstr>
      <vt:lpstr>And elimination</vt:lpstr>
      <vt:lpstr>Exercise</vt:lpstr>
      <vt:lpstr>Script-Based Proofs</vt:lpstr>
      <vt:lpstr>Commutativity of Conjunction</vt:lpstr>
      <vt:lpstr>Top-Down Exercise</vt:lpstr>
      <vt:lpstr>Bottom-Up Exercise</vt:lpstr>
      <vt:lpstr>Creating our own tactic</vt:lpstr>
      <vt:lpstr>Exercise</vt:lpstr>
      <vt:lpstr>Fin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165</cp:revision>
  <dcterms:created xsi:type="dcterms:W3CDTF">2018-09-03T20:17:44Z</dcterms:created>
  <dcterms:modified xsi:type="dcterms:W3CDTF">2018-09-06T12:07:43Z</dcterms:modified>
</cp:coreProperties>
</file>