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8" r:id="rId2"/>
    <p:sldId id="315" r:id="rId3"/>
    <p:sldId id="326" r:id="rId4"/>
    <p:sldId id="334" r:id="rId5"/>
    <p:sldId id="335" r:id="rId6"/>
    <p:sldId id="336" r:id="rId7"/>
    <p:sldId id="337" r:id="rId8"/>
    <p:sldId id="338" r:id="rId9"/>
    <p:sldId id="339" r:id="rId10"/>
    <p:sldId id="327" r:id="rId11"/>
    <p:sldId id="340" r:id="rId12"/>
    <p:sldId id="329" r:id="rId13"/>
    <p:sldId id="328" r:id="rId14"/>
    <p:sldId id="341" r:id="rId15"/>
    <p:sldId id="330" r:id="rId16"/>
    <p:sldId id="331" r:id="rId17"/>
    <p:sldId id="342" r:id="rId18"/>
    <p:sldId id="343" r:id="rId19"/>
    <p:sldId id="344" r:id="rId20"/>
    <p:sldId id="345" r:id="rId21"/>
    <p:sldId id="346" r:id="rId22"/>
    <p:sldId id="347" r:id="rId23"/>
    <p:sldId id="332" r:id="rId24"/>
    <p:sldId id="348" r:id="rId25"/>
    <p:sldId id="333" r:id="rId26"/>
    <p:sldId id="349" r:id="rId27"/>
    <p:sldId id="350" r:id="rId28"/>
    <p:sldId id="351" r:id="rId29"/>
    <p:sldId id="261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229" autoAdjust="0"/>
    <p:restoredTop sz="85704" autoAdjust="0"/>
  </p:normalViewPr>
  <p:slideViewPr>
    <p:cSldViewPr snapToGrid="0">
      <p:cViewPr varScale="1">
        <p:scale>
          <a:sx n="107" d="100"/>
          <a:sy n="107" d="100"/>
        </p:scale>
        <p:origin x="79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20BB3-3CCB-4FE5-991B-82F6BCB48AF3}" type="datetimeFigureOut">
              <a:rPr lang="en-US" smtClean="0"/>
              <a:t>10/2/18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46DE6-3336-457D-A091-FA20AC1C5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4607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1A396-ADAF-C049-ABC6-C32D7D1CCAD8}" type="datetime1">
              <a:rPr lang="en-US" smtClean="0"/>
              <a:t>10/2/18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930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75737-3B4B-C743-819D-3D7767301481}" type="datetime1">
              <a:rPr lang="en-US" smtClean="0"/>
              <a:t>10/2/18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179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60EA0-28A6-2A4C-A0DF-F463B4716CF4}" type="datetime1">
              <a:rPr lang="en-US" smtClean="0"/>
              <a:t>10/2/18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463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ADCAF-FE79-6D4A-8F0C-FF6B2DC49B87}" type="datetime1">
              <a:rPr lang="en-US" smtClean="0"/>
              <a:t>10/2/18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304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170EC-B8E8-F84E-B40B-4CA40E87F0F1}" type="datetime1">
              <a:rPr lang="en-US" smtClean="0"/>
              <a:t>10/2/18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214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9A180-BBB6-AB44-9EC6-613957D9BC21}" type="datetime1">
              <a:rPr lang="en-US" smtClean="0"/>
              <a:t>10/2/18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913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669B0-2692-6042-A028-87F920E9CE7A}" type="datetime1">
              <a:rPr lang="en-US" smtClean="0"/>
              <a:t>10/2/18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07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5280F-B487-C54A-8A7A-C35A806AF023}" type="datetime1">
              <a:rPr lang="en-US" smtClean="0"/>
              <a:t>10/2/18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22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E216B-9CF3-A14B-9A92-B9DABF79BFCE}" type="datetime1">
              <a:rPr lang="en-US" smtClean="0"/>
              <a:t>10/2/18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090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013A5-7B70-2548-B20A-4534B630AB6C}" type="datetime1">
              <a:rPr lang="en-US" smtClean="0"/>
              <a:t>10/2/18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589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28226-EDE2-0A4C-81FC-AFBDD145D237}" type="datetime1">
              <a:rPr lang="en-US" smtClean="0"/>
              <a:t>10/2/18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741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3EA1F3-586E-4B46-9B9A-D49AC241EEC9}" type="datetime1">
              <a:rPr lang="en-US" smtClean="0"/>
              <a:t>10/2/18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840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5168E7B-6D42-4B3A-B7A1-17D4C49EC9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8A030C2-9F23-4593-9F99-7B73C232A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26432" y="1741337"/>
            <a:ext cx="6739136" cy="2387918"/>
          </a:xfrm>
        </p:spPr>
        <p:txBody>
          <a:bodyPr anchor="b">
            <a:normAutofit/>
          </a:bodyPr>
          <a:lstStyle/>
          <a:p>
            <a:r>
              <a:rPr lang="en-US" sz="6600" dirty="0">
                <a:solidFill>
                  <a:srgbClr val="FFFFFF"/>
                </a:solidFill>
              </a:rPr>
              <a:t>Negation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99980-CEA1-B743-A030-0DA049C22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5833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9D44A-C615-D744-AB1F-46D97EE2E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of negation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45F1C-C682-5042-B7A0-C01D31889D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649152"/>
          </a:xfrm>
        </p:spPr>
        <p:txBody>
          <a:bodyPr>
            <a:normAutofit/>
          </a:bodyPr>
          <a:lstStyle/>
          <a:p>
            <a:r>
              <a:rPr lang="en-US" dirty="0"/>
              <a:t>To derive ¬P:</a:t>
            </a:r>
          </a:p>
          <a:p>
            <a:pPr lvl="1"/>
            <a:r>
              <a:rPr lang="en-US" dirty="0"/>
              <a:t>show that from an assumption of (a proof of P) some kind of contradiction that cannot occur would follow, and</a:t>
            </a:r>
          </a:p>
          <a:p>
            <a:pPr lvl="1"/>
            <a:r>
              <a:rPr lang="en-US" dirty="0"/>
              <a:t>thus a proof of false would follow, leading to</a:t>
            </a:r>
          </a:p>
          <a:p>
            <a:pPr lvl="1"/>
            <a:r>
              <a:rPr lang="en-US" dirty="0"/>
              <a:t>the conclusion that there must be no proof of P, that it isn’t true, and that ¬P therefore is true.</a:t>
            </a:r>
          </a:p>
          <a:p>
            <a:pPr lvl="1"/>
            <a:r>
              <a:rPr lang="en-US" dirty="0"/>
              <a:t>This is called "proof by negation.”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theorem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proof_by_negation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: ∀ P : Prop,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(P → false) → ¬P :=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l-G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λ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 p, p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1B18EF-C397-3246-8AD2-1AF8B209D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2565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8627E-7E6B-9A4E-A384-B1924267D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proof that 0 ≠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71C1F2-6051-7C43-8E01-3C6D82A156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lemma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zneqo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''': ¬ (0 = 1) :=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apply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proof_by_negation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assume h: (0 = 1),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show false,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from 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nat.no_confusion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h)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Compare to:</a:t>
            </a:r>
          </a:p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theorem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proof_by_negation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: ∀ P : Prop,</a:t>
            </a:r>
          </a:p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  (P → false) → ¬P :=</a:t>
            </a:r>
          </a:p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l-GR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λ 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P p, 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09B9DF-6763-044C-96CD-B032AEB70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1438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4D39C-6EDC-A84B-8029-DA26275BE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Modus Tollens (update!)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59447E1-6E81-1D43-AB21-323A5E8372F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If we know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/>
                  <a:t> is true and we know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/>
                  <a:t> is </a:t>
                </a:r>
                <a:r>
                  <a:rPr lang="en-US" i="1" dirty="0"/>
                  <a:t>not</a:t>
                </a:r>
                <a:r>
                  <a:rPr lang="en-US" dirty="0"/>
                  <a:t> true, then we know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 cannot be true</a:t>
                </a:r>
              </a:p>
              <a:p>
                <a:pPr marL="457200" lvl="1" indent="0">
                  <a:buNone/>
                </a:pP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{ P Q : Prop }, </a:t>
                </a:r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pfPtoQ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: P → Q, </a:t>
                </a:r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pfnQ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: ¬Q</a:t>
                </a:r>
              </a:p>
              <a:p>
                <a:pPr marL="457200" lvl="1" indent="0">
                  <a:buNone/>
                </a:pP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----------------------------------------- (modus-tollens)</a:t>
                </a:r>
              </a:p>
              <a:p>
                <a:pPr marL="457200" lvl="1" indent="0">
                  <a:buNone/>
                </a:pPr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pfnP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: ¬P</a:t>
                </a:r>
              </a:p>
              <a:p>
                <a:r>
                  <a:rPr lang="en-US" dirty="0"/>
                  <a:t>If we know that “if it’s raining, then the streets are wet”, and we know that “the streets are not wet”, then we know “it's not raining”</a:t>
                </a:r>
              </a:p>
              <a:p>
                <a:r>
                  <a:rPr lang="en-US" dirty="0"/>
                  <a:t>This relies on proof by contradiction…</a:t>
                </a:r>
              </a:p>
              <a:p>
                <a:pPr marL="0" indent="0">
                  <a:buNone/>
                </a:pP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theorem </a:t>
                </a:r>
                <a:r>
                  <a:rPr lang="en-US" sz="24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modus_tollens</a:t>
                </a: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{ P Q : Prop }</a:t>
                </a:r>
              </a:p>
              <a:p>
                <a:pPr marL="0" indent="0">
                  <a:buNone/>
                </a:pP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(</a:t>
                </a:r>
                <a:r>
                  <a:rPr lang="en-US" sz="24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pfPtoQ</a:t>
                </a: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: P → Q) (</a:t>
                </a:r>
                <a:r>
                  <a:rPr lang="en-US" sz="24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pfnQ</a:t>
                </a: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: Q → false) : ¬ P :=</a:t>
                </a:r>
              </a:p>
              <a:p>
                <a:pPr marL="0" indent="0">
                  <a:buNone/>
                </a:pP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</a:t>
                </a:r>
                <a:r>
                  <a:rPr lang="el-GR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λ (</a:t>
                </a:r>
                <a:r>
                  <a:rPr lang="en-US" sz="24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pfP</a:t>
                </a: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: P), </a:t>
                </a:r>
                <a:r>
                  <a:rPr lang="en-US" sz="24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pfnQ</a:t>
                </a: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(</a:t>
                </a:r>
                <a:r>
                  <a:rPr lang="en-US" sz="24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pfPtoQ</a:t>
                </a: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sz="24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pfP</a:t>
                </a: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59447E1-6E81-1D43-AB21-323A5E8372F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44" t="-2924" r="-7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AD0B53-3D40-2949-995E-AA991D6A7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2055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BDA44-C27A-1A40-B13E-E76AFAFCC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Unpacking modus tollens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E93D35-2FBA-364A-BF6A-516C57A10A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theorem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modus_tollens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{ P Q : Prop }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pfPtoQ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: P → Q) 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pfnQ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: Q → false) : ¬ P :=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l-G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λ 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pfP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: P),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pfnQ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pfPtoQ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pfP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/>
              <a:t>Given a proof of P implies Q and a proof that Q is false, we can prove that P is false</a:t>
            </a:r>
          </a:p>
          <a:p>
            <a:r>
              <a:rPr lang="en-US" dirty="0"/>
              <a:t>Steps: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Provide a function that takes a proof of P,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apply that to our implication that P implies Q to get a proof of Q,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apply that to our implication that Q implies false to get a proof that P implies false, hence</a:t>
            </a:r>
          </a:p>
          <a:p>
            <a:r>
              <a:rPr lang="en-US" dirty="0"/>
              <a:t>Recall that ¬P is actually synonymous with P implies false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D5ED4A-0E06-9541-9F12-1853DA0CA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9954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0EE26-EDC5-5B49-859E-9AB496122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9481D1-E175-D048-9D08-F94DE2EEA5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theorem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modus_tollens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' { P Q : Prop }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pfPtoQ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: P → Q) 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pfnQ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: ¬ Q) : ¬ P:=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l-G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λ 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pfP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: P),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pfnQ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pfPtoQ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pfP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EXERCISE: present this same construction using a lambda expression. This presentation style makes the proposition, modus tollens, explicit:  for all P and Q : Prop, (P → Q) → (¬ Q → ¬ P). Fill in the blank.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theorem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modus_tollens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∀ { P Q: Prop }, (P → Q) → ¬ Q → ¬ P :=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l-G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λ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 Q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pfPQ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pfnQ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pfP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4F9BC8-FA2E-3D4A-B517-07C1087FDF97}"/>
              </a:ext>
            </a:extLst>
          </p:cNvPr>
          <p:cNvSpPr txBox="1"/>
          <p:nvPr/>
        </p:nvSpPr>
        <p:spPr>
          <a:xfrm>
            <a:off x="2755392" y="5616131"/>
            <a:ext cx="103425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sorry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7C6645-609B-8745-9AA7-4D81C17CDF5A}"/>
              </a:ext>
            </a:extLst>
          </p:cNvPr>
          <p:cNvSpPr txBox="1"/>
          <p:nvPr/>
        </p:nvSpPr>
        <p:spPr>
          <a:xfrm>
            <a:off x="2755392" y="5619989"/>
            <a:ext cx="273344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pfnQ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pfPQ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pfP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09924D-AAB6-FD46-B960-3FE9F04F9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595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9D596-7F0C-4B4E-96F9-458276000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Proving Q and not Q is false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2215B6-B3E9-D648-A885-C08176D9BA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Something cannot be both true and not true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theorem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qAndNotQfalse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{ P Q: Prop }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(pf: Q ∧ ¬Q) : false := 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pf.2 pf.1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pf.1</a:t>
            </a:r>
            <a:r>
              <a:rPr lang="en-US" dirty="0"/>
              <a:t> takes the left side of the conjunction,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pf.2</a:t>
            </a:r>
            <a:r>
              <a:rPr lang="en-US" dirty="0"/>
              <a:t> takes the right</a:t>
            </a:r>
          </a:p>
          <a:p>
            <a:r>
              <a:rPr lang="en-US" sz="3500" dirty="0"/>
              <a:t>Exercise: explain how this theorem works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¬Q</a:t>
            </a:r>
            <a:r>
              <a:rPr lang="en-US" dirty="0">
                <a:cs typeface="Courier New" panose="02070309020205020404" pitchFamily="49" charset="0"/>
              </a:rPr>
              <a:t> is an implication that 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Q → false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What do we get when we apply that implication to Q?</a:t>
            </a:r>
            <a:endParaRPr lang="en-US" dirty="0"/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A948AA-6A62-E14B-8F6B-4AEBC1860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731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9CD65-AEDD-BD43-8381-7D75B4E81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Non-contradiction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36E32A-820D-4E4B-AF4A-32FC559E0B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principle of non-contradiction says that a proof of any proposition, Q, and also of its negation, ¬ Q, gives rise to a contradiction. </a:t>
            </a:r>
          </a:p>
          <a:p>
            <a:pPr lvl="1"/>
            <a:r>
              <a:rPr lang="en-US" dirty="0"/>
              <a:t>Therefore such a contradiction cannot arise.</a:t>
            </a:r>
          </a:p>
          <a:p>
            <a:r>
              <a:rPr lang="en-US" dirty="0"/>
              <a:t>Now consider the proof of the negation:</a:t>
            </a:r>
          </a:p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theorem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no_contra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</a:p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∀ Q: Prop, ¬ (Q ∧ ¬ Q) :=</a:t>
            </a:r>
          </a:p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l-GR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λ (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Q : Prop) (pf : Q ∧ ¬ Q), </a:t>
            </a:r>
          </a:p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(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and.elim_right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pf) (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and.elim_left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pf)</a:t>
            </a:r>
          </a:p>
          <a:p>
            <a:r>
              <a:rPr lang="en-US" dirty="0"/>
              <a:t>Exercise: discuss how this proof works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3C6D09-1B35-1243-8A31-96643D532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1446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95CE2-AB02-A34C-9B90-E20102ED4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Non-contradiction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BC2260-8B2B-8642-92EC-E8013EF676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Now that we’ve created our </a:t>
            </a:r>
            <a:r>
              <a:rPr lang="en-US" dirty="0" err="1"/>
              <a:t>no_contra</a:t>
            </a:r>
            <a:r>
              <a:rPr lang="en-US" dirty="0"/>
              <a:t> theorem, we can use it: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variables a b :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nat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theorem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ncab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: ¬ ((a = b) ∧ (a ≠ b)) :=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apply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no_contra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endParaRPr lang="en-US" dirty="0"/>
          </a:p>
          <a:p>
            <a:r>
              <a:rPr lang="en-US" dirty="0"/>
              <a:t>See what happens if you add a third variable, </a:t>
            </a:r>
            <a:r>
              <a:rPr lang="en-US" i="1" dirty="0"/>
              <a:t>c</a:t>
            </a:r>
            <a:r>
              <a:rPr lang="en-US" dirty="0"/>
              <a:t>, and replace one </a:t>
            </a:r>
            <a:r>
              <a:rPr lang="en-US" i="1" dirty="0"/>
              <a:t>b</a:t>
            </a:r>
            <a:r>
              <a:rPr lang="en-US" dirty="0"/>
              <a:t> in the theorem with a </a:t>
            </a:r>
            <a:r>
              <a:rPr lang="en-US" i="1" dirty="0"/>
              <a:t>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FCB0BD-0B40-F643-99BD-1776B3F4F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6124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5C637-E038-4B42-9C21-0542AB1E2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Manual non-contradiction proof by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96C4E4-8925-4542-99F0-49A3759F1A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theorem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ncab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' : ¬ ((a = b) ∧ (a ≠ b)) :=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assume c : ((a = b) ∧ (a ≠ b)),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have l := c.1, -- short for left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elim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have r := c.2, -- same for right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elim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have f := r l, -- now a proof of false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assumption -- and that proves it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A642C3-6121-594C-B9BD-7BB6E9200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8712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10090-4092-4448-9319-27F12AA57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Negation elimination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A3C4D-AE66-414A-9D68-86F75E04F0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Does ¬¬P equal P?</a:t>
            </a:r>
          </a:p>
          <a:p>
            <a:r>
              <a:rPr lang="en-US" dirty="0"/>
              <a:t>Classically, yes</a:t>
            </a:r>
          </a:p>
          <a:p>
            <a:r>
              <a:rPr lang="en-US" dirty="0"/>
              <a:t>Not in constructive logic, though</a:t>
            </a:r>
          </a:p>
          <a:p>
            <a:pPr lvl="1"/>
            <a:r>
              <a:rPr lang="en-US" dirty="0"/>
              <a:t>Why not?!?</a:t>
            </a:r>
          </a:p>
          <a:p>
            <a:pPr lvl="1"/>
            <a:r>
              <a:rPr lang="en-US" dirty="0"/>
              <a:t>Consider the proposition, “the word heterological is homological”</a:t>
            </a:r>
          </a:p>
          <a:p>
            <a:pPr lvl="2"/>
            <a:r>
              <a:rPr lang="en-US" dirty="0"/>
              <a:t>We can show that this proposition cannot be proven</a:t>
            </a:r>
          </a:p>
          <a:p>
            <a:pPr lvl="2"/>
            <a:r>
              <a:rPr lang="en-US" dirty="0"/>
              <a:t>This does not mean we can prove its opposite</a:t>
            </a:r>
          </a:p>
          <a:p>
            <a:pPr lvl="2"/>
            <a:r>
              <a:rPr lang="en-US" dirty="0"/>
              <a:t>In fact, we can show that we cannot prove its opposite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4B3246-0041-D246-B5A5-1003328E7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708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05642-6355-F74B-A27A-37EE2B5DD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A2188A-81FB-2B4A-9125-D1B1460AD8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typical logical symbol for negation is ¬</a:t>
                </a:r>
              </a:p>
              <a:p>
                <a:pPr lvl="1"/>
                <a:r>
                  <a:rPr lang="en-US" dirty="0"/>
                  <a:t>This can be pronounced as “not”</a:t>
                </a:r>
              </a:p>
              <a:p>
                <a:r>
                  <a:rPr lang="en-US" dirty="0"/>
                  <a:t>Other symbols can be used</a:t>
                </a:r>
              </a:p>
              <a:p>
                <a:r>
                  <a:rPr lang="en-US" dirty="0"/>
                  <a:t>For example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¬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can be represented as: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¬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!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, 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en-US" dirty="0"/>
              </a:p>
              <a:p>
                <a:r>
                  <a:rPr lang="en-US" dirty="0"/>
                  <a:t>We will just use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¬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In Lean, you can use \not or \neg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A2188A-81FB-2B4A-9125-D1B1460AD8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757DA2-0AC1-E647-8258-F3D50FD7D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4924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3B51C-9634-8943-B1C0-95828EB5C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Axiom of the Excluded Middle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A2F030-1BA6-2F47-84FF-DF2C706726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axiom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excluded_middle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: ∀ P, P ∨ ¬ P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axiom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excluded_middle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' (P : Prop) : P ∨ ¬ P</a:t>
            </a:r>
          </a:p>
          <a:p>
            <a:r>
              <a:rPr lang="en-US" dirty="0"/>
              <a:t>What does this mean? In short, it means that ¬¬P now equals P</a:t>
            </a:r>
          </a:p>
          <a:p>
            <a:pPr lvl="1"/>
            <a:r>
              <a:rPr lang="en-US" dirty="0"/>
              <a:t>Why?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13C670-1E62-B848-A91B-9B966B54A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3351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E373F-C4F1-B448-B3CA-F10E19EE1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Double negative elimination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9CA75E-9B77-C84A-A7A5-AC40D6CF9A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theorem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double_neg_elim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: ∀ { P }, ¬ ¬ P → P := 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assume P : Prop,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assume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pfNotNotP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: ¬ ¬ P,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cases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excluded_middle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P,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show P, from h,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have f: false :=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pfNotNotP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h,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exact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false.elim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E780AD-5DA3-BD4F-B6A0-4CA109B8F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3055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18117-4F05-0B47-BD83-1A6042A62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495373-DB30-3240-9C6D-8847D8DE31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Derive P by double negation elimination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variable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notNotP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: ¬ ¬ P -- assume ¬ ¬ P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theorem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pfP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: P :=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double_neg_elim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notNotP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20809D-682B-AF49-AC84-361571F52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1792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01CB2-CA0E-BD4B-B840-92D48EBBE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by contradiction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5B0A3A-AE22-9646-A962-372A2B0199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Proof by contradiction has us assume the opposite of what we want to prove and show that it is false</a:t>
            </a:r>
          </a:p>
          <a:p>
            <a:r>
              <a:rPr lang="en-US" dirty="0"/>
              <a:t>I.e., assume “not P” and show it has a false truth judgment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theorem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proof_by_contradiction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: ∀ P : Prop,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(¬ P → false) → P := 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@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double_neg_elim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dirty="0"/>
              <a:t> here turns off type inferencing for this one reference to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double_neg_elim</a:t>
            </a:r>
            <a:r>
              <a:rPr lang="en-US" dirty="0"/>
              <a:t>. It is a detail here. We'll discuss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dirty="0"/>
              <a:t> later.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11F6C5-0941-C84F-A4C4-F4A77F814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9629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002D4-FFA1-8543-9226-CBAC2FD67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08FD25-DEC3-C849-AEDE-F78E49316B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theorem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zeqz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: 0 = 0 :=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apply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proof_by_contradiction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assume pf: 0 = 0 → false,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show false,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from pf 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eq.refl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0)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9C835B-B6BC-A042-AB4A-1187C6394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3612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546FA-A6F2-0647-A29F-A710A5610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Classical proof by contradiction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2BCE55-B5B0-5F41-BD41-3D6631CD35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open classical -- requires classical logic!</a:t>
            </a:r>
          </a:p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example</a:t>
            </a:r>
          </a:p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{ P Q : Prop } </a:t>
            </a:r>
          </a:p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(pf: ¬ P → (Q ∧ ¬ Q)) </a:t>
            </a:r>
          </a:p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: P :=</a:t>
            </a:r>
          </a:p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begin</a:t>
            </a:r>
          </a:p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  apply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proof_by_contradiction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  assume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notP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: ¬ P,</a:t>
            </a:r>
          </a:p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  have contra := (pf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notP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</a:p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  show false,</a:t>
            </a:r>
          </a:p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  from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no_contra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Q contra</a:t>
            </a:r>
          </a:p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end</a:t>
            </a:r>
            <a:endParaRPr lang="en-US" sz="2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997D81-0FBB-374B-9FA9-B1EDBAA54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4006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B2526-B42F-7A41-8188-5EE69362C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by contrapositive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CEF4B3-BB04-744D-9A9A-5A193457A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2768"/>
            <a:ext cx="10515600" cy="493776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(¬Q → ¬P) → (P → Q)</a:t>
            </a:r>
          </a:p>
          <a:p>
            <a:r>
              <a:rPr lang="en-US" i="1" dirty="0"/>
              <a:t>Very</a:t>
            </a:r>
            <a:r>
              <a:rPr lang="en-US" dirty="0"/>
              <a:t> similar to modus tollens (see slide 12)</a:t>
            </a:r>
          </a:p>
          <a:p>
            <a:pPr marL="0" indent="0">
              <a:buNone/>
            </a:pPr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theorem </a:t>
            </a:r>
            <a:r>
              <a:rPr lang="en-US" sz="2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proof_by_contrapositive</a:t>
            </a:r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</a:p>
          <a:p>
            <a:pPr marL="0" indent="0">
              <a:buNone/>
            </a:pPr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  ∀ P Q : Prop, (¬Q → ¬P) → (P → Q) :=</a:t>
            </a:r>
          </a:p>
          <a:p>
            <a:pPr marL="0" indent="0">
              <a:buNone/>
            </a:pPr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  begin</a:t>
            </a:r>
          </a:p>
          <a:p>
            <a:pPr marL="0" indent="0">
              <a:buNone/>
            </a:pPr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    assume P Q: Prop,</a:t>
            </a:r>
          </a:p>
          <a:p>
            <a:pPr marL="0" indent="0">
              <a:buNone/>
            </a:pPr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    assume </a:t>
            </a:r>
            <a:r>
              <a:rPr lang="en-US" sz="2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nqnp</a:t>
            </a:r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: (¬Q → ¬P),</a:t>
            </a:r>
          </a:p>
          <a:p>
            <a:pPr marL="0" indent="0">
              <a:buNone/>
            </a:pPr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    assume p : P,</a:t>
            </a:r>
          </a:p>
          <a:p>
            <a:pPr marL="0" indent="0">
              <a:buNone/>
            </a:pPr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    have </a:t>
            </a:r>
            <a:r>
              <a:rPr lang="en-US" sz="2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nqf</a:t>
            </a:r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 : ¬Q → false :=</a:t>
            </a:r>
          </a:p>
          <a:p>
            <a:pPr marL="0" indent="0">
              <a:buNone/>
            </a:pPr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l-GR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λ </a:t>
            </a:r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nq : ¬Q, </a:t>
            </a:r>
          </a:p>
          <a:p>
            <a:pPr marL="0" indent="0">
              <a:buNone/>
            </a:pPr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no_contra</a:t>
            </a:r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 P (</a:t>
            </a:r>
            <a:r>
              <a:rPr lang="en-US" sz="2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and.intro</a:t>
            </a:r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 p (</a:t>
            </a:r>
            <a:r>
              <a:rPr lang="en-US" sz="2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nqnp</a:t>
            </a:r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 nq)),</a:t>
            </a:r>
          </a:p>
          <a:p>
            <a:pPr marL="0" indent="0">
              <a:buNone/>
            </a:pPr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    have </a:t>
            </a:r>
            <a:r>
              <a:rPr lang="en-US" sz="2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nnq</a:t>
            </a:r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 : ¬¬Q := </a:t>
            </a:r>
            <a:r>
              <a:rPr lang="en-US" sz="2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nqf</a:t>
            </a:r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    show Q,</a:t>
            </a:r>
          </a:p>
          <a:p>
            <a:pPr marL="0" indent="0">
              <a:buNone/>
            </a:pPr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    from </a:t>
            </a:r>
            <a:r>
              <a:rPr lang="en-US" sz="2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double_neg_elim</a:t>
            </a:r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nnq</a:t>
            </a:r>
            <a:endParaRPr lang="en-US" sz="2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  end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CAC9AC-6FA7-DD41-A7C8-090F8EA7E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9496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A1274-7338-9F42-BAF5-A2C447DA5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D2D9D3-A668-DE4D-823A-611F812FBF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theorem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zeqz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' : 0 = 0 → true :=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apply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proof_by_contrapositive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assume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: ¬true,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have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pff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:=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true.intro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show ¬ 0 = 0,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from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false.elim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pff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FB2691-B78F-7C48-AB79-B1E1FE937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4093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7A088-1AB2-FB43-87B2-DE12F1D4D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55DC97-7C3D-D94E-80EA-3D099D36011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dirty="0"/>
                  <a:t>Does it appear that one needs to use proof by contradiction (and thus classical, non-constructive, reasoning) to prove that the square root of two is irrational?</a:t>
                </a:r>
              </a:p>
              <a:p>
                <a:r>
                  <a:rPr lang="en-US" dirty="0"/>
                  <a:t>One general proof structure:</a:t>
                </a:r>
              </a:p>
              <a:p>
                <a:pPr lvl="1"/>
                <a:r>
                  <a:rPr lang="en-US" dirty="0"/>
                  <a:t>Assume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r>
                  <a:rPr lang="en-US" dirty="0"/>
                  <a:t> is rational</a:t>
                </a:r>
              </a:p>
              <a:p>
                <a:pPr lvl="1"/>
                <a:r>
                  <a:rPr lang="en-US" dirty="0"/>
                  <a:t>Thus it can be represented as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</m:oMath>
                </a14:m>
                <a:r>
                  <a:rPr lang="en-US" dirty="0"/>
                  <a:t>, w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ith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relatively prime</a:t>
                </a:r>
              </a:p>
              <a:p>
                <a:pPr lvl="1"/>
                <a:r>
                  <a:rPr lang="en-US" dirty="0"/>
                  <a:t>Multiply both sides by b to get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Square both side to get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Thus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is even, and thus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is even</a:t>
                </a:r>
              </a:p>
              <a:p>
                <a:pPr lvl="1"/>
                <a:r>
                  <a:rPr lang="en-US" dirty="0"/>
                  <a:t>But 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is even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must be divisible by 4</a:t>
                </a:r>
              </a:p>
              <a:p>
                <a:pPr lvl="1"/>
                <a:r>
                  <a:rPr lang="en-US" dirty="0"/>
                  <a:t>Thus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is even, which violates our assumption that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are relatively prime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55DC97-7C3D-D94E-80EA-3D099D36011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44" t="-2339" r="-724" b="-1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A3A3D2-DF3A-BA47-AA1C-9100AF9D5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4512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Fin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4CF5CC1-6533-6043-9D5F-346506703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979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C746E-7D2F-D640-A694-B52906305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Stating a negation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84360B-86A9-744C-BC60-273554E78A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Propositions can be true </a:t>
            </a:r>
            <a:r>
              <a:rPr lang="en-US" i="1" dirty="0"/>
              <a:t>or</a:t>
            </a:r>
            <a:r>
              <a:rPr lang="en-US" dirty="0"/>
              <a:t> false</a:t>
            </a:r>
          </a:p>
          <a:p>
            <a:r>
              <a:rPr lang="en-US" dirty="0"/>
              <a:t>So far, we have been interested in proving that propositions are </a:t>
            </a:r>
            <a:r>
              <a:rPr lang="en-US" i="1" dirty="0"/>
              <a:t>true</a:t>
            </a:r>
          </a:p>
          <a:p>
            <a:r>
              <a:rPr lang="en-US" dirty="0"/>
              <a:t>One way to prove a proposition is </a:t>
            </a:r>
            <a:r>
              <a:rPr lang="en-US" i="1" dirty="0"/>
              <a:t>false</a:t>
            </a:r>
            <a:r>
              <a:rPr lang="en-US" dirty="0"/>
              <a:t>, is to prove its negation is true</a:t>
            </a:r>
          </a:p>
          <a:p>
            <a:r>
              <a:rPr lang="en-US" dirty="0"/>
              <a:t>¬P is thus shorthand for P → false </a:t>
            </a:r>
            <a:r>
              <a:rPr lang="en-US" sz="3200" b="1" dirty="0"/>
              <a:t>— remember this!!</a:t>
            </a:r>
            <a:endParaRPr lang="en-US" b="1" dirty="0"/>
          </a:p>
          <a:p>
            <a:r>
              <a:rPr lang="en-US" dirty="0"/>
              <a:t>Remember our implication truth table:</a:t>
            </a: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1DB3740D-72F3-0549-A566-22CE7327599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59476439"/>
                  </p:ext>
                </p:extLst>
              </p:nvPr>
            </p:nvGraphicFramePr>
            <p:xfrm>
              <a:off x="2032000" y="4359339"/>
              <a:ext cx="8127999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09333">
                      <a:extLst>
                        <a:ext uri="{9D8B030D-6E8A-4147-A177-3AD203B41FA5}">
                          <a16:colId xmlns:a16="http://schemas.microsoft.com/office/drawing/2014/main" val="1710085182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3597773988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231325413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Implication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Proof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Implication value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2799911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true </a:t>
                          </a:r>
                          <a14:m>
                            <m:oMath xmlns:m="http://schemas.openxmlformats.org/officeDocument/2006/math"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r>
                            <a:rPr lang="en-US" dirty="0"/>
                            <a:t> true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Return passed-in proof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true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446724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true </a:t>
                          </a:r>
                          <a14:m>
                            <m:oMath xmlns:m="http://schemas.openxmlformats.org/officeDocument/2006/math"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 false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No valid proof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false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988705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false </a:t>
                          </a:r>
                          <a14:m>
                            <m:oMath xmlns:m="http://schemas.openxmlformats.org/officeDocument/2006/math"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r>
                            <a:rPr lang="en-US" dirty="0"/>
                            <a:t> true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true.intro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true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5317265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</a:rPr>
                            <a:t>false </a:t>
                          </a:r>
                          <a14:m>
                            <m:oMath xmlns:m="http://schemas.openxmlformats.org/officeDocument/2006/math">
                              <m:r>
                                <a:rPr lang="en-US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r>
                            <a:rPr lang="en-US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</a:rPr>
                            <a:t> false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</a:rPr>
                            <a:t>Return passed-in proof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</a:rPr>
                            <a:t>true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2446146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1DB3740D-72F3-0549-A566-22CE7327599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59476439"/>
                  </p:ext>
                </p:extLst>
              </p:nvPr>
            </p:nvGraphicFramePr>
            <p:xfrm>
              <a:off x="2032000" y="4359339"/>
              <a:ext cx="8127999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09333">
                      <a:extLst>
                        <a:ext uri="{9D8B030D-6E8A-4147-A177-3AD203B41FA5}">
                          <a16:colId xmlns:a16="http://schemas.microsoft.com/office/drawing/2014/main" val="1710085182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3597773988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231325413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Implication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Proof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Implication value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2799911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69" t="-103333" r="-201408" b="-3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Return passed-in proof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true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446724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69" t="-210345" r="-201408" b="-2241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No valid proof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false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988705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69" t="-300000" r="-201408" b="-11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true.intro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true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5317265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69" t="-413793" r="-201408" b="-206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</a:rPr>
                            <a:t>Return passed-in proof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</a:rPr>
                            <a:t>true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2446146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8DF26-91BF-0044-A4F0-B0F3E593B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273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25D60-7544-A245-8127-E45C175B6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negation in constructive logic?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D177F-9184-C34C-B392-51BECBEE1A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we’ve already said, ¬P is shorthand for P → false</a:t>
            </a:r>
            <a:br>
              <a:rPr lang="en-US" dirty="0"/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variable P : Prop -- assume P is some Prop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theorem same : (¬ P) = (P → false) :=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rfl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r>
              <a:rPr lang="en-US" dirty="0"/>
              <a:t>A proof that P → false necessarily means that there can be no (valid) proof for P.</a:t>
            </a:r>
          </a:p>
          <a:p>
            <a:r>
              <a:rPr lang="en-US" dirty="0"/>
              <a:t>So negation of P means that we can prove that there is no proof of P.</a:t>
            </a:r>
          </a:p>
          <a:p>
            <a:r>
              <a:rPr lang="en-US" dirty="0"/>
              <a:t>More on this later…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2D2C67-D53F-2D4A-B2FD-BAF61AA6B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0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CF359-E00D-0447-8F1F-79ACB45AA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Inequality (not equals)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0FB545-B5A6-0743-8C17-793ACA995F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0 ≠ 1 is just different notation for ¬ 0 = 1</a:t>
            </a:r>
          </a:p>
          <a:p>
            <a:pPr lvl="1"/>
            <a:r>
              <a:rPr lang="en-US" dirty="0"/>
              <a:t>≠ can be written with \ne or \</a:t>
            </a:r>
            <a:r>
              <a:rPr lang="en-US" dirty="0" err="1"/>
              <a:t>neq</a:t>
            </a:r>
            <a:endParaRPr lang="en-US" dirty="0"/>
          </a:p>
          <a:p>
            <a:pPr lvl="2"/>
            <a:r>
              <a:rPr lang="en-US" dirty="0"/>
              <a:t>On a Mac, ≠ can also be written with [option]+=, and ¬ can be written with [option]+l (that’s a lower-case L)</a:t>
            </a:r>
          </a:p>
          <a:p>
            <a:pPr lvl="2"/>
            <a:endParaRPr lang="en-US" dirty="0"/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theorem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zneqo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: 0 ≠ 1.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#check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zneqo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Woah, a period? This means that Lean just </a:t>
            </a:r>
            <a:r>
              <a:rPr lang="en-US" i="1" dirty="0"/>
              <a:t>knows</a:t>
            </a:r>
            <a:r>
              <a:rPr lang="en-US" dirty="0"/>
              <a:t> it is true.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theorem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zneqoeqzneqo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: (0 ≠ 1) = ¬(0 = 1) :=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rfl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6B82C4-DD96-334C-AE40-86FD5BC87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441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33C45-9779-9445-B06D-BEC5F5E9D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Disjointness of constructors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40960-0852-C549-912F-04457CC9D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Zero is created by the “base” constructor for naturals</a:t>
            </a:r>
          </a:p>
          <a:p>
            <a:pPr lvl="1"/>
            <a:r>
              <a:rPr lang="en-US" dirty="0"/>
              <a:t>#reduce </a:t>
            </a:r>
            <a:r>
              <a:rPr lang="en-US" dirty="0" err="1"/>
              <a:t>nat.zero</a:t>
            </a:r>
            <a:endParaRPr lang="en-US" dirty="0"/>
          </a:p>
          <a:p>
            <a:r>
              <a:rPr lang="en-US" dirty="0"/>
              <a:t>One is created by using the successor of zero</a:t>
            </a:r>
          </a:p>
          <a:p>
            <a:pPr lvl="1"/>
            <a:r>
              <a:rPr lang="en-US" dirty="0"/>
              <a:t>#reduce </a:t>
            </a:r>
            <a:r>
              <a:rPr lang="en-US" dirty="0" err="1"/>
              <a:t>nat.succ</a:t>
            </a:r>
            <a:r>
              <a:rPr lang="en-US" dirty="0"/>
              <a:t>(0)</a:t>
            </a:r>
          </a:p>
          <a:p>
            <a:r>
              <a:rPr lang="en-US" dirty="0"/>
              <a:t>Two is the successor of 1</a:t>
            </a:r>
          </a:p>
          <a:p>
            <a:pPr lvl="1"/>
            <a:r>
              <a:rPr lang="en-US" dirty="0"/>
              <a:t>#reduce </a:t>
            </a:r>
            <a:r>
              <a:rPr lang="en-US" dirty="0" err="1"/>
              <a:t>nat.succ</a:t>
            </a:r>
            <a:r>
              <a:rPr lang="en-US" dirty="0"/>
              <a:t>(</a:t>
            </a:r>
            <a:r>
              <a:rPr lang="en-US" dirty="0" err="1"/>
              <a:t>nat.succ</a:t>
            </a:r>
            <a:r>
              <a:rPr lang="en-US" dirty="0"/>
              <a:t>(0))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theorem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zneqo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' : 0 = 1 → false := 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l-G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λ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h : (0 = 1), 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nat.no_confusion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h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9B3C3A-3FEF-874D-9B04-6467FBC27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5605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FA303-E292-5A44-912F-08E657B9A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Assume-show-from proof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7D2D5A-B2DF-464E-8678-801AB60136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83992"/>
          </a:xfrm>
        </p:spPr>
        <p:txBody>
          <a:bodyPr>
            <a:normAutofit fontScale="85000" lnSpcReduction="20000"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Assume</a:t>
            </a:r>
            <a:r>
              <a:rPr lang="en-US" dirty="0"/>
              <a:t> works on an implication, either explicit or implicit</a:t>
            </a:r>
          </a:p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Assume</a:t>
            </a:r>
            <a:r>
              <a:rPr lang="en-US" dirty="0"/>
              <a:t> assumes the antecedent (the left-hand side of the implication)</a:t>
            </a:r>
          </a:p>
          <a:p>
            <a:pPr lvl="1"/>
            <a:r>
              <a:rPr lang="en-US" dirty="0"/>
              <a:t>New goal is now the consequent (the right-hand side)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show &lt;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/>
              <a:t> finds the first goal matching 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/>
              <a:t>. This goal now becomes the main goal, after unification (a topic we will discuss later)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dirty="0"/>
              <a:t> is synonymous with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exact</a:t>
            </a:r>
            <a:r>
              <a:rPr lang="en-US" dirty="0"/>
              <a:t>, but is useful for demonstrating an assume/show/from pattern.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theorem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zneqo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'' : ¬ 0 = 1 := 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assume h : (0 = 1),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show false,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from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nat.no_confusion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h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pPr lv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61E13D-7275-3E42-B03B-3B13D04D2A81}"/>
              </a:ext>
            </a:extLst>
          </p:cNvPr>
          <p:cNvSpPr txBox="1"/>
          <p:nvPr/>
        </p:nvSpPr>
        <p:spPr>
          <a:xfrm>
            <a:off x="6193536" y="4001293"/>
            <a:ext cx="49377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 prove that 0 ≠ 1 by assuming 0 = 1 and by showing that this assumption leads to a contradiction. As that is impossible, there must be no such proof of 0 = 1. That proves ¬ 0 = 1, i.e., 0 ≠ 1.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FE3B81-C3F8-7D43-AC77-5D0EA272C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792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1CECA-C1EE-2746-A30F-B85CA78BF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Disjointedness with </a:t>
            </a:r>
            <a:r>
              <a:rPr lang="en-US" dirty="0" err="1"/>
              <a:t>booleans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1A9CDD-7BC7-874D-BFE1-BAFAE15569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theorem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ttneqff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' : ¬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ff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:= 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assume h : 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ff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show false,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from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bool.no_confusion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h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pPr marL="0" indent="0">
              <a:buNone/>
            </a:pPr>
            <a:r>
              <a:rPr lang="en-US" dirty="0"/>
              <a:t>How does this work?</a:t>
            </a:r>
          </a:p>
          <a:p>
            <a:pPr marL="0" indent="0">
              <a:buNone/>
            </a:pPr>
            <a:r>
              <a:rPr lang="en-US" dirty="0"/>
              <a:t>How else could we have proved it?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theorem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ttneqff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≠ ff.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062A06-AC93-7A4E-AFE4-83E55C0AA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441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72B66-4CA1-6C43-9892-0B4B5B632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1D5854-CEF4-0B42-8BE7-E1A4640FA1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EXERCISE: Is it true that "Hello, Lean!" ≠ "Hello Lean!"? Can you prove it? If so, how? If not, why not?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theorem ex1 : "Hello, Lean!" ≠ "Hello Lean!" :=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assume h : ("Hello, Lean!" = "Hello Lean!"),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show false,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from </a:t>
            </a:r>
            <a:r>
              <a:rPr lang="en-US" sz="2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.no_confusion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h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r>
              <a:rPr lang="en-US" dirty="0"/>
              <a:t>EXERCISE: What about 2 ≠ 1?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theorem ex2 : 2 ≠ 1.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87FB9A-0F64-FF4E-96B6-10E4BE828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011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20514</TotalTime>
  <Words>2207</Words>
  <Application>Microsoft Macintosh PowerPoint</Application>
  <PresentationFormat>Widescreen</PresentationFormat>
  <Paragraphs>306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Calibri</vt:lpstr>
      <vt:lpstr>Calibri Light</vt:lpstr>
      <vt:lpstr>Cambria Math</vt:lpstr>
      <vt:lpstr>Courier New</vt:lpstr>
      <vt:lpstr>Office Theme</vt:lpstr>
      <vt:lpstr>Negation</vt:lpstr>
      <vt:lpstr>Terminology</vt:lpstr>
      <vt:lpstr>Stating a negation</vt:lpstr>
      <vt:lpstr>What is a negation in constructive logic?</vt:lpstr>
      <vt:lpstr>Inequality (not equals)</vt:lpstr>
      <vt:lpstr>Disjointness of constructors</vt:lpstr>
      <vt:lpstr>Assume-show-from proof pattern</vt:lpstr>
      <vt:lpstr>Disjointedness with booleans</vt:lpstr>
      <vt:lpstr>Exercises</vt:lpstr>
      <vt:lpstr>Proof of negation</vt:lpstr>
      <vt:lpstr>Another proof that 0 ≠ 1</vt:lpstr>
      <vt:lpstr>Modus Tollens (update!)</vt:lpstr>
      <vt:lpstr>Unpacking modus tollens</vt:lpstr>
      <vt:lpstr>Exercise</vt:lpstr>
      <vt:lpstr>Proving Q and not Q is false</vt:lpstr>
      <vt:lpstr>Non-contradiction</vt:lpstr>
      <vt:lpstr>Non-contradiction application</vt:lpstr>
      <vt:lpstr>Manual non-contradiction proof by steps</vt:lpstr>
      <vt:lpstr>Negation elimination</vt:lpstr>
      <vt:lpstr>Axiom of the Excluded Middle</vt:lpstr>
      <vt:lpstr>Double negative elimination</vt:lpstr>
      <vt:lpstr>Application</vt:lpstr>
      <vt:lpstr>Proof by contradiction</vt:lpstr>
      <vt:lpstr>Application</vt:lpstr>
      <vt:lpstr>Classical proof by contradiction</vt:lpstr>
      <vt:lpstr>Proof by contrapositive</vt:lpstr>
      <vt:lpstr>Application</vt:lpstr>
      <vt:lpstr>Exercise</vt:lpstr>
      <vt:lpstr>Fin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Equality</dc:title>
  <dc:creator>Ben Hocking</dc:creator>
  <cp:lastModifiedBy>Ben Hocking</cp:lastModifiedBy>
  <cp:revision>401</cp:revision>
  <dcterms:created xsi:type="dcterms:W3CDTF">2018-09-03T20:17:44Z</dcterms:created>
  <dcterms:modified xsi:type="dcterms:W3CDTF">2018-10-02T13:19:06Z</dcterms:modified>
</cp:coreProperties>
</file>