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55" r:id="rId3"/>
    <p:sldId id="356" r:id="rId4"/>
    <p:sldId id="357" r:id="rId5"/>
    <p:sldId id="354" r:id="rId6"/>
    <p:sldId id="315" r:id="rId7"/>
    <p:sldId id="352" r:id="rId8"/>
    <p:sldId id="353" r:id="rId9"/>
    <p:sldId id="358" r:id="rId10"/>
    <p:sldId id="359" r:id="rId11"/>
    <p:sldId id="361" r:id="rId12"/>
    <p:sldId id="360" r:id="rId13"/>
    <p:sldId id="3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3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Mapping &amp;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 err="1">
                <a:solidFill>
                  <a:schemeClr val="bg1"/>
                </a:solidFill>
              </a:rPr>
              <a:t>Univers</a:t>
            </a:r>
            <a:r>
              <a:rPr lang="en-US" sz="4800" b="1" dirty="0" err="1">
                <a:solidFill>
                  <a:schemeClr val="bg1"/>
                </a:solidFill>
              </a:rPr>
              <a:t>∀</a:t>
            </a:r>
            <a:r>
              <a:rPr lang="en-US" sz="6600" dirty="0" err="1">
                <a:solidFill>
                  <a:schemeClr val="bg1"/>
                </a:solidFill>
              </a:rPr>
              <a:t>l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Qu</a:t>
            </a:r>
            <a:r>
              <a:rPr lang="en-US" sz="4800" b="1" dirty="0" err="1">
                <a:solidFill>
                  <a:schemeClr val="bg1"/>
                </a:solidFill>
              </a:rPr>
              <a:t>∀</a:t>
            </a:r>
            <a:r>
              <a:rPr lang="en-US" sz="6600" dirty="0" err="1">
                <a:solidFill>
                  <a:schemeClr val="bg1"/>
                </a:solidFill>
              </a:rPr>
              <a:t>ntification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01E4-0060-ED47-A0C9-1EF936B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as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17D2-2E65-DE4A-992A-CF65936D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∀(p : P), Q</a:t>
            </a:r>
            <a:r>
              <a:rPr lang="en-US" dirty="0"/>
              <a:t> mean?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P Q : Prop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(∀ (p : P), Q)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[Lean] P → Q : Prop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is this the same as an implication?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same : (∀ (p : P), Q) = (P → Q)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979E7-34ED-864B-B095-B2AB58C0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99AA-C95E-C343-8E36-B3CB0604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as implication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AA82-BF56-6544-9BB3-DF4581E9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ap2q : (∀(p : P), Q)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Assume a proof of P.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 : P</a:t>
            </a:r>
          </a:p>
          <a:p>
            <a:r>
              <a:rPr lang="en-US" dirty="0">
                <a:cs typeface="Courier New" panose="02070309020205020404" pitchFamily="49" charset="0"/>
              </a:rPr>
              <a:t>What is the type of (ap2q p)?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ap2q p</a:t>
            </a:r>
          </a:p>
          <a:p>
            <a:r>
              <a:rPr lang="en-US" dirty="0">
                <a:cs typeface="Courier New" panose="02070309020205020404" pitchFamily="49" charset="0"/>
              </a:rPr>
              <a:t>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∀(p : P), Q</a:t>
            </a:r>
            <a:r>
              <a:rPr lang="en-US" dirty="0">
                <a:cs typeface="Courier New" panose="02070309020205020404" pitchFamily="49" charset="0"/>
              </a:rPr>
              <a:t> is thus a mapping of total functions from P to Q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are total functions? It must be defined over its entire domain.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is an example of a partial 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6818-6650-4D48-9A90-A37F1020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8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F2FB-72E7-5843-9BFB-552CD6C3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not use implication?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2D8B-BF46-FC45-90FB-9F1ABCFC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lets us name our assumed value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∀(n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n = 0 ∨ n ≠ 0.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For some cases, implications make more sense, in other cases we will use </a:t>
            </a:r>
            <a:r>
              <a:rPr lang="en-US" dirty="0" err="1">
                <a:cs typeface="Courier New" panose="02070309020205020404" pitchFamily="49" charset="0"/>
              </a:rPr>
              <a:t>forall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both work, there’s not necessarily a “better”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13FBC-683B-EB45-9CC1-9927E9CC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15B7-7724-6448-B390-CE502942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DAC5-31B7-3747-AAC2-6509E53C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check ∀(p: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P),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(∀(q: Q),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∀(n: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(∀(m: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m + n &gt;= 0)</a:t>
            </a:r>
          </a:p>
          <a:p>
            <a:endParaRPr lang="en-US" dirty="0"/>
          </a:p>
          <a:p>
            <a:r>
              <a:rPr lang="en-US" dirty="0"/>
              <a:t>Nesting bindings will become more useful when we introduce existential quantifiers!</a:t>
            </a:r>
          </a:p>
          <a:p>
            <a:pPr lvl="1"/>
            <a:r>
              <a:rPr lang="en-US" dirty="0"/>
              <a:t>Fun question: what does the phrase “you can fool all of the people some of the time and some of the people all of the time”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C636E-7311-714B-B61A-8B4C870B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Mapping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“mapping”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9A817-3AC3-E444-8ACB-8FC21F690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 we mean when we say an implication maps from a </a:t>
                </a:r>
                <a:r>
                  <a:rPr lang="en-US" i="1" dirty="0"/>
                  <a:t>proof of P</a:t>
                </a:r>
                <a:r>
                  <a:rPr lang="en-US" dirty="0"/>
                  <a:t> to a </a:t>
                </a:r>
                <a:r>
                  <a:rPr lang="en-US" i="1" dirty="0"/>
                  <a:t>proof of Q</a:t>
                </a:r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Imagine the implication as directions telling you how to get from </a:t>
                </a:r>
                <a:r>
                  <a:rPr lang="en-US" i="1" dirty="0"/>
                  <a:t>P</a:t>
                </a:r>
                <a:r>
                  <a:rPr lang="en-US" dirty="0"/>
                  <a:t> to </a:t>
                </a:r>
                <a:r>
                  <a:rPr lang="en-US" i="1" dirty="0"/>
                  <a:t>Q</a:t>
                </a:r>
                <a:r>
                  <a:rPr lang="en-US" dirty="0"/>
                  <a:t> (e.g., from the bookstore to Rice Hall)</a:t>
                </a:r>
              </a:p>
              <a:p>
                <a:pPr lvl="1"/>
                <a:r>
                  <a:rPr lang="en-US" dirty="0"/>
                  <a:t>In this case, the directions are only useful if you are at the bookstore, or know how to get to the bookstore</a:t>
                </a:r>
              </a:p>
              <a:p>
                <a:r>
                  <a:rPr lang="en-US" dirty="0"/>
                  <a:t>What do we mean when we say a function maps from </a:t>
                </a:r>
                <a:r>
                  <a:rPr lang="en-US" i="1" dirty="0"/>
                  <a:t>A</a:t>
                </a:r>
                <a:r>
                  <a:rPr lang="en-US" dirty="0"/>
                  <a:t> to </a:t>
                </a:r>
                <a:r>
                  <a:rPr lang="en-US" i="1" dirty="0"/>
                  <a:t>B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This is more general — a function mapping from the natural numbers to the booleans means the function takes a natural number as an input (the </a:t>
                </a:r>
                <a:r>
                  <a:rPr lang="en-US" i="1" dirty="0"/>
                  <a:t>domain</a:t>
                </a:r>
                <a:r>
                  <a:rPr lang="en-US" dirty="0"/>
                  <a:t>) and returns a boolean (the </a:t>
                </a:r>
                <a:r>
                  <a:rPr lang="en-US" i="1" dirty="0"/>
                  <a:t>range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9A817-3AC3-E444-8ACB-8FC21F690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327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FEAA-6C04-AF4F-B5F5-06449FDF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use of the word “mapping”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7E33-ABBB-A944-AD82-310421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(and other languages) have </a:t>
            </a:r>
            <a:r>
              <a:rPr lang="en-US" i="1" dirty="0"/>
              <a:t>maps</a:t>
            </a:r>
            <a:r>
              <a:rPr lang="en-US" dirty="0"/>
              <a:t> that take specific sets of inputs and return specific sets of outputs</a:t>
            </a:r>
          </a:p>
          <a:p>
            <a:pPr lvl="1"/>
            <a:r>
              <a:rPr lang="en-US" dirty="0"/>
              <a:t>For example, a phone book could be a (rather large) map — it maps names to phone numbers</a:t>
            </a:r>
          </a:p>
          <a:p>
            <a:pPr lvl="1"/>
            <a:r>
              <a:rPr lang="en-US" dirty="0"/>
              <a:t>A dictionary is another example</a:t>
            </a:r>
          </a:p>
          <a:p>
            <a:r>
              <a:rPr lang="en-US" dirty="0"/>
              <a:t>We will not be discussing these types of maps in more detail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5F9C-2C41-5B4D-872A-FC28A1B0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Univers</a:t>
            </a:r>
            <a:r>
              <a:rPr lang="en-US" sz="4800" b="1" dirty="0" err="1">
                <a:solidFill>
                  <a:schemeClr val="bg1"/>
                </a:solidFill>
              </a:rPr>
              <a:t>∀</a:t>
            </a:r>
            <a:r>
              <a:rPr lang="en-US" sz="6600" dirty="0" err="1">
                <a:solidFill>
                  <a:schemeClr val="bg1"/>
                </a:solidFill>
              </a:rPr>
              <a:t>l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Qu</a:t>
            </a:r>
            <a:r>
              <a:rPr lang="en-US" sz="4800" b="1" dirty="0" err="1">
                <a:solidFill>
                  <a:schemeClr val="bg1"/>
                </a:solidFill>
              </a:rPr>
              <a:t>∀</a:t>
            </a:r>
            <a:r>
              <a:rPr lang="en-US" sz="6600" dirty="0" err="1">
                <a:solidFill>
                  <a:schemeClr val="bg1"/>
                </a:solidFill>
              </a:rPr>
              <a:t>ntification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188A-81FB-2B4A-9125-D1B1460A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 mathematics:</a:t>
            </a:r>
          </a:p>
          <a:p>
            <a:pPr lvl="1"/>
            <a:r>
              <a:rPr lang="en-US" dirty="0"/>
              <a:t>∀ n ∈</a:t>
            </a:r>
            <a:r>
              <a:rPr lang="en-US" b="1" dirty="0"/>
              <a:t> </a:t>
            </a:r>
            <a:r>
              <a:rPr lang="en-US" dirty="0" err="1"/>
              <a:t>ℕ</a:t>
            </a:r>
            <a:r>
              <a:rPr lang="en-US" dirty="0"/>
              <a:t>: n + 1 ≠ 0</a:t>
            </a:r>
          </a:p>
          <a:p>
            <a:r>
              <a:rPr lang="en-US" dirty="0"/>
              <a:t>In Lean:</a:t>
            </a:r>
          </a:p>
          <a:p>
            <a:pPr lvl="1"/>
            <a:r>
              <a:rPr lang="en-US" dirty="0"/>
              <a:t>∀ (n : </a:t>
            </a:r>
            <a:r>
              <a:rPr lang="en-US" dirty="0" err="1"/>
              <a:t>nat</a:t>
            </a:r>
            <a:r>
              <a:rPr lang="en-US" dirty="0"/>
              <a:t>), n + 1 ≠ 0</a:t>
            </a:r>
          </a:p>
          <a:p>
            <a:pPr lvl="2"/>
            <a:r>
              <a:rPr lang="en-US" dirty="0"/>
              <a:t>Parentheses around (n : </a:t>
            </a:r>
            <a:r>
              <a:rPr lang="en-US" dirty="0" err="1"/>
              <a:t>nat</a:t>
            </a:r>
            <a:r>
              <a:rPr lang="en-US" dirty="0"/>
              <a:t>) are optional</a:t>
            </a:r>
          </a:p>
          <a:p>
            <a:r>
              <a:rPr lang="en-US" dirty="0"/>
              <a:t>Read this as:</a:t>
            </a:r>
          </a:p>
          <a:p>
            <a:pPr lvl="1"/>
            <a:r>
              <a:rPr lang="en-US" dirty="0"/>
              <a:t>“For all n that are members of </a:t>
            </a:r>
            <a:r>
              <a:rPr lang="en-US" dirty="0" err="1"/>
              <a:t>ℕ</a:t>
            </a:r>
            <a:r>
              <a:rPr lang="en-US" dirty="0"/>
              <a:t>, n + 1 is not equal to zero”</a:t>
            </a:r>
          </a:p>
          <a:p>
            <a:r>
              <a:rPr lang="en-US" dirty="0"/>
              <a:t>This is just another proposition</a:t>
            </a:r>
          </a:p>
          <a:p>
            <a:pPr lvl="1"/>
            <a:r>
              <a:rPr lang="en-US" dirty="0"/>
              <a:t>#check ∀ n : </a:t>
            </a:r>
            <a:r>
              <a:rPr lang="en-US" dirty="0" err="1"/>
              <a:t>nat</a:t>
            </a:r>
            <a:r>
              <a:rPr lang="en-US" dirty="0"/>
              <a:t>, n + 1 ≠ 0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7DA2-0AC1-E647-8258-F3D50FD7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9907-40B4-CC41-98AD-3023DC43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A483-AD99-3B43-A507-9CA403D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∀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 + 1 ≠ 0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assume an arbitrary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assume proof of n + 1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 : (n + 1 = 0),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derive a contradiction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: false)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therefore n + 1 ≠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CE557-CDCB-D543-A91A-6FF61EEF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8F33-3AB2-5946-835B-F86A561F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91D7-44B5-9842-9CE6-C21D358A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∀ (P : Prop), ¬ (P ∧ ¬ P)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assume an arbitrary proposition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: Prop,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assume it's both true and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 : (P ∧ ¬ P),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derive a contradiction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false)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thereby proving ¬ 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5F0C-D58D-164C-B104-641F11C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2C5-5412-6D42-A7ED-0FE3B51E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3267-945A-CB4E-BD1F-5C12AF5F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∀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∀ (m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 = n ∨ m ≠ n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the context now includes 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the context now also has 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sorry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E436-E212-1D44-942F-9610E577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21809</TotalTime>
  <Words>726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Mapping &amp;  Univers∀l Qu∀ntification</vt:lpstr>
      <vt:lpstr>Mapping</vt:lpstr>
      <vt:lpstr>What do we mean by “mapping”</vt:lpstr>
      <vt:lpstr>Caution about use of the word “mapping”</vt:lpstr>
      <vt:lpstr>Univers∀l Qu∀ntification</vt:lpstr>
      <vt:lpstr>Notation</vt:lpstr>
      <vt:lpstr>Proof</vt:lpstr>
      <vt:lpstr>Proof 2</vt:lpstr>
      <vt:lpstr>Another example</vt:lpstr>
      <vt:lpstr>Forall as implication</vt:lpstr>
      <vt:lpstr>Forall as implication (2)</vt:lpstr>
      <vt:lpstr>So, why not use implication?</vt:lpstr>
      <vt:lpstr>Nested bindings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440</cp:revision>
  <dcterms:created xsi:type="dcterms:W3CDTF">2018-09-03T20:17:44Z</dcterms:created>
  <dcterms:modified xsi:type="dcterms:W3CDTF">2018-09-25T17:39:58Z</dcterms:modified>
</cp:coreProperties>
</file>