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CPI06APLX4VSYwW6Iu1X171eC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0A0742-13B2-4D56-8B28-402174E32CA5}">
  <a:tblStyle styleId="{800A0742-13B2-4D56-8B28-402174E32CA5}" styleName="Table_0">
    <a:wholeTbl>
      <a:tcTxStyle b="off" i="off">
        <a:font>
          <a:latin typeface="Myriad Pro"/>
          <a:ea typeface="Myriad Pro"/>
          <a:cs typeface="Myriad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CEC"/>
          </a:solidFill>
        </a:fill>
      </a:tcStyle>
    </a:wholeTbl>
    <a:band1H>
      <a:tcTxStyle/>
      <a:tcStyle>
        <a:fill>
          <a:solidFill>
            <a:srgbClr val="D6D6D7"/>
          </a:solidFill>
        </a:fill>
      </a:tcStyle>
    </a:band1H>
    <a:band2H>
      <a:tcTxStyle/>
    </a:band2H>
    <a:band1V>
      <a:tcTxStyle/>
      <a:tcStyle>
        <a:fill>
          <a:solidFill>
            <a:srgbClr val="D6D6D7"/>
          </a:solidFill>
        </a:fill>
      </a:tcStyle>
    </a:band1V>
    <a:band2V>
      <a:tcTxStyle/>
    </a:band2V>
    <a:lastCol>
      <a:tcTxStyle b="on" i="off">
        <a:font>
          <a:latin typeface="Myriad Pro"/>
          <a:ea typeface="Myriad Pro"/>
          <a:cs typeface="Myriad Pro"/>
        </a:font>
        <a:schemeClr val="lt1"/>
      </a:tcTxStyle>
      <a:tcStyle>
        <a:fill>
          <a:solidFill>
            <a:schemeClr val="accent1"/>
          </a:solidFill>
        </a:fill>
      </a:tcStyle>
    </a:lastCol>
    <a:firstCol>
      <a:tcTxStyle b="on" i="off">
        <a:font>
          <a:latin typeface="Myriad Pro"/>
          <a:ea typeface="Myriad Pro"/>
          <a:cs typeface="Myriad Pro"/>
        </a:font>
        <a:schemeClr val="lt1"/>
      </a:tcTxStyle>
      <a:tcStyle>
        <a:fill>
          <a:solidFill>
            <a:schemeClr val="accent1"/>
          </a:solidFill>
        </a:fill>
      </a:tcStyle>
    </a:firstCol>
    <a:lastRow>
      <a:tcTxStyle b="on" i="off">
        <a:font>
          <a:latin typeface="Myriad Pro"/>
          <a:ea typeface="Myriad Pro"/>
          <a:cs typeface="Myriad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Myriad Pro"/>
          <a:ea typeface="Myriad Pro"/>
          <a:cs typeface="Myriad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355A35A-FECC-4F77-A576-0A2643FDE48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wikipedia.org/w/index.php?title=C%E1%BB%95ng_TCP_v%C3%A0_UDP&amp;action=edit&amp;redlink=1" TargetMode="External"/><Relationship Id="rId3" Type="http://schemas.openxmlformats.org/officeDocument/2006/relationships/hyperlink" Target="https://vi.wikipedia.org/wiki/T%E1%BA%A7ng_v%E1%BA%ADt_l%C3%BD" TargetMode="External"/><Relationship Id="rId4" Type="http://schemas.openxmlformats.org/officeDocument/2006/relationships/hyperlink" Target="https://vi.wikipedia.org/wiki/Ch%C3%A2n_c%E1%BA%AFm" TargetMode="External"/><Relationship Id="rId10" Type="http://schemas.openxmlformats.org/officeDocument/2006/relationships/hyperlink" Target="https://vi.wikipedia.org/wiki/T%E1%BA%A7ng_phi%C3%AAn" TargetMode="External"/><Relationship Id="rId9" Type="http://schemas.openxmlformats.org/officeDocument/2006/relationships/hyperlink" Target="https://vi.wikipedia.org/wiki/T%E1%BA%A7ng_giao_v%E1%BA%ADn" TargetMode="External"/><Relationship Id="rId5" Type="http://schemas.openxmlformats.org/officeDocument/2006/relationships/hyperlink" Target="https://vi.wikipedia.org/wiki/%C4%90i%E1%BB%87n_th%E1%BA%BF" TargetMode="External"/><Relationship Id="rId6" Type="http://schemas.openxmlformats.org/officeDocument/2006/relationships/hyperlink" Target="https://vi.wikipedia.org/wiki/D%C3%A2y_c%C3%A1p" TargetMode="External"/><Relationship Id="rId7" Type="http://schemas.openxmlformats.org/officeDocument/2006/relationships/hyperlink" Target="https://vi.wikipedia.org/wiki/T%E1%BA%A7ng_li%C3%AAn_k%E1%BA%BFt_d%E1%BB%AF_li%E1%BB%87u" TargetMode="External"/><Relationship Id="rId8" Type="http://schemas.openxmlformats.org/officeDocument/2006/relationships/hyperlink" Target="https://vi.wikipedia.org/wiki/T%E1%BA%A7ng_m%E1%BA%A1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Kính thưa đồng chí Tổng giám đốc, kính thưa các đồng chí trong hội đồng thử việc</a:t>
            </a:r>
            <a:endParaRPr/>
          </a:p>
          <a:p>
            <a:pPr indent="0" lvl="0" marL="0" rtl="0" algn="l">
              <a:spcBef>
                <a:spcPts val="0"/>
              </a:spcBef>
              <a:spcAft>
                <a:spcPts val="0"/>
              </a:spcAft>
              <a:buNone/>
            </a:pPr>
            <a:r>
              <a:rPr lang="en-US"/>
              <a:t>Em tên là Trần Ngọc Hùng, kĩ sư phát triển phần mềm hệ thống đến từ Trung tâm kĩ thuật công nghệ, phòng phần mềm hệ thống</a:t>
            </a:r>
            <a:endParaRPr/>
          </a:p>
          <a:p>
            <a:pPr indent="0" lvl="0" marL="0" rtl="0" algn="l">
              <a:spcBef>
                <a:spcPts val="0"/>
              </a:spcBef>
              <a:spcAft>
                <a:spcPts val="0"/>
              </a:spcAft>
              <a:buNone/>
            </a:pPr>
            <a:r>
              <a:rPr lang="en-US"/>
              <a:t>Sau đây em xin trình bày phần bảo vệ thử việc của mình gồm hai nội dung chính như sau:</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24/06/2019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static: khai báo biến tĩnh</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extern: khai báo biến toàn cục trong chương trình</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inline: Thực thi trực tiếp mã trong hàm khai báo inline bằng cách tạo 1 bản sao đoạn mã đó trong hàm được gọi.</a:t>
            </a:r>
            <a:endParaRPr/>
          </a:p>
          <a:p>
            <a:pPr indent="-171450" lvl="0" marL="171450" rtl="0" algn="l">
              <a:lnSpc>
                <a:spcPct val="150000"/>
              </a:lnSpc>
              <a:spcBef>
                <a:spcPts val="0"/>
              </a:spcBef>
              <a:spcAft>
                <a:spcPts val="0"/>
              </a:spcAft>
              <a:buClr>
                <a:srgbClr val="189A92"/>
              </a:buClr>
              <a:buSzPts val="1200"/>
              <a:buFont typeface="Times New Roman"/>
              <a:buChar char="-"/>
            </a:pPr>
            <a:r>
              <a:rPr lang="en-US" sz="1200">
                <a:latin typeface="Times New Roman"/>
                <a:ea typeface="Times New Roman"/>
                <a:cs typeface="Times New Roman"/>
                <a:sym typeface="Times New Roman"/>
              </a:rPr>
              <a:t>macro: Định nghĩa trong pre-processor</a:t>
            </a:r>
            <a:endParaRPr/>
          </a:p>
          <a:p>
            <a:pPr indent="0" lvl="0" marL="0" rtl="0" algn="l">
              <a:lnSpc>
                <a:spcPct val="150000"/>
              </a:lnSpc>
              <a:spcBef>
                <a:spcPts val="0"/>
              </a:spcBef>
              <a:spcAft>
                <a:spcPts val="0"/>
              </a:spcAft>
              <a:buClr>
                <a:srgbClr val="189A92"/>
              </a:buClr>
              <a:buSzPts val="1200"/>
              <a:buFont typeface="Times New Roman"/>
              <a:buNone/>
            </a:pPr>
            <a:r>
              <a:rPr lang="en-US" sz="1200">
                <a:latin typeface="Times New Roman"/>
                <a:ea typeface="Times New Roman"/>
                <a:cs typeface="Times New Roman"/>
                <a:sym typeface="Times New Roman"/>
              </a:rPr>
              <a:t>Các từ khóa trong C bao gồm các kiểu dữ liệu( như int, char..), và static, extern, macro, inline</a:t>
            </a:r>
            <a:endParaRPr sz="12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189A92"/>
              </a:buClr>
              <a:buSzPts val="1200"/>
              <a:buFont typeface="Times New Roman"/>
              <a:buNone/>
            </a:pPr>
            <a:r>
              <a:rPr lang="en-US" sz="1200">
                <a:latin typeface="Times New Roman"/>
                <a:ea typeface="Times New Roman"/>
                <a:cs typeface="Times New Roman"/>
                <a:sym typeface="Times New Roman"/>
              </a:rPr>
              <a:t>Các từ khóa này có tác dụng giúp sử dụng bộ nhớ hiệu quả.</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Calibri"/>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Times New Roman"/>
              <a:buNone/>
            </a:pPr>
            <a:r>
              <a:rPr lang="en-US" sz="1200">
                <a:latin typeface="Times New Roman"/>
                <a:ea typeface="Times New Roman"/>
                <a:cs typeface="Times New Roman"/>
                <a:sym typeface="Times New Roman"/>
              </a:rPr>
              <a:t>Mảng, con trỏ để lưu và truy cập các tập hợp dữ liệu.</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Mảng: tập hợp các vùng nhớ cùng kiểu dữ liệu.</a:t>
            </a:r>
            <a:endParaRPr/>
          </a:p>
          <a:p>
            <a:pPr indent="-171450" lvl="0" marL="171450" rtl="0" algn="l">
              <a:lnSpc>
                <a:spcPct val="150000"/>
              </a:lnSpc>
              <a:spcBef>
                <a:spcPts val="0"/>
              </a:spcBef>
              <a:spcAft>
                <a:spcPts val="0"/>
              </a:spcAft>
              <a:buClr>
                <a:srgbClr val="189A92"/>
              </a:buClr>
              <a:buSzPts val="1200"/>
              <a:buFont typeface="Times New Roman"/>
              <a:buChar char="-"/>
            </a:pPr>
            <a:r>
              <a:rPr lang="en-US" sz="1200">
                <a:latin typeface="Times New Roman"/>
                <a:ea typeface="Times New Roman"/>
                <a:cs typeface="Times New Roman"/>
                <a:sym typeface="Times New Roman"/>
              </a:rPr>
              <a:t>Con trỏ: sử dụng để trỏ tới các địa chỉ trên bộ nhớ</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Calibri"/>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Times New Roman"/>
              <a:buNone/>
            </a:pPr>
            <a:r>
              <a:rPr lang="en-US" sz="1200">
                <a:latin typeface="Times New Roman"/>
                <a:ea typeface="Times New Roman"/>
                <a:cs typeface="Times New Roman"/>
                <a:sym typeface="Times New Roman"/>
              </a:rPr>
              <a:t>Dữ liệu có cấu trúc bao gồm struct, typedef, union, bit field.</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Các kiểu này giúp tối ưu và dễ dàng để lập trình, quản lý cấu trúc chương trình.</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Calibri"/>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rgbClr val="189A92"/>
              </a:buClr>
              <a:buSzPts val="1200"/>
              <a:buFont typeface="Times New Roman"/>
              <a:buNone/>
            </a:pPr>
            <a:r>
              <a:rPr lang="en-US" sz="1200">
                <a:latin typeface="Times New Roman"/>
                <a:ea typeface="Times New Roman"/>
                <a:cs typeface="Times New Roman"/>
                <a:sym typeface="Times New Roman"/>
              </a:rPr>
              <a:t>Input/output là các cách xuất nhập trong chương trình.</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open: mở 1 tập tin</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 close: đóng tập tin</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 write: ghi dữ liệu vào file descriptor</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 read: đọc dữ liệu từ file descriptor</a:t>
            </a:r>
            <a:endParaRPr/>
          </a:p>
        </p:txBody>
      </p:sp>
      <p:sp>
        <p:nvSpPr>
          <p:cNvPr id="274" name="Google Shape;2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Socket là 1 phương pháp để 2 process liên lạc với nhau.</a:t>
            </a:r>
            <a:endParaRPr/>
          </a:p>
          <a:p>
            <a:pPr indent="0" lvl="0" marL="0" rtl="0" algn="l">
              <a:spcBef>
                <a:spcPts val="0"/>
              </a:spcBef>
              <a:spcAft>
                <a:spcPts val="0"/>
              </a:spcAft>
              <a:buNone/>
            </a:pPr>
            <a:r>
              <a:t/>
            </a:r>
            <a:endParaRPr/>
          </a:p>
        </p:txBody>
      </p:sp>
      <p:sp>
        <p:nvSpPr>
          <p:cNvPr id="292" name="Google Shape;2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Lớp</a:t>
            </a:r>
            <a:r>
              <a:rPr b="0" i="0" lang="en-US" sz="1200">
                <a:solidFill>
                  <a:schemeClr val="dk1"/>
                </a:solidFill>
                <a:latin typeface="Calibri"/>
                <a:ea typeface="Calibri"/>
                <a:cs typeface="Calibri"/>
                <a:sym typeface="Calibri"/>
              </a:rPr>
              <a:t> ứng dụng hoạt động trình bày, nơi các chương trình mạng thường dùng làm việc nhất nhằm liên lạc giữa các nút trong một mạng.</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Lớp</a:t>
            </a:r>
            <a:r>
              <a:rPr b="0" i="0" lang="en-US" sz="1200">
                <a:solidFill>
                  <a:schemeClr val="dk1"/>
                </a:solidFill>
                <a:latin typeface="Calibri"/>
                <a:ea typeface="Calibri"/>
                <a:cs typeface="Calibri"/>
                <a:sym typeface="Calibri"/>
              </a:rPr>
              <a:t> giao vận cung cấp dịch vụ kết nối các ứng dụng với nhau thông qua việc sử dụng các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giao thức TCP và UDP</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Lớp </a:t>
            </a:r>
            <a:r>
              <a:rPr b="0" i="0" lang="en-US" sz="1200">
                <a:solidFill>
                  <a:schemeClr val="dk1"/>
                </a:solidFill>
                <a:latin typeface="Calibri"/>
                <a:ea typeface="Calibri"/>
                <a:cs typeface="Calibri"/>
                <a:sym typeface="Calibri"/>
              </a:rPr>
              <a:t>Internet giải quyết các vấn đề dẫn các gói tin qua một mạng đơn, thực hiện giao thức liên mạng, dẫn đường dữ liệu từ nguồn đến đích</a:t>
            </a:r>
            <a:br>
              <a:rPr b="0" i="0" lang="en-US" sz="1200">
                <a:solidFill>
                  <a:schemeClr val="dk1"/>
                </a:solidFill>
                <a:latin typeface="Calibri"/>
                <a:ea typeface="Calibri"/>
                <a:cs typeface="Calibri"/>
                <a:sym typeface="Calibri"/>
              </a:rPr>
            </a:br>
            <a:r>
              <a:rPr b="1" i="0" lang="en-US" sz="1200">
                <a:solidFill>
                  <a:schemeClr val="dk1"/>
                </a:solidFill>
                <a:latin typeface="Calibri"/>
                <a:ea typeface="Calibri"/>
                <a:cs typeface="Calibri"/>
                <a:sym typeface="Calibri"/>
              </a:rPr>
              <a:t>Lớp </a:t>
            </a:r>
            <a:r>
              <a:rPr b="0" i="0" lang="en-US" sz="1200">
                <a:solidFill>
                  <a:schemeClr val="dk1"/>
                </a:solidFill>
                <a:latin typeface="Calibri"/>
                <a:ea typeface="Calibri"/>
                <a:cs typeface="Calibri"/>
                <a:sym typeface="Calibri"/>
              </a:rPr>
              <a:t>network bao gồm các thành phần mạng vật lý thực sự, các thiết bị nối mạng có liên quan, các đặc tả mức thấp về các tín hiệu.</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MÔ HÌNH OSI:</a:t>
            </a:r>
            <a:endParaRPr/>
          </a:p>
          <a:p>
            <a:pPr indent="0" lvl="0" marL="0" rtl="0" algn="l">
              <a:spcBef>
                <a:spcPts val="0"/>
              </a:spcBef>
              <a:spcAft>
                <a:spcPts val="0"/>
              </a:spcAft>
              <a:buNone/>
            </a:pP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Tầng vật lý</a:t>
            </a:r>
            <a:r>
              <a:rPr b="0" i="0" lang="en-US" sz="1200">
                <a:solidFill>
                  <a:schemeClr val="dk1"/>
                </a:solidFill>
                <a:latin typeface="Calibri"/>
                <a:ea typeface="Calibri"/>
                <a:cs typeface="Calibri"/>
                <a:sym typeface="Calibri"/>
              </a:rPr>
              <a:t> định nghĩa tất cả các đặc tả về điện và vật lý cho các thiết bị. Trong đó bao gồm bố trí của các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chân cắm</a:t>
            </a:r>
            <a:r>
              <a:rPr b="0" i="0" lang="en-US" sz="1200" u="none" strike="noStrike">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các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hiệu điện thế</a:t>
            </a:r>
            <a:r>
              <a:rPr b="0" i="0" lang="en-US" sz="1200">
                <a:solidFill>
                  <a:schemeClr val="dk1"/>
                </a:solidFill>
                <a:latin typeface="Calibri"/>
                <a:ea typeface="Calibri"/>
                <a:cs typeface="Calibri"/>
                <a:sym typeface="Calibri"/>
              </a:rPr>
              <a:t>, và các đặc tả về </a:t>
            </a:r>
            <a:r>
              <a:rPr b="0" i="0" lang="en-US" sz="1200" u="sng" strike="noStrike">
                <a:solidFill>
                  <a:schemeClr val="dk1"/>
                </a:solidFill>
                <a:latin typeface="Calibri"/>
                <a:ea typeface="Calibri"/>
                <a:cs typeface="Calibri"/>
                <a:sym typeface="Calibri"/>
                <a:hlinkClick r:id="rId6">
                  <a:extLst>
                    <a:ext uri="{A12FA001-AC4F-418D-AE19-62706E023703}">
                      <ahyp:hlinkClr val="tx"/>
                    </a:ext>
                  </a:extLst>
                </a:hlinkClick>
              </a:rPr>
              <a:t>cáp nố</a:t>
            </a:r>
            <a:r>
              <a:rPr b="0" i="0" lang="en-US" sz="1200" u="none" strike="noStrike">
                <a:solidFill>
                  <a:schemeClr val="dk1"/>
                </a:solidFill>
                <a:latin typeface="Calibri"/>
                <a:ea typeface="Calibri"/>
                <a:cs typeface="Calibri"/>
                <a:sym typeface="Calibri"/>
              </a:rPr>
              <a:t>i</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sng" strike="noStrike">
                <a:solidFill>
                  <a:schemeClr val="dk1"/>
                </a:solidFill>
                <a:latin typeface="Calibri"/>
                <a:ea typeface="Calibri"/>
                <a:cs typeface="Calibri"/>
                <a:sym typeface="Calibri"/>
                <a:hlinkClick r:id="rId7">
                  <a:extLst>
                    <a:ext uri="{A12FA001-AC4F-418D-AE19-62706E023703}">
                      <ahyp:hlinkClr val="tx"/>
                    </a:ext>
                  </a:extLst>
                </a:hlinkClick>
              </a:rPr>
              <a:t>Tầng liên kết dữ liệu</a:t>
            </a:r>
            <a:r>
              <a:rPr b="0" i="0" lang="en-US" sz="1200">
                <a:solidFill>
                  <a:schemeClr val="dk1"/>
                </a:solidFill>
                <a:latin typeface="Calibri"/>
                <a:ea typeface="Calibri"/>
                <a:cs typeface="Calibri"/>
                <a:sym typeface="Calibri"/>
              </a:rPr>
              <a:t> cung cấp các phương tiện có tính chức năng và quy trình để truyền dữ liệu giữa các thực thể mạng (truy cập đường truyền, đưa dữ liệu vào mạng), phát hiện và có thể sửa chữa các lỗi trong tầng vật lý nếu có</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sng" strike="noStrike">
                <a:solidFill>
                  <a:schemeClr val="dk1"/>
                </a:solidFill>
                <a:latin typeface="Calibri"/>
                <a:ea typeface="Calibri"/>
                <a:cs typeface="Calibri"/>
                <a:sym typeface="Calibri"/>
                <a:hlinkClick r:id="rId8">
                  <a:extLst>
                    <a:ext uri="{A12FA001-AC4F-418D-AE19-62706E023703}">
                      <ahyp:hlinkClr val="tx"/>
                    </a:ext>
                  </a:extLst>
                </a:hlinkClick>
              </a:rPr>
              <a:t>Tầng mạng</a:t>
            </a:r>
            <a:r>
              <a:rPr b="0" i="0" lang="en-US" sz="1200">
                <a:solidFill>
                  <a:schemeClr val="dk1"/>
                </a:solidFill>
                <a:latin typeface="Calibri"/>
                <a:ea typeface="Calibri"/>
                <a:cs typeface="Calibri"/>
                <a:sym typeface="Calibri"/>
              </a:rPr>
              <a:t> cung cấp các chức năng và quy trình cho việc truyền các chuỗi dữ liệu có độ dài đa dạng, từ một nguồn tới một đích, thông qua một hoặc nhiều mạng</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sng" strike="noStrike">
                <a:solidFill>
                  <a:schemeClr val="dk1"/>
                </a:solidFill>
                <a:latin typeface="Calibri"/>
                <a:ea typeface="Calibri"/>
                <a:cs typeface="Calibri"/>
                <a:sym typeface="Calibri"/>
                <a:hlinkClick r:id="rId9">
                  <a:extLst>
                    <a:ext uri="{A12FA001-AC4F-418D-AE19-62706E023703}">
                      <ahyp:hlinkClr val="tx"/>
                    </a:ext>
                  </a:extLst>
                </a:hlinkClick>
              </a:rPr>
              <a:t>Tầng giao vận</a:t>
            </a:r>
            <a:r>
              <a:rPr b="0" i="0" lang="en-US" sz="1200">
                <a:solidFill>
                  <a:schemeClr val="dk1"/>
                </a:solidFill>
                <a:latin typeface="Calibri"/>
                <a:ea typeface="Calibri"/>
                <a:cs typeface="Calibri"/>
                <a:sym typeface="Calibri"/>
              </a:rPr>
              <a:t> cung cấp dịch vụ chuyên dụng chuyển dữ liệu giữa các người dùng tại đầu cuối</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sng" strike="noStrike">
                <a:solidFill>
                  <a:schemeClr val="dk1"/>
                </a:solidFill>
                <a:latin typeface="Calibri"/>
                <a:ea typeface="Calibri"/>
                <a:cs typeface="Calibri"/>
                <a:sym typeface="Calibri"/>
                <a:hlinkClick r:id="rId10">
                  <a:extLst>
                    <a:ext uri="{A12FA001-AC4F-418D-AE19-62706E023703}">
                      <ahyp:hlinkClr val="tx"/>
                    </a:ext>
                  </a:extLst>
                </a:hlinkClick>
              </a:rPr>
              <a:t>Tầng phiên</a:t>
            </a:r>
            <a:r>
              <a:rPr b="0" i="0" lang="en-US" sz="1200">
                <a:solidFill>
                  <a:schemeClr val="dk1"/>
                </a:solidFill>
                <a:latin typeface="Calibri"/>
                <a:ea typeface="Calibri"/>
                <a:cs typeface="Calibri"/>
                <a:sym typeface="Calibri"/>
              </a:rPr>
              <a:t> kiểm soát các (phiên) hội thoại giữa các máy tính. Tầng này thiết lập, quản lý và kết thúc các kết nối giữa trình ứng dụng địa phương và trình ứng dụng ở xa</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Lớp trình diễn hoạt động như tầng dữ liệu trên mạng. lớp này trên máy tính truyền dữ liệu làm nhiệm vụ dịch dữ liệu được gửi từ tầng Application sang dạng Fomat chung.</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Tầng ứng dụng là tầng gần với người sử dụng nhất. Nó cung cấp phương tiện cho người dùng truy nhập các thông tin và dữ liệu trên mạng thông qua chương trình ứng dụng.</a:t>
            </a:r>
            <a:endParaRPr/>
          </a:p>
        </p:txBody>
      </p:sp>
      <p:sp>
        <p:nvSpPr>
          <p:cNvPr id="303" name="Google Shape;3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Sau 3 bước bắt tay -&gt; biết init sequence và window size</a:t>
            </a:r>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16" name="Google Shape;31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HƯớng liên kết: TCP kết nối thiết lập, xác định IP, port trước khi gửi data.</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Tin cậy: Bảo đảm gói tin đã nhận, đúng thứ tự, truyền lại data mất, gấp đôi thời gian chờ sau mỗi lần k nhận ack hoặc tính thời gian chờ cộng dồm.</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Điều khiển luồng: Tránh trường hợp tắc nghẽn, hạn chế bên gửi làm tràn bộ đệm bên nhận. 2 bên có cửa sổ nhận và gửi. Kích cỡ cửa sổ phụ thuộc vào message đang lưu và dung lượng lưu trữ.</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Điều khiển tắc nghẽn: Khi các gói tin gửi đến quá nhanh, 1-khởi động chậm, 2-tránh tắc nghẽn, 3-phục hồi lỗi nhanh -&gt; đang phát triển</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1-khởi động chậm: Nếu ack về trước timeout, gửi gấp đôi gói tin. Phát hiện mất gói, bắt đầu lại khởi động chậm. -&gt;&gt;&gt;&gt; theo dõi lưu lượng, thuật toán routing, scheduling</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Tốc độ: TCP chậm khi 1 gói tin bị mất, UDP bỏ qua gói này dùng trong game online, nhạc, stream video.</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FTP</a:t>
            </a:r>
            <a:r>
              <a:rPr b="0" i="0" lang="en-US" sz="1200">
                <a:solidFill>
                  <a:schemeClr val="dk1"/>
                </a:solidFill>
                <a:latin typeface="Calibri"/>
                <a:ea typeface="Calibri"/>
                <a:cs typeface="Calibri"/>
                <a:sym typeface="Calibri"/>
              </a:rPr>
              <a:t> (viết tắt của </a:t>
            </a:r>
            <a:r>
              <a:rPr b="0" i="1" lang="en-US" sz="1200">
                <a:solidFill>
                  <a:schemeClr val="dk1"/>
                </a:solidFill>
                <a:latin typeface="Calibri"/>
                <a:ea typeface="Calibri"/>
                <a:cs typeface="Calibri"/>
                <a:sym typeface="Calibri"/>
              </a:rPr>
              <a:t>File Trans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Http (HyperText Transfer Protocol) là gi</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Giao thức truyền tải siêu văn bản được sử dụng trong www dùng để truyền tải dữ liệu giữa Web server đến các trình duyệt Web và ngược lại.</a:t>
            </a:r>
            <a:r>
              <a:rPr b="0" i="1" lang="en-US" sz="1200">
                <a:solidFill>
                  <a:schemeClr val="dk1"/>
                </a:solidFill>
                <a:latin typeface="Calibri"/>
                <a:ea typeface="Calibri"/>
                <a:cs typeface="Calibri"/>
                <a:sym typeface="Calibri"/>
              </a:rPr>
              <a:t>fer Protocol</a:t>
            </a:r>
            <a:r>
              <a:rPr b="0" i="0" lang="en-US" sz="1200">
                <a:solidFill>
                  <a:schemeClr val="dk1"/>
                </a:solidFill>
                <a:latin typeface="Calibri"/>
                <a:ea typeface="Calibri"/>
                <a:cs typeface="Calibri"/>
                <a:sym typeface="Calibri"/>
              </a:rPr>
              <a:t> dịch ra là "Giao thức truyền tập tin")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Quá trình "dịch" tên miền thành địa chỉ IP để cho trình duyệt hiểu và truy cập được vào website là công việc của một DNS server.</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DHCP</a:t>
            </a:r>
            <a:r>
              <a:rPr b="0" i="0" lang="en-US" sz="1200">
                <a:solidFill>
                  <a:schemeClr val="dk1"/>
                </a:solidFill>
                <a:latin typeface="Calibri"/>
                <a:ea typeface="Calibri"/>
                <a:cs typeface="Calibri"/>
                <a:sym typeface="Calibri"/>
              </a:rPr>
              <a:t> - giao thức cấu hình động máy chủ) là một giao thức cho phép cấp phát địa chỉ IP một cách tự động</a:t>
            </a:r>
            <a:endParaRPr/>
          </a:p>
        </p:txBody>
      </p:sp>
      <p:sp>
        <p:nvSpPr>
          <p:cNvPr id="330" name="Google Shape;33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Phương pháp cho phép các process</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Push message vào 1 queue và các</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process khác có thể pop message ở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thời điểm khác.</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Message queue(POSIX) nếu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không remove bởi mq_unlink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sẽ tồn tại đến khi hệ thống tắt.</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Các message được gửi đi và lấy ra khỏi hàng đợi theo thứ tự và mức ưu tiên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Times New Roman"/>
                <a:ea typeface="Times New Roman"/>
                <a:cs typeface="Times New Roman"/>
                <a:sym typeface="Times New Roman"/>
              </a:rPr>
              <a:t>- Message queue data được cấp phát bởi hàm mmap và lưu trữ trên RAM, dữ liệu có thể được truy cập bằng cách tham chiếu đến vùng nhớ ảo.</a:t>
            </a:r>
            <a:endParaRPr/>
          </a:p>
          <a:p>
            <a:pPr indent="0" lvl="0" marL="0" rtl="0" algn="l">
              <a:spcBef>
                <a:spcPts val="0"/>
              </a:spcBef>
              <a:spcAft>
                <a:spcPts val="0"/>
              </a:spcAft>
              <a:buNone/>
            </a:pPr>
            <a:r>
              <a:rPr lang="en-US" sz="1200">
                <a:latin typeface="Times New Roman"/>
                <a:ea typeface="Times New Roman"/>
                <a:cs typeface="Times New Roman"/>
                <a:sym typeface="Times New Roman"/>
              </a:rPr>
              <a:t>- Giới hạn kích thước cho mỗi message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queue tùy thuộc hệ điều hành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(trong linux là 8192 bytes).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Và số lượng message tùy theo tài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nguyên hệ thống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(trong linux là 16384).</a:t>
            </a:r>
            <a:endParaRPr/>
          </a:p>
          <a:p>
            <a:pPr indent="0" lvl="0" marL="0" rtl="0" algn="l">
              <a:spcBef>
                <a:spcPts val="0"/>
              </a:spcBef>
              <a:spcAft>
                <a:spcPts val="0"/>
              </a:spcAft>
              <a:buNone/>
            </a:pPr>
            <a:r>
              <a:t/>
            </a:r>
            <a:endParaRPr/>
          </a:p>
        </p:txBody>
      </p:sp>
      <p:sp>
        <p:nvSpPr>
          <p:cNvPr id="350" name="Google Shape;35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Shared memory là cơ chế cho phép các process có thể truy cập tới 1 vùng nhớ chung.</a:t>
            </a:r>
            <a:br>
              <a:rPr lang="en-US"/>
            </a:br>
            <a:r>
              <a:rPr lang="en-US"/>
              <a:t>Vùng nhớ được tạo nằm trên RAM, do nhiều process có thể truy cập đồng thời vùng nhớ chung này nên cần có các cơ chế tránh xung đột như mutex và semaphore.</a:t>
            </a:r>
            <a:br>
              <a:rPr lang="en-US"/>
            </a:br>
            <a:r>
              <a:rPr lang="en-US"/>
              <a:t>Vùng nhớ này tồn tại đến khi unlink hoặc process tắt. Giới hạn vùng nhớ là dung lượng RAM còn trống.</a:t>
            </a:r>
            <a:endParaRPr/>
          </a:p>
        </p:txBody>
      </p:sp>
      <p:sp>
        <p:nvSpPr>
          <p:cNvPr id="362" name="Google Shape;36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Nội dung trình bày của em gồm hai phần:</a:t>
            </a:r>
            <a:endParaRPr/>
          </a:p>
          <a:p>
            <a:pPr indent="-171450" lvl="0" marL="171450" rtl="0" algn="l">
              <a:spcBef>
                <a:spcPts val="0"/>
              </a:spcBef>
              <a:spcAft>
                <a:spcPts val="0"/>
              </a:spcAft>
              <a:buClr>
                <a:schemeClr val="dk1"/>
              </a:buClr>
              <a:buSzPts val="1200"/>
              <a:buFont typeface="Calibri"/>
              <a:buChar char="-"/>
            </a:pPr>
            <a:r>
              <a:rPr lang="en-US"/>
              <a:t>Phần 1 nói về những kiến thức mà em đã được học về văn hóa của Tập đoàn Viettel mình</a:t>
            </a:r>
            <a:endParaRPr/>
          </a:p>
          <a:p>
            <a:pPr indent="-171450" lvl="0" marL="171450" rtl="0" algn="l">
              <a:spcBef>
                <a:spcPts val="0"/>
              </a:spcBef>
              <a:spcAft>
                <a:spcPts val="0"/>
              </a:spcAft>
              <a:buClr>
                <a:schemeClr val="dk1"/>
              </a:buClr>
              <a:buSzPts val="1200"/>
              <a:buFont typeface="Calibri"/>
              <a:buChar char="-"/>
            </a:pPr>
            <a:r>
              <a:rPr lang="en-US"/>
              <a:t>Phần 2 nói về quá trình training, bao gồm những kiến thức em đã học được và những kết quả về các bài Lab em đã làm</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24/06/2019</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 Unix Domain Socket được sử dụng rộng rãi trong quá trình giao tiếp và kết nối giữa các process.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Được ứng dụng trong xử lí đa luồng trong mô hình client/server. Với mỗi client kết nối tới, server sẽ tạo ra một tiến trình con xử lí riêng biệt cho client đó. UNIX domain socket là sự lựa chọn tốt cho những chương trình có các luồng sử dụng khác nhau, phù hợp với từng trường hợp cụ thể cho mỗi client.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UNIX domain socket hỗ trợ chuyển file descriptor theo dạng message giữa các process, điều mà các loại IPC khác không có. Việc có thể trao đổi file descriptor giữa các process giúp quản lí, đóng gói thông tin tốt hơn.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Unix Domain Socket tương tự như Internet Domain Socket nhưng các process sử dụng socket được thực hiện trên cùng một Host OS</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Unix Domain Socket biết rằng nó đang thực hiện trên cùng hệ thống nên nó có thể tránh được các bước của Internet Domain Socket như routing chẳng hạn. Do đó, Unix Domain Socket nhanh hơn Internet Socket trong cùng một host.</a:t>
            </a:r>
            <a:endParaRPr/>
          </a:p>
          <a:p>
            <a:pPr indent="0" lvl="0" marL="0" rtl="0" algn="l">
              <a:spcBef>
                <a:spcPts val="0"/>
              </a:spcBef>
              <a:spcAft>
                <a:spcPts val="0"/>
              </a:spcAft>
              <a:buNone/>
            </a:pPr>
            <a:r>
              <a:rPr lang="en-US"/>
              <a:t>Có thể được sử dụng để gửi một file descriptor giữa các process</a:t>
            </a:r>
            <a:endParaRPr/>
          </a:p>
          <a:p>
            <a:pPr indent="0" lvl="0" marL="0" rtl="0" algn="l">
              <a:spcBef>
                <a:spcPts val="0"/>
              </a:spcBef>
              <a:spcAft>
                <a:spcPts val="0"/>
              </a:spcAft>
              <a:buNone/>
            </a:pPr>
            <a:r>
              <a:rPr lang="en-US"/>
              <a:t>Cách sử dụng tương đồng với Internet Domain Socket</a:t>
            </a:r>
            <a:endParaRPr/>
          </a:p>
          <a:p>
            <a:pPr indent="0" lvl="0" marL="0" rtl="0" algn="l">
              <a:spcBef>
                <a:spcPts val="0"/>
              </a:spcBef>
              <a:spcAft>
                <a:spcPts val="0"/>
              </a:spcAft>
              <a:buNone/>
            </a:pPr>
            <a:r>
              <a:t/>
            </a:r>
            <a:endParaRPr/>
          </a:p>
        </p:txBody>
      </p:sp>
      <p:sp>
        <p:nvSpPr>
          <p:cNvPr id="373" name="Google Shape;37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 Unix Domain Socket được sử dụng rộng rãi trong quá trình giao tiếp và kết nối giữa các process.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Được ứng dụng trong xử lí đa luồng trong mô hình client/server. Với mỗi client kết nối tới, server sẽ tạo ra một tiến trình con xử lí riêng biệt cho client đó. UNIX domain socket là sự lựa chọn tốt cho những chương trình có các luồng sử dụng khác nhau, phù hợp với từng trường hợp cụ thể cho mỗi client.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UNIX domain socket hỗ trợ chuyển file descriptor theo dạng message giữa các process, điều mà các loại IPC khác không có. Việc có thể trao đổi file descriptor giữa các process giúp quản lí, đóng gói thông tin tốt hơn.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4" name="Google Shape;38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Max zombie thread: 32751</a:t>
            </a:r>
            <a:endParaRPr/>
          </a:p>
          <a:p>
            <a:pPr indent="0" lvl="0" marL="0" rtl="0" algn="l">
              <a:spcBef>
                <a:spcPts val="0"/>
              </a:spcBef>
              <a:spcAft>
                <a:spcPts val="0"/>
              </a:spcAft>
              <a:buNone/>
            </a:pPr>
            <a:r>
              <a:rPr lang="en-US"/>
              <a:t>Max process: ram/stack size</a:t>
            </a:r>
            <a:br>
              <a:rPr lang="en-US"/>
            </a:br>
            <a:r>
              <a:rPr lang="en-US"/>
              <a:t>stack size 64bit: 8Mb; 32bit: 2Mb</a:t>
            </a:r>
            <a:endParaRPr/>
          </a:p>
          <a:p>
            <a:pPr indent="0" lvl="0" marL="0" rtl="0" algn="l">
              <a:spcBef>
                <a:spcPts val="0"/>
              </a:spcBef>
              <a:spcAft>
                <a:spcPts val="0"/>
              </a:spcAft>
              <a:buNone/>
            </a:pPr>
            <a:r>
              <a:t/>
            </a:r>
            <a:endParaRPr/>
          </a:p>
        </p:txBody>
      </p:sp>
      <p:sp>
        <p:nvSpPr>
          <p:cNvPr id="394" name="Google Shape;39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Joinable thread</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Quá trình kết thúc thread được kernel theo dõi và thu hồi tài nguyên.</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 Mặc định khi tạo 1 thread thì đó là 1 joinable thread.</a:t>
            </a:r>
            <a:endParaRPr/>
          </a:p>
          <a:p>
            <a:pPr indent="0" lvl="0" marL="0" rtl="0" algn="l">
              <a:lnSpc>
                <a:spcPct val="150000"/>
              </a:lnSpc>
              <a:spcBef>
                <a:spcPts val="0"/>
              </a:spcBef>
              <a:spcAft>
                <a:spcPts val="0"/>
              </a:spcAft>
              <a:buNone/>
            </a:pPr>
            <a:r>
              <a:rPr lang="en-US" sz="1200">
                <a:latin typeface="Times New Roman"/>
                <a:ea typeface="Times New Roman"/>
                <a:cs typeface="Times New Roman"/>
                <a:sym typeface="Times New Roman"/>
              </a:rPr>
              <a:t>- Gọi hàm thread_join để thu hồi tài nguyên sau khi thread kết thúc.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Detached thread.</a:t>
            </a:r>
            <a:endParaRPr/>
          </a:p>
          <a:p>
            <a:pPr indent="-171450" lvl="0" marL="171450" rtl="0" algn="l">
              <a:spcBef>
                <a:spcPts val="0"/>
              </a:spcBef>
              <a:spcAft>
                <a:spcPts val="0"/>
              </a:spcAft>
              <a:buClr>
                <a:schemeClr val="dk1"/>
              </a:buClr>
              <a:buSzPts val="1200"/>
              <a:buFont typeface="Calibri"/>
              <a:buChar char="-"/>
            </a:pPr>
            <a:r>
              <a:rPr lang="en-US"/>
              <a:t>Chuyển từ joinable sang detached</a:t>
            </a:r>
            <a:endParaRPr/>
          </a:p>
          <a:p>
            <a:pPr indent="-171450" lvl="0" marL="171450" rtl="0" algn="l">
              <a:spcBef>
                <a:spcPts val="0"/>
              </a:spcBef>
              <a:spcAft>
                <a:spcPts val="0"/>
              </a:spcAft>
              <a:buClr>
                <a:schemeClr val="dk1"/>
              </a:buClr>
              <a:buSzPts val="1200"/>
              <a:buFont typeface="Calibri"/>
              <a:buChar char="-"/>
            </a:pPr>
            <a:r>
              <a:rPr lang="en-US"/>
              <a:t>Kernel tự động thu hồi tài nguyên</a:t>
            </a:r>
            <a:endParaRPr/>
          </a:p>
        </p:txBody>
      </p:sp>
      <p:sp>
        <p:nvSpPr>
          <p:cNvPr id="404" name="Google Shape;40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Mutex là cơ chế khóa tài nguyên mà thread đang sử dụng để bảo vệ tài nguyên.</a:t>
            </a:r>
            <a:br>
              <a:rPr lang="en-US"/>
            </a:br>
            <a:r>
              <a:rPr lang="en-US"/>
              <a:t>Và chỉ có thread khóa mutex mới mở khóa được mutex đó.</a:t>
            </a:r>
            <a:br>
              <a:rPr lang="en-US"/>
            </a:br>
            <a:r>
              <a:rPr lang="en-US"/>
              <a:t>Như vậy, tại 1 thời điểm, chỉ có 1 thread truy cập vùng nhớ chung.</a:t>
            </a:r>
            <a:endParaRPr/>
          </a:p>
        </p:txBody>
      </p:sp>
      <p:sp>
        <p:nvSpPr>
          <p:cNvPr id="414" name="Google Shape;41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Deadlock xảy ra khi thread đang chờ 1 mutex không bao giờ được unlock.</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Xảy ra khi Thread A khóa Mutex1 và vào critical section,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sau đó cố gắng khóa một Mutex2 mà thread B đang giữ.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Trong khi đó, thread B đang khóa Mutex2 và lại cố gắng khóa Mutex1 ở trong critical section.</a:t>
            </a:r>
            <a:endParaRPr/>
          </a:p>
          <a:p>
            <a:pPr indent="0" lvl="0" marL="0" rtl="0" algn="l">
              <a:spcBef>
                <a:spcPts val="0"/>
              </a:spcBef>
              <a:spcAft>
                <a:spcPts val="0"/>
              </a:spcAft>
              <a:buNone/>
            </a:pPr>
            <a:r>
              <a:t/>
            </a:r>
            <a:endParaRPr/>
          </a:p>
        </p:txBody>
      </p:sp>
      <p:sp>
        <p:nvSpPr>
          <p:cNvPr id="425" name="Google Shape;4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Semaphore là cơ chế tín hiệu, cho thread biết tài nguyên có được phép truy cập không.</a:t>
            </a:r>
            <a:br>
              <a:rPr lang="en-US"/>
            </a:br>
            <a:r>
              <a:rPr lang="en-US"/>
              <a:t>Binary semaphore tương tự mutex nhưng điểm khác biệt là số counter semaphore có thể được thay đổi bởi thread khác thread đang sử dụng.</a:t>
            </a:r>
            <a:br>
              <a:rPr lang="en-US"/>
            </a:br>
            <a:r>
              <a:rPr lang="en-US"/>
              <a:t>Counting semaphore cho phép nhiều thread truy cập vùng nhớ miễn là số count &gt; 0</a:t>
            </a:r>
            <a:endParaRPr/>
          </a:p>
        </p:txBody>
      </p:sp>
      <p:sp>
        <p:nvSpPr>
          <p:cNvPr id="436" name="Google Shape;4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Ngoài mutex và semaphore còn có </a:t>
            </a:r>
            <a:r>
              <a:rPr b="1" i="0" lang="en-US" sz="1200">
                <a:solidFill>
                  <a:schemeClr val="dk1"/>
                </a:solidFill>
                <a:latin typeface="Calibri"/>
                <a:ea typeface="Calibri"/>
                <a:cs typeface="Calibri"/>
                <a:sym typeface="Calibri"/>
              </a:rPr>
              <a:t>Sequence Lock:</a:t>
            </a:r>
            <a:endParaRPr/>
          </a:p>
          <a:p>
            <a:pPr indent="0" lvl="0" marL="0" rtl="0" algn="l">
              <a:spcBef>
                <a:spcPts val="0"/>
              </a:spcBef>
              <a:spcAft>
                <a:spcPts val="0"/>
              </a:spcAft>
              <a:buNone/>
            </a:pPr>
            <a:r>
              <a:rPr lang="en-US"/>
              <a:t>Writer làm tăng counter từ 0 mỗi lần lock và unlock</a:t>
            </a:r>
            <a:br>
              <a:rPr lang="en-US"/>
            </a:br>
            <a:r>
              <a:rPr lang="en-US"/>
              <a:t>các reader sẽ kiểm tra counter nếu chẵn thì writer đang không ghi, cho phép đọc. Lẻ thì blocking</a:t>
            </a:r>
            <a:endParaRPr/>
          </a:p>
        </p:txBody>
      </p:sp>
      <p:sp>
        <p:nvSpPr>
          <p:cNvPr id="447" name="Google Shape;44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 Stop&amp;wait: Sau khi gửi gói tin, bên gửi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sẽ dừng lại và đợi cho đến khi nhận được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bản tin ACK báo hiệu của bên nhận xác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nhận gói tin đã đến đích thì mới tiếp tục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gửi các gói tin mới.</a:t>
            </a:r>
            <a:endParaRPr/>
          </a:p>
          <a:p>
            <a:pPr indent="0" lvl="0" marL="0" rtl="0" algn="l">
              <a:spcBef>
                <a:spcPts val="0"/>
              </a:spcBef>
              <a:spcAft>
                <a:spcPts val="0"/>
              </a:spcAft>
              <a:buNone/>
            </a:pPr>
            <a:r>
              <a:t/>
            </a:r>
            <a:endParaRPr/>
          </a:p>
        </p:txBody>
      </p:sp>
      <p:sp>
        <p:nvSpPr>
          <p:cNvPr id="467" name="Google Shape;46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24/06/2019</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Các sự kiện xảy ra ở bên gửi:</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Nhận dữ liệu từ tầng trên</a:t>
            </a:r>
            <a:r>
              <a:rPr lang="en-US" sz="1200">
                <a:solidFill>
                  <a:schemeClr val="dk1"/>
                </a:solidFill>
                <a:latin typeface="Calibri"/>
                <a:ea typeface="Calibri"/>
                <a:cs typeface="Calibri"/>
                <a:sym typeface="Calibri"/>
              </a:rPr>
              <a:t>: Khi nhận được dữ liệu từ lớp trên, bên gửi sẽ kiểm tra sequence number kế tiếp cho segment. Nếu sequence number nằm trong vùng cửa sổ gửi, dữ liệu sẽ được đóng gói và gửi; ngược lại, dữ liệu sẽ được lưu tạm trong bộ đệm hoặc trả lại cho tầng trên để chuyển sau.</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Timeout</a:t>
            </a:r>
            <a:r>
              <a:rPr lang="en-US" sz="1200">
                <a:solidFill>
                  <a:schemeClr val="dk1"/>
                </a:solidFill>
                <a:latin typeface="Calibri"/>
                <a:ea typeface="Calibri"/>
                <a:cs typeface="Calibri"/>
                <a:sym typeface="Calibri"/>
              </a:rPr>
              <a:t>: Timer được sử dụng để đánh dấu các segment bị mất. Mỗi segment sẽ có 1 timer riêng cho nó bởi vì chỉ gửi lại duy nhất 1 segment khi timeout.</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Nhận ACK</a:t>
            </a:r>
            <a:r>
              <a:rPr lang="en-US" sz="1200">
                <a:solidFill>
                  <a:schemeClr val="dk1"/>
                </a:solidFill>
                <a:latin typeface="Calibri"/>
                <a:ea typeface="Calibri"/>
                <a:cs typeface="Calibri"/>
                <a:sym typeface="Calibri"/>
              </a:rPr>
              <a:t>: Nếu 1 ACK được nhận, bên gửi sẽ đánh dấu segment đó đã được nhận, miễn là nó nằm trong window. Nếu segment ACK này dùng để xác nhận cho segment đã gửi có sequence number bằng với send_base của window thì window sẽ trượt lên phía trước đến gói tin chưa được báo nhận mà có sequence number nhỏ nhất. Nếu window di chuyển và có các segment chưa gửi mà có sequence number nằm trong window thì các segment đó sẽ được gửi.</a:t>
            </a:r>
            <a:endParaRPr/>
          </a:p>
          <a:p>
            <a:pPr indent="0" lvl="0" marL="0" rtl="0" algn="l">
              <a:spcBef>
                <a:spcPts val="0"/>
              </a:spcBef>
              <a:spcAft>
                <a:spcPts val="0"/>
              </a:spcAft>
              <a:buNone/>
            </a:pPr>
            <a:r>
              <a:t/>
            </a:r>
            <a:endParaRPr b="1"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i="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Các sự kiện xảy ra ở bên nhận:</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Segment với sequence number nằm trong [rcv_base, rcv_base + N -1] được nhận chính xác</a:t>
            </a:r>
            <a:r>
              <a:rPr lang="en-US" sz="1200">
                <a:solidFill>
                  <a:schemeClr val="dk1"/>
                </a:solidFill>
                <a:latin typeface="Calibri"/>
                <a:ea typeface="Calibri"/>
                <a:cs typeface="Calibri"/>
                <a:sym typeface="Calibri"/>
              </a:rPr>
              <a:t>: Trong trường hợp này, các segment nhận được sẽ rơi vào trong cửa sổ nhận và 1 Selective ACK sẽ được gửi trả tới sender. Nếu các segment trước nó chưa được nhận thì nó sẽ được đưa vào bộ đệm. Nếu segment nhận được có sequence number bằng với rcv_window thì segment và các segment đã được đưa vào bộ đệm sẽ cùng được gửi lên lớp trên. Window sau đó sẽ di chuyển bằng số segment đã di chuyển lên lớp trên.</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Segment với sequence number nằm trong [rcv_base – N, rcv_base -1] đã được nhận thành công</a:t>
            </a:r>
            <a:r>
              <a:rPr lang="en-US" sz="1200">
                <a:solidFill>
                  <a:schemeClr val="dk1"/>
                </a:solidFill>
                <a:latin typeface="Calibri"/>
                <a:ea typeface="Calibri"/>
                <a:cs typeface="Calibri"/>
                <a:sym typeface="Calibri"/>
              </a:rPr>
              <a:t>: Trong trường hợp này, 1 ACK phải được tạo và gửi mặc dù segment này đã được acknowledged trước đó.</a:t>
            </a:r>
            <a:endParaRPr/>
          </a:p>
          <a:p>
            <a:pPr indent="0" lvl="0" marL="0" rtl="0" algn="l">
              <a:spcBef>
                <a:spcPts val="0"/>
              </a:spcBef>
              <a:spcAft>
                <a:spcPts val="0"/>
              </a:spcAft>
              <a:buNone/>
            </a:pPr>
            <a:r>
              <a:rPr i="1" lang="en-US" sz="1200">
                <a:solidFill>
                  <a:schemeClr val="dk1"/>
                </a:solidFill>
                <a:latin typeface="Calibri"/>
                <a:ea typeface="Calibri"/>
                <a:cs typeface="Calibri"/>
                <a:sym typeface="Calibri"/>
              </a:rPr>
              <a:t>Các trường hợp còn lại</a:t>
            </a:r>
            <a:r>
              <a:rPr lang="en-US" sz="1200">
                <a:solidFill>
                  <a:schemeClr val="dk1"/>
                </a:solidFill>
                <a:latin typeface="Calibri"/>
                <a:ea typeface="Calibri"/>
                <a:cs typeface="Calibri"/>
                <a:sym typeface="Calibri"/>
              </a:rPr>
              <a:t>: Bỏ qua các gói tin đến.</a:t>
            </a:r>
            <a:endParaRPr/>
          </a:p>
          <a:p>
            <a:pPr indent="0" lvl="0" marL="0" rtl="0" algn="l">
              <a:spcBef>
                <a:spcPts val="0"/>
              </a:spcBef>
              <a:spcAft>
                <a:spcPts val="0"/>
              </a:spcAft>
              <a:buNone/>
            </a:pPr>
            <a:r>
              <a:t/>
            </a:r>
            <a:endParaRPr/>
          </a:p>
        </p:txBody>
      </p:sp>
      <p:sp>
        <p:nvSpPr>
          <p:cNvPr id="490" name="Google Shape;49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Sau Nghị quyết Đại hội Đảng toàn quốc lần thứ VI (06/1986) đã quyết định đường lối đổi mới đất nước, chủ trương phát triển nền kinh tế nhiều thành phần vận hành theo cơ chế thị trường, có sự quản lý của Nhà nước theo định hướng xã hội chủ nghĩa. Quân đội ngoài các chức năng chiến đấu thì trong thời bình tích cực tham gia lao động sản xuất, đóng góp hiệu quả cho nền kinh tế xã hội đất nước.</a:t>
            </a:r>
            <a:endParaRPr/>
          </a:p>
          <a:p>
            <a:pPr indent="0" lvl="0" marL="0" rtl="0" algn="l">
              <a:spcBef>
                <a:spcPts val="0"/>
              </a:spcBef>
              <a:spcAft>
                <a:spcPts val="0"/>
              </a:spcAft>
              <a:buNone/>
            </a:pPr>
            <a:r>
              <a:rPr lang="en-US"/>
              <a:t>Từ những căn cứ đó, Binh chủng Thông tin liên lạc đã lập luận chứng kinh tế kĩ thuật báo cáo Bộ Quốc phòng và các cơ quan chức năng nhà nước về việc thành lập Tổng Công ty điện tử và thiết bị thông tin vào năm 1989, tiền thân của Tập đoàn hiện nay. Trải qua gần 30 năm, tập đoàn đã đánh dấu những mốc son lịch sử của mình, trong đó có 6 mốc son mà em trình bày trên slide:</a:t>
            </a:r>
            <a:endParaRPr/>
          </a:p>
          <a:p>
            <a:pPr indent="-171450" lvl="0" marL="171450" rtl="0" algn="l">
              <a:spcBef>
                <a:spcPts val="0"/>
              </a:spcBef>
              <a:spcAft>
                <a:spcPts val="0"/>
              </a:spcAft>
              <a:buClr>
                <a:schemeClr val="dk1"/>
              </a:buClr>
              <a:buSzPts val="1200"/>
              <a:buFont typeface="Calibri"/>
              <a:buChar char="-"/>
            </a:pPr>
            <a:r>
              <a:rPr lang="en-US"/>
              <a:t>1. Năm 1989, Thành lập Tổng công ty Điện tử thiết bị thông tin trực thuộc Bộ Tư lệnh thông tin liên lạc</a:t>
            </a:r>
            <a:endParaRPr/>
          </a:p>
          <a:p>
            <a:pPr indent="-171450" lvl="0" marL="171450" rtl="0" algn="l">
              <a:spcBef>
                <a:spcPts val="0"/>
              </a:spcBef>
              <a:spcAft>
                <a:spcPts val="0"/>
              </a:spcAft>
              <a:buClr>
                <a:schemeClr val="dk1"/>
              </a:buClr>
              <a:buSzPts val="1200"/>
              <a:buFont typeface="Calibri"/>
              <a:buChar char="-"/>
            </a:pPr>
            <a:r>
              <a:rPr lang="en-US"/>
              <a:t>2. Năm 1995, Tổng công ty đổi tên thành công ty điện tử - viễn thông Quân đội. </a:t>
            </a:r>
            <a:endParaRPr/>
          </a:p>
          <a:p>
            <a:pPr indent="-171450" lvl="0" marL="171450" rtl="0" algn="l">
              <a:spcBef>
                <a:spcPts val="0"/>
              </a:spcBef>
              <a:spcAft>
                <a:spcPts val="0"/>
              </a:spcAft>
              <a:buClr>
                <a:schemeClr val="dk1"/>
              </a:buClr>
              <a:buSzPts val="1200"/>
              <a:buFont typeface="Calibri"/>
              <a:buChar char="-"/>
            </a:pPr>
            <a:r>
              <a:rPr lang="en-US"/>
              <a:t>3. Năm 2004, Điều chuyển công ty từ Binh chủng Thông tin Liên lạc về trực thuộc Bộ Quốc phòng với tên gọi là Công ty viễn thông Quân đội</a:t>
            </a:r>
            <a:endParaRPr/>
          </a:p>
          <a:p>
            <a:pPr indent="-171450" lvl="0" marL="171450" rtl="0" algn="l">
              <a:spcBef>
                <a:spcPts val="0"/>
              </a:spcBef>
              <a:spcAft>
                <a:spcPts val="0"/>
              </a:spcAft>
              <a:buClr>
                <a:schemeClr val="dk1"/>
              </a:buClr>
              <a:buSzPts val="1200"/>
              <a:buFont typeface="Calibri"/>
              <a:buChar char="-"/>
            </a:pPr>
            <a:r>
              <a:rPr lang="en-US"/>
              <a:t>4. Năm 2005, Thành lập Tổng công ty viễn thông quân đội</a:t>
            </a:r>
            <a:endParaRPr/>
          </a:p>
          <a:p>
            <a:pPr indent="-171450" lvl="0" marL="171450" rtl="0" algn="l">
              <a:spcBef>
                <a:spcPts val="0"/>
              </a:spcBef>
              <a:spcAft>
                <a:spcPts val="0"/>
              </a:spcAft>
              <a:buClr>
                <a:schemeClr val="dk1"/>
              </a:buClr>
              <a:buSzPts val="1200"/>
              <a:buFont typeface="Calibri"/>
              <a:buChar char="-"/>
            </a:pPr>
            <a:r>
              <a:rPr lang="en-US"/>
              <a:t>5. Năm 2009, Thủ tướng ký quyết định thành lập Tập đoàn viễn thông Quân đội</a:t>
            </a:r>
            <a:endParaRPr/>
          </a:p>
          <a:p>
            <a:pPr indent="-171450" lvl="0" marL="171450" rtl="0" algn="l">
              <a:spcBef>
                <a:spcPts val="0"/>
              </a:spcBef>
              <a:spcAft>
                <a:spcPts val="0"/>
              </a:spcAft>
              <a:buClr>
                <a:schemeClr val="dk1"/>
              </a:buClr>
              <a:buSzPts val="1200"/>
              <a:buFont typeface="Calibri"/>
              <a:buChar char="-"/>
            </a:pPr>
            <a:r>
              <a:rPr lang="en-US"/>
              <a:t>6. Năm 2018, Đổi tên thành Tập đoàn công nghiệp viễn thông quân đội</a:t>
            </a:r>
            <a:endParaRPr/>
          </a:p>
          <a:p>
            <a:pPr indent="-95250" lvl="0" marL="171450" rtl="0" algn="l">
              <a:spcBef>
                <a:spcPts val="0"/>
              </a:spcBef>
              <a:spcAft>
                <a:spcPts val="0"/>
              </a:spcAft>
              <a:buClr>
                <a:schemeClr val="dk1"/>
              </a:buClr>
              <a:buSzPts val="1200"/>
              <a:buFont typeface="Calibri"/>
              <a:buNone/>
            </a:pPr>
            <a:r>
              <a:t/>
            </a:r>
            <a:endParaRPr/>
          </a:p>
        </p:txBody>
      </p:sp>
      <p:sp>
        <p:nvSpPr>
          <p:cNvPr id="123" name="Google Shape;123;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24/06/2019</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Calibri"/>
                <a:ea typeface="Calibri"/>
                <a:cs typeface="Calibri"/>
                <a:sym typeface="Calibri"/>
              </a:rPr>
              <a:t>Tập đoàn Viễn thông Quân Đội VIETTEL</a:t>
            </a:r>
            <a:endParaRPr/>
          </a:p>
          <a:p>
            <a:pPr indent="0" lvl="1" marL="457200" rtl="0" algn="l">
              <a:spcBef>
                <a:spcPts val="0"/>
              </a:spcBef>
              <a:spcAft>
                <a:spcPts val="0"/>
              </a:spcAft>
              <a:buNone/>
            </a:pPr>
            <a:r>
              <a:rPr lang="en-US">
                <a:latin typeface="Calibri"/>
                <a:ea typeface="Calibri"/>
                <a:cs typeface="Calibri"/>
                <a:sym typeface="Calibri"/>
              </a:rPr>
              <a:t>Trụ sở: Số 1, Trần Hữu Dực, Mỹ Đình, Từ Liêm, Hà Nội</a:t>
            </a:r>
            <a:endParaRPr>
              <a:latin typeface="Calibri"/>
              <a:ea typeface="Calibri"/>
              <a:cs typeface="Calibri"/>
              <a:sym typeface="Calibri"/>
            </a:endParaRPr>
          </a:p>
          <a:p>
            <a:pPr indent="0" lvl="1" marL="457200" rtl="0" algn="l">
              <a:spcBef>
                <a:spcPts val="0"/>
              </a:spcBef>
              <a:spcAft>
                <a:spcPts val="0"/>
              </a:spcAft>
              <a:buNone/>
            </a:pPr>
            <a:r>
              <a:rPr lang="en-US">
                <a:latin typeface="Calibri"/>
                <a:ea typeface="Calibri"/>
                <a:cs typeface="Calibri"/>
                <a:sym typeface="Calibri"/>
              </a:rPr>
              <a:t>Cơ quan sáng lập: Bộ Quốc Phòng</a:t>
            </a:r>
            <a:endParaRPr>
              <a:latin typeface="Calibri"/>
              <a:ea typeface="Calibri"/>
              <a:cs typeface="Calibri"/>
              <a:sym typeface="Calibri"/>
            </a:endParaRPr>
          </a:p>
          <a:p>
            <a:pPr indent="0" lvl="1" marL="457200" rtl="0" algn="l">
              <a:spcBef>
                <a:spcPts val="0"/>
              </a:spcBef>
              <a:spcAft>
                <a:spcPts val="0"/>
              </a:spcAft>
              <a:buNone/>
            </a:pPr>
            <a:r>
              <a:rPr lang="en-US">
                <a:latin typeface="Calibri"/>
                <a:ea typeface="Calibri"/>
                <a:cs typeface="Calibri"/>
                <a:sym typeface="Calibri"/>
              </a:rPr>
              <a:t>Ngày thành lập: 14/12/2009</a:t>
            </a:r>
            <a:endParaRPr b="1">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Tổng Giám đốc: Thiếu tướng Lê Đăng Dũng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Thiếu tướng Hoàng Sơn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Đại tá Nguyễn Đình Chiến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Đại tá Nguyễn Thanh Nam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Đại tá Đỗ Minh Phương</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Phó Tổng Giám đốc: Thượng tá Tào Đức Thắng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latin typeface="Times New Roman"/>
                <a:ea typeface="Times New Roman"/>
                <a:cs typeface="Times New Roman"/>
                <a:sym typeface="Times New Roman"/>
              </a:rPr>
              <a:t>Tổng công ty Công nghiệp Công nghệ cao Viettel là đơn vị hạch toán phụ thuộc, trực thuộc Tập đoàn Công nghiệp - Viễn thông Quân đội; thực hiện chức năng Nghiên cứu, phát triển, chế tạo, sản xuất, sửa chữa; kinh doanh sản phẩm, dịch vụ; cho thuê, xuất khẩu, nhập khẩu hàng lưỡng dụng </a:t>
            </a:r>
            <a:r>
              <a:rPr i="1" lang="en-US" sz="1200">
                <a:latin typeface="Times New Roman"/>
                <a:ea typeface="Times New Roman"/>
                <a:cs typeface="Times New Roman"/>
                <a:sym typeface="Times New Roman"/>
              </a:rPr>
              <a:t>(trang thiết bị kỹ thuật, dịch vụ, vật tư, hàng hóa, có thể sử dụng cho quốc phòng và cả trong lĩnh vực kinh tế  xã hội</a:t>
            </a:r>
            <a:r>
              <a:rPr lang="en-US" sz="1200">
                <a:latin typeface="Times New Roman"/>
                <a:ea typeface="Times New Roman"/>
                <a:cs typeface="Times New Roman"/>
                <a:sym typeface="Times New Roman"/>
              </a:rPr>
              <a:t>.</a:t>
            </a:r>
            <a:br>
              <a:rPr lang="en-US" sz="1200">
                <a:latin typeface="Times New Roman"/>
                <a:ea typeface="Times New Roman"/>
                <a:cs typeface="Times New Roman"/>
                <a:sym typeface="Times New Roman"/>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57" name="Google Shape;157;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24/06/2019</a:t>
            </a:r>
            <a:endParaRPr/>
          </a:p>
        </p:txBody>
      </p:sp>
      <p:sp>
        <p:nvSpPr>
          <p:cNvPr id="158" name="Google Shape;15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Logo VIETTEL được thiết kế dựa trên ý tưởng lấy từ hình tượng dấu ngoặc kép. Khi bạn trân trọng câu nói của ai đó, bạn sẽ trích dẫn trong dấu ngoặc kép. VIETTEL quan tâm và trân trọng từng nhu cầu cá nhân của mỗi khách hàng. Đây cũng chính là nội dung của câu khẩu hiệu của VIETTEL: Hãy nói theo cách của bạn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Hình elip được thiết kế đi từ nét nhỏ đến nét lớn, nét lớn lại đến nét nhỏ, biểu tượng cho sự chuyển động liên tục, âm dương hòa quyện. Khối chữ VIETTEL được thiết kế có sự liên kết - gắn kết, đồng long, kề vai sát cánh các thành viên trong Tập đoàn.</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Màu xanh thiên thanh, màu của khát vọng vươn lên.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Màu vàng biểu thị cho đất, màu của sự đầm ấm.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Màu trắng biểu thị con người, thể hiện sự chân thành.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Thiên thời – Địa lợi – Nhân hoà, sự phát triến bền vững của Tập đoàn.</a:t>
            </a:r>
            <a:endParaRPr/>
          </a:p>
          <a:p>
            <a:pPr indent="0" lvl="0" marL="0" rtl="0" algn="l">
              <a:spcBef>
                <a:spcPts val="0"/>
              </a:spcBef>
              <a:spcAft>
                <a:spcPts val="0"/>
              </a:spcAft>
              <a:buNone/>
            </a:pPr>
            <a:r>
              <a:t/>
            </a:r>
            <a:endParaRPr/>
          </a:p>
        </p:txBody>
      </p:sp>
      <p:sp>
        <p:nvSpPr>
          <p:cNvPr id="168" name="Google Shape;16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Nét văn hoá của Viettel là sự kết hợp hài hoà hai phong cách </a:t>
            </a:r>
            <a:r>
              <a:rPr b="1" i="1" lang="en-US" sz="1200">
                <a:solidFill>
                  <a:schemeClr val="dk1"/>
                </a:solidFill>
                <a:latin typeface="Calibri"/>
                <a:ea typeface="Calibri"/>
                <a:cs typeface="Calibri"/>
                <a:sym typeface="Calibri"/>
              </a:rPr>
              <a:t>hướng ngoại</a:t>
            </a:r>
            <a:r>
              <a:rPr lang="en-US" sz="1200">
                <a:solidFill>
                  <a:schemeClr val="dk1"/>
                </a:solidFill>
                <a:latin typeface="Calibri"/>
                <a:ea typeface="Calibri"/>
                <a:cs typeface="Calibri"/>
                <a:sym typeface="Calibri"/>
              </a:rPr>
              <a:t> và </a:t>
            </a:r>
            <a:r>
              <a:rPr b="1" i="1" lang="en-US" sz="1200">
                <a:solidFill>
                  <a:schemeClr val="dk1"/>
                </a:solidFill>
                <a:latin typeface="Calibri"/>
                <a:ea typeface="Calibri"/>
                <a:cs typeface="Calibri"/>
                <a:sym typeface="Calibri"/>
              </a:rPr>
              <a:t>hướng nội</a:t>
            </a:r>
            <a:r>
              <a:rPr lang="en-US" sz="1200">
                <a:solidFill>
                  <a:schemeClr val="dk1"/>
                </a:solidFill>
                <a:latin typeface="Calibri"/>
                <a:ea typeface="Calibri"/>
                <a:cs typeface="Calibri"/>
                <a:sym typeface="Calibri"/>
              </a:rPr>
              <a:t>, với đặc trưng là sự phối hợp của hai tính chất kiểu văn hoá tổ chức </a:t>
            </a:r>
            <a:r>
              <a:rPr b="1" i="1" lang="en-US" sz="1200">
                <a:solidFill>
                  <a:schemeClr val="dk1"/>
                </a:solidFill>
                <a:latin typeface="Calibri"/>
                <a:ea typeface="Calibri"/>
                <a:cs typeface="Calibri"/>
                <a:sym typeface="Calibri"/>
              </a:rPr>
              <a:t>doanh nhân</a:t>
            </a:r>
            <a:r>
              <a:rPr lang="en-US" sz="1200">
                <a:solidFill>
                  <a:schemeClr val="dk1"/>
                </a:solidFill>
                <a:latin typeface="Calibri"/>
                <a:ea typeface="Calibri"/>
                <a:cs typeface="Calibri"/>
                <a:sym typeface="Calibri"/>
              </a:rPr>
              <a:t> và </a:t>
            </a:r>
            <a:r>
              <a:rPr b="1" i="1" lang="en-US" sz="1200">
                <a:solidFill>
                  <a:schemeClr val="dk1"/>
                </a:solidFill>
                <a:latin typeface="Calibri"/>
                <a:ea typeface="Calibri"/>
                <a:cs typeface="Calibri"/>
                <a:sym typeface="Calibri"/>
              </a:rPr>
              <a:t>chuyên nghiệp</a:t>
            </a:r>
            <a:r>
              <a:rPr lang="en-US" sz="1200">
                <a:solidFill>
                  <a:schemeClr val="dk1"/>
                </a:solidFill>
                <a:latin typeface="Calibri"/>
                <a:ea typeface="Calibri"/>
                <a:cs typeface="Calibri"/>
                <a:sym typeface="Calibri"/>
              </a:rPr>
              <a:t>. Đây là niềm tự hào mà mỗi nhân viên Viettel đều cảm nhận và tự giác tuân thủ thực hiện để xây dựng và phát triển truyền thống tốt đẹp, khẳng định một phong cách riêng, một văn hoá tổ chức của chính mình.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Nét văn hoá của Viettel đã được khẳng định và được đúc kết thành 8 giá trị cốt lõi của Viettel:</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78" name="Google Shape;1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Mô hình của Tổng công ty được biểu diễn ở sơ đồ như trên, bao gồm:</a:t>
            </a:r>
            <a:endParaRPr/>
          </a:p>
          <a:p>
            <a:pPr indent="-228600" lvl="0" marL="228600" rtl="0" algn="l">
              <a:spcBef>
                <a:spcPts val="0"/>
              </a:spcBef>
              <a:spcAft>
                <a:spcPts val="0"/>
              </a:spcAft>
              <a:buClr>
                <a:schemeClr val="dk1"/>
              </a:buClr>
              <a:buSzPts val="1200"/>
              <a:buFont typeface="Calibri"/>
              <a:buAutoNum type="arabicPeriod"/>
            </a:pPr>
            <a:r>
              <a:rPr lang="en-US"/>
              <a:t>Ban giám đốc: Gồm 1 Tổng giám đốc và 4 phó Tổng giám đốc</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Tổng Giám đốc: Đồng chí Trung tá Nguyễn Vũ Hà</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Đồng chí Trung tá Đỗ Thanh Hải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Đồng chí Thiếu tá Nguyễn Cương Hoàng</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Phó Tổng Giám đốc: Đồng chí Thiếu tá Nguyễn Minh Quang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Phó Tổng Giám đốc: Đồng chí Đại úy Đào Vũ Kiên</a:t>
            </a:r>
            <a:endParaRPr sz="1200">
              <a:solidFill>
                <a:schemeClr val="dk1"/>
              </a:solidFill>
              <a:latin typeface="Calibri"/>
              <a:ea typeface="Calibri"/>
              <a:cs typeface="Calibri"/>
              <a:sym typeface="Calibri"/>
            </a:endParaRPr>
          </a:p>
          <a:p>
            <a:pPr indent="-228600" lvl="0" marL="228600" rtl="0" algn="l">
              <a:spcBef>
                <a:spcPts val="0"/>
              </a:spcBef>
              <a:spcAft>
                <a:spcPts val="0"/>
              </a:spcAft>
              <a:buClr>
                <a:schemeClr val="dk1"/>
              </a:buClr>
              <a:buSzPts val="1200"/>
              <a:buFont typeface="Calibri"/>
              <a:buAutoNum type="arabicPeriod" startAt="2"/>
            </a:pPr>
            <a:r>
              <a:rPr lang="en-US"/>
              <a:t>Khối cơ quan của Tổng công ty: Gồm các phòng ban nắm giữ vai trò quản lý ngành dọc đối với Tổng công ty, chịu trách nhiệm báo cáo trực tiếp với Ban TGĐ</a:t>
            </a:r>
            <a:endParaRPr/>
          </a:p>
          <a:p>
            <a:pPr indent="-228600" lvl="0" marL="228600" rtl="0" algn="l">
              <a:spcBef>
                <a:spcPts val="0"/>
              </a:spcBef>
              <a:spcAft>
                <a:spcPts val="0"/>
              </a:spcAft>
              <a:buClr>
                <a:schemeClr val="dk1"/>
              </a:buClr>
              <a:buSzPts val="1200"/>
              <a:buFont typeface="Calibri"/>
              <a:buAutoNum type="arabicPeriod" startAt="2"/>
            </a:pPr>
            <a:r>
              <a:rPr lang="en-US"/>
              <a:t>Các khối: Bao gồm các khối thuộc các lĩnh vực quan tâm lớn của Tổng công ty</a:t>
            </a:r>
            <a:endParaRPr/>
          </a:p>
          <a:p>
            <a:pPr indent="-171450" lvl="0" marL="171450" rtl="0" algn="l">
              <a:spcBef>
                <a:spcPts val="0"/>
              </a:spcBef>
              <a:spcAft>
                <a:spcPts val="0"/>
              </a:spcAft>
              <a:buClr>
                <a:schemeClr val="dk1"/>
              </a:buClr>
              <a:buSzPts val="1200"/>
              <a:buFont typeface="Calibri"/>
              <a:buChar char="-"/>
            </a:pPr>
            <a:r>
              <a:rPr lang="en-US"/>
              <a:t>Khối 1: Có nền tảng quân sự, trong đó gồm các trung tâm như Trung tâm Radar, trung tâm thông tin và điện tử tác chiến, trung tâm mô hình mô phỏng,…</a:t>
            </a:r>
            <a:endParaRPr/>
          </a:p>
          <a:p>
            <a:pPr indent="-171450" lvl="0" marL="171450" rtl="0" algn="l">
              <a:spcBef>
                <a:spcPts val="0"/>
              </a:spcBef>
              <a:spcAft>
                <a:spcPts val="0"/>
              </a:spcAft>
              <a:buClr>
                <a:schemeClr val="dk1"/>
              </a:buClr>
              <a:buSzPts val="1200"/>
              <a:buFont typeface="Calibri"/>
              <a:buChar char="-"/>
            </a:pPr>
            <a:r>
              <a:rPr lang="en-US"/>
              <a:t>Khối 2: Có nên tảng dân sự, trong có gồm các trung tâm như trung tâm nghiên cứu thiết bị VTBR, trung tâm công nghệ truyền dẫn, trung tâm smart connect,…</a:t>
            </a:r>
            <a:endParaRPr/>
          </a:p>
          <a:p>
            <a:pPr indent="-171450" lvl="0" marL="171450" rtl="0" algn="l">
              <a:spcBef>
                <a:spcPts val="0"/>
              </a:spcBef>
              <a:spcAft>
                <a:spcPts val="0"/>
              </a:spcAft>
              <a:buClr>
                <a:schemeClr val="dk1"/>
              </a:buClr>
              <a:buSzPts val="1200"/>
              <a:buFont typeface="Calibri"/>
              <a:buChar char="-"/>
            </a:pPr>
            <a:r>
              <a:rPr lang="en-US"/>
              <a:t>Khối 3 là khối sáng tạo</a:t>
            </a:r>
            <a:endParaRPr/>
          </a:p>
          <a:p>
            <a:pPr indent="0" lvl="0" marL="0" rtl="0" algn="l">
              <a:spcBef>
                <a:spcPts val="0"/>
              </a:spcBef>
              <a:spcAft>
                <a:spcPts val="0"/>
              </a:spcAft>
              <a:buClr>
                <a:schemeClr val="dk1"/>
              </a:buClr>
              <a:buSzPts val="1200"/>
              <a:buFont typeface="Calibri"/>
              <a:buNone/>
            </a:pPr>
            <a:r>
              <a:rPr lang="en-US"/>
              <a:t>Ngoài các trung tâm thuộc các khối ra thì còn có các trung tâm khác như: Trung tâm Kinh doanh, trung tâm mua sắm, trung tâm đảm bảo chất lượng và trung tâm nghiên cứu công nghệ cao.</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Trung tâm kĩ thuật công nghệ thuộc khối 2 – Nền tảng Dân sự</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sz="1200">
                <a:latin typeface="Times New Roman"/>
                <a:ea typeface="Times New Roman"/>
                <a:cs typeface="Times New Roman"/>
                <a:sym typeface="Times New Roman"/>
              </a:rPr>
              <a:t>Tổng công ty Công nghiệp Công nghệ cao Viettel là đơn vị hạch toán phụ thuộc, trực thuộc Tập đoàn Công nghiệp - Viễn thông Quân đội</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Nhiệm vụ: </a:t>
            </a:r>
            <a:endParaRPr/>
          </a:p>
          <a:p>
            <a:pPr indent="0" lvl="0" marL="0" rtl="0" algn="l">
              <a:spcBef>
                <a:spcPts val="0"/>
              </a:spcBef>
              <a:spcAft>
                <a:spcPts val="0"/>
              </a:spcAft>
              <a:buNone/>
            </a:pPr>
            <a:r>
              <a:rPr lang="en-US" sz="1200">
                <a:latin typeface="Times New Roman"/>
                <a:ea typeface="Times New Roman"/>
                <a:cs typeface="Times New Roman"/>
                <a:sym typeface="Times New Roman"/>
              </a:rPr>
              <a:t>- Thực hiện toàn trình (Nghiên cứu thị trường – Phát triển sản phẩm  Sản xuất  Xúc tiến  Bán hàng  Triển khai, chuyển giao  Chăm sóc khách hàng) các sản phẩm/dự án công nghệ cao về quân sự và dân sự.</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 Chịu trách nhiệm về hiệu quả kinh doanh, doanh thu, lợi nhuận và chi phí của TCT trước Chủ tịch, Tổng giám đốc Tập đoàn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Pool trong mô hình Tổng công ty: Mục đích của pool trong mô hình Tổng công ty là để sử dụng, tận dụng tối đa nguồn lực của Tổng công ty. Bởi vì người thuộc pool có thể chọn dự án mình mong muốn join, đồng thời nhân sự trong pool có thể dễ dàng điều chuyển sang dự án khác sau khi dự án đã hoàn thành. Điều này vừa giúp Tổng công ty tận dụng được tối đa nguồn nhân lực và còn giúp mỗi cá nhân trong pool có thể học hỏi được nhiều hơn khi tham gia nhiều dự án khác nhau.</a:t>
            </a:r>
            <a:endParaRPr/>
          </a:p>
          <a:p>
            <a:pPr indent="0" lvl="0" marL="0" rtl="0" algn="l">
              <a:spcBef>
                <a:spcPts val="0"/>
              </a:spcBef>
              <a:spcAft>
                <a:spcPts val="0"/>
              </a:spcAft>
              <a:buClr>
                <a:schemeClr val="dk1"/>
              </a:buClr>
              <a:buSzPts val="1200"/>
              <a:buFont typeface="Calibri"/>
              <a:buNone/>
            </a:pPr>
            <a:r>
              <a:rPr lang="en-US"/>
              <a:t>Trong pool gồm có các trung tâm như: Trung tâm KT Công nghệ, Phòng quản lý sản xuất, Trung tâm dịch vụ sau bán hàng, phòng đảm bảo chất lượng và phòng tổng hợp</a:t>
            </a:r>
            <a:endParaRPr/>
          </a:p>
        </p:txBody>
      </p:sp>
      <p:sp>
        <p:nvSpPr>
          <p:cNvPr id="236" name="Google Shape;2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914400" y="1600201"/>
            <a:ext cx="10363200" cy="14700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914400" y="2819400"/>
            <a:ext cx="8534400" cy="1752600"/>
          </a:xfrm>
          <a:prstGeom prst="rect">
            <a:avLst/>
          </a:prstGeom>
          <a:noFill/>
          <a:ln>
            <a:noFill/>
          </a:ln>
        </p:spPr>
        <p:txBody>
          <a:bodyPr anchorCtr="0" anchor="t" bIns="45700" lIns="91425" spcFirstLastPara="1" rIns="91425" wrap="square" tIns="45700">
            <a:normAutofit/>
          </a:bodyPr>
          <a:lstStyle>
            <a:lvl1pPr lvl="0" algn="l">
              <a:spcBef>
                <a:spcPts val="667"/>
              </a:spcBef>
              <a:spcAft>
                <a:spcPts val="0"/>
              </a:spcAft>
              <a:buSzPts val="3333"/>
              <a:buNone/>
              <a:defRPr sz="3333">
                <a:solidFill>
                  <a:srgbClr val="888888"/>
                </a:solidFill>
              </a:defRPr>
            </a:lvl1pPr>
            <a:lvl2pPr lvl="1" algn="ctr">
              <a:spcBef>
                <a:spcPts val="747"/>
              </a:spcBef>
              <a:spcAft>
                <a:spcPts val="0"/>
              </a:spcAft>
              <a:buSzPts val="3733"/>
              <a:buNone/>
              <a:defRPr>
                <a:solidFill>
                  <a:srgbClr val="888888"/>
                </a:solidFill>
              </a:defRPr>
            </a:lvl2pPr>
            <a:lvl3pPr lvl="2" algn="ctr">
              <a:spcBef>
                <a:spcPts val="640"/>
              </a:spcBef>
              <a:spcAft>
                <a:spcPts val="0"/>
              </a:spcAft>
              <a:buSzPts val="3200"/>
              <a:buNone/>
              <a:defRPr>
                <a:solidFill>
                  <a:srgbClr val="888888"/>
                </a:solidFill>
              </a:defRPr>
            </a:lvl3pPr>
            <a:lvl4pPr lvl="3" algn="ctr">
              <a:spcBef>
                <a:spcPts val="533"/>
              </a:spcBef>
              <a:spcAft>
                <a:spcPts val="0"/>
              </a:spcAft>
              <a:buSzPts val="2667"/>
              <a:buNone/>
              <a:defRPr>
                <a:solidFill>
                  <a:srgbClr val="888888"/>
                </a:solidFill>
              </a:defRPr>
            </a:lvl4pPr>
            <a:lvl5pPr lvl="4" algn="ctr">
              <a:spcBef>
                <a:spcPts val="533"/>
              </a:spcBef>
              <a:spcAft>
                <a:spcPts val="0"/>
              </a:spcAft>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8" name="Google Shape;18;p37"/>
          <p:cNvSpPr txBox="1"/>
          <p:nvPr>
            <p:ph idx="10" type="dt"/>
          </p:nvPr>
        </p:nvSpPr>
        <p:spPr>
          <a:xfrm>
            <a:off x="8026400" y="6010275"/>
            <a:ext cx="1524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2032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4114801" y="-1904998"/>
            <a:ext cx="3962399"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285037" y="1828803"/>
            <a:ext cx="5851525"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697037" y="-812798"/>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4533"/>
              <a:buFont typeface="Arial"/>
              <a:buNone/>
              <a:defRPr sz="45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609600" y="1600202"/>
            <a:ext cx="10972800" cy="3962399"/>
          </a:xfrm>
          <a:prstGeom prst="rect">
            <a:avLst/>
          </a:prstGeom>
          <a:noFill/>
          <a:ln>
            <a:noFill/>
          </a:ln>
        </p:spPr>
        <p:txBody>
          <a:bodyPr anchorCtr="0" anchor="t" bIns="45700" lIns="91425" spcFirstLastPara="1" rIns="91425" wrap="square" tIns="45700">
            <a:normAutofit/>
          </a:bodyPr>
          <a:lstStyle>
            <a:lvl1pPr indent="-440245" lvl="0" marL="457200" algn="l">
              <a:spcBef>
                <a:spcPts val="667"/>
              </a:spcBef>
              <a:spcAft>
                <a:spcPts val="0"/>
              </a:spcAft>
              <a:buSzPts val="3333"/>
              <a:buChar char="▪"/>
              <a:defRPr sz="3333">
                <a:solidFill>
                  <a:srgbClr val="4F5153"/>
                </a:solidFill>
              </a:defRPr>
            </a:lvl1pPr>
            <a:lvl2pPr indent="-431800" lvl="1" marL="914400" algn="l">
              <a:spcBef>
                <a:spcPts val="640"/>
              </a:spcBef>
              <a:spcAft>
                <a:spcPts val="0"/>
              </a:spcAft>
              <a:buSzPts val="3200"/>
              <a:buChar char="▪"/>
              <a:defRPr sz="3200">
                <a:solidFill>
                  <a:schemeClr val="accent1"/>
                </a:solidFill>
              </a:defRPr>
            </a:lvl2pPr>
            <a:lvl3pPr indent="-423354" lvl="2" marL="1371600" algn="l">
              <a:spcBef>
                <a:spcPts val="613"/>
              </a:spcBef>
              <a:spcAft>
                <a:spcPts val="0"/>
              </a:spcAft>
              <a:buSzPts val="3067"/>
              <a:buChar char="▪"/>
              <a:defRPr sz="3067">
                <a:solidFill>
                  <a:schemeClr val="accent1"/>
                </a:solidFill>
              </a:defRPr>
            </a:lvl3pPr>
            <a:lvl4pPr indent="-414845" lvl="3" marL="1828800" algn="l">
              <a:spcBef>
                <a:spcPts val="587"/>
              </a:spcBef>
              <a:spcAft>
                <a:spcPts val="0"/>
              </a:spcAft>
              <a:buSzPts val="2933"/>
              <a:buChar char="▪"/>
              <a:defRPr sz="2933">
                <a:solidFill>
                  <a:schemeClr val="accent1"/>
                </a:solidFill>
              </a:defRPr>
            </a:lvl4pPr>
            <a:lvl5pPr indent="-406400" lvl="4" marL="2286000" algn="l">
              <a:spcBef>
                <a:spcPts val="560"/>
              </a:spcBef>
              <a:spcAft>
                <a:spcPts val="0"/>
              </a:spcAft>
              <a:buSzPts val="2800"/>
              <a:buChar char="▪"/>
              <a:defRPr sz="2800">
                <a:solidFill>
                  <a:schemeClr val="accen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8"/>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733">
                <a:solidFill>
                  <a:srgbClr val="007E7B"/>
                </a:solidFill>
                <a:latin typeface="Open Sans"/>
                <a:ea typeface="Open Sans"/>
                <a:cs typeface="Open Sans"/>
                <a:sym typeface="Open Sans"/>
              </a:defRPr>
            </a:lvl1pPr>
            <a:lvl2pPr indent="0" lvl="1" marL="0" algn="r">
              <a:spcBef>
                <a:spcPts val="0"/>
              </a:spcBef>
              <a:buNone/>
              <a:defRPr sz="1733">
                <a:solidFill>
                  <a:srgbClr val="007E7B"/>
                </a:solidFill>
                <a:latin typeface="Open Sans"/>
                <a:ea typeface="Open Sans"/>
                <a:cs typeface="Open Sans"/>
                <a:sym typeface="Open Sans"/>
              </a:defRPr>
            </a:lvl2pPr>
            <a:lvl3pPr indent="0" lvl="2" marL="0" algn="r">
              <a:spcBef>
                <a:spcPts val="0"/>
              </a:spcBef>
              <a:buNone/>
              <a:defRPr sz="1733">
                <a:solidFill>
                  <a:srgbClr val="007E7B"/>
                </a:solidFill>
                <a:latin typeface="Open Sans"/>
                <a:ea typeface="Open Sans"/>
                <a:cs typeface="Open Sans"/>
                <a:sym typeface="Open Sans"/>
              </a:defRPr>
            </a:lvl3pPr>
            <a:lvl4pPr indent="0" lvl="3" marL="0" algn="r">
              <a:spcBef>
                <a:spcPts val="0"/>
              </a:spcBef>
              <a:buNone/>
              <a:defRPr sz="1733">
                <a:solidFill>
                  <a:srgbClr val="007E7B"/>
                </a:solidFill>
                <a:latin typeface="Open Sans"/>
                <a:ea typeface="Open Sans"/>
                <a:cs typeface="Open Sans"/>
                <a:sym typeface="Open Sans"/>
              </a:defRPr>
            </a:lvl4pPr>
            <a:lvl5pPr indent="0" lvl="4" marL="0" algn="r">
              <a:spcBef>
                <a:spcPts val="0"/>
              </a:spcBef>
              <a:buNone/>
              <a:defRPr sz="1733">
                <a:solidFill>
                  <a:srgbClr val="007E7B"/>
                </a:solidFill>
                <a:latin typeface="Open Sans"/>
                <a:ea typeface="Open Sans"/>
                <a:cs typeface="Open Sans"/>
                <a:sym typeface="Open Sans"/>
              </a:defRPr>
            </a:lvl5pPr>
            <a:lvl6pPr indent="0" lvl="5" marL="0" algn="r">
              <a:spcBef>
                <a:spcPts val="0"/>
              </a:spcBef>
              <a:buNone/>
              <a:defRPr sz="1733">
                <a:solidFill>
                  <a:srgbClr val="007E7B"/>
                </a:solidFill>
                <a:latin typeface="Open Sans"/>
                <a:ea typeface="Open Sans"/>
                <a:cs typeface="Open Sans"/>
                <a:sym typeface="Open Sans"/>
              </a:defRPr>
            </a:lvl6pPr>
            <a:lvl7pPr indent="0" lvl="6" marL="0" algn="r">
              <a:spcBef>
                <a:spcPts val="0"/>
              </a:spcBef>
              <a:buNone/>
              <a:defRPr sz="1733">
                <a:solidFill>
                  <a:srgbClr val="007E7B"/>
                </a:solidFill>
                <a:latin typeface="Open Sans"/>
                <a:ea typeface="Open Sans"/>
                <a:cs typeface="Open Sans"/>
                <a:sym typeface="Open Sans"/>
              </a:defRPr>
            </a:lvl7pPr>
            <a:lvl8pPr indent="0" lvl="7" marL="0" algn="r">
              <a:spcBef>
                <a:spcPts val="0"/>
              </a:spcBef>
              <a:buNone/>
              <a:defRPr sz="1733">
                <a:solidFill>
                  <a:srgbClr val="007E7B"/>
                </a:solidFill>
                <a:latin typeface="Open Sans"/>
                <a:ea typeface="Open Sans"/>
                <a:cs typeface="Open Sans"/>
                <a:sym typeface="Open Sans"/>
              </a:defRPr>
            </a:lvl8pPr>
            <a:lvl9pPr indent="0" lvl="8" marL="0" algn="r">
              <a:spcBef>
                <a:spcPts val="0"/>
              </a:spcBef>
              <a:buNone/>
              <a:defRPr sz="1733">
                <a:solidFill>
                  <a:srgbClr val="007E7B"/>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007E7B"/>
              </a:buClr>
              <a:buSzPts val="5333"/>
              <a:buFont typeface="Arial"/>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SzPts val="2667"/>
              <a:buNone/>
              <a:defRPr sz="2667">
                <a:solidFill>
                  <a:srgbClr val="888888"/>
                </a:solidFill>
              </a:defRPr>
            </a:lvl1pPr>
            <a:lvl2pPr indent="-228600" lvl="1" marL="914400" algn="l">
              <a:spcBef>
                <a:spcPts val="480"/>
              </a:spcBef>
              <a:spcAft>
                <a:spcPts val="0"/>
              </a:spcAft>
              <a:buSzPts val="2400"/>
              <a:buNone/>
              <a:defRPr sz="2400">
                <a:solidFill>
                  <a:srgbClr val="888888"/>
                </a:solidFill>
              </a:defRPr>
            </a:lvl2pPr>
            <a:lvl3pPr indent="-228600" lvl="2" marL="1371600" algn="l">
              <a:spcBef>
                <a:spcPts val="427"/>
              </a:spcBef>
              <a:spcAft>
                <a:spcPts val="0"/>
              </a:spcAft>
              <a:buSzPts val="2133"/>
              <a:buNone/>
              <a:defRPr sz="2133">
                <a:solidFill>
                  <a:srgbClr val="888888"/>
                </a:solidFill>
              </a:defRPr>
            </a:lvl3pPr>
            <a:lvl4pPr indent="-228600" lvl="3" marL="1828800" algn="l">
              <a:spcBef>
                <a:spcPts val="373"/>
              </a:spcBef>
              <a:spcAft>
                <a:spcPts val="0"/>
              </a:spcAft>
              <a:buSzPts val="1867"/>
              <a:buNone/>
              <a:defRPr sz="1867">
                <a:solidFill>
                  <a:srgbClr val="888888"/>
                </a:solidFill>
              </a:defRPr>
            </a:lvl4pPr>
            <a:lvl5pPr indent="-228600" lvl="4" marL="2286000" algn="l">
              <a:spcBef>
                <a:spcPts val="373"/>
              </a:spcBef>
              <a:spcAft>
                <a:spcPts val="0"/>
              </a:spcAft>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30" name="Google Shape;30;p39"/>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SzPts val="3733"/>
              <a:buChar char="▪"/>
              <a:defRPr sz="3733"/>
            </a:lvl1pPr>
            <a:lvl2pPr indent="-431800" lvl="1" marL="914400" algn="l">
              <a:spcBef>
                <a:spcPts val="640"/>
              </a:spcBef>
              <a:spcAft>
                <a:spcPts val="0"/>
              </a:spcAft>
              <a:buSzPts val="3200"/>
              <a:buChar char="▪"/>
              <a:defRPr sz="3200"/>
            </a:lvl2pPr>
            <a:lvl3pPr indent="-397954" lvl="2" marL="1371600" algn="l">
              <a:spcBef>
                <a:spcPts val="533"/>
              </a:spcBef>
              <a:spcAft>
                <a:spcPts val="0"/>
              </a:spcAft>
              <a:buSzPts val="2667"/>
              <a:buChar char="▪"/>
              <a:defRPr sz="2667"/>
            </a:lvl3pPr>
            <a:lvl4pPr indent="-381000" lvl="3" marL="1828800" algn="l">
              <a:spcBef>
                <a:spcPts val="480"/>
              </a:spcBef>
              <a:spcAft>
                <a:spcPts val="0"/>
              </a:spcAft>
              <a:buSzPts val="2400"/>
              <a:buChar char="▪"/>
              <a:defRPr sz="2400"/>
            </a:lvl4pPr>
            <a:lvl5pPr indent="-381000" lvl="4" marL="2286000" algn="l">
              <a:spcBef>
                <a:spcPts val="480"/>
              </a:spcBef>
              <a:spcAft>
                <a:spcPts val="0"/>
              </a:spcAft>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6" name="Google Shape;36;p40"/>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SzPts val="3733"/>
              <a:buChar char="▪"/>
              <a:defRPr sz="3733"/>
            </a:lvl1pPr>
            <a:lvl2pPr indent="-431800" lvl="1" marL="914400" algn="l">
              <a:spcBef>
                <a:spcPts val="640"/>
              </a:spcBef>
              <a:spcAft>
                <a:spcPts val="0"/>
              </a:spcAft>
              <a:buSzPts val="3200"/>
              <a:buChar char="▪"/>
              <a:defRPr sz="3200"/>
            </a:lvl2pPr>
            <a:lvl3pPr indent="-397954" lvl="2" marL="1371600" algn="l">
              <a:spcBef>
                <a:spcPts val="533"/>
              </a:spcBef>
              <a:spcAft>
                <a:spcPts val="0"/>
              </a:spcAft>
              <a:buSzPts val="2667"/>
              <a:buChar char="▪"/>
              <a:defRPr sz="2667"/>
            </a:lvl3pPr>
            <a:lvl4pPr indent="-381000" lvl="3" marL="1828800" algn="l">
              <a:spcBef>
                <a:spcPts val="480"/>
              </a:spcBef>
              <a:spcAft>
                <a:spcPts val="0"/>
              </a:spcAft>
              <a:buSzPts val="2400"/>
              <a:buChar char="▪"/>
              <a:defRPr sz="2400"/>
            </a:lvl4pPr>
            <a:lvl5pPr indent="-381000" lvl="4" marL="2286000" algn="l">
              <a:spcBef>
                <a:spcPts val="480"/>
              </a:spcBef>
              <a:spcAft>
                <a:spcPts val="0"/>
              </a:spcAft>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7" name="Google Shape;37;p40"/>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609600" y="1535113"/>
            <a:ext cx="5386917" cy="6397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1" sz="3200"/>
            </a:lvl1pPr>
            <a:lvl2pPr indent="-228600" lvl="1" marL="914400" algn="l">
              <a:spcBef>
                <a:spcPts val="533"/>
              </a:spcBef>
              <a:spcAft>
                <a:spcPts val="0"/>
              </a:spcAft>
              <a:buSzPts val="2667"/>
              <a:buNone/>
              <a:defRPr b="1" sz="2667"/>
            </a:lvl2pPr>
            <a:lvl3pPr indent="-228600" lvl="2" marL="1371600" algn="l">
              <a:spcBef>
                <a:spcPts val="480"/>
              </a:spcBef>
              <a:spcAft>
                <a:spcPts val="0"/>
              </a:spcAft>
              <a:buSzPts val="2400"/>
              <a:buNone/>
              <a:defRPr b="1" sz="2400"/>
            </a:lvl3pPr>
            <a:lvl4pPr indent="-228600" lvl="3" marL="1828800" algn="l">
              <a:spcBef>
                <a:spcPts val="427"/>
              </a:spcBef>
              <a:spcAft>
                <a:spcPts val="0"/>
              </a:spcAft>
              <a:buSzPts val="2133"/>
              <a:buNone/>
              <a:defRPr b="1" sz="2133"/>
            </a:lvl4pPr>
            <a:lvl5pPr indent="-228600" lvl="4" marL="2286000" algn="l">
              <a:spcBef>
                <a:spcPts val="427"/>
              </a:spcBef>
              <a:spcAft>
                <a:spcPts val="0"/>
              </a:spcAft>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43" name="Google Shape;43;p4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397954" lvl="1" marL="914400" algn="l">
              <a:spcBef>
                <a:spcPts val="533"/>
              </a:spcBef>
              <a:spcAft>
                <a:spcPts val="0"/>
              </a:spcAft>
              <a:buSzPts val="2667"/>
              <a:buChar char="▪"/>
              <a:defRPr sz="2667"/>
            </a:lvl2pPr>
            <a:lvl3pPr indent="-381000" lvl="2" marL="1371600" algn="l">
              <a:spcBef>
                <a:spcPts val="480"/>
              </a:spcBef>
              <a:spcAft>
                <a:spcPts val="0"/>
              </a:spcAft>
              <a:buSzPts val="2400"/>
              <a:buChar char="▪"/>
              <a:defRPr sz="2400"/>
            </a:lvl3pPr>
            <a:lvl4pPr indent="-364045" lvl="3" marL="1828800" algn="l">
              <a:spcBef>
                <a:spcPts val="427"/>
              </a:spcBef>
              <a:spcAft>
                <a:spcPts val="0"/>
              </a:spcAft>
              <a:buSzPts val="2133"/>
              <a:buChar char="▪"/>
              <a:defRPr sz="2133"/>
            </a:lvl4pPr>
            <a:lvl5pPr indent="-364045" lvl="4" marL="2286000" algn="l">
              <a:spcBef>
                <a:spcPts val="427"/>
              </a:spcBef>
              <a:spcAft>
                <a:spcPts val="0"/>
              </a:spcAft>
              <a:buSzPts val="2133"/>
              <a:buChar char="▪"/>
              <a:defRPr sz="2133"/>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4" name="Google Shape;44;p41"/>
          <p:cNvSpPr txBox="1"/>
          <p:nvPr>
            <p:ph idx="3" type="body"/>
          </p:nvPr>
        </p:nvSpPr>
        <p:spPr>
          <a:xfrm>
            <a:off x="6193372" y="1535113"/>
            <a:ext cx="5389033" cy="6397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1" sz="3200"/>
            </a:lvl1pPr>
            <a:lvl2pPr indent="-228600" lvl="1" marL="914400" algn="l">
              <a:spcBef>
                <a:spcPts val="533"/>
              </a:spcBef>
              <a:spcAft>
                <a:spcPts val="0"/>
              </a:spcAft>
              <a:buSzPts val="2667"/>
              <a:buNone/>
              <a:defRPr b="1" sz="2667"/>
            </a:lvl2pPr>
            <a:lvl3pPr indent="-228600" lvl="2" marL="1371600" algn="l">
              <a:spcBef>
                <a:spcPts val="480"/>
              </a:spcBef>
              <a:spcAft>
                <a:spcPts val="0"/>
              </a:spcAft>
              <a:buSzPts val="2400"/>
              <a:buNone/>
              <a:defRPr b="1" sz="2400"/>
            </a:lvl3pPr>
            <a:lvl4pPr indent="-228600" lvl="3" marL="1828800" algn="l">
              <a:spcBef>
                <a:spcPts val="427"/>
              </a:spcBef>
              <a:spcAft>
                <a:spcPts val="0"/>
              </a:spcAft>
              <a:buSzPts val="2133"/>
              <a:buNone/>
              <a:defRPr b="1" sz="2133"/>
            </a:lvl4pPr>
            <a:lvl5pPr indent="-228600" lvl="4" marL="2286000" algn="l">
              <a:spcBef>
                <a:spcPts val="427"/>
              </a:spcBef>
              <a:spcAft>
                <a:spcPts val="0"/>
              </a:spcAft>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45" name="Google Shape;45;p41"/>
          <p:cNvSpPr txBox="1"/>
          <p:nvPr>
            <p:ph idx="4" type="body"/>
          </p:nvPr>
        </p:nvSpPr>
        <p:spPr>
          <a:xfrm>
            <a:off x="6193372" y="2174875"/>
            <a:ext cx="5389033" cy="395128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397954" lvl="1" marL="914400" algn="l">
              <a:spcBef>
                <a:spcPts val="533"/>
              </a:spcBef>
              <a:spcAft>
                <a:spcPts val="0"/>
              </a:spcAft>
              <a:buSzPts val="2667"/>
              <a:buChar char="▪"/>
              <a:defRPr sz="2667"/>
            </a:lvl2pPr>
            <a:lvl3pPr indent="-381000" lvl="2" marL="1371600" algn="l">
              <a:spcBef>
                <a:spcPts val="480"/>
              </a:spcBef>
              <a:spcAft>
                <a:spcPts val="0"/>
              </a:spcAft>
              <a:buSzPts val="2400"/>
              <a:buChar char="▪"/>
              <a:defRPr sz="2400"/>
            </a:lvl3pPr>
            <a:lvl4pPr indent="-364045" lvl="3" marL="1828800" algn="l">
              <a:spcBef>
                <a:spcPts val="427"/>
              </a:spcBef>
              <a:spcAft>
                <a:spcPts val="0"/>
              </a:spcAft>
              <a:buSzPts val="2133"/>
              <a:buChar char="▪"/>
              <a:defRPr sz="2133"/>
            </a:lvl4pPr>
            <a:lvl5pPr indent="-364045" lvl="4" marL="2286000" algn="l">
              <a:spcBef>
                <a:spcPts val="427"/>
              </a:spcBef>
              <a:spcAft>
                <a:spcPts val="0"/>
              </a:spcAft>
              <a:buSzPts val="2133"/>
              <a:buChar char="▪"/>
              <a:defRPr sz="2133"/>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6" name="Google Shape;46;p41"/>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E7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609605" y="273049"/>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7E7B"/>
              </a:buClr>
              <a:buSzPts val="2667"/>
              <a:buFont typeface="Arial"/>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SzPts val="4267"/>
              <a:buChar char="▪"/>
              <a:defRPr sz="4267"/>
            </a:lvl1pPr>
            <a:lvl2pPr indent="-465645" lvl="1" marL="914400" algn="l">
              <a:spcBef>
                <a:spcPts val="747"/>
              </a:spcBef>
              <a:spcAft>
                <a:spcPts val="0"/>
              </a:spcAft>
              <a:buSzPts val="3733"/>
              <a:buChar char="▪"/>
              <a:defRPr sz="3733"/>
            </a:lvl2pPr>
            <a:lvl3pPr indent="-431800" lvl="2" marL="1371600" algn="l">
              <a:spcBef>
                <a:spcPts val="640"/>
              </a:spcBef>
              <a:spcAft>
                <a:spcPts val="0"/>
              </a:spcAft>
              <a:buSzPts val="3200"/>
              <a:buChar char="▪"/>
              <a:defRPr sz="3200"/>
            </a:lvl3pPr>
            <a:lvl4pPr indent="-397954" lvl="3" marL="1828800" algn="l">
              <a:spcBef>
                <a:spcPts val="533"/>
              </a:spcBef>
              <a:spcAft>
                <a:spcPts val="0"/>
              </a:spcAft>
              <a:buSzPts val="2667"/>
              <a:buChar char="▪"/>
              <a:defRPr sz="2667"/>
            </a:lvl4pPr>
            <a:lvl5pPr indent="-397954" lvl="4" marL="2286000" algn="l">
              <a:spcBef>
                <a:spcPts val="533"/>
              </a:spcBef>
              <a:spcAft>
                <a:spcPts val="0"/>
              </a:spcAft>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1" name="Google Shape;61;p44"/>
          <p:cNvSpPr txBox="1"/>
          <p:nvPr>
            <p:ph idx="2" type="body"/>
          </p:nvPr>
        </p:nvSpPr>
        <p:spPr>
          <a:xfrm>
            <a:off x="609605"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SzPts val="1867"/>
              <a:buNone/>
              <a:defRPr sz="1867"/>
            </a:lvl1pPr>
            <a:lvl2pPr indent="-228600" lvl="1" marL="914400" algn="l">
              <a:spcBef>
                <a:spcPts val="320"/>
              </a:spcBef>
              <a:spcAft>
                <a:spcPts val="0"/>
              </a:spcAft>
              <a:buSzPts val="1600"/>
              <a:buNone/>
              <a:defRPr sz="1600"/>
            </a:lvl2pPr>
            <a:lvl3pPr indent="-228600" lvl="2" marL="1371600" algn="l">
              <a:spcBef>
                <a:spcPts val="267"/>
              </a:spcBef>
              <a:spcAft>
                <a:spcPts val="0"/>
              </a:spcAft>
              <a:buSzPts val="1333"/>
              <a:buNone/>
              <a:defRPr sz="1333"/>
            </a:lvl3pPr>
            <a:lvl4pPr indent="-228600" lvl="3" marL="1828800" algn="l">
              <a:spcBef>
                <a:spcPts val="240"/>
              </a:spcBef>
              <a:spcAft>
                <a:spcPts val="0"/>
              </a:spcAft>
              <a:buSzPts val="1200"/>
              <a:buNone/>
              <a:defRPr sz="1200"/>
            </a:lvl4pPr>
            <a:lvl5pPr indent="-228600" lvl="4" marL="2286000" algn="l">
              <a:spcBef>
                <a:spcPts val="240"/>
              </a:spcBef>
              <a:spcAft>
                <a:spcPts val="0"/>
              </a:spcAft>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2" name="Google Shape;62;p44"/>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2389717" y="4800601"/>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7E7B"/>
              </a:buClr>
              <a:buSzPts val="2667"/>
              <a:buFont typeface="Arial"/>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853"/>
              </a:spcBef>
              <a:spcAft>
                <a:spcPts val="0"/>
              </a:spcAft>
              <a:buClr>
                <a:srgbClr val="007E7B"/>
              </a:buClr>
              <a:buSzPts val="4267"/>
              <a:buFont typeface="Noto Sans Symbols"/>
              <a:buNone/>
              <a:defRPr b="0" i="0" sz="4267" u="none" cap="none" strike="noStrike">
                <a:solidFill>
                  <a:schemeClr val="dk1"/>
                </a:solidFill>
                <a:latin typeface="Calibri"/>
                <a:ea typeface="Calibri"/>
                <a:cs typeface="Calibri"/>
                <a:sym typeface="Calibri"/>
              </a:defRPr>
            </a:lvl1pPr>
            <a:lvl2pPr lvl="1" marR="0" rtl="0" algn="l">
              <a:spcBef>
                <a:spcPts val="747"/>
              </a:spcBef>
              <a:spcAft>
                <a:spcPts val="0"/>
              </a:spcAft>
              <a:buClr>
                <a:srgbClr val="007E7B"/>
              </a:buClr>
              <a:buSzPts val="3733"/>
              <a:buFont typeface="Noto Sans Symbols"/>
              <a:buNone/>
              <a:defRPr b="0" i="0" sz="3733" u="none" cap="none" strike="noStrike">
                <a:solidFill>
                  <a:schemeClr val="dk1"/>
                </a:solidFill>
                <a:latin typeface="Calibri"/>
                <a:ea typeface="Calibri"/>
                <a:cs typeface="Calibri"/>
                <a:sym typeface="Calibri"/>
              </a:defRPr>
            </a:lvl2pPr>
            <a:lvl3pPr lvl="2" marR="0" rtl="0" algn="l">
              <a:spcBef>
                <a:spcPts val="640"/>
              </a:spcBef>
              <a:spcAft>
                <a:spcPts val="0"/>
              </a:spcAft>
              <a:buClr>
                <a:srgbClr val="007E7B"/>
              </a:buClr>
              <a:buSzPts val="3200"/>
              <a:buFont typeface="Noto Sans Symbols"/>
              <a:buNone/>
              <a:defRPr b="0" i="0" sz="3200" u="none" cap="none" strike="noStrike">
                <a:solidFill>
                  <a:schemeClr val="dk1"/>
                </a:solidFill>
                <a:latin typeface="Calibri"/>
                <a:ea typeface="Calibri"/>
                <a:cs typeface="Calibri"/>
                <a:sym typeface="Calibri"/>
              </a:defRPr>
            </a:lvl3pPr>
            <a:lvl4pPr lvl="3" marR="0" rtl="0" algn="l">
              <a:spcBef>
                <a:spcPts val="533"/>
              </a:spcBef>
              <a:spcAft>
                <a:spcPts val="0"/>
              </a:spcAft>
              <a:buClr>
                <a:srgbClr val="007E7B"/>
              </a:buClr>
              <a:buSzPts val="2667"/>
              <a:buFont typeface="Noto Sans Symbols"/>
              <a:buNone/>
              <a:defRPr b="0" i="0" sz="2667" u="none" cap="none" strike="noStrike">
                <a:solidFill>
                  <a:schemeClr val="dk1"/>
                </a:solidFill>
                <a:latin typeface="Calibri"/>
                <a:ea typeface="Calibri"/>
                <a:cs typeface="Calibri"/>
                <a:sym typeface="Calibri"/>
              </a:defRPr>
            </a:lvl4pPr>
            <a:lvl5pPr lvl="4" marR="0" rtl="0" algn="l">
              <a:spcBef>
                <a:spcPts val="533"/>
              </a:spcBef>
              <a:spcAft>
                <a:spcPts val="0"/>
              </a:spcAft>
              <a:buClr>
                <a:srgbClr val="007E7B"/>
              </a:buClr>
              <a:buSzPts val="2667"/>
              <a:buFont typeface="Noto Sans Symbols"/>
              <a:buNone/>
              <a:defRPr b="0" i="0" sz="2667" u="none" cap="none" strike="noStrike">
                <a:solidFill>
                  <a:schemeClr val="dk1"/>
                </a:solidFill>
                <a:latin typeface="Calibri"/>
                <a:ea typeface="Calibri"/>
                <a:cs typeface="Calibri"/>
                <a:sym typeface="Calibri"/>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Open Sans"/>
                <a:ea typeface="Open Sans"/>
                <a:cs typeface="Open Sans"/>
                <a:sym typeface="Open Sans"/>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Open Sans"/>
                <a:ea typeface="Open Sans"/>
                <a:cs typeface="Open Sans"/>
                <a:sym typeface="Open Sans"/>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Open Sans"/>
                <a:ea typeface="Open Sans"/>
                <a:cs typeface="Open Sans"/>
                <a:sym typeface="Open Sans"/>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Open Sans"/>
                <a:ea typeface="Open Sans"/>
                <a:cs typeface="Open Sans"/>
                <a:sym typeface="Open Sans"/>
              </a:defRPr>
            </a:lvl9pPr>
          </a:lstStyle>
          <a:p/>
        </p:txBody>
      </p:sp>
      <p:sp>
        <p:nvSpPr>
          <p:cNvPr id="68" name="Google Shape;68;p45"/>
          <p:cNvSpPr txBox="1"/>
          <p:nvPr>
            <p:ph idx="1" type="body"/>
          </p:nvPr>
        </p:nvSpPr>
        <p:spPr>
          <a:xfrm>
            <a:off x="2389717" y="5367339"/>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SzPts val="1867"/>
              <a:buNone/>
              <a:defRPr sz="1867"/>
            </a:lvl1pPr>
            <a:lvl2pPr indent="-228600" lvl="1" marL="914400" algn="l">
              <a:spcBef>
                <a:spcPts val="320"/>
              </a:spcBef>
              <a:spcAft>
                <a:spcPts val="0"/>
              </a:spcAft>
              <a:buSzPts val="1600"/>
              <a:buNone/>
              <a:defRPr sz="1600"/>
            </a:lvl2pPr>
            <a:lvl3pPr indent="-228600" lvl="2" marL="1371600" algn="l">
              <a:spcBef>
                <a:spcPts val="267"/>
              </a:spcBef>
              <a:spcAft>
                <a:spcPts val="0"/>
              </a:spcAft>
              <a:buSzPts val="1333"/>
              <a:buNone/>
              <a:defRPr sz="1333"/>
            </a:lvl3pPr>
            <a:lvl4pPr indent="-228600" lvl="3" marL="1828800" algn="l">
              <a:spcBef>
                <a:spcPts val="240"/>
              </a:spcBef>
              <a:spcAft>
                <a:spcPts val="0"/>
              </a:spcAft>
              <a:buSzPts val="1200"/>
              <a:buNone/>
              <a:defRPr sz="1200"/>
            </a:lvl4pPr>
            <a:lvl5pPr indent="-228600" lvl="4" marL="2286000" algn="l">
              <a:spcBef>
                <a:spcPts val="240"/>
              </a:spcBef>
              <a:spcAft>
                <a:spcPts val="0"/>
              </a:spcAft>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9" name="Google Shape;69;p45"/>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7E7B"/>
              </a:buClr>
              <a:buSzPts val="4800"/>
              <a:buFont typeface="Arial"/>
              <a:buNone/>
              <a:defRPr b="0" i="0" sz="4800" u="none" cap="none" strike="noStrike">
                <a:solidFill>
                  <a:srgbClr val="007E7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609600" y="1600202"/>
            <a:ext cx="10972800" cy="3962399"/>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rgbClr val="007E7B"/>
              </a:buClr>
              <a:buSzPts val="4267"/>
              <a:buFont typeface="Noto Sans Symbols"/>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rgbClr val="007E7B"/>
              </a:buClr>
              <a:buSzPts val="3733"/>
              <a:buFont typeface="Noto Sans Symbols"/>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rgbClr val="007E7B"/>
              </a:buClr>
              <a:buSzPts val="3200"/>
              <a:buFont typeface="Noto Sans Symbols"/>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rgbClr val="007E7B"/>
              </a:buClr>
              <a:buSzPts val="2667"/>
              <a:buFont typeface="Noto Sans Symbols"/>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rgbClr val="007E7B"/>
              </a:buClr>
              <a:buSzPts val="2667"/>
              <a:buFont typeface="Noto Sans Symbols"/>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Open Sans"/>
                <a:ea typeface="Open Sans"/>
                <a:cs typeface="Open Sans"/>
                <a:sym typeface="Open Sans"/>
              </a:defRPr>
            </a:lvl9pPr>
          </a:lstStyle>
          <a:p/>
        </p:txBody>
      </p:sp>
      <p:sp>
        <p:nvSpPr>
          <p:cNvPr id="12" name="Google Shape;12;p36"/>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0070C0"/>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36"/>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0070C0"/>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36"/>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0070C0"/>
                </a:solidFill>
                <a:latin typeface="Open Sans"/>
                <a:ea typeface="Open Sans"/>
                <a:cs typeface="Open Sans"/>
                <a:sym typeface="Open Sans"/>
              </a:defRPr>
            </a:lvl1pPr>
            <a:lvl2pPr indent="0" lvl="1" marL="0" marR="0" rtl="0" algn="r">
              <a:spcBef>
                <a:spcPts val="0"/>
              </a:spcBef>
              <a:buNone/>
              <a:defRPr b="0" i="0" sz="1600" u="none" cap="none" strike="noStrike">
                <a:solidFill>
                  <a:srgbClr val="0070C0"/>
                </a:solidFill>
                <a:latin typeface="Open Sans"/>
                <a:ea typeface="Open Sans"/>
                <a:cs typeface="Open Sans"/>
                <a:sym typeface="Open Sans"/>
              </a:defRPr>
            </a:lvl2pPr>
            <a:lvl3pPr indent="0" lvl="2" marL="0" marR="0" rtl="0" algn="r">
              <a:spcBef>
                <a:spcPts val="0"/>
              </a:spcBef>
              <a:buNone/>
              <a:defRPr b="0" i="0" sz="1600" u="none" cap="none" strike="noStrike">
                <a:solidFill>
                  <a:srgbClr val="0070C0"/>
                </a:solidFill>
                <a:latin typeface="Open Sans"/>
                <a:ea typeface="Open Sans"/>
                <a:cs typeface="Open Sans"/>
                <a:sym typeface="Open Sans"/>
              </a:defRPr>
            </a:lvl3pPr>
            <a:lvl4pPr indent="0" lvl="3" marL="0" marR="0" rtl="0" algn="r">
              <a:spcBef>
                <a:spcPts val="0"/>
              </a:spcBef>
              <a:buNone/>
              <a:defRPr b="0" i="0" sz="1600" u="none" cap="none" strike="noStrike">
                <a:solidFill>
                  <a:srgbClr val="0070C0"/>
                </a:solidFill>
                <a:latin typeface="Open Sans"/>
                <a:ea typeface="Open Sans"/>
                <a:cs typeface="Open Sans"/>
                <a:sym typeface="Open Sans"/>
              </a:defRPr>
            </a:lvl4pPr>
            <a:lvl5pPr indent="0" lvl="4" marL="0" marR="0" rtl="0" algn="r">
              <a:spcBef>
                <a:spcPts val="0"/>
              </a:spcBef>
              <a:buNone/>
              <a:defRPr b="0" i="0" sz="1600" u="none" cap="none" strike="noStrike">
                <a:solidFill>
                  <a:srgbClr val="0070C0"/>
                </a:solidFill>
                <a:latin typeface="Open Sans"/>
                <a:ea typeface="Open Sans"/>
                <a:cs typeface="Open Sans"/>
                <a:sym typeface="Open Sans"/>
              </a:defRPr>
            </a:lvl5pPr>
            <a:lvl6pPr indent="0" lvl="5" marL="0" marR="0" rtl="0" algn="r">
              <a:spcBef>
                <a:spcPts val="0"/>
              </a:spcBef>
              <a:buNone/>
              <a:defRPr b="0" i="0" sz="1600" u="none" cap="none" strike="noStrike">
                <a:solidFill>
                  <a:srgbClr val="0070C0"/>
                </a:solidFill>
                <a:latin typeface="Open Sans"/>
                <a:ea typeface="Open Sans"/>
                <a:cs typeface="Open Sans"/>
                <a:sym typeface="Open Sans"/>
              </a:defRPr>
            </a:lvl6pPr>
            <a:lvl7pPr indent="0" lvl="6" marL="0" marR="0" rtl="0" algn="r">
              <a:spcBef>
                <a:spcPts val="0"/>
              </a:spcBef>
              <a:buNone/>
              <a:defRPr b="0" i="0" sz="1600" u="none" cap="none" strike="noStrike">
                <a:solidFill>
                  <a:srgbClr val="0070C0"/>
                </a:solidFill>
                <a:latin typeface="Open Sans"/>
                <a:ea typeface="Open Sans"/>
                <a:cs typeface="Open Sans"/>
                <a:sym typeface="Open Sans"/>
              </a:defRPr>
            </a:lvl7pPr>
            <a:lvl8pPr indent="0" lvl="7" marL="0" marR="0" rtl="0" algn="r">
              <a:spcBef>
                <a:spcPts val="0"/>
              </a:spcBef>
              <a:buNone/>
              <a:defRPr b="0" i="0" sz="1600" u="none" cap="none" strike="noStrike">
                <a:solidFill>
                  <a:srgbClr val="0070C0"/>
                </a:solidFill>
                <a:latin typeface="Open Sans"/>
                <a:ea typeface="Open Sans"/>
                <a:cs typeface="Open Sans"/>
                <a:sym typeface="Open Sans"/>
              </a:defRPr>
            </a:lvl8pPr>
            <a:lvl9pPr indent="0" lvl="8" marL="0" marR="0" rtl="0" algn="r">
              <a:spcBef>
                <a:spcPts val="0"/>
              </a:spcBef>
              <a:buNone/>
              <a:defRPr b="0" i="0" sz="1600" u="none" cap="none" strike="noStrike">
                <a:solidFill>
                  <a:srgbClr val="0070C0"/>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
          <p:cNvPicPr preferRelativeResize="0"/>
          <p:nvPr/>
        </p:nvPicPr>
        <p:blipFill rotWithShape="1">
          <a:blip r:embed="rId3">
            <a:alphaModFix/>
          </a:blip>
          <a:srcRect b="0" l="0" r="0" t="0"/>
          <a:stretch/>
        </p:blipFill>
        <p:spPr>
          <a:xfrm>
            <a:off x="-1" y="25400"/>
            <a:ext cx="12192647" cy="6858000"/>
          </a:xfrm>
          <a:prstGeom prst="rect">
            <a:avLst/>
          </a:prstGeom>
          <a:noFill/>
          <a:ln>
            <a:noFill/>
          </a:ln>
        </p:spPr>
      </p:pic>
      <p:sp>
        <p:nvSpPr>
          <p:cNvPr id="91" name="Google Shape;91;p1"/>
          <p:cNvSpPr txBox="1"/>
          <p:nvPr>
            <p:ph type="ctrTitle"/>
          </p:nvPr>
        </p:nvSpPr>
        <p:spPr>
          <a:xfrm>
            <a:off x="990600" y="1865610"/>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EA69A"/>
              </a:buClr>
              <a:buSzPts val="5400"/>
              <a:buFont typeface="Times New Roman"/>
              <a:buNone/>
            </a:pPr>
            <a:r>
              <a:rPr b="1" lang="en-US" sz="5400">
                <a:solidFill>
                  <a:srgbClr val="1EA69A"/>
                </a:solidFill>
                <a:latin typeface="Times New Roman"/>
                <a:ea typeface="Times New Roman"/>
                <a:cs typeface="Times New Roman"/>
                <a:sym typeface="Times New Roman"/>
              </a:rPr>
              <a:t>BÁO CÁO THỬ VIỆC</a:t>
            </a:r>
            <a:endParaRPr/>
          </a:p>
        </p:txBody>
      </p:sp>
      <p:sp>
        <p:nvSpPr>
          <p:cNvPr id="92" name="Google Shape;92;p1"/>
          <p:cNvSpPr txBox="1"/>
          <p:nvPr/>
        </p:nvSpPr>
        <p:spPr>
          <a:xfrm>
            <a:off x="5283201" y="1701801"/>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93" name="Google Shape;93;p1"/>
          <p:cNvSpPr txBox="1"/>
          <p:nvPr/>
        </p:nvSpPr>
        <p:spPr>
          <a:xfrm>
            <a:off x="990600" y="310149"/>
            <a:ext cx="10210800" cy="108685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70C0"/>
              </a:buClr>
              <a:buSzPts val="3200"/>
              <a:buFont typeface="Times New Roman"/>
              <a:buNone/>
            </a:pPr>
            <a:r>
              <a:rPr b="1" lang="en-US" sz="3200" u="none" cap="none">
                <a:solidFill>
                  <a:srgbClr val="0070C0"/>
                </a:solidFill>
                <a:latin typeface="Times New Roman"/>
                <a:ea typeface="Times New Roman"/>
                <a:cs typeface="Times New Roman"/>
                <a:sym typeface="Times New Roman"/>
              </a:rPr>
              <a:t>TỔNG CÔNG TY CÔNG NGHIỆP – CÔNG NGHỆ CAO VIETTEL</a:t>
            </a:r>
            <a:endParaRPr/>
          </a:p>
        </p:txBody>
      </p:sp>
      <p:sp>
        <p:nvSpPr>
          <p:cNvPr id="94" name="Google Shape;94;p1"/>
          <p:cNvSpPr txBox="1"/>
          <p:nvPr/>
        </p:nvSpPr>
        <p:spPr>
          <a:xfrm>
            <a:off x="2971800" y="3804245"/>
            <a:ext cx="8229600" cy="1047156"/>
          </a:xfrm>
          <a:prstGeom prst="rect">
            <a:avLst/>
          </a:prstGeom>
          <a:noFill/>
          <a:ln>
            <a:noFill/>
          </a:ln>
        </p:spPr>
        <p:txBody>
          <a:bodyPr anchorCtr="0" anchor="t" bIns="60950" lIns="121900" spcFirstLastPara="1" rIns="121900" wrap="square" tIns="60950">
            <a:normAutofit/>
          </a:bodyPr>
          <a:lstStyle/>
          <a:p>
            <a:pPr indent="0" lvl="0" marL="0" marR="0" rtl="0" algn="r">
              <a:spcBef>
                <a:spcPts val="0"/>
              </a:spcBef>
              <a:spcAft>
                <a:spcPts val="0"/>
              </a:spcAft>
              <a:buClr>
                <a:srgbClr val="007E7B"/>
              </a:buClr>
              <a:buSzPts val="1600"/>
              <a:buFont typeface="Noto Sans Symbols"/>
              <a:buNone/>
            </a:pPr>
            <a:r>
              <a:rPr b="1" lang="en-US" sz="1600" u="none">
                <a:solidFill>
                  <a:schemeClr val="dk1"/>
                </a:solidFill>
                <a:latin typeface="Times New Roman"/>
                <a:ea typeface="Times New Roman"/>
                <a:cs typeface="Times New Roman"/>
                <a:sym typeface="Times New Roman"/>
              </a:rPr>
              <a:t>Trần Ngọc Hùng</a:t>
            </a:r>
            <a:endParaRPr b="1" sz="1600" u="none">
              <a:solidFill>
                <a:schemeClr val="dk1"/>
              </a:solidFill>
              <a:latin typeface="Times New Roman"/>
              <a:ea typeface="Times New Roman"/>
              <a:cs typeface="Times New Roman"/>
              <a:sym typeface="Times New Roman"/>
            </a:endParaRPr>
          </a:p>
          <a:p>
            <a:pPr indent="0" lvl="0" marL="0" marR="0" rtl="0" algn="r">
              <a:spcBef>
                <a:spcPts val="320"/>
              </a:spcBef>
              <a:spcAft>
                <a:spcPts val="0"/>
              </a:spcAft>
              <a:buClr>
                <a:srgbClr val="007E7B"/>
              </a:buClr>
              <a:buSzPts val="1600"/>
              <a:buFont typeface="Noto Sans Symbols"/>
              <a:buNone/>
            </a:pPr>
            <a:r>
              <a:rPr b="1" i="1" lang="en-US" sz="1600" u="none">
                <a:solidFill>
                  <a:schemeClr val="dk1"/>
                </a:solidFill>
                <a:latin typeface="Times New Roman"/>
                <a:ea typeface="Times New Roman"/>
                <a:cs typeface="Times New Roman"/>
                <a:sym typeface="Times New Roman"/>
              </a:rPr>
              <a:t>Phòng phần mềm hệ thống</a:t>
            </a:r>
            <a:endParaRPr b="1" i="1" sz="1600" u="none">
              <a:solidFill>
                <a:schemeClr val="dk1"/>
              </a:solidFill>
              <a:latin typeface="Times New Roman"/>
              <a:ea typeface="Times New Roman"/>
              <a:cs typeface="Times New Roman"/>
              <a:sym typeface="Times New Roman"/>
            </a:endParaRPr>
          </a:p>
          <a:p>
            <a:pPr indent="0" lvl="0" marL="0" marR="0" rtl="0" algn="r">
              <a:spcBef>
                <a:spcPts val="320"/>
              </a:spcBef>
              <a:spcAft>
                <a:spcPts val="0"/>
              </a:spcAft>
              <a:buClr>
                <a:srgbClr val="007E7B"/>
              </a:buClr>
              <a:buSzPts val="1600"/>
              <a:buFont typeface="Noto Sans Symbols"/>
              <a:buNone/>
            </a:pPr>
            <a:r>
              <a:rPr b="1" i="1" lang="en-US" sz="1600" u="none">
                <a:solidFill>
                  <a:schemeClr val="dk1"/>
                </a:solidFill>
                <a:latin typeface="Times New Roman"/>
                <a:ea typeface="Times New Roman"/>
                <a:cs typeface="Times New Roman"/>
                <a:sym typeface="Times New Roman"/>
              </a:rPr>
              <a:t>Trung tâm Kĩ thuật Công nghệ</a:t>
            </a:r>
            <a:endParaRPr b="1" i="1" sz="1600" u="none">
              <a:solidFill>
                <a:schemeClr val="dk1"/>
              </a:solidFill>
              <a:latin typeface="Times New Roman"/>
              <a:ea typeface="Times New Roman"/>
              <a:cs typeface="Times New Roman"/>
              <a:sym typeface="Times New Roman"/>
            </a:endParaRPr>
          </a:p>
        </p:txBody>
      </p:sp>
      <p:sp>
        <p:nvSpPr>
          <p:cNvPr id="95" name="Google Shape;95;p1"/>
          <p:cNvSpPr txBox="1"/>
          <p:nvPr>
            <p:ph idx="10" type="dt"/>
          </p:nvPr>
        </p:nvSpPr>
        <p:spPr>
          <a:xfrm>
            <a:off x="8026400" y="6375399"/>
            <a:ext cx="15240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6/24/2019</a:t>
            </a:r>
            <a:endParaRPr/>
          </a:p>
        </p:txBody>
      </p:sp>
      <p:sp>
        <p:nvSpPr>
          <p:cNvPr id="96" name="Google Shape;96;p1"/>
          <p:cNvSpPr txBox="1"/>
          <p:nvPr>
            <p:ph idx="11" type="ftr"/>
          </p:nvPr>
        </p:nvSpPr>
        <p:spPr>
          <a:xfrm>
            <a:off x="1016001" y="6375400"/>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Báo cáo thử việc</a:t>
            </a:r>
            <a:endParaRPr/>
          </a:p>
        </p:txBody>
      </p:sp>
      <p:sp>
        <p:nvSpPr>
          <p:cNvPr id="97" name="Google Shape;97;p1"/>
          <p:cNvSpPr txBox="1"/>
          <p:nvPr>
            <p:ph idx="12" type="sldNum"/>
          </p:nvPr>
        </p:nvSpPr>
        <p:spPr>
          <a:xfrm>
            <a:off x="203200" y="6375400"/>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57" name="Google Shape;257;p10"/>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58" name="Google Shape;258;p10"/>
          <p:cNvSpPr txBox="1"/>
          <p:nvPr>
            <p:ph idx="1" type="body"/>
          </p:nvPr>
        </p:nvSpPr>
        <p:spPr>
          <a:xfrm>
            <a:off x="304800" y="221345"/>
            <a:ext cx="10875264" cy="1026884"/>
          </a:xfrm>
          <a:prstGeom prst="rect">
            <a:avLst/>
          </a:prstGeom>
          <a:noFill/>
          <a:ln>
            <a:noFill/>
          </a:ln>
        </p:spPr>
        <p:txBody>
          <a:bodyPr anchorCtr="0" anchor="t" bIns="45700" lIns="91425" spcFirstLastPara="1" rIns="91425" wrap="square" tIns="45700">
            <a:normAutofit fontScale="92500" lnSpcReduction="20000"/>
          </a:bodyPr>
          <a:lstStyle/>
          <a:p>
            <a:pPr indent="-1028700" lvl="0" marL="1028700" rtl="0" algn="l">
              <a:lnSpc>
                <a:spcPct val="150000"/>
              </a:lnSpc>
              <a:spcBef>
                <a:spcPts val="0"/>
              </a:spcBef>
              <a:spcAft>
                <a:spcPts val="0"/>
              </a:spcAft>
              <a:buSzPct val="100000"/>
              <a:buFont typeface="Open Sans"/>
              <a:buAutoNum type="romanUcPeriod" startAt="2"/>
            </a:pPr>
            <a:r>
              <a:rPr b="1" lang="en-US" sz="4800">
                <a:solidFill>
                  <a:srgbClr val="189A92"/>
                </a:solidFill>
                <a:latin typeface="Times New Roman"/>
                <a:ea typeface="Times New Roman"/>
                <a:cs typeface="Times New Roman"/>
                <a:sym typeface="Times New Roman"/>
              </a:rPr>
              <a:t>Chương trình training </a:t>
            </a:r>
            <a:endParaRPr/>
          </a:p>
          <a:p>
            <a:pPr indent="-632460" lvl="0" marL="914400" rtl="0" algn="l">
              <a:lnSpc>
                <a:spcPct val="150000"/>
              </a:lnSpc>
              <a:spcBef>
                <a:spcPts val="888"/>
              </a:spcBef>
              <a:spcAft>
                <a:spcPts val="0"/>
              </a:spcAft>
              <a:buSzPct val="100000"/>
              <a:buFont typeface="Open Sans"/>
              <a:buNone/>
            </a:pPr>
            <a:r>
              <a:t/>
            </a:r>
            <a:endParaRPr b="1" sz="4800">
              <a:latin typeface="Times New Roman"/>
              <a:ea typeface="Times New Roman"/>
              <a:cs typeface="Times New Roman"/>
              <a:sym typeface="Times New Roman"/>
            </a:endParaRPr>
          </a:p>
        </p:txBody>
      </p:sp>
      <p:sp>
        <p:nvSpPr>
          <p:cNvPr id="259" name="Google Shape;259;p10"/>
          <p:cNvSpPr txBox="1"/>
          <p:nvPr/>
        </p:nvSpPr>
        <p:spPr>
          <a:xfrm>
            <a:off x="914400" y="2089477"/>
            <a:ext cx="9695543" cy="230832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Lập trình C trên môi trường Linux</a:t>
            </a:r>
            <a:endParaRPr sz="32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Small Project</a:t>
            </a:r>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Kết quả đạt được</a:t>
            </a:r>
            <a:endParaRPr sz="3200">
              <a:solidFill>
                <a:schemeClr val="dk1"/>
              </a:solidFill>
              <a:latin typeface="Times New Roman"/>
              <a:ea typeface="Times New Roman"/>
              <a:cs typeface="Times New Roman"/>
              <a:sym typeface="Times New Roman"/>
            </a:endParaRPr>
          </a:p>
        </p:txBody>
      </p:sp>
      <p:sp>
        <p:nvSpPr>
          <p:cNvPr id="260" name="Google Shape;260;p10"/>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914400" lvl="0" marL="914400" rtl="0" algn="l">
              <a:lnSpc>
                <a:spcPct val="150000"/>
              </a:lnSpc>
              <a:spcBef>
                <a:spcPts val="0"/>
              </a:spcBef>
              <a:spcAft>
                <a:spcPts val="0"/>
              </a:spcAft>
              <a:buSzPts val="4000"/>
              <a:buFont typeface="Open Sans"/>
              <a:buAutoNum type="arabicPeriod"/>
            </a:pPr>
            <a:r>
              <a:rPr b="1" lang="en-US" sz="4000">
                <a:solidFill>
                  <a:srgbClr val="189A92"/>
                </a:solidFill>
                <a:latin typeface="Times New Roman"/>
                <a:ea typeface="Times New Roman"/>
                <a:cs typeface="Times New Roman"/>
                <a:sym typeface="Times New Roman"/>
              </a:rPr>
              <a:t>Lập trình C trên môi trường Linux</a:t>
            </a:r>
            <a:endParaRPr b="1" sz="4000">
              <a:solidFill>
                <a:srgbClr val="189A92"/>
              </a:solidFill>
              <a:latin typeface="Times New Roman"/>
              <a:ea typeface="Times New Roman"/>
              <a:cs typeface="Times New Roman"/>
              <a:sym typeface="Times New Roman"/>
            </a:endParaRPr>
          </a:p>
        </p:txBody>
      </p:sp>
      <p:sp>
        <p:nvSpPr>
          <p:cNvPr id="267" name="Google Shape;267;p11"/>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68" name="Google Shape;268;p11"/>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69" name="Google Shape;269;p11"/>
          <p:cNvSpPr txBox="1"/>
          <p:nvPr/>
        </p:nvSpPr>
        <p:spPr>
          <a:xfrm>
            <a:off x="914400" y="1642462"/>
            <a:ext cx="9695543" cy="30469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89A92"/>
                </a:solidFill>
                <a:latin typeface="Times New Roman"/>
                <a:ea typeface="Times New Roman"/>
                <a:cs typeface="Times New Roman"/>
                <a:sym typeface="Times New Roman"/>
              </a:rPr>
              <a:t>1.1. </a:t>
            </a:r>
            <a:r>
              <a:rPr lang="en-US" sz="3200">
                <a:solidFill>
                  <a:schemeClr val="dk1"/>
                </a:solidFill>
                <a:latin typeface="Times New Roman"/>
                <a:ea typeface="Times New Roman"/>
                <a:cs typeface="Times New Roman"/>
                <a:sym typeface="Times New Roman"/>
              </a:rPr>
              <a:t>Các kiến thức cơ bản về ngôn ngữ C</a:t>
            </a:r>
            <a:endParaRPr/>
          </a:p>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1.2.</a:t>
            </a:r>
            <a:r>
              <a:rPr lang="en-US" sz="3200">
                <a:solidFill>
                  <a:schemeClr val="dk1"/>
                </a:solidFill>
                <a:latin typeface="Times New Roman"/>
                <a:ea typeface="Times New Roman"/>
                <a:cs typeface="Times New Roman"/>
                <a:sym typeface="Times New Roman"/>
              </a:rPr>
              <a:t> Lập trình Socket</a:t>
            </a:r>
            <a:endParaRPr/>
          </a:p>
          <a:p>
            <a:pPr indent="0" lvl="0" marL="0" marR="0" rtl="0" algn="l">
              <a:lnSpc>
                <a:spcPct val="150000"/>
              </a:lnSpc>
              <a:spcBef>
                <a:spcPts val="0"/>
              </a:spcBef>
              <a:spcAft>
                <a:spcPts val="0"/>
              </a:spcAft>
              <a:buNone/>
            </a:pPr>
            <a:r>
              <a:rPr lang="en-US" sz="3200">
                <a:solidFill>
                  <a:srgbClr val="189A92"/>
                </a:solidFill>
                <a:latin typeface="Times New Roman"/>
                <a:ea typeface="Times New Roman"/>
                <a:cs typeface="Times New Roman"/>
                <a:sym typeface="Times New Roman"/>
              </a:rPr>
              <a:t>1.3.</a:t>
            </a:r>
            <a:r>
              <a:rPr lang="en-US" sz="3200">
                <a:solidFill>
                  <a:schemeClr val="dk1"/>
                </a:solidFill>
                <a:latin typeface="Times New Roman"/>
                <a:ea typeface="Times New Roman"/>
                <a:cs typeface="Times New Roman"/>
                <a:sym typeface="Times New Roman"/>
              </a:rPr>
              <a:t> Process và các cơ chế giao tiếp giữa các process</a:t>
            </a:r>
            <a:endParaRPr/>
          </a:p>
          <a:p>
            <a:pPr indent="0" lvl="0" marL="0" marR="0" rtl="0" algn="l">
              <a:lnSpc>
                <a:spcPct val="150000"/>
              </a:lnSpc>
              <a:spcBef>
                <a:spcPts val="0"/>
              </a:spcBef>
              <a:spcAft>
                <a:spcPts val="0"/>
              </a:spcAft>
              <a:buNone/>
            </a:pPr>
            <a:r>
              <a:rPr lang="en-US" sz="3200">
                <a:solidFill>
                  <a:srgbClr val="108686"/>
                </a:solidFill>
                <a:latin typeface="Times New Roman"/>
                <a:ea typeface="Times New Roman"/>
                <a:cs typeface="Times New Roman"/>
                <a:sym typeface="Times New Roman"/>
              </a:rPr>
              <a:t>1.4.</a:t>
            </a:r>
            <a:r>
              <a:rPr lang="en-US" sz="3200">
                <a:solidFill>
                  <a:schemeClr val="dk1"/>
                </a:solidFill>
                <a:latin typeface="Times New Roman"/>
                <a:ea typeface="Times New Roman"/>
                <a:cs typeface="Times New Roman"/>
                <a:sym typeface="Times New Roman"/>
              </a:rPr>
              <a:t> Thread và các cơ chế đồng bộ</a:t>
            </a:r>
            <a:endParaRPr sz="3200">
              <a:solidFill>
                <a:schemeClr val="dk1"/>
              </a:solidFill>
              <a:latin typeface="Times New Roman"/>
              <a:ea typeface="Times New Roman"/>
              <a:cs typeface="Times New Roman"/>
              <a:sym typeface="Times New Roman"/>
            </a:endParaRPr>
          </a:p>
        </p:txBody>
      </p:sp>
      <p:sp>
        <p:nvSpPr>
          <p:cNvPr id="270" name="Google Shape;270;p11"/>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1.1 Các kiến thức cơ bản về ngôn ngữ C</a:t>
            </a:r>
            <a:endParaRPr b="1" sz="4000">
              <a:solidFill>
                <a:srgbClr val="189A92"/>
              </a:solidFill>
              <a:latin typeface="Times New Roman"/>
              <a:ea typeface="Times New Roman"/>
              <a:cs typeface="Times New Roman"/>
              <a:sym typeface="Times New Roman"/>
            </a:endParaRPr>
          </a:p>
        </p:txBody>
      </p:sp>
      <p:sp>
        <p:nvSpPr>
          <p:cNvPr id="277" name="Google Shape;277;p12"/>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78" name="Google Shape;278;p12"/>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79" name="Google Shape;279;p12"/>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2"/>
          <p:cNvSpPr/>
          <p:nvPr/>
        </p:nvSpPr>
        <p:spPr>
          <a:xfrm>
            <a:off x="4646603" y="3159407"/>
            <a:ext cx="1328928" cy="1255776"/>
          </a:xfrm>
          <a:prstGeom prst="ellipse">
            <a:avLst/>
          </a:prstGeom>
          <a:solidFill>
            <a:schemeClr val="accent4"/>
          </a:solidFill>
          <a:ln cap="flat" cmpd="sng" w="25400">
            <a:solidFill>
              <a:srgbClr val="5A6E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Ngôn ngữ</a:t>
            </a:r>
            <a:endParaRPr sz="1800">
              <a:solidFill>
                <a:schemeClr val="lt1"/>
              </a:solidFill>
              <a:latin typeface="Open Sans"/>
              <a:ea typeface="Open Sans"/>
              <a:cs typeface="Open Sans"/>
              <a:sym typeface="Open Sans"/>
            </a:endParaRPr>
          </a:p>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C</a:t>
            </a:r>
            <a:endParaRPr/>
          </a:p>
        </p:txBody>
      </p:sp>
      <p:sp>
        <p:nvSpPr>
          <p:cNvPr id="281" name="Google Shape;281;p12"/>
          <p:cNvSpPr/>
          <p:nvPr/>
        </p:nvSpPr>
        <p:spPr>
          <a:xfrm>
            <a:off x="1750130" y="3159407"/>
            <a:ext cx="1780032" cy="1255776"/>
          </a:xfrm>
          <a:prstGeom prst="roundRect">
            <a:avLst>
              <a:gd fmla="val 16667" name="adj"/>
            </a:avLst>
          </a:prstGeom>
          <a:solidFill>
            <a:schemeClr val="accent6"/>
          </a:solidFill>
          <a:ln cap="flat" cmpd="sng" w="25400">
            <a:solidFill>
              <a:srgbClr val="3A50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Mảng, con trỏ </a:t>
            </a:r>
            <a:endParaRPr sz="1800">
              <a:solidFill>
                <a:schemeClr val="lt1"/>
              </a:solidFill>
              <a:latin typeface="Open Sans"/>
              <a:ea typeface="Open Sans"/>
              <a:cs typeface="Open Sans"/>
              <a:sym typeface="Open Sans"/>
            </a:endParaRPr>
          </a:p>
        </p:txBody>
      </p:sp>
      <p:sp>
        <p:nvSpPr>
          <p:cNvPr id="282" name="Google Shape;282;p12"/>
          <p:cNvSpPr/>
          <p:nvPr/>
        </p:nvSpPr>
        <p:spPr>
          <a:xfrm>
            <a:off x="7269335" y="3159407"/>
            <a:ext cx="1780032" cy="1255776"/>
          </a:xfrm>
          <a:prstGeom prst="roundRect">
            <a:avLst>
              <a:gd fmla="val 16667" name="adj"/>
            </a:avLst>
          </a:prstGeom>
          <a:solidFill>
            <a:schemeClr val="accent6"/>
          </a:solidFill>
          <a:ln cap="flat" cmpd="sng" w="25400">
            <a:solidFill>
              <a:srgbClr val="3A50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Input/output</a:t>
            </a:r>
            <a:endParaRPr sz="1800">
              <a:solidFill>
                <a:schemeClr val="lt1"/>
              </a:solidFill>
              <a:latin typeface="Open Sans"/>
              <a:ea typeface="Open Sans"/>
              <a:cs typeface="Open Sans"/>
              <a:sym typeface="Open Sans"/>
            </a:endParaRPr>
          </a:p>
        </p:txBody>
      </p:sp>
      <p:sp>
        <p:nvSpPr>
          <p:cNvPr id="283" name="Google Shape;283;p12"/>
          <p:cNvSpPr/>
          <p:nvPr/>
        </p:nvSpPr>
        <p:spPr>
          <a:xfrm>
            <a:off x="4550518" y="5129457"/>
            <a:ext cx="1650565" cy="1083004"/>
          </a:xfrm>
          <a:prstGeom prst="roundRect">
            <a:avLst>
              <a:gd fmla="val 16667" name="adj"/>
            </a:avLst>
          </a:prstGeom>
          <a:solidFill>
            <a:schemeClr val="accent6"/>
          </a:solidFill>
          <a:ln cap="flat" cmpd="sng" w="25400">
            <a:solidFill>
              <a:srgbClr val="3A50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Dữ liệu có cấu trúc</a:t>
            </a:r>
            <a:endParaRPr sz="1800">
              <a:solidFill>
                <a:schemeClr val="lt1"/>
              </a:solidFill>
              <a:latin typeface="Open Sans"/>
              <a:ea typeface="Open Sans"/>
              <a:cs typeface="Open Sans"/>
              <a:sym typeface="Open Sans"/>
            </a:endParaRPr>
          </a:p>
        </p:txBody>
      </p:sp>
      <p:sp>
        <p:nvSpPr>
          <p:cNvPr id="284" name="Google Shape;284;p12"/>
          <p:cNvSpPr/>
          <p:nvPr/>
        </p:nvSpPr>
        <p:spPr>
          <a:xfrm>
            <a:off x="4485783" y="1208981"/>
            <a:ext cx="1650565" cy="1160986"/>
          </a:xfrm>
          <a:prstGeom prst="roundRect">
            <a:avLst>
              <a:gd fmla="val 16667" name="adj"/>
            </a:avLst>
          </a:prstGeom>
          <a:solidFill>
            <a:schemeClr val="accent6"/>
          </a:solidFill>
          <a:ln cap="flat" cmpd="sng" w="25400">
            <a:solidFill>
              <a:srgbClr val="3A50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Từ khóa trong C</a:t>
            </a:r>
            <a:endParaRPr sz="1800">
              <a:solidFill>
                <a:schemeClr val="lt1"/>
              </a:solidFill>
              <a:latin typeface="Open Sans"/>
              <a:ea typeface="Open Sans"/>
              <a:cs typeface="Open Sans"/>
              <a:sym typeface="Open Sans"/>
            </a:endParaRPr>
          </a:p>
        </p:txBody>
      </p:sp>
      <p:sp>
        <p:nvSpPr>
          <p:cNvPr id="285" name="Google Shape;285;p12"/>
          <p:cNvSpPr/>
          <p:nvPr/>
        </p:nvSpPr>
        <p:spPr>
          <a:xfrm>
            <a:off x="6201083" y="3566870"/>
            <a:ext cx="890016" cy="440849"/>
          </a:xfrm>
          <a:prstGeom prst="rightArrow">
            <a:avLst>
              <a:gd fmla="val 50000" name="adj1"/>
              <a:gd fmla="val 50000" name="adj2"/>
            </a:avLst>
          </a:prstGeom>
          <a:solidFill>
            <a:schemeClr val="accent1"/>
          </a:solidFill>
          <a:ln cap="flat" cmpd="sng" w="25400">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86" name="Google Shape;286;p12"/>
          <p:cNvSpPr/>
          <p:nvPr/>
        </p:nvSpPr>
        <p:spPr>
          <a:xfrm rot="10800000">
            <a:off x="3667469" y="3576243"/>
            <a:ext cx="890016" cy="440849"/>
          </a:xfrm>
          <a:prstGeom prst="rightArrow">
            <a:avLst>
              <a:gd fmla="val 50000" name="adj1"/>
              <a:gd fmla="val 50000" name="adj2"/>
            </a:avLst>
          </a:prstGeom>
          <a:solidFill>
            <a:schemeClr val="accent1"/>
          </a:solidFill>
          <a:ln cap="flat" cmpd="sng" w="25400">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87" name="Google Shape;287;p12"/>
          <p:cNvSpPr/>
          <p:nvPr/>
        </p:nvSpPr>
        <p:spPr>
          <a:xfrm>
            <a:off x="5138056" y="4551720"/>
            <a:ext cx="346021" cy="521878"/>
          </a:xfrm>
          <a:prstGeom prst="downArrow">
            <a:avLst>
              <a:gd fmla="val 50000" name="adj1"/>
              <a:gd fmla="val 50000" name="adj2"/>
            </a:avLst>
          </a:prstGeom>
          <a:solidFill>
            <a:schemeClr val="accent1"/>
          </a:solidFill>
          <a:ln cap="flat" cmpd="sng" w="25400">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88" name="Google Shape;288;p12"/>
          <p:cNvSpPr/>
          <p:nvPr/>
        </p:nvSpPr>
        <p:spPr>
          <a:xfrm rot="10800000">
            <a:off x="5138056" y="2562363"/>
            <a:ext cx="346021" cy="521878"/>
          </a:xfrm>
          <a:prstGeom prst="downArrow">
            <a:avLst>
              <a:gd fmla="val 50000" name="adj1"/>
              <a:gd fmla="val 50000" name="adj2"/>
            </a:avLst>
          </a:prstGeom>
          <a:solidFill>
            <a:schemeClr val="accent1"/>
          </a:solidFill>
          <a:ln cap="flat" cmpd="sng" w="25400">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1.2 Lập trình socket</a:t>
            </a:r>
            <a:endParaRPr b="1" sz="4000">
              <a:solidFill>
                <a:srgbClr val="189A92"/>
              </a:solidFill>
              <a:latin typeface="Times New Roman"/>
              <a:ea typeface="Times New Roman"/>
              <a:cs typeface="Times New Roman"/>
              <a:sym typeface="Times New Roman"/>
            </a:endParaRPr>
          </a:p>
        </p:txBody>
      </p:sp>
      <p:sp>
        <p:nvSpPr>
          <p:cNvPr id="295" name="Google Shape;295;p13"/>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96" name="Google Shape;296;p13"/>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97" name="Google Shape;297;p13"/>
          <p:cNvSpPr txBox="1"/>
          <p:nvPr/>
        </p:nvSpPr>
        <p:spPr>
          <a:xfrm>
            <a:off x="1016000" y="1248229"/>
            <a:ext cx="9695543"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Là 1 phương pháp liên lạc giữa 2 process.</a:t>
            </a:r>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- 3 họ family chính: AF_INET, AF_INET6, AF_UNIX</a:t>
            </a:r>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- 2 loại chính: SOCK_STREAM, SOCK_DGRAM</a:t>
            </a:r>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sp>
        <p:nvSpPr>
          <p:cNvPr id="298" name="Google Shape;298;p13"/>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9" name="Google Shape;299;p13"/>
          <p:cNvPicPr preferRelativeResize="0"/>
          <p:nvPr/>
        </p:nvPicPr>
        <p:blipFill rotWithShape="1">
          <a:blip r:embed="rId3">
            <a:alphaModFix/>
          </a:blip>
          <a:srcRect b="0" l="0" r="0" t="0"/>
          <a:stretch/>
        </p:blipFill>
        <p:spPr>
          <a:xfrm>
            <a:off x="3192860" y="2948559"/>
            <a:ext cx="4949560" cy="30617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4"/>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1.2 Lập trình socket</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06" name="Google Shape;306;p14"/>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07" name="Google Shape;307;p14"/>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08" name="Google Shape;308;p14"/>
          <p:cNvSpPr txBox="1"/>
          <p:nvPr/>
        </p:nvSpPr>
        <p:spPr>
          <a:xfrm>
            <a:off x="914400" y="1248229"/>
            <a:ext cx="9695543" cy="37471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Vị trí trong mô hình TCP/IP:</a:t>
            </a:r>
            <a:endParaRPr/>
          </a:p>
          <a:p>
            <a:pPr indent="0" lvl="0" marL="0" marR="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 Socket nằm giữa lớp Transport</a:t>
            </a:r>
            <a:endParaRPr/>
          </a:p>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   và application.</a:t>
            </a:r>
            <a:endParaRPr/>
          </a:p>
          <a:p>
            <a:pPr indent="0" lvl="0" marL="0" marR="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 Socket khởi tạo, triển</a:t>
            </a:r>
            <a:br>
              <a:rPr lang="en-US" sz="2500">
                <a:solidFill>
                  <a:schemeClr val="dk1"/>
                </a:solidFill>
                <a:latin typeface="Times New Roman"/>
                <a:ea typeface="Times New Roman"/>
                <a:cs typeface="Times New Roman"/>
                <a:sym typeface="Times New Roman"/>
              </a:rPr>
            </a:br>
            <a:r>
              <a:rPr lang="en-US" sz="2500">
                <a:solidFill>
                  <a:schemeClr val="dk1"/>
                </a:solidFill>
                <a:latin typeface="Times New Roman"/>
                <a:ea typeface="Times New Roman"/>
                <a:cs typeface="Times New Roman"/>
                <a:sym typeface="Times New Roman"/>
              </a:rPr>
              <a:t>  khai protocol và chuyển dữ</a:t>
            </a:r>
            <a:br>
              <a:rPr lang="en-US" sz="2500">
                <a:solidFill>
                  <a:schemeClr val="dk1"/>
                </a:solidFill>
                <a:latin typeface="Times New Roman"/>
                <a:ea typeface="Times New Roman"/>
                <a:cs typeface="Times New Roman"/>
                <a:sym typeface="Times New Roman"/>
              </a:rPr>
            </a:br>
            <a:r>
              <a:rPr lang="en-US" sz="2500">
                <a:solidFill>
                  <a:schemeClr val="dk1"/>
                </a:solidFill>
                <a:latin typeface="Times New Roman"/>
                <a:ea typeface="Times New Roman"/>
                <a:cs typeface="Times New Roman"/>
                <a:sym typeface="Times New Roman"/>
              </a:rPr>
              <a:t>  liệu lên lớp trên.</a:t>
            </a:r>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sp>
        <p:nvSpPr>
          <p:cNvPr id="309" name="Google Shape;309;p14"/>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0" name="Google Shape;310;p14"/>
          <p:cNvPicPr preferRelativeResize="0"/>
          <p:nvPr/>
        </p:nvPicPr>
        <p:blipFill rotWithShape="1">
          <a:blip r:embed="rId3">
            <a:alphaModFix/>
          </a:blip>
          <a:srcRect b="0" l="0" r="0" t="0"/>
          <a:stretch/>
        </p:blipFill>
        <p:spPr>
          <a:xfrm>
            <a:off x="7860982" y="1762596"/>
            <a:ext cx="2514410" cy="3232813"/>
          </a:xfrm>
          <a:prstGeom prst="rect">
            <a:avLst/>
          </a:prstGeom>
          <a:noFill/>
          <a:ln>
            <a:noFill/>
          </a:ln>
        </p:spPr>
      </p:pic>
      <p:cxnSp>
        <p:nvCxnSpPr>
          <p:cNvPr id="311" name="Google Shape;311;p14"/>
          <p:cNvCxnSpPr/>
          <p:nvPr/>
        </p:nvCxnSpPr>
        <p:spPr>
          <a:xfrm>
            <a:off x="6824662" y="3330234"/>
            <a:ext cx="1036320" cy="0"/>
          </a:xfrm>
          <a:prstGeom prst="straightConnector1">
            <a:avLst/>
          </a:prstGeom>
          <a:noFill/>
          <a:ln cap="flat" cmpd="sng" w="9525">
            <a:solidFill>
              <a:srgbClr val="75777B"/>
            </a:solidFill>
            <a:prstDash val="solid"/>
            <a:round/>
            <a:headEnd len="sm" w="sm" type="none"/>
            <a:tailEnd len="med" w="med" type="triangle"/>
          </a:ln>
        </p:spPr>
      </p:cxnSp>
      <p:sp>
        <p:nvSpPr>
          <p:cNvPr id="312" name="Google Shape;312;p14"/>
          <p:cNvSpPr txBox="1"/>
          <p:nvPr/>
        </p:nvSpPr>
        <p:spPr>
          <a:xfrm>
            <a:off x="6012824" y="3145568"/>
            <a:ext cx="8515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socket</a:t>
            </a:r>
            <a:endParaRPr sz="18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5"/>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1.2 Lập trình socket</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19" name="Google Shape;319;p15"/>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20" name="Google Shape;320;p15"/>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21" name="Google Shape;321;p15"/>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15"/>
          <p:cNvSpPr txBox="1"/>
          <p:nvPr/>
        </p:nvSpPr>
        <p:spPr>
          <a:xfrm>
            <a:off x="2309185" y="5512644"/>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Datagram socket</a:t>
            </a:r>
            <a:endParaRPr sz="1800">
              <a:solidFill>
                <a:schemeClr val="dk1"/>
              </a:solidFill>
              <a:latin typeface="Open Sans"/>
              <a:ea typeface="Open Sans"/>
              <a:cs typeface="Open Sans"/>
              <a:sym typeface="Open Sans"/>
            </a:endParaRPr>
          </a:p>
        </p:txBody>
      </p:sp>
      <p:sp>
        <p:nvSpPr>
          <p:cNvPr id="323" name="Google Shape;323;p15"/>
          <p:cNvSpPr txBox="1"/>
          <p:nvPr/>
        </p:nvSpPr>
        <p:spPr>
          <a:xfrm>
            <a:off x="7321177" y="5512644"/>
            <a:ext cx="1659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Stream socket</a:t>
            </a:r>
            <a:endParaRPr sz="1800">
              <a:solidFill>
                <a:schemeClr val="dk1"/>
              </a:solidFill>
              <a:latin typeface="Open Sans"/>
              <a:ea typeface="Open Sans"/>
              <a:cs typeface="Open Sans"/>
              <a:sym typeface="Open Sans"/>
            </a:endParaRPr>
          </a:p>
        </p:txBody>
      </p:sp>
      <p:pic>
        <p:nvPicPr>
          <p:cNvPr descr="Káº¿t quáº£ hÃ¬nh áº£nh cho socket udp" id="324" name="Google Shape;324;p15"/>
          <p:cNvPicPr preferRelativeResize="0"/>
          <p:nvPr/>
        </p:nvPicPr>
        <p:blipFill rotWithShape="1">
          <a:blip r:embed="rId3">
            <a:alphaModFix/>
          </a:blip>
          <a:srcRect b="0" l="0" r="0" t="0"/>
          <a:stretch/>
        </p:blipFill>
        <p:spPr>
          <a:xfrm>
            <a:off x="1539934" y="1813348"/>
            <a:ext cx="3605159" cy="3134177"/>
          </a:xfrm>
          <a:prstGeom prst="rect">
            <a:avLst/>
          </a:prstGeom>
          <a:noFill/>
          <a:ln>
            <a:noFill/>
          </a:ln>
        </p:spPr>
      </p:pic>
      <p:pic>
        <p:nvPicPr>
          <p:cNvPr descr="Káº¿t quáº£ hÃ¬nh áº£nh cho socket tcp" id="325" name="Google Shape;325;p15"/>
          <p:cNvPicPr preferRelativeResize="0"/>
          <p:nvPr/>
        </p:nvPicPr>
        <p:blipFill rotWithShape="1">
          <a:blip r:embed="rId4">
            <a:alphaModFix/>
          </a:blip>
          <a:srcRect b="0" l="0" r="0" t="0"/>
          <a:stretch/>
        </p:blipFill>
        <p:spPr>
          <a:xfrm>
            <a:off x="6380227" y="1082995"/>
            <a:ext cx="4019550" cy="4200526"/>
          </a:xfrm>
          <a:prstGeom prst="rect">
            <a:avLst/>
          </a:prstGeom>
          <a:noFill/>
          <a:ln>
            <a:noFill/>
          </a:ln>
        </p:spPr>
      </p:pic>
      <p:cxnSp>
        <p:nvCxnSpPr>
          <p:cNvPr id="326" name="Google Shape;326;p15"/>
          <p:cNvCxnSpPr/>
          <p:nvPr/>
        </p:nvCxnSpPr>
        <p:spPr>
          <a:xfrm>
            <a:off x="5657088" y="1082995"/>
            <a:ext cx="0" cy="4994016"/>
          </a:xfrm>
          <a:prstGeom prst="straightConnector1">
            <a:avLst/>
          </a:prstGeom>
          <a:noFill/>
          <a:ln cap="flat" cmpd="sng" w="9525">
            <a:solidFill>
              <a:srgbClr val="75777B"/>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1.2 Lập trình socket</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33" name="Google Shape;333;p16"/>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34" name="Google Shape;334;p16"/>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35" name="Google Shape;335;p16"/>
          <p:cNvSpPr txBox="1"/>
          <p:nvPr/>
        </p:nvSpPr>
        <p:spPr>
          <a:xfrm>
            <a:off x="1016000" y="1248229"/>
            <a:ext cx="9695543"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So sánh Stream(TCP) và datagram(UDP) socket:</a:t>
            </a:r>
            <a:endParaRPr sz="2500">
              <a:solidFill>
                <a:schemeClr val="dk1"/>
              </a:solidFill>
              <a:latin typeface="Times New Roman"/>
              <a:ea typeface="Times New Roman"/>
              <a:cs typeface="Times New Roman"/>
              <a:sym typeface="Times New Roman"/>
            </a:endParaRPr>
          </a:p>
        </p:txBody>
      </p:sp>
      <p:graphicFrame>
        <p:nvGraphicFramePr>
          <p:cNvPr id="336" name="Google Shape;336;p16"/>
          <p:cNvGraphicFramePr/>
          <p:nvPr/>
        </p:nvGraphicFramePr>
        <p:xfrm>
          <a:off x="914400" y="1708108"/>
          <a:ext cx="3000000" cy="3000000"/>
        </p:xfrm>
        <a:graphic>
          <a:graphicData uri="http://schemas.openxmlformats.org/drawingml/2006/table">
            <a:tbl>
              <a:tblPr bandRow="1" firstRow="1">
                <a:noFill/>
                <a:tableStyleId>{800A0742-13B2-4D56-8B28-402174E32CA5}</a:tableStyleId>
              </a:tblPr>
              <a:tblGrid>
                <a:gridCol w="4803650"/>
                <a:gridCol w="4803650"/>
              </a:tblGrid>
              <a:tr h="541200">
                <a:tc>
                  <a:txBody>
                    <a:bodyPr/>
                    <a:lstStyle/>
                    <a:p>
                      <a:pPr indent="0" lvl="0" marL="0" marR="0" rtl="0" algn="l">
                        <a:lnSpc>
                          <a:spcPct val="100000"/>
                        </a:lnSpc>
                        <a:spcBef>
                          <a:spcPts val="0"/>
                        </a:spcBef>
                        <a:spcAft>
                          <a:spcPts val="0"/>
                        </a:spcAft>
                        <a:buClr>
                          <a:schemeClr val="dk1"/>
                        </a:buClr>
                        <a:buSzPts val="2400"/>
                        <a:buFont typeface="Times New Roman"/>
                        <a:buNone/>
                      </a:pPr>
                      <a:r>
                        <a:rPr lang="en-US" sz="2400" u="none" cap="none" strike="noStrike">
                          <a:latin typeface="Times New Roman"/>
                          <a:ea typeface="Times New Roman"/>
                          <a:cs typeface="Times New Roman"/>
                          <a:sym typeface="Times New Roman"/>
                        </a:rPr>
                        <a:t>Stream(TCP)</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u="none" cap="none" strike="noStrike">
                          <a:latin typeface="Times New Roman"/>
                          <a:ea typeface="Times New Roman"/>
                          <a:cs typeface="Times New Roman"/>
                          <a:sym typeface="Times New Roman"/>
                        </a:rPr>
                        <a:t>Datagram(UDP) </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Có thiết</a:t>
                      </a:r>
                      <a:r>
                        <a:rPr lang="en-US" sz="2400">
                          <a:latin typeface="Times New Roman"/>
                          <a:ea typeface="Times New Roman"/>
                          <a:cs typeface="Times New Roman"/>
                          <a:sym typeface="Times New Roman"/>
                        </a:rPr>
                        <a:t> lập kết nối</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Không</a:t>
                      </a:r>
                      <a:r>
                        <a:rPr lang="en-US" sz="2400">
                          <a:latin typeface="Times New Roman"/>
                          <a:ea typeface="Times New Roman"/>
                          <a:cs typeface="Times New Roman"/>
                          <a:sym typeface="Times New Roman"/>
                        </a:rPr>
                        <a:t> thiết lập kết nối</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lnSpc>
                          <a:spcPct val="10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Truyền</a:t>
                      </a:r>
                      <a:r>
                        <a:rPr lang="en-US" sz="2400">
                          <a:latin typeface="Times New Roman"/>
                          <a:ea typeface="Times New Roman"/>
                          <a:cs typeface="Times New Roman"/>
                          <a:sym typeface="Times New Roman"/>
                        </a:rPr>
                        <a:t> đúng dữ liệu</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Có</a:t>
                      </a:r>
                      <a:r>
                        <a:rPr lang="en-US" sz="2400">
                          <a:latin typeface="Times New Roman"/>
                          <a:ea typeface="Times New Roman"/>
                          <a:cs typeface="Times New Roman"/>
                          <a:sym typeface="Times New Roman"/>
                        </a:rPr>
                        <a:t> thể mất, lặp, sai thứ tự dữ liệu</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lnSpc>
                          <a:spcPct val="10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Điều</a:t>
                      </a:r>
                      <a:r>
                        <a:rPr lang="en-US" sz="2400">
                          <a:latin typeface="Times New Roman"/>
                          <a:ea typeface="Times New Roman"/>
                          <a:cs typeface="Times New Roman"/>
                          <a:sym typeface="Times New Roman"/>
                        </a:rPr>
                        <a:t> khiển luồng</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Không</a:t>
                      </a:r>
                      <a:r>
                        <a:rPr lang="en-US" sz="2400">
                          <a:latin typeface="Times New Roman"/>
                          <a:ea typeface="Times New Roman"/>
                          <a:cs typeface="Times New Roman"/>
                          <a:sym typeface="Times New Roman"/>
                        </a:rPr>
                        <a:t> đ</a:t>
                      </a:r>
                      <a:r>
                        <a:rPr lang="en-US" sz="2400">
                          <a:latin typeface="Times New Roman"/>
                          <a:ea typeface="Times New Roman"/>
                          <a:cs typeface="Times New Roman"/>
                          <a:sym typeface="Times New Roman"/>
                        </a:rPr>
                        <a:t>iều</a:t>
                      </a:r>
                      <a:r>
                        <a:rPr lang="en-US" sz="2400">
                          <a:latin typeface="Times New Roman"/>
                          <a:ea typeface="Times New Roman"/>
                          <a:cs typeface="Times New Roman"/>
                          <a:sym typeface="Times New Roman"/>
                        </a:rPr>
                        <a:t> khiển luồng</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Điều</a:t>
                      </a:r>
                      <a:r>
                        <a:rPr lang="en-US" sz="2400">
                          <a:latin typeface="Times New Roman"/>
                          <a:ea typeface="Times New Roman"/>
                          <a:cs typeface="Times New Roman"/>
                          <a:sym typeface="Times New Roman"/>
                        </a:rPr>
                        <a:t> khiển tắc nghẽn</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Không</a:t>
                      </a:r>
                      <a:r>
                        <a:rPr lang="en-US" sz="2400">
                          <a:latin typeface="Times New Roman"/>
                          <a:ea typeface="Times New Roman"/>
                          <a:cs typeface="Times New Roman"/>
                          <a:sym typeface="Times New Roman"/>
                        </a:rPr>
                        <a:t> đ</a:t>
                      </a:r>
                      <a:r>
                        <a:rPr lang="en-US" sz="2400">
                          <a:latin typeface="Times New Roman"/>
                          <a:ea typeface="Times New Roman"/>
                          <a:cs typeface="Times New Roman"/>
                          <a:sym typeface="Times New Roman"/>
                        </a:rPr>
                        <a:t>iều</a:t>
                      </a:r>
                      <a:r>
                        <a:rPr lang="en-US" sz="2400">
                          <a:latin typeface="Times New Roman"/>
                          <a:ea typeface="Times New Roman"/>
                          <a:cs typeface="Times New Roman"/>
                          <a:sym typeface="Times New Roman"/>
                        </a:rPr>
                        <a:t> khiển tắc nghẽn</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Tốc</a:t>
                      </a:r>
                      <a:r>
                        <a:rPr lang="en-US" sz="2400">
                          <a:latin typeface="Times New Roman"/>
                          <a:ea typeface="Times New Roman"/>
                          <a:cs typeface="Times New Roman"/>
                          <a:sym typeface="Times New Roman"/>
                        </a:rPr>
                        <a:t> độ c</a:t>
                      </a:r>
                      <a:r>
                        <a:rPr lang="en-US" sz="2400">
                          <a:latin typeface="Times New Roman"/>
                          <a:ea typeface="Times New Roman"/>
                          <a:cs typeface="Times New Roman"/>
                          <a:sym typeface="Times New Roman"/>
                        </a:rPr>
                        <a:t>hậm khi phải</a:t>
                      </a:r>
                      <a:r>
                        <a:rPr lang="en-US" sz="2400">
                          <a:latin typeface="Times New Roman"/>
                          <a:ea typeface="Times New Roman"/>
                          <a:cs typeface="Times New Roman"/>
                          <a:sym typeface="Times New Roman"/>
                        </a:rPr>
                        <a:t> chờ gói tin</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Tốc</a:t>
                      </a:r>
                      <a:r>
                        <a:rPr lang="en-US" sz="2400">
                          <a:latin typeface="Times New Roman"/>
                          <a:ea typeface="Times New Roman"/>
                          <a:cs typeface="Times New Roman"/>
                          <a:sym typeface="Times New Roman"/>
                        </a:rPr>
                        <a:t> độ cao</a:t>
                      </a:r>
                      <a:endParaRPr sz="2400">
                        <a:latin typeface="Times New Roman"/>
                        <a:ea typeface="Times New Roman"/>
                        <a:cs typeface="Times New Roman"/>
                        <a:sym typeface="Times New Roman"/>
                      </a:endParaRPr>
                    </a:p>
                  </a:txBody>
                  <a:tcPr marT="45725" marB="45725" marR="91450" marL="91450"/>
                </a:tc>
              </a:tr>
              <a:tr h="538225">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Thích</a:t>
                      </a:r>
                      <a:r>
                        <a:rPr lang="en-US" sz="2400">
                          <a:latin typeface="Times New Roman"/>
                          <a:ea typeface="Times New Roman"/>
                          <a:cs typeface="Times New Roman"/>
                          <a:sym typeface="Times New Roman"/>
                        </a:rPr>
                        <a:t> hợp cho HTTP, FTP, message application…</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400">
                          <a:latin typeface="Times New Roman"/>
                          <a:ea typeface="Times New Roman"/>
                          <a:cs typeface="Times New Roman"/>
                          <a:sym typeface="Times New Roman"/>
                        </a:rPr>
                        <a:t>Thích</a:t>
                      </a:r>
                      <a:r>
                        <a:rPr lang="en-US" sz="2400">
                          <a:latin typeface="Times New Roman"/>
                          <a:ea typeface="Times New Roman"/>
                          <a:cs typeface="Times New Roman"/>
                          <a:sym typeface="Times New Roman"/>
                        </a:rPr>
                        <a:t> hợp DNS, DHCP, game online, stream video…</a:t>
                      </a:r>
                      <a:endParaRPr sz="2400">
                        <a:latin typeface="Times New Roman"/>
                        <a:ea typeface="Times New Roman"/>
                        <a:cs typeface="Times New Roman"/>
                        <a:sym typeface="Times New Roman"/>
                      </a:endParaRPr>
                    </a:p>
                  </a:txBody>
                  <a:tcPr marT="45725" marB="45725" marR="91450" marL="91450"/>
                </a:tc>
              </a:tr>
            </a:tbl>
          </a:graphicData>
        </a:graphic>
      </p:graphicFrame>
      <p:sp>
        <p:nvSpPr>
          <p:cNvPr id="337" name="Google Shape;337;p16"/>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7"/>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1.3 Process và các cơ chế giao tiếp giữa các process</a:t>
            </a:r>
            <a:endParaRPr b="1" sz="4000">
              <a:solidFill>
                <a:srgbClr val="189A92"/>
              </a:solidFill>
              <a:latin typeface="Times New Roman"/>
              <a:ea typeface="Times New Roman"/>
              <a:cs typeface="Times New Roman"/>
              <a:sym typeface="Times New Roman"/>
            </a:endParaRPr>
          </a:p>
        </p:txBody>
      </p:sp>
      <p:sp>
        <p:nvSpPr>
          <p:cNvPr id="343" name="Google Shape;343;p17"/>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44" name="Google Shape;344;p17"/>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45" name="Google Shape;345;p17"/>
          <p:cNvSpPr txBox="1"/>
          <p:nvPr/>
        </p:nvSpPr>
        <p:spPr>
          <a:xfrm>
            <a:off x="829056" y="1248229"/>
            <a:ext cx="9695543" cy="413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Process là 1 chương trình đang hoạt động.</a:t>
            </a:r>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Mỗi process có vùng nhớ và PCB(process control block) riêng.</a:t>
            </a:r>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Để các process trao đổi dữ liệu với nhau, sử dụng các IPC(Inter process communication) gồm: message queue, shared memory, UNIX domain socket…</a:t>
            </a:r>
            <a:endParaRPr sz="2500">
              <a:solidFill>
                <a:schemeClr val="dk1"/>
              </a:solidFill>
              <a:latin typeface="Times New Roman"/>
              <a:ea typeface="Times New Roman"/>
              <a:cs typeface="Times New Roman"/>
              <a:sym typeface="Times New Roman"/>
            </a:endParaRPr>
          </a:p>
        </p:txBody>
      </p:sp>
      <p:sp>
        <p:nvSpPr>
          <p:cNvPr id="346" name="Google Shape;346;p17"/>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8"/>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1.3 Process và các cơ chế giao tiếp giữa các process</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53" name="Google Shape;353;p18"/>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54" name="Google Shape;354;p18"/>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55" name="Google Shape;355;p18"/>
          <p:cNvSpPr txBox="1"/>
          <p:nvPr/>
        </p:nvSpPr>
        <p:spPr>
          <a:xfrm>
            <a:off x="1161433" y="1248229"/>
            <a:ext cx="969554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				Message queue</a:t>
            </a:r>
            <a:endParaRPr/>
          </a:p>
          <a:p>
            <a:pPr indent="0" lvl="0" marL="0" marR="0" rtl="0" algn="l">
              <a:lnSpc>
                <a:spcPct val="15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p:txBody>
      </p:sp>
      <p:pic>
        <p:nvPicPr>
          <p:cNvPr descr="Káº¿t quáº£ hÃ¬nh áº£nh cho message queue" id="356" name="Google Shape;356;p18"/>
          <p:cNvPicPr preferRelativeResize="0"/>
          <p:nvPr/>
        </p:nvPicPr>
        <p:blipFill rotWithShape="1">
          <a:blip r:embed="rId3">
            <a:alphaModFix/>
          </a:blip>
          <a:srcRect b="0" l="0" r="0" t="0"/>
          <a:stretch/>
        </p:blipFill>
        <p:spPr>
          <a:xfrm>
            <a:off x="1431653" y="2476149"/>
            <a:ext cx="4908738" cy="3115547"/>
          </a:xfrm>
          <a:prstGeom prst="rect">
            <a:avLst/>
          </a:prstGeom>
          <a:noFill/>
          <a:ln>
            <a:noFill/>
          </a:ln>
        </p:spPr>
      </p:pic>
      <p:sp>
        <p:nvSpPr>
          <p:cNvPr id="357" name="Google Shape;357;p18"/>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18"/>
          <p:cNvPicPr preferRelativeResize="0"/>
          <p:nvPr/>
        </p:nvPicPr>
        <p:blipFill rotWithShape="1">
          <a:blip r:embed="rId4">
            <a:alphaModFix/>
          </a:blip>
          <a:srcRect b="0" l="0" r="0" t="0"/>
          <a:stretch/>
        </p:blipFill>
        <p:spPr>
          <a:xfrm>
            <a:off x="7227824" y="2890588"/>
            <a:ext cx="3629152" cy="25381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9"/>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1.3 Process và các cơ chế giao tiếp giữa các process</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65" name="Google Shape;365;p19"/>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66" name="Google Shape;366;p19"/>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67" name="Google Shape;367;p19"/>
          <p:cNvSpPr txBox="1"/>
          <p:nvPr/>
        </p:nvSpPr>
        <p:spPr>
          <a:xfrm>
            <a:off x="792480" y="2584305"/>
            <a:ext cx="9695543" cy="251607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Shared memory</a:t>
            </a:r>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Là cơ chế giúp các process</a:t>
            </a:r>
            <a:br>
              <a:rPr lang="en-US" sz="2500">
                <a:solidFill>
                  <a:schemeClr val="dk1"/>
                </a:solidFill>
                <a:latin typeface="Times New Roman"/>
                <a:ea typeface="Times New Roman"/>
                <a:cs typeface="Times New Roman"/>
                <a:sym typeface="Times New Roman"/>
              </a:rPr>
            </a:br>
            <a:r>
              <a:rPr lang="en-US" sz="2500">
                <a:solidFill>
                  <a:schemeClr val="dk1"/>
                </a:solidFill>
                <a:latin typeface="Times New Roman"/>
                <a:ea typeface="Times New Roman"/>
                <a:cs typeface="Times New Roman"/>
                <a:sym typeface="Times New Roman"/>
              </a:rPr>
              <a:t>có thể truy cập tới vùng nhớ chung.</a:t>
            </a:r>
            <a:endParaRPr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pic>
        <p:nvPicPr>
          <p:cNvPr id="368" name="Google Shape;368;p19"/>
          <p:cNvPicPr preferRelativeResize="0"/>
          <p:nvPr/>
        </p:nvPicPr>
        <p:blipFill rotWithShape="1">
          <a:blip r:embed="rId3">
            <a:alphaModFix/>
          </a:blip>
          <a:srcRect b="0" l="0" r="0" t="0"/>
          <a:stretch/>
        </p:blipFill>
        <p:spPr>
          <a:xfrm>
            <a:off x="5640251" y="1284406"/>
            <a:ext cx="6173797" cy="4690261"/>
          </a:xfrm>
          <a:prstGeom prst="rect">
            <a:avLst/>
          </a:prstGeom>
          <a:noFill/>
          <a:ln>
            <a:noFill/>
          </a:ln>
        </p:spPr>
      </p:pic>
      <p:sp>
        <p:nvSpPr>
          <p:cNvPr id="369" name="Google Shape;369;p19"/>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609600" y="3556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8683"/>
              </a:buClr>
              <a:buSzPts val="5333"/>
              <a:buFont typeface="Times New Roman"/>
              <a:buNone/>
            </a:pPr>
            <a:r>
              <a:rPr b="1" lang="en-US" sz="5333">
                <a:solidFill>
                  <a:srgbClr val="008683"/>
                </a:solidFill>
                <a:latin typeface="Times New Roman"/>
                <a:ea typeface="Times New Roman"/>
                <a:cs typeface="Times New Roman"/>
                <a:sym typeface="Times New Roman"/>
              </a:rPr>
              <a:t>Nội dung</a:t>
            </a:r>
            <a:endParaRPr b="1" sz="5333">
              <a:latin typeface="Times New Roman"/>
              <a:ea typeface="Times New Roman"/>
              <a:cs typeface="Times New Roman"/>
              <a:sym typeface="Times New Roman"/>
            </a:endParaRPr>
          </a:p>
        </p:txBody>
      </p:sp>
      <p:sp>
        <p:nvSpPr>
          <p:cNvPr id="105" name="Google Shape;105;p2"/>
          <p:cNvSpPr txBox="1"/>
          <p:nvPr>
            <p:ph idx="1" type="body"/>
          </p:nvPr>
        </p:nvSpPr>
        <p:spPr>
          <a:xfrm>
            <a:off x="812800" y="1803402"/>
            <a:ext cx="10972800" cy="3962399"/>
          </a:xfrm>
          <a:prstGeom prst="rect">
            <a:avLst/>
          </a:prstGeom>
          <a:noFill/>
          <a:ln>
            <a:noFill/>
          </a:ln>
        </p:spPr>
        <p:txBody>
          <a:bodyPr anchorCtr="0" anchor="t" bIns="45700" lIns="91425" spcFirstLastPara="1" rIns="91425" wrap="square" tIns="45700">
            <a:normAutofit/>
          </a:bodyPr>
          <a:lstStyle/>
          <a:p>
            <a:pPr indent="-685783" lvl="0" marL="685783" rtl="0" algn="l">
              <a:lnSpc>
                <a:spcPct val="150000"/>
              </a:lnSpc>
              <a:spcBef>
                <a:spcPts val="0"/>
              </a:spcBef>
              <a:spcAft>
                <a:spcPts val="0"/>
              </a:spcAft>
              <a:buSzPts val="5300"/>
              <a:buFont typeface="Open Sans"/>
              <a:buAutoNum type="romanUcPeriod"/>
            </a:pPr>
            <a:r>
              <a:rPr lang="en-US" sz="5300">
                <a:latin typeface="Times New Roman"/>
                <a:ea typeface="Times New Roman"/>
                <a:cs typeface="Times New Roman"/>
                <a:sym typeface="Times New Roman"/>
              </a:rPr>
              <a:t>Văn hóa Viettel</a:t>
            </a:r>
            <a:endParaRPr sz="5300">
              <a:latin typeface="Times New Roman"/>
              <a:ea typeface="Times New Roman"/>
              <a:cs typeface="Times New Roman"/>
              <a:sym typeface="Times New Roman"/>
            </a:endParaRPr>
          </a:p>
          <a:p>
            <a:pPr indent="-685783" lvl="0" marL="685783" rtl="0" algn="l">
              <a:lnSpc>
                <a:spcPct val="150000"/>
              </a:lnSpc>
              <a:spcBef>
                <a:spcPts val="1060"/>
              </a:spcBef>
              <a:spcAft>
                <a:spcPts val="0"/>
              </a:spcAft>
              <a:buSzPts val="5300"/>
              <a:buFont typeface="Open Sans"/>
              <a:buAutoNum type="romanUcPeriod"/>
            </a:pPr>
            <a:r>
              <a:rPr lang="en-US" sz="5300">
                <a:latin typeface="Times New Roman"/>
                <a:ea typeface="Times New Roman"/>
                <a:cs typeface="Times New Roman"/>
                <a:sym typeface="Times New Roman"/>
              </a:rPr>
              <a:t>Chương trình training</a:t>
            </a:r>
            <a:endParaRPr/>
          </a:p>
        </p:txBody>
      </p:sp>
      <p:sp>
        <p:nvSpPr>
          <p:cNvPr id="106" name="Google Shape;106;p2"/>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07" name="Google Shape;107;p2"/>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108" name="Google Shape;108;p2"/>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0"/>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1.3 Process và các cơ chế giao tiếp giữa các process</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76" name="Google Shape;376;p20"/>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77" name="Google Shape;377;p20"/>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378" name="Google Shape;378;p20"/>
          <p:cNvSpPr txBox="1"/>
          <p:nvPr/>
        </p:nvSpPr>
        <p:spPr>
          <a:xfrm>
            <a:off x="829056" y="1248229"/>
            <a:ext cx="9339071" cy="355481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000">
                <a:solidFill>
                  <a:schemeClr val="dk1"/>
                </a:solidFill>
                <a:latin typeface="Times New Roman"/>
                <a:ea typeface="Times New Roman"/>
                <a:cs typeface="Times New Roman"/>
                <a:sym typeface="Times New Roman"/>
              </a:rPr>
              <a:t>UNIX domain socket</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Là một socket được sử dụng để trao đổi dữ liệu giữa các process được thực hiện ở trên một host OS -&gt; nhanh hơn internet socket.</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- 2 loại chính: stream, datagram</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79" name="Google Shape;379;p20"/>
          <p:cNvPicPr preferRelativeResize="0"/>
          <p:nvPr/>
        </p:nvPicPr>
        <p:blipFill rotWithShape="1">
          <a:blip r:embed="rId3">
            <a:alphaModFix/>
          </a:blip>
          <a:srcRect b="0" l="0" r="0" t="0"/>
          <a:stretch/>
        </p:blipFill>
        <p:spPr>
          <a:xfrm>
            <a:off x="3280409" y="4055490"/>
            <a:ext cx="5010150" cy="1504950"/>
          </a:xfrm>
          <a:prstGeom prst="rect">
            <a:avLst/>
          </a:prstGeom>
          <a:noFill/>
          <a:ln>
            <a:noFill/>
          </a:ln>
        </p:spPr>
      </p:pic>
      <p:sp>
        <p:nvSpPr>
          <p:cNvPr id="380" name="Google Shape;380;p20"/>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1.3 Process và các cơ chế giao tiếp giữa các process</a:t>
            </a:r>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387" name="Google Shape;387;p21"/>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88" name="Google Shape;388;p21"/>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graphicFrame>
        <p:nvGraphicFramePr>
          <p:cNvPr id="389" name="Google Shape;389;p21"/>
          <p:cNvGraphicFramePr/>
          <p:nvPr/>
        </p:nvGraphicFramePr>
        <p:xfrm>
          <a:off x="914400" y="1475232"/>
          <a:ext cx="3000000" cy="3000000"/>
        </p:xfrm>
        <a:graphic>
          <a:graphicData uri="http://schemas.openxmlformats.org/drawingml/2006/table">
            <a:tbl>
              <a:tblPr bandRow="1" firstRow="1">
                <a:noFill/>
                <a:tableStyleId>{800A0742-13B2-4D56-8B28-402174E32CA5}</a:tableStyleId>
              </a:tblPr>
              <a:tblGrid>
                <a:gridCol w="3360925"/>
                <a:gridCol w="3360925"/>
                <a:gridCol w="3360925"/>
              </a:tblGrid>
              <a:tr h="512075">
                <a:tc>
                  <a:txBody>
                    <a:bodyPr/>
                    <a:lstStyle/>
                    <a:p>
                      <a:pPr indent="0" lvl="0" marL="0" marR="0" rtl="0" algn="l">
                        <a:spcBef>
                          <a:spcPts val="0"/>
                        </a:spcBef>
                        <a:spcAft>
                          <a:spcPts val="0"/>
                        </a:spcAft>
                        <a:buNone/>
                      </a:pPr>
                      <a:r>
                        <a:rPr lang="en-US" sz="1600"/>
                        <a:t>Message</a:t>
                      </a:r>
                      <a:r>
                        <a:rPr lang="en-US" sz="1600"/>
                        <a:t> queue</a:t>
                      </a:r>
                      <a:endParaRPr sz="1600"/>
                    </a:p>
                  </a:txBody>
                  <a:tcPr marT="45725" marB="45725" marR="91450" marL="91450"/>
                </a:tc>
                <a:tc>
                  <a:txBody>
                    <a:bodyPr/>
                    <a:lstStyle/>
                    <a:p>
                      <a:pPr indent="0" lvl="0" marL="0" marR="0" rtl="0" algn="l">
                        <a:spcBef>
                          <a:spcPts val="0"/>
                        </a:spcBef>
                        <a:spcAft>
                          <a:spcPts val="0"/>
                        </a:spcAft>
                        <a:buNone/>
                      </a:pPr>
                      <a:r>
                        <a:rPr lang="en-US" sz="1600"/>
                        <a:t>Shared</a:t>
                      </a:r>
                      <a:r>
                        <a:rPr lang="en-US" sz="1600"/>
                        <a:t> memory</a:t>
                      </a:r>
                      <a:endParaRPr sz="1600"/>
                    </a:p>
                  </a:txBody>
                  <a:tcPr marT="45725" marB="45725" marR="91450" marL="91450"/>
                </a:tc>
                <a:tc>
                  <a:txBody>
                    <a:bodyPr/>
                    <a:lstStyle/>
                    <a:p>
                      <a:pPr indent="0" lvl="0" marL="0" marR="0" rtl="0" algn="l">
                        <a:spcBef>
                          <a:spcPts val="0"/>
                        </a:spcBef>
                        <a:spcAft>
                          <a:spcPts val="0"/>
                        </a:spcAft>
                        <a:buNone/>
                      </a:pPr>
                      <a:r>
                        <a:rPr lang="en-US" sz="1600"/>
                        <a:t>UNIX domain </a:t>
                      </a:r>
                      <a:r>
                        <a:rPr lang="en-US" sz="1600"/>
                        <a:t> socket</a:t>
                      </a:r>
                      <a:endParaRPr sz="1600"/>
                    </a:p>
                  </a:txBody>
                  <a:tcPr marT="45725" marB="45725" marR="91450" marL="91450"/>
                </a:tc>
              </a:tr>
              <a:tr h="904725">
                <a:tc>
                  <a:txBody>
                    <a:bodyPr/>
                    <a:lstStyle/>
                    <a:p>
                      <a:pPr indent="0" lvl="0" marL="0" marR="0" rtl="0" algn="l">
                        <a:spcBef>
                          <a:spcPts val="0"/>
                        </a:spcBef>
                        <a:spcAft>
                          <a:spcPts val="0"/>
                        </a:spcAft>
                        <a:buNone/>
                      </a:pPr>
                      <a:r>
                        <a:rPr lang="en-US" sz="1600"/>
                        <a:t>Data</a:t>
                      </a:r>
                      <a:r>
                        <a:rPr lang="en-US" sz="1600"/>
                        <a:t> lưu trữ và phân phối trong queue, message có thể được push và pop bởi nhiều process</a:t>
                      </a:r>
                      <a:endParaRPr sz="1600"/>
                    </a:p>
                  </a:txBody>
                  <a:tcPr marT="45725" marB="45725" marR="91450" marL="91450"/>
                </a:tc>
                <a:tc>
                  <a:txBody>
                    <a:bodyPr/>
                    <a:lstStyle/>
                    <a:p>
                      <a:pPr indent="0" lvl="0" marL="0" marR="0" rtl="0" algn="l">
                        <a:spcBef>
                          <a:spcPts val="0"/>
                        </a:spcBef>
                        <a:spcAft>
                          <a:spcPts val="0"/>
                        </a:spcAft>
                        <a:buNone/>
                      </a:pPr>
                      <a:r>
                        <a:rPr lang="en-US" sz="1600"/>
                        <a:t>Vùng</a:t>
                      </a:r>
                      <a:r>
                        <a:rPr lang="en-US" sz="1600"/>
                        <a:t> nhớ chung có thể truy cập bởi nhiều process</a:t>
                      </a:r>
                      <a:endParaRPr sz="1600"/>
                    </a:p>
                  </a:txBody>
                  <a:tcPr marT="45725" marB="45725" marR="91450" marL="91450"/>
                </a:tc>
                <a:tc>
                  <a:txBody>
                    <a:bodyPr/>
                    <a:lstStyle/>
                    <a:p>
                      <a:pPr indent="0" lvl="0" marL="0" marR="0" rtl="0" algn="l">
                        <a:spcBef>
                          <a:spcPts val="0"/>
                        </a:spcBef>
                        <a:spcAft>
                          <a:spcPts val="0"/>
                        </a:spcAft>
                        <a:buNone/>
                      </a:pPr>
                      <a:r>
                        <a:rPr lang="en-US" sz="1600"/>
                        <a:t>Data</a:t>
                      </a:r>
                      <a:r>
                        <a:rPr lang="en-US" sz="1600"/>
                        <a:t> được trao đổi như 1 ống 2 chiều thông qua kernel</a:t>
                      </a:r>
                      <a:endParaRPr sz="1600"/>
                    </a:p>
                  </a:txBody>
                  <a:tcPr marT="45725" marB="45725" marR="91450" marL="91450"/>
                </a:tc>
              </a:tr>
              <a:tr h="638625">
                <a:tc>
                  <a:txBody>
                    <a:bodyPr/>
                    <a:lstStyle/>
                    <a:p>
                      <a:pPr indent="0" lvl="0" marL="0" marR="0" rtl="0" algn="l">
                        <a:spcBef>
                          <a:spcPts val="0"/>
                        </a:spcBef>
                        <a:spcAft>
                          <a:spcPts val="0"/>
                        </a:spcAft>
                        <a:buNone/>
                      </a:pPr>
                      <a:r>
                        <a:rPr b="0" i="0" lang="en-US" sz="1600">
                          <a:solidFill>
                            <a:schemeClr val="dk1"/>
                          </a:solidFill>
                          <a:latin typeface="Open Sans"/>
                          <a:ea typeface="Open Sans"/>
                          <a:cs typeface="Open Sans"/>
                          <a:sym typeface="Open Sans"/>
                        </a:rPr>
                        <a:t>Message</a:t>
                      </a:r>
                      <a:r>
                        <a:rPr b="0" i="0" lang="en-US" sz="1600">
                          <a:solidFill>
                            <a:schemeClr val="dk1"/>
                          </a:solidFill>
                          <a:latin typeface="Open Sans"/>
                          <a:ea typeface="Open Sans"/>
                          <a:cs typeface="Open Sans"/>
                          <a:sym typeface="Open Sans"/>
                        </a:rPr>
                        <a:t> tồn tại đến khi 1 process pop ra hoặc queue unlink hay process shutdown</a:t>
                      </a:r>
                      <a:endParaRPr sz="1600"/>
                    </a:p>
                  </a:txBody>
                  <a:tcPr marT="45725" marB="45725" marR="91450" marL="91450"/>
                </a:tc>
                <a:tc>
                  <a:txBody>
                    <a:bodyPr/>
                    <a:lstStyle/>
                    <a:p>
                      <a:pPr indent="0" lvl="0" marL="0" marR="0" rtl="0" algn="l">
                        <a:spcBef>
                          <a:spcPts val="0"/>
                        </a:spcBef>
                        <a:spcAft>
                          <a:spcPts val="0"/>
                        </a:spcAft>
                        <a:buNone/>
                      </a:pPr>
                      <a:r>
                        <a:rPr lang="en-US" sz="1600"/>
                        <a:t>Vùng</a:t>
                      </a:r>
                      <a:r>
                        <a:rPr lang="en-US" sz="1600"/>
                        <a:t> nhớ tồn tại đến khi unlink</a:t>
                      </a:r>
                      <a:endParaRPr sz="1600"/>
                    </a:p>
                  </a:txBody>
                  <a:tcPr marT="45725" marB="45725" marR="91450" marL="91450"/>
                </a:tc>
                <a:tc>
                  <a:txBody>
                    <a:bodyPr/>
                    <a:lstStyle/>
                    <a:p>
                      <a:pPr indent="0" lvl="0" marL="0" marR="0" rtl="0" algn="l">
                        <a:spcBef>
                          <a:spcPts val="0"/>
                        </a:spcBef>
                        <a:spcAft>
                          <a:spcPts val="0"/>
                        </a:spcAft>
                        <a:buNone/>
                      </a:pPr>
                      <a:r>
                        <a:rPr lang="en-US" sz="1600"/>
                        <a:t>Dữ</a:t>
                      </a:r>
                      <a:r>
                        <a:rPr lang="en-US" sz="1600"/>
                        <a:t> liệu lưu trữ trên 1</a:t>
                      </a:r>
                      <a:r>
                        <a:rPr lang="en-US" sz="1600"/>
                        <a:t> bộ</a:t>
                      </a:r>
                      <a:r>
                        <a:rPr lang="en-US" sz="1600"/>
                        <a:t> đệm</a:t>
                      </a:r>
                      <a:r>
                        <a:rPr lang="en-US" sz="1600"/>
                        <a:t> và</a:t>
                      </a:r>
                      <a:r>
                        <a:rPr lang="en-US" sz="1600"/>
                        <a:t> mất khi đọc</a:t>
                      </a:r>
                      <a:endParaRPr sz="1600"/>
                    </a:p>
                  </a:txBody>
                  <a:tcPr marT="45725" marB="45725" marR="91450" marL="91450"/>
                </a:tc>
              </a:tr>
              <a:tr h="904725">
                <a:tc>
                  <a:txBody>
                    <a:bodyPr/>
                    <a:lstStyle/>
                    <a:p>
                      <a:pPr indent="0" lvl="0" marL="0" marR="0" rtl="0" algn="l">
                        <a:spcBef>
                          <a:spcPts val="0"/>
                        </a:spcBef>
                        <a:spcAft>
                          <a:spcPts val="0"/>
                        </a:spcAft>
                        <a:buNone/>
                      </a:pPr>
                      <a:r>
                        <a:rPr b="0" i="0" lang="en-US" sz="1600">
                          <a:solidFill>
                            <a:schemeClr val="dk1"/>
                          </a:solidFill>
                          <a:latin typeface="Open Sans"/>
                          <a:ea typeface="Open Sans"/>
                          <a:cs typeface="Open Sans"/>
                          <a:sym typeface="Open Sans"/>
                        </a:rPr>
                        <a:t>Có</a:t>
                      </a:r>
                      <a:r>
                        <a:rPr b="0" i="0" lang="en-US" sz="1600">
                          <a:solidFill>
                            <a:schemeClr val="dk1"/>
                          </a:solidFill>
                          <a:latin typeface="Open Sans"/>
                          <a:ea typeface="Open Sans"/>
                          <a:cs typeface="Open Sans"/>
                          <a:sym typeface="Open Sans"/>
                        </a:rPr>
                        <a:t> thể tùy biến kiểu dữ liệu, độ dài message phù hợp với mục đích mỗi message.</a:t>
                      </a:r>
                      <a:endParaRPr sz="1600"/>
                    </a:p>
                  </a:txBody>
                  <a:tcPr marT="45725" marB="45725" marR="91450" marL="91450"/>
                </a:tc>
                <a:tc>
                  <a:txBody>
                    <a:bodyPr/>
                    <a:lstStyle/>
                    <a:p>
                      <a:pPr indent="0" lvl="0" marL="0" marR="0" rtl="0" algn="l">
                        <a:spcBef>
                          <a:spcPts val="0"/>
                        </a:spcBef>
                        <a:spcAft>
                          <a:spcPts val="0"/>
                        </a:spcAft>
                        <a:buNone/>
                      </a:pPr>
                      <a:r>
                        <a:rPr lang="en-US" sz="1600"/>
                        <a:t>Vùng nhớ đã được chỉ định cố định.</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Open Sans"/>
                        <a:buNone/>
                      </a:pPr>
                      <a:r>
                        <a:rPr b="0" i="0" lang="en-US" sz="1600">
                          <a:solidFill>
                            <a:schemeClr val="dk1"/>
                          </a:solidFill>
                          <a:latin typeface="Open Sans"/>
                          <a:ea typeface="Open Sans"/>
                          <a:cs typeface="Open Sans"/>
                          <a:sym typeface="Open Sans"/>
                        </a:rPr>
                        <a:t>Cũng</a:t>
                      </a:r>
                      <a:r>
                        <a:rPr b="0" i="0" lang="en-US" sz="1600">
                          <a:solidFill>
                            <a:schemeClr val="dk1"/>
                          </a:solidFill>
                          <a:latin typeface="Open Sans"/>
                          <a:ea typeface="Open Sans"/>
                          <a:cs typeface="Open Sans"/>
                          <a:sym typeface="Open Sans"/>
                        </a:rPr>
                        <a:t> có thể tùy biến độ dài và kiểu dữ liệu data.</a:t>
                      </a:r>
                      <a:endParaRPr sz="1600"/>
                    </a:p>
                    <a:p>
                      <a:pPr indent="0" lvl="0" marL="0" marR="0" rtl="0" algn="l">
                        <a:spcBef>
                          <a:spcPts val="0"/>
                        </a:spcBef>
                        <a:spcAft>
                          <a:spcPts val="0"/>
                        </a:spcAft>
                        <a:buNone/>
                      </a:pPr>
                      <a:r>
                        <a:t/>
                      </a:r>
                      <a:endParaRPr sz="1600"/>
                    </a:p>
                  </a:txBody>
                  <a:tcPr marT="45725" marB="45725" marR="91450" marL="91450"/>
                </a:tc>
              </a:tr>
            </a:tbl>
          </a:graphicData>
        </a:graphic>
      </p:graphicFrame>
      <p:sp>
        <p:nvSpPr>
          <p:cNvPr id="390" name="Google Shape;390;p21"/>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2"/>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p:txBody>
      </p:sp>
      <p:sp>
        <p:nvSpPr>
          <p:cNvPr id="397" name="Google Shape;397;p22"/>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398" name="Google Shape;398;p22"/>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graphicFrame>
        <p:nvGraphicFramePr>
          <p:cNvPr id="399" name="Google Shape;399;p22"/>
          <p:cNvGraphicFramePr/>
          <p:nvPr/>
        </p:nvGraphicFramePr>
        <p:xfrm>
          <a:off x="2204720" y="1637171"/>
          <a:ext cx="3000000" cy="3000000"/>
        </p:xfrm>
        <a:graphic>
          <a:graphicData uri="http://schemas.openxmlformats.org/drawingml/2006/table">
            <a:tbl>
              <a:tblPr>
                <a:noFill/>
                <a:tableStyleId>{1355A35A-FECC-4F77-A576-0A2643FDE48B}</a:tableStyleId>
              </a:tblPr>
              <a:tblGrid>
                <a:gridCol w="3252150"/>
                <a:gridCol w="3528625"/>
              </a:tblGrid>
              <a:tr h="297050">
                <a:tc>
                  <a:txBody>
                    <a:bodyPr/>
                    <a:lstStyle/>
                    <a:p>
                      <a:pPr indent="0" lvl="0" marL="0" marR="0" rtl="0" algn="l">
                        <a:spcBef>
                          <a:spcPts val="0"/>
                        </a:spcBef>
                        <a:spcAft>
                          <a:spcPts val="0"/>
                        </a:spcAft>
                        <a:buNone/>
                      </a:pPr>
                      <a:r>
                        <a:rPr lang="en-US" sz="2200">
                          <a:latin typeface="Times New Roman"/>
                          <a:ea typeface="Times New Roman"/>
                          <a:cs typeface="Times New Roman"/>
                          <a:sym typeface="Times New Roman"/>
                        </a:rPr>
                        <a:t>Process</a:t>
                      </a:r>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2200">
                          <a:latin typeface="Times New Roman"/>
                          <a:ea typeface="Times New Roman"/>
                          <a:cs typeface="Times New Roman"/>
                          <a:sym typeface="Times New Roman"/>
                        </a:rPr>
                        <a:t>Thread</a:t>
                      </a:r>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EEEEEE"/>
                    </a:solidFill>
                  </a:tcPr>
                </a:tc>
              </a:tr>
              <a:tr h="66267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Là</a:t>
                      </a:r>
                      <a:r>
                        <a:rPr lang="en-US" sz="2000">
                          <a:latin typeface="Times New Roman"/>
                          <a:ea typeface="Times New Roman"/>
                          <a:cs typeface="Times New Roman"/>
                          <a:sym typeface="Times New Roman"/>
                        </a:rPr>
                        <a:t> 1 chương trình hoạt động</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Là</a:t>
                      </a:r>
                      <a:r>
                        <a:rPr lang="en-US" sz="2000">
                          <a:latin typeface="Times New Roman"/>
                          <a:ea typeface="Times New Roman"/>
                          <a:cs typeface="Times New Roman"/>
                          <a:sym typeface="Times New Roman"/>
                        </a:rPr>
                        <a:t> 1 light weight process</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r>
              <a:tr h="66267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Process chiếm</a:t>
                      </a:r>
                      <a:r>
                        <a:rPr lang="en-US" sz="2000">
                          <a:latin typeface="Times New Roman"/>
                          <a:ea typeface="Times New Roman"/>
                          <a:cs typeface="Times New Roman"/>
                          <a:sym typeface="Times New Roman"/>
                        </a:rPr>
                        <a:t> dụng nhiều tài nguyên hơn thread</a:t>
                      </a:r>
                      <a:endParaRPr sz="2000">
                        <a:latin typeface="Times New Roman"/>
                        <a:ea typeface="Times New Roman"/>
                        <a:cs typeface="Times New Roman"/>
                        <a:sym typeface="Times New Roman"/>
                      </a:endParaRPr>
                    </a:p>
                  </a:txBody>
                  <a:tcPr marT="16350" marB="16350" marR="16350" marL="16350"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Các</a:t>
                      </a:r>
                      <a:r>
                        <a:rPr lang="en-US" sz="2000">
                          <a:latin typeface="Times New Roman"/>
                          <a:ea typeface="Times New Roman"/>
                          <a:cs typeface="Times New Roman"/>
                          <a:sym typeface="Times New Roman"/>
                        </a:rPr>
                        <a:t> thread nhẹ hơn process</a:t>
                      </a:r>
                      <a:endParaRPr sz="2000">
                        <a:latin typeface="Times New Roman"/>
                        <a:ea typeface="Times New Roman"/>
                        <a:cs typeface="Times New Roman"/>
                        <a:sym typeface="Times New Roman"/>
                      </a:endParaRPr>
                    </a:p>
                  </a:txBody>
                  <a:tcPr marT="16350" marB="16350" marR="16350" marL="16350"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r>
              <a:tr h="1037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Tốn</a:t>
                      </a:r>
                      <a:r>
                        <a:rPr lang="en-US" sz="2000">
                          <a:latin typeface="Times New Roman"/>
                          <a:ea typeface="Times New Roman"/>
                          <a:cs typeface="Times New Roman"/>
                          <a:sym typeface="Times New Roman"/>
                        </a:rPr>
                        <a:t> nhiều thời gian để context switching</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Threads tốn</a:t>
                      </a:r>
                      <a:r>
                        <a:rPr lang="en-US" sz="2000">
                          <a:latin typeface="Times New Roman"/>
                          <a:ea typeface="Times New Roman"/>
                          <a:cs typeface="Times New Roman"/>
                          <a:sym typeface="Times New Roman"/>
                        </a:rPr>
                        <a:t> ít thời gian để context switching hơn</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r>
              <a:tr h="82400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Các</a:t>
                      </a:r>
                      <a:r>
                        <a:rPr lang="en-US" sz="2000">
                          <a:latin typeface="Times New Roman"/>
                          <a:ea typeface="Times New Roman"/>
                          <a:cs typeface="Times New Roman"/>
                          <a:sym typeface="Times New Roman"/>
                        </a:rPr>
                        <a:t> process độc lập và không chia sẻ vùng nhớ chung</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Các</a:t>
                      </a:r>
                      <a:r>
                        <a:rPr lang="en-US" sz="2000">
                          <a:latin typeface="Times New Roman"/>
                          <a:ea typeface="Times New Roman"/>
                          <a:cs typeface="Times New Roman"/>
                          <a:sym typeface="Times New Roman"/>
                        </a:rPr>
                        <a:t> thread có thể chia sẻ 1 số vùng nhớ với nhau.</a:t>
                      </a:r>
                      <a:endParaRPr sz="2000">
                        <a:latin typeface="Times New Roman"/>
                        <a:ea typeface="Times New Roman"/>
                        <a:cs typeface="Times New Roman"/>
                        <a:sym typeface="Times New Roman"/>
                      </a:endParaRPr>
                    </a:p>
                  </a:txBody>
                  <a:tcPr marT="15525" marB="15525" marR="15525" marL="15525" anchor="ctr">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FFFFF"/>
                    </a:solidFill>
                  </a:tcPr>
                </a:tc>
              </a:tr>
            </a:tbl>
          </a:graphicData>
        </a:graphic>
      </p:graphicFrame>
      <p:sp>
        <p:nvSpPr>
          <p:cNvPr id="400" name="Google Shape;400;p22"/>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3"/>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407" name="Google Shape;407;p23"/>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08" name="Google Shape;408;p23"/>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09" name="Google Shape;409;p23"/>
          <p:cNvSpPr txBox="1"/>
          <p:nvPr/>
        </p:nvSpPr>
        <p:spPr>
          <a:xfrm>
            <a:off x="914400" y="1248229"/>
            <a:ext cx="9695543"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Quản lý tài nguyên thread:</a:t>
            </a:r>
            <a:endParaRPr/>
          </a:p>
          <a:p>
            <a:pPr indent="0" lvl="0" marL="0" marR="0" rtl="0" algn="l">
              <a:lnSpc>
                <a:spcPct val="150000"/>
              </a:lnSpc>
              <a:spcBef>
                <a:spcPts val="0"/>
              </a:spcBef>
              <a:spcAft>
                <a:spcPts val="0"/>
              </a:spcAft>
              <a:buNone/>
            </a:pP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Khi 1 thread kết thúc, kernel sẽ không</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tự động thu hồi tài nguyên của nó. </a:t>
            </a:r>
            <a:endParaRPr/>
          </a:p>
          <a:p>
            <a:pPr indent="0" lvl="0" marL="0" marR="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Cần phải thu hồi tài nguyên thread khi nó kết thúc.</a:t>
            </a:r>
            <a:endParaRPr sz="2400">
              <a:solidFill>
                <a:schemeClr val="dk1"/>
              </a:solidFill>
              <a:latin typeface="Times New Roman"/>
              <a:ea typeface="Times New Roman"/>
              <a:cs typeface="Times New Roman"/>
              <a:sym typeface="Times New Roman"/>
            </a:endParaRPr>
          </a:p>
        </p:txBody>
      </p:sp>
      <p:sp>
        <p:nvSpPr>
          <p:cNvPr id="410" name="Google Shape;410;p23"/>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417" name="Google Shape;417;p24"/>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18" name="Google Shape;418;p24"/>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19" name="Google Shape;419;p24"/>
          <p:cNvSpPr txBox="1"/>
          <p:nvPr/>
        </p:nvSpPr>
        <p:spPr>
          <a:xfrm>
            <a:off x="914400" y="1248229"/>
            <a:ext cx="9695543" cy="177741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Mutex:</a:t>
            </a:r>
            <a:endParaRPr/>
          </a:p>
          <a:p>
            <a:pPr indent="0" lvl="0" marL="0" marR="0" rtl="0" algn="l">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Là cơ chế khóa để bảo vệ tài nguyên.</a:t>
            </a:r>
            <a:endParaRPr/>
          </a:p>
          <a:p>
            <a:pPr indent="0" lvl="0" marL="0" marR="0" rtl="0" algn="l">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Chỉ thread khóa tài nguyên mới mở khóa được.</a:t>
            </a:r>
            <a:endParaRPr/>
          </a:p>
        </p:txBody>
      </p:sp>
      <p:pic>
        <p:nvPicPr>
          <p:cNvPr descr="Káº¿t quáº£ hÃ¬nh áº£nh cho mutex" id="420" name="Google Shape;420;p24"/>
          <p:cNvPicPr preferRelativeResize="0"/>
          <p:nvPr/>
        </p:nvPicPr>
        <p:blipFill rotWithShape="1">
          <a:blip r:embed="rId3">
            <a:alphaModFix/>
          </a:blip>
          <a:srcRect b="0" l="0" r="0" t="0"/>
          <a:stretch/>
        </p:blipFill>
        <p:spPr>
          <a:xfrm>
            <a:off x="3069463" y="3884544"/>
            <a:ext cx="4886325" cy="1266826"/>
          </a:xfrm>
          <a:prstGeom prst="rect">
            <a:avLst/>
          </a:prstGeom>
          <a:noFill/>
          <a:ln>
            <a:noFill/>
          </a:ln>
        </p:spPr>
      </p:pic>
      <p:sp>
        <p:nvSpPr>
          <p:cNvPr id="421" name="Google Shape;421;p24"/>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428" name="Google Shape;428;p25"/>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29" name="Google Shape;429;p25"/>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30" name="Google Shape;430;p25"/>
          <p:cNvSpPr txBox="1"/>
          <p:nvPr/>
        </p:nvSpPr>
        <p:spPr>
          <a:xfrm>
            <a:off x="914400" y="1248229"/>
            <a:ext cx="11117943" cy="60029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			Mutex deadlock</a:t>
            </a:r>
            <a:endParaRPr sz="2400">
              <a:solidFill>
                <a:schemeClr val="dk1"/>
              </a:solidFill>
              <a:latin typeface="Times New Roman"/>
              <a:ea typeface="Times New Roman"/>
              <a:cs typeface="Times New Roman"/>
              <a:sym typeface="Times New Roman"/>
            </a:endParaRPr>
          </a:p>
        </p:txBody>
      </p:sp>
      <p:pic>
        <p:nvPicPr>
          <p:cNvPr id="431" name="Google Shape;431;p25"/>
          <p:cNvPicPr preferRelativeResize="0"/>
          <p:nvPr/>
        </p:nvPicPr>
        <p:blipFill rotWithShape="1">
          <a:blip r:embed="rId3">
            <a:alphaModFix/>
          </a:blip>
          <a:srcRect b="0" l="0" r="0" t="0"/>
          <a:stretch/>
        </p:blipFill>
        <p:spPr>
          <a:xfrm>
            <a:off x="1997934" y="2645665"/>
            <a:ext cx="7247666" cy="2986676"/>
          </a:xfrm>
          <a:prstGeom prst="rect">
            <a:avLst/>
          </a:prstGeom>
          <a:noFill/>
          <a:ln>
            <a:noFill/>
          </a:ln>
        </p:spPr>
      </p:pic>
      <p:sp>
        <p:nvSpPr>
          <p:cNvPr id="432" name="Google Shape;432;p25"/>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6"/>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439" name="Google Shape;439;p26"/>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40" name="Google Shape;440;p26"/>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41" name="Google Shape;441;p26"/>
          <p:cNvSpPr txBox="1"/>
          <p:nvPr/>
        </p:nvSpPr>
        <p:spPr>
          <a:xfrm>
            <a:off x="914400" y="1248229"/>
            <a:ext cx="11117943" cy="29315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500">
                <a:solidFill>
                  <a:schemeClr val="dk1"/>
                </a:solidFill>
                <a:latin typeface="Times New Roman"/>
                <a:ea typeface="Times New Roman"/>
                <a:cs typeface="Times New Roman"/>
                <a:sym typeface="Times New Roman"/>
              </a:rPr>
              <a:t>Semaphore:</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Cơ chế tín hiệu.</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Binary/counting.</a:t>
            </a:r>
            <a:endParaRPr/>
          </a:p>
        </p:txBody>
      </p:sp>
      <p:pic>
        <p:nvPicPr>
          <p:cNvPr descr="Káº¿t quáº£ hÃ¬nh áº£nh cho semaphore mechanism" id="442" name="Google Shape;442;p26"/>
          <p:cNvPicPr preferRelativeResize="0"/>
          <p:nvPr/>
        </p:nvPicPr>
        <p:blipFill rotWithShape="1">
          <a:blip r:embed="rId3">
            <a:alphaModFix/>
          </a:blip>
          <a:srcRect b="0" l="0" r="0" t="0"/>
          <a:stretch/>
        </p:blipFill>
        <p:spPr>
          <a:xfrm>
            <a:off x="3606011" y="1648052"/>
            <a:ext cx="8003594" cy="3962399"/>
          </a:xfrm>
          <a:prstGeom prst="rect">
            <a:avLst/>
          </a:prstGeom>
          <a:noFill/>
          <a:ln>
            <a:noFill/>
          </a:ln>
        </p:spPr>
      </p:pic>
      <p:sp>
        <p:nvSpPr>
          <p:cNvPr id="443" name="Google Shape;443;p26"/>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1.4 Thread và các cơ chế đồng bộ</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4000"/>
              <a:buNone/>
            </a:pPr>
            <a:r>
              <a:t/>
            </a:r>
            <a:endParaRPr b="1" sz="4000">
              <a:solidFill>
                <a:srgbClr val="189A92"/>
              </a:solidFill>
              <a:latin typeface="Times New Roman"/>
              <a:ea typeface="Times New Roman"/>
              <a:cs typeface="Times New Roman"/>
              <a:sym typeface="Times New Roman"/>
            </a:endParaRPr>
          </a:p>
        </p:txBody>
      </p:sp>
      <p:sp>
        <p:nvSpPr>
          <p:cNvPr id="450" name="Google Shape;450;p27"/>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51" name="Google Shape;451;p27"/>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graphicFrame>
        <p:nvGraphicFramePr>
          <p:cNvPr id="452" name="Google Shape;452;p27"/>
          <p:cNvGraphicFramePr/>
          <p:nvPr/>
        </p:nvGraphicFramePr>
        <p:xfrm>
          <a:off x="2038096" y="1435842"/>
          <a:ext cx="3000000" cy="3000000"/>
        </p:xfrm>
        <a:graphic>
          <a:graphicData uri="http://schemas.openxmlformats.org/drawingml/2006/table">
            <a:tbl>
              <a:tblPr>
                <a:noFill/>
                <a:tableStyleId>{1355A35A-FECC-4F77-A576-0A2643FDE48B}</a:tableStyleId>
              </a:tblPr>
              <a:tblGrid>
                <a:gridCol w="4101600"/>
                <a:gridCol w="4101600"/>
              </a:tblGrid>
              <a:tr h="573925">
                <a:tc>
                  <a:txBody>
                    <a:bodyPr/>
                    <a:lstStyle/>
                    <a:p>
                      <a:pPr indent="0" lvl="0" marL="0" marR="0" rtl="0" algn="ctr">
                        <a:spcBef>
                          <a:spcPts val="0"/>
                        </a:spcBef>
                        <a:spcAft>
                          <a:spcPts val="0"/>
                        </a:spcAft>
                        <a:buNone/>
                      </a:pPr>
                      <a:r>
                        <a:rPr b="1" lang="en-US" sz="1600" cap="none">
                          <a:latin typeface="Times New Roman"/>
                          <a:ea typeface="Times New Roman"/>
                          <a:cs typeface="Times New Roman"/>
                          <a:sym typeface="Times New Roman"/>
                        </a:rPr>
                        <a:t>SEMAPHORE</a:t>
                      </a:r>
                      <a:endParaRPr/>
                    </a:p>
                  </a:txBody>
                  <a:tcPr marT="29400" marB="29400" marR="29400" marL="2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600" cap="none">
                          <a:latin typeface="Times New Roman"/>
                          <a:ea typeface="Times New Roman"/>
                          <a:cs typeface="Times New Roman"/>
                          <a:sym typeface="Times New Roman"/>
                        </a:rPr>
                        <a:t>MUTEX</a:t>
                      </a:r>
                      <a:endParaRPr/>
                    </a:p>
                  </a:txBody>
                  <a:tcPr marT="29400" marB="29400" marR="29400" marL="294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57392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Cơ</a:t>
                      </a:r>
                      <a:r>
                        <a:rPr lang="en-US" sz="1800">
                          <a:latin typeface="Times New Roman"/>
                          <a:ea typeface="Times New Roman"/>
                          <a:cs typeface="Times New Roman"/>
                          <a:sym typeface="Times New Roman"/>
                        </a:rPr>
                        <a:t> chế tín hiệu</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Cơ</a:t>
                      </a:r>
                      <a:r>
                        <a:rPr lang="en-US" sz="1800">
                          <a:latin typeface="Times New Roman"/>
                          <a:ea typeface="Times New Roman"/>
                          <a:cs typeface="Times New Roman"/>
                          <a:sym typeface="Times New Roman"/>
                        </a:rPr>
                        <a:t> chế khóa</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7392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Semaphore là</a:t>
                      </a:r>
                      <a:r>
                        <a:rPr lang="en-US" sz="1800">
                          <a:latin typeface="Times New Roman"/>
                          <a:ea typeface="Times New Roman"/>
                          <a:cs typeface="Times New Roman"/>
                          <a:sym typeface="Times New Roman"/>
                        </a:rPr>
                        <a:t> 1 biến đếm</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Mutex là</a:t>
                      </a:r>
                      <a:r>
                        <a:rPr lang="en-US" sz="1800">
                          <a:latin typeface="Times New Roman"/>
                          <a:ea typeface="Times New Roman"/>
                          <a:cs typeface="Times New Roman"/>
                          <a:sym typeface="Times New Roman"/>
                        </a:rPr>
                        <a:t> 1 object</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103642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Semaphore cho phép</a:t>
                      </a:r>
                      <a:r>
                        <a:rPr lang="en-US" sz="1800">
                          <a:latin typeface="Times New Roman"/>
                          <a:ea typeface="Times New Roman"/>
                          <a:cs typeface="Times New Roman"/>
                          <a:sym typeface="Times New Roman"/>
                        </a:rPr>
                        <a:t> nhiều thread truy cập vào vùng nhớ</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Mutex chỉ</a:t>
                      </a:r>
                      <a:r>
                        <a:rPr lang="en-US" sz="1800">
                          <a:latin typeface="Times New Roman"/>
                          <a:ea typeface="Times New Roman"/>
                          <a:cs typeface="Times New Roman"/>
                          <a:sym typeface="Times New Roman"/>
                        </a:rPr>
                        <a:t> cho phép 1 thread truy cập vào vùng nhớ chung tại 1 thời điểm</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27030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 semaphore có thể thay đổi từ các thread khác. Miễn là counting &gt; 0, các thread vẫn có thể được phép truy cập</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Mutex object</a:t>
                      </a:r>
                      <a:r>
                        <a:rPr lang="en-US" sz="1800">
                          <a:latin typeface="Times New Roman"/>
                          <a:ea typeface="Times New Roman"/>
                          <a:cs typeface="Times New Roman"/>
                          <a:sym typeface="Times New Roman"/>
                        </a:rPr>
                        <a:t> chỉ được release khi thread đang khóa nó mở khóa</a:t>
                      </a:r>
                      <a:endParaRPr sz="1800">
                        <a:latin typeface="Times New Roman"/>
                        <a:ea typeface="Times New Roman"/>
                        <a:cs typeface="Times New Roman"/>
                        <a:sym typeface="Times New Roman"/>
                      </a:endParaRPr>
                    </a:p>
                  </a:txBody>
                  <a:tcPr marT="29400" marB="29400" marR="29400" marL="29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
        <p:nvSpPr>
          <p:cNvPr id="453" name="Google Shape;453;p27"/>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60" name="Google Shape;460;p28"/>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61" name="Google Shape;461;p28"/>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2. Small Project</a:t>
            </a:r>
            <a:endParaRPr b="1" sz="4000">
              <a:solidFill>
                <a:srgbClr val="189A92"/>
              </a:solidFill>
              <a:latin typeface="Times New Roman"/>
              <a:ea typeface="Times New Roman"/>
              <a:cs typeface="Times New Roman"/>
              <a:sym typeface="Times New Roman"/>
            </a:endParaRPr>
          </a:p>
        </p:txBody>
      </p:sp>
      <p:sp>
        <p:nvSpPr>
          <p:cNvPr id="462" name="Google Shape;462;p28"/>
          <p:cNvSpPr txBox="1"/>
          <p:nvPr/>
        </p:nvSpPr>
        <p:spPr>
          <a:xfrm>
            <a:off x="522514" y="1642462"/>
            <a:ext cx="11306629" cy="37856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1</a:t>
            </a:r>
            <a:r>
              <a:rPr lang="en-US" sz="3200">
                <a:solidFill>
                  <a:schemeClr val="dk1"/>
                </a:solidFill>
                <a:latin typeface="Times New Roman"/>
                <a:ea typeface="Times New Roman"/>
                <a:cs typeface="Times New Roman"/>
                <a:sym typeface="Times New Roman"/>
              </a:rPr>
              <a:t>: Phát triển giao thức cTCP dựa trên cơ chế Stop and Wait</a:t>
            </a:r>
            <a:endParaRPr/>
          </a:p>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2</a:t>
            </a:r>
            <a:r>
              <a:rPr lang="en-US" sz="3200">
                <a:solidFill>
                  <a:schemeClr val="dk1"/>
                </a:solidFill>
                <a:latin typeface="Times New Roman"/>
                <a:ea typeface="Times New Roman"/>
                <a:cs typeface="Times New Roman"/>
                <a:sym typeface="Times New Roman"/>
              </a:rPr>
              <a:t>: Phát triển giao thức cTCP dựa trên cơ chế Selective Repeat</a:t>
            </a:r>
            <a:endParaRPr/>
          </a:p>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3</a:t>
            </a:r>
            <a:r>
              <a:rPr lang="en-US" sz="3200">
                <a:solidFill>
                  <a:schemeClr val="dk1"/>
                </a:solidFill>
                <a:latin typeface="Times New Roman"/>
                <a:ea typeface="Times New Roman"/>
                <a:cs typeface="Times New Roman"/>
                <a:sym typeface="Times New Roman"/>
              </a:rPr>
              <a:t>: Phát triển tính năng định tuyến tĩnh trong router</a:t>
            </a:r>
            <a:endParaRPr/>
          </a:p>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4</a:t>
            </a:r>
            <a:r>
              <a:rPr lang="en-US" sz="3200">
                <a:solidFill>
                  <a:schemeClr val="dk1"/>
                </a:solidFill>
                <a:latin typeface="Times New Roman"/>
                <a:ea typeface="Times New Roman"/>
                <a:cs typeface="Times New Roman"/>
                <a:sym typeface="Times New Roman"/>
              </a:rPr>
              <a:t>: Phát triển tính năng NAT trên router</a:t>
            </a:r>
            <a:endParaRPr/>
          </a:p>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5</a:t>
            </a:r>
            <a:r>
              <a:rPr lang="en-US" sz="3200">
                <a:solidFill>
                  <a:schemeClr val="dk1"/>
                </a:solidFill>
                <a:latin typeface="Times New Roman"/>
                <a:ea typeface="Times New Roman"/>
                <a:cs typeface="Times New Roman"/>
                <a:sym typeface="Times New Roman"/>
              </a:rPr>
              <a:t>: Xây dựng một hệ thống mạng đơn giản</a:t>
            </a:r>
            <a:endParaRPr/>
          </a:p>
        </p:txBody>
      </p:sp>
      <p:sp>
        <p:nvSpPr>
          <p:cNvPr id="463" name="Google Shape;463;p28"/>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9"/>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70" name="Google Shape;470;p29"/>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71" name="Google Shape;471;p29"/>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2. Small Project</a:t>
            </a:r>
            <a:endParaRPr b="1" sz="4000">
              <a:solidFill>
                <a:srgbClr val="189A92"/>
              </a:solidFill>
              <a:latin typeface="Times New Roman"/>
              <a:ea typeface="Times New Roman"/>
              <a:cs typeface="Times New Roman"/>
              <a:sym typeface="Times New Roman"/>
            </a:endParaRPr>
          </a:p>
        </p:txBody>
      </p:sp>
      <p:sp>
        <p:nvSpPr>
          <p:cNvPr id="472" name="Google Shape;472;p29"/>
          <p:cNvSpPr txBox="1"/>
          <p:nvPr/>
        </p:nvSpPr>
        <p:spPr>
          <a:xfrm>
            <a:off x="515256" y="1248229"/>
            <a:ext cx="11306629" cy="7425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1</a:t>
            </a:r>
            <a:r>
              <a:rPr lang="en-US" sz="3200">
                <a:solidFill>
                  <a:schemeClr val="dk1"/>
                </a:solidFill>
                <a:latin typeface="Times New Roman"/>
                <a:ea typeface="Times New Roman"/>
                <a:cs typeface="Times New Roman"/>
                <a:sym typeface="Times New Roman"/>
              </a:rPr>
              <a:t>: Phát triển giao thức cTCP dựa trên cơ chế Stop and Wait</a:t>
            </a:r>
            <a:endParaRPr/>
          </a:p>
        </p:txBody>
      </p:sp>
      <p:pic>
        <p:nvPicPr>
          <p:cNvPr id="473" name="Google Shape;473;p29"/>
          <p:cNvPicPr preferRelativeResize="0"/>
          <p:nvPr/>
        </p:nvPicPr>
        <p:blipFill rotWithShape="1">
          <a:blip r:embed="rId3">
            <a:alphaModFix/>
          </a:blip>
          <a:srcRect b="0" l="0" r="0" t="0"/>
          <a:stretch/>
        </p:blipFill>
        <p:spPr>
          <a:xfrm>
            <a:off x="914400" y="3474781"/>
            <a:ext cx="5495163" cy="1121603"/>
          </a:xfrm>
          <a:prstGeom prst="rect">
            <a:avLst/>
          </a:prstGeom>
          <a:noFill/>
          <a:ln>
            <a:noFill/>
          </a:ln>
        </p:spPr>
      </p:pic>
      <p:sp>
        <p:nvSpPr>
          <p:cNvPr id="474" name="Google Shape;474;p29"/>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Káº¿t quáº£ hÃ¬nh áº£nh cho stop and wait" id="475" name="Google Shape;475;p29"/>
          <p:cNvPicPr preferRelativeResize="0"/>
          <p:nvPr/>
        </p:nvPicPr>
        <p:blipFill rotWithShape="1">
          <a:blip r:embed="rId4">
            <a:alphaModFix/>
          </a:blip>
          <a:srcRect b="0" l="0" r="0" t="0"/>
          <a:stretch/>
        </p:blipFill>
        <p:spPr>
          <a:xfrm>
            <a:off x="7044182" y="2251549"/>
            <a:ext cx="3148330" cy="33323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304800" y="221345"/>
            <a:ext cx="5442857" cy="1026884"/>
          </a:xfrm>
          <a:prstGeom prst="rect">
            <a:avLst/>
          </a:prstGeom>
          <a:noFill/>
          <a:ln>
            <a:noFill/>
          </a:ln>
        </p:spPr>
        <p:txBody>
          <a:bodyPr anchorCtr="0" anchor="t" bIns="45700" lIns="91425" spcFirstLastPara="1" rIns="91425" wrap="square" tIns="45700">
            <a:normAutofit fontScale="92500" lnSpcReduction="20000"/>
          </a:bodyPr>
          <a:lstStyle/>
          <a:p>
            <a:pPr indent="-685783" lvl="0" marL="685783" rtl="0" algn="l">
              <a:lnSpc>
                <a:spcPct val="150000"/>
              </a:lnSpc>
              <a:spcBef>
                <a:spcPts val="0"/>
              </a:spcBef>
              <a:spcAft>
                <a:spcPts val="0"/>
              </a:spcAft>
              <a:buSzPct val="100000"/>
              <a:buFont typeface="Open Sans"/>
              <a:buAutoNum type="romanUcPeriod"/>
            </a:pPr>
            <a:r>
              <a:rPr b="1" lang="en-US" sz="4800">
                <a:solidFill>
                  <a:srgbClr val="189A92"/>
                </a:solidFill>
                <a:latin typeface="Times New Roman"/>
                <a:ea typeface="Times New Roman"/>
                <a:cs typeface="Times New Roman"/>
                <a:sym typeface="Times New Roman"/>
              </a:rPr>
              <a:t>Văn hóa Viettel</a:t>
            </a:r>
            <a:endParaRPr/>
          </a:p>
          <a:p>
            <a:pPr indent="-632460" lvl="0" marL="914400" rtl="0" algn="l">
              <a:lnSpc>
                <a:spcPct val="150000"/>
              </a:lnSpc>
              <a:spcBef>
                <a:spcPts val="888"/>
              </a:spcBef>
              <a:spcAft>
                <a:spcPts val="0"/>
              </a:spcAft>
              <a:buSzPct val="100000"/>
              <a:buFont typeface="Open Sans"/>
              <a:buNone/>
            </a:pPr>
            <a:r>
              <a:t/>
            </a:r>
            <a:endParaRPr b="1" sz="4800">
              <a:latin typeface="Times New Roman"/>
              <a:ea typeface="Times New Roman"/>
              <a:cs typeface="Times New Roman"/>
              <a:sym typeface="Times New Roman"/>
            </a:endParaRPr>
          </a:p>
        </p:txBody>
      </p:sp>
      <p:sp>
        <p:nvSpPr>
          <p:cNvPr id="116" name="Google Shape;116;p3"/>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17" name="Google Shape;117;p3"/>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118" name="Google Shape;118;p3"/>
          <p:cNvSpPr txBox="1"/>
          <p:nvPr/>
        </p:nvSpPr>
        <p:spPr>
          <a:xfrm>
            <a:off x="899885" y="1248229"/>
            <a:ext cx="9695543" cy="45243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Lịch sử hình thành và phát triển của tập đoàn</a:t>
            </a:r>
            <a:endParaRPr sz="32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Cơ cấu tổ chức của tập đoàn Viettel</a:t>
            </a:r>
            <a:endParaRPr sz="32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Ý nghĩa logo và slogan của Viettel</a:t>
            </a:r>
            <a:endParaRPr sz="32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8 giá trị cốt lõi của văn hóa Viettel</a:t>
            </a:r>
            <a:endParaRPr sz="32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Cơ cấu tổ chức của Tổng công ty</a:t>
            </a:r>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Kết quả đạt được về văn hóa Viettel</a:t>
            </a:r>
            <a:endParaRPr sz="3200">
              <a:solidFill>
                <a:schemeClr val="dk1"/>
              </a:solidFill>
              <a:latin typeface="Times New Roman"/>
              <a:ea typeface="Times New Roman"/>
              <a:cs typeface="Times New Roman"/>
              <a:sym typeface="Times New Roman"/>
            </a:endParaRPr>
          </a:p>
        </p:txBody>
      </p:sp>
      <p:sp>
        <p:nvSpPr>
          <p:cNvPr id="119" name="Google Shape;119;p3"/>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0"/>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82" name="Google Shape;482;p30"/>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83" name="Google Shape;483;p30"/>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2. Small Project</a:t>
            </a:r>
            <a:endParaRPr b="1" sz="4000">
              <a:solidFill>
                <a:srgbClr val="189A92"/>
              </a:solidFill>
              <a:latin typeface="Times New Roman"/>
              <a:ea typeface="Times New Roman"/>
              <a:cs typeface="Times New Roman"/>
              <a:sym typeface="Times New Roman"/>
            </a:endParaRPr>
          </a:p>
        </p:txBody>
      </p:sp>
      <p:sp>
        <p:nvSpPr>
          <p:cNvPr id="484" name="Google Shape;484;p30"/>
          <p:cNvSpPr txBox="1"/>
          <p:nvPr/>
        </p:nvSpPr>
        <p:spPr>
          <a:xfrm>
            <a:off x="515256" y="1248229"/>
            <a:ext cx="11306629" cy="27238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1</a:t>
            </a:r>
            <a:r>
              <a:rPr lang="en-US" sz="3200">
                <a:solidFill>
                  <a:schemeClr val="dk1"/>
                </a:solidFill>
                <a:latin typeface="Times New Roman"/>
                <a:ea typeface="Times New Roman"/>
                <a:cs typeface="Times New Roman"/>
                <a:sym typeface="Times New Roman"/>
              </a:rPr>
              <a:t>: Phát triển giao thức cTCP dựa trên cơ chế Stop and Wait</a:t>
            </a:r>
            <a:endParaRPr/>
          </a:p>
          <a:p>
            <a:pPr indent="0" lvl="0" marL="0" marR="0" rtl="0" algn="l">
              <a:lnSpc>
                <a:spcPct val="150000"/>
              </a:lnSpc>
              <a:spcBef>
                <a:spcPts val="0"/>
              </a:spcBef>
              <a:spcAft>
                <a:spcPts val="0"/>
              </a:spcAft>
              <a:buNone/>
            </a:pPr>
            <a:r>
              <a:t/>
            </a:r>
            <a:endParaRPr sz="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Kết quả lab1</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485" name="Google Shape;485;p30"/>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6" name="Google Shape;486;p30"/>
          <p:cNvPicPr preferRelativeResize="0"/>
          <p:nvPr/>
        </p:nvPicPr>
        <p:blipFill rotWithShape="1">
          <a:blip r:embed="rId3">
            <a:alphaModFix/>
          </a:blip>
          <a:srcRect b="0" l="0" r="0" t="0"/>
          <a:stretch/>
        </p:blipFill>
        <p:spPr>
          <a:xfrm>
            <a:off x="3099180" y="2367461"/>
            <a:ext cx="5618099" cy="294597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1"/>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493" name="Google Shape;493;p31"/>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494" name="Google Shape;494;p31"/>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2. Small Project</a:t>
            </a:r>
            <a:endParaRPr b="1" sz="4000">
              <a:solidFill>
                <a:srgbClr val="189A92"/>
              </a:solidFill>
              <a:latin typeface="Times New Roman"/>
              <a:ea typeface="Times New Roman"/>
              <a:cs typeface="Times New Roman"/>
              <a:sym typeface="Times New Roman"/>
            </a:endParaRPr>
          </a:p>
        </p:txBody>
      </p:sp>
      <p:sp>
        <p:nvSpPr>
          <p:cNvPr id="495" name="Google Shape;495;p31"/>
          <p:cNvSpPr txBox="1"/>
          <p:nvPr/>
        </p:nvSpPr>
        <p:spPr>
          <a:xfrm>
            <a:off x="609600" y="1248229"/>
            <a:ext cx="11306629" cy="7425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2</a:t>
            </a:r>
            <a:r>
              <a:rPr lang="en-US" sz="3200">
                <a:solidFill>
                  <a:schemeClr val="dk1"/>
                </a:solidFill>
                <a:latin typeface="Times New Roman"/>
                <a:ea typeface="Times New Roman"/>
                <a:cs typeface="Times New Roman"/>
                <a:sym typeface="Times New Roman"/>
              </a:rPr>
              <a:t>: Phát triển giao thức cTCP dựa trên cơ chế Selective Repeat</a:t>
            </a:r>
            <a:endParaRPr/>
          </a:p>
        </p:txBody>
      </p:sp>
      <p:pic>
        <p:nvPicPr>
          <p:cNvPr id="496" name="Google Shape;496;p31"/>
          <p:cNvPicPr preferRelativeResize="0"/>
          <p:nvPr/>
        </p:nvPicPr>
        <p:blipFill rotWithShape="1">
          <a:blip r:embed="rId3">
            <a:alphaModFix/>
          </a:blip>
          <a:srcRect b="0" l="0" r="0" t="0"/>
          <a:stretch/>
        </p:blipFill>
        <p:spPr>
          <a:xfrm>
            <a:off x="438912" y="3151737"/>
            <a:ext cx="5230368" cy="1529991"/>
          </a:xfrm>
          <a:prstGeom prst="rect">
            <a:avLst/>
          </a:prstGeom>
          <a:noFill/>
          <a:ln>
            <a:noFill/>
          </a:ln>
        </p:spPr>
      </p:pic>
      <p:sp>
        <p:nvSpPr>
          <p:cNvPr id="497" name="Google Shape;497;p31"/>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Káº¿t quáº£ hÃ¬nh áº£nh cho window slide selective repeat" id="498" name="Google Shape;498;p31"/>
          <p:cNvPicPr preferRelativeResize="0"/>
          <p:nvPr/>
        </p:nvPicPr>
        <p:blipFill rotWithShape="1">
          <a:blip r:embed="rId4">
            <a:alphaModFix/>
          </a:blip>
          <a:srcRect b="0" l="0" r="0" t="0"/>
          <a:stretch/>
        </p:blipFill>
        <p:spPr>
          <a:xfrm>
            <a:off x="6371082" y="1990740"/>
            <a:ext cx="4326636" cy="37362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2"/>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505" name="Google Shape;505;p32"/>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506" name="Google Shape;506;p32"/>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2. Small Project</a:t>
            </a:r>
            <a:endParaRPr b="1" sz="4000">
              <a:solidFill>
                <a:srgbClr val="189A92"/>
              </a:solidFill>
              <a:latin typeface="Times New Roman"/>
              <a:ea typeface="Times New Roman"/>
              <a:cs typeface="Times New Roman"/>
              <a:sym typeface="Times New Roman"/>
            </a:endParaRPr>
          </a:p>
        </p:txBody>
      </p:sp>
      <p:sp>
        <p:nvSpPr>
          <p:cNvPr id="507" name="Google Shape;507;p32"/>
          <p:cNvSpPr txBox="1"/>
          <p:nvPr/>
        </p:nvSpPr>
        <p:spPr>
          <a:xfrm>
            <a:off x="609600" y="1248229"/>
            <a:ext cx="11306629" cy="2123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rgbClr val="148C8A"/>
                </a:solidFill>
                <a:latin typeface="Times New Roman"/>
                <a:ea typeface="Times New Roman"/>
                <a:cs typeface="Times New Roman"/>
                <a:sym typeface="Times New Roman"/>
              </a:rPr>
              <a:t>Lab 2</a:t>
            </a:r>
            <a:r>
              <a:rPr lang="en-US" sz="3200">
                <a:solidFill>
                  <a:schemeClr val="dk1"/>
                </a:solidFill>
                <a:latin typeface="Times New Roman"/>
                <a:ea typeface="Times New Roman"/>
                <a:cs typeface="Times New Roman"/>
                <a:sym typeface="Times New Roman"/>
              </a:rPr>
              <a:t>: Phát triển giao thức cTCP dựa trên cơ chế Selective Repeat</a:t>
            </a:r>
            <a:br>
              <a:rPr lang="en-US" sz="3200">
                <a:solidFill>
                  <a:schemeClr val="dk1"/>
                </a:solidFill>
                <a:latin typeface="Times New Roman"/>
                <a:ea typeface="Times New Roman"/>
                <a:cs typeface="Times New Roman"/>
                <a:sym typeface="Times New Roman"/>
              </a:rPr>
            </a:br>
            <a:br>
              <a:rPr lang="en-US" sz="32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Kết quả lab2</a:t>
            </a:r>
            <a:endParaRPr/>
          </a:p>
        </p:txBody>
      </p:sp>
      <p:sp>
        <p:nvSpPr>
          <p:cNvPr id="508" name="Google Shape;508;p32"/>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9" name="Google Shape;509;p32"/>
          <p:cNvPicPr preferRelativeResize="0"/>
          <p:nvPr/>
        </p:nvPicPr>
        <p:blipFill rotWithShape="1">
          <a:blip r:embed="rId3">
            <a:alphaModFix/>
          </a:blip>
          <a:srcRect b="0" l="0" r="0" t="0"/>
          <a:stretch/>
        </p:blipFill>
        <p:spPr>
          <a:xfrm>
            <a:off x="2946400" y="2444596"/>
            <a:ext cx="5245100" cy="257850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3"/>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516" name="Google Shape;516;p33"/>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517" name="Google Shape;517;p33"/>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3. Kết quả đạt được</a:t>
            </a:r>
            <a:endParaRPr b="1" sz="4000">
              <a:solidFill>
                <a:srgbClr val="189A92"/>
              </a:solidFill>
              <a:latin typeface="Times New Roman"/>
              <a:ea typeface="Times New Roman"/>
              <a:cs typeface="Times New Roman"/>
              <a:sym typeface="Times New Roman"/>
            </a:endParaRPr>
          </a:p>
        </p:txBody>
      </p:sp>
      <p:sp>
        <p:nvSpPr>
          <p:cNvPr id="518" name="Google Shape;518;p33"/>
          <p:cNvSpPr txBox="1"/>
          <p:nvPr/>
        </p:nvSpPr>
        <p:spPr>
          <a:xfrm>
            <a:off x="522514" y="1642462"/>
            <a:ext cx="11306629" cy="304698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189A92"/>
              </a:buClr>
              <a:buSzPts val="3200"/>
              <a:buFont typeface="Arial"/>
              <a:buChar char="•"/>
            </a:pPr>
            <a:r>
              <a:rPr lang="en-US" sz="3200">
                <a:solidFill>
                  <a:schemeClr val="dk1"/>
                </a:solidFill>
                <a:latin typeface="Times New Roman"/>
                <a:ea typeface="Times New Roman"/>
                <a:cs typeface="Times New Roman"/>
                <a:sym typeface="Times New Roman"/>
              </a:rPr>
              <a:t>Nâng cao các kiến thức về lập trình C trên môi trường Linux</a:t>
            </a:r>
            <a:endParaRPr/>
          </a:p>
          <a:p>
            <a:pPr indent="-457200" lvl="0" marL="457200" marR="0" rtl="0" algn="l">
              <a:lnSpc>
                <a:spcPct val="150000"/>
              </a:lnSpc>
              <a:spcBef>
                <a:spcPts val="0"/>
              </a:spcBef>
              <a:spcAft>
                <a:spcPts val="0"/>
              </a:spcAft>
              <a:buClr>
                <a:srgbClr val="189A92"/>
              </a:buClr>
              <a:buSzPts val="3200"/>
              <a:buFont typeface="Arial"/>
              <a:buChar char="•"/>
            </a:pPr>
            <a:r>
              <a:rPr lang="en-US" sz="3200">
                <a:solidFill>
                  <a:schemeClr val="dk1"/>
                </a:solidFill>
                <a:latin typeface="Times New Roman"/>
                <a:ea typeface="Times New Roman"/>
                <a:cs typeface="Times New Roman"/>
                <a:sym typeface="Times New Roman"/>
              </a:rPr>
              <a:t>Nắm được các kiến thức về mạng máy tính, hệ điều hành</a:t>
            </a:r>
            <a:endParaRPr sz="3200">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189A92"/>
              </a:buClr>
              <a:buSzPts val="3200"/>
              <a:buFont typeface="Arial"/>
              <a:buChar char="•"/>
            </a:pPr>
            <a:r>
              <a:rPr lang="en-US" sz="3200">
                <a:solidFill>
                  <a:schemeClr val="dk1"/>
                </a:solidFill>
                <a:latin typeface="Times New Roman"/>
                <a:ea typeface="Times New Roman"/>
                <a:cs typeface="Times New Roman"/>
                <a:sym typeface="Times New Roman"/>
              </a:rPr>
              <a:t>Hiểu rõ được cách thức hoạt động của giao thức TCP</a:t>
            </a:r>
            <a:endParaRPr/>
          </a:p>
          <a:p>
            <a:pPr indent="-457200" lvl="0" marL="457200" marR="0" rtl="0" algn="l">
              <a:lnSpc>
                <a:spcPct val="150000"/>
              </a:lnSpc>
              <a:spcBef>
                <a:spcPts val="0"/>
              </a:spcBef>
              <a:spcAft>
                <a:spcPts val="0"/>
              </a:spcAft>
              <a:buClr>
                <a:srgbClr val="189A92"/>
              </a:buClr>
              <a:buSzPts val="3200"/>
              <a:buFont typeface="Arial"/>
              <a:buChar char="•"/>
            </a:pPr>
            <a:r>
              <a:rPr lang="en-US" sz="3200">
                <a:solidFill>
                  <a:schemeClr val="dk1"/>
                </a:solidFill>
                <a:latin typeface="Times New Roman"/>
                <a:ea typeface="Times New Roman"/>
                <a:cs typeface="Times New Roman"/>
                <a:sym typeface="Times New Roman"/>
              </a:rPr>
              <a:t>Nâng cao kĩ năng lập trình</a:t>
            </a:r>
            <a:endParaRPr sz="3200">
              <a:solidFill>
                <a:schemeClr val="dk1"/>
              </a:solidFill>
              <a:latin typeface="Times New Roman"/>
              <a:ea typeface="Times New Roman"/>
              <a:cs typeface="Times New Roman"/>
              <a:sym typeface="Times New Roman"/>
            </a:endParaRPr>
          </a:p>
        </p:txBody>
      </p:sp>
      <p:sp>
        <p:nvSpPr>
          <p:cNvPr id="519" name="Google Shape;519;p33"/>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4"/>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526" name="Google Shape;526;p34"/>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527" name="Google Shape;527;p34"/>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Tài liệu tham khảo</a:t>
            </a:r>
            <a:endParaRPr b="1" sz="4000">
              <a:solidFill>
                <a:srgbClr val="189A92"/>
              </a:solidFill>
              <a:latin typeface="Times New Roman"/>
              <a:ea typeface="Times New Roman"/>
              <a:cs typeface="Times New Roman"/>
              <a:sym typeface="Times New Roman"/>
            </a:endParaRPr>
          </a:p>
        </p:txBody>
      </p:sp>
      <p:sp>
        <p:nvSpPr>
          <p:cNvPr id="528" name="Google Shape;528;p34"/>
          <p:cNvSpPr txBox="1"/>
          <p:nvPr/>
        </p:nvSpPr>
        <p:spPr>
          <a:xfrm>
            <a:off x="304800" y="1248229"/>
            <a:ext cx="11306629" cy="47089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[1] Ritchie, Dennis M., Brian W. Kernighan, and Michael E. Lesk. The C programming language. Englewood Cliffs: Prentice Hall, 1988.</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[2] Stevens, W. Richard, Bill Fenner, and Andrew M. Rudoff. UNIX network programming. Vol. 1. Addison-Wesley Professional, 2004.</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[3] Stevens, W. Richard, Unix Network Programming, Volume 2: Interprocess Communications (2nd Edition). Prentice Hall.</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[4] Kurose, James F. Computer networking: A top-down approach featuring the internet, 3/E. Pearson Education India, 2013.</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[5] http://web.stanford.edu/class/cs144/assignments.</a:t>
            </a:r>
            <a:endParaRPr/>
          </a:p>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529" name="Google Shape;529;p34"/>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5"/>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536" name="Google Shape;536;p35"/>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537" name="Google Shape;537;p35"/>
          <p:cNvSpPr txBox="1"/>
          <p:nvPr>
            <p:ph idx="1" type="body"/>
          </p:nvPr>
        </p:nvSpPr>
        <p:spPr>
          <a:xfrm>
            <a:off x="219456" y="2659745"/>
            <a:ext cx="11727543" cy="1026884"/>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4000"/>
              <a:buNone/>
            </a:pPr>
            <a:r>
              <a:rPr b="1" lang="en-US" sz="4000">
                <a:solidFill>
                  <a:srgbClr val="189A92"/>
                </a:solidFill>
                <a:latin typeface="Times New Roman"/>
                <a:ea typeface="Times New Roman"/>
                <a:cs typeface="Times New Roman"/>
                <a:sym typeface="Times New Roman"/>
              </a:rPr>
              <a:t>TRÂN TRỌNG CẢM ƠN</a:t>
            </a:r>
            <a:endParaRPr b="1" sz="4000">
              <a:solidFill>
                <a:srgbClr val="189A92"/>
              </a:solidFill>
              <a:latin typeface="Times New Roman"/>
              <a:ea typeface="Times New Roman"/>
              <a:cs typeface="Times New Roman"/>
              <a:sym typeface="Times New Roman"/>
            </a:endParaRPr>
          </a:p>
        </p:txBody>
      </p:sp>
      <p:sp>
        <p:nvSpPr>
          <p:cNvPr id="538" name="Google Shape;538;p35"/>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914400" lvl="0" marL="914400" rtl="0" algn="l">
              <a:lnSpc>
                <a:spcPct val="150000"/>
              </a:lnSpc>
              <a:spcBef>
                <a:spcPts val="0"/>
              </a:spcBef>
              <a:spcAft>
                <a:spcPts val="0"/>
              </a:spcAft>
              <a:buSzPts val="4000"/>
              <a:buFont typeface="Open Sans"/>
              <a:buAutoNum type="arabicPeriod"/>
            </a:pPr>
            <a:r>
              <a:rPr b="1" lang="en-US" sz="4000">
                <a:solidFill>
                  <a:srgbClr val="189A92"/>
                </a:solidFill>
                <a:latin typeface="Times New Roman"/>
                <a:ea typeface="Times New Roman"/>
                <a:cs typeface="Times New Roman"/>
                <a:sym typeface="Times New Roman"/>
              </a:rPr>
              <a:t>Lịch sử hình thành và phát triển</a:t>
            </a:r>
            <a:endParaRPr b="1" sz="4000">
              <a:solidFill>
                <a:srgbClr val="189A92"/>
              </a:solidFill>
              <a:latin typeface="Times New Roman"/>
              <a:ea typeface="Times New Roman"/>
              <a:cs typeface="Times New Roman"/>
              <a:sym typeface="Times New Roman"/>
            </a:endParaRPr>
          </a:p>
        </p:txBody>
      </p:sp>
      <p:sp>
        <p:nvSpPr>
          <p:cNvPr id="127" name="Google Shape;127;p4"/>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28" name="Google Shape;128;p4"/>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grpSp>
        <p:nvGrpSpPr>
          <p:cNvPr id="129" name="Google Shape;129;p4"/>
          <p:cNvGrpSpPr/>
          <p:nvPr/>
        </p:nvGrpSpPr>
        <p:grpSpPr>
          <a:xfrm>
            <a:off x="873006" y="1789934"/>
            <a:ext cx="10591129" cy="3646431"/>
            <a:chOff x="269" y="211052"/>
            <a:chExt cx="10591129" cy="3646431"/>
          </a:xfrm>
        </p:grpSpPr>
        <p:sp>
          <p:nvSpPr>
            <p:cNvPr id="130" name="Google Shape;130;p4"/>
            <p:cNvSpPr/>
            <p:nvPr/>
          </p:nvSpPr>
          <p:spPr>
            <a:xfrm rot="5400000">
              <a:off x="322457" y="2097057"/>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60460" y="2579550"/>
              <a:ext cx="1457898"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160460" y="2579550"/>
              <a:ext cx="1457898" cy="127793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rgbClr val="D5802A"/>
                  </a:solidFill>
                  <a:latin typeface="Times New Roman"/>
                  <a:ea typeface="Times New Roman"/>
                  <a:cs typeface="Times New Roman"/>
                  <a:sym typeface="Times New Roman"/>
                </a:rPr>
                <a:t>Tổng Công ty Điện tử thiết bị thông tin</a:t>
              </a:r>
              <a:endParaRPr/>
            </a:p>
            <a:p>
              <a:pPr indent="-114300" lvl="1" marL="114300" marR="0" rtl="0" algn="l">
                <a:lnSpc>
                  <a:spcPct val="90000"/>
                </a:lnSpc>
                <a:spcBef>
                  <a:spcPts val="49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01/06/1989</a:t>
              </a:r>
              <a:endParaRPr/>
            </a:p>
          </p:txBody>
        </p:sp>
        <p:sp>
          <p:nvSpPr>
            <p:cNvPr id="133" name="Google Shape;133;p4"/>
            <p:cNvSpPr/>
            <p:nvPr/>
          </p:nvSpPr>
          <p:spPr>
            <a:xfrm>
              <a:off x="1343283" y="1978170"/>
              <a:ext cx="275075" cy="275075"/>
            </a:xfrm>
            <a:prstGeom prst="triangle">
              <a:avLst>
                <a:gd fmla="val 100000" name="adj"/>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5400000">
              <a:off x="2107209" y="1655418"/>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945212" y="2137912"/>
              <a:ext cx="1457898"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1945212" y="2137912"/>
              <a:ext cx="1457898" cy="127793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rgbClr val="D5802A"/>
                  </a:solidFill>
                  <a:latin typeface="Times New Roman"/>
                  <a:ea typeface="Times New Roman"/>
                  <a:cs typeface="Times New Roman"/>
                  <a:sym typeface="Times New Roman"/>
                </a:rPr>
                <a:t>Công ty Điện tử - Viễn thông Quân đội</a:t>
              </a:r>
              <a:endParaRPr sz="1400">
                <a:solidFill>
                  <a:srgbClr val="D5802A"/>
                </a:solidFill>
                <a:latin typeface="Times New Roman"/>
                <a:ea typeface="Times New Roman"/>
                <a:cs typeface="Times New Roman"/>
                <a:sym typeface="Times New Roman"/>
              </a:endParaRPr>
            </a:p>
            <a:p>
              <a:pPr indent="-114300" lvl="1" marL="114300" marR="0" rtl="0" algn="l">
                <a:lnSpc>
                  <a:spcPct val="90000"/>
                </a:lnSpc>
                <a:spcBef>
                  <a:spcPts val="49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14/07/1995</a:t>
              </a:r>
              <a:endParaRPr/>
            </a:p>
          </p:txBody>
        </p:sp>
        <p:sp>
          <p:nvSpPr>
            <p:cNvPr id="137" name="Google Shape;137;p4"/>
            <p:cNvSpPr/>
            <p:nvPr/>
          </p:nvSpPr>
          <p:spPr>
            <a:xfrm>
              <a:off x="3128036" y="1536531"/>
              <a:ext cx="275075" cy="275075"/>
            </a:xfrm>
            <a:prstGeom prst="triangle">
              <a:avLst>
                <a:gd fmla="val 100000" name="adj"/>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rot="5400000">
              <a:off x="3891962" y="1213780"/>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729965" y="1696273"/>
              <a:ext cx="1457898"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3729965" y="1696273"/>
              <a:ext cx="1457898" cy="127793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None/>
              </a:pPr>
              <a:r>
                <a:rPr lang="en-US" sz="1600">
                  <a:solidFill>
                    <a:srgbClr val="D5802A"/>
                  </a:solidFill>
                  <a:latin typeface="Times New Roman"/>
                  <a:ea typeface="Times New Roman"/>
                  <a:cs typeface="Times New Roman"/>
                  <a:sym typeface="Times New Roman"/>
                </a:rPr>
                <a:t>Công ty Viễn thông Quân đội</a:t>
              </a:r>
              <a:endParaRPr sz="1600">
                <a:solidFill>
                  <a:srgbClr val="D5802A"/>
                </a:solidFill>
                <a:latin typeface="Times New Roman"/>
                <a:ea typeface="Times New Roman"/>
                <a:cs typeface="Times New Roman"/>
                <a:sym typeface="Times New Roman"/>
              </a:endParaRPr>
            </a:p>
            <a:p>
              <a:pPr indent="-114300" lvl="1" marL="114300" marR="0" rtl="0" algn="l">
                <a:lnSpc>
                  <a:spcPct val="90000"/>
                </a:lnSpc>
                <a:spcBef>
                  <a:spcPts val="56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27/04/2004</a:t>
              </a:r>
              <a:endParaRPr/>
            </a:p>
          </p:txBody>
        </p:sp>
        <p:sp>
          <p:nvSpPr>
            <p:cNvPr id="141" name="Google Shape;141;p4"/>
            <p:cNvSpPr/>
            <p:nvPr/>
          </p:nvSpPr>
          <p:spPr>
            <a:xfrm>
              <a:off x="4912788" y="1094892"/>
              <a:ext cx="275075" cy="275075"/>
            </a:xfrm>
            <a:prstGeom prst="triangle">
              <a:avLst>
                <a:gd fmla="val 100000" name="adj"/>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rot="5400000">
              <a:off x="5676714" y="772141"/>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5514717" y="1254634"/>
              <a:ext cx="1457898"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5514717" y="1254634"/>
              <a:ext cx="1457898" cy="127793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None/>
              </a:pPr>
              <a:r>
                <a:rPr lang="en-US" sz="1600">
                  <a:solidFill>
                    <a:srgbClr val="D5802A"/>
                  </a:solidFill>
                  <a:latin typeface="Times New Roman"/>
                  <a:ea typeface="Times New Roman"/>
                  <a:cs typeface="Times New Roman"/>
                  <a:sym typeface="Times New Roman"/>
                </a:rPr>
                <a:t>Tổng công ty Viễn thông Quân đội</a:t>
              </a:r>
              <a:endParaRPr sz="1600">
                <a:solidFill>
                  <a:srgbClr val="D5802A"/>
                </a:solidFill>
                <a:latin typeface="Times New Roman"/>
                <a:ea typeface="Times New Roman"/>
                <a:cs typeface="Times New Roman"/>
                <a:sym typeface="Times New Roman"/>
              </a:endParaRPr>
            </a:p>
            <a:p>
              <a:pPr indent="-114300" lvl="1" marL="114300" marR="0" rtl="0" algn="l">
                <a:lnSpc>
                  <a:spcPct val="90000"/>
                </a:lnSpc>
                <a:spcBef>
                  <a:spcPts val="56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02/03/2005</a:t>
              </a:r>
              <a:endParaRPr/>
            </a:p>
          </p:txBody>
        </p:sp>
        <p:sp>
          <p:nvSpPr>
            <p:cNvPr id="145" name="Google Shape;145;p4"/>
            <p:cNvSpPr/>
            <p:nvPr/>
          </p:nvSpPr>
          <p:spPr>
            <a:xfrm>
              <a:off x="6697541" y="653254"/>
              <a:ext cx="275075" cy="275075"/>
            </a:xfrm>
            <a:prstGeom prst="triangle">
              <a:avLst>
                <a:gd fmla="val 100000" name="adj"/>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7461467" y="330502"/>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264203" y="843589"/>
              <a:ext cx="1457898"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nvSpPr>
          <p:spPr>
            <a:xfrm>
              <a:off x="7264203" y="843589"/>
              <a:ext cx="1457898" cy="127793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None/>
              </a:pPr>
              <a:r>
                <a:rPr lang="en-US" sz="1600">
                  <a:solidFill>
                    <a:srgbClr val="D5802A"/>
                  </a:solidFill>
                  <a:latin typeface="Times New Roman"/>
                  <a:ea typeface="Times New Roman"/>
                  <a:cs typeface="Times New Roman"/>
                  <a:sym typeface="Times New Roman"/>
                </a:rPr>
                <a:t>Tập đoàn Viễn thông Quân đội</a:t>
              </a:r>
              <a:endParaRPr sz="1600">
                <a:solidFill>
                  <a:srgbClr val="D5802A"/>
                </a:solidFill>
                <a:latin typeface="Times New Roman"/>
                <a:ea typeface="Times New Roman"/>
                <a:cs typeface="Times New Roman"/>
                <a:sym typeface="Times New Roman"/>
              </a:endParaRPr>
            </a:p>
            <a:p>
              <a:pPr indent="-114300" lvl="1" marL="114300" marR="0" rtl="0" algn="l">
                <a:lnSpc>
                  <a:spcPct val="90000"/>
                </a:lnSpc>
                <a:spcBef>
                  <a:spcPts val="56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14/12/2009</a:t>
              </a:r>
              <a:endParaRPr b="0" i="0" sz="1400" u="none" cap="none" strike="noStrike">
                <a:solidFill>
                  <a:srgbClr val="D5802A"/>
                </a:solidFill>
                <a:latin typeface="Times New Roman"/>
                <a:ea typeface="Times New Roman"/>
                <a:cs typeface="Times New Roman"/>
                <a:sym typeface="Times New Roman"/>
              </a:endParaRPr>
            </a:p>
          </p:txBody>
        </p:sp>
        <p:sp>
          <p:nvSpPr>
            <p:cNvPr id="149" name="Google Shape;149;p4"/>
            <p:cNvSpPr/>
            <p:nvPr/>
          </p:nvSpPr>
          <p:spPr>
            <a:xfrm>
              <a:off x="8482293" y="211615"/>
              <a:ext cx="275075" cy="275075"/>
            </a:xfrm>
            <a:prstGeom prst="triangle">
              <a:avLst>
                <a:gd fmla="val 100000" name="adj"/>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9246219" y="-111136"/>
              <a:ext cx="970477" cy="1614853"/>
            </a:xfrm>
            <a:prstGeom prst="corner">
              <a:avLst>
                <a:gd fmla="val 16120" name="adj1"/>
                <a:gd fmla="val 16110" name="adj2"/>
              </a:avLst>
            </a:prstGeom>
            <a:solidFill>
              <a:srgbClr val="189A92"/>
            </a:solidFill>
            <a:ln cap="flat" cmpd="sng" w="25400">
              <a:solidFill>
                <a:srgbClr val="1E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9034946" y="371357"/>
              <a:ext cx="1556452" cy="12779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txBox="1"/>
            <p:nvPr/>
          </p:nvSpPr>
          <p:spPr>
            <a:xfrm>
              <a:off x="9034946" y="371357"/>
              <a:ext cx="1556452" cy="12779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lang="en-US" sz="1800">
                  <a:solidFill>
                    <a:srgbClr val="D5802A"/>
                  </a:solidFill>
                  <a:latin typeface="Times New Roman"/>
                  <a:ea typeface="Times New Roman"/>
                  <a:cs typeface="Times New Roman"/>
                  <a:sym typeface="Times New Roman"/>
                </a:rPr>
                <a:t>Tập đoàn Công nghiệp Viễn thông Quân đội</a:t>
              </a:r>
              <a:endParaRPr sz="1800">
                <a:solidFill>
                  <a:srgbClr val="D5802A"/>
                </a:solidFill>
                <a:latin typeface="Times New Roman"/>
                <a:ea typeface="Times New Roman"/>
                <a:cs typeface="Times New Roman"/>
                <a:sym typeface="Times New Roman"/>
              </a:endParaRPr>
            </a:p>
            <a:p>
              <a:pPr indent="-114300" lvl="1" marL="114300" marR="0" rtl="0" algn="l">
                <a:lnSpc>
                  <a:spcPct val="90000"/>
                </a:lnSpc>
                <a:spcBef>
                  <a:spcPts val="630"/>
                </a:spcBef>
                <a:spcAft>
                  <a:spcPts val="0"/>
                </a:spcAft>
                <a:buClr>
                  <a:srgbClr val="D5802A"/>
                </a:buClr>
                <a:buSzPts val="1400"/>
                <a:buFont typeface="Times New Roman"/>
                <a:buChar char="•"/>
              </a:pPr>
              <a:r>
                <a:rPr b="0" i="0" lang="en-US" sz="1400" u="none" cap="none" strike="noStrike">
                  <a:solidFill>
                    <a:srgbClr val="D5802A"/>
                  </a:solidFill>
                  <a:latin typeface="Times New Roman"/>
                  <a:ea typeface="Times New Roman"/>
                  <a:cs typeface="Times New Roman"/>
                  <a:sym typeface="Times New Roman"/>
                </a:rPr>
                <a:t>05/01/2018</a:t>
              </a:r>
              <a:endParaRPr/>
            </a:p>
          </p:txBody>
        </p:sp>
      </p:grpSp>
      <p:sp>
        <p:nvSpPr>
          <p:cNvPr id="153" name="Google Shape;153;p4"/>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742950" lvl="0" marL="742950" rtl="0" algn="l">
              <a:lnSpc>
                <a:spcPct val="150000"/>
              </a:lnSpc>
              <a:spcBef>
                <a:spcPts val="0"/>
              </a:spcBef>
              <a:spcAft>
                <a:spcPts val="0"/>
              </a:spcAft>
              <a:buSzPts val="4000"/>
              <a:buFont typeface="Open Sans"/>
              <a:buAutoNum type="arabicPeriod" startAt="2"/>
            </a:pPr>
            <a:r>
              <a:rPr b="1" lang="en-US" sz="4000">
                <a:solidFill>
                  <a:srgbClr val="189A92"/>
                </a:solidFill>
                <a:latin typeface="Times New Roman"/>
                <a:ea typeface="Times New Roman"/>
                <a:cs typeface="Times New Roman"/>
                <a:sym typeface="Times New Roman"/>
              </a:rPr>
              <a:t>Cơ cấu tổ chức của tập đoàn</a:t>
            </a:r>
            <a:endParaRPr b="1" sz="4000">
              <a:solidFill>
                <a:srgbClr val="189A92"/>
              </a:solidFill>
              <a:latin typeface="Times New Roman"/>
              <a:ea typeface="Times New Roman"/>
              <a:cs typeface="Times New Roman"/>
              <a:sym typeface="Times New Roman"/>
            </a:endParaRPr>
          </a:p>
        </p:txBody>
      </p:sp>
      <p:sp>
        <p:nvSpPr>
          <p:cNvPr id="161" name="Google Shape;161;p5"/>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62" name="Google Shape;162;p5"/>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pic>
        <p:nvPicPr>
          <p:cNvPr id="163" name="Google Shape;163;p5"/>
          <p:cNvPicPr preferRelativeResize="0"/>
          <p:nvPr/>
        </p:nvPicPr>
        <p:blipFill rotWithShape="1">
          <a:blip r:embed="rId3">
            <a:alphaModFix/>
          </a:blip>
          <a:srcRect b="0" l="0" r="0" t="0"/>
          <a:stretch/>
        </p:blipFill>
        <p:spPr>
          <a:xfrm>
            <a:off x="2113985" y="1437259"/>
            <a:ext cx="8109172" cy="4383985"/>
          </a:xfrm>
          <a:prstGeom prst="rect">
            <a:avLst/>
          </a:prstGeom>
          <a:noFill/>
          <a:ln>
            <a:noFill/>
          </a:ln>
        </p:spPr>
      </p:pic>
      <p:sp>
        <p:nvSpPr>
          <p:cNvPr id="164" name="Google Shape;164;p5"/>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742950" lvl="0" marL="742950" rtl="0" algn="l">
              <a:lnSpc>
                <a:spcPct val="150000"/>
              </a:lnSpc>
              <a:spcBef>
                <a:spcPts val="0"/>
              </a:spcBef>
              <a:spcAft>
                <a:spcPts val="0"/>
              </a:spcAft>
              <a:buSzPts val="4000"/>
              <a:buFont typeface="Open Sans"/>
              <a:buAutoNum type="arabicPeriod" startAt="3"/>
            </a:pPr>
            <a:r>
              <a:rPr b="1" lang="en-US" sz="4000">
                <a:solidFill>
                  <a:srgbClr val="189A92"/>
                </a:solidFill>
                <a:latin typeface="Times New Roman"/>
                <a:ea typeface="Times New Roman"/>
                <a:cs typeface="Times New Roman"/>
                <a:sym typeface="Times New Roman"/>
              </a:rPr>
              <a:t>Ý nghĩa của logo và slogan của Viettel</a:t>
            </a:r>
            <a:endParaRPr b="1" sz="4000">
              <a:solidFill>
                <a:srgbClr val="189A92"/>
              </a:solidFill>
              <a:latin typeface="Times New Roman"/>
              <a:ea typeface="Times New Roman"/>
              <a:cs typeface="Times New Roman"/>
              <a:sym typeface="Times New Roman"/>
            </a:endParaRPr>
          </a:p>
        </p:txBody>
      </p:sp>
      <p:pic>
        <p:nvPicPr>
          <p:cNvPr descr="Image result for Viettel" id="171" name="Google Shape;171;p6"/>
          <p:cNvPicPr preferRelativeResize="0"/>
          <p:nvPr/>
        </p:nvPicPr>
        <p:blipFill rotWithShape="1">
          <a:blip r:embed="rId3">
            <a:alphaModFix/>
          </a:blip>
          <a:srcRect b="0" l="0" r="0" t="0"/>
          <a:stretch/>
        </p:blipFill>
        <p:spPr>
          <a:xfrm>
            <a:off x="3362603" y="1540946"/>
            <a:ext cx="4856031" cy="3676650"/>
          </a:xfrm>
          <a:prstGeom prst="rect">
            <a:avLst/>
          </a:prstGeom>
          <a:noFill/>
          <a:ln>
            <a:noFill/>
          </a:ln>
        </p:spPr>
      </p:pic>
      <p:sp>
        <p:nvSpPr>
          <p:cNvPr id="172" name="Google Shape;172;p6"/>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73" name="Google Shape;173;p6"/>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174" name="Google Shape;174;p6"/>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181" name="Google Shape;181;p7"/>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182" name="Google Shape;182;p7"/>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742950" lvl="0" marL="742950" rtl="0" algn="l">
              <a:lnSpc>
                <a:spcPct val="150000"/>
              </a:lnSpc>
              <a:spcBef>
                <a:spcPts val="0"/>
              </a:spcBef>
              <a:spcAft>
                <a:spcPts val="0"/>
              </a:spcAft>
              <a:buSzPts val="4000"/>
              <a:buFont typeface="Open Sans"/>
              <a:buAutoNum type="arabicPeriod" startAt="4"/>
            </a:pPr>
            <a:r>
              <a:rPr b="1" lang="en-US" sz="4000">
                <a:solidFill>
                  <a:srgbClr val="189A92"/>
                </a:solidFill>
                <a:latin typeface="Times New Roman"/>
                <a:ea typeface="Times New Roman"/>
                <a:cs typeface="Times New Roman"/>
                <a:sym typeface="Times New Roman"/>
              </a:rPr>
              <a:t>8 giá trị cốt lõi của văn hóa Viettel</a:t>
            </a:r>
            <a:endParaRPr b="1" sz="4000">
              <a:solidFill>
                <a:srgbClr val="189A92"/>
              </a:solidFill>
              <a:latin typeface="Times New Roman"/>
              <a:ea typeface="Times New Roman"/>
              <a:cs typeface="Times New Roman"/>
              <a:sym typeface="Times New Roman"/>
            </a:endParaRPr>
          </a:p>
        </p:txBody>
      </p:sp>
      <p:grpSp>
        <p:nvGrpSpPr>
          <p:cNvPr id="183" name="Google Shape;183;p7"/>
          <p:cNvGrpSpPr/>
          <p:nvPr/>
        </p:nvGrpSpPr>
        <p:grpSpPr>
          <a:xfrm>
            <a:off x="2381161" y="1501754"/>
            <a:ext cx="7539488" cy="4054202"/>
            <a:chOff x="36150" y="3014"/>
            <a:chExt cx="7539488" cy="4054202"/>
          </a:xfrm>
        </p:grpSpPr>
        <p:sp>
          <p:nvSpPr>
            <p:cNvPr id="184" name="Google Shape;184;p7"/>
            <p:cNvSpPr/>
            <p:nvPr/>
          </p:nvSpPr>
          <p:spPr>
            <a:xfrm>
              <a:off x="36150" y="3014"/>
              <a:ext cx="1642523" cy="1226109"/>
            </a:xfrm>
            <a:prstGeom prst="round2SameRect">
              <a:avLst>
                <a:gd fmla="val 8000" name="adj1"/>
                <a:gd fmla="val 0" name="adj2"/>
              </a:avLst>
            </a:prstGeom>
            <a:solidFill>
              <a:schemeClr val="lt1">
                <a:alpha val="89803"/>
              </a:schemeClr>
            </a:solidFill>
            <a:ln cap="flat" cmpd="sng" w="9525">
              <a:solidFill>
                <a:srgbClr val="F769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nvSpPr>
          <p:spPr>
            <a:xfrm>
              <a:off x="64879" y="31743"/>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Thực tiễn là tiêu chuẩn kiểm nghiệm chân lý.</a:t>
              </a:r>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86" name="Google Shape;186;p7"/>
            <p:cNvSpPr/>
            <p:nvPr/>
          </p:nvSpPr>
          <p:spPr>
            <a:xfrm>
              <a:off x="36150" y="1229123"/>
              <a:ext cx="1642523" cy="527226"/>
            </a:xfrm>
            <a:prstGeom prst="rect">
              <a:avLst/>
            </a:prstGeom>
            <a:gradFill>
              <a:gsLst>
                <a:gs pos="0">
                  <a:srgbClr val="FF9C7B"/>
                </a:gs>
                <a:gs pos="35000">
                  <a:srgbClr val="FFB6A1"/>
                </a:gs>
                <a:gs pos="100000">
                  <a:srgbClr val="FFE2D7"/>
                </a:gs>
              </a:gsLst>
              <a:lin ang="16200000" scaled="0"/>
            </a:gradFill>
            <a:ln cap="flat" cmpd="sng" w="9525">
              <a:solidFill>
                <a:srgbClr val="F7691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txBox="1"/>
            <p:nvPr/>
          </p:nvSpPr>
          <p:spPr>
            <a:xfrm>
              <a:off x="36150" y="1229123"/>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Clr>
                  <a:srgbClr val="002060"/>
                </a:buClr>
                <a:buSzPts val="840"/>
                <a:buFont typeface="Open Sans"/>
                <a:buNone/>
              </a:pPr>
              <a:r>
                <a:t/>
              </a:r>
              <a:endParaRPr b="1" sz="1200">
                <a:solidFill>
                  <a:schemeClr val="dk1"/>
                </a:solidFill>
                <a:latin typeface="Open Sans"/>
                <a:ea typeface="Open Sans"/>
                <a:cs typeface="Open Sans"/>
                <a:sym typeface="Open Sans"/>
              </a:endParaRPr>
            </a:p>
          </p:txBody>
        </p:sp>
        <p:sp>
          <p:nvSpPr>
            <p:cNvPr id="188" name="Google Shape;188;p7"/>
            <p:cNvSpPr/>
            <p:nvPr/>
          </p:nvSpPr>
          <p:spPr>
            <a:xfrm>
              <a:off x="1239321" y="1312868"/>
              <a:ext cx="574883" cy="574883"/>
            </a:xfrm>
            <a:prstGeom prst="ellipse">
              <a:avLst/>
            </a:prstGeom>
            <a:solidFill>
              <a:srgbClr val="FDD3CB">
                <a:alpha val="89803"/>
              </a:srgbClr>
            </a:solidFill>
            <a:ln cap="flat" cmpd="sng" w="9525">
              <a:solidFill>
                <a:srgbClr val="FDD3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1956628" y="3014"/>
              <a:ext cx="1642523" cy="1226109"/>
            </a:xfrm>
            <a:prstGeom prst="round2SameRect">
              <a:avLst>
                <a:gd fmla="val 8000" name="adj1"/>
                <a:gd fmla="val 0" name="adj2"/>
              </a:avLst>
            </a:prstGeom>
            <a:solidFill>
              <a:schemeClr val="lt1">
                <a:alpha val="89803"/>
              </a:schemeClr>
            </a:solidFill>
            <a:ln cap="flat" cmpd="sng" w="9525">
              <a:solidFill>
                <a:srgbClr val="E9B8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txBox="1"/>
            <p:nvPr/>
          </p:nvSpPr>
          <p:spPr>
            <a:xfrm>
              <a:off x="1985357" y="31743"/>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Trưởng thành qua những thách thức và thất bại.</a:t>
              </a:r>
              <a:endParaRPr b="0" i="0" sz="1400" u="none" cap="none" strike="noStrike">
                <a:solidFill>
                  <a:schemeClr val="dk1"/>
                </a:solidFill>
                <a:latin typeface="Arial"/>
                <a:ea typeface="Arial"/>
                <a:cs typeface="Arial"/>
                <a:sym typeface="Arial"/>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91" name="Google Shape;191;p7"/>
            <p:cNvSpPr/>
            <p:nvPr/>
          </p:nvSpPr>
          <p:spPr>
            <a:xfrm>
              <a:off x="1956628" y="1229123"/>
              <a:ext cx="1642523" cy="527226"/>
            </a:xfrm>
            <a:prstGeom prst="rect">
              <a:avLst/>
            </a:prstGeom>
            <a:gradFill>
              <a:gsLst>
                <a:gs pos="0">
                  <a:srgbClr val="FFED81"/>
                </a:gs>
                <a:gs pos="35000">
                  <a:srgbClr val="FFF2A7"/>
                </a:gs>
                <a:gs pos="100000">
                  <a:srgbClr val="FFF9DA"/>
                </a:gs>
              </a:gsLst>
              <a:lin ang="16200000" scaled="0"/>
            </a:gradFill>
            <a:ln cap="flat" cmpd="sng" w="9525">
              <a:solidFill>
                <a:srgbClr val="E9B81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txBox="1"/>
            <p:nvPr/>
          </p:nvSpPr>
          <p:spPr>
            <a:xfrm>
              <a:off x="1956628" y="1229123"/>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193" name="Google Shape;193;p7"/>
            <p:cNvSpPr/>
            <p:nvPr/>
          </p:nvSpPr>
          <p:spPr>
            <a:xfrm>
              <a:off x="3159799" y="1312868"/>
              <a:ext cx="574883" cy="574883"/>
            </a:xfrm>
            <a:prstGeom prst="ellipse">
              <a:avLst/>
            </a:prstGeom>
            <a:solidFill>
              <a:srgbClr val="F8E4C9">
                <a:alpha val="89803"/>
              </a:srgbClr>
            </a:solidFill>
            <a:ln cap="flat" cmpd="sng" w="9525">
              <a:solidFill>
                <a:srgbClr val="F8E4C9">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877106" y="3014"/>
              <a:ext cx="1642523" cy="1226109"/>
            </a:xfrm>
            <a:prstGeom prst="round2SameRect">
              <a:avLst>
                <a:gd fmla="val 8000" name="adj1"/>
                <a:gd fmla="val 0" name="adj2"/>
              </a:avLst>
            </a:prstGeom>
            <a:solidFill>
              <a:schemeClr val="lt1">
                <a:alpha val="89803"/>
              </a:schemeClr>
            </a:solidFill>
            <a:ln cap="flat" cmpd="sng" w="9525">
              <a:solidFill>
                <a:srgbClr val="BED9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3905835" y="31743"/>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Thích ứng nhanh là sức mạnh cạnh tranh.</a:t>
              </a:r>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96" name="Google Shape;196;p7"/>
            <p:cNvSpPr/>
            <p:nvPr/>
          </p:nvSpPr>
          <p:spPr>
            <a:xfrm>
              <a:off x="3877106" y="1229123"/>
              <a:ext cx="1642523" cy="527226"/>
            </a:xfrm>
            <a:prstGeom prst="rect">
              <a:avLst/>
            </a:prstGeom>
            <a:gradFill>
              <a:gsLst>
                <a:gs pos="0">
                  <a:srgbClr val="FAFF89"/>
                </a:gs>
                <a:gs pos="35000">
                  <a:srgbClr val="FAFFAC"/>
                </a:gs>
                <a:gs pos="100000">
                  <a:srgbClr val="FFFFDC"/>
                </a:gs>
              </a:gsLst>
              <a:lin ang="16200000" scaled="0"/>
            </a:gradFill>
            <a:ln cap="flat" cmpd="sng" w="9525">
              <a:solidFill>
                <a:srgbClr val="BED92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nvSpPr>
          <p:spPr>
            <a:xfrm>
              <a:off x="3877106" y="1229123"/>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198" name="Google Shape;198;p7"/>
            <p:cNvSpPr/>
            <p:nvPr/>
          </p:nvSpPr>
          <p:spPr>
            <a:xfrm>
              <a:off x="5080277" y="1312868"/>
              <a:ext cx="574883" cy="574883"/>
            </a:xfrm>
            <a:prstGeom prst="ellipse">
              <a:avLst/>
            </a:prstGeom>
            <a:solidFill>
              <a:srgbClr val="F3F4C9">
                <a:alpha val="89803"/>
              </a:srgbClr>
            </a:solidFill>
            <a:ln cap="flat" cmpd="sng" w="9525">
              <a:solidFill>
                <a:srgbClr val="F3F4C9">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797584" y="3014"/>
              <a:ext cx="1642523" cy="1226109"/>
            </a:xfrm>
            <a:prstGeom prst="round2SameRect">
              <a:avLst>
                <a:gd fmla="val 8000" name="adj1"/>
                <a:gd fmla="val 0" name="adj2"/>
              </a:avLst>
            </a:prstGeom>
            <a:solidFill>
              <a:schemeClr val="lt1">
                <a:alpha val="89803"/>
              </a:schemeClr>
            </a:solidFill>
            <a:ln cap="flat" cmpd="sng" w="9525">
              <a:solidFill>
                <a:srgbClr val="73C2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txBox="1"/>
            <p:nvPr/>
          </p:nvSpPr>
          <p:spPr>
            <a:xfrm>
              <a:off x="5826313" y="31743"/>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Sáng tạo là sức sống.</a:t>
              </a:r>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201" name="Google Shape;201;p7"/>
            <p:cNvSpPr/>
            <p:nvPr/>
          </p:nvSpPr>
          <p:spPr>
            <a:xfrm>
              <a:off x="5797584" y="1229123"/>
              <a:ext cx="1642523" cy="527226"/>
            </a:xfrm>
            <a:prstGeom prst="rect">
              <a:avLst/>
            </a:prstGeom>
            <a:gradFill>
              <a:gsLst>
                <a:gs pos="0">
                  <a:srgbClr val="B8FF97"/>
                </a:gs>
                <a:gs pos="35000">
                  <a:srgbClr val="CDFFB5"/>
                </a:gs>
                <a:gs pos="100000">
                  <a:srgbClr val="EBFFE0"/>
                </a:gs>
              </a:gsLst>
              <a:lin ang="16200000" scaled="0"/>
            </a:gradFill>
            <a:ln cap="flat" cmpd="sng" w="9525">
              <a:solidFill>
                <a:srgbClr val="73C23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txBox="1"/>
            <p:nvPr/>
          </p:nvSpPr>
          <p:spPr>
            <a:xfrm>
              <a:off x="5797584" y="1229123"/>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rPr b="1" lang="en-US" sz="1200">
                  <a:solidFill>
                    <a:schemeClr val="dk1"/>
                  </a:solidFill>
                  <a:latin typeface="Open Sans"/>
                  <a:ea typeface="Open Sans"/>
                  <a:cs typeface="Open Sans"/>
                  <a:sym typeface="Open Sans"/>
                </a:rPr>
                <a:t> </a:t>
              </a:r>
              <a:endParaRPr b="1" sz="1200">
                <a:solidFill>
                  <a:schemeClr val="dk1"/>
                </a:solidFill>
                <a:latin typeface="Open Sans"/>
                <a:ea typeface="Open Sans"/>
                <a:cs typeface="Open Sans"/>
                <a:sym typeface="Open Sans"/>
              </a:endParaRPr>
            </a:p>
          </p:txBody>
        </p:sp>
        <p:sp>
          <p:nvSpPr>
            <p:cNvPr id="203" name="Google Shape;203;p7"/>
            <p:cNvSpPr/>
            <p:nvPr/>
          </p:nvSpPr>
          <p:spPr>
            <a:xfrm>
              <a:off x="7000755" y="1312868"/>
              <a:ext cx="574883" cy="574883"/>
            </a:xfrm>
            <a:prstGeom prst="ellipse">
              <a:avLst/>
            </a:prstGeom>
            <a:solidFill>
              <a:srgbClr val="DEEFC8">
                <a:alpha val="89803"/>
              </a:srgbClr>
            </a:solidFill>
            <a:ln cap="flat" cmpd="sng" w="9525">
              <a:solidFill>
                <a:srgbClr val="DEEFC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36150" y="2172479"/>
              <a:ext cx="1642523" cy="1226109"/>
            </a:xfrm>
            <a:prstGeom prst="round2SameRect">
              <a:avLst>
                <a:gd fmla="val 8000" name="adj1"/>
                <a:gd fmla="val 0" name="adj2"/>
              </a:avLst>
            </a:prstGeom>
            <a:solidFill>
              <a:schemeClr val="lt1">
                <a:alpha val="89803"/>
              </a:schemeClr>
            </a:solidFill>
            <a:ln cap="flat" cmpd="sng" w="9525">
              <a:solidFill>
                <a:srgbClr val="44A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txBox="1"/>
            <p:nvPr/>
          </p:nvSpPr>
          <p:spPr>
            <a:xfrm>
              <a:off x="64879" y="2201208"/>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Tư duy hệ thống.</a:t>
              </a:r>
              <a:endParaRPr b="0" i="0" sz="1400" u="none" cap="none" strike="noStrike">
                <a:solidFill>
                  <a:schemeClr val="dk1"/>
                </a:solidFill>
                <a:latin typeface="Arial"/>
                <a:ea typeface="Arial"/>
                <a:cs typeface="Arial"/>
                <a:sym typeface="Arial"/>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206" name="Google Shape;206;p7"/>
            <p:cNvSpPr/>
            <p:nvPr/>
          </p:nvSpPr>
          <p:spPr>
            <a:xfrm>
              <a:off x="36150" y="3398588"/>
              <a:ext cx="1642523" cy="527226"/>
            </a:xfrm>
            <a:prstGeom prst="rect">
              <a:avLst/>
            </a:prstGeom>
            <a:gradFill>
              <a:gsLst>
                <a:gs pos="0">
                  <a:srgbClr val="A4F8A1"/>
                </a:gs>
                <a:gs pos="35000">
                  <a:srgbClr val="C0F9BD"/>
                </a:gs>
                <a:gs pos="100000">
                  <a:srgbClr val="E5FDE5"/>
                </a:gs>
              </a:gsLst>
              <a:lin ang="16200000" scaled="0"/>
            </a:gradFill>
            <a:ln cap="flat" cmpd="sng" w="9525">
              <a:solidFill>
                <a:srgbClr val="44AE3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txBox="1"/>
            <p:nvPr/>
          </p:nvSpPr>
          <p:spPr>
            <a:xfrm>
              <a:off x="36150" y="3398588"/>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208" name="Google Shape;208;p7"/>
            <p:cNvSpPr/>
            <p:nvPr/>
          </p:nvSpPr>
          <p:spPr>
            <a:xfrm>
              <a:off x="1239321" y="3482333"/>
              <a:ext cx="574883" cy="574883"/>
            </a:xfrm>
            <a:prstGeom prst="ellipse">
              <a:avLst/>
            </a:prstGeom>
            <a:solidFill>
              <a:srgbClr val="CEE9CA">
                <a:alpha val="89803"/>
              </a:srgbClr>
            </a:solidFill>
            <a:ln cap="flat" cmpd="sng" w="9525">
              <a:solidFill>
                <a:srgbClr val="CEE9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1956628" y="2172479"/>
              <a:ext cx="1642523" cy="1226109"/>
            </a:xfrm>
            <a:prstGeom prst="round2SameRect">
              <a:avLst>
                <a:gd fmla="val 8000" name="adj1"/>
                <a:gd fmla="val 0" name="adj2"/>
              </a:avLst>
            </a:prstGeom>
            <a:solidFill>
              <a:schemeClr val="lt1">
                <a:alpha val="89803"/>
              </a:schemeClr>
            </a:solidFill>
            <a:ln cap="flat" cmpd="sng" w="9525">
              <a:solidFill>
                <a:srgbClr val="4999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txBox="1"/>
            <p:nvPr/>
          </p:nvSpPr>
          <p:spPr>
            <a:xfrm>
              <a:off x="1985357" y="2201208"/>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Kết hợp Đông – Tây.</a:t>
              </a:r>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211" name="Google Shape;211;p7"/>
            <p:cNvSpPr/>
            <p:nvPr/>
          </p:nvSpPr>
          <p:spPr>
            <a:xfrm>
              <a:off x="1956628" y="3398588"/>
              <a:ext cx="1642523" cy="527226"/>
            </a:xfrm>
            <a:prstGeom prst="rect">
              <a:avLst/>
            </a:prstGeom>
            <a:gradFill>
              <a:gsLst>
                <a:gs pos="0">
                  <a:srgbClr val="ABE6BD"/>
                </a:gs>
                <a:gs pos="35000">
                  <a:srgbClr val="C4EED0"/>
                </a:gs>
                <a:gs pos="100000">
                  <a:srgbClr val="E7F9EB"/>
                </a:gs>
              </a:gsLst>
              <a:lin ang="16200000" scaled="0"/>
            </a:gradFill>
            <a:ln cap="flat" cmpd="sng" w="9525">
              <a:solidFill>
                <a:srgbClr val="49996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txBox="1"/>
            <p:nvPr/>
          </p:nvSpPr>
          <p:spPr>
            <a:xfrm>
              <a:off x="1956628" y="3398588"/>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213" name="Google Shape;213;p7"/>
            <p:cNvSpPr/>
            <p:nvPr/>
          </p:nvSpPr>
          <p:spPr>
            <a:xfrm>
              <a:off x="3159799" y="3482333"/>
              <a:ext cx="574883" cy="574883"/>
            </a:xfrm>
            <a:prstGeom prst="ellipse">
              <a:avLst/>
            </a:prstGeom>
            <a:solidFill>
              <a:srgbClr val="CBE3D2">
                <a:alpha val="89803"/>
              </a:srgbClr>
            </a:solidFill>
            <a:ln cap="flat" cmpd="sng" w="9525">
              <a:solidFill>
                <a:srgbClr val="CBE3D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3877106" y="2172479"/>
              <a:ext cx="1642523" cy="1226109"/>
            </a:xfrm>
            <a:prstGeom prst="round2SameRect">
              <a:avLst>
                <a:gd fmla="val 8000" name="adj1"/>
                <a:gd fmla="val 0" name="adj2"/>
              </a:avLst>
            </a:prstGeom>
            <a:solidFill>
              <a:schemeClr val="lt1">
                <a:alpha val="89803"/>
              </a:schemeClr>
            </a:solidFill>
            <a:ln cap="flat" cmpd="sng" w="9525">
              <a:solidFill>
                <a:srgbClr val="5286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txBox="1"/>
            <p:nvPr/>
          </p:nvSpPr>
          <p:spPr>
            <a:xfrm>
              <a:off x="3905835" y="2201208"/>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Truyền thống và cách làm người lính.</a:t>
              </a:r>
              <a:endParaRPr b="0" i="0" sz="1400" u="none" cap="none" strike="noStrike">
                <a:solidFill>
                  <a:schemeClr val="dk1"/>
                </a:solidFill>
                <a:latin typeface="Arial"/>
                <a:ea typeface="Arial"/>
                <a:cs typeface="Arial"/>
                <a:sym typeface="Arial"/>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216" name="Google Shape;216;p7"/>
            <p:cNvSpPr/>
            <p:nvPr/>
          </p:nvSpPr>
          <p:spPr>
            <a:xfrm>
              <a:off x="3877106" y="3398588"/>
              <a:ext cx="1642523" cy="527226"/>
            </a:xfrm>
            <a:prstGeom prst="rect">
              <a:avLst/>
            </a:prstGeom>
            <a:gradFill>
              <a:gsLst>
                <a:gs pos="0">
                  <a:srgbClr val="B5D9D0"/>
                </a:gs>
                <a:gs pos="35000">
                  <a:srgbClr val="C9E5DC"/>
                </a:gs>
                <a:gs pos="100000">
                  <a:srgbClr val="EAF4F1"/>
                </a:gs>
              </a:gsLst>
              <a:lin ang="16200000" scaled="0"/>
            </a:gradFill>
            <a:ln cap="flat" cmpd="sng" w="9525">
              <a:solidFill>
                <a:srgbClr val="528679"/>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txBox="1"/>
            <p:nvPr/>
          </p:nvSpPr>
          <p:spPr>
            <a:xfrm>
              <a:off x="3877106" y="3398588"/>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218" name="Google Shape;218;p7"/>
            <p:cNvSpPr/>
            <p:nvPr/>
          </p:nvSpPr>
          <p:spPr>
            <a:xfrm>
              <a:off x="5080277" y="3482333"/>
              <a:ext cx="574883" cy="574883"/>
            </a:xfrm>
            <a:prstGeom prst="ellipse">
              <a:avLst/>
            </a:prstGeom>
            <a:solidFill>
              <a:srgbClr val="CDDDD9">
                <a:alpha val="89803"/>
              </a:srgbClr>
            </a:solidFill>
            <a:ln cap="flat" cmpd="sng" w="9525">
              <a:solidFill>
                <a:srgbClr val="CDDDD9">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5797584" y="2172479"/>
              <a:ext cx="1642523" cy="1226109"/>
            </a:xfrm>
            <a:prstGeom prst="round2SameRect">
              <a:avLst>
                <a:gd fmla="val 8000" name="adj1"/>
                <a:gd fmla="val 0" name="adj2"/>
              </a:avLst>
            </a:prstGeom>
            <a:solidFill>
              <a:schemeClr val="lt1">
                <a:alpha val="89803"/>
              </a:schemeClr>
            </a:solidFill>
            <a:ln cap="flat" cmpd="sng" w="9525">
              <a:solidFill>
                <a:srgbClr val="5A71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txBox="1"/>
            <p:nvPr/>
          </p:nvSpPr>
          <p:spPr>
            <a:xfrm>
              <a:off x="5826313" y="2201208"/>
              <a:ext cx="1585065" cy="1197380"/>
            </a:xfrm>
            <a:prstGeom prst="rect">
              <a:avLst/>
            </a:prstGeom>
            <a:noFill/>
            <a:ln>
              <a:noFill/>
            </a:ln>
          </p:spPr>
          <p:txBody>
            <a:bodyPr anchorCtr="0" anchor="t" bIns="17775" lIns="17775" spcFirstLastPara="1" rIns="17775" wrap="square" tIns="53325">
              <a:noAutofit/>
            </a:bodyPr>
            <a:lstStyle/>
            <a:p>
              <a:pPr indent="-25400" lvl="1" marL="114300" marR="0" rtl="0" algn="l">
                <a:lnSpc>
                  <a:spcPct val="90000"/>
                </a:lnSpc>
                <a:spcBef>
                  <a:spcPts val="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Viettel là ngôi nhà chung.</a:t>
              </a:r>
              <a:endParaRPr b="0" i="0" sz="1400" u="none" cap="none" strike="noStrike">
                <a:solidFill>
                  <a:schemeClr val="dk1"/>
                </a:solidFill>
                <a:latin typeface="Arial"/>
                <a:ea typeface="Arial"/>
                <a:cs typeface="Arial"/>
                <a:sym typeface="Arial"/>
              </a:endParaRPr>
            </a:p>
            <a:p>
              <a:pPr indent="-25400" lvl="1" marL="114300" marR="0" rtl="0" algn="l">
                <a:lnSpc>
                  <a:spcPct val="90000"/>
                </a:lnSpc>
                <a:spcBef>
                  <a:spcPts val="210"/>
                </a:spcBef>
                <a:spcAft>
                  <a:spcPts val="0"/>
                </a:spcAft>
                <a:buClr>
                  <a:schemeClr val="dk1"/>
                </a:buClr>
                <a:buSzPts val="14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221" name="Google Shape;221;p7"/>
            <p:cNvSpPr/>
            <p:nvPr/>
          </p:nvSpPr>
          <p:spPr>
            <a:xfrm>
              <a:off x="5797584" y="3398588"/>
              <a:ext cx="1642523" cy="527226"/>
            </a:xfrm>
            <a:prstGeom prst="rect">
              <a:avLst/>
            </a:prstGeom>
            <a:gradFill>
              <a:gsLst>
                <a:gs pos="0">
                  <a:srgbClr val="BACDD0"/>
                </a:gs>
                <a:gs pos="35000">
                  <a:srgbClr val="D0DCDC"/>
                </a:gs>
                <a:gs pos="100000">
                  <a:srgbClr val="EDF1F1"/>
                </a:gs>
              </a:gsLst>
              <a:lin ang="16200000" scaled="0"/>
            </a:gradFill>
            <a:ln cap="flat" cmpd="sng" w="9525">
              <a:solidFill>
                <a:srgbClr val="5A717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nvSpPr>
          <p:spPr>
            <a:xfrm>
              <a:off x="5797584" y="3398588"/>
              <a:ext cx="1156706" cy="527226"/>
            </a:xfrm>
            <a:prstGeom prst="rect">
              <a:avLst/>
            </a:prstGeom>
            <a:noFill/>
            <a:ln>
              <a:noFill/>
            </a:ln>
          </p:spPr>
          <p:txBody>
            <a:bodyPr anchorCtr="0" anchor="ctr" bIns="0" lIns="45700" spcFirstLastPara="1" rIns="15225" wrap="square" tIns="0">
              <a:noAutofit/>
            </a:bodyPr>
            <a:lstStyle/>
            <a:p>
              <a:pPr indent="0" lvl="0" marL="0" marR="0" rtl="0" algn="l">
                <a:lnSpc>
                  <a:spcPct val="90000"/>
                </a:lnSpc>
                <a:spcBef>
                  <a:spcPts val="0"/>
                </a:spcBef>
                <a:spcAft>
                  <a:spcPts val="0"/>
                </a:spcAft>
                <a:buNone/>
              </a:pPr>
              <a:r>
                <a:t/>
              </a:r>
              <a:endParaRPr b="1" sz="1200">
                <a:solidFill>
                  <a:schemeClr val="dk1"/>
                </a:solidFill>
                <a:latin typeface="Open Sans"/>
                <a:ea typeface="Open Sans"/>
                <a:cs typeface="Open Sans"/>
                <a:sym typeface="Open Sans"/>
              </a:endParaRPr>
            </a:p>
          </p:txBody>
        </p:sp>
        <p:sp>
          <p:nvSpPr>
            <p:cNvPr id="223" name="Google Shape;223;p7"/>
            <p:cNvSpPr/>
            <p:nvPr/>
          </p:nvSpPr>
          <p:spPr>
            <a:xfrm>
              <a:off x="7000755" y="3482333"/>
              <a:ext cx="574883" cy="574883"/>
            </a:xfrm>
            <a:prstGeom prst="ellipse">
              <a:avLst/>
            </a:prstGeom>
            <a:solidFill>
              <a:srgbClr val="D0D5D5">
                <a:alpha val="89803"/>
              </a:srgbClr>
            </a:solidFill>
            <a:ln cap="flat" cmpd="sng" w="9525">
              <a:solidFill>
                <a:srgbClr val="D0D5D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7"/>
          <p:cNvSpPr txBox="1"/>
          <p:nvPr/>
        </p:nvSpPr>
        <p:spPr>
          <a:xfrm>
            <a:off x="5642778" y="2945228"/>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2</a:t>
            </a:r>
            <a:endParaRPr/>
          </a:p>
        </p:txBody>
      </p:sp>
      <p:sp>
        <p:nvSpPr>
          <p:cNvPr id="225" name="Google Shape;225;p7"/>
          <p:cNvSpPr txBox="1"/>
          <p:nvPr/>
        </p:nvSpPr>
        <p:spPr>
          <a:xfrm>
            <a:off x="7565326" y="2932173"/>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3</a:t>
            </a:r>
            <a:endParaRPr/>
          </a:p>
        </p:txBody>
      </p:sp>
      <p:sp>
        <p:nvSpPr>
          <p:cNvPr id="226" name="Google Shape;226;p7"/>
          <p:cNvSpPr txBox="1"/>
          <p:nvPr/>
        </p:nvSpPr>
        <p:spPr>
          <a:xfrm>
            <a:off x="9485609" y="2945228"/>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4</a:t>
            </a:r>
            <a:endParaRPr/>
          </a:p>
        </p:txBody>
      </p:sp>
      <p:sp>
        <p:nvSpPr>
          <p:cNvPr id="227" name="Google Shape;227;p7"/>
          <p:cNvSpPr txBox="1"/>
          <p:nvPr/>
        </p:nvSpPr>
        <p:spPr>
          <a:xfrm>
            <a:off x="3741505" y="5100863"/>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5</a:t>
            </a:r>
            <a:endParaRPr/>
          </a:p>
        </p:txBody>
      </p:sp>
      <p:sp>
        <p:nvSpPr>
          <p:cNvPr id="228" name="Google Shape;228;p7"/>
          <p:cNvSpPr txBox="1"/>
          <p:nvPr/>
        </p:nvSpPr>
        <p:spPr>
          <a:xfrm>
            <a:off x="5656206" y="5100865"/>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6</a:t>
            </a:r>
            <a:endParaRPr/>
          </a:p>
        </p:txBody>
      </p:sp>
      <p:sp>
        <p:nvSpPr>
          <p:cNvPr id="229" name="Google Shape;229;p7"/>
          <p:cNvSpPr txBox="1"/>
          <p:nvPr/>
        </p:nvSpPr>
        <p:spPr>
          <a:xfrm>
            <a:off x="7551911" y="5100864"/>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7</a:t>
            </a:r>
            <a:endParaRPr/>
          </a:p>
        </p:txBody>
      </p:sp>
      <p:sp>
        <p:nvSpPr>
          <p:cNvPr id="230" name="Google Shape;230;p7"/>
          <p:cNvSpPr txBox="1"/>
          <p:nvPr/>
        </p:nvSpPr>
        <p:spPr>
          <a:xfrm>
            <a:off x="9485609" y="5103732"/>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8</a:t>
            </a:r>
            <a:endParaRPr/>
          </a:p>
        </p:txBody>
      </p:sp>
      <p:sp>
        <p:nvSpPr>
          <p:cNvPr id="231" name="Google Shape;231;p7"/>
          <p:cNvSpPr txBox="1"/>
          <p:nvPr/>
        </p:nvSpPr>
        <p:spPr>
          <a:xfrm>
            <a:off x="3720230" y="2932172"/>
            <a:ext cx="29206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1</a:t>
            </a:r>
            <a:endParaRPr/>
          </a:p>
        </p:txBody>
      </p:sp>
      <p:sp>
        <p:nvSpPr>
          <p:cNvPr id="232" name="Google Shape;232;p7"/>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39" name="Google Shape;239;p8"/>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40" name="Google Shape;240;p8"/>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742950" lvl="0" marL="742950" rtl="0" algn="l">
              <a:lnSpc>
                <a:spcPct val="150000"/>
              </a:lnSpc>
              <a:spcBef>
                <a:spcPts val="0"/>
              </a:spcBef>
              <a:spcAft>
                <a:spcPts val="0"/>
              </a:spcAft>
              <a:buSzPts val="4000"/>
              <a:buFont typeface="Open Sans"/>
              <a:buAutoNum type="arabicPeriod" startAt="5"/>
            </a:pPr>
            <a:r>
              <a:rPr b="1" lang="en-US" sz="4000">
                <a:solidFill>
                  <a:srgbClr val="189A92"/>
                </a:solidFill>
                <a:latin typeface="Times New Roman"/>
                <a:ea typeface="Times New Roman"/>
                <a:cs typeface="Times New Roman"/>
                <a:sym typeface="Times New Roman"/>
              </a:rPr>
              <a:t>Cơ cấu tổ chức của Tổng công ty</a:t>
            </a:r>
            <a:endParaRPr b="1" sz="4000">
              <a:solidFill>
                <a:srgbClr val="189A92"/>
              </a:solidFill>
              <a:latin typeface="Times New Roman"/>
              <a:ea typeface="Times New Roman"/>
              <a:cs typeface="Times New Roman"/>
              <a:sym typeface="Times New Roman"/>
            </a:endParaRPr>
          </a:p>
        </p:txBody>
      </p:sp>
      <p:pic>
        <p:nvPicPr>
          <p:cNvPr id="241" name="Google Shape;241;p8"/>
          <p:cNvPicPr preferRelativeResize="0"/>
          <p:nvPr/>
        </p:nvPicPr>
        <p:blipFill rotWithShape="1">
          <a:blip r:embed="rId3">
            <a:alphaModFix/>
          </a:blip>
          <a:srcRect b="0" l="0" r="0" t="0"/>
          <a:stretch/>
        </p:blipFill>
        <p:spPr>
          <a:xfrm>
            <a:off x="2252462" y="1248229"/>
            <a:ext cx="7562098" cy="4662425"/>
          </a:xfrm>
          <a:prstGeom prst="rect">
            <a:avLst/>
          </a:prstGeom>
          <a:noFill/>
          <a:ln>
            <a:noFill/>
          </a:ln>
        </p:spPr>
      </p:pic>
      <p:sp>
        <p:nvSpPr>
          <p:cNvPr id="242" name="Google Shape;242;p8"/>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idx="10" type="dt"/>
          </p:nvPr>
        </p:nvSpPr>
        <p:spPr>
          <a:xfrm>
            <a:off x="8534400" y="6010275"/>
            <a:ext cx="1422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6/24/2019</a:t>
            </a:r>
            <a:endParaRPr>
              <a:solidFill>
                <a:srgbClr val="189A92"/>
              </a:solidFill>
            </a:endParaRPr>
          </a:p>
        </p:txBody>
      </p:sp>
      <p:sp>
        <p:nvSpPr>
          <p:cNvPr id="248" name="Google Shape;248;p9"/>
          <p:cNvSpPr txBox="1"/>
          <p:nvPr>
            <p:ph idx="11" type="ftr"/>
          </p:nvPr>
        </p:nvSpPr>
        <p:spPr>
          <a:xfrm>
            <a:off x="1016000" y="6010275"/>
            <a:ext cx="3860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189A92"/>
                </a:solidFill>
              </a:rPr>
              <a:t>Báo cáo thử việc</a:t>
            </a:r>
            <a:endParaRPr>
              <a:solidFill>
                <a:srgbClr val="189A92"/>
              </a:solidFill>
            </a:endParaRPr>
          </a:p>
        </p:txBody>
      </p:sp>
      <p:sp>
        <p:nvSpPr>
          <p:cNvPr id="249" name="Google Shape;249;p9"/>
          <p:cNvSpPr txBox="1"/>
          <p:nvPr>
            <p:ph idx="1" type="body"/>
          </p:nvPr>
        </p:nvSpPr>
        <p:spPr>
          <a:xfrm>
            <a:off x="304800" y="221345"/>
            <a:ext cx="11727543" cy="1026884"/>
          </a:xfrm>
          <a:prstGeom prst="rect">
            <a:avLst/>
          </a:prstGeom>
          <a:noFill/>
          <a:ln>
            <a:noFill/>
          </a:ln>
        </p:spPr>
        <p:txBody>
          <a:bodyPr anchorCtr="0" anchor="t" bIns="45700" lIns="91425" spcFirstLastPara="1" rIns="91425" wrap="square" tIns="45700">
            <a:normAutofit/>
          </a:bodyPr>
          <a:lstStyle/>
          <a:p>
            <a:pPr indent="-742950" lvl="0" marL="742950" rtl="0" algn="l">
              <a:lnSpc>
                <a:spcPct val="150000"/>
              </a:lnSpc>
              <a:spcBef>
                <a:spcPts val="0"/>
              </a:spcBef>
              <a:spcAft>
                <a:spcPts val="0"/>
              </a:spcAft>
              <a:buSzPts val="4000"/>
              <a:buFont typeface="Open Sans"/>
              <a:buAutoNum type="arabicPeriod" startAt="6"/>
            </a:pPr>
            <a:r>
              <a:rPr b="1" lang="en-US" sz="4000">
                <a:solidFill>
                  <a:srgbClr val="189A92"/>
                </a:solidFill>
                <a:latin typeface="Times New Roman"/>
                <a:ea typeface="Times New Roman"/>
                <a:cs typeface="Times New Roman"/>
                <a:sym typeface="Times New Roman"/>
              </a:rPr>
              <a:t>Kết quả đạt được về văn hóa Viettel</a:t>
            </a:r>
            <a:endParaRPr b="1" sz="4000">
              <a:solidFill>
                <a:srgbClr val="189A92"/>
              </a:solidFill>
              <a:latin typeface="Times New Roman"/>
              <a:ea typeface="Times New Roman"/>
              <a:cs typeface="Times New Roman"/>
              <a:sym typeface="Times New Roman"/>
            </a:endParaRPr>
          </a:p>
        </p:txBody>
      </p:sp>
      <p:sp>
        <p:nvSpPr>
          <p:cNvPr id="250" name="Google Shape;250;p9"/>
          <p:cNvSpPr txBox="1"/>
          <p:nvPr/>
        </p:nvSpPr>
        <p:spPr>
          <a:xfrm>
            <a:off x="899885" y="1248229"/>
            <a:ext cx="9695543"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 Nắm được những mốc son lịch sử và cơ cấu tổ chức của Tập đoàn</a:t>
            </a:r>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Hiểu được các giá trị cốt lõi của văn hóa Viettel</a:t>
            </a:r>
            <a:endParaRPr/>
          </a:p>
          <a:p>
            <a:pPr indent="-342900" lvl="0" marL="342900" marR="0" rtl="0" algn="l">
              <a:lnSpc>
                <a:spcPct val="150000"/>
              </a:lnSpc>
              <a:spcBef>
                <a:spcPts val="0"/>
              </a:spcBef>
              <a:spcAft>
                <a:spcPts val="0"/>
              </a:spcAft>
              <a:buClr>
                <a:srgbClr val="189A92"/>
              </a:buClr>
              <a:buSzPts val="3200"/>
              <a:buFont typeface="Open Sans"/>
              <a:buAutoNum type="arabicPeriod"/>
            </a:pPr>
            <a:r>
              <a:rPr lang="en-US" sz="3200">
                <a:solidFill>
                  <a:schemeClr val="dk1"/>
                </a:solidFill>
                <a:latin typeface="Times New Roman"/>
                <a:ea typeface="Times New Roman"/>
                <a:cs typeface="Times New Roman"/>
                <a:sym typeface="Times New Roman"/>
              </a:rPr>
              <a:t>Nắm được chức năng, nhiệm vụ và cơ cấu tổ chức của Tổng công ty</a:t>
            </a:r>
            <a:endParaRPr/>
          </a:p>
        </p:txBody>
      </p:sp>
      <p:sp>
        <p:nvSpPr>
          <p:cNvPr id="251" name="Google Shape;251;p9"/>
          <p:cNvSpPr txBox="1"/>
          <p:nvPr>
            <p:ph idx="12" type="sldNum"/>
          </p:nvPr>
        </p:nvSpPr>
        <p:spPr>
          <a:xfrm>
            <a:off x="304800" y="6010275"/>
            <a:ext cx="609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Custom 1">
      <a:dk1>
        <a:srgbClr val="000000"/>
      </a:dk1>
      <a:lt1>
        <a:srgbClr val="FFFFFF"/>
      </a:lt1>
      <a:dk2>
        <a:srgbClr val="434342"/>
      </a:dk2>
      <a:lt2>
        <a:srgbClr val="CDD7D9"/>
      </a:lt2>
      <a:accent1>
        <a:srgbClr val="797B7E"/>
      </a:accent1>
      <a:accent2>
        <a:srgbClr val="F96A1B"/>
      </a:accent2>
      <a:accent3>
        <a:srgbClr val="5B7377"/>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2019-03-27T09:28:35Z</dcterms:created>
  <dc:creator>HUY_PC</dc:creator>
</cp:coreProperties>
</file>