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7" r:id="rId11"/>
    <p:sldId id="268" r:id="rId12"/>
    <p:sldId id="269" r:id="rId13"/>
    <p:sldId id="266" r:id="rId14"/>
    <p:sldId id="259" r:id="rId15"/>
    <p:sldId id="270" r:id="rId16"/>
    <p:sldId id="275" r:id="rId17"/>
    <p:sldId id="271" r:id="rId18"/>
    <p:sldId id="272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FF100-EABD-4996-984D-33967189F2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4A33-BD69-4504-89A2-6C24A4A6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246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529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03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8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5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87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25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889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442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465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10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24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80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5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4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21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97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95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zombie thread: 32751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process: ram/stack size</a:t>
            </a:r>
            <a:br>
              <a:rPr lang="en-US"/>
            </a:br>
            <a:r>
              <a:rPr lang="en-US"/>
              <a:t>stack size 64bit: 8Mb; 32bit: 2Mb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479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1723-7E6C-4BA5-9FBC-D09D2B50C33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A9B6-21DE-4480-A6BD-A7A71407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"/>
          <p:cNvSpPr txBox="1">
            <a:spLocks/>
          </p:cNvSpPr>
          <p:nvPr/>
        </p:nvSpPr>
        <p:spPr>
          <a:xfrm>
            <a:off x="1016479" y="212111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EA69A"/>
              </a:buClr>
              <a:buSzPts val="5400"/>
              <a:buFont typeface="Times New Roman"/>
              <a:buNone/>
            </a:pPr>
            <a:r>
              <a:rPr lang="en-US" sz="5400" b="1" dirty="0" smtClean="0">
                <a:solidFill>
                  <a:srgbClr val="1EA69A"/>
                </a:solidFill>
                <a:latin typeface="Times New Roman"/>
                <a:cs typeface="Times New Roman"/>
                <a:sym typeface="Times New Roman"/>
              </a:rPr>
              <a:t>POSIX THREAD &amp;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thread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03207" y="1248228"/>
            <a:ext cx="104782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Mỗi</a:t>
            </a:r>
            <a:r>
              <a:rPr lang="en-US" dirty="0"/>
              <a:t> thread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thread stack </a:t>
            </a:r>
            <a:r>
              <a:rPr lang="en-US" dirty="0" err="1"/>
              <a:t>riêng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pthread_exit</a:t>
            </a:r>
            <a:r>
              <a:rPr lang="en-US" dirty="0"/>
              <a:t>(), kernel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thread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thread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zombie thread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 thread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zombie thread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thread </a:t>
            </a:r>
            <a:r>
              <a:rPr lang="en-US" dirty="0" err="1"/>
              <a:t>là</a:t>
            </a:r>
            <a:r>
              <a:rPr lang="en-US" dirty="0"/>
              <a:t> joinable thread </a:t>
            </a:r>
            <a:r>
              <a:rPr lang="en-US" dirty="0" err="1"/>
              <a:t>và</a:t>
            </a:r>
            <a:r>
              <a:rPr lang="en-US" dirty="0"/>
              <a:t> detached thread.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74" y="4531387"/>
            <a:ext cx="3467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thread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03207" y="1248228"/>
            <a:ext cx="5983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Joinable thread: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Thread </a:t>
            </a:r>
            <a:r>
              <a:rPr lang="en-US" dirty="0" err="1"/>
              <a:t>được</a:t>
            </a:r>
            <a:r>
              <a:rPr lang="en-US" dirty="0"/>
              <a:t> kernel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thread </a:t>
            </a:r>
            <a:r>
              <a:rPr lang="en-US" dirty="0" err="1"/>
              <a:t>là</a:t>
            </a:r>
            <a:r>
              <a:rPr lang="en-US" dirty="0"/>
              <a:t> joinable </a:t>
            </a:r>
            <a:r>
              <a:rPr lang="en-US" dirty="0" smtClean="0"/>
              <a:t>thread.</a:t>
            </a:r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73" y="1048681"/>
            <a:ext cx="4215954" cy="5565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996" y="3467789"/>
            <a:ext cx="4056068" cy="13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thread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03207" y="1248228"/>
            <a:ext cx="598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Detached thread: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thread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detached thread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 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joinable thread, kernel 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detached thread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thread </a:t>
            </a:r>
            <a:r>
              <a:rPr lang="en-US" dirty="0" err="1"/>
              <a:t>là</a:t>
            </a:r>
            <a:r>
              <a:rPr lang="en-US" dirty="0"/>
              <a:t> joinable </a:t>
            </a:r>
            <a:r>
              <a:rPr lang="en-US" dirty="0" smtClean="0"/>
              <a:t>thread.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thread </a:t>
            </a:r>
            <a:r>
              <a:rPr lang="en-US" dirty="0" err="1"/>
              <a:t>thành</a:t>
            </a:r>
            <a:r>
              <a:rPr lang="en-US" dirty="0"/>
              <a:t> detached,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pthread_detach</a:t>
            </a:r>
            <a:r>
              <a:rPr lang="en-US" dirty="0"/>
              <a:t>()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13" y="1248228"/>
            <a:ext cx="5639782" cy="368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26870"/>
            <a:ext cx="4914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Thread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03206" y="1248228"/>
            <a:ext cx="112545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Trong</a:t>
            </a:r>
            <a:r>
              <a:rPr lang="en-US" dirty="0"/>
              <a:t> kernel Linux,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process </a:t>
            </a:r>
            <a:r>
              <a:rPr lang="en-US" dirty="0" err="1"/>
              <a:t>và</a:t>
            </a:r>
            <a:r>
              <a:rPr lang="en-US" dirty="0"/>
              <a:t> thread</a:t>
            </a:r>
            <a:r>
              <a:rPr lang="en-US" dirty="0" smtClean="0"/>
              <a:t>.</a:t>
            </a:r>
          </a:p>
          <a:p>
            <a:pPr marL="285750" lvl="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Posix</a:t>
            </a:r>
            <a:r>
              <a:rPr lang="en-US" dirty="0"/>
              <a:t> Thread </a:t>
            </a:r>
            <a:r>
              <a:rPr lang="en-US" dirty="0" err="1"/>
              <a:t>trong</a:t>
            </a:r>
            <a:r>
              <a:rPr lang="en-US" dirty="0"/>
              <a:t> Linux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glibc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libpthread.so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thread </a:t>
            </a:r>
            <a:r>
              <a:rPr lang="en-US" dirty="0" err="1"/>
              <a:t>và</a:t>
            </a:r>
            <a:r>
              <a:rPr lang="en-US" dirty="0"/>
              <a:t> process con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(), fork(),..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system call clone()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(flag)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.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task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kernel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task_struct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task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linked list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task list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process (thread)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Process Descriptor </a:t>
            </a:r>
            <a:r>
              <a:rPr lang="en-US" dirty="0" err="1"/>
              <a:t>của</a:t>
            </a:r>
            <a:r>
              <a:rPr lang="en-US" dirty="0"/>
              <a:t> process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free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release_task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cat /</a:t>
            </a:r>
            <a:r>
              <a:rPr lang="en-US" dirty="0" err="1" smtClean="0"/>
              <a:t>proc</a:t>
            </a:r>
            <a:r>
              <a:rPr lang="en-US" dirty="0" smtClean="0"/>
              <a:t>/sys/kernel/threads-max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https://notes.shichao.io/lkd/figure_3.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34" y="4010977"/>
            <a:ext cx="2671445" cy="218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10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.4 So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Thread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graphicFrame>
        <p:nvGraphicFramePr>
          <p:cNvPr id="399" name="Google Shape;399;p22"/>
          <p:cNvGraphicFramePr/>
          <p:nvPr/>
        </p:nvGraphicFramePr>
        <p:xfrm>
          <a:off x="2204720" y="1637171"/>
          <a:ext cx="6780775" cy="3552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5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</a:t>
                      </a:r>
                      <a:endParaRPr/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</a:t>
                      </a:r>
                      <a:endParaRPr/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Là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chương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trình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hoạt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động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Là 1 light weight process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 chiếm dụng nhiều tài nguyên hơn thread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6350" marR="16350" marT="16350" marB="16350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 thread nhẹ hơn process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6350" marR="16350" marT="16350" marB="16350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Tốn nhiều thời gian để context switching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Threads tốn ít thời gian để context switching hơn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 process độc lập và không chia sẻ vùng nhớ chung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thread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thể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chia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sẻ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vùng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nhớ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với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nhau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5525" marR="15525" marT="15525" marB="15525" anchor="ctr">
                    <a:lnL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6D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20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" name="Google Shape;419;p24"/>
          <p:cNvSpPr txBox="1"/>
          <p:nvPr/>
        </p:nvSpPr>
        <p:spPr>
          <a:xfrm>
            <a:off x="914400" y="1248229"/>
            <a:ext cx="969554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Mutex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Là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cơ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chế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khóa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để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bảo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vệ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nguyên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thread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khóa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nguyên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mới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mở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khóa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được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semaphore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420;p24" descr="Káº¿t quáº£ hÃ¬nh áº£nh cho mute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9463" y="3884544"/>
            <a:ext cx="4886325" cy="1266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94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03" y="66255"/>
            <a:ext cx="4106533" cy="6692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671" y="3632800"/>
            <a:ext cx="1876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5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40957" y="1142299"/>
            <a:ext cx="7543321" cy="40421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07102" y="5288794"/>
            <a:ext cx="3084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1000"/>
              </a:spcAft>
            </a:pP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Mutex</a:t>
            </a:r>
            <a:endParaRPr lang="en-US" sz="105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0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7" name="Google Shape;4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5976" y="1490484"/>
            <a:ext cx="6916933" cy="2900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04800" y="1723397"/>
            <a:ext cx="4307906" cy="2175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0335" y="5077080"/>
            <a:ext cx="222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Deadlock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6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Semaphore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8" name="Google Shape;442;p26" descr="Káº¿t quáº£ hÃ¬nh áº£nh cho semaphore mechan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1233" y="1248229"/>
            <a:ext cx="7271899" cy="345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41;p26"/>
          <p:cNvSpPr txBox="1"/>
          <p:nvPr/>
        </p:nvSpPr>
        <p:spPr>
          <a:xfrm>
            <a:off x="609601" y="997569"/>
            <a:ext cx="3962400" cy="293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Semaphore: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Binary/counting.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8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4;p2"/>
          <p:cNvSpPr txBox="1">
            <a:spLocks/>
          </p:cNvSpPr>
          <p:nvPr/>
        </p:nvSpPr>
        <p:spPr>
          <a:xfrm>
            <a:off x="609600" y="355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8683"/>
              </a:buClr>
              <a:buSzPts val="5333"/>
              <a:buFont typeface="Times New Roman"/>
              <a:buNone/>
            </a:pPr>
            <a:r>
              <a:rPr lang="en-US" sz="5333" b="1" dirty="0" err="1" smtClean="0">
                <a:solidFill>
                  <a:srgbClr val="0086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Nội</a:t>
            </a:r>
            <a:r>
              <a:rPr lang="en-US" sz="5333" b="1" dirty="0" smtClean="0">
                <a:solidFill>
                  <a:srgbClr val="0086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</a:t>
            </a:r>
            <a:endParaRPr lang="en-US" sz="5333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05;p2"/>
          <p:cNvSpPr txBox="1">
            <a:spLocks/>
          </p:cNvSpPr>
          <p:nvPr/>
        </p:nvSpPr>
        <p:spPr>
          <a:xfrm>
            <a:off x="812800" y="1803402"/>
            <a:ext cx="10972800" cy="39623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3" indent="-685783" algn="l">
              <a:lnSpc>
                <a:spcPct val="150000"/>
              </a:lnSpc>
              <a:spcBef>
                <a:spcPts val="0"/>
              </a:spcBef>
              <a:buSzPts val="5300"/>
              <a:buFont typeface="Open Sans"/>
              <a:buAutoNum type="romanUcPeriod"/>
            </a:pP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nghĩa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thread&amp;process</a:t>
            </a:r>
            <a:endParaRPr lang="vi-VN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83" indent="-685783" algn="l">
              <a:lnSpc>
                <a:spcPct val="150000"/>
              </a:lnSpc>
              <a:spcBef>
                <a:spcPts val="1060"/>
              </a:spcBef>
              <a:buSzPts val="5300"/>
              <a:buFont typeface="Open Sans"/>
              <a:buAutoNum type="romanUcPeriod"/>
            </a:pP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thread&amp;process</a:t>
            </a:r>
            <a:endParaRPr lang="en-US" sz="3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83" indent="-685783" algn="l">
              <a:lnSpc>
                <a:spcPct val="150000"/>
              </a:lnSpc>
              <a:spcBef>
                <a:spcPts val="1060"/>
              </a:spcBef>
              <a:buSzPts val="5300"/>
              <a:buFont typeface="Open Sans"/>
              <a:buAutoNum type="romanUcPeriod"/>
            </a:pPr>
            <a:r>
              <a:rPr lang="en-US" sz="3600" dirty="0" err="1" smtClean="0">
                <a:latin typeface="Times New Roman"/>
                <a:cs typeface="Times New Roman"/>
                <a:sym typeface="Times New Roman"/>
              </a:rPr>
              <a:t>Mutex&amp;Semaphore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5841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Semaphore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71" y="1464963"/>
            <a:ext cx="5331528" cy="4545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0" y="1464963"/>
            <a:ext cx="3087914" cy="139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40" y="3903953"/>
            <a:ext cx="52101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40" y="4690164"/>
            <a:ext cx="49815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5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 So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Semaphore&amp;Mutex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7" name="Google Shape;452;p27"/>
          <p:cNvGraphicFramePr/>
          <p:nvPr/>
        </p:nvGraphicFramePr>
        <p:xfrm>
          <a:off x="2038096" y="1435842"/>
          <a:ext cx="8203200" cy="4028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SEMAPHORE</a:t>
                      </a:r>
                      <a:endParaRPr dirty="0"/>
                    </a:p>
                  </a:txBody>
                  <a:tcPr marL="29400" marR="2940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MUTEX</a:t>
                      </a:r>
                      <a:endParaRPr/>
                    </a:p>
                  </a:txBody>
                  <a:tcPr marL="29400" marR="29400" marT="29400" marB="29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Cơ chế tín hiệu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Cơ chế khóa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Semaphore là 1 biến đếm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Mutex là 1 object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Semaphore cho phép nhiều thread truy cập vào vùng nhớ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Mutex chỉ cho phép 1 thread truy cập vào vùng nhớ chung tại 1 thời điểm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Giá trị semaphore có thể thay đổi từ các thread khác. Miễn là counting &gt; 0, các thread vẫn có thể được phép truy cập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Mutex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object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chỉ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được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release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thread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đang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khóa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nó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mở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khóa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9400" marR="29400" marT="29400" marB="29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0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Thread&amp;Process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3206" y="1248228"/>
            <a:ext cx="112545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Process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stack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PID (Process Identify)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Thread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scheduler,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thread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Posix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IEEE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Posix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Linux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Posix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Posix</a:t>
            </a:r>
            <a:r>
              <a:rPr lang="en-US" dirty="0" smtClean="0"/>
              <a:t> 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API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POSIX. 1c, Thread Extension (IEEE </a:t>
            </a:r>
            <a:r>
              <a:rPr lang="en-US" dirty="0" err="1" smtClean="0"/>
              <a:t>Std</a:t>
            </a:r>
            <a:r>
              <a:rPr lang="en-US" dirty="0" smtClean="0"/>
              <a:t> 1003. 1c – 1995)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thread.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84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Thread&amp;Process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456350" y="5622956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1000"/>
              </a:spcAft>
            </a:pPr>
            <a:r>
              <a:rPr lang="en-US" dirty="0" err="1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Ánh</a:t>
            </a:r>
            <a:r>
              <a:rPr lang="en-US" dirty="0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xạ</a:t>
            </a:r>
            <a:r>
              <a:rPr lang="en-US" dirty="0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virtual memory to physical memory</a:t>
            </a:r>
            <a:endParaRPr lang="en-US" sz="105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Chapter 3: Memory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06" y="1694418"/>
            <a:ext cx="61055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emory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79" y="1447013"/>
            <a:ext cx="2527240" cy="39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Thread&amp;Process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19004" y="1179776"/>
            <a:ext cx="6383457" cy="4116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708" y="5640943"/>
            <a:ext cx="299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1000"/>
              </a:spcAft>
            </a:pP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nhớ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process </a:t>
            </a:r>
            <a:r>
              <a:rPr lang="en-US" dirty="0" err="1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thread</a:t>
            </a:r>
            <a:endParaRPr lang="en-US" sz="105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351023" y="5572664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1000"/>
              </a:spcAft>
            </a:pPr>
            <a:r>
              <a:rPr lang="en-US" dirty="0" err="1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Liệt</a:t>
            </a:r>
            <a:r>
              <a:rPr lang="en-US" dirty="0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dirty="0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process</a:t>
            </a:r>
            <a:endParaRPr lang="en-US" sz="105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206" y="1248228"/>
            <a:ext cx="11254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Process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boot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PID=1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09893"/>
            <a:ext cx="4722130" cy="3862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635" y="2601540"/>
            <a:ext cx="6084105" cy="29711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860300" y="5610681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1000"/>
              </a:spcAft>
            </a:pPr>
            <a:r>
              <a:rPr lang="en-US" dirty="0" smtClean="0">
                <a:solidFill>
                  <a:srgbClr val="4F81B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Kill process</a:t>
            </a:r>
            <a:endParaRPr lang="en-US" sz="105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635" y="2100799"/>
            <a:ext cx="3048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63" y="1834841"/>
            <a:ext cx="4101142" cy="215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963" y="4125675"/>
            <a:ext cx="1771650" cy="1028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801" y="1539183"/>
            <a:ext cx="4715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linux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system call fork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con.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f</a:t>
            </a:r>
            <a:r>
              <a:rPr lang="en-US" dirty="0" smtClean="0"/>
              <a:t>ork() = clone(SIGCHLD, 0)</a:t>
            </a:r>
          </a:p>
        </p:txBody>
      </p:sp>
    </p:spTree>
    <p:extLst>
      <p:ext uri="{BB962C8B-B14F-4D97-AF65-F5344CB8AC3E}">
        <p14:creationId xmlns:p14="http://schemas.microsoft.com/office/powerpoint/2010/main" val="32731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55" y="1360372"/>
            <a:ext cx="4249934" cy="3504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55" y="4977441"/>
            <a:ext cx="2133600" cy="1304925"/>
          </a:xfrm>
          <a:prstGeom prst="rect">
            <a:avLst/>
          </a:prstGeom>
        </p:spPr>
      </p:pic>
      <p:pic>
        <p:nvPicPr>
          <p:cNvPr id="3076" name="Picture 4" descr="Zombie Proc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60612"/>
            <a:ext cx="5670835" cy="2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4799" y="1360372"/>
            <a:ext cx="5670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zombie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xảy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1 process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exit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PID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process table.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</a:rPr>
              <a:t> do parent process </a:t>
            </a:r>
            <a:r>
              <a:rPr lang="en-US" dirty="0" err="1" smtClean="0">
                <a:latin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</a:rPr>
              <a:t> child process </a:t>
            </a:r>
            <a:r>
              <a:rPr lang="en-US" dirty="0" err="1" smtClean="0">
                <a:latin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</a:rPr>
              <a:t>Parent process </a:t>
            </a:r>
            <a:r>
              <a:rPr lang="en-US" dirty="0" err="1" smtClean="0">
                <a:latin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</a:rPr>
              <a:t> system call wait </a:t>
            </a:r>
            <a:r>
              <a:rPr lang="en-US" dirty="0" err="1" smtClean="0">
                <a:latin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</a:rPr>
              <a:t> child process </a:t>
            </a:r>
            <a:r>
              <a:rPr lang="en-US" dirty="0" err="1" smtClean="0">
                <a:latin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</a:rPr>
              <a:t> “kill –s SIGCHLD </a:t>
            </a:r>
            <a:r>
              <a:rPr lang="en-US" dirty="0" err="1" smtClean="0">
                <a:latin typeface="Times New Roman" panose="02020603050405020304" pitchFamily="18" charset="0"/>
              </a:rPr>
              <a:t>pid</a:t>
            </a:r>
            <a:r>
              <a:rPr lang="en-US" dirty="0" smtClean="0">
                <a:latin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</a:rPr>
              <a:t> parent process 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02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304800" y="221345"/>
            <a:ext cx="11727543" cy="102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4000" b="1" dirty="0" smtClean="0">
                <a:solidFill>
                  <a:srgbClr val="189A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</a:t>
            </a:r>
            <a:endParaRPr sz="4000" b="1" dirty="0">
              <a:solidFill>
                <a:srgbClr val="189A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1016000" y="60102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189A92"/>
                </a:solidFill>
              </a:rPr>
              <a:t>Thread&amp;Process</a:t>
            </a:r>
            <a:endParaRPr dirty="0">
              <a:solidFill>
                <a:srgbClr val="189A92"/>
              </a:solidFill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sldNum" idx="12"/>
          </p:nvPr>
        </p:nvSpPr>
        <p:spPr>
          <a:xfrm>
            <a:off x="304800" y="60102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03206" y="1248228"/>
            <a:ext cx="11254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Zombie process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pid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zombie process, process table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process id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s://www.howtogeek.com/wp-content/uploads/2012/07/image2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56" y="1953367"/>
            <a:ext cx="61912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03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1080</Words>
  <Application>Microsoft Office PowerPoint</Application>
  <PresentationFormat>Widescreen</PresentationFormat>
  <Paragraphs>185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Thread</dc:title>
  <dc:creator>vgadmin</dc:creator>
  <cp:lastModifiedBy>vgadmin</cp:lastModifiedBy>
  <cp:revision>28</cp:revision>
  <dcterms:created xsi:type="dcterms:W3CDTF">2021-03-13T02:37:16Z</dcterms:created>
  <dcterms:modified xsi:type="dcterms:W3CDTF">2021-03-13T08:57:26Z</dcterms:modified>
</cp:coreProperties>
</file>