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handoutMasterIdLst>
    <p:handoutMasterId r:id="rId19"/>
  </p:handoutMasterIdLst>
  <p:sldIdLst>
    <p:sldId id="361" r:id="rId2"/>
    <p:sldId id="1817" r:id="rId3"/>
    <p:sldId id="1833" r:id="rId4"/>
    <p:sldId id="1818" r:id="rId5"/>
    <p:sldId id="1819" r:id="rId6"/>
    <p:sldId id="1821" r:id="rId7"/>
    <p:sldId id="1834" r:id="rId8"/>
    <p:sldId id="1835" r:id="rId9"/>
    <p:sldId id="1832" r:id="rId10"/>
    <p:sldId id="1824" r:id="rId11"/>
    <p:sldId id="1825" r:id="rId12"/>
    <p:sldId id="1826" r:id="rId13"/>
    <p:sldId id="1827" r:id="rId14"/>
    <p:sldId id="1828" r:id="rId15"/>
    <p:sldId id="1829" r:id="rId16"/>
    <p:sldId id="1830"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nthanam, Ganesh R [E CPE]" initials="SGR[C" lastIdx="4" clrIdx="0"/>
  <p:cmAuthor id="2" name="Suraj Kothari" initials="" lastIdx="4"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00"/>
    <a:srgbClr val="FFC000"/>
    <a:srgbClr val="41FF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362" autoAdjust="0"/>
    <p:restoredTop sz="93239"/>
  </p:normalViewPr>
  <p:slideViewPr>
    <p:cSldViewPr snapToGrid="0">
      <p:cViewPr varScale="1">
        <p:scale>
          <a:sx n="108" d="100"/>
          <a:sy n="108" d="100"/>
        </p:scale>
        <p:origin x="1152" y="192"/>
      </p:cViewPr>
      <p:guideLst>
        <p:guide orient="horz" pos="2160"/>
        <p:guide pos="3840"/>
      </p:guideLst>
    </p:cSldViewPr>
  </p:slideViewPr>
  <p:notesTextViewPr>
    <p:cViewPr>
      <p:scale>
        <a:sx n="3" d="2"/>
        <a:sy n="3" d="2"/>
      </p:scale>
      <p:origin x="0" y="0"/>
    </p:cViewPr>
  </p:notesTextViewPr>
  <p:sorterViewPr>
    <p:cViewPr>
      <p:scale>
        <a:sx n="100" d="100"/>
        <a:sy n="100" d="100"/>
      </p:scale>
      <p:origin x="0" y="-108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9940F43-561E-4C4C-8F09-FE70B5DACE57}" type="datetimeFigureOut">
              <a:rPr lang="en-US" smtClean="0"/>
              <a:t>2/11/22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54D781F-70AF-8A4C-8A8B-3CA2E5E63A5E}" type="slidenum">
              <a:rPr lang="en-US" smtClean="0"/>
              <a:t>‹#›</a:t>
            </a:fld>
            <a:endParaRPr lang="en-US"/>
          </a:p>
        </p:txBody>
      </p:sp>
    </p:spTree>
    <p:extLst>
      <p:ext uri="{BB962C8B-B14F-4D97-AF65-F5344CB8AC3E}">
        <p14:creationId xmlns:p14="http://schemas.microsoft.com/office/powerpoint/2010/main" val="300909189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76C51E2-AC65-4FBA-968F-FA7F4B5D37A7}" type="datetimeFigureOut">
              <a:rPr lang="en-US" smtClean="0"/>
              <a:t>2/11/22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D912E5-47C8-412D-B860-C77C24406DFE}" type="slidenum">
              <a:rPr lang="en-US" smtClean="0"/>
              <a:t>‹#›</a:t>
            </a:fld>
            <a:endParaRPr lang="en-US"/>
          </a:p>
        </p:txBody>
      </p:sp>
    </p:spTree>
    <p:extLst>
      <p:ext uri="{BB962C8B-B14F-4D97-AF65-F5344CB8AC3E}">
        <p14:creationId xmlns:p14="http://schemas.microsoft.com/office/powerpoint/2010/main" val="1444191965"/>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Shape 19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
        <p:nvSpPr>
          <p:cNvPr id="197" name="Shape 19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39284118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D912E5-47C8-412D-B860-C77C24406DFE}" type="slidenum">
              <a:rPr lang="en-US" smtClean="0"/>
              <a:t>6</a:t>
            </a:fld>
            <a:endParaRPr lang="en-US"/>
          </a:p>
        </p:txBody>
      </p:sp>
    </p:spTree>
    <p:extLst>
      <p:ext uri="{BB962C8B-B14F-4D97-AF65-F5344CB8AC3E}">
        <p14:creationId xmlns:p14="http://schemas.microsoft.com/office/powerpoint/2010/main" val="3135809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D912E5-47C8-412D-B860-C77C24406DFE}" type="slidenum">
              <a:rPr lang="en-US" smtClean="0"/>
              <a:t>10</a:t>
            </a:fld>
            <a:endParaRPr lang="en-US"/>
          </a:p>
        </p:txBody>
      </p:sp>
    </p:spTree>
    <p:extLst>
      <p:ext uri="{BB962C8B-B14F-4D97-AF65-F5344CB8AC3E}">
        <p14:creationId xmlns:p14="http://schemas.microsoft.com/office/powerpoint/2010/main" val="19540512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D912E5-47C8-412D-B860-C77C24406DFE}" type="slidenum">
              <a:rPr lang="en-US" smtClean="0"/>
              <a:t>11</a:t>
            </a:fld>
            <a:endParaRPr lang="en-US"/>
          </a:p>
        </p:txBody>
      </p:sp>
    </p:spTree>
    <p:extLst>
      <p:ext uri="{BB962C8B-B14F-4D97-AF65-F5344CB8AC3E}">
        <p14:creationId xmlns:p14="http://schemas.microsoft.com/office/powerpoint/2010/main" val="4548215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030B3B20-CC52-4CD8-891A-1FEA1205BD2C}" type="slidenum">
              <a:rPr lang="en-US" smtClean="0"/>
              <a:pPr/>
              <a:t>‹#›</a:t>
            </a:fld>
            <a:endParaRPr lang="en-US" dirty="0"/>
          </a:p>
        </p:txBody>
      </p:sp>
      <p:sp>
        <p:nvSpPr>
          <p:cNvPr id="4" name="Title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dirty="0"/>
              <a:t>Click to edit Master title style</a:t>
            </a:r>
          </a:p>
        </p:txBody>
      </p:sp>
      <p:sp>
        <p:nvSpPr>
          <p:cNvPr id="5" name="Subtitle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182" indent="0" algn="ctr">
              <a:buNone/>
              <a:defRPr sz="2000"/>
            </a:lvl2pPr>
            <a:lvl3pPr marL="914364" indent="0" algn="ctr">
              <a:buNone/>
              <a:defRPr sz="1800"/>
            </a:lvl3pPr>
            <a:lvl4pPr marL="1371545" indent="0" algn="ctr">
              <a:buNone/>
              <a:defRPr sz="1600"/>
            </a:lvl4pPr>
            <a:lvl5pPr marL="1828727" indent="0" algn="ctr">
              <a:buNone/>
              <a:defRPr sz="1600"/>
            </a:lvl5pPr>
            <a:lvl6pPr marL="2285909" indent="0" algn="ctr">
              <a:buNone/>
              <a:defRPr sz="1600"/>
            </a:lvl6pPr>
            <a:lvl7pPr marL="2743091" indent="0" algn="ctr">
              <a:buNone/>
              <a:defRPr sz="1600"/>
            </a:lvl7pPr>
            <a:lvl8pPr marL="3200272" indent="0" algn="ctr">
              <a:buNone/>
              <a:defRPr sz="1600"/>
            </a:lvl8pPr>
            <a:lvl9pPr marL="3657454"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39684301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Shape 55"/>
        <p:cNvGrpSpPr/>
        <p:nvPr/>
      </p:nvGrpSpPr>
      <p:grpSpPr>
        <a:xfrm>
          <a:off x="0" y="0"/>
          <a:ext cx="0" cy="0"/>
          <a:chOff x="0" y="0"/>
          <a:chExt cx="0" cy="0"/>
        </a:xfrm>
      </p:grpSpPr>
      <p:sp>
        <p:nvSpPr>
          <p:cNvPr id="57" name="Shape 57"/>
          <p:cNvSpPr txBox="1">
            <a:spLocks noGrp="1"/>
          </p:cNvSpPr>
          <p:nvPr>
            <p:ph type="body" idx="1"/>
          </p:nvPr>
        </p:nvSpPr>
        <p:spPr>
          <a:xfrm>
            <a:off x="154890" y="1175657"/>
            <a:ext cx="11657803" cy="4913571"/>
          </a:xfrm>
          <a:prstGeom prst="rect">
            <a:avLst/>
          </a:prstGeom>
          <a:noFill/>
          <a:ln>
            <a:noFill/>
          </a:ln>
        </p:spPr>
        <p:txBody>
          <a:bodyPr lIns="91425" tIns="91425" rIns="91425" bIns="91425" anchor="t" anchorCtr="0"/>
          <a:lstStyle>
            <a:lvl1pPr marL="609600" marR="0" lvl="0" indent="-508000" algn="l" rtl="0">
              <a:lnSpc>
                <a:spcPct val="90000"/>
              </a:lnSpc>
              <a:spcBef>
                <a:spcPts val="1065"/>
              </a:spcBef>
              <a:spcAft>
                <a:spcPts val="0"/>
              </a:spcAft>
              <a:buClr>
                <a:schemeClr val="dk1"/>
              </a:buClr>
              <a:buSzPct val="100000"/>
              <a:buFont typeface="Courier New" panose="02070309020205020404" pitchFamily="49" charset="0"/>
              <a:buChar char="o"/>
              <a:defRPr sz="2800" b="0" i="0" u="none" strike="noStrike" cap="none">
                <a:solidFill>
                  <a:schemeClr val="dk1"/>
                </a:solidFill>
                <a:latin typeface="Calibri Light" panose="020F0302020204030204" pitchFamily="34" charset="0"/>
                <a:ea typeface="Calibri Light" panose="020F0302020204030204" pitchFamily="34" charset="0"/>
                <a:cs typeface="Arial" charset="0"/>
                <a:sym typeface="Arial" charset="0"/>
              </a:defRPr>
            </a:lvl1pPr>
            <a:lvl2pPr marL="1168400" marR="0" lvl="1" indent="-457200" algn="l" rtl="0">
              <a:lnSpc>
                <a:spcPct val="90000"/>
              </a:lnSpc>
              <a:spcBef>
                <a:spcPts val="1065"/>
              </a:spcBef>
              <a:spcAft>
                <a:spcPts val="0"/>
              </a:spcAft>
              <a:buClr>
                <a:schemeClr val="dk1"/>
              </a:buClr>
              <a:buSzPct val="100000"/>
              <a:buFont typeface="Calibri Light" panose="020F0302020204030204" pitchFamily="34" charset="0"/>
              <a:buChar char="⁻"/>
              <a:defRPr sz="2400" b="0" i="0" u="none" strike="noStrike" cap="none">
                <a:solidFill>
                  <a:schemeClr val="tx1"/>
                </a:solidFill>
                <a:latin typeface="+mj-lt"/>
                <a:ea typeface="Arial" charset="0"/>
                <a:cs typeface="Arial" charset="0"/>
                <a:sym typeface="Arial" charset="0"/>
              </a:defRPr>
            </a:lvl2pPr>
            <a:lvl3pPr marL="1544955" marR="0" lvl="2" indent="-342900" algn="l" rtl="0">
              <a:lnSpc>
                <a:spcPct val="100000"/>
              </a:lnSpc>
              <a:spcBef>
                <a:spcPts val="665"/>
              </a:spcBef>
              <a:spcAft>
                <a:spcPts val="0"/>
              </a:spcAft>
              <a:buClr>
                <a:srgbClr val="CE1126"/>
              </a:buClr>
              <a:buSzPct val="60000"/>
              <a:buFont typeface="Arial" charset="0"/>
              <a:buChar char="•"/>
              <a:defRPr sz="2200" b="0" i="0" u="none" strike="noStrike" cap="none">
                <a:solidFill>
                  <a:schemeClr val="tx1"/>
                </a:solidFill>
                <a:latin typeface="+mj-lt"/>
                <a:ea typeface="Arial" charset="0"/>
                <a:cs typeface="Arial" charset="0"/>
                <a:sym typeface="Arial" charset="0"/>
              </a:defRPr>
            </a:lvl3pPr>
            <a:lvl4pPr marL="1710055" marR="0" lvl="3" indent="-17145" algn="l" rtl="0">
              <a:lnSpc>
                <a:spcPct val="100000"/>
              </a:lnSpc>
              <a:spcBef>
                <a:spcPts val="535"/>
              </a:spcBef>
              <a:spcAft>
                <a:spcPts val="0"/>
              </a:spcAft>
              <a:buClr>
                <a:srgbClr val="CE1126"/>
              </a:buClr>
              <a:buSzPct val="67000"/>
              <a:buFont typeface="Arial" charset="0"/>
              <a:buChar char="o"/>
              <a:defRPr sz="2400" b="1" i="0" u="none" strike="noStrike" cap="none">
                <a:solidFill>
                  <a:schemeClr val="dk1"/>
                </a:solidFill>
                <a:latin typeface="Arial" charset="0"/>
                <a:ea typeface="Arial" charset="0"/>
                <a:cs typeface="Arial" charset="0"/>
                <a:sym typeface="Arial" charset="0"/>
              </a:defRPr>
            </a:lvl4pPr>
            <a:lvl5pPr marL="2218055" marR="0" lvl="4" indent="-33655" algn="l" rtl="0">
              <a:lnSpc>
                <a:spcPct val="100000"/>
              </a:lnSpc>
              <a:spcBef>
                <a:spcPts val="535"/>
              </a:spcBef>
              <a:spcAft>
                <a:spcPts val="0"/>
              </a:spcAft>
              <a:buClr>
                <a:srgbClr val="CE1126"/>
              </a:buClr>
              <a:buSzPct val="71000"/>
              <a:buFont typeface="Arial" charset="0"/>
              <a:buChar char="➢"/>
              <a:defRPr sz="2265" b="1" i="0" u="none" strike="noStrike" cap="none">
                <a:solidFill>
                  <a:schemeClr val="dk1"/>
                </a:solidFill>
                <a:latin typeface="Arial" charset="0"/>
                <a:ea typeface="Arial" charset="0"/>
                <a:cs typeface="Arial" charset="0"/>
                <a:sym typeface="Arial" charset="0"/>
              </a:defRPr>
            </a:lvl5pPr>
            <a:lvl6pPr marL="2726055" marR="0" lvl="5" indent="-33655" algn="l" rtl="0">
              <a:lnSpc>
                <a:spcPct val="100000"/>
              </a:lnSpc>
              <a:spcBef>
                <a:spcPts val="535"/>
              </a:spcBef>
              <a:spcAft>
                <a:spcPts val="0"/>
              </a:spcAft>
              <a:buClr>
                <a:srgbClr val="CE1126"/>
              </a:buClr>
              <a:buSzPct val="71000"/>
              <a:buFont typeface="Arial" charset="0"/>
              <a:buChar char="➢"/>
              <a:defRPr sz="2265" b="1" i="0" u="none" strike="noStrike" cap="none">
                <a:solidFill>
                  <a:schemeClr val="dk1"/>
                </a:solidFill>
                <a:latin typeface="Arial" charset="0"/>
                <a:ea typeface="Arial" charset="0"/>
                <a:cs typeface="Arial" charset="0"/>
                <a:sym typeface="Arial" charset="0"/>
              </a:defRPr>
            </a:lvl6pPr>
            <a:lvl7pPr marL="3234055" marR="0" lvl="6" indent="-50800" algn="l" rtl="0">
              <a:lnSpc>
                <a:spcPct val="100000"/>
              </a:lnSpc>
              <a:spcBef>
                <a:spcPts val="535"/>
              </a:spcBef>
              <a:spcAft>
                <a:spcPts val="0"/>
              </a:spcAft>
              <a:buClr>
                <a:srgbClr val="CE1126"/>
              </a:buClr>
              <a:buSzPct val="71000"/>
              <a:buFont typeface="Arial" charset="0"/>
              <a:buChar char="➢"/>
              <a:defRPr sz="2265" b="1" i="0" u="none" strike="noStrike" cap="none">
                <a:solidFill>
                  <a:schemeClr val="dk1"/>
                </a:solidFill>
                <a:latin typeface="Arial" charset="0"/>
                <a:ea typeface="Arial" charset="0"/>
                <a:cs typeface="Arial" charset="0"/>
                <a:sym typeface="Arial" charset="0"/>
              </a:defRPr>
            </a:lvl7pPr>
            <a:lvl8pPr marL="3725545" marR="0" lvl="7" indent="-33655" algn="l" rtl="0">
              <a:lnSpc>
                <a:spcPct val="100000"/>
              </a:lnSpc>
              <a:spcBef>
                <a:spcPts val="535"/>
              </a:spcBef>
              <a:spcAft>
                <a:spcPts val="0"/>
              </a:spcAft>
              <a:buClr>
                <a:srgbClr val="CE1126"/>
              </a:buClr>
              <a:buSzPct val="71000"/>
              <a:buFont typeface="Arial" charset="0"/>
              <a:buChar char="➢"/>
              <a:defRPr sz="2265" b="1" i="0" u="none" strike="noStrike" cap="none">
                <a:solidFill>
                  <a:schemeClr val="dk1"/>
                </a:solidFill>
                <a:latin typeface="Arial" charset="0"/>
                <a:ea typeface="Arial" charset="0"/>
                <a:cs typeface="Arial" charset="0"/>
                <a:sym typeface="Arial" charset="0"/>
              </a:defRPr>
            </a:lvl8pPr>
            <a:lvl9pPr marL="4233545" marR="0" lvl="8" indent="-33655" algn="l" rtl="0">
              <a:lnSpc>
                <a:spcPct val="100000"/>
              </a:lnSpc>
              <a:spcBef>
                <a:spcPts val="535"/>
              </a:spcBef>
              <a:spcAft>
                <a:spcPts val="0"/>
              </a:spcAft>
              <a:buClr>
                <a:srgbClr val="CE1126"/>
              </a:buClr>
              <a:buSzPct val="71000"/>
              <a:buFont typeface="Arial" charset="0"/>
              <a:buChar char="➢"/>
              <a:defRPr sz="2265" b="1" i="0" u="none" strike="noStrike" cap="none">
                <a:solidFill>
                  <a:schemeClr val="dk1"/>
                </a:solidFill>
                <a:latin typeface="Arial" charset="0"/>
                <a:ea typeface="Arial" charset="0"/>
                <a:cs typeface="Arial" charset="0"/>
                <a:sym typeface="Arial" charset="0"/>
              </a:defRPr>
            </a:lvl9pPr>
          </a:lstStyle>
          <a:p>
            <a:pPr lvl="0"/>
            <a:r>
              <a:rPr lang="en-US" dirty="0"/>
              <a:t>Click to edit Master text styles</a:t>
            </a:r>
          </a:p>
          <a:p>
            <a:pPr lvl="1"/>
            <a:r>
              <a:rPr lang="en-US" dirty="0"/>
              <a:t>Second level</a:t>
            </a:r>
          </a:p>
          <a:p>
            <a:pPr lvl="2"/>
            <a:r>
              <a:rPr lang="en-US" dirty="0"/>
              <a:t>Third level</a:t>
            </a:r>
            <a:endParaRPr dirty="0"/>
          </a:p>
        </p:txBody>
      </p:sp>
      <p:sp>
        <p:nvSpPr>
          <p:cNvPr id="4" name="Title 3"/>
          <p:cNvSpPr>
            <a:spLocks noGrp="1"/>
          </p:cNvSpPr>
          <p:nvPr>
            <p:ph type="title"/>
          </p:nvPr>
        </p:nvSpPr>
        <p:spPr>
          <a:xfrm>
            <a:off x="154890" y="21089"/>
            <a:ext cx="11616267" cy="1014868"/>
          </a:xfrm>
          <a:prstGeom prst="rect">
            <a:avLst/>
          </a:prstGeom>
        </p:spPr>
        <p:txBody>
          <a:bodyPr anchor="ctr"/>
          <a:lstStyle>
            <a:lvl1pPr marR="0" algn="l" rtl="0">
              <a:lnSpc>
                <a:spcPct val="100000"/>
              </a:lnSpc>
              <a:spcBef>
                <a:spcPts val="0"/>
              </a:spcBef>
              <a:spcAft>
                <a:spcPts val="0"/>
              </a:spcAft>
              <a:buNone/>
              <a:defRPr lang="en-US" sz="3600" b="1" i="0" u="none" strike="noStrike" cap="none" dirty="0">
                <a:solidFill>
                  <a:srgbClr val="FF0000"/>
                </a:solidFill>
                <a:latin typeface="Calibri Light" panose="020F0302020204030204" pitchFamily="34" charset="0"/>
                <a:ea typeface="Arial" charset="0"/>
                <a:cs typeface="Arial" charset="0"/>
                <a:sym typeface="Arial" charset="0"/>
              </a:defRPr>
            </a:lvl1pPr>
          </a:lstStyle>
          <a:p>
            <a:r>
              <a:rPr lang="en-US" dirty="0"/>
              <a:t>Click to edit Master title style</a:t>
            </a:r>
          </a:p>
        </p:txBody>
      </p:sp>
      <p:sp>
        <p:nvSpPr>
          <p:cNvPr id="22" name="Slide Number Placeholder 5"/>
          <p:cNvSpPr>
            <a:spLocks noGrp="1"/>
          </p:cNvSpPr>
          <p:nvPr>
            <p:ph type="sldNum" sz="quarter" idx="12"/>
          </p:nvPr>
        </p:nvSpPr>
        <p:spPr>
          <a:xfrm>
            <a:off x="4591424" y="6431056"/>
            <a:ext cx="2743200" cy="365125"/>
          </a:xfrm>
          <a:prstGeom prst="rect">
            <a:avLst/>
          </a:prstGeom>
        </p:spPr>
        <p:txBody>
          <a:bodyPr/>
          <a:lstStyle>
            <a:lvl1pPr algn="ctr">
              <a:defRPr sz="1680" b="1">
                <a:solidFill>
                  <a:schemeClr val="bg1"/>
                </a:solidFill>
              </a:defRPr>
            </a:lvl1pPr>
          </a:lstStyle>
          <a:p>
            <a:fld id="{030B3B20-CC52-4CD8-891A-1FEA1205BD2C}" type="slidenum">
              <a:rPr lang="en-US" smtClean="0"/>
              <a:pPr/>
              <a:t>‹#›</a:t>
            </a:fld>
            <a:endParaRPr lang="en-US" dirty="0"/>
          </a:p>
        </p:txBody>
      </p:sp>
    </p:spTree>
    <p:extLst>
      <p:ext uri="{BB962C8B-B14F-4D97-AF65-F5344CB8AC3E}">
        <p14:creationId xmlns:p14="http://schemas.microsoft.com/office/powerpoint/2010/main" val="425191405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pic>
        <p:nvPicPr>
          <p:cNvPr id="11" name="Picture 2"/>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6383338"/>
            <a:ext cx="12192000" cy="4746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rnd">
                <a:solidFill>
                  <a:schemeClr val="tx1"/>
                </a:solidFill>
                <a:round/>
                <a:headEnd/>
                <a:tailEnd/>
              </a14:hiddenLine>
            </a:ext>
          </a:extLst>
        </p:spPr>
      </p:pic>
      <p:sp>
        <p:nvSpPr>
          <p:cNvPr id="12" name="Rectangle 3"/>
          <p:cNvSpPr>
            <a:spLocks/>
          </p:cNvSpPr>
          <p:nvPr userDrawn="1"/>
        </p:nvSpPr>
        <p:spPr bwMode="auto">
          <a:xfrm>
            <a:off x="9743135" y="6438900"/>
            <a:ext cx="2311400" cy="279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Lst>
        </p:spPr>
        <p:txBody>
          <a:bodyPr lIns="34290" tIns="34290" rIns="34290" bIns="34290"/>
          <a:lstStyle/>
          <a:p>
            <a:pPr algn="r"/>
            <a:r>
              <a:rPr lang="en-US" sz="1320" b="1" dirty="0">
                <a:solidFill>
                  <a:srgbClr val="F2BF49"/>
                </a:solidFill>
                <a:latin typeface="Arial" pitchFamily="34" charset="0"/>
                <a:ea typeface="MS PGothic" pitchFamily="34" charset="-128"/>
                <a:sym typeface="Arial" pitchFamily="34" charset="0"/>
              </a:rPr>
              <a:t>learn</a:t>
            </a:r>
            <a:r>
              <a:rPr lang="en-US" sz="1320" dirty="0">
                <a:solidFill>
                  <a:srgbClr val="FFFFFF"/>
                </a:solidFill>
                <a:latin typeface="Arial" pitchFamily="34" charset="0"/>
                <a:ea typeface="MS PGothic" pitchFamily="34" charset="-128"/>
                <a:sym typeface="Arial" pitchFamily="34" charset="0"/>
              </a:rPr>
              <a:t> invent impact</a:t>
            </a:r>
          </a:p>
        </p:txBody>
      </p:sp>
      <p:pic>
        <p:nvPicPr>
          <p:cNvPr id="13" name="Picture 4"/>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179295" y="6435725"/>
            <a:ext cx="3536951" cy="4222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rnd">
                <a:solidFill>
                  <a:schemeClr val="tx1"/>
                </a:solidFill>
                <a:round/>
                <a:headEnd/>
                <a:tailEnd/>
              </a14:hiddenLine>
            </a:ext>
          </a:extLst>
        </p:spPr>
      </p:pic>
      <p:sp>
        <p:nvSpPr>
          <p:cNvPr id="14" name="Slide Number Placeholder 5"/>
          <p:cNvSpPr>
            <a:spLocks noGrp="1"/>
          </p:cNvSpPr>
          <p:nvPr>
            <p:ph type="sldNum" sz="quarter" idx="4"/>
          </p:nvPr>
        </p:nvSpPr>
        <p:spPr>
          <a:xfrm>
            <a:off x="4591424" y="6431056"/>
            <a:ext cx="2743200" cy="365125"/>
          </a:xfrm>
          <a:prstGeom prst="rect">
            <a:avLst/>
          </a:prstGeom>
        </p:spPr>
        <p:txBody>
          <a:bodyPr/>
          <a:lstStyle>
            <a:lvl1pPr algn="ctr">
              <a:defRPr sz="1680" b="1">
                <a:solidFill>
                  <a:schemeClr val="bg1"/>
                </a:solidFill>
              </a:defRPr>
            </a:lvl1pPr>
          </a:lstStyle>
          <a:p>
            <a:fld id="{030B3B20-CC52-4CD8-891A-1FEA1205BD2C}" type="slidenum">
              <a:rPr lang="en-US" smtClean="0"/>
              <a:pPr/>
              <a:t>‹#›</a:t>
            </a:fld>
            <a:endParaRPr lang="en-US" dirty="0"/>
          </a:p>
        </p:txBody>
      </p:sp>
    </p:spTree>
  </p:cSld>
  <p:clrMap bg1="lt1" tx1="dk1" bg2="dk2" tx2="lt2" accent1="accent1" accent2="accent2" accent3="accent3" accent4="accent4" accent5="accent5" accent6="accent6" hlink="hlink" folHlink="folHlink"/>
  <p:sldLayoutIdLst>
    <p:sldLayoutId id="2147483652" r:id="rId1"/>
    <p:sldLayoutId id="2147483653" r:id="rId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865" b="0" i="0" u="none" strike="noStrike" cap="none">
          <a:solidFill>
            <a:srgbClr val="000000"/>
          </a:solidFill>
          <a:latin typeface="Arial" charset="0"/>
          <a:ea typeface="Arial" charset="0"/>
          <a:cs typeface="Arial" charset="0"/>
          <a:sym typeface="Arial" charset="0"/>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865" b="0" i="0" u="none" strike="noStrike" cap="none">
          <a:solidFill>
            <a:srgbClr val="000000"/>
          </a:solidFill>
          <a:latin typeface="Arial" charset="0"/>
          <a:ea typeface="Arial" charset="0"/>
          <a:cs typeface="Arial" charset="0"/>
          <a:sym typeface="Arial" charset="0"/>
        </a:defRPr>
      </a:lvl1pPr>
      <a:lvl2pPr marR="0" lvl="1" algn="l" rtl="0">
        <a:lnSpc>
          <a:spcPct val="100000"/>
        </a:lnSpc>
        <a:spcBef>
          <a:spcPts val="0"/>
        </a:spcBef>
        <a:spcAft>
          <a:spcPts val="0"/>
        </a:spcAft>
        <a:buNone/>
        <a:defRPr sz="1865" b="0" i="0" u="none" strike="noStrike" cap="none">
          <a:solidFill>
            <a:srgbClr val="000000"/>
          </a:solidFill>
          <a:latin typeface="Arial" charset="0"/>
          <a:ea typeface="Arial" charset="0"/>
          <a:cs typeface="Arial" charset="0"/>
          <a:sym typeface="Arial" charset="0"/>
        </a:defRPr>
      </a:lvl2pPr>
      <a:lvl3pPr marR="0" lvl="2" algn="l" rtl="0">
        <a:lnSpc>
          <a:spcPct val="100000"/>
        </a:lnSpc>
        <a:spcBef>
          <a:spcPts val="0"/>
        </a:spcBef>
        <a:spcAft>
          <a:spcPts val="0"/>
        </a:spcAft>
        <a:buNone/>
        <a:defRPr sz="1865" b="0" i="0" u="none" strike="noStrike" cap="none">
          <a:solidFill>
            <a:srgbClr val="000000"/>
          </a:solidFill>
          <a:latin typeface="Arial" charset="0"/>
          <a:ea typeface="Arial" charset="0"/>
          <a:cs typeface="Arial" charset="0"/>
          <a:sym typeface="Arial" charset="0"/>
        </a:defRPr>
      </a:lvl3pPr>
      <a:lvl4pPr marR="0" lvl="3" algn="l" rtl="0">
        <a:lnSpc>
          <a:spcPct val="100000"/>
        </a:lnSpc>
        <a:spcBef>
          <a:spcPts val="0"/>
        </a:spcBef>
        <a:spcAft>
          <a:spcPts val="0"/>
        </a:spcAft>
        <a:buNone/>
        <a:defRPr sz="1865" b="0" i="0" u="none" strike="noStrike" cap="none">
          <a:solidFill>
            <a:srgbClr val="000000"/>
          </a:solidFill>
          <a:latin typeface="Arial" charset="0"/>
          <a:ea typeface="Arial" charset="0"/>
          <a:cs typeface="Arial" charset="0"/>
          <a:sym typeface="Arial" charset="0"/>
        </a:defRPr>
      </a:lvl4pPr>
      <a:lvl5pPr marR="0" lvl="4" algn="l" rtl="0">
        <a:lnSpc>
          <a:spcPct val="100000"/>
        </a:lnSpc>
        <a:spcBef>
          <a:spcPts val="0"/>
        </a:spcBef>
        <a:spcAft>
          <a:spcPts val="0"/>
        </a:spcAft>
        <a:buNone/>
        <a:defRPr sz="1865" b="0" i="0" u="none" strike="noStrike" cap="none">
          <a:solidFill>
            <a:srgbClr val="000000"/>
          </a:solidFill>
          <a:latin typeface="Arial" charset="0"/>
          <a:ea typeface="Arial" charset="0"/>
          <a:cs typeface="Arial" charset="0"/>
          <a:sym typeface="Arial" charset="0"/>
        </a:defRPr>
      </a:lvl5pPr>
      <a:lvl6pPr marR="0" lvl="5" algn="l" rtl="0">
        <a:lnSpc>
          <a:spcPct val="100000"/>
        </a:lnSpc>
        <a:spcBef>
          <a:spcPts val="0"/>
        </a:spcBef>
        <a:spcAft>
          <a:spcPts val="0"/>
        </a:spcAft>
        <a:buNone/>
        <a:defRPr sz="1865" b="0" i="0" u="none" strike="noStrike" cap="none">
          <a:solidFill>
            <a:srgbClr val="000000"/>
          </a:solidFill>
          <a:latin typeface="Arial" charset="0"/>
          <a:ea typeface="Arial" charset="0"/>
          <a:cs typeface="Arial" charset="0"/>
          <a:sym typeface="Arial" charset="0"/>
        </a:defRPr>
      </a:lvl6pPr>
      <a:lvl7pPr marR="0" lvl="6" algn="l" rtl="0">
        <a:lnSpc>
          <a:spcPct val="100000"/>
        </a:lnSpc>
        <a:spcBef>
          <a:spcPts val="0"/>
        </a:spcBef>
        <a:spcAft>
          <a:spcPts val="0"/>
        </a:spcAft>
        <a:buNone/>
        <a:defRPr sz="1865" b="0" i="0" u="none" strike="noStrike" cap="none">
          <a:solidFill>
            <a:srgbClr val="000000"/>
          </a:solidFill>
          <a:latin typeface="Arial" charset="0"/>
          <a:ea typeface="Arial" charset="0"/>
          <a:cs typeface="Arial" charset="0"/>
          <a:sym typeface="Arial" charset="0"/>
        </a:defRPr>
      </a:lvl7pPr>
      <a:lvl8pPr marR="0" lvl="7" algn="l" rtl="0">
        <a:lnSpc>
          <a:spcPct val="100000"/>
        </a:lnSpc>
        <a:spcBef>
          <a:spcPts val="0"/>
        </a:spcBef>
        <a:spcAft>
          <a:spcPts val="0"/>
        </a:spcAft>
        <a:buNone/>
        <a:defRPr sz="1865" b="0" i="0" u="none" strike="noStrike" cap="none">
          <a:solidFill>
            <a:srgbClr val="000000"/>
          </a:solidFill>
          <a:latin typeface="Arial" charset="0"/>
          <a:ea typeface="Arial" charset="0"/>
          <a:cs typeface="Arial" charset="0"/>
          <a:sym typeface="Arial" charset="0"/>
        </a:defRPr>
      </a:lvl8pPr>
      <a:lvl9pPr marR="0" lvl="8" algn="l" rtl="0">
        <a:lnSpc>
          <a:spcPct val="100000"/>
        </a:lnSpc>
        <a:spcBef>
          <a:spcPts val="0"/>
        </a:spcBef>
        <a:spcAft>
          <a:spcPts val="0"/>
        </a:spcAft>
        <a:buNone/>
        <a:defRPr sz="1865" b="0" i="0" u="none" strike="noStrike" cap="none">
          <a:solidFill>
            <a:srgbClr val="000000"/>
          </a:solidFill>
          <a:latin typeface="Arial" charset="0"/>
          <a:ea typeface="Arial" charset="0"/>
          <a:cs typeface="Arial" charset="0"/>
          <a:sym typeface="Arial" charset="0"/>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865" b="0" i="0" u="none" strike="noStrike" cap="none">
          <a:solidFill>
            <a:srgbClr val="000000"/>
          </a:solidFill>
          <a:latin typeface="Arial" charset="0"/>
          <a:ea typeface="Arial" charset="0"/>
          <a:cs typeface="Arial" charset="0"/>
          <a:sym typeface="Arial" charset="0"/>
        </a:defRPr>
      </a:lvl1pPr>
      <a:lvl2pPr marR="0" lvl="1" algn="l" rtl="0">
        <a:lnSpc>
          <a:spcPct val="100000"/>
        </a:lnSpc>
        <a:spcBef>
          <a:spcPts val="0"/>
        </a:spcBef>
        <a:spcAft>
          <a:spcPts val="0"/>
        </a:spcAft>
        <a:buNone/>
        <a:defRPr sz="1865" b="0" i="0" u="none" strike="noStrike" cap="none">
          <a:solidFill>
            <a:srgbClr val="000000"/>
          </a:solidFill>
          <a:latin typeface="Arial" charset="0"/>
          <a:ea typeface="Arial" charset="0"/>
          <a:cs typeface="Arial" charset="0"/>
          <a:sym typeface="Arial" charset="0"/>
        </a:defRPr>
      </a:lvl2pPr>
      <a:lvl3pPr marR="0" lvl="2" algn="l" rtl="0">
        <a:lnSpc>
          <a:spcPct val="100000"/>
        </a:lnSpc>
        <a:spcBef>
          <a:spcPts val="0"/>
        </a:spcBef>
        <a:spcAft>
          <a:spcPts val="0"/>
        </a:spcAft>
        <a:buNone/>
        <a:defRPr sz="1865" b="0" i="0" u="none" strike="noStrike" cap="none">
          <a:solidFill>
            <a:srgbClr val="000000"/>
          </a:solidFill>
          <a:latin typeface="Arial" charset="0"/>
          <a:ea typeface="Arial" charset="0"/>
          <a:cs typeface="Arial" charset="0"/>
          <a:sym typeface="Arial" charset="0"/>
        </a:defRPr>
      </a:lvl3pPr>
      <a:lvl4pPr marR="0" lvl="3" algn="l" rtl="0">
        <a:lnSpc>
          <a:spcPct val="100000"/>
        </a:lnSpc>
        <a:spcBef>
          <a:spcPts val="0"/>
        </a:spcBef>
        <a:spcAft>
          <a:spcPts val="0"/>
        </a:spcAft>
        <a:buNone/>
        <a:defRPr sz="1865" b="0" i="0" u="none" strike="noStrike" cap="none">
          <a:solidFill>
            <a:srgbClr val="000000"/>
          </a:solidFill>
          <a:latin typeface="Arial" charset="0"/>
          <a:ea typeface="Arial" charset="0"/>
          <a:cs typeface="Arial" charset="0"/>
          <a:sym typeface="Arial" charset="0"/>
        </a:defRPr>
      </a:lvl4pPr>
      <a:lvl5pPr marR="0" lvl="4" algn="l" rtl="0">
        <a:lnSpc>
          <a:spcPct val="100000"/>
        </a:lnSpc>
        <a:spcBef>
          <a:spcPts val="0"/>
        </a:spcBef>
        <a:spcAft>
          <a:spcPts val="0"/>
        </a:spcAft>
        <a:buNone/>
        <a:defRPr sz="1865" b="0" i="0" u="none" strike="noStrike" cap="none">
          <a:solidFill>
            <a:srgbClr val="000000"/>
          </a:solidFill>
          <a:latin typeface="Arial" charset="0"/>
          <a:ea typeface="Arial" charset="0"/>
          <a:cs typeface="Arial" charset="0"/>
          <a:sym typeface="Arial" charset="0"/>
        </a:defRPr>
      </a:lvl5pPr>
      <a:lvl6pPr marR="0" lvl="5" algn="l" rtl="0">
        <a:lnSpc>
          <a:spcPct val="100000"/>
        </a:lnSpc>
        <a:spcBef>
          <a:spcPts val="0"/>
        </a:spcBef>
        <a:spcAft>
          <a:spcPts val="0"/>
        </a:spcAft>
        <a:buNone/>
        <a:defRPr sz="1865" b="0" i="0" u="none" strike="noStrike" cap="none">
          <a:solidFill>
            <a:srgbClr val="000000"/>
          </a:solidFill>
          <a:latin typeface="Arial" charset="0"/>
          <a:ea typeface="Arial" charset="0"/>
          <a:cs typeface="Arial" charset="0"/>
          <a:sym typeface="Arial" charset="0"/>
        </a:defRPr>
      </a:lvl6pPr>
      <a:lvl7pPr marR="0" lvl="6" algn="l" rtl="0">
        <a:lnSpc>
          <a:spcPct val="100000"/>
        </a:lnSpc>
        <a:spcBef>
          <a:spcPts val="0"/>
        </a:spcBef>
        <a:spcAft>
          <a:spcPts val="0"/>
        </a:spcAft>
        <a:buNone/>
        <a:defRPr sz="1865" b="0" i="0" u="none" strike="noStrike" cap="none">
          <a:solidFill>
            <a:srgbClr val="000000"/>
          </a:solidFill>
          <a:latin typeface="Arial" charset="0"/>
          <a:ea typeface="Arial" charset="0"/>
          <a:cs typeface="Arial" charset="0"/>
          <a:sym typeface="Arial" charset="0"/>
        </a:defRPr>
      </a:lvl7pPr>
      <a:lvl8pPr marR="0" lvl="7" algn="l" rtl="0">
        <a:lnSpc>
          <a:spcPct val="100000"/>
        </a:lnSpc>
        <a:spcBef>
          <a:spcPts val="0"/>
        </a:spcBef>
        <a:spcAft>
          <a:spcPts val="0"/>
        </a:spcAft>
        <a:buNone/>
        <a:defRPr sz="1865" b="0" i="0" u="none" strike="noStrike" cap="none">
          <a:solidFill>
            <a:srgbClr val="000000"/>
          </a:solidFill>
          <a:latin typeface="Arial" charset="0"/>
          <a:ea typeface="Arial" charset="0"/>
          <a:cs typeface="Arial" charset="0"/>
          <a:sym typeface="Arial" charset="0"/>
        </a:defRPr>
      </a:lvl8pPr>
      <a:lvl9pPr marR="0" lvl="8" algn="l" rtl="0">
        <a:lnSpc>
          <a:spcPct val="100000"/>
        </a:lnSpc>
        <a:spcBef>
          <a:spcPts val="0"/>
        </a:spcBef>
        <a:spcAft>
          <a:spcPts val="0"/>
        </a:spcAft>
        <a:buNone/>
        <a:defRPr sz="1865" b="0" i="0" u="none" strike="noStrike" cap="none">
          <a:solidFill>
            <a:srgbClr val="000000"/>
          </a:solidFill>
          <a:latin typeface="Arial" charset="0"/>
          <a:ea typeface="Arial" charset="0"/>
          <a:cs typeface="Arial" charset="0"/>
          <a:sym typeface="Arial" charset="0"/>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pic>
        <p:nvPicPr>
          <p:cNvPr id="200" name="Shape 200"/>
          <p:cNvPicPr preferRelativeResize="0"/>
          <p:nvPr/>
        </p:nvPicPr>
        <p:blipFill rotWithShape="1">
          <a:blip r:embed="rId3">
            <a:alphaModFix/>
          </a:blip>
          <a:srcRect/>
          <a:stretch/>
        </p:blipFill>
        <p:spPr>
          <a:xfrm>
            <a:off x="0" y="1"/>
            <a:ext cx="12192000" cy="1695999"/>
          </a:xfrm>
          <a:prstGeom prst="rect">
            <a:avLst/>
          </a:prstGeom>
          <a:noFill/>
          <a:ln>
            <a:noFill/>
          </a:ln>
        </p:spPr>
      </p:pic>
      <p:pic>
        <p:nvPicPr>
          <p:cNvPr id="201" name="Shape 201"/>
          <p:cNvPicPr preferRelativeResize="0"/>
          <p:nvPr/>
        </p:nvPicPr>
        <p:blipFill rotWithShape="1">
          <a:blip r:embed="rId4">
            <a:alphaModFix/>
          </a:blip>
          <a:srcRect/>
          <a:stretch/>
        </p:blipFill>
        <p:spPr>
          <a:xfrm>
            <a:off x="426718" y="480057"/>
            <a:ext cx="4489135" cy="537208"/>
          </a:xfrm>
          <a:prstGeom prst="rect">
            <a:avLst/>
          </a:prstGeom>
          <a:noFill/>
          <a:ln>
            <a:noFill/>
          </a:ln>
        </p:spPr>
      </p:pic>
      <p:sp>
        <p:nvSpPr>
          <p:cNvPr id="202" name="Shape 202"/>
          <p:cNvSpPr/>
          <p:nvPr/>
        </p:nvSpPr>
        <p:spPr>
          <a:xfrm>
            <a:off x="431981" y="1291589"/>
            <a:ext cx="2773999" cy="239999"/>
          </a:xfrm>
          <a:prstGeom prst="rect">
            <a:avLst/>
          </a:prstGeom>
          <a:noFill/>
          <a:ln>
            <a:noFill/>
          </a:ln>
        </p:spPr>
        <p:txBody>
          <a:bodyPr lIns="41899" tIns="41899" rIns="41899" bIns="41899" anchor="t" anchorCtr="0">
            <a:noAutofit/>
          </a:bodyPr>
          <a:lstStyle/>
          <a:p>
            <a:pPr>
              <a:buClr>
                <a:srgbClr val="F2BF49"/>
              </a:buClr>
              <a:buSzPct val="25000"/>
            </a:pPr>
            <a:r>
              <a:rPr lang="en-US" sz="1300" b="1">
                <a:solidFill>
                  <a:srgbClr val="F2BF49"/>
                </a:solidFill>
                <a:latin typeface="Merriweather Sans"/>
                <a:ea typeface="Merriweather Sans"/>
                <a:cs typeface="Merriweather Sans"/>
                <a:sym typeface="Merriweather Sans"/>
              </a:rPr>
              <a:t>learn</a:t>
            </a:r>
            <a:r>
              <a:rPr lang="en-US" sz="1300">
                <a:solidFill>
                  <a:srgbClr val="FFFFFF"/>
                </a:solidFill>
                <a:latin typeface="Merriweather Sans"/>
                <a:ea typeface="Merriweather Sans"/>
                <a:cs typeface="Merriweather Sans"/>
                <a:sym typeface="Merriweather Sans"/>
              </a:rPr>
              <a:t> invent impact</a:t>
            </a:r>
          </a:p>
        </p:txBody>
      </p:sp>
      <p:sp>
        <p:nvSpPr>
          <p:cNvPr id="204" name="Shape 204"/>
          <p:cNvSpPr txBox="1"/>
          <p:nvPr/>
        </p:nvSpPr>
        <p:spPr>
          <a:xfrm>
            <a:off x="523029" y="5494823"/>
            <a:ext cx="11121980" cy="807528"/>
          </a:xfrm>
          <a:prstGeom prst="rect">
            <a:avLst/>
          </a:prstGeom>
          <a:noFill/>
          <a:ln>
            <a:noFill/>
          </a:ln>
        </p:spPr>
        <p:txBody>
          <a:bodyPr lIns="41899" tIns="41899" rIns="41899" bIns="41899" anchor="ctr" anchorCtr="0">
            <a:noAutofit/>
          </a:bodyPr>
          <a:lstStyle/>
          <a:p>
            <a:pPr>
              <a:buClr>
                <a:srgbClr val="000000"/>
              </a:buClr>
              <a:buSzPct val="25000"/>
            </a:pPr>
            <a:r>
              <a:rPr lang="en-US" sz="1600" b="1" dirty="0">
                <a:solidFill>
                  <a:srgbClr val="000000"/>
                </a:solidFill>
                <a:latin typeface="+mj-lt"/>
                <a:ea typeface="Arial"/>
                <a:cs typeface="Arial"/>
                <a:sym typeface="Arial"/>
              </a:rPr>
              <a:t>Acknowledgement</a:t>
            </a:r>
            <a:r>
              <a:rPr lang="en-US" sz="1600" dirty="0">
                <a:solidFill>
                  <a:srgbClr val="000000"/>
                </a:solidFill>
                <a:latin typeface="+mj-lt"/>
                <a:ea typeface="Arial"/>
                <a:cs typeface="Arial"/>
                <a:sym typeface="Arial"/>
              </a:rPr>
              <a:t>: </a:t>
            </a:r>
            <a:r>
              <a:rPr lang="en-US" sz="1600" b="1" dirty="0">
                <a:solidFill>
                  <a:srgbClr val="000000"/>
                </a:solidFill>
                <a:latin typeface="+mj-lt"/>
                <a:ea typeface="Arial"/>
                <a:cs typeface="Arial"/>
                <a:sym typeface="Arial"/>
              </a:rPr>
              <a:t>Team members at Iowa State University and EnSoft, DARPA contracts </a:t>
            </a:r>
            <a:r>
              <a:rPr lang="en-US" sz="1600" b="1">
                <a:solidFill>
                  <a:srgbClr val="000000"/>
                </a:solidFill>
                <a:latin typeface="+mj-lt"/>
                <a:ea typeface="Arial"/>
                <a:cs typeface="Arial"/>
                <a:sym typeface="Arial"/>
              </a:rPr>
              <a:t>FA8750-12</a:t>
            </a:r>
            <a:r>
              <a:rPr lang="en-US" sz="1600" b="1" dirty="0">
                <a:solidFill>
                  <a:srgbClr val="000000"/>
                </a:solidFill>
                <a:latin typeface="+mj-lt"/>
                <a:ea typeface="Arial"/>
                <a:cs typeface="Arial"/>
                <a:sym typeface="Arial"/>
              </a:rPr>
              <a:t>-2-0126 &amp; FA8750-15-2-0080</a:t>
            </a:r>
            <a:endParaRPr lang="en-US" sz="1600" dirty="0">
              <a:solidFill>
                <a:srgbClr val="000000"/>
              </a:solidFill>
              <a:latin typeface="+mj-lt"/>
              <a:ea typeface="Arial"/>
              <a:cs typeface="Arial"/>
              <a:sym typeface="Arial"/>
            </a:endParaRPr>
          </a:p>
        </p:txBody>
      </p:sp>
      <p:sp>
        <p:nvSpPr>
          <p:cNvPr id="205" name="Shape 205"/>
          <p:cNvSpPr txBox="1"/>
          <p:nvPr/>
        </p:nvSpPr>
        <p:spPr>
          <a:xfrm>
            <a:off x="516796" y="3642955"/>
            <a:ext cx="10972800" cy="2009700"/>
          </a:xfrm>
          <a:prstGeom prst="rect">
            <a:avLst/>
          </a:prstGeom>
          <a:noFill/>
          <a:ln>
            <a:noFill/>
          </a:ln>
        </p:spPr>
        <p:txBody>
          <a:bodyPr lIns="41899" tIns="41899" rIns="41899" bIns="41899" anchor="ctr" anchorCtr="0">
            <a:noAutofit/>
          </a:bodyPr>
          <a:lstStyle/>
          <a:p>
            <a:pPr>
              <a:buClr>
                <a:srgbClr val="000000"/>
              </a:buClr>
              <a:buSzPct val="25000"/>
            </a:pPr>
            <a:endParaRPr lang="en-US" sz="2400" dirty="0">
              <a:solidFill>
                <a:srgbClr val="000000"/>
              </a:solidFill>
              <a:latin typeface="+mj-lt"/>
              <a:ea typeface="Arial"/>
              <a:cs typeface="Arial"/>
              <a:sym typeface="Arial"/>
            </a:endParaRPr>
          </a:p>
          <a:p>
            <a:pPr>
              <a:buClr>
                <a:srgbClr val="000000"/>
              </a:buClr>
              <a:buSzPct val="25000"/>
            </a:pPr>
            <a:r>
              <a:rPr lang="en-US" sz="2400" dirty="0">
                <a:solidFill>
                  <a:srgbClr val="000000"/>
                </a:solidFill>
                <a:latin typeface="+mj-lt"/>
                <a:ea typeface="Arial"/>
                <a:cs typeface="Arial"/>
                <a:sym typeface="Arial"/>
              </a:rPr>
              <a:t>Suresh C. Kothari</a:t>
            </a:r>
          </a:p>
          <a:p>
            <a:pPr>
              <a:buClr>
                <a:srgbClr val="000000"/>
              </a:buClr>
              <a:buSzPct val="25000"/>
            </a:pPr>
            <a:r>
              <a:rPr lang="en-US" sz="2400" dirty="0">
                <a:solidFill>
                  <a:srgbClr val="000000"/>
                </a:solidFill>
                <a:latin typeface="+mj-lt"/>
                <a:ea typeface="Arial"/>
                <a:cs typeface="Arial"/>
                <a:sym typeface="Arial"/>
              </a:rPr>
              <a:t>Professor, Department of Electrical and Computer Engineering</a:t>
            </a:r>
          </a:p>
          <a:p>
            <a:pPr>
              <a:buClr>
                <a:srgbClr val="000000"/>
              </a:buClr>
              <a:buSzPct val="25000"/>
            </a:pPr>
            <a:r>
              <a:rPr lang="en-US" sz="2400" dirty="0">
                <a:solidFill>
                  <a:srgbClr val="000000"/>
                </a:solidFill>
                <a:latin typeface="+mj-lt"/>
                <a:ea typeface="Arial"/>
                <a:cs typeface="Arial"/>
                <a:sym typeface="Arial"/>
              </a:rPr>
              <a:t>President &amp; Founder EnSoft Corp. </a:t>
            </a:r>
          </a:p>
          <a:p>
            <a:pPr>
              <a:buClr>
                <a:srgbClr val="000000"/>
              </a:buClr>
              <a:buSzPct val="25000"/>
            </a:pPr>
            <a:endParaRPr lang="en-US" b="1" dirty="0">
              <a:solidFill>
                <a:srgbClr val="000000"/>
              </a:solidFill>
              <a:latin typeface="Arial"/>
              <a:ea typeface="Arial"/>
              <a:cs typeface="Arial"/>
              <a:sym typeface="Arial"/>
            </a:endParaRPr>
          </a:p>
        </p:txBody>
      </p:sp>
      <p:sp>
        <p:nvSpPr>
          <p:cNvPr id="9" name="Shape 199"/>
          <p:cNvSpPr txBox="1"/>
          <p:nvPr/>
        </p:nvSpPr>
        <p:spPr>
          <a:xfrm>
            <a:off x="516795" y="1970324"/>
            <a:ext cx="10159121" cy="1790093"/>
          </a:xfrm>
          <a:prstGeom prst="rect">
            <a:avLst/>
          </a:prstGeom>
          <a:noFill/>
          <a:ln>
            <a:noFill/>
          </a:ln>
        </p:spPr>
        <p:txBody>
          <a:bodyPr lIns="41899" tIns="41899" rIns="41899" bIns="41899" anchor="b" anchorCtr="0">
            <a:noAutofit/>
          </a:bodyPr>
          <a:lstStyle/>
          <a:p>
            <a:pPr>
              <a:buClr>
                <a:srgbClr val="CE1126"/>
              </a:buClr>
              <a:buSzPct val="25000"/>
            </a:pPr>
            <a:r>
              <a:rPr lang="en-US" sz="3600" dirty="0"/>
              <a:t>Enumerating Paths in Acyclic Graphs </a:t>
            </a:r>
            <a:endParaRPr lang="en-US" sz="3600" dirty="0">
              <a:ea typeface="Arial"/>
              <a:cs typeface="Arial"/>
              <a:sym typeface="Arial"/>
            </a:endParaRPr>
          </a:p>
        </p:txBody>
      </p:sp>
      <p:pic>
        <p:nvPicPr>
          <p:cNvPr id="8" name="Shape 104">
            <a:extLst>
              <a:ext uri="{FF2B5EF4-FFF2-40B4-BE49-F238E27FC236}">
                <a16:creationId xmlns:a16="http://schemas.microsoft.com/office/drawing/2014/main" id="{032AEFD2-5FF3-FA49-8646-F4BD6E460EB5}"/>
              </a:ext>
            </a:extLst>
          </p:cNvPr>
          <p:cNvPicPr preferRelativeResize="0"/>
          <p:nvPr/>
        </p:nvPicPr>
        <p:blipFill rotWithShape="1">
          <a:blip r:embed="rId5">
            <a:alphaModFix/>
          </a:blip>
          <a:srcRect l="7501" t="9896" r="8474" b="8065"/>
          <a:stretch/>
        </p:blipFill>
        <p:spPr>
          <a:xfrm>
            <a:off x="10197126" y="76013"/>
            <a:ext cx="1819469" cy="145557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802492865"/>
      </p:ext>
    </p:extLst>
  </p:cSld>
  <p:clrMapOvr>
    <a:masterClrMapping/>
  </p:clrMapOvr>
  <p:transition spd="slow">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33BBEDD-C6F6-7448-BB8F-F498866D43B2}"/>
              </a:ext>
            </a:extLst>
          </p:cNvPr>
          <p:cNvSpPr>
            <a:spLocks noGrp="1"/>
          </p:cNvSpPr>
          <p:nvPr>
            <p:ph type="sldNum" sz="quarter" idx="12"/>
          </p:nvPr>
        </p:nvSpPr>
        <p:spPr/>
        <p:txBody>
          <a:bodyPr/>
          <a:lstStyle/>
          <a:p>
            <a:fld id="{030B3B20-CC52-4CD8-891A-1FEA1205BD2C}" type="slidenum">
              <a:rPr lang="en-US" smtClean="0"/>
              <a:pPr/>
              <a:t>10</a:t>
            </a:fld>
            <a:endParaRPr lang="en-US" dirty="0"/>
          </a:p>
        </p:txBody>
      </p:sp>
      <p:sp>
        <p:nvSpPr>
          <p:cNvPr id="143" name="Title 2">
            <a:extLst>
              <a:ext uri="{FF2B5EF4-FFF2-40B4-BE49-F238E27FC236}">
                <a16:creationId xmlns:a16="http://schemas.microsoft.com/office/drawing/2014/main" id="{4253B42B-27B0-194A-AFDE-A3BE2CD79ADA}"/>
              </a:ext>
            </a:extLst>
          </p:cNvPr>
          <p:cNvSpPr>
            <a:spLocks noGrp="1"/>
          </p:cNvSpPr>
          <p:nvPr>
            <p:ph type="title"/>
          </p:nvPr>
        </p:nvSpPr>
        <p:spPr>
          <a:xfrm>
            <a:off x="154891" y="21089"/>
            <a:ext cx="8447242" cy="1014868"/>
          </a:xfrm>
        </p:spPr>
        <p:txBody>
          <a:bodyPr/>
          <a:lstStyle/>
          <a:p>
            <a:r>
              <a:rPr lang="en-US" dirty="0"/>
              <a:t>Key points about the enumeration algorithm </a:t>
            </a:r>
          </a:p>
        </p:txBody>
      </p:sp>
      <p:sp>
        <p:nvSpPr>
          <p:cNvPr id="22" name="TextBox 21">
            <a:extLst>
              <a:ext uri="{FF2B5EF4-FFF2-40B4-BE49-F238E27FC236}">
                <a16:creationId xmlns:a16="http://schemas.microsoft.com/office/drawing/2014/main" id="{E225A0F4-1D60-044A-86FD-3651E6BB02DA}"/>
              </a:ext>
            </a:extLst>
          </p:cNvPr>
          <p:cNvSpPr txBox="1"/>
          <p:nvPr/>
        </p:nvSpPr>
        <p:spPr>
          <a:xfrm>
            <a:off x="2078003" y="876323"/>
            <a:ext cx="7607788" cy="461665"/>
          </a:xfrm>
          <a:prstGeom prst="rect">
            <a:avLst/>
          </a:prstGeom>
          <a:noFill/>
        </p:spPr>
        <p:txBody>
          <a:bodyPr wrap="square" rtlCol="0">
            <a:spAutoFit/>
          </a:bodyPr>
          <a:lstStyle/>
          <a:p>
            <a:r>
              <a:rPr lang="en-US" sz="2400" dirty="0">
                <a:latin typeface="+mj-lt"/>
              </a:rPr>
              <a:t>Notation: k is a node and path(k) is a path reaching k</a:t>
            </a:r>
          </a:p>
        </p:txBody>
      </p:sp>
      <p:grpSp>
        <p:nvGrpSpPr>
          <p:cNvPr id="145" name="Group 144">
            <a:extLst>
              <a:ext uri="{FF2B5EF4-FFF2-40B4-BE49-F238E27FC236}">
                <a16:creationId xmlns:a16="http://schemas.microsoft.com/office/drawing/2014/main" id="{C6A8700B-84F5-B847-A64C-16FE345E4ED8}"/>
              </a:ext>
            </a:extLst>
          </p:cNvPr>
          <p:cNvGrpSpPr/>
          <p:nvPr/>
        </p:nvGrpSpPr>
        <p:grpSpPr>
          <a:xfrm>
            <a:off x="343199" y="1352715"/>
            <a:ext cx="1734804" cy="3392242"/>
            <a:chOff x="343199" y="1352715"/>
            <a:chExt cx="1734804" cy="3392242"/>
          </a:xfrm>
        </p:grpSpPr>
        <p:grpSp>
          <p:nvGrpSpPr>
            <p:cNvPr id="146" name="Group 145">
              <a:extLst>
                <a:ext uri="{FF2B5EF4-FFF2-40B4-BE49-F238E27FC236}">
                  <a16:creationId xmlns:a16="http://schemas.microsoft.com/office/drawing/2014/main" id="{A7F0CDC4-D0E2-0648-A62E-FA9CA767D233}"/>
                </a:ext>
              </a:extLst>
            </p:cNvPr>
            <p:cNvGrpSpPr/>
            <p:nvPr/>
          </p:nvGrpSpPr>
          <p:grpSpPr>
            <a:xfrm>
              <a:off x="379846" y="1352715"/>
              <a:ext cx="1698157" cy="1135106"/>
              <a:chOff x="379846" y="1352715"/>
              <a:chExt cx="1698157" cy="1135106"/>
            </a:xfrm>
          </p:grpSpPr>
          <p:sp>
            <p:nvSpPr>
              <p:cNvPr id="174" name="TextBox 173">
                <a:extLst>
                  <a:ext uri="{FF2B5EF4-FFF2-40B4-BE49-F238E27FC236}">
                    <a16:creationId xmlns:a16="http://schemas.microsoft.com/office/drawing/2014/main" id="{380B8510-F4E2-CD4F-9392-679BD42BF931}"/>
                  </a:ext>
                </a:extLst>
              </p:cNvPr>
              <p:cNvSpPr txBox="1"/>
              <p:nvPr/>
            </p:nvSpPr>
            <p:spPr>
              <a:xfrm>
                <a:off x="379846" y="1905632"/>
                <a:ext cx="541813" cy="369332"/>
              </a:xfrm>
              <a:prstGeom prst="rect">
                <a:avLst/>
              </a:prstGeom>
              <a:noFill/>
              <a:ln w="12700">
                <a:solidFill>
                  <a:schemeClr val="tx1"/>
                </a:solidFill>
              </a:ln>
            </p:spPr>
            <p:txBody>
              <a:bodyPr wrap="square" rtlCol="0">
                <a:spAutoFit/>
              </a:bodyPr>
              <a:lstStyle/>
              <a:p>
                <a:pPr algn="ctr"/>
                <a:r>
                  <a:rPr lang="en-US" dirty="0"/>
                  <a:t>X1</a:t>
                </a:r>
              </a:p>
            </p:txBody>
          </p:sp>
          <p:grpSp>
            <p:nvGrpSpPr>
              <p:cNvPr id="175" name="Group 174">
                <a:extLst>
                  <a:ext uri="{FF2B5EF4-FFF2-40B4-BE49-F238E27FC236}">
                    <a16:creationId xmlns:a16="http://schemas.microsoft.com/office/drawing/2014/main" id="{7E316FD9-7EA1-AB4F-87B9-EA23C52A8CDB}"/>
                  </a:ext>
                </a:extLst>
              </p:cNvPr>
              <p:cNvGrpSpPr/>
              <p:nvPr/>
            </p:nvGrpSpPr>
            <p:grpSpPr>
              <a:xfrm>
                <a:off x="906670" y="1352715"/>
                <a:ext cx="659613" cy="486923"/>
                <a:chOff x="7035192" y="3966625"/>
                <a:chExt cx="507284" cy="532435"/>
              </a:xfrm>
            </p:grpSpPr>
            <p:sp>
              <p:nvSpPr>
                <p:cNvPr id="181" name="TextBox 180">
                  <a:extLst>
                    <a:ext uri="{FF2B5EF4-FFF2-40B4-BE49-F238E27FC236}">
                      <a16:creationId xmlns:a16="http://schemas.microsoft.com/office/drawing/2014/main" id="{A239F609-3806-4543-858C-8CA50AEA0A86}"/>
                    </a:ext>
                  </a:extLst>
                </p:cNvPr>
                <p:cNvSpPr txBox="1"/>
                <p:nvPr/>
              </p:nvSpPr>
              <p:spPr>
                <a:xfrm>
                  <a:off x="7107643" y="4057120"/>
                  <a:ext cx="389536" cy="403853"/>
                </a:xfrm>
                <a:prstGeom prst="rect">
                  <a:avLst/>
                </a:prstGeom>
                <a:noFill/>
              </p:spPr>
              <p:txBody>
                <a:bodyPr wrap="square" rtlCol="0">
                  <a:spAutoFit/>
                </a:bodyPr>
                <a:lstStyle/>
                <a:p>
                  <a:pPr algn="ctr"/>
                  <a:r>
                    <a:rPr lang="en-US" dirty="0"/>
                    <a:t>A</a:t>
                  </a:r>
                </a:p>
              </p:txBody>
            </p:sp>
            <p:sp>
              <p:nvSpPr>
                <p:cNvPr id="182" name="Decision 181">
                  <a:extLst>
                    <a:ext uri="{FF2B5EF4-FFF2-40B4-BE49-F238E27FC236}">
                      <a16:creationId xmlns:a16="http://schemas.microsoft.com/office/drawing/2014/main" id="{FD847E4C-83BB-564D-9FD9-51015B41889A}"/>
                    </a:ext>
                  </a:extLst>
                </p:cNvPr>
                <p:cNvSpPr/>
                <p:nvPr/>
              </p:nvSpPr>
              <p:spPr>
                <a:xfrm>
                  <a:off x="7035192" y="3966625"/>
                  <a:ext cx="507284" cy="532435"/>
                </a:xfrm>
                <a:prstGeom prst="flowChartDecision">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76" name="Straight Arrow Connector 175">
                <a:extLst>
                  <a:ext uri="{FF2B5EF4-FFF2-40B4-BE49-F238E27FC236}">
                    <a16:creationId xmlns:a16="http://schemas.microsoft.com/office/drawing/2014/main" id="{CDB0476D-E6A4-FD47-8CC2-DA2A8C38CF73}"/>
                  </a:ext>
                </a:extLst>
              </p:cNvPr>
              <p:cNvCxnSpPr>
                <a:cxnSpLocks/>
                <a:endCxn id="174" idx="0"/>
              </p:cNvCxnSpPr>
              <p:nvPr/>
            </p:nvCxnSpPr>
            <p:spPr>
              <a:xfrm flipH="1">
                <a:off x="650753" y="1725293"/>
                <a:ext cx="404822" cy="180339"/>
              </a:xfrm>
              <a:prstGeom prst="straightConnector1">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77" name="Straight Arrow Connector 176">
                <a:extLst>
                  <a:ext uri="{FF2B5EF4-FFF2-40B4-BE49-F238E27FC236}">
                    <a16:creationId xmlns:a16="http://schemas.microsoft.com/office/drawing/2014/main" id="{E8145C67-2BED-934C-9C6B-F4CB634F0584}"/>
                  </a:ext>
                </a:extLst>
              </p:cNvPr>
              <p:cNvCxnSpPr>
                <a:cxnSpLocks/>
              </p:cNvCxnSpPr>
              <p:nvPr/>
            </p:nvCxnSpPr>
            <p:spPr>
              <a:xfrm flipH="1">
                <a:off x="1398844" y="2307482"/>
                <a:ext cx="404822" cy="18033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8" name="Straight Arrow Connector 177">
                <a:extLst>
                  <a:ext uri="{FF2B5EF4-FFF2-40B4-BE49-F238E27FC236}">
                    <a16:creationId xmlns:a16="http://schemas.microsoft.com/office/drawing/2014/main" id="{0F53762A-9C60-0644-96F9-74EC96161C02}"/>
                  </a:ext>
                </a:extLst>
              </p:cNvPr>
              <p:cNvCxnSpPr>
                <a:cxnSpLocks/>
              </p:cNvCxnSpPr>
              <p:nvPr/>
            </p:nvCxnSpPr>
            <p:spPr>
              <a:xfrm>
                <a:off x="621691" y="2279628"/>
                <a:ext cx="404822" cy="180339"/>
              </a:xfrm>
              <a:prstGeom prst="straightConnector1">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79" name="Straight Arrow Connector 178">
                <a:extLst>
                  <a:ext uri="{FF2B5EF4-FFF2-40B4-BE49-F238E27FC236}">
                    <a16:creationId xmlns:a16="http://schemas.microsoft.com/office/drawing/2014/main" id="{44ABC4EE-E413-1940-915A-80710F92F7CD}"/>
                  </a:ext>
                </a:extLst>
              </p:cNvPr>
              <p:cNvCxnSpPr>
                <a:cxnSpLocks/>
              </p:cNvCxnSpPr>
              <p:nvPr/>
            </p:nvCxnSpPr>
            <p:spPr>
              <a:xfrm>
                <a:off x="1404243" y="1740629"/>
                <a:ext cx="404822" cy="18033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0" name="TextBox 179">
                <a:extLst>
                  <a:ext uri="{FF2B5EF4-FFF2-40B4-BE49-F238E27FC236}">
                    <a16:creationId xmlns:a16="http://schemas.microsoft.com/office/drawing/2014/main" id="{13A377AD-3FA4-CE4E-8BB7-298FFFD63870}"/>
                  </a:ext>
                </a:extLst>
              </p:cNvPr>
              <p:cNvSpPr txBox="1"/>
              <p:nvPr/>
            </p:nvSpPr>
            <p:spPr>
              <a:xfrm>
                <a:off x="1536190" y="1927231"/>
                <a:ext cx="541813" cy="369332"/>
              </a:xfrm>
              <a:prstGeom prst="rect">
                <a:avLst/>
              </a:prstGeom>
              <a:noFill/>
              <a:ln w="12700">
                <a:solidFill>
                  <a:schemeClr val="tx1"/>
                </a:solidFill>
              </a:ln>
            </p:spPr>
            <p:txBody>
              <a:bodyPr wrap="square" rtlCol="0">
                <a:spAutoFit/>
              </a:bodyPr>
              <a:lstStyle/>
              <a:p>
                <a:pPr algn="ctr"/>
                <a:r>
                  <a:rPr lang="en-US" dirty="0"/>
                  <a:t>X2</a:t>
                </a:r>
              </a:p>
            </p:txBody>
          </p:sp>
        </p:grpSp>
        <p:grpSp>
          <p:nvGrpSpPr>
            <p:cNvPr id="147" name="Group 146">
              <a:extLst>
                <a:ext uri="{FF2B5EF4-FFF2-40B4-BE49-F238E27FC236}">
                  <a16:creationId xmlns:a16="http://schemas.microsoft.com/office/drawing/2014/main" id="{95EB8C4A-8537-D145-B4E8-7B467DDDC701}"/>
                </a:ext>
              </a:extLst>
            </p:cNvPr>
            <p:cNvGrpSpPr/>
            <p:nvPr/>
          </p:nvGrpSpPr>
          <p:grpSpPr>
            <a:xfrm>
              <a:off x="367128" y="2326781"/>
              <a:ext cx="1698157" cy="1135106"/>
              <a:chOff x="379846" y="1352715"/>
              <a:chExt cx="1698157" cy="1135106"/>
            </a:xfrm>
          </p:grpSpPr>
          <p:sp>
            <p:nvSpPr>
              <p:cNvPr id="165" name="TextBox 164">
                <a:extLst>
                  <a:ext uri="{FF2B5EF4-FFF2-40B4-BE49-F238E27FC236}">
                    <a16:creationId xmlns:a16="http://schemas.microsoft.com/office/drawing/2014/main" id="{C7C7F475-DBF2-0E4D-AE3E-613951091394}"/>
                  </a:ext>
                </a:extLst>
              </p:cNvPr>
              <p:cNvSpPr txBox="1"/>
              <p:nvPr/>
            </p:nvSpPr>
            <p:spPr>
              <a:xfrm>
                <a:off x="379846" y="1905632"/>
                <a:ext cx="541813" cy="369332"/>
              </a:xfrm>
              <a:prstGeom prst="rect">
                <a:avLst/>
              </a:prstGeom>
              <a:noFill/>
              <a:ln w="12700">
                <a:solidFill>
                  <a:schemeClr val="tx1"/>
                </a:solidFill>
              </a:ln>
            </p:spPr>
            <p:txBody>
              <a:bodyPr wrap="square" rtlCol="0">
                <a:spAutoFit/>
              </a:bodyPr>
              <a:lstStyle/>
              <a:p>
                <a:pPr algn="ctr"/>
                <a:r>
                  <a:rPr lang="en-US" dirty="0"/>
                  <a:t>Y1</a:t>
                </a:r>
              </a:p>
            </p:txBody>
          </p:sp>
          <p:grpSp>
            <p:nvGrpSpPr>
              <p:cNvPr id="166" name="Group 165">
                <a:extLst>
                  <a:ext uri="{FF2B5EF4-FFF2-40B4-BE49-F238E27FC236}">
                    <a16:creationId xmlns:a16="http://schemas.microsoft.com/office/drawing/2014/main" id="{11241988-2129-AA44-82C8-8AAC4A27E7D6}"/>
                  </a:ext>
                </a:extLst>
              </p:cNvPr>
              <p:cNvGrpSpPr/>
              <p:nvPr/>
            </p:nvGrpSpPr>
            <p:grpSpPr>
              <a:xfrm>
                <a:off x="906670" y="1352715"/>
                <a:ext cx="659613" cy="486923"/>
                <a:chOff x="7035192" y="3966625"/>
                <a:chExt cx="507284" cy="532435"/>
              </a:xfrm>
            </p:grpSpPr>
            <p:sp>
              <p:nvSpPr>
                <p:cNvPr id="172" name="TextBox 171">
                  <a:extLst>
                    <a:ext uri="{FF2B5EF4-FFF2-40B4-BE49-F238E27FC236}">
                      <a16:creationId xmlns:a16="http://schemas.microsoft.com/office/drawing/2014/main" id="{3058BA4B-4C51-B24A-A322-4AE61E72F643}"/>
                    </a:ext>
                  </a:extLst>
                </p:cNvPr>
                <p:cNvSpPr txBox="1"/>
                <p:nvPr/>
              </p:nvSpPr>
              <p:spPr>
                <a:xfrm>
                  <a:off x="7107643" y="4057120"/>
                  <a:ext cx="389536" cy="403853"/>
                </a:xfrm>
                <a:prstGeom prst="rect">
                  <a:avLst/>
                </a:prstGeom>
                <a:noFill/>
              </p:spPr>
              <p:txBody>
                <a:bodyPr wrap="square" rtlCol="0">
                  <a:spAutoFit/>
                </a:bodyPr>
                <a:lstStyle/>
                <a:p>
                  <a:pPr algn="ctr"/>
                  <a:r>
                    <a:rPr lang="en-US" dirty="0"/>
                    <a:t>B</a:t>
                  </a:r>
                </a:p>
              </p:txBody>
            </p:sp>
            <p:sp>
              <p:nvSpPr>
                <p:cNvPr id="173" name="Decision 172">
                  <a:extLst>
                    <a:ext uri="{FF2B5EF4-FFF2-40B4-BE49-F238E27FC236}">
                      <a16:creationId xmlns:a16="http://schemas.microsoft.com/office/drawing/2014/main" id="{AE4896CB-99C9-174D-AE77-EECAEB4B5F69}"/>
                    </a:ext>
                  </a:extLst>
                </p:cNvPr>
                <p:cNvSpPr/>
                <p:nvPr/>
              </p:nvSpPr>
              <p:spPr>
                <a:xfrm>
                  <a:off x="7035192" y="3966625"/>
                  <a:ext cx="507284" cy="532435"/>
                </a:xfrm>
                <a:prstGeom prst="flowChartDecision">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67" name="Straight Arrow Connector 166">
                <a:extLst>
                  <a:ext uri="{FF2B5EF4-FFF2-40B4-BE49-F238E27FC236}">
                    <a16:creationId xmlns:a16="http://schemas.microsoft.com/office/drawing/2014/main" id="{A76BA282-A099-604E-90D0-A422B574C892}"/>
                  </a:ext>
                </a:extLst>
              </p:cNvPr>
              <p:cNvCxnSpPr>
                <a:cxnSpLocks/>
                <a:endCxn id="165" idx="0"/>
              </p:cNvCxnSpPr>
              <p:nvPr/>
            </p:nvCxnSpPr>
            <p:spPr>
              <a:xfrm flipH="1">
                <a:off x="650753" y="1725293"/>
                <a:ext cx="404822" cy="18033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8" name="Straight Arrow Connector 167">
                <a:extLst>
                  <a:ext uri="{FF2B5EF4-FFF2-40B4-BE49-F238E27FC236}">
                    <a16:creationId xmlns:a16="http://schemas.microsoft.com/office/drawing/2014/main" id="{179C847B-3E01-8A45-ADE3-1C0055A19748}"/>
                  </a:ext>
                </a:extLst>
              </p:cNvPr>
              <p:cNvCxnSpPr>
                <a:cxnSpLocks/>
              </p:cNvCxnSpPr>
              <p:nvPr/>
            </p:nvCxnSpPr>
            <p:spPr>
              <a:xfrm flipH="1">
                <a:off x="1398844" y="2307482"/>
                <a:ext cx="404822" cy="18033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9" name="Straight Arrow Connector 168">
                <a:extLst>
                  <a:ext uri="{FF2B5EF4-FFF2-40B4-BE49-F238E27FC236}">
                    <a16:creationId xmlns:a16="http://schemas.microsoft.com/office/drawing/2014/main" id="{3DAB68D8-D317-D149-957F-CFD006F9817A}"/>
                  </a:ext>
                </a:extLst>
              </p:cNvPr>
              <p:cNvCxnSpPr>
                <a:cxnSpLocks/>
              </p:cNvCxnSpPr>
              <p:nvPr/>
            </p:nvCxnSpPr>
            <p:spPr>
              <a:xfrm>
                <a:off x="621691" y="2279628"/>
                <a:ext cx="404822" cy="18033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0" name="Straight Arrow Connector 169">
                <a:extLst>
                  <a:ext uri="{FF2B5EF4-FFF2-40B4-BE49-F238E27FC236}">
                    <a16:creationId xmlns:a16="http://schemas.microsoft.com/office/drawing/2014/main" id="{29884176-7120-264C-B05D-FF86EE814855}"/>
                  </a:ext>
                </a:extLst>
              </p:cNvPr>
              <p:cNvCxnSpPr>
                <a:cxnSpLocks/>
              </p:cNvCxnSpPr>
              <p:nvPr/>
            </p:nvCxnSpPr>
            <p:spPr>
              <a:xfrm>
                <a:off x="1404243" y="1740629"/>
                <a:ext cx="404822" cy="18033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1" name="TextBox 170">
                <a:extLst>
                  <a:ext uri="{FF2B5EF4-FFF2-40B4-BE49-F238E27FC236}">
                    <a16:creationId xmlns:a16="http://schemas.microsoft.com/office/drawing/2014/main" id="{941C1591-D7B3-8943-87BB-B1ABA0743759}"/>
                  </a:ext>
                </a:extLst>
              </p:cNvPr>
              <p:cNvSpPr txBox="1"/>
              <p:nvPr/>
            </p:nvSpPr>
            <p:spPr>
              <a:xfrm>
                <a:off x="1536190" y="1927231"/>
                <a:ext cx="541813" cy="369332"/>
              </a:xfrm>
              <a:prstGeom prst="rect">
                <a:avLst/>
              </a:prstGeom>
              <a:noFill/>
              <a:ln w="12700">
                <a:solidFill>
                  <a:schemeClr val="tx1"/>
                </a:solidFill>
              </a:ln>
            </p:spPr>
            <p:txBody>
              <a:bodyPr wrap="square" rtlCol="0">
                <a:spAutoFit/>
              </a:bodyPr>
              <a:lstStyle/>
              <a:p>
                <a:pPr algn="ctr"/>
                <a:r>
                  <a:rPr lang="en-US" dirty="0"/>
                  <a:t>Y2</a:t>
                </a:r>
              </a:p>
            </p:txBody>
          </p:sp>
        </p:grpSp>
        <p:grpSp>
          <p:nvGrpSpPr>
            <p:cNvPr id="148" name="Group 147">
              <a:extLst>
                <a:ext uri="{FF2B5EF4-FFF2-40B4-BE49-F238E27FC236}">
                  <a16:creationId xmlns:a16="http://schemas.microsoft.com/office/drawing/2014/main" id="{41F28B7C-B446-1744-878A-59CEC730E6AD}"/>
                </a:ext>
              </a:extLst>
            </p:cNvPr>
            <p:cNvGrpSpPr/>
            <p:nvPr/>
          </p:nvGrpSpPr>
          <p:grpSpPr>
            <a:xfrm>
              <a:off x="343199" y="3267952"/>
              <a:ext cx="1698157" cy="1135106"/>
              <a:chOff x="379846" y="1352715"/>
              <a:chExt cx="1698157" cy="1135106"/>
            </a:xfrm>
          </p:grpSpPr>
          <p:sp>
            <p:nvSpPr>
              <p:cNvPr id="156" name="TextBox 155">
                <a:extLst>
                  <a:ext uri="{FF2B5EF4-FFF2-40B4-BE49-F238E27FC236}">
                    <a16:creationId xmlns:a16="http://schemas.microsoft.com/office/drawing/2014/main" id="{779C66B2-2286-734C-BC0F-2A29E75AE9F2}"/>
                  </a:ext>
                </a:extLst>
              </p:cNvPr>
              <p:cNvSpPr txBox="1"/>
              <p:nvPr/>
            </p:nvSpPr>
            <p:spPr>
              <a:xfrm>
                <a:off x="379846" y="1905632"/>
                <a:ext cx="541813" cy="369332"/>
              </a:xfrm>
              <a:prstGeom prst="rect">
                <a:avLst/>
              </a:prstGeom>
              <a:noFill/>
              <a:ln w="12700">
                <a:solidFill>
                  <a:schemeClr val="tx1"/>
                </a:solidFill>
              </a:ln>
            </p:spPr>
            <p:txBody>
              <a:bodyPr wrap="square" rtlCol="0">
                <a:spAutoFit/>
              </a:bodyPr>
              <a:lstStyle/>
              <a:p>
                <a:pPr algn="ctr"/>
                <a:r>
                  <a:rPr lang="en-US" dirty="0"/>
                  <a:t>Z1</a:t>
                </a:r>
              </a:p>
            </p:txBody>
          </p:sp>
          <p:grpSp>
            <p:nvGrpSpPr>
              <p:cNvPr id="157" name="Group 156">
                <a:extLst>
                  <a:ext uri="{FF2B5EF4-FFF2-40B4-BE49-F238E27FC236}">
                    <a16:creationId xmlns:a16="http://schemas.microsoft.com/office/drawing/2014/main" id="{B810F9A0-9319-CA4F-9188-6572F067B82B}"/>
                  </a:ext>
                </a:extLst>
              </p:cNvPr>
              <p:cNvGrpSpPr/>
              <p:nvPr/>
            </p:nvGrpSpPr>
            <p:grpSpPr>
              <a:xfrm>
                <a:off x="906670" y="1352715"/>
                <a:ext cx="659613" cy="486923"/>
                <a:chOff x="7035192" y="3966625"/>
                <a:chExt cx="507284" cy="532435"/>
              </a:xfrm>
            </p:grpSpPr>
            <p:sp>
              <p:nvSpPr>
                <p:cNvPr id="163" name="TextBox 162">
                  <a:extLst>
                    <a:ext uri="{FF2B5EF4-FFF2-40B4-BE49-F238E27FC236}">
                      <a16:creationId xmlns:a16="http://schemas.microsoft.com/office/drawing/2014/main" id="{72E23C96-ABDA-AB49-AA88-E7EF067CF7FF}"/>
                    </a:ext>
                  </a:extLst>
                </p:cNvPr>
                <p:cNvSpPr txBox="1"/>
                <p:nvPr/>
              </p:nvSpPr>
              <p:spPr>
                <a:xfrm>
                  <a:off x="7107643" y="4057120"/>
                  <a:ext cx="389536" cy="403853"/>
                </a:xfrm>
                <a:prstGeom prst="rect">
                  <a:avLst/>
                </a:prstGeom>
                <a:noFill/>
              </p:spPr>
              <p:txBody>
                <a:bodyPr wrap="square" rtlCol="0">
                  <a:spAutoFit/>
                </a:bodyPr>
                <a:lstStyle/>
                <a:p>
                  <a:pPr algn="ctr"/>
                  <a:r>
                    <a:rPr lang="en-US" dirty="0"/>
                    <a:t>C</a:t>
                  </a:r>
                </a:p>
              </p:txBody>
            </p:sp>
            <p:sp>
              <p:nvSpPr>
                <p:cNvPr id="164" name="Decision 163">
                  <a:extLst>
                    <a:ext uri="{FF2B5EF4-FFF2-40B4-BE49-F238E27FC236}">
                      <a16:creationId xmlns:a16="http://schemas.microsoft.com/office/drawing/2014/main" id="{B40F6667-F94E-044C-B7CF-29F327DF80CD}"/>
                    </a:ext>
                  </a:extLst>
                </p:cNvPr>
                <p:cNvSpPr/>
                <p:nvPr/>
              </p:nvSpPr>
              <p:spPr>
                <a:xfrm>
                  <a:off x="7035192" y="3966625"/>
                  <a:ext cx="507284" cy="532435"/>
                </a:xfrm>
                <a:prstGeom prst="flowChartDecision">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58" name="Straight Arrow Connector 157">
                <a:extLst>
                  <a:ext uri="{FF2B5EF4-FFF2-40B4-BE49-F238E27FC236}">
                    <a16:creationId xmlns:a16="http://schemas.microsoft.com/office/drawing/2014/main" id="{30458F02-0E92-AA4A-8450-F365E9887474}"/>
                  </a:ext>
                </a:extLst>
              </p:cNvPr>
              <p:cNvCxnSpPr>
                <a:cxnSpLocks/>
                <a:endCxn id="156" idx="0"/>
              </p:cNvCxnSpPr>
              <p:nvPr/>
            </p:nvCxnSpPr>
            <p:spPr>
              <a:xfrm flipH="1">
                <a:off x="650753" y="1725293"/>
                <a:ext cx="404822" cy="18033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9" name="Straight Arrow Connector 158">
                <a:extLst>
                  <a:ext uri="{FF2B5EF4-FFF2-40B4-BE49-F238E27FC236}">
                    <a16:creationId xmlns:a16="http://schemas.microsoft.com/office/drawing/2014/main" id="{C8218891-796F-2643-BB29-08756E158C82}"/>
                  </a:ext>
                </a:extLst>
              </p:cNvPr>
              <p:cNvCxnSpPr>
                <a:cxnSpLocks/>
              </p:cNvCxnSpPr>
              <p:nvPr/>
            </p:nvCxnSpPr>
            <p:spPr>
              <a:xfrm flipH="1">
                <a:off x="1398844" y="2307482"/>
                <a:ext cx="404822" cy="18033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0" name="Straight Arrow Connector 159">
                <a:extLst>
                  <a:ext uri="{FF2B5EF4-FFF2-40B4-BE49-F238E27FC236}">
                    <a16:creationId xmlns:a16="http://schemas.microsoft.com/office/drawing/2014/main" id="{77C66482-42DD-E241-87DB-BC27284D0A09}"/>
                  </a:ext>
                </a:extLst>
              </p:cNvPr>
              <p:cNvCxnSpPr>
                <a:cxnSpLocks/>
              </p:cNvCxnSpPr>
              <p:nvPr/>
            </p:nvCxnSpPr>
            <p:spPr>
              <a:xfrm>
                <a:off x="621691" y="2279628"/>
                <a:ext cx="404822" cy="18033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1" name="Straight Arrow Connector 160">
                <a:extLst>
                  <a:ext uri="{FF2B5EF4-FFF2-40B4-BE49-F238E27FC236}">
                    <a16:creationId xmlns:a16="http://schemas.microsoft.com/office/drawing/2014/main" id="{3993F662-3857-BD45-88B3-4D4A707A90F5}"/>
                  </a:ext>
                </a:extLst>
              </p:cNvPr>
              <p:cNvCxnSpPr>
                <a:cxnSpLocks/>
              </p:cNvCxnSpPr>
              <p:nvPr/>
            </p:nvCxnSpPr>
            <p:spPr>
              <a:xfrm>
                <a:off x="1404243" y="1740629"/>
                <a:ext cx="404822" cy="18033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2" name="TextBox 161">
                <a:extLst>
                  <a:ext uri="{FF2B5EF4-FFF2-40B4-BE49-F238E27FC236}">
                    <a16:creationId xmlns:a16="http://schemas.microsoft.com/office/drawing/2014/main" id="{62EBCEEB-C5BA-DB48-8191-5C7A3EAF0F82}"/>
                  </a:ext>
                </a:extLst>
              </p:cNvPr>
              <p:cNvSpPr txBox="1"/>
              <p:nvPr/>
            </p:nvSpPr>
            <p:spPr>
              <a:xfrm>
                <a:off x="1536190" y="1927231"/>
                <a:ext cx="541813" cy="369332"/>
              </a:xfrm>
              <a:prstGeom prst="rect">
                <a:avLst/>
              </a:prstGeom>
              <a:noFill/>
              <a:ln w="12700">
                <a:solidFill>
                  <a:schemeClr val="tx1"/>
                </a:solidFill>
              </a:ln>
            </p:spPr>
            <p:txBody>
              <a:bodyPr wrap="square" rtlCol="0">
                <a:spAutoFit/>
              </a:bodyPr>
              <a:lstStyle/>
              <a:p>
                <a:pPr algn="ctr"/>
                <a:r>
                  <a:rPr lang="en-US" dirty="0"/>
                  <a:t>Z2</a:t>
                </a:r>
              </a:p>
            </p:txBody>
          </p:sp>
        </p:grpSp>
        <p:sp>
          <p:nvSpPr>
            <p:cNvPr id="149" name="TextBox 148">
              <a:extLst>
                <a:ext uri="{FF2B5EF4-FFF2-40B4-BE49-F238E27FC236}">
                  <a16:creationId xmlns:a16="http://schemas.microsoft.com/office/drawing/2014/main" id="{D32B339C-2249-1A4F-9D12-7E45A961F71B}"/>
                </a:ext>
              </a:extLst>
            </p:cNvPr>
            <p:cNvSpPr txBox="1"/>
            <p:nvPr/>
          </p:nvSpPr>
          <p:spPr>
            <a:xfrm>
              <a:off x="868823" y="4375625"/>
              <a:ext cx="541813" cy="369332"/>
            </a:xfrm>
            <a:prstGeom prst="rect">
              <a:avLst/>
            </a:prstGeom>
            <a:noFill/>
            <a:ln w="12700">
              <a:solidFill>
                <a:schemeClr val="tx1"/>
              </a:solidFill>
            </a:ln>
          </p:spPr>
          <p:txBody>
            <a:bodyPr wrap="square" rtlCol="0">
              <a:spAutoFit/>
            </a:bodyPr>
            <a:lstStyle/>
            <a:p>
              <a:pPr algn="ctr"/>
              <a:r>
                <a:rPr lang="en-US" dirty="0"/>
                <a:t>D</a:t>
              </a:r>
            </a:p>
          </p:txBody>
        </p:sp>
        <p:sp>
          <p:nvSpPr>
            <p:cNvPr id="150" name="TextBox 149">
              <a:extLst>
                <a:ext uri="{FF2B5EF4-FFF2-40B4-BE49-F238E27FC236}">
                  <a16:creationId xmlns:a16="http://schemas.microsoft.com/office/drawing/2014/main" id="{806E8441-B47C-1E44-8050-6B01BC6A21A8}"/>
                </a:ext>
              </a:extLst>
            </p:cNvPr>
            <p:cNvSpPr txBox="1"/>
            <p:nvPr/>
          </p:nvSpPr>
          <p:spPr>
            <a:xfrm>
              <a:off x="443155" y="1361025"/>
              <a:ext cx="425668" cy="369332"/>
            </a:xfrm>
            <a:prstGeom prst="rect">
              <a:avLst/>
            </a:prstGeom>
            <a:noFill/>
          </p:spPr>
          <p:txBody>
            <a:bodyPr wrap="square" rtlCol="0">
              <a:spAutoFit/>
            </a:bodyPr>
            <a:lstStyle/>
            <a:p>
              <a:r>
                <a:rPr lang="en-US" dirty="0"/>
                <a:t>1</a:t>
              </a:r>
            </a:p>
          </p:txBody>
        </p:sp>
        <p:sp>
          <p:nvSpPr>
            <p:cNvPr id="151" name="TextBox 150">
              <a:extLst>
                <a:ext uri="{FF2B5EF4-FFF2-40B4-BE49-F238E27FC236}">
                  <a16:creationId xmlns:a16="http://schemas.microsoft.com/office/drawing/2014/main" id="{5467C692-0B86-1F40-8F55-154D289D29A6}"/>
                </a:ext>
              </a:extLst>
            </p:cNvPr>
            <p:cNvSpPr txBox="1"/>
            <p:nvPr/>
          </p:nvSpPr>
          <p:spPr>
            <a:xfrm>
              <a:off x="1578114" y="1525496"/>
              <a:ext cx="425668" cy="369332"/>
            </a:xfrm>
            <a:prstGeom prst="rect">
              <a:avLst/>
            </a:prstGeom>
            <a:noFill/>
          </p:spPr>
          <p:txBody>
            <a:bodyPr wrap="square" rtlCol="0">
              <a:spAutoFit/>
            </a:bodyPr>
            <a:lstStyle/>
            <a:p>
              <a:r>
                <a:rPr lang="en-US" dirty="0"/>
                <a:t>0</a:t>
              </a:r>
            </a:p>
          </p:txBody>
        </p:sp>
        <p:sp>
          <p:nvSpPr>
            <p:cNvPr id="152" name="TextBox 151">
              <a:extLst>
                <a:ext uri="{FF2B5EF4-FFF2-40B4-BE49-F238E27FC236}">
                  <a16:creationId xmlns:a16="http://schemas.microsoft.com/office/drawing/2014/main" id="{23F63E2F-47B4-2B45-9FBA-996A01EAE3AF}"/>
                </a:ext>
              </a:extLst>
            </p:cNvPr>
            <p:cNvSpPr txBox="1"/>
            <p:nvPr/>
          </p:nvSpPr>
          <p:spPr>
            <a:xfrm>
              <a:off x="655989" y="2522251"/>
              <a:ext cx="425668" cy="369332"/>
            </a:xfrm>
            <a:prstGeom prst="rect">
              <a:avLst/>
            </a:prstGeom>
            <a:noFill/>
          </p:spPr>
          <p:txBody>
            <a:bodyPr wrap="square" rtlCol="0">
              <a:spAutoFit/>
            </a:bodyPr>
            <a:lstStyle/>
            <a:p>
              <a:r>
                <a:rPr lang="en-US" dirty="0"/>
                <a:t>1</a:t>
              </a:r>
            </a:p>
          </p:txBody>
        </p:sp>
        <p:sp>
          <p:nvSpPr>
            <p:cNvPr id="153" name="TextBox 152">
              <a:extLst>
                <a:ext uri="{FF2B5EF4-FFF2-40B4-BE49-F238E27FC236}">
                  <a16:creationId xmlns:a16="http://schemas.microsoft.com/office/drawing/2014/main" id="{9CD2A83E-324D-7A4D-B2D4-8607C169355C}"/>
                </a:ext>
              </a:extLst>
            </p:cNvPr>
            <p:cNvSpPr txBox="1"/>
            <p:nvPr/>
          </p:nvSpPr>
          <p:spPr>
            <a:xfrm>
              <a:off x="1550918" y="2496412"/>
              <a:ext cx="425668" cy="369332"/>
            </a:xfrm>
            <a:prstGeom prst="rect">
              <a:avLst/>
            </a:prstGeom>
            <a:noFill/>
          </p:spPr>
          <p:txBody>
            <a:bodyPr wrap="square" rtlCol="0">
              <a:spAutoFit/>
            </a:bodyPr>
            <a:lstStyle/>
            <a:p>
              <a:r>
                <a:rPr lang="en-US" dirty="0"/>
                <a:t>0</a:t>
              </a:r>
            </a:p>
          </p:txBody>
        </p:sp>
        <p:sp>
          <p:nvSpPr>
            <p:cNvPr id="154" name="TextBox 153">
              <a:extLst>
                <a:ext uri="{FF2B5EF4-FFF2-40B4-BE49-F238E27FC236}">
                  <a16:creationId xmlns:a16="http://schemas.microsoft.com/office/drawing/2014/main" id="{95CDF3E2-4C86-7649-8058-96F258CA5EB5}"/>
                </a:ext>
              </a:extLst>
            </p:cNvPr>
            <p:cNvSpPr txBox="1"/>
            <p:nvPr/>
          </p:nvSpPr>
          <p:spPr>
            <a:xfrm>
              <a:off x="560497" y="3424305"/>
              <a:ext cx="425668" cy="369332"/>
            </a:xfrm>
            <a:prstGeom prst="rect">
              <a:avLst/>
            </a:prstGeom>
            <a:noFill/>
          </p:spPr>
          <p:txBody>
            <a:bodyPr wrap="square" rtlCol="0">
              <a:spAutoFit/>
            </a:bodyPr>
            <a:lstStyle/>
            <a:p>
              <a:r>
                <a:rPr lang="en-US" dirty="0"/>
                <a:t>1</a:t>
              </a:r>
            </a:p>
          </p:txBody>
        </p:sp>
        <p:sp>
          <p:nvSpPr>
            <p:cNvPr id="155" name="TextBox 154">
              <a:extLst>
                <a:ext uri="{FF2B5EF4-FFF2-40B4-BE49-F238E27FC236}">
                  <a16:creationId xmlns:a16="http://schemas.microsoft.com/office/drawing/2014/main" id="{D79813C8-8CEA-454E-9CEF-02D4400EAD94}"/>
                </a:ext>
              </a:extLst>
            </p:cNvPr>
            <p:cNvSpPr txBox="1"/>
            <p:nvPr/>
          </p:nvSpPr>
          <p:spPr>
            <a:xfrm>
              <a:off x="1550918" y="3449098"/>
              <a:ext cx="425668" cy="369332"/>
            </a:xfrm>
            <a:prstGeom prst="rect">
              <a:avLst/>
            </a:prstGeom>
            <a:noFill/>
          </p:spPr>
          <p:txBody>
            <a:bodyPr wrap="square" rtlCol="0">
              <a:spAutoFit/>
            </a:bodyPr>
            <a:lstStyle/>
            <a:p>
              <a:r>
                <a:rPr lang="en-US" dirty="0"/>
                <a:t>0</a:t>
              </a:r>
            </a:p>
          </p:txBody>
        </p:sp>
      </p:grpSp>
      <p:sp>
        <p:nvSpPr>
          <p:cNvPr id="2" name="TextBox 1">
            <a:extLst>
              <a:ext uri="{FF2B5EF4-FFF2-40B4-BE49-F238E27FC236}">
                <a16:creationId xmlns:a16="http://schemas.microsoft.com/office/drawing/2014/main" id="{91BD95C1-16F0-7341-8085-923234188A55}"/>
              </a:ext>
            </a:extLst>
          </p:cNvPr>
          <p:cNvSpPr txBox="1"/>
          <p:nvPr/>
        </p:nvSpPr>
        <p:spPr>
          <a:xfrm>
            <a:off x="2876168" y="1365314"/>
            <a:ext cx="4215539" cy="400110"/>
          </a:xfrm>
          <a:prstGeom prst="rect">
            <a:avLst/>
          </a:prstGeom>
          <a:noFill/>
        </p:spPr>
        <p:txBody>
          <a:bodyPr wrap="square" rtlCol="0">
            <a:spAutoFit/>
          </a:bodyPr>
          <a:lstStyle/>
          <a:p>
            <a:r>
              <a:rPr lang="en-US" sz="2000" dirty="0"/>
              <a:t>Start</a:t>
            </a:r>
            <a:r>
              <a:rPr lang="en-US" sz="2000" dirty="0">
                <a:latin typeface="+mj-lt"/>
              </a:rPr>
              <a:t>: k = root, path(k) = empty path</a:t>
            </a:r>
          </a:p>
        </p:txBody>
      </p:sp>
      <p:grpSp>
        <p:nvGrpSpPr>
          <p:cNvPr id="5" name="Group 4">
            <a:extLst>
              <a:ext uri="{FF2B5EF4-FFF2-40B4-BE49-F238E27FC236}">
                <a16:creationId xmlns:a16="http://schemas.microsoft.com/office/drawing/2014/main" id="{867AC2DA-105B-1C4B-B54C-A582EE80151F}"/>
              </a:ext>
            </a:extLst>
          </p:cNvPr>
          <p:cNvGrpSpPr/>
          <p:nvPr/>
        </p:nvGrpSpPr>
        <p:grpSpPr>
          <a:xfrm>
            <a:off x="2851193" y="1827294"/>
            <a:ext cx="8935985" cy="584775"/>
            <a:chOff x="2876169" y="2049085"/>
            <a:chExt cx="8935985" cy="584775"/>
          </a:xfrm>
        </p:grpSpPr>
        <p:sp>
          <p:nvSpPr>
            <p:cNvPr id="56" name="TextBox 55">
              <a:extLst>
                <a:ext uri="{FF2B5EF4-FFF2-40B4-BE49-F238E27FC236}">
                  <a16:creationId xmlns:a16="http://schemas.microsoft.com/office/drawing/2014/main" id="{012A13BC-9A69-A042-9163-ADD3817D4FF7}"/>
                </a:ext>
              </a:extLst>
            </p:cNvPr>
            <p:cNvSpPr txBox="1"/>
            <p:nvPr/>
          </p:nvSpPr>
          <p:spPr>
            <a:xfrm>
              <a:off x="2876169" y="2141418"/>
              <a:ext cx="5027968" cy="400110"/>
            </a:xfrm>
            <a:prstGeom prst="rect">
              <a:avLst/>
            </a:prstGeom>
            <a:noFill/>
          </p:spPr>
          <p:txBody>
            <a:bodyPr wrap="square" rtlCol="0">
              <a:spAutoFit/>
            </a:bodyPr>
            <a:lstStyle/>
            <a:p>
              <a:r>
                <a:rPr lang="en-US" sz="2000" dirty="0"/>
                <a:t>Algorithm Loop</a:t>
              </a:r>
              <a:r>
                <a:rPr lang="en-US" sz="2000" dirty="0">
                  <a:latin typeface="+mj-lt"/>
                </a:rPr>
                <a:t>: Forward(k) + Backward(k)</a:t>
              </a:r>
            </a:p>
          </p:txBody>
        </p:sp>
        <p:sp>
          <p:nvSpPr>
            <p:cNvPr id="3" name="TextBox 2">
              <a:extLst>
                <a:ext uri="{FF2B5EF4-FFF2-40B4-BE49-F238E27FC236}">
                  <a16:creationId xmlns:a16="http://schemas.microsoft.com/office/drawing/2014/main" id="{EB5F95FE-FC38-4F41-95B4-8C9586EA321B}"/>
                </a:ext>
              </a:extLst>
            </p:cNvPr>
            <p:cNvSpPr txBox="1"/>
            <p:nvPr/>
          </p:nvSpPr>
          <p:spPr>
            <a:xfrm>
              <a:off x="7780149" y="2049085"/>
              <a:ext cx="4032005" cy="584775"/>
            </a:xfrm>
            <a:prstGeom prst="rect">
              <a:avLst/>
            </a:prstGeom>
            <a:noFill/>
          </p:spPr>
          <p:txBody>
            <a:bodyPr wrap="square" rtlCol="0">
              <a:spAutoFit/>
            </a:bodyPr>
            <a:lstStyle/>
            <a:p>
              <a:r>
                <a:rPr lang="en-US" sz="1600" dirty="0">
                  <a:latin typeface="+mj-lt"/>
                </a:rPr>
                <a:t>Forward(k) begins at some k, ends with a leaf L</a:t>
              </a:r>
            </a:p>
            <a:p>
              <a:r>
                <a:rPr lang="en-US" sz="1600" dirty="0">
                  <a:latin typeface="+mj-lt"/>
                </a:rPr>
                <a:t>Backward(k) begins at L and stops at some k</a:t>
              </a:r>
            </a:p>
          </p:txBody>
        </p:sp>
      </p:grpSp>
      <p:sp>
        <p:nvSpPr>
          <p:cNvPr id="58" name="TextBox 57">
            <a:extLst>
              <a:ext uri="{FF2B5EF4-FFF2-40B4-BE49-F238E27FC236}">
                <a16:creationId xmlns:a16="http://schemas.microsoft.com/office/drawing/2014/main" id="{23134E10-BBD3-B448-8FA4-5425952F373A}"/>
              </a:ext>
            </a:extLst>
          </p:cNvPr>
          <p:cNvSpPr txBox="1"/>
          <p:nvPr/>
        </p:nvSpPr>
        <p:spPr>
          <a:xfrm>
            <a:off x="2830752" y="2592970"/>
            <a:ext cx="7973211" cy="707886"/>
          </a:xfrm>
          <a:prstGeom prst="rect">
            <a:avLst/>
          </a:prstGeom>
          <a:noFill/>
        </p:spPr>
        <p:txBody>
          <a:bodyPr wrap="square" rtlCol="0">
            <a:spAutoFit/>
          </a:bodyPr>
          <a:lstStyle/>
          <a:p>
            <a:r>
              <a:rPr lang="en-US" sz="2000" dirty="0"/>
              <a:t>Forward(k)</a:t>
            </a:r>
            <a:r>
              <a:rPr lang="en-US" sz="2000" dirty="0">
                <a:latin typeface="+mj-lt"/>
              </a:rPr>
              <a:t>: Sets the B</a:t>
            </a:r>
            <a:r>
              <a:rPr lang="en-US" sz="2000" baseline="-25000" dirty="0">
                <a:latin typeface="+mj-lt"/>
              </a:rPr>
              <a:t>f</a:t>
            </a:r>
            <a:r>
              <a:rPr lang="en-US" sz="2000" dirty="0">
                <a:latin typeface="+mj-lt"/>
              </a:rPr>
              <a:t> = 1  for all encountered branch nodes  and takes the path along 1-edges of all encountered branch nodes.</a:t>
            </a:r>
          </a:p>
        </p:txBody>
      </p:sp>
      <p:sp>
        <p:nvSpPr>
          <p:cNvPr id="59" name="TextBox 58">
            <a:extLst>
              <a:ext uri="{FF2B5EF4-FFF2-40B4-BE49-F238E27FC236}">
                <a16:creationId xmlns:a16="http://schemas.microsoft.com/office/drawing/2014/main" id="{87EF4C3C-BAFF-0148-A4E6-FD57925DD97C}"/>
              </a:ext>
            </a:extLst>
          </p:cNvPr>
          <p:cNvSpPr txBox="1"/>
          <p:nvPr/>
        </p:nvSpPr>
        <p:spPr>
          <a:xfrm>
            <a:off x="2851193" y="3398742"/>
            <a:ext cx="7973211" cy="707886"/>
          </a:xfrm>
          <a:prstGeom prst="rect">
            <a:avLst/>
          </a:prstGeom>
          <a:noFill/>
        </p:spPr>
        <p:txBody>
          <a:bodyPr wrap="square" rtlCol="0">
            <a:spAutoFit/>
          </a:bodyPr>
          <a:lstStyle/>
          <a:p>
            <a:r>
              <a:rPr lang="en-US" sz="2000" dirty="0"/>
              <a:t>Backward(k)</a:t>
            </a:r>
            <a:r>
              <a:rPr lang="en-US" sz="2000" dirty="0">
                <a:latin typeface="+mj-lt"/>
              </a:rPr>
              <a:t>: Sets the B</a:t>
            </a:r>
            <a:r>
              <a:rPr lang="en-US" sz="2000" baseline="-25000" dirty="0">
                <a:latin typeface="+mj-lt"/>
              </a:rPr>
              <a:t>f</a:t>
            </a:r>
            <a:r>
              <a:rPr lang="en-US" sz="2000" dirty="0">
                <a:latin typeface="+mj-lt"/>
              </a:rPr>
              <a:t> = 0 for a node k, adds the 0-edge from k to the path, sets k = 0-successor k and gives the control to Forward(k). </a:t>
            </a:r>
          </a:p>
        </p:txBody>
      </p:sp>
      <p:sp>
        <p:nvSpPr>
          <p:cNvPr id="61" name="TextBox 60">
            <a:extLst>
              <a:ext uri="{FF2B5EF4-FFF2-40B4-BE49-F238E27FC236}">
                <a16:creationId xmlns:a16="http://schemas.microsoft.com/office/drawing/2014/main" id="{2AD4E6ED-68B4-5443-B99C-AC6C57DFB3FC}"/>
              </a:ext>
            </a:extLst>
          </p:cNvPr>
          <p:cNvSpPr txBox="1"/>
          <p:nvPr/>
        </p:nvSpPr>
        <p:spPr>
          <a:xfrm>
            <a:off x="2830752" y="4715079"/>
            <a:ext cx="7973211" cy="707886"/>
          </a:xfrm>
          <a:prstGeom prst="rect">
            <a:avLst/>
          </a:prstGeom>
          <a:noFill/>
        </p:spPr>
        <p:txBody>
          <a:bodyPr wrap="square" rtlCol="0">
            <a:spAutoFit/>
          </a:bodyPr>
          <a:lstStyle/>
          <a:p>
            <a:r>
              <a:rPr lang="en-US" sz="2000" dirty="0"/>
              <a:t>Sub-loop(Q)</a:t>
            </a:r>
            <a:r>
              <a:rPr lang="en-US" sz="2000" dirty="0">
                <a:latin typeface="+mj-lt"/>
              </a:rPr>
              <a:t>: Set of iterations where Forward(k) starts with a node Q and some path(Q).  Backward(k) detects all </a:t>
            </a:r>
            <a:r>
              <a:rPr lang="en-US" sz="2000" dirty="0"/>
              <a:t>B</a:t>
            </a:r>
            <a:r>
              <a:rPr lang="en-US" sz="2000" baseline="-25000" dirty="0"/>
              <a:t>f </a:t>
            </a:r>
            <a:r>
              <a:rPr lang="en-US" sz="2000" dirty="0">
                <a:latin typeface="+mj-lt"/>
              </a:rPr>
              <a:t>flags up to </a:t>
            </a:r>
            <a:r>
              <a:rPr lang="en-US" sz="2000" dirty="0"/>
              <a:t>Q</a:t>
            </a:r>
            <a:r>
              <a:rPr lang="en-US" sz="2000" dirty="0">
                <a:latin typeface="+mj-lt"/>
              </a:rPr>
              <a:t> are zero. </a:t>
            </a:r>
          </a:p>
        </p:txBody>
      </p:sp>
      <p:grpSp>
        <p:nvGrpSpPr>
          <p:cNvPr id="7" name="Group 6">
            <a:extLst>
              <a:ext uri="{FF2B5EF4-FFF2-40B4-BE49-F238E27FC236}">
                <a16:creationId xmlns:a16="http://schemas.microsoft.com/office/drawing/2014/main" id="{9FDD8343-556C-9349-9EED-403FAC26F2D2}"/>
              </a:ext>
            </a:extLst>
          </p:cNvPr>
          <p:cNvGrpSpPr/>
          <p:nvPr/>
        </p:nvGrpSpPr>
        <p:grpSpPr>
          <a:xfrm>
            <a:off x="3307385" y="5625284"/>
            <a:ext cx="7451162" cy="646331"/>
            <a:chOff x="3352801" y="5100406"/>
            <a:chExt cx="7451162" cy="646331"/>
          </a:xfrm>
        </p:grpSpPr>
        <p:sp>
          <p:nvSpPr>
            <p:cNvPr id="6" name="TextBox 5">
              <a:extLst>
                <a:ext uri="{FF2B5EF4-FFF2-40B4-BE49-F238E27FC236}">
                  <a16:creationId xmlns:a16="http://schemas.microsoft.com/office/drawing/2014/main" id="{F30E29AE-77B8-2442-B2C5-C6CC93102D34}"/>
                </a:ext>
              </a:extLst>
            </p:cNvPr>
            <p:cNvSpPr txBox="1"/>
            <p:nvPr/>
          </p:nvSpPr>
          <p:spPr>
            <a:xfrm>
              <a:off x="3352801" y="5110573"/>
              <a:ext cx="2743199" cy="369332"/>
            </a:xfrm>
            <a:prstGeom prst="rect">
              <a:avLst/>
            </a:prstGeom>
            <a:noFill/>
          </p:spPr>
          <p:txBody>
            <a:bodyPr wrap="square" rtlCol="0">
              <a:spAutoFit/>
            </a:bodyPr>
            <a:lstStyle/>
            <a:p>
              <a:r>
                <a:rPr lang="en-US" dirty="0"/>
                <a:t>Execution of sub-loop Q</a:t>
              </a:r>
            </a:p>
          </p:txBody>
        </p:sp>
        <p:sp>
          <p:nvSpPr>
            <p:cNvPr id="8" name="Right Arrow 7">
              <a:extLst>
                <a:ext uri="{FF2B5EF4-FFF2-40B4-BE49-F238E27FC236}">
                  <a16:creationId xmlns:a16="http://schemas.microsoft.com/office/drawing/2014/main" id="{2D5D9850-D62F-F043-BF41-9A740A352404}"/>
                </a:ext>
              </a:extLst>
            </p:cNvPr>
            <p:cNvSpPr/>
            <p:nvPr/>
          </p:nvSpPr>
          <p:spPr>
            <a:xfrm>
              <a:off x="5963024" y="5130137"/>
              <a:ext cx="437776" cy="29238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TextBox 63">
              <a:extLst>
                <a:ext uri="{FF2B5EF4-FFF2-40B4-BE49-F238E27FC236}">
                  <a16:creationId xmlns:a16="http://schemas.microsoft.com/office/drawing/2014/main" id="{FC488679-0DC3-1646-B3E7-82AA8EEDC73A}"/>
                </a:ext>
              </a:extLst>
            </p:cNvPr>
            <p:cNvSpPr txBox="1"/>
            <p:nvPr/>
          </p:nvSpPr>
          <p:spPr>
            <a:xfrm>
              <a:off x="6582898" y="5100406"/>
              <a:ext cx="4221065" cy="646331"/>
            </a:xfrm>
            <a:prstGeom prst="rect">
              <a:avLst/>
            </a:prstGeom>
            <a:noFill/>
          </p:spPr>
          <p:txBody>
            <a:bodyPr wrap="square" rtlCol="0">
              <a:spAutoFit/>
            </a:bodyPr>
            <a:lstStyle/>
            <a:p>
              <a:r>
                <a:rPr lang="en-US" dirty="0">
                  <a:latin typeface="+mj-lt"/>
                </a:rPr>
                <a:t>All paths with the prefix path(Q) are generated</a:t>
              </a:r>
            </a:p>
          </p:txBody>
        </p:sp>
      </p:grpSp>
      <p:sp>
        <p:nvSpPr>
          <p:cNvPr id="54" name="TextBox 53">
            <a:extLst>
              <a:ext uri="{FF2B5EF4-FFF2-40B4-BE49-F238E27FC236}">
                <a16:creationId xmlns:a16="http://schemas.microsoft.com/office/drawing/2014/main" id="{F5FBA97B-117F-B841-BA80-6688C425ACBE}"/>
              </a:ext>
            </a:extLst>
          </p:cNvPr>
          <p:cNvSpPr txBox="1"/>
          <p:nvPr/>
        </p:nvSpPr>
        <p:spPr>
          <a:xfrm>
            <a:off x="2785336" y="4216328"/>
            <a:ext cx="7973211" cy="400110"/>
          </a:xfrm>
          <a:prstGeom prst="rect">
            <a:avLst/>
          </a:prstGeom>
          <a:noFill/>
        </p:spPr>
        <p:txBody>
          <a:bodyPr wrap="square" rtlCol="0">
            <a:spAutoFit/>
          </a:bodyPr>
          <a:lstStyle/>
          <a:p>
            <a:r>
              <a:rPr lang="en-US" sz="2000" dirty="0"/>
              <a:t>Termination</a:t>
            </a:r>
            <a:r>
              <a:rPr lang="en-US" sz="2000" dirty="0">
                <a:latin typeface="+mj-lt"/>
              </a:rPr>
              <a:t>: Terminates in Backward(k). Path is empty at termination. </a:t>
            </a:r>
          </a:p>
        </p:txBody>
      </p:sp>
    </p:spTree>
    <p:extLst>
      <p:ext uri="{BB962C8B-B14F-4D97-AF65-F5344CB8AC3E}">
        <p14:creationId xmlns:p14="http://schemas.microsoft.com/office/powerpoint/2010/main" val="2548080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8" grpId="0"/>
      <p:bldP spid="59" grpId="0"/>
      <p:bldP spid="61" grpId="0"/>
      <p:bldP spid="5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33BBEDD-C6F6-7448-BB8F-F498866D43B2}"/>
              </a:ext>
            </a:extLst>
          </p:cNvPr>
          <p:cNvSpPr>
            <a:spLocks noGrp="1"/>
          </p:cNvSpPr>
          <p:nvPr>
            <p:ph type="sldNum" sz="quarter" idx="12"/>
          </p:nvPr>
        </p:nvSpPr>
        <p:spPr/>
        <p:txBody>
          <a:bodyPr/>
          <a:lstStyle/>
          <a:p>
            <a:fld id="{030B3B20-CC52-4CD8-891A-1FEA1205BD2C}" type="slidenum">
              <a:rPr lang="en-US" smtClean="0"/>
              <a:pPr/>
              <a:t>11</a:t>
            </a:fld>
            <a:endParaRPr lang="en-US" dirty="0"/>
          </a:p>
        </p:txBody>
      </p:sp>
      <p:sp>
        <p:nvSpPr>
          <p:cNvPr id="143" name="Title 2">
            <a:extLst>
              <a:ext uri="{FF2B5EF4-FFF2-40B4-BE49-F238E27FC236}">
                <a16:creationId xmlns:a16="http://schemas.microsoft.com/office/drawing/2014/main" id="{4253B42B-27B0-194A-AFDE-A3BE2CD79ADA}"/>
              </a:ext>
            </a:extLst>
          </p:cNvPr>
          <p:cNvSpPr>
            <a:spLocks noGrp="1"/>
          </p:cNvSpPr>
          <p:nvPr>
            <p:ph type="title"/>
          </p:nvPr>
        </p:nvSpPr>
        <p:spPr>
          <a:xfrm>
            <a:off x="154891" y="21089"/>
            <a:ext cx="10806034" cy="1014868"/>
          </a:xfrm>
        </p:spPr>
        <p:txBody>
          <a:bodyPr/>
          <a:lstStyle/>
          <a:p>
            <a:r>
              <a:rPr lang="en-US" dirty="0"/>
              <a:t>Paths generated by Sub-loop(Q) </a:t>
            </a:r>
          </a:p>
        </p:txBody>
      </p:sp>
      <p:sp>
        <p:nvSpPr>
          <p:cNvPr id="22" name="TextBox 21">
            <a:extLst>
              <a:ext uri="{FF2B5EF4-FFF2-40B4-BE49-F238E27FC236}">
                <a16:creationId xmlns:a16="http://schemas.microsoft.com/office/drawing/2014/main" id="{E225A0F4-1D60-044A-86FD-3651E6BB02DA}"/>
              </a:ext>
            </a:extLst>
          </p:cNvPr>
          <p:cNvSpPr txBox="1"/>
          <p:nvPr/>
        </p:nvSpPr>
        <p:spPr>
          <a:xfrm>
            <a:off x="2078003" y="876323"/>
            <a:ext cx="7607788" cy="461665"/>
          </a:xfrm>
          <a:prstGeom prst="rect">
            <a:avLst/>
          </a:prstGeom>
          <a:noFill/>
        </p:spPr>
        <p:txBody>
          <a:bodyPr wrap="square" rtlCol="0">
            <a:spAutoFit/>
          </a:bodyPr>
          <a:lstStyle/>
          <a:p>
            <a:r>
              <a:rPr lang="en-US" sz="2400" dirty="0">
                <a:latin typeface="+mj-lt"/>
              </a:rPr>
              <a:t>Notation: k is a node and path(k) is a path reaching k</a:t>
            </a:r>
          </a:p>
        </p:txBody>
      </p:sp>
      <p:grpSp>
        <p:nvGrpSpPr>
          <p:cNvPr id="145" name="Group 144">
            <a:extLst>
              <a:ext uri="{FF2B5EF4-FFF2-40B4-BE49-F238E27FC236}">
                <a16:creationId xmlns:a16="http://schemas.microsoft.com/office/drawing/2014/main" id="{C6A8700B-84F5-B847-A64C-16FE345E4ED8}"/>
              </a:ext>
            </a:extLst>
          </p:cNvPr>
          <p:cNvGrpSpPr/>
          <p:nvPr/>
        </p:nvGrpSpPr>
        <p:grpSpPr>
          <a:xfrm>
            <a:off x="343199" y="1352715"/>
            <a:ext cx="1734804" cy="3392242"/>
            <a:chOff x="343199" y="1352715"/>
            <a:chExt cx="1734804" cy="3392242"/>
          </a:xfrm>
        </p:grpSpPr>
        <p:grpSp>
          <p:nvGrpSpPr>
            <p:cNvPr id="146" name="Group 145">
              <a:extLst>
                <a:ext uri="{FF2B5EF4-FFF2-40B4-BE49-F238E27FC236}">
                  <a16:creationId xmlns:a16="http://schemas.microsoft.com/office/drawing/2014/main" id="{A7F0CDC4-D0E2-0648-A62E-FA9CA767D233}"/>
                </a:ext>
              </a:extLst>
            </p:cNvPr>
            <p:cNvGrpSpPr/>
            <p:nvPr/>
          </p:nvGrpSpPr>
          <p:grpSpPr>
            <a:xfrm>
              <a:off x="379846" y="1352715"/>
              <a:ext cx="1698157" cy="1135106"/>
              <a:chOff x="379846" y="1352715"/>
              <a:chExt cx="1698157" cy="1135106"/>
            </a:xfrm>
          </p:grpSpPr>
          <p:sp>
            <p:nvSpPr>
              <p:cNvPr id="174" name="TextBox 173">
                <a:extLst>
                  <a:ext uri="{FF2B5EF4-FFF2-40B4-BE49-F238E27FC236}">
                    <a16:creationId xmlns:a16="http://schemas.microsoft.com/office/drawing/2014/main" id="{380B8510-F4E2-CD4F-9392-679BD42BF931}"/>
                  </a:ext>
                </a:extLst>
              </p:cNvPr>
              <p:cNvSpPr txBox="1"/>
              <p:nvPr/>
            </p:nvSpPr>
            <p:spPr>
              <a:xfrm>
                <a:off x="379846" y="1905632"/>
                <a:ext cx="541813" cy="369332"/>
              </a:xfrm>
              <a:prstGeom prst="rect">
                <a:avLst/>
              </a:prstGeom>
              <a:noFill/>
              <a:ln w="12700">
                <a:solidFill>
                  <a:schemeClr val="tx1"/>
                </a:solidFill>
              </a:ln>
            </p:spPr>
            <p:txBody>
              <a:bodyPr wrap="square" rtlCol="0">
                <a:spAutoFit/>
              </a:bodyPr>
              <a:lstStyle/>
              <a:p>
                <a:pPr algn="ctr"/>
                <a:r>
                  <a:rPr lang="en-US" dirty="0"/>
                  <a:t>X1</a:t>
                </a:r>
              </a:p>
            </p:txBody>
          </p:sp>
          <p:grpSp>
            <p:nvGrpSpPr>
              <p:cNvPr id="175" name="Group 174">
                <a:extLst>
                  <a:ext uri="{FF2B5EF4-FFF2-40B4-BE49-F238E27FC236}">
                    <a16:creationId xmlns:a16="http://schemas.microsoft.com/office/drawing/2014/main" id="{7E316FD9-7EA1-AB4F-87B9-EA23C52A8CDB}"/>
                  </a:ext>
                </a:extLst>
              </p:cNvPr>
              <p:cNvGrpSpPr/>
              <p:nvPr/>
            </p:nvGrpSpPr>
            <p:grpSpPr>
              <a:xfrm>
                <a:off x="906670" y="1352715"/>
                <a:ext cx="659613" cy="486923"/>
                <a:chOff x="7035192" y="3966625"/>
                <a:chExt cx="507284" cy="532435"/>
              </a:xfrm>
            </p:grpSpPr>
            <p:sp>
              <p:nvSpPr>
                <p:cNvPr id="181" name="TextBox 180">
                  <a:extLst>
                    <a:ext uri="{FF2B5EF4-FFF2-40B4-BE49-F238E27FC236}">
                      <a16:creationId xmlns:a16="http://schemas.microsoft.com/office/drawing/2014/main" id="{A239F609-3806-4543-858C-8CA50AEA0A86}"/>
                    </a:ext>
                  </a:extLst>
                </p:cNvPr>
                <p:cNvSpPr txBox="1"/>
                <p:nvPr/>
              </p:nvSpPr>
              <p:spPr>
                <a:xfrm>
                  <a:off x="7107643" y="4057120"/>
                  <a:ext cx="389536" cy="403853"/>
                </a:xfrm>
                <a:prstGeom prst="rect">
                  <a:avLst/>
                </a:prstGeom>
                <a:noFill/>
              </p:spPr>
              <p:txBody>
                <a:bodyPr wrap="square" rtlCol="0">
                  <a:spAutoFit/>
                </a:bodyPr>
                <a:lstStyle/>
                <a:p>
                  <a:pPr algn="ctr"/>
                  <a:r>
                    <a:rPr lang="en-US" dirty="0"/>
                    <a:t>A</a:t>
                  </a:r>
                </a:p>
              </p:txBody>
            </p:sp>
            <p:sp>
              <p:nvSpPr>
                <p:cNvPr id="182" name="Decision 181">
                  <a:extLst>
                    <a:ext uri="{FF2B5EF4-FFF2-40B4-BE49-F238E27FC236}">
                      <a16:creationId xmlns:a16="http://schemas.microsoft.com/office/drawing/2014/main" id="{FD847E4C-83BB-564D-9FD9-51015B41889A}"/>
                    </a:ext>
                  </a:extLst>
                </p:cNvPr>
                <p:cNvSpPr/>
                <p:nvPr/>
              </p:nvSpPr>
              <p:spPr>
                <a:xfrm>
                  <a:off x="7035192" y="3966625"/>
                  <a:ext cx="507284" cy="532435"/>
                </a:xfrm>
                <a:prstGeom prst="flowChartDecision">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76" name="Straight Arrow Connector 175">
                <a:extLst>
                  <a:ext uri="{FF2B5EF4-FFF2-40B4-BE49-F238E27FC236}">
                    <a16:creationId xmlns:a16="http://schemas.microsoft.com/office/drawing/2014/main" id="{CDB0476D-E6A4-FD47-8CC2-DA2A8C38CF73}"/>
                  </a:ext>
                </a:extLst>
              </p:cNvPr>
              <p:cNvCxnSpPr>
                <a:cxnSpLocks/>
                <a:endCxn id="174" idx="0"/>
              </p:cNvCxnSpPr>
              <p:nvPr/>
            </p:nvCxnSpPr>
            <p:spPr>
              <a:xfrm flipH="1">
                <a:off x="650753" y="1725293"/>
                <a:ext cx="404822" cy="180339"/>
              </a:xfrm>
              <a:prstGeom prst="straightConnector1">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77" name="Straight Arrow Connector 176">
                <a:extLst>
                  <a:ext uri="{FF2B5EF4-FFF2-40B4-BE49-F238E27FC236}">
                    <a16:creationId xmlns:a16="http://schemas.microsoft.com/office/drawing/2014/main" id="{E8145C67-2BED-934C-9C6B-F4CB634F0584}"/>
                  </a:ext>
                </a:extLst>
              </p:cNvPr>
              <p:cNvCxnSpPr>
                <a:cxnSpLocks/>
              </p:cNvCxnSpPr>
              <p:nvPr/>
            </p:nvCxnSpPr>
            <p:spPr>
              <a:xfrm flipH="1">
                <a:off x="1398844" y="2307482"/>
                <a:ext cx="404822" cy="18033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8" name="Straight Arrow Connector 177">
                <a:extLst>
                  <a:ext uri="{FF2B5EF4-FFF2-40B4-BE49-F238E27FC236}">
                    <a16:creationId xmlns:a16="http://schemas.microsoft.com/office/drawing/2014/main" id="{0F53762A-9C60-0644-96F9-74EC96161C02}"/>
                  </a:ext>
                </a:extLst>
              </p:cNvPr>
              <p:cNvCxnSpPr>
                <a:cxnSpLocks/>
              </p:cNvCxnSpPr>
              <p:nvPr/>
            </p:nvCxnSpPr>
            <p:spPr>
              <a:xfrm>
                <a:off x="621691" y="2279628"/>
                <a:ext cx="404822" cy="180339"/>
              </a:xfrm>
              <a:prstGeom prst="straightConnector1">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79" name="Straight Arrow Connector 178">
                <a:extLst>
                  <a:ext uri="{FF2B5EF4-FFF2-40B4-BE49-F238E27FC236}">
                    <a16:creationId xmlns:a16="http://schemas.microsoft.com/office/drawing/2014/main" id="{44ABC4EE-E413-1940-915A-80710F92F7CD}"/>
                  </a:ext>
                </a:extLst>
              </p:cNvPr>
              <p:cNvCxnSpPr>
                <a:cxnSpLocks/>
              </p:cNvCxnSpPr>
              <p:nvPr/>
            </p:nvCxnSpPr>
            <p:spPr>
              <a:xfrm>
                <a:off x="1404243" y="1740629"/>
                <a:ext cx="404822" cy="18033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0" name="TextBox 179">
                <a:extLst>
                  <a:ext uri="{FF2B5EF4-FFF2-40B4-BE49-F238E27FC236}">
                    <a16:creationId xmlns:a16="http://schemas.microsoft.com/office/drawing/2014/main" id="{13A377AD-3FA4-CE4E-8BB7-298FFFD63870}"/>
                  </a:ext>
                </a:extLst>
              </p:cNvPr>
              <p:cNvSpPr txBox="1"/>
              <p:nvPr/>
            </p:nvSpPr>
            <p:spPr>
              <a:xfrm>
                <a:off x="1536190" y="1927231"/>
                <a:ext cx="541813" cy="369332"/>
              </a:xfrm>
              <a:prstGeom prst="rect">
                <a:avLst/>
              </a:prstGeom>
              <a:noFill/>
              <a:ln w="12700">
                <a:solidFill>
                  <a:schemeClr val="tx1"/>
                </a:solidFill>
              </a:ln>
            </p:spPr>
            <p:txBody>
              <a:bodyPr wrap="square" rtlCol="0">
                <a:spAutoFit/>
              </a:bodyPr>
              <a:lstStyle/>
              <a:p>
                <a:pPr algn="ctr"/>
                <a:r>
                  <a:rPr lang="en-US" dirty="0"/>
                  <a:t>X2</a:t>
                </a:r>
              </a:p>
            </p:txBody>
          </p:sp>
        </p:grpSp>
        <p:grpSp>
          <p:nvGrpSpPr>
            <p:cNvPr id="147" name="Group 146">
              <a:extLst>
                <a:ext uri="{FF2B5EF4-FFF2-40B4-BE49-F238E27FC236}">
                  <a16:creationId xmlns:a16="http://schemas.microsoft.com/office/drawing/2014/main" id="{95EB8C4A-8537-D145-B4E8-7B467DDDC701}"/>
                </a:ext>
              </a:extLst>
            </p:cNvPr>
            <p:cNvGrpSpPr/>
            <p:nvPr/>
          </p:nvGrpSpPr>
          <p:grpSpPr>
            <a:xfrm>
              <a:off x="367128" y="2326781"/>
              <a:ext cx="1698157" cy="1135106"/>
              <a:chOff x="379846" y="1352715"/>
              <a:chExt cx="1698157" cy="1135106"/>
            </a:xfrm>
          </p:grpSpPr>
          <p:sp>
            <p:nvSpPr>
              <p:cNvPr id="165" name="TextBox 164">
                <a:extLst>
                  <a:ext uri="{FF2B5EF4-FFF2-40B4-BE49-F238E27FC236}">
                    <a16:creationId xmlns:a16="http://schemas.microsoft.com/office/drawing/2014/main" id="{C7C7F475-DBF2-0E4D-AE3E-613951091394}"/>
                  </a:ext>
                </a:extLst>
              </p:cNvPr>
              <p:cNvSpPr txBox="1"/>
              <p:nvPr/>
            </p:nvSpPr>
            <p:spPr>
              <a:xfrm>
                <a:off x="379846" y="1905632"/>
                <a:ext cx="541813" cy="369332"/>
              </a:xfrm>
              <a:prstGeom prst="rect">
                <a:avLst/>
              </a:prstGeom>
              <a:noFill/>
              <a:ln w="12700">
                <a:solidFill>
                  <a:schemeClr val="tx1"/>
                </a:solidFill>
              </a:ln>
            </p:spPr>
            <p:txBody>
              <a:bodyPr wrap="square" rtlCol="0">
                <a:spAutoFit/>
              </a:bodyPr>
              <a:lstStyle/>
              <a:p>
                <a:pPr algn="ctr"/>
                <a:r>
                  <a:rPr lang="en-US" dirty="0"/>
                  <a:t>Y1</a:t>
                </a:r>
              </a:p>
            </p:txBody>
          </p:sp>
          <p:grpSp>
            <p:nvGrpSpPr>
              <p:cNvPr id="166" name="Group 165">
                <a:extLst>
                  <a:ext uri="{FF2B5EF4-FFF2-40B4-BE49-F238E27FC236}">
                    <a16:creationId xmlns:a16="http://schemas.microsoft.com/office/drawing/2014/main" id="{11241988-2129-AA44-82C8-8AAC4A27E7D6}"/>
                  </a:ext>
                </a:extLst>
              </p:cNvPr>
              <p:cNvGrpSpPr/>
              <p:nvPr/>
            </p:nvGrpSpPr>
            <p:grpSpPr>
              <a:xfrm>
                <a:off x="906670" y="1352715"/>
                <a:ext cx="659613" cy="486923"/>
                <a:chOff x="7035192" y="3966625"/>
                <a:chExt cx="507284" cy="532435"/>
              </a:xfrm>
            </p:grpSpPr>
            <p:sp>
              <p:nvSpPr>
                <p:cNvPr id="172" name="TextBox 171">
                  <a:extLst>
                    <a:ext uri="{FF2B5EF4-FFF2-40B4-BE49-F238E27FC236}">
                      <a16:creationId xmlns:a16="http://schemas.microsoft.com/office/drawing/2014/main" id="{3058BA4B-4C51-B24A-A322-4AE61E72F643}"/>
                    </a:ext>
                  </a:extLst>
                </p:cNvPr>
                <p:cNvSpPr txBox="1"/>
                <p:nvPr/>
              </p:nvSpPr>
              <p:spPr>
                <a:xfrm>
                  <a:off x="7107643" y="4057120"/>
                  <a:ext cx="389536" cy="403853"/>
                </a:xfrm>
                <a:prstGeom prst="rect">
                  <a:avLst/>
                </a:prstGeom>
                <a:noFill/>
              </p:spPr>
              <p:txBody>
                <a:bodyPr wrap="square" rtlCol="0">
                  <a:spAutoFit/>
                </a:bodyPr>
                <a:lstStyle/>
                <a:p>
                  <a:pPr algn="ctr"/>
                  <a:r>
                    <a:rPr lang="en-US" dirty="0"/>
                    <a:t>B</a:t>
                  </a:r>
                </a:p>
              </p:txBody>
            </p:sp>
            <p:sp>
              <p:nvSpPr>
                <p:cNvPr id="173" name="Decision 172">
                  <a:extLst>
                    <a:ext uri="{FF2B5EF4-FFF2-40B4-BE49-F238E27FC236}">
                      <a16:creationId xmlns:a16="http://schemas.microsoft.com/office/drawing/2014/main" id="{AE4896CB-99C9-174D-AE77-EECAEB4B5F69}"/>
                    </a:ext>
                  </a:extLst>
                </p:cNvPr>
                <p:cNvSpPr/>
                <p:nvPr/>
              </p:nvSpPr>
              <p:spPr>
                <a:xfrm>
                  <a:off x="7035192" y="3966625"/>
                  <a:ext cx="507284" cy="532435"/>
                </a:xfrm>
                <a:prstGeom prst="flowChartDecision">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67" name="Straight Arrow Connector 166">
                <a:extLst>
                  <a:ext uri="{FF2B5EF4-FFF2-40B4-BE49-F238E27FC236}">
                    <a16:creationId xmlns:a16="http://schemas.microsoft.com/office/drawing/2014/main" id="{A76BA282-A099-604E-90D0-A422B574C892}"/>
                  </a:ext>
                </a:extLst>
              </p:cNvPr>
              <p:cNvCxnSpPr>
                <a:cxnSpLocks/>
                <a:endCxn id="165" idx="0"/>
              </p:cNvCxnSpPr>
              <p:nvPr/>
            </p:nvCxnSpPr>
            <p:spPr>
              <a:xfrm flipH="1">
                <a:off x="650753" y="1725293"/>
                <a:ext cx="404822" cy="18033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8" name="Straight Arrow Connector 167">
                <a:extLst>
                  <a:ext uri="{FF2B5EF4-FFF2-40B4-BE49-F238E27FC236}">
                    <a16:creationId xmlns:a16="http://schemas.microsoft.com/office/drawing/2014/main" id="{179C847B-3E01-8A45-ADE3-1C0055A19748}"/>
                  </a:ext>
                </a:extLst>
              </p:cNvPr>
              <p:cNvCxnSpPr>
                <a:cxnSpLocks/>
              </p:cNvCxnSpPr>
              <p:nvPr/>
            </p:nvCxnSpPr>
            <p:spPr>
              <a:xfrm flipH="1">
                <a:off x="1398844" y="2307482"/>
                <a:ext cx="404822" cy="18033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9" name="Straight Arrow Connector 168">
                <a:extLst>
                  <a:ext uri="{FF2B5EF4-FFF2-40B4-BE49-F238E27FC236}">
                    <a16:creationId xmlns:a16="http://schemas.microsoft.com/office/drawing/2014/main" id="{3DAB68D8-D317-D149-957F-CFD006F9817A}"/>
                  </a:ext>
                </a:extLst>
              </p:cNvPr>
              <p:cNvCxnSpPr>
                <a:cxnSpLocks/>
              </p:cNvCxnSpPr>
              <p:nvPr/>
            </p:nvCxnSpPr>
            <p:spPr>
              <a:xfrm>
                <a:off x="621691" y="2279628"/>
                <a:ext cx="404822" cy="18033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0" name="Straight Arrow Connector 169">
                <a:extLst>
                  <a:ext uri="{FF2B5EF4-FFF2-40B4-BE49-F238E27FC236}">
                    <a16:creationId xmlns:a16="http://schemas.microsoft.com/office/drawing/2014/main" id="{29884176-7120-264C-B05D-FF86EE814855}"/>
                  </a:ext>
                </a:extLst>
              </p:cNvPr>
              <p:cNvCxnSpPr>
                <a:cxnSpLocks/>
              </p:cNvCxnSpPr>
              <p:nvPr/>
            </p:nvCxnSpPr>
            <p:spPr>
              <a:xfrm>
                <a:off x="1404243" y="1740629"/>
                <a:ext cx="404822" cy="18033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1" name="TextBox 170">
                <a:extLst>
                  <a:ext uri="{FF2B5EF4-FFF2-40B4-BE49-F238E27FC236}">
                    <a16:creationId xmlns:a16="http://schemas.microsoft.com/office/drawing/2014/main" id="{941C1591-D7B3-8943-87BB-B1ABA0743759}"/>
                  </a:ext>
                </a:extLst>
              </p:cNvPr>
              <p:cNvSpPr txBox="1"/>
              <p:nvPr/>
            </p:nvSpPr>
            <p:spPr>
              <a:xfrm>
                <a:off x="1536190" y="1927231"/>
                <a:ext cx="541813" cy="369332"/>
              </a:xfrm>
              <a:prstGeom prst="rect">
                <a:avLst/>
              </a:prstGeom>
              <a:noFill/>
              <a:ln w="12700">
                <a:solidFill>
                  <a:schemeClr val="tx1"/>
                </a:solidFill>
              </a:ln>
            </p:spPr>
            <p:txBody>
              <a:bodyPr wrap="square" rtlCol="0">
                <a:spAutoFit/>
              </a:bodyPr>
              <a:lstStyle/>
              <a:p>
                <a:pPr algn="ctr"/>
                <a:r>
                  <a:rPr lang="en-US" dirty="0"/>
                  <a:t>Y2</a:t>
                </a:r>
              </a:p>
            </p:txBody>
          </p:sp>
        </p:grpSp>
        <p:grpSp>
          <p:nvGrpSpPr>
            <p:cNvPr id="148" name="Group 147">
              <a:extLst>
                <a:ext uri="{FF2B5EF4-FFF2-40B4-BE49-F238E27FC236}">
                  <a16:creationId xmlns:a16="http://schemas.microsoft.com/office/drawing/2014/main" id="{41F28B7C-B446-1744-878A-59CEC730E6AD}"/>
                </a:ext>
              </a:extLst>
            </p:cNvPr>
            <p:cNvGrpSpPr/>
            <p:nvPr/>
          </p:nvGrpSpPr>
          <p:grpSpPr>
            <a:xfrm>
              <a:off x="343199" y="3267952"/>
              <a:ext cx="1698157" cy="1135106"/>
              <a:chOff x="379846" y="1352715"/>
              <a:chExt cx="1698157" cy="1135106"/>
            </a:xfrm>
          </p:grpSpPr>
          <p:sp>
            <p:nvSpPr>
              <p:cNvPr id="156" name="TextBox 155">
                <a:extLst>
                  <a:ext uri="{FF2B5EF4-FFF2-40B4-BE49-F238E27FC236}">
                    <a16:creationId xmlns:a16="http://schemas.microsoft.com/office/drawing/2014/main" id="{779C66B2-2286-734C-BC0F-2A29E75AE9F2}"/>
                  </a:ext>
                </a:extLst>
              </p:cNvPr>
              <p:cNvSpPr txBox="1"/>
              <p:nvPr/>
            </p:nvSpPr>
            <p:spPr>
              <a:xfrm>
                <a:off x="379846" y="1905632"/>
                <a:ext cx="541813" cy="369332"/>
              </a:xfrm>
              <a:prstGeom prst="rect">
                <a:avLst/>
              </a:prstGeom>
              <a:noFill/>
              <a:ln w="12700">
                <a:solidFill>
                  <a:schemeClr val="tx1"/>
                </a:solidFill>
              </a:ln>
            </p:spPr>
            <p:txBody>
              <a:bodyPr wrap="square" rtlCol="0">
                <a:spAutoFit/>
              </a:bodyPr>
              <a:lstStyle/>
              <a:p>
                <a:pPr algn="ctr"/>
                <a:r>
                  <a:rPr lang="en-US" dirty="0"/>
                  <a:t>Z1</a:t>
                </a:r>
              </a:p>
            </p:txBody>
          </p:sp>
          <p:grpSp>
            <p:nvGrpSpPr>
              <p:cNvPr id="157" name="Group 156">
                <a:extLst>
                  <a:ext uri="{FF2B5EF4-FFF2-40B4-BE49-F238E27FC236}">
                    <a16:creationId xmlns:a16="http://schemas.microsoft.com/office/drawing/2014/main" id="{B810F9A0-9319-CA4F-9188-6572F067B82B}"/>
                  </a:ext>
                </a:extLst>
              </p:cNvPr>
              <p:cNvGrpSpPr/>
              <p:nvPr/>
            </p:nvGrpSpPr>
            <p:grpSpPr>
              <a:xfrm>
                <a:off x="906670" y="1352715"/>
                <a:ext cx="659613" cy="486923"/>
                <a:chOff x="7035192" y="3966625"/>
                <a:chExt cx="507284" cy="532435"/>
              </a:xfrm>
            </p:grpSpPr>
            <p:sp>
              <p:nvSpPr>
                <p:cNvPr id="163" name="TextBox 162">
                  <a:extLst>
                    <a:ext uri="{FF2B5EF4-FFF2-40B4-BE49-F238E27FC236}">
                      <a16:creationId xmlns:a16="http://schemas.microsoft.com/office/drawing/2014/main" id="{72E23C96-ABDA-AB49-AA88-E7EF067CF7FF}"/>
                    </a:ext>
                  </a:extLst>
                </p:cNvPr>
                <p:cNvSpPr txBox="1"/>
                <p:nvPr/>
              </p:nvSpPr>
              <p:spPr>
                <a:xfrm>
                  <a:off x="7107643" y="4057120"/>
                  <a:ext cx="389536" cy="403853"/>
                </a:xfrm>
                <a:prstGeom prst="rect">
                  <a:avLst/>
                </a:prstGeom>
                <a:noFill/>
              </p:spPr>
              <p:txBody>
                <a:bodyPr wrap="square" rtlCol="0">
                  <a:spAutoFit/>
                </a:bodyPr>
                <a:lstStyle/>
                <a:p>
                  <a:pPr algn="ctr"/>
                  <a:r>
                    <a:rPr lang="en-US" dirty="0"/>
                    <a:t>C</a:t>
                  </a:r>
                </a:p>
              </p:txBody>
            </p:sp>
            <p:sp>
              <p:nvSpPr>
                <p:cNvPr id="164" name="Decision 163">
                  <a:extLst>
                    <a:ext uri="{FF2B5EF4-FFF2-40B4-BE49-F238E27FC236}">
                      <a16:creationId xmlns:a16="http://schemas.microsoft.com/office/drawing/2014/main" id="{B40F6667-F94E-044C-B7CF-29F327DF80CD}"/>
                    </a:ext>
                  </a:extLst>
                </p:cNvPr>
                <p:cNvSpPr/>
                <p:nvPr/>
              </p:nvSpPr>
              <p:spPr>
                <a:xfrm>
                  <a:off x="7035192" y="3966625"/>
                  <a:ext cx="507284" cy="532435"/>
                </a:xfrm>
                <a:prstGeom prst="flowChartDecision">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58" name="Straight Arrow Connector 157">
                <a:extLst>
                  <a:ext uri="{FF2B5EF4-FFF2-40B4-BE49-F238E27FC236}">
                    <a16:creationId xmlns:a16="http://schemas.microsoft.com/office/drawing/2014/main" id="{30458F02-0E92-AA4A-8450-F365E9887474}"/>
                  </a:ext>
                </a:extLst>
              </p:cNvPr>
              <p:cNvCxnSpPr>
                <a:cxnSpLocks/>
                <a:endCxn id="156" idx="0"/>
              </p:cNvCxnSpPr>
              <p:nvPr/>
            </p:nvCxnSpPr>
            <p:spPr>
              <a:xfrm flipH="1">
                <a:off x="650753" y="1725293"/>
                <a:ext cx="404822" cy="18033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9" name="Straight Arrow Connector 158">
                <a:extLst>
                  <a:ext uri="{FF2B5EF4-FFF2-40B4-BE49-F238E27FC236}">
                    <a16:creationId xmlns:a16="http://schemas.microsoft.com/office/drawing/2014/main" id="{C8218891-796F-2643-BB29-08756E158C82}"/>
                  </a:ext>
                </a:extLst>
              </p:cNvPr>
              <p:cNvCxnSpPr>
                <a:cxnSpLocks/>
              </p:cNvCxnSpPr>
              <p:nvPr/>
            </p:nvCxnSpPr>
            <p:spPr>
              <a:xfrm flipH="1">
                <a:off x="1398844" y="2307482"/>
                <a:ext cx="404822" cy="18033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0" name="Straight Arrow Connector 159">
                <a:extLst>
                  <a:ext uri="{FF2B5EF4-FFF2-40B4-BE49-F238E27FC236}">
                    <a16:creationId xmlns:a16="http://schemas.microsoft.com/office/drawing/2014/main" id="{77C66482-42DD-E241-87DB-BC27284D0A09}"/>
                  </a:ext>
                </a:extLst>
              </p:cNvPr>
              <p:cNvCxnSpPr>
                <a:cxnSpLocks/>
              </p:cNvCxnSpPr>
              <p:nvPr/>
            </p:nvCxnSpPr>
            <p:spPr>
              <a:xfrm>
                <a:off x="621691" y="2279628"/>
                <a:ext cx="404822" cy="18033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1" name="Straight Arrow Connector 160">
                <a:extLst>
                  <a:ext uri="{FF2B5EF4-FFF2-40B4-BE49-F238E27FC236}">
                    <a16:creationId xmlns:a16="http://schemas.microsoft.com/office/drawing/2014/main" id="{3993F662-3857-BD45-88B3-4D4A707A90F5}"/>
                  </a:ext>
                </a:extLst>
              </p:cNvPr>
              <p:cNvCxnSpPr>
                <a:cxnSpLocks/>
              </p:cNvCxnSpPr>
              <p:nvPr/>
            </p:nvCxnSpPr>
            <p:spPr>
              <a:xfrm>
                <a:off x="1404243" y="1740629"/>
                <a:ext cx="404822" cy="18033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2" name="TextBox 161">
                <a:extLst>
                  <a:ext uri="{FF2B5EF4-FFF2-40B4-BE49-F238E27FC236}">
                    <a16:creationId xmlns:a16="http://schemas.microsoft.com/office/drawing/2014/main" id="{62EBCEEB-C5BA-DB48-8191-5C7A3EAF0F82}"/>
                  </a:ext>
                </a:extLst>
              </p:cNvPr>
              <p:cNvSpPr txBox="1"/>
              <p:nvPr/>
            </p:nvSpPr>
            <p:spPr>
              <a:xfrm>
                <a:off x="1536190" y="1927231"/>
                <a:ext cx="541813" cy="369332"/>
              </a:xfrm>
              <a:prstGeom prst="rect">
                <a:avLst/>
              </a:prstGeom>
              <a:noFill/>
              <a:ln w="12700">
                <a:solidFill>
                  <a:schemeClr val="tx1"/>
                </a:solidFill>
              </a:ln>
            </p:spPr>
            <p:txBody>
              <a:bodyPr wrap="square" rtlCol="0">
                <a:spAutoFit/>
              </a:bodyPr>
              <a:lstStyle/>
              <a:p>
                <a:pPr algn="ctr"/>
                <a:r>
                  <a:rPr lang="en-US" dirty="0"/>
                  <a:t>Z2</a:t>
                </a:r>
              </a:p>
            </p:txBody>
          </p:sp>
        </p:grpSp>
        <p:sp>
          <p:nvSpPr>
            <p:cNvPr id="149" name="TextBox 148">
              <a:extLst>
                <a:ext uri="{FF2B5EF4-FFF2-40B4-BE49-F238E27FC236}">
                  <a16:creationId xmlns:a16="http://schemas.microsoft.com/office/drawing/2014/main" id="{D32B339C-2249-1A4F-9D12-7E45A961F71B}"/>
                </a:ext>
              </a:extLst>
            </p:cNvPr>
            <p:cNvSpPr txBox="1"/>
            <p:nvPr/>
          </p:nvSpPr>
          <p:spPr>
            <a:xfrm>
              <a:off x="868823" y="4375625"/>
              <a:ext cx="541813" cy="369332"/>
            </a:xfrm>
            <a:prstGeom prst="rect">
              <a:avLst/>
            </a:prstGeom>
            <a:noFill/>
            <a:ln w="12700">
              <a:solidFill>
                <a:schemeClr val="tx1"/>
              </a:solidFill>
            </a:ln>
          </p:spPr>
          <p:txBody>
            <a:bodyPr wrap="square" rtlCol="0">
              <a:spAutoFit/>
            </a:bodyPr>
            <a:lstStyle/>
            <a:p>
              <a:pPr algn="ctr"/>
              <a:r>
                <a:rPr lang="en-US" dirty="0"/>
                <a:t>D</a:t>
              </a:r>
            </a:p>
          </p:txBody>
        </p:sp>
        <p:sp>
          <p:nvSpPr>
            <p:cNvPr id="150" name="TextBox 149">
              <a:extLst>
                <a:ext uri="{FF2B5EF4-FFF2-40B4-BE49-F238E27FC236}">
                  <a16:creationId xmlns:a16="http://schemas.microsoft.com/office/drawing/2014/main" id="{806E8441-B47C-1E44-8050-6B01BC6A21A8}"/>
                </a:ext>
              </a:extLst>
            </p:cNvPr>
            <p:cNvSpPr txBox="1"/>
            <p:nvPr/>
          </p:nvSpPr>
          <p:spPr>
            <a:xfrm>
              <a:off x="443155" y="1361025"/>
              <a:ext cx="425668" cy="369332"/>
            </a:xfrm>
            <a:prstGeom prst="rect">
              <a:avLst/>
            </a:prstGeom>
            <a:noFill/>
          </p:spPr>
          <p:txBody>
            <a:bodyPr wrap="square" rtlCol="0">
              <a:spAutoFit/>
            </a:bodyPr>
            <a:lstStyle/>
            <a:p>
              <a:r>
                <a:rPr lang="en-US" dirty="0"/>
                <a:t>1</a:t>
              </a:r>
            </a:p>
          </p:txBody>
        </p:sp>
        <p:sp>
          <p:nvSpPr>
            <p:cNvPr id="151" name="TextBox 150">
              <a:extLst>
                <a:ext uri="{FF2B5EF4-FFF2-40B4-BE49-F238E27FC236}">
                  <a16:creationId xmlns:a16="http://schemas.microsoft.com/office/drawing/2014/main" id="{5467C692-0B86-1F40-8F55-154D289D29A6}"/>
                </a:ext>
              </a:extLst>
            </p:cNvPr>
            <p:cNvSpPr txBox="1"/>
            <p:nvPr/>
          </p:nvSpPr>
          <p:spPr>
            <a:xfrm>
              <a:off x="1578114" y="1525496"/>
              <a:ext cx="425668" cy="369332"/>
            </a:xfrm>
            <a:prstGeom prst="rect">
              <a:avLst/>
            </a:prstGeom>
            <a:noFill/>
          </p:spPr>
          <p:txBody>
            <a:bodyPr wrap="square" rtlCol="0">
              <a:spAutoFit/>
            </a:bodyPr>
            <a:lstStyle/>
            <a:p>
              <a:r>
                <a:rPr lang="en-US" dirty="0"/>
                <a:t>0</a:t>
              </a:r>
            </a:p>
          </p:txBody>
        </p:sp>
        <p:sp>
          <p:nvSpPr>
            <p:cNvPr id="152" name="TextBox 151">
              <a:extLst>
                <a:ext uri="{FF2B5EF4-FFF2-40B4-BE49-F238E27FC236}">
                  <a16:creationId xmlns:a16="http://schemas.microsoft.com/office/drawing/2014/main" id="{23F63E2F-47B4-2B45-9FBA-996A01EAE3AF}"/>
                </a:ext>
              </a:extLst>
            </p:cNvPr>
            <p:cNvSpPr txBox="1"/>
            <p:nvPr/>
          </p:nvSpPr>
          <p:spPr>
            <a:xfrm>
              <a:off x="655989" y="2522251"/>
              <a:ext cx="425668" cy="369332"/>
            </a:xfrm>
            <a:prstGeom prst="rect">
              <a:avLst/>
            </a:prstGeom>
            <a:noFill/>
          </p:spPr>
          <p:txBody>
            <a:bodyPr wrap="square" rtlCol="0">
              <a:spAutoFit/>
            </a:bodyPr>
            <a:lstStyle/>
            <a:p>
              <a:r>
                <a:rPr lang="en-US" dirty="0"/>
                <a:t>1</a:t>
              </a:r>
            </a:p>
          </p:txBody>
        </p:sp>
        <p:sp>
          <p:nvSpPr>
            <p:cNvPr id="153" name="TextBox 152">
              <a:extLst>
                <a:ext uri="{FF2B5EF4-FFF2-40B4-BE49-F238E27FC236}">
                  <a16:creationId xmlns:a16="http://schemas.microsoft.com/office/drawing/2014/main" id="{9CD2A83E-324D-7A4D-B2D4-8607C169355C}"/>
                </a:ext>
              </a:extLst>
            </p:cNvPr>
            <p:cNvSpPr txBox="1"/>
            <p:nvPr/>
          </p:nvSpPr>
          <p:spPr>
            <a:xfrm>
              <a:off x="1550918" y="2496412"/>
              <a:ext cx="425668" cy="369332"/>
            </a:xfrm>
            <a:prstGeom prst="rect">
              <a:avLst/>
            </a:prstGeom>
            <a:noFill/>
          </p:spPr>
          <p:txBody>
            <a:bodyPr wrap="square" rtlCol="0">
              <a:spAutoFit/>
            </a:bodyPr>
            <a:lstStyle/>
            <a:p>
              <a:r>
                <a:rPr lang="en-US" dirty="0"/>
                <a:t>0</a:t>
              </a:r>
            </a:p>
          </p:txBody>
        </p:sp>
        <p:sp>
          <p:nvSpPr>
            <p:cNvPr id="154" name="TextBox 153">
              <a:extLst>
                <a:ext uri="{FF2B5EF4-FFF2-40B4-BE49-F238E27FC236}">
                  <a16:creationId xmlns:a16="http://schemas.microsoft.com/office/drawing/2014/main" id="{95CDF3E2-4C86-7649-8058-96F258CA5EB5}"/>
                </a:ext>
              </a:extLst>
            </p:cNvPr>
            <p:cNvSpPr txBox="1"/>
            <p:nvPr/>
          </p:nvSpPr>
          <p:spPr>
            <a:xfrm>
              <a:off x="560497" y="3424305"/>
              <a:ext cx="425668" cy="369332"/>
            </a:xfrm>
            <a:prstGeom prst="rect">
              <a:avLst/>
            </a:prstGeom>
            <a:noFill/>
          </p:spPr>
          <p:txBody>
            <a:bodyPr wrap="square" rtlCol="0">
              <a:spAutoFit/>
            </a:bodyPr>
            <a:lstStyle/>
            <a:p>
              <a:r>
                <a:rPr lang="en-US" dirty="0"/>
                <a:t>1</a:t>
              </a:r>
            </a:p>
          </p:txBody>
        </p:sp>
        <p:sp>
          <p:nvSpPr>
            <p:cNvPr id="155" name="TextBox 154">
              <a:extLst>
                <a:ext uri="{FF2B5EF4-FFF2-40B4-BE49-F238E27FC236}">
                  <a16:creationId xmlns:a16="http://schemas.microsoft.com/office/drawing/2014/main" id="{D79813C8-8CEA-454E-9CEF-02D4400EAD94}"/>
                </a:ext>
              </a:extLst>
            </p:cNvPr>
            <p:cNvSpPr txBox="1"/>
            <p:nvPr/>
          </p:nvSpPr>
          <p:spPr>
            <a:xfrm>
              <a:off x="1550918" y="3449098"/>
              <a:ext cx="425668" cy="369332"/>
            </a:xfrm>
            <a:prstGeom prst="rect">
              <a:avLst/>
            </a:prstGeom>
            <a:noFill/>
          </p:spPr>
          <p:txBody>
            <a:bodyPr wrap="square" rtlCol="0">
              <a:spAutoFit/>
            </a:bodyPr>
            <a:lstStyle/>
            <a:p>
              <a:r>
                <a:rPr lang="en-US" dirty="0"/>
                <a:t>0</a:t>
              </a:r>
            </a:p>
          </p:txBody>
        </p:sp>
      </p:grpSp>
      <p:sp>
        <p:nvSpPr>
          <p:cNvPr id="23" name="TextBox 22">
            <a:extLst>
              <a:ext uri="{FF2B5EF4-FFF2-40B4-BE49-F238E27FC236}">
                <a16:creationId xmlns:a16="http://schemas.microsoft.com/office/drawing/2014/main" id="{4D1793CD-7FA5-8440-8D11-57A326991BAB}"/>
              </a:ext>
            </a:extLst>
          </p:cNvPr>
          <p:cNvSpPr txBox="1"/>
          <p:nvPr/>
        </p:nvSpPr>
        <p:spPr>
          <a:xfrm>
            <a:off x="3205815" y="1436939"/>
            <a:ext cx="4729317" cy="400110"/>
          </a:xfrm>
          <a:prstGeom prst="rect">
            <a:avLst/>
          </a:prstGeom>
          <a:noFill/>
        </p:spPr>
        <p:txBody>
          <a:bodyPr wrap="square" rtlCol="0">
            <a:spAutoFit/>
          </a:bodyPr>
          <a:lstStyle/>
          <a:p>
            <a:r>
              <a:rPr lang="en-US" sz="2000" dirty="0">
                <a:latin typeface="+mj-lt"/>
              </a:rPr>
              <a:t>Example: Q = B and path(B) = A, X1, B</a:t>
            </a:r>
          </a:p>
        </p:txBody>
      </p:sp>
      <p:sp>
        <p:nvSpPr>
          <p:cNvPr id="61" name="TextBox 60">
            <a:extLst>
              <a:ext uri="{FF2B5EF4-FFF2-40B4-BE49-F238E27FC236}">
                <a16:creationId xmlns:a16="http://schemas.microsoft.com/office/drawing/2014/main" id="{2AD4E6ED-68B4-5443-B99C-AC6C57DFB3FC}"/>
              </a:ext>
            </a:extLst>
          </p:cNvPr>
          <p:cNvSpPr txBox="1"/>
          <p:nvPr/>
        </p:nvSpPr>
        <p:spPr>
          <a:xfrm>
            <a:off x="2814546" y="1829358"/>
            <a:ext cx="7973211" cy="707886"/>
          </a:xfrm>
          <a:prstGeom prst="rect">
            <a:avLst/>
          </a:prstGeom>
          <a:noFill/>
        </p:spPr>
        <p:txBody>
          <a:bodyPr wrap="square" rtlCol="0">
            <a:spAutoFit/>
          </a:bodyPr>
          <a:lstStyle/>
          <a:p>
            <a:r>
              <a:rPr lang="en-US" sz="2000" dirty="0"/>
              <a:t>Sub-loop(B):</a:t>
            </a:r>
            <a:r>
              <a:rPr lang="en-US" sz="2000" dirty="0">
                <a:latin typeface="+mj-lt"/>
              </a:rPr>
              <a:t> Set of iterations where Forward(k) starts with B and some path(B).  Backward(k) detects all </a:t>
            </a:r>
            <a:r>
              <a:rPr lang="en-US" sz="2000" dirty="0"/>
              <a:t>B</a:t>
            </a:r>
            <a:r>
              <a:rPr lang="en-US" sz="2000" baseline="-25000" dirty="0"/>
              <a:t>f</a:t>
            </a:r>
            <a:r>
              <a:rPr lang="en-US" sz="2000" dirty="0"/>
              <a:t> </a:t>
            </a:r>
            <a:r>
              <a:rPr lang="en-US" sz="2000" dirty="0">
                <a:latin typeface="+mj-lt"/>
              </a:rPr>
              <a:t>flags up to </a:t>
            </a:r>
            <a:r>
              <a:rPr lang="en-US" sz="2000" dirty="0"/>
              <a:t>B </a:t>
            </a:r>
            <a:r>
              <a:rPr lang="en-US" sz="2000" dirty="0">
                <a:latin typeface="+mj-lt"/>
              </a:rPr>
              <a:t>are zero. </a:t>
            </a:r>
          </a:p>
        </p:txBody>
      </p:sp>
      <p:sp>
        <p:nvSpPr>
          <p:cNvPr id="5" name="Down Arrow 4">
            <a:extLst>
              <a:ext uri="{FF2B5EF4-FFF2-40B4-BE49-F238E27FC236}">
                <a16:creationId xmlns:a16="http://schemas.microsoft.com/office/drawing/2014/main" id="{AC18CDB1-1B6D-754E-8C51-D7B8D5DC073B}"/>
              </a:ext>
            </a:extLst>
          </p:cNvPr>
          <p:cNvSpPr/>
          <p:nvPr/>
        </p:nvSpPr>
        <p:spPr>
          <a:xfrm>
            <a:off x="7334624" y="2534747"/>
            <a:ext cx="414529" cy="46231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4668AEC8-EA23-F345-AA23-DC372115F306}"/>
              </a:ext>
            </a:extLst>
          </p:cNvPr>
          <p:cNvSpPr txBox="1"/>
          <p:nvPr/>
        </p:nvSpPr>
        <p:spPr>
          <a:xfrm>
            <a:off x="7935132" y="2496412"/>
            <a:ext cx="2340244" cy="369332"/>
          </a:xfrm>
          <a:prstGeom prst="rect">
            <a:avLst/>
          </a:prstGeom>
          <a:noFill/>
        </p:spPr>
        <p:txBody>
          <a:bodyPr wrap="square" rtlCol="0">
            <a:spAutoFit/>
          </a:bodyPr>
          <a:lstStyle/>
          <a:p>
            <a:r>
              <a:rPr lang="en-US" dirty="0"/>
              <a:t>Generated Paths </a:t>
            </a:r>
          </a:p>
        </p:txBody>
      </p:sp>
      <p:graphicFrame>
        <p:nvGraphicFramePr>
          <p:cNvPr id="10" name="Table 10">
            <a:extLst>
              <a:ext uri="{FF2B5EF4-FFF2-40B4-BE49-F238E27FC236}">
                <a16:creationId xmlns:a16="http://schemas.microsoft.com/office/drawing/2014/main" id="{3F08259E-4CD5-EE4F-920B-A75309FD766E}"/>
              </a:ext>
            </a:extLst>
          </p:cNvPr>
          <p:cNvGraphicFramePr>
            <a:graphicFrameLocks noGrp="1"/>
          </p:cNvGraphicFramePr>
          <p:nvPr>
            <p:extLst>
              <p:ext uri="{D42A27DB-BD31-4B8C-83A1-F6EECF244321}">
                <p14:modId xmlns:p14="http://schemas.microsoft.com/office/powerpoint/2010/main" val="974795953"/>
              </p:ext>
            </p:extLst>
          </p:nvPr>
        </p:nvGraphicFramePr>
        <p:xfrm>
          <a:off x="2832925" y="3021817"/>
          <a:ext cx="8128000" cy="2162556"/>
        </p:xfrm>
        <a:graphic>
          <a:graphicData uri="http://schemas.openxmlformats.org/drawingml/2006/table">
            <a:tbl>
              <a:tblPr firstRow="1" bandRow="1">
                <a:tableStyleId>{5C22544A-7EE6-4342-B048-85BDC9FD1C3A}</a:tableStyleId>
              </a:tblPr>
              <a:tblGrid>
                <a:gridCol w="4265299">
                  <a:extLst>
                    <a:ext uri="{9D8B030D-6E8A-4147-A177-3AD203B41FA5}">
                      <a16:colId xmlns:a16="http://schemas.microsoft.com/office/drawing/2014/main" val="1723385682"/>
                    </a:ext>
                  </a:extLst>
                </a:gridCol>
                <a:gridCol w="3862701">
                  <a:extLst>
                    <a:ext uri="{9D8B030D-6E8A-4147-A177-3AD203B41FA5}">
                      <a16:colId xmlns:a16="http://schemas.microsoft.com/office/drawing/2014/main" val="3457287865"/>
                    </a:ext>
                  </a:extLst>
                </a:gridCol>
              </a:tblGrid>
              <a:tr h="370840">
                <a:tc>
                  <a:txBody>
                    <a:bodyPr/>
                    <a:lstStyle/>
                    <a:p>
                      <a:r>
                        <a:rPr lang="en-US" dirty="0"/>
                        <a:t>Forward (path &amp; flags)</a:t>
                      </a:r>
                    </a:p>
                  </a:txBody>
                  <a:tcPr/>
                </a:tc>
                <a:tc>
                  <a:txBody>
                    <a:bodyPr/>
                    <a:lstStyle/>
                    <a:p>
                      <a:r>
                        <a:rPr lang="en-US" dirty="0"/>
                        <a:t>Backward (path &amp; flags)</a:t>
                      </a:r>
                    </a:p>
                  </a:txBody>
                  <a:tcPr/>
                </a:tc>
                <a:extLst>
                  <a:ext uri="{0D108BD9-81ED-4DB2-BD59-A6C34878D82A}">
                    <a16:rowId xmlns:a16="http://schemas.microsoft.com/office/drawing/2014/main" val="1015662826"/>
                  </a:ext>
                </a:extLst>
              </a:tr>
              <a:tr h="370840">
                <a:tc>
                  <a:txBody>
                    <a:bodyPr/>
                    <a:lstStyle/>
                    <a:p>
                      <a:r>
                        <a:rPr lang="en-US" dirty="0"/>
                        <a:t>A, X1, B, Y1, C, Z1, D; B</a:t>
                      </a:r>
                      <a:r>
                        <a:rPr lang="en-US" baseline="-25000" dirty="0"/>
                        <a:t>f</a:t>
                      </a:r>
                      <a:r>
                        <a:rPr lang="en-US" dirty="0"/>
                        <a:t>(B) = B</a:t>
                      </a:r>
                      <a:r>
                        <a:rPr lang="en-US" baseline="-25000" dirty="0"/>
                        <a:t>f</a:t>
                      </a:r>
                      <a:r>
                        <a:rPr lang="en-US" dirty="0"/>
                        <a:t>(C) = 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 X1, B, Y1, C, Z2; B</a:t>
                      </a:r>
                      <a:r>
                        <a:rPr lang="en-US" baseline="-25000" dirty="0"/>
                        <a:t>f</a:t>
                      </a:r>
                      <a:r>
                        <a:rPr lang="en-US" dirty="0"/>
                        <a:t>(C) = 0</a:t>
                      </a:r>
                    </a:p>
                  </a:txBody>
                  <a:tcPr/>
                </a:tc>
                <a:extLst>
                  <a:ext uri="{0D108BD9-81ED-4DB2-BD59-A6C34878D82A}">
                    <a16:rowId xmlns:a16="http://schemas.microsoft.com/office/drawing/2014/main" val="305261656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 X1, B, Y1, C, Z2, D; B</a:t>
                      </a:r>
                      <a:r>
                        <a:rPr lang="en-US" baseline="-25000" dirty="0"/>
                        <a:t>f</a:t>
                      </a:r>
                      <a:r>
                        <a:rPr lang="en-US" dirty="0"/>
                        <a:t>(B) = 1, B</a:t>
                      </a:r>
                      <a:r>
                        <a:rPr lang="en-US" baseline="-25000" dirty="0"/>
                        <a:t>f</a:t>
                      </a:r>
                      <a:r>
                        <a:rPr lang="en-US" dirty="0"/>
                        <a:t>(C) = 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 X1, B, Y2; B</a:t>
                      </a:r>
                      <a:r>
                        <a:rPr lang="en-US" baseline="-25000" dirty="0"/>
                        <a:t>f</a:t>
                      </a:r>
                      <a:r>
                        <a:rPr lang="en-US" dirty="0"/>
                        <a:t>(B) = 0</a:t>
                      </a:r>
                    </a:p>
                  </a:txBody>
                  <a:tcPr/>
                </a:tc>
                <a:extLst>
                  <a:ext uri="{0D108BD9-81ED-4DB2-BD59-A6C34878D82A}">
                    <a16:rowId xmlns:a16="http://schemas.microsoft.com/office/drawing/2014/main" val="105317207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 X1, B, Y2, C, Z1, D; B</a:t>
                      </a:r>
                      <a:r>
                        <a:rPr lang="en-US" baseline="-25000" dirty="0"/>
                        <a:t>f</a:t>
                      </a:r>
                      <a:r>
                        <a:rPr lang="en-US" dirty="0"/>
                        <a:t>(B) = 0, B</a:t>
                      </a:r>
                      <a:r>
                        <a:rPr lang="en-US" baseline="-25000" dirty="0"/>
                        <a:t>f</a:t>
                      </a:r>
                      <a:r>
                        <a:rPr lang="en-US" dirty="0"/>
                        <a:t>(C) = 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 X1, B, Y2, C, Z2; B</a:t>
                      </a:r>
                      <a:r>
                        <a:rPr lang="en-US" baseline="-25000" dirty="0"/>
                        <a:t>f</a:t>
                      </a:r>
                      <a:r>
                        <a:rPr lang="en-US" dirty="0"/>
                        <a:t>(C) = 0</a:t>
                      </a:r>
                    </a:p>
                  </a:txBody>
                  <a:tcPr/>
                </a:tc>
                <a:extLst>
                  <a:ext uri="{0D108BD9-81ED-4DB2-BD59-A6C34878D82A}">
                    <a16:rowId xmlns:a16="http://schemas.microsoft.com/office/drawing/2014/main" val="379407434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 X1, B, Y2, C, Z2,  D; B</a:t>
                      </a:r>
                      <a:r>
                        <a:rPr lang="en-US" baseline="-25000" dirty="0"/>
                        <a:t>f</a:t>
                      </a:r>
                      <a:r>
                        <a:rPr lang="en-US" dirty="0"/>
                        <a:t>(B) = 0, B</a:t>
                      </a:r>
                      <a:r>
                        <a:rPr lang="en-US" baseline="-25000" dirty="0"/>
                        <a:t>f</a:t>
                      </a:r>
                      <a:r>
                        <a:rPr lang="en-US" dirty="0"/>
                        <a:t>(C) = 0</a:t>
                      </a:r>
                    </a:p>
                  </a:txBody>
                  <a:tcPr/>
                </a:tc>
                <a:tc>
                  <a:txBody>
                    <a:bodyPr/>
                    <a:lstStyle/>
                    <a:p>
                      <a:r>
                        <a:rPr lang="en-US" dirty="0"/>
                        <a:t>Termination: all flags up to B</a:t>
                      </a:r>
                      <a:r>
                        <a:rPr lang="en-US" baseline="-25000" dirty="0"/>
                        <a:t>f</a:t>
                      </a:r>
                      <a:r>
                        <a:rPr lang="en-US" dirty="0"/>
                        <a:t>(B) are zero</a:t>
                      </a:r>
                    </a:p>
                  </a:txBody>
                  <a:tcPr/>
                </a:tc>
                <a:extLst>
                  <a:ext uri="{0D108BD9-81ED-4DB2-BD59-A6C34878D82A}">
                    <a16:rowId xmlns:a16="http://schemas.microsoft.com/office/drawing/2014/main" val="161728548"/>
                  </a:ext>
                </a:extLst>
              </a:tr>
            </a:tbl>
          </a:graphicData>
        </a:graphic>
      </p:graphicFrame>
      <p:sp>
        <p:nvSpPr>
          <p:cNvPr id="11" name="TextBox 10">
            <a:extLst>
              <a:ext uri="{FF2B5EF4-FFF2-40B4-BE49-F238E27FC236}">
                <a16:creationId xmlns:a16="http://schemas.microsoft.com/office/drawing/2014/main" id="{F7A58C7C-5959-C345-836B-F385CDF64450}"/>
              </a:ext>
            </a:extLst>
          </p:cNvPr>
          <p:cNvSpPr txBox="1"/>
          <p:nvPr/>
        </p:nvSpPr>
        <p:spPr>
          <a:xfrm>
            <a:off x="3749547" y="5169924"/>
            <a:ext cx="5248078" cy="400110"/>
          </a:xfrm>
          <a:prstGeom prst="rect">
            <a:avLst/>
          </a:prstGeom>
          <a:noFill/>
        </p:spPr>
        <p:txBody>
          <a:bodyPr wrap="square" rtlCol="0">
            <a:spAutoFit/>
          </a:bodyPr>
          <a:lstStyle/>
          <a:p>
            <a:r>
              <a:rPr lang="en-US" sz="2000" dirty="0"/>
              <a:t>All paths with the prefix A, X1, B are covered</a:t>
            </a:r>
          </a:p>
        </p:txBody>
      </p:sp>
      <p:sp>
        <p:nvSpPr>
          <p:cNvPr id="12" name="Rectangle 11">
            <a:extLst>
              <a:ext uri="{FF2B5EF4-FFF2-40B4-BE49-F238E27FC236}">
                <a16:creationId xmlns:a16="http://schemas.microsoft.com/office/drawing/2014/main" id="{36B74283-A348-9E4A-8531-96667B5FD7A5}"/>
              </a:ext>
            </a:extLst>
          </p:cNvPr>
          <p:cNvSpPr/>
          <p:nvPr/>
        </p:nvSpPr>
        <p:spPr>
          <a:xfrm>
            <a:off x="2505735" y="5676980"/>
            <a:ext cx="6914578" cy="523220"/>
          </a:xfrm>
          <a:prstGeom prst="rect">
            <a:avLst/>
          </a:prstGeom>
        </p:spPr>
        <p:txBody>
          <a:bodyPr wrap="square">
            <a:spAutoFit/>
          </a:bodyPr>
          <a:lstStyle/>
          <a:p>
            <a:r>
              <a:rPr lang="en-US" sz="2800" dirty="0"/>
              <a:t>Corollary: Sub-loop(root ) generates all paths </a:t>
            </a:r>
          </a:p>
        </p:txBody>
      </p:sp>
    </p:spTree>
    <p:extLst>
      <p:ext uri="{BB962C8B-B14F-4D97-AF65-F5344CB8AC3E}">
        <p14:creationId xmlns:p14="http://schemas.microsoft.com/office/powerpoint/2010/main" val="30909854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6" presetClass="emph" presetSubtype="0" fill="hold" grpId="1" nodeType="clickEffect">
                                  <p:stCondLst>
                                    <p:cond delay="0"/>
                                  </p:stCondLst>
                                  <p:childTnLst>
                                    <p:animScale>
                                      <p:cBhvr>
                                        <p:cTn id="32" dur="2000" fill="hold"/>
                                        <p:tgtEl>
                                          <p:spTgt spid="12"/>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61" grpId="0"/>
      <p:bldP spid="5" grpId="0" animBg="1"/>
      <p:bldP spid="9" grpId="0"/>
      <p:bldP spid="11" grpId="0"/>
      <p:bldP spid="12" grpId="0"/>
      <p:bldP spid="12" grpId="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Box 29">
            <a:extLst>
              <a:ext uri="{FF2B5EF4-FFF2-40B4-BE49-F238E27FC236}">
                <a16:creationId xmlns:a16="http://schemas.microsoft.com/office/drawing/2014/main" id="{F632CD22-3BAF-F048-8CC5-8BF5DBAFCB2A}"/>
              </a:ext>
            </a:extLst>
          </p:cNvPr>
          <p:cNvSpPr txBox="1"/>
          <p:nvPr/>
        </p:nvSpPr>
        <p:spPr>
          <a:xfrm>
            <a:off x="2499553" y="3687340"/>
            <a:ext cx="8668987" cy="2031325"/>
          </a:xfrm>
          <a:prstGeom prst="rect">
            <a:avLst/>
          </a:prstGeom>
          <a:noFill/>
          <a:ln>
            <a:solidFill>
              <a:srgbClr val="0070C0"/>
            </a:solidFill>
          </a:ln>
        </p:spPr>
        <p:txBody>
          <a:bodyPr wrap="square" rtlCol="0">
            <a:spAutoFit/>
          </a:bodyPr>
          <a:lstStyle/>
          <a:p>
            <a:r>
              <a:rPr lang="en-US" dirty="0"/>
              <a:t>Pre</a:t>
            </a:r>
            <a:r>
              <a:rPr lang="en-US" dirty="0">
                <a:latin typeface="+mj-lt"/>
              </a:rPr>
              <a:t>: We are at a leaf = L  and the path is a path from root to L</a:t>
            </a:r>
          </a:p>
          <a:p>
            <a:r>
              <a:rPr lang="en-US" dirty="0"/>
              <a:t>Backward loop(k)</a:t>
            </a:r>
            <a:r>
              <a:rPr lang="en-US" dirty="0">
                <a:latin typeface="+mj-lt"/>
              </a:rPr>
              <a:t>: Iterate on node k, initially k = L</a:t>
            </a:r>
          </a:p>
          <a:p>
            <a:r>
              <a:rPr lang="en-US" dirty="0"/>
              <a:t>Criterion to stop the loop: </a:t>
            </a:r>
            <a:r>
              <a:rPr lang="en-US" dirty="0">
                <a:latin typeface="+mj-lt"/>
              </a:rPr>
              <a:t>B</a:t>
            </a:r>
            <a:r>
              <a:rPr lang="en-US" baseline="-25000" dirty="0">
                <a:latin typeface="+mj-lt"/>
              </a:rPr>
              <a:t>f</a:t>
            </a:r>
            <a:r>
              <a:rPr lang="en-US" dirty="0">
                <a:latin typeface="+mj-lt"/>
              </a:rPr>
              <a:t>(k) == 1 </a:t>
            </a:r>
          </a:p>
          <a:p>
            <a:pPr marL="342900" indent="-342900">
              <a:buFont typeface="+mj-lt"/>
              <a:buAutoNum type="arabicPeriod"/>
            </a:pPr>
            <a:r>
              <a:rPr lang="en-US" dirty="0">
                <a:latin typeface="+mj-lt"/>
              </a:rPr>
              <a:t>Decrement path: Remove from the path the last edge (the edge from from k to its predecessor on the path)</a:t>
            </a:r>
          </a:p>
          <a:p>
            <a:pPr marL="342900" indent="-342900">
              <a:buFont typeface="+mj-lt"/>
              <a:buAutoNum type="arabicPeriod"/>
            </a:pPr>
            <a:r>
              <a:rPr lang="en-US" dirty="0">
                <a:latin typeface="+mj-lt"/>
              </a:rPr>
              <a:t>k = predecessor(k)</a:t>
            </a:r>
          </a:p>
          <a:p>
            <a:r>
              <a:rPr lang="en-US" dirty="0"/>
              <a:t>Post</a:t>
            </a:r>
            <a:r>
              <a:rPr lang="en-US" dirty="0">
                <a:latin typeface="+mj-lt"/>
              </a:rPr>
              <a:t>: Set B</a:t>
            </a:r>
            <a:r>
              <a:rPr lang="en-US" baseline="-25000" dirty="0">
                <a:latin typeface="+mj-lt"/>
              </a:rPr>
              <a:t>f</a:t>
            </a:r>
            <a:r>
              <a:rPr lang="en-US" dirty="0">
                <a:latin typeface="+mj-lt"/>
              </a:rPr>
              <a:t>(k) = 0. Append 0-edge of k to path, k = 0-successor(k).</a:t>
            </a:r>
          </a:p>
        </p:txBody>
      </p:sp>
      <p:sp>
        <p:nvSpPr>
          <p:cNvPr id="27" name="TextBox 26">
            <a:extLst>
              <a:ext uri="{FF2B5EF4-FFF2-40B4-BE49-F238E27FC236}">
                <a16:creationId xmlns:a16="http://schemas.microsoft.com/office/drawing/2014/main" id="{B712022A-0C1B-B94D-99DA-DADA345C47A5}"/>
              </a:ext>
            </a:extLst>
          </p:cNvPr>
          <p:cNvSpPr txBox="1"/>
          <p:nvPr/>
        </p:nvSpPr>
        <p:spPr>
          <a:xfrm>
            <a:off x="2521646" y="1315048"/>
            <a:ext cx="9209660" cy="2308324"/>
          </a:xfrm>
          <a:prstGeom prst="rect">
            <a:avLst/>
          </a:prstGeom>
          <a:noFill/>
          <a:ln>
            <a:solidFill>
              <a:srgbClr val="0070C0"/>
            </a:solidFill>
          </a:ln>
        </p:spPr>
        <p:txBody>
          <a:bodyPr wrap="square" rtlCol="0">
            <a:spAutoFit/>
          </a:bodyPr>
          <a:lstStyle/>
          <a:p>
            <a:r>
              <a:rPr lang="en-US" dirty="0"/>
              <a:t>Pre</a:t>
            </a:r>
            <a:r>
              <a:rPr lang="en-US" dirty="0">
                <a:latin typeface="+mj-lt"/>
              </a:rPr>
              <a:t>: We are at some node P and path = some path reaching node P </a:t>
            </a:r>
          </a:p>
          <a:p>
            <a:r>
              <a:rPr lang="en-US" dirty="0"/>
              <a:t>Forward loop(k)</a:t>
            </a:r>
            <a:r>
              <a:rPr lang="en-US" dirty="0">
                <a:latin typeface="+mj-lt"/>
              </a:rPr>
              <a:t>:  Iterate on node k, initially k = P</a:t>
            </a:r>
          </a:p>
          <a:p>
            <a:r>
              <a:rPr lang="en-US" dirty="0"/>
              <a:t>Criterion to stop the loop</a:t>
            </a:r>
            <a:r>
              <a:rPr lang="en-US" dirty="0">
                <a:latin typeface="+mj-lt"/>
              </a:rPr>
              <a:t>: k is leaf (L)</a:t>
            </a:r>
          </a:p>
          <a:p>
            <a:r>
              <a:rPr lang="en-US" dirty="0"/>
              <a:t>Loop Body</a:t>
            </a:r>
            <a:r>
              <a:rPr lang="en-US" dirty="0">
                <a:latin typeface="+mj-lt"/>
              </a:rPr>
              <a:t>: </a:t>
            </a:r>
          </a:p>
          <a:p>
            <a:pPr marL="342900" indent="-342900">
              <a:buFont typeface="+mj-lt"/>
              <a:buAutoNum type="arabicPeriod"/>
            </a:pPr>
            <a:r>
              <a:rPr lang="en-US" dirty="0">
                <a:latin typeface="+mj-lt"/>
              </a:rPr>
              <a:t>Increment path: Append to path the edge from k  to the successor(k). If k is a branch successor(k) = successor-1(k), add the 1-edge from k and set B</a:t>
            </a:r>
            <a:r>
              <a:rPr lang="en-US" baseline="-25000" dirty="0">
                <a:latin typeface="+mj-lt"/>
              </a:rPr>
              <a:t>f</a:t>
            </a:r>
            <a:r>
              <a:rPr lang="en-US" dirty="0">
                <a:latin typeface="+mj-lt"/>
              </a:rPr>
              <a:t>(k) = 1</a:t>
            </a:r>
          </a:p>
          <a:p>
            <a:pPr marL="342900" indent="-342900">
              <a:buFont typeface="+mj-lt"/>
              <a:buAutoNum type="arabicPeriod"/>
            </a:pPr>
            <a:r>
              <a:rPr lang="en-US" dirty="0">
                <a:latin typeface="+mj-lt"/>
              </a:rPr>
              <a:t>k = successor(k)</a:t>
            </a:r>
          </a:p>
          <a:p>
            <a:r>
              <a:rPr lang="en-US" dirty="0"/>
              <a:t>Post</a:t>
            </a:r>
            <a:r>
              <a:rPr lang="en-US" dirty="0">
                <a:latin typeface="+mj-lt"/>
              </a:rPr>
              <a:t>: Write the path which starts from root and has reached leaf (L). Increment the path counter. </a:t>
            </a:r>
          </a:p>
        </p:txBody>
      </p:sp>
      <p:sp>
        <p:nvSpPr>
          <p:cNvPr id="4" name="Slide Number Placeholder 3">
            <a:extLst>
              <a:ext uri="{FF2B5EF4-FFF2-40B4-BE49-F238E27FC236}">
                <a16:creationId xmlns:a16="http://schemas.microsoft.com/office/drawing/2014/main" id="{BACC0132-04B2-F746-B100-6093545BBB32}"/>
              </a:ext>
            </a:extLst>
          </p:cNvPr>
          <p:cNvSpPr>
            <a:spLocks noGrp="1"/>
          </p:cNvSpPr>
          <p:nvPr>
            <p:ph type="sldNum" sz="quarter" idx="12"/>
          </p:nvPr>
        </p:nvSpPr>
        <p:spPr/>
        <p:txBody>
          <a:bodyPr/>
          <a:lstStyle/>
          <a:p>
            <a:fld id="{030B3B20-CC52-4CD8-891A-1FEA1205BD2C}" type="slidenum">
              <a:rPr lang="en-US" smtClean="0"/>
              <a:pPr/>
              <a:t>12</a:t>
            </a:fld>
            <a:endParaRPr lang="en-US" dirty="0"/>
          </a:p>
        </p:txBody>
      </p:sp>
      <p:sp>
        <p:nvSpPr>
          <p:cNvPr id="10" name="TextBox 9">
            <a:extLst>
              <a:ext uri="{FF2B5EF4-FFF2-40B4-BE49-F238E27FC236}">
                <a16:creationId xmlns:a16="http://schemas.microsoft.com/office/drawing/2014/main" id="{6CE6AFE7-1633-4D47-B9FB-2A27EA0F7289}"/>
              </a:ext>
            </a:extLst>
          </p:cNvPr>
          <p:cNvSpPr txBox="1"/>
          <p:nvPr/>
        </p:nvSpPr>
        <p:spPr>
          <a:xfrm>
            <a:off x="2546909" y="5782633"/>
            <a:ext cx="6782790" cy="369332"/>
          </a:xfrm>
          <a:prstGeom prst="rect">
            <a:avLst/>
          </a:prstGeom>
          <a:noFill/>
        </p:spPr>
        <p:txBody>
          <a:bodyPr wrap="square" rtlCol="0">
            <a:spAutoFit/>
          </a:bodyPr>
          <a:lstStyle/>
          <a:p>
            <a:r>
              <a:rPr lang="en-US" dirty="0">
                <a:latin typeface="+mj-lt"/>
              </a:rPr>
              <a:t>In Backward at #4, terminate if you do not reach a node k with B</a:t>
            </a:r>
            <a:r>
              <a:rPr lang="en-US" baseline="-25000" dirty="0">
                <a:latin typeface="+mj-lt"/>
              </a:rPr>
              <a:t>f</a:t>
            </a:r>
            <a:r>
              <a:rPr lang="en-US" dirty="0">
                <a:latin typeface="+mj-lt"/>
              </a:rPr>
              <a:t>(k) = 1 </a:t>
            </a:r>
          </a:p>
        </p:txBody>
      </p:sp>
      <p:sp>
        <p:nvSpPr>
          <p:cNvPr id="12" name="TextBox 11">
            <a:extLst>
              <a:ext uri="{FF2B5EF4-FFF2-40B4-BE49-F238E27FC236}">
                <a16:creationId xmlns:a16="http://schemas.microsoft.com/office/drawing/2014/main" id="{4FC508E5-4CBB-5843-BBD7-52E64196A655}"/>
              </a:ext>
            </a:extLst>
          </p:cNvPr>
          <p:cNvSpPr txBox="1"/>
          <p:nvPr/>
        </p:nvSpPr>
        <p:spPr>
          <a:xfrm>
            <a:off x="2557241" y="913826"/>
            <a:ext cx="4963752" cy="369332"/>
          </a:xfrm>
          <a:prstGeom prst="rect">
            <a:avLst/>
          </a:prstGeom>
          <a:noFill/>
        </p:spPr>
        <p:txBody>
          <a:bodyPr wrap="square" rtlCol="0">
            <a:spAutoFit/>
          </a:bodyPr>
          <a:lstStyle/>
          <a:p>
            <a:r>
              <a:rPr lang="en-US" dirty="0">
                <a:latin typeface="+mj-lt"/>
              </a:rPr>
              <a:t>Start at the root of CFG with empty partial part </a:t>
            </a:r>
          </a:p>
        </p:txBody>
      </p:sp>
      <p:grpSp>
        <p:nvGrpSpPr>
          <p:cNvPr id="2" name="Group 1">
            <a:extLst>
              <a:ext uri="{FF2B5EF4-FFF2-40B4-BE49-F238E27FC236}">
                <a16:creationId xmlns:a16="http://schemas.microsoft.com/office/drawing/2014/main" id="{D5A60BD4-9DF9-A94B-B7AF-A8FDCB97C03A}"/>
              </a:ext>
            </a:extLst>
          </p:cNvPr>
          <p:cNvGrpSpPr/>
          <p:nvPr/>
        </p:nvGrpSpPr>
        <p:grpSpPr>
          <a:xfrm>
            <a:off x="317409" y="896609"/>
            <a:ext cx="2078182" cy="5283422"/>
            <a:chOff x="317409" y="896609"/>
            <a:chExt cx="2078182" cy="5283422"/>
          </a:xfrm>
        </p:grpSpPr>
        <p:sp>
          <p:nvSpPr>
            <p:cNvPr id="5" name="TextBox 4">
              <a:extLst>
                <a:ext uri="{FF2B5EF4-FFF2-40B4-BE49-F238E27FC236}">
                  <a16:creationId xmlns:a16="http://schemas.microsoft.com/office/drawing/2014/main" id="{7B62E127-8276-5147-922E-902476EB3244}"/>
                </a:ext>
              </a:extLst>
            </p:cNvPr>
            <p:cNvSpPr txBox="1"/>
            <p:nvPr/>
          </p:nvSpPr>
          <p:spPr>
            <a:xfrm>
              <a:off x="819280" y="2338271"/>
              <a:ext cx="1417990" cy="523220"/>
            </a:xfrm>
            <a:prstGeom prst="rect">
              <a:avLst/>
            </a:prstGeom>
            <a:noFill/>
          </p:spPr>
          <p:txBody>
            <a:bodyPr wrap="square" rtlCol="0">
              <a:spAutoFit/>
            </a:bodyPr>
            <a:lstStyle/>
            <a:p>
              <a:r>
                <a:rPr lang="en-US" sz="2400" dirty="0"/>
                <a:t>Forward</a:t>
              </a:r>
              <a:r>
                <a:rPr lang="en-US" sz="2800" dirty="0"/>
                <a:t>:</a:t>
              </a:r>
            </a:p>
          </p:txBody>
        </p:sp>
        <p:sp>
          <p:nvSpPr>
            <p:cNvPr id="6" name="TextBox 5">
              <a:extLst>
                <a:ext uri="{FF2B5EF4-FFF2-40B4-BE49-F238E27FC236}">
                  <a16:creationId xmlns:a16="http://schemas.microsoft.com/office/drawing/2014/main" id="{192A006A-F413-2842-B487-B47B80C9D86B}"/>
                </a:ext>
              </a:extLst>
            </p:cNvPr>
            <p:cNvSpPr txBox="1"/>
            <p:nvPr/>
          </p:nvSpPr>
          <p:spPr>
            <a:xfrm>
              <a:off x="864503" y="4019755"/>
              <a:ext cx="1519346" cy="461665"/>
            </a:xfrm>
            <a:prstGeom prst="rect">
              <a:avLst/>
            </a:prstGeom>
            <a:noFill/>
          </p:spPr>
          <p:txBody>
            <a:bodyPr wrap="square" rtlCol="0">
              <a:spAutoFit/>
            </a:bodyPr>
            <a:lstStyle/>
            <a:p>
              <a:r>
                <a:rPr lang="en-US" sz="2400" dirty="0"/>
                <a:t>Backward:</a:t>
              </a:r>
            </a:p>
          </p:txBody>
        </p:sp>
        <p:sp>
          <p:nvSpPr>
            <p:cNvPr id="9" name="TextBox 8">
              <a:extLst>
                <a:ext uri="{FF2B5EF4-FFF2-40B4-BE49-F238E27FC236}">
                  <a16:creationId xmlns:a16="http://schemas.microsoft.com/office/drawing/2014/main" id="{50AD9EAB-10D5-944F-AF09-E9AFC8272FCF}"/>
                </a:ext>
              </a:extLst>
            </p:cNvPr>
            <p:cNvSpPr txBox="1"/>
            <p:nvPr/>
          </p:nvSpPr>
          <p:spPr>
            <a:xfrm>
              <a:off x="317409" y="5718366"/>
              <a:ext cx="2078182" cy="461665"/>
            </a:xfrm>
            <a:prstGeom prst="rect">
              <a:avLst/>
            </a:prstGeom>
            <a:noFill/>
          </p:spPr>
          <p:txBody>
            <a:bodyPr wrap="square" rtlCol="0">
              <a:spAutoFit/>
            </a:bodyPr>
            <a:lstStyle/>
            <a:p>
              <a:r>
                <a:rPr lang="en-US" sz="2400" dirty="0"/>
                <a:t>Termination:</a:t>
              </a:r>
            </a:p>
          </p:txBody>
        </p:sp>
        <p:sp>
          <p:nvSpPr>
            <p:cNvPr id="11" name="TextBox 10">
              <a:extLst>
                <a:ext uri="{FF2B5EF4-FFF2-40B4-BE49-F238E27FC236}">
                  <a16:creationId xmlns:a16="http://schemas.microsoft.com/office/drawing/2014/main" id="{BE3BBDA6-580E-5A42-B347-8F379CCFE2CB}"/>
                </a:ext>
              </a:extLst>
            </p:cNvPr>
            <p:cNvSpPr txBox="1"/>
            <p:nvPr/>
          </p:nvSpPr>
          <p:spPr>
            <a:xfrm>
              <a:off x="741697" y="896609"/>
              <a:ext cx="1229607" cy="461665"/>
            </a:xfrm>
            <a:prstGeom prst="rect">
              <a:avLst/>
            </a:prstGeom>
            <a:noFill/>
          </p:spPr>
          <p:txBody>
            <a:bodyPr wrap="square" rtlCol="0">
              <a:spAutoFit/>
            </a:bodyPr>
            <a:lstStyle/>
            <a:p>
              <a:r>
                <a:rPr lang="en-US" sz="2400" dirty="0"/>
                <a:t>Start:</a:t>
              </a:r>
            </a:p>
          </p:txBody>
        </p:sp>
        <p:grpSp>
          <p:nvGrpSpPr>
            <p:cNvPr id="26" name="Group 25">
              <a:extLst>
                <a:ext uri="{FF2B5EF4-FFF2-40B4-BE49-F238E27FC236}">
                  <a16:creationId xmlns:a16="http://schemas.microsoft.com/office/drawing/2014/main" id="{47F20EF8-BDA4-EF42-BA64-7D2C1104CEF8}"/>
                </a:ext>
              </a:extLst>
            </p:cNvPr>
            <p:cNvGrpSpPr/>
            <p:nvPr/>
          </p:nvGrpSpPr>
          <p:grpSpPr>
            <a:xfrm>
              <a:off x="535735" y="1419829"/>
              <a:ext cx="603517" cy="4239714"/>
              <a:chOff x="535735" y="1419829"/>
              <a:chExt cx="603517" cy="4239714"/>
            </a:xfrm>
          </p:grpSpPr>
          <p:cxnSp>
            <p:nvCxnSpPr>
              <p:cNvPr id="14" name="Straight Arrow Connector 13">
                <a:extLst>
                  <a:ext uri="{FF2B5EF4-FFF2-40B4-BE49-F238E27FC236}">
                    <a16:creationId xmlns:a16="http://schemas.microsoft.com/office/drawing/2014/main" id="{5773E592-9B4B-1D42-97AB-4A764D9538D9}"/>
                  </a:ext>
                </a:extLst>
              </p:cNvPr>
              <p:cNvCxnSpPr/>
              <p:nvPr/>
            </p:nvCxnSpPr>
            <p:spPr>
              <a:xfrm>
                <a:off x="1139252" y="1419829"/>
                <a:ext cx="0" cy="91844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F893B79A-5ACC-684C-A9CE-5FB828BC9115}"/>
                  </a:ext>
                </a:extLst>
              </p:cNvPr>
              <p:cNvCxnSpPr/>
              <p:nvPr/>
            </p:nvCxnSpPr>
            <p:spPr>
              <a:xfrm>
                <a:off x="1139252" y="2850716"/>
                <a:ext cx="0" cy="91844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2D3B1708-E401-1D40-BD6D-CCDF6951A257}"/>
                  </a:ext>
                </a:extLst>
              </p:cNvPr>
              <p:cNvCxnSpPr>
                <a:cxnSpLocks/>
              </p:cNvCxnSpPr>
              <p:nvPr/>
            </p:nvCxnSpPr>
            <p:spPr>
              <a:xfrm flipH="1">
                <a:off x="686297" y="4281365"/>
                <a:ext cx="40409" cy="137817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AB6FB46E-830E-014A-8261-D6694F9A0EB8}"/>
                  </a:ext>
                </a:extLst>
              </p:cNvPr>
              <p:cNvCxnSpPr>
                <a:cxnSpLocks/>
              </p:cNvCxnSpPr>
              <p:nvPr/>
            </p:nvCxnSpPr>
            <p:spPr>
              <a:xfrm>
                <a:off x="535735" y="4281365"/>
                <a:ext cx="301125" cy="4205"/>
              </a:xfrm>
              <a:prstGeom prst="straightConnector1">
                <a:avLst/>
              </a:prstGeom>
              <a:ln w="254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7D09E4FC-16EA-3D42-93EC-670EC4255A66}"/>
                  </a:ext>
                </a:extLst>
              </p:cNvPr>
              <p:cNvCxnSpPr>
                <a:cxnSpLocks/>
              </p:cNvCxnSpPr>
              <p:nvPr/>
            </p:nvCxnSpPr>
            <p:spPr>
              <a:xfrm flipV="1">
                <a:off x="553314" y="2576635"/>
                <a:ext cx="0" cy="166558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886D98E7-0E0E-DD47-88B8-94564D85CD3C}"/>
                  </a:ext>
                </a:extLst>
              </p:cNvPr>
              <p:cNvCxnSpPr>
                <a:cxnSpLocks/>
              </p:cNvCxnSpPr>
              <p:nvPr/>
            </p:nvCxnSpPr>
            <p:spPr>
              <a:xfrm>
                <a:off x="535735" y="2599881"/>
                <a:ext cx="283546" cy="0"/>
              </a:xfrm>
              <a:prstGeom prst="straightConnector1">
                <a:avLst/>
              </a:prstGeom>
              <a:ln w="254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grpSp>
      <p:sp>
        <p:nvSpPr>
          <p:cNvPr id="22" name="Title 2">
            <a:extLst>
              <a:ext uri="{FF2B5EF4-FFF2-40B4-BE49-F238E27FC236}">
                <a16:creationId xmlns:a16="http://schemas.microsoft.com/office/drawing/2014/main" id="{6649553F-B1F8-654B-93B9-36D72B3EC196}"/>
              </a:ext>
            </a:extLst>
          </p:cNvPr>
          <p:cNvSpPr>
            <a:spLocks noGrp="1"/>
          </p:cNvSpPr>
          <p:nvPr>
            <p:ph type="title"/>
          </p:nvPr>
        </p:nvSpPr>
        <p:spPr>
          <a:xfrm>
            <a:off x="182344" y="-171883"/>
            <a:ext cx="11827311" cy="1014868"/>
          </a:xfrm>
        </p:spPr>
        <p:txBody>
          <a:bodyPr/>
          <a:lstStyle/>
          <a:p>
            <a:r>
              <a:rPr lang="en-US" dirty="0"/>
              <a:t>A data structure for implementing the enumeration algorithm </a:t>
            </a:r>
          </a:p>
        </p:txBody>
      </p:sp>
      <p:grpSp>
        <p:nvGrpSpPr>
          <p:cNvPr id="3" name="Group 2">
            <a:extLst>
              <a:ext uri="{FF2B5EF4-FFF2-40B4-BE49-F238E27FC236}">
                <a16:creationId xmlns:a16="http://schemas.microsoft.com/office/drawing/2014/main" id="{C5E3DE5B-D381-2A45-9B59-11AA386643AA}"/>
              </a:ext>
            </a:extLst>
          </p:cNvPr>
          <p:cNvGrpSpPr/>
          <p:nvPr/>
        </p:nvGrpSpPr>
        <p:grpSpPr>
          <a:xfrm>
            <a:off x="9610183" y="2750676"/>
            <a:ext cx="2399472" cy="1809361"/>
            <a:chOff x="8890007" y="2333729"/>
            <a:chExt cx="2399472" cy="1809361"/>
          </a:xfrm>
        </p:grpSpPr>
        <p:cxnSp>
          <p:nvCxnSpPr>
            <p:cNvPr id="20" name="Straight Arrow Connector 19">
              <a:extLst>
                <a:ext uri="{FF2B5EF4-FFF2-40B4-BE49-F238E27FC236}">
                  <a16:creationId xmlns:a16="http://schemas.microsoft.com/office/drawing/2014/main" id="{DC40B4B4-81E0-5846-A6FD-03696B1DF632}"/>
                </a:ext>
              </a:extLst>
            </p:cNvPr>
            <p:cNvCxnSpPr>
              <a:cxnSpLocks/>
            </p:cNvCxnSpPr>
            <p:nvPr/>
          </p:nvCxnSpPr>
          <p:spPr>
            <a:xfrm>
              <a:off x="9319907" y="2333729"/>
              <a:ext cx="325184" cy="3739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A429EDFC-C72F-7244-BE48-55976C5FAC2F}"/>
                </a:ext>
              </a:extLst>
            </p:cNvPr>
            <p:cNvCxnSpPr>
              <a:cxnSpLocks/>
            </p:cNvCxnSpPr>
            <p:nvPr/>
          </p:nvCxnSpPr>
          <p:spPr>
            <a:xfrm flipV="1">
              <a:off x="9329699" y="3769158"/>
              <a:ext cx="325184" cy="3739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8792659D-4042-6449-BFC7-0346FA5E6F0B}"/>
                </a:ext>
              </a:extLst>
            </p:cNvPr>
            <p:cNvSpPr txBox="1"/>
            <p:nvPr/>
          </p:nvSpPr>
          <p:spPr>
            <a:xfrm>
              <a:off x="8890007" y="3152156"/>
              <a:ext cx="2399472" cy="400110"/>
            </a:xfrm>
            <a:prstGeom prst="rect">
              <a:avLst/>
            </a:prstGeom>
            <a:solidFill>
              <a:schemeClr val="bg1"/>
            </a:solidFill>
          </p:spPr>
          <p:txBody>
            <a:bodyPr wrap="square" rtlCol="0">
              <a:spAutoFit/>
            </a:bodyPr>
            <a:lstStyle/>
            <a:p>
              <a:r>
                <a:rPr lang="en-US" sz="2000" b="1" dirty="0"/>
                <a:t>Stack data structure</a:t>
              </a:r>
            </a:p>
          </p:txBody>
        </p:sp>
      </p:grpSp>
      <p:sp>
        <p:nvSpPr>
          <p:cNvPr id="28" name="TextBox 27">
            <a:extLst>
              <a:ext uri="{FF2B5EF4-FFF2-40B4-BE49-F238E27FC236}">
                <a16:creationId xmlns:a16="http://schemas.microsoft.com/office/drawing/2014/main" id="{557D79D3-D30E-BD42-90BC-20C5026DF467}"/>
              </a:ext>
            </a:extLst>
          </p:cNvPr>
          <p:cNvSpPr txBox="1"/>
          <p:nvPr/>
        </p:nvSpPr>
        <p:spPr>
          <a:xfrm>
            <a:off x="8903386" y="1268546"/>
            <a:ext cx="2076773" cy="400110"/>
          </a:xfrm>
          <a:prstGeom prst="rect">
            <a:avLst/>
          </a:prstGeom>
          <a:noFill/>
        </p:spPr>
        <p:txBody>
          <a:bodyPr wrap="square" rtlCol="0">
            <a:spAutoFit/>
          </a:bodyPr>
          <a:lstStyle/>
          <a:p>
            <a:r>
              <a:rPr lang="en-US" sz="2000" b="1" dirty="0"/>
              <a:t>String for path</a:t>
            </a:r>
          </a:p>
        </p:txBody>
      </p:sp>
      <p:sp>
        <p:nvSpPr>
          <p:cNvPr id="29" name="TextBox 28">
            <a:extLst>
              <a:ext uri="{FF2B5EF4-FFF2-40B4-BE49-F238E27FC236}">
                <a16:creationId xmlns:a16="http://schemas.microsoft.com/office/drawing/2014/main" id="{404203FE-CB08-8941-899D-BE54D1E96825}"/>
              </a:ext>
            </a:extLst>
          </p:cNvPr>
          <p:cNvSpPr txBox="1"/>
          <p:nvPr/>
        </p:nvSpPr>
        <p:spPr>
          <a:xfrm>
            <a:off x="8198392" y="4847420"/>
            <a:ext cx="3307311" cy="400110"/>
          </a:xfrm>
          <a:prstGeom prst="rect">
            <a:avLst/>
          </a:prstGeom>
          <a:solidFill>
            <a:schemeClr val="bg1"/>
          </a:solidFill>
        </p:spPr>
        <p:txBody>
          <a:bodyPr wrap="square" rtlCol="0">
            <a:spAutoFit/>
          </a:bodyPr>
          <a:lstStyle/>
          <a:p>
            <a:r>
              <a:rPr lang="en-US" sz="2000" b="1" dirty="0"/>
              <a:t>Stack element (node X,  B</a:t>
            </a:r>
            <a:r>
              <a:rPr lang="en-US" sz="2000" b="1" baseline="-25000" dirty="0"/>
              <a:t>f</a:t>
            </a:r>
            <a:r>
              <a:rPr lang="en-US" sz="2000" b="1" dirty="0"/>
              <a:t>(X))</a:t>
            </a:r>
          </a:p>
        </p:txBody>
      </p:sp>
    </p:spTree>
    <p:extLst>
      <p:ext uri="{BB962C8B-B14F-4D97-AF65-F5344CB8AC3E}">
        <p14:creationId xmlns:p14="http://schemas.microsoft.com/office/powerpoint/2010/main" val="4122796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1" nodeType="clickEffect">
                                  <p:stCondLst>
                                    <p:cond delay="0"/>
                                  </p:stCondLst>
                                  <p:childTnLst>
                                    <p:set>
                                      <p:cBhvr>
                                        <p:cTn id="26" dur="1" fill="hold">
                                          <p:stCondLst>
                                            <p:cond delay="0"/>
                                          </p:stCondLst>
                                        </p:cTn>
                                        <p:tgtEl>
                                          <p:spTgt spid="2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1" nodeType="clickEffect">
                                  <p:stCondLst>
                                    <p:cond delay="0"/>
                                  </p:stCondLst>
                                  <p:childTnLst>
                                    <p:set>
                                      <p:cBhvr>
                                        <p:cTn id="30"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0" grpId="1" animBg="1"/>
      <p:bldP spid="27" grpId="0" animBg="1"/>
      <p:bldP spid="27" grpId="1" animBg="1"/>
      <p:bldP spid="28" grpId="0"/>
      <p:bldP spid="2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A8D3336-AA4B-3D4C-8E34-E109A8A64F47}"/>
              </a:ext>
            </a:extLst>
          </p:cNvPr>
          <p:cNvSpPr>
            <a:spLocks noGrp="1"/>
          </p:cNvSpPr>
          <p:nvPr>
            <p:ph type="body" idx="1"/>
          </p:nvPr>
        </p:nvSpPr>
        <p:spPr>
          <a:xfrm>
            <a:off x="154890" y="1035957"/>
            <a:ext cx="11657803" cy="4913571"/>
          </a:xfrm>
        </p:spPr>
        <p:txBody>
          <a:bodyPr/>
          <a:lstStyle/>
          <a:p>
            <a:r>
              <a:rPr lang="en-US" dirty="0">
                <a:latin typeface="+mn-lt"/>
              </a:rPr>
              <a:t>Importance of enumerating paths</a:t>
            </a:r>
            <a:r>
              <a:rPr lang="en-US" dirty="0">
                <a:latin typeface="+mj-lt"/>
              </a:rPr>
              <a:t>: Execution behaviors can be deduced from paths</a:t>
            </a:r>
          </a:p>
          <a:p>
            <a:r>
              <a:rPr lang="en-US" dirty="0">
                <a:latin typeface="+mn-lt"/>
              </a:rPr>
              <a:t>Importance of the total path co</a:t>
            </a:r>
            <a:r>
              <a:rPr lang="en-US" dirty="0">
                <a:latin typeface="+mj-lt"/>
              </a:rPr>
              <a:t>unt: It reflects the complexity of software in terms of the number paths</a:t>
            </a:r>
          </a:p>
          <a:p>
            <a:r>
              <a:rPr lang="en-US" dirty="0">
                <a:latin typeface="+mn-lt"/>
              </a:rPr>
              <a:t>Algorithmic complexity of enumeration algorithm</a:t>
            </a:r>
            <a:r>
              <a:rPr lang="en-US" dirty="0">
                <a:latin typeface="+mj-lt"/>
              </a:rPr>
              <a:t>: It is of the order of number paths, which makes it exponential complexity with respect to (E+V) where E is the number of edges and V is the number of nodes in the graph</a:t>
            </a:r>
          </a:p>
          <a:p>
            <a:r>
              <a:rPr lang="en-US" dirty="0">
                <a:latin typeface="+mn-lt"/>
              </a:rPr>
              <a:t>Important questions for next lectures</a:t>
            </a:r>
            <a:r>
              <a:rPr lang="en-US" dirty="0">
                <a:latin typeface="+mj-lt"/>
              </a:rPr>
              <a:t>:</a:t>
            </a:r>
          </a:p>
          <a:p>
            <a:pPr lvl="1"/>
            <a:r>
              <a:rPr lang="en-US" dirty="0"/>
              <a:t>Is there an efficient algorithm to count paths with non-exponential complexity?</a:t>
            </a:r>
          </a:p>
          <a:p>
            <a:pPr lvl="1"/>
            <a:r>
              <a:rPr lang="en-US" dirty="0"/>
              <a:t>What to do to take care of loops?</a:t>
            </a:r>
          </a:p>
          <a:p>
            <a:pPr lvl="1">
              <a:buFont typeface="+mj-lt"/>
              <a:buAutoNum type="arabicPeriod"/>
            </a:pPr>
            <a:endParaRPr lang="en-US" dirty="0"/>
          </a:p>
        </p:txBody>
      </p:sp>
      <p:sp>
        <p:nvSpPr>
          <p:cNvPr id="3" name="Title 2">
            <a:extLst>
              <a:ext uri="{FF2B5EF4-FFF2-40B4-BE49-F238E27FC236}">
                <a16:creationId xmlns:a16="http://schemas.microsoft.com/office/drawing/2014/main" id="{A13FC320-8A63-DD42-8678-B6DC69E3F714}"/>
              </a:ext>
            </a:extLst>
          </p:cNvPr>
          <p:cNvSpPr>
            <a:spLocks noGrp="1"/>
          </p:cNvSpPr>
          <p:nvPr>
            <p:ph type="title"/>
          </p:nvPr>
        </p:nvSpPr>
        <p:spPr/>
        <p:txBody>
          <a:bodyPr/>
          <a:lstStyle/>
          <a:p>
            <a:r>
              <a:rPr lang="en-US" dirty="0"/>
              <a:t>Concluding Remarks</a:t>
            </a:r>
          </a:p>
        </p:txBody>
      </p:sp>
      <p:sp>
        <p:nvSpPr>
          <p:cNvPr id="4" name="Slide Number Placeholder 3">
            <a:extLst>
              <a:ext uri="{FF2B5EF4-FFF2-40B4-BE49-F238E27FC236}">
                <a16:creationId xmlns:a16="http://schemas.microsoft.com/office/drawing/2014/main" id="{A5CB8CA5-CC1E-1A4A-9345-98FE73610C71}"/>
              </a:ext>
            </a:extLst>
          </p:cNvPr>
          <p:cNvSpPr>
            <a:spLocks noGrp="1"/>
          </p:cNvSpPr>
          <p:nvPr>
            <p:ph type="sldNum" sz="quarter" idx="12"/>
          </p:nvPr>
        </p:nvSpPr>
        <p:spPr/>
        <p:txBody>
          <a:bodyPr/>
          <a:lstStyle/>
          <a:p>
            <a:fld id="{030B3B20-CC52-4CD8-891A-1FEA1205BD2C}" type="slidenum">
              <a:rPr lang="en-US" smtClean="0"/>
              <a:pPr/>
              <a:t>13</a:t>
            </a:fld>
            <a:endParaRPr lang="en-US" dirty="0"/>
          </a:p>
        </p:txBody>
      </p:sp>
    </p:spTree>
    <p:extLst>
      <p:ext uri="{BB962C8B-B14F-4D97-AF65-F5344CB8AC3E}">
        <p14:creationId xmlns:p14="http://schemas.microsoft.com/office/powerpoint/2010/main" val="100152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4E9B153-36F7-C645-8AD3-18736C2C778F}"/>
              </a:ext>
            </a:extLst>
          </p:cNvPr>
          <p:cNvSpPr>
            <a:spLocks noGrp="1"/>
          </p:cNvSpPr>
          <p:nvPr>
            <p:ph type="sldNum" sz="quarter" idx="12"/>
          </p:nvPr>
        </p:nvSpPr>
        <p:spPr/>
        <p:txBody>
          <a:bodyPr/>
          <a:lstStyle/>
          <a:p>
            <a:fld id="{030B3B20-CC52-4CD8-891A-1FEA1205BD2C}" type="slidenum">
              <a:rPr lang="en-US" smtClean="0"/>
              <a:pPr/>
              <a:t>14</a:t>
            </a:fld>
            <a:endParaRPr lang="en-US" dirty="0"/>
          </a:p>
        </p:txBody>
      </p:sp>
      <p:sp>
        <p:nvSpPr>
          <p:cNvPr id="5" name="TextBox 4">
            <a:extLst>
              <a:ext uri="{FF2B5EF4-FFF2-40B4-BE49-F238E27FC236}">
                <a16:creationId xmlns:a16="http://schemas.microsoft.com/office/drawing/2014/main" id="{355B55E9-82F0-7645-BCF7-C4B1525D71CB}"/>
              </a:ext>
            </a:extLst>
          </p:cNvPr>
          <p:cNvSpPr txBox="1"/>
          <p:nvPr/>
        </p:nvSpPr>
        <p:spPr>
          <a:xfrm>
            <a:off x="3456122" y="2721114"/>
            <a:ext cx="4633993" cy="707886"/>
          </a:xfrm>
          <a:prstGeom prst="rect">
            <a:avLst/>
          </a:prstGeom>
          <a:noFill/>
        </p:spPr>
        <p:txBody>
          <a:bodyPr wrap="square" rtlCol="0">
            <a:spAutoFit/>
          </a:bodyPr>
          <a:lstStyle/>
          <a:p>
            <a:r>
              <a:rPr lang="en-US" sz="4000" dirty="0"/>
              <a:t>Additional Examples</a:t>
            </a:r>
          </a:p>
        </p:txBody>
      </p:sp>
    </p:spTree>
    <p:extLst>
      <p:ext uri="{BB962C8B-B14F-4D97-AF65-F5344CB8AC3E}">
        <p14:creationId xmlns:p14="http://schemas.microsoft.com/office/powerpoint/2010/main" val="20744567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4E9B153-36F7-C645-8AD3-18736C2C778F}"/>
              </a:ext>
            </a:extLst>
          </p:cNvPr>
          <p:cNvSpPr>
            <a:spLocks noGrp="1"/>
          </p:cNvSpPr>
          <p:nvPr>
            <p:ph type="sldNum" sz="quarter" idx="12"/>
          </p:nvPr>
        </p:nvSpPr>
        <p:spPr/>
        <p:txBody>
          <a:bodyPr/>
          <a:lstStyle/>
          <a:p>
            <a:fld id="{030B3B20-CC52-4CD8-891A-1FEA1205BD2C}" type="slidenum">
              <a:rPr lang="en-US" smtClean="0"/>
              <a:pPr/>
              <a:t>15</a:t>
            </a:fld>
            <a:endParaRPr lang="en-US" dirty="0"/>
          </a:p>
        </p:txBody>
      </p:sp>
      <p:grpSp>
        <p:nvGrpSpPr>
          <p:cNvPr id="69" name="Group 68">
            <a:extLst>
              <a:ext uri="{FF2B5EF4-FFF2-40B4-BE49-F238E27FC236}">
                <a16:creationId xmlns:a16="http://schemas.microsoft.com/office/drawing/2014/main" id="{D94D3C43-CAF6-9044-9F77-BEE954E765B9}"/>
              </a:ext>
            </a:extLst>
          </p:cNvPr>
          <p:cNvGrpSpPr/>
          <p:nvPr/>
        </p:nvGrpSpPr>
        <p:grpSpPr>
          <a:xfrm>
            <a:off x="155729" y="1060082"/>
            <a:ext cx="1865885" cy="3431941"/>
            <a:chOff x="7053281" y="874102"/>
            <a:chExt cx="1865885" cy="3431941"/>
          </a:xfrm>
        </p:grpSpPr>
        <p:sp>
          <p:nvSpPr>
            <p:cNvPr id="35" name="TextBox 34">
              <a:extLst>
                <a:ext uri="{FF2B5EF4-FFF2-40B4-BE49-F238E27FC236}">
                  <a16:creationId xmlns:a16="http://schemas.microsoft.com/office/drawing/2014/main" id="{061BCA48-F7AB-DB4E-9F71-F6E68997C435}"/>
                </a:ext>
              </a:extLst>
            </p:cNvPr>
            <p:cNvSpPr txBox="1"/>
            <p:nvPr/>
          </p:nvSpPr>
          <p:spPr>
            <a:xfrm>
              <a:off x="7177161" y="3113577"/>
              <a:ext cx="541813" cy="369332"/>
            </a:xfrm>
            <a:prstGeom prst="rect">
              <a:avLst/>
            </a:prstGeom>
            <a:noFill/>
            <a:ln w="12700">
              <a:solidFill>
                <a:schemeClr val="tx1"/>
              </a:solidFill>
            </a:ln>
          </p:spPr>
          <p:txBody>
            <a:bodyPr wrap="square" rtlCol="0">
              <a:spAutoFit/>
            </a:bodyPr>
            <a:lstStyle/>
            <a:p>
              <a:pPr algn="ctr"/>
              <a:r>
                <a:rPr lang="en-US" dirty="0"/>
                <a:t>X</a:t>
              </a:r>
            </a:p>
          </p:txBody>
        </p:sp>
        <p:grpSp>
          <p:nvGrpSpPr>
            <p:cNvPr id="36" name="Group 35">
              <a:extLst>
                <a:ext uri="{FF2B5EF4-FFF2-40B4-BE49-F238E27FC236}">
                  <a16:creationId xmlns:a16="http://schemas.microsoft.com/office/drawing/2014/main" id="{7E65A3A0-43E5-5541-8249-F18C91D5AF0D}"/>
                </a:ext>
              </a:extLst>
            </p:cNvPr>
            <p:cNvGrpSpPr/>
            <p:nvPr/>
          </p:nvGrpSpPr>
          <p:grpSpPr>
            <a:xfrm>
              <a:off x="7610328" y="874102"/>
              <a:ext cx="659613" cy="486923"/>
              <a:chOff x="7035192" y="3966625"/>
              <a:chExt cx="507284" cy="532435"/>
            </a:xfrm>
          </p:grpSpPr>
          <p:sp>
            <p:nvSpPr>
              <p:cNvPr id="42" name="TextBox 41">
                <a:extLst>
                  <a:ext uri="{FF2B5EF4-FFF2-40B4-BE49-F238E27FC236}">
                    <a16:creationId xmlns:a16="http://schemas.microsoft.com/office/drawing/2014/main" id="{9F7CF5C2-7B39-324D-BD8A-9D123B22589D}"/>
                  </a:ext>
                </a:extLst>
              </p:cNvPr>
              <p:cNvSpPr txBox="1"/>
              <p:nvPr/>
            </p:nvSpPr>
            <p:spPr>
              <a:xfrm>
                <a:off x="7107643" y="4057120"/>
                <a:ext cx="389536" cy="403853"/>
              </a:xfrm>
              <a:prstGeom prst="rect">
                <a:avLst/>
              </a:prstGeom>
              <a:noFill/>
            </p:spPr>
            <p:txBody>
              <a:bodyPr wrap="square" rtlCol="0">
                <a:spAutoFit/>
              </a:bodyPr>
              <a:lstStyle/>
              <a:p>
                <a:pPr algn="ctr"/>
                <a:r>
                  <a:rPr lang="en-US" dirty="0"/>
                  <a:t>A</a:t>
                </a:r>
              </a:p>
            </p:txBody>
          </p:sp>
          <p:sp>
            <p:nvSpPr>
              <p:cNvPr id="43" name="Decision 42">
                <a:extLst>
                  <a:ext uri="{FF2B5EF4-FFF2-40B4-BE49-F238E27FC236}">
                    <a16:creationId xmlns:a16="http://schemas.microsoft.com/office/drawing/2014/main" id="{ABCC4583-0731-7044-AB07-FDBFE98F6501}"/>
                  </a:ext>
                </a:extLst>
              </p:cNvPr>
              <p:cNvSpPr/>
              <p:nvPr/>
            </p:nvSpPr>
            <p:spPr>
              <a:xfrm>
                <a:off x="7035192" y="3966625"/>
                <a:ext cx="507284" cy="532435"/>
              </a:xfrm>
              <a:prstGeom prst="flowChartDecision">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38" name="Straight Arrow Connector 37">
              <a:extLst>
                <a:ext uri="{FF2B5EF4-FFF2-40B4-BE49-F238E27FC236}">
                  <a16:creationId xmlns:a16="http://schemas.microsoft.com/office/drawing/2014/main" id="{5FD05CC4-158F-484C-AD24-60BCC1A05D53}"/>
                </a:ext>
              </a:extLst>
            </p:cNvPr>
            <p:cNvCxnSpPr>
              <a:cxnSpLocks/>
            </p:cNvCxnSpPr>
            <p:nvPr/>
          </p:nvCxnSpPr>
          <p:spPr>
            <a:xfrm flipH="1">
              <a:off x="7462746" y="2932021"/>
              <a:ext cx="404822" cy="18033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A0A54D79-2F71-D343-988C-6F82A8FE9B96}"/>
                </a:ext>
              </a:extLst>
            </p:cNvPr>
            <p:cNvCxnSpPr>
              <a:cxnSpLocks/>
            </p:cNvCxnSpPr>
            <p:nvPr/>
          </p:nvCxnSpPr>
          <p:spPr>
            <a:xfrm>
              <a:off x="7868719" y="2923370"/>
              <a:ext cx="404822" cy="18033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56277FAC-F647-744B-86E2-2A5E9D719AAF}"/>
                </a:ext>
              </a:extLst>
            </p:cNvPr>
            <p:cNvSpPr txBox="1"/>
            <p:nvPr/>
          </p:nvSpPr>
          <p:spPr>
            <a:xfrm>
              <a:off x="7386947" y="2676487"/>
              <a:ext cx="425668" cy="369332"/>
            </a:xfrm>
            <a:prstGeom prst="rect">
              <a:avLst/>
            </a:prstGeom>
            <a:noFill/>
          </p:spPr>
          <p:txBody>
            <a:bodyPr wrap="square" rtlCol="0">
              <a:spAutoFit/>
            </a:bodyPr>
            <a:lstStyle/>
            <a:p>
              <a:r>
                <a:rPr lang="en-US" dirty="0"/>
                <a:t>1</a:t>
              </a:r>
            </a:p>
          </p:txBody>
        </p:sp>
        <p:sp>
          <p:nvSpPr>
            <p:cNvPr id="12" name="TextBox 11">
              <a:extLst>
                <a:ext uri="{FF2B5EF4-FFF2-40B4-BE49-F238E27FC236}">
                  <a16:creationId xmlns:a16="http://schemas.microsoft.com/office/drawing/2014/main" id="{178C4E1B-C28E-1A48-BA0B-5429AE955DD3}"/>
                </a:ext>
              </a:extLst>
            </p:cNvPr>
            <p:cNvSpPr txBox="1"/>
            <p:nvPr/>
          </p:nvSpPr>
          <p:spPr>
            <a:xfrm>
              <a:off x="8089528" y="2717543"/>
              <a:ext cx="425668" cy="369332"/>
            </a:xfrm>
            <a:prstGeom prst="rect">
              <a:avLst/>
            </a:prstGeom>
            <a:noFill/>
          </p:spPr>
          <p:txBody>
            <a:bodyPr wrap="square" rtlCol="0">
              <a:spAutoFit/>
            </a:bodyPr>
            <a:lstStyle/>
            <a:p>
              <a:r>
                <a:rPr lang="en-US" dirty="0"/>
                <a:t>0</a:t>
              </a:r>
            </a:p>
          </p:txBody>
        </p:sp>
        <p:sp>
          <p:nvSpPr>
            <p:cNvPr id="13" name="TextBox 12">
              <a:extLst>
                <a:ext uri="{FF2B5EF4-FFF2-40B4-BE49-F238E27FC236}">
                  <a16:creationId xmlns:a16="http://schemas.microsoft.com/office/drawing/2014/main" id="{F8CDBA3A-3D31-A342-B3E6-6003BE8551B7}"/>
                </a:ext>
              </a:extLst>
            </p:cNvPr>
            <p:cNvSpPr txBox="1"/>
            <p:nvPr/>
          </p:nvSpPr>
          <p:spPr>
            <a:xfrm>
              <a:off x="7491701" y="1175472"/>
              <a:ext cx="425668" cy="369332"/>
            </a:xfrm>
            <a:prstGeom prst="rect">
              <a:avLst/>
            </a:prstGeom>
            <a:noFill/>
          </p:spPr>
          <p:txBody>
            <a:bodyPr wrap="square" rtlCol="0">
              <a:spAutoFit/>
            </a:bodyPr>
            <a:lstStyle/>
            <a:p>
              <a:r>
                <a:rPr lang="en-US" dirty="0"/>
                <a:t>1</a:t>
              </a:r>
            </a:p>
          </p:txBody>
        </p:sp>
        <p:sp>
          <p:nvSpPr>
            <p:cNvPr id="14" name="TextBox 13">
              <a:extLst>
                <a:ext uri="{FF2B5EF4-FFF2-40B4-BE49-F238E27FC236}">
                  <a16:creationId xmlns:a16="http://schemas.microsoft.com/office/drawing/2014/main" id="{FF62BB4D-D1C2-5C4F-BF30-EA870763EC81}"/>
                </a:ext>
              </a:extLst>
            </p:cNvPr>
            <p:cNvSpPr txBox="1"/>
            <p:nvPr/>
          </p:nvSpPr>
          <p:spPr>
            <a:xfrm>
              <a:off x="8200992" y="1163500"/>
              <a:ext cx="425668" cy="369332"/>
            </a:xfrm>
            <a:prstGeom prst="rect">
              <a:avLst/>
            </a:prstGeom>
            <a:noFill/>
          </p:spPr>
          <p:txBody>
            <a:bodyPr wrap="square" rtlCol="0">
              <a:spAutoFit/>
            </a:bodyPr>
            <a:lstStyle/>
            <a:p>
              <a:r>
                <a:rPr lang="en-US" dirty="0"/>
                <a:t>0</a:t>
              </a:r>
            </a:p>
          </p:txBody>
        </p:sp>
        <p:sp>
          <p:nvSpPr>
            <p:cNvPr id="15" name="TextBox 14">
              <a:extLst>
                <a:ext uri="{FF2B5EF4-FFF2-40B4-BE49-F238E27FC236}">
                  <a16:creationId xmlns:a16="http://schemas.microsoft.com/office/drawing/2014/main" id="{DCEB5FF6-C3BC-4441-89B2-CFC1DDFF8C43}"/>
                </a:ext>
              </a:extLst>
            </p:cNvPr>
            <p:cNvSpPr txBox="1"/>
            <p:nvPr/>
          </p:nvSpPr>
          <p:spPr>
            <a:xfrm>
              <a:off x="7053281" y="2060612"/>
              <a:ext cx="425668" cy="369332"/>
            </a:xfrm>
            <a:prstGeom prst="rect">
              <a:avLst/>
            </a:prstGeom>
            <a:noFill/>
          </p:spPr>
          <p:txBody>
            <a:bodyPr wrap="square" rtlCol="0">
              <a:spAutoFit/>
            </a:bodyPr>
            <a:lstStyle/>
            <a:p>
              <a:r>
                <a:rPr lang="en-US" dirty="0"/>
                <a:t>1</a:t>
              </a:r>
            </a:p>
          </p:txBody>
        </p:sp>
        <p:sp>
          <p:nvSpPr>
            <p:cNvPr id="16" name="TextBox 15">
              <a:extLst>
                <a:ext uri="{FF2B5EF4-FFF2-40B4-BE49-F238E27FC236}">
                  <a16:creationId xmlns:a16="http://schemas.microsoft.com/office/drawing/2014/main" id="{24E623EF-2203-7B40-94F0-09ABA2B99AF7}"/>
                </a:ext>
              </a:extLst>
            </p:cNvPr>
            <p:cNvSpPr txBox="1"/>
            <p:nvPr/>
          </p:nvSpPr>
          <p:spPr>
            <a:xfrm>
              <a:off x="7452323" y="2091505"/>
              <a:ext cx="425668" cy="369332"/>
            </a:xfrm>
            <a:prstGeom prst="rect">
              <a:avLst/>
            </a:prstGeom>
            <a:noFill/>
          </p:spPr>
          <p:txBody>
            <a:bodyPr wrap="square" rtlCol="0">
              <a:spAutoFit/>
            </a:bodyPr>
            <a:lstStyle/>
            <a:p>
              <a:r>
                <a:rPr lang="en-US" dirty="0"/>
                <a:t>0</a:t>
              </a:r>
            </a:p>
          </p:txBody>
        </p:sp>
        <p:grpSp>
          <p:nvGrpSpPr>
            <p:cNvPr id="44" name="Group 43">
              <a:extLst>
                <a:ext uri="{FF2B5EF4-FFF2-40B4-BE49-F238E27FC236}">
                  <a16:creationId xmlns:a16="http://schemas.microsoft.com/office/drawing/2014/main" id="{1DC26D42-5C2C-DA40-991C-2C8F60FD391E}"/>
                </a:ext>
              </a:extLst>
            </p:cNvPr>
            <p:cNvGrpSpPr/>
            <p:nvPr/>
          </p:nvGrpSpPr>
          <p:grpSpPr>
            <a:xfrm>
              <a:off x="8031456" y="1545691"/>
              <a:ext cx="659613" cy="486923"/>
              <a:chOff x="7035192" y="3966625"/>
              <a:chExt cx="507284" cy="532435"/>
            </a:xfrm>
          </p:grpSpPr>
          <p:sp>
            <p:nvSpPr>
              <p:cNvPr id="45" name="TextBox 44">
                <a:extLst>
                  <a:ext uri="{FF2B5EF4-FFF2-40B4-BE49-F238E27FC236}">
                    <a16:creationId xmlns:a16="http://schemas.microsoft.com/office/drawing/2014/main" id="{5803560C-FA90-5C49-A57E-12FAB22A40AF}"/>
                  </a:ext>
                </a:extLst>
              </p:cNvPr>
              <p:cNvSpPr txBox="1"/>
              <p:nvPr/>
            </p:nvSpPr>
            <p:spPr>
              <a:xfrm>
                <a:off x="7107643" y="4057120"/>
                <a:ext cx="389536" cy="403853"/>
              </a:xfrm>
              <a:prstGeom prst="rect">
                <a:avLst/>
              </a:prstGeom>
              <a:noFill/>
            </p:spPr>
            <p:txBody>
              <a:bodyPr wrap="square" rtlCol="0">
                <a:spAutoFit/>
              </a:bodyPr>
              <a:lstStyle/>
              <a:p>
                <a:pPr algn="ctr"/>
                <a:r>
                  <a:rPr lang="en-US" dirty="0"/>
                  <a:t>C</a:t>
                </a:r>
              </a:p>
            </p:txBody>
          </p:sp>
          <p:sp>
            <p:nvSpPr>
              <p:cNvPr id="46" name="Decision 45">
                <a:extLst>
                  <a:ext uri="{FF2B5EF4-FFF2-40B4-BE49-F238E27FC236}">
                    <a16:creationId xmlns:a16="http://schemas.microsoft.com/office/drawing/2014/main" id="{3E12FAD6-87A9-8E47-90CA-E3CE1F21D549}"/>
                  </a:ext>
                </a:extLst>
              </p:cNvPr>
              <p:cNvSpPr/>
              <p:nvPr/>
            </p:nvSpPr>
            <p:spPr>
              <a:xfrm>
                <a:off x="7035192" y="3966625"/>
                <a:ext cx="507284" cy="532435"/>
              </a:xfrm>
              <a:prstGeom prst="flowChartDecision">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7" name="Group 46">
              <a:extLst>
                <a:ext uri="{FF2B5EF4-FFF2-40B4-BE49-F238E27FC236}">
                  <a16:creationId xmlns:a16="http://schemas.microsoft.com/office/drawing/2014/main" id="{AFAD335F-3036-6F4A-90D7-5BE7962A9889}"/>
                </a:ext>
              </a:extLst>
            </p:cNvPr>
            <p:cNvGrpSpPr/>
            <p:nvPr/>
          </p:nvGrpSpPr>
          <p:grpSpPr>
            <a:xfrm>
              <a:off x="7570950" y="2431525"/>
              <a:ext cx="659613" cy="486923"/>
              <a:chOff x="7035192" y="3966625"/>
              <a:chExt cx="507284" cy="532435"/>
            </a:xfrm>
          </p:grpSpPr>
          <p:sp>
            <p:nvSpPr>
              <p:cNvPr id="48" name="TextBox 47">
                <a:extLst>
                  <a:ext uri="{FF2B5EF4-FFF2-40B4-BE49-F238E27FC236}">
                    <a16:creationId xmlns:a16="http://schemas.microsoft.com/office/drawing/2014/main" id="{5B923B55-AFD2-B148-9F25-9CC174BAC6F9}"/>
                  </a:ext>
                </a:extLst>
              </p:cNvPr>
              <p:cNvSpPr txBox="1"/>
              <p:nvPr/>
            </p:nvSpPr>
            <p:spPr>
              <a:xfrm>
                <a:off x="7107643" y="4057120"/>
                <a:ext cx="389536" cy="403853"/>
              </a:xfrm>
              <a:prstGeom prst="rect">
                <a:avLst/>
              </a:prstGeom>
              <a:noFill/>
            </p:spPr>
            <p:txBody>
              <a:bodyPr wrap="square" rtlCol="0">
                <a:spAutoFit/>
              </a:bodyPr>
              <a:lstStyle/>
              <a:p>
                <a:pPr algn="ctr"/>
                <a:r>
                  <a:rPr lang="en-US" dirty="0"/>
                  <a:t>D</a:t>
                </a:r>
              </a:p>
            </p:txBody>
          </p:sp>
          <p:sp>
            <p:nvSpPr>
              <p:cNvPr id="49" name="Decision 48">
                <a:extLst>
                  <a:ext uri="{FF2B5EF4-FFF2-40B4-BE49-F238E27FC236}">
                    <a16:creationId xmlns:a16="http://schemas.microsoft.com/office/drawing/2014/main" id="{15C5B758-D57D-A049-8D2B-F139E7EAA26C}"/>
                  </a:ext>
                </a:extLst>
              </p:cNvPr>
              <p:cNvSpPr/>
              <p:nvPr/>
            </p:nvSpPr>
            <p:spPr>
              <a:xfrm>
                <a:off x="7035192" y="3966625"/>
                <a:ext cx="507284" cy="532435"/>
              </a:xfrm>
              <a:prstGeom prst="flowChartDecision">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0" name="Group 49">
              <a:extLst>
                <a:ext uri="{FF2B5EF4-FFF2-40B4-BE49-F238E27FC236}">
                  <a16:creationId xmlns:a16="http://schemas.microsoft.com/office/drawing/2014/main" id="{1917BDEE-E251-EE45-A329-3C99C302DB1A}"/>
                </a:ext>
              </a:extLst>
            </p:cNvPr>
            <p:cNvGrpSpPr/>
            <p:nvPr/>
          </p:nvGrpSpPr>
          <p:grpSpPr>
            <a:xfrm>
              <a:off x="7177161" y="1549726"/>
              <a:ext cx="659613" cy="486923"/>
              <a:chOff x="7035192" y="3966625"/>
              <a:chExt cx="507284" cy="532435"/>
            </a:xfrm>
          </p:grpSpPr>
          <p:sp>
            <p:nvSpPr>
              <p:cNvPr id="51" name="TextBox 50">
                <a:extLst>
                  <a:ext uri="{FF2B5EF4-FFF2-40B4-BE49-F238E27FC236}">
                    <a16:creationId xmlns:a16="http://schemas.microsoft.com/office/drawing/2014/main" id="{F5B1BCCE-6932-F84C-8F16-D63B4F17A982}"/>
                  </a:ext>
                </a:extLst>
              </p:cNvPr>
              <p:cNvSpPr txBox="1"/>
              <p:nvPr/>
            </p:nvSpPr>
            <p:spPr>
              <a:xfrm>
                <a:off x="7107643" y="4057120"/>
                <a:ext cx="389536" cy="403853"/>
              </a:xfrm>
              <a:prstGeom prst="rect">
                <a:avLst/>
              </a:prstGeom>
              <a:noFill/>
            </p:spPr>
            <p:txBody>
              <a:bodyPr wrap="square" rtlCol="0">
                <a:spAutoFit/>
              </a:bodyPr>
              <a:lstStyle/>
              <a:p>
                <a:pPr algn="ctr"/>
                <a:r>
                  <a:rPr lang="en-US" dirty="0"/>
                  <a:t>B</a:t>
                </a:r>
              </a:p>
            </p:txBody>
          </p:sp>
          <p:sp>
            <p:nvSpPr>
              <p:cNvPr id="52" name="Decision 51">
                <a:extLst>
                  <a:ext uri="{FF2B5EF4-FFF2-40B4-BE49-F238E27FC236}">
                    <a16:creationId xmlns:a16="http://schemas.microsoft.com/office/drawing/2014/main" id="{23A4FAB2-F535-5643-9774-46116755C63A}"/>
                  </a:ext>
                </a:extLst>
              </p:cNvPr>
              <p:cNvSpPr/>
              <p:nvPr/>
            </p:nvSpPr>
            <p:spPr>
              <a:xfrm>
                <a:off x="7035192" y="3966625"/>
                <a:ext cx="507284" cy="532435"/>
              </a:xfrm>
              <a:prstGeom prst="flowChartDecision">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53" name="Straight Arrow Connector 52">
              <a:extLst>
                <a:ext uri="{FF2B5EF4-FFF2-40B4-BE49-F238E27FC236}">
                  <a16:creationId xmlns:a16="http://schemas.microsoft.com/office/drawing/2014/main" id="{CC4A3497-ABFB-C848-8345-748BAE2844FC}"/>
                </a:ext>
              </a:extLst>
            </p:cNvPr>
            <p:cNvCxnSpPr>
              <a:cxnSpLocks/>
            </p:cNvCxnSpPr>
            <p:nvPr/>
          </p:nvCxnSpPr>
          <p:spPr>
            <a:xfrm flipH="1">
              <a:off x="7502124" y="1365352"/>
              <a:ext cx="404822" cy="18033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E0F1BF7C-1A55-354A-B374-F94151A64297}"/>
                </a:ext>
              </a:extLst>
            </p:cNvPr>
            <p:cNvCxnSpPr>
              <a:cxnSpLocks/>
            </p:cNvCxnSpPr>
            <p:nvPr/>
          </p:nvCxnSpPr>
          <p:spPr>
            <a:xfrm>
              <a:off x="7956441" y="1356524"/>
              <a:ext cx="404822" cy="18033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6AE6AF4C-FEA1-E741-97C2-4073D49B55AF}"/>
                </a:ext>
              </a:extLst>
            </p:cNvPr>
            <p:cNvCxnSpPr>
              <a:cxnSpLocks/>
              <a:endCxn id="49" idx="0"/>
            </p:cNvCxnSpPr>
            <p:nvPr/>
          </p:nvCxnSpPr>
          <p:spPr>
            <a:xfrm>
              <a:off x="7491936" y="2051730"/>
              <a:ext cx="408821" cy="37979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8C912E08-6434-C440-9103-25FC11C88E16}"/>
                </a:ext>
              </a:extLst>
            </p:cNvPr>
            <p:cNvCxnSpPr>
              <a:cxnSpLocks/>
            </p:cNvCxnSpPr>
            <p:nvPr/>
          </p:nvCxnSpPr>
          <p:spPr>
            <a:xfrm flipH="1">
              <a:off x="7940134" y="2051729"/>
              <a:ext cx="408821" cy="37979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FA0E44C9-2B42-D942-AA07-6135277C1173}"/>
                </a:ext>
              </a:extLst>
            </p:cNvPr>
            <p:cNvSpPr txBox="1"/>
            <p:nvPr/>
          </p:nvSpPr>
          <p:spPr>
            <a:xfrm>
              <a:off x="8031456" y="3132692"/>
              <a:ext cx="541813" cy="369332"/>
            </a:xfrm>
            <a:prstGeom prst="rect">
              <a:avLst/>
            </a:prstGeom>
            <a:noFill/>
            <a:ln w="12700">
              <a:solidFill>
                <a:schemeClr val="tx1"/>
              </a:solidFill>
            </a:ln>
          </p:spPr>
          <p:txBody>
            <a:bodyPr wrap="square" rtlCol="0">
              <a:spAutoFit/>
            </a:bodyPr>
            <a:lstStyle/>
            <a:p>
              <a:pPr algn="ctr"/>
              <a:r>
                <a:rPr lang="en-US" dirty="0"/>
                <a:t>Y</a:t>
              </a:r>
            </a:p>
          </p:txBody>
        </p:sp>
        <p:cxnSp>
          <p:nvCxnSpPr>
            <p:cNvPr id="58" name="Straight Arrow Connector 57">
              <a:extLst>
                <a:ext uri="{FF2B5EF4-FFF2-40B4-BE49-F238E27FC236}">
                  <a16:creationId xmlns:a16="http://schemas.microsoft.com/office/drawing/2014/main" id="{A62D5F76-6C57-E441-AEF1-0C95796DEAC6}"/>
                </a:ext>
              </a:extLst>
            </p:cNvPr>
            <p:cNvCxnSpPr>
              <a:cxnSpLocks/>
            </p:cNvCxnSpPr>
            <p:nvPr/>
          </p:nvCxnSpPr>
          <p:spPr>
            <a:xfrm flipH="1">
              <a:off x="8031456" y="3503376"/>
              <a:ext cx="241789" cy="43333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D64F6DA7-A9D6-294A-8E30-31F009B6AA93}"/>
                </a:ext>
              </a:extLst>
            </p:cNvPr>
            <p:cNvCxnSpPr>
              <a:cxnSpLocks/>
            </p:cNvCxnSpPr>
            <p:nvPr/>
          </p:nvCxnSpPr>
          <p:spPr>
            <a:xfrm>
              <a:off x="7454557" y="3482909"/>
              <a:ext cx="241789" cy="43333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1" name="TextBox 60">
              <a:extLst>
                <a:ext uri="{FF2B5EF4-FFF2-40B4-BE49-F238E27FC236}">
                  <a16:creationId xmlns:a16="http://schemas.microsoft.com/office/drawing/2014/main" id="{DCF8DE9B-DEAD-8E43-A000-B746A95C8B35}"/>
                </a:ext>
              </a:extLst>
            </p:cNvPr>
            <p:cNvSpPr txBox="1"/>
            <p:nvPr/>
          </p:nvSpPr>
          <p:spPr>
            <a:xfrm>
              <a:off x="7555066" y="3936711"/>
              <a:ext cx="541813" cy="369332"/>
            </a:xfrm>
            <a:prstGeom prst="rect">
              <a:avLst/>
            </a:prstGeom>
            <a:noFill/>
            <a:ln w="12700">
              <a:solidFill>
                <a:schemeClr val="tx1"/>
              </a:solidFill>
            </a:ln>
          </p:spPr>
          <p:txBody>
            <a:bodyPr wrap="square" rtlCol="0">
              <a:spAutoFit/>
            </a:bodyPr>
            <a:lstStyle/>
            <a:p>
              <a:pPr algn="ctr"/>
              <a:r>
                <a:rPr lang="en-US" dirty="0"/>
                <a:t>Z</a:t>
              </a:r>
            </a:p>
          </p:txBody>
        </p:sp>
        <p:cxnSp>
          <p:nvCxnSpPr>
            <p:cNvPr id="62" name="Straight Arrow Connector 61">
              <a:extLst>
                <a:ext uri="{FF2B5EF4-FFF2-40B4-BE49-F238E27FC236}">
                  <a16:creationId xmlns:a16="http://schemas.microsoft.com/office/drawing/2014/main" id="{31E590B2-BBCA-1C43-B769-EADB7C4F7862}"/>
                </a:ext>
              </a:extLst>
            </p:cNvPr>
            <p:cNvCxnSpPr>
              <a:cxnSpLocks/>
            </p:cNvCxnSpPr>
            <p:nvPr/>
          </p:nvCxnSpPr>
          <p:spPr>
            <a:xfrm flipH="1">
              <a:off x="7286317" y="1948126"/>
              <a:ext cx="40717" cy="115558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D710B2EE-C3D1-2B43-84A2-5562C29C89B9}"/>
                </a:ext>
              </a:extLst>
            </p:cNvPr>
            <p:cNvCxnSpPr>
              <a:cxnSpLocks/>
            </p:cNvCxnSpPr>
            <p:nvPr/>
          </p:nvCxnSpPr>
          <p:spPr>
            <a:xfrm flipH="1">
              <a:off x="8493498" y="1962617"/>
              <a:ext cx="40717" cy="115558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7" name="TextBox 66">
              <a:extLst>
                <a:ext uri="{FF2B5EF4-FFF2-40B4-BE49-F238E27FC236}">
                  <a16:creationId xmlns:a16="http://schemas.microsoft.com/office/drawing/2014/main" id="{7B876004-E1F6-2946-BB7C-0B98FB3F6A4D}"/>
                </a:ext>
              </a:extLst>
            </p:cNvPr>
            <p:cNvSpPr txBox="1"/>
            <p:nvPr/>
          </p:nvSpPr>
          <p:spPr>
            <a:xfrm>
              <a:off x="8078659" y="2104394"/>
              <a:ext cx="425668" cy="369332"/>
            </a:xfrm>
            <a:prstGeom prst="rect">
              <a:avLst/>
            </a:prstGeom>
            <a:noFill/>
          </p:spPr>
          <p:txBody>
            <a:bodyPr wrap="square" rtlCol="0">
              <a:spAutoFit/>
            </a:bodyPr>
            <a:lstStyle/>
            <a:p>
              <a:r>
                <a:rPr lang="en-US" dirty="0"/>
                <a:t>1</a:t>
              </a:r>
            </a:p>
          </p:txBody>
        </p:sp>
        <p:sp>
          <p:nvSpPr>
            <p:cNvPr id="68" name="TextBox 67">
              <a:extLst>
                <a:ext uri="{FF2B5EF4-FFF2-40B4-BE49-F238E27FC236}">
                  <a16:creationId xmlns:a16="http://schemas.microsoft.com/office/drawing/2014/main" id="{BB4016C4-83EA-C144-AE4C-9F8A668E0F29}"/>
                </a:ext>
              </a:extLst>
            </p:cNvPr>
            <p:cNvSpPr txBox="1"/>
            <p:nvPr/>
          </p:nvSpPr>
          <p:spPr>
            <a:xfrm>
              <a:off x="8493498" y="2058577"/>
              <a:ext cx="425668" cy="369332"/>
            </a:xfrm>
            <a:prstGeom prst="rect">
              <a:avLst/>
            </a:prstGeom>
            <a:noFill/>
          </p:spPr>
          <p:txBody>
            <a:bodyPr wrap="square" rtlCol="0">
              <a:spAutoFit/>
            </a:bodyPr>
            <a:lstStyle/>
            <a:p>
              <a:r>
                <a:rPr lang="en-US" dirty="0"/>
                <a:t>0</a:t>
              </a:r>
            </a:p>
          </p:txBody>
        </p:sp>
      </p:grpSp>
      <p:graphicFrame>
        <p:nvGraphicFramePr>
          <p:cNvPr id="70" name="Table 10">
            <a:extLst>
              <a:ext uri="{FF2B5EF4-FFF2-40B4-BE49-F238E27FC236}">
                <a16:creationId xmlns:a16="http://schemas.microsoft.com/office/drawing/2014/main" id="{EC9112C8-79F3-0C40-8DAB-4B6FA333E5A4}"/>
              </a:ext>
            </a:extLst>
          </p:cNvPr>
          <p:cNvGraphicFramePr>
            <a:graphicFrameLocks noGrp="1"/>
          </p:cNvGraphicFramePr>
          <p:nvPr>
            <p:extLst>
              <p:ext uri="{D42A27DB-BD31-4B8C-83A1-F6EECF244321}">
                <p14:modId xmlns:p14="http://schemas.microsoft.com/office/powerpoint/2010/main" val="1150390866"/>
              </p:ext>
            </p:extLst>
          </p:nvPr>
        </p:nvGraphicFramePr>
        <p:xfrm>
          <a:off x="1997553" y="848244"/>
          <a:ext cx="10079832" cy="2600706"/>
        </p:xfrm>
        <a:graphic>
          <a:graphicData uri="http://schemas.openxmlformats.org/drawingml/2006/table">
            <a:tbl>
              <a:tblPr firstRow="1" bandRow="1">
                <a:tableStyleId>{5C22544A-7EE6-4342-B048-85BDC9FD1C3A}</a:tableStyleId>
              </a:tblPr>
              <a:tblGrid>
                <a:gridCol w="5090216">
                  <a:extLst>
                    <a:ext uri="{9D8B030D-6E8A-4147-A177-3AD203B41FA5}">
                      <a16:colId xmlns:a16="http://schemas.microsoft.com/office/drawing/2014/main" val="1723385682"/>
                    </a:ext>
                  </a:extLst>
                </a:gridCol>
                <a:gridCol w="4989616">
                  <a:extLst>
                    <a:ext uri="{9D8B030D-6E8A-4147-A177-3AD203B41FA5}">
                      <a16:colId xmlns:a16="http://schemas.microsoft.com/office/drawing/2014/main" val="3457287865"/>
                    </a:ext>
                  </a:extLst>
                </a:gridCol>
              </a:tblGrid>
              <a:tr h="370840">
                <a:tc>
                  <a:txBody>
                    <a:bodyPr/>
                    <a:lstStyle/>
                    <a:p>
                      <a:r>
                        <a:rPr lang="en-US" dirty="0"/>
                        <a:t>Forward (path &amp; flags)</a:t>
                      </a:r>
                    </a:p>
                  </a:txBody>
                  <a:tcPr/>
                </a:tc>
                <a:tc>
                  <a:txBody>
                    <a:bodyPr/>
                    <a:lstStyle/>
                    <a:p>
                      <a:r>
                        <a:rPr lang="en-US" dirty="0"/>
                        <a:t>Backward (path &amp; flags)</a:t>
                      </a:r>
                    </a:p>
                  </a:txBody>
                  <a:tcPr/>
                </a:tc>
                <a:extLst>
                  <a:ext uri="{0D108BD9-81ED-4DB2-BD59-A6C34878D82A}">
                    <a16:rowId xmlns:a16="http://schemas.microsoft.com/office/drawing/2014/main" val="1015662826"/>
                  </a:ext>
                </a:extLst>
              </a:tr>
              <a:tr h="370840">
                <a:tc>
                  <a:txBody>
                    <a:bodyPr/>
                    <a:lstStyle/>
                    <a:p>
                      <a:r>
                        <a:rPr lang="en-US" sz="1800" dirty="0"/>
                        <a:t>A, B, X, Z; B</a:t>
                      </a:r>
                      <a:r>
                        <a:rPr lang="en-US" sz="1800" baseline="-25000" dirty="0"/>
                        <a:t>f</a:t>
                      </a:r>
                      <a:r>
                        <a:rPr lang="en-US" sz="1800" dirty="0"/>
                        <a:t>(A) = B</a:t>
                      </a:r>
                      <a:r>
                        <a:rPr lang="en-US" sz="1800" baseline="-25000" dirty="0"/>
                        <a:t>f</a:t>
                      </a:r>
                      <a:r>
                        <a:rPr lang="en-US" sz="1800" dirty="0"/>
                        <a:t>(B) = 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A, B, D; B</a:t>
                      </a:r>
                      <a:r>
                        <a:rPr lang="en-US" sz="1800" baseline="-25000" dirty="0"/>
                        <a:t>f</a:t>
                      </a:r>
                      <a:r>
                        <a:rPr lang="en-US" sz="1800" dirty="0"/>
                        <a:t>(A) = 1,  B</a:t>
                      </a:r>
                      <a:r>
                        <a:rPr lang="en-US" sz="1800" baseline="-25000" dirty="0"/>
                        <a:t>f</a:t>
                      </a:r>
                      <a:r>
                        <a:rPr lang="en-US" sz="1800" dirty="0"/>
                        <a:t>(B) = 0</a:t>
                      </a:r>
                    </a:p>
                  </a:txBody>
                  <a:tcPr/>
                </a:tc>
                <a:extLst>
                  <a:ext uri="{0D108BD9-81ED-4DB2-BD59-A6C34878D82A}">
                    <a16:rowId xmlns:a16="http://schemas.microsoft.com/office/drawing/2014/main" val="305261656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A, B, D, X, Z; B</a:t>
                      </a:r>
                      <a:r>
                        <a:rPr lang="en-US" sz="1800" baseline="-25000" dirty="0"/>
                        <a:t>f</a:t>
                      </a:r>
                      <a:r>
                        <a:rPr lang="en-US" sz="1800" dirty="0"/>
                        <a:t>(A) = 1,  B</a:t>
                      </a:r>
                      <a:r>
                        <a:rPr lang="en-US" sz="1800" baseline="-25000" dirty="0"/>
                        <a:t>f</a:t>
                      </a:r>
                      <a:r>
                        <a:rPr lang="en-US" sz="1800" dirty="0"/>
                        <a:t>(B) = 0, B</a:t>
                      </a:r>
                      <a:r>
                        <a:rPr lang="en-US" sz="1800" baseline="-25000" dirty="0"/>
                        <a:t>f</a:t>
                      </a:r>
                      <a:r>
                        <a:rPr lang="en-US" sz="1800" dirty="0"/>
                        <a:t>(D) = 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A, B, D, Y; B</a:t>
                      </a:r>
                      <a:r>
                        <a:rPr lang="en-US" sz="1800" baseline="-25000" dirty="0"/>
                        <a:t>f</a:t>
                      </a:r>
                      <a:r>
                        <a:rPr lang="en-US" sz="1800" dirty="0"/>
                        <a:t>(A) = 1,  B</a:t>
                      </a:r>
                      <a:r>
                        <a:rPr lang="en-US" sz="1800" baseline="-25000" dirty="0"/>
                        <a:t>f</a:t>
                      </a:r>
                      <a:r>
                        <a:rPr lang="en-US" sz="1800" dirty="0"/>
                        <a:t>(B) = 0, B</a:t>
                      </a:r>
                      <a:r>
                        <a:rPr lang="en-US" sz="1800" baseline="-25000" dirty="0"/>
                        <a:t>f</a:t>
                      </a:r>
                      <a:r>
                        <a:rPr lang="en-US" sz="1800" dirty="0"/>
                        <a:t>(D) = 0</a:t>
                      </a:r>
                    </a:p>
                  </a:txBody>
                  <a:tcPr/>
                </a:tc>
                <a:extLst>
                  <a:ext uri="{0D108BD9-81ED-4DB2-BD59-A6C34878D82A}">
                    <a16:rowId xmlns:a16="http://schemas.microsoft.com/office/drawing/2014/main" val="105317207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A, B, D, Y, Z; B</a:t>
                      </a:r>
                      <a:r>
                        <a:rPr lang="en-US" sz="1800" baseline="-25000" dirty="0"/>
                        <a:t>f</a:t>
                      </a:r>
                      <a:r>
                        <a:rPr lang="en-US" sz="1800" dirty="0"/>
                        <a:t>(A) = 1,  B</a:t>
                      </a:r>
                      <a:r>
                        <a:rPr lang="en-US" sz="1800" baseline="-25000" dirty="0"/>
                        <a:t>f</a:t>
                      </a:r>
                      <a:r>
                        <a:rPr lang="en-US" sz="1800" dirty="0"/>
                        <a:t>(B) = 0, B</a:t>
                      </a:r>
                      <a:r>
                        <a:rPr lang="en-US" sz="1800" baseline="-25000" dirty="0"/>
                        <a:t>f</a:t>
                      </a:r>
                      <a:r>
                        <a:rPr lang="en-US" sz="1800" dirty="0"/>
                        <a:t>(D) = 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A, C; B</a:t>
                      </a:r>
                      <a:r>
                        <a:rPr lang="en-US" sz="1800" baseline="-25000" dirty="0"/>
                        <a:t>f</a:t>
                      </a:r>
                      <a:r>
                        <a:rPr lang="en-US" sz="1800" dirty="0"/>
                        <a:t>(A) = 0,  B</a:t>
                      </a:r>
                      <a:r>
                        <a:rPr lang="en-US" sz="1800" baseline="-25000" dirty="0"/>
                        <a:t>f</a:t>
                      </a:r>
                      <a:r>
                        <a:rPr lang="en-US" sz="1800" dirty="0"/>
                        <a:t>(B) = 0, B</a:t>
                      </a:r>
                      <a:r>
                        <a:rPr lang="en-US" sz="1800" baseline="-25000" dirty="0"/>
                        <a:t>f</a:t>
                      </a:r>
                      <a:r>
                        <a:rPr lang="en-US" sz="1800" dirty="0"/>
                        <a:t>(D) = 0</a:t>
                      </a:r>
                    </a:p>
                  </a:txBody>
                  <a:tcPr/>
                </a:tc>
                <a:extLst>
                  <a:ext uri="{0D108BD9-81ED-4DB2-BD59-A6C34878D82A}">
                    <a16:rowId xmlns:a16="http://schemas.microsoft.com/office/drawing/2014/main" val="379407434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A, C, D, X, Z; B</a:t>
                      </a:r>
                      <a:r>
                        <a:rPr lang="en-US" sz="1800" baseline="-25000" dirty="0"/>
                        <a:t>f</a:t>
                      </a:r>
                      <a:r>
                        <a:rPr lang="en-US" sz="1800" dirty="0"/>
                        <a:t>(A) = 0,  B</a:t>
                      </a:r>
                      <a:r>
                        <a:rPr lang="en-US" sz="1800" baseline="-25000" dirty="0"/>
                        <a:t>f</a:t>
                      </a:r>
                      <a:r>
                        <a:rPr lang="en-US" sz="1800" dirty="0"/>
                        <a:t>(B) = 0, B</a:t>
                      </a:r>
                      <a:r>
                        <a:rPr lang="en-US" sz="1800" baseline="-25000" dirty="0"/>
                        <a:t>f</a:t>
                      </a:r>
                      <a:r>
                        <a:rPr lang="en-US" sz="1800" dirty="0"/>
                        <a:t>(C) = 1, B</a:t>
                      </a:r>
                      <a:r>
                        <a:rPr lang="en-US" sz="1800" baseline="-25000" dirty="0"/>
                        <a:t>f</a:t>
                      </a:r>
                      <a:r>
                        <a:rPr lang="en-US" sz="1800" dirty="0"/>
                        <a:t>(D) = 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A, C, D, Y; B</a:t>
                      </a:r>
                      <a:r>
                        <a:rPr lang="en-US" sz="1800" baseline="-25000" dirty="0"/>
                        <a:t>f</a:t>
                      </a:r>
                      <a:r>
                        <a:rPr lang="en-US" sz="1800" dirty="0"/>
                        <a:t>(A) = 0,  B</a:t>
                      </a:r>
                      <a:r>
                        <a:rPr lang="en-US" sz="1800" baseline="-25000" dirty="0"/>
                        <a:t>f</a:t>
                      </a:r>
                      <a:r>
                        <a:rPr lang="en-US" sz="1800" dirty="0"/>
                        <a:t>(B) = 0, B</a:t>
                      </a:r>
                      <a:r>
                        <a:rPr lang="en-US" sz="1800" baseline="-25000" dirty="0"/>
                        <a:t>f</a:t>
                      </a:r>
                      <a:r>
                        <a:rPr lang="en-US" sz="1800" dirty="0"/>
                        <a:t>(C) = 1, B</a:t>
                      </a:r>
                      <a:r>
                        <a:rPr lang="en-US" sz="1800" baseline="-25000" dirty="0"/>
                        <a:t>f</a:t>
                      </a:r>
                      <a:r>
                        <a:rPr lang="en-US" sz="1800" dirty="0"/>
                        <a:t>(D) = 0</a:t>
                      </a:r>
                    </a:p>
                  </a:txBody>
                  <a:tcPr/>
                </a:tc>
                <a:extLst>
                  <a:ext uri="{0D108BD9-81ED-4DB2-BD59-A6C34878D82A}">
                    <a16:rowId xmlns:a16="http://schemas.microsoft.com/office/drawing/2014/main" val="16172854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A, C, D, Y, Z; B</a:t>
                      </a:r>
                      <a:r>
                        <a:rPr lang="en-US" sz="1800" baseline="-25000" dirty="0"/>
                        <a:t>f</a:t>
                      </a:r>
                      <a:r>
                        <a:rPr lang="en-US" sz="1800" dirty="0"/>
                        <a:t>(A) = 0,  B</a:t>
                      </a:r>
                      <a:r>
                        <a:rPr lang="en-US" sz="1800" baseline="-25000" dirty="0"/>
                        <a:t>f</a:t>
                      </a:r>
                      <a:r>
                        <a:rPr lang="en-US" sz="1800" dirty="0"/>
                        <a:t>(B) = 0, B</a:t>
                      </a:r>
                      <a:r>
                        <a:rPr lang="en-US" sz="1800" baseline="-25000" dirty="0"/>
                        <a:t>f</a:t>
                      </a:r>
                      <a:r>
                        <a:rPr lang="en-US" sz="1800" dirty="0"/>
                        <a:t>(C) = 1, B</a:t>
                      </a:r>
                      <a:r>
                        <a:rPr lang="en-US" sz="1800" baseline="-25000" dirty="0"/>
                        <a:t>f</a:t>
                      </a:r>
                      <a:r>
                        <a:rPr lang="en-US" sz="1800" dirty="0"/>
                        <a:t>(D) = 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A, C, Y; B</a:t>
                      </a:r>
                      <a:r>
                        <a:rPr lang="en-US" sz="1800" baseline="-25000" dirty="0"/>
                        <a:t>f</a:t>
                      </a:r>
                      <a:r>
                        <a:rPr lang="en-US" sz="1800" dirty="0"/>
                        <a:t>(A) = 0,  B</a:t>
                      </a:r>
                      <a:r>
                        <a:rPr lang="en-US" sz="1800" baseline="-25000" dirty="0"/>
                        <a:t>f</a:t>
                      </a:r>
                      <a:r>
                        <a:rPr lang="en-US" sz="1800" dirty="0"/>
                        <a:t>(B) = 0, B</a:t>
                      </a:r>
                      <a:r>
                        <a:rPr lang="en-US" sz="1800" baseline="-25000" dirty="0"/>
                        <a:t>f</a:t>
                      </a:r>
                      <a:r>
                        <a:rPr lang="en-US" sz="1800" dirty="0"/>
                        <a:t>(C) = 0, B</a:t>
                      </a:r>
                      <a:r>
                        <a:rPr lang="en-US" sz="1800" baseline="-25000" dirty="0"/>
                        <a:t>f</a:t>
                      </a:r>
                      <a:r>
                        <a:rPr lang="en-US" sz="1800" dirty="0"/>
                        <a:t>(D) = 0</a:t>
                      </a:r>
                    </a:p>
                  </a:txBody>
                  <a:tcPr/>
                </a:tc>
                <a:extLst>
                  <a:ext uri="{0D108BD9-81ED-4DB2-BD59-A6C34878D82A}">
                    <a16:rowId xmlns:a16="http://schemas.microsoft.com/office/drawing/2014/main" val="366952798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A, C, Y, Z; B</a:t>
                      </a:r>
                      <a:r>
                        <a:rPr lang="en-US" sz="1800" baseline="-25000" dirty="0"/>
                        <a:t>f</a:t>
                      </a:r>
                      <a:r>
                        <a:rPr lang="en-US" sz="1800" dirty="0"/>
                        <a:t>(A) = 0,  B</a:t>
                      </a:r>
                      <a:r>
                        <a:rPr lang="en-US" sz="1800" baseline="-25000" dirty="0"/>
                        <a:t>f</a:t>
                      </a:r>
                      <a:r>
                        <a:rPr lang="en-US" sz="1800" dirty="0"/>
                        <a:t>(B) = 0, B</a:t>
                      </a:r>
                      <a:r>
                        <a:rPr lang="en-US" sz="1800" baseline="-25000" dirty="0"/>
                        <a:t>f</a:t>
                      </a:r>
                      <a:r>
                        <a:rPr lang="en-US" sz="1800" dirty="0"/>
                        <a:t>(C) = 0, B</a:t>
                      </a:r>
                      <a:r>
                        <a:rPr lang="en-US" sz="1800" baseline="-25000" dirty="0"/>
                        <a:t>f</a:t>
                      </a:r>
                      <a:r>
                        <a:rPr lang="en-US" sz="1800" dirty="0"/>
                        <a:t>(D) = 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Terminate </a:t>
                      </a:r>
                    </a:p>
                  </a:txBody>
                  <a:tcPr/>
                </a:tc>
                <a:extLst>
                  <a:ext uri="{0D108BD9-81ED-4DB2-BD59-A6C34878D82A}">
                    <a16:rowId xmlns:a16="http://schemas.microsoft.com/office/drawing/2014/main" val="473185315"/>
                  </a:ext>
                </a:extLst>
              </a:tr>
            </a:tbl>
          </a:graphicData>
        </a:graphic>
      </p:graphicFrame>
      <p:sp>
        <p:nvSpPr>
          <p:cNvPr id="71" name="TextBox 70">
            <a:extLst>
              <a:ext uri="{FF2B5EF4-FFF2-40B4-BE49-F238E27FC236}">
                <a16:creationId xmlns:a16="http://schemas.microsoft.com/office/drawing/2014/main" id="{7E5B47D5-4F7F-EB46-AAA7-7C4F6ECBFCCC}"/>
              </a:ext>
            </a:extLst>
          </p:cNvPr>
          <p:cNvSpPr txBox="1"/>
          <p:nvPr/>
        </p:nvSpPr>
        <p:spPr>
          <a:xfrm>
            <a:off x="2330536" y="4122691"/>
            <a:ext cx="2216258" cy="2031325"/>
          </a:xfrm>
          <a:prstGeom prst="rect">
            <a:avLst/>
          </a:prstGeom>
          <a:noFill/>
        </p:spPr>
        <p:txBody>
          <a:bodyPr wrap="square" rtlCol="0">
            <a:spAutoFit/>
          </a:bodyPr>
          <a:lstStyle/>
          <a:p>
            <a:r>
              <a:rPr lang="en-US" dirty="0"/>
              <a:t>Paths: </a:t>
            </a:r>
          </a:p>
          <a:p>
            <a:pPr marL="342900" indent="-342900">
              <a:buAutoNum type="arabicPeriod"/>
            </a:pPr>
            <a:r>
              <a:rPr lang="en-US" dirty="0"/>
              <a:t>A, B, X, Z; </a:t>
            </a:r>
          </a:p>
          <a:p>
            <a:pPr marL="342900" indent="-342900">
              <a:buAutoNum type="arabicPeriod"/>
            </a:pPr>
            <a:r>
              <a:rPr lang="en-US" dirty="0"/>
              <a:t>A, B, D, X, Z; </a:t>
            </a:r>
          </a:p>
          <a:p>
            <a:pPr marL="342900" indent="-342900">
              <a:buAutoNum type="arabicPeriod"/>
            </a:pPr>
            <a:r>
              <a:rPr lang="en-US" dirty="0"/>
              <a:t>A, B, D, Y, Z; </a:t>
            </a:r>
          </a:p>
          <a:p>
            <a:pPr marL="342900" indent="-342900">
              <a:buAutoNum type="arabicPeriod"/>
            </a:pPr>
            <a:r>
              <a:rPr lang="en-US" dirty="0"/>
              <a:t>A, C, D, X, Z; </a:t>
            </a:r>
          </a:p>
          <a:p>
            <a:pPr marL="342900" indent="-342900">
              <a:buAutoNum type="arabicPeriod"/>
            </a:pPr>
            <a:r>
              <a:rPr lang="en-US" dirty="0"/>
              <a:t>A, C, D, Y, Z; </a:t>
            </a:r>
          </a:p>
          <a:p>
            <a:pPr marL="342900" indent="-342900">
              <a:buAutoNum type="arabicPeriod"/>
            </a:pPr>
            <a:r>
              <a:rPr lang="en-US" dirty="0"/>
              <a:t>A, C, Y, Z; </a:t>
            </a:r>
          </a:p>
        </p:txBody>
      </p:sp>
      <p:sp>
        <p:nvSpPr>
          <p:cNvPr id="72" name="Down Arrow 71">
            <a:extLst>
              <a:ext uri="{FF2B5EF4-FFF2-40B4-BE49-F238E27FC236}">
                <a16:creationId xmlns:a16="http://schemas.microsoft.com/office/drawing/2014/main" id="{2B40A41C-AEF3-DF45-A9AF-9EF1E89E20BB}"/>
              </a:ext>
            </a:extLst>
          </p:cNvPr>
          <p:cNvSpPr/>
          <p:nvPr/>
        </p:nvSpPr>
        <p:spPr>
          <a:xfrm>
            <a:off x="2634712" y="3668889"/>
            <a:ext cx="480447" cy="40268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175443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4E9B153-36F7-C645-8AD3-18736C2C778F}"/>
              </a:ext>
            </a:extLst>
          </p:cNvPr>
          <p:cNvSpPr>
            <a:spLocks noGrp="1"/>
          </p:cNvSpPr>
          <p:nvPr>
            <p:ph type="sldNum" sz="quarter" idx="12"/>
          </p:nvPr>
        </p:nvSpPr>
        <p:spPr/>
        <p:txBody>
          <a:bodyPr/>
          <a:lstStyle/>
          <a:p>
            <a:fld id="{030B3B20-CC52-4CD8-891A-1FEA1205BD2C}" type="slidenum">
              <a:rPr lang="en-US" smtClean="0"/>
              <a:pPr/>
              <a:t>16</a:t>
            </a:fld>
            <a:endParaRPr lang="en-US" dirty="0"/>
          </a:p>
        </p:txBody>
      </p:sp>
      <p:sp>
        <p:nvSpPr>
          <p:cNvPr id="71" name="TextBox 70">
            <a:extLst>
              <a:ext uri="{FF2B5EF4-FFF2-40B4-BE49-F238E27FC236}">
                <a16:creationId xmlns:a16="http://schemas.microsoft.com/office/drawing/2014/main" id="{7E5B47D5-4F7F-EB46-AAA7-7C4F6ECBFCCC}"/>
              </a:ext>
            </a:extLst>
          </p:cNvPr>
          <p:cNvSpPr txBox="1"/>
          <p:nvPr/>
        </p:nvSpPr>
        <p:spPr>
          <a:xfrm>
            <a:off x="3482222" y="812726"/>
            <a:ext cx="7403397" cy="3139321"/>
          </a:xfrm>
          <a:prstGeom prst="rect">
            <a:avLst/>
          </a:prstGeom>
          <a:noFill/>
        </p:spPr>
        <p:txBody>
          <a:bodyPr wrap="square" rtlCol="0">
            <a:spAutoFit/>
          </a:bodyPr>
          <a:lstStyle/>
          <a:p>
            <a:r>
              <a:rPr lang="en-US" dirty="0"/>
              <a:t>Paths: </a:t>
            </a:r>
          </a:p>
          <a:p>
            <a:pPr marL="342900" indent="-342900">
              <a:buAutoNum type="arabicPeriod"/>
            </a:pPr>
            <a:r>
              <a:rPr lang="en-US" dirty="0"/>
              <a:t>C1, a1, C3, a3, C4, a5</a:t>
            </a:r>
          </a:p>
          <a:p>
            <a:pPr marL="342900" indent="-342900">
              <a:buFontTx/>
              <a:buAutoNum type="arabicPeriod"/>
            </a:pPr>
            <a:r>
              <a:rPr lang="en-US" dirty="0"/>
              <a:t>C1, a1, C3, a3, C4, a6</a:t>
            </a:r>
          </a:p>
          <a:p>
            <a:pPr marL="342900" indent="-342900">
              <a:buFontTx/>
              <a:buAutoNum type="arabicPeriod"/>
            </a:pPr>
            <a:r>
              <a:rPr lang="en-US" dirty="0"/>
              <a:t>C1, a1, C3, a4, C4, a5</a:t>
            </a:r>
          </a:p>
          <a:p>
            <a:pPr marL="342900" indent="-342900">
              <a:buFontTx/>
              <a:buAutoNum type="arabicPeriod"/>
            </a:pPr>
            <a:r>
              <a:rPr lang="en-US" dirty="0"/>
              <a:t>C1, a1, C3, a4, C4, a6</a:t>
            </a:r>
          </a:p>
          <a:p>
            <a:pPr marL="342900" indent="-342900">
              <a:buFontTx/>
              <a:buAutoNum type="arabicPeriod"/>
            </a:pPr>
            <a:r>
              <a:rPr lang="en-US" dirty="0"/>
              <a:t>C1, C2, a2, C3, a3, C4, a5</a:t>
            </a:r>
          </a:p>
          <a:p>
            <a:pPr marL="342900" indent="-342900">
              <a:buFontTx/>
              <a:buAutoNum type="arabicPeriod"/>
            </a:pPr>
            <a:r>
              <a:rPr lang="en-US" dirty="0"/>
              <a:t>C1, C2, a2, C3, a3, C4, a6</a:t>
            </a:r>
          </a:p>
          <a:p>
            <a:pPr marL="342900" indent="-342900">
              <a:buFontTx/>
              <a:buAutoNum type="arabicPeriod"/>
            </a:pPr>
            <a:r>
              <a:rPr lang="en-US" dirty="0"/>
              <a:t>C1, C2, a2, C3, a4, C4, a5</a:t>
            </a:r>
          </a:p>
          <a:p>
            <a:pPr marL="342900" indent="-342900">
              <a:buFontTx/>
              <a:buAutoNum type="arabicPeriod"/>
            </a:pPr>
            <a:r>
              <a:rPr lang="en-US" dirty="0"/>
              <a:t>C1, C2, a2, C3, a4, C4, a6</a:t>
            </a:r>
          </a:p>
          <a:p>
            <a:pPr marL="342900" indent="-342900">
              <a:buFontTx/>
              <a:buAutoNum type="arabicPeriod"/>
            </a:pPr>
            <a:r>
              <a:rPr lang="en-US" dirty="0"/>
              <a:t>C1, C2, a4, C4, a5</a:t>
            </a:r>
          </a:p>
          <a:p>
            <a:pPr marL="342900" indent="-342900">
              <a:buFontTx/>
              <a:buAutoNum type="arabicPeriod"/>
            </a:pPr>
            <a:r>
              <a:rPr lang="en-US" dirty="0"/>
              <a:t>C1, C2, a4, C4, a5</a:t>
            </a:r>
          </a:p>
        </p:txBody>
      </p:sp>
      <p:grpSp>
        <p:nvGrpSpPr>
          <p:cNvPr id="41" name="Group 40">
            <a:extLst>
              <a:ext uri="{FF2B5EF4-FFF2-40B4-BE49-F238E27FC236}">
                <a16:creationId xmlns:a16="http://schemas.microsoft.com/office/drawing/2014/main" id="{DE4884FE-B7AE-DD49-AAF5-D5083BF2061C}"/>
              </a:ext>
            </a:extLst>
          </p:cNvPr>
          <p:cNvGrpSpPr/>
          <p:nvPr/>
        </p:nvGrpSpPr>
        <p:grpSpPr>
          <a:xfrm>
            <a:off x="868027" y="1096369"/>
            <a:ext cx="1733960" cy="4088479"/>
            <a:chOff x="9706600" y="1057864"/>
            <a:chExt cx="1733960" cy="4088479"/>
          </a:xfrm>
        </p:grpSpPr>
        <p:grpSp>
          <p:nvGrpSpPr>
            <p:cNvPr id="59" name="Group 58">
              <a:extLst>
                <a:ext uri="{FF2B5EF4-FFF2-40B4-BE49-F238E27FC236}">
                  <a16:creationId xmlns:a16="http://schemas.microsoft.com/office/drawing/2014/main" id="{06094C27-4DDA-664E-AF04-9CCCC2066AD5}"/>
                </a:ext>
              </a:extLst>
            </p:cNvPr>
            <p:cNvGrpSpPr/>
            <p:nvPr/>
          </p:nvGrpSpPr>
          <p:grpSpPr>
            <a:xfrm>
              <a:off x="9706600" y="1057864"/>
              <a:ext cx="1733960" cy="4088479"/>
              <a:chOff x="3389707" y="2005642"/>
              <a:chExt cx="1733960" cy="4088479"/>
            </a:xfrm>
          </p:grpSpPr>
          <p:grpSp>
            <p:nvGrpSpPr>
              <p:cNvPr id="78" name="Group 77">
                <a:extLst>
                  <a:ext uri="{FF2B5EF4-FFF2-40B4-BE49-F238E27FC236}">
                    <a16:creationId xmlns:a16="http://schemas.microsoft.com/office/drawing/2014/main" id="{74ACE107-9DEB-AA4E-8387-2F6FA6382D9E}"/>
                  </a:ext>
                </a:extLst>
              </p:cNvPr>
              <p:cNvGrpSpPr/>
              <p:nvPr/>
            </p:nvGrpSpPr>
            <p:grpSpPr>
              <a:xfrm>
                <a:off x="3389707" y="2005642"/>
                <a:ext cx="1733960" cy="3422641"/>
                <a:chOff x="848980" y="1346024"/>
                <a:chExt cx="1733960" cy="3422641"/>
              </a:xfrm>
            </p:grpSpPr>
            <p:grpSp>
              <p:nvGrpSpPr>
                <p:cNvPr id="84" name="Group 83">
                  <a:extLst>
                    <a:ext uri="{FF2B5EF4-FFF2-40B4-BE49-F238E27FC236}">
                      <a16:creationId xmlns:a16="http://schemas.microsoft.com/office/drawing/2014/main" id="{A3D492DB-8E92-2E44-B3C3-9C0F9897257C}"/>
                    </a:ext>
                  </a:extLst>
                </p:cNvPr>
                <p:cNvGrpSpPr/>
                <p:nvPr/>
              </p:nvGrpSpPr>
              <p:grpSpPr>
                <a:xfrm>
                  <a:off x="848980" y="1346024"/>
                  <a:ext cx="1389502" cy="3422641"/>
                  <a:chOff x="3758923" y="1611267"/>
                  <a:chExt cx="1389502" cy="3422641"/>
                </a:xfrm>
              </p:grpSpPr>
              <p:sp>
                <p:nvSpPr>
                  <p:cNvPr id="88" name="TextBox 87">
                    <a:extLst>
                      <a:ext uri="{FF2B5EF4-FFF2-40B4-BE49-F238E27FC236}">
                        <a16:creationId xmlns:a16="http://schemas.microsoft.com/office/drawing/2014/main" id="{468CC576-F253-EA40-9BA0-BFBE7E55FCE4}"/>
                      </a:ext>
                    </a:extLst>
                  </p:cNvPr>
                  <p:cNvSpPr txBox="1"/>
                  <p:nvPr/>
                </p:nvSpPr>
                <p:spPr>
                  <a:xfrm>
                    <a:off x="4051646" y="1611267"/>
                    <a:ext cx="462846" cy="369332"/>
                  </a:xfrm>
                  <a:prstGeom prst="rect">
                    <a:avLst/>
                  </a:prstGeom>
                  <a:noFill/>
                  <a:ln>
                    <a:solidFill>
                      <a:schemeClr val="tx1"/>
                    </a:solidFill>
                  </a:ln>
                </p:spPr>
                <p:txBody>
                  <a:bodyPr wrap="square" rtlCol="0">
                    <a:spAutoFit/>
                  </a:bodyPr>
                  <a:lstStyle/>
                  <a:p>
                    <a:r>
                      <a:rPr lang="en-US" dirty="0"/>
                      <a:t>C1</a:t>
                    </a:r>
                  </a:p>
                </p:txBody>
              </p:sp>
              <p:cxnSp>
                <p:nvCxnSpPr>
                  <p:cNvPr id="89" name="Straight Arrow Connector 88">
                    <a:extLst>
                      <a:ext uri="{FF2B5EF4-FFF2-40B4-BE49-F238E27FC236}">
                        <a16:creationId xmlns:a16="http://schemas.microsoft.com/office/drawing/2014/main" id="{CB2B3AD5-7CC8-3A46-BC68-93149836B8A6}"/>
                      </a:ext>
                    </a:extLst>
                  </p:cNvPr>
                  <p:cNvCxnSpPr>
                    <a:cxnSpLocks/>
                  </p:cNvCxnSpPr>
                  <p:nvPr/>
                </p:nvCxnSpPr>
                <p:spPr>
                  <a:xfrm flipH="1">
                    <a:off x="3935395" y="1975834"/>
                    <a:ext cx="198699" cy="67767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0" name="TextBox 89">
                    <a:extLst>
                      <a:ext uri="{FF2B5EF4-FFF2-40B4-BE49-F238E27FC236}">
                        <a16:creationId xmlns:a16="http://schemas.microsoft.com/office/drawing/2014/main" id="{207BC91C-318B-DD43-9814-36936357CF37}"/>
                      </a:ext>
                    </a:extLst>
                  </p:cNvPr>
                  <p:cNvSpPr txBox="1"/>
                  <p:nvPr/>
                </p:nvSpPr>
                <p:spPr>
                  <a:xfrm>
                    <a:off x="4063730" y="4664576"/>
                    <a:ext cx="554176" cy="369332"/>
                  </a:xfrm>
                  <a:prstGeom prst="rect">
                    <a:avLst/>
                  </a:prstGeom>
                  <a:noFill/>
                  <a:ln>
                    <a:solidFill>
                      <a:schemeClr val="tx1"/>
                    </a:solidFill>
                  </a:ln>
                </p:spPr>
                <p:txBody>
                  <a:bodyPr wrap="square" rtlCol="0">
                    <a:spAutoFit/>
                  </a:bodyPr>
                  <a:lstStyle/>
                  <a:p>
                    <a:pPr algn="ctr"/>
                    <a:r>
                      <a:rPr lang="en-US" dirty="0"/>
                      <a:t>C4</a:t>
                    </a:r>
                  </a:p>
                </p:txBody>
              </p:sp>
              <p:sp>
                <p:nvSpPr>
                  <p:cNvPr id="91" name="TextBox 90">
                    <a:extLst>
                      <a:ext uri="{FF2B5EF4-FFF2-40B4-BE49-F238E27FC236}">
                        <a16:creationId xmlns:a16="http://schemas.microsoft.com/office/drawing/2014/main" id="{A99092C0-184D-9C40-AD0B-0F7D4B7F4EE1}"/>
                      </a:ext>
                    </a:extLst>
                  </p:cNvPr>
                  <p:cNvSpPr txBox="1"/>
                  <p:nvPr/>
                </p:nvSpPr>
                <p:spPr>
                  <a:xfrm>
                    <a:off x="4685579" y="2243430"/>
                    <a:ext cx="462846" cy="369332"/>
                  </a:xfrm>
                  <a:prstGeom prst="rect">
                    <a:avLst/>
                  </a:prstGeom>
                  <a:noFill/>
                  <a:ln>
                    <a:solidFill>
                      <a:schemeClr val="tx1"/>
                    </a:solidFill>
                  </a:ln>
                </p:spPr>
                <p:txBody>
                  <a:bodyPr wrap="square" rtlCol="0">
                    <a:spAutoFit/>
                  </a:bodyPr>
                  <a:lstStyle/>
                  <a:p>
                    <a:r>
                      <a:rPr lang="en-US" dirty="0"/>
                      <a:t>C2</a:t>
                    </a:r>
                  </a:p>
                </p:txBody>
              </p:sp>
              <p:sp>
                <p:nvSpPr>
                  <p:cNvPr id="92" name="TextBox 91">
                    <a:extLst>
                      <a:ext uri="{FF2B5EF4-FFF2-40B4-BE49-F238E27FC236}">
                        <a16:creationId xmlns:a16="http://schemas.microsoft.com/office/drawing/2014/main" id="{C46C199A-C20B-9745-91CD-65F23EF1C5AC}"/>
                      </a:ext>
                    </a:extLst>
                  </p:cNvPr>
                  <p:cNvSpPr txBox="1"/>
                  <p:nvPr/>
                </p:nvSpPr>
                <p:spPr>
                  <a:xfrm>
                    <a:off x="3781526" y="2653508"/>
                    <a:ext cx="462846" cy="369332"/>
                  </a:xfrm>
                  <a:prstGeom prst="rect">
                    <a:avLst/>
                  </a:prstGeom>
                  <a:noFill/>
                  <a:ln>
                    <a:solidFill>
                      <a:schemeClr val="tx1"/>
                    </a:solidFill>
                  </a:ln>
                </p:spPr>
                <p:txBody>
                  <a:bodyPr wrap="square" rtlCol="0">
                    <a:spAutoFit/>
                  </a:bodyPr>
                  <a:lstStyle/>
                  <a:p>
                    <a:r>
                      <a:rPr lang="en-US" dirty="0"/>
                      <a:t>a1</a:t>
                    </a:r>
                  </a:p>
                </p:txBody>
              </p:sp>
              <p:cxnSp>
                <p:nvCxnSpPr>
                  <p:cNvPr id="93" name="Straight Arrow Connector 92">
                    <a:extLst>
                      <a:ext uri="{FF2B5EF4-FFF2-40B4-BE49-F238E27FC236}">
                        <a16:creationId xmlns:a16="http://schemas.microsoft.com/office/drawing/2014/main" id="{1951CF1E-9111-D349-B8A2-6EE05BE22A7F}"/>
                      </a:ext>
                    </a:extLst>
                  </p:cNvPr>
                  <p:cNvCxnSpPr>
                    <a:cxnSpLocks/>
                    <a:endCxn id="91" idx="0"/>
                  </p:cNvCxnSpPr>
                  <p:nvPr/>
                </p:nvCxnSpPr>
                <p:spPr>
                  <a:xfrm>
                    <a:off x="4417691" y="1975834"/>
                    <a:ext cx="499311" cy="26759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4" name="TextBox 93">
                    <a:extLst>
                      <a:ext uri="{FF2B5EF4-FFF2-40B4-BE49-F238E27FC236}">
                        <a16:creationId xmlns:a16="http://schemas.microsoft.com/office/drawing/2014/main" id="{6E0D4E08-B15C-8D4F-B5CA-9B8DE52BE6B5}"/>
                      </a:ext>
                    </a:extLst>
                  </p:cNvPr>
                  <p:cNvSpPr txBox="1"/>
                  <p:nvPr/>
                </p:nvSpPr>
                <p:spPr>
                  <a:xfrm>
                    <a:off x="4099191" y="3316390"/>
                    <a:ext cx="462846" cy="369332"/>
                  </a:xfrm>
                  <a:prstGeom prst="rect">
                    <a:avLst/>
                  </a:prstGeom>
                  <a:noFill/>
                  <a:ln>
                    <a:solidFill>
                      <a:schemeClr val="tx1"/>
                    </a:solidFill>
                  </a:ln>
                </p:spPr>
                <p:txBody>
                  <a:bodyPr wrap="square" rtlCol="0">
                    <a:spAutoFit/>
                  </a:bodyPr>
                  <a:lstStyle/>
                  <a:p>
                    <a:r>
                      <a:rPr lang="en-US" dirty="0"/>
                      <a:t>C3</a:t>
                    </a:r>
                  </a:p>
                </p:txBody>
              </p:sp>
              <p:cxnSp>
                <p:nvCxnSpPr>
                  <p:cNvPr id="95" name="Straight Arrow Connector 94">
                    <a:extLst>
                      <a:ext uri="{FF2B5EF4-FFF2-40B4-BE49-F238E27FC236}">
                        <a16:creationId xmlns:a16="http://schemas.microsoft.com/office/drawing/2014/main" id="{6D53AFE5-7DB7-8C4A-AF0B-753E4389231E}"/>
                      </a:ext>
                    </a:extLst>
                  </p:cNvPr>
                  <p:cNvCxnSpPr>
                    <a:cxnSpLocks/>
                  </p:cNvCxnSpPr>
                  <p:nvPr/>
                </p:nvCxnSpPr>
                <p:spPr>
                  <a:xfrm>
                    <a:off x="3955218" y="3040199"/>
                    <a:ext cx="265716" cy="27933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AF453FA3-82E6-EF4B-A2C7-C4B8809D1533}"/>
                      </a:ext>
                    </a:extLst>
                  </p:cNvPr>
                  <p:cNvCxnSpPr>
                    <a:cxnSpLocks/>
                    <a:stCxn id="91" idx="2"/>
                    <a:endCxn id="79" idx="0"/>
                  </p:cNvCxnSpPr>
                  <p:nvPr/>
                </p:nvCxnSpPr>
                <p:spPr>
                  <a:xfrm>
                    <a:off x="4917002" y="2612762"/>
                    <a:ext cx="33164" cy="32958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97" name="Group 96">
                    <a:extLst>
                      <a:ext uri="{FF2B5EF4-FFF2-40B4-BE49-F238E27FC236}">
                        <a16:creationId xmlns:a16="http://schemas.microsoft.com/office/drawing/2014/main" id="{1DBB7FE7-A7BE-1E49-B3A5-7B64EDADA3BE}"/>
                      </a:ext>
                    </a:extLst>
                  </p:cNvPr>
                  <p:cNvGrpSpPr/>
                  <p:nvPr/>
                </p:nvGrpSpPr>
                <p:grpSpPr>
                  <a:xfrm>
                    <a:off x="3758923" y="3711033"/>
                    <a:ext cx="1121614" cy="950978"/>
                    <a:chOff x="5835984" y="4104205"/>
                    <a:chExt cx="1121614" cy="950978"/>
                  </a:xfrm>
                </p:grpSpPr>
                <p:cxnSp>
                  <p:nvCxnSpPr>
                    <p:cNvPr id="98" name="Straight Arrow Connector 97">
                      <a:extLst>
                        <a:ext uri="{FF2B5EF4-FFF2-40B4-BE49-F238E27FC236}">
                          <a16:creationId xmlns:a16="http://schemas.microsoft.com/office/drawing/2014/main" id="{18BE2355-7341-1C48-850A-5787631C2A7D}"/>
                        </a:ext>
                      </a:extLst>
                    </p:cNvPr>
                    <p:cNvCxnSpPr>
                      <a:cxnSpLocks/>
                    </p:cNvCxnSpPr>
                    <p:nvPr/>
                  </p:nvCxnSpPr>
                  <p:spPr>
                    <a:xfrm flipH="1">
                      <a:off x="5989852" y="4109814"/>
                      <a:ext cx="265716" cy="27933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9" name="TextBox 98">
                      <a:extLst>
                        <a:ext uri="{FF2B5EF4-FFF2-40B4-BE49-F238E27FC236}">
                          <a16:creationId xmlns:a16="http://schemas.microsoft.com/office/drawing/2014/main" id="{8DC8C389-659B-7E41-B742-3A0322DD4ABA}"/>
                        </a:ext>
                      </a:extLst>
                    </p:cNvPr>
                    <p:cNvSpPr txBox="1"/>
                    <p:nvPr/>
                  </p:nvSpPr>
                  <p:spPr>
                    <a:xfrm>
                      <a:off x="6494752" y="4364030"/>
                      <a:ext cx="462846" cy="369332"/>
                    </a:xfrm>
                    <a:prstGeom prst="rect">
                      <a:avLst/>
                    </a:prstGeom>
                    <a:noFill/>
                    <a:ln>
                      <a:solidFill>
                        <a:schemeClr val="tx1"/>
                      </a:solidFill>
                    </a:ln>
                  </p:spPr>
                  <p:txBody>
                    <a:bodyPr wrap="square" rtlCol="0">
                      <a:spAutoFit/>
                    </a:bodyPr>
                    <a:lstStyle/>
                    <a:p>
                      <a:r>
                        <a:rPr lang="en-US" dirty="0"/>
                        <a:t>a4</a:t>
                      </a:r>
                    </a:p>
                  </p:txBody>
                </p:sp>
                <p:sp>
                  <p:nvSpPr>
                    <p:cNvPr id="100" name="TextBox 99">
                      <a:extLst>
                        <a:ext uri="{FF2B5EF4-FFF2-40B4-BE49-F238E27FC236}">
                          <a16:creationId xmlns:a16="http://schemas.microsoft.com/office/drawing/2014/main" id="{1833F12D-B9CF-EA43-BA51-C9B3CD8EABBE}"/>
                        </a:ext>
                      </a:extLst>
                    </p:cNvPr>
                    <p:cNvSpPr txBox="1"/>
                    <p:nvPr/>
                  </p:nvSpPr>
                  <p:spPr>
                    <a:xfrm>
                      <a:off x="5835984" y="4389153"/>
                      <a:ext cx="462846" cy="369332"/>
                    </a:xfrm>
                    <a:prstGeom prst="rect">
                      <a:avLst/>
                    </a:prstGeom>
                    <a:noFill/>
                    <a:ln>
                      <a:solidFill>
                        <a:schemeClr val="tx1"/>
                      </a:solidFill>
                    </a:ln>
                  </p:spPr>
                  <p:txBody>
                    <a:bodyPr wrap="square" rtlCol="0">
                      <a:spAutoFit/>
                    </a:bodyPr>
                    <a:lstStyle/>
                    <a:p>
                      <a:r>
                        <a:rPr lang="en-US" dirty="0"/>
                        <a:t>a3</a:t>
                      </a:r>
                    </a:p>
                  </p:txBody>
                </p:sp>
                <p:cxnSp>
                  <p:nvCxnSpPr>
                    <p:cNvPr id="101" name="Straight Arrow Connector 100">
                      <a:extLst>
                        <a:ext uri="{FF2B5EF4-FFF2-40B4-BE49-F238E27FC236}">
                          <a16:creationId xmlns:a16="http://schemas.microsoft.com/office/drawing/2014/main" id="{6A0EC0BC-965D-CC43-8D20-0778E0E3E6AA}"/>
                        </a:ext>
                      </a:extLst>
                    </p:cNvPr>
                    <p:cNvCxnSpPr>
                      <a:cxnSpLocks/>
                    </p:cNvCxnSpPr>
                    <p:nvPr/>
                  </p:nvCxnSpPr>
                  <p:spPr>
                    <a:xfrm>
                      <a:off x="6429251" y="4104205"/>
                      <a:ext cx="265716" cy="27933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a:extLst>
                        <a:ext uri="{FF2B5EF4-FFF2-40B4-BE49-F238E27FC236}">
                          <a16:creationId xmlns:a16="http://schemas.microsoft.com/office/drawing/2014/main" id="{93D24B2D-555D-2E43-AD4D-BA718ED040AE}"/>
                        </a:ext>
                      </a:extLst>
                    </p:cNvPr>
                    <p:cNvCxnSpPr>
                      <a:cxnSpLocks/>
                    </p:cNvCxnSpPr>
                    <p:nvPr/>
                  </p:nvCxnSpPr>
                  <p:spPr>
                    <a:xfrm>
                      <a:off x="6009676" y="4775844"/>
                      <a:ext cx="265716" cy="27933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3" name="Straight Arrow Connector 102">
                      <a:extLst>
                        <a:ext uri="{FF2B5EF4-FFF2-40B4-BE49-F238E27FC236}">
                          <a16:creationId xmlns:a16="http://schemas.microsoft.com/office/drawing/2014/main" id="{12A51E90-8BBE-D748-9DB3-7433B90F9F43}"/>
                        </a:ext>
                      </a:extLst>
                    </p:cNvPr>
                    <p:cNvCxnSpPr>
                      <a:cxnSpLocks/>
                      <a:stCxn id="99" idx="2"/>
                    </p:cNvCxnSpPr>
                    <p:nvPr/>
                  </p:nvCxnSpPr>
                  <p:spPr>
                    <a:xfrm flipH="1">
                      <a:off x="6460459" y="4733362"/>
                      <a:ext cx="265716" cy="31282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cxnSp>
              <p:nvCxnSpPr>
                <p:cNvPr id="85" name="Straight Arrow Connector 84">
                  <a:extLst>
                    <a:ext uri="{FF2B5EF4-FFF2-40B4-BE49-F238E27FC236}">
                      <a16:creationId xmlns:a16="http://schemas.microsoft.com/office/drawing/2014/main" id="{A035521B-24BA-3440-B78E-77A8388AB1E1}"/>
                    </a:ext>
                  </a:extLst>
                </p:cNvPr>
                <p:cNvCxnSpPr>
                  <a:cxnSpLocks/>
                </p:cNvCxnSpPr>
                <p:nvPr/>
              </p:nvCxnSpPr>
              <p:spPr>
                <a:xfrm>
                  <a:off x="2205772" y="2347519"/>
                  <a:ext cx="377166" cy="1164599"/>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1E0BF7B9-3EF6-2D4B-A501-50FC565D012E}"/>
                    </a:ext>
                  </a:extLst>
                </p:cNvPr>
                <p:cNvCxnSpPr>
                  <a:cxnSpLocks/>
                </p:cNvCxnSpPr>
                <p:nvPr/>
              </p:nvCxnSpPr>
              <p:spPr>
                <a:xfrm flipH="1">
                  <a:off x="1679541" y="3057943"/>
                  <a:ext cx="196226" cy="25813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id="{D6EE7EEF-5EE0-BB45-AC56-5A4E882C06D0}"/>
                    </a:ext>
                  </a:extLst>
                </p:cNvPr>
                <p:cNvCxnSpPr>
                  <a:cxnSpLocks/>
                  <a:endCxn id="99" idx="3"/>
                </p:cNvCxnSpPr>
                <p:nvPr/>
              </p:nvCxnSpPr>
              <p:spPr>
                <a:xfrm flipH="1">
                  <a:off x="1970594" y="3512118"/>
                  <a:ext cx="612346" cy="37816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79" name="TextBox 78">
                <a:extLst>
                  <a:ext uri="{FF2B5EF4-FFF2-40B4-BE49-F238E27FC236}">
                    <a16:creationId xmlns:a16="http://schemas.microsoft.com/office/drawing/2014/main" id="{C2EEED77-B449-054A-9EB9-FB2F063A3C4E}"/>
                  </a:ext>
                </a:extLst>
              </p:cNvPr>
              <p:cNvSpPr txBox="1"/>
              <p:nvPr/>
            </p:nvSpPr>
            <p:spPr>
              <a:xfrm>
                <a:off x="4349527" y="3336725"/>
                <a:ext cx="462846" cy="369332"/>
              </a:xfrm>
              <a:prstGeom prst="rect">
                <a:avLst/>
              </a:prstGeom>
              <a:noFill/>
              <a:ln>
                <a:solidFill>
                  <a:schemeClr val="tx1"/>
                </a:solidFill>
              </a:ln>
            </p:spPr>
            <p:txBody>
              <a:bodyPr wrap="square" rtlCol="0">
                <a:spAutoFit/>
              </a:bodyPr>
              <a:lstStyle/>
              <a:p>
                <a:r>
                  <a:rPr lang="en-US" dirty="0"/>
                  <a:t>a2</a:t>
                </a:r>
              </a:p>
            </p:txBody>
          </p:sp>
          <p:cxnSp>
            <p:nvCxnSpPr>
              <p:cNvPr id="80" name="Straight Arrow Connector 79">
                <a:extLst>
                  <a:ext uri="{FF2B5EF4-FFF2-40B4-BE49-F238E27FC236}">
                    <a16:creationId xmlns:a16="http://schemas.microsoft.com/office/drawing/2014/main" id="{3A89CB41-93A4-F94E-9282-E7CA62CAC080}"/>
                  </a:ext>
                </a:extLst>
              </p:cNvPr>
              <p:cNvCxnSpPr>
                <a:cxnSpLocks/>
              </p:cNvCxnSpPr>
              <p:nvPr/>
            </p:nvCxnSpPr>
            <p:spPr>
              <a:xfrm flipH="1">
                <a:off x="3580040" y="5445450"/>
                <a:ext cx="265716" cy="27933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1" name="TextBox 80">
                <a:extLst>
                  <a:ext uri="{FF2B5EF4-FFF2-40B4-BE49-F238E27FC236}">
                    <a16:creationId xmlns:a16="http://schemas.microsoft.com/office/drawing/2014/main" id="{1B173ADB-B423-C44B-A723-6D6D6F540E49}"/>
                  </a:ext>
                </a:extLst>
              </p:cNvPr>
              <p:cNvSpPr txBox="1"/>
              <p:nvPr/>
            </p:nvSpPr>
            <p:spPr>
              <a:xfrm>
                <a:off x="4084940" y="5699666"/>
                <a:ext cx="462846" cy="369332"/>
              </a:xfrm>
              <a:prstGeom prst="rect">
                <a:avLst/>
              </a:prstGeom>
              <a:noFill/>
              <a:ln>
                <a:solidFill>
                  <a:schemeClr val="tx1"/>
                </a:solidFill>
              </a:ln>
            </p:spPr>
            <p:txBody>
              <a:bodyPr wrap="square" rtlCol="0">
                <a:spAutoFit/>
              </a:bodyPr>
              <a:lstStyle/>
              <a:p>
                <a:r>
                  <a:rPr lang="en-US" dirty="0"/>
                  <a:t>a6</a:t>
                </a:r>
              </a:p>
            </p:txBody>
          </p:sp>
          <p:sp>
            <p:nvSpPr>
              <p:cNvPr id="82" name="TextBox 81">
                <a:extLst>
                  <a:ext uri="{FF2B5EF4-FFF2-40B4-BE49-F238E27FC236}">
                    <a16:creationId xmlns:a16="http://schemas.microsoft.com/office/drawing/2014/main" id="{EADE05D2-0F9A-154B-8556-3944C4A0A70F}"/>
                  </a:ext>
                </a:extLst>
              </p:cNvPr>
              <p:cNvSpPr txBox="1"/>
              <p:nvPr/>
            </p:nvSpPr>
            <p:spPr>
              <a:xfrm>
                <a:off x="3426172" y="5724789"/>
                <a:ext cx="462846" cy="369332"/>
              </a:xfrm>
              <a:prstGeom prst="rect">
                <a:avLst/>
              </a:prstGeom>
              <a:noFill/>
              <a:ln>
                <a:solidFill>
                  <a:schemeClr val="tx1"/>
                </a:solidFill>
              </a:ln>
            </p:spPr>
            <p:txBody>
              <a:bodyPr wrap="square" rtlCol="0">
                <a:spAutoFit/>
              </a:bodyPr>
              <a:lstStyle/>
              <a:p>
                <a:r>
                  <a:rPr lang="en-US" dirty="0"/>
                  <a:t>a5</a:t>
                </a:r>
              </a:p>
            </p:txBody>
          </p:sp>
          <p:cxnSp>
            <p:nvCxnSpPr>
              <p:cNvPr id="83" name="Straight Arrow Connector 82">
                <a:extLst>
                  <a:ext uri="{FF2B5EF4-FFF2-40B4-BE49-F238E27FC236}">
                    <a16:creationId xmlns:a16="http://schemas.microsoft.com/office/drawing/2014/main" id="{9AA7D91B-2255-0446-80C5-26D4DF2CAC48}"/>
                  </a:ext>
                </a:extLst>
              </p:cNvPr>
              <p:cNvCxnSpPr>
                <a:cxnSpLocks/>
              </p:cNvCxnSpPr>
              <p:nvPr/>
            </p:nvCxnSpPr>
            <p:spPr>
              <a:xfrm>
                <a:off x="4019439" y="5439841"/>
                <a:ext cx="265716" cy="27933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63" name="TextBox 62">
              <a:extLst>
                <a:ext uri="{FF2B5EF4-FFF2-40B4-BE49-F238E27FC236}">
                  <a16:creationId xmlns:a16="http://schemas.microsoft.com/office/drawing/2014/main" id="{5B01AED0-0D75-6248-88C1-60D2CB15864E}"/>
                </a:ext>
              </a:extLst>
            </p:cNvPr>
            <p:cNvSpPr txBox="1"/>
            <p:nvPr/>
          </p:nvSpPr>
          <p:spPr>
            <a:xfrm>
              <a:off x="9743065" y="1536241"/>
              <a:ext cx="265716" cy="369332"/>
            </a:xfrm>
            <a:prstGeom prst="rect">
              <a:avLst/>
            </a:prstGeom>
            <a:noFill/>
          </p:spPr>
          <p:txBody>
            <a:bodyPr wrap="square" rtlCol="0">
              <a:spAutoFit/>
            </a:bodyPr>
            <a:lstStyle/>
            <a:p>
              <a:r>
                <a:rPr lang="en-US" dirty="0"/>
                <a:t>1</a:t>
              </a:r>
            </a:p>
          </p:txBody>
        </p:sp>
        <p:sp>
          <p:nvSpPr>
            <p:cNvPr id="64" name="TextBox 63">
              <a:extLst>
                <a:ext uri="{FF2B5EF4-FFF2-40B4-BE49-F238E27FC236}">
                  <a16:creationId xmlns:a16="http://schemas.microsoft.com/office/drawing/2014/main" id="{A3741EBE-C312-4E4D-A30D-90BA15CA5049}"/>
                </a:ext>
              </a:extLst>
            </p:cNvPr>
            <p:cNvSpPr txBox="1"/>
            <p:nvPr/>
          </p:nvSpPr>
          <p:spPr>
            <a:xfrm>
              <a:off x="9747434" y="3045474"/>
              <a:ext cx="265716" cy="369332"/>
            </a:xfrm>
            <a:prstGeom prst="rect">
              <a:avLst/>
            </a:prstGeom>
            <a:noFill/>
          </p:spPr>
          <p:txBody>
            <a:bodyPr wrap="square" rtlCol="0">
              <a:spAutoFit/>
            </a:bodyPr>
            <a:lstStyle/>
            <a:p>
              <a:r>
                <a:rPr lang="en-US" dirty="0"/>
                <a:t>1</a:t>
              </a:r>
            </a:p>
          </p:txBody>
        </p:sp>
        <p:sp>
          <p:nvSpPr>
            <p:cNvPr id="65" name="TextBox 64">
              <a:extLst>
                <a:ext uri="{FF2B5EF4-FFF2-40B4-BE49-F238E27FC236}">
                  <a16:creationId xmlns:a16="http://schemas.microsoft.com/office/drawing/2014/main" id="{8D510EF3-667E-D148-9E24-496AAD37D380}"/>
                </a:ext>
              </a:extLst>
            </p:cNvPr>
            <p:cNvSpPr txBox="1"/>
            <p:nvPr/>
          </p:nvSpPr>
          <p:spPr>
            <a:xfrm>
              <a:off x="9744182" y="4379907"/>
              <a:ext cx="265716" cy="369332"/>
            </a:xfrm>
            <a:prstGeom prst="rect">
              <a:avLst/>
            </a:prstGeom>
            <a:noFill/>
          </p:spPr>
          <p:txBody>
            <a:bodyPr wrap="square" rtlCol="0">
              <a:spAutoFit/>
            </a:bodyPr>
            <a:lstStyle/>
            <a:p>
              <a:r>
                <a:rPr lang="en-US" dirty="0"/>
                <a:t>1</a:t>
              </a:r>
            </a:p>
          </p:txBody>
        </p:sp>
        <p:sp>
          <p:nvSpPr>
            <p:cNvPr id="73" name="TextBox 72">
              <a:extLst>
                <a:ext uri="{FF2B5EF4-FFF2-40B4-BE49-F238E27FC236}">
                  <a16:creationId xmlns:a16="http://schemas.microsoft.com/office/drawing/2014/main" id="{9D1E076A-801B-F746-9E69-DF10566751B5}"/>
                </a:ext>
              </a:extLst>
            </p:cNvPr>
            <p:cNvSpPr txBox="1"/>
            <p:nvPr/>
          </p:nvSpPr>
          <p:spPr>
            <a:xfrm>
              <a:off x="10610676" y="2061658"/>
              <a:ext cx="265716" cy="369332"/>
            </a:xfrm>
            <a:prstGeom prst="rect">
              <a:avLst/>
            </a:prstGeom>
            <a:noFill/>
          </p:spPr>
          <p:txBody>
            <a:bodyPr wrap="square" rtlCol="0">
              <a:spAutoFit/>
            </a:bodyPr>
            <a:lstStyle/>
            <a:p>
              <a:r>
                <a:rPr lang="en-US" dirty="0"/>
                <a:t>1</a:t>
              </a:r>
            </a:p>
          </p:txBody>
        </p:sp>
        <p:sp>
          <p:nvSpPr>
            <p:cNvPr id="74" name="TextBox 73">
              <a:extLst>
                <a:ext uri="{FF2B5EF4-FFF2-40B4-BE49-F238E27FC236}">
                  <a16:creationId xmlns:a16="http://schemas.microsoft.com/office/drawing/2014/main" id="{2DA73EFC-73F8-1947-95B0-9CF3FB5B62C8}"/>
                </a:ext>
              </a:extLst>
            </p:cNvPr>
            <p:cNvSpPr txBox="1"/>
            <p:nvPr/>
          </p:nvSpPr>
          <p:spPr>
            <a:xfrm>
              <a:off x="10430288" y="4402070"/>
              <a:ext cx="265716" cy="369332"/>
            </a:xfrm>
            <a:prstGeom prst="rect">
              <a:avLst/>
            </a:prstGeom>
            <a:noFill/>
          </p:spPr>
          <p:txBody>
            <a:bodyPr wrap="square" rtlCol="0">
              <a:spAutoFit/>
            </a:bodyPr>
            <a:lstStyle/>
            <a:p>
              <a:r>
                <a:rPr lang="en-US" dirty="0"/>
                <a:t>0</a:t>
              </a:r>
            </a:p>
          </p:txBody>
        </p:sp>
        <p:sp>
          <p:nvSpPr>
            <p:cNvPr id="75" name="TextBox 74">
              <a:extLst>
                <a:ext uri="{FF2B5EF4-FFF2-40B4-BE49-F238E27FC236}">
                  <a16:creationId xmlns:a16="http://schemas.microsoft.com/office/drawing/2014/main" id="{FC3F7FDB-0CDB-BE4D-9D5F-3B8C83C63294}"/>
                </a:ext>
              </a:extLst>
            </p:cNvPr>
            <p:cNvSpPr txBox="1"/>
            <p:nvPr/>
          </p:nvSpPr>
          <p:spPr>
            <a:xfrm>
              <a:off x="10388815" y="3073246"/>
              <a:ext cx="265716" cy="369332"/>
            </a:xfrm>
            <a:prstGeom prst="rect">
              <a:avLst/>
            </a:prstGeom>
            <a:noFill/>
          </p:spPr>
          <p:txBody>
            <a:bodyPr wrap="square" rtlCol="0">
              <a:spAutoFit/>
            </a:bodyPr>
            <a:lstStyle/>
            <a:p>
              <a:r>
                <a:rPr lang="en-US" dirty="0"/>
                <a:t>0</a:t>
              </a:r>
            </a:p>
          </p:txBody>
        </p:sp>
        <p:sp>
          <p:nvSpPr>
            <p:cNvPr id="76" name="TextBox 75">
              <a:extLst>
                <a:ext uri="{FF2B5EF4-FFF2-40B4-BE49-F238E27FC236}">
                  <a16:creationId xmlns:a16="http://schemas.microsoft.com/office/drawing/2014/main" id="{06290AC7-93CA-F54F-9ED5-3E1E649E135F}"/>
                </a:ext>
              </a:extLst>
            </p:cNvPr>
            <p:cNvSpPr txBox="1"/>
            <p:nvPr/>
          </p:nvSpPr>
          <p:spPr>
            <a:xfrm>
              <a:off x="11073539" y="2065147"/>
              <a:ext cx="265716" cy="369332"/>
            </a:xfrm>
            <a:prstGeom prst="rect">
              <a:avLst/>
            </a:prstGeom>
            <a:noFill/>
          </p:spPr>
          <p:txBody>
            <a:bodyPr wrap="square" rtlCol="0">
              <a:spAutoFit/>
            </a:bodyPr>
            <a:lstStyle/>
            <a:p>
              <a:r>
                <a:rPr lang="en-US" dirty="0"/>
                <a:t>0</a:t>
              </a:r>
            </a:p>
          </p:txBody>
        </p:sp>
        <p:sp>
          <p:nvSpPr>
            <p:cNvPr id="77" name="TextBox 76">
              <a:extLst>
                <a:ext uri="{FF2B5EF4-FFF2-40B4-BE49-F238E27FC236}">
                  <a16:creationId xmlns:a16="http://schemas.microsoft.com/office/drawing/2014/main" id="{3D7D250F-13C6-474A-BAF5-20A39CD909FB}"/>
                </a:ext>
              </a:extLst>
            </p:cNvPr>
            <p:cNvSpPr txBox="1"/>
            <p:nvPr/>
          </p:nvSpPr>
          <p:spPr>
            <a:xfrm>
              <a:off x="10530566" y="1255837"/>
              <a:ext cx="265716" cy="369332"/>
            </a:xfrm>
            <a:prstGeom prst="rect">
              <a:avLst/>
            </a:prstGeom>
            <a:noFill/>
          </p:spPr>
          <p:txBody>
            <a:bodyPr wrap="square" rtlCol="0">
              <a:spAutoFit/>
            </a:bodyPr>
            <a:lstStyle/>
            <a:p>
              <a:r>
                <a:rPr lang="en-US" dirty="0"/>
                <a:t>0</a:t>
              </a:r>
            </a:p>
          </p:txBody>
        </p:sp>
      </p:grpSp>
      <p:sp>
        <p:nvSpPr>
          <p:cNvPr id="5" name="TextBox 4">
            <a:extLst>
              <a:ext uri="{FF2B5EF4-FFF2-40B4-BE49-F238E27FC236}">
                <a16:creationId xmlns:a16="http://schemas.microsoft.com/office/drawing/2014/main" id="{1308BEDD-EEA4-0842-AC66-C7C5D210AE39}"/>
              </a:ext>
            </a:extLst>
          </p:cNvPr>
          <p:cNvSpPr txBox="1"/>
          <p:nvPr/>
        </p:nvSpPr>
        <p:spPr>
          <a:xfrm>
            <a:off x="2601985" y="4249135"/>
            <a:ext cx="9183615" cy="1938992"/>
          </a:xfrm>
          <a:prstGeom prst="rect">
            <a:avLst/>
          </a:prstGeom>
          <a:noFill/>
        </p:spPr>
        <p:txBody>
          <a:bodyPr wrap="square" rtlCol="0">
            <a:spAutoFit/>
          </a:bodyPr>
          <a:lstStyle/>
          <a:p>
            <a:r>
              <a:rPr lang="en-US" sz="2000" dirty="0"/>
              <a:t>We have given four examples to illustrate how the enumeration algorithm works to generate all paths in a specific order. You can ensure that you understand the algorithm well by working out the four examples without looking at the slides and then check if you get the correct answer by comparing with the respective slides for the examples. This will help you with the homework problems and the exam.  Listening to the lectures and reading the slides is important but </a:t>
            </a:r>
            <a:r>
              <a:rPr lang="en-US" sz="2000"/>
              <a:t>not enough. </a:t>
            </a:r>
            <a:endParaRPr lang="en-US" sz="2000" dirty="0"/>
          </a:p>
        </p:txBody>
      </p:sp>
    </p:spTree>
    <p:extLst>
      <p:ext uri="{BB962C8B-B14F-4D97-AF65-F5344CB8AC3E}">
        <p14:creationId xmlns:p14="http://schemas.microsoft.com/office/powerpoint/2010/main" val="37858076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E98CBDB-C1B3-3C4C-BE83-572B951F34CE}"/>
              </a:ext>
            </a:extLst>
          </p:cNvPr>
          <p:cNvSpPr>
            <a:spLocks noGrp="1"/>
          </p:cNvSpPr>
          <p:nvPr>
            <p:ph type="sldNum" sz="quarter" idx="12"/>
          </p:nvPr>
        </p:nvSpPr>
        <p:spPr/>
        <p:txBody>
          <a:bodyPr/>
          <a:lstStyle/>
          <a:p>
            <a:fld id="{030B3B20-CC52-4CD8-891A-1FEA1205BD2C}" type="slidenum">
              <a:rPr lang="en-US" smtClean="0"/>
              <a:pPr/>
              <a:t>2</a:t>
            </a:fld>
            <a:endParaRPr lang="en-US" dirty="0"/>
          </a:p>
        </p:txBody>
      </p:sp>
      <p:grpSp>
        <p:nvGrpSpPr>
          <p:cNvPr id="28" name="Group 27">
            <a:extLst>
              <a:ext uri="{FF2B5EF4-FFF2-40B4-BE49-F238E27FC236}">
                <a16:creationId xmlns:a16="http://schemas.microsoft.com/office/drawing/2014/main" id="{07B70898-E2E7-1A44-91B9-4BDFF299BEBE}"/>
              </a:ext>
            </a:extLst>
          </p:cNvPr>
          <p:cNvGrpSpPr/>
          <p:nvPr/>
        </p:nvGrpSpPr>
        <p:grpSpPr>
          <a:xfrm>
            <a:off x="771572" y="1147388"/>
            <a:ext cx="10648856" cy="2082126"/>
            <a:chOff x="-33397" y="1676549"/>
            <a:chExt cx="10648856" cy="2082126"/>
          </a:xfrm>
        </p:grpSpPr>
        <p:sp>
          <p:nvSpPr>
            <p:cNvPr id="30" name="TextBox 29">
              <a:extLst>
                <a:ext uri="{FF2B5EF4-FFF2-40B4-BE49-F238E27FC236}">
                  <a16:creationId xmlns:a16="http://schemas.microsoft.com/office/drawing/2014/main" id="{93DB1F0D-C9C5-EF4D-8C25-87D9C0EACEAF}"/>
                </a:ext>
              </a:extLst>
            </p:cNvPr>
            <p:cNvSpPr txBox="1"/>
            <p:nvPr/>
          </p:nvSpPr>
          <p:spPr>
            <a:xfrm>
              <a:off x="1812407" y="1676549"/>
              <a:ext cx="1073426" cy="369332"/>
            </a:xfrm>
            <a:prstGeom prst="rect">
              <a:avLst/>
            </a:prstGeom>
            <a:noFill/>
          </p:spPr>
          <p:txBody>
            <a:bodyPr wrap="square" rtlCol="0">
              <a:spAutoFit/>
            </a:bodyPr>
            <a:lstStyle/>
            <a:p>
              <a:r>
                <a:rPr lang="en-US" dirty="0"/>
                <a:t>Program </a:t>
              </a:r>
            </a:p>
          </p:txBody>
        </p:sp>
        <p:cxnSp>
          <p:nvCxnSpPr>
            <p:cNvPr id="31" name="Straight Arrow Connector 30">
              <a:extLst>
                <a:ext uri="{FF2B5EF4-FFF2-40B4-BE49-F238E27FC236}">
                  <a16:creationId xmlns:a16="http://schemas.microsoft.com/office/drawing/2014/main" id="{424623DC-AE6F-2947-8D8F-D9E904CC4832}"/>
                </a:ext>
              </a:extLst>
            </p:cNvPr>
            <p:cNvCxnSpPr>
              <a:cxnSpLocks/>
            </p:cNvCxnSpPr>
            <p:nvPr/>
          </p:nvCxnSpPr>
          <p:spPr>
            <a:xfrm>
              <a:off x="2244684" y="2071746"/>
              <a:ext cx="0" cy="1123691"/>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B431AF29-1CE0-BC43-8AE0-BEB1DEAC7304}"/>
                </a:ext>
              </a:extLst>
            </p:cNvPr>
            <p:cNvSpPr txBox="1"/>
            <p:nvPr/>
          </p:nvSpPr>
          <p:spPr>
            <a:xfrm>
              <a:off x="4301862" y="3112344"/>
              <a:ext cx="1252331" cy="646331"/>
            </a:xfrm>
            <a:prstGeom prst="rect">
              <a:avLst/>
            </a:prstGeom>
            <a:noFill/>
          </p:spPr>
          <p:txBody>
            <a:bodyPr wrap="square" rtlCol="0">
              <a:spAutoFit/>
            </a:bodyPr>
            <a:lstStyle/>
            <a:p>
              <a:pPr algn="ctr"/>
              <a:r>
                <a:rPr lang="en-US" dirty="0"/>
                <a:t>Successor Relation</a:t>
              </a:r>
            </a:p>
          </p:txBody>
        </p:sp>
        <p:cxnSp>
          <p:nvCxnSpPr>
            <p:cNvPr id="35" name="Straight Arrow Connector 34">
              <a:extLst>
                <a:ext uri="{FF2B5EF4-FFF2-40B4-BE49-F238E27FC236}">
                  <a16:creationId xmlns:a16="http://schemas.microsoft.com/office/drawing/2014/main" id="{5A338F43-D1B6-6642-8EEA-449DE3851462}"/>
                </a:ext>
              </a:extLst>
            </p:cNvPr>
            <p:cNvCxnSpPr>
              <a:cxnSpLocks/>
            </p:cNvCxnSpPr>
            <p:nvPr/>
          </p:nvCxnSpPr>
          <p:spPr>
            <a:xfrm>
              <a:off x="5554193" y="3403438"/>
              <a:ext cx="1217361" cy="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CB13B6CD-D285-3543-8A3D-8E26B4B278F3}"/>
                </a:ext>
              </a:extLst>
            </p:cNvPr>
            <p:cNvSpPr txBox="1"/>
            <p:nvPr/>
          </p:nvSpPr>
          <p:spPr>
            <a:xfrm>
              <a:off x="6494625" y="3195437"/>
              <a:ext cx="1252331" cy="369332"/>
            </a:xfrm>
            <a:prstGeom prst="rect">
              <a:avLst/>
            </a:prstGeom>
            <a:noFill/>
          </p:spPr>
          <p:txBody>
            <a:bodyPr wrap="square" rtlCol="0">
              <a:spAutoFit/>
            </a:bodyPr>
            <a:lstStyle/>
            <a:p>
              <a:pPr algn="ctr"/>
              <a:r>
                <a:rPr lang="en-US" dirty="0"/>
                <a:t>CFG</a:t>
              </a:r>
            </a:p>
          </p:txBody>
        </p:sp>
        <p:cxnSp>
          <p:nvCxnSpPr>
            <p:cNvPr id="37" name="Straight Arrow Connector 36">
              <a:extLst>
                <a:ext uri="{FF2B5EF4-FFF2-40B4-BE49-F238E27FC236}">
                  <a16:creationId xmlns:a16="http://schemas.microsoft.com/office/drawing/2014/main" id="{ED34587A-BE12-284F-979B-2A00E54319E3}"/>
                </a:ext>
              </a:extLst>
            </p:cNvPr>
            <p:cNvCxnSpPr>
              <a:cxnSpLocks/>
            </p:cNvCxnSpPr>
            <p:nvPr/>
          </p:nvCxnSpPr>
          <p:spPr>
            <a:xfrm>
              <a:off x="7483569" y="3380103"/>
              <a:ext cx="1748566" cy="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1B77C5A1-C1EA-2D46-B0A7-F3598B365629}"/>
                </a:ext>
              </a:extLst>
            </p:cNvPr>
            <p:cNvSpPr txBox="1"/>
            <p:nvPr/>
          </p:nvSpPr>
          <p:spPr>
            <a:xfrm>
              <a:off x="9230151" y="2989785"/>
              <a:ext cx="1385308" cy="646331"/>
            </a:xfrm>
            <a:prstGeom prst="rect">
              <a:avLst/>
            </a:prstGeom>
            <a:noFill/>
          </p:spPr>
          <p:txBody>
            <a:bodyPr wrap="square" rtlCol="0">
              <a:spAutoFit/>
            </a:bodyPr>
            <a:lstStyle/>
            <a:p>
              <a:pPr algn="ctr"/>
              <a:r>
                <a:rPr lang="en-US" dirty="0"/>
                <a:t>Execution Behaviors</a:t>
              </a:r>
            </a:p>
          </p:txBody>
        </p:sp>
        <p:cxnSp>
          <p:nvCxnSpPr>
            <p:cNvPr id="39" name="Straight Connector 38">
              <a:extLst>
                <a:ext uri="{FF2B5EF4-FFF2-40B4-BE49-F238E27FC236}">
                  <a16:creationId xmlns:a16="http://schemas.microsoft.com/office/drawing/2014/main" id="{EC93B587-444B-E244-BBB4-A88CDAE8E8F2}"/>
                </a:ext>
              </a:extLst>
            </p:cNvPr>
            <p:cNvCxnSpPr>
              <a:cxnSpLocks/>
            </p:cNvCxnSpPr>
            <p:nvPr/>
          </p:nvCxnSpPr>
          <p:spPr>
            <a:xfrm flipH="1">
              <a:off x="1886509" y="2507048"/>
              <a:ext cx="307298"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502E97A7-C5A7-FF48-8633-CAE4749669A1}"/>
                </a:ext>
              </a:extLst>
            </p:cNvPr>
            <p:cNvSpPr txBox="1"/>
            <p:nvPr/>
          </p:nvSpPr>
          <p:spPr>
            <a:xfrm>
              <a:off x="5298363" y="2452229"/>
              <a:ext cx="1729019" cy="646331"/>
            </a:xfrm>
            <a:prstGeom prst="rect">
              <a:avLst/>
            </a:prstGeom>
            <a:noFill/>
          </p:spPr>
          <p:txBody>
            <a:bodyPr wrap="square" rtlCol="0">
              <a:spAutoFit/>
            </a:bodyPr>
            <a:lstStyle/>
            <a:p>
              <a:pPr algn="ctr"/>
              <a:r>
                <a:rPr lang="en-US" dirty="0"/>
                <a:t>Atlas Visualization</a:t>
              </a:r>
            </a:p>
          </p:txBody>
        </p:sp>
        <p:sp>
          <p:nvSpPr>
            <p:cNvPr id="41" name="TextBox 40">
              <a:extLst>
                <a:ext uri="{FF2B5EF4-FFF2-40B4-BE49-F238E27FC236}">
                  <a16:creationId xmlns:a16="http://schemas.microsoft.com/office/drawing/2014/main" id="{12DCB1BC-CFFF-2144-A591-D8D09B4432DB}"/>
                </a:ext>
              </a:extLst>
            </p:cNvPr>
            <p:cNvSpPr txBox="1"/>
            <p:nvPr/>
          </p:nvSpPr>
          <p:spPr>
            <a:xfrm>
              <a:off x="7493342" y="2490085"/>
              <a:ext cx="1729019" cy="646331"/>
            </a:xfrm>
            <a:prstGeom prst="rect">
              <a:avLst/>
            </a:prstGeom>
            <a:noFill/>
          </p:spPr>
          <p:txBody>
            <a:bodyPr wrap="square" rtlCol="0">
              <a:spAutoFit/>
            </a:bodyPr>
            <a:lstStyle/>
            <a:p>
              <a:pPr algn="ctr"/>
              <a:r>
                <a:rPr lang="en-US" dirty="0"/>
                <a:t>Graph traversal  using Atlas eDSL</a:t>
              </a:r>
            </a:p>
          </p:txBody>
        </p:sp>
        <p:cxnSp>
          <p:nvCxnSpPr>
            <p:cNvPr id="43" name="Straight Arrow Connector 42">
              <a:extLst>
                <a:ext uri="{FF2B5EF4-FFF2-40B4-BE49-F238E27FC236}">
                  <a16:creationId xmlns:a16="http://schemas.microsoft.com/office/drawing/2014/main" id="{C2142C93-8AD2-4044-A31C-868DB47029B1}"/>
                </a:ext>
              </a:extLst>
            </p:cNvPr>
            <p:cNvCxnSpPr>
              <a:cxnSpLocks/>
              <a:stCxn id="51" idx="3"/>
            </p:cNvCxnSpPr>
            <p:nvPr/>
          </p:nvCxnSpPr>
          <p:spPr>
            <a:xfrm>
              <a:off x="2919390" y="3403438"/>
              <a:ext cx="1382472" cy="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A943703D-FDEC-7140-AF0A-6B24308E8EE6}"/>
                </a:ext>
              </a:extLst>
            </p:cNvPr>
            <p:cNvCxnSpPr>
              <a:cxnSpLocks/>
            </p:cNvCxnSpPr>
            <p:nvPr/>
          </p:nvCxnSpPr>
          <p:spPr>
            <a:xfrm flipV="1">
              <a:off x="3659390" y="3112344"/>
              <a:ext cx="0" cy="234478"/>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91EAE391-80DE-3F48-AE3B-C13AC3233CF3}"/>
                </a:ext>
              </a:extLst>
            </p:cNvPr>
            <p:cNvSpPr txBox="1"/>
            <p:nvPr/>
          </p:nvSpPr>
          <p:spPr>
            <a:xfrm>
              <a:off x="2836648" y="2699510"/>
              <a:ext cx="1729019" cy="369332"/>
            </a:xfrm>
            <a:prstGeom prst="rect">
              <a:avLst/>
            </a:prstGeom>
            <a:noFill/>
          </p:spPr>
          <p:txBody>
            <a:bodyPr wrap="square" rtlCol="0">
              <a:spAutoFit/>
            </a:bodyPr>
            <a:lstStyle/>
            <a:p>
              <a:pPr algn="ctr"/>
              <a:r>
                <a:rPr lang="en-US" dirty="0"/>
                <a:t>Atlas query</a:t>
              </a:r>
            </a:p>
          </p:txBody>
        </p:sp>
        <p:sp>
          <p:nvSpPr>
            <p:cNvPr id="51" name="TextBox 50">
              <a:extLst>
                <a:ext uri="{FF2B5EF4-FFF2-40B4-BE49-F238E27FC236}">
                  <a16:creationId xmlns:a16="http://schemas.microsoft.com/office/drawing/2014/main" id="{81B41DAE-E52B-074E-B8C6-00F627921C37}"/>
                </a:ext>
              </a:extLst>
            </p:cNvPr>
            <p:cNvSpPr txBox="1"/>
            <p:nvPr/>
          </p:nvSpPr>
          <p:spPr>
            <a:xfrm>
              <a:off x="1234262" y="3218772"/>
              <a:ext cx="1685128" cy="369332"/>
            </a:xfrm>
            <a:prstGeom prst="rect">
              <a:avLst/>
            </a:prstGeom>
            <a:noFill/>
          </p:spPr>
          <p:txBody>
            <a:bodyPr wrap="square" rtlCol="0">
              <a:spAutoFit/>
            </a:bodyPr>
            <a:lstStyle/>
            <a:p>
              <a:r>
                <a:rPr lang="en-US" dirty="0"/>
                <a:t>Universal Graph </a:t>
              </a:r>
            </a:p>
          </p:txBody>
        </p:sp>
        <p:sp>
          <p:nvSpPr>
            <p:cNvPr id="52" name="TextBox 51">
              <a:extLst>
                <a:ext uri="{FF2B5EF4-FFF2-40B4-BE49-F238E27FC236}">
                  <a16:creationId xmlns:a16="http://schemas.microsoft.com/office/drawing/2014/main" id="{55385292-B3CB-AD48-8342-BD762713797C}"/>
                </a:ext>
              </a:extLst>
            </p:cNvPr>
            <p:cNvSpPr txBox="1"/>
            <p:nvPr/>
          </p:nvSpPr>
          <p:spPr>
            <a:xfrm>
              <a:off x="-33397" y="2305419"/>
              <a:ext cx="1919906" cy="369332"/>
            </a:xfrm>
            <a:prstGeom prst="rect">
              <a:avLst/>
            </a:prstGeom>
            <a:noFill/>
          </p:spPr>
          <p:txBody>
            <a:bodyPr wrap="square" rtlCol="0">
              <a:spAutoFit/>
            </a:bodyPr>
            <a:lstStyle/>
            <a:p>
              <a:pPr algn="ctr"/>
              <a:r>
                <a:rPr lang="en-US" dirty="0"/>
                <a:t>Mapping/Indexing</a:t>
              </a:r>
            </a:p>
          </p:txBody>
        </p:sp>
        <p:cxnSp>
          <p:nvCxnSpPr>
            <p:cNvPr id="53" name="Straight Connector 52">
              <a:extLst>
                <a:ext uri="{FF2B5EF4-FFF2-40B4-BE49-F238E27FC236}">
                  <a16:creationId xmlns:a16="http://schemas.microsoft.com/office/drawing/2014/main" id="{F23F46D9-C589-D24F-9AF1-91E1917025EC}"/>
                </a:ext>
              </a:extLst>
            </p:cNvPr>
            <p:cNvCxnSpPr>
              <a:cxnSpLocks/>
            </p:cNvCxnSpPr>
            <p:nvPr/>
          </p:nvCxnSpPr>
          <p:spPr>
            <a:xfrm flipV="1">
              <a:off x="6117988" y="3111053"/>
              <a:ext cx="0" cy="234478"/>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69078BD5-36D2-8944-B911-AB7AA01D7915}"/>
                </a:ext>
              </a:extLst>
            </p:cNvPr>
            <p:cNvCxnSpPr>
              <a:cxnSpLocks/>
            </p:cNvCxnSpPr>
            <p:nvPr/>
          </p:nvCxnSpPr>
          <p:spPr>
            <a:xfrm flipV="1">
              <a:off x="8359642" y="3098560"/>
              <a:ext cx="0" cy="234478"/>
            </a:xfrm>
            <a:prstGeom prst="line">
              <a:avLst/>
            </a:prstGeom>
            <a:ln w="38100"/>
          </p:spPr>
          <p:style>
            <a:lnRef idx="1">
              <a:schemeClr val="accent1"/>
            </a:lnRef>
            <a:fillRef idx="0">
              <a:schemeClr val="accent1"/>
            </a:fillRef>
            <a:effectRef idx="0">
              <a:schemeClr val="accent1"/>
            </a:effectRef>
            <a:fontRef idx="minor">
              <a:schemeClr val="tx1"/>
            </a:fontRef>
          </p:style>
        </p:cxnSp>
      </p:grpSp>
      <p:sp>
        <p:nvSpPr>
          <p:cNvPr id="5" name="Rounded Rectangle 4">
            <a:extLst>
              <a:ext uri="{FF2B5EF4-FFF2-40B4-BE49-F238E27FC236}">
                <a16:creationId xmlns:a16="http://schemas.microsoft.com/office/drawing/2014/main" id="{496BD7B9-1383-2945-AD46-9E73B8D226FE}"/>
              </a:ext>
            </a:extLst>
          </p:cNvPr>
          <p:cNvSpPr/>
          <p:nvPr/>
        </p:nvSpPr>
        <p:spPr>
          <a:xfrm>
            <a:off x="7665867" y="1776258"/>
            <a:ext cx="3661927" cy="174715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DAF5DDDA-76D4-1E48-8696-A39541F00010}"/>
              </a:ext>
            </a:extLst>
          </p:cNvPr>
          <p:cNvSpPr txBox="1"/>
          <p:nvPr/>
        </p:nvSpPr>
        <p:spPr>
          <a:xfrm>
            <a:off x="771572" y="4219523"/>
            <a:ext cx="10896798" cy="523220"/>
          </a:xfrm>
          <a:prstGeom prst="rect">
            <a:avLst/>
          </a:prstGeom>
          <a:noFill/>
        </p:spPr>
        <p:txBody>
          <a:bodyPr wrap="square" rtlCol="0">
            <a:spAutoFit/>
          </a:bodyPr>
          <a:lstStyle/>
          <a:p>
            <a:r>
              <a:rPr lang="en-US" sz="2800" dirty="0">
                <a:latin typeface="+mj-lt"/>
              </a:rPr>
              <a:t>Computing the </a:t>
            </a:r>
            <a:r>
              <a:rPr lang="en-US" sz="2800" i="1" dirty="0">
                <a:latin typeface="+mj-lt"/>
              </a:rPr>
              <a:t>execution behaviors </a:t>
            </a:r>
            <a:r>
              <a:rPr lang="en-US" sz="2800" dirty="0">
                <a:latin typeface="+mj-lt"/>
              </a:rPr>
              <a:t>requires enumerating paths in CFGs</a:t>
            </a:r>
          </a:p>
        </p:txBody>
      </p:sp>
      <p:sp>
        <p:nvSpPr>
          <p:cNvPr id="33" name="Title 2">
            <a:extLst>
              <a:ext uri="{FF2B5EF4-FFF2-40B4-BE49-F238E27FC236}">
                <a16:creationId xmlns:a16="http://schemas.microsoft.com/office/drawing/2014/main" id="{419284C8-13FA-6A46-879B-4A929CA876D5}"/>
              </a:ext>
            </a:extLst>
          </p:cNvPr>
          <p:cNvSpPr>
            <a:spLocks noGrp="1"/>
          </p:cNvSpPr>
          <p:nvPr>
            <p:ph type="title"/>
          </p:nvPr>
        </p:nvSpPr>
        <p:spPr>
          <a:xfrm>
            <a:off x="154890" y="21089"/>
            <a:ext cx="3569469" cy="1014868"/>
          </a:xfrm>
        </p:spPr>
        <p:txBody>
          <a:bodyPr/>
          <a:lstStyle/>
          <a:p>
            <a:r>
              <a:rPr lang="en-US" dirty="0"/>
              <a:t>An overview</a:t>
            </a:r>
          </a:p>
        </p:txBody>
      </p:sp>
      <p:sp>
        <p:nvSpPr>
          <p:cNvPr id="25" name="TextBox 24">
            <a:extLst>
              <a:ext uri="{FF2B5EF4-FFF2-40B4-BE49-F238E27FC236}">
                <a16:creationId xmlns:a16="http://schemas.microsoft.com/office/drawing/2014/main" id="{DCB9430C-2634-6B41-A1F5-ED37F4980F93}"/>
              </a:ext>
            </a:extLst>
          </p:cNvPr>
          <p:cNvSpPr txBox="1"/>
          <p:nvPr/>
        </p:nvSpPr>
        <p:spPr>
          <a:xfrm>
            <a:off x="1127875" y="5402675"/>
            <a:ext cx="9670297" cy="830997"/>
          </a:xfrm>
          <a:prstGeom prst="rect">
            <a:avLst/>
          </a:prstGeom>
          <a:noFill/>
        </p:spPr>
        <p:txBody>
          <a:bodyPr wrap="square" rtlCol="0">
            <a:spAutoFit/>
          </a:bodyPr>
          <a:lstStyle/>
          <a:p>
            <a:r>
              <a:rPr lang="en-US" sz="2400" dirty="0">
                <a:latin typeface="+mj-lt"/>
              </a:rPr>
              <a:t>We shall first develop the enumeration algorithm for acyclic CFGs and later extend it to include loops.  </a:t>
            </a:r>
          </a:p>
        </p:txBody>
      </p:sp>
      <p:sp>
        <p:nvSpPr>
          <p:cNvPr id="26" name="TextBox 25">
            <a:extLst>
              <a:ext uri="{FF2B5EF4-FFF2-40B4-BE49-F238E27FC236}">
                <a16:creationId xmlns:a16="http://schemas.microsoft.com/office/drawing/2014/main" id="{359C41A5-790E-E34C-8EEB-3262D8D3C310}"/>
              </a:ext>
            </a:extLst>
          </p:cNvPr>
          <p:cNvSpPr txBox="1"/>
          <p:nvPr/>
        </p:nvSpPr>
        <p:spPr>
          <a:xfrm>
            <a:off x="771572" y="4780763"/>
            <a:ext cx="7600207" cy="523220"/>
          </a:xfrm>
          <a:prstGeom prst="rect">
            <a:avLst/>
          </a:prstGeom>
          <a:noFill/>
        </p:spPr>
        <p:txBody>
          <a:bodyPr wrap="square" rtlCol="0">
            <a:spAutoFit/>
          </a:bodyPr>
          <a:lstStyle/>
          <a:p>
            <a:r>
              <a:rPr lang="en-US" sz="2800" dirty="0">
                <a:latin typeface="+mj-lt"/>
              </a:rPr>
              <a:t>Enumerate means produce the paths one by one. </a:t>
            </a:r>
          </a:p>
        </p:txBody>
      </p:sp>
      <p:sp>
        <p:nvSpPr>
          <p:cNvPr id="27" name="TextBox 26">
            <a:extLst>
              <a:ext uri="{FF2B5EF4-FFF2-40B4-BE49-F238E27FC236}">
                <a16:creationId xmlns:a16="http://schemas.microsoft.com/office/drawing/2014/main" id="{AAFA47D4-9A1E-4443-9904-72BE69D679C5}"/>
              </a:ext>
            </a:extLst>
          </p:cNvPr>
          <p:cNvSpPr txBox="1"/>
          <p:nvPr/>
        </p:nvSpPr>
        <p:spPr>
          <a:xfrm>
            <a:off x="771572" y="3627947"/>
            <a:ext cx="6151385" cy="523220"/>
          </a:xfrm>
          <a:prstGeom prst="rect">
            <a:avLst/>
          </a:prstGeom>
          <a:noFill/>
        </p:spPr>
        <p:txBody>
          <a:bodyPr wrap="square" rtlCol="0">
            <a:spAutoFit/>
          </a:bodyPr>
          <a:lstStyle/>
          <a:p>
            <a:r>
              <a:rPr lang="en-US" sz="2800" dirty="0"/>
              <a:t>Why is enumeration of paths important?</a:t>
            </a:r>
          </a:p>
        </p:txBody>
      </p:sp>
    </p:spTree>
    <p:extLst>
      <p:ext uri="{BB962C8B-B14F-4D97-AF65-F5344CB8AC3E}">
        <p14:creationId xmlns:p14="http://schemas.microsoft.com/office/powerpoint/2010/main" val="3470116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6">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p:bldP spid="25" grpId="0"/>
      <p:bldP spid="2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64F1FCD-875D-964F-80C8-6182B7EF36B1}"/>
              </a:ext>
            </a:extLst>
          </p:cNvPr>
          <p:cNvSpPr>
            <a:spLocks noGrp="1"/>
          </p:cNvSpPr>
          <p:nvPr>
            <p:ph type="sldNum" sz="quarter" idx="12"/>
          </p:nvPr>
        </p:nvSpPr>
        <p:spPr/>
        <p:txBody>
          <a:bodyPr/>
          <a:lstStyle/>
          <a:p>
            <a:fld id="{030B3B20-CC52-4CD8-891A-1FEA1205BD2C}" type="slidenum">
              <a:rPr lang="en-US" smtClean="0"/>
              <a:pPr/>
              <a:t>3</a:t>
            </a:fld>
            <a:endParaRPr lang="en-US" dirty="0"/>
          </a:p>
        </p:txBody>
      </p:sp>
      <p:sp>
        <p:nvSpPr>
          <p:cNvPr id="5" name="TextBox 4">
            <a:extLst>
              <a:ext uri="{FF2B5EF4-FFF2-40B4-BE49-F238E27FC236}">
                <a16:creationId xmlns:a16="http://schemas.microsoft.com/office/drawing/2014/main" id="{AD96A744-5991-6A46-B07B-41F3839EEE0B}"/>
              </a:ext>
            </a:extLst>
          </p:cNvPr>
          <p:cNvSpPr txBox="1"/>
          <p:nvPr/>
        </p:nvSpPr>
        <p:spPr>
          <a:xfrm>
            <a:off x="1021278" y="1496291"/>
            <a:ext cx="10153403" cy="2308324"/>
          </a:xfrm>
          <a:prstGeom prst="rect">
            <a:avLst/>
          </a:prstGeom>
          <a:noFill/>
        </p:spPr>
        <p:txBody>
          <a:bodyPr wrap="square" rtlCol="0">
            <a:spAutoFit/>
          </a:bodyPr>
          <a:lstStyle/>
          <a:p>
            <a:r>
              <a:rPr lang="en-US" sz="3600" dirty="0"/>
              <a:t>Let’s focus on the theory covers key concepts and algorithms for counting or enumerating paths.  Later we shall apply the theory to analyze real-world software by implementing algorithms using Atlas.</a:t>
            </a:r>
          </a:p>
        </p:txBody>
      </p:sp>
      <p:sp>
        <p:nvSpPr>
          <p:cNvPr id="6" name="TextBox 5">
            <a:extLst>
              <a:ext uri="{FF2B5EF4-FFF2-40B4-BE49-F238E27FC236}">
                <a16:creationId xmlns:a16="http://schemas.microsoft.com/office/drawing/2014/main" id="{73CFF703-B245-5A4F-BEF0-77EB8EA8BE25}"/>
              </a:ext>
            </a:extLst>
          </p:cNvPr>
          <p:cNvSpPr txBox="1"/>
          <p:nvPr/>
        </p:nvSpPr>
        <p:spPr>
          <a:xfrm>
            <a:off x="1840675" y="4298868"/>
            <a:ext cx="8075221" cy="646331"/>
          </a:xfrm>
          <a:prstGeom prst="rect">
            <a:avLst/>
          </a:prstGeom>
          <a:noFill/>
        </p:spPr>
        <p:txBody>
          <a:bodyPr wrap="square" rtlCol="0">
            <a:spAutoFit/>
          </a:bodyPr>
          <a:lstStyle/>
          <a:p>
            <a:r>
              <a:rPr lang="en-US" dirty="0"/>
              <a:t>Remember the number of execution paths is almost infinitely large in any real-world software – without smart algorithms analysis of execution paths is intractable</a:t>
            </a:r>
          </a:p>
        </p:txBody>
      </p:sp>
    </p:spTree>
    <p:extLst>
      <p:ext uri="{BB962C8B-B14F-4D97-AF65-F5344CB8AC3E}">
        <p14:creationId xmlns:p14="http://schemas.microsoft.com/office/powerpoint/2010/main" val="1006313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80465A9-23E4-DD4E-B9F2-F72EECBA653B}"/>
              </a:ext>
            </a:extLst>
          </p:cNvPr>
          <p:cNvSpPr>
            <a:spLocks noGrp="1"/>
          </p:cNvSpPr>
          <p:nvPr>
            <p:ph type="title"/>
          </p:nvPr>
        </p:nvSpPr>
        <p:spPr>
          <a:xfrm>
            <a:off x="154891" y="21089"/>
            <a:ext cx="11257296" cy="706523"/>
          </a:xfrm>
        </p:spPr>
        <p:txBody>
          <a:bodyPr/>
          <a:lstStyle/>
          <a:p>
            <a:r>
              <a:rPr lang="en-US" dirty="0"/>
              <a:t>Enumeration Algorithm – Example 1 </a:t>
            </a:r>
          </a:p>
        </p:txBody>
      </p:sp>
      <p:sp>
        <p:nvSpPr>
          <p:cNvPr id="4" name="Slide Number Placeholder 3">
            <a:extLst>
              <a:ext uri="{FF2B5EF4-FFF2-40B4-BE49-F238E27FC236}">
                <a16:creationId xmlns:a16="http://schemas.microsoft.com/office/drawing/2014/main" id="{433BBEDD-C6F6-7448-BB8F-F498866D43B2}"/>
              </a:ext>
            </a:extLst>
          </p:cNvPr>
          <p:cNvSpPr>
            <a:spLocks noGrp="1"/>
          </p:cNvSpPr>
          <p:nvPr>
            <p:ph type="sldNum" sz="quarter" idx="12"/>
          </p:nvPr>
        </p:nvSpPr>
        <p:spPr/>
        <p:txBody>
          <a:bodyPr/>
          <a:lstStyle/>
          <a:p>
            <a:fld id="{030B3B20-CC52-4CD8-891A-1FEA1205BD2C}" type="slidenum">
              <a:rPr lang="en-US" smtClean="0"/>
              <a:pPr/>
              <a:t>4</a:t>
            </a:fld>
            <a:endParaRPr lang="en-US" dirty="0"/>
          </a:p>
        </p:txBody>
      </p:sp>
      <p:grpSp>
        <p:nvGrpSpPr>
          <p:cNvPr id="44" name="Group 43">
            <a:extLst>
              <a:ext uri="{FF2B5EF4-FFF2-40B4-BE49-F238E27FC236}">
                <a16:creationId xmlns:a16="http://schemas.microsoft.com/office/drawing/2014/main" id="{1C4E8F61-5E62-9B49-BAC9-AD06743E9F28}"/>
              </a:ext>
            </a:extLst>
          </p:cNvPr>
          <p:cNvGrpSpPr/>
          <p:nvPr/>
        </p:nvGrpSpPr>
        <p:grpSpPr>
          <a:xfrm>
            <a:off x="318468" y="1169607"/>
            <a:ext cx="2957282" cy="4786610"/>
            <a:chOff x="1147358" y="1239520"/>
            <a:chExt cx="2957282" cy="4786610"/>
          </a:xfrm>
        </p:grpSpPr>
        <p:grpSp>
          <p:nvGrpSpPr>
            <p:cNvPr id="5" name="Group 4">
              <a:extLst>
                <a:ext uri="{FF2B5EF4-FFF2-40B4-BE49-F238E27FC236}">
                  <a16:creationId xmlns:a16="http://schemas.microsoft.com/office/drawing/2014/main" id="{A18FD09C-E474-7642-9583-6BC583876E5A}"/>
                </a:ext>
              </a:extLst>
            </p:cNvPr>
            <p:cNvGrpSpPr/>
            <p:nvPr/>
          </p:nvGrpSpPr>
          <p:grpSpPr>
            <a:xfrm>
              <a:off x="1147358" y="1239520"/>
              <a:ext cx="2957282" cy="4786610"/>
              <a:chOff x="8119683" y="445200"/>
              <a:chExt cx="2274338" cy="5234013"/>
            </a:xfrm>
          </p:grpSpPr>
          <p:sp>
            <p:nvSpPr>
              <p:cNvPr id="6" name="TextBox 5">
                <a:extLst>
                  <a:ext uri="{FF2B5EF4-FFF2-40B4-BE49-F238E27FC236}">
                    <a16:creationId xmlns:a16="http://schemas.microsoft.com/office/drawing/2014/main" id="{DE0CD731-50A3-A64D-B0EA-F86DE960016A}"/>
                  </a:ext>
                </a:extLst>
              </p:cNvPr>
              <p:cNvSpPr txBox="1"/>
              <p:nvPr/>
            </p:nvSpPr>
            <p:spPr>
              <a:xfrm>
                <a:off x="9224247" y="4691431"/>
                <a:ext cx="416689" cy="369332"/>
              </a:xfrm>
              <a:prstGeom prst="rect">
                <a:avLst/>
              </a:prstGeom>
              <a:noFill/>
              <a:ln w="12700">
                <a:solidFill>
                  <a:schemeClr val="tx1"/>
                </a:solidFill>
              </a:ln>
            </p:spPr>
            <p:txBody>
              <a:bodyPr wrap="square" rtlCol="0">
                <a:spAutoFit/>
              </a:bodyPr>
              <a:lstStyle/>
              <a:p>
                <a:pPr algn="ctr"/>
                <a:r>
                  <a:rPr lang="en-US" dirty="0"/>
                  <a:t>10</a:t>
                </a:r>
              </a:p>
            </p:txBody>
          </p:sp>
          <p:sp>
            <p:nvSpPr>
              <p:cNvPr id="7" name="TextBox 6">
                <a:extLst>
                  <a:ext uri="{FF2B5EF4-FFF2-40B4-BE49-F238E27FC236}">
                    <a16:creationId xmlns:a16="http://schemas.microsoft.com/office/drawing/2014/main" id="{D3A0B016-0C85-814E-AD45-F8BF758F137E}"/>
                  </a:ext>
                </a:extLst>
              </p:cNvPr>
              <p:cNvSpPr txBox="1"/>
              <p:nvPr/>
            </p:nvSpPr>
            <p:spPr>
              <a:xfrm>
                <a:off x="9977332" y="4691962"/>
                <a:ext cx="416689" cy="369332"/>
              </a:xfrm>
              <a:prstGeom prst="rect">
                <a:avLst/>
              </a:prstGeom>
              <a:noFill/>
              <a:ln w="12700">
                <a:solidFill>
                  <a:schemeClr val="tx1"/>
                </a:solidFill>
              </a:ln>
            </p:spPr>
            <p:txBody>
              <a:bodyPr wrap="square" rtlCol="0">
                <a:spAutoFit/>
              </a:bodyPr>
              <a:lstStyle/>
              <a:p>
                <a:pPr algn="ctr"/>
                <a:r>
                  <a:rPr lang="en-US" dirty="0"/>
                  <a:t>12</a:t>
                </a:r>
              </a:p>
            </p:txBody>
          </p:sp>
          <p:sp>
            <p:nvSpPr>
              <p:cNvPr id="8" name="TextBox 7">
                <a:extLst>
                  <a:ext uri="{FF2B5EF4-FFF2-40B4-BE49-F238E27FC236}">
                    <a16:creationId xmlns:a16="http://schemas.microsoft.com/office/drawing/2014/main" id="{5EE404B3-D96F-C94D-A02D-C9E1F8CF2A12}"/>
                  </a:ext>
                </a:extLst>
              </p:cNvPr>
              <p:cNvSpPr txBox="1"/>
              <p:nvPr/>
            </p:nvSpPr>
            <p:spPr>
              <a:xfrm>
                <a:off x="8119683" y="4232884"/>
                <a:ext cx="416689" cy="369332"/>
              </a:xfrm>
              <a:prstGeom prst="rect">
                <a:avLst/>
              </a:prstGeom>
              <a:noFill/>
              <a:ln w="12700">
                <a:solidFill>
                  <a:schemeClr val="tx1"/>
                </a:solidFill>
              </a:ln>
            </p:spPr>
            <p:txBody>
              <a:bodyPr wrap="square" rtlCol="0">
                <a:spAutoFit/>
              </a:bodyPr>
              <a:lstStyle/>
              <a:p>
                <a:pPr algn="ctr"/>
                <a:r>
                  <a:rPr lang="en-US" dirty="0"/>
                  <a:t>15</a:t>
                </a:r>
              </a:p>
            </p:txBody>
          </p:sp>
          <p:sp>
            <p:nvSpPr>
              <p:cNvPr id="9" name="TextBox 8">
                <a:extLst>
                  <a:ext uri="{FF2B5EF4-FFF2-40B4-BE49-F238E27FC236}">
                    <a16:creationId xmlns:a16="http://schemas.microsoft.com/office/drawing/2014/main" id="{4D1A08C9-559B-5A4A-A4B9-57E7870EBB09}"/>
                  </a:ext>
                </a:extLst>
              </p:cNvPr>
              <p:cNvSpPr txBox="1"/>
              <p:nvPr/>
            </p:nvSpPr>
            <p:spPr>
              <a:xfrm>
                <a:off x="9237104" y="5309881"/>
                <a:ext cx="416689" cy="369332"/>
              </a:xfrm>
              <a:prstGeom prst="rect">
                <a:avLst/>
              </a:prstGeom>
              <a:noFill/>
              <a:ln w="12700">
                <a:solidFill>
                  <a:schemeClr val="tx1"/>
                </a:solidFill>
              </a:ln>
            </p:spPr>
            <p:txBody>
              <a:bodyPr wrap="square" rtlCol="0">
                <a:spAutoFit/>
              </a:bodyPr>
              <a:lstStyle/>
              <a:p>
                <a:pPr algn="ctr"/>
                <a:r>
                  <a:rPr lang="en-US" dirty="0"/>
                  <a:t>17</a:t>
                </a:r>
              </a:p>
            </p:txBody>
          </p:sp>
          <p:grpSp>
            <p:nvGrpSpPr>
              <p:cNvPr id="10" name="Group 9">
                <a:extLst>
                  <a:ext uri="{FF2B5EF4-FFF2-40B4-BE49-F238E27FC236}">
                    <a16:creationId xmlns:a16="http://schemas.microsoft.com/office/drawing/2014/main" id="{C9B57BEC-B377-2B4A-A17A-C4C01E10EDF0}"/>
                  </a:ext>
                </a:extLst>
              </p:cNvPr>
              <p:cNvGrpSpPr/>
              <p:nvPr/>
            </p:nvGrpSpPr>
            <p:grpSpPr>
              <a:xfrm>
                <a:off x="9470048" y="4022923"/>
                <a:ext cx="625033" cy="532435"/>
                <a:chOff x="7014624" y="3943605"/>
                <a:chExt cx="625033" cy="532435"/>
              </a:xfrm>
            </p:grpSpPr>
            <p:sp>
              <p:nvSpPr>
                <p:cNvPr id="36" name="TextBox 35">
                  <a:extLst>
                    <a:ext uri="{FF2B5EF4-FFF2-40B4-BE49-F238E27FC236}">
                      <a16:creationId xmlns:a16="http://schemas.microsoft.com/office/drawing/2014/main" id="{A993B401-D506-6842-BDD0-1965186DDFB9}"/>
                    </a:ext>
                  </a:extLst>
                </p:cNvPr>
                <p:cNvSpPr txBox="1"/>
                <p:nvPr/>
              </p:nvSpPr>
              <p:spPr>
                <a:xfrm>
                  <a:off x="7132372" y="3993266"/>
                  <a:ext cx="389536" cy="369332"/>
                </a:xfrm>
                <a:prstGeom prst="rect">
                  <a:avLst/>
                </a:prstGeom>
                <a:noFill/>
              </p:spPr>
              <p:txBody>
                <a:bodyPr wrap="square" rtlCol="0">
                  <a:spAutoFit/>
                </a:bodyPr>
                <a:lstStyle/>
                <a:p>
                  <a:pPr algn="ctr"/>
                  <a:r>
                    <a:rPr lang="en-US" dirty="0"/>
                    <a:t>9</a:t>
                  </a:r>
                </a:p>
              </p:txBody>
            </p:sp>
            <p:sp>
              <p:nvSpPr>
                <p:cNvPr id="37" name="Decision 36">
                  <a:extLst>
                    <a:ext uri="{FF2B5EF4-FFF2-40B4-BE49-F238E27FC236}">
                      <a16:creationId xmlns:a16="http://schemas.microsoft.com/office/drawing/2014/main" id="{1F77B9C1-32A6-6042-BC61-CE7E25114B1A}"/>
                    </a:ext>
                  </a:extLst>
                </p:cNvPr>
                <p:cNvSpPr/>
                <p:nvPr/>
              </p:nvSpPr>
              <p:spPr>
                <a:xfrm>
                  <a:off x="7014624" y="3943605"/>
                  <a:ext cx="625033" cy="532435"/>
                </a:xfrm>
                <a:prstGeom prst="flowChartDecision">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 name="Group 10">
                <a:extLst>
                  <a:ext uri="{FF2B5EF4-FFF2-40B4-BE49-F238E27FC236}">
                    <a16:creationId xmlns:a16="http://schemas.microsoft.com/office/drawing/2014/main" id="{8EB634D5-5266-D14E-9913-B63BF536B9AE}"/>
                  </a:ext>
                </a:extLst>
              </p:cNvPr>
              <p:cNvGrpSpPr/>
              <p:nvPr/>
            </p:nvGrpSpPr>
            <p:grpSpPr>
              <a:xfrm>
                <a:off x="8781260" y="445200"/>
                <a:ext cx="913187" cy="3491708"/>
                <a:chOff x="8781260" y="445200"/>
                <a:chExt cx="913187" cy="3491708"/>
              </a:xfrm>
            </p:grpSpPr>
            <p:sp>
              <p:nvSpPr>
                <p:cNvPr id="19" name="TextBox 18">
                  <a:extLst>
                    <a:ext uri="{FF2B5EF4-FFF2-40B4-BE49-F238E27FC236}">
                      <a16:creationId xmlns:a16="http://schemas.microsoft.com/office/drawing/2014/main" id="{B98D7352-6478-B24A-AC47-F5D428136193}"/>
                    </a:ext>
                  </a:extLst>
                </p:cNvPr>
                <p:cNvSpPr txBox="1"/>
                <p:nvPr/>
              </p:nvSpPr>
              <p:spPr>
                <a:xfrm>
                  <a:off x="8781260" y="2911587"/>
                  <a:ext cx="416689" cy="369332"/>
                </a:xfrm>
                <a:prstGeom prst="rect">
                  <a:avLst/>
                </a:prstGeom>
                <a:noFill/>
                <a:ln w="12700">
                  <a:solidFill>
                    <a:schemeClr val="tx1"/>
                  </a:solidFill>
                </a:ln>
              </p:spPr>
              <p:txBody>
                <a:bodyPr wrap="square" rtlCol="0">
                  <a:spAutoFit/>
                </a:bodyPr>
                <a:lstStyle/>
                <a:p>
                  <a:pPr algn="ctr"/>
                  <a:r>
                    <a:rPr lang="en-US" dirty="0"/>
                    <a:t>6</a:t>
                  </a:r>
                </a:p>
              </p:txBody>
            </p:sp>
            <p:grpSp>
              <p:nvGrpSpPr>
                <p:cNvPr id="20" name="Group 19">
                  <a:extLst>
                    <a:ext uri="{FF2B5EF4-FFF2-40B4-BE49-F238E27FC236}">
                      <a16:creationId xmlns:a16="http://schemas.microsoft.com/office/drawing/2014/main" id="{D0C66134-1DDC-D940-A264-EBCD41C189B7}"/>
                    </a:ext>
                  </a:extLst>
                </p:cNvPr>
                <p:cNvGrpSpPr/>
                <p:nvPr/>
              </p:nvGrpSpPr>
              <p:grpSpPr>
                <a:xfrm>
                  <a:off x="9069414" y="3404473"/>
                  <a:ext cx="625033" cy="532435"/>
                  <a:chOff x="7014624" y="3943605"/>
                  <a:chExt cx="625033" cy="532435"/>
                </a:xfrm>
              </p:grpSpPr>
              <p:sp>
                <p:nvSpPr>
                  <p:cNvPr id="34" name="TextBox 33">
                    <a:extLst>
                      <a:ext uri="{FF2B5EF4-FFF2-40B4-BE49-F238E27FC236}">
                        <a16:creationId xmlns:a16="http://schemas.microsoft.com/office/drawing/2014/main" id="{94BE1894-C611-144D-93C3-767DF7D2D838}"/>
                      </a:ext>
                    </a:extLst>
                  </p:cNvPr>
                  <p:cNvSpPr txBox="1"/>
                  <p:nvPr/>
                </p:nvSpPr>
                <p:spPr>
                  <a:xfrm>
                    <a:off x="7132372" y="3993266"/>
                    <a:ext cx="389536" cy="369332"/>
                  </a:xfrm>
                  <a:prstGeom prst="rect">
                    <a:avLst/>
                  </a:prstGeom>
                  <a:noFill/>
                </p:spPr>
                <p:txBody>
                  <a:bodyPr wrap="square" rtlCol="0">
                    <a:spAutoFit/>
                  </a:bodyPr>
                  <a:lstStyle/>
                  <a:p>
                    <a:pPr algn="ctr"/>
                    <a:r>
                      <a:rPr lang="en-US" dirty="0"/>
                      <a:t>8</a:t>
                    </a:r>
                  </a:p>
                </p:txBody>
              </p:sp>
              <p:sp>
                <p:nvSpPr>
                  <p:cNvPr id="35" name="Decision 34">
                    <a:extLst>
                      <a:ext uri="{FF2B5EF4-FFF2-40B4-BE49-F238E27FC236}">
                        <a16:creationId xmlns:a16="http://schemas.microsoft.com/office/drawing/2014/main" id="{D0970441-A35E-F245-8D73-ABBDBB101393}"/>
                      </a:ext>
                    </a:extLst>
                  </p:cNvPr>
                  <p:cNvSpPr/>
                  <p:nvPr/>
                </p:nvSpPr>
                <p:spPr>
                  <a:xfrm>
                    <a:off x="7014624" y="3943605"/>
                    <a:ext cx="625033" cy="532435"/>
                  </a:xfrm>
                  <a:prstGeom prst="flowChartDecision">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21" name="Straight Arrow Connector 20">
                  <a:extLst>
                    <a:ext uri="{FF2B5EF4-FFF2-40B4-BE49-F238E27FC236}">
                      <a16:creationId xmlns:a16="http://schemas.microsoft.com/office/drawing/2014/main" id="{F78AC7EC-1D31-834B-8C0A-74CD5C8F33F9}"/>
                    </a:ext>
                  </a:extLst>
                </p:cNvPr>
                <p:cNvCxnSpPr>
                  <a:cxnSpLocks/>
                </p:cNvCxnSpPr>
                <p:nvPr/>
              </p:nvCxnSpPr>
              <p:spPr>
                <a:xfrm flipH="1">
                  <a:off x="9026733" y="2682229"/>
                  <a:ext cx="213489" cy="24954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7331FB06-6461-9D45-8FDF-24809BA18BFE}"/>
                    </a:ext>
                  </a:extLst>
                </p:cNvPr>
                <p:cNvCxnSpPr>
                  <a:cxnSpLocks/>
                </p:cNvCxnSpPr>
                <p:nvPr/>
              </p:nvCxnSpPr>
              <p:spPr>
                <a:xfrm>
                  <a:off x="9023615" y="3292999"/>
                  <a:ext cx="213489" cy="24954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8562B7D5-629C-B640-9C26-77B2BD97C486}"/>
                    </a:ext>
                  </a:extLst>
                </p:cNvPr>
                <p:cNvCxnSpPr>
                  <a:cxnSpLocks/>
                  <a:endCxn id="35" idx="0"/>
                </p:cNvCxnSpPr>
                <p:nvPr/>
              </p:nvCxnSpPr>
              <p:spPr>
                <a:xfrm flipH="1">
                  <a:off x="9381931" y="2805032"/>
                  <a:ext cx="7866" cy="59944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4" name="Group 23">
                  <a:extLst>
                    <a:ext uri="{FF2B5EF4-FFF2-40B4-BE49-F238E27FC236}">
                      <a16:creationId xmlns:a16="http://schemas.microsoft.com/office/drawing/2014/main" id="{87639100-3AA0-FF44-AD4B-37EC7CB9D9E4}"/>
                    </a:ext>
                  </a:extLst>
                </p:cNvPr>
                <p:cNvGrpSpPr/>
                <p:nvPr/>
              </p:nvGrpSpPr>
              <p:grpSpPr>
                <a:xfrm>
                  <a:off x="9128288" y="445200"/>
                  <a:ext cx="507284" cy="2359832"/>
                  <a:chOff x="8928082" y="816647"/>
                  <a:chExt cx="507284" cy="2359832"/>
                </a:xfrm>
              </p:grpSpPr>
              <p:sp>
                <p:nvSpPr>
                  <p:cNvPr id="25" name="TextBox 24">
                    <a:extLst>
                      <a:ext uri="{FF2B5EF4-FFF2-40B4-BE49-F238E27FC236}">
                        <a16:creationId xmlns:a16="http://schemas.microsoft.com/office/drawing/2014/main" id="{85EFD375-820D-DD4A-9D1F-47D4606430A4}"/>
                      </a:ext>
                    </a:extLst>
                  </p:cNvPr>
                  <p:cNvSpPr txBox="1"/>
                  <p:nvPr/>
                </p:nvSpPr>
                <p:spPr>
                  <a:xfrm>
                    <a:off x="8973380" y="816647"/>
                    <a:ext cx="416689" cy="369332"/>
                  </a:xfrm>
                  <a:prstGeom prst="rect">
                    <a:avLst/>
                  </a:prstGeom>
                  <a:noFill/>
                  <a:ln w="12700">
                    <a:solidFill>
                      <a:schemeClr val="tx1"/>
                    </a:solidFill>
                  </a:ln>
                </p:spPr>
                <p:txBody>
                  <a:bodyPr wrap="square" rtlCol="0">
                    <a:spAutoFit/>
                  </a:bodyPr>
                  <a:lstStyle/>
                  <a:p>
                    <a:pPr algn="ctr"/>
                    <a:r>
                      <a:rPr lang="en-US" dirty="0"/>
                      <a:t>2</a:t>
                    </a:r>
                  </a:p>
                </p:txBody>
              </p:sp>
              <p:sp>
                <p:nvSpPr>
                  <p:cNvPr id="26" name="TextBox 25">
                    <a:extLst>
                      <a:ext uri="{FF2B5EF4-FFF2-40B4-BE49-F238E27FC236}">
                        <a16:creationId xmlns:a16="http://schemas.microsoft.com/office/drawing/2014/main" id="{397D5376-2B02-6640-A9A7-DE52E9384616}"/>
                      </a:ext>
                    </a:extLst>
                  </p:cNvPr>
                  <p:cNvSpPr txBox="1"/>
                  <p:nvPr/>
                </p:nvSpPr>
                <p:spPr>
                  <a:xfrm>
                    <a:off x="8973380" y="1447181"/>
                    <a:ext cx="416689" cy="369332"/>
                  </a:xfrm>
                  <a:prstGeom prst="rect">
                    <a:avLst/>
                  </a:prstGeom>
                  <a:noFill/>
                  <a:ln w="12700">
                    <a:solidFill>
                      <a:schemeClr val="tx1"/>
                    </a:solidFill>
                  </a:ln>
                </p:spPr>
                <p:txBody>
                  <a:bodyPr wrap="square" rtlCol="0">
                    <a:spAutoFit/>
                  </a:bodyPr>
                  <a:lstStyle/>
                  <a:p>
                    <a:pPr algn="ctr"/>
                    <a:r>
                      <a:rPr lang="en-US" dirty="0"/>
                      <a:t>3</a:t>
                    </a:r>
                  </a:p>
                </p:txBody>
              </p:sp>
              <p:sp>
                <p:nvSpPr>
                  <p:cNvPr id="27" name="TextBox 26">
                    <a:extLst>
                      <a:ext uri="{FF2B5EF4-FFF2-40B4-BE49-F238E27FC236}">
                        <a16:creationId xmlns:a16="http://schemas.microsoft.com/office/drawing/2014/main" id="{5048CD7B-CE5A-4047-8284-81302CB076A7}"/>
                      </a:ext>
                    </a:extLst>
                  </p:cNvPr>
                  <p:cNvSpPr txBox="1"/>
                  <p:nvPr/>
                </p:nvSpPr>
                <p:spPr>
                  <a:xfrm>
                    <a:off x="8973380" y="2043060"/>
                    <a:ext cx="416689" cy="369332"/>
                  </a:xfrm>
                  <a:prstGeom prst="rect">
                    <a:avLst/>
                  </a:prstGeom>
                  <a:noFill/>
                  <a:ln w="12700">
                    <a:solidFill>
                      <a:schemeClr val="tx1"/>
                    </a:solidFill>
                  </a:ln>
                </p:spPr>
                <p:txBody>
                  <a:bodyPr wrap="square" rtlCol="0">
                    <a:spAutoFit/>
                  </a:bodyPr>
                  <a:lstStyle/>
                  <a:p>
                    <a:pPr algn="ctr"/>
                    <a:r>
                      <a:rPr lang="en-US" dirty="0"/>
                      <a:t>4</a:t>
                    </a:r>
                  </a:p>
                </p:txBody>
              </p:sp>
              <p:grpSp>
                <p:nvGrpSpPr>
                  <p:cNvPr id="28" name="Group 27">
                    <a:extLst>
                      <a:ext uri="{FF2B5EF4-FFF2-40B4-BE49-F238E27FC236}">
                        <a16:creationId xmlns:a16="http://schemas.microsoft.com/office/drawing/2014/main" id="{9BC63EE2-AD4C-9847-9901-CB492EAC4144}"/>
                      </a:ext>
                    </a:extLst>
                  </p:cNvPr>
                  <p:cNvGrpSpPr/>
                  <p:nvPr/>
                </p:nvGrpSpPr>
                <p:grpSpPr>
                  <a:xfrm>
                    <a:off x="8928082" y="2644044"/>
                    <a:ext cx="507284" cy="532435"/>
                    <a:chOff x="7035192" y="3966625"/>
                    <a:chExt cx="507284" cy="532435"/>
                  </a:xfrm>
                </p:grpSpPr>
                <p:sp>
                  <p:nvSpPr>
                    <p:cNvPr id="32" name="TextBox 31">
                      <a:extLst>
                        <a:ext uri="{FF2B5EF4-FFF2-40B4-BE49-F238E27FC236}">
                          <a16:creationId xmlns:a16="http://schemas.microsoft.com/office/drawing/2014/main" id="{73C985BC-11C0-424B-8FFB-ED4B4AA6220B}"/>
                        </a:ext>
                      </a:extLst>
                    </p:cNvPr>
                    <p:cNvSpPr txBox="1"/>
                    <p:nvPr/>
                  </p:nvSpPr>
                  <p:spPr>
                    <a:xfrm>
                      <a:off x="7107643" y="4057121"/>
                      <a:ext cx="389536" cy="369332"/>
                    </a:xfrm>
                    <a:prstGeom prst="rect">
                      <a:avLst/>
                    </a:prstGeom>
                    <a:noFill/>
                  </p:spPr>
                  <p:txBody>
                    <a:bodyPr wrap="square" rtlCol="0">
                      <a:spAutoFit/>
                    </a:bodyPr>
                    <a:lstStyle/>
                    <a:p>
                      <a:pPr algn="ctr"/>
                      <a:r>
                        <a:rPr lang="en-US" dirty="0"/>
                        <a:t>5</a:t>
                      </a:r>
                    </a:p>
                  </p:txBody>
                </p:sp>
                <p:sp>
                  <p:nvSpPr>
                    <p:cNvPr id="33" name="Decision 32">
                      <a:extLst>
                        <a:ext uri="{FF2B5EF4-FFF2-40B4-BE49-F238E27FC236}">
                          <a16:creationId xmlns:a16="http://schemas.microsoft.com/office/drawing/2014/main" id="{4C43A86C-E66F-8F48-9E21-468B06A64D71}"/>
                        </a:ext>
                      </a:extLst>
                    </p:cNvPr>
                    <p:cNvSpPr/>
                    <p:nvPr/>
                  </p:nvSpPr>
                  <p:spPr>
                    <a:xfrm>
                      <a:off x="7035192" y="3966625"/>
                      <a:ext cx="507284" cy="532435"/>
                    </a:xfrm>
                    <a:prstGeom prst="flowChartDecision">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29" name="Straight Arrow Connector 28">
                    <a:extLst>
                      <a:ext uri="{FF2B5EF4-FFF2-40B4-BE49-F238E27FC236}">
                        <a16:creationId xmlns:a16="http://schemas.microsoft.com/office/drawing/2014/main" id="{D9168DA0-5AD9-A243-9656-D401D4B194EC}"/>
                      </a:ext>
                    </a:extLst>
                  </p:cNvPr>
                  <p:cNvCxnSpPr>
                    <a:cxnSpLocks/>
                  </p:cNvCxnSpPr>
                  <p:nvPr/>
                </p:nvCxnSpPr>
                <p:spPr>
                  <a:xfrm>
                    <a:off x="9181724" y="1185979"/>
                    <a:ext cx="0" cy="24954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0FD91791-94E1-DA47-9D35-3B70F46FE24F}"/>
                      </a:ext>
                    </a:extLst>
                  </p:cNvPr>
                  <p:cNvCxnSpPr>
                    <a:cxnSpLocks/>
                  </p:cNvCxnSpPr>
                  <p:nvPr/>
                </p:nvCxnSpPr>
                <p:spPr>
                  <a:xfrm>
                    <a:off x="9181724" y="1816513"/>
                    <a:ext cx="0" cy="24954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622FEB57-BE8C-2D4B-97CC-5784E94B6BDC}"/>
                      </a:ext>
                    </a:extLst>
                  </p:cNvPr>
                  <p:cNvCxnSpPr>
                    <a:cxnSpLocks/>
                  </p:cNvCxnSpPr>
                  <p:nvPr/>
                </p:nvCxnSpPr>
                <p:spPr>
                  <a:xfrm>
                    <a:off x="9181724" y="2412392"/>
                    <a:ext cx="0" cy="24954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cxnSp>
            <p:nvCxnSpPr>
              <p:cNvPr id="12" name="Straight Arrow Connector 11">
                <a:extLst>
                  <a:ext uri="{FF2B5EF4-FFF2-40B4-BE49-F238E27FC236}">
                    <a16:creationId xmlns:a16="http://schemas.microsoft.com/office/drawing/2014/main" id="{3A10C2D1-1142-8449-B0E2-B039EA2BA462}"/>
                  </a:ext>
                </a:extLst>
              </p:cNvPr>
              <p:cNvCxnSpPr>
                <a:cxnSpLocks/>
              </p:cNvCxnSpPr>
              <p:nvPr/>
            </p:nvCxnSpPr>
            <p:spPr>
              <a:xfrm>
                <a:off x="9587701" y="3758785"/>
                <a:ext cx="213489" cy="24954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7F18C181-2AB8-6442-9C9B-FC16B6C3102F}"/>
                  </a:ext>
                </a:extLst>
              </p:cNvPr>
              <p:cNvCxnSpPr>
                <a:cxnSpLocks/>
                <a:endCxn id="8" idx="0"/>
              </p:cNvCxnSpPr>
              <p:nvPr/>
            </p:nvCxnSpPr>
            <p:spPr>
              <a:xfrm flipH="1">
                <a:off x="8328028" y="3792130"/>
                <a:ext cx="864490" cy="44075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926F98D9-886F-9943-A0ED-925C699C727D}"/>
                  </a:ext>
                </a:extLst>
              </p:cNvPr>
              <p:cNvCxnSpPr>
                <a:cxnSpLocks/>
              </p:cNvCxnSpPr>
              <p:nvPr/>
            </p:nvCxnSpPr>
            <p:spPr>
              <a:xfrm>
                <a:off x="9955100" y="4430587"/>
                <a:ext cx="213489" cy="24954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D6418F3B-5446-6043-8124-36C187B672C0}"/>
                  </a:ext>
                </a:extLst>
              </p:cNvPr>
              <p:cNvCxnSpPr>
                <a:cxnSpLocks/>
              </p:cNvCxnSpPr>
              <p:nvPr/>
            </p:nvCxnSpPr>
            <p:spPr>
              <a:xfrm flipH="1">
                <a:off x="9451215" y="4431649"/>
                <a:ext cx="213489" cy="24954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0ABDE36A-F849-0342-B380-26D4F5DC3CCA}"/>
                  </a:ext>
                </a:extLst>
              </p:cNvPr>
              <p:cNvCxnSpPr>
                <a:cxnSpLocks/>
              </p:cNvCxnSpPr>
              <p:nvPr/>
            </p:nvCxnSpPr>
            <p:spPr>
              <a:xfrm>
                <a:off x="9432591" y="5060763"/>
                <a:ext cx="0" cy="24954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56B0AF5B-E4DA-3045-836C-58C6E8E23FEF}"/>
                  </a:ext>
                </a:extLst>
              </p:cNvPr>
              <p:cNvCxnSpPr>
                <a:cxnSpLocks/>
              </p:cNvCxnSpPr>
              <p:nvPr/>
            </p:nvCxnSpPr>
            <p:spPr>
              <a:xfrm flipH="1">
                <a:off x="9635572" y="5076880"/>
                <a:ext cx="597863" cy="22262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5BA3C58D-77F0-F645-8F77-36B56FE96830}"/>
                  </a:ext>
                </a:extLst>
              </p:cNvPr>
              <p:cNvCxnSpPr>
                <a:cxnSpLocks/>
              </p:cNvCxnSpPr>
              <p:nvPr/>
            </p:nvCxnSpPr>
            <p:spPr>
              <a:xfrm>
                <a:off x="8328027" y="4626555"/>
                <a:ext cx="909077" cy="68332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2" name="TextBox 1">
              <a:extLst>
                <a:ext uri="{FF2B5EF4-FFF2-40B4-BE49-F238E27FC236}">
                  <a16:creationId xmlns:a16="http://schemas.microsoft.com/office/drawing/2014/main" id="{FC4EA8C6-8C92-944B-AFC0-FD3E9C0B4FC7}"/>
                </a:ext>
              </a:extLst>
            </p:cNvPr>
            <p:cNvSpPr txBox="1"/>
            <p:nvPr/>
          </p:nvSpPr>
          <p:spPr>
            <a:xfrm>
              <a:off x="3209302" y="4125492"/>
              <a:ext cx="425668" cy="369332"/>
            </a:xfrm>
            <a:prstGeom prst="rect">
              <a:avLst/>
            </a:prstGeom>
            <a:noFill/>
          </p:spPr>
          <p:txBody>
            <a:bodyPr wrap="square" rtlCol="0">
              <a:spAutoFit/>
            </a:bodyPr>
            <a:lstStyle/>
            <a:p>
              <a:r>
                <a:rPr lang="en-US" dirty="0"/>
                <a:t>1</a:t>
              </a:r>
            </a:p>
          </p:txBody>
        </p:sp>
        <p:sp>
          <p:nvSpPr>
            <p:cNvPr id="38" name="TextBox 37">
              <a:extLst>
                <a:ext uri="{FF2B5EF4-FFF2-40B4-BE49-F238E27FC236}">
                  <a16:creationId xmlns:a16="http://schemas.microsoft.com/office/drawing/2014/main" id="{0EBC0523-7971-2742-8D04-2199A8554A7F}"/>
                </a:ext>
              </a:extLst>
            </p:cNvPr>
            <p:cNvSpPr txBox="1"/>
            <p:nvPr/>
          </p:nvSpPr>
          <p:spPr>
            <a:xfrm>
              <a:off x="2137262" y="3114478"/>
              <a:ext cx="425668" cy="369332"/>
            </a:xfrm>
            <a:prstGeom prst="rect">
              <a:avLst/>
            </a:prstGeom>
            <a:noFill/>
          </p:spPr>
          <p:txBody>
            <a:bodyPr wrap="square" rtlCol="0">
              <a:spAutoFit/>
            </a:bodyPr>
            <a:lstStyle/>
            <a:p>
              <a:r>
                <a:rPr lang="en-US" dirty="0"/>
                <a:t>1</a:t>
              </a:r>
            </a:p>
          </p:txBody>
        </p:sp>
        <p:sp>
          <p:nvSpPr>
            <p:cNvPr id="39" name="TextBox 38">
              <a:extLst>
                <a:ext uri="{FF2B5EF4-FFF2-40B4-BE49-F238E27FC236}">
                  <a16:creationId xmlns:a16="http://schemas.microsoft.com/office/drawing/2014/main" id="{6EA396B1-14D7-D34F-81D5-DEC8CD5E2357}"/>
                </a:ext>
              </a:extLst>
            </p:cNvPr>
            <p:cNvSpPr txBox="1"/>
            <p:nvPr/>
          </p:nvSpPr>
          <p:spPr>
            <a:xfrm>
              <a:off x="2919505" y="3477137"/>
              <a:ext cx="425668" cy="369332"/>
            </a:xfrm>
            <a:prstGeom prst="rect">
              <a:avLst/>
            </a:prstGeom>
            <a:noFill/>
          </p:spPr>
          <p:txBody>
            <a:bodyPr wrap="square" rtlCol="0">
              <a:spAutoFit/>
            </a:bodyPr>
            <a:lstStyle/>
            <a:p>
              <a:r>
                <a:rPr lang="en-US" dirty="0"/>
                <a:t>0</a:t>
              </a:r>
            </a:p>
          </p:txBody>
        </p:sp>
        <p:sp>
          <p:nvSpPr>
            <p:cNvPr id="40" name="TextBox 39">
              <a:extLst>
                <a:ext uri="{FF2B5EF4-FFF2-40B4-BE49-F238E27FC236}">
                  <a16:creationId xmlns:a16="http://schemas.microsoft.com/office/drawing/2014/main" id="{C669175E-45A8-F340-A15F-BE418BE6047B}"/>
                </a:ext>
              </a:extLst>
            </p:cNvPr>
            <p:cNvSpPr txBox="1"/>
            <p:nvPr/>
          </p:nvSpPr>
          <p:spPr>
            <a:xfrm>
              <a:off x="1715528" y="4160131"/>
              <a:ext cx="425668" cy="369332"/>
            </a:xfrm>
            <a:prstGeom prst="rect">
              <a:avLst/>
            </a:prstGeom>
            <a:noFill/>
          </p:spPr>
          <p:txBody>
            <a:bodyPr wrap="square" rtlCol="0">
              <a:spAutoFit/>
            </a:bodyPr>
            <a:lstStyle/>
            <a:p>
              <a:r>
                <a:rPr lang="en-US" dirty="0"/>
                <a:t>0</a:t>
              </a:r>
            </a:p>
          </p:txBody>
        </p:sp>
        <p:sp>
          <p:nvSpPr>
            <p:cNvPr id="41" name="TextBox 40">
              <a:extLst>
                <a:ext uri="{FF2B5EF4-FFF2-40B4-BE49-F238E27FC236}">
                  <a16:creationId xmlns:a16="http://schemas.microsoft.com/office/drawing/2014/main" id="{C6CBBE3D-421F-1840-868C-4631D68E00E3}"/>
                </a:ext>
              </a:extLst>
            </p:cNvPr>
            <p:cNvSpPr txBox="1"/>
            <p:nvPr/>
          </p:nvSpPr>
          <p:spPr>
            <a:xfrm>
              <a:off x="3637565" y="4707674"/>
              <a:ext cx="425668" cy="369332"/>
            </a:xfrm>
            <a:prstGeom prst="rect">
              <a:avLst/>
            </a:prstGeom>
            <a:noFill/>
          </p:spPr>
          <p:txBody>
            <a:bodyPr wrap="square" rtlCol="0">
              <a:spAutoFit/>
            </a:bodyPr>
            <a:lstStyle/>
            <a:p>
              <a:r>
                <a:rPr lang="en-US" dirty="0"/>
                <a:t>0</a:t>
              </a:r>
            </a:p>
          </p:txBody>
        </p:sp>
        <p:sp>
          <p:nvSpPr>
            <p:cNvPr id="42" name="TextBox 41">
              <a:extLst>
                <a:ext uri="{FF2B5EF4-FFF2-40B4-BE49-F238E27FC236}">
                  <a16:creationId xmlns:a16="http://schemas.microsoft.com/office/drawing/2014/main" id="{9450BDE3-A755-734A-84EF-1B70A89AA6BB}"/>
                </a:ext>
              </a:extLst>
            </p:cNvPr>
            <p:cNvSpPr txBox="1"/>
            <p:nvPr/>
          </p:nvSpPr>
          <p:spPr>
            <a:xfrm>
              <a:off x="2714064" y="4707674"/>
              <a:ext cx="425668" cy="369332"/>
            </a:xfrm>
            <a:prstGeom prst="rect">
              <a:avLst/>
            </a:prstGeom>
            <a:noFill/>
          </p:spPr>
          <p:txBody>
            <a:bodyPr wrap="square" rtlCol="0">
              <a:spAutoFit/>
            </a:bodyPr>
            <a:lstStyle/>
            <a:p>
              <a:r>
                <a:rPr lang="en-US" dirty="0"/>
                <a:t>1</a:t>
              </a:r>
            </a:p>
          </p:txBody>
        </p:sp>
      </p:grpSp>
      <p:sp>
        <p:nvSpPr>
          <p:cNvPr id="43" name="TextBox 42">
            <a:extLst>
              <a:ext uri="{FF2B5EF4-FFF2-40B4-BE49-F238E27FC236}">
                <a16:creationId xmlns:a16="http://schemas.microsoft.com/office/drawing/2014/main" id="{7A939C58-46EC-374E-8B8F-2ED984B33B82}"/>
              </a:ext>
            </a:extLst>
          </p:cNvPr>
          <p:cNvSpPr txBox="1"/>
          <p:nvPr/>
        </p:nvSpPr>
        <p:spPr>
          <a:xfrm>
            <a:off x="4759355" y="663103"/>
            <a:ext cx="5128065" cy="369332"/>
          </a:xfrm>
          <a:prstGeom prst="rect">
            <a:avLst/>
          </a:prstGeom>
          <a:noFill/>
        </p:spPr>
        <p:txBody>
          <a:bodyPr wrap="square" rtlCol="0">
            <a:spAutoFit/>
          </a:bodyPr>
          <a:lstStyle/>
          <a:p>
            <a:r>
              <a:rPr lang="en-US" dirty="0">
                <a:solidFill>
                  <a:srgbClr val="0070C0"/>
                </a:solidFill>
                <a:latin typeface="+mj-lt"/>
              </a:rPr>
              <a:t>Traversal Choice: Traverse 1-edge before 0-edge</a:t>
            </a:r>
          </a:p>
        </p:txBody>
      </p:sp>
      <p:sp>
        <p:nvSpPr>
          <p:cNvPr id="45" name="TextBox 44">
            <a:extLst>
              <a:ext uri="{FF2B5EF4-FFF2-40B4-BE49-F238E27FC236}">
                <a16:creationId xmlns:a16="http://schemas.microsoft.com/office/drawing/2014/main" id="{41A3634F-2E48-D141-92B8-82602A5C2697}"/>
              </a:ext>
            </a:extLst>
          </p:cNvPr>
          <p:cNvSpPr txBox="1"/>
          <p:nvPr/>
        </p:nvSpPr>
        <p:spPr>
          <a:xfrm>
            <a:off x="2818924" y="984941"/>
            <a:ext cx="9008929" cy="369332"/>
          </a:xfrm>
          <a:prstGeom prst="rect">
            <a:avLst/>
          </a:prstGeom>
          <a:noFill/>
        </p:spPr>
        <p:txBody>
          <a:bodyPr wrap="square" rtlCol="0">
            <a:spAutoFit/>
          </a:bodyPr>
          <a:lstStyle/>
          <a:p>
            <a:r>
              <a:rPr lang="en-US" dirty="0"/>
              <a:t>Forward: Traverse </a:t>
            </a:r>
            <a:r>
              <a:rPr lang="en-US" dirty="0">
                <a:latin typeface="+mj-lt"/>
              </a:rPr>
              <a:t>along  1-edges  till a leaf is reached;  Increment </a:t>
            </a:r>
            <a:r>
              <a:rPr lang="en-US" i="1" dirty="0">
                <a:latin typeface="+mj-lt"/>
              </a:rPr>
              <a:t>path counter </a:t>
            </a:r>
            <a:r>
              <a:rPr lang="en-US" dirty="0">
                <a:latin typeface="+mj-lt"/>
              </a:rPr>
              <a:t>(PC) at the leaf</a:t>
            </a:r>
          </a:p>
        </p:txBody>
      </p:sp>
      <p:sp>
        <p:nvSpPr>
          <p:cNvPr id="46" name="TextBox 45">
            <a:extLst>
              <a:ext uri="{FF2B5EF4-FFF2-40B4-BE49-F238E27FC236}">
                <a16:creationId xmlns:a16="http://schemas.microsoft.com/office/drawing/2014/main" id="{72FF2332-9267-8D45-A5B9-D2DD445B5EEE}"/>
              </a:ext>
            </a:extLst>
          </p:cNvPr>
          <p:cNvSpPr txBox="1"/>
          <p:nvPr/>
        </p:nvSpPr>
        <p:spPr>
          <a:xfrm>
            <a:off x="3213624" y="1272648"/>
            <a:ext cx="5021955" cy="369332"/>
          </a:xfrm>
          <a:prstGeom prst="rect">
            <a:avLst/>
          </a:prstGeom>
          <a:noFill/>
        </p:spPr>
        <p:txBody>
          <a:bodyPr wrap="square" rtlCol="0">
            <a:spAutoFit/>
          </a:bodyPr>
          <a:lstStyle/>
          <a:p>
            <a:r>
              <a:rPr lang="en-US" dirty="0"/>
              <a:t>Path P1: 2, 3, 4, 5, 6, 8, 9, 10, 17; PC= 1; </a:t>
            </a:r>
          </a:p>
        </p:txBody>
      </p:sp>
      <p:sp>
        <p:nvSpPr>
          <p:cNvPr id="47" name="TextBox 46">
            <a:extLst>
              <a:ext uri="{FF2B5EF4-FFF2-40B4-BE49-F238E27FC236}">
                <a16:creationId xmlns:a16="http://schemas.microsoft.com/office/drawing/2014/main" id="{272B9D65-F139-5842-95C8-8DDEEA8BDA23}"/>
              </a:ext>
            </a:extLst>
          </p:cNvPr>
          <p:cNvSpPr txBox="1"/>
          <p:nvPr/>
        </p:nvSpPr>
        <p:spPr>
          <a:xfrm>
            <a:off x="2818923" y="1572694"/>
            <a:ext cx="8275003" cy="369332"/>
          </a:xfrm>
          <a:prstGeom prst="rect">
            <a:avLst/>
          </a:prstGeom>
          <a:noFill/>
        </p:spPr>
        <p:txBody>
          <a:bodyPr wrap="square" rtlCol="0">
            <a:spAutoFit/>
          </a:bodyPr>
          <a:lstStyle/>
          <a:p>
            <a:r>
              <a:rPr lang="en-US" dirty="0"/>
              <a:t>Backward: </a:t>
            </a:r>
            <a:r>
              <a:rPr lang="en-US" dirty="0">
                <a:latin typeface="+mj-lt"/>
              </a:rPr>
              <a:t>Back track to a node with untraversed 0-edge and traverse that 0-edge  </a:t>
            </a:r>
          </a:p>
        </p:txBody>
      </p:sp>
      <p:sp>
        <p:nvSpPr>
          <p:cNvPr id="48" name="TextBox 47">
            <a:extLst>
              <a:ext uri="{FF2B5EF4-FFF2-40B4-BE49-F238E27FC236}">
                <a16:creationId xmlns:a16="http://schemas.microsoft.com/office/drawing/2014/main" id="{3C59B8E4-EDC7-8343-A7DF-40BE9F3EF3DF}"/>
              </a:ext>
            </a:extLst>
          </p:cNvPr>
          <p:cNvSpPr txBox="1"/>
          <p:nvPr/>
        </p:nvSpPr>
        <p:spPr>
          <a:xfrm>
            <a:off x="3237726" y="1887627"/>
            <a:ext cx="4381384" cy="369332"/>
          </a:xfrm>
          <a:prstGeom prst="rect">
            <a:avLst/>
          </a:prstGeom>
          <a:noFill/>
        </p:spPr>
        <p:txBody>
          <a:bodyPr wrap="square" rtlCol="0">
            <a:spAutoFit/>
          </a:bodyPr>
          <a:lstStyle/>
          <a:p>
            <a:r>
              <a:rPr lang="en-US" dirty="0"/>
              <a:t>Path:  2, 3, 4, 5, 6, 8, 9, 12 </a:t>
            </a:r>
          </a:p>
        </p:txBody>
      </p:sp>
      <p:sp>
        <p:nvSpPr>
          <p:cNvPr id="50" name="Rectangle 49">
            <a:extLst>
              <a:ext uri="{FF2B5EF4-FFF2-40B4-BE49-F238E27FC236}">
                <a16:creationId xmlns:a16="http://schemas.microsoft.com/office/drawing/2014/main" id="{F9AF0EBD-E59B-9049-9FA8-2C9D102814E6}"/>
              </a:ext>
            </a:extLst>
          </p:cNvPr>
          <p:cNvSpPr/>
          <p:nvPr/>
        </p:nvSpPr>
        <p:spPr>
          <a:xfrm>
            <a:off x="3574168" y="2366905"/>
            <a:ext cx="4283240" cy="369332"/>
          </a:xfrm>
          <a:prstGeom prst="rect">
            <a:avLst/>
          </a:prstGeom>
        </p:spPr>
        <p:txBody>
          <a:bodyPr wrap="square">
            <a:spAutoFit/>
          </a:bodyPr>
          <a:lstStyle/>
          <a:p>
            <a:r>
              <a:rPr lang="en-US" dirty="0"/>
              <a:t>F: Path P2: 2, 3, 4, 5, 6, 8, 9, 12, 17; PC = 2; </a:t>
            </a:r>
          </a:p>
        </p:txBody>
      </p:sp>
      <p:sp>
        <p:nvSpPr>
          <p:cNvPr id="52" name="TextBox 51">
            <a:extLst>
              <a:ext uri="{FF2B5EF4-FFF2-40B4-BE49-F238E27FC236}">
                <a16:creationId xmlns:a16="http://schemas.microsoft.com/office/drawing/2014/main" id="{FB3F63CB-A69D-9248-A5A6-F8F914DB1EF1}"/>
              </a:ext>
            </a:extLst>
          </p:cNvPr>
          <p:cNvSpPr txBox="1"/>
          <p:nvPr/>
        </p:nvSpPr>
        <p:spPr>
          <a:xfrm>
            <a:off x="3574167" y="2767963"/>
            <a:ext cx="3199608" cy="369332"/>
          </a:xfrm>
          <a:prstGeom prst="rect">
            <a:avLst/>
          </a:prstGeom>
          <a:noFill/>
        </p:spPr>
        <p:txBody>
          <a:bodyPr wrap="square" rtlCol="0">
            <a:spAutoFit/>
          </a:bodyPr>
          <a:lstStyle/>
          <a:p>
            <a:r>
              <a:rPr lang="en-US" dirty="0"/>
              <a:t>B: Path:  2, 3, 4, 5, 6, 8, 15 </a:t>
            </a:r>
          </a:p>
        </p:txBody>
      </p:sp>
      <p:sp>
        <p:nvSpPr>
          <p:cNvPr id="54" name="Rectangle 53">
            <a:extLst>
              <a:ext uri="{FF2B5EF4-FFF2-40B4-BE49-F238E27FC236}">
                <a16:creationId xmlns:a16="http://schemas.microsoft.com/office/drawing/2014/main" id="{98F943DB-EBEA-AB4A-8AD9-07B62227512A}"/>
              </a:ext>
            </a:extLst>
          </p:cNvPr>
          <p:cNvSpPr/>
          <p:nvPr/>
        </p:nvSpPr>
        <p:spPr>
          <a:xfrm>
            <a:off x="3574167" y="3169021"/>
            <a:ext cx="4067613" cy="369332"/>
          </a:xfrm>
          <a:prstGeom prst="rect">
            <a:avLst/>
          </a:prstGeom>
        </p:spPr>
        <p:txBody>
          <a:bodyPr wrap="square">
            <a:spAutoFit/>
          </a:bodyPr>
          <a:lstStyle/>
          <a:p>
            <a:r>
              <a:rPr lang="en-US" dirty="0"/>
              <a:t>F: Path P3: 2, 3, 4, 5, 6, 8, 15, 17; PC = 3; </a:t>
            </a:r>
          </a:p>
        </p:txBody>
      </p:sp>
      <p:sp>
        <p:nvSpPr>
          <p:cNvPr id="56" name="TextBox 55">
            <a:extLst>
              <a:ext uri="{FF2B5EF4-FFF2-40B4-BE49-F238E27FC236}">
                <a16:creationId xmlns:a16="http://schemas.microsoft.com/office/drawing/2014/main" id="{C5480771-F63A-AB4E-8CBA-E76759C5123E}"/>
              </a:ext>
            </a:extLst>
          </p:cNvPr>
          <p:cNvSpPr txBox="1"/>
          <p:nvPr/>
        </p:nvSpPr>
        <p:spPr>
          <a:xfrm>
            <a:off x="3574167" y="3570079"/>
            <a:ext cx="2752898" cy="369332"/>
          </a:xfrm>
          <a:prstGeom prst="rect">
            <a:avLst/>
          </a:prstGeom>
          <a:noFill/>
        </p:spPr>
        <p:txBody>
          <a:bodyPr wrap="square" rtlCol="0">
            <a:spAutoFit/>
          </a:bodyPr>
          <a:lstStyle/>
          <a:p>
            <a:r>
              <a:rPr lang="en-US" dirty="0"/>
              <a:t>B: Path:  2, 3, 4, 5, 8  </a:t>
            </a:r>
          </a:p>
        </p:txBody>
      </p:sp>
      <p:sp>
        <p:nvSpPr>
          <p:cNvPr id="58" name="Rectangle 57">
            <a:extLst>
              <a:ext uri="{FF2B5EF4-FFF2-40B4-BE49-F238E27FC236}">
                <a16:creationId xmlns:a16="http://schemas.microsoft.com/office/drawing/2014/main" id="{91CFB800-DE95-A149-897F-08235A26CEC4}"/>
              </a:ext>
            </a:extLst>
          </p:cNvPr>
          <p:cNvSpPr/>
          <p:nvPr/>
        </p:nvSpPr>
        <p:spPr>
          <a:xfrm>
            <a:off x="3574168" y="3971137"/>
            <a:ext cx="3941780" cy="369332"/>
          </a:xfrm>
          <a:prstGeom prst="rect">
            <a:avLst/>
          </a:prstGeom>
        </p:spPr>
        <p:txBody>
          <a:bodyPr wrap="square">
            <a:spAutoFit/>
          </a:bodyPr>
          <a:lstStyle/>
          <a:p>
            <a:r>
              <a:rPr lang="en-US" dirty="0"/>
              <a:t>F: Path P4: 2, 3, 4, 5, 8, 9, 10, 17; PC = 4; </a:t>
            </a:r>
          </a:p>
        </p:txBody>
      </p:sp>
      <p:sp>
        <p:nvSpPr>
          <p:cNvPr id="60" name="TextBox 59">
            <a:extLst>
              <a:ext uri="{FF2B5EF4-FFF2-40B4-BE49-F238E27FC236}">
                <a16:creationId xmlns:a16="http://schemas.microsoft.com/office/drawing/2014/main" id="{395E691A-207D-A143-A671-44680B85959B}"/>
              </a:ext>
            </a:extLst>
          </p:cNvPr>
          <p:cNvSpPr txBox="1"/>
          <p:nvPr/>
        </p:nvSpPr>
        <p:spPr>
          <a:xfrm>
            <a:off x="3574168" y="4372195"/>
            <a:ext cx="3358810" cy="369332"/>
          </a:xfrm>
          <a:prstGeom prst="rect">
            <a:avLst/>
          </a:prstGeom>
          <a:noFill/>
        </p:spPr>
        <p:txBody>
          <a:bodyPr wrap="square" rtlCol="0">
            <a:spAutoFit/>
          </a:bodyPr>
          <a:lstStyle/>
          <a:p>
            <a:r>
              <a:rPr lang="en-US" dirty="0"/>
              <a:t>B: Path: 2, 3, 4, 5, 8, 9, 12 </a:t>
            </a:r>
          </a:p>
        </p:txBody>
      </p:sp>
      <p:sp>
        <p:nvSpPr>
          <p:cNvPr id="62" name="Rectangle 61">
            <a:extLst>
              <a:ext uri="{FF2B5EF4-FFF2-40B4-BE49-F238E27FC236}">
                <a16:creationId xmlns:a16="http://schemas.microsoft.com/office/drawing/2014/main" id="{A72F73CC-13AA-024A-A157-CBBA1B4F6755}"/>
              </a:ext>
            </a:extLst>
          </p:cNvPr>
          <p:cNvSpPr/>
          <p:nvPr/>
        </p:nvSpPr>
        <p:spPr>
          <a:xfrm>
            <a:off x="3574168" y="4773253"/>
            <a:ext cx="4283240" cy="369332"/>
          </a:xfrm>
          <a:prstGeom prst="rect">
            <a:avLst/>
          </a:prstGeom>
        </p:spPr>
        <p:txBody>
          <a:bodyPr wrap="square">
            <a:spAutoFit/>
          </a:bodyPr>
          <a:lstStyle/>
          <a:p>
            <a:r>
              <a:rPr lang="en-US" dirty="0"/>
              <a:t>F: Path P5: 2, 3, 4, </a:t>
            </a:r>
            <a:r>
              <a:rPr lang="en-US"/>
              <a:t>5, </a:t>
            </a:r>
            <a:r>
              <a:rPr lang="en-US" dirty="0"/>
              <a:t>8, 9, 12, 17; PC = 5; </a:t>
            </a:r>
          </a:p>
        </p:txBody>
      </p:sp>
      <p:sp>
        <p:nvSpPr>
          <p:cNvPr id="64" name="TextBox 63">
            <a:extLst>
              <a:ext uri="{FF2B5EF4-FFF2-40B4-BE49-F238E27FC236}">
                <a16:creationId xmlns:a16="http://schemas.microsoft.com/office/drawing/2014/main" id="{94D7BD01-27C2-8843-8007-E1AE4A062755}"/>
              </a:ext>
            </a:extLst>
          </p:cNvPr>
          <p:cNvSpPr txBox="1"/>
          <p:nvPr/>
        </p:nvSpPr>
        <p:spPr>
          <a:xfrm>
            <a:off x="3560104" y="5174311"/>
            <a:ext cx="2968140" cy="369332"/>
          </a:xfrm>
          <a:prstGeom prst="rect">
            <a:avLst/>
          </a:prstGeom>
          <a:noFill/>
        </p:spPr>
        <p:txBody>
          <a:bodyPr wrap="square" rtlCol="0">
            <a:spAutoFit/>
          </a:bodyPr>
          <a:lstStyle/>
          <a:p>
            <a:r>
              <a:rPr lang="en-US" dirty="0"/>
              <a:t>B: Path:  2, 3, 4, 5, 8, 15 </a:t>
            </a:r>
          </a:p>
        </p:txBody>
      </p:sp>
      <p:sp>
        <p:nvSpPr>
          <p:cNvPr id="66" name="Rectangle 65">
            <a:extLst>
              <a:ext uri="{FF2B5EF4-FFF2-40B4-BE49-F238E27FC236}">
                <a16:creationId xmlns:a16="http://schemas.microsoft.com/office/drawing/2014/main" id="{A81A1652-E5B5-5647-8B5C-911AD904CE33}"/>
              </a:ext>
            </a:extLst>
          </p:cNvPr>
          <p:cNvSpPr/>
          <p:nvPr/>
        </p:nvSpPr>
        <p:spPr>
          <a:xfrm>
            <a:off x="3560104" y="5575366"/>
            <a:ext cx="3941780" cy="369332"/>
          </a:xfrm>
          <a:prstGeom prst="rect">
            <a:avLst/>
          </a:prstGeom>
        </p:spPr>
        <p:txBody>
          <a:bodyPr wrap="square">
            <a:spAutoFit/>
          </a:bodyPr>
          <a:lstStyle/>
          <a:p>
            <a:r>
              <a:rPr lang="en-US" dirty="0"/>
              <a:t>F: Path P6: 2, 3, 4, 5, 8, 15, 17; PC = 6; </a:t>
            </a:r>
          </a:p>
        </p:txBody>
      </p:sp>
      <p:sp>
        <p:nvSpPr>
          <p:cNvPr id="76" name="TextBox 75">
            <a:extLst>
              <a:ext uri="{FF2B5EF4-FFF2-40B4-BE49-F238E27FC236}">
                <a16:creationId xmlns:a16="http://schemas.microsoft.com/office/drawing/2014/main" id="{2B2DC77A-0CD6-4342-8FC2-EEA1FEEFFAFA}"/>
              </a:ext>
            </a:extLst>
          </p:cNvPr>
          <p:cNvSpPr txBox="1"/>
          <p:nvPr/>
        </p:nvSpPr>
        <p:spPr>
          <a:xfrm>
            <a:off x="9121776" y="2661515"/>
            <a:ext cx="2875242" cy="646331"/>
          </a:xfrm>
          <a:prstGeom prst="rect">
            <a:avLst/>
          </a:prstGeom>
          <a:noFill/>
        </p:spPr>
        <p:txBody>
          <a:bodyPr wrap="square" rtlCol="0">
            <a:spAutoFit/>
          </a:bodyPr>
          <a:lstStyle/>
          <a:p>
            <a:r>
              <a:rPr lang="en-US" dirty="0"/>
              <a:t>F</a:t>
            </a:r>
            <a:r>
              <a:rPr lang="en-US" dirty="0">
                <a:latin typeface="+mj-lt"/>
              </a:rPr>
              <a:t>: forward traversal along 1-edges till you reach a leaf</a:t>
            </a:r>
          </a:p>
        </p:txBody>
      </p:sp>
      <p:sp>
        <p:nvSpPr>
          <p:cNvPr id="77" name="TextBox 76">
            <a:extLst>
              <a:ext uri="{FF2B5EF4-FFF2-40B4-BE49-F238E27FC236}">
                <a16:creationId xmlns:a16="http://schemas.microsoft.com/office/drawing/2014/main" id="{4B447183-739D-FB43-962A-B8725719EE62}"/>
              </a:ext>
            </a:extLst>
          </p:cNvPr>
          <p:cNvSpPr txBox="1"/>
          <p:nvPr/>
        </p:nvSpPr>
        <p:spPr>
          <a:xfrm>
            <a:off x="9121776" y="3578985"/>
            <a:ext cx="2817572" cy="923330"/>
          </a:xfrm>
          <a:prstGeom prst="rect">
            <a:avLst/>
          </a:prstGeom>
          <a:noFill/>
        </p:spPr>
        <p:txBody>
          <a:bodyPr wrap="square" rtlCol="0">
            <a:spAutoFit/>
          </a:bodyPr>
          <a:lstStyle/>
          <a:p>
            <a:r>
              <a:rPr lang="en-US" dirty="0"/>
              <a:t>B: </a:t>
            </a:r>
            <a:r>
              <a:rPr lang="en-US" dirty="0">
                <a:latin typeface="+mj-lt"/>
              </a:rPr>
              <a:t>Backward traversal till you reach a node with untraversed 0-edge</a:t>
            </a:r>
          </a:p>
        </p:txBody>
      </p:sp>
      <p:sp>
        <p:nvSpPr>
          <p:cNvPr id="78" name="TextBox 77">
            <a:extLst>
              <a:ext uri="{FF2B5EF4-FFF2-40B4-BE49-F238E27FC236}">
                <a16:creationId xmlns:a16="http://schemas.microsoft.com/office/drawing/2014/main" id="{7320B832-A63A-9E49-A883-E3C99B38F196}"/>
              </a:ext>
            </a:extLst>
          </p:cNvPr>
          <p:cNvSpPr txBox="1"/>
          <p:nvPr/>
        </p:nvSpPr>
        <p:spPr>
          <a:xfrm>
            <a:off x="3560104" y="5930550"/>
            <a:ext cx="3470088" cy="369332"/>
          </a:xfrm>
          <a:prstGeom prst="rect">
            <a:avLst/>
          </a:prstGeom>
          <a:noFill/>
        </p:spPr>
        <p:txBody>
          <a:bodyPr wrap="square" rtlCol="0">
            <a:spAutoFit/>
          </a:bodyPr>
          <a:lstStyle/>
          <a:p>
            <a:r>
              <a:rPr lang="en-US" dirty="0"/>
              <a:t>B: Path:  Empty path, Termination </a:t>
            </a:r>
          </a:p>
        </p:txBody>
      </p:sp>
      <p:grpSp>
        <p:nvGrpSpPr>
          <p:cNvPr id="82" name="Group 81">
            <a:extLst>
              <a:ext uri="{FF2B5EF4-FFF2-40B4-BE49-F238E27FC236}">
                <a16:creationId xmlns:a16="http://schemas.microsoft.com/office/drawing/2014/main" id="{F4B25705-832E-A842-B8CF-0D5B20CEA77F}"/>
              </a:ext>
            </a:extLst>
          </p:cNvPr>
          <p:cNvGrpSpPr/>
          <p:nvPr/>
        </p:nvGrpSpPr>
        <p:grpSpPr>
          <a:xfrm>
            <a:off x="7323387" y="5585352"/>
            <a:ext cx="4111999" cy="369332"/>
            <a:chOff x="7323387" y="5585352"/>
            <a:chExt cx="4111999" cy="369332"/>
          </a:xfrm>
        </p:grpSpPr>
        <p:sp>
          <p:nvSpPr>
            <p:cNvPr id="79" name="TextBox 78">
              <a:extLst>
                <a:ext uri="{FF2B5EF4-FFF2-40B4-BE49-F238E27FC236}">
                  <a16:creationId xmlns:a16="http://schemas.microsoft.com/office/drawing/2014/main" id="{1BDBF7F0-16B2-ED46-B436-165BB1D3394B}"/>
                </a:ext>
              </a:extLst>
            </p:cNvPr>
            <p:cNvSpPr txBox="1"/>
            <p:nvPr/>
          </p:nvSpPr>
          <p:spPr>
            <a:xfrm>
              <a:off x="7857408" y="5585352"/>
              <a:ext cx="3577978" cy="369332"/>
            </a:xfrm>
            <a:prstGeom prst="rect">
              <a:avLst/>
            </a:prstGeom>
            <a:noFill/>
          </p:spPr>
          <p:txBody>
            <a:bodyPr wrap="square" rtlCol="0">
              <a:spAutoFit/>
            </a:bodyPr>
            <a:lstStyle/>
            <a:p>
              <a:r>
                <a:rPr lang="en-US" dirty="0">
                  <a:latin typeface="+mj-lt"/>
                </a:rPr>
                <a:t>All B</a:t>
              </a:r>
              <a:r>
                <a:rPr lang="en-US" baseline="-25000" dirty="0">
                  <a:latin typeface="+mj-lt"/>
                </a:rPr>
                <a:t>f</a:t>
              </a:r>
              <a:r>
                <a:rPr lang="en-US" dirty="0">
                  <a:latin typeface="+mj-lt"/>
                </a:rPr>
                <a:t> flags on this path are set to 0</a:t>
              </a:r>
            </a:p>
          </p:txBody>
        </p:sp>
        <p:cxnSp>
          <p:nvCxnSpPr>
            <p:cNvPr id="81" name="Straight Arrow Connector 80">
              <a:extLst>
                <a:ext uri="{FF2B5EF4-FFF2-40B4-BE49-F238E27FC236}">
                  <a16:creationId xmlns:a16="http://schemas.microsoft.com/office/drawing/2014/main" id="{1139533C-0DA4-A248-9FB2-FDEBB941FC23}"/>
                </a:ext>
              </a:extLst>
            </p:cNvPr>
            <p:cNvCxnSpPr/>
            <p:nvPr/>
          </p:nvCxnSpPr>
          <p:spPr>
            <a:xfrm flipH="1">
              <a:off x="7323387" y="5787336"/>
              <a:ext cx="431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49" name="TextBox 48">
            <a:extLst>
              <a:ext uri="{FF2B5EF4-FFF2-40B4-BE49-F238E27FC236}">
                <a16:creationId xmlns:a16="http://schemas.microsoft.com/office/drawing/2014/main" id="{78D6A064-A4F0-BC47-902C-CC21BA888C50}"/>
              </a:ext>
            </a:extLst>
          </p:cNvPr>
          <p:cNvSpPr txBox="1"/>
          <p:nvPr/>
        </p:nvSpPr>
        <p:spPr>
          <a:xfrm>
            <a:off x="7754587" y="5954684"/>
            <a:ext cx="3811979" cy="369332"/>
          </a:xfrm>
          <a:prstGeom prst="rect">
            <a:avLst/>
          </a:prstGeom>
          <a:noFill/>
        </p:spPr>
        <p:txBody>
          <a:bodyPr wrap="square" rtlCol="0">
            <a:spAutoFit/>
          </a:bodyPr>
          <a:lstStyle/>
          <a:p>
            <a:r>
              <a:rPr lang="en-US" dirty="0">
                <a:solidFill>
                  <a:srgbClr val="0070C0"/>
                </a:solidFill>
              </a:rPr>
              <a:t>What is a B</a:t>
            </a:r>
            <a:r>
              <a:rPr lang="en-US" baseline="-25000" dirty="0">
                <a:solidFill>
                  <a:srgbClr val="0070C0"/>
                </a:solidFill>
              </a:rPr>
              <a:t>f</a:t>
            </a:r>
            <a:r>
              <a:rPr lang="en-US" dirty="0">
                <a:solidFill>
                  <a:srgbClr val="0070C0"/>
                </a:solidFill>
              </a:rPr>
              <a:t> flag? How are they set?</a:t>
            </a:r>
          </a:p>
        </p:txBody>
      </p:sp>
      <p:sp>
        <p:nvSpPr>
          <p:cNvPr id="51" name="TextBox 50">
            <a:extLst>
              <a:ext uri="{FF2B5EF4-FFF2-40B4-BE49-F238E27FC236}">
                <a16:creationId xmlns:a16="http://schemas.microsoft.com/office/drawing/2014/main" id="{E30D5831-F72B-5445-BD00-DA0B876BB5F7}"/>
              </a:ext>
            </a:extLst>
          </p:cNvPr>
          <p:cNvSpPr txBox="1"/>
          <p:nvPr/>
        </p:nvSpPr>
        <p:spPr>
          <a:xfrm>
            <a:off x="8146334" y="4800522"/>
            <a:ext cx="3407667" cy="584775"/>
          </a:xfrm>
          <a:prstGeom prst="rect">
            <a:avLst/>
          </a:prstGeom>
          <a:noFill/>
        </p:spPr>
        <p:txBody>
          <a:bodyPr wrap="square" rtlCol="0">
            <a:spAutoFit/>
          </a:bodyPr>
          <a:lstStyle/>
          <a:p>
            <a:r>
              <a:rPr lang="en-US" sz="1600" dirty="0">
                <a:solidFill>
                  <a:srgbClr val="FF0000"/>
                </a:solidFill>
                <a:latin typeface="+mj-lt"/>
              </a:rPr>
              <a:t>Warning: You must practice this example on your own.</a:t>
            </a:r>
          </a:p>
        </p:txBody>
      </p:sp>
    </p:spTree>
    <p:extLst>
      <p:ext uri="{BB962C8B-B14F-4D97-AF65-F5344CB8AC3E}">
        <p14:creationId xmlns:p14="http://schemas.microsoft.com/office/powerpoint/2010/main" val="30948358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6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6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78"/>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82"/>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49"/>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p:bldP spid="52" grpId="0"/>
      <p:bldP spid="54" grpId="0"/>
      <p:bldP spid="56" grpId="0"/>
      <p:bldP spid="58" grpId="0"/>
      <p:bldP spid="60" grpId="0"/>
      <p:bldP spid="62" grpId="0"/>
      <p:bldP spid="64" grpId="0"/>
      <p:bldP spid="66" grpId="0"/>
      <p:bldP spid="76" grpId="0"/>
      <p:bldP spid="77" grpId="0"/>
      <p:bldP spid="78" grpId="0"/>
      <p:bldP spid="49" grpId="0"/>
      <p:bldP spid="5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80465A9-23E4-DD4E-B9F2-F72EECBA653B}"/>
              </a:ext>
            </a:extLst>
          </p:cNvPr>
          <p:cNvSpPr>
            <a:spLocks noGrp="1"/>
          </p:cNvSpPr>
          <p:nvPr>
            <p:ph type="title"/>
          </p:nvPr>
        </p:nvSpPr>
        <p:spPr>
          <a:xfrm>
            <a:off x="154891" y="21089"/>
            <a:ext cx="11257296" cy="706523"/>
          </a:xfrm>
        </p:spPr>
        <p:txBody>
          <a:bodyPr/>
          <a:lstStyle/>
          <a:p>
            <a:r>
              <a:rPr lang="en-US" dirty="0"/>
              <a:t>Enumeration Algorithm – Example 2 </a:t>
            </a:r>
          </a:p>
        </p:txBody>
      </p:sp>
      <p:sp>
        <p:nvSpPr>
          <p:cNvPr id="4" name="Slide Number Placeholder 3">
            <a:extLst>
              <a:ext uri="{FF2B5EF4-FFF2-40B4-BE49-F238E27FC236}">
                <a16:creationId xmlns:a16="http://schemas.microsoft.com/office/drawing/2014/main" id="{433BBEDD-C6F6-7448-BB8F-F498866D43B2}"/>
              </a:ext>
            </a:extLst>
          </p:cNvPr>
          <p:cNvSpPr>
            <a:spLocks noGrp="1"/>
          </p:cNvSpPr>
          <p:nvPr>
            <p:ph type="sldNum" sz="quarter" idx="12"/>
          </p:nvPr>
        </p:nvSpPr>
        <p:spPr/>
        <p:txBody>
          <a:bodyPr/>
          <a:lstStyle/>
          <a:p>
            <a:fld id="{030B3B20-CC52-4CD8-891A-1FEA1205BD2C}" type="slidenum">
              <a:rPr lang="en-US" smtClean="0"/>
              <a:pPr/>
              <a:t>5</a:t>
            </a:fld>
            <a:endParaRPr lang="en-US" dirty="0"/>
          </a:p>
        </p:txBody>
      </p:sp>
      <p:sp>
        <p:nvSpPr>
          <p:cNvPr id="45" name="TextBox 44">
            <a:extLst>
              <a:ext uri="{FF2B5EF4-FFF2-40B4-BE49-F238E27FC236}">
                <a16:creationId xmlns:a16="http://schemas.microsoft.com/office/drawing/2014/main" id="{41A3634F-2E48-D141-92B8-82602A5C2697}"/>
              </a:ext>
            </a:extLst>
          </p:cNvPr>
          <p:cNvSpPr txBox="1"/>
          <p:nvPr/>
        </p:nvSpPr>
        <p:spPr>
          <a:xfrm>
            <a:off x="3069234" y="720017"/>
            <a:ext cx="5245701" cy="369332"/>
          </a:xfrm>
          <a:prstGeom prst="rect">
            <a:avLst/>
          </a:prstGeom>
          <a:noFill/>
        </p:spPr>
        <p:txBody>
          <a:bodyPr wrap="square" rtlCol="0">
            <a:spAutoFit/>
          </a:bodyPr>
          <a:lstStyle/>
          <a:p>
            <a:r>
              <a:rPr lang="en-US" dirty="0"/>
              <a:t>F: Complete path P1: A, X1, B, Y1, C, Z1, D; PC= 1; </a:t>
            </a:r>
          </a:p>
        </p:txBody>
      </p:sp>
      <p:sp>
        <p:nvSpPr>
          <p:cNvPr id="47" name="TextBox 46">
            <a:extLst>
              <a:ext uri="{FF2B5EF4-FFF2-40B4-BE49-F238E27FC236}">
                <a16:creationId xmlns:a16="http://schemas.microsoft.com/office/drawing/2014/main" id="{272B9D65-F139-5842-95C8-8DDEEA8BDA23}"/>
              </a:ext>
            </a:extLst>
          </p:cNvPr>
          <p:cNvSpPr txBox="1"/>
          <p:nvPr/>
        </p:nvSpPr>
        <p:spPr>
          <a:xfrm>
            <a:off x="3069234" y="1108569"/>
            <a:ext cx="3485945" cy="369332"/>
          </a:xfrm>
          <a:prstGeom prst="rect">
            <a:avLst/>
          </a:prstGeom>
          <a:noFill/>
        </p:spPr>
        <p:txBody>
          <a:bodyPr wrap="square" rtlCol="0">
            <a:spAutoFit/>
          </a:bodyPr>
          <a:lstStyle/>
          <a:p>
            <a:r>
              <a:rPr lang="en-US" dirty="0"/>
              <a:t>B: Partial path: A, X1, B, Y1, C, Z2</a:t>
            </a:r>
          </a:p>
        </p:txBody>
      </p:sp>
      <p:grpSp>
        <p:nvGrpSpPr>
          <p:cNvPr id="68" name="Group 67">
            <a:extLst>
              <a:ext uri="{FF2B5EF4-FFF2-40B4-BE49-F238E27FC236}">
                <a16:creationId xmlns:a16="http://schemas.microsoft.com/office/drawing/2014/main" id="{AC6CA671-1119-B348-BA90-390CA1B6BFFA}"/>
              </a:ext>
            </a:extLst>
          </p:cNvPr>
          <p:cNvGrpSpPr/>
          <p:nvPr/>
        </p:nvGrpSpPr>
        <p:grpSpPr>
          <a:xfrm>
            <a:off x="3653296" y="1470306"/>
            <a:ext cx="4129978" cy="369332"/>
            <a:chOff x="3688693" y="2615256"/>
            <a:chExt cx="3982538" cy="369332"/>
          </a:xfrm>
        </p:grpSpPr>
        <p:sp>
          <p:nvSpPr>
            <p:cNvPr id="49" name="TextBox 48">
              <a:extLst>
                <a:ext uri="{FF2B5EF4-FFF2-40B4-BE49-F238E27FC236}">
                  <a16:creationId xmlns:a16="http://schemas.microsoft.com/office/drawing/2014/main" id="{206E00A5-E2FF-8542-962E-6D2619B3241E}"/>
                </a:ext>
              </a:extLst>
            </p:cNvPr>
            <p:cNvSpPr txBox="1"/>
            <p:nvPr/>
          </p:nvSpPr>
          <p:spPr>
            <a:xfrm>
              <a:off x="3688693" y="2615256"/>
              <a:ext cx="443346" cy="369332"/>
            </a:xfrm>
            <a:prstGeom prst="rect">
              <a:avLst/>
            </a:prstGeom>
            <a:noFill/>
          </p:spPr>
          <p:txBody>
            <a:bodyPr wrap="square" rtlCol="0">
              <a:spAutoFit/>
            </a:bodyPr>
            <a:lstStyle/>
            <a:p>
              <a:r>
                <a:rPr lang="en-US" dirty="0"/>
                <a:t>F:</a:t>
              </a:r>
            </a:p>
          </p:txBody>
        </p:sp>
        <p:sp>
          <p:nvSpPr>
            <p:cNvPr id="50" name="Rectangle 49">
              <a:extLst>
                <a:ext uri="{FF2B5EF4-FFF2-40B4-BE49-F238E27FC236}">
                  <a16:creationId xmlns:a16="http://schemas.microsoft.com/office/drawing/2014/main" id="{F9AF0EBD-E59B-9049-9FA8-2C9D102814E6}"/>
                </a:ext>
              </a:extLst>
            </p:cNvPr>
            <p:cNvSpPr/>
            <p:nvPr/>
          </p:nvSpPr>
          <p:spPr>
            <a:xfrm>
              <a:off x="4039125" y="2615256"/>
              <a:ext cx="3632106" cy="369332"/>
            </a:xfrm>
            <a:prstGeom prst="rect">
              <a:avLst/>
            </a:prstGeom>
          </p:spPr>
          <p:txBody>
            <a:bodyPr wrap="square">
              <a:spAutoFit/>
            </a:bodyPr>
            <a:lstStyle/>
            <a:p>
              <a:r>
                <a:rPr lang="en-US" dirty="0"/>
                <a:t>Path P2: A, X1, B, Y1, C, Z2, D; PC = 2; </a:t>
              </a:r>
            </a:p>
          </p:txBody>
        </p:sp>
      </p:grpSp>
      <p:grpSp>
        <p:nvGrpSpPr>
          <p:cNvPr id="69" name="Group 68">
            <a:extLst>
              <a:ext uri="{FF2B5EF4-FFF2-40B4-BE49-F238E27FC236}">
                <a16:creationId xmlns:a16="http://schemas.microsoft.com/office/drawing/2014/main" id="{C7397DC6-4466-3644-B21C-28E8E05C5FD5}"/>
              </a:ext>
            </a:extLst>
          </p:cNvPr>
          <p:cNvGrpSpPr/>
          <p:nvPr/>
        </p:nvGrpSpPr>
        <p:grpSpPr>
          <a:xfrm>
            <a:off x="3653296" y="1813831"/>
            <a:ext cx="2559490" cy="369332"/>
            <a:chOff x="3688693" y="3048467"/>
            <a:chExt cx="2468116" cy="369332"/>
          </a:xfrm>
        </p:grpSpPr>
        <p:sp>
          <p:nvSpPr>
            <p:cNvPr id="51" name="TextBox 50">
              <a:extLst>
                <a:ext uri="{FF2B5EF4-FFF2-40B4-BE49-F238E27FC236}">
                  <a16:creationId xmlns:a16="http://schemas.microsoft.com/office/drawing/2014/main" id="{A0DAF1BE-F2F5-7B40-8E40-43DDA4811C6A}"/>
                </a:ext>
              </a:extLst>
            </p:cNvPr>
            <p:cNvSpPr txBox="1"/>
            <p:nvPr/>
          </p:nvSpPr>
          <p:spPr>
            <a:xfrm>
              <a:off x="3688693" y="3048467"/>
              <a:ext cx="443346" cy="369332"/>
            </a:xfrm>
            <a:prstGeom prst="rect">
              <a:avLst/>
            </a:prstGeom>
            <a:noFill/>
          </p:spPr>
          <p:txBody>
            <a:bodyPr wrap="square" rtlCol="0">
              <a:spAutoFit/>
            </a:bodyPr>
            <a:lstStyle/>
            <a:p>
              <a:r>
                <a:rPr lang="en-US" dirty="0"/>
                <a:t>B:</a:t>
              </a:r>
            </a:p>
          </p:txBody>
        </p:sp>
        <p:sp>
          <p:nvSpPr>
            <p:cNvPr id="52" name="TextBox 51">
              <a:extLst>
                <a:ext uri="{FF2B5EF4-FFF2-40B4-BE49-F238E27FC236}">
                  <a16:creationId xmlns:a16="http://schemas.microsoft.com/office/drawing/2014/main" id="{FB3F63CB-A69D-9248-A5A6-F8F914DB1EF1}"/>
                </a:ext>
              </a:extLst>
            </p:cNvPr>
            <p:cNvSpPr txBox="1"/>
            <p:nvPr/>
          </p:nvSpPr>
          <p:spPr>
            <a:xfrm>
              <a:off x="4039124" y="3048467"/>
              <a:ext cx="2117685" cy="369332"/>
            </a:xfrm>
            <a:prstGeom prst="rect">
              <a:avLst/>
            </a:prstGeom>
            <a:noFill/>
          </p:spPr>
          <p:txBody>
            <a:bodyPr wrap="square" rtlCol="0">
              <a:spAutoFit/>
            </a:bodyPr>
            <a:lstStyle/>
            <a:p>
              <a:r>
                <a:rPr lang="en-US" dirty="0"/>
                <a:t>Path: A, X1, B, Y2 </a:t>
              </a:r>
            </a:p>
          </p:txBody>
        </p:sp>
      </p:grpSp>
      <p:grpSp>
        <p:nvGrpSpPr>
          <p:cNvPr id="70" name="Group 69">
            <a:extLst>
              <a:ext uri="{FF2B5EF4-FFF2-40B4-BE49-F238E27FC236}">
                <a16:creationId xmlns:a16="http://schemas.microsoft.com/office/drawing/2014/main" id="{6221280F-7A07-364E-9B31-6D48E544CE78}"/>
              </a:ext>
            </a:extLst>
          </p:cNvPr>
          <p:cNvGrpSpPr/>
          <p:nvPr/>
        </p:nvGrpSpPr>
        <p:grpSpPr>
          <a:xfrm>
            <a:off x="3653296" y="2157356"/>
            <a:ext cx="4129978" cy="369332"/>
            <a:chOff x="3688693" y="3462338"/>
            <a:chExt cx="3982538" cy="369332"/>
          </a:xfrm>
        </p:grpSpPr>
        <p:sp>
          <p:nvSpPr>
            <p:cNvPr id="53" name="TextBox 52">
              <a:extLst>
                <a:ext uri="{FF2B5EF4-FFF2-40B4-BE49-F238E27FC236}">
                  <a16:creationId xmlns:a16="http://schemas.microsoft.com/office/drawing/2014/main" id="{91DDEA85-1B68-C64D-9DE4-6C121B11E60A}"/>
                </a:ext>
              </a:extLst>
            </p:cNvPr>
            <p:cNvSpPr txBox="1"/>
            <p:nvPr/>
          </p:nvSpPr>
          <p:spPr>
            <a:xfrm>
              <a:off x="3688693" y="3462338"/>
              <a:ext cx="443346" cy="369332"/>
            </a:xfrm>
            <a:prstGeom prst="rect">
              <a:avLst/>
            </a:prstGeom>
            <a:noFill/>
          </p:spPr>
          <p:txBody>
            <a:bodyPr wrap="square" rtlCol="0">
              <a:spAutoFit/>
            </a:bodyPr>
            <a:lstStyle/>
            <a:p>
              <a:r>
                <a:rPr lang="en-US" dirty="0"/>
                <a:t>F:</a:t>
              </a:r>
            </a:p>
          </p:txBody>
        </p:sp>
        <p:sp>
          <p:nvSpPr>
            <p:cNvPr id="54" name="Rectangle 53">
              <a:extLst>
                <a:ext uri="{FF2B5EF4-FFF2-40B4-BE49-F238E27FC236}">
                  <a16:creationId xmlns:a16="http://schemas.microsoft.com/office/drawing/2014/main" id="{98F943DB-EBEA-AB4A-8AD9-07B62227512A}"/>
                </a:ext>
              </a:extLst>
            </p:cNvPr>
            <p:cNvSpPr/>
            <p:nvPr/>
          </p:nvSpPr>
          <p:spPr>
            <a:xfrm>
              <a:off x="4039124" y="3462338"/>
              <a:ext cx="3632107" cy="369332"/>
            </a:xfrm>
            <a:prstGeom prst="rect">
              <a:avLst/>
            </a:prstGeom>
          </p:spPr>
          <p:txBody>
            <a:bodyPr wrap="square">
              <a:spAutoFit/>
            </a:bodyPr>
            <a:lstStyle/>
            <a:p>
              <a:r>
                <a:rPr lang="en-US" dirty="0"/>
                <a:t>Path P3: A, X1, B, Y2, C, Z1, D; PC = 3; </a:t>
              </a:r>
            </a:p>
          </p:txBody>
        </p:sp>
      </p:grpSp>
      <p:grpSp>
        <p:nvGrpSpPr>
          <p:cNvPr id="71" name="Group 70">
            <a:extLst>
              <a:ext uri="{FF2B5EF4-FFF2-40B4-BE49-F238E27FC236}">
                <a16:creationId xmlns:a16="http://schemas.microsoft.com/office/drawing/2014/main" id="{7FD6A076-AE8C-EF47-A87F-BE4AD0CFCB41}"/>
              </a:ext>
            </a:extLst>
          </p:cNvPr>
          <p:cNvGrpSpPr/>
          <p:nvPr/>
        </p:nvGrpSpPr>
        <p:grpSpPr>
          <a:xfrm>
            <a:off x="3653296" y="3187931"/>
            <a:ext cx="3780909" cy="369332"/>
            <a:chOff x="3688693" y="3812451"/>
            <a:chExt cx="3645931" cy="369332"/>
          </a:xfrm>
        </p:grpSpPr>
        <p:sp>
          <p:nvSpPr>
            <p:cNvPr id="55" name="TextBox 54">
              <a:extLst>
                <a:ext uri="{FF2B5EF4-FFF2-40B4-BE49-F238E27FC236}">
                  <a16:creationId xmlns:a16="http://schemas.microsoft.com/office/drawing/2014/main" id="{C99B5990-B020-A04E-9180-08102FA2C710}"/>
                </a:ext>
              </a:extLst>
            </p:cNvPr>
            <p:cNvSpPr txBox="1"/>
            <p:nvPr/>
          </p:nvSpPr>
          <p:spPr>
            <a:xfrm>
              <a:off x="3688693" y="3812451"/>
              <a:ext cx="443346" cy="369332"/>
            </a:xfrm>
            <a:prstGeom prst="rect">
              <a:avLst/>
            </a:prstGeom>
            <a:noFill/>
          </p:spPr>
          <p:txBody>
            <a:bodyPr wrap="square" rtlCol="0">
              <a:spAutoFit/>
            </a:bodyPr>
            <a:lstStyle/>
            <a:p>
              <a:r>
                <a:rPr lang="en-US" dirty="0"/>
                <a:t>B:</a:t>
              </a:r>
            </a:p>
          </p:txBody>
        </p:sp>
        <p:sp>
          <p:nvSpPr>
            <p:cNvPr id="56" name="TextBox 55">
              <a:extLst>
                <a:ext uri="{FF2B5EF4-FFF2-40B4-BE49-F238E27FC236}">
                  <a16:creationId xmlns:a16="http://schemas.microsoft.com/office/drawing/2014/main" id="{C5480771-F63A-AB4E-8CBA-E76759C5123E}"/>
                </a:ext>
              </a:extLst>
            </p:cNvPr>
            <p:cNvSpPr txBox="1"/>
            <p:nvPr/>
          </p:nvSpPr>
          <p:spPr>
            <a:xfrm>
              <a:off x="4039124" y="3812451"/>
              <a:ext cx="3295500" cy="369332"/>
            </a:xfrm>
            <a:prstGeom prst="rect">
              <a:avLst/>
            </a:prstGeom>
            <a:noFill/>
          </p:spPr>
          <p:txBody>
            <a:bodyPr wrap="square" rtlCol="0">
              <a:spAutoFit/>
            </a:bodyPr>
            <a:lstStyle/>
            <a:p>
              <a:r>
                <a:rPr lang="en-US" dirty="0"/>
                <a:t>Path:  A, X2  </a:t>
              </a:r>
            </a:p>
          </p:txBody>
        </p:sp>
      </p:grpSp>
      <p:grpSp>
        <p:nvGrpSpPr>
          <p:cNvPr id="72" name="Group 71">
            <a:extLst>
              <a:ext uri="{FF2B5EF4-FFF2-40B4-BE49-F238E27FC236}">
                <a16:creationId xmlns:a16="http://schemas.microsoft.com/office/drawing/2014/main" id="{5DF4A3D3-C76E-DB4D-8BCD-F8D2F3501BA5}"/>
              </a:ext>
            </a:extLst>
          </p:cNvPr>
          <p:cNvGrpSpPr/>
          <p:nvPr/>
        </p:nvGrpSpPr>
        <p:grpSpPr>
          <a:xfrm>
            <a:off x="3653296" y="3531456"/>
            <a:ext cx="4144314" cy="369332"/>
            <a:chOff x="3688693" y="4219406"/>
            <a:chExt cx="4827747" cy="369332"/>
          </a:xfrm>
        </p:grpSpPr>
        <p:sp>
          <p:nvSpPr>
            <p:cNvPr id="57" name="TextBox 56">
              <a:extLst>
                <a:ext uri="{FF2B5EF4-FFF2-40B4-BE49-F238E27FC236}">
                  <a16:creationId xmlns:a16="http://schemas.microsoft.com/office/drawing/2014/main" id="{D75C86EE-BE0B-1240-B514-AA5529F2D7AD}"/>
                </a:ext>
              </a:extLst>
            </p:cNvPr>
            <p:cNvSpPr txBox="1"/>
            <p:nvPr/>
          </p:nvSpPr>
          <p:spPr>
            <a:xfrm>
              <a:off x="3688693" y="4219406"/>
              <a:ext cx="443346" cy="369332"/>
            </a:xfrm>
            <a:prstGeom prst="rect">
              <a:avLst/>
            </a:prstGeom>
            <a:noFill/>
          </p:spPr>
          <p:txBody>
            <a:bodyPr wrap="square" rtlCol="0">
              <a:spAutoFit/>
            </a:bodyPr>
            <a:lstStyle/>
            <a:p>
              <a:r>
                <a:rPr lang="en-US" dirty="0"/>
                <a:t>F:</a:t>
              </a:r>
            </a:p>
          </p:txBody>
        </p:sp>
        <p:sp>
          <p:nvSpPr>
            <p:cNvPr id="58" name="Rectangle 57">
              <a:extLst>
                <a:ext uri="{FF2B5EF4-FFF2-40B4-BE49-F238E27FC236}">
                  <a16:creationId xmlns:a16="http://schemas.microsoft.com/office/drawing/2014/main" id="{91CFB800-DE95-A149-897F-08235A26CEC4}"/>
                </a:ext>
              </a:extLst>
            </p:cNvPr>
            <p:cNvSpPr/>
            <p:nvPr/>
          </p:nvSpPr>
          <p:spPr>
            <a:xfrm>
              <a:off x="4039124" y="4219406"/>
              <a:ext cx="4477316" cy="369332"/>
            </a:xfrm>
            <a:prstGeom prst="rect">
              <a:avLst/>
            </a:prstGeom>
          </p:spPr>
          <p:txBody>
            <a:bodyPr wrap="square">
              <a:spAutoFit/>
            </a:bodyPr>
            <a:lstStyle/>
            <a:p>
              <a:r>
                <a:rPr lang="en-US" dirty="0"/>
                <a:t> Path P4: A, X2, B, Y1, C, Z1, D; PC = 5; </a:t>
              </a:r>
            </a:p>
          </p:txBody>
        </p:sp>
      </p:grpSp>
      <p:grpSp>
        <p:nvGrpSpPr>
          <p:cNvPr id="73" name="Group 72">
            <a:extLst>
              <a:ext uri="{FF2B5EF4-FFF2-40B4-BE49-F238E27FC236}">
                <a16:creationId xmlns:a16="http://schemas.microsoft.com/office/drawing/2014/main" id="{86E329A8-F7A3-774D-85AF-6230257C49FC}"/>
              </a:ext>
            </a:extLst>
          </p:cNvPr>
          <p:cNvGrpSpPr/>
          <p:nvPr/>
        </p:nvGrpSpPr>
        <p:grpSpPr>
          <a:xfrm>
            <a:off x="3653295" y="3874981"/>
            <a:ext cx="2901884" cy="369332"/>
            <a:chOff x="3688693" y="4602612"/>
            <a:chExt cx="2956157" cy="369332"/>
          </a:xfrm>
        </p:grpSpPr>
        <p:sp>
          <p:nvSpPr>
            <p:cNvPr id="59" name="TextBox 58">
              <a:extLst>
                <a:ext uri="{FF2B5EF4-FFF2-40B4-BE49-F238E27FC236}">
                  <a16:creationId xmlns:a16="http://schemas.microsoft.com/office/drawing/2014/main" id="{9D75390E-6B86-1643-A56E-B166ACA6E4E1}"/>
                </a:ext>
              </a:extLst>
            </p:cNvPr>
            <p:cNvSpPr txBox="1"/>
            <p:nvPr/>
          </p:nvSpPr>
          <p:spPr>
            <a:xfrm>
              <a:off x="3688693" y="4602612"/>
              <a:ext cx="443346" cy="369332"/>
            </a:xfrm>
            <a:prstGeom prst="rect">
              <a:avLst/>
            </a:prstGeom>
            <a:noFill/>
          </p:spPr>
          <p:txBody>
            <a:bodyPr wrap="square" rtlCol="0">
              <a:spAutoFit/>
            </a:bodyPr>
            <a:lstStyle/>
            <a:p>
              <a:r>
                <a:rPr lang="en-US" dirty="0"/>
                <a:t>B:</a:t>
              </a:r>
            </a:p>
          </p:txBody>
        </p:sp>
        <p:sp>
          <p:nvSpPr>
            <p:cNvPr id="60" name="TextBox 59">
              <a:extLst>
                <a:ext uri="{FF2B5EF4-FFF2-40B4-BE49-F238E27FC236}">
                  <a16:creationId xmlns:a16="http://schemas.microsoft.com/office/drawing/2014/main" id="{395E691A-207D-A143-A671-44680B85959B}"/>
                </a:ext>
              </a:extLst>
            </p:cNvPr>
            <p:cNvSpPr txBox="1"/>
            <p:nvPr/>
          </p:nvSpPr>
          <p:spPr>
            <a:xfrm>
              <a:off x="4039124" y="4602612"/>
              <a:ext cx="2605726" cy="369332"/>
            </a:xfrm>
            <a:prstGeom prst="rect">
              <a:avLst/>
            </a:prstGeom>
            <a:noFill/>
          </p:spPr>
          <p:txBody>
            <a:bodyPr wrap="square" rtlCol="0">
              <a:spAutoFit/>
            </a:bodyPr>
            <a:lstStyle/>
            <a:p>
              <a:r>
                <a:rPr lang="en-US" dirty="0"/>
                <a:t>Path: A, X2, B, Y1, C, Z2</a:t>
              </a:r>
            </a:p>
          </p:txBody>
        </p:sp>
      </p:grpSp>
      <p:grpSp>
        <p:nvGrpSpPr>
          <p:cNvPr id="74" name="Group 73">
            <a:extLst>
              <a:ext uri="{FF2B5EF4-FFF2-40B4-BE49-F238E27FC236}">
                <a16:creationId xmlns:a16="http://schemas.microsoft.com/office/drawing/2014/main" id="{B4BAFE09-F4B1-3046-9BDD-3054C10A3910}"/>
              </a:ext>
            </a:extLst>
          </p:cNvPr>
          <p:cNvGrpSpPr/>
          <p:nvPr/>
        </p:nvGrpSpPr>
        <p:grpSpPr>
          <a:xfrm>
            <a:off x="3653296" y="4218506"/>
            <a:ext cx="4335466" cy="369333"/>
            <a:chOff x="3688693" y="4968511"/>
            <a:chExt cx="5586634" cy="369333"/>
          </a:xfrm>
        </p:grpSpPr>
        <p:sp>
          <p:nvSpPr>
            <p:cNvPr id="61" name="TextBox 60">
              <a:extLst>
                <a:ext uri="{FF2B5EF4-FFF2-40B4-BE49-F238E27FC236}">
                  <a16:creationId xmlns:a16="http://schemas.microsoft.com/office/drawing/2014/main" id="{80C65DD4-867A-A847-A562-3B858240AC37}"/>
                </a:ext>
              </a:extLst>
            </p:cNvPr>
            <p:cNvSpPr txBox="1"/>
            <p:nvPr/>
          </p:nvSpPr>
          <p:spPr>
            <a:xfrm>
              <a:off x="3688693" y="4968512"/>
              <a:ext cx="560803" cy="369332"/>
            </a:xfrm>
            <a:prstGeom prst="rect">
              <a:avLst/>
            </a:prstGeom>
            <a:noFill/>
          </p:spPr>
          <p:txBody>
            <a:bodyPr wrap="square" rtlCol="0">
              <a:spAutoFit/>
            </a:bodyPr>
            <a:lstStyle/>
            <a:p>
              <a:r>
                <a:rPr lang="en-US" dirty="0"/>
                <a:t>F:</a:t>
              </a:r>
            </a:p>
          </p:txBody>
        </p:sp>
        <p:sp>
          <p:nvSpPr>
            <p:cNvPr id="62" name="Rectangle 61">
              <a:extLst>
                <a:ext uri="{FF2B5EF4-FFF2-40B4-BE49-F238E27FC236}">
                  <a16:creationId xmlns:a16="http://schemas.microsoft.com/office/drawing/2014/main" id="{A72F73CC-13AA-024A-A157-CBBA1B4F6755}"/>
                </a:ext>
              </a:extLst>
            </p:cNvPr>
            <p:cNvSpPr/>
            <p:nvPr/>
          </p:nvSpPr>
          <p:spPr>
            <a:xfrm>
              <a:off x="4039126" y="4968511"/>
              <a:ext cx="5236201" cy="369332"/>
            </a:xfrm>
            <a:prstGeom prst="rect">
              <a:avLst/>
            </a:prstGeom>
          </p:spPr>
          <p:txBody>
            <a:bodyPr wrap="square">
              <a:spAutoFit/>
            </a:bodyPr>
            <a:lstStyle/>
            <a:p>
              <a:r>
                <a:rPr lang="en-US" dirty="0"/>
                <a:t>  Path P5: A, X2, B, Y1, C, Z2, D; PC = 6; </a:t>
              </a:r>
            </a:p>
          </p:txBody>
        </p:sp>
      </p:grpSp>
      <p:grpSp>
        <p:nvGrpSpPr>
          <p:cNvPr id="75" name="Group 74">
            <a:extLst>
              <a:ext uri="{FF2B5EF4-FFF2-40B4-BE49-F238E27FC236}">
                <a16:creationId xmlns:a16="http://schemas.microsoft.com/office/drawing/2014/main" id="{E99AE051-42D6-B846-B14E-F3FE52D6D088}"/>
              </a:ext>
            </a:extLst>
          </p:cNvPr>
          <p:cNvGrpSpPr/>
          <p:nvPr/>
        </p:nvGrpSpPr>
        <p:grpSpPr>
          <a:xfrm>
            <a:off x="3653296" y="4562031"/>
            <a:ext cx="2442706" cy="369332"/>
            <a:chOff x="3688693" y="5308367"/>
            <a:chExt cx="2611446" cy="369332"/>
          </a:xfrm>
        </p:grpSpPr>
        <p:sp>
          <p:nvSpPr>
            <p:cNvPr id="63" name="TextBox 62">
              <a:extLst>
                <a:ext uri="{FF2B5EF4-FFF2-40B4-BE49-F238E27FC236}">
                  <a16:creationId xmlns:a16="http://schemas.microsoft.com/office/drawing/2014/main" id="{A6292C10-2D06-0A44-9B7C-7BA0525310BB}"/>
                </a:ext>
              </a:extLst>
            </p:cNvPr>
            <p:cNvSpPr txBox="1"/>
            <p:nvPr/>
          </p:nvSpPr>
          <p:spPr>
            <a:xfrm>
              <a:off x="3688693" y="5308367"/>
              <a:ext cx="443346" cy="369332"/>
            </a:xfrm>
            <a:prstGeom prst="rect">
              <a:avLst/>
            </a:prstGeom>
            <a:noFill/>
          </p:spPr>
          <p:txBody>
            <a:bodyPr wrap="square" rtlCol="0">
              <a:spAutoFit/>
            </a:bodyPr>
            <a:lstStyle/>
            <a:p>
              <a:r>
                <a:rPr lang="en-US" dirty="0"/>
                <a:t>B:</a:t>
              </a:r>
            </a:p>
          </p:txBody>
        </p:sp>
        <p:sp>
          <p:nvSpPr>
            <p:cNvPr id="64" name="TextBox 63">
              <a:extLst>
                <a:ext uri="{FF2B5EF4-FFF2-40B4-BE49-F238E27FC236}">
                  <a16:creationId xmlns:a16="http://schemas.microsoft.com/office/drawing/2014/main" id="{94D7BD01-27C2-8843-8007-E1AE4A062755}"/>
                </a:ext>
              </a:extLst>
            </p:cNvPr>
            <p:cNvSpPr txBox="1"/>
            <p:nvPr/>
          </p:nvSpPr>
          <p:spPr>
            <a:xfrm>
              <a:off x="4025060" y="5308367"/>
              <a:ext cx="2275079" cy="369332"/>
            </a:xfrm>
            <a:prstGeom prst="rect">
              <a:avLst/>
            </a:prstGeom>
            <a:noFill/>
          </p:spPr>
          <p:txBody>
            <a:bodyPr wrap="square" rtlCol="0">
              <a:spAutoFit/>
            </a:bodyPr>
            <a:lstStyle/>
            <a:p>
              <a:r>
                <a:rPr lang="en-US" dirty="0"/>
                <a:t> Path: A, X2, B, Y2   </a:t>
              </a:r>
            </a:p>
          </p:txBody>
        </p:sp>
      </p:grpSp>
      <p:grpSp>
        <p:nvGrpSpPr>
          <p:cNvPr id="67" name="Group 66">
            <a:extLst>
              <a:ext uri="{FF2B5EF4-FFF2-40B4-BE49-F238E27FC236}">
                <a16:creationId xmlns:a16="http://schemas.microsoft.com/office/drawing/2014/main" id="{5CA728B8-C90E-DA49-A17E-35E98CC5A442}"/>
              </a:ext>
            </a:extLst>
          </p:cNvPr>
          <p:cNvGrpSpPr/>
          <p:nvPr/>
        </p:nvGrpSpPr>
        <p:grpSpPr>
          <a:xfrm>
            <a:off x="3653296" y="4905556"/>
            <a:ext cx="4335465" cy="369332"/>
            <a:chOff x="3688693" y="5823717"/>
            <a:chExt cx="4408484" cy="369332"/>
          </a:xfrm>
        </p:grpSpPr>
        <p:sp>
          <p:nvSpPr>
            <p:cNvPr id="65" name="TextBox 64">
              <a:extLst>
                <a:ext uri="{FF2B5EF4-FFF2-40B4-BE49-F238E27FC236}">
                  <a16:creationId xmlns:a16="http://schemas.microsoft.com/office/drawing/2014/main" id="{5B4F6CA2-BB28-4148-8B55-69A4F9AC8168}"/>
                </a:ext>
              </a:extLst>
            </p:cNvPr>
            <p:cNvSpPr txBox="1"/>
            <p:nvPr/>
          </p:nvSpPr>
          <p:spPr>
            <a:xfrm>
              <a:off x="3688693" y="5823717"/>
              <a:ext cx="443346" cy="369332"/>
            </a:xfrm>
            <a:prstGeom prst="rect">
              <a:avLst/>
            </a:prstGeom>
            <a:noFill/>
          </p:spPr>
          <p:txBody>
            <a:bodyPr wrap="square" rtlCol="0">
              <a:spAutoFit/>
            </a:bodyPr>
            <a:lstStyle/>
            <a:p>
              <a:r>
                <a:rPr lang="en-US" dirty="0"/>
                <a:t>F:</a:t>
              </a:r>
            </a:p>
          </p:txBody>
        </p:sp>
        <p:sp>
          <p:nvSpPr>
            <p:cNvPr id="66" name="Rectangle 65">
              <a:extLst>
                <a:ext uri="{FF2B5EF4-FFF2-40B4-BE49-F238E27FC236}">
                  <a16:creationId xmlns:a16="http://schemas.microsoft.com/office/drawing/2014/main" id="{A81A1652-E5B5-5647-8B5C-911AD904CE33}"/>
                </a:ext>
              </a:extLst>
            </p:cNvPr>
            <p:cNvSpPr/>
            <p:nvPr/>
          </p:nvSpPr>
          <p:spPr>
            <a:xfrm>
              <a:off x="4025060" y="5823717"/>
              <a:ext cx="4072117" cy="369332"/>
            </a:xfrm>
            <a:prstGeom prst="rect">
              <a:avLst/>
            </a:prstGeom>
          </p:spPr>
          <p:txBody>
            <a:bodyPr wrap="square">
              <a:spAutoFit/>
            </a:bodyPr>
            <a:lstStyle/>
            <a:p>
              <a:r>
                <a:rPr lang="en-US" dirty="0"/>
                <a:t> Path P6: A, X2, B, Y2, C, Z1, D; PC = 7; </a:t>
              </a:r>
            </a:p>
          </p:txBody>
        </p:sp>
      </p:grpSp>
      <p:grpSp>
        <p:nvGrpSpPr>
          <p:cNvPr id="88" name="Group 87">
            <a:extLst>
              <a:ext uri="{FF2B5EF4-FFF2-40B4-BE49-F238E27FC236}">
                <a16:creationId xmlns:a16="http://schemas.microsoft.com/office/drawing/2014/main" id="{54B4DE4F-CBC5-B14F-8C8D-3DCAF76983FF}"/>
              </a:ext>
            </a:extLst>
          </p:cNvPr>
          <p:cNvGrpSpPr/>
          <p:nvPr/>
        </p:nvGrpSpPr>
        <p:grpSpPr>
          <a:xfrm>
            <a:off x="379846" y="1352715"/>
            <a:ext cx="1698157" cy="1135106"/>
            <a:chOff x="379846" y="1352715"/>
            <a:chExt cx="1698157" cy="1135106"/>
          </a:xfrm>
        </p:grpSpPr>
        <p:sp>
          <p:nvSpPr>
            <p:cNvPr id="26" name="TextBox 25">
              <a:extLst>
                <a:ext uri="{FF2B5EF4-FFF2-40B4-BE49-F238E27FC236}">
                  <a16:creationId xmlns:a16="http://schemas.microsoft.com/office/drawing/2014/main" id="{397D5376-2B02-6640-A9A7-DE52E9384616}"/>
                </a:ext>
              </a:extLst>
            </p:cNvPr>
            <p:cNvSpPr txBox="1"/>
            <p:nvPr/>
          </p:nvSpPr>
          <p:spPr>
            <a:xfrm>
              <a:off x="379846" y="1905632"/>
              <a:ext cx="541813" cy="369332"/>
            </a:xfrm>
            <a:prstGeom prst="rect">
              <a:avLst/>
            </a:prstGeom>
            <a:noFill/>
            <a:ln w="12700">
              <a:solidFill>
                <a:schemeClr val="tx1"/>
              </a:solidFill>
            </a:ln>
          </p:spPr>
          <p:txBody>
            <a:bodyPr wrap="square" rtlCol="0">
              <a:spAutoFit/>
            </a:bodyPr>
            <a:lstStyle/>
            <a:p>
              <a:pPr algn="ctr"/>
              <a:r>
                <a:rPr lang="en-US" dirty="0"/>
                <a:t>X1</a:t>
              </a:r>
            </a:p>
          </p:txBody>
        </p:sp>
        <p:grpSp>
          <p:nvGrpSpPr>
            <p:cNvPr id="28" name="Group 27">
              <a:extLst>
                <a:ext uri="{FF2B5EF4-FFF2-40B4-BE49-F238E27FC236}">
                  <a16:creationId xmlns:a16="http://schemas.microsoft.com/office/drawing/2014/main" id="{9BC63EE2-AD4C-9847-9901-CB492EAC4144}"/>
                </a:ext>
              </a:extLst>
            </p:cNvPr>
            <p:cNvGrpSpPr/>
            <p:nvPr/>
          </p:nvGrpSpPr>
          <p:grpSpPr>
            <a:xfrm>
              <a:off x="906670" y="1352715"/>
              <a:ext cx="659613" cy="486923"/>
              <a:chOff x="7035192" y="3966625"/>
              <a:chExt cx="507284" cy="532435"/>
            </a:xfrm>
          </p:grpSpPr>
          <p:sp>
            <p:nvSpPr>
              <p:cNvPr id="32" name="TextBox 31">
                <a:extLst>
                  <a:ext uri="{FF2B5EF4-FFF2-40B4-BE49-F238E27FC236}">
                    <a16:creationId xmlns:a16="http://schemas.microsoft.com/office/drawing/2014/main" id="{73C985BC-11C0-424B-8FFB-ED4B4AA6220B}"/>
                  </a:ext>
                </a:extLst>
              </p:cNvPr>
              <p:cNvSpPr txBox="1"/>
              <p:nvPr/>
            </p:nvSpPr>
            <p:spPr>
              <a:xfrm>
                <a:off x="7107643" y="4057120"/>
                <a:ext cx="389536" cy="403853"/>
              </a:xfrm>
              <a:prstGeom prst="rect">
                <a:avLst/>
              </a:prstGeom>
              <a:noFill/>
            </p:spPr>
            <p:txBody>
              <a:bodyPr wrap="square" rtlCol="0">
                <a:spAutoFit/>
              </a:bodyPr>
              <a:lstStyle/>
              <a:p>
                <a:pPr algn="ctr"/>
                <a:r>
                  <a:rPr lang="en-US" dirty="0"/>
                  <a:t>A</a:t>
                </a:r>
              </a:p>
            </p:txBody>
          </p:sp>
          <p:sp>
            <p:nvSpPr>
              <p:cNvPr id="33" name="Decision 32">
                <a:extLst>
                  <a:ext uri="{FF2B5EF4-FFF2-40B4-BE49-F238E27FC236}">
                    <a16:creationId xmlns:a16="http://schemas.microsoft.com/office/drawing/2014/main" id="{4C43A86C-E66F-8F48-9E21-468B06A64D71}"/>
                  </a:ext>
                </a:extLst>
              </p:cNvPr>
              <p:cNvSpPr/>
              <p:nvPr/>
            </p:nvSpPr>
            <p:spPr>
              <a:xfrm>
                <a:off x="7035192" y="3966625"/>
                <a:ext cx="507284" cy="532435"/>
              </a:xfrm>
              <a:prstGeom prst="flowChartDecision">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29" name="Straight Arrow Connector 28">
              <a:extLst>
                <a:ext uri="{FF2B5EF4-FFF2-40B4-BE49-F238E27FC236}">
                  <a16:creationId xmlns:a16="http://schemas.microsoft.com/office/drawing/2014/main" id="{D9168DA0-5AD9-A243-9656-D401D4B194EC}"/>
                </a:ext>
              </a:extLst>
            </p:cNvPr>
            <p:cNvCxnSpPr>
              <a:cxnSpLocks/>
              <a:endCxn id="26" idx="0"/>
            </p:cNvCxnSpPr>
            <p:nvPr/>
          </p:nvCxnSpPr>
          <p:spPr>
            <a:xfrm flipH="1">
              <a:off x="650753" y="1725293"/>
              <a:ext cx="404822" cy="18033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1A77E180-CCB9-6247-BB16-23F4E7EC16B3}"/>
                </a:ext>
              </a:extLst>
            </p:cNvPr>
            <p:cNvCxnSpPr>
              <a:cxnSpLocks/>
            </p:cNvCxnSpPr>
            <p:nvPr/>
          </p:nvCxnSpPr>
          <p:spPr>
            <a:xfrm flipH="1">
              <a:off x="1398844" y="2307482"/>
              <a:ext cx="404822" cy="18033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C83BCBB9-DC99-6449-82B4-3BBA7B98C871}"/>
                </a:ext>
              </a:extLst>
            </p:cNvPr>
            <p:cNvCxnSpPr>
              <a:cxnSpLocks/>
            </p:cNvCxnSpPr>
            <p:nvPr/>
          </p:nvCxnSpPr>
          <p:spPr>
            <a:xfrm>
              <a:off x="621691" y="2279628"/>
              <a:ext cx="404822" cy="18033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EB49031A-B7C5-4543-B76E-91349AB6173F}"/>
                </a:ext>
              </a:extLst>
            </p:cNvPr>
            <p:cNvCxnSpPr>
              <a:cxnSpLocks/>
            </p:cNvCxnSpPr>
            <p:nvPr/>
          </p:nvCxnSpPr>
          <p:spPr>
            <a:xfrm>
              <a:off x="1404243" y="1740629"/>
              <a:ext cx="404822" cy="18033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3" name="TextBox 82">
              <a:extLst>
                <a:ext uri="{FF2B5EF4-FFF2-40B4-BE49-F238E27FC236}">
                  <a16:creationId xmlns:a16="http://schemas.microsoft.com/office/drawing/2014/main" id="{9A27D6B4-307D-F849-86FA-4B66754F55A2}"/>
                </a:ext>
              </a:extLst>
            </p:cNvPr>
            <p:cNvSpPr txBox="1"/>
            <p:nvPr/>
          </p:nvSpPr>
          <p:spPr>
            <a:xfrm>
              <a:off x="1536190" y="1927231"/>
              <a:ext cx="541813" cy="369332"/>
            </a:xfrm>
            <a:prstGeom prst="rect">
              <a:avLst/>
            </a:prstGeom>
            <a:noFill/>
            <a:ln w="12700">
              <a:solidFill>
                <a:schemeClr val="tx1"/>
              </a:solidFill>
            </a:ln>
          </p:spPr>
          <p:txBody>
            <a:bodyPr wrap="square" rtlCol="0">
              <a:spAutoFit/>
            </a:bodyPr>
            <a:lstStyle/>
            <a:p>
              <a:pPr algn="ctr"/>
              <a:r>
                <a:rPr lang="en-US" dirty="0"/>
                <a:t>X2</a:t>
              </a:r>
            </a:p>
          </p:txBody>
        </p:sp>
      </p:grpSp>
      <p:grpSp>
        <p:nvGrpSpPr>
          <p:cNvPr id="89" name="Group 88">
            <a:extLst>
              <a:ext uri="{FF2B5EF4-FFF2-40B4-BE49-F238E27FC236}">
                <a16:creationId xmlns:a16="http://schemas.microsoft.com/office/drawing/2014/main" id="{CEC32B03-16A4-A141-BDB6-BCA68EAB8370}"/>
              </a:ext>
            </a:extLst>
          </p:cNvPr>
          <p:cNvGrpSpPr/>
          <p:nvPr/>
        </p:nvGrpSpPr>
        <p:grpSpPr>
          <a:xfrm>
            <a:off x="367128" y="2326781"/>
            <a:ext cx="1698157" cy="1135106"/>
            <a:chOff x="379846" y="1352715"/>
            <a:chExt cx="1698157" cy="1135106"/>
          </a:xfrm>
        </p:grpSpPr>
        <p:sp>
          <p:nvSpPr>
            <p:cNvPr id="90" name="TextBox 89">
              <a:extLst>
                <a:ext uri="{FF2B5EF4-FFF2-40B4-BE49-F238E27FC236}">
                  <a16:creationId xmlns:a16="http://schemas.microsoft.com/office/drawing/2014/main" id="{7D90286A-F0D6-B54C-952A-1768FC4253CE}"/>
                </a:ext>
              </a:extLst>
            </p:cNvPr>
            <p:cNvSpPr txBox="1"/>
            <p:nvPr/>
          </p:nvSpPr>
          <p:spPr>
            <a:xfrm>
              <a:off x="379846" y="1905632"/>
              <a:ext cx="541813" cy="369332"/>
            </a:xfrm>
            <a:prstGeom prst="rect">
              <a:avLst/>
            </a:prstGeom>
            <a:noFill/>
            <a:ln w="12700">
              <a:solidFill>
                <a:schemeClr val="tx1"/>
              </a:solidFill>
            </a:ln>
          </p:spPr>
          <p:txBody>
            <a:bodyPr wrap="square" rtlCol="0">
              <a:spAutoFit/>
            </a:bodyPr>
            <a:lstStyle/>
            <a:p>
              <a:pPr algn="ctr"/>
              <a:r>
                <a:rPr lang="en-US" dirty="0"/>
                <a:t>Y1</a:t>
              </a:r>
            </a:p>
          </p:txBody>
        </p:sp>
        <p:grpSp>
          <p:nvGrpSpPr>
            <p:cNvPr id="91" name="Group 90">
              <a:extLst>
                <a:ext uri="{FF2B5EF4-FFF2-40B4-BE49-F238E27FC236}">
                  <a16:creationId xmlns:a16="http://schemas.microsoft.com/office/drawing/2014/main" id="{7AA1D0CF-0E9D-B340-AF06-267AFFC41506}"/>
                </a:ext>
              </a:extLst>
            </p:cNvPr>
            <p:cNvGrpSpPr/>
            <p:nvPr/>
          </p:nvGrpSpPr>
          <p:grpSpPr>
            <a:xfrm>
              <a:off x="906670" y="1352715"/>
              <a:ext cx="659613" cy="486923"/>
              <a:chOff x="7035192" y="3966625"/>
              <a:chExt cx="507284" cy="532435"/>
            </a:xfrm>
          </p:grpSpPr>
          <p:sp>
            <p:nvSpPr>
              <p:cNvPr id="97" name="TextBox 96">
                <a:extLst>
                  <a:ext uri="{FF2B5EF4-FFF2-40B4-BE49-F238E27FC236}">
                    <a16:creationId xmlns:a16="http://schemas.microsoft.com/office/drawing/2014/main" id="{F1B95FCB-B66C-AC46-9B14-565E1EB0A3FA}"/>
                  </a:ext>
                </a:extLst>
              </p:cNvPr>
              <p:cNvSpPr txBox="1"/>
              <p:nvPr/>
            </p:nvSpPr>
            <p:spPr>
              <a:xfrm>
                <a:off x="7107643" y="4057120"/>
                <a:ext cx="389536" cy="403853"/>
              </a:xfrm>
              <a:prstGeom prst="rect">
                <a:avLst/>
              </a:prstGeom>
              <a:noFill/>
            </p:spPr>
            <p:txBody>
              <a:bodyPr wrap="square" rtlCol="0">
                <a:spAutoFit/>
              </a:bodyPr>
              <a:lstStyle/>
              <a:p>
                <a:pPr algn="ctr"/>
                <a:r>
                  <a:rPr lang="en-US" dirty="0"/>
                  <a:t>B</a:t>
                </a:r>
              </a:p>
            </p:txBody>
          </p:sp>
          <p:sp>
            <p:nvSpPr>
              <p:cNvPr id="98" name="Decision 97">
                <a:extLst>
                  <a:ext uri="{FF2B5EF4-FFF2-40B4-BE49-F238E27FC236}">
                    <a16:creationId xmlns:a16="http://schemas.microsoft.com/office/drawing/2014/main" id="{B465900F-D952-DF41-931A-530525658B49}"/>
                  </a:ext>
                </a:extLst>
              </p:cNvPr>
              <p:cNvSpPr/>
              <p:nvPr/>
            </p:nvSpPr>
            <p:spPr>
              <a:xfrm>
                <a:off x="7035192" y="3966625"/>
                <a:ext cx="507284" cy="532435"/>
              </a:xfrm>
              <a:prstGeom prst="flowChartDecision">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92" name="Straight Arrow Connector 91">
              <a:extLst>
                <a:ext uri="{FF2B5EF4-FFF2-40B4-BE49-F238E27FC236}">
                  <a16:creationId xmlns:a16="http://schemas.microsoft.com/office/drawing/2014/main" id="{1ECC513E-7BB2-8C44-8A41-934D8FDCE4CC}"/>
                </a:ext>
              </a:extLst>
            </p:cNvPr>
            <p:cNvCxnSpPr>
              <a:cxnSpLocks/>
              <a:endCxn id="90" idx="0"/>
            </p:cNvCxnSpPr>
            <p:nvPr/>
          </p:nvCxnSpPr>
          <p:spPr>
            <a:xfrm flipH="1">
              <a:off x="650753" y="1725293"/>
              <a:ext cx="404822" cy="18033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0012D59B-7E5B-094C-9482-17905281D8D4}"/>
                </a:ext>
              </a:extLst>
            </p:cNvPr>
            <p:cNvCxnSpPr>
              <a:cxnSpLocks/>
            </p:cNvCxnSpPr>
            <p:nvPr/>
          </p:nvCxnSpPr>
          <p:spPr>
            <a:xfrm flipH="1">
              <a:off x="1398844" y="2307482"/>
              <a:ext cx="404822" cy="18033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a:extLst>
                <a:ext uri="{FF2B5EF4-FFF2-40B4-BE49-F238E27FC236}">
                  <a16:creationId xmlns:a16="http://schemas.microsoft.com/office/drawing/2014/main" id="{6862BA76-A1D1-344E-BDF7-26D310607BC1}"/>
                </a:ext>
              </a:extLst>
            </p:cNvPr>
            <p:cNvCxnSpPr>
              <a:cxnSpLocks/>
            </p:cNvCxnSpPr>
            <p:nvPr/>
          </p:nvCxnSpPr>
          <p:spPr>
            <a:xfrm>
              <a:off x="621691" y="2279628"/>
              <a:ext cx="404822" cy="18033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94">
              <a:extLst>
                <a:ext uri="{FF2B5EF4-FFF2-40B4-BE49-F238E27FC236}">
                  <a16:creationId xmlns:a16="http://schemas.microsoft.com/office/drawing/2014/main" id="{517AE9C0-66C2-DB40-8659-33F8A69D572B}"/>
                </a:ext>
              </a:extLst>
            </p:cNvPr>
            <p:cNvCxnSpPr>
              <a:cxnSpLocks/>
            </p:cNvCxnSpPr>
            <p:nvPr/>
          </p:nvCxnSpPr>
          <p:spPr>
            <a:xfrm>
              <a:off x="1404243" y="1740629"/>
              <a:ext cx="404822" cy="18033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6" name="TextBox 95">
              <a:extLst>
                <a:ext uri="{FF2B5EF4-FFF2-40B4-BE49-F238E27FC236}">
                  <a16:creationId xmlns:a16="http://schemas.microsoft.com/office/drawing/2014/main" id="{73B8A0D7-975A-0544-8646-A86AB21EE613}"/>
                </a:ext>
              </a:extLst>
            </p:cNvPr>
            <p:cNvSpPr txBox="1"/>
            <p:nvPr/>
          </p:nvSpPr>
          <p:spPr>
            <a:xfrm>
              <a:off x="1536190" y="1927231"/>
              <a:ext cx="541813" cy="369332"/>
            </a:xfrm>
            <a:prstGeom prst="rect">
              <a:avLst/>
            </a:prstGeom>
            <a:noFill/>
            <a:ln w="12700">
              <a:solidFill>
                <a:schemeClr val="tx1"/>
              </a:solidFill>
            </a:ln>
          </p:spPr>
          <p:txBody>
            <a:bodyPr wrap="square" rtlCol="0">
              <a:spAutoFit/>
            </a:bodyPr>
            <a:lstStyle/>
            <a:p>
              <a:pPr algn="ctr"/>
              <a:r>
                <a:rPr lang="en-US" dirty="0"/>
                <a:t>Y2</a:t>
              </a:r>
            </a:p>
          </p:txBody>
        </p:sp>
      </p:grpSp>
      <p:grpSp>
        <p:nvGrpSpPr>
          <p:cNvPr id="99" name="Group 98">
            <a:extLst>
              <a:ext uri="{FF2B5EF4-FFF2-40B4-BE49-F238E27FC236}">
                <a16:creationId xmlns:a16="http://schemas.microsoft.com/office/drawing/2014/main" id="{F55EF821-B0CF-004E-98B5-67D50BAA50A4}"/>
              </a:ext>
            </a:extLst>
          </p:cNvPr>
          <p:cNvGrpSpPr/>
          <p:nvPr/>
        </p:nvGrpSpPr>
        <p:grpSpPr>
          <a:xfrm>
            <a:off x="343199" y="3267952"/>
            <a:ext cx="1698157" cy="1135106"/>
            <a:chOff x="379846" y="1352715"/>
            <a:chExt cx="1698157" cy="1135106"/>
          </a:xfrm>
        </p:grpSpPr>
        <p:sp>
          <p:nvSpPr>
            <p:cNvPr id="100" name="TextBox 99">
              <a:extLst>
                <a:ext uri="{FF2B5EF4-FFF2-40B4-BE49-F238E27FC236}">
                  <a16:creationId xmlns:a16="http://schemas.microsoft.com/office/drawing/2014/main" id="{0735F7AC-1B28-294C-95F1-8D76523542D9}"/>
                </a:ext>
              </a:extLst>
            </p:cNvPr>
            <p:cNvSpPr txBox="1"/>
            <p:nvPr/>
          </p:nvSpPr>
          <p:spPr>
            <a:xfrm>
              <a:off x="379846" y="1905632"/>
              <a:ext cx="541813" cy="369332"/>
            </a:xfrm>
            <a:prstGeom prst="rect">
              <a:avLst/>
            </a:prstGeom>
            <a:noFill/>
            <a:ln w="12700">
              <a:solidFill>
                <a:schemeClr val="tx1"/>
              </a:solidFill>
            </a:ln>
          </p:spPr>
          <p:txBody>
            <a:bodyPr wrap="square" rtlCol="0">
              <a:spAutoFit/>
            </a:bodyPr>
            <a:lstStyle/>
            <a:p>
              <a:pPr algn="ctr"/>
              <a:r>
                <a:rPr lang="en-US" dirty="0"/>
                <a:t>Z1</a:t>
              </a:r>
            </a:p>
          </p:txBody>
        </p:sp>
        <p:grpSp>
          <p:nvGrpSpPr>
            <p:cNvPr id="101" name="Group 100">
              <a:extLst>
                <a:ext uri="{FF2B5EF4-FFF2-40B4-BE49-F238E27FC236}">
                  <a16:creationId xmlns:a16="http://schemas.microsoft.com/office/drawing/2014/main" id="{BC9F9355-9C66-9340-B312-E2D77B68DAD6}"/>
                </a:ext>
              </a:extLst>
            </p:cNvPr>
            <p:cNvGrpSpPr/>
            <p:nvPr/>
          </p:nvGrpSpPr>
          <p:grpSpPr>
            <a:xfrm>
              <a:off x="906670" y="1352715"/>
              <a:ext cx="659613" cy="486923"/>
              <a:chOff x="7035192" y="3966625"/>
              <a:chExt cx="507284" cy="532435"/>
            </a:xfrm>
          </p:grpSpPr>
          <p:sp>
            <p:nvSpPr>
              <p:cNvPr id="107" name="TextBox 106">
                <a:extLst>
                  <a:ext uri="{FF2B5EF4-FFF2-40B4-BE49-F238E27FC236}">
                    <a16:creationId xmlns:a16="http://schemas.microsoft.com/office/drawing/2014/main" id="{BB0053A4-71A0-9246-9AFA-6E991FA052E1}"/>
                  </a:ext>
                </a:extLst>
              </p:cNvPr>
              <p:cNvSpPr txBox="1"/>
              <p:nvPr/>
            </p:nvSpPr>
            <p:spPr>
              <a:xfrm>
                <a:off x="7107643" y="4057120"/>
                <a:ext cx="389536" cy="403853"/>
              </a:xfrm>
              <a:prstGeom prst="rect">
                <a:avLst/>
              </a:prstGeom>
              <a:noFill/>
            </p:spPr>
            <p:txBody>
              <a:bodyPr wrap="square" rtlCol="0">
                <a:spAutoFit/>
              </a:bodyPr>
              <a:lstStyle/>
              <a:p>
                <a:pPr algn="ctr"/>
                <a:r>
                  <a:rPr lang="en-US" dirty="0"/>
                  <a:t>C</a:t>
                </a:r>
              </a:p>
            </p:txBody>
          </p:sp>
          <p:sp>
            <p:nvSpPr>
              <p:cNvPr id="108" name="Decision 107">
                <a:extLst>
                  <a:ext uri="{FF2B5EF4-FFF2-40B4-BE49-F238E27FC236}">
                    <a16:creationId xmlns:a16="http://schemas.microsoft.com/office/drawing/2014/main" id="{F5746FF1-DD57-A649-9A0F-BDA3C64CFA60}"/>
                  </a:ext>
                </a:extLst>
              </p:cNvPr>
              <p:cNvSpPr/>
              <p:nvPr/>
            </p:nvSpPr>
            <p:spPr>
              <a:xfrm>
                <a:off x="7035192" y="3966625"/>
                <a:ext cx="507284" cy="532435"/>
              </a:xfrm>
              <a:prstGeom prst="flowChartDecision">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02" name="Straight Arrow Connector 101">
              <a:extLst>
                <a:ext uri="{FF2B5EF4-FFF2-40B4-BE49-F238E27FC236}">
                  <a16:creationId xmlns:a16="http://schemas.microsoft.com/office/drawing/2014/main" id="{B2991E19-A7E7-5041-A78E-AA20255DD017}"/>
                </a:ext>
              </a:extLst>
            </p:cNvPr>
            <p:cNvCxnSpPr>
              <a:cxnSpLocks/>
              <a:endCxn id="100" idx="0"/>
            </p:cNvCxnSpPr>
            <p:nvPr/>
          </p:nvCxnSpPr>
          <p:spPr>
            <a:xfrm flipH="1">
              <a:off x="650753" y="1725293"/>
              <a:ext cx="404822" cy="18033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3" name="Straight Arrow Connector 102">
              <a:extLst>
                <a:ext uri="{FF2B5EF4-FFF2-40B4-BE49-F238E27FC236}">
                  <a16:creationId xmlns:a16="http://schemas.microsoft.com/office/drawing/2014/main" id="{9F98B2BA-95E9-7846-9AE3-37BEFF8FFDB0}"/>
                </a:ext>
              </a:extLst>
            </p:cNvPr>
            <p:cNvCxnSpPr>
              <a:cxnSpLocks/>
            </p:cNvCxnSpPr>
            <p:nvPr/>
          </p:nvCxnSpPr>
          <p:spPr>
            <a:xfrm flipH="1">
              <a:off x="1398844" y="2307482"/>
              <a:ext cx="404822" cy="18033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4" name="Straight Arrow Connector 103">
              <a:extLst>
                <a:ext uri="{FF2B5EF4-FFF2-40B4-BE49-F238E27FC236}">
                  <a16:creationId xmlns:a16="http://schemas.microsoft.com/office/drawing/2014/main" id="{F7768A4B-403A-4A44-907A-BC8CCBE71C5E}"/>
                </a:ext>
              </a:extLst>
            </p:cNvPr>
            <p:cNvCxnSpPr>
              <a:cxnSpLocks/>
            </p:cNvCxnSpPr>
            <p:nvPr/>
          </p:nvCxnSpPr>
          <p:spPr>
            <a:xfrm>
              <a:off x="621691" y="2279628"/>
              <a:ext cx="404822" cy="18033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5" name="Straight Arrow Connector 104">
              <a:extLst>
                <a:ext uri="{FF2B5EF4-FFF2-40B4-BE49-F238E27FC236}">
                  <a16:creationId xmlns:a16="http://schemas.microsoft.com/office/drawing/2014/main" id="{36753435-C8F7-594C-A1D2-4628BDE8CC0D}"/>
                </a:ext>
              </a:extLst>
            </p:cNvPr>
            <p:cNvCxnSpPr>
              <a:cxnSpLocks/>
            </p:cNvCxnSpPr>
            <p:nvPr/>
          </p:nvCxnSpPr>
          <p:spPr>
            <a:xfrm>
              <a:off x="1404243" y="1740629"/>
              <a:ext cx="404822" cy="18033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6" name="TextBox 105">
              <a:extLst>
                <a:ext uri="{FF2B5EF4-FFF2-40B4-BE49-F238E27FC236}">
                  <a16:creationId xmlns:a16="http://schemas.microsoft.com/office/drawing/2014/main" id="{8174C89C-0179-A44B-87FC-51A9DE7135C3}"/>
                </a:ext>
              </a:extLst>
            </p:cNvPr>
            <p:cNvSpPr txBox="1"/>
            <p:nvPr/>
          </p:nvSpPr>
          <p:spPr>
            <a:xfrm>
              <a:off x="1536190" y="1927231"/>
              <a:ext cx="541813" cy="369332"/>
            </a:xfrm>
            <a:prstGeom prst="rect">
              <a:avLst/>
            </a:prstGeom>
            <a:noFill/>
            <a:ln w="12700">
              <a:solidFill>
                <a:schemeClr val="tx1"/>
              </a:solidFill>
            </a:ln>
          </p:spPr>
          <p:txBody>
            <a:bodyPr wrap="square" rtlCol="0">
              <a:spAutoFit/>
            </a:bodyPr>
            <a:lstStyle/>
            <a:p>
              <a:pPr algn="ctr"/>
              <a:r>
                <a:rPr lang="en-US" dirty="0"/>
                <a:t>Z2</a:t>
              </a:r>
            </a:p>
          </p:txBody>
        </p:sp>
      </p:grpSp>
      <p:sp>
        <p:nvSpPr>
          <p:cNvPr id="109" name="TextBox 108">
            <a:extLst>
              <a:ext uri="{FF2B5EF4-FFF2-40B4-BE49-F238E27FC236}">
                <a16:creationId xmlns:a16="http://schemas.microsoft.com/office/drawing/2014/main" id="{79CE0257-638F-8244-92D2-6A24CF76E3B0}"/>
              </a:ext>
            </a:extLst>
          </p:cNvPr>
          <p:cNvSpPr txBox="1"/>
          <p:nvPr/>
        </p:nvSpPr>
        <p:spPr>
          <a:xfrm>
            <a:off x="868823" y="4375625"/>
            <a:ext cx="541813" cy="369332"/>
          </a:xfrm>
          <a:prstGeom prst="rect">
            <a:avLst/>
          </a:prstGeom>
          <a:noFill/>
          <a:ln w="12700">
            <a:solidFill>
              <a:schemeClr val="tx1"/>
            </a:solidFill>
          </a:ln>
        </p:spPr>
        <p:txBody>
          <a:bodyPr wrap="square" rtlCol="0">
            <a:spAutoFit/>
          </a:bodyPr>
          <a:lstStyle/>
          <a:p>
            <a:pPr algn="ctr"/>
            <a:r>
              <a:rPr lang="en-US" dirty="0"/>
              <a:t>D</a:t>
            </a:r>
          </a:p>
        </p:txBody>
      </p:sp>
      <p:sp>
        <p:nvSpPr>
          <p:cNvPr id="110" name="TextBox 109">
            <a:extLst>
              <a:ext uri="{FF2B5EF4-FFF2-40B4-BE49-F238E27FC236}">
                <a16:creationId xmlns:a16="http://schemas.microsoft.com/office/drawing/2014/main" id="{D4A04AD8-2646-7A44-A22C-017E76283AB9}"/>
              </a:ext>
            </a:extLst>
          </p:cNvPr>
          <p:cNvSpPr txBox="1"/>
          <p:nvPr/>
        </p:nvSpPr>
        <p:spPr>
          <a:xfrm>
            <a:off x="644817" y="1525496"/>
            <a:ext cx="425668" cy="369332"/>
          </a:xfrm>
          <a:prstGeom prst="rect">
            <a:avLst/>
          </a:prstGeom>
          <a:noFill/>
        </p:spPr>
        <p:txBody>
          <a:bodyPr wrap="square" rtlCol="0">
            <a:spAutoFit/>
          </a:bodyPr>
          <a:lstStyle/>
          <a:p>
            <a:r>
              <a:rPr lang="en-US" dirty="0"/>
              <a:t>1</a:t>
            </a:r>
          </a:p>
        </p:txBody>
      </p:sp>
      <p:sp>
        <p:nvSpPr>
          <p:cNvPr id="111" name="TextBox 110">
            <a:extLst>
              <a:ext uri="{FF2B5EF4-FFF2-40B4-BE49-F238E27FC236}">
                <a16:creationId xmlns:a16="http://schemas.microsoft.com/office/drawing/2014/main" id="{48615D79-CA74-CC48-8F41-79410E8AF38E}"/>
              </a:ext>
            </a:extLst>
          </p:cNvPr>
          <p:cNvSpPr txBox="1"/>
          <p:nvPr/>
        </p:nvSpPr>
        <p:spPr>
          <a:xfrm>
            <a:off x="1578114" y="1525496"/>
            <a:ext cx="425668" cy="369332"/>
          </a:xfrm>
          <a:prstGeom prst="rect">
            <a:avLst/>
          </a:prstGeom>
          <a:noFill/>
        </p:spPr>
        <p:txBody>
          <a:bodyPr wrap="square" rtlCol="0">
            <a:spAutoFit/>
          </a:bodyPr>
          <a:lstStyle/>
          <a:p>
            <a:r>
              <a:rPr lang="en-US" dirty="0"/>
              <a:t>0</a:t>
            </a:r>
          </a:p>
        </p:txBody>
      </p:sp>
      <p:sp>
        <p:nvSpPr>
          <p:cNvPr id="112" name="TextBox 111">
            <a:extLst>
              <a:ext uri="{FF2B5EF4-FFF2-40B4-BE49-F238E27FC236}">
                <a16:creationId xmlns:a16="http://schemas.microsoft.com/office/drawing/2014/main" id="{BEEE40C1-2B45-8F4F-B1C5-31DFFBB7245A}"/>
              </a:ext>
            </a:extLst>
          </p:cNvPr>
          <p:cNvSpPr txBox="1"/>
          <p:nvPr/>
        </p:nvSpPr>
        <p:spPr>
          <a:xfrm>
            <a:off x="655989" y="2522251"/>
            <a:ext cx="425668" cy="369332"/>
          </a:xfrm>
          <a:prstGeom prst="rect">
            <a:avLst/>
          </a:prstGeom>
          <a:noFill/>
        </p:spPr>
        <p:txBody>
          <a:bodyPr wrap="square" rtlCol="0">
            <a:spAutoFit/>
          </a:bodyPr>
          <a:lstStyle/>
          <a:p>
            <a:r>
              <a:rPr lang="en-US" dirty="0"/>
              <a:t>1</a:t>
            </a:r>
          </a:p>
        </p:txBody>
      </p:sp>
      <p:sp>
        <p:nvSpPr>
          <p:cNvPr id="113" name="TextBox 112">
            <a:extLst>
              <a:ext uri="{FF2B5EF4-FFF2-40B4-BE49-F238E27FC236}">
                <a16:creationId xmlns:a16="http://schemas.microsoft.com/office/drawing/2014/main" id="{2D31B78D-4286-AE4F-96EE-C5869AE3AD1F}"/>
              </a:ext>
            </a:extLst>
          </p:cNvPr>
          <p:cNvSpPr txBox="1"/>
          <p:nvPr/>
        </p:nvSpPr>
        <p:spPr>
          <a:xfrm>
            <a:off x="1550918" y="2496412"/>
            <a:ext cx="425668" cy="369332"/>
          </a:xfrm>
          <a:prstGeom prst="rect">
            <a:avLst/>
          </a:prstGeom>
          <a:noFill/>
        </p:spPr>
        <p:txBody>
          <a:bodyPr wrap="square" rtlCol="0">
            <a:spAutoFit/>
          </a:bodyPr>
          <a:lstStyle/>
          <a:p>
            <a:r>
              <a:rPr lang="en-US" dirty="0"/>
              <a:t>0</a:t>
            </a:r>
          </a:p>
        </p:txBody>
      </p:sp>
      <p:sp>
        <p:nvSpPr>
          <p:cNvPr id="114" name="TextBox 113">
            <a:extLst>
              <a:ext uri="{FF2B5EF4-FFF2-40B4-BE49-F238E27FC236}">
                <a16:creationId xmlns:a16="http://schemas.microsoft.com/office/drawing/2014/main" id="{E95FC868-5BEA-BD49-89F6-09C2DF245A9B}"/>
              </a:ext>
            </a:extLst>
          </p:cNvPr>
          <p:cNvSpPr txBox="1"/>
          <p:nvPr/>
        </p:nvSpPr>
        <p:spPr>
          <a:xfrm>
            <a:off x="560497" y="3424305"/>
            <a:ext cx="425668" cy="369332"/>
          </a:xfrm>
          <a:prstGeom prst="rect">
            <a:avLst/>
          </a:prstGeom>
          <a:noFill/>
        </p:spPr>
        <p:txBody>
          <a:bodyPr wrap="square" rtlCol="0">
            <a:spAutoFit/>
          </a:bodyPr>
          <a:lstStyle/>
          <a:p>
            <a:r>
              <a:rPr lang="en-US" dirty="0"/>
              <a:t>1</a:t>
            </a:r>
          </a:p>
        </p:txBody>
      </p:sp>
      <p:sp>
        <p:nvSpPr>
          <p:cNvPr id="115" name="TextBox 114">
            <a:extLst>
              <a:ext uri="{FF2B5EF4-FFF2-40B4-BE49-F238E27FC236}">
                <a16:creationId xmlns:a16="http://schemas.microsoft.com/office/drawing/2014/main" id="{A4434673-B283-C747-ACA9-499D161F78E4}"/>
              </a:ext>
            </a:extLst>
          </p:cNvPr>
          <p:cNvSpPr txBox="1"/>
          <p:nvPr/>
        </p:nvSpPr>
        <p:spPr>
          <a:xfrm>
            <a:off x="1550918" y="3449098"/>
            <a:ext cx="425668" cy="369332"/>
          </a:xfrm>
          <a:prstGeom prst="rect">
            <a:avLst/>
          </a:prstGeom>
          <a:noFill/>
        </p:spPr>
        <p:txBody>
          <a:bodyPr wrap="square" rtlCol="0">
            <a:spAutoFit/>
          </a:bodyPr>
          <a:lstStyle/>
          <a:p>
            <a:r>
              <a:rPr lang="en-US" dirty="0"/>
              <a:t>0</a:t>
            </a:r>
          </a:p>
        </p:txBody>
      </p:sp>
      <p:grpSp>
        <p:nvGrpSpPr>
          <p:cNvPr id="116" name="Group 115">
            <a:extLst>
              <a:ext uri="{FF2B5EF4-FFF2-40B4-BE49-F238E27FC236}">
                <a16:creationId xmlns:a16="http://schemas.microsoft.com/office/drawing/2014/main" id="{D4C70292-D33D-3046-AC15-9946F3AA70B5}"/>
              </a:ext>
            </a:extLst>
          </p:cNvPr>
          <p:cNvGrpSpPr/>
          <p:nvPr/>
        </p:nvGrpSpPr>
        <p:grpSpPr>
          <a:xfrm>
            <a:off x="3653295" y="5249081"/>
            <a:ext cx="3198767" cy="369332"/>
            <a:chOff x="3688693" y="5308367"/>
            <a:chExt cx="3084571" cy="369332"/>
          </a:xfrm>
        </p:grpSpPr>
        <p:sp>
          <p:nvSpPr>
            <p:cNvPr id="117" name="TextBox 116">
              <a:extLst>
                <a:ext uri="{FF2B5EF4-FFF2-40B4-BE49-F238E27FC236}">
                  <a16:creationId xmlns:a16="http://schemas.microsoft.com/office/drawing/2014/main" id="{787EEC6D-C8ED-4E4F-8D14-A1C93456A644}"/>
                </a:ext>
              </a:extLst>
            </p:cNvPr>
            <p:cNvSpPr txBox="1"/>
            <p:nvPr/>
          </p:nvSpPr>
          <p:spPr>
            <a:xfrm>
              <a:off x="3688693" y="5308367"/>
              <a:ext cx="443346" cy="369332"/>
            </a:xfrm>
            <a:prstGeom prst="rect">
              <a:avLst/>
            </a:prstGeom>
            <a:noFill/>
          </p:spPr>
          <p:txBody>
            <a:bodyPr wrap="square" rtlCol="0">
              <a:spAutoFit/>
            </a:bodyPr>
            <a:lstStyle/>
            <a:p>
              <a:r>
                <a:rPr lang="en-US" dirty="0"/>
                <a:t>B:</a:t>
              </a:r>
            </a:p>
          </p:txBody>
        </p:sp>
        <p:sp>
          <p:nvSpPr>
            <p:cNvPr id="118" name="TextBox 117">
              <a:extLst>
                <a:ext uri="{FF2B5EF4-FFF2-40B4-BE49-F238E27FC236}">
                  <a16:creationId xmlns:a16="http://schemas.microsoft.com/office/drawing/2014/main" id="{73287BA6-65A5-B647-A6DF-5CB93384A658}"/>
                </a:ext>
              </a:extLst>
            </p:cNvPr>
            <p:cNvSpPr txBox="1"/>
            <p:nvPr/>
          </p:nvSpPr>
          <p:spPr>
            <a:xfrm>
              <a:off x="4025060" y="5308367"/>
              <a:ext cx="2748204" cy="369332"/>
            </a:xfrm>
            <a:prstGeom prst="rect">
              <a:avLst/>
            </a:prstGeom>
            <a:noFill/>
          </p:spPr>
          <p:txBody>
            <a:bodyPr wrap="square" rtlCol="0">
              <a:spAutoFit/>
            </a:bodyPr>
            <a:lstStyle/>
            <a:p>
              <a:r>
                <a:rPr lang="en-US" dirty="0"/>
                <a:t> Path: A, X2, B, Y2, C, Z2</a:t>
              </a:r>
            </a:p>
          </p:txBody>
        </p:sp>
      </p:grpSp>
      <p:grpSp>
        <p:nvGrpSpPr>
          <p:cNvPr id="2" name="Group 1">
            <a:extLst>
              <a:ext uri="{FF2B5EF4-FFF2-40B4-BE49-F238E27FC236}">
                <a16:creationId xmlns:a16="http://schemas.microsoft.com/office/drawing/2014/main" id="{206423F1-B11F-2F49-825A-AF1BFB68013F}"/>
              </a:ext>
            </a:extLst>
          </p:cNvPr>
          <p:cNvGrpSpPr/>
          <p:nvPr/>
        </p:nvGrpSpPr>
        <p:grpSpPr>
          <a:xfrm>
            <a:off x="3655820" y="5592606"/>
            <a:ext cx="4299857" cy="383278"/>
            <a:chOff x="3655820" y="5592606"/>
            <a:chExt cx="4299857" cy="383278"/>
          </a:xfrm>
        </p:grpSpPr>
        <p:sp>
          <p:nvSpPr>
            <p:cNvPr id="120" name="TextBox 119">
              <a:extLst>
                <a:ext uri="{FF2B5EF4-FFF2-40B4-BE49-F238E27FC236}">
                  <a16:creationId xmlns:a16="http://schemas.microsoft.com/office/drawing/2014/main" id="{DE6F82CE-B192-A54F-AC5A-1A62A1FFDDBD}"/>
                </a:ext>
              </a:extLst>
            </p:cNvPr>
            <p:cNvSpPr txBox="1"/>
            <p:nvPr/>
          </p:nvSpPr>
          <p:spPr>
            <a:xfrm>
              <a:off x="3655820" y="5592606"/>
              <a:ext cx="409650" cy="369332"/>
            </a:xfrm>
            <a:prstGeom prst="rect">
              <a:avLst/>
            </a:prstGeom>
            <a:noFill/>
          </p:spPr>
          <p:txBody>
            <a:bodyPr wrap="square" rtlCol="0">
              <a:spAutoFit/>
            </a:bodyPr>
            <a:lstStyle/>
            <a:p>
              <a:r>
                <a:rPr lang="en-US" dirty="0"/>
                <a:t>F:</a:t>
              </a:r>
            </a:p>
          </p:txBody>
        </p:sp>
        <p:sp>
          <p:nvSpPr>
            <p:cNvPr id="121" name="Rectangle 120">
              <a:extLst>
                <a:ext uri="{FF2B5EF4-FFF2-40B4-BE49-F238E27FC236}">
                  <a16:creationId xmlns:a16="http://schemas.microsoft.com/office/drawing/2014/main" id="{5F2B71E4-AC80-CB4E-B0B7-D38DA3254D1A}"/>
                </a:ext>
              </a:extLst>
            </p:cNvPr>
            <p:cNvSpPr/>
            <p:nvPr/>
          </p:nvSpPr>
          <p:spPr>
            <a:xfrm>
              <a:off x="3951008" y="5606552"/>
              <a:ext cx="4004669" cy="369332"/>
            </a:xfrm>
            <a:prstGeom prst="rect">
              <a:avLst/>
            </a:prstGeom>
          </p:spPr>
          <p:txBody>
            <a:bodyPr wrap="square">
              <a:spAutoFit/>
            </a:bodyPr>
            <a:lstStyle/>
            <a:p>
              <a:r>
                <a:rPr lang="en-US" dirty="0"/>
                <a:t>  Path P6: A, X2, B, Y2, C, Z2, D; PC = 8; </a:t>
              </a:r>
            </a:p>
          </p:txBody>
        </p:sp>
      </p:grpSp>
      <p:grpSp>
        <p:nvGrpSpPr>
          <p:cNvPr id="122" name="Group 121">
            <a:extLst>
              <a:ext uri="{FF2B5EF4-FFF2-40B4-BE49-F238E27FC236}">
                <a16:creationId xmlns:a16="http://schemas.microsoft.com/office/drawing/2014/main" id="{B62D76BB-79E5-5742-BEF8-832658E624C7}"/>
              </a:ext>
            </a:extLst>
          </p:cNvPr>
          <p:cNvGrpSpPr/>
          <p:nvPr/>
        </p:nvGrpSpPr>
        <p:grpSpPr>
          <a:xfrm>
            <a:off x="3653296" y="2500881"/>
            <a:ext cx="2901882" cy="369332"/>
            <a:chOff x="3688693" y="3048467"/>
            <a:chExt cx="2798285" cy="369332"/>
          </a:xfrm>
        </p:grpSpPr>
        <p:sp>
          <p:nvSpPr>
            <p:cNvPr id="123" name="TextBox 122">
              <a:extLst>
                <a:ext uri="{FF2B5EF4-FFF2-40B4-BE49-F238E27FC236}">
                  <a16:creationId xmlns:a16="http://schemas.microsoft.com/office/drawing/2014/main" id="{13524391-DF03-C048-83F9-330FF724FE51}"/>
                </a:ext>
              </a:extLst>
            </p:cNvPr>
            <p:cNvSpPr txBox="1"/>
            <p:nvPr/>
          </p:nvSpPr>
          <p:spPr>
            <a:xfrm>
              <a:off x="3688693" y="3048467"/>
              <a:ext cx="443346" cy="369332"/>
            </a:xfrm>
            <a:prstGeom prst="rect">
              <a:avLst/>
            </a:prstGeom>
            <a:noFill/>
          </p:spPr>
          <p:txBody>
            <a:bodyPr wrap="square" rtlCol="0">
              <a:spAutoFit/>
            </a:bodyPr>
            <a:lstStyle/>
            <a:p>
              <a:r>
                <a:rPr lang="en-US" dirty="0"/>
                <a:t>B:</a:t>
              </a:r>
            </a:p>
          </p:txBody>
        </p:sp>
        <p:sp>
          <p:nvSpPr>
            <p:cNvPr id="124" name="TextBox 123">
              <a:extLst>
                <a:ext uri="{FF2B5EF4-FFF2-40B4-BE49-F238E27FC236}">
                  <a16:creationId xmlns:a16="http://schemas.microsoft.com/office/drawing/2014/main" id="{DBDE8597-0387-C647-B716-DD12DB309E0E}"/>
                </a:ext>
              </a:extLst>
            </p:cNvPr>
            <p:cNvSpPr txBox="1"/>
            <p:nvPr/>
          </p:nvSpPr>
          <p:spPr>
            <a:xfrm>
              <a:off x="4039124" y="3048467"/>
              <a:ext cx="2447854" cy="369332"/>
            </a:xfrm>
            <a:prstGeom prst="rect">
              <a:avLst/>
            </a:prstGeom>
            <a:noFill/>
          </p:spPr>
          <p:txBody>
            <a:bodyPr wrap="square" rtlCol="0">
              <a:spAutoFit/>
            </a:bodyPr>
            <a:lstStyle/>
            <a:p>
              <a:r>
                <a:rPr lang="en-US" dirty="0"/>
                <a:t>Path: A, X1, B, Y2, C, Z2 </a:t>
              </a:r>
            </a:p>
          </p:txBody>
        </p:sp>
      </p:grpSp>
      <p:grpSp>
        <p:nvGrpSpPr>
          <p:cNvPr id="125" name="Group 124">
            <a:extLst>
              <a:ext uri="{FF2B5EF4-FFF2-40B4-BE49-F238E27FC236}">
                <a16:creationId xmlns:a16="http://schemas.microsoft.com/office/drawing/2014/main" id="{B2F5A057-2855-5E4C-A763-AEE4EBB82A1C}"/>
              </a:ext>
            </a:extLst>
          </p:cNvPr>
          <p:cNvGrpSpPr/>
          <p:nvPr/>
        </p:nvGrpSpPr>
        <p:grpSpPr>
          <a:xfrm>
            <a:off x="3653296" y="2844406"/>
            <a:ext cx="4144314" cy="369332"/>
            <a:chOff x="3688693" y="3462338"/>
            <a:chExt cx="3996362" cy="369332"/>
          </a:xfrm>
        </p:grpSpPr>
        <p:sp>
          <p:nvSpPr>
            <p:cNvPr id="126" name="TextBox 125">
              <a:extLst>
                <a:ext uri="{FF2B5EF4-FFF2-40B4-BE49-F238E27FC236}">
                  <a16:creationId xmlns:a16="http://schemas.microsoft.com/office/drawing/2014/main" id="{EABDEF76-C1D4-7542-8633-7A32EF3C2C27}"/>
                </a:ext>
              </a:extLst>
            </p:cNvPr>
            <p:cNvSpPr txBox="1"/>
            <p:nvPr/>
          </p:nvSpPr>
          <p:spPr>
            <a:xfrm>
              <a:off x="3688693" y="3462338"/>
              <a:ext cx="443346" cy="369332"/>
            </a:xfrm>
            <a:prstGeom prst="rect">
              <a:avLst/>
            </a:prstGeom>
            <a:noFill/>
          </p:spPr>
          <p:txBody>
            <a:bodyPr wrap="square" rtlCol="0">
              <a:spAutoFit/>
            </a:bodyPr>
            <a:lstStyle/>
            <a:p>
              <a:r>
                <a:rPr lang="en-US" dirty="0"/>
                <a:t>F:</a:t>
              </a:r>
            </a:p>
          </p:txBody>
        </p:sp>
        <p:sp>
          <p:nvSpPr>
            <p:cNvPr id="127" name="Rectangle 126">
              <a:extLst>
                <a:ext uri="{FF2B5EF4-FFF2-40B4-BE49-F238E27FC236}">
                  <a16:creationId xmlns:a16="http://schemas.microsoft.com/office/drawing/2014/main" id="{9D8C3C35-619A-184C-BEB1-9FD7B98E5BAD}"/>
                </a:ext>
              </a:extLst>
            </p:cNvPr>
            <p:cNvSpPr/>
            <p:nvPr/>
          </p:nvSpPr>
          <p:spPr>
            <a:xfrm>
              <a:off x="4039124" y="3462338"/>
              <a:ext cx="3645931" cy="369332"/>
            </a:xfrm>
            <a:prstGeom prst="rect">
              <a:avLst/>
            </a:prstGeom>
          </p:spPr>
          <p:txBody>
            <a:bodyPr wrap="square">
              <a:spAutoFit/>
            </a:bodyPr>
            <a:lstStyle/>
            <a:p>
              <a:r>
                <a:rPr lang="en-US" dirty="0"/>
                <a:t>Path P3: A, X1, B, Y2, C, Z2, D; PC = 4; </a:t>
              </a:r>
            </a:p>
          </p:txBody>
        </p:sp>
      </p:grpSp>
      <p:sp>
        <p:nvSpPr>
          <p:cNvPr id="84" name="TextBox 83">
            <a:extLst>
              <a:ext uri="{FF2B5EF4-FFF2-40B4-BE49-F238E27FC236}">
                <a16:creationId xmlns:a16="http://schemas.microsoft.com/office/drawing/2014/main" id="{DC92E8B1-3472-C347-BC6F-B7E9A56EA99E}"/>
              </a:ext>
            </a:extLst>
          </p:cNvPr>
          <p:cNvSpPr txBox="1"/>
          <p:nvPr/>
        </p:nvSpPr>
        <p:spPr>
          <a:xfrm>
            <a:off x="3692044" y="5989830"/>
            <a:ext cx="3470088" cy="369332"/>
          </a:xfrm>
          <a:prstGeom prst="rect">
            <a:avLst/>
          </a:prstGeom>
          <a:noFill/>
        </p:spPr>
        <p:txBody>
          <a:bodyPr wrap="square" rtlCol="0">
            <a:spAutoFit/>
          </a:bodyPr>
          <a:lstStyle/>
          <a:p>
            <a:r>
              <a:rPr lang="en-US" dirty="0"/>
              <a:t>B:    Path:  Empty path, Termination </a:t>
            </a:r>
          </a:p>
        </p:txBody>
      </p:sp>
      <p:grpSp>
        <p:nvGrpSpPr>
          <p:cNvPr id="85" name="Group 84">
            <a:extLst>
              <a:ext uri="{FF2B5EF4-FFF2-40B4-BE49-F238E27FC236}">
                <a16:creationId xmlns:a16="http://schemas.microsoft.com/office/drawing/2014/main" id="{C4981164-9A99-3843-AD9C-7B9E74CA51E0}"/>
              </a:ext>
            </a:extLst>
          </p:cNvPr>
          <p:cNvGrpSpPr/>
          <p:nvPr/>
        </p:nvGrpSpPr>
        <p:grpSpPr>
          <a:xfrm>
            <a:off x="7797610" y="5606552"/>
            <a:ext cx="4111999" cy="369332"/>
            <a:chOff x="7323387" y="5585352"/>
            <a:chExt cx="4111999" cy="369332"/>
          </a:xfrm>
        </p:grpSpPr>
        <p:sp>
          <p:nvSpPr>
            <p:cNvPr id="86" name="TextBox 85">
              <a:extLst>
                <a:ext uri="{FF2B5EF4-FFF2-40B4-BE49-F238E27FC236}">
                  <a16:creationId xmlns:a16="http://schemas.microsoft.com/office/drawing/2014/main" id="{420056AF-E6B0-6F47-8018-77B808CD16E5}"/>
                </a:ext>
              </a:extLst>
            </p:cNvPr>
            <p:cNvSpPr txBox="1"/>
            <p:nvPr/>
          </p:nvSpPr>
          <p:spPr>
            <a:xfrm>
              <a:off x="7857408" y="5585352"/>
              <a:ext cx="3577978" cy="369332"/>
            </a:xfrm>
            <a:prstGeom prst="rect">
              <a:avLst/>
            </a:prstGeom>
            <a:noFill/>
          </p:spPr>
          <p:txBody>
            <a:bodyPr wrap="square" rtlCol="0">
              <a:spAutoFit/>
            </a:bodyPr>
            <a:lstStyle/>
            <a:p>
              <a:r>
                <a:rPr lang="en-US" dirty="0">
                  <a:latin typeface="+mj-lt"/>
                </a:rPr>
                <a:t>All B</a:t>
              </a:r>
              <a:r>
                <a:rPr lang="en-US" baseline="-25000" dirty="0">
                  <a:latin typeface="+mj-lt"/>
                </a:rPr>
                <a:t>f</a:t>
              </a:r>
              <a:r>
                <a:rPr lang="en-US" dirty="0">
                  <a:latin typeface="+mj-lt"/>
                </a:rPr>
                <a:t> flags on this path are set to 0</a:t>
              </a:r>
            </a:p>
          </p:txBody>
        </p:sp>
        <p:cxnSp>
          <p:nvCxnSpPr>
            <p:cNvPr id="87" name="Straight Arrow Connector 86">
              <a:extLst>
                <a:ext uri="{FF2B5EF4-FFF2-40B4-BE49-F238E27FC236}">
                  <a16:creationId xmlns:a16="http://schemas.microsoft.com/office/drawing/2014/main" id="{863DB218-5A9D-0149-912B-DA2C8FA347F3}"/>
                </a:ext>
              </a:extLst>
            </p:cNvPr>
            <p:cNvCxnSpPr/>
            <p:nvPr/>
          </p:nvCxnSpPr>
          <p:spPr>
            <a:xfrm flipH="1">
              <a:off x="7323387" y="5787336"/>
              <a:ext cx="431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9" name="Group 8">
            <a:extLst>
              <a:ext uri="{FF2B5EF4-FFF2-40B4-BE49-F238E27FC236}">
                <a16:creationId xmlns:a16="http://schemas.microsoft.com/office/drawing/2014/main" id="{F0F81A10-A718-1F46-8F2D-67829E8B1EF9}"/>
              </a:ext>
            </a:extLst>
          </p:cNvPr>
          <p:cNvGrpSpPr/>
          <p:nvPr/>
        </p:nvGrpSpPr>
        <p:grpSpPr>
          <a:xfrm>
            <a:off x="7925760" y="1998497"/>
            <a:ext cx="3923041" cy="2746460"/>
            <a:chOff x="8228810" y="1998497"/>
            <a:chExt cx="3923041" cy="2746460"/>
          </a:xfrm>
        </p:grpSpPr>
        <p:sp>
          <p:nvSpPr>
            <p:cNvPr id="5" name="TextBox 4">
              <a:extLst>
                <a:ext uri="{FF2B5EF4-FFF2-40B4-BE49-F238E27FC236}">
                  <a16:creationId xmlns:a16="http://schemas.microsoft.com/office/drawing/2014/main" id="{15E632F1-4CBE-3B4C-B9ED-29EFDBE2B421}"/>
                </a:ext>
              </a:extLst>
            </p:cNvPr>
            <p:cNvSpPr txBox="1"/>
            <p:nvPr/>
          </p:nvSpPr>
          <p:spPr>
            <a:xfrm>
              <a:off x="8331631" y="2274964"/>
              <a:ext cx="3238678" cy="369332"/>
            </a:xfrm>
            <a:prstGeom prst="rect">
              <a:avLst/>
            </a:prstGeom>
            <a:noFill/>
          </p:spPr>
          <p:txBody>
            <a:bodyPr wrap="square" rtlCol="0">
              <a:spAutoFit/>
            </a:bodyPr>
            <a:lstStyle/>
            <a:p>
              <a:r>
                <a:rPr lang="en-US" dirty="0"/>
                <a:t>B</a:t>
              </a:r>
              <a:r>
                <a:rPr lang="en-US" baseline="-25000" dirty="0"/>
                <a:t>f</a:t>
              </a:r>
              <a:r>
                <a:rPr lang="en-US" dirty="0"/>
                <a:t> flag at each branch node </a:t>
              </a:r>
            </a:p>
          </p:txBody>
        </p:sp>
        <p:sp>
          <p:nvSpPr>
            <p:cNvPr id="119" name="TextBox 118">
              <a:extLst>
                <a:ext uri="{FF2B5EF4-FFF2-40B4-BE49-F238E27FC236}">
                  <a16:creationId xmlns:a16="http://schemas.microsoft.com/office/drawing/2014/main" id="{CCFA0596-1107-DB4D-BAD8-794CB69F5281}"/>
                </a:ext>
              </a:extLst>
            </p:cNvPr>
            <p:cNvSpPr txBox="1"/>
            <p:nvPr/>
          </p:nvSpPr>
          <p:spPr>
            <a:xfrm>
              <a:off x="8370943" y="2712786"/>
              <a:ext cx="1749677" cy="369332"/>
            </a:xfrm>
            <a:prstGeom prst="rect">
              <a:avLst/>
            </a:prstGeom>
            <a:noFill/>
          </p:spPr>
          <p:txBody>
            <a:bodyPr wrap="square" rtlCol="0">
              <a:spAutoFit/>
            </a:bodyPr>
            <a:lstStyle/>
            <a:p>
              <a:r>
                <a:rPr lang="en-US" dirty="0"/>
                <a:t>Initially B</a:t>
              </a:r>
              <a:r>
                <a:rPr lang="en-US" baseline="-25000" dirty="0"/>
                <a:t>f</a:t>
              </a:r>
              <a:r>
                <a:rPr lang="en-US" dirty="0"/>
                <a:t> = 1 </a:t>
              </a:r>
            </a:p>
          </p:txBody>
        </p:sp>
        <p:sp>
          <p:nvSpPr>
            <p:cNvPr id="128" name="TextBox 127">
              <a:extLst>
                <a:ext uri="{FF2B5EF4-FFF2-40B4-BE49-F238E27FC236}">
                  <a16:creationId xmlns:a16="http://schemas.microsoft.com/office/drawing/2014/main" id="{AA82DD67-9862-4441-8200-8B28BDF6977A}"/>
                </a:ext>
              </a:extLst>
            </p:cNvPr>
            <p:cNvSpPr txBox="1"/>
            <p:nvPr/>
          </p:nvSpPr>
          <p:spPr>
            <a:xfrm>
              <a:off x="8370942" y="3169190"/>
              <a:ext cx="3780909" cy="646331"/>
            </a:xfrm>
            <a:prstGeom prst="rect">
              <a:avLst/>
            </a:prstGeom>
            <a:noFill/>
          </p:spPr>
          <p:txBody>
            <a:bodyPr wrap="square" rtlCol="0">
              <a:spAutoFit/>
            </a:bodyPr>
            <a:lstStyle/>
            <a:p>
              <a:r>
                <a:rPr lang="en-US" dirty="0"/>
                <a:t>When you reach an untraversed 0-edge, set B</a:t>
              </a:r>
              <a:r>
                <a:rPr lang="en-US" baseline="-25000" dirty="0"/>
                <a:t>f</a:t>
              </a:r>
              <a:r>
                <a:rPr lang="en-US" dirty="0"/>
                <a:t> = 0 and traverse that edge   </a:t>
              </a:r>
            </a:p>
          </p:txBody>
        </p:sp>
        <p:sp>
          <p:nvSpPr>
            <p:cNvPr id="7" name="TextBox 6">
              <a:extLst>
                <a:ext uri="{FF2B5EF4-FFF2-40B4-BE49-F238E27FC236}">
                  <a16:creationId xmlns:a16="http://schemas.microsoft.com/office/drawing/2014/main" id="{DFD55AC0-F773-2D43-A8A8-B514CE7B1BCC}"/>
                </a:ext>
              </a:extLst>
            </p:cNvPr>
            <p:cNvSpPr txBox="1"/>
            <p:nvPr/>
          </p:nvSpPr>
          <p:spPr>
            <a:xfrm>
              <a:off x="8373474" y="3900788"/>
              <a:ext cx="3233482" cy="646331"/>
            </a:xfrm>
            <a:prstGeom prst="rect">
              <a:avLst/>
            </a:prstGeom>
            <a:noFill/>
          </p:spPr>
          <p:txBody>
            <a:bodyPr wrap="square" rtlCol="0">
              <a:spAutoFit/>
            </a:bodyPr>
            <a:lstStyle/>
            <a:p>
              <a:r>
                <a:rPr lang="en-US" dirty="0"/>
                <a:t>Semantics of Bf: the 0-edge at that node is traversed </a:t>
              </a:r>
            </a:p>
          </p:txBody>
        </p:sp>
        <p:sp>
          <p:nvSpPr>
            <p:cNvPr id="8" name="Rectangle 7">
              <a:extLst>
                <a:ext uri="{FF2B5EF4-FFF2-40B4-BE49-F238E27FC236}">
                  <a16:creationId xmlns:a16="http://schemas.microsoft.com/office/drawing/2014/main" id="{17CC3541-C0F2-8C4B-80A3-D7F16535F71D}"/>
                </a:ext>
              </a:extLst>
            </p:cNvPr>
            <p:cNvSpPr/>
            <p:nvPr/>
          </p:nvSpPr>
          <p:spPr>
            <a:xfrm>
              <a:off x="8228810" y="1998497"/>
              <a:ext cx="3923041" cy="27464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TextBox 9">
            <a:extLst>
              <a:ext uri="{FF2B5EF4-FFF2-40B4-BE49-F238E27FC236}">
                <a16:creationId xmlns:a16="http://schemas.microsoft.com/office/drawing/2014/main" id="{6A4E5752-947A-324D-8FEB-4F5358F279B0}"/>
              </a:ext>
            </a:extLst>
          </p:cNvPr>
          <p:cNvSpPr txBox="1"/>
          <p:nvPr/>
        </p:nvSpPr>
        <p:spPr>
          <a:xfrm>
            <a:off x="8228810" y="1512342"/>
            <a:ext cx="2206408" cy="461665"/>
          </a:xfrm>
          <a:prstGeom prst="rect">
            <a:avLst/>
          </a:prstGeom>
          <a:noFill/>
        </p:spPr>
        <p:txBody>
          <a:bodyPr wrap="square" rtlCol="0">
            <a:spAutoFit/>
          </a:bodyPr>
          <a:lstStyle/>
          <a:p>
            <a:r>
              <a:rPr lang="en-US" sz="2400" i="1" dirty="0"/>
              <a:t>Do you agree?</a:t>
            </a:r>
          </a:p>
        </p:txBody>
      </p:sp>
      <p:sp>
        <p:nvSpPr>
          <p:cNvPr id="11" name="TextBox 10">
            <a:extLst>
              <a:ext uri="{FF2B5EF4-FFF2-40B4-BE49-F238E27FC236}">
                <a16:creationId xmlns:a16="http://schemas.microsoft.com/office/drawing/2014/main" id="{B5449DF1-AC95-2F4C-AD94-B6D58FCC8905}"/>
              </a:ext>
            </a:extLst>
          </p:cNvPr>
          <p:cNvSpPr txBox="1"/>
          <p:nvPr/>
        </p:nvSpPr>
        <p:spPr>
          <a:xfrm>
            <a:off x="7783274" y="4813447"/>
            <a:ext cx="4065527" cy="584775"/>
          </a:xfrm>
          <a:prstGeom prst="rect">
            <a:avLst/>
          </a:prstGeom>
          <a:noFill/>
        </p:spPr>
        <p:txBody>
          <a:bodyPr wrap="square" rtlCol="0">
            <a:spAutoFit/>
          </a:bodyPr>
          <a:lstStyle/>
          <a:p>
            <a:r>
              <a:rPr lang="en-US" sz="1600" dirty="0">
                <a:solidFill>
                  <a:srgbClr val="FF0000"/>
                </a:solidFill>
                <a:latin typeface="+mj-lt"/>
              </a:rPr>
              <a:t>Warning: To understand the algorithm, you must think and be able to answer this question.</a:t>
            </a:r>
          </a:p>
        </p:txBody>
      </p:sp>
    </p:spTree>
    <p:extLst>
      <p:ext uri="{BB962C8B-B14F-4D97-AF65-F5344CB8AC3E}">
        <p14:creationId xmlns:p14="http://schemas.microsoft.com/office/powerpoint/2010/main" val="14791023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7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67"/>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16"/>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84"/>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85"/>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9"/>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10"/>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p:bldP spid="10" grpId="0"/>
      <p:bldP spid="1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80465A9-23E4-DD4E-B9F2-F72EECBA653B}"/>
              </a:ext>
            </a:extLst>
          </p:cNvPr>
          <p:cNvSpPr>
            <a:spLocks noGrp="1"/>
          </p:cNvSpPr>
          <p:nvPr>
            <p:ph type="title"/>
          </p:nvPr>
        </p:nvSpPr>
        <p:spPr>
          <a:xfrm>
            <a:off x="154891" y="21089"/>
            <a:ext cx="11257296" cy="706523"/>
          </a:xfrm>
        </p:spPr>
        <p:txBody>
          <a:bodyPr/>
          <a:lstStyle/>
          <a:p>
            <a:r>
              <a:rPr lang="en-US" dirty="0"/>
              <a:t>Enumeration Algorithm – Example 2 with flags </a:t>
            </a:r>
          </a:p>
        </p:txBody>
      </p:sp>
      <p:sp>
        <p:nvSpPr>
          <p:cNvPr id="4" name="Slide Number Placeholder 3">
            <a:extLst>
              <a:ext uri="{FF2B5EF4-FFF2-40B4-BE49-F238E27FC236}">
                <a16:creationId xmlns:a16="http://schemas.microsoft.com/office/drawing/2014/main" id="{433BBEDD-C6F6-7448-BB8F-F498866D43B2}"/>
              </a:ext>
            </a:extLst>
          </p:cNvPr>
          <p:cNvSpPr>
            <a:spLocks noGrp="1"/>
          </p:cNvSpPr>
          <p:nvPr>
            <p:ph type="sldNum" sz="quarter" idx="12"/>
          </p:nvPr>
        </p:nvSpPr>
        <p:spPr/>
        <p:txBody>
          <a:bodyPr/>
          <a:lstStyle/>
          <a:p>
            <a:fld id="{030B3B20-CC52-4CD8-891A-1FEA1205BD2C}" type="slidenum">
              <a:rPr lang="en-US" smtClean="0"/>
              <a:pPr/>
              <a:t>6</a:t>
            </a:fld>
            <a:endParaRPr lang="en-US" dirty="0"/>
          </a:p>
        </p:txBody>
      </p:sp>
      <p:sp>
        <p:nvSpPr>
          <p:cNvPr id="46" name="TextBox 45">
            <a:extLst>
              <a:ext uri="{FF2B5EF4-FFF2-40B4-BE49-F238E27FC236}">
                <a16:creationId xmlns:a16="http://schemas.microsoft.com/office/drawing/2014/main" id="{72FF2332-9267-8D45-A5B9-D2DD445B5EEE}"/>
              </a:ext>
            </a:extLst>
          </p:cNvPr>
          <p:cNvSpPr txBox="1"/>
          <p:nvPr/>
        </p:nvSpPr>
        <p:spPr>
          <a:xfrm>
            <a:off x="3616688" y="1099600"/>
            <a:ext cx="4601037" cy="369332"/>
          </a:xfrm>
          <a:prstGeom prst="rect">
            <a:avLst/>
          </a:prstGeom>
          <a:noFill/>
        </p:spPr>
        <p:txBody>
          <a:bodyPr wrap="square" rtlCol="0">
            <a:spAutoFit/>
          </a:bodyPr>
          <a:lstStyle/>
          <a:p>
            <a:r>
              <a:rPr lang="en-US" dirty="0"/>
              <a:t>F:   Path P1: A, X1, B, Y1, C, Z1, D; PC= 1; </a:t>
            </a:r>
          </a:p>
        </p:txBody>
      </p:sp>
      <p:sp>
        <p:nvSpPr>
          <p:cNvPr id="48" name="TextBox 47">
            <a:extLst>
              <a:ext uri="{FF2B5EF4-FFF2-40B4-BE49-F238E27FC236}">
                <a16:creationId xmlns:a16="http://schemas.microsoft.com/office/drawing/2014/main" id="{3C59B8E4-EDC7-8343-A7DF-40BE9F3EF3DF}"/>
              </a:ext>
            </a:extLst>
          </p:cNvPr>
          <p:cNvSpPr txBox="1"/>
          <p:nvPr/>
        </p:nvSpPr>
        <p:spPr>
          <a:xfrm>
            <a:off x="3616688" y="1442484"/>
            <a:ext cx="3518757" cy="369332"/>
          </a:xfrm>
          <a:prstGeom prst="rect">
            <a:avLst/>
          </a:prstGeom>
          <a:noFill/>
        </p:spPr>
        <p:txBody>
          <a:bodyPr wrap="square" rtlCol="0">
            <a:spAutoFit/>
          </a:bodyPr>
          <a:lstStyle/>
          <a:p>
            <a:r>
              <a:rPr lang="en-US" dirty="0"/>
              <a:t>B:    Path: A, X1, B, Y1, C, Z2</a:t>
            </a:r>
          </a:p>
        </p:txBody>
      </p:sp>
      <p:grpSp>
        <p:nvGrpSpPr>
          <p:cNvPr id="68" name="Group 67">
            <a:extLst>
              <a:ext uri="{FF2B5EF4-FFF2-40B4-BE49-F238E27FC236}">
                <a16:creationId xmlns:a16="http://schemas.microsoft.com/office/drawing/2014/main" id="{AC6CA671-1119-B348-BA90-390CA1B6BFFA}"/>
              </a:ext>
            </a:extLst>
          </p:cNvPr>
          <p:cNvGrpSpPr/>
          <p:nvPr/>
        </p:nvGrpSpPr>
        <p:grpSpPr>
          <a:xfrm>
            <a:off x="3653296" y="1839638"/>
            <a:ext cx="5098818" cy="369332"/>
            <a:chOff x="3688693" y="2615256"/>
            <a:chExt cx="5098818" cy="369332"/>
          </a:xfrm>
        </p:grpSpPr>
        <p:sp>
          <p:nvSpPr>
            <p:cNvPr id="49" name="TextBox 48">
              <a:extLst>
                <a:ext uri="{FF2B5EF4-FFF2-40B4-BE49-F238E27FC236}">
                  <a16:creationId xmlns:a16="http://schemas.microsoft.com/office/drawing/2014/main" id="{206E00A5-E2FF-8542-962E-6D2619B3241E}"/>
                </a:ext>
              </a:extLst>
            </p:cNvPr>
            <p:cNvSpPr txBox="1"/>
            <p:nvPr/>
          </p:nvSpPr>
          <p:spPr>
            <a:xfrm>
              <a:off x="3688693" y="2615256"/>
              <a:ext cx="443346" cy="369332"/>
            </a:xfrm>
            <a:prstGeom prst="rect">
              <a:avLst/>
            </a:prstGeom>
            <a:noFill/>
          </p:spPr>
          <p:txBody>
            <a:bodyPr wrap="square" rtlCol="0">
              <a:spAutoFit/>
            </a:bodyPr>
            <a:lstStyle/>
            <a:p>
              <a:r>
                <a:rPr lang="en-US" dirty="0"/>
                <a:t>F:</a:t>
              </a:r>
            </a:p>
          </p:txBody>
        </p:sp>
        <p:sp>
          <p:nvSpPr>
            <p:cNvPr id="50" name="Rectangle 49">
              <a:extLst>
                <a:ext uri="{FF2B5EF4-FFF2-40B4-BE49-F238E27FC236}">
                  <a16:creationId xmlns:a16="http://schemas.microsoft.com/office/drawing/2014/main" id="{F9AF0EBD-E59B-9049-9FA8-2C9D102814E6}"/>
                </a:ext>
              </a:extLst>
            </p:cNvPr>
            <p:cNvSpPr/>
            <p:nvPr/>
          </p:nvSpPr>
          <p:spPr>
            <a:xfrm>
              <a:off x="4039125" y="2615256"/>
              <a:ext cx="4748386" cy="369332"/>
            </a:xfrm>
            <a:prstGeom prst="rect">
              <a:avLst/>
            </a:prstGeom>
          </p:spPr>
          <p:txBody>
            <a:bodyPr wrap="square">
              <a:spAutoFit/>
            </a:bodyPr>
            <a:lstStyle/>
            <a:p>
              <a:r>
                <a:rPr lang="en-US" dirty="0"/>
                <a:t>Path P2: A, X1, B, Y1, C, Z2, D; PC = 2; </a:t>
              </a:r>
            </a:p>
          </p:txBody>
        </p:sp>
      </p:grpSp>
      <p:grpSp>
        <p:nvGrpSpPr>
          <p:cNvPr id="69" name="Group 68">
            <a:extLst>
              <a:ext uri="{FF2B5EF4-FFF2-40B4-BE49-F238E27FC236}">
                <a16:creationId xmlns:a16="http://schemas.microsoft.com/office/drawing/2014/main" id="{C7397DC6-4466-3644-B21C-28E8E05C5FD5}"/>
              </a:ext>
            </a:extLst>
          </p:cNvPr>
          <p:cNvGrpSpPr/>
          <p:nvPr/>
        </p:nvGrpSpPr>
        <p:grpSpPr>
          <a:xfrm>
            <a:off x="3653296" y="2183163"/>
            <a:ext cx="4180689" cy="369332"/>
            <a:chOff x="3688693" y="3048467"/>
            <a:chExt cx="4180689" cy="369332"/>
          </a:xfrm>
        </p:grpSpPr>
        <p:sp>
          <p:nvSpPr>
            <p:cNvPr id="51" name="TextBox 50">
              <a:extLst>
                <a:ext uri="{FF2B5EF4-FFF2-40B4-BE49-F238E27FC236}">
                  <a16:creationId xmlns:a16="http://schemas.microsoft.com/office/drawing/2014/main" id="{A0DAF1BE-F2F5-7B40-8E40-43DDA4811C6A}"/>
                </a:ext>
              </a:extLst>
            </p:cNvPr>
            <p:cNvSpPr txBox="1"/>
            <p:nvPr/>
          </p:nvSpPr>
          <p:spPr>
            <a:xfrm>
              <a:off x="3688693" y="3048467"/>
              <a:ext cx="443346" cy="369332"/>
            </a:xfrm>
            <a:prstGeom prst="rect">
              <a:avLst/>
            </a:prstGeom>
            <a:noFill/>
          </p:spPr>
          <p:txBody>
            <a:bodyPr wrap="square" rtlCol="0">
              <a:spAutoFit/>
            </a:bodyPr>
            <a:lstStyle/>
            <a:p>
              <a:r>
                <a:rPr lang="en-US" dirty="0"/>
                <a:t>B:</a:t>
              </a:r>
            </a:p>
          </p:txBody>
        </p:sp>
        <p:sp>
          <p:nvSpPr>
            <p:cNvPr id="52" name="TextBox 51">
              <a:extLst>
                <a:ext uri="{FF2B5EF4-FFF2-40B4-BE49-F238E27FC236}">
                  <a16:creationId xmlns:a16="http://schemas.microsoft.com/office/drawing/2014/main" id="{FB3F63CB-A69D-9248-A5A6-F8F914DB1EF1}"/>
                </a:ext>
              </a:extLst>
            </p:cNvPr>
            <p:cNvSpPr txBox="1"/>
            <p:nvPr/>
          </p:nvSpPr>
          <p:spPr>
            <a:xfrm>
              <a:off x="4039124" y="3048467"/>
              <a:ext cx="3830258" cy="369332"/>
            </a:xfrm>
            <a:prstGeom prst="rect">
              <a:avLst/>
            </a:prstGeom>
            <a:noFill/>
          </p:spPr>
          <p:txBody>
            <a:bodyPr wrap="square" rtlCol="0">
              <a:spAutoFit/>
            </a:bodyPr>
            <a:lstStyle/>
            <a:p>
              <a:r>
                <a:rPr lang="en-US" dirty="0"/>
                <a:t>Path: A, X1, B, Y2  </a:t>
              </a:r>
            </a:p>
          </p:txBody>
        </p:sp>
      </p:grpSp>
      <p:grpSp>
        <p:nvGrpSpPr>
          <p:cNvPr id="70" name="Group 69">
            <a:extLst>
              <a:ext uri="{FF2B5EF4-FFF2-40B4-BE49-F238E27FC236}">
                <a16:creationId xmlns:a16="http://schemas.microsoft.com/office/drawing/2014/main" id="{6221280F-7A07-364E-9B31-6D48E544CE78}"/>
              </a:ext>
            </a:extLst>
          </p:cNvPr>
          <p:cNvGrpSpPr/>
          <p:nvPr/>
        </p:nvGrpSpPr>
        <p:grpSpPr>
          <a:xfrm>
            <a:off x="3653296" y="2526688"/>
            <a:ext cx="4958624" cy="369332"/>
            <a:chOff x="3688693" y="3462338"/>
            <a:chExt cx="4958624" cy="369332"/>
          </a:xfrm>
        </p:grpSpPr>
        <p:sp>
          <p:nvSpPr>
            <p:cNvPr id="53" name="TextBox 52">
              <a:extLst>
                <a:ext uri="{FF2B5EF4-FFF2-40B4-BE49-F238E27FC236}">
                  <a16:creationId xmlns:a16="http://schemas.microsoft.com/office/drawing/2014/main" id="{91DDEA85-1B68-C64D-9DE4-6C121B11E60A}"/>
                </a:ext>
              </a:extLst>
            </p:cNvPr>
            <p:cNvSpPr txBox="1"/>
            <p:nvPr/>
          </p:nvSpPr>
          <p:spPr>
            <a:xfrm>
              <a:off x="3688693" y="3462338"/>
              <a:ext cx="443346" cy="369332"/>
            </a:xfrm>
            <a:prstGeom prst="rect">
              <a:avLst/>
            </a:prstGeom>
            <a:noFill/>
          </p:spPr>
          <p:txBody>
            <a:bodyPr wrap="square" rtlCol="0">
              <a:spAutoFit/>
            </a:bodyPr>
            <a:lstStyle/>
            <a:p>
              <a:r>
                <a:rPr lang="en-US" dirty="0"/>
                <a:t>F:</a:t>
              </a:r>
            </a:p>
          </p:txBody>
        </p:sp>
        <p:sp>
          <p:nvSpPr>
            <p:cNvPr id="54" name="Rectangle 53">
              <a:extLst>
                <a:ext uri="{FF2B5EF4-FFF2-40B4-BE49-F238E27FC236}">
                  <a16:creationId xmlns:a16="http://schemas.microsoft.com/office/drawing/2014/main" id="{98F943DB-EBEA-AB4A-8AD9-07B62227512A}"/>
                </a:ext>
              </a:extLst>
            </p:cNvPr>
            <p:cNvSpPr/>
            <p:nvPr/>
          </p:nvSpPr>
          <p:spPr>
            <a:xfrm>
              <a:off x="4039125" y="3462338"/>
              <a:ext cx="4608192" cy="369332"/>
            </a:xfrm>
            <a:prstGeom prst="rect">
              <a:avLst/>
            </a:prstGeom>
          </p:spPr>
          <p:txBody>
            <a:bodyPr wrap="square">
              <a:spAutoFit/>
            </a:bodyPr>
            <a:lstStyle/>
            <a:p>
              <a:r>
                <a:rPr lang="en-US" dirty="0"/>
                <a:t>Path P3: A, X1, B, Y2, C, Z1, D; PC = 3; </a:t>
              </a:r>
            </a:p>
          </p:txBody>
        </p:sp>
      </p:grpSp>
      <p:grpSp>
        <p:nvGrpSpPr>
          <p:cNvPr id="71" name="Group 70">
            <a:extLst>
              <a:ext uri="{FF2B5EF4-FFF2-40B4-BE49-F238E27FC236}">
                <a16:creationId xmlns:a16="http://schemas.microsoft.com/office/drawing/2014/main" id="{7FD6A076-AE8C-EF47-A87F-BE4AD0CFCB41}"/>
              </a:ext>
            </a:extLst>
          </p:cNvPr>
          <p:cNvGrpSpPr/>
          <p:nvPr/>
        </p:nvGrpSpPr>
        <p:grpSpPr>
          <a:xfrm>
            <a:off x="3653296" y="3557263"/>
            <a:ext cx="3645931" cy="369332"/>
            <a:chOff x="3688693" y="3812451"/>
            <a:chExt cx="3645931" cy="369332"/>
          </a:xfrm>
        </p:grpSpPr>
        <p:sp>
          <p:nvSpPr>
            <p:cNvPr id="55" name="TextBox 54">
              <a:extLst>
                <a:ext uri="{FF2B5EF4-FFF2-40B4-BE49-F238E27FC236}">
                  <a16:creationId xmlns:a16="http://schemas.microsoft.com/office/drawing/2014/main" id="{C99B5990-B020-A04E-9180-08102FA2C710}"/>
                </a:ext>
              </a:extLst>
            </p:cNvPr>
            <p:cNvSpPr txBox="1"/>
            <p:nvPr/>
          </p:nvSpPr>
          <p:spPr>
            <a:xfrm>
              <a:off x="3688693" y="3812451"/>
              <a:ext cx="443346" cy="369332"/>
            </a:xfrm>
            <a:prstGeom prst="rect">
              <a:avLst/>
            </a:prstGeom>
            <a:noFill/>
          </p:spPr>
          <p:txBody>
            <a:bodyPr wrap="square" rtlCol="0">
              <a:spAutoFit/>
            </a:bodyPr>
            <a:lstStyle/>
            <a:p>
              <a:r>
                <a:rPr lang="en-US" dirty="0"/>
                <a:t>B:</a:t>
              </a:r>
            </a:p>
          </p:txBody>
        </p:sp>
        <p:sp>
          <p:nvSpPr>
            <p:cNvPr id="56" name="TextBox 55">
              <a:extLst>
                <a:ext uri="{FF2B5EF4-FFF2-40B4-BE49-F238E27FC236}">
                  <a16:creationId xmlns:a16="http://schemas.microsoft.com/office/drawing/2014/main" id="{C5480771-F63A-AB4E-8CBA-E76759C5123E}"/>
                </a:ext>
              </a:extLst>
            </p:cNvPr>
            <p:cNvSpPr txBox="1"/>
            <p:nvPr/>
          </p:nvSpPr>
          <p:spPr>
            <a:xfrm>
              <a:off x="4039124" y="3812451"/>
              <a:ext cx="3295500" cy="369332"/>
            </a:xfrm>
            <a:prstGeom prst="rect">
              <a:avLst/>
            </a:prstGeom>
            <a:noFill/>
          </p:spPr>
          <p:txBody>
            <a:bodyPr wrap="square" rtlCol="0">
              <a:spAutoFit/>
            </a:bodyPr>
            <a:lstStyle/>
            <a:p>
              <a:r>
                <a:rPr lang="en-US" dirty="0"/>
                <a:t>Path:  A, X2  </a:t>
              </a:r>
            </a:p>
          </p:txBody>
        </p:sp>
      </p:grpSp>
      <p:grpSp>
        <p:nvGrpSpPr>
          <p:cNvPr id="72" name="Group 71">
            <a:extLst>
              <a:ext uri="{FF2B5EF4-FFF2-40B4-BE49-F238E27FC236}">
                <a16:creationId xmlns:a16="http://schemas.microsoft.com/office/drawing/2014/main" id="{5DF4A3D3-C76E-DB4D-8BCD-F8D2F3501BA5}"/>
              </a:ext>
            </a:extLst>
          </p:cNvPr>
          <p:cNvGrpSpPr/>
          <p:nvPr/>
        </p:nvGrpSpPr>
        <p:grpSpPr>
          <a:xfrm>
            <a:off x="3653296" y="3900788"/>
            <a:ext cx="4941025" cy="369332"/>
            <a:chOff x="3688693" y="4219406"/>
            <a:chExt cx="5968933" cy="369332"/>
          </a:xfrm>
        </p:grpSpPr>
        <p:sp>
          <p:nvSpPr>
            <p:cNvPr id="57" name="TextBox 56">
              <a:extLst>
                <a:ext uri="{FF2B5EF4-FFF2-40B4-BE49-F238E27FC236}">
                  <a16:creationId xmlns:a16="http://schemas.microsoft.com/office/drawing/2014/main" id="{D75C86EE-BE0B-1240-B514-AA5529F2D7AD}"/>
                </a:ext>
              </a:extLst>
            </p:cNvPr>
            <p:cNvSpPr txBox="1"/>
            <p:nvPr/>
          </p:nvSpPr>
          <p:spPr>
            <a:xfrm>
              <a:off x="3688693" y="4219406"/>
              <a:ext cx="443346" cy="369332"/>
            </a:xfrm>
            <a:prstGeom prst="rect">
              <a:avLst/>
            </a:prstGeom>
            <a:noFill/>
          </p:spPr>
          <p:txBody>
            <a:bodyPr wrap="square" rtlCol="0">
              <a:spAutoFit/>
            </a:bodyPr>
            <a:lstStyle/>
            <a:p>
              <a:r>
                <a:rPr lang="en-US" dirty="0"/>
                <a:t>F:</a:t>
              </a:r>
            </a:p>
          </p:txBody>
        </p:sp>
        <p:sp>
          <p:nvSpPr>
            <p:cNvPr id="58" name="Rectangle 57">
              <a:extLst>
                <a:ext uri="{FF2B5EF4-FFF2-40B4-BE49-F238E27FC236}">
                  <a16:creationId xmlns:a16="http://schemas.microsoft.com/office/drawing/2014/main" id="{91CFB800-DE95-A149-897F-08235A26CEC4}"/>
                </a:ext>
              </a:extLst>
            </p:cNvPr>
            <p:cNvSpPr/>
            <p:nvPr/>
          </p:nvSpPr>
          <p:spPr>
            <a:xfrm>
              <a:off x="4039124" y="4219406"/>
              <a:ext cx="5618502" cy="369332"/>
            </a:xfrm>
            <a:prstGeom prst="rect">
              <a:avLst/>
            </a:prstGeom>
          </p:spPr>
          <p:txBody>
            <a:bodyPr wrap="square">
              <a:spAutoFit/>
            </a:bodyPr>
            <a:lstStyle/>
            <a:p>
              <a:r>
                <a:rPr lang="en-US" dirty="0"/>
                <a:t> Path P4: A, X2, B, Y1, C, Z1, D; PC = 5; </a:t>
              </a:r>
            </a:p>
          </p:txBody>
        </p:sp>
      </p:grpSp>
      <p:grpSp>
        <p:nvGrpSpPr>
          <p:cNvPr id="73" name="Group 72">
            <a:extLst>
              <a:ext uri="{FF2B5EF4-FFF2-40B4-BE49-F238E27FC236}">
                <a16:creationId xmlns:a16="http://schemas.microsoft.com/office/drawing/2014/main" id="{86E329A8-F7A3-774D-85AF-6230257C49FC}"/>
              </a:ext>
            </a:extLst>
          </p:cNvPr>
          <p:cNvGrpSpPr/>
          <p:nvPr/>
        </p:nvGrpSpPr>
        <p:grpSpPr>
          <a:xfrm>
            <a:off x="3653296" y="4244313"/>
            <a:ext cx="4338798" cy="369332"/>
            <a:chOff x="3688693" y="4602612"/>
            <a:chExt cx="4583578" cy="369332"/>
          </a:xfrm>
        </p:grpSpPr>
        <p:sp>
          <p:nvSpPr>
            <p:cNvPr id="59" name="TextBox 58">
              <a:extLst>
                <a:ext uri="{FF2B5EF4-FFF2-40B4-BE49-F238E27FC236}">
                  <a16:creationId xmlns:a16="http://schemas.microsoft.com/office/drawing/2014/main" id="{9D75390E-6B86-1643-A56E-B166ACA6E4E1}"/>
                </a:ext>
              </a:extLst>
            </p:cNvPr>
            <p:cNvSpPr txBox="1"/>
            <p:nvPr/>
          </p:nvSpPr>
          <p:spPr>
            <a:xfrm>
              <a:off x="3688693" y="4602612"/>
              <a:ext cx="443346" cy="369332"/>
            </a:xfrm>
            <a:prstGeom prst="rect">
              <a:avLst/>
            </a:prstGeom>
            <a:noFill/>
          </p:spPr>
          <p:txBody>
            <a:bodyPr wrap="square" rtlCol="0">
              <a:spAutoFit/>
            </a:bodyPr>
            <a:lstStyle/>
            <a:p>
              <a:r>
                <a:rPr lang="en-US" dirty="0"/>
                <a:t>B:</a:t>
              </a:r>
            </a:p>
          </p:txBody>
        </p:sp>
        <p:sp>
          <p:nvSpPr>
            <p:cNvPr id="60" name="TextBox 59">
              <a:extLst>
                <a:ext uri="{FF2B5EF4-FFF2-40B4-BE49-F238E27FC236}">
                  <a16:creationId xmlns:a16="http://schemas.microsoft.com/office/drawing/2014/main" id="{395E691A-207D-A143-A671-44680B85959B}"/>
                </a:ext>
              </a:extLst>
            </p:cNvPr>
            <p:cNvSpPr txBox="1"/>
            <p:nvPr/>
          </p:nvSpPr>
          <p:spPr>
            <a:xfrm>
              <a:off x="4039124" y="4602612"/>
              <a:ext cx="4233147" cy="369332"/>
            </a:xfrm>
            <a:prstGeom prst="rect">
              <a:avLst/>
            </a:prstGeom>
            <a:noFill/>
          </p:spPr>
          <p:txBody>
            <a:bodyPr wrap="square" rtlCol="0">
              <a:spAutoFit/>
            </a:bodyPr>
            <a:lstStyle/>
            <a:p>
              <a:r>
                <a:rPr lang="en-US" dirty="0"/>
                <a:t>Path: A, X2, B, Y1, C, Z2 </a:t>
              </a:r>
            </a:p>
          </p:txBody>
        </p:sp>
      </p:grpSp>
      <p:grpSp>
        <p:nvGrpSpPr>
          <p:cNvPr id="74" name="Group 73">
            <a:extLst>
              <a:ext uri="{FF2B5EF4-FFF2-40B4-BE49-F238E27FC236}">
                <a16:creationId xmlns:a16="http://schemas.microsoft.com/office/drawing/2014/main" id="{B4BAFE09-F4B1-3046-9BDD-3054C10A3910}"/>
              </a:ext>
            </a:extLst>
          </p:cNvPr>
          <p:cNvGrpSpPr/>
          <p:nvPr/>
        </p:nvGrpSpPr>
        <p:grpSpPr>
          <a:xfrm>
            <a:off x="3685659" y="4613645"/>
            <a:ext cx="4927772" cy="395836"/>
            <a:chOff x="3706402" y="4968511"/>
            <a:chExt cx="6584956" cy="395836"/>
          </a:xfrm>
        </p:grpSpPr>
        <p:sp>
          <p:nvSpPr>
            <p:cNvPr id="61" name="TextBox 60">
              <a:extLst>
                <a:ext uri="{FF2B5EF4-FFF2-40B4-BE49-F238E27FC236}">
                  <a16:creationId xmlns:a16="http://schemas.microsoft.com/office/drawing/2014/main" id="{80C65DD4-867A-A847-A562-3B858240AC37}"/>
                </a:ext>
              </a:extLst>
            </p:cNvPr>
            <p:cNvSpPr txBox="1"/>
            <p:nvPr/>
          </p:nvSpPr>
          <p:spPr>
            <a:xfrm>
              <a:off x="3706402" y="4995015"/>
              <a:ext cx="443347" cy="369332"/>
            </a:xfrm>
            <a:prstGeom prst="rect">
              <a:avLst/>
            </a:prstGeom>
            <a:noFill/>
          </p:spPr>
          <p:txBody>
            <a:bodyPr wrap="square" rtlCol="0">
              <a:spAutoFit/>
            </a:bodyPr>
            <a:lstStyle/>
            <a:p>
              <a:r>
                <a:rPr lang="en-US" dirty="0"/>
                <a:t>F</a:t>
              </a:r>
            </a:p>
          </p:txBody>
        </p:sp>
        <p:sp>
          <p:nvSpPr>
            <p:cNvPr id="62" name="Rectangle 61">
              <a:extLst>
                <a:ext uri="{FF2B5EF4-FFF2-40B4-BE49-F238E27FC236}">
                  <a16:creationId xmlns:a16="http://schemas.microsoft.com/office/drawing/2014/main" id="{A72F73CC-13AA-024A-A157-CBBA1B4F6755}"/>
                </a:ext>
              </a:extLst>
            </p:cNvPr>
            <p:cNvSpPr/>
            <p:nvPr/>
          </p:nvSpPr>
          <p:spPr>
            <a:xfrm>
              <a:off x="4039126" y="4968511"/>
              <a:ext cx="6252232" cy="369332"/>
            </a:xfrm>
            <a:prstGeom prst="rect">
              <a:avLst/>
            </a:prstGeom>
          </p:spPr>
          <p:txBody>
            <a:bodyPr wrap="square">
              <a:spAutoFit/>
            </a:bodyPr>
            <a:lstStyle/>
            <a:p>
              <a:r>
                <a:rPr lang="en-US" dirty="0"/>
                <a:t> Path P5: A, X2, B, Y1, C, Z2, D; PC = 6; </a:t>
              </a:r>
            </a:p>
          </p:txBody>
        </p:sp>
      </p:grpSp>
      <p:sp>
        <p:nvSpPr>
          <p:cNvPr id="64" name="TextBox 63">
            <a:extLst>
              <a:ext uri="{FF2B5EF4-FFF2-40B4-BE49-F238E27FC236}">
                <a16:creationId xmlns:a16="http://schemas.microsoft.com/office/drawing/2014/main" id="{94D7BD01-27C2-8843-8007-E1AE4A062755}"/>
              </a:ext>
            </a:extLst>
          </p:cNvPr>
          <p:cNvSpPr txBox="1"/>
          <p:nvPr/>
        </p:nvSpPr>
        <p:spPr>
          <a:xfrm>
            <a:off x="3685659" y="4974777"/>
            <a:ext cx="4637624" cy="369332"/>
          </a:xfrm>
          <a:prstGeom prst="rect">
            <a:avLst/>
          </a:prstGeom>
          <a:noFill/>
        </p:spPr>
        <p:txBody>
          <a:bodyPr wrap="square" rtlCol="0">
            <a:spAutoFit/>
          </a:bodyPr>
          <a:lstStyle/>
          <a:p>
            <a:r>
              <a:rPr lang="en-US" dirty="0"/>
              <a:t>B:   Path: A, X2, B, Y2   </a:t>
            </a:r>
          </a:p>
        </p:txBody>
      </p:sp>
      <p:grpSp>
        <p:nvGrpSpPr>
          <p:cNvPr id="67" name="Group 66">
            <a:extLst>
              <a:ext uri="{FF2B5EF4-FFF2-40B4-BE49-F238E27FC236}">
                <a16:creationId xmlns:a16="http://schemas.microsoft.com/office/drawing/2014/main" id="{5CA728B8-C90E-DA49-A17E-35E98CC5A442}"/>
              </a:ext>
            </a:extLst>
          </p:cNvPr>
          <p:cNvGrpSpPr/>
          <p:nvPr/>
        </p:nvGrpSpPr>
        <p:grpSpPr>
          <a:xfrm>
            <a:off x="3653296" y="5274888"/>
            <a:ext cx="5067372" cy="369332"/>
            <a:chOff x="3688693" y="5823717"/>
            <a:chExt cx="5343480" cy="369332"/>
          </a:xfrm>
        </p:grpSpPr>
        <p:sp>
          <p:nvSpPr>
            <p:cNvPr id="65" name="TextBox 64">
              <a:extLst>
                <a:ext uri="{FF2B5EF4-FFF2-40B4-BE49-F238E27FC236}">
                  <a16:creationId xmlns:a16="http://schemas.microsoft.com/office/drawing/2014/main" id="{5B4F6CA2-BB28-4148-8B55-69A4F9AC8168}"/>
                </a:ext>
              </a:extLst>
            </p:cNvPr>
            <p:cNvSpPr txBox="1"/>
            <p:nvPr/>
          </p:nvSpPr>
          <p:spPr>
            <a:xfrm>
              <a:off x="3688693" y="5823717"/>
              <a:ext cx="443346" cy="369332"/>
            </a:xfrm>
            <a:prstGeom prst="rect">
              <a:avLst/>
            </a:prstGeom>
            <a:noFill/>
          </p:spPr>
          <p:txBody>
            <a:bodyPr wrap="square" rtlCol="0">
              <a:spAutoFit/>
            </a:bodyPr>
            <a:lstStyle/>
            <a:p>
              <a:r>
                <a:rPr lang="en-US" dirty="0"/>
                <a:t>F:</a:t>
              </a:r>
            </a:p>
          </p:txBody>
        </p:sp>
        <p:sp>
          <p:nvSpPr>
            <p:cNvPr id="66" name="Rectangle 65">
              <a:extLst>
                <a:ext uri="{FF2B5EF4-FFF2-40B4-BE49-F238E27FC236}">
                  <a16:creationId xmlns:a16="http://schemas.microsoft.com/office/drawing/2014/main" id="{A81A1652-E5B5-5647-8B5C-911AD904CE33}"/>
                </a:ext>
              </a:extLst>
            </p:cNvPr>
            <p:cNvSpPr/>
            <p:nvPr/>
          </p:nvSpPr>
          <p:spPr>
            <a:xfrm>
              <a:off x="4025060" y="5823717"/>
              <a:ext cx="5007113" cy="369332"/>
            </a:xfrm>
            <a:prstGeom prst="rect">
              <a:avLst/>
            </a:prstGeom>
          </p:spPr>
          <p:txBody>
            <a:bodyPr wrap="square">
              <a:spAutoFit/>
            </a:bodyPr>
            <a:lstStyle/>
            <a:p>
              <a:r>
                <a:rPr lang="en-US" dirty="0"/>
                <a:t> Path P6: A, X2, B, Y2, C, Z1, D; PC = 7; </a:t>
              </a:r>
            </a:p>
          </p:txBody>
        </p:sp>
      </p:grpSp>
      <p:grpSp>
        <p:nvGrpSpPr>
          <p:cNvPr id="5" name="Group 4">
            <a:extLst>
              <a:ext uri="{FF2B5EF4-FFF2-40B4-BE49-F238E27FC236}">
                <a16:creationId xmlns:a16="http://schemas.microsoft.com/office/drawing/2014/main" id="{43817EF7-A6EC-DB4F-BC2E-366AB6FB5BE2}"/>
              </a:ext>
            </a:extLst>
          </p:cNvPr>
          <p:cNvGrpSpPr/>
          <p:nvPr/>
        </p:nvGrpSpPr>
        <p:grpSpPr>
          <a:xfrm>
            <a:off x="343199" y="1352715"/>
            <a:ext cx="1734804" cy="3392242"/>
            <a:chOff x="343199" y="1352715"/>
            <a:chExt cx="1734804" cy="3392242"/>
          </a:xfrm>
        </p:grpSpPr>
        <p:grpSp>
          <p:nvGrpSpPr>
            <p:cNvPr id="88" name="Group 87">
              <a:extLst>
                <a:ext uri="{FF2B5EF4-FFF2-40B4-BE49-F238E27FC236}">
                  <a16:creationId xmlns:a16="http://schemas.microsoft.com/office/drawing/2014/main" id="{54B4DE4F-CBC5-B14F-8C8D-3DCAF76983FF}"/>
                </a:ext>
              </a:extLst>
            </p:cNvPr>
            <p:cNvGrpSpPr/>
            <p:nvPr/>
          </p:nvGrpSpPr>
          <p:grpSpPr>
            <a:xfrm>
              <a:off x="379846" y="1352715"/>
              <a:ext cx="1698157" cy="1135106"/>
              <a:chOff x="379846" y="1352715"/>
              <a:chExt cx="1698157" cy="1135106"/>
            </a:xfrm>
          </p:grpSpPr>
          <p:sp>
            <p:nvSpPr>
              <p:cNvPr id="26" name="TextBox 25">
                <a:extLst>
                  <a:ext uri="{FF2B5EF4-FFF2-40B4-BE49-F238E27FC236}">
                    <a16:creationId xmlns:a16="http://schemas.microsoft.com/office/drawing/2014/main" id="{397D5376-2B02-6640-A9A7-DE52E9384616}"/>
                  </a:ext>
                </a:extLst>
              </p:cNvPr>
              <p:cNvSpPr txBox="1"/>
              <p:nvPr/>
            </p:nvSpPr>
            <p:spPr>
              <a:xfrm>
                <a:off x="379846" y="1905632"/>
                <a:ext cx="541813" cy="369332"/>
              </a:xfrm>
              <a:prstGeom prst="rect">
                <a:avLst/>
              </a:prstGeom>
              <a:noFill/>
              <a:ln w="12700">
                <a:solidFill>
                  <a:schemeClr val="tx1"/>
                </a:solidFill>
              </a:ln>
            </p:spPr>
            <p:txBody>
              <a:bodyPr wrap="square" rtlCol="0">
                <a:spAutoFit/>
              </a:bodyPr>
              <a:lstStyle/>
              <a:p>
                <a:pPr algn="ctr"/>
                <a:r>
                  <a:rPr lang="en-US" dirty="0"/>
                  <a:t>X1</a:t>
                </a:r>
              </a:p>
            </p:txBody>
          </p:sp>
          <p:grpSp>
            <p:nvGrpSpPr>
              <p:cNvPr id="28" name="Group 27">
                <a:extLst>
                  <a:ext uri="{FF2B5EF4-FFF2-40B4-BE49-F238E27FC236}">
                    <a16:creationId xmlns:a16="http://schemas.microsoft.com/office/drawing/2014/main" id="{9BC63EE2-AD4C-9847-9901-CB492EAC4144}"/>
                  </a:ext>
                </a:extLst>
              </p:cNvPr>
              <p:cNvGrpSpPr/>
              <p:nvPr/>
            </p:nvGrpSpPr>
            <p:grpSpPr>
              <a:xfrm>
                <a:off x="906670" y="1352715"/>
                <a:ext cx="659613" cy="486923"/>
                <a:chOff x="7035192" y="3966625"/>
                <a:chExt cx="507284" cy="532435"/>
              </a:xfrm>
            </p:grpSpPr>
            <p:sp>
              <p:nvSpPr>
                <p:cNvPr id="32" name="TextBox 31">
                  <a:extLst>
                    <a:ext uri="{FF2B5EF4-FFF2-40B4-BE49-F238E27FC236}">
                      <a16:creationId xmlns:a16="http://schemas.microsoft.com/office/drawing/2014/main" id="{73C985BC-11C0-424B-8FFB-ED4B4AA6220B}"/>
                    </a:ext>
                  </a:extLst>
                </p:cNvPr>
                <p:cNvSpPr txBox="1"/>
                <p:nvPr/>
              </p:nvSpPr>
              <p:spPr>
                <a:xfrm>
                  <a:off x="7107643" y="4057120"/>
                  <a:ext cx="389536" cy="403853"/>
                </a:xfrm>
                <a:prstGeom prst="rect">
                  <a:avLst/>
                </a:prstGeom>
                <a:noFill/>
              </p:spPr>
              <p:txBody>
                <a:bodyPr wrap="square" rtlCol="0">
                  <a:spAutoFit/>
                </a:bodyPr>
                <a:lstStyle/>
                <a:p>
                  <a:pPr algn="ctr"/>
                  <a:r>
                    <a:rPr lang="en-US" dirty="0"/>
                    <a:t>A</a:t>
                  </a:r>
                </a:p>
              </p:txBody>
            </p:sp>
            <p:sp>
              <p:nvSpPr>
                <p:cNvPr id="33" name="Decision 32">
                  <a:extLst>
                    <a:ext uri="{FF2B5EF4-FFF2-40B4-BE49-F238E27FC236}">
                      <a16:creationId xmlns:a16="http://schemas.microsoft.com/office/drawing/2014/main" id="{4C43A86C-E66F-8F48-9E21-468B06A64D71}"/>
                    </a:ext>
                  </a:extLst>
                </p:cNvPr>
                <p:cNvSpPr/>
                <p:nvPr/>
              </p:nvSpPr>
              <p:spPr>
                <a:xfrm>
                  <a:off x="7035192" y="3966625"/>
                  <a:ext cx="507284" cy="532435"/>
                </a:xfrm>
                <a:prstGeom prst="flowChartDecision">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29" name="Straight Arrow Connector 28">
                <a:extLst>
                  <a:ext uri="{FF2B5EF4-FFF2-40B4-BE49-F238E27FC236}">
                    <a16:creationId xmlns:a16="http://schemas.microsoft.com/office/drawing/2014/main" id="{D9168DA0-5AD9-A243-9656-D401D4B194EC}"/>
                  </a:ext>
                </a:extLst>
              </p:cNvPr>
              <p:cNvCxnSpPr>
                <a:cxnSpLocks/>
                <a:endCxn id="26" idx="0"/>
              </p:cNvCxnSpPr>
              <p:nvPr/>
            </p:nvCxnSpPr>
            <p:spPr>
              <a:xfrm flipH="1">
                <a:off x="650753" y="1725293"/>
                <a:ext cx="404822" cy="18033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1A77E180-CCB9-6247-BB16-23F4E7EC16B3}"/>
                  </a:ext>
                </a:extLst>
              </p:cNvPr>
              <p:cNvCxnSpPr>
                <a:cxnSpLocks/>
              </p:cNvCxnSpPr>
              <p:nvPr/>
            </p:nvCxnSpPr>
            <p:spPr>
              <a:xfrm flipH="1">
                <a:off x="1398844" y="2307482"/>
                <a:ext cx="404822" cy="18033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C83BCBB9-DC99-6449-82B4-3BBA7B98C871}"/>
                  </a:ext>
                </a:extLst>
              </p:cNvPr>
              <p:cNvCxnSpPr>
                <a:cxnSpLocks/>
              </p:cNvCxnSpPr>
              <p:nvPr/>
            </p:nvCxnSpPr>
            <p:spPr>
              <a:xfrm>
                <a:off x="621691" y="2279628"/>
                <a:ext cx="404822" cy="18033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EB49031A-B7C5-4543-B76E-91349AB6173F}"/>
                  </a:ext>
                </a:extLst>
              </p:cNvPr>
              <p:cNvCxnSpPr>
                <a:cxnSpLocks/>
              </p:cNvCxnSpPr>
              <p:nvPr/>
            </p:nvCxnSpPr>
            <p:spPr>
              <a:xfrm>
                <a:off x="1404243" y="1740629"/>
                <a:ext cx="404822" cy="18033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3" name="TextBox 82">
                <a:extLst>
                  <a:ext uri="{FF2B5EF4-FFF2-40B4-BE49-F238E27FC236}">
                    <a16:creationId xmlns:a16="http://schemas.microsoft.com/office/drawing/2014/main" id="{9A27D6B4-307D-F849-86FA-4B66754F55A2}"/>
                  </a:ext>
                </a:extLst>
              </p:cNvPr>
              <p:cNvSpPr txBox="1"/>
              <p:nvPr/>
            </p:nvSpPr>
            <p:spPr>
              <a:xfrm>
                <a:off x="1536190" y="1927231"/>
                <a:ext cx="541813" cy="369332"/>
              </a:xfrm>
              <a:prstGeom prst="rect">
                <a:avLst/>
              </a:prstGeom>
              <a:noFill/>
              <a:ln w="12700">
                <a:solidFill>
                  <a:schemeClr val="tx1"/>
                </a:solidFill>
              </a:ln>
            </p:spPr>
            <p:txBody>
              <a:bodyPr wrap="square" rtlCol="0">
                <a:spAutoFit/>
              </a:bodyPr>
              <a:lstStyle/>
              <a:p>
                <a:pPr algn="ctr"/>
                <a:r>
                  <a:rPr lang="en-US" dirty="0"/>
                  <a:t>X2</a:t>
                </a:r>
              </a:p>
            </p:txBody>
          </p:sp>
        </p:grpSp>
        <p:grpSp>
          <p:nvGrpSpPr>
            <p:cNvPr id="89" name="Group 88">
              <a:extLst>
                <a:ext uri="{FF2B5EF4-FFF2-40B4-BE49-F238E27FC236}">
                  <a16:creationId xmlns:a16="http://schemas.microsoft.com/office/drawing/2014/main" id="{CEC32B03-16A4-A141-BDB6-BCA68EAB8370}"/>
                </a:ext>
              </a:extLst>
            </p:cNvPr>
            <p:cNvGrpSpPr/>
            <p:nvPr/>
          </p:nvGrpSpPr>
          <p:grpSpPr>
            <a:xfrm>
              <a:off x="367128" y="2326781"/>
              <a:ext cx="1698157" cy="1135106"/>
              <a:chOff x="379846" y="1352715"/>
              <a:chExt cx="1698157" cy="1135106"/>
            </a:xfrm>
          </p:grpSpPr>
          <p:sp>
            <p:nvSpPr>
              <p:cNvPr id="90" name="TextBox 89">
                <a:extLst>
                  <a:ext uri="{FF2B5EF4-FFF2-40B4-BE49-F238E27FC236}">
                    <a16:creationId xmlns:a16="http://schemas.microsoft.com/office/drawing/2014/main" id="{7D90286A-F0D6-B54C-952A-1768FC4253CE}"/>
                  </a:ext>
                </a:extLst>
              </p:cNvPr>
              <p:cNvSpPr txBox="1"/>
              <p:nvPr/>
            </p:nvSpPr>
            <p:spPr>
              <a:xfrm>
                <a:off x="379846" y="1905632"/>
                <a:ext cx="541813" cy="369332"/>
              </a:xfrm>
              <a:prstGeom prst="rect">
                <a:avLst/>
              </a:prstGeom>
              <a:noFill/>
              <a:ln w="12700">
                <a:solidFill>
                  <a:schemeClr val="tx1"/>
                </a:solidFill>
              </a:ln>
            </p:spPr>
            <p:txBody>
              <a:bodyPr wrap="square" rtlCol="0">
                <a:spAutoFit/>
              </a:bodyPr>
              <a:lstStyle/>
              <a:p>
                <a:pPr algn="ctr"/>
                <a:r>
                  <a:rPr lang="en-US" dirty="0"/>
                  <a:t>Y1</a:t>
                </a:r>
              </a:p>
            </p:txBody>
          </p:sp>
          <p:grpSp>
            <p:nvGrpSpPr>
              <p:cNvPr id="91" name="Group 90">
                <a:extLst>
                  <a:ext uri="{FF2B5EF4-FFF2-40B4-BE49-F238E27FC236}">
                    <a16:creationId xmlns:a16="http://schemas.microsoft.com/office/drawing/2014/main" id="{7AA1D0CF-0E9D-B340-AF06-267AFFC41506}"/>
                  </a:ext>
                </a:extLst>
              </p:cNvPr>
              <p:cNvGrpSpPr/>
              <p:nvPr/>
            </p:nvGrpSpPr>
            <p:grpSpPr>
              <a:xfrm>
                <a:off x="906670" y="1352715"/>
                <a:ext cx="659613" cy="486923"/>
                <a:chOff x="7035192" y="3966625"/>
                <a:chExt cx="507284" cy="532435"/>
              </a:xfrm>
            </p:grpSpPr>
            <p:sp>
              <p:nvSpPr>
                <p:cNvPr id="97" name="TextBox 96">
                  <a:extLst>
                    <a:ext uri="{FF2B5EF4-FFF2-40B4-BE49-F238E27FC236}">
                      <a16:creationId xmlns:a16="http://schemas.microsoft.com/office/drawing/2014/main" id="{F1B95FCB-B66C-AC46-9B14-565E1EB0A3FA}"/>
                    </a:ext>
                  </a:extLst>
                </p:cNvPr>
                <p:cNvSpPr txBox="1"/>
                <p:nvPr/>
              </p:nvSpPr>
              <p:spPr>
                <a:xfrm>
                  <a:off x="7107643" y="4057120"/>
                  <a:ext cx="389536" cy="403853"/>
                </a:xfrm>
                <a:prstGeom prst="rect">
                  <a:avLst/>
                </a:prstGeom>
                <a:noFill/>
              </p:spPr>
              <p:txBody>
                <a:bodyPr wrap="square" rtlCol="0">
                  <a:spAutoFit/>
                </a:bodyPr>
                <a:lstStyle/>
                <a:p>
                  <a:pPr algn="ctr"/>
                  <a:r>
                    <a:rPr lang="en-US" dirty="0"/>
                    <a:t>B</a:t>
                  </a:r>
                </a:p>
              </p:txBody>
            </p:sp>
            <p:sp>
              <p:nvSpPr>
                <p:cNvPr id="98" name="Decision 97">
                  <a:extLst>
                    <a:ext uri="{FF2B5EF4-FFF2-40B4-BE49-F238E27FC236}">
                      <a16:creationId xmlns:a16="http://schemas.microsoft.com/office/drawing/2014/main" id="{B465900F-D952-DF41-931A-530525658B49}"/>
                    </a:ext>
                  </a:extLst>
                </p:cNvPr>
                <p:cNvSpPr/>
                <p:nvPr/>
              </p:nvSpPr>
              <p:spPr>
                <a:xfrm>
                  <a:off x="7035192" y="3966625"/>
                  <a:ext cx="507284" cy="532435"/>
                </a:xfrm>
                <a:prstGeom prst="flowChartDecision">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92" name="Straight Arrow Connector 91">
                <a:extLst>
                  <a:ext uri="{FF2B5EF4-FFF2-40B4-BE49-F238E27FC236}">
                    <a16:creationId xmlns:a16="http://schemas.microsoft.com/office/drawing/2014/main" id="{1ECC513E-7BB2-8C44-8A41-934D8FDCE4CC}"/>
                  </a:ext>
                </a:extLst>
              </p:cNvPr>
              <p:cNvCxnSpPr>
                <a:cxnSpLocks/>
                <a:endCxn id="90" idx="0"/>
              </p:cNvCxnSpPr>
              <p:nvPr/>
            </p:nvCxnSpPr>
            <p:spPr>
              <a:xfrm flipH="1">
                <a:off x="650753" y="1725293"/>
                <a:ext cx="404822" cy="18033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0012D59B-7E5B-094C-9482-17905281D8D4}"/>
                  </a:ext>
                </a:extLst>
              </p:cNvPr>
              <p:cNvCxnSpPr>
                <a:cxnSpLocks/>
              </p:cNvCxnSpPr>
              <p:nvPr/>
            </p:nvCxnSpPr>
            <p:spPr>
              <a:xfrm flipH="1">
                <a:off x="1398844" y="2307482"/>
                <a:ext cx="404822" cy="18033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a:extLst>
                  <a:ext uri="{FF2B5EF4-FFF2-40B4-BE49-F238E27FC236}">
                    <a16:creationId xmlns:a16="http://schemas.microsoft.com/office/drawing/2014/main" id="{6862BA76-A1D1-344E-BDF7-26D310607BC1}"/>
                  </a:ext>
                </a:extLst>
              </p:cNvPr>
              <p:cNvCxnSpPr>
                <a:cxnSpLocks/>
              </p:cNvCxnSpPr>
              <p:nvPr/>
            </p:nvCxnSpPr>
            <p:spPr>
              <a:xfrm>
                <a:off x="621691" y="2279628"/>
                <a:ext cx="404822" cy="18033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94">
                <a:extLst>
                  <a:ext uri="{FF2B5EF4-FFF2-40B4-BE49-F238E27FC236}">
                    <a16:creationId xmlns:a16="http://schemas.microsoft.com/office/drawing/2014/main" id="{517AE9C0-66C2-DB40-8659-33F8A69D572B}"/>
                  </a:ext>
                </a:extLst>
              </p:cNvPr>
              <p:cNvCxnSpPr>
                <a:cxnSpLocks/>
              </p:cNvCxnSpPr>
              <p:nvPr/>
            </p:nvCxnSpPr>
            <p:spPr>
              <a:xfrm>
                <a:off x="1404243" y="1740629"/>
                <a:ext cx="404822" cy="18033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6" name="TextBox 95">
                <a:extLst>
                  <a:ext uri="{FF2B5EF4-FFF2-40B4-BE49-F238E27FC236}">
                    <a16:creationId xmlns:a16="http://schemas.microsoft.com/office/drawing/2014/main" id="{73B8A0D7-975A-0544-8646-A86AB21EE613}"/>
                  </a:ext>
                </a:extLst>
              </p:cNvPr>
              <p:cNvSpPr txBox="1"/>
              <p:nvPr/>
            </p:nvSpPr>
            <p:spPr>
              <a:xfrm>
                <a:off x="1536190" y="1927231"/>
                <a:ext cx="541813" cy="369332"/>
              </a:xfrm>
              <a:prstGeom prst="rect">
                <a:avLst/>
              </a:prstGeom>
              <a:noFill/>
              <a:ln w="12700">
                <a:solidFill>
                  <a:schemeClr val="tx1"/>
                </a:solidFill>
              </a:ln>
            </p:spPr>
            <p:txBody>
              <a:bodyPr wrap="square" rtlCol="0">
                <a:spAutoFit/>
              </a:bodyPr>
              <a:lstStyle/>
              <a:p>
                <a:pPr algn="ctr"/>
                <a:r>
                  <a:rPr lang="en-US" dirty="0"/>
                  <a:t>Y2</a:t>
                </a:r>
              </a:p>
            </p:txBody>
          </p:sp>
        </p:grpSp>
        <p:grpSp>
          <p:nvGrpSpPr>
            <p:cNvPr id="99" name="Group 98">
              <a:extLst>
                <a:ext uri="{FF2B5EF4-FFF2-40B4-BE49-F238E27FC236}">
                  <a16:creationId xmlns:a16="http://schemas.microsoft.com/office/drawing/2014/main" id="{F55EF821-B0CF-004E-98B5-67D50BAA50A4}"/>
                </a:ext>
              </a:extLst>
            </p:cNvPr>
            <p:cNvGrpSpPr/>
            <p:nvPr/>
          </p:nvGrpSpPr>
          <p:grpSpPr>
            <a:xfrm>
              <a:off x="343199" y="3267952"/>
              <a:ext cx="1698157" cy="1135106"/>
              <a:chOff x="379846" y="1352715"/>
              <a:chExt cx="1698157" cy="1135106"/>
            </a:xfrm>
          </p:grpSpPr>
          <p:sp>
            <p:nvSpPr>
              <p:cNvPr id="100" name="TextBox 99">
                <a:extLst>
                  <a:ext uri="{FF2B5EF4-FFF2-40B4-BE49-F238E27FC236}">
                    <a16:creationId xmlns:a16="http://schemas.microsoft.com/office/drawing/2014/main" id="{0735F7AC-1B28-294C-95F1-8D76523542D9}"/>
                  </a:ext>
                </a:extLst>
              </p:cNvPr>
              <p:cNvSpPr txBox="1"/>
              <p:nvPr/>
            </p:nvSpPr>
            <p:spPr>
              <a:xfrm>
                <a:off x="379846" y="1905632"/>
                <a:ext cx="541813" cy="369332"/>
              </a:xfrm>
              <a:prstGeom prst="rect">
                <a:avLst/>
              </a:prstGeom>
              <a:noFill/>
              <a:ln w="12700">
                <a:solidFill>
                  <a:schemeClr val="tx1"/>
                </a:solidFill>
              </a:ln>
            </p:spPr>
            <p:txBody>
              <a:bodyPr wrap="square" rtlCol="0">
                <a:spAutoFit/>
              </a:bodyPr>
              <a:lstStyle/>
              <a:p>
                <a:pPr algn="ctr"/>
                <a:r>
                  <a:rPr lang="en-US" dirty="0"/>
                  <a:t>Z1</a:t>
                </a:r>
              </a:p>
            </p:txBody>
          </p:sp>
          <p:grpSp>
            <p:nvGrpSpPr>
              <p:cNvPr id="101" name="Group 100">
                <a:extLst>
                  <a:ext uri="{FF2B5EF4-FFF2-40B4-BE49-F238E27FC236}">
                    <a16:creationId xmlns:a16="http://schemas.microsoft.com/office/drawing/2014/main" id="{BC9F9355-9C66-9340-B312-E2D77B68DAD6}"/>
                  </a:ext>
                </a:extLst>
              </p:cNvPr>
              <p:cNvGrpSpPr/>
              <p:nvPr/>
            </p:nvGrpSpPr>
            <p:grpSpPr>
              <a:xfrm>
                <a:off x="906670" y="1352715"/>
                <a:ext cx="659613" cy="486923"/>
                <a:chOff x="7035192" y="3966625"/>
                <a:chExt cx="507284" cy="532435"/>
              </a:xfrm>
            </p:grpSpPr>
            <p:sp>
              <p:nvSpPr>
                <p:cNvPr id="107" name="TextBox 106">
                  <a:extLst>
                    <a:ext uri="{FF2B5EF4-FFF2-40B4-BE49-F238E27FC236}">
                      <a16:creationId xmlns:a16="http://schemas.microsoft.com/office/drawing/2014/main" id="{BB0053A4-71A0-9246-9AFA-6E991FA052E1}"/>
                    </a:ext>
                  </a:extLst>
                </p:cNvPr>
                <p:cNvSpPr txBox="1"/>
                <p:nvPr/>
              </p:nvSpPr>
              <p:spPr>
                <a:xfrm>
                  <a:off x="7107643" y="4057120"/>
                  <a:ext cx="389536" cy="403853"/>
                </a:xfrm>
                <a:prstGeom prst="rect">
                  <a:avLst/>
                </a:prstGeom>
                <a:noFill/>
              </p:spPr>
              <p:txBody>
                <a:bodyPr wrap="square" rtlCol="0">
                  <a:spAutoFit/>
                </a:bodyPr>
                <a:lstStyle/>
                <a:p>
                  <a:pPr algn="ctr"/>
                  <a:r>
                    <a:rPr lang="en-US" dirty="0"/>
                    <a:t>C</a:t>
                  </a:r>
                </a:p>
              </p:txBody>
            </p:sp>
            <p:sp>
              <p:nvSpPr>
                <p:cNvPr id="108" name="Decision 107">
                  <a:extLst>
                    <a:ext uri="{FF2B5EF4-FFF2-40B4-BE49-F238E27FC236}">
                      <a16:creationId xmlns:a16="http://schemas.microsoft.com/office/drawing/2014/main" id="{F5746FF1-DD57-A649-9A0F-BDA3C64CFA60}"/>
                    </a:ext>
                  </a:extLst>
                </p:cNvPr>
                <p:cNvSpPr/>
                <p:nvPr/>
              </p:nvSpPr>
              <p:spPr>
                <a:xfrm>
                  <a:off x="7035192" y="3966625"/>
                  <a:ext cx="507284" cy="532435"/>
                </a:xfrm>
                <a:prstGeom prst="flowChartDecision">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02" name="Straight Arrow Connector 101">
                <a:extLst>
                  <a:ext uri="{FF2B5EF4-FFF2-40B4-BE49-F238E27FC236}">
                    <a16:creationId xmlns:a16="http://schemas.microsoft.com/office/drawing/2014/main" id="{B2991E19-A7E7-5041-A78E-AA20255DD017}"/>
                  </a:ext>
                </a:extLst>
              </p:cNvPr>
              <p:cNvCxnSpPr>
                <a:cxnSpLocks/>
                <a:endCxn id="100" idx="0"/>
              </p:cNvCxnSpPr>
              <p:nvPr/>
            </p:nvCxnSpPr>
            <p:spPr>
              <a:xfrm flipH="1">
                <a:off x="650753" y="1725293"/>
                <a:ext cx="404822" cy="18033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3" name="Straight Arrow Connector 102">
                <a:extLst>
                  <a:ext uri="{FF2B5EF4-FFF2-40B4-BE49-F238E27FC236}">
                    <a16:creationId xmlns:a16="http://schemas.microsoft.com/office/drawing/2014/main" id="{9F98B2BA-95E9-7846-9AE3-37BEFF8FFDB0}"/>
                  </a:ext>
                </a:extLst>
              </p:cNvPr>
              <p:cNvCxnSpPr>
                <a:cxnSpLocks/>
              </p:cNvCxnSpPr>
              <p:nvPr/>
            </p:nvCxnSpPr>
            <p:spPr>
              <a:xfrm flipH="1">
                <a:off x="1398844" y="2307482"/>
                <a:ext cx="404822" cy="18033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4" name="Straight Arrow Connector 103">
                <a:extLst>
                  <a:ext uri="{FF2B5EF4-FFF2-40B4-BE49-F238E27FC236}">
                    <a16:creationId xmlns:a16="http://schemas.microsoft.com/office/drawing/2014/main" id="{F7768A4B-403A-4A44-907A-BC8CCBE71C5E}"/>
                  </a:ext>
                </a:extLst>
              </p:cNvPr>
              <p:cNvCxnSpPr>
                <a:cxnSpLocks/>
              </p:cNvCxnSpPr>
              <p:nvPr/>
            </p:nvCxnSpPr>
            <p:spPr>
              <a:xfrm>
                <a:off x="621691" y="2279628"/>
                <a:ext cx="404822" cy="18033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5" name="Straight Arrow Connector 104">
                <a:extLst>
                  <a:ext uri="{FF2B5EF4-FFF2-40B4-BE49-F238E27FC236}">
                    <a16:creationId xmlns:a16="http://schemas.microsoft.com/office/drawing/2014/main" id="{36753435-C8F7-594C-A1D2-4628BDE8CC0D}"/>
                  </a:ext>
                </a:extLst>
              </p:cNvPr>
              <p:cNvCxnSpPr>
                <a:cxnSpLocks/>
              </p:cNvCxnSpPr>
              <p:nvPr/>
            </p:nvCxnSpPr>
            <p:spPr>
              <a:xfrm>
                <a:off x="1404243" y="1740629"/>
                <a:ext cx="404822" cy="18033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6" name="TextBox 105">
                <a:extLst>
                  <a:ext uri="{FF2B5EF4-FFF2-40B4-BE49-F238E27FC236}">
                    <a16:creationId xmlns:a16="http://schemas.microsoft.com/office/drawing/2014/main" id="{8174C89C-0179-A44B-87FC-51A9DE7135C3}"/>
                  </a:ext>
                </a:extLst>
              </p:cNvPr>
              <p:cNvSpPr txBox="1"/>
              <p:nvPr/>
            </p:nvSpPr>
            <p:spPr>
              <a:xfrm>
                <a:off x="1536190" y="1927231"/>
                <a:ext cx="541813" cy="369332"/>
              </a:xfrm>
              <a:prstGeom prst="rect">
                <a:avLst/>
              </a:prstGeom>
              <a:noFill/>
              <a:ln w="12700">
                <a:solidFill>
                  <a:schemeClr val="tx1"/>
                </a:solidFill>
              </a:ln>
            </p:spPr>
            <p:txBody>
              <a:bodyPr wrap="square" rtlCol="0">
                <a:spAutoFit/>
              </a:bodyPr>
              <a:lstStyle/>
              <a:p>
                <a:pPr algn="ctr"/>
                <a:r>
                  <a:rPr lang="en-US" dirty="0"/>
                  <a:t>Z2</a:t>
                </a:r>
              </a:p>
            </p:txBody>
          </p:sp>
        </p:grpSp>
        <p:sp>
          <p:nvSpPr>
            <p:cNvPr id="109" name="TextBox 108">
              <a:extLst>
                <a:ext uri="{FF2B5EF4-FFF2-40B4-BE49-F238E27FC236}">
                  <a16:creationId xmlns:a16="http://schemas.microsoft.com/office/drawing/2014/main" id="{79CE0257-638F-8244-92D2-6A24CF76E3B0}"/>
                </a:ext>
              </a:extLst>
            </p:cNvPr>
            <p:cNvSpPr txBox="1"/>
            <p:nvPr/>
          </p:nvSpPr>
          <p:spPr>
            <a:xfrm>
              <a:off x="868823" y="4375625"/>
              <a:ext cx="541813" cy="369332"/>
            </a:xfrm>
            <a:prstGeom prst="rect">
              <a:avLst/>
            </a:prstGeom>
            <a:noFill/>
            <a:ln w="12700">
              <a:solidFill>
                <a:schemeClr val="tx1"/>
              </a:solidFill>
            </a:ln>
          </p:spPr>
          <p:txBody>
            <a:bodyPr wrap="square" rtlCol="0">
              <a:spAutoFit/>
            </a:bodyPr>
            <a:lstStyle/>
            <a:p>
              <a:pPr algn="ctr"/>
              <a:r>
                <a:rPr lang="en-US" dirty="0"/>
                <a:t>D</a:t>
              </a:r>
            </a:p>
          </p:txBody>
        </p:sp>
        <p:sp>
          <p:nvSpPr>
            <p:cNvPr id="110" name="TextBox 109">
              <a:extLst>
                <a:ext uri="{FF2B5EF4-FFF2-40B4-BE49-F238E27FC236}">
                  <a16:creationId xmlns:a16="http://schemas.microsoft.com/office/drawing/2014/main" id="{D4A04AD8-2646-7A44-A22C-017E76283AB9}"/>
                </a:ext>
              </a:extLst>
            </p:cNvPr>
            <p:cNvSpPr txBox="1"/>
            <p:nvPr/>
          </p:nvSpPr>
          <p:spPr>
            <a:xfrm>
              <a:off x="644817" y="1525496"/>
              <a:ext cx="425668" cy="369332"/>
            </a:xfrm>
            <a:prstGeom prst="rect">
              <a:avLst/>
            </a:prstGeom>
            <a:noFill/>
          </p:spPr>
          <p:txBody>
            <a:bodyPr wrap="square" rtlCol="0">
              <a:spAutoFit/>
            </a:bodyPr>
            <a:lstStyle/>
            <a:p>
              <a:r>
                <a:rPr lang="en-US" dirty="0"/>
                <a:t>1</a:t>
              </a:r>
            </a:p>
          </p:txBody>
        </p:sp>
        <p:sp>
          <p:nvSpPr>
            <p:cNvPr id="111" name="TextBox 110">
              <a:extLst>
                <a:ext uri="{FF2B5EF4-FFF2-40B4-BE49-F238E27FC236}">
                  <a16:creationId xmlns:a16="http://schemas.microsoft.com/office/drawing/2014/main" id="{48615D79-CA74-CC48-8F41-79410E8AF38E}"/>
                </a:ext>
              </a:extLst>
            </p:cNvPr>
            <p:cNvSpPr txBox="1"/>
            <p:nvPr/>
          </p:nvSpPr>
          <p:spPr>
            <a:xfrm>
              <a:off x="1578114" y="1525496"/>
              <a:ext cx="425668" cy="369332"/>
            </a:xfrm>
            <a:prstGeom prst="rect">
              <a:avLst/>
            </a:prstGeom>
            <a:noFill/>
          </p:spPr>
          <p:txBody>
            <a:bodyPr wrap="square" rtlCol="0">
              <a:spAutoFit/>
            </a:bodyPr>
            <a:lstStyle/>
            <a:p>
              <a:r>
                <a:rPr lang="en-US" dirty="0"/>
                <a:t>0</a:t>
              </a:r>
            </a:p>
          </p:txBody>
        </p:sp>
        <p:sp>
          <p:nvSpPr>
            <p:cNvPr id="112" name="TextBox 111">
              <a:extLst>
                <a:ext uri="{FF2B5EF4-FFF2-40B4-BE49-F238E27FC236}">
                  <a16:creationId xmlns:a16="http://schemas.microsoft.com/office/drawing/2014/main" id="{BEEE40C1-2B45-8F4F-B1C5-31DFFBB7245A}"/>
                </a:ext>
              </a:extLst>
            </p:cNvPr>
            <p:cNvSpPr txBox="1"/>
            <p:nvPr/>
          </p:nvSpPr>
          <p:spPr>
            <a:xfrm>
              <a:off x="655989" y="2522251"/>
              <a:ext cx="425668" cy="369332"/>
            </a:xfrm>
            <a:prstGeom prst="rect">
              <a:avLst/>
            </a:prstGeom>
            <a:noFill/>
          </p:spPr>
          <p:txBody>
            <a:bodyPr wrap="square" rtlCol="0">
              <a:spAutoFit/>
            </a:bodyPr>
            <a:lstStyle/>
            <a:p>
              <a:r>
                <a:rPr lang="en-US" dirty="0"/>
                <a:t>1</a:t>
              </a:r>
            </a:p>
          </p:txBody>
        </p:sp>
        <p:sp>
          <p:nvSpPr>
            <p:cNvPr id="113" name="TextBox 112">
              <a:extLst>
                <a:ext uri="{FF2B5EF4-FFF2-40B4-BE49-F238E27FC236}">
                  <a16:creationId xmlns:a16="http://schemas.microsoft.com/office/drawing/2014/main" id="{2D31B78D-4286-AE4F-96EE-C5869AE3AD1F}"/>
                </a:ext>
              </a:extLst>
            </p:cNvPr>
            <p:cNvSpPr txBox="1"/>
            <p:nvPr/>
          </p:nvSpPr>
          <p:spPr>
            <a:xfrm>
              <a:off x="1550918" y="2496412"/>
              <a:ext cx="425668" cy="369332"/>
            </a:xfrm>
            <a:prstGeom prst="rect">
              <a:avLst/>
            </a:prstGeom>
            <a:noFill/>
          </p:spPr>
          <p:txBody>
            <a:bodyPr wrap="square" rtlCol="0">
              <a:spAutoFit/>
            </a:bodyPr>
            <a:lstStyle/>
            <a:p>
              <a:r>
                <a:rPr lang="en-US" dirty="0"/>
                <a:t>0</a:t>
              </a:r>
            </a:p>
          </p:txBody>
        </p:sp>
        <p:sp>
          <p:nvSpPr>
            <p:cNvPr id="114" name="TextBox 113">
              <a:extLst>
                <a:ext uri="{FF2B5EF4-FFF2-40B4-BE49-F238E27FC236}">
                  <a16:creationId xmlns:a16="http://schemas.microsoft.com/office/drawing/2014/main" id="{E95FC868-5BEA-BD49-89F6-09C2DF245A9B}"/>
                </a:ext>
              </a:extLst>
            </p:cNvPr>
            <p:cNvSpPr txBox="1"/>
            <p:nvPr/>
          </p:nvSpPr>
          <p:spPr>
            <a:xfrm>
              <a:off x="560497" y="3424305"/>
              <a:ext cx="425668" cy="369332"/>
            </a:xfrm>
            <a:prstGeom prst="rect">
              <a:avLst/>
            </a:prstGeom>
            <a:noFill/>
          </p:spPr>
          <p:txBody>
            <a:bodyPr wrap="square" rtlCol="0">
              <a:spAutoFit/>
            </a:bodyPr>
            <a:lstStyle/>
            <a:p>
              <a:r>
                <a:rPr lang="en-US" dirty="0"/>
                <a:t>1</a:t>
              </a:r>
            </a:p>
          </p:txBody>
        </p:sp>
        <p:sp>
          <p:nvSpPr>
            <p:cNvPr id="115" name="TextBox 114">
              <a:extLst>
                <a:ext uri="{FF2B5EF4-FFF2-40B4-BE49-F238E27FC236}">
                  <a16:creationId xmlns:a16="http://schemas.microsoft.com/office/drawing/2014/main" id="{A4434673-B283-C747-ACA9-499D161F78E4}"/>
                </a:ext>
              </a:extLst>
            </p:cNvPr>
            <p:cNvSpPr txBox="1"/>
            <p:nvPr/>
          </p:nvSpPr>
          <p:spPr>
            <a:xfrm>
              <a:off x="1550918" y="3449098"/>
              <a:ext cx="425668" cy="369332"/>
            </a:xfrm>
            <a:prstGeom prst="rect">
              <a:avLst/>
            </a:prstGeom>
            <a:noFill/>
          </p:spPr>
          <p:txBody>
            <a:bodyPr wrap="square" rtlCol="0">
              <a:spAutoFit/>
            </a:bodyPr>
            <a:lstStyle/>
            <a:p>
              <a:r>
                <a:rPr lang="en-US" dirty="0"/>
                <a:t>0</a:t>
              </a:r>
            </a:p>
          </p:txBody>
        </p:sp>
      </p:grpSp>
      <p:grpSp>
        <p:nvGrpSpPr>
          <p:cNvPr id="116" name="Group 115">
            <a:extLst>
              <a:ext uri="{FF2B5EF4-FFF2-40B4-BE49-F238E27FC236}">
                <a16:creationId xmlns:a16="http://schemas.microsoft.com/office/drawing/2014/main" id="{D4C70292-D33D-3046-AC15-9946F3AA70B5}"/>
              </a:ext>
            </a:extLst>
          </p:cNvPr>
          <p:cNvGrpSpPr/>
          <p:nvPr/>
        </p:nvGrpSpPr>
        <p:grpSpPr>
          <a:xfrm>
            <a:off x="3653296" y="5618413"/>
            <a:ext cx="5477908" cy="369332"/>
            <a:chOff x="3688693" y="5308367"/>
            <a:chExt cx="5477908" cy="369332"/>
          </a:xfrm>
        </p:grpSpPr>
        <p:sp>
          <p:nvSpPr>
            <p:cNvPr id="117" name="TextBox 116">
              <a:extLst>
                <a:ext uri="{FF2B5EF4-FFF2-40B4-BE49-F238E27FC236}">
                  <a16:creationId xmlns:a16="http://schemas.microsoft.com/office/drawing/2014/main" id="{787EEC6D-C8ED-4E4F-8D14-A1C93456A644}"/>
                </a:ext>
              </a:extLst>
            </p:cNvPr>
            <p:cNvSpPr txBox="1"/>
            <p:nvPr/>
          </p:nvSpPr>
          <p:spPr>
            <a:xfrm>
              <a:off x="3688693" y="5308367"/>
              <a:ext cx="443346" cy="369332"/>
            </a:xfrm>
            <a:prstGeom prst="rect">
              <a:avLst/>
            </a:prstGeom>
            <a:noFill/>
          </p:spPr>
          <p:txBody>
            <a:bodyPr wrap="square" rtlCol="0">
              <a:spAutoFit/>
            </a:bodyPr>
            <a:lstStyle/>
            <a:p>
              <a:r>
                <a:rPr lang="en-US" dirty="0"/>
                <a:t>B:</a:t>
              </a:r>
            </a:p>
          </p:txBody>
        </p:sp>
        <p:sp>
          <p:nvSpPr>
            <p:cNvPr id="118" name="TextBox 117">
              <a:extLst>
                <a:ext uri="{FF2B5EF4-FFF2-40B4-BE49-F238E27FC236}">
                  <a16:creationId xmlns:a16="http://schemas.microsoft.com/office/drawing/2014/main" id="{73287BA6-65A5-B647-A6DF-5CB93384A658}"/>
                </a:ext>
              </a:extLst>
            </p:cNvPr>
            <p:cNvSpPr txBox="1"/>
            <p:nvPr/>
          </p:nvSpPr>
          <p:spPr>
            <a:xfrm>
              <a:off x="4025060" y="5308367"/>
              <a:ext cx="5141541" cy="369332"/>
            </a:xfrm>
            <a:prstGeom prst="rect">
              <a:avLst/>
            </a:prstGeom>
            <a:noFill/>
          </p:spPr>
          <p:txBody>
            <a:bodyPr wrap="square" rtlCol="0">
              <a:spAutoFit/>
            </a:bodyPr>
            <a:lstStyle/>
            <a:p>
              <a:r>
                <a:rPr lang="en-US" dirty="0"/>
                <a:t>Path: A, X2, B, Y2, C, Z2</a:t>
              </a:r>
            </a:p>
          </p:txBody>
        </p:sp>
      </p:grpSp>
      <p:grpSp>
        <p:nvGrpSpPr>
          <p:cNvPr id="119" name="Group 118">
            <a:extLst>
              <a:ext uri="{FF2B5EF4-FFF2-40B4-BE49-F238E27FC236}">
                <a16:creationId xmlns:a16="http://schemas.microsoft.com/office/drawing/2014/main" id="{FECB1434-AAB2-F641-8033-5656EC390B44}"/>
              </a:ext>
            </a:extLst>
          </p:cNvPr>
          <p:cNvGrpSpPr/>
          <p:nvPr/>
        </p:nvGrpSpPr>
        <p:grpSpPr>
          <a:xfrm>
            <a:off x="3653296" y="5961940"/>
            <a:ext cx="4958623" cy="369332"/>
            <a:chOff x="3688693" y="5823717"/>
            <a:chExt cx="5565171" cy="369332"/>
          </a:xfrm>
        </p:grpSpPr>
        <p:sp>
          <p:nvSpPr>
            <p:cNvPr id="120" name="TextBox 119">
              <a:extLst>
                <a:ext uri="{FF2B5EF4-FFF2-40B4-BE49-F238E27FC236}">
                  <a16:creationId xmlns:a16="http://schemas.microsoft.com/office/drawing/2014/main" id="{DE6F82CE-B192-A54F-AC5A-1A62A1FFDDBD}"/>
                </a:ext>
              </a:extLst>
            </p:cNvPr>
            <p:cNvSpPr txBox="1"/>
            <p:nvPr/>
          </p:nvSpPr>
          <p:spPr>
            <a:xfrm>
              <a:off x="3688693" y="5823717"/>
              <a:ext cx="443346" cy="369332"/>
            </a:xfrm>
            <a:prstGeom prst="rect">
              <a:avLst/>
            </a:prstGeom>
            <a:noFill/>
          </p:spPr>
          <p:txBody>
            <a:bodyPr wrap="square" rtlCol="0">
              <a:spAutoFit/>
            </a:bodyPr>
            <a:lstStyle/>
            <a:p>
              <a:r>
                <a:rPr lang="en-US" dirty="0"/>
                <a:t>F:</a:t>
              </a:r>
            </a:p>
          </p:txBody>
        </p:sp>
        <p:sp>
          <p:nvSpPr>
            <p:cNvPr id="121" name="Rectangle 120">
              <a:extLst>
                <a:ext uri="{FF2B5EF4-FFF2-40B4-BE49-F238E27FC236}">
                  <a16:creationId xmlns:a16="http://schemas.microsoft.com/office/drawing/2014/main" id="{5F2B71E4-AC80-CB4E-B0B7-D38DA3254D1A}"/>
                </a:ext>
              </a:extLst>
            </p:cNvPr>
            <p:cNvSpPr/>
            <p:nvPr/>
          </p:nvSpPr>
          <p:spPr>
            <a:xfrm>
              <a:off x="4025060" y="5823717"/>
              <a:ext cx="5228804" cy="369332"/>
            </a:xfrm>
            <a:prstGeom prst="rect">
              <a:avLst/>
            </a:prstGeom>
          </p:spPr>
          <p:txBody>
            <a:bodyPr wrap="square">
              <a:spAutoFit/>
            </a:bodyPr>
            <a:lstStyle/>
            <a:p>
              <a:r>
                <a:rPr lang="en-US" dirty="0"/>
                <a:t> Path P6: A, X2, B, Y2, C, Z2, D; PC = 8; </a:t>
              </a:r>
            </a:p>
          </p:txBody>
        </p:sp>
      </p:grpSp>
      <p:grpSp>
        <p:nvGrpSpPr>
          <p:cNvPr id="122" name="Group 121">
            <a:extLst>
              <a:ext uri="{FF2B5EF4-FFF2-40B4-BE49-F238E27FC236}">
                <a16:creationId xmlns:a16="http://schemas.microsoft.com/office/drawing/2014/main" id="{B62D76BB-79E5-5742-BEF8-832658E624C7}"/>
              </a:ext>
            </a:extLst>
          </p:cNvPr>
          <p:cNvGrpSpPr/>
          <p:nvPr/>
        </p:nvGrpSpPr>
        <p:grpSpPr>
          <a:xfrm>
            <a:off x="3653296" y="2870213"/>
            <a:ext cx="4180689" cy="369332"/>
            <a:chOff x="3688693" y="3048467"/>
            <a:chExt cx="4180689" cy="369332"/>
          </a:xfrm>
        </p:grpSpPr>
        <p:sp>
          <p:nvSpPr>
            <p:cNvPr id="123" name="TextBox 122">
              <a:extLst>
                <a:ext uri="{FF2B5EF4-FFF2-40B4-BE49-F238E27FC236}">
                  <a16:creationId xmlns:a16="http://schemas.microsoft.com/office/drawing/2014/main" id="{13524391-DF03-C048-83F9-330FF724FE51}"/>
                </a:ext>
              </a:extLst>
            </p:cNvPr>
            <p:cNvSpPr txBox="1"/>
            <p:nvPr/>
          </p:nvSpPr>
          <p:spPr>
            <a:xfrm>
              <a:off x="3688693" y="3048467"/>
              <a:ext cx="443346" cy="369332"/>
            </a:xfrm>
            <a:prstGeom prst="rect">
              <a:avLst/>
            </a:prstGeom>
            <a:noFill/>
          </p:spPr>
          <p:txBody>
            <a:bodyPr wrap="square" rtlCol="0">
              <a:spAutoFit/>
            </a:bodyPr>
            <a:lstStyle/>
            <a:p>
              <a:r>
                <a:rPr lang="en-US" dirty="0"/>
                <a:t>B:</a:t>
              </a:r>
            </a:p>
          </p:txBody>
        </p:sp>
        <p:sp>
          <p:nvSpPr>
            <p:cNvPr id="124" name="TextBox 123">
              <a:extLst>
                <a:ext uri="{FF2B5EF4-FFF2-40B4-BE49-F238E27FC236}">
                  <a16:creationId xmlns:a16="http://schemas.microsoft.com/office/drawing/2014/main" id="{DBDE8597-0387-C647-B716-DD12DB309E0E}"/>
                </a:ext>
              </a:extLst>
            </p:cNvPr>
            <p:cNvSpPr txBox="1"/>
            <p:nvPr/>
          </p:nvSpPr>
          <p:spPr>
            <a:xfrm>
              <a:off x="4039124" y="3048467"/>
              <a:ext cx="3830258" cy="369332"/>
            </a:xfrm>
            <a:prstGeom prst="rect">
              <a:avLst/>
            </a:prstGeom>
            <a:noFill/>
          </p:spPr>
          <p:txBody>
            <a:bodyPr wrap="square" rtlCol="0">
              <a:spAutoFit/>
            </a:bodyPr>
            <a:lstStyle/>
            <a:p>
              <a:r>
                <a:rPr lang="en-US" dirty="0"/>
                <a:t>Path: A, X1, B, Y2, C, Z2  </a:t>
              </a:r>
            </a:p>
          </p:txBody>
        </p:sp>
      </p:grpSp>
      <p:grpSp>
        <p:nvGrpSpPr>
          <p:cNvPr id="125" name="Group 124">
            <a:extLst>
              <a:ext uri="{FF2B5EF4-FFF2-40B4-BE49-F238E27FC236}">
                <a16:creationId xmlns:a16="http://schemas.microsoft.com/office/drawing/2014/main" id="{B2F5A057-2855-5E4C-A763-AEE4EBB82A1C}"/>
              </a:ext>
            </a:extLst>
          </p:cNvPr>
          <p:cNvGrpSpPr/>
          <p:nvPr/>
        </p:nvGrpSpPr>
        <p:grpSpPr>
          <a:xfrm>
            <a:off x="3653296" y="3213738"/>
            <a:ext cx="4958624" cy="369332"/>
            <a:chOff x="3688693" y="3462338"/>
            <a:chExt cx="4958624" cy="369332"/>
          </a:xfrm>
        </p:grpSpPr>
        <p:sp>
          <p:nvSpPr>
            <p:cNvPr id="126" name="TextBox 125">
              <a:extLst>
                <a:ext uri="{FF2B5EF4-FFF2-40B4-BE49-F238E27FC236}">
                  <a16:creationId xmlns:a16="http://schemas.microsoft.com/office/drawing/2014/main" id="{EABDEF76-C1D4-7542-8633-7A32EF3C2C27}"/>
                </a:ext>
              </a:extLst>
            </p:cNvPr>
            <p:cNvSpPr txBox="1"/>
            <p:nvPr/>
          </p:nvSpPr>
          <p:spPr>
            <a:xfrm>
              <a:off x="3688693" y="3462338"/>
              <a:ext cx="443346" cy="369332"/>
            </a:xfrm>
            <a:prstGeom prst="rect">
              <a:avLst/>
            </a:prstGeom>
            <a:noFill/>
          </p:spPr>
          <p:txBody>
            <a:bodyPr wrap="square" rtlCol="0">
              <a:spAutoFit/>
            </a:bodyPr>
            <a:lstStyle/>
            <a:p>
              <a:r>
                <a:rPr lang="en-US" dirty="0"/>
                <a:t>F:</a:t>
              </a:r>
            </a:p>
          </p:txBody>
        </p:sp>
        <p:sp>
          <p:nvSpPr>
            <p:cNvPr id="127" name="Rectangle 126">
              <a:extLst>
                <a:ext uri="{FF2B5EF4-FFF2-40B4-BE49-F238E27FC236}">
                  <a16:creationId xmlns:a16="http://schemas.microsoft.com/office/drawing/2014/main" id="{9D8C3C35-619A-184C-BEB1-9FD7B98E5BAD}"/>
                </a:ext>
              </a:extLst>
            </p:cNvPr>
            <p:cNvSpPr/>
            <p:nvPr/>
          </p:nvSpPr>
          <p:spPr>
            <a:xfrm>
              <a:off x="4039125" y="3462338"/>
              <a:ext cx="4608192" cy="369332"/>
            </a:xfrm>
            <a:prstGeom prst="rect">
              <a:avLst/>
            </a:prstGeom>
          </p:spPr>
          <p:txBody>
            <a:bodyPr wrap="square">
              <a:spAutoFit/>
            </a:bodyPr>
            <a:lstStyle/>
            <a:p>
              <a:r>
                <a:rPr lang="en-US" dirty="0"/>
                <a:t>Path P3: A, X1, B, Y2, C, Z2, D; PC = 4; </a:t>
              </a:r>
            </a:p>
          </p:txBody>
        </p:sp>
      </p:grpSp>
      <p:graphicFrame>
        <p:nvGraphicFramePr>
          <p:cNvPr id="9" name="Table 9">
            <a:extLst>
              <a:ext uri="{FF2B5EF4-FFF2-40B4-BE49-F238E27FC236}">
                <a16:creationId xmlns:a16="http://schemas.microsoft.com/office/drawing/2014/main" id="{193EC307-4C07-6143-86CA-755EF3869EB5}"/>
              </a:ext>
            </a:extLst>
          </p:cNvPr>
          <p:cNvGraphicFramePr>
            <a:graphicFrameLocks noGrp="1"/>
          </p:cNvGraphicFramePr>
          <p:nvPr>
            <p:extLst>
              <p:ext uri="{D42A27DB-BD31-4B8C-83A1-F6EECF244321}">
                <p14:modId xmlns:p14="http://schemas.microsoft.com/office/powerpoint/2010/main" val="2575853025"/>
              </p:ext>
            </p:extLst>
          </p:nvPr>
        </p:nvGraphicFramePr>
        <p:xfrm>
          <a:off x="9241578" y="563055"/>
          <a:ext cx="1823523" cy="375666"/>
        </p:xfrm>
        <a:graphic>
          <a:graphicData uri="http://schemas.openxmlformats.org/drawingml/2006/table">
            <a:tbl>
              <a:tblPr firstRow="1" bandRow="1">
                <a:tableStyleId>{5C22544A-7EE6-4342-B048-85BDC9FD1C3A}</a:tableStyleId>
              </a:tblPr>
              <a:tblGrid>
                <a:gridCol w="607841">
                  <a:extLst>
                    <a:ext uri="{9D8B030D-6E8A-4147-A177-3AD203B41FA5}">
                      <a16:colId xmlns:a16="http://schemas.microsoft.com/office/drawing/2014/main" val="182564944"/>
                    </a:ext>
                  </a:extLst>
                </a:gridCol>
                <a:gridCol w="607841">
                  <a:extLst>
                    <a:ext uri="{9D8B030D-6E8A-4147-A177-3AD203B41FA5}">
                      <a16:colId xmlns:a16="http://schemas.microsoft.com/office/drawing/2014/main" val="3174097790"/>
                    </a:ext>
                  </a:extLst>
                </a:gridCol>
                <a:gridCol w="607841">
                  <a:extLst>
                    <a:ext uri="{9D8B030D-6E8A-4147-A177-3AD203B41FA5}">
                      <a16:colId xmlns:a16="http://schemas.microsoft.com/office/drawing/2014/main" val="4203214618"/>
                    </a:ext>
                  </a:extLst>
                </a:gridCol>
              </a:tblGrid>
              <a:tr h="370840">
                <a:tc>
                  <a:txBody>
                    <a:bodyPr/>
                    <a:lstStyle/>
                    <a:p>
                      <a:pPr algn="ctr"/>
                      <a:r>
                        <a:rPr lang="en-US" dirty="0">
                          <a:solidFill>
                            <a:schemeClr val="tx1"/>
                          </a:solidFill>
                        </a:rPr>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23834799"/>
                  </a:ext>
                </a:extLst>
              </a:tr>
            </a:tbl>
          </a:graphicData>
        </a:graphic>
      </p:graphicFrame>
      <p:graphicFrame>
        <p:nvGraphicFramePr>
          <p:cNvPr id="128" name="Table 9">
            <a:extLst>
              <a:ext uri="{FF2B5EF4-FFF2-40B4-BE49-F238E27FC236}">
                <a16:creationId xmlns:a16="http://schemas.microsoft.com/office/drawing/2014/main" id="{36827ADB-6080-884A-ABCC-1F29F057A61B}"/>
              </a:ext>
            </a:extLst>
          </p:cNvPr>
          <p:cNvGraphicFramePr>
            <a:graphicFrameLocks noGrp="1"/>
          </p:cNvGraphicFramePr>
          <p:nvPr>
            <p:extLst>
              <p:ext uri="{D42A27DB-BD31-4B8C-83A1-F6EECF244321}">
                <p14:modId xmlns:p14="http://schemas.microsoft.com/office/powerpoint/2010/main" val="4001930972"/>
              </p:ext>
            </p:extLst>
          </p:nvPr>
        </p:nvGraphicFramePr>
        <p:xfrm>
          <a:off x="9241577" y="1041032"/>
          <a:ext cx="1823523" cy="370840"/>
        </p:xfrm>
        <a:graphic>
          <a:graphicData uri="http://schemas.openxmlformats.org/drawingml/2006/table">
            <a:tbl>
              <a:tblPr firstRow="1" bandRow="1">
                <a:tableStyleId>{5C22544A-7EE6-4342-B048-85BDC9FD1C3A}</a:tableStyleId>
              </a:tblPr>
              <a:tblGrid>
                <a:gridCol w="607841">
                  <a:extLst>
                    <a:ext uri="{9D8B030D-6E8A-4147-A177-3AD203B41FA5}">
                      <a16:colId xmlns:a16="http://schemas.microsoft.com/office/drawing/2014/main" val="182564944"/>
                    </a:ext>
                  </a:extLst>
                </a:gridCol>
                <a:gridCol w="607841">
                  <a:extLst>
                    <a:ext uri="{9D8B030D-6E8A-4147-A177-3AD203B41FA5}">
                      <a16:colId xmlns:a16="http://schemas.microsoft.com/office/drawing/2014/main" val="3174097790"/>
                    </a:ext>
                  </a:extLst>
                </a:gridCol>
                <a:gridCol w="607841">
                  <a:extLst>
                    <a:ext uri="{9D8B030D-6E8A-4147-A177-3AD203B41FA5}">
                      <a16:colId xmlns:a16="http://schemas.microsoft.com/office/drawing/2014/main" val="4203214618"/>
                    </a:ext>
                  </a:extLst>
                </a:gridCol>
              </a:tblGrid>
              <a:tr h="370840">
                <a:tc>
                  <a:txBody>
                    <a:bodyPr/>
                    <a:lstStyle/>
                    <a:p>
                      <a:pPr algn="ctr"/>
                      <a:r>
                        <a:rPr lang="en-US" sz="1800" b="0" dirty="0">
                          <a:solidFill>
                            <a:schemeClr val="tx1"/>
                          </a:solidFill>
                          <a:latin typeface="+mj-lt"/>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dirty="0">
                          <a:solidFill>
                            <a:schemeClr val="tx1"/>
                          </a:solidFill>
                          <a:latin typeface="+mj-lt"/>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dirty="0">
                          <a:solidFill>
                            <a:schemeClr val="tx1"/>
                          </a:solidFill>
                          <a:latin typeface="+mj-lt"/>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23834799"/>
                  </a:ext>
                </a:extLst>
              </a:tr>
            </a:tbl>
          </a:graphicData>
        </a:graphic>
      </p:graphicFrame>
      <p:graphicFrame>
        <p:nvGraphicFramePr>
          <p:cNvPr id="129" name="Table 9">
            <a:extLst>
              <a:ext uri="{FF2B5EF4-FFF2-40B4-BE49-F238E27FC236}">
                <a16:creationId xmlns:a16="http://schemas.microsoft.com/office/drawing/2014/main" id="{57786188-AB4F-C147-8063-449874DE1D7D}"/>
              </a:ext>
            </a:extLst>
          </p:cNvPr>
          <p:cNvGraphicFramePr>
            <a:graphicFrameLocks noGrp="1"/>
          </p:cNvGraphicFramePr>
          <p:nvPr>
            <p:extLst>
              <p:ext uri="{D42A27DB-BD31-4B8C-83A1-F6EECF244321}">
                <p14:modId xmlns:p14="http://schemas.microsoft.com/office/powerpoint/2010/main" val="2023442601"/>
              </p:ext>
            </p:extLst>
          </p:nvPr>
        </p:nvGraphicFramePr>
        <p:xfrm>
          <a:off x="9235176" y="1821565"/>
          <a:ext cx="1823523" cy="370840"/>
        </p:xfrm>
        <a:graphic>
          <a:graphicData uri="http://schemas.openxmlformats.org/drawingml/2006/table">
            <a:tbl>
              <a:tblPr firstRow="1" bandRow="1">
                <a:tableStyleId>{5C22544A-7EE6-4342-B048-85BDC9FD1C3A}</a:tableStyleId>
              </a:tblPr>
              <a:tblGrid>
                <a:gridCol w="607841">
                  <a:extLst>
                    <a:ext uri="{9D8B030D-6E8A-4147-A177-3AD203B41FA5}">
                      <a16:colId xmlns:a16="http://schemas.microsoft.com/office/drawing/2014/main" val="182564944"/>
                    </a:ext>
                  </a:extLst>
                </a:gridCol>
                <a:gridCol w="607841">
                  <a:extLst>
                    <a:ext uri="{9D8B030D-6E8A-4147-A177-3AD203B41FA5}">
                      <a16:colId xmlns:a16="http://schemas.microsoft.com/office/drawing/2014/main" val="3174097790"/>
                    </a:ext>
                  </a:extLst>
                </a:gridCol>
                <a:gridCol w="607841">
                  <a:extLst>
                    <a:ext uri="{9D8B030D-6E8A-4147-A177-3AD203B41FA5}">
                      <a16:colId xmlns:a16="http://schemas.microsoft.com/office/drawing/2014/main" val="4203214618"/>
                    </a:ext>
                  </a:extLst>
                </a:gridCol>
              </a:tblGrid>
              <a:tr h="370840">
                <a:tc>
                  <a:txBody>
                    <a:bodyPr/>
                    <a:lstStyle/>
                    <a:p>
                      <a:pPr algn="ctr"/>
                      <a:r>
                        <a:rPr lang="en-US" sz="1800" b="0" dirty="0">
                          <a:solidFill>
                            <a:schemeClr val="tx1"/>
                          </a:solidFill>
                          <a:latin typeface="+mj-lt"/>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dirty="0">
                          <a:solidFill>
                            <a:schemeClr val="tx1"/>
                          </a:solidFill>
                          <a:latin typeface="+mj-lt"/>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dirty="0">
                          <a:solidFill>
                            <a:schemeClr val="tx1"/>
                          </a:solidFill>
                          <a:latin typeface="+mj-lt"/>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23834799"/>
                  </a:ext>
                </a:extLst>
              </a:tr>
            </a:tbl>
          </a:graphicData>
        </a:graphic>
      </p:graphicFrame>
      <p:graphicFrame>
        <p:nvGraphicFramePr>
          <p:cNvPr id="130" name="Table 9">
            <a:extLst>
              <a:ext uri="{FF2B5EF4-FFF2-40B4-BE49-F238E27FC236}">
                <a16:creationId xmlns:a16="http://schemas.microsoft.com/office/drawing/2014/main" id="{EA3F9AF5-2D2B-F34B-8C80-C15757CB4FC7}"/>
              </a:ext>
            </a:extLst>
          </p:cNvPr>
          <p:cNvGraphicFramePr>
            <a:graphicFrameLocks noGrp="1"/>
          </p:cNvGraphicFramePr>
          <p:nvPr>
            <p:extLst>
              <p:ext uri="{D42A27DB-BD31-4B8C-83A1-F6EECF244321}">
                <p14:modId xmlns:p14="http://schemas.microsoft.com/office/powerpoint/2010/main" val="802562671"/>
              </p:ext>
            </p:extLst>
          </p:nvPr>
        </p:nvGraphicFramePr>
        <p:xfrm>
          <a:off x="9241577" y="2547893"/>
          <a:ext cx="1823523" cy="370840"/>
        </p:xfrm>
        <a:graphic>
          <a:graphicData uri="http://schemas.openxmlformats.org/drawingml/2006/table">
            <a:tbl>
              <a:tblPr firstRow="1" bandRow="1">
                <a:tableStyleId>{5C22544A-7EE6-4342-B048-85BDC9FD1C3A}</a:tableStyleId>
              </a:tblPr>
              <a:tblGrid>
                <a:gridCol w="607841">
                  <a:extLst>
                    <a:ext uri="{9D8B030D-6E8A-4147-A177-3AD203B41FA5}">
                      <a16:colId xmlns:a16="http://schemas.microsoft.com/office/drawing/2014/main" val="182564944"/>
                    </a:ext>
                  </a:extLst>
                </a:gridCol>
                <a:gridCol w="607841">
                  <a:extLst>
                    <a:ext uri="{9D8B030D-6E8A-4147-A177-3AD203B41FA5}">
                      <a16:colId xmlns:a16="http://schemas.microsoft.com/office/drawing/2014/main" val="3174097790"/>
                    </a:ext>
                  </a:extLst>
                </a:gridCol>
                <a:gridCol w="607841">
                  <a:extLst>
                    <a:ext uri="{9D8B030D-6E8A-4147-A177-3AD203B41FA5}">
                      <a16:colId xmlns:a16="http://schemas.microsoft.com/office/drawing/2014/main" val="4203214618"/>
                    </a:ext>
                  </a:extLst>
                </a:gridCol>
              </a:tblGrid>
              <a:tr h="370840">
                <a:tc>
                  <a:txBody>
                    <a:bodyPr/>
                    <a:lstStyle/>
                    <a:p>
                      <a:pPr algn="ctr"/>
                      <a:r>
                        <a:rPr lang="en-US" sz="1800" b="0" dirty="0">
                          <a:solidFill>
                            <a:schemeClr val="tx1"/>
                          </a:solidFill>
                          <a:latin typeface="+mj-lt"/>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dirty="0">
                          <a:solidFill>
                            <a:schemeClr val="tx1"/>
                          </a:solidFill>
                          <a:latin typeface="+mj-lt"/>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dirty="0">
                          <a:solidFill>
                            <a:schemeClr val="tx1"/>
                          </a:solidFill>
                          <a:latin typeface="+mj-lt"/>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23834799"/>
                  </a:ext>
                </a:extLst>
              </a:tr>
            </a:tbl>
          </a:graphicData>
        </a:graphic>
      </p:graphicFrame>
      <p:graphicFrame>
        <p:nvGraphicFramePr>
          <p:cNvPr id="131" name="Table 9">
            <a:extLst>
              <a:ext uri="{FF2B5EF4-FFF2-40B4-BE49-F238E27FC236}">
                <a16:creationId xmlns:a16="http://schemas.microsoft.com/office/drawing/2014/main" id="{CC2E9791-E78D-0445-B9BB-CAC80F5CEE94}"/>
              </a:ext>
            </a:extLst>
          </p:cNvPr>
          <p:cNvGraphicFramePr>
            <a:graphicFrameLocks noGrp="1"/>
          </p:cNvGraphicFramePr>
          <p:nvPr>
            <p:extLst>
              <p:ext uri="{D42A27DB-BD31-4B8C-83A1-F6EECF244321}">
                <p14:modId xmlns:p14="http://schemas.microsoft.com/office/powerpoint/2010/main" val="1404303638"/>
              </p:ext>
            </p:extLst>
          </p:nvPr>
        </p:nvGraphicFramePr>
        <p:xfrm>
          <a:off x="9241577" y="3262924"/>
          <a:ext cx="1823523" cy="370840"/>
        </p:xfrm>
        <a:graphic>
          <a:graphicData uri="http://schemas.openxmlformats.org/drawingml/2006/table">
            <a:tbl>
              <a:tblPr firstRow="1" bandRow="1">
                <a:tableStyleId>{5C22544A-7EE6-4342-B048-85BDC9FD1C3A}</a:tableStyleId>
              </a:tblPr>
              <a:tblGrid>
                <a:gridCol w="607841">
                  <a:extLst>
                    <a:ext uri="{9D8B030D-6E8A-4147-A177-3AD203B41FA5}">
                      <a16:colId xmlns:a16="http://schemas.microsoft.com/office/drawing/2014/main" val="182564944"/>
                    </a:ext>
                  </a:extLst>
                </a:gridCol>
                <a:gridCol w="607841">
                  <a:extLst>
                    <a:ext uri="{9D8B030D-6E8A-4147-A177-3AD203B41FA5}">
                      <a16:colId xmlns:a16="http://schemas.microsoft.com/office/drawing/2014/main" val="3174097790"/>
                    </a:ext>
                  </a:extLst>
                </a:gridCol>
                <a:gridCol w="607841">
                  <a:extLst>
                    <a:ext uri="{9D8B030D-6E8A-4147-A177-3AD203B41FA5}">
                      <a16:colId xmlns:a16="http://schemas.microsoft.com/office/drawing/2014/main" val="4203214618"/>
                    </a:ext>
                  </a:extLst>
                </a:gridCol>
              </a:tblGrid>
              <a:tr h="370840">
                <a:tc>
                  <a:txBody>
                    <a:bodyPr/>
                    <a:lstStyle/>
                    <a:p>
                      <a:pPr algn="ctr"/>
                      <a:r>
                        <a:rPr lang="en-US" sz="1800" b="0" dirty="0">
                          <a:solidFill>
                            <a:schemeClr val="tx1"/>
                          </a:solidFill>
                          <a:latin typeface="+mj-lt"/>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dirty="0">
                          <a:solidFill>
                            <a:schemeClr val="tx1"/>
                          </a:solidFill>
                          <a:latin typeface="+mj-lt"/>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dirty="0">
                          <a:solidFill>
                            <a:schemeClr val="tx1"/>
                          </a:solidFill>
                          <a:latin typeface="+mj-lt"/>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23834799"/>
                  </a:ext>
                </a:extLst>
              </a:tr>
            </a:tbl>
          </a:graphicData>
        </a:graphic>
      </p:graphicFrame>
      <p:graphicFrame>
        <p:nvGraphicFramePr>
          <p:cNvPr id="132" name="Table 9">
            <a:extLst>
              <a:ext uri="{FF2B5EF4-FFF2-40B4-BE49-F238E27FC236}">
                <a16:creationId xmlns:a16="http://schemas.microsoft.com/office/drawing/2014/main" id="{CEBF739D-3FB9-1F4D-A662-3FF350322D22}"/>
              </a:ext>
            </a:extLst>
          </p:cNvPr>
          <p:cNvGraphicFramePr>
            <a:graphicFrameLocks noGrp="1"/>
          </p:cNvGraphicFramePr>
          <p:nvPr>
            <p:extLst>
              <p:ext uri="{D42A27DB-BD31-4B8C-83A1-F6EECF244321}">
                <p14:modId xmlns:p14="http://schemas.microsoft.com/office/powerpoint/2010/main" val="3181724252"/>
              </p:ext>
            </p:extLst>
          </p:nvPr>
        </p:nvGraphicFramePr>
        <p:xfrm>
          <a:off x="9235175" y="4004364"/>
          <a:ext cx="1823523" cy="370840"/>
        </p:xfrm>
        <a:graphic>
          <a:graphicData uri="http://schemas.openxmlformats.org/drawingml/2006/table">
            <a:tbl>
              <a:tblPr firstRow="1" bandRow="1">
                <a:tableStyleId>{5C22544A-7EE6-4342-B048-85BDC9FD1C3A}</a:tableStyleId>
              </a:tblPr>
              <a:tblGrid>
                <a:gridCol w="607841">
                  <a:extLst>
                    <a:ext uri="{9D8B030D-6E8A-4147-A177-3AD203B41FA5}">
                      <a16:colId xmlns:a16="http://schemas.microsoft.com/office/drawing/2014/main" val="182564944"/>
                    </a:ext>
                  </a:extLst>
                </a:gridCol>
                <a:gridCol w="607841">
                  <a:extLst>
                    <a:ext uri="{9D8B030D-6E8A-4147-A177-3AD203B41FA5}">
                      <a16:colId xmlns:a16="http://schemas.microsoft.com/office/drawing/2014/main" val="3174097790"/>
                    </a:ext>
                  </a:extLst>
                </a:gridCol>
                <a:gridCol w="607841">
                  <a:extLst>
                    <a:ext uri="{9D8B030D-6E8A-4147-A177-3AD203B41FA5}">
                      <a16:colId xmlns:a16="http://schemas.microsoft.com/office/drawing/2014/main" val="4203214618"/>
                    </a:ext>
                  </a:extLst>
                </a:gridCol>
              </a:tblGrid>
              <a:tr h="370840">
                <a:tc>
                  <a:txBody>
                    <a:bodyPr/>
                    <a:lstStyle/>
                    <a:p>
                      <a:pPr algn="ctr"/>
                      <a:r>
                        <a:rPr lang="en-US" sz="1800" b="0" dirty="0">
                          <a:solidFill>
                            <a:schemeClr val="tx1"/>
                          </a:solidFill>
                          <a:latin typeface="+mj-lt"/>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dirty="0">
                          <a:solidFill>
                            <a:schemeClr val="tx1"/>
                          </a:solidFill>
                          <a:latin typeface="+mj-lt"/>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dirty="0">
                          <a:solidFill>
                            <a:schemeClr val="tx1"/>
                          </a:solidFill>
                          <a:latin typeface="+mj-lt"/>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23834799"/>
                  </a:ext>
                </a:extLst>
              </a:tr>
            </a:tbl>
          </a:graphicData>
        </a:graphic>
      </p:graphicFrame>
      <p:graphicFrame>
        <p:nvGraphicFramePr>
          <p:cNvPr id="133" name="Table 9">
            <a:extLst>
              <a:ext uri="{FF2B5EF4-FFF2-40B4-BE49-F238E27FC236}">
                <a16:creationId xmlns:a16="http://schemas.microsoft.com/office/drawing/2014/main" id="{4D1D41D0-B843-2649-B8B8-77CB39792A8B}"/>
              </a:ext>
            </a:extLst>
          </p:cNvPr>
          <p:cNvGraphicFramePr>
            <a:graphicFrameLocks noGrp="1"/>
          </p:cNvGraphicFramePr>
          <p:nvPr>
            <p:extLst>
              <p:ext uri="{D42A27DB-BD31-4B8C-83A1-F6EECF244321}">
                <p14:modId xmlns:p14="http://schemas.microsoft.com/office/powerpoint/2010/main" val="2573837905"/>
              </p:ext>
            </p:extLst>
          </p:nvPr>
        </p:nvGraphicFramePr>
        <p:xfrm>
          <a:off x="9241577" y="4688624"/>
          <a:ext cx="1823523" cy="370840"/>
        </p:xfrm>
        <a:graphic>
          <a:graphicData uri="http://schemas.openxmlformats.org/drawingml/2006/table">
            <a:tbl>
              <a:tblPr firstRow="1" bandRow="1">
                <a:tableStyleId>{5C22544A-7EE6-4342-B048-85BDC9FD1C3A}</a:tableStyleId>
              </a:tblPr>
              <a:tblGrid>
                <a:gridCol w="607841">
                  <a:extLst>
                    <a:ext uri="{9D8B030D-6E8A-4147-A177-3AD203B41FA5}">
                      <a16:colId xmlns:a16="http://schemas.microsoft.com/office/drawing/2014/main" val="182564944"/>
                    </a:ext>
                  </a:extLst>
                </a:gridCol>
                <a:gridCol w="607841">
                  <a:extLst>
                    <a:ext uri="{9D8B030D-6E8A-4147-A177-3AD203B41FA5}">
                      <a16:colId xmlns:a16="http://schemas.microsoft.com/office/drawing/2014/main" val="3174097790"/>
                    </a:ext>
                  </a:extLst>
                </a:gridCol>
                <a:gridCol w="607841">
                  <a:extLst>
                    <a:ext uri="{9D8B030D-6E8A-4147-A177-3AD203B41FA5}">
                      <a16:colId xmlns:a16="http://schemas.microsoft.com/office/drawing/2014/main" val="4203214618"/>
                    </a:ext>
                  </a:extLst>
                </a:gridCol>
              </a:tblGrid>
              <a:tr h="370840">
                <a:tc>
                  <a:txBody>
                    <a:bodyPr/>
                    <a:lstStyle/>
                    <a:p>
                      <a:pPr algn="ctr"/>
                      <a:r>
                        <a:rPr lang="en-US" sz="1800" b="0" dirty="0">
                          <a:solidFill>
                            <a:schemeClr val="tx1"/>
                          </a:solidFill>
                          <a:latin typeface="+mj-lt"/>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dirty="0">
                          <a:solidFill>
                            <a:schemeClr val="tx1"/>
                          </a:solidFill>
                          <a:latin typeface="+mj-lt"/>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dirty="0">
                          <a:solidFill>
                            <a:schemeClr val="tx1"/>
                          </a:solidFill>
                          <a:latin typeface="+mj-lt"/>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23834799"/>
                  </a:ext>
                </a:extLst>
              </a:tr>
            </a:tbl>
          </a:graphicData>
        </a:graphic>
      </p:graphicFrame>
      <p:graphicFrame>
        <p:nvGraphicFramePr>
          <p:cNvPr id="134" name="Table 9">
            <a:extLst>
              <a:ext uri="{FF2B5EF4-FFF2-40B4-BE49-F238E27FC236}">
                <a16:creationId xmlns:a16="http://schemas.microsoft.com/office/drawing/2014/main" id="{152DB8B8-EE7D-3D45-82F3-87FE127C8E46}"/>
              </a:ext>
            </a:extLst>
          </p:cNvPr>
          <p:cNvGraphicFramePr>
            <a:graphicFrameLocks noGrp="1"/>
          </p:cNvGraphicFramePr>
          <p:nvPr>
            <p:extLst>
              <p:ext uri="{D42A27DB-BD31-4B8C-83A1-F6EECF244321}">
                <p14:modId xmlns:p14="http://schemas.microsoft.com/office/powerpoint/2010/main" val="2929592502"/>
              </p:ext>
            </p:extLst>
          </p:nvPr>
        </p:nvGraphicFramePr>
        <p:xfrm>
          <a:off x="9241577" y="5372884"/>
          <a:ext cx="1823523" cy="370840"/>
        </p:xfrm>
        <a:graphic>
          <a:graphicData uri="http://schemas.openxmlformats.org/drawingml/2006/table">
            <a:tbl>
              <a:tblPr firstRow="1" bandRow="1">
                <a:tableStyleId>{5C22544A-7EE6-4342-B048-85BDC9FD1C3A}</a:tableStyleId>
              </a:tblPr>
              <a:tblGrid>
                <a:gridCol w="607841">
                  <a:extLst>
                    <a:ext uri="{9D8B030D-6E8A-4147-A177-3AD203B41FA5}">
                      <a16:colId xmlns:a16="http://schemas.microsoft.com/office/drawing/2014/main" val="182564944"/>
                    </a:ext>
                  </a:extLst>
                </a:gridCol>
                <a:gridCol w="607841">
                  <a:extLst>
                    <a:ext uri="{9D8B030D-6E8A-4147-A177-3AD203B41FA5}">
                      <a16:colId xmlns:a16="http://schemas.microsoft.com/office/drawing/2014/main" val="3174097790"/>
                    </a:ext>
                  </a:extLst>
                </a:gridCol>
                <a:gridCol w="607841">
                  <a:extLst>
                    <a:ext uri="{9D8B030D-6E8A-4147-A177-3AD203B41FA5}">
                      <a16:colId xmlns:a16="http://schemas.microsoft.com/office/drawing/2014/main" val="4203214618"/>
                    </a:ext>
                  </a:extLst>
                </a:gridCol>
              </a:tblGrid>
              <a:tr h="370840">
                <a:tc>
                  <a:txBody>
                    <a:bodyPr/>
                    <a:lstStyle/>
                    <a:p>
                      <a:pPr algn="ctr"/>
                      <a:r>
                        <a:rPr lang="en-US" sz="1800" b="0" dirty="0">
                          <a:solidFill>
                            <a:schemeClr val="tx1"/>
                          </a:solidFill>
                          <a:latin typeface="+mj-lt"/>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dirty="0">
                          <a:solidFill>
                            <a:schemeClr val="tx1"/>
                          </a:solidFill>
                          <a:latin typeface="+mj-lt"/>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dirty="0">
                          <a:solidFill>
                            <a:schemeClr val="tx1"/>
                          </a:solidFill>
                          <a:latin typeface="+mj-lt"/>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23834799"/>
                  </a:ext>
                </a:extLst>
              </a:tr>
            </a:tbl>
          </a:graphicData>
        </a:graphic>
      </p:graphicFrame>
      <p:graphicFrame>
        <p:nvGraphicFramePr>
          <p:cNvPr id="135" name="Table 9">
            <a:extLst>
              <a:ext uri="{FF2B5EF4-FFF2-40B4-BE49-F238E27FC236}">
                <a16:creationId xmlns:a16="http://schemas.microsoft.com/office/drawing/2014/main" id="{50122CB5-A640-904F-B39C-C25F8AA6EC5E}"/>
              </a:ext>
            </a:extLst>
          </p:cNvPr>
          <p:cNvGraphicFramePr>
            <a:graphicFrameLocks noGrp="1"/>
          </p:cNvGraphicFramePr>
          <p:nvPr>
            <p:extLst>
              <p:ext uri="{D42A27DB-BD31-4B8C-83A1-F6EECF244321}">
                <p14:modId xmlns:p14="http://schemas.microsoft.com/office/powerpoint/2010/main" val="3473575003"/>
              </p:ext>
            </p:extLst>
          </p:nvPr>
        </p:nvGraphicFramePr>
        <p:xfrm>
          <a:off x="9241577" y="5961940"/>
          <a:ext cx="1823523" cy="370840"/>
        </p:xfrm>
        <a:graphic>
          <a:graphicData uri="http://schemas.openxmlformats.org/drawingml/2006/table">
            <a:tbl>
              <a:tblPr firstRow="1" bandRow="1">
                <a:tableStyleId>{5C22544A-7EE6-4342-B048-85BDC9FD1C3A}</a:tableStyleId>
              </a:tblPr>
              <a:tblGrid>
                <a:gridCol w="607841">
                  <a:extLst>
                    <a:ext uri="{9D8B030D-6E8A-4147-A177-3AD203B41FA5}">
                      <a16:colId xmlns:a16="http://schemas.microsoft.com/office/drawing/2014/main" val="182564944"/>
                    </a:ext>
                  </a:extLst>
                </a:gridCol>
                <a:gridCol w="607841">
                  <a:extLst>
                    <a:ext uri="{9D8B030D-6E8A-4147-A177-3AD203B41FA5}">
                      <a16:colId xmlns:a16="http://schemas.microsoft.com/office/drawing/2014/main" val="3174097790"/>
                    </a:ext>
                  </a:extLst>
                </a:gridCol>
                <a:gridCol w="607841">
                  <a:extLst>
                    <a:ext uri="{9D8B030D-6E8A-4147-A177-3AD203B41FA5}">
                      <a16:colId xmlns:a16="http://schemas.microsoft.com/office/drawing/2014/main" val="4203214618"/>
                    </a:ext>
                  </a:extLst>
                </a:gridCol>
              </a:tblGrid>
              <a:tr h="370840">
                <a:tc>
                  <a:txBody>
                    <a:bodyPr/>
                    <a:lstStyle/>
                    <a:p>
                      <a:pPr algn="ctr"/>
                      <a:r>
                        <a:rPr lang="en-US" sz="1800" b="0" dirty="0">
                          <a:solidFill>
                            <a:schemeClr val="tx1"/>
                          </a:solidFill>
                          <a:latin typeface="+mj-lt"/>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dirty="0">
                          <a:solidFill>
                            <a:schemeClr val="tx1"/>
                          </a:solidFill>
                          <a:latin typeface="+mj-lt"/>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dirty="0">
                          <a:solidFill>
                            <a:schemeClr val="tx1"/>
                          </a:solidFill>
                          <a:latin typeface="+mj-lt"/>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23834799"/>
                  </a:ext>
                </a:extLst>
              </a:tr>
            </a:tbl>
          </a:graphicData>
        </a:graphic>
      </p:graphicFrame>
      <p:sp>
        <p:nvSpPr>
          <p:cNvPr id="11" name="TextBox 10">
            <a:extLst>
              <a:ext uri="{FF2B5EF4-FFF2-40B4-BE49-F238E27FC236}">
                <a16:creationId xmlns:a16="http://schemas.microsoft.com/office/drawing/2014/main" id="{BBB79DC4-662F-DC4C-9C35-7A4F6477F71C}"/>
              </a:ext>
            </a:extLst>
          </p:cNvPr>
          <p:cNvSpPr txBox="1"/>
          <p:nvPr/>
        </p:nvSpPr>
        <p:spPr>
          <a:xfrm>
            <a:off x="8720668" y="1014584"/>
            <a:ext cx="641267" cy="369332"/>
          </a:xfrm>
          <a:prstGeom prst="rect">
            <a:avLst/>
          </a:prstGeom>
          <a:noFill/>
        </p:spPr>
        <p:txBody>
          <a:bodyPr wrap="square" rtlCol="0">
            <a:spAutoFit/>
          </a:bodyPr>
          <a:lstStyle/>
          <a:p>
            <a:r>
              <a:rPr lang="en-US" dirty="0"/>
              <a:t>B</a:t>
            </a:r>
            <a:r>
              <a:rPr lang="en-US" baseline="-25000" dirty="0"/>
              <a:t>f</a:t>
            </a:r>
            <a:r>
              <a:rPr lang="en-US" dirty="0"/>
              <a:t> = </a:t>
            </a:r>
          </a:p>
        </p:txBody>
      </p:sp>
      <p:sp>
        <p:nvSpPr>
          <p:cNvPr id="136" name="TextBox 135">
            <a:extLst>
              <a:ext uri="{FF2B5EF4-FFF2-40B4-BE49-F238E27FC236}">
                <a16:creationId xmlns:a16="http://schemas.microsoft.com/office/drawing/2014/main" id="{B75653FD-5A43-424E-9FCC-87D1440DB595}"/>
              </a:ext>
            </a:extLst>
          </p:cNvPr>
          <p:cNvSpPr txBox="1"/>
          <p:nvPr/>
        </p:nvSpPr>
        <p:spPr>
          <a:xfrm>
            <a:off x="8719825" y="1795117"/>
            <a:ext cx="641267" cy="369332"/>
          </a:xfrm>
          <a:prstGeom prst="rect">
            <a:avLst/>
          </a:prstGeom>
          <a:noFill/>
        </p:spPr>
        <p:txBody>
          <a:bodyPr wrap="square" rtlCol="0">
            <a:spAutoFit/>
          </a:bodyPr>
          <a:lstStyle/>
          <a:p>
            <a:r>
              <a:rPr lang="en-US" dirty="0"/>
              <a:t>B</a:t>
            </a:r>
            <a:r>
              <a:rPr lang="en-US" baseline="-25000" dirty="0"/>
              <a:t>f</a:t>
            </a:r>
            <a:r>
              <a:rPr lang="en-US" dirty="0"/>
              <a:t> = </a:t>
            </a:r>
          </a:p>
        </p:txBody>
      </p:sp>
      <p:sp>
        <p:nvSpPr>
          <p:cNvPr id="137" name="TextBox 136">
            <a:extLst>
              <a:ext uri="{FF2B5EF4-FFF2-40B4-BE49-F238E27FC236}">
                <a16:creationId xmlns:a16="http://schemas.microsoft.com/office/drawing/2014/main" id="{059BCD19-7077-F346-A4E9-7CB5853E449F}"/>
              </a:ext>
            </a:extLst>
          </p:cNvPr>
          <p:cNvSpPr txBox="1"/>
          <p:nvPr/>
        </p:nvSpPr>
        <p:spPr>
          <a:xfrm>
            <a:off x="8743575" y="2580172"/>
            <a:ext cx="641267" cy="369332"/>
          </a:xfrm>
          <a:prstGeom prst="rect">
            <a:avLst/>
          </a:prstGeom>
          <a:noFill/>
        </p:spPr>
        <p:txBody>
          <a:bodyPr wrap="square" rtlCol="0">
            <a:spAutoFit/>
          </a:bodyPr>
          <a:lstStyle/>
          <a:p>
            <a:r>
              <a:rPr lang="en-US" dirty="0"/>
              <a:t>B</a:t>
            </a:r>
            <a:r>
              <a:rPr lang="en-US" baseline="-25000" dirty="0"/>
              <a:t>f</a:t>
            </a:r>
            <a:r>
              <a:rPr lang="en-US" dirty="0"/>
              <a:t> = </a:t>
            </a:r>
          </a:p>
        </p:txBody>
      </p:sp>
      <p:sp>
        <p:nvSpPr>
          <p:cNvPr id="138" name="TextBox 137">
            <a:extLst>
              <a:ext uri="{FF2B5EF4-FFF2-40B4-BE49-F238E27FC236}">
                <a16:creationId xmlns:a16="http://schemas.microsoft.com/office/drawing/2014/main" id="{179B563C-74F1-934E-943A-FBECA5CBFBCC}"/>
              </a:ext>
            </a:extLst>
          </p:cNvPr>
          <p:cNvSpPr txBox="1"/>
          <p:nvPr/>
        </p:nvSpPr>
        <p:spPr>
          <a:xfrm>
            <a:off x="8719824" y="3292438"/>
            <a:ext cx="641267" cy="369332"/>
          </a:xfrm>
          <a:prstGeom prst="rect">
            <a:avLst/>
          </a:prstGeom>
          <a:noFill/>
        </p:spPr>
        <p:txBody>
          <a:bodyPr wrap="square" rtlCol="0">
            <a:spAutoFit/>
          </a:bodyPr>
          <a:lstStyle/>
          <a:p>
            <a:r>
              <a:rPr lang="en-US" dirty="0"/>
              <a:t>B</a:t>
            </a:r>
            <a:r>
              <a:rPr lang="en-US" baseline="-25000" dirty="0"/>
              <a:t>f</a:t>
            </a:r>
            <a:r>
              <a:rPr lang="en-US" dirty="0"/>
              <a:t> = </a:t>
            </a:r>
          </a:p>
        </p:txBody>
      </p:sp>
      <p:sp>
        <p:nvSpPr>
          <p:cNvPr id="139" name="TextBox 138">
            <a:extLst>
              <a:ext uri="{FF2B5EF4-FFF2-40B4-BE49-F238E27FC236}">
                <a16:creationId xmlns:a16="http://schemas.microsoft.com/office/drawing/2014/main" id="{941B9A4D-8204-F34D-87D6-3D4E3C5A9F32}"/>
              </a:ext>
            </a:extLst>
          </p:cNvPr>
          <p:cNvSpPr txBox="1"/>
          <p:nvPr/>
        </p:nvSpPr>
        <p:spPr>
          <a:xfrm>
            <a:off x="8687534" y="4005118"/>
            <a:ext cx="641267" cy="369332"/>
          </a:xfrm>
          <a:prstGeom prst="rect">
            <a:avLst/>
          </a:prstGeom>
          <a:noFill/>
        </p:spPr>
        <p:txBody>
          <a:bodyPr wrap="square" rtlCol="0">
            <a:spAutoFit/>
          </a:bodyPr>
          <a:lstStyle/>
          <a:p>
            <a:r>
              <a:rPr lang="en-US" dirty="0"/>
              <a:t>B</a:t>
            </a:r>
            <a:r>
              <a:rPr lang="en-US" baseline="-25000" dirty="0"/>
              <a:t>f</a:t>
            </a:r>
            <a:r>
              <a:rPr lang="en-US" dirty="0"/>
              <a:t> = </a:t>
            </a:r>
          </a:p>
        </p:txBody>
      </p:sp>
      <p:sp>
        <p:nvSpPr>
          <p:cNvPr id="140" name="TextBox 139">
            <a:extLst>
              <a:ext uri="{FF2B5EF4-FFF2-40B4-BE49-F238E27FC236}">
                <a16:creationId xmlns:a16="http://schemas.microsoft.com/office/drawing/2014/main" id="{022E9090-1AC6-E34A-8D57-2367EB438BE1}"/>
              </a:ext>
            </a:extLst>
          </p:cNvPr>
          <p:cNvSpPr txBox="1"/>
          <p:nvPr/>
        </p:nvSpPr>
        <p:spPr>
          <a:xfrm>
            <a:off x="8686772" y="4660025"/>
            <a:ext cx="641267" cy="369332"/>
          </a:xfrm>
          <a:prstGeom prst="rect">
            <a:avLst/>
          </a:prstGeom>
          <a:noFill/>
        </p:spPr>
        <p:txBody>
          <a:bodyPr wrap="square" rtlCol="0">
            <a:spAutoFit/>
          </a:bodyPr>
          <a:lstStyle/>
          <a:p>
            <a:r>
              <a:rPr lang="en-US" dirty="0"/>
              <a:t>B</a:t>
            </a:r>
            <a:r>
              <a:rPr lang="en-US" baseline="-25000" dirty="0"/>
              <a:t>f</a:t>
            </a:r>
            <a:r>
              <a:rPr lang="en-US" dirty="0"/>
              <a:t> = </a:t>
            </a:r>
          </a:p>
        </p:txBody>
      </p:sp>
      <p:sp>
        <p:nvSpPr>
          <p:cNvPr id="141" name="TextBox 140">
            <a:extLst>
              <a:ext uri="{FF2B5EF4-FFF2-40B4-BE49-F238E27FC236}">
                <a16:creationId xmlns:a16="http://schemas.microsoft.com/office/drawing/2014/main" id="{F4EE2D97-556E-6D4F-9D75-28C1FE572278}"/>
              </a:ext>
            </a:extLst>
          </p:cNvPr>
          <p:cNvSpPr txBox="1"/>
          <p:nvPr/>
        </p:nvSpPr>
        <p:spPr>
          <a:xfrm>
            <a:off x="8660489" y="5386588"/>
            <a:ext cx="641267" cy="369332"/>
          </a:xfrm>
          <a:prstGeom prst="rect">
            <a:avLst/>
          </a:prstGeom>
          <a:noFill/>
        </p:spPr>
        <p:txBody>
          <a:bodyPr wrap="square" rtlCol="0">
            <a:spAutoFit/>
          </a:bodyPr>
          <a:lstStyle/>
          <a:p>
            <a:r>
              <a:rPr lang="en-US" dirty="0"/>
              <a:t>B</a:t>
            </a:r>
            <a:r>
              <a:rPr lang="en-US" baseline="-25000" dirty="0"/>
              <a:t>f</a:t>
            </a:r>
            <a:r>
              <a:rPr lang="en-US" dirty="0"/>
              <a:t> = </a:t>
            </a:r>
          </a:p>
        </p:txBody>
      </p:sp>
      <p:sp>
        <p:nvSpPr>
          <p:cNvPr id="142" name="TextBox 141">
            <a:extLst>
              <a:ext uri="{FF2B5EF4-FFF2-40B4-BE49-F238E27FC236}">
                <a16:creationId xmlns:a16="http://schemas.microsoft.com/office/drawing/2014/main" id="{4C1338E8-4E04-DB4E-B806-AE43EDF4EC92}"/>
              </a:ext>
            </a:extLst>
          </p:cNvPr>
          <p:cNvSpPr txBox="1"/>
          <p:nvPr/>
        </p:nvSpPr>
        <p:spPr>
          <a:xfrm>
            <a:off x="8627404" y="5971344"/>
            <a:ext cx="641267" cy="369332"/>
          </a:xfrm>
          <a:prstGeom prst="rect">
            <a:avLst/>
          </a:prstGeom>
          <a:noFill/>
        </p:spPr>
        <p:txBody>
          <a:bodyPr wrap="square" rtlCol="0">
            <a:spAutoFit/>
          </a:bodyPr>
          <a:lstStyle/>
          <a:p>
            <a:r>
              <a:rPr lang="en-US" dirty="0"/>
              <a:t>B</a:t>
            </a:r>
            <a:r>
              <a:rPr lang="en-US" baseline="-25000" dirty="0"/>
              <a:t>f</a:t>
            </a:r>
            <a:r>
              <a:rPr lang="en-US" dirty="0"/>
              <a:t> = </a:t>
            </a:r>
          </a:p>
        </p:txBody>
      </p:sp>
    </p:spTree>
    <p:extLst>
      <p:ext uri="{BB962C8B-B14F-4D97-AF65-F5344CB8AC3E}">
        <p14:creationId xmlns:p14="http://schemas.microsoft.com/office/powerpoint/2010/main" val="3912982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3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3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2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2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3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38"/>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71"/>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72"/>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13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39"/>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73"/>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74"/>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133"/>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140"/>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64"/>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67"/>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134"/>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141"/>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116"/>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119"/>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135"/>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1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p:bldP spid="136" grpId="0"/>
      <p:bldP spid="137" grpId="0"/>
      <p:bldP spid="138" grpId="0"/>
      <p:bldP spid="139" grpId="0"/>
      <p:bldP spid="140" grpId="0"/>
      <p:bldP spid="141" grpId="0"/>
      <p:bldP spid="14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D0D2461-1E1E-044A-B9AC-AF2A5E229F42}"/>
              </a:ext>
            </a:extLst>
          </p:cNvPr>
          <p:cNvSpPr>
            <a:spLocks noGrp="1"/>
          </p:cNvSpPr>
          <p:nvPr>
            <p:ph type="sldNum" sz="quarter" idx="12"/>
          </p:nvPr>
        </p:nvSpPr>
        <p:spPr/>
        <p:txBody>
          <a:bodyPr/>
          <a:lstStyle/>
          <a:p>
            <a:fld id="{030B3B20-CC52-4CD8-891A-1FEA1205BD2C}" type="slidenum">
              <a:rPr lang="en-US" smtClean="0"/>
              <a:pPr/>
              <a:t>7</a:t>
            </a:fld>
            <a:endParaRPr lang="en-US" dirty="0"/>
          </a:p>
        </p:txBody>
      </p:sp>
      <p:grpSp>
        <p:nvGrpSpPr>
          <p:cNvPr id="77" name="Group 76">
            <a:extLst>
              <a:ext uri="{FF2B5EF4-FFF2-40B4-BE49-F238E27FC236}">
                <a16:creationId xmlns:a16="http://schemas.microsoft.com/office/drawing/2014/main" id="{DDF379FF-5AE4-2745-9EAE-EA85DF0F68A5}"/>
              </a:ext>
            </a:extLst>
          </p:cNvPr>
          <p:cNvGrpSpPr/>
          <p:nvPr/>
        </p:nvGrpSpPr>
        <p:grpSpPr>
          <a:xfrm>
            <a:off x="4114800" y="672631"/>
            <a:ext cx="3848100" cy="3072643"/>
            <a:chOff x="4114800" y="672631"/>
            <a:chExt cx="3848100" cy="3072643"/>
          </a:xfrm>
        </p:grpSpPr>
        <p:grpSp>
          <p:nvGrpSpPr>
            <p:cNvPr id="30" name="Group 29">
              <a:extLst>
                <a:ext uri="{FF2B5EF4-FFF2-40B4-BE49-F238E27FC236}">
                  <a16:creationId xmlns:a16="http://schemas.microsoft.com/office/drawing/2014/main" id="{00E69340-8079-074F-8133-FCBEFEB49429}"/>
                </a:ext>
              </a:extLst>
            </p:cNvPr>
            <p:cNvGrpSpPr/>
            <p:nvPr/>
          </p:nvGrpSpPr>
          <p:grpSpPr>
            <a:xfrm>
              <a:off x="5157657" y="1083823"/>
              <a:ext cx="1286195" cy="1409084"/>
              <a:chOff x="1864345" y="2192895"/>
              <a:chExt cx="1286195" cy="1409084"/>
            </a:xfrm>
          </p:grpSpPr>
          <p:grpSp>
            <p:nvGrpSpPr>
              <p:cNvPr id="31" name="Group 30">
                <a:extLst>
                  <a:ext uri="{FF2B5EF4-FFF2-40B4-BE49-F238E27FC236}">
                    <a16:creationId xmlns:a16="http://schemas.microsoft.com/office/drawing/2014/main" id="{EB077B9C-CD3E-B04B-B047-297B4B0EEE84}"/>
                  </a:ext>
                </a:extLst>
              </p:cNvPr>
              <p:cNvGrpSpPr/>
              <p:nvPr/>
            </p:nvGrpSpPr>
            <p:grpSpPr>
              <a:xfrm>
                <a:off x="1864345" y="2192895"/>
                <a:ext cx="1045880" cy="1121923"/>
                <a:chOff x="2387285" y="790080"/>
                <a:chExt cx="1045880" cy="1121923"/>
              </a:xfrm>
            </p:grpSpPr>
            <p:sp>
              <p:nvSpPr>
                <p:cNvPr id="36" name="Decision 35">
                  <a:extLst>
                    <a:ext uri="{FF2B5EF4-FFF2-40B4-BE49-F238E27FC236}">
                      <a16:creationId xmlns:a16="http://schemas.microsoft.com/office/drawing/2014/main" id="{F6396EDF-11B3-7B4A-A826-BBB757AC7F95}"/>
                    </a:ext>
                  </a:extLst>
                </p:cNvPr>
                <p:cNvSpPr/>
                <p:nvPr/>
              </p:nvSpPr>
              <p:spPr>
                <a:xfrm>
                  <a:off x="2773552" y="1425080"/>
                  <a:ext cx="659613" cy="486923"/>
                </a:xfrm>
                <a:prstGeom prst="flowChartDecision">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Straight Arrow Connector 36">
                  <a:extLst>
                    <a:ext uri="{FF2B5EF4-FFF2-40B4-BE49-F238E27FC236}">
                      <a16:creationId xmlns:a16="http://schemas.microsoft.com/office/drawing/2014/main" id="{3B0F7DF3-2D4D-9E47-9A23-5FCF558B3D09}"/>
                    </a:ext>
                  </a:extLst>
                </p:cNvPr>
                <p:cNvCxnSpPr/>
                <p:nvPr/>
              </p:nvCxnSpPr>
              <p:spPr>
                <a:xfrm>
                  <a:off x="2387285" y="790080"/>
                  <a:ext cx="569334" cy="762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5B93DADB-01C3-9B49-A0F8-BB54F1BB9066}"/>
                    </a:ext>
                  </a:extLst>
                </p:cNvPr>
                <p:cNvSpPr txBox="1"/>
                <p:nvPr/>
              </p:nvSpPr>
              <p:spPr>
                <a:xfrm>
                  <a:off x="2937569" y="1483875"/>
                  <a:ext cx="444500" cy="369332"/>
                </a:xfrm>
                <a:prstGeom prst="rect">
                  <a:avLst/>
                </a:prstGeom>
                <a:noFill/>
              </p:spPr>
              <p:txBody>
                <a:bodyPr wrap="square" rtlCol="0">
                  <a:spAutoFit/>
                </a:bodyPr>
                <a:lstStyle/>
                <a:p>
                  <a:r>
                    <a:rPr lang="en-US" dirty="0"/>
                    <a:t>X</a:t>
                  </a:r>
                </a:p>
              </p:txBody>
            </p:sp>
          </p:grpSp>
          <p:cxnSp>
            <p:nvCxnSpPr>
              <p:cNvPr id="32" name="Straight Arrow Connector 31">
                <a:extLst>
                  <a:ext uri="{FF2B5EF4-FFF2-40B4-BE49-F238E27FC236}">
                    <a16:creationId xmlns:a16="http://schemas.microsoft.com/office/drawing/2014/main" id="{199CA844-9F79-4945-8759-B09C3964C219}"/>
                  </a:ext>
                </a:extLst>
              </p:cNvPr>
              <p:cNvCxnSpPr>
                <a:cxnSpLocks/>
              </p:cNvCxnSpPr>
              <p:nvPr/>
            </p:nvCxnSpPr>
            <p:spPr>
              <a:xfrm flipH="1">
                <a:off x="2149012" y="3211193"/>
                <a:ext cx="280635" cy="3787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EEA90E7F-2CE6-FE4F-93E7-5C763A6BE91C}"/>
                  </a:ext>
                </a:extLst>
              </p:cNvPr>
              <p:cNvCxnSpPr>
                <a:cxnSpLocks/>
              </p:cNvCxnSpPr>
              <p:nvPr/>
            </p:nvCxnSpPr>
            <p:spPr>
              <a:xfrm>
                <a:off x="2721058" y="3223277"/>
                <a:ext cx="280635" cy="3787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A0960261-3F11-2B40-9AF3-759209F4FE5D}"/>
                  </a:ext>
                </a:extLst>
              </p:cNvPr>
              <p:cNvSpPr txBox="1"/>
              <p:nvPr/>
            </p:nvSpPr>
            <p:spPr>
              <a:xfrm>
                <a:off x="2833040" y="3130152"/>
                <a:ext cx="317500" cy="369332"/>
              </a:xfrm>
              <a:prstGeom prst="rect">
                <a:avLst/>
              </a:prstGeom>
              <a:noFill/>
            </p:spPr>
            <p:txBody>
              <a:bodyPr wrap="square" rtlCol="0">
                <a:spAutoFit/>
              </a:bodyPr>
              <a:lstStyle/>
              <a:p>
                <a:r>
                  <a:rPr lang="en-US" dirty="0"/>
                  <a:t>0</a:t>
                </a:r>
              </a:p>
            </p:txBody>
          </p:sp>
          <p:sp>
            <p:nvSpPr>
              <p:cNvPr id="35" name="TextBox 34">
                <a:extLst>
                  <a:ext uri="{FF2B5EF4-FFF2-40B4-BE49-F238E27FC236}">
                    <a16:creationId xmlns:a16="http://schemas.microsoft.com/office/drawing/2014/main" id="{BC019B19-CB61-8241-91DB-7A8A1468874D}"/>
                  </a:ext>
                </a:extLst>
              </p:cNvPr>
              <p:cNvSpPr txBox="1"/>
              <p:nvPr/>
            </p:nvSpPr>
            <p:spPr>
              <a:xfrm>
                <a:off x="2028506" y="3130152"/>
                <a:ext cx="317500" cy="369332"/>
              </a:xfrm>
              <a:prstGeom prst="rect">
                <a:avLst/>
              </a:prstGeom>
              <a:noFill/>
            </p:spPr>
            <p:txBody>
              <a:bodyPr wrap="square" rtlCol="0">
                <a:spAutoFit/>
              </a:bodyPr>
              <a:lstStyle/>
              <a:p>
                <a:r>
                  <a:rPr lang="en-US" dirty="0"/>
                  <a:t>1</a:t>
                </a:r>
              </a:p>
            </p:txBody>
          </p:sp>
        </p:grpSp>
        <p:grpSp>
          <p:nvGrpSpPr>
            <p:cNvPr id="39" name="Group 38">
              <a:extLst>
                <a:ext uri="{FF2B5EF4-FFF2-40B4-BE49-F238E27FC236}">
                  <a16:creationId xmlns:a16="http://schemas.microsoft.com/office/drawing/2014/main" id="{DD34B290-AD32-4344-BC68-F661D9F51A77}"/>
                </a:ext>
              </a:extLst>
            </p:cNvPr>
            <p:cNvGrpSpPr/>
            <p:nvPr/>
          </p:nvGrpSpPr>
          <p:grpSpPr>
            <a:xfrm>
              <a:off x="4393298" y="1259727"/>
              <a:ext cx="495300" cy="478393"/>
              <a:chOff x="6096000" y="3862904"/>
              <a:chExt cx="495300" cy="478393"/>
            </a:xfrm>
          </p:grpSpPr>
          <p:sp>
            <p:nvSpPr>
              <p:cNvPr id="40" name="TextBox 39">
                <a:extLst>
                  <a:ext uri="{FF2B5EF4-FFF2-40B4-BE49-F238E27FC236}">
                    <a16:creationId xmlns:a16="http://schemas.microsoft.com/office/drawing/2014/main" id="{B07886FD-82A1-6645-A90D-11BF4DAA0D65}"/>
                  </a:ext>
                </a:extLst>
              </p:cNvPr>
              <p:cNvSpPr txBox="1"/>
              <p:nvPr/>
            </p:nvSpPr>
            <p:spPr>
              <a:xfrm>
                <a:off x="6178550" y="3917434"/>
                <a:ext cx="330200" cy="369332"/>
              </a:xfrm>
              <a:prstGeom prst="rect">
                <a:avLst/>
              </a:prstGeom>
              <a:noFill/>
            </p:spPr>
            <p:txBody>
              <a:bodyPr wrap="square" rtlCol="0">
                <a:spAutoFit/>
              </a:bodyPr>
              <a:lstStyle/>
              <a:p>
                <a:r>
                  <a:rPr lang="en-US" dirty="0"/>
                  <a:t>3</a:t>
                </a:r>
              </a:p>
            </p:txBody>
          </p:sp>
          <p:sp>
            <p:nvSpPr>
              <p:cNvPr id="41" name="Oval 40">
                <a:extLst>
                  <a:ext uri="{FF2B5EF4-FFF2-40B4-BE49-F238E27FC236}">
                    <a16:creationId xmlns:a16="http://schemas.microsoft.com/office/drawing/2014/main" id="{414EE653-90D0-9745-A69E-A0991E5B5A83}"/>
                  </a:ext>
                </a:extLst>
              </p:cNvPr>
              <p:cNvSpPr/>
              <p:nvPr/>
            </p:nvSpPr>
            <p:spPr>
              <a:xfrm>
                <a:off x="6096000" y="3862904"/>
                <a:ext cx="495300" cy="47839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2" name="TextBox 41">
              <a:extLst>
                <a:ext uri="{FF2B5EF4-FFF2-40B4-BE49-F238E27FC236}">
                  <a16:creationId xmlns:a16="http://schemas.microsoft.com/office/drawing/2014/main" id="{B3D5331E-0D76-EC4C-B08F-3139011AE69B}"/>
                </a:ext>
              </a:extLst>
            </p:cNvPr>
            <p:cNvSpPr txBox="1"/>
            <p:nvPr/>
          </p:nvSpPr>
          <p:spPr>
            <a:xfrm>
              <a:off x="4114800" y="2668056"/>
              <a:ext cx="3848100" cy="1077218"/>
            </a:xfrm>
            <a:prstGeom prst="rect">
              <a:avLst/>
            </a:prstGeom>
            <a:noFill/>
          </p:spPr>
          <p:txBody>
            <a:bodyPr wrap="square" rtlCol="0">
              <a:spAutoFit/>
            </a:bodyPr>
            <a:lstStyle/>
            <a:p>
              <a:r>
                <a:rPr lang="en-US" sz="1600" dirty="0"/>
                <a:t>The journey ends after visiting one or more leaves. After a back traversal, come back to X. Whatever is appended to S1 is removed and we come back to X with S1 </a:t>
              </a:r>
            </a:p>
          </p:txBody>
        </p:sp>
        <p:sp>
          <p:nvSpPr>
            <p:cNvPr id="43" name="TextBox 42">
              <a:extLst>
                <a:ext uri="{FF2B5EF4-FFF2-40B4-BE49-F238E27FC236}">
                  <a16:creationId xmlns:a16="http://schemas.microsoft.com/office/drawing/2014/main" id="{8BF7D1D1-0955-DD42-A867-2E5F6E94B258}"/>
                </a:ext>
              </a:extLst>
            </p:cNvPr>
            <p:cNvSpPr txBox="1"/>
            <p:nvPr/>
          </p:nvSpPr>
          <p:spPr>
            <a:xfrm>
              <a:off x="4488548" y="672631"/>
              <a:ext cx="2444376" cy="369332"/>
            </a:xfrm>
            <a:prstGeom prst="rect">
              <a:avLst/>
            </a:prstGeom>
            <a:noFill/>
          </p:spPr>
          <p:txBody>
            <a:bodyPr wrap="square" rtlCol="0">
              <a:spAutoFit/>
            </a:bodyPr>
            <a:lstStyle/>
            <a:p>
              <a:r>
                <a:rPr lang="en-US" dirty="0"/>
                <a:t>Coming back on 1-edge</a:t>
              </a:r>
            </a:p>
          </p:txBody>
        </p:sp>
      </p:grpSp>
      <p:grpSp>
        <p:nvGrpSpPr>
          <p:cNvPr id="76" name="Group 75">
            <a:extLst>
              <a:ext uri="{FF2B5EF4-FFF2-40B4-BE49-F238E27FC236}">
                <a16:creationId xmlns:a16="http://schemas.microsoft.com/office/drawing/2014/main" id="{4864014F-749D-4E4A-AAC5-F1656F456225}"/>
              </a:ext>
            </a:extLst>
          </p:cNvPr>
          <p:cNvGrpSpPr/>
          <p:nvPr/>
        </p:nvGrpSpPr>
        <p:grpSpPr>
          <a:xfrm>
            <a:off x="605666" y="3071558"/>
            <a:ext cx="3051933" cy="2612619"/>
            <a:chOff x="605666" y="3071558"/>
            <a:chExt cx="3051933" cy="2612619"/>
          </a:xfrm>
        </p:grpSpPr>
        <p:grpSp>
          <p:nvGrpSpPr>
            <p:cNvPr id="15" name="Group 14">
              <a:extLst>
                <a:ext uri="{FF2B5EF4-FFF2-40B4-BE49-F238E27FC236}">
                  <a16:creationId xmlns:a16="http://schemas.microsoft.com/office/drawing/2014/main" id="{CE426E42-340F-874B-A4E5-BC6B67A732AE}"/>
                </a:ext>
              </a:extLst>
            </p:cNvPr>
            <p:cNvGrpSpPr/>
            <p:nvPr/>
          </p:nvGrpSpPr>
          <p:grpSpPr>
            <a:xfrm>
              <a:off x="872761" y="3682424"/>
              <a:ext cx="495300" cy="478393"/>
              <a:chOff x="6096000" y="3862904"/>
              <a:chExt cx="495300" cy="478393"/>
            </a:xfrm>
          </p:grpSpPr>
          <p:sp>
            <p:nvSpPr>
              <p:cNvPr id="16" name="TextBox 15">
                <a:extLst>
                  <a:ext uri="{FF2B5EF4-FFF2-40B4-BE49-F238E27FC236}">
                    <a16:creationId xmlns:a16="http://schemas.microsoft.com/office/drawing/2014/main" id="{005A24A8-170E-7644-8A65-9427DC969F03}"/>
                  </a:ext>
                </a:extLst>
              </p:cNvPr>
              <p:cNvSpPr txBox="1"/>
              <p:nvPr/>
            </p:nvSpPr>
            <p:spPr>
              <a:xfrm>
                <a:off x="6178550" y="3917434"/>
                <a:ext cx="330200" cy="369332"/>
              </a:xfrm>
              <a:prstGeom prst="rect">
                <a:avLst/>
              </a:prstGeom>
              <a:noFill/>
            </p:spPr>
            <p:txBody>
              <a:bodyPr wrap="square" rtlCol="0">
                <a:spAutoFit/>
              </a:bodyPr>
              <a:lstStyle/>
              <a:p>
                <a:r>
                  <a:rPr lang="en-US" dirty="0"/>
                  <a:t>2</a:t>
                </a:r>
              </a:p>
            </p:txBody>
          </p:sp>
          <p:sp>
            <p:nvSpPr>
              <p:cNvPr id="17" name="Oval 16">
                <a:extLst>
                  <a:ext uri="{FF2B5EF4-FFF2-40B4-BE49-F238E27FC236}">
                    <a16:creationId xmlns:a16="http://schemas.microsoft.com/office/drawing/2014/main" id="{62984AA0-3DAC-9E47-A899-2C6A3AB3BAD5}"/>
                  </a:ext>
                </a:extLst>
              </p:cNvPr>
              <p:cNvSpPr/>
              <p:nvPr/>
            </p:nvSpPr>
            <p:spPr>
              <a:xfrm>
                <a:off x="6096000" y="3862904"/>
                <a:ext cx="495300" cy="47839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8" name="Group 27">
              <a:extLst>
                <a:ext uri="{FF2B5EF4-FFF2-40B4-BE49-F238E27FC236}">
                  <a16:creationId xmlns:a16="http://schemas.microsoft.com/office/drawing/2014/main" id="{B5FAF531-C12E-CF4F-B298-6DE20FA8965D}"/>
                </a:ext>
              </a:extLst>
            </p:cNvPr>
            <p:cNvGrpSpPr/>
            <p:nvPr/>
          </p:nvGrpSpPr>
          <p:grpSpPr>
            <a:xfrm>
              <a:off x="1744187" y="3429000"/>
              <a:ext cx="1286195" cy="1409084"/>
              <a:chOff x="1864345" y="2192895"/>
              <a:chExt cx="1286195" cy="1409084"/>
            </a:xfrm>
          </p:grpSpPr>
          <p:grpSp>
            <p:nvGrpSpPr>
              <p:cNvPr id="18" name="Group 17">
                <a:extLst>
                  <a:ext uri="{FF2B5EF4-FFF2-40B4-BE49-F238E27FC236}">
                    <a16:creationId xmlns:a16="http://schemas.microsoft.com/office/drawing/2014/main" id="{07C9234F-BFBE-5F4A-9BB5-3ADED81A836A}"/>
                  </a:ext>
                </a:extLst>
              </p:cNvPr>
              <p:cNvGrpSpPr/>
              <p:nvPr/>
            </p:nvGrpSpPr>
            <p:grpSpPr>
              <a:xfrm>
                <a:off x="1864345" y="2192895"/>
                <a:ext cx="1045880" cy="1121923"/>
                <a:chOff x="2387285" y="790080"/>
                <a:chExt cx="1045880" cy="1121923"/>
              </a:xfrm>
            </p:grpSpPr>
            <p:sp>
              <p:nvSpPr>
                <p:cNvPr id="19" name="Decision 18">
                  <a:extLst>
                    <a:ext uri="{FF2B5EF4-FFF2-40B4-BE49-F238E27FC236}">
                      <a16:creationId xmlns:a16="http://schemas.microsoft.com/office/drawing/2014/main" id="{86F123F4-1D1E-C546-AF2C-A214B2BF13F7}"/>
                    </a:ext>
                  </a:extLst>
                </p:cNvPr>
                <p:cNvSpPr/>
                <p:nvPr/>
              </p:nvSpPr>
              <p:spPr>
                <a:xfrm>
                  <a:off x="2773552" y="1425080"/>
                  <a:ext cx="659613" cy="486923"/>
                </a:xfrm>
                <a:prstGeom prst="flowChartDecision">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Arrow Connector 19">
                  <a:extLst>
                    <a:ext uri="{FF2B5EF4-FFF2-40B4-BE49-F238E27FC236}">
                      <a16:creationId xmlns:a16="http://schemas.microsoft.com/office/drawing/2014/main" id="{8EC47590-19C0-7E47-AF74-7F875D0F2070}"/>
                    </a:ext>
                  </a:extLst>
                </p:cNvPr>
                <p:cNvCxnSpPr/>
                <p:nvPr/>
              </p:nvCxnSpPr>
              <p:spPr>
                <a:xfrm>
                  <a:off x="2387285" y="790080"/>
                  <a:ext cx="569334" cy="762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AF4272A9-ED74-D747-9C66-2B3F3C5B3E7A}"/>
                    </a:ext>
                  </a:extLst>
                </p:cNvPr>
                <p:cNvSpPr txBox="1"/>
                <p:nvPr/>
              </p:nvSpPr>
              <p:spPr>
                <a:xfrm>
                  <a:off x="2937569" y="1483875"/>
                  <a:ext cx="444500" cy="369332"/>
                </a:xfrm>
                <a:prstGeom prst="rect">
                  <a:avLst/>
                </a:prstGeom>
                <a:noFill/>
              </p:spPr>
              <p:txBody>
                <a:bodyPr wrap="square" rtlCol="0">
                  <a:spAutoFit/>
                </a:bodyPr>
                <a:lstStyle/>
                <a:p>
                  <a:r>
                    <a:rPr lang="en-US" dirty="0"/>
                    <a:t>X</a:t>
                  </a:r>
                </a:p>
              </p:txBody>
            </p:sp>
          </p:grpSp>
          <p:cxnSp>
            <p:nvCxnSpPr>
              <p:cNvPr id="22" name="Straight Arrow Connector 21">
                <a:extLst>
                  <a:ext uri="{FF2B5EF4-FFF2-40B4-BE49-F238E27FC236}">
                    <a16:creationId xmlns:a16="http://schemas.microsoft.com/office/drawing/2014/main" id="{C38C74A8-533E-6B41-9B0D-D0B243D40602}"/>
                  </a:ext>
                </a:extLst>
              </p:cNvPr>
              <p:cNvCxnSpPr>
                <a:cxnSpLocks/>
              </p:cNvCxnSpPr>
              <p:nvPr/>
            </p:nvCxnSpPr>
            <p:spPr>
              <a:xfrm flipH="1">
                <a:off x="2149012" y="3211193"/>
                <a:ext cx="280635" cy="378702"/>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73599103-49BB-F048-ACE9-9782BBC4A169}"/>
                  </a:ext>
                </a:extLst>
              </p:cNvPr>
              <p:cNvCxnSpPr>
                <a:cxnSpLocks/>
              </p:cNvCxnSpPr>
              <p:nvPr/>
            </p:nvCxnSpPr>
            <p:spPr>
              <a:xfrm>
                <a:off x="2721058" y="3223277"/>
                <a:ext cx="280635" cy="3787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A52C696C-ADCF-6D4F-977E-011387B9A635}"/>
                  </a:ext>
                </a:extLst>
              </p:cNvPr>
              <p:cNvSpPr txBox="1"/>
              <p:nvPr/>
            </p:nvSpPr>
            <p:spPr>
              <a:xfrm>
                <a:off x="2833040" y="3130152"/>
                <a:ext cx="317500" cy="369332"/>
              </a:xfrm>
              <a:prstGeom prst="rect">
                <a:avLst/>
              </a:prstGeom>
              <a:noFill/>
            </p:spPr>
            <p:txBody>
              <a:bodyPr wrap="square" rtlCol="0">
                <a:spAutoFit/>
              </a:bodyPr>
              <a:lstStyle/>
              <a:p>
                <a:r>
                  <a:rPr lang="en-US" dirty="0"/>
                  <a:t>0</a:t>
                </a:r>
              </a:p>
            </p:txBody>
          </p:sp>
          <p:sp>
            <p:nvSpPr>
              <p:cNvPr id="27" name="TextBox 26">
                <a:extLst>
                  <a:ext uri="{FF2B5EF4-FFF2-40B4-BE49-F238E27FC236}">
                    <a16:creationId xmlns:a16="http://schemas.microsoft.com/office/drawing/2014/main" id="{2C264079-B007-3F4A-9623-908B2FF49A01}"/>
                  </a:ext>
                </a:extLst>
              </p:cNvPr>
              <p:cNvSpPr txBox="1"/>
              <p:nvPr/>
            </p:nvSpPr>
            <p:spPr>
              <a:xfrm>
                <a:off x="2028506" y="3130152"/>
                <a:ext cx="317500" cy="369332"/>
              </a:xfrm>
              <a:prstGeom prst="rect">
                <a:avLst/>
              </a:prstGeom>
              <a:noFill/>
            </p:spPr>
            <p:txBody>
              <a:bodyPr wrap="square" rtlCol="0">
                <a:spAutoFit/>
              </a:bodyPr>
              <a:lstStyle/>
              <a:p>
                <a:r>
                  <a:rPr lang="en-US" dirty="0"/>
                  <a:t>1</a:t>
                </a:r>
              </a:p>
            </p:txBody>
          </p:sp>
        </p:grpSp>
        <p:sp>
          <p:nvSpPr>
            <p:cNvPr id="29" name="TextBox 28">
              <a:extLst>
                <a:ext uri="{FF2B5EF4-FFF2-40B4-BE49-F238E27FC236}">
                  <a16:creationId xmlns:a16="http://schemas.microsoft.com/office/drawing/2014/main" id="{E7EB5FA8-4B2E-8943-A7BA-5A03B5E27CAB}"/>
                </a:ext>
              </a:extLst>
            </p:cNvPr>
            <p:cNvSpPr txBox="1"/>
            <p:nvPr/>
          </p:nvSpPr>
          <p:spPr>
            <a:xfrm>
              <a:off x="605666" y="4853180"/>
              <a:ext cx="3051933" cy="830997"/>
            </a:xfrm>
            <a:prstGeom prst="rect">
              <a:avLst/>
            </a:prstGeom>
            <a:noFill/>
          </p:spPr>
          <p:txBody>
            <a:bodyPr wrap="square" rtlCol="0">
              <a:spAutoFit/>
            </a:bodyPr>
            <a:lstStyle/>
            <a:p>
              <a:r>
                <a:rPr lang="en-US" sz="1600" dirty="0"/>
                <a:t>The journey begins with the forward traversal along 1-edge. S1 gets appended during the journey</a:t>
              </a:r>
            </a:p>
          </p:txBody>
        </p:sp>
        <p:sp>
          <p:nvSpPr>
            <p:cNvPr id="44" name="TextBox 43">
              <a:extLst>
                <a:ext uri="{FF2B5EF4-FFF2-40B4-BE49-F238E27FC236}">
                  <a16:creationId xmlns:a16="http://schemas.microsoft.com/office/drawing/2014/main" id="{FF5B7F70-902A-D847-847B-8C7F0F220E5C}"/>
                </a:ext>
              </a:extLst>
            </p:cNvPr>
            <p:cNvSpPr txBox="1"/>
            <p:nvPr/>
          </p:nvSpPr>
          <p:spPr>
            <a:xfrm>
              <a:off x="605666" y="3071558"/>
              <a:ext cx="2608495" cy="369332"/>
            </a:xfrm>
            <a:prstGeom prst="rect">
              <a:avLst/>
            </a:prstGeom>
            <a:noFill/>
          </p:spPr>
          <p:txBody>
            <a:bodyPr wrap="square" rtlCol="0">
              <a:spAutoFit/>
            </a:bodyPr>
            <a:lstStyle/>
            <a:p>
              <a:r>
                <a:rPr lang="en-US" dirty="0"/>
                <a:t>Going forward on 1-edge</a:t>
              </a:r>
            </a:p>
          </p:txBody>
        </p:sp>
      </p:grpSp>
      <p:grpSp>
        <p:nvGrpSpPr>
          <p:cNvPr id="75" name="Group 74">
            <a:extLst>
              <a:ext uri="{FF2B5EF4-FFF2-40B4-BE49-F238E27FC236}">
                <a16:creationId xmlns:a16="http://schemas.microsoft.com/office/drawing/2014/main" id="{1E1F2994-3A63-3844-B044-699F3BBF7432}"/>
              </a:ext>
            </a:extLst>
          </p:cNvPr>
          <p:cNvGrpSpPr/>
          <p:nvPr/>
        </p:nvGrpSpPr>
        <p:grpSpPr>
          <a:xfrm>
            <a:off x="522783" y="619632"/>
            <a:ext cx="2881692" cy="1872111"/>
            <a:chOff x="522783" y="619632"/>
            <a:chExt cx="2881692" cy="1872111"/>
          </a:xfrm>
        </p:grpSpPr>
        <p:sp>
          <p:nvSpPr>
            <p:cNvPr id="8" name="TextBox 7">
              <a:extLst>
                <a:ext uri="{FF2B5EF4-FFF2-40B4-BE49-F238E27FC236}">
                  <a16:creationId xmlns:a16="http://schemas.microsoft.com/office/drawing/2014/main" id="{F858DD66-E4FC-CB41-BC84-3F56D0C0101E}"/>
                </a:ext>
              </a:extLst>
            </p:cNvPr>
            <p:cNvSpPr txBox="1"/>
            <p:nvPr/>
          </p:nvSpPr>
          <p:spPr>
            <a:xfrm>
              <a:off x="522783" y="2162336"/>
              <a:ext cx="2184400" cy="307777"/>
            </a:xfrm>
            <a:prstGeom prst="rect">
              <a:avLst/>
            </a:prstGeom>
            <a:noFill/>
          </p:spPr>
          <p:txBody>
            <a:bodyPr wrap="square" rtlCol="0">
              <a:spAutoFit/>
            </a:bodyPr>
            <a:lstStyle/>
            <a:p>
              <a:r>
                <a:rPr lang="en-US" sz="1400" dirty="0"/>
                <a:t>Reach X with path S1</a:t>
              </a:r>
            </a:p>
          </p:txBody>
        </p:sp>
        <p:grpSp>
          <p:nvGrpSpPr>
            <p:cNvPr id="12" name="Group 11">
              <a:extLst>
                <a:ext uri="{FF2B5EF4-FFF2-40B4-BE49-F238E27FC236}">
                  <a16:creationId xmlns:a16="http://schemas.microsoft.com/office/drawing/2014/main" id="{79631D35-3417-C74F-8040-0DF12BA96543}"/>
                </a:ext>
              </a:extLst>
            </p:cNvPr>
            <p:cNvGrpSpPr/>
            <p:nvPr/>
          </p:nvGrpSpPr>
          <p:grpSpPr>
            <a:xfrm>
              <a:off x="964229" y="1260759"/>
              <a:ext cx="495300" cy="478393"/>
              <a:chOff x="6096000" y="3862904"/>
              <a:chExt cx="495300" cy="478393"/>
            </a:xfrm>
          </p:grpSpPr>
          <p:sp>
            <p:nvSpPr>
              <p:cNvPr id="10" name="TextBox 9">
                <a:extLst>
                  <a:ext uri="{FF2B5EF4-FFF2-40B4-BE49-F238E27FC236}">
                    <a16:creationId xmlns:a16="http://schemas.microsoft.com/office/drawing/2014/main" id="{83444C7E-8630-D547-A4FB-7E1125DBDF93}"/>
                  </a:ext>
                </a:extLst>
              </p:cNvPr>
              <p:cNvSpPr txBox="1"/>
              <p:nvPr/>
            </p:nvSpPr>
            <p:spPr>
              <a:xfrm>
                <a:off x="6178550" y="3917434"/>
                <a:ext cx="330200" cy="369332"/>
              </a:xfrm>
              <a:prstGeom prst="rect">
                <a:avLst/>
              </a:prstGeom>
              <a:noFill/>
            </p:spPr>
            <p:txBody>
              <a:bodyPr wrap="square" rtlCol="0">
                <a:spAutoFit/>
              </a:bodyPr>
              <a:lstStyle/>
              <a:p>
                <a:r>
                  <a:rPr lang="en-US" dirty="0"/>
                  <a:t>1</a:t>
                </a:r>
              </a:p>
            </p:txBody>
          </p:sp>
          <p:sp>
            <p:nvSpPr>
              <p:cNvPr id="11" name="Oval 10">
                <a:extLst>
                  <a:ext uri="{FF2B5EF4-FFF2-40B4-BE49-F238E27FC236}">
                    <a16:creationId xmlns:a16="http://schemas.microsoft.com/office/drawing/2014/main" id="{04A769E6-66B7-B248-8BB5-2AFC481847D8}"/>
                  </a:ext>
                </a:extLst>
              </p:cNvPr>
              <p:cNvSpPr/>
              <p:nvPr/>
            </p:nvSpPr>
            <p:spPr>
              <a:xfrm>
                <a:off x="6096000" y="3862904"/>
                <a:ext cx="495300" cy="47839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 name="Group 13">
              <a:extLst>
                <a:ext uri="{FF2B5EF4-FFF2-40B4-BE49-F238E27FC236}">
                  <a16:creationId xmlns:a16="http://schemas.microsoft.com/office/drawing/2014/main" id="{FD49D5DF-DE7D-7F42-A71B-E145B7B4C18C}"/>
                </a:ext>
              </a:extLst>
            </p:cNvPr>
            <p:cNvGrpSpPr/>
            <p:nvPr/>
          </p:nvGrpSpPr>
          <p:grpSpPr>
            <a:xfrm>
              <a:off x="2358595" y="1369820"/>
              <a:ext cx="1045880" cy="1121923"/>
              <a:chOff x="2387285" y="790080"/>
              <a:chExt cx="1045880" cy="1121923"/>
            </a:xfrm>
          </p:grpSpPr>
          <p:sp>
            <p:nvSpPr>
              <p:cNvPr id="5" name="Decision 4">
                <a:extLst>
                  <a:ext uri="{FF2B5EF4-FFF2-40B4-BE49-F238E27FC236}">
                    <a16:creationId xmlns:a16="http://schemas.microsoft.com/office/drawing/2014/main" id="{3C35818F-2AFC-5E4C-90E0-9E159295B268}"/>
                  </a:ext>
                </a:extLst>
              </p:cNvPr>
              <p:cNvSpPr/>
              <p:nvPr/>
            </p:nvSpPr>
            <p:spPr>
              <a:xfrm>
                <a:off x="2773552" y="1425080"/>
                <a:ext cx="659613" cy="486923"/>
              </a:xfrm>
              <a:prstGeom prst="flowChartDecision">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a:extLst>
                  <a:ext uri="{FF2B5EF4-FFF2-40B4-BE49-F238E27FC236}">
                    <a16:creationId xmlns:a16="http://schemas.microsoft.com/office/drawing/2014/main" id="{A845A58F-8041-404B-9ADC-79019C5211CE}"/>
                  </a:ext>
                </a:extLst>
              </p:cNvPr>
              <p:cNvCxnSpPr/>
              <p:nvPr/>
            </p:nvCxnSpPr>
            <p:spPr>
              <a:xfrm>
                <a:off x="2387285" y="790080"/>
                <a:ext cx="569334" cy="762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2BD41DDF-E273-8B4E-8CA6-0B0304FD7094}"/>
                  </a:ext>
                </a:extLst>
              </p:cNvPr>
              <p:cNvSpPr txBox="1"/>
              <p:nvPr/>
            </p:nvSpPr>
            <p:spPr>
              <a:xfrm>
                <a:off x="2937569" y="1483875"/>
                <a:ext cx="444500" cy="369332"/>
              </a:xfrm>
              <a:prstGeom prst="rect">
                <a:avLst/>
              </a:prstGeom>
              <a:noFill/>
            </p:spPr>
            <p:txBody>
              <a:bodyPr wrap="square" rtlCol="0">
                <a:spAutoFit/>
              </a:bodyPr>
              <a:lstStyle/>
              <a:p>
                <a:r>
                  <a:rPr lang="en-US" dirty="0"/>
                  <a:t>X</a:t>
                </a:r>
              </a:p>
            </p:txBody>
          </p:sp>
        </p:grpSp>
        <p:sp>
          <p:nvSpPr>
            <p:cNvPr id="45" name="TextBox 44">
              <a:extLst>
                <a:ext uri="{FF2B5EF4-FFF2-40B4-BE49-F238E27FC236}">
                  <a16:creationId xmlns:a16="http://schemas.microsoft.com/office/drawing/2014/main" id="{C6E901EC-0EA8-0B43-9521-34F812A13F4D}"/>
                </a:ext>
              </a:extLst>
            </p:cNvPr>
            <p:cNvSpPr txBox="1"/>
            <p:nvPr/>
          </p:nvSpPr>
          <p:spPr>
            <a:xfrm>
              <a:off x="753355" y="619632"/>
              <a:ext cx="1697745" cy="369332"/>
            </a:xfrm>
            <a:prstGeom prst="rect">
              <a:avLst/>
            </a:prstGeom>
            <a:noFill/>
          </p:spPr>
          <p:txBody>
            <a:bodyPr wrap="square" rtlCol="0">
              <a:spAutoFit/>
            </a:bodyPr>
            <a:lstStyle/>
            <a:p>
              <a:r>
                <a:rPr lang="en-US" dirty="0"/>
                <a:t>Coming to  X</a:t>
              </a:r>
            </a:p>
          </p:txBody>
        </p:sp>
      </p:grpSp>
      <p:sp>
        <p:nvSpPr>
          <p:cNvPr id="49" name="TextBox 48">
            <a:extLst>
              <a:ext uri="{FF2B5EF4-FFF2-40B4-BE49-F238E27FC236}">
                <a16:creationId xmlns:a16="http://schemas.microsoft.com/office/drawing/2014/main" id="{924417BB-A149-DD45-BB02-38E7040444CE}"/>
              </a:ext>
            </a:extLst>
          </p:cNvPr>
          <p:cNvSpPr txBox="1"/>
          <p:nvPr/>
        </p:nvSpPr>
        <p:spPr>
          <a:xfrm>
            <a:off x="2772502" y="1654720"/>
            <a:ext cx="787400" cy="338554"/>
          </a:xfrm>
          <a:prstGeom prst="rect">
            <a:avLst/>
          </a:prstGeom>
          <a:noFill/>
        </p:spPr>
        <p:txBody>
          <a:bodyPr wrap="square" rtlCol="0">
            <a:spAutoFit/>
          </a:bodyPr>
          <a:lstStyle/>
          <a:p>
            <a:r>
              <a:rPr lang="en-US" sz="1600" dirty="0">
                <a:solidFill>
                  <a:srgbClr val="0070C0"/>
                </a:solidFill>
              </a:rPr>
              <a:t>B</a:t>
            </a:r>
            <a:r>
              <a:rPr lang="en-US" sz="1600" baseline="-25000" dirty="0">
                <a:solidFill>
                  <a:srgbClr val="0070C0"/>
                </a:solidFill>
              </a:rPr>
              <a:t>f</a:t>
            </a:r>
            <a:r>
              <a:rPr lang="en-US" sz="1600" dirty="0">
                <a:solidFill>
                  <a:srgbClr val="0070C0"/>
                </a:solidFill>
              </a:rPr>
              <a:t> = 1</a:t>
            </a:r>
          </a:p>
        </p:txBody>
      </p:sp>
      <p:grpSp>
        <p:nvGrpSpPr>
          <p:cNvPr id="78" name="Group 77">
            <a:extLst>
              <a:ext uri="{FF2B5EF4-FFF2-40B4-BE49-F238E27FC236}">
                <a16:creationId xmlns:a16="http://schemas.microsoft.com/office/drawing/2014/main" id="{550D0445-3BD3-EF40-A9EB-562A382CF411}"/>
              </a:ext>
            </a:extLst>
          </p:cNvPr>
          <p:cNvGrpSpPr/>
          <p:nvPr/>
        </p:nvGrpSpPr>
        <p:grpSpPr>
          <a:xfrm>
            <a:off x="4322942" y="3879334"/>
            <a:ext cx="3658998" cy="2445054"/>
            <a:chOff x="4322942" y="3879334"/>
            <a:chExt cx="3658998" cy="2445054"/>
          </a:xfrm>
        </p:grpSpPr>
        <p:grpSp>
          <p:nvGrpSpPr>
            <p:cNvPr id="46" name="Group 45">
              <a:extLst>
                <a:ext uri="{FF2B5EF4-FFF2-40B4-BE49-F238E27FC236}">
                  <a16:creationId xmlns:a16="http://schemas.microsoft.com/office/drawing/2014/main" id="{9714DBD5-B241-BC46-A160-51C25C0AEF84}"/>
                </a:ext>
              </a:extLst>
            </p:cNvPr>
            <p:cNvGrpSpPr/>
            <p:nvPr/>
          </p:nvGrpSpPr>
          <p:grpSpPr>
            <a:xfrm>
              <a:off x="4398746" y="4507639"/>
              <a:ext cx="495300" cy="478393"/>
              <a:chOff x="6096000" y="3862904"/>
              <a:chExt cx="495300" cy="478393"/>
            </a:xfrm>
          </p:grpSpPr>
          <p:sp>
            <p:nvSpPr>
              <p:cNvPr id="47" name="TextBox 46">
                <a:extLst>
                  <a:ext uri="{FF2B5EF4-FFF2-40B4-BE49-F238E27FC236}">
                    <a16:creationId xmlns:a16="http://schemas.microsoft.com/office/drawing/2014/main" id="{BFE16DA1-50C2-9A4F-BD5B-4F620AADC6CE}"/>
                  </a:ext>
                </a:extLst>
              </p:cNvPr>
              <p:cNvSpPr txBox="1"/>
              <p:nvPr/>
            </p:nvSpPr>
            <p:spPr>
              <a:xfrm>
                <a:off x="6178550" y="3917434"/>
                <a:ext cx="330200" cy="369332"/>
              </a:xfrm>
              <a:prstGeom prst="rect">
                <a:avLst/>
              </a:prstGeom>
              <a:noFill/>
            </p:spPr>
            <p:txBody>
              <a:bodyPr wrap="square" rtlCol="0">
                <a:spAutoFit/>
              </a:bodyPr>
              <a:lstStyle/>
              <a:p>
                <a:r>
                  <a:rPr lang="en-US" dirty="0"/>
                  <a:t>4</a:t>
                </a:r>
              </a:p>
            </p:txBody>
          </p:sp>
          <p:sp>
            <p:nvSpPr>
              <p:cNvPr id="48" name="Oval 47">
                <a:extLst>
                  <a:ext uri="{FF2B5EF4-FFF2-40B4-BE49-F238E27FC236}">
                    <a16:creationId xmlns:a16="http://schemas.microsoft.com/office/drawing/2014/main" id="{C18FEAD2-6AF3-7842-B2A5-3521A563CB16}"/>
                  </a:ext>
                </a:extLst>
              </p:cNvPr>
              <p:cNvSpPr/>
              <p:nvPr/>
            </p:nvSpPr>
            <p:spPr>
              <a:xfrm>
                <a:off x="6096000" y="3862904"/>
                <a:ext cx="495300" cy="47839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0" name="TextBox 49">
              <a:extLst>
                <a:ext uri="{FF2B5EF4-FFF2-40B4-BE49-F238E27FC236}">
                  <a16:creationId xmlns:a16="http://schemas.microsoft.com/office/drawing/2014/main" id="{E5566DE1-29BA-E64F-A164-A8AB3EED68B5}"/>
                </a:ext>
              </a:extLst>
            </p:cNvPr>
            <p:cNvSpPr txBox="1"/>
            <p:nvPr/>
          </p:nvSpPr>
          <p:spPr>
            <a:xfrm>
              <a:off x="4488548" y="3879334"/>
              <a:ext cx="2608495" cy="369332"/>
            </a:xfrm>
            <a:prstGeom prst="rect">
              <a:avLst/>
            </a:prstGeom>
            <a:noFill/>
          </p:spPr>
          <p:txBody>
            <a:bodyPr wrap="square" rtlCol="0">
              <a:spAutoFit/>
            </a:bodyPr>
            <a:lstStyle/>
            <a:p>
              <a:r>
                <a:rPr lang="en-US" dirty="0"/>
                <a:t>Going forward on 0-edge</a:t>
              </a:r>
            </a:p>
          </p:txBody>
        </p:sp>
        <p:grpSp>
          <p:nvGrpSpPr>
            <p:cNvPr id="51" name="Group 50">
              <a:extLst>
                <a:ext uri="{FF2B5EF4-FFF2-40B4-BE49-F238E27FC236}">
                  <a16:creationId xmlns:a16="http://schemas.microsoft.com/office/drawing/2014/main" id="{A21DA919-9B72-214A-8F75-7BA207C3CA63}"/>
                </a:ext>
              </a:extLst>
            </p:cNvPr>
            <p:cNvGrpSpPr/>
            <p:nvPr/>
          </p:nvGrpSpPr>
          <p:grpSpPr>
            <a:xfrm>
              <a:off x="5442324" y="4339318"/>
              <a:ext cx="1286195" cy="1409084"/>
              <a:chOff x="1864345" y="2192895"/>
              <a:chExt cx="1286195" cy="1409084"/>
            </a:xfrm>
          </p:grpSpPr>
          <p:grpSp>
            <p:nvGrpSpPr>
              <p:cNvPr id="52" name="Group 51">
                <a:extLst>
                  <a:ext uri="{FF2B5EF4-FFF2-40B4-BE49-F238E27FC236}">
                    <a16:creationId xmlns:a16="http://schemas.microsoft.com/office/drawing/2014/main" id="{A7B0D4FC-9EFC-8F44-9D44-17F25CC06EA2}"/>
                  </a:ext>
                </a:extLst>
              </p:cNvPr>
              <p:cNvGrpSpPr/>
              <p:nvPr/>
            </p:nvGrpSpPr>
            <p:grpSpPr>
              <a:xfrm>
                <a:off x="1864345" y="2192895"/>
                <a:ext cx="1045880" cy="1121923"/>
                <a:chOff x="2387285" y="790080"/>
                <a:chExt cx="1045880" cy="1121923"/>
              </a:xfrm>
            </p:grpSpPr>
            <p:sp>
              <p:nvSpPr>
                <p:cNvPr id="57" name="Decision 56">
                  <a:extLst>
                    <a:ext uri="{FF2B5EF4-FFF2-40B4-BE49-F238E27FC236}">
                      <a16:creationId xmlns:a16="http://schemas.microsoft.com/office/drawing/2014/main" id="{F2FB35BC-D174-0F47-9F90-DE1BA21865BB}"/>
                    </a:ext>
                  </a:extLst>
                </p:cNvPr>
                <p:cNvSpPr/>
                <p:nvPr/>
              </p:nvSpPr>
              <p:spPr>
                <a:xfrm>
                  <a:off x="2773552" y="1425080"/>
                  <a:ext cx="659613" cy="486923"/>
                </a:xfrm>
                <a:prstGeom prst="flowChartDecision">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8" name="Straight Arrow Connector 57">
                  <a:extLst>
                    <a:ext uri="{FF2B5EF4-FFF2-40B4-BE49-F238E27FC236}">
                      <a16:creationId xmlns:a16="http://schemas.microsoft.com/office/drawing/2014/main" id="{24A94CFF-0E70-2B43-AC6D-D67B737EB2A7}"/>
                    </a:ext>
                  </a:extLst>
                </p:cNvPr>
                <p:cNvCxnSpPr/>
                <p:nvPr/>
              </p:nvCxnSpPr>
              <p:spPr>
                <a:xfrm>
                  <a:off x="2387285" y="790080"/>
                  <a:ext cx="569334" cy="762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57E3F132-D2BB-9D4E-9554-8F76C1FDD37A}"/>
                    </a:ext>
                  </a:extLst>
                </p:cNvPr>
                <p:cNvSpPr txBox="1"/>
                <p:nvPr/>
              </p:nvSpPr>
              <p:spPr>
                <a:xfrm>
                  <a:off x="2937569" y="1483875"/>
                  <a:ext cx="444500" cy="369332"/>
                </a:xfrm>
                <a:prstGeom prst="rect">
                  <a:avLst/>
                </a:prstGeom>
                <a:noFill/>
              </p:spPr>
              <p:txBody>
                <a:bodyPr wrap="square" rtlCol="0">
                  <a:spAutoFit/>
                </a:bodyPr>
                <a:lstStyle/>
                <a:p>
                  <a:r>
                    <a:rPr lang="en-US" dirty="0"/>
                    <a:t>X</a:t>
                  </a:r>
                </a:p>
              </p:txBody>
            </p:sp>
          </p:grpSp>
          <p:cxnSp>
            <p:nvCxnSpPr>
              <p:cNvPr id="53" name="Straight Arrow Connector 52">
                <a:extLst>
                  <a:ext uri="{FF2B5EF4-FFF2-40B4-BE49-F238E27FC236}">
                    <a16:creationId xmlns:a16="http://schemas.microsoft.com/office/drawing/2014/main" id="{B2BBE539-0FA9-7D40-9058-B01321BDE28B}"/>
                  </a:ext>
                </a:extLst>
              </p:cNvPr>
              <p:cNvCxnSpPr>
                <a:cxnSpLocks/>
              </p:cNvCxnSpPr>
              <p:nvPr/>
            </p:nvCxnSpPr>
            <p:spPr>
              <a:xfrm flipH="1">
                <a:off x="2149012" y="3211193"/>
                <a:ext cx="280635" cy="3787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E554218C-4FE4-BE40-BF51-6206AAF7AFDC}"/>
                  </a:ext>
                </a:extLst>
              </p:cNvPr>
              <p:cNvCxnSpPr>
                <a:cxnSpLocks/>
              </p:cNvCxnSpPr>
              <p:nvPr/>
            </p:nvCxnSpPr>
            <p:spPr>
              <a:xfrm>
                <a:off x="2721058" y="3223277"/>
                <a:ext cx="280635" cy="378702"/>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8E9F2B68-28AF-2B4F-B3EE-9B2E3EC83897}"/>
                  </a:ext>
                </a:extLst>
              </p:cNvPr>
              <p:cNvSpPr txBox="1"/>
              <p:nvPr/>
            </p:nvSpPr>
            <p:spPr>
              <a:xfrm>
                <a:off x="2833040" y="3130152"/>
                <a:ext cx="317500" cy="369332"/>
              </a:xfrm>
              <a:prstGeom prst="rect">
                <a:avLst/>
              </a:prstGeom>
              <a:noFill/>
            </p:spPr>
            <p:txBody>
              <a:bodyPr wrap="square" rtlCol="0">
                <a:spAutoFit/>
              </a:bodyPr>
              <a:lstStyle/>
              <a:p>
                <a:r>
                  <a:rPr lang="en-US" dirty="0"/>
                  <a:t>0</a:t>
                </a:r>
              </a:p>
            </p:txBody>
          </p:sp>
          <p:sp>
            <p:nvSpPr>
              <p:cNvPr id="56" name="TextBox 55">
                <a:extLst>
                  <a:ext uri="{FF2B5EF4-FFF2-40B4-BE49-F238E27FC236}">
                    <a16:creationId xmlns:a16="http://schemas.microsoft.com/office/drawing/2014/main" id="{ACE348E4-D884-BB4D-A726-83C0460A202F}"/>
                  </a:ext>
                </a:extLst>
              </p:cNvPr>
              <p:cNvSpPr txBox="1"/>
              <p:nvPr/>
            </p:nvSpPr>
            <p:spPr>
              <a:xfrm>
                <a:off x="2028506" y="3130152"/>
                <a:ext cx="317500" cy="369332"/>
              </a:xfrm>
              <a:prstGeom prst="rect">
                <a:avLst/>
              </a:prstGeom>
              <a:noFill/>
            </p:spPr>
            <p:txBody>
              <a:bodyPr wrap="square" rtlCol="0">
                <a:spAutoFit/>
              </a:bodyPr>
              <a:lstStyle/>
              <a:p>
                <a:r>
                  <a:rPr lang="en-US" dirty="0"/>
                  <a:t>1</a:t>
                </a:r>
              </a:p>
            </p:txBody>
          </p:sp>
        </p:grpSp>
        <p:sp>
          <p:nvSpPr>
            <p:cNvPr id="60" name="TextBox 59">
              <a:extLst>
                <a:ext uri="{FF2B5EF4-FFF2-40B4-BE49-F238E27FC236}">
                  <a16:creationId xmlns:a16="http://schemas.microsoft.com/office/drawing/2014/main" id="{9808234C-13F8-3B4A-B4E8-5614D44F7961}"/>
                </a:ext>
              </a:extLst>
            </p:cNvPr>
            <p:cNvSpPr txBox="1"/>
            <p:nvPr/>
          </p:nvSpPr>
          <p:spPr>
            <a:xfrm>
              <a:off x="4322942" y="5739613"/>
              <a:ext cx="3658998" cy="584775"/>
            </a:xfrm>
            <a:prstGeom prst="rect">
              <a:avLst/>
            </a:prstGeom>
            <a:noFill/>
          </p:spPr>
          <p:txBody>
            <a:bodyPr wrap="square" rtlCol="0">
              <a:spAutoFit/>
            </a:bodyPr>
            <a:lstStyle/>
            <a:p>
              <a:r>
                <a:rPr lang="en-US" sz="1600" dirty="0"/>
                <a:t>The journey begins with the 0-edge. S1 gets appended during the journey.</a:t>
              </a:r>
            </a:p>
          </p:txBody>
        </p:sp>
      </p:grpSp>
      <p:grpSp>
        <p:nvGrpSpPr>
          <p:cNvPr id="79" name="Group 78">
            <a:extLst>
              <a:ext uri="{FF2B5EF4-FFF2-40B4-BE49-F238E27FC236}">
                <a16:creationId xmlns:a16="http://schemas.microsoft.com/office/drawing/2014/main" id="{863C0B0C-A991-6244-A103-CCDDB71DE422}"/>
              </a:ext>
            </a:extLst>
          </p:cNvPr>
          <p:cNvGrpSpPr/>
          <p:nvPr/>
        </p:nvGrpSpPr>
        <p:grpSpPr>
          <a:xfrm>
            <a:off x="8076298" y="720334"/>
            <a:ext cx="3848100" cy="3072643"/>
            <a:chOff x="8076298" y="720334"/>
            <a:chExt cx="3848100" cy="3072643"/>
          </a:xfrm>
        </p:grpSpPr>
        <p:grpSp>
          <p:nvGrpSpPr>
            <p:cNvPr id="61" name="Group 60">
              <a:extLst>
                <a:ext uri="{FF2B5EF4-FFF2-40B4-BE49-F238E27FC236}">
                  <a16:creationId xmlns:a16="http://schemas.microsoft.com/office/drawing/2014/main" id="{5A8884FC-CC00-FE42-AECC-6EAB53F20B6E}"/>
                </a:ext>
              </a:extLst>
            </p:cNvPr>
            <p:cNvGrpSpPr/>
            <p:nvPr/>
          </p:nvGrpSpPr>
          <p:grpSpPr>
            <a:xfrm>
              <a:off x="9119155" y="1131526"/>
              <a:ext cx="1286195" cy="1409084"/>
              <a:chOff x="1864345" y="2192895"/>
              <a:chExt cx="1286195" cy="1409084"/>
            </a:xfrm>
          </p:grpSpPr>
          <p:grpSp>
            <p:nvGrpSpPr>
              <p:cNvPr id="62" name="Group 61">
                <a:extLst>
                  <a:ext uri="{FF2B5EF4-FFF2-40B4-BE49-F238E27FC236}">
                    <a16:creationId xmlns:a16="http://schemas.microsoft.com/office/drawing/2014/main" id="{3B9D46BC-2BF4-4C4D-9349-48EB1E9B9704}"/>
                  </a:ext>
                </a:extLst>
              </p:cNvPr>
              <p:cNvGrpSpPr/>
              <p:nvPr/>
            </p:nvGrpSpPr>
            <p:grpSpPr>
              <a:xfrm>
                <a:off x="1864345" y="2192895"/>
                <a:ext cx="1045880" cy="1121923"/>
                <a:chOff x="2387285" y="790080"/>
                <a:chExt cx="1045880" cy="1121923"/>
              </a:xfrm>
            </p:grpSpPr>
            <p:sp>
              <p:nvSpPr>
                <p:cNvPr id="67" name="Decision 66">
                  <a:extLst>
                    <a:ext uri="{FF2B5EF4-FFF2-40B4-BE49-F238E27FC236}">
                      <a16:creationId xmlns:a16="http://schemas.microsoft.com/office/drawing/2014/main" id="{AA688D81-6260-494E-A01D-3ED6180FB2D3}"/>
                    </a:ext>
                  </a:extLst>
                </p:cNvPr>
                <p:cNvSpPr/>
                <p:nvPr/>
              </p:nvSpPr>
              <p:spPr>
                <a:xfrm>
                  <a:off x="2773552" y="1425080"/>
                  <a:ext cx="659613" cy="486923"/>
                </a:xfrm>
                <a:prstGeom prst="flowChartDecision">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8" name="Straight Arrow Connector 67">
                  <a:extLst>
                    <a:ext uri="{FF2B5EF4-FFF2-40B4-BE49-F238E27FC236}">
                      <a16:creationId xmlns:a16="http://schemas.microsoft.com/office/drawing/2014/main" id="{3F89ED76-3A65-A744-A29A-66CAC7CD2CB9}"/>
                    </a:ext>
                  </a:extLst>
                </p:cNvPr>
                <p:cNvCxnSpPr/>
                <p:nvPr/>
              </p:nvCxnSpPr>
              <p:spPr>
                <a:xfrm>
                  <a:off x="2387285" y="790080"/>
                  <a:ext cx="569334" cy="762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9" name="TextBox 68">
                  <a:extLst>
                    <a:ext uri="{FF2B5EF4-FFF2-40B4-BE49-F238E27FC236}">
                      <a16:creationId xmlns:a16="http://schemas.microsoft.com/office/drawing/2014/main" id="{7CD82E9B-C5C7-9744-8026-11D0C943C810}"/>
                    </a:ext>
                  </a:extLst>
                </p:cNvPr>
                <p:cNvSpPr txBox="1"/>
                <p:nvPr/>
              </p:nvSpPr>
              <p:spPr>
                <a:xfrm>
                  <a:off x="2937569" y="1483875"/>
                  <a:ext cx="444500" cy="369332"/>
                </a:xfrm>
                <a:prstGeom prst="rect">
                  <a:avLst/>
                </a:prstGeom>
                <a:noFill/>
              </p:spPr>
              <p:txBody>
                <a:bodyPr wrap="square" rtlCol="0">
                  <a:spAutoFit/>
                </a:bodyPr>
                <a:lstStyle/>
                <a:p>
                  <a:r>
                    <a:rPr lang="en-US" dirty="0"/>
                    <a:t>X</a:t>
                  </a:r>
                </a:p>
              </p:txBody>
            </p:sp>
          </p:grpSp>
          <p:cxnSp>
            <p:nvCxnSpPr>
              <p:cNvPr id="63" name="Straight Arrow Connector 62">
                <a:extLst>
                  <a:ext uri="{FF2B5EF4-FFF2-40B4-BE49-F238E27FC236}">
                    <a16:creationId xmlns:a16="http://schemas.microsoft.com/office/drawing/2014/main" id="{9EF964E7-1296-4C43-AC16-7E80A38138FF}"/>
                  </a:ext>
                </a:extLst>
              </p:cNvPr>
              <p:cNvCxnSpPr>
                <a:cxnSpLocks/>
              </p:cNvCxnSpPr>
              <p:nvPr/>
            </p:nvCxnSpPr>
            <p:spPr>
              <a:xfrm flipH="1">
                <a:off x="2149012" y="3211193"/>
                <a:ext cx="280635" cy="3787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905CE382-AF63-8F40-A4FA-DCBD10DE055F}"/>
                  </a:ext>
                </a:extLst>
              </p:cNvPr>
              <p:cNvCxnSpPr>
                <a:cxnSpLocks/>
              </p:cNvCxnSpPr>
              <p:nvPr/>
            </p:nvCxnSpPr>
            <p:spPr>
              <a:xfrm>
                <a:off x="2721058" y="3223277"/>
                <a:ext cx="280635" cy="3787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ABF2703E-D741-404F-A99B-B2392C90840D}"/>
                  </a:ext>
                </a:extLst>
              </p:cNvPr>
              <p:cNvSpPr txBox="1"/>
              <p:nvPr/>
            </p:nvSpPr>
            <p:spPr>
              <a:xfrm>
                <a:off x="2833040" y="3130152"/>
                <a:ext cx="317500" cy="369332"/>
              </a:xfrm>
              <a:prstGeom prst="rect">
                <a:avLst/>
              </a:prstGeom>
              <a:noFill/>
            </p:spPr>
            <p:txBody>
              <a:bodyPr wrap="square" rtlCol="0">
                <a:spAutoFit/>
              </a:bodyPr>
              <a:lstStyle/>
              <a:p>
                <a:r>
                  <a:rPr lang="en-US" dirty="0"/>
                  <a:t>0</a:t>
                </a:r>
              </a:p>
            </p:txBody>
          </p:sp>
          <p:sp>
            <p:nvSpPr>
              <p:cNvPr id="66" name="TextBox 65">
                <a:extLst>
                  <a:ext uri="{FF2B5EF4-FFF2-40B4-BE49-F238E27FC236}">
                    <a16:creationId xmlns:a16="http://schemas.microsoft.com/office/drawing/2014/main" id="{85670A71-A94C-D441-AB8B-D93211433FA6}"/>
                  </a:ext>
                </a:extLst>
              </p:cNvPr>
              <p:cNvSpPr txBox="1"/>
              <p:nvPr/>
            </p:nvSpPr>
            <p:spPr>
              <a:xfrm>
                <a:off x="2028506" y="3130152"/>
                <a:ext cx="317500" cy="369332"/>
              </a:xfrm>
              <a:prstGeom prst="rect">
                <a:avLst/>
              </a:prstGeom>
              <a:noFill/>
            </p:spPr>
            <p:txBody>
              <a:bodyPr wrap="square" rtlCol="0">
                <a:spAutoFit/>
              </a:bodyPr>
              <a:lstStyle/>
              <a:p>
                <a:r>
                  <a:rPr lang="en-US" dirty="0"/>
                  <a:t>1</a:t>
                </a:r>
              </a:p>
            </p:txBody>
          </p:sp>
        </p:grpSp>
        <p:grpSp>
          <p:nvGrpSpPr>
            <p:cNvPr id="70" name="Group 69">
              <a:extLst>
                <a:ext uri="{FF2B5EF4-FFF2-40B4-BE49-F238E27FC236}">
                  <a16:creationId xmlns:a16="http://schemas.microsoft.com/office/drawing/2014/main" id="{37A5BDFB-862D-F44D-B409-38A13905E983}"/>
                </a:ext>
              </a:extLst>
            </p:cNvPr>
            <p:cNvGrpSpPr/>
            <p:nvPr/>
          </p:nvGrpSpPr>
          <p:grpSpPr>
            <a:xfrm>
              <a:off x="8354796" y="1307430"/>
              <a:ext cx="495300" cy="478393"/>
              <a:chOff x="6096000" y="3862904"/>
              <a:chExt cx="495300" cy="478393"/>
            </a:xfrm>
          </p:grpSpPr>
          <p:sp>
            <p:nvSpPr>
              <p:cNvPr id="71" name="TextBox 70">
                <a:extLst>
                  <a:ext uri="{FF2B5EF4-FFF2-40B4-BE49-F238E27FC236}">
                    <a16:creationId xmlns:a16="http://schemas.microsoft.com/office/drawing/2014/main" id="{5E0D4349-073F-5448-8ADD-9DB0CA277731}"/>
                  </a:ext>
                </a:extLst>
              </p:cNvPr>
              <p:cNvSpPr txBox="1"/>
              <p:nvPr/>
            </p:nvSpPr>
            <p:spPr>
              <a:xfrm>
                <a:off x="6178550" y="3917434"/>
                <a:ext cx="330200" cy="369332"/>
              </a:xfrm>
              <a:prstGeom prst="rect">
                <a:avLst/>
              </a:prstGeom>
              <a:noFill/>
            </p:spPr>
            <p:txBody>
              <a:bodyPr wrap="square" rtlCol="0">
                <a:spAutoFit/>
              </a:bodyPr>
              <a:lstStyle/>
              <a:p>
                <a:r>
                  <a:rPr lang="en-US" dirty="0"/>
                  <a:t>5</a:t>
                </a:r>
              </a:p>
            </p:txBody>
          </p:sp>
          <p:sp>
            <p:nvSpPr>
              <p:cNvPr id="72" name="Oval 71">
                <a:extLst>
                  <a:ext uri="{FF2B5EF4-FFF2-40B4-BE49-F238E27FC236}">
                    <a16:creationId xmlns:a16="http://schemas.microsoft.com/office/drawing/2014/main" id="{83C8CE67-87FB-EB4A-A3C0-8A2A1DAB259E}"/>
                  </a:ext>
                </a:extLst>
              </p:cNvPr>
              <p:cNvSpPr/>
              <p:nvPr/>
            </p:nvSpPr>
            <p:spPr>
              <a:xfrm>
                <a:off x="6096000" y="3862904"/>
                <a:ext cx="495300" cy="47839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3" name="TextBox 72">
              <a:extLst>
                <a:ext uri="{FF2B5EF4-FFF2-40B4-BE49-F238E27FC236}">
                  <a16:creationId xmlns:a16="http://schemas.microsoft.com/office/drawing/2014/main" id="{CF1268A5-41A1-4445-AF35-3F8280F4F10E}"/>
                </a:ext>
              </a:extLst>
            </p:cNvPr>
            <p:cNvSpPr txBox="1"/>
            <p:nvPr/>
          </p:nvSpPr>
          <p:spPr>
            <a:xfrm>
              <a:off x="8076298" y="2715759"/>
              <a:ext cx="3848100" cy="1077218"/>
            </a:xfrm>
            <a:prstGeom prst="rect">
              <a:avLst/>
            </a:prstGeom>
            <a:noFill/>
          </p:spPr>
          <p:txBody>
            <a:bodyPr wrap="square" rtlCol="0">
              <a:spAutoFit/>
            </a:bodyPr>
            <a:lstStyle/>
            <a:p>
              <a:r>
                <a:rPr lang="en-US" sz="1600" dirty="0"/>
                <a:t>The journey ends after visiting one or more leaves. After a back traversal, come back to X. Whatever is appended to S1 is removed and we come back to X with S1 </a:t>
              </a:r>
            </a:p>
          </p:txBody>
        </p:sp>
        <p:sp>
          <p:nvSpPr>
            <p:cNvPr id="74" name="TextBox 73">
              <a:extLst>
                <a:ext uri="{FF2B5EF4-FFF2-40B4-BE49-F238E27FC236}">
                  <a16:creationId xmlns:a16="http://schemas.microsoft.com/office/drawing/2014/main" id="{A498482B-63CA-AF4D-BFAD-C6DF64260C77}"/>
                </a:ext>
              </a:extLst>
            </p:cNvPr>
            <p:cNvSpPr txBox="1"/>
            <p:nvPr/>
          </p:nvSpPr>
          <p:spPr>
            <a:xfrm>
              <a:off x="8450046" y="720334"/>
              <a:ext cx="2444376" cy="369332"/>
            </a:xfrm>
            <a:prstGeom prst="rect">
              <a:avLst/>
            </a:prstGeom>
            <a:noFill/>
          </p:spPr>
          <p:txBody>
            <a:bodyPr wrap="square" rtlCol="0">
              <a:spAutoFit/>
            </a:bodyPr>
            <a:lstStyle/>
            <a:p>
              <a:r>
                <a:rPr lang="en-US" dirty="0"/>
                <a:t>Coming back on 0-edge</a:t>
              </a:r>
            </a:p>
          </p:txBody>
        </p:sp>
      </p:grpSp>
      <p:grpSp>
        <p:nvGrpSpPr>
          <p:cNvPr id="80" name="Group 79">
            <a:extLst>
              <a:ext uri="{FF2B5EF4-FFF2-40B4-BE49-F238E27FC236}">
                <a16:creationId xmlns:a16="http://schemas.microsoft.com/office/drawing/2014/main" id="{85B8F082-B58E-9640-B4E1-3108C70E82FF}"/>
              </a:ext>
            </a:extLst>
          </p:cNvPr>
          <p:cNvGrpSpPr/>
          <p:nvPr/>
        </p:nvGrpSpPr>
        <p:grpSpPr>
          <a:xfrm>
            <a:off x="8547988" y="4097057"/>
            <a:ext cx="2768320" cy="1967203"/>
            <a:chOff x="636155" y="619632"/>
            <a:chExt cx="2768320" cy="1967203"/>
          </a:xfrm>
        </p:grpSpPr>
        <p:sp>
          <p:nvSpPr>
            <p:cNvPr id="81" name="TextBox 80">
              <a:extLst>
                <a:ext uri="{FF2B5EF4-FFF2-40B4-BE49-F238E27FC236}">
                  <a16:creationId xmlns:a16="http://schemas.microsoft.com/office/drawing/2014/main" id="{7C20CED3-ABDC-B54B-9F05-3F4F54DED8DB}"/>
                </a:ext>
              </a:extLst>
            </p:cNvPr>
            <p:cNvSpPr txBox="1"/>
            <p:nvPr/>
          </p:nvSpPr>
          <p:spPr>
            <a:xfrm>
              <a:off x="636155" y="2063615"/>
              <a:ext cx="1835812" cy="523220"/>
            </a:xfrm>
            <a:prstGeom prst="rect">
              <a:avLst/>
            </a:prstGeom>
            <a:noFill/>
          </p:spPr>
          <p:txBody>
            <a:bodyPr wrap="square" rtlCol="0">
              <a:spAutoFit/>
            </a:bodyPr>
            <a:lstStyle/>
            <a:p>
              <a:r>
                <a:rPr lang="en-US" sz="1400" dirty="0"/>
                <a:t> S1 will shorten while going backwards</a:t>
              </a:r>
            </a:p>
          </p:txBody>
        </p:sp>
        <p:grpSp>
          <p:nvGrpSpPr>
            <p:cNvPr id="82" name="Group 81">
              <a:extLst>
                <a:ext uri="{FF2B5EF4-FFF2-40B4-BE49-F238E27FC236}">
                  <a16:creationId xmlns:a16="http://schemas.microsoft.com/office/drawing/2014/main" id="{6A9C5CEF-D18D-494B-A811-41C5E63C5782}"/>
                </a:ext>
              </a:extLst>
            </p:cNvPr>
            <p:cNvGrpSpPr/>
            <p:nvPr/>
          </p:nvGrpSpPr>
          <p:grpSpPr>
            <a:xfrm>
              <a:off x="964229" y="1260759"/>
              <a:ext cx="495300" cy="478393"/>
              <a:chOff x="6096000" y="3862904"/>
              <a:chExt cx="495300" cy="478393"/>
            </a:xfrm>
          </p:grpSpPr>
          <p:sp>
            <p:nvSpPr>
              <p:cNvPr id="88" name="TextBox 87">
                <a:extLst>
                  <a:ext uri="{FF2B5EF4-FFF2-40B4-BE49-F238E27FC236}">
                    <a16:creationId xmlns:a16="http://schemas.microsoft.com/office/drawing/2014/main" id="{8B3ED11F-C7E4-EC41-8335-3B85C6BE326F}"/>
                  </a:ext>
                </a:extLst>
              </p:cNvPr>
              <p:cNvSpPr txBox="1"/>
              <p:nvPr/>
            </p:nvSpPr>
            <p:spPr>
              <a:xfrm>
                <a:off x="6178550" y="3917434"/>
                <a:ext cx="330200" cy="369332"/>
              </a:xfrm>
              <a:prstGeom prst="rect">
                <a:avLst/>
              </a:prstGeom>
              <a:noFill/>
            </p:spPr>
            <p:txBody>
              <a:bodyPr wrap="square" rtlCol="0">
                <a:spAutoFit/>
              </a:bodyPr>
              <a:lstStyle/>
              <a:p>
                <a:r>
                  <a:rPr lang="en-US" dirty="0"/>
                  <a:t>6</a:t>
                </a:r>
              </a:p>
            </p:txBody>
          </p:sp>
          <p:sp>
            <p:nvSpPr>
              <p:cNvPr id="89" name="Oval 88">
                <a:extLst>
                  <a:ext uri="{FF2B5EF4-FFF2-40B4-BE49-F238E27FC236}">
                    <a16:creationId xmlns:a16="http://schemas.microsoft.com/office/drawing/2014/main" id="{2908B7A7-4AED-A543-8AD3-3CF45A22E3AF}"/>
                  </a:ext>
                </a:extLst>
              </p:cNvPr>
              <p:cNvSpPr/>
              <p:nvPr/>
            </p:nvSpPr>
            <p:spPr>
              <a:xfrm>
                <a:off x="6096000" y="3862904"/>
                <a:ext cx="495300" cy="47839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3" name="Group 82">
              <a:extLst>
                <a:ext uri="{FF2B5EF4-FFF2-40B4-BE49-F238E27FC236}">
                  <a16:creationId xmlns:a16="http://schemas.microsoft.com/office/drawing/2014/main" id="{3B7E3819-2E03-3A4B-97C9-EC56E29A2934}"/>
                </a:ext>
              </a:extLst>
            </p:cNvPr>
            <p:cNvGrpSpPr/>
            <p:nvPr/>
          </p:nvGrpSpPr>
          <p:grpSpPr>
            <a:xfrm>
              <a:off x="2358595" y="1369820"/>
              <a:ext cx="1045880" cy="1121923"/>
              <a:chOff x="2387285" y="790080"/>
              <a:chExt cx="1045880" cy="1121923"/>
            </a:xfrm>
          </p:grpSpPr>
          <p:sp>
            <p:nvSpPr>
              <p:cNvPr id="85" name="Decision 84">
                <a:extLst>
                  <a:ext uri="{FF2B5EF4-FFF2-40B4-BE49-F238E27FC236}">
                    <a16:creationId xmlns:a16="http://schemas.microsoft.com/office/drawing/2014/main" id="{C163A4F3-AF6E-3B44-9F52-6D5CFBC810BE}"/>
                  </a:ext>
                </a:extLst>
              </p:cNvPr>
              <p:cNvSpPr/>
              <p:nvPr/>
            </p:nvSpPr>
            <p:spPr>
              <a:xfrm>
                <a:off x="2773552" y="1425080"/>
                <a:ext cx="659613" cy="486923"/>
              </a:xfrm>
              <a:prstGeom prst="flowChartDecision">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6" name="Straight Arrow Connector 85">
                <a:extLst>
                  <a:ext uri="{FF2B5EF4-FFF2-40B4-BE49-F238E27FC236}">
                    <a16:creationId xmlns:a16="http://schemas.microsoft.com/office/drawing/2014/main" id="{8FF6C611-4057-0441-AE8A-7BD5826DF459}"/>
                  </a:ext>
                </a:extLst>
              </p:cNvPr>
              <p:cNvCxnSpPr/>
              <p:nvPr/>
            </p:nvCxnSpPr>
            <p:spPr>
              <a:xfrm>
                <a:off x="2387285" y="790080"/>
                <a:ext cx="569334" cy="762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7" name="TextBox 86">
                <a:extLst>
                  <a:ext uri="{FF2B5EF4-FFF2-40B4-BE49-F238E27FC236}">
                    <a16:creationId xmlns:a16="http://schemas.microsoft.com/office/drawing/2014/main" id="{443C46AC-94A8-E849-A7EA-9D9070325D48}"/>
                  </a:ext>
                </a:extLst>
              </p:cNvPr>
              <p:cNvSpPr txBox="1"/>
              <p:nvPr/>
            </p:nvSpPr>
            <p:spPr>
              <a:xfrm>
                <a:off x="2937569" y="1483875"/>
                <a:ext cx="444500" cy="369332"/>
              </a:xfrm>
              <a:prstGeom prst="rect">
                <a:avLst/>
              </a:prstGeom>
              <a:noFill/>
            </p:spPr>
            <p:txBody>
              <a:bodyPr wrap="square" rtlCol="0">
                <a:spAutoFit/>
              </a:bodyPr>
              <a:lstStyle/>
              <a:p>
                <a:r>
                  <a:rPr lang="en-US" dirty="0"/>
                  <a:t>X</a:t>
                </a:r>
              </a:p>
            </p:txBody>
          </p:sp>
        </p:grpSp>
        <p:sp>
          <p:nvSpPr>
            <p:cNvPr id="84" name="TextBox 83">
              <a:extLst>
                <a:ext uri="{FF2B5EF4-FFF2-40B4-BE49-F238E27FC236}">
                  <a16:creationId xmlns:a16="http://schemas.microsoft.com/office/drawing/2014/main" id="{E6C180E1-2C06-D64E-8DB2-9F164F30EC5B}"/>
                </a:ext>
              </a:extLst>
            </p:cNvPr>
            <p:cNvSpPr txBox="1"/>
            <p:nvPr/>
          </p:nvSpPr>
          <p:spPr>
            <a:xfrm>
              <a:off x="753355" y="619632"/>
              <a:ext cx="2229234" cy="369332"/>
            </a:xfrm>
            <a:prstGeom prst="rect">
              <a:avLst/>
            </a:prstGeom>
            <a:noFill/>
          </p:spPr>
          <p:txBody>
            <a:bodyPr wrap="square" rtlCol="0">
              <a:spAutoFit/>
            </a:bodyPr>
            <a:lstStyle/>
            <a:p>
              <a:r>
                <a:rPr lang="en-US" dirty="0"/>
                <a:t>Going back from  X</a:t>
              </a:r>
            </a:p>
          </p:txBody>
        </p:sp>
      </p:grpSp>
      <p:sp>
        <p:nvSpPr>
          <p:cNvPr id="90" name="TextBox 89">
            <a:extLst>
              <a:ext uri="{FF2B5EF4-FFF2-40B4-BE49-F238E27FC236}">
                <a16:creationId xmlns:a16="http://schemas.microsoft.com/office/drawing/2014/main" id="{F5206034-3133-3F4A-BC35-D70FB4017BA4}"/>
              </a:ext>
            </a:extLst>
          </p:cNvPr>
          <p:cNvSpPr txBox="1"/>
          <p:nvPr/>
        </p:nvSpPr>
        <p:spPr>
          <a:xfrm>
            <a:off x="2169171" y="3725445"/>
            <a:ext cx="787400" cy="338554"/>
          </a:xfrm>
          <a:prstGeom prst="rect">
            <a:avLst/>
          </a:prstGeom>
          <a:noFill/>
        </p:spPr>
        <p:txBody>
          <a:bodyPr wrap="square" rtlCol="0">
            <a:spAutoFit/>
          </a:bodyPr>
          <a:lstStyle/>
          <a:p>
            <a:r>
              <a:rPr lang="en-US" sz="1600" dirty="0">
                <a:solidFill>
                  <a:srgbClr val="0070C0"/>
                </a:solidFill>
              </a:rPr>
              <a:t>B</a:t>
            </a:r>
            <a:r>
              <a:rPr lang="en-US" sz="1600" baseline="-25000" dirty="0">
                <a:solidFill>
                  <a:srgbClr val="0070C0"/>
                </a:solidFill>
              </a:rPr>
              <a:t>f</a:t>
            </a:r>
            <a:r>
              <a:rPr lang="en-US" sz="1600" dirty="0">
                <a:solidFill>
                  <a:srgbClr val="0070C0"/>
                </a:solidFill>
              </a:rPr>
              <a:t> = 1</a:t>
            </a:r>
          </a:p>
        </p:txBody>
      </p:sp>
      <p:sp>
        <p:nvSpPr>
          <p:cNvPr id="91" name="TextBox 90">
            <a:extLst>
              <a:ext uri="{FF2B5EF4-FFF2-40B4-BE49-F238E27FC236}">
                <a16:creationId xmlns:a16="http://schemas.microsoft.com/office/drawing/2014/main" id="{C4FB7425-FEC9-B846-9FD5-9F05949C7C2E}"/>
              </a:ext>
            </a:extLst>
          </p:cNvPr>
          <p:cNvSpPr txBox="1"/>
          <p:nvPr/>
        </p:nvSpPr>
        <p:spPr>
          <a:xfrm>
            <a:off x="5598908" y="1376469"/>
            <a:ext cx="787400" cy="338554"/>
          </a:xfrm>
          <a:prstGeom prst="rect">
            <a:avLst/>
          </a:prstGeom>
          <a:noFill/>
        </p:spPr>
        <p:txBody>
          <a:bodyPr wrap="square" rtlCol="0">
            <a:spAutoFit/>
          </a:bodyPr>
          <a:lstStyle/>
          <a:p>
            <a:r>
              <a:rPr lang="en-US" sz="1600" dirty="0">
                <a:solidFill>
                  <a:srgbClr val="0070C0"/>
                </a:solidFill>
              </a:rPr>
              <a:t>B</a:t>
            </a:r>
            <a:r>
              <a:rPr lang="en-US" sz="1600" baseline="-25000" dirty="0">
                <a:solidFill>
                  <a:srgbClr val="0070C0"/>
                </a:solidFill>
              </a:rPr>
              <a:t>f</a:t>
            </a:r>
            <a:r>
              <a:rPr lang="en-US" sz="1600" dirty="0">
                <a:solidFill>
                  <a:srgbClr val="0070C0"/>
                </a:solidFill>
              </a:rPr>
              <a:t> = 1</a:t>
            </a:r>
          </a:p>
        </p:txBody>
      </p:sp>
      <p:sp>
        <p:nvSpPr>
          <p:cNvPr id="92" name="TextBox 91">
            <a:extLst>
              <a:ext uri="{FF2B5EF4-FFF2-40B4-BE49-F238E27FC236}">
                <a16:creationId xmlns:a16="http://schemas.microsoft.com/office/drawing/2014/main" id="{B47D5F2A-7A64-D842-A686-5CCF43E2F176}"/>
              </a:ext>
            </a:extLst>
          </p:cNvPr>
          <p:cNvSpPr txBox="1"/>
          <p:nvPr/>
        </p:nvSpPr>
        <p:spPr>
          <a:xfrm>
            <a:off x="5849998" y="4629558"/>
            <a:ext cx="787400" cy="338554"/>
          </a:xfrm>
          <a:prstGeom prst="rect">
            <a:avLst/>
          </a:prstGeom>
          <a:noFill/>
        </p:spPr>
        <p:txBody>
          <a:bodyPr wrap="square" rtlCol="0">
            <a:spAutoFit/>
          </a:bodyPr>
          <a:lstStyle/>
          <a:p>
            <a:r>
              <a:rPr lang="en-US" sz="1600" dirty="0">
                <a:solidFill>
                  <a:srgbClr val="0070C0"/>
                </a:solidFill>
              </a:rPr>
              <a:t>B</a:t>
            </a:r>
            <a:r>
              <a:rPr lang="en-US" sz="1600" baseline="-25000" dirty="0">
                <a:solidFill>
                  <a:srgbClr val="0070C0"/>
                </a:solidFill>
              </a:rPr>
              <a:t>f</a:t>
            </a:r>
            <a:r>
              <a:rPr lang="en-US" sz="1600" dirty="0">
                <a:solidFill>
                  <a:srgbClr val="0070C0"/>
                </a:solidFill>
              </a:rPr>
              <a:t> = 0</a:t>
            </a:r>
          </a:p>
        </p:txBody>
      </p:sp>
      <p:sp>
        <p:nvSpPr>
          <p:cNvPr id="93" name="TextBox 92">
            <a:extLst>
              <a:ext uri="{FF2B5EF4-FFF2-40B4-BE49-F238E27FC236}">
                <a16:creationId xmlns:a16="http://schemas.microsoft.com/office/drawing/2014/main" id="{FBBA8769-8536-E445-B241-735621904E77}"/>
              </a:ext>
            </a:extLst>
          </p:cNvPr>
          <p:cNvSpPr txBox="1"/>
          <p:nvPr/>
        </p:nvSpPr>
        <p:spPr>
          <a:xfrm>
            <a:off x="9784772" y="1414129"/>
            <a:ext cx="787400" cy="338554"/>
          </a:xfrm>
          <a:prstGeom prst="rect">
            <a:avLst/>
          </a:prstGeom>
          <a:noFill/>
        </p:spPr>
        <p:txBody>
          <a:bodyPr wrap="square" rtlCol="0">
            <a:spAutoFit/>
          </a:bodyPr>
          <a:lstStyle/>
          <a:p>
            <a:r>
              <a:rPr lang="en-US" sz="1600" dirty="0">
                <a:solidFill>
                  <a:srgbClr val="0070C0"/>
                </a:solidFill>
              </a:rPr>
              <a:t>B</a:t>
            </a:r>
            <a:r>
              <a:rPr lang="en-US" sz="1600" baseline="-25000" dirty="0">
                <a:solidFill>
                  <a:srgbClr val="0070C0"/>
                </a:solidFill>
              </a:rPr>
              <a:t>f</a:t>
            </a:r>
            <a:r>
              <a:rPr lang="en-US" sz="1600" dirty="0">
                <a:solidFill>
                  <a:srgbClr val="0070C0"/>
                </a:solidFill>
              </a:rPr>
              <a:t> = 0</a:t>
            </a:r>
          </a:p>
        </p:txBody>
      </p:sp>
      <p:sp>
        <p:nvSpPr>
          <p:cNvPr id="94" name="TextBox 93">
            <a:extLst>
              <a:ext uri="{FF2B5EF4-FFF2-40B4-BE49-F238E27FC236}">
                <a16:creationId xmlns:a16="http://schemas.microsoft.com/office/drawing/2014/main" id="{3D7D7C27-5562-CF4E-A0C0-EFE96186DEDC}"/>
              </a:ext>
            </a:extLst>
          </p:cNvPr>
          <p:cNvSpPr txBox="1"/>
          <p:nvPr/>
        </p:nvSpPr>
        <p:spPr>
          <a:xfrm>
            <a:off x="10700102" y="5114294"/>
            <a:ext cx="787400" cy="338554"/>
          </a:xfrm>
          <a:prstGeom prst="rect">
            <a:avLst/>
          </a:prstGeom>
          <a:noFill/>
        </p:spPr>
        <p:txBody>
          <a:bodyPr wrap="square" rtlCol="0">
            <a:spAutoFit/>
          </a:bodyPr>
          <a:lstStyle/>
          <a:p>
            <a:r>
              <a:rPr lang="en-US" sz="1600" dirty="0">
                <a:solidFill>
                  <a:srgbClr val="0070C0"/>
                </a:solidFill>
              </a:rPr>
              <a:t>B</a:t>
            </a:r>
            <a:r>
              <a:rPr lang="en-US" sz="1600" baseline="-25000" dirty="0">
                <a:solidFill>
                  <a:srgbClr val="0070C0"/>
                </a:solidFill>
              </a:rPr>
              <a:t>f</a:t>
            </a:r>
            <a:r>
              <a:rPr lang="en-US" sz="1600" dirty="0">
                <a:solidFill>
                  <a:srgbClr val="0070C0"/>
                </a:solidFill>
              </a:rPr>
              <a:t> = 1</a:t>
            </a:r>
          </a:p>
        </p:txBody>
      </p:sp>
    </p:spTree>
    <p:extLst>
      <p:ext uri="{BB962C8B-B14F-4D97-AF65-F5344CB8AC3E}">
        <p14:creationId xmlns:p14="http://schemas.microsoft.com/office/powerpoint/2010/main" val="3498278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9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9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9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90" grpId="0"/>
      <p:bldP spid="91" grpId="0"/>
      <p:bldP spid="92" grpId="0"/>
      <p:bldP spid="93" grpId="0"/>
      <p:bldP spid="9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C930170-DCF5-D44A-815E-AC5E44A5B992}"/>
              </a:ext>
            </a:extLst>
          </p:cNvPr>
          <p:cNvSpPr>
            <a:spLocks noGrp="1"/>
          </p:cNvSpPr>
          <p:nvPr>
            <p:ph type="sldNum" sz="quarter" idx="12"/>
          </p:nvPr>
        </p:nvSpPr>
        <p:spPr/>
        <p:txBody>
          <a:bodyPr/>
          <a:lstStyle/>
          <a:p>
            <a:fld id="{030B3B20-CC52-4CD8-891A-1FEA1205BD2C}" type="slidenum">
              <a:rPr lang="en-US" smtClean="0"/>
              <a:pPr/>
              <a:t>8</a:t>
            </a:fld>
            <a:endParaRPr lang="en-US" dirty="0"/>
          </a:p>
        </p:txBody>
      </p:sp>
      <p:sp>
        <p:nvSpPr>
          <p:cNvPr id="6" name="TextBox 5">
            <a:extLst>
              <a:ext uri="{FF2B5EF4-FFF2-40B4-BE49-F238E27FC236}">
                <a16:creationId xmlns:a16="http://schemas.microsoft.com/office/drawing/2014/main" id="{D0369B79-BC52-5048-8639-3797834DACB3}"/>
              </a:ext>
            </a:extLst>
          </p:cNvPr>
          <p:cNvSpPr txBox="1"/>
          <p:nvPr/>
        </p:nvSpPr>
        <p:spPr>
          <a:xfrm>
            <a:off x="3876529" y="1972577"/>
            <a:ext cx="1835812" cy="523220"/>
          </a:xfrm>
          <a:prstGeom prst="rect">
            <a:avLst/>
          </a:prstGeom>
          <a:noFill/>
        </p:spPr>
        <p:txBody>
          <a:bodyPr wrap="square" rtlCol="0">
            <a:spAutoFit/>
          </a:bodyPr>
          <a:lstStyle/>
          <a:p>
            <a:r>
              <a:rPr lang="en-US" sz="1400" dirty="0"/>
              <a:t>Reach X with path with label  S1</a:t>
            </a:r>
          </a:p>
        </p:txBody>
      </p:sp>
      <p:grpSp>
        <p:nvGrpSpPr>
          <p:cNvPr id="8" name="Group 7">
            <a:extLst>
              <a:ext uri="{FF2B5EF4-FFF2-40B4-BE49-F238E27FC236}">
                <a16:creationId xmlns:a16="http://schemas.microsoft.com/office/drawing/2014/main" id="{4C974919-3DA0-8644-9359-E448887302B6}"/>
              </a:ext>
            </a:extLst>
          </p:cNvPr>
          <p:cNvGrpSpPr/>
          <p:nvPr/>
        </p:nvGrpSpPr>
        <p:grpSpPr>
          <a:xfrm>
            <a:off x="5162057" y="2220720"/>
            <a:ext cx="1045880" cy="1121923"/>
            <a:chOff x="2387285" y="790080"/>
            <a:chExt cx="1045880" cy="1121923"/>
          </a:xfrm>
        </p:grpSpPr>
        <p:sp>
          <p:nvSpPr>
            <p:cNvPr id="10" name="Decision 9">
              <a:extLst>
                <a:ext uri="{FF2B5EF4-FFF2-40B4-BE49-F238E27FC236}">
                  <a16:creationId xmlns:a16="http://schemas.microsoft.com/office/drawing/2014/main" id="{2A11E7BB-6147-9641-ACDA-ADBC997F5E0A}"/>
                </a:ext>
              </a:extLst>
            </p:cNvPr>
            <p:cNvSpPr/>
            <p:nvPr/>
          </p:nvSpPr>
          <p:spPr>
            <a:xfrm>
              <a:off x="2773552" y="1425080"/>
              <a:ext cx="659613" cy="486923"/>
            </a:xfrm>
            <a:prstGeom prst="flowChartDecision">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Arrow Connector 10">
              <a:extLst>
                <a:ext uri="{FF2B5EF4-FFF2-40B4-BE49-F238E27FC236}">
                  <a16:creationId xmlns:a16="http://schemas.microsoft.com/office/drawing/2014/main" id="{D93C2EBA-1870-2749-BAE6-85DB9DEDDA3D}"/>
                </a:ext>
              </a:extLst>
            </p:cNvPr>
            <p:cNvCxnSpPr/>
            <p:nvPr/>
          </p:nvCxnSpPr>
          <p:spPr>
            <a:xfrm>
              <a:off x="2387285" y="790080"/>
              <a:ext cx="569334" cy="762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322EF7C4-870F-5948-87BF-45E656A0B783}"/>
                </a:ext>
              </a:extLst>
            </p:cNvPr>
            <p:cNvSpPr txBox="1"/>
            <p:nvPr/>
          </p:nvSpPr>
          <p:spPr>
            <a:xfrm>
              <a:off x="2937569" y="1483875"/>
              <a:ext cx="444500" cy="369332"/>
            </a:xfrm>
            <a:prstGeom prst="rect">
              <a:avLst/>
            </a:prstGeom>
            <a:noFill/>
          </p:spPr>
          <p:txBody>
            <a:bodyPr wrap="square" rtlCol="0">
              <a:spAutoFit/>
            </a:bodyPr>
            <a:lstStyle/>
            <a:p>
              <a:r>
                <a:rPr lang="en-US" dirty="0"/>
                <a:t>X</a:t>
              </a:r>
            </a:p>
          </p:txBody>
        </p:sp>
      </p:grpSp>
      <p:sp>
        <p:nvSpPr>
          <p:cNvPr id="9" name="TextBox 8">
            <a:extLst>
              <a:ext uri="{FF2B5EF4-FFF2-40B4-BE49-F238E27FC236}">
                <a16:creationId xmlns:a16="http://schemas.microsoft.com/office/drawing/2014/main" id="{7F290AB9-CD34-3542-9097-047B74163D19}"/>
              </a:ext>
            </a:extLst>
          </p:cNvPr>
          <p:cNvSpPr txBox="1"/>
          <p:nvPr/>
        </p:nvSpPr>
        <p:spPr>
          <a:xfrm>
            <a:off x="4015341" y="331006"/>
            <a:ext cx="4161318" cy="369332"/>
          </a:xfrm>
          <a:prstGeom prst="rect">
            <a:avLst/>
          </a:prstGeom>
          <a:noFill/>
        </p:spPr>
        <p:txBody>
          <a:bodyPr wrap="square" rtlCol="0">
            <a:spAutoFit/>
          </a:bodyPr>
          <a:lstStyle/>
          <a:p>
            <a:r>
              <a:rPr lang="en-US" dirty="0"/>
              <a:t>There could be many paths coming to X</a:t>
            </a:r>
          </a:p>
        </p:txBody>
      </p:sp>
      <p:cxnSp>
        <p:nvCxnSpPr>
          <p:cNvPr id="15" name="Straight Arrow Connector 14">
            <a:extLst>
              <a:ext uri="{FF2B5EF4-FFF2-40B4-BE49-F238E27FC236}">
                <a16:creationId xmlns:a16="http://schemas.microsoft.com/office/drawing/2014/main" id="{E2D9F2B7-EBB6-8241-9EE0-4031B792AD60}"/>
              </a:ext>
            </a:extLst>
          </p:cNvPr>
          <p:cNvCxnSpPr>
            <a:cxnSpLocks/>
            <a:endCxn id="10" idx="0"/>
          </p:cNvCxnSpPr>
          <p:nvPr/>
        </p:nvCxnSpPr>
        <p:spPr>
          <a:xfrm>
            <a:off x="5811333" y="1785189"/>
            <a:ext cx="66798" cy="10705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18B7BA53-6322-6A44-B7E8-9D628BB524DD}"/>
              </a:ext>
            </a:extLst>
          </p:cNvPr>
          <p:cNvCxnSpPr>
            <a:cxnSpLocks/>
            <a:endCxn id="12" idx="3"/>
          </p:cNvCxnSpPr>
          <p:nvPr/>
        </p:nvCxnSpPr>
        <p:spPr>
          <a:xfrm flipH="1">
            <a:off x="6156841" y="1944485"/>
            <a:ext cx="581592" cy="11546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C3908239-AAC9-2C47-988C-321D064EB778}"/>
              </a:ext>
            </a:extLst>
          </p:cNvPr>
          <p:cNvSpPr/>
          <p:nvPr/>
        </p:nvSpPr>
        <p:spPr>
          <a:xfrm>
            <a:off x="5273338" y="1199714"/>
            <a:ext cx="981226" cy="584775"/>
          </a:xfrm>
          <a:prstGeom prst="rect">
            <a:avLst/>
          </a:prstGeom>
        </p:spPr>
        <p:txBody>
          <a:bodyPr wrap="square">
            <a:spAutoFit/>
          </a:bodyPr>
          <a:lstStyle/>
          <a:p>
            <a:r>
              <a:rPr lang="en-US" sz="1600" dirty="0"/>
              <a:t>path with label  S2</a:t>
            </a:r>
          </a:p>
        </p:txBody>
      </p:sp>
      <p:sp>
        <p:nvSpPr>
          <p:cNvPr id="20" name="Rectangle 19">
            <a:extLst>
              <a:ext uri="{FF2B5EF4-FFF2-40B4-BE49-F238E27FC236}">
                <a16:creationId xmlns:a16="http://schemas.microsoft.com/office/drawing/2014/main" id="{72AFBF09-DAC0-1541-91F3-7A32702D0B6D}"/>
              </a:ext>
            </a:extLst>
          </p:cNvPr>
          <p:cNvSpPr/>
          <p:nvPr/>
        </p:nvSpPr>
        <p:spPr>
          <a:xfrm>
            <a:off x="6291756" y="1498015"/>
            <a:ext cx="981226" cy="584775"/>
          </a:xfrm>
          <a:prstGeom prst="rect">
            <a:avLst/>
          </a:prstGeom>
        </p:spPr>
        <p:txBody>
          <a:bodyPr wrap="square">
            <a:spAutoFit/>
          </a:bodyPr>
          <a:lstStyle/>
          <a:p>
            <a:r>
              <a:rPr lang="en-US" sz="1600" dirty="0"/>
              <a:t>path with label  S3</a:t>
            </a:r>
          </a:p>
        </p:txBody>
      </p:sp>
      <p:sp>
        <p:nvSpPr>
          <p:cNvPr id="21" name="TextBox 20">
            <a:extLst>
              <a:ext uri="{FF2B5EF4-FFF2-40B4-BE49-F238E27FC236}">
                <a16:creationId xmlns:a16="http://schemas.microsoft.com/office/drawing/2014/main" id="{8E778A77-1E80-BD45-AF6B-6B98E8113385}"/>
              </a:ext>
            </a:extLst>
          </p:cNvPr>
          <p:cNvSpPr txBox="1"/>
          <p:nvPr/>
        </p:nvSpPr>
        <p:spPr>
          <a:xfrm>
            <a:off x="6738433" y="2348468"/>
            <a:ext cx="2336800" cy="369332"/>
          </a:xfrm>
          <a:prstGeom prst="rect">
            <a:avLst/>
          </a:prstGeom>
          <a:noFill/>
        </p:spPr>
        <p:txBody>
          <a:bodyPr wrap="square" rtlCol="0">
            <a:spAutoFit/>
          </a:bodyPr>
          <a:lstStyle/>
          <a:p>
            <a:r>
              <a:rPr lang="en-US" dirty="0"/>
              <a:t>And so on …</a:t>
            </a:r>
          </a:p>
        </p:txBody>
      </p:sp>
      <p:sp>
        <p:nvSpPr>
          <p:cNvPr id="22" name="TextBox 21">
            <a:extLst>
              <a:ext uri="{FF2B5EF4-FFF2-40B4-BE49-F238E27FC236}">
                <a16:creationId xmlns:a16="http://schemas.microsoft.com/office/drawing/2014/main" id="{C488B619-D593-0043-BAC4-E1549A958550}"/>
              </a:ext>
            </a:extLst>
          </p:cNvPr>
          <p:cNvSpPr txBox="1"/>
          <p:nvPr/>
        </p:nvSpPr>
        <p:spPr>
          <a:xfrm>
            <a:off x="3624756" y="3670290"/>
            <a:ext cx="5334000" cy="369332"/>
          </a:xfrm>
          <a:prstGeom prst="rect">
            <a:avLst/>
          </a:prstGeom>
          <a:noFill/>
        </p:spPr>
        <p:txBody>
          <a:bodyPr wrap="square" rtlCol="0">
            <a:spAutoFit/>
          </a:bodyPr>
          <a:lstStyle/>
          <a:p>
            <a:r>
              <a:rPr lang="en-US" dirty="0"/>
              <a:t>For every path reaching X, the previous steps repeat </a:t>
            </a:r>
          </a:p>
        </p:txBody>
      </p:sp>
      <p:sp>
        <p:nvSpPr>
          <p:cNvPr id="23" name="TextBox 22">
            <a:extLst>
              <a:ext uri="{FF2B5EF4-FFF2-40B4-BE49-F238E27FC236}">
                <a16:creationId xmlns:a16="http://schemas.microsoft.com/office/drawing/2014/main" id="{40389BB1-484A-BC4C-8AF0-756F62ADFB6A}"/>
              </a:ext>
            </a:extLst>
          </p:cNvPr>
          <p:cNvSpPr txBox="1"/>
          <p:nvPr/>
        </p:nvSpPr>
        <p:spPr>
          <a:xfrm>
            <a:off x="1130300" y="4406900"/>
            <a:ext cx="9867900" cy="646331"/>
          </a:xfrm>
          <a:prstGeom prst="rect">
            <a:avLst/>
          </a:prstGeom>
          <a:noFill/>
        </p:spPr>
        <p:txBody>
          <a:bodyPr wrap="square" rtlCol="0">
            <a:spAutoFit/>
          </a:bodyPr>
          <a:lstStyle/>
          <a:p>
            <a:r>
              <a:rPr lang="en-US" dirty="0"/>
              <a:t>Suppose the previous steps reach out to four leaves with path labels T1, T2, T3, T4. Each of these paths start at X and reaches one leaf at a time.</a:t>
            </a:r>
          </a:p>
        </p:txBody>
      </p:sp>
      <p:sp>
        <p:nvSpPr>
          <p:cNvPr id="24" name="TextBox 23">
            <a:extLst>
              <a:ext uri="{FF2B5EF4-FFF2-40B4-BE49-F238E27FC236}">
                <a16:creationId xmlns:a16="http://schemas.microsoft.com/office/drawing/2014/main" id="{8C10728E-6866-E940-AEC1-645667119714}"/>
              </a:ext>
            </a:extLst>
          </p:cNvPr>
          <p:cNvSpPr txBox="1"/>
          <p:nvPr/>
        </p:nvSpPr>
        <p:spPr>
          <a:xfrm>
            <a:off x="1168092" y="5192385"/>
            <a:ext cx="3695700" cy="369332"/>
          </a:xfrm>
          <a:prstGeom prst="rect">
            <a:avLst/>
          </a:prstGeom>
          <a:noFill/>
        </p:spPr>
        <p:txBody>
          <a:bodyPr wrap="square" rtlCol="0">
            <a:spAutoFit/>
          </a:bodyPr>
          <a:lstStyle/>
          <a:p>
            <a:r>
              <a:rPr lang="en-US" dirty="0"/>
              <a:t>Reach with path S1 (from root to X):</a:t>
            </a:r>
          </a:p>
        </p:txBody>
      </p:sp>
      <p:sp>
        <p:nvSpPr>
          <p:cNvPr id="25" name="TextBox 24">
            <a:extLst>
              <a:ext uri="{FF2B5EF4-FFF2-40B4-BE49-F238E27FC236}">
                <a16:creationId xmlns:a16="http://schemas.microsoft.com/office/drawing/2014/main" id="{DD2E79F7-CCE4-8D48-9134-B706AF5DAF53}"/>
              </a:ext>
            </a:extLst>
          </p:cNvPr>
          <p:cNvSpPr txBox="1"/>
          <p:nvPr/>
        </p:nvSpPr>
        <p:spPr>
          <a:xfrm>
            <a:off x="4794435" y="5070703"/>
            <a:ext cx="5780349" cy="646331"/>
          </a:xfrm>
          <a:prstGeom prst="rect">
            <a:avLst/>
          </a:prstGeom>
          <a:noFill/>
        </p:spPr>
        <p:txBody>
          <a:bodyPr wrap="square" rtlCol="0">
            <a:spAutoFit/>
          </a:bodyPr>
          <a:lstStyle/>
          <a:p>
            <a:r>
              <a:rPr lang="en-US" dirty="0"/>
              <a:t>Then, previous steps yield paths:  S1.T1 (S1 concatenated with T1), S1.T2, S1.T3, and S1.T4</a:t>
            </a:r>
          </a:p>
        </p:txBody>
      </p:sp>
      <p:sp>
        <p:nvSpPr>
          <p:cNvPr id="26" name="TextBox 25">
            <a:extLst>
              <a:ext uri="{FF2B5EF4-FFF2-40B4-BE49-F238E27FC236}">
                <a16:creationId xmlns:a16="http://schemas.microsoft.com/office/drawing/2014/main" id="{22CA83F5-0C27-8045-ABC0-ABE0DBF47D95}"/>
              </a:ext>
            </a:extLst>
          </p:cNvPr>
          <p:cNvSpPr txBox="1"/>
          <p:nvPr/>
        </p:nvSpPr>
        <p:spPr>
          <a:xfrm>
            <a:off x="1130300" y="5854323"/>
            <a:ext cx="5463659" cy="369332"/>
          </a:xfrm>
          <a:prstGeom prst="rect">
            <a:avLst/>
          </a:prstGeom>
          <a:noFill/>
        </p:spPr>
        <p:txBody>
          <a:bodyPr wrap="square" rtlCol="0">
            <a:spAutoFit/>
          </a:bodyPr>
          <a:lstStyle/>
          <a:p>
            <a:r>
              <a:rPr lang="en-US" dirty="0"/>
              <a:t>Similarly, we get paths S2.T1, S2.T2, S2.T3, S2.T4 etc.  </a:t>
            </a:r>
          </a:p>
        </p:txBody>
      </p:sp>
    </p:spTree>
    <p:extLst>
      <p:ext uri="{BB962C8B-B14F-4D97-AF65-F5344CB8AC3E}">
        <p14:creationId xmlns:p14="http://schemas.microsoft.com/office/powerpoint/2010/main" val="4088113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p:bldP spid="24" grpId="0"/>
      <p:bldP spid="25" grpId="0"/>
      <p:bldP spid="2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1C11320-92C0-EC49-BC8D-45C290C6BA59}"/>
              </a:ext>
            </a:extLst>
          </p:cNvPr>
          <p:cNvSpPr>
            <a:spLocks noGrp="1"/>
          </p:cNvSpPr>
          <p:nvPr>
            <p:ph type="title"/>
          </p:nvPr>
        </p:nvSpPr>
        <p:spPr>
          <a:xfrm>
            <a:off x="154891" y="21089"/>
            <a:ext cx="8383980" cy="1014868"/>
          </a:xfrm>
        </p:spPr>
        <p:txBody>
          <a:bodyPr/>
          <a:lstStyle/>
          <a:p>
            <a:r>
              <a:rPr lang="en-US" dirty="0"/>
              <a:t>Pseudocode for the enumeration algorithm </a:t>
            </a:r>
          </a:p>
        </p:txBody>
      </p:sp>
      <p:sp>
        <p:nvSpPr>
          <p:cNvPr id="4" name="Slide Number Placeholder 3">
            <a:extLst>
              <a:ext uri="{FF2B5EF4-FFF2-40B4-BE49-F238E27FC236}">
                <a16:creationId xmlns:a16="http://schemas.microsoft.com/office/drawing/2014/main" id="{BACC0132-04B2-F746-B100-6093545BBB32}"/>
              </a:ext>
            </a:extLst>
          </p:cNvPr>
          <p:cNvSpPr>
            <a:spLocks noGrp="1"/>
          </p:cNvSpPr>
          <p:nvPr>
            <p:ph type="sldNum" sz="quarter" idx="12"/>
          </p:nvPr>
        </p:nvSpPr>
        <p:spPr/>
        <p:txBody>
          <a:bodyPr/>
          <a:lstStyle/>
          <a:p>
            <a:fld id="{030B3B20-CC52-4CD8-891A-1FEA1205BD2C}" type="slidenum">
              <a:rPr lang="en-US" smtClean="0"/>
              <a:pPr/>
              <a:t>9</a:t>
            </a:fld>
            <a:endParaRPr lang="en-US" dirty="0"/>
          </a:p>
        </p:txBody>
      </p:sp>
      <p:sp>
        <p:nvSpPr>
          <p:cNvPr id="7" name="TextBox 6">
            <a:extLst>
              <a:ext uri="{FF2B5EF4-FFF2-40B4-BE49-F238E27FC236}">
                <a16:creationId xmlns:a16="http://schemas.microsoft.com/office/drawing/2014/main" id="{002CE4B5-7A73-C741-BFEA-EB1E231AC248}"/>
              </a:ext>
            </a:extLst>
          </p:cNvPr>
          <p:cNvSpPr txBox="1"/>
          <p:nvPr/>
        </p:nvSpPr>
        <p:spPr>
          <a:xfrm>
            <a:off x="2521646" y="1315048"/>
            <a:ext cx="9209660" cy="2308324"/>
          </a:xfrm>
          <a:prstGeom prst="rect">
            <a:avLst/>
          </a:prstGeom>
          <a:noFill/>
          <a:ln>
            <a:solidFill>
              <a:srgbClr val="0070C0"/>
            </a:solidFill>
          </a:ln>
        </p:spPr>
        <p:txBody>
          <a:bodyPr wrap="square" rtlCol="0">
            <a:spAutoFit/>
          </a:bodyPr>
          <a:lstStyle/>
          <a:p>
            <a:r>
              <a:rPr lang="en-US" dirty="0"/>
              <a:t>Pre</a:t>
            </a:r>
            <a:r>
              <a:rPr lang="en-US" dirty="0">
                <a:latin typeface="+mj-lt"/>
              </a:rPr>
              <a:t>: We are at some node P (or X as in previous slides) and path = some path reaching node P </a:t>
            </a:r>
          </a:p>
          <a:p>
            <a:r>
              <a:rPr lang="en-US" dirty="0"/>
              <a:t>Forward loop(k)</a:t>
            </a:r>
            <a:r>
              <a:rPr lang="en-US" dirty="0">
                <a:latin typeface="+mj-lt"/>
              </a:rPr>
              <a:t>:  Iterate on node k, initially k = P</a:t>
            </a:r>
          </a:p>
          <a:p>
            <a:r>
              <a:rPr lang="en-US" dirty="0"/>
              <a:t>Criterion to stop the loop</a:t>
            </a:r>
            <a:r>
              <a:rPr lang="en-US" dirty="0">
                <a:latin typeface="+mj-lt"/>
              </a:rPr>
              <a:t>: k is leaf (L)</a:t>
            </a:r>
          </a:p>
          <a:p>
            <a:r>
              <a:rPr lang="en-US" dirty="0"/>
              <a:t>Loop Body</a:t>
            </a:r>
            <a:r>
              <a:rPr lang="en-US" dirty="0">
                <a:latin typeface="+mj-lt"/>
              </a:rPr>
              <a:t>: </a:t>
            </a:r>
          </a:p>
          <a:p>
            <a:pPr marL="342900" indent="-342900">
              <a:buFont typeface="+mj-lt"/>
              <a:buAutoNum type="arabicPeriod"/>
            </a:pPr>
            <a:r>
              <a:rPr lang="en-US" dirty="0">
                <a:latin typeface="+mj-lt"/>
              </a:rPr>
              <a:t>Increment path: Append to path the edge from k  to the successor(k). If k is a branch successor(k) = successor-1(k), add the 1-edge from k and set B</a:t>
            </a:r>
            <a:r>
              <a:rPr lang="en-US" baseline="-25000" dirty="0">
                <a:latin typeface="+mj-lt"/>
              </a:rPr>
              <a:t>f</a:t>
            </a:r>
            <a:r>
              <a:rPr lang="en-US" dirty="0">
                <a:latin typeface="+mj-lt"/>
              </a:rPr>
              <a:t>(k) = 1</a:t>
            </a:r>
          </a:p>
          <a:p>
            <a:pPr marL="342900" indent="-342900">
              <a:buFont typeface="+mj-lt"/>
              <a:buAutoNum type="arabicPeriod"/>
            </a:pPr>
            <a:r>
              <a:rPr lang="en-US" dirty="0">
                <a:latin typeface="+mj-lt"/>
              </a:rPr>
              <a:t>k = successor(k)</a:t>
            </a:r>
          </a:p>
          <a:p>
            <a:r>
              <a:rPr lang="en-US" dirty="0"/>
              <a:t>Post</a:t>
            </a:r>
            <a:r>
              <a:rPr lang="en-US" dirty="0">
                <a:latin typeface="+mj-lt"/>
              </a:rPr>
              <a:t>: Write the path which starts from root and has reached leaf (L). Increment the path counter. </a:t>
            </a:r>
          </a:p>
        </p:txBody>
      </p:sp>
      <p:sp>
        <p:nvSpPr>
          <p:cNvPr id="8" name="TextBox 7">
            <a:extLst>
              <a:ext uri="{FF2B5EF4-FFF2-40B4-BE49-F238E27FC236}">
                <a16:creationId xmlns:a16="http://schemas.microsoft.com/office/drawing/2014/main" id="{DCCCDFCA-E389-5F4A-BAFF-540365083FA4}"/>
              </a:ext>
            </a:extLst>
          </p:cNvPr>
          <p:cNvSpPr txBox="1"/>
          <p:nvPr/>
        </p:nvSpPr>
        <p:spPr>
          <a:xfrm>
            <a:off x="2499553" y="3687340"/>
            <a:ext cx="8668987" cy="2031325"/>
          </a:xfrm>
          <a:prstGeom prst="rect">
            <a:avLst/>
          </a:prstGeom>
          <a:noFill/>
          <a:ln>
            <a:solidFill>
              <a:srgbClr val="0070C0"/>
            </a:solidFill>
          </a:ln>
        </p:spPr>
        <p:txBody>
          <a:bodyPr wrap="square" rtlCol="0">
            <a:spAutoFit/>
          </a:bodyPr>
          <a:lstStyle/>
          <a:p>
            <a:r>
              <a:rPr lang="en-US" dirty="0"/>
              <a:t>Pre</a:t>
            </a:r>
            <a:r>
              <a:rPr lang="en-US" dirty="0">
                <a:latin typeface="+mj-lt"/>
              </a:rPr>
              <a:t>: We are at a leaf = L  and the path is a path from root to L</a:t>
            </a:r>
          </a:p>
          <a:p>
            <a:r>
              <a:rPr lang="en-US" dirty="0"/>
              <a:t>Backward loop(k)</a:t>
            </a:r>
            <a:r>
              <a:rPr lang="en-US" dirty="0">
                <a:latin typeface="+mj-lt"/>
              </a:rPr>
              <a:t>: Iterate on node k, initially k = L</a:t>
            </a:r>
          </a:p>
          <a:p>
            <a:r>
              <a:rPr lang="en-US" dirty="0"/>
              <a:t>Criterion to stop the loop: </a:t>
            </a:r>
            <a:r>
              <a:rPr lang="en-US" dirty="0">
                <a:latin typeface="+mj-lt"/>
              </a:rPr>
              <a:t>B</a:t>
            </a:r>
            <a:r>
              <a:rPr lang="en-US" baseline="-25000" dirty="0">
                <a:latin typeface="+mj-lt"/>
              </a:rPr>
              <a:t>f</a:t>
            </a:r>
            <a:r>
              <a:rPr lang="en-US" dirty="0">
                <a:latin typeface="+mj-lt"/>
              </a:rPr>
              <a:t>(k) == 1 </a:t>
            </a:r>
          </a:p>
          <a:p>
            <a:pPr marL="342900" indent="-342900">
              <a:buFont typeface="+mj-lt"/>
              <a:buAutoNum type="arabicPeriod"/>
            </a:pPr>
            <a:r>
              <a:rPr lang="en-US" dirty="0">
                <a:latin typeface="+mj-lt"/>
              </a:rPr>
              <a:t>Decrement path: Remove from the path, the last edge (the edge from from k to its predecessor on the path)</a:t>
            </a:r>
          </a:p>
          <a:p>
            <a:pPr marL="342900" indent="-342900">
              <a:buFont typeface="+mj-lt"/>
              <a:buAutoNum type="arabicPeriod"/>
            </a:pPr>
            <a:r>
              <a:rPr lang="en-US" dirty="0">
                <a:latin typeface="+mj-lt"/>
              </a:rPr>
              <a:t>k = predecessor(k)</a:t>
            </a:r>
          </a:p>
          <a:p>
            <a:r>
              <a:rPr lang="en-US" dirty="0"/>
              <a:t>Post</a:t>
            </a:r>
            <a:r>
              <a:rPr lang="en-US" dirty="0">
                <a:latin typeface="+mj-lt"/>
              </a:rPr>
              <a:t>: Set B</a:t>
            </a:r>
            <a:r>
              <a:rPr lang="en-US" baseline="-25000" dirty="0">
                <a:latin typeface="+mj-lt"/>
              </a:rPr>
              <a:t>f</a:t>
            </a:r>
            <a:r>
              <a:rPr lang="en-US" dirty="0">
                <a:latin typeface="+mj-lt"/>
              </a:rPr>
              <a:t>(k) = 0. Append 0-edge of k to path, k = 0-successor(k).</a:t>
            </a:r>
          </a:p>
        </p:txBody>
      </p:sp>
      <p:sp>
        <p:nvSpPr>
          <p:cNvPr id="10" name="TextBox 9">
            <a:extLst>
              <a:ext uri="{FF2B5EF4-FFF2-40B4-BE49-F238E27FC236}">
                <a16:creationId xmlns:a16="http://schemas.microsoft.com/office/drawing/2014/main" id="{6CE6AFE7-1633-4D47-B9FB-2A27EA0F7289}"/>
              </a:ext>
            </a:extLst>
          </p:cNvPr>
          <p:cNvSpPr txBox="1"/>
          <p:nvPr/>
        </p:nvSpPr>
        <p:spPr>
          <a:xfrm>
            <a:off x="2546909" y="5782633"/>
            <a:ext cx="7535554" cy="369332"/>
          </a:xfrm>
          <a:prstGeom prst="rect">
            <a:avLst/>
          </a:prstGeom>
          <a:noFill/>
        </p:spPr>
        <p:txBody>
          <a:bodyPr wrap="square" rtlCol="0">
            <a:spAutoFit/>
          </a:bodyPr>
          <a:lstStyle/>
          <a:p>
            <a:r>
              <a:rPr lang="en-US" dirty="0">
                <a:latin typeface="+mj-lt"/>
              </a:rPr>
              <a:t>Backward step at #4, terminate if you do not reach a node k with B</a:t>
            </a:r>
            <a:r>
              <a:rPr lang="en-US" baseline="-25000" dirty="0">
                <a:latin typeface="+mj-lt"/>
              </a:rPr>
              <a:t>f</a:t>
            </a:r>
            <a:r>
              <a:rPr lang="en-US" dirty="0">
                <a:latin typeface="+mj-lt"/>
              </a:rPr>
              <a:t>(k) == 1 </a:t>
            </a:r>
          </a:p>
        </p:txBody>
      </p:sp>
      <p:sp>
        <p:nvSpPr>
          <p:cNvPr id="12" name="TextBox 11">
            <a:extLst>
              <a:ext uri="{FF2B5EF4-FFF2-40B4-BE49-F238E27FC236}">
                <a16:creationId xmlns:a16="http://schemas.microsoft.com/office/drawing/2014/main" id="{4FC508E5-4CBB-5843-BBD7-52E64196A655}"/>
              </a:ext>
            </a:extLst>
          </p:cNvPr>
          <p:cNvSpPr txBox="1"/>
          <p:nvPr/>
        </p:nvSpPr>
        <p:spPr>
          <a:xfrm>
            <a:off x="2557241" y="913826"/>
            <a:ext cx="4963752" cy="369332"/>
          </a:xfrm>
          <a:prstGeom prst="rect">
            <a:avLst/>
          </a:prstGeom>
          <a:noFill/>
        </p:spPr>
        <p:txBody>
          <a:bodyPr wrap="square" rtlCol="0">
            <a:spAutoFit/>
          </a:bodyPr>
          <a:lstStyle/>
          <a:p>
            <a:r>
              <a:rPr lang="en-US" dirty="0">
                <a:latin typeface="+mj-lt"/>
              </a:rPr>
              <a:t>Start at the root of CFG with empty partial part </a:t>
            </a:r>
          </a:p>
        </p:txBody>
      </p:sp>
      <p:grpSp>
        <p:nvGrpSpPr>
          <p:cNvPr id="2" name="Group 1">
            <a:extLst>
              <a:ext uri="{FF2B5EF4-FFF2-40B4-BE49-F238E27FC236}">
                <a16:creationId xmlns:a16="http://schemas.microsoft.com/office/drawing/2014/main" id="{D5A60BD4-9DF9-A94B-B7AF-A8FDCB97C03A}"/>
              </a:ext>
            </a:extLst>
          </p:cNvPr>
          <p:cNvGrpSpPr/>
          <p:nvPr/>
        </p:nvGrpSpPr>
        <p:grpSpPr>
          <a:xfrm>
            <a:off x="317409" y="896609"/>
            <a:ext cx="2078182" cy="5283422"/>
            <a:chOff x="317409" y="896609"/>
            <a:chExt cx="2078182" cy="5283422"/>
          </a:xfrm>
        </p:grpSpPr>
        <p:sp>
          <p:nvSpPr>
            <p:cNvPr id="5" name="TextBox 4">
              <a:extLst>
                <a:ext uri="{FF2B5EF4-FFF2-40B4-BE49-F238E27FC236}">
                  <a16:creationId xmlns:a16="http://schemas.microsoft.com/office/drawing/2014/main" id="{7B62E127-8276-5147-922E-902476EB3244}"/>
                </a:ext>
              </a:extLst>
            </p:cNvPr>
            <p:cNvSpPr txBox="1"/>
            <p:nvPr/>
          </p:nvSpPr>
          <p:spPr>
            <a:xfrm>
              <a:off x="819280" y="2338271"/>
              <a:ext cx="1417990" cy="523220"/>
            </a:xfrm>
            <a:prstGeom prst="rect">
              <a:avLst/>
            </a:prstGeom>
            <a:noFill/>
          </p:spPr>
          <p:txBody>
            <a:bodyPr wrap="square" rtlCol="0">
              <a:spAutoFit/>
            </a:bodyPr>
            <a:lstStyle/>
            <a:p>
              <a:r>
                <a:rPr lang="en-US" sz="2400" dirty="0"/>
                <a:t>Forward</a:t>
              </a:r>
              <a:r>
                <a:rPr lang="en-US" sz="2800" dirty="0"/>
                <a:t>:</a:t>
              </a:r>
            </a:p>
          </p:txBody>
        </p:sp>
        <p:sp>
          <p:nvSpPr>
            <p:cNvPr id="6" name="TextBox 5">
              <a:extLst>
                <a:ext uri="{FF2B5EF4-FFF2-40B4-BE49-F238E27FC236}">
                  <a16:creationId xmlns:a16="http://schemas.microsoft.com/office/drawing/2014/main" id="{192A006A-F413-2842-B487-B47B80C9D86B}"/>
                </a:ext>
              </a:extLst>
            </p:cNvPr>
            <p:cNvSpPr txBox="1"/>
            <p:nvPr/>
          </p:nvSpPr>
          <p:spPr>
            <a:xfrm>
              <a:off x="864503" y="4019755"/>
              <a:ext cx="1519346" cy="461665"/>
            </a:xfrm>
            <a:prstGeom prst="rect">
              <a:avLst/>
            </a:prstGeom>
            <a:noFill/>
          </p:spPr>
          <p:txBody>
            <a:bodyPr wrap="square" rtlCol="0">
              <a:spAutoFit/>
            </a:bodyPr>
            <a:lstStyle/>
            <a:p>
              <a:r>
                <a:rPr lang="en-US" sz="2400" dirty="0"/>
                <a:t>Backward:</a:t>
              </a:r>
            </a:p>
          </p:txBody>
        </p:sp>
        <p:sp>
          <p:nvSpPr>
            <p:cNvPr id="9" name="TextBox 8">
              <a:extLst>
                <a:ext uri="{FF2B5EF4-FFF2-40B4-BE49-F238E27FC236}">
                  <a16:creationId xmlns:a16="http://schemas.microsoft.com/office/drawing/2014/main" id="{50AD9EAB-10D5-944F-AF09-E9AFC8272FCF}"/>
                </a:ext>
              </a:extLst>
            </p:cNvPr>
            <p:cNvSpPr txBox="1"/>
            <p:nvPr/>
          </p:nvSpPr>
          <p:spPr>
            <a:xfrm>
              <a:off x="317409" y="5718366"/>
              <a:ext cx="2078182" cy="461665"/>
            </a:xfrm>
            <a:prstGeom prst="rect">
              <a:avLst/>
            </a:prstGeom>
            <a:noFill/>
          </p:spPr>
          <p:txBody>
            <a:bodyPr wrap="square" rtlCol="0">
              <a:spAutoFit/>
            </a:bodyPr>
            <a:lstStyle/>
            <a:p>
              <a:r>
                <a:rPr lang="en-US" sz="2400" dirty="0"/>
                <a:t>Termination:</a:t>
              </a:r>
            </a:p>
          </p:txBody>
        </p:sp>
        <p:sp>
          <p:nvSpPr>
            <p:cNvPr id="11" name="TextBox 10">
              <a:extLst>
                <a:ext uri="{FF2B5EF4-FFF2-40B4-BE49-F238E27FC236}">
                  <a16:creationId xmlns:a16="http://schemas.microsoft.com/office/drawing/2014/main" id="{BE3BBDA6-580E-5A42-B347-8F379CCFE2CB}"/>
                </a:ext>
              </a:extLst>
            </p:cNvPr>
            <p:cNvSpPr txBox="1"/>
            <p:nvPr/>
          </p:nvSpPr>
          <p:spPr>
            <a:xfrm>
              <a:off x="741697" y="896609"/>
              <a:ext cx="1229607" cy="461665"/>
            </a:xfrm>
            <a:prstGeom prst="rect">
              <a:avLst/>
            </a:prstGeom>
            <a:noFill/>
          </p:spPr>
          <p:txBody>
            <a:bodyPr wrap="square" rtlCol="0">
              <a:spAutoFit/>
            </a:bodyPr>
            <a:lstStyle/>
            <a:p>
              <a:r>
                <a:rPr lang="en-US" sz="2400" dirty="0"/>
                <a:t>Start:</a:t>
              </a:r>
            </a:p>
          </p:txBody>
        </p:sp>
        <p:grpSp>
          <p:nvGrpSpPr>
            <p:cNvPr id="26" name="Group 25">
              <a:extLst>
                <a:ext uri="{FF2B5EF4-FFF2-40B4-BE49-F238E27FC236}">
                  <a16:creationId xmlns:a16="http://schemas.microsoft.com/office/drawing/2014/main" id="{47F20EF8-BDA4-EF42-BA64-7D2C1104CEF8}"/>
                </a:ext>
              </a:extLst>
            </p:cNvPr>
            <p:cNvGrpSpPr/>
            <p:nvPr/>
          </p:nvGrpSpPr>
          <p:grpSpPr>
            <a:xfrm>
              <a:off x="535735" y="1419829"/>
              <a:ext cx="603517" cy="4239714"/>
              <a:chOff x="535735" y="1419829"/>
              <a:chExt cx="603517" cy="4239714"/>
            </a:xfrm>
          </p:grpSpPr>
          <p:cxnSp>
            <p:nvCxnSpPr>
              <p:cNvPr id="14" name="Straight Arrow Connector 13">
                <a:extLst>
                  <a:ext uri="{FF2B5EF4-FFF2-40B4-BE49-F238E27FC236}">
                    <a16:creationId xmlns:a16="http://schemas.microsoft.com/office/drawing/2014/main" id="{5773E592-9B4B-1D42-97AB-4A764D9538D9}"/>
                  </a:ext>
                </a:extLst>
              </p:cNvPr>
              <p:cNvCxnSpPr/>
              <p:nvPr/>
            </p:nvCxnSpPr>
            <p:spPr>
              <a:xfrm>
                <a:off x="1139252" y="1419829"/>
                <a:ext cx="0" cy="91844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F893B79A-5ACC-684C-A9CE-5FB828BC9115}"/>
                  </a:ext>
                </a:extLst>
              </p:cNvPr>
              <p:cNvCxnSpPr/>
              <p:nvPr/>
            </p:nvCxnSpPr>
            <p:spPr>
              <a:xfrm>
                <a:off x="1139252" y="2850716"/>
                <a:ext cx="0" cy="91844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2D3B1708-E401-1D40-BD6D-CCDF6951A257}"/>
                  </a:ext>
                </a:extLst>
              </p:cNvPr>
              <p:cNvCxnSpPr>
                <a:cxnSpLocks/>
              </p:cNvCxnSpPr>
              <p:nvPr/>
            </p:nvCxnSpPr>
            <p:spPr>
              <a:xfrm flipH="1">
                <a:off x="726706" y="4281365"/>
                <a:ext cx="1" cy="137817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AB6FB46E-830E-014A-8261-D6694F9A0EB8}"/>
                  </a:ext>
                </a:extLst>
              </p:cNvPr>
              <p:cNvCxnSpPr>
                <a:cxnSpLocks/>
              </p:cNvCxnSpPr>
              <p:nvPr/>
            </p:nvCxnSpPr>
            <p:spPr>
              <a:xfrm>
                <a:off x="535735" y="4281365"/>
                <a:ext cx="301125" cy="4205"/>
              </a:xfrm>
              <a:prstGeom prst="straightConnector1">
                <a:avLst/>
              </a:prstGeom>
              <a:ln w="254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7D09E4FC-16EA-3D42-93EC-670EC4255A66}"/>
                  </a:ext>
                </a:extLst>
              </p:cNvPr>
              <p:cNvCxnSpPr>
                <a:cxnSpLocks/>
              </p:cNvCxnSpPr>
              <p:nvPr/>
            </p:nvCxnSpPr>
            <p:spPr>
              <a:xfrm flipV="1">
                <a:off x="553314" y="2576635"/>
                <a:ext cx="0" cy="166558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886D98E7-0E0E-DD47-88B8-94564D85CD3C}"/>
                  </a:ext>
                </a:extLst>
              </p:cNvPr>
              <p:cNvCxnSpPr>
                <a:cxnSpLocks/>
              </p:cNvCxnSpPr>
              <p:nvPr/>
            </p:nvCxnSpPr>
            <p:spPr>
              <a:xfrm>
                <a:off x="535735" y="2599881"/>
                <a:ext cx="283546" cy="0"/>
              </a:xfrm>
              <a:prstGeom prst="straightConnector1">
                <a:avLst/>
              </a:prstGeom>
              <a:ln w="254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42283344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0" grpId="0"/>
    </p:bldLst>
  </p:timing>
</p:sld>
</file>

<file path=ppt/theme/theme1.xml><?xml version="1.0" encoding="utf-8"?>
<a:theme xmlns:a="http://schemas.openxmlformats.org/drawingml/2006/main"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47539</TotalTime>
  <Words>3355</Words>
  <Application>Microsoft Macintosh PowerPoint</Application>
  <PresentationFormat>Widescreen</PresentationFormat>
  <Paragraphs>438</Paragraphs>
  <Slides>16</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Calibri Light</vt:lpstr>
      <vt:lpstr>Courier New</vt:lpstr>
      <vt:lpstr>Merriweather Sans</vt:lpstr>
      <vt:lpstr>simple-light-2</vt:lpstr>
      <vt:lpstr>PowerPoint Presentation</vt:lpstr>
      <vt:lpstr>An overview</vt:lpstr>
      <vt:lpstr>PowerPoint Presentation</vt:lpstr>
      <vt:lpstr>Enumeration Algorithm – Example 1 </vt:lpstr>
      <vt:lpstr>Enumeration Algorithm – Example 2 </vt:lpstr>
      <vt:lpstr>Enumeration Algorithm – Example 2 with flags </vt:lpstr>
      <vt:lpstr>PowerPoint Presentation</vt:lpstr>
      <vt:lpstr>PowerPoint Presentation</vt:lpstr>
      <vt:lpstr>Pseudocode for the enumeration algorithm </vt:lpstr>
      <vt:lpstr>Key points about the enumeration algorithm </vt:lpstr>
      <vt:lpstr>Paths generated by Sub-loop(Q) </vt:lpstr>
      <vt:lpstr>A data structure for implementing the enumeration algorithm </vt:lpstr>
      <vt:lpstr>Concluding Remarks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Santhanam, Ganesh R [E CPE]</dc:creator>
  <cp:lastModifiedBy>Kothari, Suraj C [E CPE]</cp:lastModifiedBy>
  <cp:revision>2330</cp:revision>
  <cp:lastPrinted>2019-02-05T15:44:34Z</cp:lastPrinted>
  <dcterms:created xsi:type="dcterms:W3CDTF">2016-08-15T15:08:51Z</dcterms:created>
  <dcterms:modified xsi:type="dcterms:W3CDTF">2022-02-11T17:14:14Z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1033-10.1.0.5672</vt:lpwstr>
  </property>
</Properties>
</file>