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61" r:id="rId2"/>
    <p:sldId id="1817" r:id="rId3"/>
    <p:sldId id="1831" r:id="rId4"/>
    <p:sldId id="1846" r:id="rId5"/>
    <p:sldId id="1847" r:id="rId6"/>
    <p:sldId id="1832" r:id="rId7"/>
    <p:sldId id="1834" r:id="rId8"/>
    <p:sldId id="1818" r:id="rId9"/>
    <p:sldId id="1819" r:id="rId10"/>
    <p:sldId id="1833" r:id="rId11"/>
    <p:sldId id="1835" r:id="rId12"/>
    <p:sldId id="1836" r:id="rId13"/>
    <p:sldId id="1837" r:id="rId14"/>
    <p:sldId id="1820" r:id="rId15"/>
    <p:sldId id="1838" r:id="rId16"/>
    <p:sldId id="1840" r:id="rId17"/>
    <p:sldId id="1843" r:id="rId18"/>
    <p:sldId id="1839" r:id="rId19"/>
    <p:sldId id="1841" r:id="rId20"/>
    <p:sldId id="1853" r:id="rId21"/>
    <p:sldId id="185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0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3227"/>
  </p:normalViewPr>
  <p:slideViewPr>
    <p:cSldViewPr snapToGrid="0">
      <p:cViewPr varScale="1">
        <p:scale>
          <a:sx n="105" d="100"/>
          <a:sy n="105" d="100"/>
        </p:scale>
        <p:origin x="1136" y="200"/>
      </p:cViewPr>
      <p:guideLst>
        <p:guide orient="horz" pos="2160"/>
        <p:guide pos="3840"/>
      </p:guideLst>
    </p:cSldViewPr>
  </p:slideViewPr>
  <p:notesTextViewPr>
    <p:cViewPr>
      <p:scale>
        <a:sx n="3" d="2"/>
        <a:sy n="3" d="2"/>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2/11/22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18</a:t>
            </a:fld>
            <a:endParaRPr lang="en-US"/>
          </a:p>
        </p:txBody>
      </p:sp>
    </p:spTree>
    <p:extLst>
      <p:ext uri="{BB962C8B-B14F-4D97-AF65-F5344CB8AC3E}">
        <p14:creationId xmlns:p14="http://schemas.microsoft.com/office/powerpoint/2010/main" val="178250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19</a:t>
            </a:fld>
            <a:endParaRPr lang="en-US"/>
          </a:p>
        </p:txBody>
      </p:sp>
    </p:spTree>
    <p:extLst>
      <p:ext uri="{BB962C8B-B14F-4D97-AF65-F5344CB8AC3E}">
        <p14:creationId xmlns:p14="http://schemas.microsoft.com/office/powerpoint/2010/main" val="90915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20</a:t>
            </a:fld>
            <a:endParaRPr lang="en-US"/>
          </a:p>
        </p:txBody>
      </p:sp>
    </p:spTree>
    <p:extLst>
      <p:ext uri="{BB962C8B-B14F-4D97-AF65-F5344CB8AC3E}">
        <p14:creationId xmlns:p14="http://schemas.microsoft.com/office/powerpoint/2010/main" val="122906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4251914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youtube.com/watch?v=z_dWY1PMR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a:t>
            </a:r>
            <a:r>
              <a:rPr lang="en-US" sz="1600" b="1">
                <a:solidFill>
                  <a:srgbClr val="000000"/>
                </a:solidFill>
                <a:latin typeface="+mj-lt"/>
                <a:ea typeface="Arial"/>
                <a:cs typeface="Arial"/>
                <a:sym typeface="Arial"/>
              </a:rPr>
              <a:t>FA8750-12</a:t>
            </a:r>
            <a:r>
              <a:rPr lang="en-US" sz="1600" b="1" dirty="0">
                <a:solidFill>
                  <a:srgbClr val="000000"/>
                </a:solidFill>
                <a:latin typeface="+mj-lt"/>
                <a:ea typeface="Arial"/>
                <a:cs typeface="Arial"/>
                <a:sym typeface="Arial"/>
              </a:rPr>
              <a:t>-2-0126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6" y="3642955"/>
            <a:ext cx="10972800" cy="2009700"/>
          </a:xfrm>
          <a:prstGeom prst="rect">
            <a:avLst/>
          </a:prstGeom>
          <a:noFill/>
          <a:ln>
            <a:noFill/>
          </a:ln>
        </p:spPr>
        <p:txBody>
          <a:bodyPr lIns="41899" tIns="41899" rIns="41899" bIns="41899" anchor="ctr" anchorCtr="0">
            <a:noAutofit/>
          </a:bodyPr>
          <a:lstStyle/>
          <a:p>
            <a:pPr>
              <a:buClr>
                <a:srgbClr val="000000"/>
              </a:buClr>
              <a:buSzPct val="25000"/>
            </a:pPr>
            <a:endParaRPr lang="en-US" sz="2400" dirty="0">
              <a:solidFill>
                <a:srgbClr val="000000"/>
              </a:solidFill>
              <a:latin typeface="+mj-lt"/>
              <a:ea typeface="Arial"/>
              <a:cs typeface="Arial"/>
              <a:sym typeface="Arial"/>
            </a:endParaRPr>
          </a:p>
          <a:p>
            <a:pPr>
              <a:buClr>
                <a:srgbClr val="000000"/>
              </a:buClr>
              <a:buSzPct val="25000"/>
            </a:pPr>
            <a:r>
              <a:rPr lang="en-US" sz="2400" dirty="0">
                <a:solidFill>
                  <a:srgbClr val="000000"/>
                </a:solidFill>
                <a:latin typeface="+mj-lt"/>
                <a:ea typeface="Arial"/>
                <a:cs typeface="Arial"/>
                <a:sym typeface="Arial"/>
              </a:rPr>
              <a:t>Suresh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516795" y="1970324"/>
            <a:ext cx="10159121" cy="1790093"/>
          </a:xfrm>
          <a:prstGeom prst="rect">
            <a:avLst/>
          </a:prstGeom>
          <a:noFill/>
          <a:ln>
            <a:noFill/>
          </a:ln>
        </p:spPr>
        <p:txBody>
          <a:bodyPr lIns="41899" tIns="41899" rIns="41899" bIns="41899" anchor="b" anchorCtr="0">
            <a:noAutofit/>
          </a:bodyPr>
          <a:lstStyle/>
          <a:p>
            <a:pPr algn="ctr">
              <a:buClr>
                <a:srgbClr val="CE1126"/>
              </a:buClr>
              <a:buSzPct val="25000"/>
            </a:pPr>
            <a:r>
              <a:rPr lang="en-US" sz="3600" dirty="0"/>
              <a:t>Logarithmic Reduction of Algorithmic Complexity</a:t>
            </a:r>
          </a:p>
          <a:p>
            <a:pPr algn="ctr">
              <a:buClr>
                <a:srgbClr val="CE1126"/>
              </a:buClr>
              <a:buSzPct val="25000"/>
            </a:pPr>
            <a:r>
              <a:rPr lang="en-US" sz="3600" dirty="0"/>
              <a:t>Enumerating vs. Counting Control Paths  </a:t>
            </a:r>
            <a:endParaRPr lang="en-US" sz="3600" dirty="0">
              <a:ea typeface="Arial"/>
              <a:cs typeface="Arial"/>
              <a:sym typeface="Arial"/>
            </a:endParaRP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5">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A simple principle for computing multiplicities</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10</a:t>
            </a:fld>
            <a:endParaRPr lang="en-US" dirty="0"/>
          </a:p>
        </p:txBody>
      </p:sp>
      <p:grpSp>
        <p:nvGrpSpPr>
          <p:cNvPr id="10" name="Group 9">
            <a:extLst>
              <a:ext uri="{FF2B5EF4-FFF2-40B4-BE49-F238E27FC236}">
                <a16:creationId xmlns:a16="http://schemas.microsoft.com/office/drawing/2014/main" id="{3694978B-4258-004C-9B27-7BB215D2DCA1}"/>
              </a:ext>
            </a:extLst>
          </p:cNvPr>
          <p:cNvGrpSpPr/>
          <p:nvPr/>
        </p:nvGrpSpPr>
        <p:grpSpPr>
          <a:xfrm>
            <a:off x="1250651" y="1909227"/>
            <a:ext cx="5464348" cy="3218947"/>
            <a:chOff x="3524620" y="1300935"/>
            <a:chExt cx="5464348" cy="3218947"/>
          </a:xfrm>
        </p:grpSpPr>
        <p:sp>
          <p:nvSpPr>
            <p:cNvPr id="5" name="TextBox 4">
              <a:extLst>
                <a:ext uri="{FF2B5EF4-FFF2-40B4-BE49-F238E27FC236}">
                  <a16:creationId xmlns:a16="http://schemas.microsoft.com/office/drawing/2014/main" id="{1E97F945-8AA3-3040-8B60-6277D1768479}"/>
                </a:ext>
              </a:extLst>
            </p:cNvPr>
            <p:cNvSpPr txBox="1"/>
            <p:nvPr/>
          </p:nvSpPr>
          <p:spPr>
            <a:xfrm>
              <a:off x="4483768" y="2478505"/>
              <a:ext cx="1612232" cy="523220"/>
            </a:xfrm>
            <a:prstGeom prst="rect">
              <a:avLst/>
            </a:prstGeom>
            <a:noFill/>
            <a:ln>
              <a:solidFill>
                <a:schemeClr val="tx1"/>
              </a:solidFill>
            </a:ln>
          </p:spPr>
          <p:txBody>
            <a:bodyPr wrap="square" rtlCol="0">
              <a:spAutoFit/>
            </a:bodyPr>
            <a:lstStyle/>
            <a:p>
              <a:pPr algn="ctr"/>
              <a:r>
                <a:rPr lang="en-US" sz="2800" dirty="0"/>
                <a:t>Node: X</a:t>
              </a:r>
            </a:p>
          </p:txBody>
        </p:sp>
        <p:sp>
          <p:nvSpPr>
            <p:cNvPr id="8" name="TextBox 7">
              <a:extLst>
                <a:ext uri="{FF2B5EF4-FFF2-40B4-BE49-F238E27FC236}">
                  <a16:creationId xmlns:a16="http://schemas.microsoft.com/office/drawing/2014/main" id="{DDD3B7E1-2EFA-4E4D-B8ED-FA580C55FF27}"/>
                </a:ext>
              </a:extLst>
            </p:cNvPr>
            <p:cNvSpPr txBox="1"/>
            <p:nvPr/>
          </p:nvSpPr>
          <p:spPr>
            <a:xfrm>
              <a:off x="4660228" y="1339240"/>
              <a:ext cx="473235" cy="369332"/>
            </a:xfrm>
            <a:prstGeom prst="rect">
              <a:avLst/>
            </a:prstGeom>
            <a:noFill/>
          </p:spPr>
          <p:txBody>
            <a:bodyPr wrap="square" rtlCol="0">
              <a:spAutoFit/>
            </a:bodyPr>
            <a:lstStyle/>
            <a:p>
              <a:r>
                <a:rPr lang="en-US" dirty="0"/>
                <a:t>p</a:t>
              </a:r>
            </a:p>
          </p:txBody>
        </p:sp>
        <p:sp>
          <p:nvSpPr>
            <p:cNvPr id="111" name="TextBox 110">
              <a:extLst>
                <a:ext uri="{FF2B5EF4-FFF2-40B4-BE49-F238E27FC236}">
                  <a16:creationId xmlns:a16="http://schemas.microsoft.com/office/drawing/2014/main" id="{97869F63-36CF-344D-8F72-F2F6EB87A430}"/>
                </a:ext>
              </a:extLst>
            </p:cNvPr>
            <p:cNvSpPr txBox="1"/>
            <p:nvPr/>
          </p:nvSpPr>
          <p:spPr>
            <a:xfrm>
              <a:off x="5465719" y="1300935"/>
              <a:ext cx="473235" cy="369332"/>
            </a:xfrm>
            <a:prstGeom prst="rect">
              <a:avLst/>
            </a:prstGeom>
            <a:noFill/>
          </p:spPr>
          <p:txBody>
            <a:bodyPr wrap="square" rtlCol="0">
              <a:spAutoFit/>
            </a:bodyPr>
            <a:lstStyle/>
            <a:p>
              <a:r>
                <a:rPr lang="en-US" dirty="0"/>
                <a:t>q</a:t>
              </a:r>
            </a:p>
          </p:txBody>
        </p:sp>
        <p:cxnSp>
          <p:nvCxnSpPr>
            <p:cNvPr id="112" name="Straight Arrow Connector 111">
              <a:extLst>
                <a:ext uri="{FF2B5EF4-FFF2-40B4-BE49-F238E27FC236}">
                  <a16:creationId xmlns:a16="http://schemas.microsoft.com/office/drawing/2014/main" id="{F146628F-FF80-6F4D-A31A-48BB22D88FFF}"/>
                </a:ext>
              </a:extLst>
            </p:cNvPr>
            <p:cNvCxnSpPr>
              <a:cxnSpLocks/>
              <a:stCxn id="5" idx="2"/>
            </p:cNvCxnSpPr>
            <p:nvPr/>
          </p:nvCxnSpPr>
          <p:spPr>
            <a:xfrm flipH="1">
              <a:off x="4944972" y="3001725"/>
              <a:ext cx="344912" cy="75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184C77D-9BAA-7E4D-936C-5309F3928A2A}"/>
                </a:ext>
              </a:extLst>
            </p:cNvPr>
            <p:cNvSpPr txBox="1"/>
            <p:nvPr/>
          </p:nvSpPr>
          <p:spPr>
            <a:xfrm>
              <a:off x="6245767" y="2555449"/>
              <a:ext cx="2743201" cy="369332"/>
            </a:xfrm>
            <a:prstGeom prst="rect">
              <a:avLst/>
            </a:prstGeom>
            <a:noFill/>
          </p:spPr>
          <p:txBody>
            <a:bodyPr wrap="square" rtlCol="0">
              <a:spAutoFit/>
            </a:bodyPr>
            <a:lstStyle/>
            <a:p>
              <a:r>
                <a:rPr lang="en-US" dirty="0"/>
                <a:t>Multiplicity(X) = p + q </a:t>
              </a:r>
            </a:p>
          </p:txBody>
        </p:sp>
        <p:sp>
          <p:nvSpPr>
            <p:cNvPr id="113" name="TextBox 112">
              <a:extLst>
                <a:ext uri="{FF2B5EF4-FFF2-40B4-BE49-F238E27FC236}">
                  <a16:creationId xmlns:a16="http://schemas.microsoft.com/office/drawing/2014/main" id="{18826800-BEC4-3B42-8D46-1165D281F418}"/>
                </a:ext>
              </a:extLst>
            </p:cNvPr>
            <p:cNvSpPr txBox="1"/>
            <p:nvPr/>
          </p:nvSpPr>
          <p:spPr>
            <a:xfrm>
              <a:off x="3524620" y="4150550"/>
              <a:ext cx="4945612" cy="369332"/>
            </a:xfrm>
            <a:prstGeom prst="rect">
              <a:avLst/>
            </a:prstGeom>
            <a:noFill/>
          </p:spPr>
          <p:txBody>
            <a:bodyPr wrap="square" rtlCol="0">
              <a:spAutoFit/>
            </a:bodyPr>
            <a:lstStyle/>
            <a:p>
              <a:r>
                <a:rPr lang="en-US" dirty="0"/>
                <a:t>Multiplicity(X) is propagated to </a:t>
              </a:r>
              <a:r>
                <a:rPr lang="en-US" i="1" dirty="0"/>
                <a:t>successors</a:t>
              </a:r>
              <a:r>
                <a:rPr lang="en-US" dirty="0"/>
                <a:t> of X</a:t>
              </a:r>
            </a:p>
          </p:txBody>
        </p:sp>
      </p:grpSp>
      <p:sp>
        <p:nvSpPr>
          <p:cNvPr id="11" name="TextBox 10">
            <a:extLst>
              <a:ext uri="{FF2B5EF4-FFF2-40B4-BE49-F238E27FC236}">
                <a16:creationId xmlns:a16="http://schemas.microsoft.com/office/drawing/2014/main" id="{EAE70A00-0A27-E94C-A78D-1EE8FD4812EE}"/>
              </a:ext>
            </a:extLst>
          </p:cNvPr>
          <p:cNvSpPr txBox="1"/>
          <p:nvPr/>
        </p:nvSpPr>
        <p:spPr>
          <a:xfrm>
            <a:off x="1034716" y="1383974"/>
            <a:ext cx="4223084" cy="369332"/>
          </a:xfrm>
          <a:prstGeom prst="rect">
            <a:avLst/>
          </a:prstGeom>
          <a:noFill/>
        </p:spPr>
        <p:txBody>
          <a:bodyPr wrap="square" rtlCol="0">
            <a:spAutoFit/>
          </a:bodyPr>
          <a:lstStyle/>
          <a:p>
            <a:pPr algn="ctr"/>
            <a:r>
              <a:rPr lang="en-US" dirty="0"/>
              <a:t>Multiplicities come from </a:t>
            </a:r>
            <a:r>
              <a:rPr lang="en-US" i="1" dirty="0"/>
              <a:t>predecessors</a:t>
            </a:r>
            <a:r>
              <a:rPr lang="en-US" dirty="0"/>
              <a:t> of X</a:t>
            </a:r>
          </a:p>
        </p:txBody>
      </p:sp>
      <p:cxnSp>
        <p:nvCxnSpPr>
          <p:cNvPr id="115" name="Straight Arrow Connector 114">
            <a:extLst>
              <a:ext uri="{FF2B5EF4-FFF2-40B4-BE49-F238E27FC236}">
                <a16:creationId xmlns:a16="http://schemas.microsoft.com/office/drawing/2014/main" id="{84894B17-11C5-E049-8EA6-DC41F653BA80}"/>
              </a:ext>
            </a:extLst>
          </p:cNvPr>
          <p:cNvCxnSpPr>
            <a:cxnSpLocks/>
          </p:cNvCxnSpPr>
          <p:nvPr/>
        </p:nvCxnSpPr>
        <p:spPr>
          <a:xfrm>
            <a:off x="3019294" y="3610016"/>
            <a:ext cx="344912" cy="75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24BDD6CA-2FE0-C144-AED1-30B70BF9B59B}"/>
              </a:ext>
            </a:extLst>
          </p:cNvPr>
          <p:cNvCxnSpPr>
            <a:cxnSpLocks/>
          </p:cNvCxnSpPr>
          <p:nvPr/>
        </p:nvCxnSpPr>
        <p:spPr>
          <a:xfrm>
            <a:off x="2554698" y="2317559"/>
            <a:ext cx="344912" cy="75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510F5C6-201D-CF4C-82C6-CBD7DAF63A31}"/>
              </a:ext>
            </a:extLst>
          </p:cNvPr>
          <p:cNvCxnSpPr>
            <a:cxnSpLocks/>
          </p:cNvCxnSpPr>
          <p:nvPr/>
        </p:nvCxnSpPr>
        <p:spPr>
          <a:xfrm flipH="1">
            <a:off x="2999865" y="2343101"/>
            <a:ext cx="344912" cy="75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C00496-E3D9-5748-9D90-140134888392}"/>
              </a:ext>
            </a:extLst>
          </p:cNvPr>
          <p:cNvSpPr txBox="1"/>
          <p:nvPr/>
        </p:nvSpPr>
        <p:spPr>
          <a:xfrm>
            <a:off x="6174833" y="2745997"/>
            <a:ext cx="5305926" cy="1200329"/>
          </a:xfrm>
          <a:prstGeom prst="rect">
            <a:avLst/>
          </a:prstGeom>
          <a:noFill/>
        </p:spPr>
        <p:txBody>
          <a:bodyPr wrap="square" rtlCol="0">
            <a:spAutoFit/>
          </a:bodyPr>
          <a:lstStyle/>
          <a:p>
            <a:r>
              <a:rPr lang="en-US" sz="2400" dirty="0"/>
              <a:t>Important point: </a:t>
            </a:r>
            <a:r>
              <a:rPr lang="en-US" sz="2400" dirty="0">
                <a:latin typeface="+mj-lt"/>
              </a:rPr>
              <a:t>X should propagate multiplicities only after it has received multiplicity from each of its predecessors</a:t>
            </a:r>
          </a:p>
        </p:txBody>
      </p:sp>
      <p:sp>
        <p:nvSpPr>
          <p:cNvPr id="16" name="TextBox 15">
            <a:extLst>
              <a:ext uri="{FF2B5EF4-FFF2-40B4-BE49-F238E27FC236}">
                <a16:creationId xmlns:a16="http://schemas.microsoft.com/office/drawing/2014/main" id="{A4D17F12-B542-8C40-A429-CB043EEF6FA6}"/>
              </a:ext>
            </a:extLst>
          </p:cNvPr>
          <p:cNvSpPr txBox="1"/>
          <p:nvPr/>
        </p:nvSpPr>
        <p:spPr>
          <a:xfrm>
            <a:off x="6345860" y="4305492"/>
            <a:ext cx="4963871" cy="1477328"/>
          </a:xfrm>
          <a:prstGeom prst="rect">
            <a:avLst/>
          </a:prstGeom>
          <a:noFill/>
        </p:spPr>
        <p:txBody>
          <a:bodyPr wrap="square" rtlCol="0">
            <a:spAutoFit/>
          </a:bodyPr>
          <a:lstStyle/>
          <a:p>
            <a:r>
              <a:rPr lang="en-US" dirty="0">
                <a:solidFill>
                  <a:srgbClr val="0070C0"/>
                </a:solidFill>
                <a:latin typeface="+mj-lt"/>
              </a:rPr>
              <a:t>Notation: </a:t>
            </a:r>
          </a:p>
          <a:p>
            <a:r>
              <a:rPr lang="en-US" dirty="0">
                <a:solidFill>
                  <a:srgbClr val="0070C0"/>
                </a:solidFill>
                <a:latin typeface="+mj-lt"/>
              </a:rPr>
              <a:t>M(X) = Multiplicity of X</a:t>
            </a:r>
          </a:p>
          <a:p>
            <a:r>
              <a:rPr lang="en-US" dirty="0">
                <a:solidFill>
                  <a:srgbClr val="0070C0"/>
                </a:solidFill>
                <a:latin typeface="+mj-lt"/>
              </a:rPr>
              <a:t>R</a:t>
            </a:r>
            <a:r>
              <a:rPr lang="en-US" baseline="-25000" dirty="0">
                <a:solidFill>
                  <a:srgbClr val="0070C0"/>
                </a:solidFill>
                <a:latin typeface="+mj-lt"/>
              </a:rPr>
              <a:t>f</a:t>
            </a:r>
            <a:r>
              <a:rPr lang="en-US" dirty="0">
                <a:solidFill>
                  <a:srgbClr val="0070C0"/>
                </a:solidFill>
                <a:latin typeface="+mj-lt"/>
              </a:rPr>
              <a:t>(X) = Remaining Predecessors from which X has </a:t>
            </a:r>
          </a:p>
          <a:p>
            <a:r>
              <a:rPr lang="en-US" dirty="0">
                <a:solidFill>
                  <a:srgbClr val="0070C0"/>
                </a:solidFill>
                <a:latin typeface="+mj-lt"/>
              </a:rPr>
              <a:t>	</a:t>
            </a:r>
            <a:r>
              <a:rPr lang="en-US" dirty="0">
                <a:solidFill>
                  <a:srgbClr val="0070C0"/>
                </a:solidFill>
              </a:rPr>
              <a:t>not </a:t>
            </a:r>
            <a:r>
              <a:rPr lang="en-US" dirty="0">
                <a:solidFill>
                  <a:srgbClr val="0070C0"/>
                </a:solidFill>
                <a:latin typeface="+mj-lt"/>
              </a:rPr>
              <a:t>received multiplicity. </a:t>
            </a:r>
          </a:p>
          <a:p>
            <a:r>
              <a:rPr lang="en-US" dirty="0">
                <a:solidFill>
                  <a:srgbClr val="0070C0"/>
                </a:solidFill>
                <a:latin typeface="+mj-lt"/>
              </a:rPr>
              <a:t>Initialization: R</a:t>
            </a:r>
            <a:r>
              <a:rPr lang="en-US" baseline="-25000" dirty="0">
                <a:solidFill>
                  <a:srgbClr val="0070C0"/>
                </a:solidFill>
                <a:latin typeface="+mj-lt"/>
              </a:rPr>
              <a:t>f</a:t>
            </a:r>
            <a:r>
              <a:rPr lang="en-US" dirty="0">
                <a:solidFill>
                  <a:srgbClr val="0070C0"/>
                </a:solidFill>
                <a:latin typeface="+mj-lt"/>
              </a:rPr>
              <a:t>(X) = # Predecessors of X  </a:t>
            </a:r>
          </a:p>
        </p:txBody>
      </p:sp>
    </p:spTree>
    <p:extLst>
      <p:ext uri="{BB962C8B-B14F-4D97-AF65-F5344CB8AC3E}">
        <p14:creationId xmlns:p14="http://schemas.microsoft.com/office/powerpoint/2010/main" val="243083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334376" y="274863"/>
            <a:ext cx="11257296" cy="706523"/>
          </a:xfrm>
        </p:spPr>
        <p:txBody>
          <a:bodyPr/>
          <a:lstStyle/>
          <a:p>
            <a:r>
              <a:rPr lang="en-US" dirty="0"/>
              <a:t>Why is the complexity reduced?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11</a:t>
            </a:fld>
            <a:endParaRPr lang="en-US" dirty="0"/>
          </a:p>
        </p:txBody>
      </p:sp>
      <p:grpSp>
        <p:nvGrpSpPr>
          <p:cNvPr id="7" name="Group 6">
            <a:extLst>
              <a:ext uri="{FF2B5EF4-FFF2-40B4-BE49-F238E27FC236}">
                <a16:creationId xmlns:a16="http://schemas.microsoft.com/office/drawing/2014/main" id="{B553DB4F-2544-6C4C-BCA1-CBAF27FA5CE0}"/>
              </a:ext>
            </a:extLst>
          </p:cNvPr>
          <p:cNvGrpSpPr/>
          <p:nvPr/>
        </p:nvGrpSpPr>
        <p:grpSpPr>
          <a:xfrm>
            <a:off x="644887" y="1622674"/>
            <a:ext cx="2273344" cy="3288722"/>
            <a:chOff x="2151954" y="1792007"/>
            <a:chExt cx="2273344" cy="3288722"/>
          </a:xfrm>
        </p:grpSpPr>
        <p:sp>
          <p:nvSpPr>
            <p:cNvPr id="5" name="TextBox 4">
              <a:extLst>
                <a:ext uri="{FF2B5EF4-FFF2-40B4-BE49-F238E27FC236}">
                  <a16:creationId xmlns:a16="http://schemas.microsoft.com/office/drawing/2014/main" id="{1E97F945-8AA3-3040-8B60-6277D1768479}"/>
                </a:ext>
              </a:extLst>
            </p:cNvPr>
            <p:cNvSpPr txBox="1"/>
            <p:nvPr/>
          </p:nvSpPr>
          <p:spPr>
            <a:xfrm>
              <a:off x="2482510" y="3233185"/>
              <a:ext cx="1612232" cy="523220"/>
            </a:xfrm>
            <a:prstGeom prst="rect">
              <a:avLst/>
            </a:prstGeom>
            <a:noFill/>
            <a:ln>
              <a:solidFill>
                <a:schemeClr val="tx1"/>
              </a:solidFill>
            </a:ln>
          </p:spPr>
          <p:txBody>
            <a:bodyPr wrap="square" rtlCol="0">
              <a:spAutoFit/>
            </a:bodyPr>
            <a:lstStyle/>
            <a:p>
              <a:pPr algn="ctr"/>
              <a:r>
                <a:rPr lang="en-US" sz="2800" dirty="0"/>
                <a:t>Node: X</a:t>
              </a:r>
            </a:p>
          </p:txBody>
        </p:sp>
        <p:sp>
          <p:nvSpPr>
            <p:cNvPr id="8" name="TextBox 7">
              <a:extLst>
                <a:ext uri="{FF2B5EF4-FFF2-40B4-BE49-F238E27FC236}">
                  <a16:creationId xmlns:a16="http://schemas.microsoft.com/office/drawing/2014/main" id="{DDD3B7E1-2EFA-4E4D-B8ED-FA580C55FF27}"/>
                </a:ext>
              </a:extLst>
            </p:cNvPr>
            <p:cNvSpPr txBox="1"/>
            <p:nvPr/>
          </p:nvSpPr>
          <p:spPr>
            <a:xfrm>
              <a:off x="2151954" y="1792007"/>
              <a:ext cx="2273344" cy="646331"/>
            </a:xfrm>
            <a:prstGeom prst="rect">
              <a:avLst/>
            </a:prstGeom>
            <a:noFill/>
          </p:spPr>
          <p:txBody>
            <a:bodyPr wrap="square" rtlCol="0">
              <a:spAutoFit/>
            </a:bodyPr>
            <a:lstStyle/>
            <a:p>
              <a:pPr algn="ctr"/>
              <a:r>
                <a:rPr lang="en-US" dirty="0"/>
                <a:t>Suppose 10 paths reach X</a:t>
              </a:r>
            </a:p>
          </p:txBody>
        </p:sp>
        <p:cxnSp>
          <p:nvCxnSpPr>
            <p:cNvPr id="112" name="Straight Arrow Connector 111">
              <a:extLst>
                <a:ext uri="{FF2B5EF4-FFF2-40B4-BE49-F238E27FC236}">
                  <a16:creationId xmlns:a16="http://schemas.microsoft.com/office/drawing/2014/main" id="{F146628F-FF80-6F4D-A31A-48BB22D88FFF}"/>
                </a:ext>
              </a:extLst>
            </p:cNvPr>
            <p:cNvCxnSpPr>
              <a:cxnSpLocks/>
              <a:stCxn id="5" idx="2"/>
            </p:cNvCxnSpPr>
            <p:nvPr/>
          </p:nvCxnSpPr>
          <p:spPr>
            <a:xfrm>
              <a:off x="3288626" y="3756405"/>
              <a:ext cx="0" cy="8155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24BDD6CA-2FE0-C144-AED1-30B70BF9B59B}"/>
                </a:ext>
              </a:extLst>
            </p:cNvPr>
            <p:cNvCxnSpPr>
              <a:cxnSpLocks/>
            </p:cNvCxnSpPr>
            <p:nvPr/>
          </p:nvCxnSpPr>
          <p:spPr>
            <a:xfrm>
              <a:off x="2843459" y="2419288"/>
              <a:ext cx="344912" cy="757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510F5C6-201D-CF4C-82C6-CBD7DAF63A31}"/>
                </a:ext>
              </a:extLst>
            </p:cNvPr>
            <p:cNvCxnSpPr>
              <a:cxnSpLocks/>
            </p:cNvCxnSpPr>
            <p:nvPr/>
          </p:nvCxnSpPr>
          <p:spPr>
            <a:xfrm flipH="1">
              <a:off x="3288626" y="2444830"/>
              <a:ext cx="344912" cy="757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AE7145A-C23B-2146-AE9D-4B1914441378}"/>
                </a:ext>
              </a:extLst>
            </p:cNvPr>
            <p:cNvSpPr txBox="1"/>
            <p:nvPr/>
          </p:nvSpPr>
          <p:spPr>
            <a:xfrm>
              <a:off x="2538661" y="4557509"/>
              <a:ext cx="1612232" cy="523220"/>
            </a:xfrm>
            <a:prstGeom prst="rect">
              <a:avLst/>
            </a:prstGeom>
            <a:noFill/>
            <a:ln>
              <a:solidFill>
                <a:schemeClr val="tx1"/>
              </a:solidFill>
            </a:ln>
          </p:spPr>
          <p:txBody>
            <a:bodyPr wrap="square" rtlCol="0">
              <a:spAutoFit/>
            </a:bodyPr>
            <a:lstStyle/>
            <a:p>
              <a:pPr algn="ctr"/>
              <a:r>
                <a:rPr lang="en-US" sz="2800" dirty="0"/>
                <a:t>Leaf: L</a:t>
              </a:r>
            </a:p>
          </p:txBody>
        </p:sp>
        <p:sp>
          <p:nvSpPr>
            <p:cNvPr id="6" name="TextBox 5">
              <a:extLst>
                <a:ext uri="{FF2B5EF4-FFF2-40B4-BE49-F238E27FC236}">
                  <a16:creationId xmlns:a16="http://schemas.microsoft.com/office/drawing/2014/main" id="{2039D674-7D53-1948-8C5F-B4FE3ADAD162}"/>
                </a:ext>
              </a:extLst>
            </p:cNvPr>
            <p:cNvSpPr txBox="1"/>
            <p:nvPr/>
          </p:nvSpPr>
          <p:spPr>
            <a:xfrm>
              <a:off x="2811372" y="4023237"/>
              <a:ext cx="477254" cy="400110"/>
            </a:xfrm>
            <a:prstGeom prst="rect">
              <a:avLst/>
            </a:prstGeom>
            <a:noFill/>
          </p:spPr>
          <p:txBody>
            <a:bodyPr wrap="square" rtlCol="0">
              <a:spAutoFit/>
            </a:bodyPr>
            <a:lstStyle/>
            <a:p>
              <a:pPr algn="ctr"/>
              <a:r>
                <a:rPr lang="en-US" sz="2000" dirty="0"/>
                <a:t>e</a:t>
              </a:r>
            </a:p>
          </p:txBody>
        </p:sp>
      </p:grpSp>
      <p:sp>
        <p:nvSpPr>
          <p:cNvPr id="12" name="TextBox 11">
            <a:extLst>
              <a:ext uri="{FF2B5EF4-FFF2-40B4-BE49-F238E27FC236}">
                <a16:creationId xmlns:a16="http://schemas.microsoft.com/office/drawing/2014/main" id="{BDA4F433-1F97-CD45-85CB-EFE345D37DB2}"/>
              </a:ext>
            </a:extLst>
          </p:cNvPr>
          <p:cNvSpPr txBox="1"/>
          <p:nvPr/>
        </p:nvSpPr>
        <p:spPr>
          <a:xfrm>
            <a:off x="517804" y="5235326"/>
            <a:ext cx="3217334" cy="646331"/>
          </a:xfrm>
          <a:prstGeom prst="rect">
            <a:avLst/>
          </a:prstGeom>
          <a:noFill/>
        </p:spPr>
        <p:txBody>
          <a:bodyPr wrap="square" rtlCol="0">
            <a:spAutoFit/>
          </a:bodyPr>
          <a:lstStyle/>
          <a:p>
            <a:pPr algn="ctr"/>
            <a:r>
              <a:rPr lang="en-US" dirty="0"/>
              <a:t>Enumeration Algorithm</a:t>
            </a:r>
          </a:p>
          <a:p>
            <a:pPr algn="ctr"/>
            <a:r>
              <a:rPr lang="en-US" dirty="0"/>
              <a:t>The edge e is traversed 10 times</a:t>
            </a:r>
          </a:p>
        </p:txBody>
      </p:sp>
      <p:grpSp>
        <p:nvGrpSpPr>
          <p:cNvPr id="16" name="Group 15">
            <a:extLst>
              <a:ext uri="{FF2B5EF4-FFF2-40B4-BE49-F238E27FC236}">
                <a16:creationId xmlns:a16="http://schemas.microsoft.com/office/drawing/2014/main" id="{14339224-1E3C-904F-9EAC-594325D2490F}"/>
              </a:ext>
            </a:extLst>
          </p:cNvPr>
          <p:cNvGrpSpPr/>
          <p:nvPr/>
        </p:nvGrpSpPr>
        <p:grpSpPr>
          <a:xfrm>
            <a:off x="3279180" y="2802242"/>
            <a:ext cx="8410684" cy="548395"/>
            <a:chOff x="3279180" y="2802242"/>
            <a:chExt cx="8410684" cy="548395"/>
          </a:xfrm>
        </p:grpSpPr>
        <p:sp>
          <p:nvSpPr>
            <p:cNvPr id="14" name="TextBox 13">
              <a:extLst>
                <a:ext uri="{FF2B5EF4-FFF2-40B4-BE49-F238E27FC236}">
                  <a16:creationId xmlns:a16="http://schemas.microsoft.com/office/drawing/2014/main" id="{F6E26F03-7200-BF40-ACC0-A3F61968F903}"/>
                </a:ext>
              </a:extLst>
            </p:cNvPr>
            <p:cNvSpPr txBox="1"/>
            <p:nvPr/>
          </p:nvSpPr>
          <p:spPr>
            <a:xfrm>
              <a:off x="3279180" y="2802242"/>
              <a:ext cx="3454394" cy="523220"/>
            </a:xfrm>
            <a:prstGeom prst="rect">
              <a:avLst/>
            </a:prstGeom>
            <a:noFill/>
          </p:spPr>
          <p:txBody>
            <a:bodyPr wrap="square" rtlCol="0">
              <a:spAutoFit/>
            </a:bodyPr>
            <a:lstStyle/>
            <a:p>
              <a:r>
                <a:rPr lang="en-US" sz="2800" dirty="0"/>
                <a:t>Multiplicity Algorithm</a:t>
              </a:r>
            </a:p>
          </p:txBody>
        </p:sp>
        <p:sp>
          <p:nvSpPr>
            <p:cNvPr id="15" name="Right Arrow 14">
              <a:extLst>
                <a:ext uri="{FF2B5EF4-FFF2-40B4-BE49-F238E27FC236}">
                  <a16:creationId xmlns:a16="http://schemas.microsoft.com/office/drawing/2014/main" id="{482A1DD1-52DE-7E42-ABC9-4940108EEA00}"/>
                </a:ext>
              </a:extLst>
            </p:cNvPr>
            <p:cNvSpPr/>
            <p:nvPr/>
          </p:nvSpPr>
          <p:spPr>
            <a:xfrm>
              <a:off x="6733574" y="2949597"/>
              <a:ext cx="442757" cy="317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E8F01D4-E07E-9341-9AA8-F989F5DAD245}"/>
                </a:ext>
              </a:extLst>
            </p:cNvPr>
            <p:cNvSpPr txBox="1"/>
            <p:nvPr/>
          </p:nvSpPr>
          <p:spPr>
            <a:xfrm>
              <a:off x="7281313" y="2827417"/>
              <a:ext cx="4408551" cy="523220"/>
            </a:xfrm>
            <a:prstGeom prst="rect">
              <a:avLst/>
            </a:prstGeom>
            <a:noFill/>
          </p:spPr>
          <p:txBody>
            <a:bodyPr wrap="square" rtlCol="0">
              <a:spAutoFit/>
            </a:bodyPr>
            <a:lstStyle/>
            <a:p>
              <a:r>
                <a:rPr lang="en-US" sz="2800" dirty="0"/>
                <a:t>Each edge is traversed once</a:t>
              </a:r>
            </a:p>
          </p:txBody>
        </p:sp>
      </p:grpSp>
      <p:sp>
        <p:nvSpPr>
          <p:cNvPr id="2" name="TextBox 1">
            <a:extLst>
              <a:ext uri="{FF2B5EF4-FFF2-40B4-BE49-F238E27FC236}">
                <a16:creationId xmlns:a16="http://schemas.microsoft.com/office/drawing/2014/main" id="{6A2A1E57-D793-6343-99F0-7FA7C4C86957}"/>
              </a:ext>
            </a:extLst>
          </p:cNvPr>
          <p:cNvSpPr txBox="1"/>
          <p:nvPr/>
        </p:nvSpPr>
        <p:spPr>
          <a:xfrm>
            <a:off x="4321629" y="3995057"/>
            <a:ext cx="4963871" cy="461665"/>
          </a:xfrm>
          <a:prstGeom prst="rect">
            <a:avLst/>
          </a:prstGeom>
          <a:noFill/>
        </p:spPr>
        <p:txBody>
          <a:bodyPr wrap="square" rtlCol="0">
            <a:spAutoFit/>
          </a:bodyPr>
          <a:lstStyle/>
          <a:p>
            <a:r>
              <a:rPr lang="en-US" sz="2400" dirty="0">
                <a:solidFill>
                  <a:srgbClr val="0070C0"/>
                </a:solidFill>
              </a:rPr>
              <a:t>Notation: M(X) = Multiplicity of X</a:t>
            </a:r>
          </a:p>
        </p:txBody>
      </p:sp>
    </p:spTree>
    <p:extLst>
      <p:ext uri="{BB962C8B-B14F-4D97-AF65-F5344CB8AC3E}">
        <p14:creationId xmlns:p14="http://schemas.microsoft.com/office/powerpoint/2010/main" val="246021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334376" y="273695"/>
            <a:ext cx="8249965" cy="706523"/>
          </a:xfrm>
        </p:spPr>
        <p:txBody>
          <a:bodyPr/>
          <a:lstStyle/>
          <a:p>
            <a:r>
              <a:rPr lang="en-US" dirty="0"/>
              <a:t>How many times an edge </a:t>
            </a:r>
            <a:r>
              <a:rPr lang="en-US" i="1" dirty="0"/>
              <a:t>e</a:t>
            </a:r>
            <a:r>
              <a:rPr lang="en-US" dirty="0"/>
              <a:t> is traversed?</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12</a:t>
            </a:fld>
            <a:endParaRPr lang="en-US" dirty="0"/>
          </a:p>
        </p:txBody>
      </p:sp>
      <p:grpSp>
        <p:nvGrpSpPr>
          <p:cNvPr id="2" name="Group 1">
            <a:extLst>
              <a:ext uri="{FF2B5EF4-FFF2-40B4-BE49-F238E27FC236}">
                <a16:creationId xmlns:a16="http://schemas.microsoft.com/office/drawing/2014/main" id="{452D2290-26B7-8745-828F-D728FB195EC7}"/>
              </a:ext>
            </a:extLst>
          </p:cNvPr>
          <p:cNvGrpSpPr/>
          <p:nvPr/>
        </p:nvGrpSpPr>
        <p:grpSpPr>
          <a:xfrm>
            <a:off x="754743" y="1388810"/>
            <a:ext cx="2279919" cy="3419675"/>
            <a:chOff x="3269343" y="1436936"/>
            <a:chExt cx="2279919" cy="3419675"/>
          </a:xfrm>
        </p:grpSpPr>
        <p:grpSp>
          <p:nvGrpSpPr>
            <p:cNvPr id="88" name="Group 87">
              <a:extLst>
                <a:ext uri="{FF2B5EF4-FFF2-40B4-BE49-F238E27FC236}">
                  <a16:creationId xmlns:a16="http://schemas.microsoft.com/office/drawing/2014/main" id="{54B4DE4F-CBC5-B14F-8C8D-3DCAF76983FF}"/>
                </a:ext>
              </a:extLst>
            </p:cNvPr>
            <p:cNvGrpSpPr/>
            <p:nvPr/>
          </p:nvGrpSpPr>
          <p:grpSpPr>
            <a:xfrm>
              <a:off x="3592277" y="1436936"/>
              <a:ext cx="1698157" cy="1135106"/>
              <a:chOff x="379846" y="1352715"/>
              <a:chExt cx="1698157" cy="1135106"/>
            </a:xfrm>
          </p:grpSpPr>
          <p:sp>
            <p:nvSpPr>
              <p:cNvPr id="26" name="TextBox 25">
                <a:extLst>
                  <a:ext uri="{FF2B5EF4-FFF2-40B4-BE49-F238E27FC236}">
                    <a16:creationId xmlns:a16="http://schemas.microsoft.com/office/drawing/2014/main" id="{397D5376-2B02-6640-A9A7-DE52E9384616}"/>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906670" y="1352715"/>
                <a:ext cx="659613" cy="486923"/>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a:endCxn id="2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180-CCB9-6247-BB16-23F4E7EC16B3}"/>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3BCBB9-DC99-6449-82B4-3BBA7B98C87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49031A-B7C5-4543-B76E-91349AB6173F}"/>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A27D6B4-307D-F849-86FA-4B66754F55A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89" name="Group 88">
              <a:extLst>
                <a:ext uri="{FF2B5EF4-FFF2-40B4-BE49-F238E27FC236}">
                  <a16:creationId xmlns:a16="http://schemas.microsoft.com/office/drawing/2014/main" id="{CEC32B03-16A4-A141-BDB6-BCA68EAB8370}"/>
                </a:ext>
              </a:extLst>
            </p:cNvPr>
            <p:cNvGrpSpPr/>
            <p:nvPr/>
          </p:nvGrpSpPr>
          <p:grpSpPr>
            <a:xfrm>
              <a:off x="3579559" y="2411002"/>
              <a:ext cx="1698157" cy="1135106"/>
              <a:chOff x="379846" y="1352715"/>
              <a:chExt cx="1698157" cy="1135106"/>
            </a:xfrm>
          </p:grpSpPr>
          <p:sp>
            <p:nvSpPr>
              <p:cNvPr id="90" name="TextBox 89">
                <a:extLst>
                  <a:ext uri="{FF2B5EF4-FFF2-40B4-BE49-F238E27FC236}">
                    <a16:creationId xmlns:a16="http://schemas.microsoft.com/office/drawing/2014/main" id="{7D90286A-F0D6-B54C-952A-1768FC4253CE}"/>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91" name="Group 90">
                <a:extLst>
                  <a:ext uri="{FF2B5EF4-FFF2-40B4-BE49-F238E27FC236}">
                    <a16:creationId xmlns:a16="http://schemas.microsoft.com/office/drawing/2014/main" id="{7AA1D0CF-0E9D-B340-AF06-267AFFC41506}"/>
                  </a:ext>
                </a:extLst>
              </p:cNvPr>
              <p:cNvGrpSpPr/>
              <p:nvPr/>
            </p:nvGrpSpPr>
            <p:grpSpPr>
              <a:xfrm>
                <a:off x="906670" y="1352715"/>
                <a:ext cx="659613" cy="486923"/>
                <a:chOff x="7035192" y="3966625"/>
                <a:chExt cx="507284" cy="532435"/>
              </a:xfrm>
            </p:grpSpPr>
            <p:sp>
              <p:nvSpPr>
                <p:cNvPr id="97" name="TextBox 96">
                  <a:extLst>
                    <a:ext uri="{FF2B5EF4-FFF2-40B4-BE49-F238E27FC236}">
                      <a16:creationId xmlns:a16="http://schemas.microsoft.com/office/drawing/2014/main" id="{F1B95FCB-B66C-AC46-9B14-565E1EB0A3FA}"/>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98" name="Decision 97">
                  <a:extLst>
                    <a:ext uri="{FF2B5EF4-FFF2-40B4-BE49-F238E27FC236}">
                      <a16:creationId xmlns:a16="http://schemas.microsoft.com/office/drawing/2014/main" id="{B465900F-D952-DF41-931A-530525658B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1ECC513E-7BB2-8C44-8A41-934D8FDCE4CC}"/>
                  </a:ext>
                </a:extLst>
              </p:cNvPr>
              <p:cNvCxnSpPr>
                <a:cxnSpLocks/>
                <a:endCxn id="9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12D59B-7E5B-094C-9482-17905281D8D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862BA76-A1D1-344E-BDF7-26D310607BC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17AE9C0-66C2-DB40-8659-33F8A69D572B}"/>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3B8A0D7-975A-0544-8646-A86AB21EE61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99" name="Group 98">
              <a:extLst>
                <a:ext uri="{FF2B5EF4-FFF2-40B4-BE49-F238E27FC236}">
                  <a16:creationId xmlns:a16="http://schemas.microsoft.com/office/drawing/2014/main" id="{F55EF821-B0CF-004E-98B5-67D50BAA50A4}"/>
                </a:ext>
              </a:extLst>
            </p:cNvPr>
            <p:cNvGrpSpPr/>
            <p:nvPr/>
          </p:nvGrpSpPr>
          <p:grpSpPr>
            <a:xfrm>
              <a:off x="3555630" y="3352173"/>
              <a:ext cx="1698157" cy="1135106"/>
              <a:chOff x="379846" y="1352715"/>
              <a:chExt cx="1698157" cy="1135106"/>
            </a:xfrm>
          </p:grpSpPr>
          <p:sp>
            <p:nvSpPr>
              <p:cNvPr id="100" name="TextBox 99">
                <a:extLst>
                  <a:ext uri="{FF2B5EF4-FFF2-40B4-BE49-F238E27FC236}">
                    <a16:creationId xmlns:a16="http://schemas.microsoft.com/office/drawing/2014/main" id="{0735F7AC-1B28-294C-95F1-8D76523542D9}"/>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01" name="Group 100">
                <a:extLst>
                  <a:ext uri="{FF2B5EF4-FFF2-40B4-BE49-F238E27FC236}">
                    <a16:creationId xmlns:a16="http://schemas.microsoft.com/office/drawing/2014/main" id="{BC9F9355-9C66-9340-B312-E2D77B68DAD6}"/>
                  </a:ext>
                </a:extLst>
              </p:cNvPr>
              <p:cNvGrpSpPr/>
              <p:nvPr/>
            </p:nvGrpSpPr>
            <p:grpSpPr>
              <a:xfrm>
                <a:off x="906670" y="1352715"/>
                <a:ext cx="659613" cy="486923"/>
                <a:chOff x="7035192" y="3966625"/>
                <a:chExt cx="507284" cy="532435"/>
              </a:xfrm>
            </p:grpSpPr>
            <p:sp>
              <p:nvSpPr>
                <p:cNvPr id="107" name="TextBox 106">
                  <a:extLst>
                    <a:ext uri="{FF2B5EF4-FFF2-40B4-BE49-F238E27FC236}">
                      <a16:creationId xmlns:a16="http://schemas.microsoft.com/office/drawing/2014/main" id="{BB0053A4-71A0-9246-9AFA-6E991FA052E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08" name="Decision 107">
                  <a:extLst>
                    <a:ext uri="{FF2B5EF4-FFF2-40B4-BE49-F238E27FC236}">
                      <a16:creationId xmlns:a16="http://schemas.microsoft.com/office/drawing/2014/main" id="{F5746FF1-DD57-A649-9A0F-BDA3C64CFA60}"/>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B2991E19-A7E7-5041-A78E-AA20255DD017}"/>
                  </a:ext>
                </a:extLst>
              </p:cNvPr>
              <p:cNvCxnSpPr>
                <a:cxnSpLocks/>
                <a:endCxn id="10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F98B2BA-95E9-7846-9AE3-37BEFF8FFDB0}"/>
                  </a:ext>
                </a:extLst>
              </p:cNvPr>
              <p:cNvCxnSpPr>
                <a:cxnSpLocks/>
              </p:cNvCxnSpPr>
              <p:nvPr/>
            </p:nvCxnSpPr>
            <p:spPr>
              <a:xfrm flipH="1">
                <a:off x="1398844" y="2307482"/>
                <a:ext cx="404822" cy="1803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7768A4B-403A-4A44-907A-BC8CCBE71C5E}"/>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753435-C8F7-594C-A1D2-4628BDE8CC0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174C89C-0179-A44B-87FC-51A9DE7135C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09" name="TextBox 108">
              <a:extLst>
                <a:ext uri="{FF2B5EF4-FFF2-40B4-BE49-F238E27FC236}">
                  <a16:creationId xmlns:a16="http://schemas.microsoft.com/office/drawing/2014/main" id="{79CE0257-638F-8244-92D2-6A24CF76E3B0}"/>
                </a:ext>
              </a:extLst>
            </p:cNvPr>
            <p:cNvSpPr txBox="1"/>
            <p:nvPr/>
          </p:nvSpPr>
          <p:spPr>
            <a:xfrm>
              <a:off x="4081254" y="4459846"/>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84" name="TextBox 83">
              <a:extLst>
                <a:ext uri="{FF2B5EF4-FFF2-40B4-BE49-F238E27FC236}">
                  <a16:creationId xmlns:a16="http://schemas.microsoft.com/office/drawing/2014/main" id="{68451ECF-9108-AD42-80E3-FD23E570599B}"/>
                </a:ext>
              </a:extLst>
            </p:cNvPr>
            <p:cNvSpPr txBox="1"/>
            <p:nvPr/>
          </p:nvSpPr>
          <p:spPr>
            <a:xfrm>
              <a:off x="3821404" y="1479939"/>
              <a:ext cx="239228" cy="369332"/>
            </a:xfrm>
            <a:prstGeom prst="rect">
              <a:avLst/>
            </a:prstGeom>
            <a:noFill/>
          </p:spPr>
          <p:txBody>
            <a:bodyPr wrap="square" rtlCol="0">
              <a:spAutoFit/>
            </a:bodyPr>
            <a:lstStyle/>
            <a:p>
              <a:r>
                <a:rPr lang="en-US" dirty="0">
                  <a:solidFill>
                    <a:srgbClr val="0070C0"/>
                  </a:solidFill>
                </a:rPr>
                <a:t>1</a:t>
              </a:r>
            </a:p>
          </p:txBody>
        </p:sp>
        <p:sp>
          <p:nvSpPr>
            <p:cNvPr id="85" name="TextBox 84">
              <a:extLst>
                <a:ext uri="{FF2B5EF4-FFF2-40B4-BE49-F238E27FC236}">
                  <a16:creationId xmlns:a16="http://schemas.microsoft.com/office/drawing/2014/main" id="{FA160818-7241-204D-A0A3-A1A5C6F85DE4}"/>
                </a:ext>
              </a:extLst>
            </p:cNvPr>
            <p:cNvSpPr txBox="1"/>
            <p:nvPr/>
          </p:nvSpPr>
          <p:spPr>
            <a:xfrm>
              <a:off x="3278654" y="2011452"/>
              <a:ext cx="239228" cy="369332"/>
            </a:xfrm>
            <a:prstGeom prst="rect">
              <a:avLst/>
            </a:prstGeom>
            <a:noFill/>
          </p:spPr>
          <p:txBody>
            <a:bodyPr wrap="square" rtlCol="0">
              <a:spAutoFit/>
            </a:bodyPr>
            <a:lstStyle/>
            <a:p>
              <a:r>
                <a:rPr lang="en-US" dirty="0">
                  <a:solidFill>
                    <a:srgbClr val="0070C0"/>
                  </a:solidFill>
                </a:rPr>
                <a:t>1</a:t>
              </a:r>
            </a:p>
          </p:txBody>
        </p:sp>
        <p:sp>
          <p:nvSpPr>
            <p:cNvPr id="86" name="TextBox 85">
              <a:extLst>
                <a:ext uri="{FF2B5EF4-FFF2-40B4-BE49-F238E27FC236}">
                  <a16:creationId xmlns:a16="http://schemas.microsoft.com/office/drawing/2014/main" id="{E53E4C69-5496-F746-86AD-233358798B6C}"/>
                </a:ext>
              </a:extLst>
            </p:cNvPr>
            <p:cNvSpPr txBox="1"/>
            <p:nvPr/>
          </p:nvSpPr>
          <p:spPr>
            <a:xfrm>
              <a:off x="5310034" y="2005189"/>
              <a:ext cx="239228" cy="369332"/>
            </a:xfrm>
            <a:prstGeom prst="rect">
              <a:avLst/>
            </a:prstGeom>
            <a:noFill/>
          </p:spPr>
          <p:txBody>
            <a:bodyPr wrap="square" rtlCol="0">
              <a:spAutoFit/>
            </a:bodyPr>
            <a:lstStyle/>
            <a:p>
              <a:r>
                <a:rPr lang="en-US" dirty="0">
                  <a:solidFill>
                    <a:srgbClr val="0070C0"/>
                  </a:solidFill>
                </a:rPr>
                <a:t>1</a:t>
              </a:r>
            </a:p>
          </p:txBody>
        </p:sp>
        <p:sp>
          <p:nvSpPr>
            <p:cNvPr id="87" name="TextBox 86">
              <a:extLst>
                <a:ext uri="{FF2B5EF4-FFF2-40B4-BE49-F238E27FC236}">
                  <a16:creationId xmlns:a16="http://schemas.microsoft.com/office/drawing/2014/main" id="{4F5420DB-51AE-7F44-A6F4-EE2EF2BC5FDE}"/>
                </a:ext>
              </a:extLst>
            </p:cNvPr>
            <p:cNvSpPr txBox="1"/>
            <p:nvPr/>
          </p:nvSpPr>
          <p:spPr>
            <a:xfrm>
              <a:off x="4773774" y="2496384"/>
              <a:ext cx="239228" cy="369332"/>
            </a:xfrm>
            <a:prstGeom prst="rect">
              <a:avLst/>
            </a:prstGeom>
            <a:noFill/>
          </p:spPr>
          <p:txBody>
            <a:bodyPr wrap="square" rtlCol="0">
              <a:spAutoFit/>
            </a:bodyPr>
            <a:lstStyle/>
            <a:p>
              <a:r>
                <a:rPr lang="en-US" dirty="0">
                  <a:solidFill>
                    <a:srgbClr val="0070C0"/>
                  </a:solidFill>
                </a:rPr>
                <a:t>2</a:t>
              </a:r>
            </a:p>
          </p:txBody>
        </p:sp>
        <p:sp>
          <p:nvSpPr>
            <p:cNvPr id="128" name="TextBox 127">
              <a:extLst>
                <a:ext uri="{FF2B5EF4-FFF2-40B4-BE49-F238E27FC236}">
                  <a16:creationId xmlns:a16="http://schemas.microsoft.com/office/drawing/2014/main" id="{5E450D92-65C7-0443-A1E9-5B1FDF6180E9}"/>
                </a:ext>
              </a:extLst>
            </p:cNvPr>
            <p:cNvSpPr txBox="1"/>
            <p:nvPr/>
          </p:nvSpPr>
          <p:spPr>
            <a:xfrm>
              <a:off x="3274358" y="2963919"/>
              <a:ext cx="239228" cy="369332"/>
            </a:xfrm>
            <a:prstGeom prst="rect">
              <a:avLst/>
            </a:prstGeom>
            <a:noFill/>
          </p:spPr>
          <p:txBody>
            <a:bodyPr wrap="square" rtlCol="0">
              <a:spAutoFit/>
            </a:bodyPr>
            <a:lstStyle/>
            <a:p>
              <a:r>
                <a:rPr lang="en-US" dirty="0">
                  <a:solidFill>
                    <a:srgbClr val="0070C0"/>
                  </a:solidFill>
                </a:rPr>
                <a:t>2</a:t>
              </a:r>
            </a:p>
          </p:txBody>
        </p:sp>
        <p:sp>
          <p:nvSpPr>
            <p:cNvPr id="129" name="TextBox 128">
              <a:extLst>
                <a:ext uri="{FF2B5EF4-FFF2-40B4-BE49-F238E27FC236}">
                  <a16:creationId xmlns:a16="http://schemas.microsoft.com/office/drawing/2014/main" id="{5EE385B2-D68C-3D42-9B6D-09B6C85DF701}"/>
                </a:ext>
              </a:extLst>
            </p:cNvPr>
            <p:cNvSpPr txBox="1"/>
            <p:nvPr/>
          </p:nvSpPr>
          <p:spPr>
            <a:xfrm>
              <a:off x="5224075" y="2991781"/>
              <a:ext cx="239228" cy="369332"/>
            </a:xfrm>
            <a:prstGeom prst="rect">
              <a:avLst/>
            </a:prstGeom>
            <a:noFill/>
          </p:spPr>
          <p:txBody>
            <a:bodyPr wrap="square" rtlCol="0">
              <a:spAutoFit/>
            </a:bodyPr>
            <a:lstStyle/>
            <a:p>
              <a:r>
                <a:rPr lang="en-US" dirty="0">
                  <a:solidFill>
                    <a:srgbClr val="0070C0"/>
                  </a:solidFill>
                </a:rPr>
                <a:t>2</a:t>
              </a:r>
            </a:p>
          </p:txBody>
        </p:sp>
        <p:sp>
          <p:nvSpPr>
            <p:cNvPr id="130" name="TextBox 129">
              <a:extLst>
                <a:ext uri="{FF2B5EF4-FFF2-40B4-BE49-F238E27FC236}">
                  <a16:creationId xmlns:a16="http://schemas.microsoft.com/office/drawing/2014/main" id="{DB803DC5-B4F2-4F46-9224-6660790C2DD1}"/>
                </a:ext>
              </a:extLst>
            </p:cNvPr>
            <p:cNvSpPr txBox="1"/>
            <p:nvPr/>
          </p:nvSpPr>
          <p:spPr>
            <a:xfrm>
              <a:off x="4698023" y="3497027"/>
              <a:ext cx="239228" cy="369332"/>
            </a:xfrm>
            <a:prstGeom prst="rect">
              <a:avLst/>
            </a:prstGeom>
            <a:noFill/>
          </p:spPr>
          <p:txBody>
            <a:bodyPr wrap="square" rtlCol="0">
              <a:spAutoFit/>
            </a:bodyPr>
            <a:lstStyle/>
            <a:p>
              <a:r>
                <a:rPr lang="en-US" dirty="0">
                  <a:solidFill>
                    <a:srgbClr val="0070C0"/>
                  </a:solidFill>
                </a:rPr>
                <a:t>4</a:t>
              </a:r>
            </a:p>
          </p:txBody>
        </p:sp>
        <p:sp>
          <p:nvSpPr>
            <p:cNvPr id="131" name="TextBox 130">
              <a:extLst>
                <a:ext uri="{FF2B5EF4-FFF2-40B4-BE49-F238E27FC236}">
                  <a16:creationId xmlns:a16="http://schemas.microsoft.com/office/drawing/2014/main" id="{92CE557E-2FAE-ED45-86EF-CF8F3E3AE768}"/>
                </a:ext>
              </a:extLst>
            </p:cNvPr>
            <p:cNvSpPr txBox="1"/>
            <p:nvPr/>
          </p:nvSpPr>
          <p:spPr>
            <a:xfrm>
              <a:off x="3269343" y="3955910"/>
              <a:ext cx="239228" cy="369332"/>
            </a:xfrm>
            <a:prstGeom prst="rect">
              <a:avLst/>
            </a:prstGeom>
            <a:noFill/>
          </p:spPr>
          <p:txBody>
            <a:bodyPr wrap="square" rtlCol="0">
              <a:spAutoFit/>
            </a:bodyPr>
            <a:lstStyle/>
            <a:p>
              <a:r>
                <a:rPr lang="en-US" dirty="0">
                  <a:solidFill>
                    <a:srgbClr val="0070C0"/>
                  </a:solidFill>
                </a:rPr>
                <a:t>4</a:t>
              </a:r>
            </a:p>
          </p:txBody>
        </p:sp>
        <p:sp>
          <p:nvSpPr>
            <p:cNvPr id="132" name="TextBox 131">
              <a:extLst>
                <a:ext uri="{FF2B5EF4-FFF2-40B4-BE49-F238E27FC236}">
                  <a16:creationId xmlns:a16="http://schemas.microsoft.com/office/drawing/2014/main" id="{EAC797F1-9610-3E4C-82E5-70B6877587FD}"/>
                </a:ext>
              </a:extLst>
            </p:cNvPr>
            <p:cNvSpPr txBox="1"/>
            <p:nvPr/>
          </p:nvSpPr>
          <p:spPr>
            <a:xfrm>
              <a:off x="5266120" y="3926689"/>
              <a:ext cx="239228" cy="369332"/>
            </a:xfrm>
            <a:prstGeom prst="rect">
              <a:avLst/>
            </a:prstGeom>
            <a:noFill/>
          </p:spPr>
          <p:txBody>
            <a:bodyPr wrap="square" rtlCol="0">
              <a:spAutoFit/>
            </a:bodyPr>
            <a:lstStyle/>
            <a:p>
              <a:r>
                <a:rPr lang="en-US" dirty="0">
                  <a:solidFill>
                    <a:srgbClr val="0070C0"/>
                  </a:solidFill>
                </a:rPr>
                <a:t>4</a:t>
              </a:r>
            </a:p>
          </p:txBody>
        </p:sp>
        <p:sp>
          <p:nvSpPr>
            <p:cNvPr id="133" name="TextBox 132">
              <a:extLst>
                <a:ext uri="{FF2B5EF4-FFF2-40B4-BE49-F238E27FC236}">
                  <a16:creationId xmlns:a16="http://schemas.microsoft.com/office/drawing/2014/main" id="{35C211B8-B502-3940-A54B-9CC209FBFB75}"/>
                </a:ext>
              </a:extLst>
            </p:cNvPr>
            <p:cNvSpPr txBox="1"/>
            <p:nvPr/>
          </p:nvSpPr>
          <p:spPr>
            <a:xfrm>
              <a:off x="3760658" y="4487279"/>
              <a:ext cx="239228" cy="369332"/>
            </a:xfrm>
            <a:prstGeom prst="rect">
              <a:avLst/>
            </a:prstGeom>
            <a:noFill/>
          </p:spPr>
          <p:txBody>
            <a:bodyPr wrap="square" rtlCol="0">
              <a:spAutoFit/>
            </a:bodyPr>
            <a:lstStyle/>
            <a:p>
              <a:r>
                <a:rPr lang="en-US" dirty="0">
                  <a:solidFill>
                    <a:srgbClr val="0070C0"/>
                  </a:solidFill>
                </a:rPr>
                <a:t>8</a:t>
              </a:r>
            </a:p>
          </p:txBody>
        </p:sp>
      </p:grpSp>
      <p:grpSp>
        <p:nvGrpSpPr>
          <p:cNvPr id="134" name="Group 133">
            <a:extLst>
              <a:ext uri="{FF2B5EF4-FFF2-40B4-BE49-F238E27FC236}">
                <a16:creationId xmlns:a16="http://schemas.microsoft.com/office/drawing/2014/main" id="{DA493D11-AAEC-644B-8F2B-B26D2D6D1E87}"/>
              </a:ext>
            </a:extLst>
          </p:cNvPr>
          <p:cNvGrpSpPr/>
          <p:nvPr/>
        </p:nvGrpSpPr>
        <p:grpSpPr>
          <a:xfrm>
            <a:off x="4032969" y="1263466"/>
            <a:ext cx="1513908" cy="3431941"/>
            <a:chOff x="7177161" y="874102"/>
            <a:chExt cx="1513908" cy="3431941"/>
          </a:xfrm>
        </p:grpSpPr>
        <p:sp>
          <p:nvSpPr>
            <p:cNvPr id="135" name="TextBox 134">
              <a:extLst>
                <a:ext uri="{FF2B5EF4-FFF2-40B4-BE49-F238E27FC236}">
                  <a16:creationId xmlns:a16="http://schemas.microsoft.com/office/drawing/2014/main" id="{55E02383-B020-3F43-AC96-F5EBE2C4CBC1}"/>
                </a:ext>
              </a:extLst>
            </p:cNvPr>
            <p:cNvSpPr txBox="1"/>
            <p:nvPr/>
          </p:nvSpPr>
          <p:spPr>
            <a:xfrm>
              <a:off x="7177161" y="3113577"/>
              <a:ext cx="541813" cy="369332"/>
            </a:xfrm>
            <a:prstGeom prst="rect">
              <a:avLst/>
            </a:prstGeom>
            <a:noFill/>
            <a:ln w="12700">
              <a:solidFill>
                <a:schemeClr val="tx1"/>
              </a:solidFill>
            </a:ln>
          </p:spPr>
          <p:txBody>
            <a:bodyPr wrap="square" rtlCol="0">
              <a:spAutoFit/>
            </a:bodyPr>
            <a:lstStyle/>
            <a:p>
              <a:pPr algn="ctr"/>
              <a:r>
                <a:rPr lang="en-US" dirty="0"/>
                <a:t>X</a:t>
              </a:r>
            </a:p>
          </p:txBody>
        </p:sp>
        <p:grpSp>
          <p:nvGrpSpPr>
            <p:cNvPr id="136" name="Group 135">
              <a:extLst>
                <a:ext uri="{FF2B5EF4-FFF2-40B4-BE49-F238E27FC236}">
                  <a16:creationId xmlns:a16="http://schemas.microsoft.com/office/drawing/2014/main" id="{FC3B91A3-3F1A-4B41-B566-6B9B46CAB8E7}"/>
                </a:ext>
              </a:extLst>
            </p:cNvPr>
            <p:cNvGrpSpPr/>
            <p:nvPr/>
          </p:nvGrpSpPr>
          <p:grpSpPr>
            <a:xfrm>
              <a:off x="7610328" y="874102"/>
              <a:ext cx="659613" cy="486923"/>
              <a:chOff x="7035192" y="3966625"/>
              <a:chExt cx="507284" cy="532435"/>
            </a:xfrm>
          </p:grpSpPr>
          <p:sp>
            <p:nvSpPr>
              <p:cNvPr id="166" name="TextBox 165">
                <a:extLst>
                  <a:ext uri="{FF2B5EF4-FFF2-40B4-BE49-F238E27FC236}">
                    <a16:creationId xmlns:a16="http://schemas.microsoft.com/office/drawing/2014/main" id="{D842AB5E-9258-2C4B-B4FC-C237666D34EA}"/>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67" name="Decision 166">
                <a:extLst>
                  <a:ext uri="{FF2B5EF4-FFF2-40B4-BE49-F238E27FC236}">
                    <a16:creationId xmlns:a16="http://schemas.microsoft.com/office/drawing/2014/main" id="{0B72C01F-1935-DF49-84D8-DC124B44F79A}"/>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7" name="Straight Arrow Connector 136">
              <a:extLst>
                <a:ext uri="{FF2B5EF4-FFF2-40B4-BE49-F238E27FC236}">
                  <a16:creationId xmlns:a16="http://schemas.microsoft.com/office/drawing/2014/main" id="{6A3FF0F8-4F27-B346-B7AC-C58C3EB1FF49}"/>
                </a:ext>
              </a:extLst>
            </p:cNvPr>
            <p:cNvCxnSpPr>
              <a:cxnSpLocks/>
            </p:cNvCxnSpPr>
            <p:nvPr/>
          </p:nvCxnSpPr>
          <p:spPr>
            <a:xfrm flipH="1">
              <a:off x="7462746" y="2932021"/>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834C4F4-01FC-CA4F-BB65-932663FC5D71}"/>
                </a:ext>
              </a:extLst>
            </p:cNvPr>
            <p:cNvCxnSpPr>
              <a:cxnSpLocks/>
            </p:cNvCxnSpPr>
            <p:nvPr/>
          </p:nvCxnSpPr>
          <p:spPr>
            <a:xfrm>
              <a:off x="7868719" y="2923370"/>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229C9B5B-4C5D-8742-A7DC-81DACF7378C5}"/>
                </a:ext>
              </a:extLst>
            </p:cNvPr>
            <p:cNvGrpSpPr/>
            <p:nvPr/>
          </p:nvGrpSpPr>
          <p:grpSpPr>
            <a:xfrm>
              <a:off x="8031456" y="1545691"/>
              <a:ext cx="659613" cy="486923"/>
              <a:chOff x="7035192" y="3966625"/>
              <a:chExt cx="507284" cy="532435"/>
            </a:xfrm>
          </p:grpSpPr>
          <p:sp>
            <p:nvSpPr>
              <p:cNvPr id="164" name="TextBox 163">
                <a:extLst>
                  <a:ext uri="{FF2B5EF4-FFF2-40B4-BE49-F238E27FC236}">
                    <a16:creationId xmlns:a16="http://schemas.microsoft.com/office/drawing/2014/main" id="{B2F1F005-B012-3C41-BA9E-EA2A53B420B5}"/>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65" name="Decision 164">
                <a:extLst>
                  <a:ext uri="{FF2B5EF4-FFF2-40B4-BE49-F238E27FC236}">
                    <a16:creationId xmlns:a16="http://schemas.microsoft.com/office/drawing/2014/main" id="{F1042C38-FB77-4240-A422-87B8E5A2FD2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39487B3A-3DAF-674B-B2A0-3735CCF538B3}"/>
                </a:ext>
              </a:extLst>
            </p:cNvPr>
            <p:cNvGrpSpPr/>
            <p:nvPr/>
          </p:nvGrpSpPr>
          <p:grpSpPr>
            <a:xfrm>
              <a:off x="7570950" y="2431525"/>
              <a:ext cx="659613" cy="486923"/>
              <a:chOff x="7035192" y="3966625"/>
              <a:chExt cx="507284" cy="532435"/>
            </a:xfrm>
          </p:grpSpPr>
          <p:sp>
            <p:nvSpPr>
              <p:cNvPr id="162" name="TextBox 161">
                <a:extLst>
                  <a:ext uri="{FF2B5EF4-FFF2-40B4-BE49-F238E27FC236}">
                    <a16:creationId xmlns:a16="http://schemas.microsoft.com/office/drawing/2014/main" id="{1271AA9F-6D33-454E-B316-4D914D3C8770}"/>
                  </a:ext>
                </a:extLst>
              </p:cNvPr>
              <p:cNvSpPr txBox="1"/>
              <p:nvPr/>
            </p:nvSpPr>
            <p:spPr>
              <a:xfrm>
                <a:off x="7107643" y="4057120"/>
                <a:ext cx="389536" cy="403853"/>
              </a:xfrm>
              <a:prstGeom prst="rect">
                <a:avLst/>
              </a:prstGeom>
              <a:noFill/>
            </p:spPr>
            <p:txBody>
              <a:bodyPr wrap="square" rtlCol="0">
                <a:spAutoFit/>
              </a:bodyPr>
              <a:lstStyle/>
              <a:p>
                <a:pPr algn="ctr"/>
                <a:r>
                  <a:rPr lang="en-US" dirty="0"/>
                  <a:t>D</a:t>
                </a:r>
              </a:p>
            </p:txBody>
          </p:sp>
          <p:sp>
            <p:nvSpPr>
              <p:cNvPr id="163" name="Decision 162">
                <a:extLst>
                  <a:ext uri="{FF2B5EF4-FFF2-40B4-BE49-F238E27FC236}">
                    <a16:creationId xmlns:a16="http://schemas.microsoft.com/office/drawing/2014/main" id="{645B0E76-AE03-3C40-8C99-AC1CC9546D6B}"/>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A5778819-7747-3743-B5B7-B4EDF0196D53}"/>
                </a:ext>
              </a:extLst>
            </p:cNvPr>
            <p:cNvGrpSpPr/>
            <p:nvPr/>
          </p:nvGrpSpPr>
          <p:grpSpPr>
            <a:xfrm>
              <a:off x="7177161" y="1549726"/>
              <a:ext cx="659613" cy="486923"/>
              <a:chOff x="7035192" y="3966625"/>
              <a:chExt cx="507284" cy="532435"/>
            </a:xfrm>
          </p:grpSpPr>
          <p:sp>
            <p:nvSpPr>
              <p:cNvPr id="160" name="TextBox 159">
                <a:extLst>
                  <a:ext uri="{FF2B5EF4-FFF2-40B4-BE49-F238E27FC236}">
                    <a16:creationId xmlns:a16="http://schemas.microsoft.com/office/drawing/2014/main" id="{2BE5B55D-E599-084D-9E11-99F7913BC0D4}"/>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61" name="Decision 160">
                <a:extLst>
                  <a:ext uri="{FF2B5EF4-FFF2-40B4-BE49-F238E27FC236}">
                    <a16:creationId xmlns:a16="http://schemas.microsoft.com/office/drawing/2014/main" id="{7AE7EF66-AD78-F24C-806A-08B000649247}"/>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a:extLst>
                <a:ext uri="{FF2B5EF4-FFF2-40B4-BE49-F238E27FC236}">
                  <a16:creationId xmlns:a16="http://schemas.microsoft.com/office/drawing/2014/main" id="{7F7612D5-76E6-D647-8F17-77E032A0A6FC}"/>
                </a:ext>
              </a:extLst>
            </p:cNvPr>
            <p:cNvCxnSpPr>
              <a:cxnSpLocks/>
            </p:cNvCxnSpPr>
            <p:nvPr/>
          </p:nvCxnSpPr>
          <p:spPr>
            <a:xfrm flipH="1">
              <a:off x="7502124" y="136535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6F62FA-A3FF-F44E-B6AB-B790CAC487EA}"/>
                </a:ext>
              </a:extLst>
            </p:cNvPr>
            <p:cNvCxnSpPr>
              <a:cxnSpLocks/>
            </p:cNvCxnSpPr>
            <p:nvPr/>
          </p:nvCxnSpPr>
          <p:spPr>
            <a:xfrm>
              <a:off x="7956441" y="1356524"/>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174F02A1-0F25-1140-9249-4AF9E37F2D22}"/>
                </a:ext>
              </a:extLst>
            </p:cNvPr>
            <p:cNvCxnSpPr>
              <a:cxnSpLocks/>
              <a:endCxn id="163" idx="0"/>
            </p:cNvCxnSpPr>
            <p:nvPr/>
          </p:nvCxnSpPr>
          <p:spPr>
            <a:xfrm>
              <a:off x="7491936" y="2051730"/>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8E2343B-B1E8-0248-B906-9793543074C5}"/>
                </a:ext>
              </a:extLst>
            </p:cNvPr>
            <p:cNvCxnSpPr>
              <a:cxnSpLocks/>
            </p:cNvCxnSpPr>
            <p:nvPr/>
          </p:nvCxnSpPr>
          <p:spPr>
            <a:xfrm flipH="1">
              <a:off x="7940134" y="2051729"/>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B1B9B31-2ABE-C64C-949C-6E972031B482}"/>
                </a:ext>
              </a:extLst>
            </p:cNvPr>
            <p:cNvSpPr txBox="1"/>
            <p:nvPr/>
          </p:nvSpPr>
          <p:spPr>
            <a:xfrm>
              <a:off x="8031456" y="3132692"/>
              <a:ext cx="541813" cy="369332"/>
            </a:xfrm>
            <a:prstGeom prst="rect">
              <a:avLst/>
            </a:prstGeom>
            <a:noFill/>
            <a:ln w="12700">
              <a:solidFill>
                <a:schemeClr val="tx1"/>
              </a:solidFill>
            </a:ln>
          </p:spPr>
          <p:txBody>
            <a:bodyPr wrap="square" rtlCol="0">
              <a:spAutoFit/>
            </a:bodyPr>
            <a:lstStyle/>
            <a:p>
              <a:pPr algn="ctr"/>
              <a:r>
                <a:rPr lang="en-US" dirty="0"/>
                <a:t>Y</a:t>
              </a:r>
            </a:p>
          </p:txBody>
        </p:sp>
        <p:cxnSp>
          <p:nvCxnSpPr>
            <p:cNvPr id="153" name="Straight Arrow Connector 152">
              <a:extLst>
                <a:ext uri="{FF2B5EF4-FFF2-40B4-BE49-F238E27FC236}">
                  <a16:creationId xmlns:a16="http://schemas.microsoft.com/office/drawing/2014/main" id="{75113A6E-0615-EE46-8CA5-D805AE13F93D}"/>
                </a:ext>
              </a:extLst>
            </p:cNvPr>
            <p:cNvCxnSpPr>
              <a:cxnSpLocks/>
            </p:cNvCxnSpPr>
            <p:nvPr/>
          </p:nvCxnSpPr>
          <p:spPr>
            <a:xfrm flipH="1">
              <a:off x="8031456" y="3503376"/>
              <a:ext cx="241789" cy="433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157B4DD-ADBF-4C46-BA38-4B3BB8D48A82}"/>
                </a:ext>
              </a:extLst>
            </p:cNvPr>
            <p:cNvCxnSpPr>
              <a:cxnSpLocks/>
            </p:cNvCxnSpPr>
            <p:nvPr/>
          </p:nvCxnSpPr>
          <p:spPr>
            <a:xfrm>
              <a:off x="7454557" y="3482909"/>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30330C39-BADD-6143-B03E-A91E533552CC}"/>
                </a:ext>
              </a:extLst>
            </p:cNvPr>
            <p:cNvSpPr txBox="1"/>
            <p:nvPr/>
          </p:nvSpPr>
          <p:spPr>
            <a:xfrm>
              <a:off x="7555066" y="3936711"/>
              <a:ext cx="541813" cy="369332"/>
            </a:xfrm>
            <a:prstGeom prst="rect">
              <a:avLst/>
            </a:prstGeom>
            <a:noFill/>
            <a:ln w="12700">
              <a:solidFill>
                <a:schemeClr val="tx1"/>
              </a:solidFill>
            </a:ln>
          </p:spPr>
          <p:txBody>
            <a:bodyPr wrap="square" rtlCol="0">
              <a:spAutoFit/>
            </a:bodyPr>
            <a:lstStyle/>
            <a:p>
              <a:pPr algn="ctr"/>
              <a:r>
                <a:rPr lang="en-US" dirty="0"/>
                <a:t>Z</a:t>
              </a:r>
            </a:p>
          </p:txBody>
        </p:sp>
        <p:cxnSp>
          <p:nvCxnSpPr>
            <p:cNvPr id="156" name="Straight Arrow Connector 155">
              <a:extLst>
                <a:ext uri="{FF2B5EF4-FFF2-40B4-BE49-F238E27FC236}">
                  <a16:creationId xmlns:a16="http://schemas.microsoft.com/office/drawing/2014/main" id="{77E179DD-21D2-7842-A3B7-92C6971A0FC1}"/>
                </a:ext>
              </a:extLst>
            </p:cNvPr>
            <p:cNvCxnSpPr>
              <a:cxnSpLocks/>
            </p:cNvCxnSpPr>
            <p:nvPr/>
          </p:nvCxnSpPr>
          <p:spPr>
            <a:xfrm flipH="1">
              <a:off x="7286317" y="1948126"/>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986F266-4C2F-A24A-866C-6CAE476C86EC}"/>
                </a:ext>
              </a:extLst>
            </p:cNvPr>
            <p:cNvCxnSpPr>
              <a:cxnSpLocks/>
            </p:cNvCxnSpPr>
            <p:nvPr/>
          </p:nvCxnSpPr>
          <p:spPr>
            <a:xfrm flipH="1">
              <a:off x="8493498" y="1962617"/>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80EF4B39-6C29-6841-941A-A1D07348C6EE}"/>
              </a:ext>
            </a:extLst>
          </p:cNvPr>
          <p:cNvGrpSpPr/>
          <p:nvPr/>
        </p:nvGrpSpPr>
        <p:grpSpPr>
          <a:xfrm>
            <a:off x="6850383" y="1020110"/>
            <a:ext cx="1733960" cy="4088479"/>
            <a:chOff x="3389707" y="2005642"/>
            <a:chExt cx="1733960" cy="4088479"/>
          </a:xfrm>
        </p:grpSpPr>
        <p:grpSp>
          <p:nvGrpSpPr>
            <p:cNvPr id="178" name="Group 177">
              <a:extLst>
                <a:ext uri="{FF2B5EF4-FFF2-40B4-BE49-F238E27FC236}">
                  <a16:creationId xmlns:a16="http://schemas.microsoft.com/office/drawing/2014/main" id="{32865E19-D880-C449-87F2-947ABE2E307B}"/>
                </a:ext>
              </a:extLst>
            </p:cNvPr>
            <p:cNvGrpSpPr/>
            <p:nvPr/>
          </p:nvGrpSpPr>
          <p:grpSpPr>
            <a:xfrm>
              <a:off x="3389707" y="2005642"/>
              <a:ext cx="1733960" cy="3422641"/>
              <a:chOff x="848980" y="1346024"/>
              <a:chExt cx="1733960" cy="3422641"/>
            </a:xfrm>
          </p:grpSpPr>
          <p:grpSp>
            <p:nvGrpSpPr>
              <p:cNvPr id="184" name="Group 183">
                <a:extLst>
                  <a:ext uri="{FF2B5EF4-FFF2-40B4-BE49-F238E27FC236}">
                    <a16:creationId xmlns:a16="http://schemas.microsoft.com/office/drawing/2014/main" id="{AE6AD182-40B5-5D4E-8302-B8937ADBA7CA}"/>
                  </a:ext>
                </a:extLst>
              </p:cNvPr>
              <p:cNvGrpSpPr/>
              <p:nvPr/>
            </p:nvGrpSpPr>
            <p:grpSpPr>
              <a:xfrm>
                <a:off x="848980" y="1346024"/>
                <a:ext cx="1389502" cy="3422641"/>
                <a:chOff x="3758923" y="1611267"/>
                <a:chExt cx="1389502" cy="3422641"/>
              </a:xfrm>
            </p:grpSpPr>
            <p:sp>
              <p:nvSpPr>
                <p:cNvPr id="188" name="TextBox 187">
                  <a:extLst>
                    <a:ext uri="{FF2B5EF4-FFF2-40B4-BE49-F238E27FC236}">
                      <a16:creationId xmlns:a16="http://schemas.microsoft.com/office/drawing/2014/main" id="{23635F4B-6DA1-5C4C-95B6-0DC37EC263A7}"/>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189" name="Straight Arrow Connector 188">
                  <a:extLst>
                    <a:ext uri="{FF2B5EF4-FFF2-40B4-BE49-F238E27FC236}">
                      <a16:creationId xmlns:a16="http://schemas.microsoft.com/office/drawing/2014/main" id="{8DC1A110-6254-6E4E-964C-7BBF816148F0}"/>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EA8FF6DD-D1DB-3C48-81BD-768899096544}"/>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191" name="TextBox 190">
                  <a:extLst>
                    <a:ext uri="{FF2B5EF4-FFF2-40B4-BE49-F238E27FC236}">
                      <a16:creationId xmlns:a16="http://schemas.microsoft.com/office/drawing/2014/main" id="{9F4E50FC-73BA-1143-A4FE-5C9E8893638C}"/>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192" name="TextBox 191">
                  <a:extLst>
                    <a:ext uri="{FF2B5EF4-FFF2-40B4-BE49-F238E27FC236}">
                      <a16:creationId xmlns:a16="http://schemas.microsoft.com/office/drawing/2014/main" id="{A1143D0B-2D63-FD47-B32E-66BE96D7CA8C}"/>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193" name="Straight Arrow Connector 192">
                  <a:extLst>
                    <a:ext uri="{FF2B5EF4-FFF2-40B4-BE49-F238E27FC236}">
                      <a16:creationId xmlns:a16="http://schemas.microsoft.com/office/drawing/2014/main" id="{B8C0BFC7-4C2F-6347-8A20-A96D30ED704E}"/>
                    </a:ext>
                  </a:extLst>
                </p:cNvPr>
                <p:cNvCxnSpPr>
                  <a:cxnSpLocks/>
                  <a:endCxn id="191"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5DB2B595-F526-6D43-A55D-E6842FC29C5E}"/>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195" name="Straight Arrow Connector 194">
                  <a:extLst>
                    <a:ext uri="{FF2B5EF4-FFF2-40B4-BE49-F238E27FC236}">
                      <a16:creationId xmlns:a16="http://schemas.microsoft.com/office/drawing/2014/main" id="{C09CE6A5-5D2A-4147-8AE3-DE40A07224B1}"/>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87E4D798-DB28-5245-B215-28C6D0CA9EBD}"/>
                    </a:ext>
                  </a:extLst>
                </p:cNvPr>
                <p:cNvCxnSpPr>
                  <a:cxnSpLocks/>
                  <a:stCxn id="191" idx="2"/>
                  <a:endCxn id="179"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DB8AEC85-3B1C-864B-BAEF-9E15A0816161}"/>
                    </a:ext>
                  </a:extLst>
                </p:cNvPr>
                <p:cNvGrpSpPr/>
                <p:nvPr/>
              </p:nvGrpSpPr>
              <p:grpSpPr>
                <a:xfrm>
                  <a:off x="3758923" y="3711033"/>
                  <a:ext cx="1121614" cy="950978"/>
                  <a:chOff x="5835984" y="4104205"/>
                  <a:chExt cx="1121614" cy="950978"/>
                </a:xfrm>
              </p:grpSpPr>
              <p:cxnSp>
                <p:nvCxnSpPr>
                  <p:cNvPr id="198" name="Straight Arrow Connector 197">
                    <a:extLst>
                      <a:ext uri="{FF2B5EF4-FFF2-40B4-BE49-F238E27FC236}">
                        <a16:creationId xmlns:a16="http://schemas.microsoft.com/office/drawing/2014/main" id="{7703FE49-A877-0E4E-934A-E298F62E855B}"/>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307301C-033E-CC47-A49F-3931A16F88A8}"/>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200" name="TextBox 199">
                    <a:extLst>
                      <a:ext uri="{FF2B5EF4-FFF2-40B4-BE49-F238E27FC236}">
                        <a16:creationId xmlns:a16="http://schemas.microsoft.com/office/drawing/2014/main" id="{D445FD01-1FED-AF46-ADB1-E2AEBA5852F2}"/>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201" name="Straight Arrow Connector 200">
                    <a:extLst>
                      <a:ext uri="{FF2B5EF4-FFF2-40B4-BE49-F238E27FC236}">
                        <a16:creationId xmlns:a16="http://schemas.microsoft.com/office/drawing/2014/main" id="{7D0B2F43-BAD8-0F48-AEFF-88CD73F1464D}"/>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0B80144-7B62-AC43-859D-6B20B048D47A}"/>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3320EF2-7B37-314C-9A94-7BB4B184B7DA}"/>
                      </a:ext>
                    </a:extLst>
                  </p:cNvPr>
                  <p:cNvCxnSpPr>
                    <a:cxnSpLocks/>
                    <a:stCxn id="199" idx="2"/>
                  </p:cNvCxnSpPr>
                  <p:nvPr/>
                </p:nvCxnSpPr>
                <p:spPr>
                  <a:xfrm flipH="1">
                    <a:off x="6460459" y="4733362"/>
                    <a:ext cx="265716" cy="31282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85" name="Straight Arrow Connector 184">
                <a:extLst>
                  <a:ext uri="{FF2B5EF4-FFF2-40B4-BE49-F238E27FC236}">
                    <a16:creationId xmlns:a16="http://schemas.microsoft.com/office/drawing/2014/main" id="{EC570D3F-B91A-634F-BE34-23AC92E5F4DD}"/>
                  </a:ext>
                </a:extLst>
              </p:cNvPr>
              <p:cNvCxnSpPr>
                <a:cxnSpLocks/>
              </p:cNvCxnSpPr>
              <p:nvPr/>
            </p:nvCxnSpPr>
            <p:spPr>
              <a:xfrm>
                <a:off x="2205772" y="2347519"/>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8D4952B0-1896-D541-B14D-E0EA8470C8BA}"/>
                  </a:ext>
                </a:extLst>
              </p:cNvPr>
              <p:cNvCxnSpPr>
                <a:cxnSpLocks/>
              </p:cNvCxnSpPr>
              <p:nvPr/>
            </p:nvCxnSpPr>
            <p:spPr>
              <a:xfrm flipH="1">
                <a:off x="1679541" y="3057943"/>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873B8D28-D108-F346-9E87-2265096F2734}"/>
                  </a:ext>
                </a:extLst>
              </p:cNvPr>
              <p:cNvCxnSpPr>
                <a:cxnSpLocks/>
                <a:endCxn id="199" idx="3"/>
              </p:cNvCxnSpPr>
              <p:nvPr/>
            </p:nvCxnSpPr>
            <p:spPr>
              <a:xfrm flipH="1">
                <a:off x="1970594" y="3512118"/>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0FE9B22A-0228-9849-86FA-4FBF2817016C}"/>
                </a:ext>
              </a:extLst>
            </p:cNvPr>
            <p:cNvSpPr txBox="1"/>
            <p:nvPr/>
          </p:nvSpPr>
          <p:spPr>
            <a:xfrm>
              <a:off x="4349527" y="3336725"/>
              <a:ext cx="462846" cy="369332"/>
            </a:xfrm>
            <a:prstGeom prst="rect">
              <a:avLst/>
            </a:prstGeom>
            <a:noFill/>
            <a:ln>
              <a:solidFill>
                <a:schemeClr val="tx1"/>
              </a:solidFill>
            </a:ln>
          </p:spPr>
          <p:txBody>
            <a:bodyPr wrap="square" rtlCol="0">
              <a:spAutoFit/>
            </a:bodyPr>
            <a:lstStyle/>
            <a:p>
              <a:r>
                <a:rPr lang="en-US" dirty="0"/>
                <a:t>a2</a:t>
              </a:r>
            </a:p>
          </p:txBody>
        </p:sp>
        <p:cxnSp>
          <p:nvCxnSpPr>
            <p:cNvPr id="180" name="Straight Arrow Connector 179">
              <a:extLst>
                <a:ext uri="{FF2B5EF4-FFF2-40B4-BE49-F238E27FC236}">
                  <a16:creationId xmlns:a16="http://schemas.microsoft.com/office/drawing/2014/main" id="{7A9E67C4-12A0-014D-ACEF-0C97C1734225}"/>
                </a:ext>
              </a:extLst>
            </p:cNvPr>
            <p:cNvCxnSpPr>
              <a:cxnSpLocks/>
            </p:cNvCxnSpPr>
            <p:nvPr/>
          </p:nvCxnSpPr>
          <p:spPr>
            <a:xfrm flipH="1">
              <a:off x="3580040" y="5445450"/>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05E7BF6-F575-5D46-AEEB-FE3C535DCFCA}"/>
                </a:ext>
              </a:extLst>
            </p:cNvPr>
            <p:cNvSpPr txBox="1"/>
            <p:nvPr/>
          </p:nvSpPr>
          <p:spPr>
            <a:xfrm>
              <a:off x="4084940" y="5699666"/>
              <a:ext cx="462846" cy="369332"/>
            </a:xfrm>
            <a:prstGeom prst="rect">
              <a:avLst/>
            </a:prstGeom>
            <a:noFill/>
            <a:ln>
              <a:solidFill>
                <a:schemeClr val="tx1"/>
              </a:solidFill>
            </a:ln>
          </p:spPr>
          <p:txBody>
            <a:bodyPr wrap="square" rtlCol="0">
              <a:spAutoFit/>
            </a:bodyPr>
            <a:lstStyle/>
            <a:p>
              <a:r>
                <a:rPr lang="en-US" dirty="0"/>
                <a:t>a6</a:t>
              </a:r>
            </a:p>
          </p:txBody>
        </p:sp>
        <p:sp>
          <p:nvSpPr>
            <p:cNvPr id="182" name="TextBox 181">
              <a:extLst>
                <a:ext uri="{FF2B5EF4-FFF2-40B4-BE49-F238E27FC236}">
                  <a16:creationId xmlns:a16="http://schemas.microsoft.com/office/drawing/2014/main" id="{4345314C-4CFE-B94C-A80D-3F8BA6C9773A}"/>
                </a:ext>
              </a:extLst>
            </p:cNvPr>
            <p:cNvSpPr txBox="1"/>
            <p:nvPr/>
          </p:nvSpPr>
          <p:spPr>
            <a:xfrm>
              <a:off x="3426172" y="5724789"/>
              <a:ext cx="462846" cy="369332"/>
            </a:xfrm>
            <a:prstGeom prst="rect">
              <a:avLst/>
            </a:prstGeom>
            <a:noFill/>
            <a:ln>
              <a:solidFill>
                <a:schemeClr val="tx1"/>
              </a:solidFill>
            </a:ln>
          </p:spPr>
          <p:txBody>
            <a:bodyPr wrap="square" rtlCol="0">
              <a:spAutoFit/>
            </a:bodyPr>
            <a:lstStyle/>
            <a:p>
              <a:r>
                <a:rPr lang="en-US" dirty="0"/>
                <a:t>a5</a:t>
              </a:r>
            </a:p>
          </p:txBody>
        </p:sp>
        <p:cxnSp>
          <p:nvCxnSpPr>
            <p:cNvPr id="183" name="Straight Arrow Connector 182">
              <a:extLst>
                <a:ext uri="{FF2B5EF4-FFF2-40B4-BE49-F238E27FC236}">
                  <a16:creationId xmlns:a16="http://schemas.microsoft.com/office/drawing/2014/main" id="{7F1B0659-9DB1-494C-B3F1-549CF9196771}"/>
                </a:ext>
              </a:extLst>
            </p:cNvPr>
            <p:cNvCxnSpPr>
              <a:cxnSpLocks/>
            </p:cNvCxnSpPr>
            <p:nvPr/>
          </p:nvCxnSpPr>
          <p:spPr>
            <a:xfrm>
              <a:off x="4019439" y="5439841"/>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CEBF318B-0AC2-AF4D-8ABE-496B5FEFF2A8}"/>
              </a:ext>
            </a:extLst>
          </p:cNvPr>
          <p:cNvSpPr txBox="1"/>
          <p:nvPr/>
        </p:nvSpPr>
        <p:spPr>
          <a:xfrm>
            <a:off x="2244063" y="4305608"/>
            <a:ext cx="416646" cy="369332"/>
          </a:xfrm>
          <a:prstGeom prst="rect">
            <a:avLst/>
          </a:prstGeom>
          <a:noFill/>
        </p:spPr>
        <p:txBody>
          <a:bodyPr wrap="square" rtlCol="0">
            <a:spAutoFit/>
          </a:bodyPr>
          <a:lstStyle/>
          <a:p>
            <a:r>
              <a:rPr lang="en-US" dirty="0"/>
              <a:t>e</a:t>
            </a:r>
          </a:p>
        </p:txBody>
      </p:sp>
      <p:sp>
        <p:nvSpPr>
          <p:cNvPr id="110" name="TextBox 109">
            <a:extLst>
              <a:ext uri="{FF2B5EF4-FFF2-40B4-BE49-F238E27FC236}">
                <a16:creationId xmlns:a16="http://schemas.microsoft.com/office/drawing/2014/main" id="{6D46DE62-7446-5045-B183-E0A29135AF5B}"/>
              </a:ext>
            </a:extLst>
          </p:cNvPr>
          <p:cNvSpPr txBox="1"/>
          <p:nvPr/>
        </p:nvSpPr>
        <p:spPr>
          <a:xfrm>
            <a:off x="5051845" y="3984116"/>
            <a:ext cx="416646" cy="369332"/>
          </a:xfrm>
          <a:prstGeom prst="rect">
            <a:avLst/>
          </a:prstGeom>
          <a:noFill/>
        </p:spPr>
        <p:txBody>
          <a:bodyPr wrap="square" rtlCol="0">
            <a:spAutoFit/>
          </a:bodyPr>
          <a:lstStyle/>
          <a:p>
            <a:r>
              <a:rPr lang="en-US" dirty="0"/>
              <a:t>e</a:t>
            </a:r>
          </a:p>
        </p:txBody>
      </p:sp>
      <p:sp>
        <p:nvSpPr>
          <p:cNvPr id="111" name="TextBox 110">
            <a:extLst>
              <a:ext uri="{FF2B5EF4-FFF2-40B4-BE49-F238E27FC236}">
                <a16:creationId xmlns:a16="http://schemas.microsoft.com/office/drawing/2014/main" id="{37749C23-9BC3-4F4F-95C5-F83049ABFCF0}"/>
              </a:ext>
            </a:extLst>
          </p:cNvPr>
          <p:cNvSpPr txBox="1"/>
          <p:nvPr/>
        </p:nvSpPr>
        <p:spPr>
          <a:xfrm>
            <a:off x="7680671" y="3746518"/>
            <a:ext cx="416646" cy="369332"/>
          </a:xfrm>
          <a:prstGeom prst="rect">
            <a:avLst/>
          </a:prstGeom>
          <a:noFill/>
        </p:spPr>
        <p:txBody>
          <a:bodyPr wrap="square" rtlCol="0">
            <a:spAutoFit/>
          </a:bodyPr>
          <a:lstStyle/>
          <a:p>
            <a:r>
              <a:rPr lang="en-US" dirty="0"/>
              <a:t>e</a:t>
            </a:r>
          </a:p>
        </p:txBody>
      </p:sp>
      <p:sp>
        <p:nvSpPr>
          <p:cNvPr id="6" name="TextBox 5">
            <a:extLst>
              <a:ext uri="{FF2B5EF4-FFF2-40B4-BE49-F238E27FC236}">
                <a16:creationId xmlns:a16="http://schemas.microsoft.com/office/drawing/2014/main" id="{269B0CD3-060A-A14B-BAE2-A0C383CEBA3E}"/>
              </a:ext>
            </a:extLst>
          </p:cNvPr>
          <p:cNvSpPr txBox="1"/>
          <p:nvPr/>
        </p:nvSpPr>
        <p:spPr>
          <a:xfrm>
            <a:off x="1077676" y="5588000"/>
            <a:ext cx="10513995" cy="461665"/>
          </a:xfrm>
          <a:prstGeom prst="rect">
            <a:avLst/>
          </a:prstGeom>
          <a:noFill/>
        </p:spPr>
        <p:txBody>
          <a:bodyPr wrap="square" rtlCol="0">
            <a:spAutoFit/>
          </a:bodyPr>
          <a:lstStyle/>
          <a:p>
            <a:r>
              <a:rPr lang="en-US" sz="2400" dirty="0"/>
              <a:t>The number of times an edge e is traversed = Multiplicity of the tail node of e</a:t>
            </a:r>
          </a:p>
        </p:txBody>
      </p:sp>
    </p:spTree>
    <p:extLst>
      <p:ext uri="{BB962C8B-B14F-4D97-AF65-F5344CB8AC3E}">
        <p14:creationId xmlns:p14="http://schemas.microsoft.com/office/powerpoint/2010/main" val="16889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483E3-2908-3E40-9DB8-21E210C5CD26}"/>
              </a:ext>
            </a:extLst>
          </p:cNvPr>
          <p:cNvSpPr>
            <a:spLocks noGrp="1"/>
          </p:cNvSpPr>
          <p:nvPr>
            <p:ph type="title"/>
          </p:nvPr>
        </p:nvSpPr>
        <p:spPr/>
        <p:txBody>
          <a:bodyPr/>
          <a:lstStyle/>
          <a:p>
            <a:r>
              <a:rPr lang="en-US" dirty="0"/>
              <a:t>A simple modification of enumeration algorithm? </a:t>
            </a:r>
          </a:p>
        </p:txBody>
      </p:sp>
      <p:sp>
        <p:nvSpPr>
          <p:cNvPr id="4" name="Slide Number Placeholder 3">
            <a:extLst>
              <a:ext uri="{FF2B5EF4-FFF2-40B4-BE49-F238E27FC236}">
                <a16:creationId xmlns:a16="http://schemas.microsoft.com/office/drawing/2014/main" id="{C7558879-5E28-2D4E-BCAA-8A9552C09B67}"/>
              </a:ext>
            </a:extLst>
          </p:cNvPr>
          <p:cNvSpPr>
            <a:spLocks noGrp="1"/>
          </p:cNvSpPr>
          <p:nvPr>
            <p:ph type="sldNum" sz="quarter" idx="12"/>
          </p:nvPr>
        </p:nvSpPr>
        <p:spPr/>
        <p:txBody>
          <a:bodyPr/>
          <a:lstStyle/>
          <a:p>
            <a:fld id="{030B3B20-CC52-4CD8-891A-1FEA1205BD2C}" type="slidenum">
              <a:rPr lang="en-US" smtClean="0"/>
              <a:pPr/>
              <a:t>13</a:t>
            </a:fld>
            <a:endParaRPr lang="en-US" dirty="0"/>
          </a:p>
        </p:txBody>
      </p:sp>
      <p:sp>
        <p:nvSpPr>
          <p:cNvPr id="5" name="TextBox 4">
            <a:extLst>
              <a:ext uri="{FF2B5EF4-FFF2-40B4-BE49-F238E27FC236}">
                <a16:creationId xmlns:a16="http://schemas.microsoft.com/office/drawing/2014/main" id="{344A9208-4CD5-6940-B849-D10812074C55}"/>
              </a:ext>
            </a:extLst>
          </p:cNvPr>
          <p:cNvSpPr txBox="1"/>
          <p:nvPr/>
        </p:nvSpPr>
        <p:spPr>
          <a:xfrm>
            <a:off x="677333" y="1035957"/>
            <a:ext cx="10684934" cy="400110"/>
          </a:xfrm>
          <a:prstGeom prst="rect">
            <a:avLst/>
          </a:prstGeom>
          <a:noFill/>
        </p:spPr>
        <p:txBody>
          <a:bodyPr wrap="square" rtlCol="0">
            <a:spAutoFit/>
          </a:bodyPr>
          <a:lstStyle/>
          <a:p>
            <a:r>
              <a:rPr lang="en-US" dirty="0"/>
              <a:t>Let’s explore if there is a simple modification of the enumeration </a:t>
            </a:r>
            <a:r>
              <a:rPr lang="en-US" sz="2000" dirty="0"/>
              <a:t>algorithm</a:t>
            </a:r>
            <a:r>
              <a:rPr lang="en-US" dirty="0"/>
              <a:t> to use the concept of multiplicity.</a:t>
            </a:r>
          </a:p>
        </p:txBody>
      </p:sp>
      <p:grpSp>
        <p:nvGrpSpPr>
          <p:cNvPr id="6" name="Group 5">
            <a:extLst>
              <a:ext uri="{FF2B5EF4-FFF2-40B4-BE49-F238E27FC236}">
                <a16:creationId xmlns:a16="http://schemas.microsoft.com/office/drawing/2014/main" id="{289C8105-D20F-FC4A-800D-21294A878456}"/>
              </a:ext>
            </a:extLst>
          </p:cNvPr>
          <p:cNvGrpSpPr/>
          <p:nvPr/>
        </p:nvGrpSpPr>
        <p:grpSpPr>
          <a:xfrm>
            <a:off x="1001148" y="1784639"/>
            <a:ext cx="2273344" cy="3288722"/>
            <a:chOff x="2151954" y="1792007"/>
            <a:chExt cx="2273344" cy="3288722"/>
          </a:xfrm>
        </p:grpSpPr>
        <p:sp>
          <p:nvSpPr>
            <p:cNvPr id="7" name="TextBox 6">
              <a:extLst>
                <a:ext uri="{FF2B5EF4-FFF2-40B4-BE49-F238E27FC236}">
                  <a16:creationId xmlns:a16="http://schemas.microsoft.com/office/drawing/2014/main" id="{B808D7CD-4F17-ED49-B115-494D496F5090}"/>
                </a:ext>
              </a:extLst>
            </p:cNvPr>
            <p:cNvSpPr txBox="1"/>
            <p:nvPr/>
          </p:nvSpPr>
          <p:spPr>
            <a:xfrm>
              <a:off x="2482510" y="3233185"/>
              <a:ext cx="1612232" cy="523220"/>
            </a:xfrm>
            <a:prstGeom prst="rect">
              <a:avLst/>
            </a:prstGeom>
            <a:noFill/>
            <a:ln>
              <a:solidFill>
                <a:schemeClr val="tx1"/>
              </a:solidFill>
            </a:ln>
          </p:spPr>
          <p:txBody>
            <a:bodyPr wrap="square" rtlCol="0">
              <a:spAutoFit/>
            </a:bodyPr>
            <a:lstStyle/>
            <a:p>
              <a:pPr algn="ctr"/>
              <a:r>
                <a:rPr lang="en-US" sz="2800" dirty="0"/>
                <a:t>Node: X</a:t>
              </a:r>
            </a:p>
          </p:txBody>
        </p:sp>
        <p:sp>
          <p:nvSpPr>
            <p:cNvPr id="8" name="TextBox 7">
              <a:extLst>
                <a:ext uri="{FF2B5EF4-FFF2-40B4-BE49-F238E27FC236}">
                  <a16:creationId xmlns:a16="http://schemas.microsoft.com/office/drawing/2014/main" id="{C74DA920-485A-B04F-99C8-90D4DAA3386D}"/>
                </a:ext>
              </a:extLst>
            </p:cNvPr>
            <p:cNvSpPr txBox="1"/>
            <p:nvPr/>
          </p:nvSpPr>
          <p:spPr>
            <a:xfrm>
              <a:off x="2151954" y="1792007"/>
              <a:ext cx="2273344" cy="646331"/>
            </a:xfrm>
            <a:prstGeom prst="rect">
              <a:avLst/>
            </a:prstGeom>
            <a:noFill/>
          </p:spPr>
          <p:txBody>
            <a:bodyPr wrap="square" rtlCol="0">
              <a:spAutoFit/>
            </a:bodyPr>
            <a:lstStyle/>
            <a:p>
              <a:pPr algn="ctr"/>
              <a:r>
                <a:rPr lang="en-US" dirty="0"/>
                <a:t>Suppose 10 paths reach X</a:t>
              </a:r>
            </a:p>
          </p:txBody>
        </p:sp>
        <p:cxnSp>
          <p:nvCxnSpPr>
            <p:cNvPr id="9" name="Straight Arrow Connector 8">
              <a:extLst>
                <a:ext uri="{FF2B5EF4-FFF2-40B4-BE49-F238E27FC236}">
                  <a16:creationId xmlns:a16="http://schemas.microsoft.com/office/drawing/2014/main" id="{51244E18-8A3A-3C44-99FC-4CF1C6D1CB1C}"/>
                </a:ext>
              </a:extLst>
            </p:cNvPr>
            <p:cNvCxnSpPr>
              <a:cxnSpLocks/>
              <a:stCxn id="7" idx="2"/>
            </p:cNvCxnSpPr>
            <p:nvPr/>
          </p:nvCxnSpPr>
          <p:spPr>
            <a:xfrm>
              <a:off x="3288626" y="3756405"/>
              <a:ext cx="0" cy="8155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09FCCD-E83A-9E46-9BAD-F23393E13520}"/>
                </a:ext>
              </a:extLst>
            </p:cNvPr>
            <p:cNvCxnSpPr>
              <a:cxnSpLocks/>
            </p:cNvCxnSpPr>
            <p:nvPr/>
          </p:nvCxnSpPr>
          <p:spPr>
            <a:xfrm>
              <a:off x="2843459" y="2419288"/>
              <a:ext cx="344912" cy="757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C0247D1-0E03-214D-827D-7FE2AC522EA3}"/>
                </a:ext>
              </a:extLst>
            </p:cNvPr>
            <p:cNvCxnSpPr>
              <a:cxnSpLocks/>
            </p:cNvCxnSpPr>
            <p:nvPr/>
          </p:nvCxnSpPr>
          <p:spPr>
            <a:xfrm flipH="1">
              <a:off x="3288626" y="2444830"/>
              <a:ext cx="344912" cy="757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4F5EF1-313F-DD40-90CC-D9465325D78B}"/>
                </a:ext>
              </a:extLst>
            </p:cNvPr>
            <p:cNvSpPr txBox="1"/>
            <p:nvPr/>
          </p:nvSpPr>
          <p:spPr>
            <a:xfrm>
              <a:off x="2538661" y="4557509"/>
              <a:ext cx="1612232" cy="523220"/>
            </a:xfrm>
            <a:prstGeom prst="rect">
              <a:avLst/>
            </a:prstGeom>
            <a:noFill/>
            <a:ln>
              <a:solidFill>
                <a:schemeClr val="tx1"/>
              </a:solidFill>
            </a:ln>
          </p:spPr>
          <p:txBody>
            <a:bodyPr wrap="square" rtlCol="0">
              <a:spAutoFit/>
            </a:bodyPr>
            <a:lstStyle/>
            <a:p>
              <a:pPr algn="ctr"/>
              <a:r>
                <a:rPr lang="en-US" sz="2800" dirty="0"/>
                <a:t>Leaf: L</a:t>
              </a:r>
            </a:p>
          </p:txBody>
        </p:sp>
        <p:sp>
          <p:nvSpPr>
            <p:cNvPr id="13" name="TextBox 12">
              <a:extLst>
                <a:ext uri="{FF2B5EF4-FFF2-40B4-BE49-F238E27FC236}">
                  <a16:creationId xmlns:a16="http://schemas.microsoft.com/office/drawing/2014/main" id="{C6E1C103-2263-8842-9679-5BDFB6E3F338}"/>
                </a:ext>
              </a:extLst>
            </p:cNvPr>
            <p:cNvSpPr txBox="1"/>
            <p:nvPr/>
          </p:nvSpPr>
          <p:spPr>
            <a:xfrm>
              <a:off x="2811372" y="4023237"/>
              <a:ext cx="477254" cy="400110"/>
            </a:xfrm>
            <a:prstGeom prst="rect">
              <a:avLst/>
            </a:prstGeom>
            <a:noFill/>
          </p:spPr>
          <p:txBody>
            <a:bodyPr wrap="square" rtlCol="0">
              <a:spAutoFit/>
            </a:bodyPr>
            <a:lstStyle/>
            <a:p>
              <a:pPr algn="ctr"/>
              <a:r>
                <a:rPr lang="en-US" sz="2000" dirty="0"/>
                <a:t>e</a:t>
              </a:r>
            </a:p>
          </p:txBody>
        </p:sp>
      </p:grpSp>
      <p:sp>
        <p:nvSpPr>
          <p:cNvPr id="14" name="TextBox 13">
            <a:extLst>
              <a:ext uri="{FF2B5EF4-FFF2-40B4-BE49-F238E27FC236}">
                <a16:creationId xmlns:a16="http://schemas.microsoft.com/office/drawing/2014/main" id="{BC8A248B-635B-0C42-A3A1-DECA3E13A193}"/>
              </a:ext>
            </a:extLst>
          </p:cNvPr>
          <p:cNvSpPr txBox="1"/>
          <p:nvPr/>
        </p:nvSpPr>
        <p:spPr>
          <a:xfrm>
            <a:off x="3274492" y="1935678"/>
            <a:ext cx="8624583" cy="400110"/>
          </a:xfrm>
          <a:prstGeom prst="rect">
            <a:avLst/>
          </a:prstGeom>
          <a:noFill/>
        </p:spPr>
        <p:txBody>
          <a:bodyPr wrap="square" rtlCol="0">
            <a:spAutoFit/>
          </a:bodyPr>
          <a:lstStyle/>
          <a:p>
            <a:r>
              <a:rPr lang="en-US" dirty="0"/>
              <a:t>Idea: Stop the forward pass at X until it </a:t>
            </a:r>
            <a:r>
              <a:rPr lang="en-US" sz="2000" dirty="0"/>
              <a:t>has</a:t>
            </a:r>
            <a:r>
              <a:rPr lang="en-US" dirty="0"/>
              <a:t> received multiplicity from its predecessors</a:t>
            </a:r>
          </a:p>
        </p:txBody>
      </p:sp>
      <p:sp>
        <p:nvSpPr>
          <p:cNvPr id="15" name="Down Arrow 14">
            <a:extLst>
              <a:ext uri="{FF2B5EF4-FFF2-40B4-BE49-F238E27FC236}">
                <a16:creationId xmlns:a16="http://schemas.microsoft.com/office/drawing/2014/main" id="{5B084D37-80A8-F547-AEA3-4741289DA562}"/>
              </a:ext>
            </a:extLst>
          </p:cNvPr>
          <p:cNvSpPr/>
          <p:nvPr/>
        </p:nvSpPr>
        <p:spPr>
          <a:xfrm>
            <a:off x="6400800" y="2411920"/>
            <a:ext cx="475013" cy="3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D19AA30-42C2-8948-8074-5C0345608FCF}"/>
              </a:ext>
            </a:extLst>
          </p:cNvPr>
          <p:cNvSpPr txBox="1"/>
          <p:nvPr/>
        </p:nvSpPr>
        <p:spPr>
          <a:xfrm>
            <a:off x="4191989" y="2826119"/>
            <a:ext cx="5367647" cy="369332"/>
          </a:xfrm>
          <a:prstGeom prst="rect">
            <a:avLst/>
          </a:prstGeom>
          <a:noFill/>
        </p:spPr>
        <p:txBody>
          <a:bodyPr wrap="square" rtlCol="0">
            <a:spAutoFit/>
          </a:bodyPr>
          <a:lstStyle/>
          <a:p>
            <a:r>
              <a:rPr lang="en-US" dirty="0"/>
              <a:t>The stop criterion for forward pass should be changed</a:t>
            </a:r>
          </a:p>
        </p:txBody>
      </p:sp>
      <p:sp>
        <p:nvSpPr>
          <p:cNvPr id="17" name="TextBox 16">
            <a:extLst>
              <a:ext uri="{FF2B5EF4-FFF2-40B4-BE49-F238E27FC236}">
                <a16:creationId xmlns:a16="http://schemas.microsoft.com/office/drawing/2014/main" id="{AE251386-B1FC-2E4D-BF88-6484E62AFA19}"/>
              </a:ext>
            </a:extLst>
          </p:cNvPr>
          <p:cNvSpPr txBox="1"/>
          <p:nvPr/>
        </p:nvSpPr>
        <p:spPr>
          <a:xfrm>
            <a:off x="3610100" y="3336966"/>
            <a:ext cx="7920840" cy="369332"/>
          </a:xfrm>
          <a:prstGeom prst="rect">
            <a:avLst/>
          </a:prstGeom>
          <a:noFill/>
        </p:spPr>
        <p:txBody>
          <a:bodyPr wrap="square" rtlCol="0">
            <a:spAutoFit/>
          </a:bodyPr>
          <a:lstStyle/>
          <a:p>
            <a:r>
              <a:rPr lang="en-US" dirty="0"/>
              <a:t>Stop Criterion: Leaf OR (R</a:t>
            </a:r>
            <a:r>
              <a:rPr lang="en-US" baseline="-25000" dirty="0"/>
              <a:t>f </a:t>
            </a:r>
            <a:r>
              <a:rPr lang="en-US" dirty="0"/>
              <a:t>&gt; 0);	 R</a:t>
            </a:r>
            <a:r>
              <a:rPr lang="en-US" baseline="-25000" dirty="0"/>
              <a:t>f </a:t>
            </a:r>
            <a:r>
              <a:rPr lang="en-US" dirty="0"/>
              <a:t>= 0 when all multiplicities are received </a:t>
            </a:r>
          </a:p>
        </p:txBody>
      </p:sp>
      <p:sp>
        <p:nvSpPr>
          <p:cNvPr id="19" name="TextBox 18">
            <a:extLst>
              <a:ext uri="{FF2B5EF4-FFF2-40B4-BE49-F238E27FC236}">
                <a16:creationId xmlns:a16="http://schemas.microsoft.com/office/drawing/2014/main" id="{08B19BE5-602D-5C46-887B-B51D6CBEFC72}"/>
              </a:ext>
            </a:extLst>
          </p:cNvPr>
          <p:cNvSpPr txBox="1"/>
          <p:nvPr/>
        </p:nvSpPr>
        <p:spPr>
          <a:xfrm>
            <a:off x="3610101" y="4114801"/>
            <a:ext cx="7422076" cy="461665"/>
          </a:xfrm>
          <a:prstGeom prst="rect">
            <a:avLst/>
          </a:prstGeom>
          <a:noFill/>
        </p:spPr>
        <p:txBody>
          <a:bodyPr wrap="square" rtlCol="0">
            <a:spAutoFit/>
          </a:bodyPr>
          <a:lstStyle/>
          <a:p>
            <a:r>
              <a:rPr lang="en-US" sz="2400" dirty="0"/>
              <a:t>Question: </a:t>
            </a:r>
            <a:r>
              <a:rPr lang="en-US" sz="2400" i="1" dirty="0"/>
              <a:t>Should the backward pass remain the same?</a:t>
            </a:r>
          </a:p>
        </p:txBody>
      </p:sp>
      <p:sp>
        <p:nvSpPr>
          <p:cNvPr id="20" name="TextBox 19">
            <a:extLst>
              <a:ext uri="{FF2B5EF4-FFF2-40B4-BE49-F238E27FC236}">
                <a16:creationId xmlns:a16="http://schemas.microsoft.com/office/drawing/2014/main" id="{F0C625B3-2737-2046-BDB4-05889FD6E06A}"/>
              </a:ext>
            </a:extLst>
          </p:cNvPr>
          <p:cNvSpPr txBox="1"/>
          <p:nvPr/>
        </p:nvSpPr>
        <p:spPr>
          <a:xfrm>
            <a:off x="4591424" y="5151500"/>
            <a:ext cx="4892632" cy="400110"/>
          </a:xfrm>
          <a:prstGeom prst="rect">
            <a:avLst/>
          </a:prstGeom>
          <a:noFill/>
        </p:spPr>
        <p:txBody>
          <a:bodyPr wrap="square" rtlCol="0">
            <a:spAutoFit/>
          </a:bodyPr>
          <a:lstStyle/>
          <a:p>
            <a:r>
              <a:rPr lang="en-US" sz="2000" dirty="0">
                <a:solidFill>
                  <a:srgbClr val="0070C0"/>
                </a:solidFill>
              </a:rPr>
              <a:t>Time for experiments with examples !!</a:t>
            </a:r>
          </a:p>
        </p:txBody>
      </p:sp>
    </p:spTree>
    <p:extLst>
      <p:ext uri="{BB962C8B-B14F-4D97-AF65-F5344CB8AC3E}">
        <p14:creationId xmlns:p14="http://schemas.microsoft.com/office/powerpoint/2010/main" val="22915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C11320-92C0-EC49-BC8D-45C290C6BA59}"/>
              </a:ext>
            </a:extLst>
          </p:cNvPr>
          <p:cNvSpPr>
            <a:spLocks noGrp="1"/>
          </p:cNvSpPr>
          <p:nvPr>
            <p:ph type="title"/>
          </p:nvPr>
        </p:nvSpPr>
        <p:spPr>
          <a:xfrm>
            <a:off x="154891" y="21089"/>
            <a:ext cx="8383980" cy="1014868"/>
          </a:xfrm>
        </p:spPr>
        <p:txBody>
          <a:bodyPr/>
          <a:lstStyle/>
          <a:p>
            <a:r>
              <a:rPr lang="en-US" dirty="0"/>
              <a:t>Pseudocode for the enumeration algorithm </a:t>
            </a:r>
          </a:p>
        </p:txBody>
      </p:sp>
      <p:sp>
        <p:nvSpPr>
          <p:cNvPr id="4" name="Slide Number Placeholder 3">
            <a:extLst>
              <a:ext uri="{FF2B5EF4-FFF2-40B4-BE49-F238E27FC236}">
                <a16:creationId xmlns:a16="http://schemas.microsoft.com/office/drawing/2014/main" id="{BACC0132-04B2-F746-B100-6093545BBB32}"/>
              </a:ext>
            </a:extLst>
          </p:cNvPr>
          <p:cNvSpPr>
            <a:spLocks noGrp="1"/>
          </p:cNvSpPr>
          <p:nvPr>
            <p:ph type="sldNum" sz="quarter" idx="12"/>
          </p:nvPr>
        </p:nvSpPr>
        <p:spPr/>
        <p:txBody>
          <a:bodyPr/>
          <a:lstStyle/>
          <a:p>
            <a:fld id="{030B3B20-CC52-4CD8-891A-1FEA1205BD2C}" type="slidenum">
              <a:rPr lang="en-US" smtClean="0"/>
              <a:pPr/>
              <a:t>14</a:t>
            </a:fld>
            <a:endParaRPr lang="en-US" dirty="0"/>
          </a:p>
        </p:txBody>
      </p:sp>
      <p:sp>
        <p:nvSpPr>
          <p:cNvPr id="7" name="TextBox 6">
            <a:extLst>
              <a:ext uri="{FF2B5EF4-FFF2-40B4-BE49-F238E27FC236}">
                <a16:creationId xmlns:a16="http://schemas.microsoft.com/office/drawing/2014/main" id="{002CE4B5-7A73-C741-BFEA-EB1E231AC248}"/>
              </a:ext>
            </a:extLst>
          </p:cNvPr>
          <p:cNvSpPr txBox="1"/>
          <p:nvPr/>
        </p:nvSpPr>
        <p:spPr>
          <a:xfrm>
            <a:off x="2546909" y="1290028"/>
            <a:ext cx="9209660" cy="2308324"/>
          </a:xfrm>
          <a:prstGeom prst="rect">
            <a:avLst/>
          </a:prstGeom>
          <a:noFill/>
        </p:spPr>
        <p:txBody>
          <a:bodyPr wrap="square" rtlCol="0">
            <a:spAutoFit/>
          </a:bodyPr>
          <a:lstStyle/>
          <a:p>
            <a:r>
              <a:rPr lang="en-US" dirty="0"/>
              <a:t>Pre</a:t>
            </a:r>
            <a:r>
              <a:rPr lang="en-US" dirty="0">
                <a:latin typeface="+mj-lt"/>
              </a:rPr>
              <a:t>: We are at some node P and path = some path reaching node P </a:t>
            </a:r>
          </a:p>
          <a:p>
            <a:r>
              <a:rPr lang="en-US" dirty="0"/>
              <a:t>Forward loop(k)</a:t>
            </a:r>
            <a:r>
              <a:rPr lang="en-US" dirty="0">
                <a:latin typeface="+mj-lt"/>
              </a:rPr>
              <a:t>:  Iterate on node k, initially k = P</a:t>
            </a:r>
          </a:p>
          <a:p>
            <a:r>
              <a:rPr lang="en-US" dirty="0">
                <a:solidFill>
                  <a:srgbClr val="0070C0"/>
                </a:solidFill>
              </a:rPr>
              <a:t>Criterion to stop the loop</a:t>
            </a:r>
            <a:r>
              <a:rPr lang="en-US" dirty="0">
                <a:solidFill>
                  <a:srgbClr val="0070C0"/>
                </a:solidFill>
                <a:latin typeface="+mj-lt"/>
              </a:rPr>
              <a:t>: k is leaf (L)</a:t>
            </a:r>
          </a:p>
          <a:p>
            <a:r>
              <a:rPr lang="en-US" dirty="0"/>
              <a:t>Loop Body</a:t>
            </a:r>
            <a:r>
              <a:rPr lang="en-US" dirty="0">
                <a:latin typeface="+mj-lt"/>
              </a:rPr>
              <a:t>: </a:t>
            </a:r>
          </a:p>
          <a:p>
            <a:pPr marL="342900" indent="-342900">
              <a:buFont typeface="+mj-lt"/>
              <a:buAutoNum type="arabicPeriod"/>
            </a:pPr>
            <a:r>
              <a:rPr lang="en-US" dirty="0">
                <a:latin typeface="+mj-lt"/>
              </a:rPr>
              <a:t>Increment path: Append to path the edge from k  to the successor(k). If k is a branch successor(k) = successor-1(k), add the 1-edge from k and set B</a:t>
            </a:r>
            <a:r>
              <a:rPr lang="en-US" baseline="-25000" dirty="0">
                <a:latin typeface="+mj-lt"/>
              </a:rPr>
              <a:t>f</a:t>
            </a:r>
            <a:r>
              <a:rPr lang="en-US" dirty="0">
                <a:latin typeface="+mj-lt"/>
              </a:rPr>
              <a:t>(k) = 1</a:t>
            </a:r>
          </a:p>
          <a:p>
            <a:pPr marL="342900" indent="-342900">
              <a:buFont typeface="+mj-lt"/>
              <a:buAutoNum type="arabicPeriod"/>
            </a:pPr>
            <a:r>
              <a:rPr lang="en-US" dirty="0">
                <a:latin typeface="+mj-lt"/>
              </a:rPr>
              <a:t>k = successor(k)</a:t>
            </a:r>
          </a:p>
          <a:p>
            <a:r>
              <a:rPr lang="en-US" dirty="0"/>
              <a:t>Post</a:t>
            </a:r>
            <a:r>
              <a:rPr lang="en-US" dirty="0">
                <a:latin typeface="+mj-lt"/>
              </a:rPr>
              <a:t>: Write the path which starts from root and has reached leaf (L). Increment the path counter. </a:t>
            </a:r>
          </a:p>
        </p:txBody>
      </p:sp>
      <p:sp>
        <p:nvSpPr>
          <p:cNvPr id="8" name="TextBox 7">
            <a:extLst>
              <a:ext uri="{FF2B5EF4-FFF2-40B4-BE49-F238E27FC236}">
                <a16:creationId xmlns:a16="http://schemas.microsoft.com/office/drawing/2014/main" id="{DCCCDFCA-E389-5F4A-BAFF-540365083FA4}"/>
              </a:ext>
            </a:extLst>
          </p:cNvPr>
          <p:cNvSpPr txBox="1"/>
          <p:nvPr/>
        </p:nvSpPr>
        <p:spPr>
          <a:xfrm>
            <a:off x="2521646" y="3628218"/>
            <a:ext cx="8668987" cy="2031325"/>
          </a:xfrm>
          <a:prstGeom prst="rect">
            <a:avLst/>
          </a:prstGeom>
          <a:noFill/>
        </p:spPr>
        <p:txBody>
          <a:bodyPr wrap="square" rtlCol="0">
            <a:spAutoFit/>
          </a:bodyPr>
          <a:lstStyle/>
          <a:p>
            <a:r>
              <a:rPr lang="en-US" dirty="0"/>
              <a:t>Pre</a:t>
            </a:r>
            <a:r>
              <a:rPr lang="en-US" dirty="0">
                <a:latin typeface="+mj-lt"/>
              </a:rPr>
              <a:t>: We are at a leaf = L  and the path is a path from root to L</a:t>
            </a:r>
          </a:p>
          <a:p>
            <a:r>
              <a:rPr lang="en-US" dirty="0"/>
              <a:t>Backward loop(k)</a:t>
            </a:r>
            <a:r>
              <a:rPr lang="en-US" dirty="0">
                <a:latin typeface="+mj-lt"/>
              </a:rPr>
              <a:t>: Iterate on node k, initially k = L</a:t>
            </a:r>
          </a:p>
          <a:p>
            <a:r>
              <a:rPr lang="en-US" dirty="0"/>
              <a:t>Criterion to stop the loop: </a:t>
            </a:r>
            <a:r>
              <a:rPr lang="en-US" dirty="0">
                <a:latin typeface="+mj-lt"/>
              </a:rPr>
              <a:t>B</a:t>
            </a:r>
            <a:r>
              <a:rPr lang="en-US" baseline="-25000" dirty="0">
                <a:latin typeface="+mj-lt"/>
              </a:rPr>
              <a:t>f</a:t>
            </a:r>
            <a:r>
              <a:rPr lang="en-US" dirty="0">
                <a:latin typeface="+mj-lt"/>
              </a:rPr>
              <a:t>(k) == 1 </a:t>
            </a:r>
          </a:p>
          <a:p>
            <a:pPr marL="342900" indent="-342900">
              <a:buFont typeface="+mj-lt"/>
              <a:buAutoNum type="arabicPeriod"/>
            </a:pPr>
            <a:r>
              <a:rPr lang="en-US" dirty="0">
                <a:latin typeface="+mj-lt"/>
              </a:rPr>
              <a:t>Decrement path: Remove from the path the last edge (the edge from from k to its predecessor on the path)</a:t>
            </a:r>
          </a:p>
          <a:p>
            <a:pPr marL="342900" indent="-342900">
              <a:buFont typeface="+mj-lt"/>
              <a:buAutoNum type="arabicPeriod"/>
            </a:pPr>
            <a:r>
              <a:rPr lang="en-US" dirty="0">
                <a:latin typeface="+mj-lt"/>
              </a:rPr>
              <a:t>k = predecessor(k)</a:t>
            </a:r>
          </a:p>
          <a:p>
            <a:r>
              <a:rPr lang="en-US" dirty="0"/>
              <a:t>Post</a:t>
            </a:r>
            <a:r>
              <a:rPr lang="en-US" dirty="0">
                <a:latin typeface="+mj-lt"/>
              </a:rPr>
              <a:t>: Set B</a:t>
            </a:r>
            <a:r>
              <a:rPr lang="en-US" baseline="-25000" dirty="0">
                <a:latin typeface="+mj-lt"/>
              </a:rPr>
              <a:t>f</a:t>
            </a:r>
            <a:r>
              <a:rPr lang="en-US" dirty="0">
                <a:latin typeface="+mj-lt"/>
              </a:rPr>
              <a:t>(k) = 0. Append 0-edge of k to path, k = 0-successor(k).</a:t>
            </a:r>
          </a:p>
        </p:txBody>
      </p:sp>
      <p:sp>
        <p:nvSpPr>
          <p:cNvPr id="10" name="TextBox 9">
            <a:extLst>
              <a:ext uri="{FF2B5EF4-FFF2-40B4-BE49-F238E27FC236}">
                <a16:creationId xmlns:a16="http://schemas.microsoft.com/office/drawing/2014/main" id="{6CE6AFE7-1633-4D47-B9FB-2A27EA0F7289}"/>
              </a:ext>
            </a:extLst>
          </p:cNvPr>
          <p:cNvSpPr txBox="1"/>
          <p:nvPr/>
        </p:nvSpPr>
        <p:spPr>
          <a:xfrm>
            <a:off x="2546909" y="5782633"/>
            <a:ext cx="7535554" cy="369332"/>
          </a:xfrm>
          <a:prstGeom prst="rect">
            <a:avLst/>
          </a:prstGeom>
          <a:noFill/>
        </p:spPr>
        <p:txBody>
          <a:bodyPr wrap="square" rtlCol="0">
            <a:spAutoFit/>
          </a:bodyPr>
          <a:lstStyle/>
          <a:p>
            <a:r>
              <a:rPr lang="en-US" dirty="0">
                <a:latin typeface="+mj-lt"/>
              </a:rPr>
              <a:t>Backward step at #4, terminate if you do not reach a node k with B</a:t>
            </a:r>
            <a:r>
              <a:rPr lang="en-US" baseline="-25000" dirty="0">
                <a:latin typeface="+mj-lt"/>
              </a:rPr>
              <a:t>f</a:t>
            </a:r>
            <a:r>
              <a:rPr lang="en-US" dirty="0">
                <a:latin typeface="+mj-lt"/>
              </a:rPr>
              <a:t>(k) == 1 </a:t>
            </a:r>
          </a:p>
        </p:txBody>
      </p:sp>
      <p:sp>
        <p:nvSpPr>
          <p:cNvPr id="12" name="TextBox 11">
            <a:extLst>
              <a:ext uri="{FF2B5EF4-FFF2-40B4-BE49-F238E27FC236}">
                <a16:creationId xmlns:a16="http://schemas.microsoft.com/office/drawing/2014/main" id="{4FC508E5-4CBB-5843-BBD7-52E64196A655}"/>
              </a:ext>
            </a:extLst>
          </p:cNvPr>
          <p:cNvSpPr txBox="1"/>
          <p:nvPr/>
        </p:nvSpPr>
        <p:spPr>
          <a:xfrm>
            <a:off x="2557241" y="913826"/>
            <a:ext cx="4963752" cy="369332"/>
          </a:xfrm>
          <a:prstGeom prst="rect">
            <a:avLst/>
          </a:prstGeom>
          <a:noFill/>
        </p:spPr>
        <p:txBody>
          <a:bodyPr wrap="square" rtlCol="0">
            <a:spAutoFit/>
          </a:bodyPr>
          <a:lstStyle/>
          <a:p>
            <a:r>
              <a:rPr lang="en-US" dirty="0">
                <a:latin typeface="+mj-lt"/>
              </a:rPr>
              <a:t>Start at the root of CFG with empty partial part </a:t>
            </a:r>
          </a:p>
        </p:txBody>
      </p:sp>
      <p:grpSp>
        <p:nvGrpSpPr>
          <p:cNvPr id="2" name="Group 1">
            <a:extLst>
              <a:ext uri="{FF2B5EF4-FFF2-40B4-BE49-F238E27FC236}">
                <a16:creationId xmlns:a16="http://schemas.microsoft.com/office/drawing/2014/main" id="{D5A60BD4-9DF9-A94B-B7AF-A8FDCB97C03A}"/>
              </a:ext>
            </a:extLst>
          </p:cNvPr>
          <p:cNvGrpSpPr/>
          <p:nvPr/>
        </p:nvGrpSpPr>
        <p:grpSpPr>
          <a:xfrm>
            <a:off x="317409" y="896609"/>
            <a:ext cx="2078182" cy="5283422"/>
            <a:chOff x="317409" y="896609"/>
            <a:chExt cx="2078182" cy="5283422"/>
          </a:xfrm>
        </p:grpSpPr>
        <p:sp>
          <p:nvSpPr>
            <p:cNvPr id="5" name="TextBox 4">
              <a:extLst>
                <a:ext uri="{FF2B5EF4-FFF2-40B4-BE49-F238E27FC236}">
                  <a16:creationId xmlns:a16="http://schemas.microsoft.com/office/drawing/2014/main" id="{7B62E127-8276-5147-922E-902476EB3244}"/>
                </a:ext>
              </a:extLst>
            </p:cNvPr>
            <p:cNvSpPr txBox="1"/>
            <p:nvPr/>
          </p:nvSpPr>
          <p:spPr>
            <a:xfrm>
              <a:off x="819280" y="2338271"/>
              <a:ext cx="1417990" cy="523220"/>
            </a:xfrm>
            <a:prstGeom prst="rect">
              <a:avLst/>
            </a:prstGeom>
            <a:noFill/>
          </p:spPr>
          <p:txBody>
            <a:bodyPr wrap="square" rtlCol="0">
              <a:spAutoFit/>
            </a:bodyPr>
            <a:lstStyle/>
            <a:p>
              <a:r>
                <a:rPr lang="en-US" sz="2400" dirty="0"/>
                <a:t>Forward</a:t>
              </a:r>
              <a:r>
                <a:rPr lang="en-US" sz="2800" dirty="0"/>
                <a:t>:</a:t>
              </a:r>
            </a:p>
          </p:txBody>
        </p:sp>
        <p:sp>
          <p:nvSpPr>
            <p:cNvPr id="6" name="TextBox 5">
              <a:extLst>
                <a:ext uri="{FF2B5EF4-FFF2-40B4-BE49-F238E27FC236}">
                  <a16:creationId xmlns:a16="http://schemas.microsoft.com/office/drawing/2014/main" id="{192A006A-F413-2842-B487-B47B80C9D86B}"/>
                </a:ext>
              </a:extLst>
            </p:cNvPr>
            <p:cNvSpPr txBox="1"/>
            <p:nvPr/>
          </p:nvSpPr>
          <p:spPr>
            <a:xfrm>
              <a:off x="864503" y="4019755"/>
              <a:ext cx="1519346" cy="461665"/>
            </a:xfrm>
            <a:prstGeom prst="rect">
              <a:avLst/>
            </a:prstGeom>
            <a:noFill/>
          </p:spPr>
          <p:txBody>
            <a:bodyPr wrap="square" rtlCol="0">
              <a:spAutoFit/>
            </a:bodyPr>
            <a:lstStyle/>
            <a:p>
              <a:r>
                <a:rPr lang="en-US" sz="2400" dirty="0"/>
                <a:t>Backward:</a:t>
              </a:r>
            </a:p>
          </p:txBody>
        </p:sp>
        <p:sp>
          <p:nvSpPr>
            <p:cNvPr id="9" name="TextBox 8">
              <a:extLst>
                <a:ext uri="{FF2B5EF4-FFF2-40B4-BE49-F238E27FC236}">
                  <a16:creationId xmlns:a16="http://schemas.microsoft.com/office/drawing/2014/main" id="{50AD9EAB-10D5-944F-AF09-E9AFC8272FCF}"/>
                </a:ext>
              </a:extLst>
            </p:cNvPr>
            <p:cNvSpPr txBox="1"/>
            <p:nvPr/>
          </p:nvSpPr>
          <p:spPr>
            <a:xfrm>
              <a:off x="317409" y="5718366"/>
              <a:ext cx="2078182" cy="461665"/>
            </a:xfrm>
            <a:prstGeom prst="rect">
              <a:avLst/>
            </a:prstGeom>
            <a:noFill/>
          </p:spPr>
          <p:txBody>
            <a:bodyPr wrap="square" rtlCol="0">
              <a:spAutoFit/>
            </a:bodyPr>
            <a:lstStyle/>
            <a:p>
              <a:r>
                <a:rPr lang="en-US" sz="2400" dirty="0"/>
                <a:t>Termination:</a:t>
              </a:r>
            </a:p>
          </p:txBody>
        </p:sp>
        <p:sp>
          <p:nvSpPr>
            <p:cNvPr id="11" name="TextBox 10">
              <a:extLst>
                <a:ext uri="{FF2B5EF4-FFF2-40B4-BE49-F238E27FC236}">
                  <a16:creationId xmlns:a16="http://schemas.microsoft.com/office/drawing/2014/main" id="{BE3BBDA6-580E-5A42-B347-8F379CCFE2CB}"/>
                </a:ext>
              </a:extLst>
            </p:cNvPr>
            <p:cNvSpPr txBox="1"/>
            <p:nvPr/>
          </p:nvSpPr>
          <p:spPr>
            <a:xfrm>
              <a:off x="741697" y="896609"/>
              <a:ext cx="1229607" cy="461665"/>
            </a:xfrm>
            <a:prstGeom prst="rect">
              <a:avLst/>
            </a:prstGeom>
            <a:noFill/>
          </p:spPr>
          <p:txBody>
            <a:bodyPr wrap="square" rtlCol="0">
              <a:spAutoFit/>
            </a:bodyPr>
            <a:lstStyle/>
            <a:p>
              <a:r>
                <a:rPr lang="en-US" sz="2400" dirty="0"/>
                <a:t>Start:</a:t>
              </a:r>
            </a:p>
          </p:txBody>
        </p:sp>
        <p:grpSp>
          <p:nvGrpSpPr>
            <p:cNvPr id="26" name="Group 25">
              <a:extLst>
                <a:ext uri="{FF2B5EF4-FFF2-40B4-BE49-F238E27FC236}">
                  <a16:creationId xmlns:a16="http://schemas.microsoft.com/office/drawing/2014/main" id="{47F20EF8-BDA4-EF42-BA64-7D2C1104CEF8}"/>
                </a:ext>
              </a:extLst>
            </p:cNvPr>
            <p:cNvGrpSpPr/>
            <p:nvPr/>
          </p:nvGrpSpPr>
          <p:grpSpPr>
            <a:xfrm>
              <a:off x="535735" y="1419829"/>
              <a:ext cx="603517" cy="4239714"/>
              <a:chOff x="535735" y="1419829"/>
              <a:chExt cx="603517" cy="4239714"/>
            </a:xfrm>
          </p:grpSpPr>
          <p:cxnSp>
            <p:nvCxnSpPr>
              <p:cNvPr id="14" name="Straight Arrow Connector 13">
                <a:extLst>
                  <a:ext uri="{FF2B5EF4-FFF2-40B4-BE49-F238E27FC236}">
                    <a16:creationId xmlns:a16="http://schemas.microsoft.com/office/drawing/2014/main" id="{5773E592-9B4B-1D42-97AB-4A764D9538D9}"/>
                  </a:ext>
                </a:extLst>
              </p:cNvPr>
              <p:cNvCxnSpPr/>
              <p:nvPr/>
            </p:nvCxnSpPr>
            <p:spPr>
              <a:xfrm>
                <a:off x="1139252" y="1419829"/>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93B79A-5ACC-684C-A9CE-5FB828BC9115}"/>
                  </a:ext>
                </a:extLst>
              </p:cNvPr>
              <p:cNvCxnSpPr/>
              <p:nvPr/>
            </p:nvCxnSpPr>
            <p:spPr>
              <a:xfrm>
                <a:off x="1139252" y="2850716"/>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3B1708-E401-1D40-BD6D-CCDF6951A257}"/>
                  </a:ext>
                </a:extLst>
              </p:cNvPr>
              <p:cNvCxnSpPr>
                <a:cxnSpLocks/>
              </p:cNvCxnSpPr>
              <p:nvPr/>
            </p:nvCxnSpPr>
            <p:spPr>
              <a:xfrm flipH="1">
                <a:off x="726706" y="4281365"/>
                <a:ext cx="1" cy="13781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6FB46E-830E-014A-8261-D6694F9A0EB8}"/>
                  </a:ext>
                </a:extLst>
              </p:cNvPr>
              <p:cNvCxnSpPr>
                <a:cxnSpLocks/>
              </p:cNvCxnSpPr>
              <p:nvPr/>
            </p:nvCxnSpPr>
            <p:spPr>
              <a:xfrm>
                <a:off x="535735" y="4281365"/>
                <a:ext cx="301125" cy="42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09E4FC-16EA-3D42-93EC-670EC4255A66}"/>
                  </a:ext>
                </a:extLst>
              </p:cNvPr>
              <p:cNvCxnSpPr>
                <a:cxnSpLocks/>
              </p:cNvCxnSpPr>
              <p:nvPr/>
            </p:nvCxnSpPr>
            <p:spPr>
              <a:xfrm flipV="1">
                <a:off x="553314" y="2576635"/>
                <a:ext cx="0" cy="1665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6D98E7-0E0E-DD47-88B8-94564D85CD3C}"/>
                  </a:ext>
                </a:extLst>
              </p:cNvPr>
              <p:cNvCxnSpPr>
                <a:cxnSpLocks/>
              </p:cNvCxnSpPr>
              <p:nvPr/>
            </p:nvCxnSpPr>
            <p:spPr>
              <a:xfrm>
                <a:off x="535735" y="2599881"/>
                <a:ext cx="283546"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D2508B66-9474-D149-9564-5A3EE6EC302C}"/>
              </a:ext>
            </a:extLst>
          </p:cNvPr>
          <p:cNvGrpSpPr/>
          <p:nvPr/>
        </p:nvGrpSpPr>
        <p:grpSpPr>
          <a:xfrm>
            <a:off x="6879771" y="1813270"/>
            <a:ext cx="2403396" cy="369332"/>
            <a:chOff x="6879771" y="1813270"/>
            <a:chExt cx="2403396" cy="369332"/>
          </a:xfrm>
        </p:grpSpPr>
        <p:sp>
          <p:nvSpPr>
            <p:cNvPr id="24" name="Left Arrow 23">
              <a:extLst>
                <a:ext uri="{FF2B5EF4-FFF2-40B4-BE49-F238E27FC236}">
                  <a16:creationId xmlns:a16="http://schemas.microsoft.com/office/drawing/2014/main" id="{50AA8D64-1674-5F43-A997-054BD13A02DD}"/>
                </a:ext>
              </a:extLst>
            </p:cNvPr>
            <p:cNvSpPr/>
            <p:nvPr/>
          </p:nvSpPr>
          <p:spPr>
            <a:xfrm>
              <a:off x="6879771" y="1963274"/>
              <a:ext cx="269795" cy="141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8F7A051-5091-B84A-A9EE-FA5A2ABF1972}"/>
                </a:ext>
              </a:extLst>
            </p:cNvPr>
            <p:cNvSpPr txBox="1"/>
            <p:nvPr/>
          </p:nvSpPr>
          <p:spPr>
            <a:xfrm>
              <a:off x="7334624" y="1813270"/>
              <a:ext cx="1948543" cy="369332"/>
            </a:xfrm>
            <a:prstGeom prst="rect">
              <a:avLst/>
            </a:prstGeom>
            <a:noFill/>
          </p:spPr>
          <p:txBody>
            <a:bodyPr wrap="square" rtlCol="0">
              <a:spAutoFit/>
            </a:bodyPr>
            <a:lstStyle/>
            <a:p>
              <a:r>
                <a:rPr lang="en-US" dirty="0"/>
                <a:t>Should Change</a:t>
              </a:r>
            </a:p>
          </p:txBody>
        </p:sp>
      </p:grpSp>
    </p:spTree>
    <p:extLst>
      <p:ext uri="{BB962C8B-B14F-4D97-AF65-F5344CB8AC3E}">
        <p14:creationId xmlns:p14="http://schemas.microsoft.com/office/powerpoint/2010/main" val="27123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CEE5C-6545-EB4F-9164-45DDF5B144E1}"/>
              </a:ext>
            </a:extLst>
          </p:cNvPr>
          <p:cNvSpPr>
            <a:spLocks noGrp="1"/>
          </p:cNvSpPr>
          <p:nvPr>
            <p:ph type="title"/>
          </p:nvPr>
        </p:nvSpPr>
        <p:spPr/>
        <p:txBody>
          <a:bodyPr/>
          <a:lstStyle/>
          <a:p>
            <a:r>
              <a:rPr lang="en-US" dirty="0"/>
              <a:t>Modification of the forward pass</a:t>
            </a:r>
          </a:p>
        </p:txBody>
      </p:sp>
      <p:sp>
        <p:nvSpPr>
          <p:cNvPr id="4" name="Slide Number Placeholder 3">
            <a:extLst>
              <a:ext uri="{FF2B5EF4-FFF2-40B4-BE49-F238E27FC236}">
                <a16:creationId xmlns:a16="http://schemas.microsoft.com/office/drawing/2014/main" id="{DE6C784A-AAD4-B146-A13D-7E22B37A8687}"/>
              </a:ext>
            </a:extLst>
          </p:cNvPr>
          <p:cNvSpPr>
            <a:spLocks noGrp="1"/>
          </p:cNvSpPr>
          <p:nvPr>
            <p:ph type="sldNum" sz="quarter" idx="12"/>
          </p:nvPr>
        </p:nvSpPr>
        <p:spPr/>
        <p:txBody>
          <a:bodyPr/>
          <a:lstStyle/>
          <a:p>
            <a:fld id="{030B3B20-CC52-4CD8-891A-1FEA1205BD2C}" type="slidenum">
              <a:rPr lang="en-US" smtClean="0"/>
              <a:pPr/>
              <a:t>15</a:t>
            </a:fld>
            <a:endParaRPr lang="en-US" dirty="0"/>
          </a:p>
        </p:txBody>
      </p:sp>
      <p:sp>
        <p:nvSpPr>
          <p:cNvPr id="7" name="Left Arrow 6">
            <a:extLst>
              <a:ext uri="{FF2B5EF4-FFF2-40B4-BE49-F238E27FC236}">
                <a16:creationId xmlns:a16="http://schemas.microsoft.com/office/drawing/2014/main" id="{4F7E4520-9823-674E-AF73-5FF230AEB35F}"/>
              </a:ext>
            </a:extLst>
          </p:cNvPr>
          <p:cNvSpPr/>
          <p:nvPr/>
        </p:nvSpPr>
        <p:spPr>
          <a:xfrm>
            <a:off x="5654265" y="1645479"/>
            <a:ext cx="308758" cy="1187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8DC04517-B3AD-4341-90B8-C943608A6DEA}"/>
              </a:ext>
            </a:extLst>
          </p:cNvPr>
          <p:cNvSpPr/>
          <p:nvPr/>
        </p:nvSpPr>
        <p:spPr>
          <a:xfrm flipV="1">
            <a:off x="5103246" y="2774826"/>
            <a:ext cx="308758" cy="1016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8DA0DC-0726-414A-BD33-EF9311E6471E}"/>
              </a:ext>
            </a:extLst>
          </p:cNvPr>
          <p:cNvSpPr txBox="1"/>
          <p:nvPr/>
        </p:nvSpPr>
        <p:spPr>
          <a:xfrm>
            <a:off x="652795" y="950055"/>
            <a:ext cx="9209660" cy="2862322"/>
          </a:xfrm>
          <a:prstGeom prst="rect">
            <a:avLst/>
          </a:prstGeom>
          <a:noFill/>
        </p:spPr>
        <p:txBody>
          <a:bodyPr wrap="square" rtlCol="0">
            <a:spAutoFit/>
          </a:bodyPr>
          <a:lstStyle/>
          <a:p>
            <a:r>
              <a:rPr lang="en-US" dirty="0"/>
              <a:t>Pre</a:t>
            </a:r>
            <a:r>
              <a:rPr lang="en-US" dirty="0">
                <a:latin typeface="+mj-lt"/>
              </a:rPr>
              <a:t>: We are at some node P and path = some path reaching node P </a:t>
            </a:r>
          </a:p>
          <a:p>
            <a:r>
              <a:rPr lang="en-US" dirty="0"/>
              <a:t>Forward loop(k)</a:t>
            </a:r>
            <a:r>
              <a:rPr lang="en-US" dirty="0">
                <a:latin typeface="+mj-lt"/>
              </a:rPr>
              <a:t>:  Iterate on node k, initially k = P</a:t>
            </a:r>
          </a:p>
          <a:p>
            <a:r>
              <a:rPr lang="en-US" dirty="0"/>
              <a:t>Criterion to stop the loop</a:t>
            </a:r>
            <a:r>
              <a:rPr lang="en-US" dirty="0">
                <a:latin typeface="+mj-lt"/>
              </a:rPr>
              <a:t>: k is leaf  </a:t>
            </a:r>
            <a:r>
              <a:rPr lang="en-US" dirty="0">
                <a:solidFill>
                  <a:srgbClr val="FF0000"/>
                </a:solidFill>
              </a:rPr>
              <a:t>OR R</a:t>
            </a:r>
            <a:r>
              <a:rPr lang="en-US" baseline="-25000" dirty="0">
                <a:solidFill>
                  <a:srgbClr val="FF0000"/>
                </a:solidFill>
              </a:rPr>
              <a:t>f</a:t>
            </a:r>
            <a:r>
              <a:rPr lang="en-US" dirty="0">
                <a:solidFill>
                  <a:srgbClr val="FF0000"/>
                </a:solidFill>
              </a:rPr>
              <a:t>(k) &gt; 0</a:t>
            </a:r>
          </a:p>
          <a:p>
            <a:r>
              <a:rPr lang="en-US" dirty="0"/>
              <a:t>Loop Body</a:t>
            </a:r>
            <a:r>
              <a:rPr lang="en-US" dirty="0">
                <a:latin typeface="+mj-lt"/>
              </a:rPr>
              <a:t>: </a:t>
            </a:r>
          </a:p>
          <a:p>
            <a:pPr marL="342900" indent="-342900">
              <a:buFont typeface="+mj-lt"/>
              <a:buAutoNum type="arabicPeriod"/>
            </a:pPr>
            <a:r>
              <a:rPr lang="en-US" dirty="0">
                <a:latin typeface="+mj-lt"/>
              </a:rPr>
              <a:t>Increment path: Append to path the edge from k  to the successor(k). If k is a branch successor(k) = successor-1(k), add the 1-edge from k and set B</a:t>
            </a:r>
            <a:r>
              <a:rPr lang="en-US" baseline="-25000" dirty="0">
                <a:latin typeface="+mj-lt"/>
              </a:rPr>
              <a:t>f</a:t>
            </a:r>
            <a:r>
              <a:rPr lang="en-US" dirty="0">
                <a:latin typeface="+mj-lt"/>
              </a:rPr>
              <a:t>(k) = 1</a:t>
            </a:r>
          </a:p>
          <a:p>
            <a:pPr marL="342900" indent="-342900">
              <a:buFont typeface="+mj-lt"/>
              <a:buAutoNum type="arabicPeriod"/>
            </a:pPr>
            <a:r>
              <a:rPr lang="en-US" dirty="0">
                <a:solidFill>
                  <a:srgbClr val="FF0000"/>
                </a:solidFill>
              </a:rPr>
              <a:t>M(successor(k)) = M(successor(k)) + M(k) </a:t>
            </a:r>
          </a:p>
          <a:p>
            <a:pPr marL="342900" indent="-342900">
              <a:buFont typeface="+mj-lt"/>
              <a:buAutoNum type="arabicPeriod"/>
            </a:pPr>
            <a:r>
              <a:rPr lang="en-US" dirty="0">
                <a:solidFill>
                  <a:srgbClr val="FF0000"/>
                </a:solidFill>
              </a:rPr>
              <a:t>R</a:t>
            </a:r>
            <a:r>
              <a:rPr lang="en-US" baseline="-25000" dirty="0">
                <a:solidFill>
                  <a:srgbClr val="FF0000"/>
                </a:solidFill>
              </a:rPr>
              <a:t>f</a:t>
            </a:r>
            <a:r>
              <a:rPr lang="en-US" dirty="0">
                <a:solidFill>
                  <a:srgbClr val="FF0000"/>
                </a:solidFill>
              </a:rPr>
              <a:t>(successor(k)) = R</a:t>
            </a:r>
            <a:r>
              <a:rPr lang="en-US" baseline="-25000" dirty="0">
                <a:solidFill>
                  <a:srgbClr val="FF0000"/>
                </a:solidFill>
              </a:rPr>
              <a:t>f</a:t>
            </a:r>
            <a:r>
              <a:rPr lang="en-US" dirty="0">
                <a:solidFill>
                  <a:srgbClr val="FF0000"/>
                </a:solidFill>
              </a:rPr>
              <a:t>(successor(k)) - 1</a:t>
            </a:r>
            <a:endParaRPr lang="en-US" dirty="0">
              <a:latin typeface="+mj-lt"/>
            </a:endParaRPr>
          </a:p>
          <a:p>
            <a:pPr marL="342900" indent="-342900">
              <a:buFont typeface="+mj-lt"/>
              <a:buAutoNum type="arabicPeriod"/>
            </a:pPr>
            <a:r>
              <a:rPr lang="en-US" dirty="0">
                <a:latin typeface="+mj-lt"/>
              </a:rPr>
              <a:t>k = successor(k)</a:t>
            </a:r>
          </a:p>
          <a:p>
            <a:r>
              <a:rPr lang="en-US" dirty="0"/>
              <a:t>Post</a:t>
            </a:r>
            <a:r>
              <a:rPr lang="en-US" dirty="0">
                <a:latin typeface="+mj-lt"/>
              </a:rPr>
              <a:t>: Write the path which starts from root and has reached leaf (L). Increment the path counter. </a:t>
            </a:r>
          </a:p>
        </p:txBody>
      </p:sp>
      <p:sp>
        <p:nvSpPr>
          <p:cNvPr id="12" name="Left Arrow 11">
            <a:extLst>
              <a:ext uri="{FF2B5EF4-FFF2-40B4-BE49-F238E27FC236}">
                <a16:creationId xmlns:a16="http://schemas.microsoft.com/office/drawing/2014/main" id="{26706F9C-C3B4-E14F-8559-1C478F24A28F}"/>
              </a:ext>
            </a:extLst>
          </p:cNvPr>
          <p:cNvSpPr/>
          <p:nvPr/>
        </p:nvSpPr>
        <p:spPr>
          <a:xfrm flipV="1">
            <a:off x="5103246" y="3025197"/>
            <a:ext cx="308758" cy="1016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97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270769" y="127785"/>
            <a:ext cx="6781297" cy="706523"/>
          </a:xfrm>
        </p:spPr>
        <p:txBody>
          <a:bodyPr/>
          <a:lstStyle/>
          <a:p>
            <a:r>
              <a:rPr lang="en-US" dirty="0"/>
              <a:t>Multiplicity  Algorithm – Example 1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16</a:t>
            </a:fld>
            <a:endParaRPr lang="en-US" dirty="0"/>
          </a:p>
        </p:txBody>
      </p:sp>
      <p:grpSp>
        <p:nvGrpSpPr>
          <p:cNvPr id="44" name="Group 43">
            <a:extLst>
              <a:ext uri="{FF2B5EF4-FFF2-40B4-BE49-F238E27FC236}">
                <a16:creationId xmlns:a16="http://schemas.microsoft.com/office/drawing/2014/main" id="{1C4E8F61-5E62-9B49-BAC9-AD06743E9F28}"/>
              </a:ext>
            </a:extLst>
          </p:cNvPr>
          <p:cNvGrpSpPr/>
          <p:nvPr/>
        </p:nvGrpSpPr>
        <p:grpSpPr>
          <a:xfrm>
            <a:off x="51691" y="1204087"/>
            <a:ext cx="2957282" cy="4786610"/>
            <a:chOff x="1147358" y="1239520"/>
            <a:chExt cx="2957282" cy="4786610"/>
          </a:xfrm>
        </p:grpSpPr>
        <p:grpSp>
          <p:nvGrpSpPr>
            <p:cNvPr id="5" name="Group 4">
              <a:extLst>
                <a:ext uri="{FF2B5EF4-FFF2-40B4-BE49-F238E27FC236}">
                  <a16:creationId xmlns:a16="http://schemas.microsoft.com/office/drawing/2014/main" id="{A18FD09C-E474-7642-9583-6BC583876E5A}"/>
                </a:ext>
              </a:extLst>
            </p:cNvPr>
            <p:cNvGrpSpPr/>
            <p:nvPr/>
          </p:nvGrpSpPr>
          <p:grpSpPr>
            <a:xfrm>
              <a:off x="1147358" y="1239520"/>
              <a:ext cx="2957282" cy="4786610"/>
              <a:chOff x="8119683" y="445200"/>
              <a:chExt cx="2274338" cy="5234013"/>
            </a:xfrm>
          </p:grpSpPr>
          <p:sp>
            <p:nvSpPr>
              <p:cNvPr id="6" name="TextBox 5">
                <a:extLst>
                  <a:ext uri="{FF2B5EF4-FFF2-40B4-BE49-F238E27FC236}">
                    <a16:creationId xmlns:a16="http://schemas.microsoft.com/office/drawing/2014/main" id="{DE0CD731-50A3-A64D-B0EA-F86DE960016A}"/>
                  </a:ext>
                </a:extLst>
              </p:cNvPr>
              <p:cNvSpPr txBox="1"/>
              <p:nvPr/>
            </p:nvSpPr>
            <p:spPr>
              <a:xfrm>
                <a:off x="9224247" y="4691431"/>
                <a:ext cx="416689" cy="369332"/>
              </a:xfrm>
              <a:prstGeom prst="rect">
                <a:avLst/>
              </a:prstGeom>
              <a:noFill/>
              <a:ln w="12700">
                <a:solidFill>
                  <a:schemeClr val="tx1"/>
                </a:solidFill>
              </a:ln>
            </p:spPr>
            <p:txBody>
              <a:bodyPr wrap="square" rtlCol="0">
                <a:spAutoFit/>
              </a:bodyPr>
              <a:lstStyle/>
              <a:p>
                <a:pPr algn="ctr"/>
                <a:r>
                  <a:rPr lang="en-US" dirty="0"/>
                  <a:t>10</a:t>
                </a:r>
              </a:p>
            </p:txBody>
          </p:sp>
          <p:sp>
            <p:nvSpPr>
              <p:cNvPr id="7" name="TextBox 6">
                <a:extLst>
                  <a:ext uri="{FF2B5EF4-FFF2-40B4-BE49-F238E27FC236}">
                    <a16:creationId xmlns:a16="http://schemas.microsoft.com/office/drawing/2014/main" id="{D3A0B016-0C85-814E-AD45-F8BF758F137E}"/>
                  </a:ext>
                </a:extLst>
              </p:cNvPr>
              <p:cNvSpPr txBox="1"/>
              <p:nvPr/>
            </p:nvSpPr>
            <p:spPr>
              <a:xfrm>
                <a:off x="9977332" y="4691962"/>
                <a:ext cx="416689" cy="369332"/>
              </a:xfrm>
              <a:prstGeom prst="rect">
                <a:avLst/>
              </a:prstGeom>
              <a:noFill/>
              <a:ln w="12700">
                <a:solidFill>
                  <a:schemeClr val="tx1"/>
                </a:solidFill>
              </a:ln>
            </p:spPr>
            <p:txBody>
              <a:bodyPr wrap="square" rtlCol="0">
                <a:spAutoFit/>
              </a:bodyPr>
              <a:lstStyle/>
              <a:p>
                <a:pPr algn="ctr"/>
                <a:r>
                  <a:rPr lang="en-US" dirty="0"/>
                  <a:t>12</a:t>
                </a:r>
              </a:p>
            </p:txBody>
          </p:sp>
          <p:sp>
            <p:nvSpPr>
              <p:cNvPr id="8" name="TextBox 7">
                <a:extLst>
                  <a:ext uri="{FF2B5EF4-FFF2-40B4-BE49-F238E27FC236}">
                    <a16:creationId xmlns:a16="http://schemas.microsoft.com/office/drawing/2014/main" id="{5EE404B3-D96F-C94D-A02D-C9E1F8CF2A12}"/>
                  </a:ext>
                </a:extLst>
              </p:cNvPr>
              <p:cNvSpPr txBox="1"/>
              <p:nvPr/>
            </p:nvSpPr>
            <p:spPr>
              <a:xfrm>
                <a:off x="8119683" y="4232884"/>
                <a:ext cx="416689" cy="369332"/>
              </a:xfrm>
              <a:prstGeom prst="rect">
                <a:avLst/>
              </a:prstGeom>
              <a:noFill/>
              <a:ln w="12700">
                <a:solidFill>
                  <a:schemeClr val="tx1"/>
                </a:solidFill>
              </a:ln>
            </p:spPr>
            <p:txBody>
              <a:bodyPr wrap="square" rtlCol="0">
                <a:spAutoFit/>
              </a:bodyPr>
              <a:lstStyle/>
              <a:p>
                <a:pPr algn="ctr"/>
                <a:r>
                  <a:rPr lang="en-US" dirty="0"/>
                  <a:t>15</a:t>
                </a:r>
              </a:p>
            </p:txBody>
          </p:sp>
          <p:sp>
            <p:nvSpPr>
              <p:cNvPr id="9" name="TextBox 8">
                <a:extLst>
                  <a:ext uri="{FF2B5EF4-FFF2-40B4-BE49-F238E27FC236}">
                    <a16:creationId xmlns:a16="http://schemas.microsoft.com/office/drawing/2014/main" id="{4D1A08C9-559B-5A4A-A4B9-57E7870EBB09}"/>
                  </a:ext>
                </a:extLst>
              </p:cNvPr>
              <p:cNvSpPr txBox="1"/>
              <p:nvPr/>
            </p:nvSpPr>
            <p:spPr>
              <a:xfrm>
                <a:off x="9237104" y="5309881"/>
                <a:ext cx="416689" cy="369332"/>
              </a:xfrm>
              <a:prstGeom prst="rect">
                <a:avLst/>
              </a:prstGeom>
              <a:noFill/>
              <a:ln w="12700">
                <a:solidFill>
                  <a:schemeClr val="tx1"/>
                </a:solidFill>
              </a:ln>
            </p:spPr>
            <p:txBody>
              <a:bodyPr wrap="square" rtlCol="0">
                <a:spAutoFit/>
              </a:bodyPr>
              <a:lstStyle/>
              <a:p>
                <a:pPr algn="ctr"/>
                <a:r>
                  <a:rPr lang="en-US" dirty="0"/>
                  <a:t>17</a:t>
                </a:r>
              </a:p>
            </p:txBody>
          </p:sp>
          <p:grpSp>
            <p:nvGrpSpPr>
              <p:cNvPr id="10" name="Group 9">
                <a:extLst>
                  <a:ext uri="{FF2B5EF4-FFF2-40B4-BE49-F238E27FC236}">
                    <a16:creationId xmlns:a16="http://schemas.microsoft.com/office/drawing/2014/main" id="{C9B57BEC-B377-2B4A-A17A-C4C01E10EDF0}"/>
                  </a:ext>
                </a:extLst>
              </p:cNvPr>
              <p:cNvGrpSpPr/>
              <p:nvPr/>
            </p:nvGrpSpPr>
            <p:grpSpPr>
              <a:xfrm>
                <a:off x="9470048" y="4022923"/>
                <a:ext cx="625033" cy="532435"/>
                <a:chOff x="7014624" y="3943605"/>
                <a:chExt cx="625033" cy="532435"/>
              </a:xfrm>
            </p:grpSpPr>
            <p:sp>
              <p:nvSpPr>
                <p:cNvPr id="36" name="TextBox 35">
                  <a:extLst>
                    <a:ext uri="{FF2B5EF4-FFF2-40B4-BE49-F238E27FC236}">
                      <a16:creationId xmlns:a16="http://schemas.microsoft.com/office/drawing/2014/main" id="{A993B401-D506-6842-BDD0-1965186DDFB9}"/>
                    </a:ext>
                  </a:extLst>
                </p:cNvPr>
                <p:cNvSpPr txBox="1"/>
                <p:nvPr/>
              </p:nvSpPr>
              <p:spPr>
                <a:xfrm>
                  <a:off x="7132372" y="3993266"/>
                  <a:ext cx="389536" cy="369332"/>
                </a:xfrm>
                <a:prstGeom prst="rect">
                  <a:avLst/>
                </a:prstGeom>
                <a:noFill/>
              </p:spPr>
              <p:txBody>
                <a:bodyPr wrap="square" rtlCol="0">
                  <a:spAutoFit/>
                </a:bodyPr>
                <a:lstStyle/>
                <a:p>
                  <a:pPr algn="ctr"/>
                  <a:r>
                    <a:rPr lang="en-US" dirty="0"/>
                    <a:t>9</a:t>
                  </a:r>
                </a:p>
              </p:txBody>
            </p:sp>
            <p:sp>
              <p:nvSpPr>
                <p:cNvPr id="37" name="Decision 36">
                  <a:extLst>
                    <a:ext uri="{FF2B5EF4-FFF2-40B4-BE49-F238E27FC236}">
                      <a16:creationId xmlns:a16="http://schemas.microsoft.com/office/drawing/2014/main" id="{1F77B9C1-32A6-6042-BC61-CE7E25114B1A}"/>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EB634D5-5266-D14E-9913-B63BF536B9AE}"/>
                  </a:ext>
                </a:extLst>
              </p:cNvPr>
              <p:cNvGrpSpPr/>
              <p:nvPr/>
            </p:nvGrpSpPr>
            <p:grpSpPr>
              <a:xfrm>
                <a:off x="8781260" y="445200"/>
                <a:ext cx="913187" cy="3491708"/>
                <a:chOff x="8781260" y="445200"/>
                <a:chExt cx="913187" cy="3491708"/>
              </a:xfrm>
            </p:grpSpPr>
            <p:sp>
              <p:nvSpPr>
                <p:cNvPr id="19" name="TextBox 18">
                  <a:extLst>
                    <a:ext uri="{FF2B5EF4-FFF2-40B4-BE49-F238E27FC236}">
                      <a16:creationId xmlns:a16="http://schemas.microsoft.com/office/drawing/2014/main" id="{B98D7352-6478-B24A-AC47-F5D428136193}"/>
                    </a:ext>
                  </a:extLst>
                </p:cNvPr>
                <p:cNvSpPr txBox="1"/>
                <p:nvPr/>
              </p:nvSpPr>
              <p:spPr>
                <a:xfrm>
                  <a:off x="8781260" y="2911587"/>
                  <a:ext cx="416689" cy="369332"/>
                </a:xfrm>
                <a:prstGeom prst="rect">
                  <a:avLst/>
                </a:prstGeom>
                <a:noFill/>
                <a:ln w="12700">
                  <a:solidFill>
                    <a:schemeClr val="tx1"/>
                  </a:solidFill>
                </a:ln>
              </p:spPr>
              <p:txBody>
                <a:bodyPr wrap="square" rtlCol="0">
                  <a:spAutoFit/>
                </a:bodyPr>
                <a:lstStyle/>
                <a:p>
                  <a:pPr algn="ctr"/>
                  <a:r>
                    <a:rPr lang="en-US" dirty="0"/>
                    <a:t>6</a:t>
                  </a:r>
                </a:p>
              </p:txBody>
            </p:sp>
            <p:grpSp>
              <p:nvGrpSpPr>
                <p:cNvPr id="20" name="Group 19">
                  <a:extLst>
                    <a:ext uri="{FF2B5EF4-FFF2-40B4-BE49-F238E27FC236}">
                      <a16:creationId xmlns:a16="http://schemas.microsoft.com/office/drawing/2014/main" id="{D0C66134-1DDC-D940-A264-EBCD41C189B7}"/>
                    </a:ext>
                  </a:extLst>
                </p:cNvPr>
                <p:cNvGrpSpPr/>
                <p:nvPr/>
              </p:nvGrpSpPr>
              <p:grpSpPr>
                <a:xfrm>
                  <a:off x="9069414" y="3404473"/>
                  <a:ext cx="625033" cy="532435"/>
                  <a:chOff x="7014624" y="3943605"/>
                  <a:chExt cx="625033" cy="532435"/>
                </a:xfrm>
              </p:grpSpPr>
              <p:sp>
                <p:nvSpPr>
                  <p:cNvPr id="34" name="TextBox 33">
                    <a:extLst>
                      <a:ext uri="{FF2B5EF4-FFF2-40B4-BE49-F238E27FC236}">
                        <a16:creationId xmlns:a16="http://schemas.microsoft.com/office/drawing/2014/main" id="{94BE1894-C611-144D-93C3-767DF7D2D838}"/>
                      </a:ext>
                    </a:extLst>
                  </p:cNvPr>
                  <p:cNvSpPr txBox="1"/>
                  <p:nvPr/>
                </p:nvSpPr>
                <p:spPr>
                  <a:xfrm>
                    <a:off x="7132372" y="3993266"/>
                    <a:ext cx="389536" cy="369332"/>
                  </a:xfrm>
                  <a:prstGeom prst="rect">
                    <a:avLst/>
                  </a:prstGeom>
                  <a:noFill/>
                </p:spPr>
                <p:txBody>
                  <a:bodyPr wrap="square" rtlCol="0">
                    <a:spAutoFit/>
                  </a:bodyPr>
                  <a:lstStyle/>
                  <a:p>
                    <a:pPr algn="ctr"/>
                    <a:r>
                      <a:rPr lang="en-US" dirty="0"/>
                      <a:t>8</a:t>
                    </a:r>
                  </a:p>
                </p:txBody>
              </p:sp>
              <p:sp>
                <p:nvSpPr>
                  <p:cNvPr id="35" name="Decision 34">
                    <a:extLst>
                      <a:ext uri="{FF2B5EF4-FFF2-40B4-BE49-F238E27FC236}">
                        <a16:creationId xmlns:a16="http://schemas.microsoft.com/office/drawing/2014/main" id="{D0970441-A35E-F245-8D73-ABBDBB101393}"/>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F78AC7EC-1D31-834B-8C0A-74CD5C8F33F9}"/>
                    </a:ext>
                  </a:extLst>
                </p:cNvPr>
                <p:cNvCxnSpPr>
                  <a:cxnSpLocks/>
                </p:cNvCxnSpPr>
                <p:nvPr/>
              </p:nvCxnSpPr>
              <p:spPr>
                <a:xfrm flipH="1">
                  <a:off x="9026733" y="268222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31FB06-6461-9D45-8FDF-24809BA18BFE}"/>
                    </a:ext>
                  </a:extLst>
                </p:cNvPr>
                <p:cNvCxnSpPr>
                  <a:cxnSpLocks/>
                </p:cNvCxnSpPr>
                <p:nvPr/>
              </p:nvCxnSpPr>
              <p:spPr>
                <a:xfrm>
                  <a:off x="9023615" y="329299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62B7D5-629C-B640-9C26-77B2BD97C486}"/>
                    </a:ext>
                  </a:extLst>
                </p:cNvPr>
                <p:cNvCxnSpPr>
                  <a:cxnSpLocks/>
                  <a:endCxn id="35" idx="0"/>
                </p:cNvCxnSpPr>
                <p:nvPr/>
              </p:nvCxnSpPr>
              <p:spPr>
                <a:xfrm flipH="1">
                  <a:off x="9381931" y="2805032"/>
                  <a:ext cx="7866" cy="599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7639100-3AA0-FF44-AD4B-37EC7CB9D9E4}"/>
                    </a:ext>
                  </a:extLst>
                </p:cNvPr>
                <p:cNvGrpSpPr/>
                <p:nvPr/>
              </p:nvGrpSpPr>
              <p:grpSpPr>
                <a:xfrm>
                  <a:off x="9128288" y="445200"/>
                  <a:ext cx="507284" cy="2359832"/>
                  <a:chOff x="8928082" y="816647"/>
                  <a:chExt cx="507284" cy="2359832"/>
                </a:xfrm>
              </p:grpSpPr>
              <p:sp>
                <p:nvSpPr>
                  <p:cNvPr id="25" name="TextBox 24">
                    <a:extLst>
                      <a:ext uri="{FF2B5EF4-FFF2-40B4-BE49-F238E27FC236}">
                        <a16:creationId xmlns:a16="http://schemas.microsoft.com/office/drawing/2014/main" id="{85EFD375-820D-DD4A-9D1F-47D4606430A4}"/>
                      </a:ext>
                    </a:extLst>
                  </p:cNvPr>
                  <p:cNvSpPr txBox="1"/>
                  <p:nvPr/>
                </p:nvSpPr>
                <p:spPr>
                  <a:xfrm>
                    <a:off x="8973380" y="816647"/>
                    <a:ext cx="416689" cy="369332"/>
                  </a:xfrm>
                  <a:prstGeom prst="rect">
                    <a:avLst/>
                  </a:prstGeom>
                  <a:noFill/>
                  <a:ln w="12700">
                    <a:solidFill>
                      <a:schemeClr val="tx1"/>
                    </a:solidFill>
                  </a:ln>
                </p:spPr>
                <p:txBody>
                  <a:bodyPr wrap="square" rtlCol="0">
                    <a:spAutoFit/>
                  </a:bodyPr>
                  <a:lstStyle/>
                  <a:p>
                    <a:pPr algn="ctr"/>
                    <a:r>
                      <a:rPr lang="en-US" dirty="0"/>
                      <a:t>2</a:t>
                    </a:r>
                  </a:p>
                </p:txBody>
              </p:sp>
              <p:sp>
                <p:nvSpPr>
                  <p:cNvPr id="26" name="TextBox 25">
                    <a:extLst>
                      <a:ext uri="{FF2B5EF4-FFF2-40B4-BE49-F238E27FC236}">
                        <a16:creationId xmlns:a16="http://schemas.microsoft.com/office/drawing/2014/main" id="{397D5376-2B02-6640-A9A7-DE52E9384616}"/>
                      </a:ext>
                    </a:extLst>
                  </p:cNvPr>
                  <p:cNvSpPr txBox="1"/>
                  <p:nvPr/>
                </p:nvSpPr>
                <p:spPr>
                  <a:xfrm>
                    <a:off x="8973380" y="1447181"/>
                    <a:ext cx="416689" cy="369332"/>
                  </a:xfrm>
                  <a:prstGeom prst="rect">
                    <a:avLst/>
                  </a:prstGeom>
                  <a:noFill/>
                  <a:ln w="12700">
                    <a:solidFill>
                      <a:schemeClr val="tx1"/>
                    </a:solidFill>
                  </a:ln>
                </p:spPr>
                <p:txBody>
                  <a:bodyPr wrap="square" rtlCol="0">
                    <a:spAutoFit/>
                  </a:bodyPr>
                  <a:lstStyle/>
                  <a:p>
                    <a:pPr algn="ctr"/>
                    <a:r>
                      <a:rPr lang="en-US" dirty="0"/>
                      <a:t>3</a:t>
                    </a:r>
                  </a:p>
                </p:txBody>
              </p:sp>
              <p:sp>
                <p:nvSpPr>
                  <p:cNvPr id="27" name="TextBox 26">
                    <a:extLst>
                      <a:ext uri="{FF2B5EF4-FFF2-40B4-BE49-F238E27FC236}">
                        <a16:creationId xmlns:a16="http://schemas.microsoft.com/office/drawing/2014/main" id="{5048CD7B-CE5A-4047-8284-81302CB076A7}"/>
                      </a:ext>
                    </a:extLst>
                  </p:cNvPr>
                  <p:cNvSpPr txBox="1"/>
                  <p:nvPr/>
                </p:nvSpPr>
                <p:spPr>
                  <a:xfrm>
                    <a:off x="8973380" y="2043060"/>
                    <a:ext cx="416689" cy="369332"/>
                  </a:xfrm>
                  <a:prstGeom prst="rect">
                    <a:avLst/>
                  </a:prstGeom>
                  <a:noFill/>
                  <a:ln w="12700">
                    <a:solidFill>
                      <a:schemeClr val="tx1"/>
                    </a:solidFill>
                  </a:ln>
                </p:spPr>
                <p:txBody>
                  <a:bodyPr wrap="square" rtlCol="0">
                    <a:spAutoFit/>
                  </a:bodyPr>
                  <a:lstStyle/>
                  <a:p>
                    <a:pPr algn="ctr"/>
                    <a:r>
                      <a:rPr lang="en-US" dirty="0"/>
                      <a:t>4</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8928082" y="2644044"/>
                    <a:ext cx="507284" cy="532435"/>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1"/>
                      <a:ext cx="389536" cy="369332"/>
                    </a:xfrm>
                    <a:prstGeom prst="rect">
                      <a:avLst/>
                    </a:prstGeom>
                    <a:noFill/>
                  </p:spPr>
                  <p:txBody>
                    <a:bodyPr wrap="square" rtlCol="0">
                      <a:spAutoFit/>
                    </a:bodyPr>
                    <a:lstStyle/>
                    <a:p>
                      <a:pPr algn="ctr"/>
                      <a:r>
                        <a:rPr lang="en-US" dirty="0"/>
                        <a:t>5</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p:cNvCxnSpPr>
                  <p:nvPr/>
                </p:nvCxnSpPr>
                <p:spPr>
                  <a:xfrm>
                    <a:off x="9181724" y="1185979"/>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D91791-94E1-DA47-9D35-3B70F46FE24F}"/>
                      </a:ext>
                    </a:extLst>
                  </p:cNvPr>
                  <p:cNvCxnSpPr>
                    <a:cxnSpLocks/>
                  </p:cNvCxnSpPr>
                  <p:nvPr/>
                </p:nvCxnSpPr>
                <p:spPr>
                  <a:xfrm>
                    <a:off x="9181724" y="181651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2FEB57-BE8C-2D4B-97CC-5784E94B6BDC}"/>
                      </a:ext>
                    </a:extLst>
                  </p:cNvPr>
                  <p:cNvCxnSpPr>
                    <a:cxnSpLocks/>
                  </p:cNvCxnSpPr>
                  <p:nvPr/>
                </p:nvCxnSpPr>
                <p:spPr>
                  <a:xfrm>
                    <a:off x="9181724" y="2412392"/>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2" name="Straight Arrow Connector 11">
                <a:extLst>
                  <a:ext uri="{FF2B5EF4-FFF2-40B4-BE49-F238E27FC236}">
                    <a16:creationId xmlns:a16="http://schemas.microsoft.com/office/drawing/2014/main" id="{3A10C2D1-1142-8449-B0E2-B039EA2BA462}"/>
                  </a:ext>
                </a:extLst>
              </p:cNvPr>
              <p:cNvCxnSpPr>
                <a:cxnSpLocks/>
              </p:cNvCxnSpPr>
              <p:nvPr/>
            </p:nvCxnSpPr>
            <p:spPr>
              <a:xfrm>
                <a:off x="9587701" y="3758785"/>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18C181-2AB8-6442-9C9B-FC16B6C3102F}"/>
                  </a:ext>
                </a:extLst>
              </p:cNvPr>
              <p:cNvCxnSpPr>
                <a:cxnSpLocks/>
                <a:endCxn id="8" idx="0"/>
              </p:cNvCxnSpPr>
              <p:nvPr/>
            </p:nvCxnSpPr>
            <p:spPr>
              <a:xfrm flipH="1">
                <a:off x="8328028" y="3792130"/>
                <a:ext cx="864490" cy="440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6F98D9-886F-9943-A0ED-925C699C727D}"/>
                  </a:ext>
                </a:extLst>
              </p:cNvPr>
              <p:cNvCxnSpPr>
                <a:cxnSpLocks/>
              </p:cNvCxnSpPr>
              <p:nvPr/>
            </p:nvCxnSpPr>
            <p:spPr>
              <a:xfrm>
                <a:off x="9955100" y="4430587"/>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418F3B-5446-6043-8124-36C187B672C0}"/>
                  </a:ext>
                </a:extLst>
              </p:cNvPr>
              <p:cNvCxnSpPr>
                <a:cxnSpLocks/>
              </p:cNvCxnSpPr>
              <p:nvPr/>
            </p:nvCxnSpPr>
            <p:spPr>
              <a:xfrm flipH="1">
                <a:off x="9451215" y="443164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BDE36A-F849-0342-B380-26D4F5DC3CCA}"/>
                  </a:ext>
                </a:extLst>
              </p:cNvPr>
              <p:cNvCxnSpPr>
                <a:cxnSpLocks/>
              </p:cNvCxnSpPr>
              <p:nvPr/>
            </p:nvCxnSpPr>
            <p:spPr>
              <a:xfrm>
                <a:off x="9432591" y="506076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B0AF5B-E4DA-3045-836C-58C6E8E23FEF}"/>
                  </a:ext>
                </a:extLst>
              </p:cNvPr>
              <p:cNvCxnSpPr>
                <a:cxnSpLocks/>
              </p:cNvCxnSpPr>
              <p:nvPr/>
            </p:nvCxnSpPr>
            <p:spPr>
              <a:xfrm flipH="1">
                <a:off x="9635572" y="5076880"/>
                <a:ext cx="597863" cy="222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A3C58D-77F0-F645-8F77-36B56FE96830}"/>
                  </a:ext>
                </a:extLst>
              </p:cNvPr>
              <p:cNvCxnSpPr>
                <a:cxnSpLocks/>
              </p:cNvCxnSpPr>
              <p:nvPr/>
            </p:nvCxnSpPr>
            <p:spPr>
              <a:xfrm>
                <a:off x="8328027" y="4626555"/>
                <a:ext cx="909077" cy="683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C4EA8C6-8C92-944B-AFC0-FD3E9C0B4FC7}"/>
                </a:ext>
              </a:extLst>
            </p:cNvPr>
            <p:cNvSpPr txBox="1"/>
            <p:nvPr/>
          </p:nvSpPr>
          <p:spPr>
            <a:xfrm>
              <a:off x="3209302" y="4125492"/>
              <a:ext cx="425668" cy="369332"/>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0EBC0523-7971-2742-8D04-2199A8554A7F}"/>
                </a:ext>
              </a:extLst>
            </p:cNvPr>
            <p:cNvSpPr txBox="1"/>
            <p:nvPr/>
          </p:nvSpPr>
          <p:spPr>
            <a:xfrm>
              <a:off x="2137262" y="3114478"/>
              <a:ext cx="425668" cy="369332"/>
            </a:xfrm>
            <a:prstGeom prst="rect">
              <a:avLst/>
            </a:prstGeom>
            <a:noFill/>
          </p:spPr>
          <p:txBody>
            <a:bodyPr wrap="square" rtlCol="0">
              <a:spAutoFit/>
            </a:bodyPr>
            <a:lstStyle/>
            <a:p>
              <a:r>
                <a:rPr lang="en-US" dirty="0"/>
                <a:t>1</a:t>
              </a:r>
            </a:p>
          </p:txBody>
        </p:sp>
        <p:sp>
          <p:nvSpPr>
            <p:cNvPr id="39" name="TextBox 38">
              <a:extLst>
                <a:ext uri="{FF2B5EF4-FFF2-40B4-BE49-F238E27FC236}">
                  <a16:creationId xmlns:a16="http://schemas.microsoft.com/office/drawing/2014/main" id="{6EA396B1-14D7-D34F-81D5-DEC8CD5E2357}"/>
                </a:ext>
              </a:extLst>
            </p:cNvPr>
            <p:cNvSpPr txBox="1"/>
            <p:nvPr/>
          </p:nvSpPr>
          <p:spPr>
            <a:xfrm>
              <a:off x="2919505" y="3477137"/>
              <a:ext cx="425668" cy="369332"/>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C669175E-45A8-F340-A15F-BE418BE6047B}"/>
                </a:ext>
              </a:extLst>
            </p:cNvPr>
            <p:cNvSpPr txBox="1"/>
            <p:nvPr/>
          </p:nvSpPr>
          <p:spPr>
            <a:xfrm>
              <a:off x="1715528" y="4160131"/>
              <a:ext cx="425668"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C6CBBE3D-421F-1840-868C-4631D68E00E3}"/>
                </a:ext>
              </a:extLst>
            </p:cNvPr>
            <p:cNvSpPr txBox="1"/>
            <p:nvPr/>
          </p:nvSpPr>
          <p:spPr>
            <a:xfrm>
              <a:off x="3637565" y="4707674"/>
              <a:ext cx="425668"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9450BDE3-A755-734A-84EF-1B70A89AA6BB}"/>
                </a:ext>
              </a:extLst>
            </p:cNvPr>
            <p:cNvSpPr txBox="1"/>
            <p:nvPr/>
          </p:nvSpPr>
          <p:spPr>
            <a:xfrm>
              <a:off x="2714064" y="4707674"/>
              <a:ext cx="425668" cy="369332"/>
            </a:xfrm>
            <a:prstGeom prst="rect">
              <a:avLst/>
            </a:prstGeom>
            <a:noFill/>
          </p:spPr>
          <p:txBody>
            <a:bodyPr wrap="square" rtlCol="0">
              <a:spAutoFit/>
            </a:bodyPr>
            <a:lstStyle/>
            <a:p>
              <a:r>
                <a:rPr lang="en-US" dirty="0"/>
                <a:t>1</a:t>
              </a:r>
            </a:p>
          </p:txBody>
        </p:sp>
      </p:grpSp>
      <p:sp>
        <p:nvSpPr>
          <p:cNvPr id="46" name="TextBox 45">
            <a:extLst>
              <a:ext uri="{FF2B5EF4-FFF2-40B4-BE49-F238E27FC236}">
                <a16:creationId xmlns:a16="http://schemas.microsoft.com/office/drawing/2014/main" id="{72FF2332-9267-8D45-A5B9-D2DD445B5EEE}"/>
              </a:ext>
            </a:extLst>
          </p:cNvPr>
          <p:cNvSpPr txBox="1"/>
          <p:nvPr/>
        </p:nvSpPr>
        <p:spPr>
          <a:xfrm>
            <a:off x="3145931" y="919733"/>
            <a:ext cx="2482967" cy="338554"/>
          </a:xfrm>
          <a:prstGeom prst="rect">
            <a:avLst/>
          </a:prstGeom>
          <a:noFill/>
        </p:spPr>
        <p:txBody>
          <a:bodyPr wrap="square" rtlCol="0">
            <a:spAutoFit/>
          </a:bodyPr>
          <a:lstStyle/>
          <a:p>
            <a:r>
              <a:rPr lang="en-US" sz="1600" dirty="0">
                <a:latin typeface="+mj-lt"/>
              </a:rPr>
              <a:t>F1: Path = 2, 3, 4, 5, 6, 8</a:t>
            </a:r>
          </a:p>
        </p:txBody>
      </p:sp>
      <p:sp>
        <p:nvSpPr>
          <p:cNvPr id="48" name="TextBox 47">
            <a:extLst>
              <a:ext uri="{FF2B5EF4-FFF2-40B4-BE49-F238E27FC236}">
                <a16:creationId xmlns:a16="http://schemas.microsoft.com/office/drawing/2014/main" id="{3C59B8E4-EDC7-8343-A7DF-40BE9F3EF3DF}"/>
              </a:ext>
            </a:extLst>
          </p:cNvPr>
          <p:cNvSpPr txBox="1"/>
          <p:nvPr/>
        </p:nvSpPr>
        <p:spPr>
          <a:xfrm>
            <a:off x="3145931" y="1447170"/>
            <a:ext cx="2281085" cy="338554"/>
          </a:xfrm>
          <a:prstGeom prst="rect">
            <a:avLst/>
          </a:prstGeom>
          <a:noFill/>
        </p:spPr>
        <p:txBody>
          <a:bodyPr wrap="square" rtlCol="0">
            <a:spAutoFit/>
          </a:bodyPr>
          <a:lstStyle/>
          <a:p>
            <a:r>
              <a:rPr lang="en-US" sz="1600" dirty="0">
                <a:latin typeface="+mj-lt"/>
              </a:rPr>
              <a:t>B1: Path =  2, 3, 4, 5, 8 </a:t>
            </a:r>
          </a:p>
        </p:txBody>
      </p:sp>
      <p:sp>
        <p:nvSpPr>
          <p:cNvPr id="50" name="Rectangle 49">
            <a:extLst>
              <a:ext uri="{FF2B5EF4-FFF2-40B4-BE49-F238E27FC236}">
                <a16:creationId xmlns:a16="http://schemas.microsoft.com/office/drawing/2014/main" id="{F9AF0EBD-E59B-9049-9FA8-2C9D102814E6}"/>
              </a:ext>
            </a:extLst>
          </p:cNvPr>
          <p:cNvSpPr/>
          <p:nvPr/>
        </p:nvSpPr>
        <p:spPr>
          <a:xfrm>
            <a:off x="3145931" y="1996733"/>
            <a:ext cx="2950068" cy="338554"/>
          </a:xfrm>
          <a:prstGeom prst="rect">
            <a:avLst/>
          </a:prstGeom>
        </p:spPr>
        <p:txBody>
          <a:bodyPr wrap="square">
            <a:spAutoFit/>
          </a:bodyPr>
          <a:lstStyle/>
          <a:p>
            <a:r>
              <a:rPr lang="en-US" sz="1600" dirty="0">
                <a:latin typeface="+mj-lt"/>
              </a:rPr>
              <a:t>F2: Path = 2, 3, 4, 5, 6, 8, 9, 10, 17 </a:t>
            </a:r>
          </a:p>
        </p:txBody>
      </p:sp>
      <p:sp>
        <p:nvSpPr>
          <p:cNvPr id="52" name="TextBox 51">
            <a:extLst>
              <a:ext uri="{FF2B5EF4-FFF2-40B4-BE49-F238E27FC236}">
                <a16:creationId xmlns:a16="http://schemas.microsoft.com/office/drawing/2014/main" id="{FB3F63CB-A69D-9248-A5A6-F8F914DB1EF1}"/>
              </a:ext>
            </a:extLst>
          </p:cNvPr>
          <p:cNvSpPr txBox="1"/>
          <p:nvPr/>
        </p:nvSpPr>
        <p:spPr>
          <a:xfrm>
            <a:off x="3145931" y="2512779"/>
            <a:ext cx="2696728" cy="338554"/>
          </a:xfrm>
          <a:prstGeom prst="rect">
            <a:avLst/>
          </a:prstGeom>
          <a:noFill/>
        </p:spPr>
        <p:txBody>
          <a:bodyPr wrap="square" rtlCol="0">
            <a:spAutoFit/>
          </a:bodyPr>
          <a:lstStyle/>
          <a:p>
            <a:r>
              <a:rPr lang="en-US" sz="1600" dirty="0">
                <a:latin typeface="+mj-lt"/>
              </a:rPr>
              <a:t>B2: Path =  2, 3, 4, 5, 6, 8, 9, 12 </a:t>
            </a:r>
          </a:p>
        </p:txBody>
      </p:sp>
      <p:sp>
        <p:nvSpPr>
          <p:cNvPr id="54" name="Rectangle 53">
            <a:extLst>
              <a:ext uri="{FF2B5EF4-FFF2-40B4-BE49-F238E27FC236}">
                <a16:creationId xmlns:a16="http://schemas.microsoft.com/office/drawing/2014/main" id="{98F943DB-EBEA-AB4A-8AD9-07B62227512A}"/>
              </a:ext>
            </a:extLst>
          </p:cNvPr>
          <p:cNvSpPr/>
          <p:nvPr/>
        </p:nvSpPr>
        <p:spPr>
          <a:xfrm>
            <a:off x="3145931" y="3038306"/>
            <a:ext cx="2950067" cy="338554"/>
          </a:xfrm>
          <a:prstGeom prst="rect">
            <a:avLst/>
          </a:prstGeom>
        </p:spPr>
        <p:txBody>
          <a:bodyPr wrap="square">
            <a:spAutoFit/>
          </a:bodyPr>
          <a:lstStyle/>
          <a:p>
            <a:r>
              <a:rPr lang="en-US" sz="1600" dirty="0">
                <a:latin typeface="+mj-lt"/>
              </a:rPr>
              <a:t>F3: Path = 2, 3, 4, 5, 6, 8, 9, 12, 17 </a:t>
            </a:r>
          </a:p>
        </p:txBody>
      </p:sp>
      <p:sp>
        <p:nvSpPr>
          <p:cNvPr id="56" name="TextBox 55">
            <a:extLst>
              <a:ext uri="{FF2B5EF4-FFF2-40B4-BE49-F238E27FC236}">
                <a16:creationId xmlns:a16="http://schemas.microsoft.com/office/drawing/2014/main" id="{C5480771-F63A-AB4E-8CBA-E76759C5123E}"/>
              </a:ext>
            </a:extLst>
          </p:cNvPr>
          <p:cNvSpPr txBox="1"/>
          <p:nvPr/>
        </p:nvSpPr>
        <p:spPr>
          <a:xfrm>
            <a:off x="3145931" y="3582176"/>
            <a:ext cx="2696729" cy="338554"/>
          </a:xfrm>
          <a:prstGeom prst="rect">
            <a:avLst/>
          </a:prstGeom>
          <a:noFill/>
        </p:spPr>
        <p:txBody>
          <a:bodyPr wrap="square" rtlCol="0">
            <a:spAutoFit/>
          </a:bodyPr>
          <a:lstStyle/>
          <a:p>
            <a:r>
              <a:rPr lang="en-US" sz="1600" dirty="0">
                <a:latin typeface="+mj-lt"/>
              </a:rPr>
              <a:t>B3: Path =  2, 3, 4, 5, 8, 15  </a:t>
            </a:r>
          </a:p>
        </p:txBody>
      </p:sp>
      <p:sp>
        <p:nvSpPr>
          <p:cNvPr id="58" name="Rectangle 57">
            <a:extLst>
              <a:ext uri="{FF2B5EF4-FFF2-40B4-BE49-F238E27FC236}">
                <a16:creationId xmlns:a16="http://schemas.microsoft.com/office/drawing/2014/main" id="{91CFB800-DE95-A149-897F-08235A26CEC4}"/>
              </a:ext>
            </a:extLst>
          </p:cNvPr>
          <p:cNvSpPr/>
          <p:nvPr/>
        </p:nvSpPr>
        <p:spPr>
          <a:xfrm>
            <a:off x="3145931" y="4090059"/>
            <a:ext cx="2815480" cy="338554"/>
          </a:xfrm>
          <a:prstGeom prst="rect">
            <a:avLst/>
          </a:prstGeom>
        </p:spPr>
        <p:txBody>
          <a:bodyPr wrap="square">
            <a:spAutoFit/>
          </a:bodyPr>
          <a:lstStyle/>
          <a:p>
            <a:r>
              <a:rPr lang="en-US" sz="1600" dirty="0">
                <a:latin typeface="+mj-lt"/>
              </a:rPr>
              <a:t>F4: Path = 2, 3, 4, 5, 8, 15,17 </a:t>
            </a:r>
          </a:p>
        </p:txBody>
      </p:sp>
      <p:sp>
        <p:nvSpPr>
          <p:cNvPr id="60" name="TextBox 59">
            <a:extLst>
              <a:ext uri="{FF2B5EF4-FFF2-40B4-BE49-F238E27FC236}">
                <a16:creationId xmlns:a16="http://schemas.microsoft.com/office/drawing/2014/main" id="{395E691A-207D-A143-A671-44680B85959B}"/>
              </a:ext>
            </a:extLst>
          </p:cNvPr>
          <p:cNvSpPr txBox="1"/>
          <p:nvPr/>
        </p:nvSpPr>
        <p:spPr>
          <a:xfrm>
            <a:off x="3145932" y="4704728"/>
            <a:ext cx="3195840" cy="338554"/>
          </a:xfrm>
          <a:prstGeom prst="rect">
            <a:avLst/>
          </a:prstGeom>
          <a:noFill/>
        </p:spPr>
        <p:txBody>
          <a:bodyPr wrap="square" rtlCol="0">
            <a:spAutoFit/>
          </a:bodyPr>
          <a:lstStyle/>
          <a:p>
            <a:r>
              <a:rPr lang="en-US" sz="1600" dirty="0">
                <a:latin typeface="+mj-lt"/>
              </a:rPr>
              <a:t>B4: Path = empty, Termination</a:t>
            </a:r>
          </a:p>
        </p:txBody>
      </p:sp>
      <p:sp>
        <p:nvSpPr>
          <p:cNvPr id="78" name="TextBox 77">
            <a:extLst>
              <a:ext uri="{FF2B5EF4-FFF2-40B4-BE49-F238E27FC236}">
                <a16:creationId xmlns:a16="http://schemas.microsoft.com/office/drawing/2014/main" id="{78FFDCCA-EFB0-0E4E-84A2-18B500F2F34E}"/>
              </a:ext>
            </a:extLst>
          </p:cNvPr>
          <p:cNvSpPr txBox="1"/>
          <p:nvPr/>
        </p:nvSpPr>
        <p:spPr>
          <a:xfrm>
            <a:off x="6341772" y="919733"/>
            <a:ext cx="280551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(5) = 1, R</a:t>
            </a:r>
            <a:r>
              <a:rPr lang="en-US" baseline="-25000" dirty="0">
                <a:latin typeface="+mj-lt"/>
              </a:rPr>
              <a:t>f</a:t>
            </a:r>
            <a:r>
              <a:rPr lang="en-US" dirty="0">
                <a:latin typeface="+mj-lt"/>
              </a:rPr>
              <a:t>(8) = 1, M(8) = 1 </a:t>
            </a:r>
          </a:p>
        </p:txBody>
      </p:sp>
      <p:sp>
        <p:nvSpPr>
          <p:cNvPr id="79" name="TextBox 78">
            <a:extLst>
              <a:ext uri="{FF2B5EF4-FFF2-40B4-BE49-F238E27FC236}">
                <a16:creationId xmlns:a16="http://schemas.microsoft.com/office/drawing/2014/main" id="{2E058D86-F2B3-9F4E-98BF-130DF9934D78}"/>
              </a:ext>
            </a:extLst>
          </p:cNvPr>
          <p:cNvSpPr txBox="1"/>
          <p:nvPr/>
        </p:nvSpPr>
        <p:spPr>
          <a:xfrm>
            <a:off x="6341772" y="1447170"/>
            <a:ext cx="280551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(5) = 0, R</a:t>
            </a:r>
            <a:r>
              <a:rPr lang="en-US" baseline="-25000" dirty="0">
                <a:latin typeface="+mj-lt"/>
              </a:rPr>
              <a:t>f</a:t>
            </a:r>
            <a:r>
              <a:rPr lang="en-US" dirty="0">
                <a:latin typeface="+mj-lt"/>
              </a:rPr>
              <a:t>(8) = 0, M(8) = 2 </a:t>
            </a:r>
          </a:p>
        </p:txBody>
      </p:sp>
      <p:sp>
        <p:nvSpPr>
          <p:cNvPr id="80" name="Left Arrow 79">
            <a:extLst>
              <a:ext uri="{FF2B5EF4-FFF2-40B4-BE49-F238E27FC236}">
                <a16:creationId xmlns:a16="http://schemas.microsoft.com/office/drawing/2014/main" id="{DC1AA5E0-214D-0D4B-A170-8EE929011580}"/>
              </a:ext>
            </a:extLst>
          </p:cNvPr>
          <p:cNvSpPr/>
          <p:nvPr/>
        </p:nvSpPr>
        <p:spPr>
          <a:xfrm>
            <a:off x="9147290" y="1582177"/>
            <a:ext cx="222342" cy="16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461E113-837D-1B4D-9D5B-D7673195B550}"/>
              </a:ext>
            </a:extLst>
          </p:cNvPr>
          <p:cNvSpPr txBox="1"/>
          <p:nvPr/>
        </p:nvSpPr>
        <p:spPr>
          <a:xfrm>
            <a:off x="9530455" y="1489011"/>
            <a:ext cx="2478965" cy="307777"/>
          </a:xfrm>
          <a:prstGeom prst="rect">
            <a:avLst/>
          </a:prstGeom>
          <a:noFill/>
        </p:spPr>
        <p:txBody>
          <a:bodyPr wrap="square" rtlCol="0">
            <a:spAutoFit/>
          </a:bodyPr>
          <a:lstStyle/>
          <a:p>
            <a:r>
              <a:rPr lang="en-US" sz="1400" dirty="0">
                <a:latin typeface="+mj-lt"/>
              </a:rPr>
              <a:t>B should update M(8) and R</a:t>
            </a:r>
            <a:r>
              <a:rPr lang="en-US" sz="1400" baseline="-25000" dirty="0">
                <a:latin typeface="+mj-lt"/>
              </a:rPr>
              <a:t>f</a:t>
            </a:r>
            <a:r>
              <a:rPr lang="en-US" sz="1400" dirty="0">
                <a:latin typeface="+mj-lt"/>
              </a:rPr>
              <a:t>(8) </a:t>
            </a:r>
          </a:p>
        </p:txBody>
      </p:sp>
      <p:sp>
        <p:nvSpPr>
          <p:cNvPr id="82" name="TextBox 81">
            <a:extLst>
              <a:ext uri="{FF2B5EF4-FFF2-40B4-BE49-F238E27FC236}">
                <a16:creationId xmlns:a16="http://schemas.microsoft.com/office/drawing/2014/main" id="{C4CAC072-C23E-DE42-976A-03696073D5C9}"/>
              </a:ext>
            </a:extLst>
          </p:cNvPr>
          <p:cNvSpPr txBox="1"/>
          <p:nvPr/>
        </p:nvSpPr>
        <p:spPr>
          <a:xfrm>
            <a:off x="6341772" y="1996733"/>
            <a:ext cx="3957423"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(8) = 1, B</a:t>
            </a:r>
            <a:r>
              <a:rPr lang="en-US" baseline="-25000" dirty="0">
                <a:latin typeface="+mj-lt"/>
              </a:rPr>
              <a:t>f</a:t>
            </a:r>
            <a:r>
              <a:rPr lang="en-US" dirty="0">
                <a:latin typeface="+mj-lt"/>
              </a:rPr>
              <a:t>(9) = 1, R</a:t>
            </a:r>
            <a:r>
              <a:rPr lang="en-US" baseline="-25000" dirty="0">
                <a:latin typeface="+mj-lt"/>
              </a:rPr>
              <a:t>f</a:t>
            </a:r>
            <a:r>
              <a:rPr lang="en-US" dirty="0">
                <a:latin typeface="+mj-lt"/>
              </a:rPr>
              <a:t>(17) = 2, M(17) = 2 </a:t>
            </a:r>
          </a:p>
        </p:txBody>
      </p:sp>
      <p:sp>
        <p:nvSpPr>
          <p:cNvPr id="83" name="TextBox 82">
            <a:extLst>
              <a:ext uri="{FF2B5EF4-FFF2-40B4-BE49-F238E27FC236}">
                <a16:creationId xmlns:a16="http://schemas.microsoft.com/office/drawing/2014/main" id="{2B467B59-AA7E-FB4D-8D3E-B6EEA65866FB}"/>
              </a:ext>
            </a:extLst>
          </p:cNvPr>
          <p:cNvSpPr txBox="1"/>
          <p:nvPr/>
        </p:nvSpPr>
        <p:spPr>
          <a:xfrm>
            <a:off x="6341772" y="2512779"/>
            <a:ext cx="3957415"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(8) = 1, B</a:t>
            </a:r>
            <a:r>
              <a:rPr lang="en-US" baseline="-25000" dirty="0">
                <a:latin typeface="+mj-lt"/>
              </a:rPr>
              <a:t>f</a:t>
            </a:r>
            <a:r>
              <a:rPr lang="en-US" dirty="0">
                <a:latin typeface="+mj-lt"/>
              </a:rPr>
              <a:t>(9) = 0, R</a:t>
            </a:r>
            <a:r>
              <a:rPr lang="en-US" baseline="-25000" dirty="0">
                <a:latin typeface="+mj-lt"/>
              </a:rPr>
              <a:t>f</a:t>
            </a:r>
            <a:r>
              <a:rPr lang="en-US" dirty="0">
                <a:latin typeface="+mj-lt"/>
              </a:rPr>
              <a:t>(17) = 2, M(17) = 2 </a:t>
            </a:r>
          </a:p>
        </p:txBody>
      </p:sp>
      <p:sp>
        <p:nvSpPr>
          <p:cNvPr id="84" name="TextBox 83">
            <a:extLst>
              <a:ext uri="{FF2B5EF4-FFF2-40B4-BE49-F238E27FC236}">
                <a16:creationId xmlns:a16="http://schemas.microsoft.com/office/drawing/2014/main" id="{E832E7E5-8020-4549-B62D-AA0A1FE76222}"/>
              </a:ext>
            </a:extLst>
          </p:cNvPr>
          <p:cNvSpPr txBox="1"/>
          <p:nvPr/>
        </p:nvSpPr>
        <p:spPr>
          <a:xfrm>
            <a:off x="6341772" y="3038306"/>
            <a:ext cx="3916503"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(8) = 1, B</a:t>
            </a:r>
            <a:r>
              <a:rPr lang="en-US" baseline="-25000" dirty="0">
                <a:latin typeface="+mj-lt"/>
              </a:rPr>
              <a:t>f</a:t>
            </a:r>
            <a:r>
              <a:rPr lang="en-US" dirty="0">
                <a:latin typeface="+mj-lt"/>
              </a:rPr>
              <a:t>(9) = 0, R</a:t>
            </a:r>
            <a:r>
              <a:rPr lang="en-US" baseline="-25000" dirty="0">
                <a:latin typeface="+mj-lt"/>
              </a:rPr>
              <a:t>f</a:t>
            </a:r>
            <a:r>
              <a:rPr lang="en-US" dirty="0">
                <a:latin typeface="+mj-lt"/>
              </a:rPr>
              <a:t>(17) = 1, M(17) = 4 </a:t>
            </a:r>
          </a:p>
        </p:txBody>
      </p:sp>
      <p:sp>
        <p:nvSpPr>
          <p:cNvPr id="85" name="TextBox 84">
            <a:extLst>
              <a:ext uri="{FF2B5EF4-FFF2-40B4-BE49-F238E27FC236}">
                <a16:creationId xmlns:a16="http://schemas.microsoft.com/office/drawing/2014/main" id="{6DC0C6A8-84ED-1348-AE5F-E6B221466319}"/>
              </a:ext>
            </a:extLst>
          </p:cNvPr>
          <p:cNvSpPr txBox="1"/>
          <p:nvPr/>
        </p:nvSpPr>
        <p:spPr>
          <a:xfrm>
            <a:off x="6341772" y="3582176"/>
            <a:ext cx="389604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(8) = 0, B</a:t>
            </a:r>
            <a:r>
              <a:rPr lang="en-US" baseline="-25000" dirty="0">
                <a:latin typeface="+mj-lt"/>
              </a:rPr>
              <a:t>f</a:t>
            </a:r>
            <a:r>
              <a:rPr lang="en-US" dirty="0">
                <a:latin typeface="+mj-lt"/>
              </a:rPr>
              <a:t>(9) = 0, R</a:t>
            </a:r>
            <a:r>
              <a:rPr lang="en-US" baseline="-25000" dirty="0">
                <a:latin typeface="+mj-lt"/>
              </a:rPr>
              <a:t>f</a:t>
            </a:r>
            <a:r>
              <a:rPr lang="en-US" dirty="0">
                <a:latin typeface="+mj-lt"/>
              </a:rPr>
              <a:t>(17) = 1, M(17) = 4 </a:t>
            </a:r>
          </a:p>
        </p:txBody>
      </p:sp>
      <p:sp>
        <p:nvSpPr>
          <p:cNvPr id="86" name="TextBox 85">
            <a:extLst>
              <a:ext uri="{FF2B5EF4-FFF2-40B4-BE49-F238E27FC236}">
                <a16:creationId xmlns:a16="http://schemas.microsoft.com/office/drawing/2014/main" id="{AE605B88-D94E-AC49-B4A2-DF146CFFDAC1}"/>
              </a:ext>
            </a:extLst>
          </p:cNvPr>
          <p:cNvSpPr txBox="1"/>
          <p:nvPr/>
        </p:nvSpPr>
        <p:spPr>
          <a:xfrm>
            <a:off x="6341772" y="4090059"/>
            <a:ext cx="3957415"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(8) = 0, B</a:t>
            </a:r>
            <a:r>
              <a:rPr lang="en-US" baseline="-25000" dirty="0">
                <a:latin typeface="+mj-lt"/>
              </a:rPr>
              <a:t>f</a:t>
            </a:r>
            <a:r>
              <a:rPr lang="en-US" dirty="0">
                <a:latin typeface="+mj-lt"/>
              </a:rPr>
              <a:t>(9) = 0, R</a:t>
            </a:r>
            <a:r>
              <a:rPr lang="en-US" baseline="-25000" dirty="0">
                <a:latin typeface="+mj-lt"/>
              </a:rPr>
              <a:t>f</a:t>
            </a:r>
            <a:r>
              <a:rPr lang="en-US" dirty="0">
                <a:latin typeface="+mj-lt"/>
              </a:rPr>
              <a:t>(17) = 0, M(17) = 6 </a:t>
            </a:r>
          </a:p>
        </p:txBody>
      </p:sp>
    </p:spTree>
    <p:extLst>
      <p:ext uri="{BB962C8B-B14F-4D97-AF65-F5344CB8AC3E}">
        <p14:creationId xmlns:p14="http://schemas.microsoft.com/office/powerpoint/2010/main" val="318633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0" grpId="0"/>
      <p:bldP spid="52" grpId="0"/>
      <p:bldP spid="54" grpId="0"/>
      <p:bldP spid="56" grpId="0"/>
      <p:bldP spid="58" grpId="0"/>
      <p:bldP spid="60" grpId="0"/>
      <p:bldP spid="78" grpId="0"/>
      <p:bldP spid="79" grpId="0"/>
      <p:bldP spid="80" grpId="0" animBg="1"/>
      <p:bldP spid="81" grpId="0"/>
      <p:bldP spid="82" grpId="0"/>
      <p:bldP spid="83" grpId="0"/>
      <p:bldP spid="84" grpId="0"/>
      <p:bldP spid="85" grpId="0"/>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52D11A-09B8-AB46-97AA-B1A315CC240F}"/>
              </a:ext>
            </a:extLst>
          </p:cNvPr>
          <p:cNvSpPr>
            <a:spLocks noGrp="1"/>
          </p:cNvSpPr>
          <p:nvPr>
            <p:ph type="title"/>
          </p:nvPr>
        </p:nvSpPr>
        <p:spPr>
          <a:xfrm>
            <a:off x="154890" y="21089"/>
            <a:ext cx="5695339" cy="1014868"/>
          </a:xfrm>
        </p:spPr>
        <p:txBody>
          <a:bodyPr/>
          <a:lstStyle/>
          <a:p>
            <a:r>
              <a:rPr lang="en-US" dirty="0"/>
              <a:t>Experimental Observation - 1 </a:t>
            </a:r>
          </a:p>
        </p:txBody>
      </p:sp>
      <p:sp>
        <p:nvSpPr>
          <p:cNvPr id="4" name="Slide Number Placeholder 3">
            <a:extLst>
              <a:ext uri="{FF2B5EF4-FFF2-40B4-BE49-F238E27FC236}">
                <a16:creationId xmlns:a16="http://schemas.microsoft.com/office/drawing/2014/main" id="{529A0999-9EDA-CB4E-BF21-37A8C4430FFF}"/>
              </a:ext>
            </a:extLst>
          </p:cNvPr>
          <p:cNvSpPr>
            <a:spLocks noGrp="1"/>
          </p:cNvSpPr>
          <p:nvPr>
            <p:ph type="sldNum" sz="quarter" idx="12"/>
          </p:nvPr>
        </p:nvSpPr>
        <p:spPr/>
        <p:txBody>
          <a:bodyPr/>
          <a:lstStyle/>
          <a:p>
            <a:fld id="{030B3B20-CC52-4CD8-891A-1FEA1205BD2C}" type="slidenum">
              <a:rPr lang="en-US" smtClean="0"/>
              <a:pPr/>
              <a:t>17</a:t>
            </a:fld>
            <a:endParaRPr lang="en-US" dirty="0"/>
          </a:p>
        </p:txBody>
      </p:sp>
      <p:grpSp>
        <p:nvGrpSpPr>
          <p:cNvPr id="5" name="Group 4">
            <a:extLst>
              <a:ext uri="{FF2B5EF4-FFF2-40B4-BE49-F238E27FC236}">
                <a16:creationId xmlns:a16="http://schemas.microsoft.com/office/drawing/2014/main" id="{79290F72-0B05-5D44-A723-B5D3F4066C33}"/>
              </a:ext>
            </a:extLst>
          </p:cNvPr>
          <p:cNvGrpSpPr/>
          <p:nvPr/>
        </p:nvGrpSpPr>
        <p:grpSpPr>
          <a:xfrm>
            <a:off x="51691" y="1204087"/>
            <a:ext cx="2957282" cy="4786610"/>
            <a:chOff x="1147358" y="1239520"/>
            <a:chExt cx="2957282" cy="4786610"/>
          </a:xfrm>
        </p:grpSpPr>
        <p:grpSp>
          <p:nvGrpSpPr>
            <p:cNvPr id="6" name="Group 5">
              <a:extLst>
                <a:ext uri="{FF2B5EF4-FFF2-40B4-BE49-F238E27FC236}">
                  <a16:creationId xmlns:a16="http://schemas.microsoft.com/office/drawing/2014/main" id="{7407E7D0-3186-AA4F-AA35-621376997915}"/>
                </a:ext>
              </a:extLst>
            </p:cNvPr>
            <p:cNvGrpSpPr/>
            <p:nvPr/>
          </p:nvGrpSpPr>
          <p:grpSpPr>
            <a:xfrm>
              <a:off x="1147358" y="1239520"/>
              <a:ext cx="2957282" cy="4786610"/>
              <a:chOff x="8119683" y="445200"/>
              <a:chExt cx="2274338" cy="5234013"/>
            </a:xfrm>
          </p:grpSpPr>
          <p:sp>
            <p:nvSpPr>
              <p:cNvPr id="13" name="TextBox 12">
                <a:extLst>
                  <a:ext uri="{FF2B5EF4-FFF2-40B4-BE49-F238E27FC236}">
                    <a16:creationId xmlns:a16="http://schemas.microsoft.com/office/drawing/2014/main" id="{4BA85789-D43E-6640-8B73-C6AEB0F82E00}"/>
                  </a:ext>
                </a:extLst>
              </p:cNvPr>
              <p:cNvSpPr txBox="1"/>
              <p:nvPr/>
            </p:nvSpPr>
            <p:spPr>
              <a:xfrm>
                <a:off x="9224247" y="4691431"/>
                <a:ext cx="416689" cy="369332"/>
              </a:xfrm>
              <a:prstGeom prst="rect">
                <a:avLst/>
              </a:prstGeom>
              <a:noFill/>
              <a:ln w="12700">
                <a:solidFill>
                  <a:schemeClr val="tx1"/>
                </a:solidFill>
              </a:ln>
            </p:spPr>
            <p:txBody>
              <a:bodyPr wrap="square" rtlCol="0">
                <a:spAutoFit/>
              </a:bodyPr>
              <a:lstStyle/>
              <a:p>
                <a:pPr algn="ctr"/>
                <a:r>
                  <a:rPr lang="en-US" dirty="0"/>
                  <a:t>10</a:t>
                </a:r>
              </a:p>
            </p:txBody>
          </p:sp>
          <p:sp>
            <p:nvSpPr>
              <p:cNvPr id="14" name="TextBox 13">
                <a:extLst>
                  <a:ext uri="{FF2B5EF4-FFF2-40B4-BE49-F238E27FC236}">
                    <a16:creationId xmlns:a16="http://schemas.microsoft.com/office/drawing/2014/main" id="{6965D3D2-A3BB-DB42-8319-6521DA469B95}"/>
                  </a:ext>
                </a:extLst>
              </p:cNvPr>
              <p:cNvSpPr txBox="1"/>
              <p:nvPr/>
            </p:nvSpPr>
            <p:spPr>
              <a:xfrm>
                <a:off x="9977332" y="4691962"/>
                <a:ext cx="416689" cy="369332"/>
              </a:xfrm>
              <a:prstGeom prst="rect">
                <a:avLst/>
              </a:prstGeom>
              <a:noFill/>
              <a:ln w="12700">
                <a:solidFill>
                  <a:schemeClr val="tx1"/>
                </a:solidFill>
              </a:ln>
            </p:spPr>
            <p:txBody>
              <a:bodyPr wrap="square" rtlCol="0">
                <a:spAutoFit/>
              </a:bodyPr>
              <a:lstStyle/>
              <a:p>
                <a:pPr algn="ctr"/>
                <a:r>
                  <a:rPr lang="en-US" dirty="0"/>
                  <a:t>12</a:t>
                </a:r>
              </a:p>
            </p:txBody>
          </p:sp>
          <p:sp>
            <p:nvSpPr>
              <p:cNvPr id="15" name="TextBox 14">
                <a:extLst>
                  <a:ext uri="{FF2B5EF4-FFF2-40B4-BE49-F238E27FC236}">
                    <a16:creationId xmlns:a16="http://schemas.microsoft.com/office/drawing/2014/main" id="{CBA0BFEF-F860-7B40-B5D1-C5DA6F717F4B}"/>
                  </a:ext>
                </a:extLst>
              </p:cNvPr>
              <p:cNvSpPr txBox="1"/>
              <p:nvPr/>
            </p:nvSpPr>
            <p:spPr>
              <a:xfrm>
                <a:off x="8119683" y="4232884"/>
                <a:ext cx="416689" cy="369332"/>
              </a:xfrm>
              <a:prstGeom prst="rect">
                <a:avLst/>
              </a:prstGeom>
              <a:noFill/>
              <a:ln w="12700">
                <a:solidFill>
                  <a:schemeClr val="tx1"/>
                </a:solidFill>
              </a:ln>
            </p:spPr>
            <p:txBody>
              <a:bodyPr wrap="square" rtlCol="0">
                <a:spAutoFit/>
              </a:bodyPr>
              <a:lstStyle/>
              <a:p>
                <a:pPr algn="ctr"/>
                <a:r>
                  <a:rPr lang="en-US" dirty="0"/>
                  <a:t>15</a:t>
                </a:r>
              </a:p>
            </p:txBody>
          </p:sp>
          <p:sp>
            <p:nvSpPr>
              <p:cNvPr id="16" name="TextBox 15">
                <a:extLst>
                  <a:ext uri="{FF2B5EF4-FFF2-40B4-BE49-F238E27FC236}">
                    <a16:creationId xmlns:a16="http://schemas.microsoft.com/office/drawing/2014/main" id="{2E13CD72-AD2C-114A-8D1A-DDDE8DF14794}"/>
                  </a:ext>
                </a:extLst>
              </p:cNvPr>
              <p:cNvSpPr txBox="1"/>
              <p:nvPr/>
            </p:nvSpPr>
            <p:spPr>
              <a:xfrm>
                <a:off x="9237104" y="5309881"/>
                <a:ext cx="416689" cy="369332"/>
              </a:xfrm>
              <a:prstGeom prst="rect">
                <a:avLst/>
              </a:prstGeom>
              <a:noFill/>
              <a:ln w="12700">
                <a:solidFill>
                  <a:schemeClr val="tx1"/>
                </a:solidFill>
              </a:ln>
            </p:spPr>
            <p:txBody>
              <a:bodyPr wrap="square" rtlCol="0">
                <a:spAutoFit/>
              </a:bodyPr>
              <a:lstStyle/>
              <a:p>
                <a:pPr algn="ctr"/>
                <a:r>
                  <a:rPr lang="en-US" dirty="0"/>
                  <a:t>17</a:t>
                </a:r>
              </a:p>
            </p:txBody>
          </p:sp>
          <p:grpSp>
            <p:nvGrpSpPr>
              <p:cNvPr id="17" name="Group 16">
                <a:extLst>
                  <a:ext uri="{FF2B5EF4-FFF2-40B4-BE49-F238E27FC236}">
                    <a16:creationId xmlns:a16="http://schemas.microsoft.com/office/drawing/2014/main" id="{16E78B0E-D0D0-6D4E-AAC1-D134C5D25746}"/>
                  </a:ext>
                </a:extLst>
              </p:cNvPr>
              <p:cNvGrpSpPr/>
              <p:nvPr/>
            </p:nvGrpSpPr>
            <p:grpSpPr>
              <a:xfrm>
                <a:off x="9470048" y="4022923"/>
                <a:ext cx="625033" cy="532435"/>
                <a:chOff x="7014624" y="3943605"/>
                <a:chExt cx="625033" cy="532435"/>
              </a:xfrm>
            </p:grpSpPr>
            <p:sp>
              <p:nvSpPr>
                <p:cNvPr id="43" name="TextBox 42">
                  <a:extLst>
                    <a:ext uri="{FF2B5EF4-FFF2-40B4-BE49-F238E27FC236}">
                      <a16:creationId xmlns:a16="http://schemas.microsoft.com/office/drawing/2014/main" id="{E4A30FB8-BB98-C340-BB51-389031BDB682}"/>
                    </a:ext>
                  </a:extLst>
                </p:cNvPr>
                <p:cNvSpPr txBox="1"/>
                <p:nvPr/>
              </p:nvSpPr>
              <p:spPr>
                <a:xfrm>
                  <a:off x="7132372" y="3993266"/>
                  <a:ext cx="389536" cy="369332"/>
                </a:xfrm>
                <a:prstGeom prst="rect">
                  <a:avLst/>
                </a:prstGeom>
                <a:noFill/>
              </p:spPr>
              <p:txBody>
                <a:bodyPr wrap="square" rtlCol="0">
                  <a:spAutoFit/>
                </a:bodyPr>
                <a:lstStyle/>
                <a:p>
                  <a:pPr algn="ctr"/>
                  <a:r>
                    <a:rPr lang="en-US" dirty="0"/>
                    <a:t>9</a:t>
                  </a:r>
                </a:p>
              </p:txBody>
            </p:sp>
            <p:sp>
              <p:nvSpPr>
                <p:cNvPr id="44" name="Decision 43">
                  <a:extLst>
                    <a:ext uri="{FF2B5EF4-FFF2-40B4-BE49-F238E27FC236}">
                      <a16:creationId xmlns:a16="http://schemas.microsoft.com/office/drawing/2014/main" id="{E81DCC4F-198E-B741-88E0-942062954352}"/>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635E848-07E8-A349-9FEA-A38DC438723E}"/>
                  </a:ext>
                </a:extLst>
              </p:cNvPr>
              <p:cNvGrpSpPr/>
              <p:nvPr/>
            </p:nvGrpSpPr>
            <p:grpSpPr>
              <a:xfrm>
                <a:off x="8781260" y="445200"/>
                <a:ext cx="913187" cy="3491708"/>
                <a:chOff x="8781260" y="445200"/>
                <a:chExt cx="913187" cy="3491708"/>
              </a:xfrm>
            </p:grpSpPr>
            <p:sp>
              <p:nvSpPr>
                <p:cNvPr id="26" name="TextBox 25">
                  <a:extLst>
                    <a:ext uri="{FF2B5EF4-FFF2-40B4-BE49-F238E27FC236}">
                      <a16:creationId xmlns:a16="http://schemas.microsoft.com/office/drawing/2014/main" id="{D6FB7811-E82B-B646-8D53-858580CF1406}"/>
                    </a:ext>
                  </a:extLst>
                </p:cNvPr>
                <p:cNvSpPr txBox="1"/>
                <p:nvPr/>
              </p:nvSpPr>
              <p:spPr>
                <a:xfrm>
                  <a:off x="8781260" y="2911587"/>
                  <a:ext cx="416689" cy="369332"/>
                </a:xfrm>
                <a:prstGeom prst="rect">
                  <a:avLst/>
                </a:prstGeom>
                <a:noFill/>
                <a:ln w="12700">
                  <a:solidFill>
                    <a:schemeClr val="tx1"/>
                  </a:solidFill>
                </a:ln>
              </p:spPr>
              <p:txBody>
                <a:bodyPr wrap="square" rtlCol="0">
                  <a:spAutoFit/>
                </a:bodyPr>
                <a:lstStyle/>
                <a:p>
                  <a:pPr algn="ctr"/>
                  <a:r>
                    <a:rPr lang="en-US" dirty="0"/>
                    <a:t>6</a:t>
                  </a:r>
                </a:p>
              </p:txBody>
            </p:sp>
            <p:grpSp>
              <p:nvGrpSpPr>
                <p:cNvPr id="27" name="Group 26">
                  <a:extLst>
                    <a:ext uri="{FF2B5EF4-FFF2-40B4-BE49-F238E27FC236}">
                      <a16:creationId xmlns:a16="http://schemas.microsoft.com/office/drawing/2014/main" id="{CFD72B1C-E783-4844-8094-C998D1FCB6D9}"/>
                    </a:ext>
                  </a:extLst>
                </p:cNvPr>
                <p:cNvGrpSpPr/>
                <p:nvPr/>
              </p:nvGrpSpPr>
              <p:grpSpPr>
                <a:xfrm>
                  <a:off x="9069414" y="3404473"/>
                  <a:ext cx="625033" cy="532435"/>
                  <a:chOff x="7014624" y="3943605"/>
                  <a:chExt cx="625033" cy="532435"/>
                </a:xfrm>
              </p:grpSpPr>
              <p:sp>
                <p:nvSpPr>
                  <p:cNvPr id="41" name="TextBox 40">
                    <a:extLst>
                      <a:ext uri="{FF2B5EF4-FFF2-40B4-BE49-F238E27FC236}">
                        <a16:creationId xmlns:a16="http://schemas.microsoft.com/office/drawing/2014/main" id="{8DF2521B-50FB-E141-BF2F-FEE97AE9076D}"/>
                      </a:ext>
                    </a:extLst>
                  </p:cNvPr>
                  <p:cNvSpPr txBox="1"/>
                  <p:nvPr/>
                </p:nvSpPr>
                <p:spPr>
                  <a:xfrm>
                    <a:off x="7132372" y="3993266"/>
                    <a:ext cx="389536" cy="369332"/>
                  </a:xfrm>
                  <a:prstGeom prst="rect">
                    <a:avLst/>
                  </a:prstGeom>
                  <a:noFill/>
                </p:spPr>
                <p:txBody>
                  <a:bodyPr wrap="square" rtlCol="0">
                    <a:spAutoFit/>
                  </a:bodyPr>
                  <a:lstStyle/>
                  <a:p>
                    <a:pPr algn="ctr"/>
                    <a:r>
                      <a:rPr lang="en-US" dirty="0"/>
                      <a:t>8</a:t>
                    </a:r>
                  </a:p>
                </p:txBody>
              </p:sp>
              <p:sp>
                <p:nvSpPr>
                  <p:cNvPr id="42" name="Decision 41">
                    <a:extLst>
                      <a:ext uri="{FF2B5EF4-FFF2-40B4-BE49-F238E27FC236}">
                        <a16:creationId xmlns:a16="http://schemas.microsoft.com/office/drawing/2014/main" id="{0C9BBBBB-B769-114A-B25D-6C7A9FD3A446}"/>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41DEB7AA-E580-9D4C-9DF0-3E8362ECF908}"/>
                    </a:ext>
                  </a:extLst>
                </p:cNvPr>
                <p:cNvCxnSpPr>
                  <a:cxnSpLocks/>
                </p:cNvCxnSpPr>
                <p:nvPr/>
              </p:nvCxnSpPr>
              <p:spPr>
                <a:xfrm flipH="1">
                  <a:off x="9026733" y="268222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852C68-607F-2842-A3C1-45CBCFDD947E}"/>
                    </a:ext>
                  </a:extLst>
                </p:cNvPr>
                <p:cNvCxnSpPr>
                  <a:cxnSpLocks/>
                </p:cNvCxnSpPr>
                <p:nvPr/>
              </p:nvCxnSpPr>
              <p:spPr>
                <a:xfrm>
                  <a:off x="9023615" y="329299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FB8D9D-91F7-BB46-A4B3-24C857AFD236}"/>
                    </a:ext>
                  </a:extLst>
                </p:cNvPr>
                <p:cNvCxnSpPr>
                  <a:cxnSpLocks/>
                  <a:endCxn id="42" idx="0"/>
                </p:cNvCxnSpPr>
                <p:nvPr/>
              </p:nvCxnSpPr>
              <p:spPr>
                <a:xfrm flipH="1">
                  <a:off x="9381931" y="2805032"/>
                  <a:ext cx="7866" cy="599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1A966864-A30E-2D47-A8DE-EB41E742AAD3}"/>
                    </a:ext>
                  </a:extLst>
                </p:cNvPr>
                <p:cNvGrpSpPr/>
                <p:nvPr/>
              </p:nvGrpSpPr>
              <p:grpSpPr>
                <a:xfrm>
                  <a:off x="9128288" y="445200"/>
                  <a:ext cx="507284" cy="2359832"/>
                  <a:chOff x="8928082" y="816647"/>
                  <a:chExt cx="507284" cy="2359832"/>
                </a:xfrm>
              </p:grpSpPr>
              <p:sp>
                <p:nvSpPr>
                  <p:cNvPr id="32" name="TextBox 31">
                    <a:extLst>
                      <a:ext uri="{FF2B5EF4-FFF2-40B4-BE49-F238E27FC236}">
                        <a16:creationId xmlns:a16="http://schemas.microsoft.com/office/drawing/2014/main" id="{C60152A4-5622-A043-B58B-1223349D42AE}"/>
                      </a:ext>
                    </a:extLst>
                  </p:cNvPr>
                  <p:cNvSpPr txBox="1"/>
                  <p:nvPr/>
                </p:nvSpPr>
                <p:spPr>
                  <a:xfrm>
                    <a:off x="8973380" y="816647"/>
                    <a:ext cx="416689" cy="369332"/>
                  </a:xfrm>
                  <a:prstGeom prst="rect">
                    <a:avLst/>
                  </a:prstGeom>
                  <a:noFill/>
                  <a:ln w="12700">
                    <a:solidFill>
                      <a:schemeClr val="tx1"/>
                    </a:solidFill>
                  </a:ln>
                </p:spPr>
                <p:txBody>
                  <a:bodyPr wrap="square" rtlCol="0">
                    <a:spAutoFit/>
                  </a:bodyPr>
                  <a:lstStyle/>
                  <a:p>
                    <a:pPr algn="ctr"/>
                    <a:r>
                      <a:rPr lang="en-US" dirty="0"/>
                      <a:t>2</a:t>
                    </a:r>
                  </a:p>
                </p:txBody>
              </p:sp>
              <p:sp>
                <p:nvSpPr>
                  <p:cNvPr id="33" name="TextBox 32">
                    <a:extLst>
                      <a:ext uri="{FF2B5EF4-FFF2-40B4-BE49-F238E27FC236}">
                        <a16:creationId xmlns:a16="http://schemas.microsoft.com/office/drawing/2014/main" id="{44CF26D3-0EC8-0648-8C5A-B9805B15CA17}"/>
                      </a:ext>
                    </a:extLst>
                  </p:cNvPr>
                  <p:cNvSpPr txBox="1"/>
                  <p:nvPr/>
                </p:nvSpPr>
                <p:spPr>
                  <a:xfrm>
                    <a:off x="8973380" y="1447181"/>
                    <a:ext cx="416689" cy="369332"/>
                  </a:xfrm>
                  <a:prstGeom prst="rect">
                    <a:avLst/>
                  </a:prstGeom>
                  <a:noFill/>
                  <a:ln w="12700">
                    <a:solidFill>
                      <a:schemeClr val="tx1"/>
                    </a:solidFill>
                  </a:ln>
                </p:spPr>
                <p:txBody>
                  <a:bodyPr wrap="square" rtlCol="0">
                    <a:spAutoFit/>
                  </a:bodyPr>
                  <a:lstStyle/>
                  <a:p>
                    <a:pPr algn="ctr"/>
                    <a:r>
                      <a:rPr lang="en-US" dirty="0"/>
                      <a:t>3</a:t>
                    </a:r>
                  </a:p>
                </p:txBody>
              </p:sp>
              <p:sp>
                <p:nvSpPr>
                  <p:cNvPr id="34" name="TextBox 33">
                    <a:extLst>
                      <a:ext uri="{FF2B5EF4-FFF2-40B4-BE49-F238E27FC236}">
                        <a16:creationId xmlns:a16="http://schemas.microsoft.com/office/drawing/2014/main" id="{770B193D-7C86-AD4A-8DAF-A31DEFCDE504}"/>
                      </a:ext>
                    </a:extLst>
                  </p:cNvPr>
                  <p:cNvSpPr txBox="1"/>
                  <p:nvPr/>
                </p:nvSpPr>
                <p:spPr>
                  <a:xfrm>
                    <a:off x="8973380" y="2043060"/>
                    <a:ext cx="416689" cy="369332"/>
                  </a:xfrm>
                  <a:prstGeom prst="rect">
                    <a:avLst/>
                  </a:prstGeom>
                  <a:noFill/>
                  <a:ln w="12700">
                    <a:solidFill>
                      <a:schemeClr val="tx1"/>
                    </a:solidFill>
                  </a:ln>
                </p:spPr>
                <p:txBody>
                  <a:bodyPr wrap="square" rtlCol="0">
                    <a:spAutoFit/>
                  </a:bodyPr>
                  <a:lstStyle/>
                  <a:p>
                    <a:pPr algn="ctr"/>
                    <a:r>
                      <a:rPr lang="en-US" dirty="0"/>
                      <a:t>4</a:t>
                    </a:r>
                  </a:p>
                </p:txBody>
              </p:sp>
              <p:grpSp>
                <p:nvGrpSpPr>
                  <p:cNvPr id="35" name="Group 34">
                    <a:extLst>
                      <a:ext uri="{FF2B5EF4-FFF2-40B4-BE49-F238E27FC236}">
                        <a16:creationId xmlns:a16="http://schemas.microsoft.com/office/drawing/2014/main" id="{525C7C55-5C82-A34A-BCE6-49A00AC7D556}"/>
                      </a:ext>
                    </a:extLst>
                  </p:cNvPr>
                  <p:cNvGrpSpPr/>
                  <p:nvPr/>
                </p:nvGrpSpPr>
                <p:grpSpPr>
                  <a:xfrm>
                    <a:off x="8928082" y="2644044"/>
                    <a:ext cx="507284" cy="532435"/>
                    <a:chOff x="7035192" y="3966625"/>
                    <a:chExt cx="507284" cy="532435"/>
                  </a:xfrm>
                </p:grpSpPr>
                <p:sp>
                  <p:nvSpPr>
                    <p:cNvPr id="39" name="TextBox 38">
                      <a:extLst>
                        <a:ext uri="{FF2B5EF4-FFF2-40B4-BE49-F238E27FC236}">
                          <a16:creationId xmlns:a16="http://schemas.microsoft.com/office/drawing/2014/main" id="{050CEF3D-6EF6-EC4F-AFF5-DB5E4E47B9C2}"/>
                        </a:ext>
                      </a:extLst>
                    </p:cNvPr>
                    <p:cNvSpPr txBox="1"/>
                    <p:nvPr/>
                  </p:nvSpPr>
                  <p:spPr>
                    <a:xfrm>
                      <a:off x="7107643" y="4057121"/>
                      <a:ext cx="389536" cy="369332"/>
                    </a:xfrm>
                    <a:prstGeom prst="rect">
                      <a:avLst/>
                    </a:prstGeom>
                    <a:noFill/>
                  </p:spPr>
                  <p:txBody>
                    <a:bodyPr wrap="square" rtlCol="0">
                      <a:spAutoFit/>
                    </a:bodyPr>
                    <a:lstStyle/>
                    <a:p>
                      <a:pPr algn="ctr"/>
                      <a:r>
                        <a:rPr lang="en-US" dirty="0"/>
                        <a:t>5</a:t>
                      </a:r>
                    </a:p>
                  </p:txBody>
                </p:sp>
                <p:sp>
                  <p:nvSpPr>
                    <p:cNvPr id="40" name="Decision 39">
                      <a:extLst>
                        <a:ext uri="{FF2B5EF4-FFF2-40B4-BE49-F238E27FC236}">
                          <a16:creationId xmlns:a16="http://schemas.microsoft.com/office/drawing/2014/main" id="{D1F882A8-F56C-B844-B4EA-414D399C7C1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a:extLst>
                      <a:ext uri="{FF2B5EF4-FFF2-40B4-BE49-F238E27FC236}">
                        <a16:creationId xmlns:a16="http://schemas.microsoft.com/office/drawing/2014/main" id="{A2147929-7B66-C64C-A04A-FDEE589C4B43}"/>
                      </a:ext>
                    </a:extLst>
                  </p:cNvPr>
                  <p:cNvCxnSpPr>
                    <a:cxnSpLocks/>
                  </p:cNvCxnSpPr>
                  <p:nvPr/>
                </p:nvCxnSpPr>
                <p:spPr>
                  <a:xfrm>
                    <a:off x="9181724" y="1185979"/>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816C5F-30C3-B245-9EC6-3E7C2FA86C67}"/>
                      </a:ext>
                    </a:extLst>
                  </p:cNvPr>
                  <p:cNvCxnSpPr>
                    <a:cxnSpLocks/>
                  </p:cNvCxnSpPr>
                  <p:nvPr/>
                </p:nvCxnSpPr>
                <p:spPr>
                  <a:xfrm>
                    <a:off x="9181724" y="181651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E1C5AC-DF5B-FD4A-AA07-4F1BAD92A481}"/>
                      </a:ext>
                    </a:extLst>
                  </p:cNvPr>
                  <p:cNvCxnSpPr>
                    <a:cxnSpLocks/>
                  </p:cNvCxnSpPr>
                  <p:nvPr/>
                </p:nvCxnSpPr>
                <p:spPr>
                  <a:xfrm>
                    <a:off x="9181724" y="2412392"/>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9" name="Straight Arrow Connector 18">
                <a:extLst>
                  <a:ext uri="{FF2B5EF4-FFF2-40B4-BE49-F238E27FC236}">
                    <a16:creationId xmlns:a16="http://schemas.microsoft.com/office/drawing/2014/main" id="{92FA83ED-213C-A04F-B93D-CE95EA4A55A8}"/>
                  </a:ext>
                </a:extLst>
              </p:cNvPr>
              <p:cNvCxnSpPr>
                <a:cxnSpLocks/>
              </p:cNvCxnSpPr>
              <p:nvPr/>
            </p:nvCxnSpPr>
            <p:spPr>
              <a:xfrm>
                <a:off x="9587701" y="3758785"/>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3E0FFA-EBA3-F24C-B62F-91DEC535B953}"/>
                  </a:ext>
                </a:extLst>
              </p:cNvPr>
              <p:cNvCxnSpPr>
                <a:cxnSpLocks/>
                <a:endCxn id="15" idx="0"/>
              </p:cNvCxnSpPr>
              <p:nvPr/>
            </p:nvCxnSpPr>
            <p:spPr>
              <a:xfrm flipH="1">
                <a:off x="8328028" y="3792130"/>
                <a:ext cx="864490" cy="440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B91B94-9AD0-2243-90B7-496211322F62}"/>
                  </a:ext>
                </a:extLst>
              </p:cNvPr>
              <p:cNvCxnSpPr>
                <a:cxnSpLocks/>
              </p:cNvCxnSpPr>
              <p:nvPr/>
            </p:nvCxnSpPr>
            <p:spPr>
              <a:xfrm>
                <a:off x="9955100" y="4430587"/>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404E47-6944-7546-8979-DDECC0CF8161}"/>
                  </a:ext>
                </a:extLst>
              </p:cNvPr>
              <p:cNvCxnSpPr>
                <a:cxnSpLocks/>
              </p:cNvCxnSpPr>
              <p:nvPr/>
            </p:nvCxnSpPr>
            <p:spPr>
              <a:xfrm flipH="1">
                <a:off x="9451215" y="443164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CFC6B1-5B26-7248-BFDA-D71B4D18743E}"/>
                  </a:ext>
                </a:extLst>
              </p:cNvPr>
              <p:cNvCxnSpPr>
                <a:cxnSpLocks/>
              </p:cNvCxnSpPr>
              <p:nvPr/>
            </p:nvCxnSpPr>
            <p:spPr>
              <a:xfrm>
                <a:off x="9432591" y="506076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0B2FD11-DD73-7E48-B5C8-A931B66C94B9}"/>
                  </a:ext>
                </a:extLst>
              </p:cNvPr>
              <p:cNvCxnSpPr>
                <a:cxnSpLocks/>
              </p:cNvCxnSpPr>
              <p:nvPr/>
            </p:nvCxnSpPr>
            <p:spPr>
              <a:xfrm flipH="1">
                <a:off x="9635572" y="5076880"/>
                <a:ext cx="597863" cy="222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64A79E-A3A5-4443-B236-7822973B694C}"/>
                  </a:ext>
                </a:extLst>
              </p:cNvPr>
              <p:cNvCxnSpPr>
                <a:cxnSpLocks/>
              </p:cNvCxnSpPr>
              <p:nvPr/>
            </p:nvCxnSpPr>
            <p:spPr>
              <a:xfrm>
                <a:off x="8328027" y="4626555"/>
                <a:ext cx="909077" cy="683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236B514E-FAD9-D646-9ECC-189A13E1D447}"/>
                </a:ext>
              </a:extLst>
            </p:cNvPr>
            <p:cNvSpPr txBox="1"/>
            <p:nvPr/>
          </p:nvSpPr>
          <p:spPr>
            <a:xfrm>
              <a:off x="3209302" y="4125492"/>
              <a:ext cx="425668"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544DC134-E23C-AC4E-B15B-7AFE6B923562}"/>
                </a:ext>
              </a:extLst>
            </p:cNvPr>
            <p:cNvSpPr txBox="1"/>
            <p:nvPr/>
          </p:nvSpPr>
          <p:spPr>
            <a:xfrm>
              <a:off x="2137262" y="3114478"/>
              <a:ext cx="425668"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0E4BE64D-6935-7D46-8D17-8C6B29FF1CB7}"/>
                </a:ext>
              </a:extLst>
            </p:cNvPr>
            <p:cNvSpPr txBox="1"/>
            <p:nvPr/>
          </p:nvSpPr>
          <p:spPr>
            <a:xfrm>
              <a:off x="2919505" y="3477137"/>
              <a:ext cx="425668"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BE05A98C-8458-6540-A447-CD11F482F572}"/>
                </a:ext>
              </a:extLst>
            </p:cNvPr>
            <p:cNvSpPr txBox="1"/>
            <p:nvPr/>
          </p:nvSpPr>
          <p:spPr>
            <a:xfrm>
              <a:off x="1715528" y="4160131"/>
              <a:ext cx="425668" cy="369332"/>
            </a:xfrm>
            <a:prstGeom prst="rect">
              <a:avLst/>
            </a:prstGeom>
            <a:noFill/>
          </p:spPr>
          <p:txBody>
            <a:bodyPr wrap="square" rtlCol="0">
              <a:spAutoFit/>
            </a:bodyPr>
            <a:lstStyle/>
            <a:p>
              <a:r>
                <a:rPr lang="en-US" dirty="0"/>
                <a:t>0</a:t>
              </a:r>
            </a:p>
          </p:txBody>
        </p:sp>
        <p:sp>
          <p:nvSpPr>
            <p:cNvPr id="11" name="TextBox 10">
              <a:extLst>
                <a:ext uri="{FF2B5EF4-FFF2-40B4-BE49-F238E27FC236}">
                  <a16:creationId xmlns:a16="http://schemas.microsoft.com/office/drawing/2014/main" id="{7200B619-0BB9-2C48-A97E-A6913317E58D}"/>
                </a:ext>
              </a:extLst>
            </p:cNvPr>
            <p:cNvSpPr txBox="1"/>
            <p:nvPr/>
          </p:nvSpPr>
          <p:spPr>
            <a:xfrm>
              <a:off x="3637565" y="4707674"/>
              <a:ext cx="425668"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6A261585-37E6-564D-BC80-C690A275903B}"/>
                </a:ext>
              </a:extLst>
            </p:cNvPr>
            <p:cNvSpPr txBox="1"/>
            <p:nvPr/>
          </p:nvSpPr>
          <p:spPr>
            <a:xfrm>
              <a:off x="2714064" y="4707674"/>
              <a:ext cx="425668" cy="369332"/>
            </a:xfrm>
            <a:prstGeom prst="rect">
              <a:avLst/>
            </a:prstGeom>
            <a:noFill/>
          </p:spPr>
          <p:txBody>
            <a:bodyPr wrap="square" rtlCol="0">
              <a:spAutoFit/>
            </a:bodyPr>
            <a:lstStyle/>
            <a:p>
              <a:r>
                <a:rPr lang="en-US" dirty="0"/>
                <a:t>1</a:t>
              </a:r>
            </a:p>
          </p:txBody>
        </p:sp>
      </p:grpSp>
      <p:sp>
        <p:nvSpPr>
          <p:cNvPr id="45" name="TextBox 44">
            <a:extLst>
              <a:ext uri="{FF2B5EF4-FFF2-40B4-BE49-F238E27FC236}">
                <a16:creationId xmlns:a16="http://schemas.microsoft.com/office/drawing/2014/main" id="{EDD611A4-D33E-BE4E-8535-3249FD11FF9F}"/>
              </a:ext>
            </a:extLst>
          </p:cNvPr>
          <p:cNvSpPr txBox="1"/>
          <p:nvPr/>
        </p:nvSpPr>
        <p:spPr>
          <a:xfrm>
            <a:off x="3145931" y="919733"/>
            <a:ext cx="2482967" cy="338554"/>
          </a:xfrm>
          <a:prstGeom prst="rect">
            <a:avLst/>
          </a:prstGeom>
          <a:noFill/>
        </p:spPr>
        <p:txBody>
          <a:bodyPr wrap="square" rtlCol="0">
            <a:spAutoFit/>
          </a:bodyPr>
          <a:lstStyle/>
          <a:p>
            <a:r>
              <a:rPr lang="en-US" sz="1600" dirty="0">
                <a:latin typeface="+mj-lt"/>
              </a:rPr>
              <a:t>F1: Path = 2, 3, 4, 5, 6, 8</a:t>
            </a:r>
          </a:p>
        </p:txBody>
      </p:sp>
      <p:sp>
        <p:nvSpPr>
          <p:cNvPr id="46" name="TextBox 45">
            <a:extLst>
              <a:ext uri="{FF2B5EF4-FFF2-40B4-BE49-F238E27FC236}">
                <a16:creationId xmlns:a16="http://schemas.microsoft.com/office/drawing/2014/main" id="{06677BAE-D50E-9D42-821E-14B06BCE6C34}"/>
              </a:ext>
            </a:extLst>
          </p:cNvPr>
          <p:cNvSpPr txBox="1"/>
          <p:nvPr/>
        </p:nvSpPr>
        <p:spPr>
          <a:xfrm>
            <a:off x="3145931" y="1447170"/>
            <a:ext cx="2281085" cy="338554"/>
          </a:xfrm>
          <a:prstGeom prst="rect">
            <a:avLst/>
          </a:prstGeom>
          <a:noFill/>
        </p:spPr>
        <p:txBody>
          <a:bodyPr wrap="square" rtlCol="0">
            <a:spAutoFit/>
          </a:bodyPr>
          <a:lstStyle/>
          <a:p>
            <a:r>
              <a:rPr lang="en-US" sz="1600" dirty="0">
                <a:latin typeface="+mj-lt"/>
              </a:rPr>
              <a:t>B1: Path =  2, 3, 4, 5, 8 </a:t>
            </a:r>
          </a:p>
        </p:txBody>
      </p:sp>
      <p:sp>
        <p:nvSpPr>
          <p:cNvPr id="47" name="TextBox 46">
            <a:extLst>
              <a:ext uri="{FF2B5EF4-FFF2-40B4-BE49-F238E27FC236}">
                <a16:creationId xmlns:a16="http://schemas.microsoft.com/office/drawing/2014/main" id="{BF6D2597-1B67-F649-A1FB-84E63602E46D}"/>
              </a:ext>
            </a:extLst>
          </p:cNvPr>
          <p:cNvSpPr txBox="1"/>
          <p:nvPr/>
        </p:nvSpPr>
        <p:spPr>
          <a:xfrm>
            <a:off x="6341772" y="919733"/>
            <a:ext cx="280551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(5) = 1, R</a:t>
            </a:r>
            <a:r>
              <a:rPr lang="en-US" baseline="-25000" dirty="0">
                <a:latin typeface="+mj-lt"/>
              </a:rPr>
              <a:t>f</a:t>
            </a:r>
            <a:r>
              <a:rPr lang="en-US" dirty="0">
                <a:latin typeface="+mj-lt"/>
              </a:rPr>
              <a:t>(8) = 1, M(8) = 1 </a:t>
            </a:r>
          </a:p>
        </p:txBody>
      </p:sp>
      <p:sp>
        <p:nvSpPr>
          <p:cNvPr id="48" name="TextBox 47">
            <a:extLst>
              <a:ext uri="{FF2B5EF4-FFF2-40B4-BE49-F238E27FC236}">
                <a16:creationId xmlns:a16="http://schemas.microsoft.com/office/drawing/2014/main" id="{1D82D698-3217-8D42-A783-E391E3162827}"/>
              </a:ext>
            </a:extLst>
          </p:cNvPr>
          <p:cNvSpPr txBox="1"/>
          <p:nvPr/>
        </p:nvSpPr>
        <p:spPr>
          <a:xfrm>
            <a:off x="6341772" y="1447170"/>
            <a:ext cx="280551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(5) = 0, R</a:t>
            </a:r>
            <a:r>
              <a:rPr lang="en-US" baseline="-25000" dirty="0">
                <a:latin typeface="+mj-lt"/>
              </a:rPr>
              <a:t>f</a:t>
            </a:r>
            <a:r>
              <a:rPr lang="en-US" dirty="0">
                <a:latin typeface="+mj-lt"/>
              </a:rPr>
              <a:t>(8) = 0, M(8) = 2 </a:t>
            </a:r>
          </a:p>
        </p:txBody>
      </p:sp>
      <p:sp>
        <p:nvSpPr>
          <p:cNvPr id="49" name="Left Arrow 48">
            <a:extLst>
              <a:ext uri="{FF2B5EF4-FFF2-40B4-BE49-F238E27FC236}">
                <a16:creationId xmlns:a16="http://schemas.microsoft.com/office/drawing/2014/main" id="{F0232604-8F1F-D240-B632-C90C694730AC}"/>
              </a:ext>
            </a:extLst>
          </p:cNvPr>
          <p:cNvSpPr/>
          <p:nvPr/>
        </p:nvSpPr>
        <p:spPr>
          <a:xfrm>
            <a:off x="9147290" y="1582177"/>
            <a:ext cx="222342" cy="16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F8A8B8F-A91F-AC40-A40C-4767A27A4607}"/>
              </a:ext>
            </a:extLst>
          </p:cNvPr>
          <p:cNvSpPr txBox="1"/>
          <p:nvPr/>
        </p:nvSpPr>
        <p:spPr>
          <a:xfrm>
            <a:off x="9530455" y="1489011"/>
            <a:ext cx="2478965" cy="307777"/>
          </a:xfrm>
          <a:prstGeom prst="rect">
            <a:avLst/>
          </a:prstGeom>
          <a:noFill/>
        </p:spPr>
        <p:txBody>
          <a:bodyPr wrap="square" rtlCol="0">
            <a:spAutoFit/>
          </a:bodyPr>
          <a:lstStyle/>
          <a:p>
            <a:r>
              <a:rPr lang="en-US" sz="1400" dirty="0">
                <a:latin typeface="+mj-lt"/>
              </a:rPr>
              <a:t>B should update M(8) and R</a:t>
            </a:r>
            <a:r>
              <a:rPr lang="en-US" sz="1400" baseline="-25000" dirty="0">
                <a:latin typeface="+mj-lt"/>
              </a:rPr>
              <a:t>f</a:t>
            </a:r>
            <a:r>
              <a:rPr lang="en-US" sz="1400" dirty="0">
                <a:latin typeface="+mj-lt"/>
              </a:rPr>
              <a:t>(8) </a:t>
            </a:r>
          </a:p>
        </p:txBody>
      </p:sp>
      <p:sp>
        <p:nvSpPr>
          <p:cNvPr id="51" name="TextBox 50">
            <a:extLst>
              <a:ext uri="{FF2B5EF4-FFF2-40B4-BE49-F238E27FC236}">
                <a16:creationId xmlns:a16="http://schemas.microsoft.com/office/drawing/2014/main" id="{AD7E7AAC-8B1B-384E-8BE9-5CE16F9E7BF1}"/>
              </a:ext>
            </a:extLst>
          </p:cNvPr>
          <p:cNvSpPr txBox="1"/>
          <p:nvPr/>
        </p:nvSpPr>
        <p:spPr>
          <a:xfrm>
            <a:off x="3145931" y="2325666"/>
            <a:ext cx="7293469" cy="646331"/>
          </a:xfrm>
          <a:prstGeom prst="rect">
            <a:avLst/>
          </a:prstGeom>
          <a:noFill/>
        </p:spPr>
        <p:txBody>
          <a:bodyPr wrap="square" rtlCol="0">
            <a:spAutoFit/>
          </a:bodyPr>
          <a:lstStyle/>
          <a:p>
            <a:r>
              <a:rPr lang="en-US" dirty="0"/>
              <a:t>B1 back tracks to 5, sets B</a:t>
            </a:r>
            <a:r>
              <a:rPr lang="en-US" baseline="-25000" dirty="0"/>
              <a:t>f</a:t>
            </a:r>
            <a:r>
              <a:rPr lang="en-US" dirty="0"/>
              <a:t>(5) = 0, appends 0-edge from 5 to 8 which is successor-0(5)  </a:t>
            </a:r>
          </a:p>
        </p:txBody>
      </p:sp>
      <p:sp>
        <p:nvSpPr>
          <p:cNvPr id="52" name="TextBox 51">
            <a:extLst>
              <a:ext uri="{FF2B5EF4-FFF2-40B4-BE49-F238E27FC236}">
                <a16:creationId xmlns:a16="http://schemas.microsoft.com/office/drawing/2014/main" id="{05AD9C82-B78A-2143-8D11-90EF0C28A229}"/>
              </a:ext>
            </a:extLst>
          </p:cNvPr>
          <p:cNvSpPr txBox="1"/>
          <p:nvPr/>
        </p:nvSpPr>
        <p:spPr>
          <a:xfrm>
            <a:off x="3441162" y="3276230"/>
            <a:ext cx="7293469" cy="646331"/>
          </a:xfrm>
          <a:prstGeom prst="rect">
            <a:avLst/>
          </a:prstGeom>
          <a:noFill/>
        </p:spPr>
        <p:txBody>
          <a:bodyPr wrap="square" rtlCol="0">
            <a:spAutoFit/>
          </a:bodyPr>
          <a:lstStyle/>
          <a:p>
            <a:r>
              <a:rPr lang="en-US" i="1" dirty="0"/>
              <a:t>Backward should update the multiplicity of the head of the edge it adds</a:t>
            </a:r>
          </a:p>
          <a:p>
            <a:r>
              <a:rPr lang="en-US" i="1" dirty="0"/>
              <a:t>In this example: Update the multiplicity of 8</a:t>
            </a:r>
          </a:p>
        </p:txBody>
      </p:sp>
      <p:sp>
        <p:nvSpPr>
          <p:cNvPr id="53" name="Down Arrow 52">
            <a:extLst>
              <a:ext uri="{FF2B5EF4-FFF2-40B4-BE49-F238E27FC236}">
                <a16:creationId xmlns:a16="http://schemas.microsoft.com/office/drawing/2014/main" id="{34B6F7C4-5008-E346-83C7-5846B3F16B1D}"/>
              </a:ext>
            </a:extLst>
          </p:cNvPr>
          <p:cNvSpPr/>
          <p:nvPr/>
        </p:nvSpPr>
        <p:spPr>
          <a:xfrm>
            <a:off x="6585857" y="2875278"/>
            <a:ext cx="370114" cy="388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E8AE3CF-65F1-D942-BED6-9AA931503E42}"/>
              </a:ext>
            </a:extLst>
          </p:cNvPr>
          <p:cNvSpPr txBox="1"/>
          <p:nvPr/>
        </p:nvSpPr>
        <p:spPr>
          <a:xfrm>
            <a:off x="3441161" y="4124698"/>
            <a:ext cx="7293469" cy="646331"/>
          </a:xfrm>
          <a:prstGeom prst="rect">
            <a:avLst/>
          </a:prstGeom>
          <a:noFill/>
        </p:spPr>
        <p:txBody>
          <a:bodyPr wrap="square" rtlCol="0">
            <a:spAutoFit/>
          </a:bodyPr>
          <a:lstStyle/>
          <a:p>
            <a:r>
              <a:rPr lang="en-US" i="1" dirty="0"/>
              <a:t>Backward should update the R</a:t>
            </a:r>
            <a:r>
              <a:rPr lang="en-US" i="1" baseline="-25000" dirty="0"/>
              <a:t>f</a:t>
            </a:r>
            <a:r>
              <a:rPr lang="en-US" i="1" dirty="0"/>
              <a:t> of the head of the edge it adds</a:t>
            </a:r>
          </a:p>
          <a:p>
            <a:r>
              <a:rPr lang="en-US" i="1" dirty="0"/>
              <a:t>In this example: Update R</a:t>
            </a:r>
            <a:r>
              <a:rPr lang="en-US" i="1" baseline="-25000" dirty="0"/>
              <a:t>f</a:t>
            </a:r>
            <a:r>
              <a:rPr lang="en-US" i="1" dirty="0"/>
              <a:t>(8)</a:t>
            </a:r>
          </a:p>
        </p:txBody>
      </p:sp>
      <p:sp>
        <p:nvSpPr>
          <p:cNvPr id="56" name="TextBox 55">
            <a:extLst>
              <a:ext uri="{FF2B5EF4-FFF2-40B4-BE49-F238E27FC236}">
                <a16:creationId xmlns:a16="http://schemas.microsoft.com/office/drawing/2014/main" id="{C6493861-8D59-A446-B5BD-9A307DDA22CB}"/>
              </a:ext>
            </a:extLst>
          </p:cNvPr>
          <p:cNvSpPr txBox="1"/>
          <p:nvPr/>
        </p:nvSpPr>
        <p:spPr>
          <a:xfrm>
            <a:off x="7239000" y="2891639"/>
            <a:ext cx="2019461" cy="369332"/>
          </a:xfrm>
          <a:prstGeom prst="rect">
            <a:avLst/>
          </a:prstGeom>
          <a:noFill/>
        </p:spPr>
        <p:txBody>
          <a:bodyPr wrap="square" rtlCol="0">
            <a:spAutoFit/>
          </a:bodyPr>
          <a:lstStyle/>
          <a:p>
            <a:r>
              <a:rPr lang="en-US" dirty="0"/>
              <a:t>Two implications</a:t>
            </a:r>
          </a:p>
        </p:txBody>
      </p:sp>
    </p:spTree>
    <p:extLst>
      <p:ext uri="{BB962C8B-B14F-4D97-AF65-F5344CB8AC3E}">
        <p14:creationId xmlns:p14="http://schemas.microsoft.com/office/powerpoint/2010/main" val="346871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8478470" cy="706523"/>
          </a:xfrm>
        </p:spPr>
        <p:txBody>
          <a:bodyPr/>
          <a:lstStyle/>
          <a:p>
            <a:r>
              <a:rPr lang="en-US" dirty="0"/>
              <a:t>Multiplicity Algorithm – Example 2</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18</a:t>
            </a:fld>
            <a:endParaRPr lang="en-US" dirty="0"/>
          </a:p>
        </p:txBody>
      </p:sp>
      <p:grpSp>
        <p:nvGrpSpPr>
          <p:cNvPr id="5" name="Group 4">
            <a:extLst>
              <a:ext uri="{FF2B5EF4-FFF2-40B4-BE49-F238E27FC236}">
                <a16:creationId xmlns:a16="http://schemas.microsoft.com/office/drawing/2014/main" id="{43817EF7-A6EC-DB4F-BC2E-366AB6FB5BE2}"/>
              </a:ext>
            </a:extLst>
          </p:cNvPr>
          <p:cNvGrpSpPr/>
          <p:nvPr/>
        </p:nvGrpSpPr>
        <p:grpSpPr>
          <a:xfrm>
            <a:off x="343199" y="1352715"/>
            <a:ext cx="1734804" cy="3392242"/>
            <a:chOff x="343199" y="1352715"/>
            <a:chExt cx="1734804" cy="3392242"/>
          </a:xfrm>
        </p:grpSpPr>
        <p:grpSp>
          <p:nvGrpSpPr>
            <p:cNvPr id="88" name="Group 87">
              <a:extLst>
                <a:ext uri="{FF2B5EF4-FFF2-40B4-BE49-F238E27FC236}">
                  <a16:creationId xmlns:a16="http://schemas.microsoft.com/office/drawing/2014/main" id="{54B4DE4F-CBC5-B14F-8C8D-3DCAF76983FF}"/>
                </a:ext>
              </a:extLst>
            </p:cNvPr>
            <p:cNvGrpSpPr/>
            <p:nvPr/>
          </p:nvGrpSpPr>
          <p:grpSpPr>
            <a:xfrm>
              <a:off x="379846" y="1352715"/>
              <a:ext cx="1698157" cy="1135106"/>
              <a:chOff x="379846" y="1352715"/>
              <a:chExt cx="1698157" cy="1135106"/>
            </a:xfrm>
          </p:grpSpPr>
          <p:sp>
            <p:nvSpPr>
              <p:cNvPr id="26" name="TextBox 25">
                <a:extLst>
                  <a:ext uri="{FF2B5EF4-FFF2-40B4-BE49-F238E27FC236}">
                    <a16:creationId xmlns:a16="http://schemas.microsoft.com/office/drawing/2014/main" id="{397D5376-2B02-6640-A9A7-DE52E9384616}"/>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906670" y="1352715"/>
                <a:ext cx="659613" cy="486923"/>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a:endCxn id="2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180-CCB9-6247-BB16-23F4E7EC16B3}"/>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3BCBB9-DC99-6449-82B4-3BBA7B98C87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49031A-B7C5-4543-B76E-91349AB6173F}"/>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A27D6B4-307D-F849-86FA-4B66754F55A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89" name="Group 88">
              <a:extLst>
                <a:ext uri="{FF2B5EF4-FFF2-40B4-BE49-F238E27FC236}">
                  <a16:creationId xmlns:a16="http://schemas.microsoft.com/office/drawing/2014/main" id="{CEC32B03-16A4-A141-BDB6-BCA68EAB8370}"/>
                </a:ext>
              </a:extLst>
            </p:cNvPr>
            <p:cNvGrpSpPr/>
            <p:nvPr/>
          </p:nvGrpSpPr>
          <p:grpSpPr>
            <a:xfrm>
              <a:off x="367128" y="2326781"/>
              <a:ext cx="1698157" cy="1135106"/>
              <a:chOff x="379846" y="1352715"/>
              <a:chExt cx="1698157" cy="1135106"/>
            </a:xfrm>
          </p:grpSpPr>
          <p:sp>
            <p:nvSpPr>
              <p:cNvPr id="90" name="TextBox 89">
                <a:extLst>
                  <a:ext uri="{FF2B5EF4-FFF2-40B4-BE49-F238E27FC236}">
                    <a16:creationId xmlns:a16="http://schemas.microsoft.com/office/drawing/2014/main" id="{7D90286A-F0D6-B54C-952A-1768FC4253CE}"/>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91" name="Group 90">
                <a:extLst>
                  <a:ext uri="{FF2B5EF4-FFF2-40B4-BE49-F238E27FC236}">
                    <a16:creationId xmlns:a16="http://schemas.microsoft.com/office/drawing/2014/main" id="{7AA1D0CF-0E9D-B340-AF06-267AFFC41506}"/>
                  </a:ext>
                </a:extLst>
              </p:cNvPr>
              <p:cNvGrpSpPr/>
              <p:nvPr/>
            </p:nvGrpSpPr>
            <p:grpSpPr>
              <a:xfrm>
                <a:off x="906670" y="1352715"/>
                <a:ext cx="659613" cy="486923"/>
                <a:chOff x="7035192" y="3966625"/>
                <a:chExt cx="507284" cy="532435"/>
              </a:xfrm>
            </p:grpSpPr>
            <p:sp>
              <p:nvSpPr>
                <p:cNvPr id="97" name="TextBox 96">
                  <a:extLst>
                    <a:ext uri="{FF2B5EF4-FFF2-40B4-BE49-F238E27FC236}">
                      <a16:creationId xmlns:a16="http://schemas.microsoft.com/office/drawing/2014/main" id="{F1B95FCB-B66C-AC46-9B14-565E1EB0A3FA}"/>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98" name="Decision 97">
                  <a:extLst>
                    <a:ext uri="{FF2B5EF4-FFF2-40B4-BE49-F238E27FC236}">
                      <a16:creationId xmlns:a16="http://schemas.microsoft.com/office/drawing/2014/main" id="{B465900F-D952-DF41-931A-530525658B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1ECC513E-7BB2-8C44-8A41-934D8FDCE4CC}"/>
                  </a:ext>
                </a:extLst>
              </p:cNvPr>
              <p:cNvCxnSpPr>
                <a:cxnSpLocks/>
                <a:endCxn id="9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12D59B-7E5B-094C-9482-17905281D8D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862BA76-A1D1-344E-BDF7-26D310607BC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17AE9C0-66C2-DB40-8659-33F8A69D572B}"/>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3B8A0D7-975A-0544-8646-A86AB21EE61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99" name="Group 98">
              <a:extLst>
                <a:ext uri="{FF2B5EF4-FFF2-40B4-BE49-F238E27FC236}">
                  <a16:creationId xmlns:a16="http://schemas.microsoft.com/office/drawing/2014/main" id="{F55EF821-B0CF-004E-98B5-67D50BAA50A4}"/>
                </a:ext>
              </a:extLst>
            </p:cNvPr>
            <p:cNvGrpSpPr/>
            <p:nvPr/>
          </p:nvGrpSpPr>
          <p:grpSpPr>
            <a:xfrm>
              <a:off x="343199" y="3267952"/>
              <a:ext cx="1698157" cy="1135106"/>
              <a:chOff x="379846" y="1352715"/>
              <a:chExt cx="1698157" cy="1135106"/>
            </a:xfrm>
          </p:grpSpPr>
          <p:sp>
            <p:nvSpPr>
              <p:cNvPr id="100" name="TextBox 99">
                <a:extLst>
                  <a:ext uri="{FF2B5EF4-FFF2-40B4-BE49-F238E27FC236}">
                    <a16:creationId xmlns:a16="http://schemas.microsoft.com/office/drawing/2014/main" id="{0735F7AC-1B28-294C-95F1-8D76523542D9}"/>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01" name="Group 100">
                <a:extLst>
                  <a:ext uri="{FF2B5EF4-FFF2-40B4-BE49-F238E27FC236}">
                    <a16:creationId xmlns:a16="http://schemas.microsoft.com/office/drawing/2014/main" id="{BC9F9355-9C66-9340-B312-E2D77B68DAD6}"/>
                  </a:ext>
                </a:extLst>
              </p:cNvPr>
              <p:cNvGrpSpPr/>
              <p:nvPr/>
            </p:nvGrpSpPr>
            <p:grpSpPr>
              <a:xfrm>
                <a:off x="906670" y="1352715"/>
                <a:ext cx="659613" cy="486923"/>
                <a:chOff x="7035192" y="3966625"/>
                <a:chExt cx="507284" cy="532435"/>
              </a:xfrm>
            </p:grpSpPr>
            <p:sp>
              <p:nvSpPr>
                <p:cNvPr id="107" name="TextBox 106">
                  <a:extLst>
                    <a:ext uri="{FF2B5EF4-FFF2-40B4-BE49-F238E27FC236}">
                      <a16:creationId xmlns:a16="http://schemas.microsoft.com/office/drawing/2014/main" id="{BB0053A4-71A0-9246-9AFA-6E991FA052E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08" name="Decision 107">
                  <a:extLst>
                    <a:ext uri="{FF2B5EF4-FFF2-40B4-BE49-F238E27FC236}">
                      <a16:creationId xmlns:a16="http://schemas.microsoft.com/office/drawing/2014/main" id="{F5746FF1-DD57-A649-9A0F-BDA3C64CFA60}"/>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B2991E19-A7E7-5041-A78E-AA20255DD017}"/>
                  </a:ext>
                </a:extLst>
              </p:cNvPr>
              <p:cNvCxnSpPr>
                <a:cxnSpLocks/>
                <a:endCxn id="10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F98B2BA-95E9-7846-9AE3-37BEFF8FFDB0}"/>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7768A4B-403A-4A44-907A-BC8CCBE71C5E}"/>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753435-C8F7-594C-A1D2-4628BDE8CC0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174C89C-0179-A44B-87FC-51A9DE7135C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09" name="TextBox 108">
              <a:extLst>
                <a:ext uri="{FF2B5EF4-FFF2-40B4-BE49-F238E27FC236}">
                  <a16:creationId xmlns:a16="http://schemas.microsoft.com/office/drawing/2014/main" id="{79CE0257-638F-8244-92D2-6A24CF76E3B0}"/>
                </a:ext>
              </a:extLst>
            </p:cNvPr>
            <p:cNvSpPr txBox="1"/>
            <p:nvPr/>
          </p:nvSpPr>
          <p:spPr>
            <a:xfrm>
              <a:off x="868823" y="4375625"/>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110" name="TextBox 109">
              <a:extLst>
                <a:ext uri="{FF2B5EF4-FFF2-40B4-BE49-F238E27FC236}">
                  <a16:creationId xmlns:a16="http://schemas.microsoft.com/office/drawing/2014/main" id="{D4A04AD8-2646-7A44-A22C-017E76283AB9}"/>
                </a:ext>
              </a:extLst>
            </p:cNvPr>
            <p:cNvSpPr txBox="1"/>
            <p:nvPr/>
          </p:nvSpPr>
          <p:spPr>
            <a:xfrm>
              <a:off x="644817" y="1525496"/>
              <a:ext cx="425668" cy="369332"/>
            </a:xfrm>
            <a:prstGeom prst="rect">
              <a:avLst/>
            </a:prstGeom>
            <a:noFill/>
          </p:spPr>
          <p:txBody>
            <a:bodyPr wrap="square" rtlCol="0">
              <a:spAutoFit/>
            </a:bodyPr>
            <a:lstStyle/>
            <a:p>
              <a:r>
                <a:rPr lang="en-US" dirty="0"/>
                <a:t>1</a:t>
              </a:r>
            </a:p>
          </p:txBody>
        </p:sp>
        <p:sp>
          <p:nvSpPr>
            <p:cNvPr id="111" name="TextBox 110">
              <a:extLst>
                <a:ext uri="{FF2B5EF4-FFF2-40B4-BE49-F238E27FC236}">
                  <a16:creationId xmlns:a16="http://schemas.microsoft.com/office/drawing/2014/main" id="{48615D79-CA74-CC48-8F41-79410E8AF38E}"/>
                </a:ext>
              </a:extLst>
            </p:cNvPr>
            <p:cNvSpPr txBox="1"/>
            <p:nvPr/>
          </p:nvSpPr>
          <p:spPr>
            <a:xfrm>
              <a:off x="1578114" y="1525496"/>
              <a:ext cx="425668" cy="369332"/>
            </a:xfrm>
            <a:prstGeom prst="rect">
              <a:avLst/>
            </a:prstGeom>
            <a:noFill/>
          </p:spPr>
          <p:txBody>
            <a:bodyPr wrap="square" rtlCol="0">
              <a:spAutoFit/>
            </a:bodyPr>
            <a:lstStyle/>
            <a:p>
              <a:r>
                <a:rPr lang="en-US" dirty="0"/>
                <a:t>0</a:t>
              </a:r>
            </a:p>
          </p:txBody>
        </p:sp>
        <p:sp>
          <p:nvSpPr>
            <p:cNvPr id="112" name="TextBox 111">
              <a:extLst>
                <a:ext uri="{FF2B5EF4-FFF2-40B4-BE49-F238E27FC236}">
                  <a16:creationId xmlns:a16="http://schemas.microsoft.com/office/drawing/2014/main" id="{BEEE40C1-2B45-8F4F-B1C5-31DFFBB7245A}"/>
                </a:ext>
              </a:extLst>
            </p:cNvPr>
            <p:cNvSpPr txBox="1"/>
            <p:nvPr/>
          </p:nvSpPr>
          <p:spPr>
            <a:xfrm>
              <a:off x="655989" y="2522251"/>
              <a:ext cx="425668" cy="369332"/>
            </a:xfrm>
            <a:prstGeom prst="rect">
              <a:avLst/>
            </a:prstGeom>
            <a:noFill/>
          </p:spPr>
          <p:txBody>
            <a:bodyPr wrap="square" rtlCol="0">
              <a:spAutoFit/>
            </a:bodyPr>
            <a:lstStyle/>
            <a:p>
              <a:r>
                <a:rPr lang="en-US" dirty="0"/>
                <a:t>1</a:t>
              </a:r>
            </a:p>
          </p:txBody>
        </p:sp>
        <p:sp>
          <p:nvSpPr>
            <p:cNvPr id="113" name="TextBox 112">
              <a:extLst>
                <a:ext uri="{FF2B5EF4-FFF2-40B4-BE49-F238E27FC236}">
                  <a16:creationId xmlns:a16="http://schemas.microsoft.com/office/drawing/2014/main" id="{2D31B78D-4286-AE4F-96EE-C5869AE3AD1F}"/>
                </a:ext>
              </a:extLst>
            </p:cNvPr>
            <p:cNvSpPr txBox="1"/>
            <p:nvPr/>
          </p:nvSpPr>
          <p:spPr>
            <a:xfrm>
              <a:off x="1550918" y="2496412"/>
              <a:ext cx="425668" cy="369332"/>
            </a:xfrm>
            <a:prstGeom prst="rect">
              <a:avLst/>
            </a:prstGeom>
            <a:noFill/>
          </p:spPr>
          <p:txBody>
            <a:bodyPr wrap="square" rtlCol="0">
              <a:spAutoFit/>
            </a:bodyPr>
            <a:lstStyle/>
            <a:p>
              <a:r>
                <a:rPr lang="en-US" dirty="0"/>
                <a:t>0</a:t>
              </a:r>
            </a:p>
          </p:txBody>
        </p:sp>
        <p:sp>
          <p:nvSpPr>
            <p:cNvPr id="114" name="TextBox 113">
              <a:extLst>
                <a:ext uri="{FF2B5EF4-FFF2-40B4-BE49-F238E27FC236}">
                  <a16:creationId xmlns:a16="http://schemas.microsoft.com/office/drawing/2014/main" id="{E95FC868-5BEA-BD49-89F6-09C2DF245A9B}"/>
                </a:ext>
              </a:extLst>
            </p:cNvPr>
            <p:cNvSpPr txBox="1"/>
            <p:nvPr/>
          </p:nvSpPr>
          <p:spPr>
            <a:xfrm>
              <a:off x="560497" y="3424305"/>
              <a:ext cx="425668" cy="369332"/>
            </a:xfrm>
            <a:prstGeom prst="rect">
              <a:avLst/>
            </a:prstGeom>
            <a:noFill/>
          </p:spPr>
          <p:txBody>
            <a:bodyPr wrap="square" rtlCol="0">
              <a:spAutoFit/>
            </a:bodyPr>
            <a:lstStyle/>
            <a:p>
              <a:r>
                <a:rPr lang="en-US" dirty="0"/>
                <a:t>1</a:t>
              </a:r>
            </a:p>
          </p:txBody>
        </p:sp>
        <p:sp>
          <p:nvSpPr>
            <p:cNvPr id="115" name="TextBox 114">
              <a:extLst>
                <a:ext uri="{FF2B5EF4-FFF2-40B4-BE49-F238E27FC236}">
                  <a16:creationId xmlns:a16="http://schemas.microsoft.com/office/drawing/2014/main" id="{A4434673-B283-C747-ACA9-499D161F78E4}"/>
                </a:ext>
              </a:extLst>
            </p:cNvPr>
            <p:cNvSpPr txBox="1"/>
            <p:nvPr/>
          </p:nvSpPr>
          <p:spPr>
            <a:xfrm>
              <a:off x="1550918" y="3449098"/>
              <a:ext cx="425668" cy="369332"/>
            </a:xfrm>
            <a:prstGeom prst="rect">
              <a:avLst/>
            </a:prstGeom>
            <a:noFill/>
          </p:spPr>
          <p:txBody>
            <a:bodyPr wrap="square" rtlCol="0">
              <a:spAutoFit/>
            </a:bodyPr>
            <a:lstStyle/>
            <a:p>
              <a:r>
                <a:rPr lang="en-US" dirty="0"/>
                <a:t>0</a:t>
              </a:r>
            </a:p>
          </p:txBody>
        </p:sp>
      </p:grpSp>
      <p:sp>
        <p:nvSpPr>
          <p:cNvPr id="46" name="TextBox 45">
            <a:extLst>
              <a:ext uri="{FF2B5EF4-FFF2-40B4-BE49-F238E27FC236}">
                <a16:creationId xmlns:a16="http://schemas.microsoft.com/office/drawing/2014/main" id="{72FF2332-9267-8D45-A5B9-D2DD445B5EEE}"/>
              </a:ext>
            </a:extLst>
          </p:cNvPr>
          <p:cNvSpPr txBox="1"/>
          <p:nvPr/>
        </p:nvSpPr>
        <p:spPr>
          <a:xfrm>
            <a:off x="2356008" y="1164983"/>
            <a:ext cx="2085363" cy="369332"/>
          </a:xfrm>
          <a:prstGeom prst="rect">
            <a:avLst/>
          </a:prstGeom>
          <a:noFill/>
        </p:spPr>
        <p:txBody>
          <a:bodyPr wrap="square" rtlCol="0">
            <a:spAutoFit/>
          </a:bodyPr>
          <a:lstStyle/>
          <a:p>
            <a:r>
              <a:rPr lang="en-US" dirty="0"/>
              <a:t>F1</a:t>
            </a:r>
            <a:r>
              <a:rPr lang="en-US" dirty="0">
                <a:latin typeface="+mj-lt"/>
              </a:rPr>
              <a:t>:   Path = A, X1, B</a:t>
            </a:r>
          </a:p>
        </p:txBody>
      </p:sp>
      <p:sp>
        <p:nvSpPr>
          <p:cNvPr id="48" name="TextBox 47">
            <a:extLst>
              <a:ext uri="{FF2B5EF4-FFF2-40B4-BE49-F238E27FC236}">
                <a16:creationId xmlns:a16="http://schemas.microsoft.com/office/drawing/2014/main" id="{3C59B8E4-EDC7-8343-A7DF-40BE9F3EF3DF}"/>
              </a:ext>
            </a:extLst>
          </p:cNvPr>
          <p:cNvSpPr txBox="1"/>
          <p:nvPr/>
        </p:nvSpPr>
        <p:spPr>
          <a:xfrm>
            <a:off x="2356009" y="1770094"/>
            <a:ext cx="1954734" cy="369332"/>
          </a:xfrm>
          <a:prstGeom prst="rect">
            <a:avLst/>
          </a:prstGeom>
          <a:noFill/>
        </p:spPr>
        <p:txBody>
          <a:bodyPr wrap="square" rtlCol="0">
            <a:spAutoFit/>
          </a:bodyPr>
          <a:lstStyle/>
          <a:p>
            <a:r>
              <a:rPr lang="en-US" dirty="0"/>
              <a:t>B1</a:t>
            </a:r>
            <a:r>
              <a:rPr lang="en-US" dirty="0">
                <a:latin typeface="+mj-lt"/>
              </a:rPr>
              <a:t>: Path = A, X2</a:t>
            </a:r>
          </a:p>
        </p:txBody>
      </p:sp>
      <p:sp>
        <p:nvSpPr>
          <p:cNvPr id="50" name="Rectangle 49">
            <a:extLst>
              <a:ext uri="{FF2B5EF4-FFF2-40B4-BE49-F238E27FC236}">
                <a16:creationId xmlns:a16="http://schemas.microsoft.com/office/drawing/2014/main" id="{F9AF0EBD-E59B-9049-9FA8-2C9D102814E6}"/>
              </a:ext>
            </a:extLst>
          </p:cNvPr>
          <p:cNvSpPr/>
          <p:nvPr/>
        </p:nvSpPr>
        <p:spPr>
          <a:xfrm>
            <a:off x="2356008" y="2375205"/>
            <a:ext cx="2536935" cy="369332"/>
          </a:xfrm>
          <a:prstGeom prst="rect">
            <a:avLst/>
          </a:prstGeom>
        </p:spPr>
        <p:txBody>
          <a:bodyPr wrap="square">
            <a:spAutoFit/>
          </a:bodyPr>
          <a:lstStyle/>
          <a:p>
            <a:r>
              <a:rPr lang="en-US" dirty="0"/>
              <a:t>F2</a:t>
            </a:r>
            <a:r>
              <a:rPr lang="en-US" dirty="0">
                <a:latin typeface="+mj-lt"/>
              </a:rPr>
              <a:t>: Path = A, X2, B, Y1, C </a:t>
            </a:r>
          </a:p>
        </p:txBody>
      </p:sp>
      <p:sp>
        <p:nvSpPr>
          <p:cNvPr id="52" name="TextBox 51">
            <a:extLst>
              <a:ext uri="{FF2B5EF4-FFF2-40B4-BE49-F238E27FC236}">
                <a16:creationId xmlns:a16="http://schemas.microsoft.com/office/drawing/2014/main" id="{FB3F63CB-A69D-9248-A5A6-F8F914DB1EF1}"/>
              </a:ext>
            </a:extLst>
          </p:cNvPr>
          <p:cNvSpPr txBox="1"/>
          <p:nvPr/>
        </p:nvSpPr>
        <p:spPr>
          <a:xfrm>
            <a:off x="2356008" y="2980316"/>
            <a:ext cx="2304203" cy="369332"/>
          </a:xfrm>
          <a:prstGeom prst="rect">
            <a:avLst/>
          </a:prstGeom>
          <a:noFill/>
        </p:spPr>
        <p:txBody>
          <a:bodyPr wrap="square" rtlCol="0">
            <a:spAutoFit/>
          </a:bodyPr>
          <a:lstStyle/>
          <a:p>
            <a:r>
              <a:rPr lang="en-US" dirty="0"/>
              <a:t>B2</a:t>
            </a:r>
            <a:r>
              <a:rPr lang="en-US" dirty="0">
                <a:latin typeface="+mj-lt"/>
              </a:rPr>
              <a:t>: Path =  A, X2, B, Y2  </a:t>
            </a:r>
          </a:p>
        </p:txBody>
      </p:sp>
      <p:sp>
        <p:nvSpPr>
          <p:cNvPr id="54" name="Rectangle 53">
            <a:extLst>
              <a:ext uri="{FF2B5EF4-FFF2-40B4-BE49-F238E27FC236}">
                <a16:creationId xmlns:a16="http://schemas.microsoft.com/office/drawing/2014/main" id="{98F943DB-EBEA-AB4A-8AD9-07B62227512A}"/>
              </a:ext>
            </a:extLst>
          </p:cNvPr>
          <p:cNvSpPr/>
          <p:nvPr/>
        </p:nvSpPr>
        <p:spPr>
          <a:xfrm>
            <a:off x="2356008" y="3532854"/>
            <a:ext cx="3020187" cy="369332"/>
          </a:xfrm>
          <a:prstGeom prst="rect">
            <a:avLst/>
          </a:prstGeom>
        </p:spPr>
        <p:txBody>
          <a:bodyPr wrap="square">
            <a:spAutoFit/>
          </a:bodyPr>
          <a:lstStyle/>
          <a:p>
            <a:r>
              <a:rPr lang="en-US" dirty="0"/>
              <a:t>F3</a:t>
            </a:r>
            <a:r>
              <a:rPr lang="en-US" dirty="0">
                <a:latin typeface="+mj-lt"/>
              </a:rPr>
              <a:t>: Path = A, X2, B, Y2, C, Z1, D </a:t>
            </a:r>
          </a:p>
        </p:txBody>
      </p:sp>
      <p:sp>
        <p:nvSpPr>
          <p:cNvPr id="124" name="TextBox 123">
            <a:extLst>
              <a:ext uri="{FF2B5EF4-FFF2-40B4-BE49-F238E27FC236}">
                <a16:creationId xmlns:a16="http://schemas.microsoft.com/office/drawing/2014/main" id="{DBDE8597-0387-C647-B716-DD12DB309E0E}"/>
              </a:ext>
            </a:extLst>
          </p:cNvPr>
          <p:cNvSpPr txBox="1"/>
          <p:nvPr/>
        </p:nvSpPr>
        <p:spPr>
          <a:xfrm>
            <a:off x="2356007" y="4190538"/>
            <a:ext cx="2867971" cy="369332"/>
          </a:xfrm>
          <a:prstGeom prst="rect">
            <a:avLst/>
          </a:prstGeom>
          <a:noFill/>
        </p:spPr>
        <p:txBody>
          <a:bodyPr wrap="square" rtlCol="0">
            <a:spAutoFit/>
          </a:bodyPr>
          <a:lstStyle/>
          <a:p>
            <a:r>
              <a:rPr lang="en-US" b="1" dirty="0">
                <a:latin typeface="+mj-lt"/>
              </a:rPr>
              <a:t>B3</a:t>
            </a:r>
            <a:r>
              <a:rPr lang="en-US" dirty="0">
                <a:latin typeface="+mj-lt"/>
              </a:rPr>
              <a:t>: Path = A, X2, B, Y2, C, Z2,   </a:t>
            </a:r>
          </a:p>
        </p:txBody>
      </p:sp>
      <p:sp>
        <p:nvSpPr>
          <p:cNvPr id="127" name="Rectangle 126">
            <a:extLst>
              <a:ext uri="{FF2B5EF4-FFF2-40B4-BE49-F238E27FC236}">
                <a16:creationId xmlns:a16="http://schemas.microsoft.com/office/drawing/2014/main" id="{9D8C3C35-619A-184C-BEB1-9FD7B98E5BAD}"/>
              </a:ext>
            </a:extLst>
          </p:cNvPr>
          <p:cNvSpPr/>
          <p:nvPr/>
        </p:nvSpPr>
        <p:spPr>
          <a:xfrm>
            <a:off x="2356008" y="4795651"/>
            <a:ext cx="3020187" cy="369332"/>
          </a:xfrm>
          <a:prstGeom prst="rect">
            <a:avLst/>
          </a:prstGeom>
        </p:spPr>
        <p:txBody>
          <a:bodyPr wrap="square">
            <a:spAutoFit/>
          </a:bodyPr>
          <a:lstStyle/>
          <a:p>
            <a:r>
              <a:rPr lang="en-US" dirty="0"/>
              <a:t>F4</a:t>
            </a:r>
            <a:r>
              <a:rPr lang="en-US" dirty="0">
                <a:latin typeface="+mj-lt"/>
              </a:rPr>
              <a:t>: Path: A, X2, B, Y2, C, Z2, D</a:t>
            </a:r>
          </a:p>
        </p:txBody>
      </p:sp>
      <p:sp>
        <p:nvSpPr>
          <p:cNvPr id="7" name="TextBox 6">
            <a:extLst>
              <a:ext uri="{FF2B5EF4-FFF2-40B4-BE49-F238E27FC236}">
                <a16:creationId xmlns:a16="http://schemas.microsoft.com/office/drawing/2014/main" id="{68463D70-EACC-C041-9CED-CD4E9B5D4044}"/>
              </a:ext>
            </a:extLst>
          </p:cNvPr>
          <p:cNvSpPr txBox="1"/>
          <p:nvPr/>
        </p:nvSpPr>
        <p:spPr>
          <a:xfrm>
            <a:off x="5580362" y="1164983"/>
            <a:ext cx="414552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1, R</a:t>
            </a:r>
            <a:r>
              <a:rPr lang="en-US" baseline="-25000" dirty="0">
                <a:latin typeface="+mj-lt"/>
              </a:rPr>
              <a:t>f</a:t>
            </a:r>
            <a:r>
              <a:rPr lang="en-US" dirty="0">
                <a:latin typeface="+mj-lt"/>
              </a:rPr>
              <a:t>(B) = 1, M(B) = 1 </a:t>
            </a:r>
          </a:p>
        </p:txBody>
      </p:sp>
      <p:sp>
        <p:nvSpPr>
          <p:cNvPr id="151" name="TextBox 150">
            <a:extLst>
              <a:ext uri="{FF2B5EF4-FFF2-40B4-BE49-F238E27FC236}">
                <a16:creationId xmlns:a16="http://schemas.microsoft.com/office/drawing/2014/main" id="{75D80CDA-019A-BA44-9ECC-27C0824985B3}"/>
              </a:ext>
            </a:extLst>
          </p:cNvPr>
          <p:cNvSpPr txBox="1"/>
          <p:nvPr/>
        </p:nvSpPr>
        <p:spPr>
          <a:xfrm>
            <a:off x="5580362" y="1770094"/>
            <a:ext cx="414552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0, R</a:t>
            </a:r>
            <a:r>
              <a:rPr lang="en-US" baseline="-25000" dirty="0">
                <a:latin typeface="+mj-lt"/>
              </a:rPr>
              <a:t>f</a:t>
            </a:r>
            <a:r>
              <a:rPr lang="en-US" dirty="0">
                <a:latin typeface="+mj-lt"/>
              </a:rPr>
              <a:t>(B) = 1 </a:t>
            </a:r>
          </a:p>
        </p:txBody>
      </p:sp>
      <p:sp>
        <p:nvSpPr>
          <p:cNvPr id="152" name="TextBox 151">
            <a:extLst>
              <a:ext uri="{FF2B5EF4-FFF2-40B4-BE49-F238E27FC236}">
                <a16:creationId xmlns:a16="http://schemas.microsoft.com/office/drawing/2014/main" id="{9392E714-261F-7947-9D74-84F11D82151E}"/>
              </a:ext>
            </a:extLst>
          </p:cNvPr>
          <p:cNvSpPr txBox="1"/>
          <p:nvPr/>
        </p:nvSpPr>
        <p:spPr>
          <a:xfrm>
            <a:off x="5580362" y="2375205"/>
            <a:ext cx="5393156"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(B) = 1, R</a:t>
            </a:r>
            <a:r>
              <a:rPr lang="en-US" baseline="-25000" dirty="0">
                <a:latin typeface="+mj-lt"/>
              </a:rPr>
              <a:t>f</a:t>
            </a:r>
            <a:r>
              <a:rPr lang="en-US" dirty="0">
                <a:latin typeface="+mj-lt"/>
              </a:rPr>
              <a:t>(B) = 0, R</a:t>
            </a:r>
            <a:r>
              <a:rPr lang="en-US" baseline="-25000" dirty="0">
                <a:latin typeface="+mj-lt"/>
              </a:rPr>
              <a:t>f</a:t>
            </a:r>
            <a:r>
              <a:rPr lang="en-US" dirty="0">
                <a:latin typeface="+mj-lt"/>
              </a:rPr>
              <a:t>(C) = 1, M(B) = 2, M(C) = 2 </a:t>
            </a:r>
          </a:p>
        </p:txBody>
      </p:sp>
      <p:sp>
        <p:nvSpPr>
          <p:cNvPr id="153" name="TextBox 152">
            <a:extLst>
              <a:ext uri="{FF2B5EF4-FFF2-40B4-BE49-F238E27FC236}">
                <a16:creationId xmlns:a16="http://schemas.microsoft.com/office/drawing/2014/main" id="{8CD0852C-AA1B-924A-B291-B68D7CE58465}"/>
              </a:ext>
            </a:extLst>
          </p:cNvPr>
          <p:cNvSpPr txBox="1"/>
          <p:nvPr/>
        </p:nvSpPr>
        <p:spPr>
          <a:xfrm>
            <a:off x="5580362" y="2980316"/>
            <a:ext cx="350498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(B) = 0, R</a:t>
            </a:r>
            <a:r>
              <a:rPr lang="en-US" baseline="-25000" dirty="0">
                <a:latin typeface="+mj-lt"/>
              </a:rPr>
              <a:t>f</a:t>
            </a:r>
            <a:r>
              <a:rPr lang="en-US" dirty="0">
                <a:latin typeface="+mj-lt"/>
              </a:rPr>
              <a:t>(B) = 1, R</a:t>
            </a:r>
            <a:r>
              <a:rPr lang="en-US" baseline="-25000" dirty="0">
                <a:latin typeface="+mj-lt"/>
              </a:rPr>
              <a:t>f</a:t>
            </a:r>
            <a:r>
              <a:rPr lang="en-US" dirty="0">
                <a:latin typeface="+mj-lt"/>
              </a:rPr>
              <a:t>(C) = 0 </a:t>
            </a:r>
          </a:p>
        </p:txBody>
      </p:sp>
      <p:sp>
        <p:nvSpPr>
          <p:cNvPr id="154" name="TextBox 153">
            <a:extLst>
              <a:ext uri="{FF2B5EF4-FFF2-40B4-BE49-F238E27FC236}">
                <a16:creationId xmlns:a16="http://schemas.microsoft.com/office/drawing/2014/main" id="{5F8AD28A-023A-8449-982B-01FB6F954CDA}"/>
              </a:ext>
            </a:extLst>
          </p:cNvPr>
          <p:cNvSpPr txBox="1"/>
          <p:nvPr/>
        </p:nvSpPr>
        <p:spPr>
          <a:xfrm>
            <a:off x="5580362" y="3532854"/>
            <a:ext cx="640184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1, R</a:t>
            </a:r>
            <a:r>
              <a:rPr lang="en-US" baseline="-25000" dirty="0">
                <a:latin typeface="+mj-lt"/>
              </a:rPr>
              <a:t>f</a:t>
            </a:r>
            <a:r>
              <a:rPr lang="en-US" dirty="0">
                <a:latin typeface="+mj-lt"/>
              </a:rPr>
              <a:t>(B) = 0, R</a:t>
            </a:r>
            <a:r>
              <a:rPr lang="en-US" baseline="-25000" dirty="0">
                <a:latin typeface="+mj-lt"/>
              </a:rPr>
              <a:t>f</a:t>
            </a:r>
            <a:r>
              <a:rPr lang="en-US" dirty="0">
                <a:latin typeface="+mj-lt"/>
              </a:rPr>
              <a:t>(C) = 0, R</a:t>
            </a:r>
            <a:r>
              <a:rPr lang="en-US" baseline="-25000" dirty="0">
                <a:latin typeface="+mj-lt"/>
              </a:rPr>
              <a:t>f</a:t>
            </a:r>
            <a:r>
              <a:rPr lang="en-US" dirty="0">
                <a:latin typeface="+mj-lt"/>
              </a:rPr>
              <a:t>(D) = 1, M(B) = 2, M(C) = 4, M(D) = 4 </a:t>
            </a:r>
          </a:p>
        </p:txBody>
      </p:sp>
      <p:sp>
        <p:nvSpPr>
          <p:cNvPr id="155" name="TextBox 154">
            <a:extLst>
              <a:ext uri="{FF2B5EF4-FFF2-40B4-BE49-F238E27FC236}">
                <a16:creationId xmlns:a16="http://schemas.microsoft.com/office/drawing/2014/main" id="{24EB8B75-CF12-6740-B4E4-82B2A44B2540}"/>
              </a:ext>
            </a:extLst>
          </p:cNvPr>
          <p:cNvSpPr txBox="1"/>
          <p:nvPr/>
        </p:nvSpPr>
        <p:spPr>
          <a:xfrm>
            <a:off x="5580362" y="4190538"/>
            <a:ext cx="640184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0, R</a:t>
            </a:r>
            <a:r>
              <a:rPr lang="en-US" baseline="-25000" dirty="0">
                <a:latin typeface="+mj-lt"/>
              </a:rPr>
              <a:t>f</a:t>
            </a:r>
            <a:r>
              <a:rPr lang="en-US" dirty="0">
                <a:latin typeface="+mj-lt"/>
              </a:rPr>
              <a:t>(B) = 0, R</a:t>
            </a:r>
            <a:r>
              <a:rPr lang="en-US" baseline="-25000" dirty="0">
                <a:latin typeface="+mj-lt"/>
              </a:rPr>
              <a:t>f</a:t>
            </a:r>
            <a:r>
              <a:rPr lang="en-US" dirty="0">
                <a:latin typeface="+mj-lt"/>
              </a:rPr>
              <a:t>(C) = 0, R</a:t>
            </a:r>
            <a:r>
              <a:rPr lang="en-US" baseline="-25000" dirty="0">
                <a:latin typeface="+mj-lt"/>
              </a:rPr>
              <a:t>f</a:t>
            </a:r>
            <a:r>
              <a:rPr lang="en-US" dirty="0">
                <a:latin typeface="+mj-lt"/>
              </a:rPr>
              <a:t>(D) = 1, M(B) = 2, M(C) = 4, M(D) = 4 </a:t>
            </a:r>
          </a:p>
        </p:txBody>
      </p:sp>
      <p:sp>
        <p:nvSpPr>
          <p:cNvPr id="156" name="TextBox 155">
            <a:extLst>
              <a:ext uri="{FF2B5EF4-FFF2-40B4-BE49-F238E27FC236}">
                <a16:creationId xmlns:a16="http://schemas.microsoft.com/office/drawing/2014/main" id="{5266D902-4D17-E544-AF5A-FA1542D5374B}"/>
              </a:ext>
            </a:extLst>
          </p:cNvPr>
          <p:cNvSpPr txBox="1"/>
          <p:nvPr/>
        </p:nvSpPr>
        <p:spPr>
          <a:xfrm>
            <a:off x="5580362" y="4795651"/>
            <a:ext cx="640184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0, R</a:t>
            </a:r>
            <a:r>
              <a:rPr lang="en-US" baseline="-25000" dirty="0">
                <a:latin typeface="+mj-lt"/>
              </a:rPr>
              <a:t>f</a:t>
            </a:r>
            <a:r>
              <a:rPr lang="en-US" dirty="0">
                <a:latin typeface="+mj-lt"/>
              </a:rPr>
              <a:t>(B) = 0, R</a:t>
            </a:r>
            <a:r>
              <a:rPr lang="en-US" baseline="-25000" dirty="0">
                <a:latin typeface="+mj-lt"/>
              </a:rPr>
              <a:t>f</a:t>
            </a:r>
            <a:r>
              <a:rPr lang="en-US" dirty="0">
                <a:latin typeface="+mj-lt"/>
              </a:rPr>
              <a:t>(C) = 0, R</a:t>
            </a:r>
            <a:r>
              <a:rPr lang="en-US" baseline="-25000" dirty="0">
                <a:latin typeface="+mj-lt"/>
              </a:rPr>
              <a:t>f</a:t>
            </a:r>
            <a:r>
              <a:rPr lang="en-US" dirty="0">
                <a:latin typeface="+mj-lt"/>
              </a:rPr>
              <a:t>(D) = 0, M(B) = 2, M(C) = 4, M(D) = 8 </a:t>
            </a:r>
          </a:p>
        </p:txBody>
      </p:sp>
      <p:sp>
        <p:nvSpPr>
          <p:cNvPr id="157" name="TextBox 156">
            <a:extLst>
              <a:ext uri="{FF2B5EF4-FFF2-40B4-BE49-F238E27FC236}">
                <a16:creationId xmlns:a16="http://schemas.microsoft.com/office/drawing/2014/main" id="{7DF94F30-FE7C-D741-BA21-304E05E28238}"/>
              </a:ext>
            </a:extLst>
          </p:cNvPr>
          <p:cNvSpPr txBox="1"/>
          <p:nvPr/>
        </p:nvSpPr>
        <p:spPr>
          <a:xfrm>
            <a:off x="2332567" y="5400762"/>
            <a:ext cx="3011639" cy="369332"/>
          </a:xfrm>
          <a:prstGeom prst="rect">
            <a:avLst/>
          </a:prstGeom>
          <a:noFill/>
        </p:spPr>
        <p:txBody>
          <a:bodyPr wrap="square" rtlCol="0">
            <a:spAutoFit/>
          </a:bodyPr>
          <a:lstStyle/>
          <a:p>
            <a:r>
              <a:rPr lang="en-US" b="1" dirty="0">
                <a:latin typeface="+mj-lt"/>
              </a:rPr>
              <a:t>B4</a:t>
            </a:r>
            <a:r>
              <a:rPr lang="en-US" dirty="0">
                <a:latin typeface="+mj-lt"/>
              </a:rPr>
              <a:t>: Path = Empty, Termination  </a:t>
            </a:r>
          </a:p>
        </p:txBody>
      </p:sp>
    </p:spTree>
    <p:extLst>
      <p:ext uri="{BB962C8B-B14F-4D97-AF65-F5344CB8AC3E}">
        <p14:creationId xmlns:p14="http://schemas.microsoft.com/office/powerpoint/2010/main" val="47528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2" grpId="0"/>
      <p:bldP spid="54" grpId="0"/>
      <p:bldP spid="124" grpId="0"/>
      <p:bldP spid="127" grpId="0"/>
      <p:bldP spid="151" grpId="0"/>
      <p:bldP spid="152" grpId="0"/>
      <p:bldP spid="153" grpId="0"/>
      <p:bldP spid="154" grpId="0"/>
      <p:bldP spid="155" grpId="0"/>
      <p:bldP spid="156" grpId="0"/>
      <p:bldP spid="1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8478470" cy="706523"/>
          </a:xfrm>
        </p:spPr>
        <p:txBody>
          <a:bodyPr/>
          <a:lstStyle/>
          <a:p>
            <a:r>
              <a:rPr lang="en-US" dirty="0"/>
              <a:t>Multiplicity Algorithm – Example 3</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19</a:t>
            </a:fld>
            <a:endParaRPr lang="en-US" dirty="0"/>
          </a:p>
        </p:txBody>
      </p:sp>
      <p:sp>
        <p:nvSpPr>
          <p:cNvPr id="46" name="TextBox 45">
            <a:extLst>
              <a:ext uri="{FF2B5EF4-FFF2-40B4-BE49-F238E27FC236}">
                <a16:creationId xmlns:a16="http://schemas.microsoft.com/office/drawing/2014/main" id="{72FF2332-9267-8D45-A5B9-D2DD445B5EEE}"/>
              </a:ext>
            </a:extLst>
          </p:cNvPr>
          <p:cNvSpPr txBox="1"/>
          <p:nvPr/>
        </p:nvSpPr>
        <p:spPr>
          <a:xfrm>
            <a:off x="2377777" y="875416"/>
            <a:ext cx="2085363" cy="369332"/>
          </a:xfrm>
          <a:prstGeom prst="rect">
            <a:avLst/>
          </a:prstGeom>
          <a:noFill/>
        </p:spPr>
        <p:txBody>
          <a:bodyPr wrap="square" rtlCol="0">
            <a:spAutoFit/>
          </a:bodyPr>
          <a:lstStyle/>
          <a:p>
            <a:r>
              <a:rPr lang="en-US" dirty="0"/>
              <a:t>F1</a:t>
            </a:r>
            <a:r>
              <a:rPr lang="en-US" dirty="0">
                <a:latin typeface="+mj-lt"/>
              </a:rPr>
              <a:t>: Path = A, B, X</a:t>
            </a:r>
          </a:p>
        </p:txBody>
      </p:sp>
      <p:sp>
        <p:nvSpPr>
          <p:cNvPr id="48" name="TextBox 47">
            <a:extLst>
              <a:ext uri="{FF2B5EF4-FFF2-40B4-BE49-F238E27FC236}">
                <a16:creationId xmlns:a16="http://schemas.microsoft.com/office/drawing/2014/main" id="{3C59B8E4-EDC7-8343-A7DF-40BE9F3EF3DF}"/>
              </a:ext>
            </a:extLst>
          </p:cNvPr>
          <p:cNvSpPr txBox="1"/>
          <p:nvPr/>
        </p:nvSpPr>
        <p:spPr>
          <a:xfrm>
            <a:off x="2377778" y="1480527"/>
            <a:ext cx="1954734" cy="369332"/>
          </a:xfrm>
          <a:prstGeom prst="rect">
            <a:avLst/>
          </a:prstGeom>
          <a:noFill/>
        </p:spPr>
        <p:txBody>
          <a:bodyPr wrap="square" rtlCol="0">
            <a:spAutoFit/>
          </a:bodyPr>
          <a:lstStyle/>
          <a:p>
            <a:r>
              <a:rPr lang="en-US" dirty="0"/>
              <a:t>B1</a:t>
            </a:r>
            <a:r>
              <a:rPr lang="en-US" dirty="0">
                <a:latin typeface="+mj-lt"/>
              </a:rPr>
              <a:t>: Path = A, B, D</a:t>
            </a:r>
          </a:p>
        </p:txBody>
      </p:sp>
      <p:sp>
        <p:nvSpPr>
          <p:cNvPr id="50" name="Rectangle 49">
            <a:extLst>
              <a:ext uri="{FF2B5EF4-FFF2-40B4-BE49-F238E27FC236}">
                <a16:creationId xmlns:a16="http://schemas.microsoft.com/office/drawing/2014/main" id="{F9AF0EBD-E59B-9049-9FA8-2C9D102814E6}"/>
              </a:ext>
            </a:extLst>
          </p:cNvPr>
          <p:cNvSpPr/>
          <p:nvPr/>
        </p:nvSpPr>
        <p:spPr>
          <a:xfrm>
            <a:off x="2377777" y="2085638"/>
            <a:ext cx="1902661" cy="369332"/>
          </a:xfrm>
          <a:prstGeom prst="rect">
            <a:avLst/>
          </a:prstGeom>
        </p:spPr>
        <p:txBody>
          <a:bodyPr wrap="square">
            <a:spAutoFit/>
          </a:bodyPr>
          <a:lstStyle/>
          <a:p>
            <a:r>
              <a:rPr lang="en-US" dirty="0"/>
              <a:t>F2</a:t>
            </a:r>
            <a:r>
              <a:rPr lang="en-US" dirty="0">
                <a:latin typeface="+mj-lt"/>
              </a:rPr>
              <a:t>: Path = A, B, D </a:t>
            </a:r>
          </a:p>
        </p:txBody>
      </p:sp>
      <p:sp>
        <p:nvSpPr>
          <p:cNvPr id="52" name="TextBox 51">
            <a:extLst>
              <a:ext uri="{FF2B5EF4-FFF2-40B4-BE49-F238E27FC236}">
                <a16:creationId xmlns:a16="http://schemas.microsoft.com/office/drawing/2014/main" id="{FB3F63CB-A69D-9248-A5A6-F8F914DB1EF1}"/>
              </a:ext>
            </a:extLst>
          </p:cNvPr>
          <p:cNvSpPr txBox="1"/>
          <p:nvPr/>
        </p:nvSpPr>
        <p:spPr>
          <a:xfrm>
            <a:off x="2377778" y="2690749"/>
            <a:ext cx="1861944" cy="369332"/>
          </a:xfrm>
          <a:prstGeom prst="rect">
            <a:avLst/>
          </a:prstGeom>
          <a:noFill/>
        </p:spPr>
        <p:txBody>
          <a:bodyPr wrap="square" rtlCol="0">
            <a:spAutoFit/>
          </a:bodyPr>
          <a:lstStyle/>
          <a:p>
            <a:r>
              <a:rPr lang="en-US" dirty="0"/>
              <a:t>B2</a:t>
            </a:r>
            <a:r>
              <a:rPr lang="en-US" dirty="0">
                <a:latin typeface="+mj-lt"/>
              </a:rPr>
              <a:t>: Path =  A, C   </a:t>
            </a:r>
          </a:p>
        </p:txBody>
      </p:sp>
      <p:sp>
        <p:nvSpPr>
          <p:cNvPr id="54" name="Rectangle 53">
            <a:extLst>
              <a:ext uri="{FF2B5EF4-FFF2-40B4-BE49-F238E27FC236}">
                <a16:creationId xmlns:a16="http://schemas.microsoft.com/office/drawing/2014/main" id="{98F943DB-EBEA-AB4A-8AD9-07B62227512A}"/>
              </a:ext>
            </a:extLst>
          </p:cNvPr>
          <p:cNvSpPr/>
          <p:nvPr/>
        </p:nvSpPr>
        <p:spPr>
          <a:xfrm>
            <a:off x="2377777" y="3243287"/>
            <a:ext cx="3020187" cy="369332"/>
          </a:xfrm>
          <a:prstGeom prst="rect">
            <a:avLst/>
          </a:prstGeom>
        </p:spPr>
        <p:txBody>
          <a:bodyPr wrap="square">
            <a:spAutoFit/>
          </a:bodyPr>
          <a:lstStyle/>
          <a:p>
            <a:r>
              <a:rPr lang="en-US" dirty="0"/>
              <a:t>F3</a:t>
            </a:r>
            <a:r>
              <a:rPr lang="en-US" dirty="0">
                <a:latin typeface="+mj-lt"/>
              </a:rPr>
              <a:t>: Path = A, C, D, X, Z </a:t>
            </a:r>
          </a:p>
        </p:txBody>
      </p:sp>
      <p:sp>
        <p:nvSpPr>
          <p:cNvPr id="124" name="TextBox 123">
            <a:extLst>
              <a:ext uri="{FF2B5EF4-FFF2-40B4-BE49-F238E27FC236}">
                <a16:creationId xmlns:a16="http://schemas.microsoft.com/office/drawing/2014/main" id="{DBDE8597-0387-C647-B716-DD12DB309E0E}"/>
              </a:ext>
            </a:extLst>
          </p:cNvPr>
          <p:cNvSpPr txBox="1"/>
          <p:nvPr/>
        </p:nvSpPr>
        <p:spPr>
          <a:xfrm>
            <a:off x="2377777" y="3900971"/>
            <a:ext cx="2085364" cy="369332"/>
          </a:xfrm>
          <a:prstGeom prst="rect">
            <a:avLst/>
          </a:prstGeom>
          <a:noFill/>
        </p:spPr>
        <p:txBody>
          <a:bodyPr wrap="square" rtlCol="0">
            <a:spAutoFit/>
          </a:bodyPr>
          <a:lstStyle/>
          <a:p>
            <a:r>
              <a:rPr lang="en-US" b="1" dirty="0">
                <a:latin typeface="+mj-lt"/>
              </a:rPr>
              <a:t>B3</a:t>
            </a:r>
            <a:r>
              <a:rPr lang="en-US" dirty="0">
                <a:latin typeface="+mj-lt"/>
              </a:rPr>
              <a:t>: Path = A, C, D, Y   </a:t>
            </a:r>
          </a:p>
        </p:txBody>
      </p:sp>
      <p:sp>
        <p:nvSpPr>
          <p:cNvPr id="127" name="Rectangle 126">
            <a:extLst>
              <a:ext uri="{FF2B5EF4-FFF2-40B4-BE49-F238E27FC236}">
                <a16:creationId xmlns:a16="http://schemas.microsoft.com/office/drawing/2014/main" id="{9D8C3C35-619A-184C-BEB1-9FD7B98E5BAD}"/>
              </a:ext>
            </a:extLst>
          </p:cNvPr>
          <p:cNvSpPr/>
          <p:nvPr/>
        </p:nvSpPr>
        <p:spPr>
          <a:xfrm>
            <a:off x="2377777" y="4506084"/>
            <a:ext cx="1861945" cy="369332"/>
          </a:xfrm>
          <a:prstGeom prst="rect">
            <a:avLst/>
          </a:prstGeom>
        </p:spPr>
        <p:txBody>
          <a:bodyPr wrap="square">
            <a:spAutoFit/>
          </a:bodyPr>
          <a:lstStyle/>
          <a:p>
            <a:r>
              <a:rPr lang="en-US" dirty="0"/>
              <a:t>F4</a:t>
            </a:r>
            <a:r>
              <a:rPr lang="en-US" dirty="0">
                <a:latin typeface="+mj-lt"/>
              </a:rPr>
              <a:t>: Path: A, C, D, Y </a:t>
            </a:r>
          </a:p>
        </p:txBody>
      </p:sp>
      <p:sp>
        <p:nvSpPr>
          <p:cNvPr id="7" name="TextBox 6">
            <a:extLst>
              <a:ext uri="{FF2B5EF4-FFF2-40B4-BE49-F238E27FC236}">
                <a16:creationId xmlns:a16="http://schemas.microsoft.com/office/drawing/2014/main" id="{68463D70-EACC-C041-9CED-CD4E9B5D4044}"/>
              </a:ext>
            </a:extLst>
          </p:cNvPr>
          <p:cNvSpPr txBox="1"/>
          <p:nvPr/>
        </p:nvSpPr>
        <p:spPr>
          <a:xfrm>
            <a:off x="4753263" y="875416"/>
            <a:ext cx="414552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1, B</a:t>
            </a:r>
            <a:r>
              <a:rPr lang="en-US" baseline="-25000" dirty="0">
                <a:latin typeface="+mj-lt"/>
              </a:rPr>
              <a:t>f</a:t>
            </a:r>
            <a:r>
              <a:rPr lang="en-US" dirty="0">
                <a:latin typeface="+mj-lt"/>
              </a:rPr>
              <a:t>(B) = 1, R</a:t>
            </a:r>
            <a:r>
              <a:rPr lang="en-US" baseline="-25000" dirty="0">
                <a:latin typeface="+mj-lt"/>
              </a:rPr>
              <a:t>f</a:t>
            </a:r>
            <a:r>
              <a:rPr lang="en-US" dirty="0">
                <a:latin typeface="+mj-lt"/>
              </a:rPr>
              <a:t>(X) = 1,  M(X) = 1 </a:t>
            </a:r>
          </a:p>
        </p:txBody>
      </p:sp>
      <p:sp>
        <p:nvSpPr>
          <p:cNvPr id="151" name="TextBox 150">
            <a:extLst>
              <a:ext uri="{FF2B5EF4-FFF2-40B4-BE49-F238E27FC236}">
                <a16:creationId xmlns:a16="http://schemas.microsoft.com/office/drawing/2014/main" id="{75D80CDA-019A-BA44-9ECC-27C0824985B3}"/>
              </a:ext>
            </a:extLst>
          </p:cNvPr>
          <p:cNvSpPr txBox="1"/>
          <p:nvPr/>
        </p:nvSpPr>
        <p:spPr>
          <a:xfrm>
            <a:off x="4753263" y="1480527"/>
            <a:ext cx="5601444"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1, B</a:t>
            </a:r>
            <a:r>
              <a:rPr lang="en-US" baseline="-25000" dirty="0">
                <a:latin typeface="+mj-lt"/>
              </a:rPr>
              <a:t>f</a:t>
            </a:r>
            <a:r>
              <a:rPr lang="en-US" dirty="0">
                <a:latin typeface="+mj-lt"/>
              </a:rPr>
              <a:t>(B) = 0, R</a:t>
            </a:r>
            <a:r>
              <a:rPr lang="en-US" baseline="-25000" dirty="0">
                <a:latin typeface="+mj-lt"/>
              </a:rPr>
              <a:t>f</a:t>
            </a:r>
            <a:r>
              <a:rPr lang="en-US" dirty="0">
                <a:latin typeface="+mj-lt"/>
              </a:rPr>
              <a:t>(X) = 1, R</a:t>
            </a:r>
            <a:r>
              <a:rPr lang="en-US" baseline="-25000" dirty="0">
                <a:latin typeface="+mj-lt"/>
              </a:rPr>
              <a:t>f</a:t>
            </a:r>
            <a:r>
              <a:rPr lang="en-US" dirty="0">
                <a:latin typeface="+mj-lt"/>
              </a:rPr>
              <a:t>(D) = 1, M(X) = 1, M(D) = 1  </a:t>
            </a:r>
          </a:p>
        </p:txBody>
      </p:sp>
      <p:sp>
        <p:nvSpPr>
          <p:cNvPr id="153" name="TextBox 152">
            <a:extLst>
              <a:ext uri="{FF2B5EF4-FFF2-40B4-BE49-F238E27FC236}">
                <a16:creationId xmlns:a16="http://schemas.microsoft.com/office/drawing/2014/main" id="{8CD0852C-AA1B-924A-B291-B68D7CE58465}"/>
              </a:ext>
            </a:extLst>
          </p:cNvPr>
          <p:cNvSpPr txBox="1"/>
          <p:nvPr/>
        </p:nvSpPr>
        <p:spPr>
          <a:xfrm>
            <a:off x="4753263" y="2690749"/>
            <a:ext cx="4830123"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0,  R</a:t>
            </a:r>
            <a:r>
              <a:rPr lang="en-US" baseline="-25000" dirty="0">
                <a:latin typeface="+mj-lt"/>
              </a:rPr>
              <a:t>f</a:t>
            </a:r>
            <a:r>
              <a:rPr lang="en-US" dirty="0">
                <a:latin typeface="+mj-lt"/>
              </a:rPr>
              <a:t>(X) = 1, R</a:t>
            </a:r>
            <a:r>
              <a:rPr lang="en-US" baseline="-25000" dirty="0">
                <a:latin typeface="+mj-lt"/>
              </a:rPr>
              <a:t>f</a:t>
            </a:r>
            <a:r>
              <a:rPr lang="en-US" dirty="0">
                <a:latin typeface="+mj-lt"/>
              </a:rPr>
              <a:t>(D) = 1,  M(C) =1, R</a:t>
            </a:r>
            <a:r>
              <a:rPr lang="en-US" baseline="-25000" dirty="0">
                <a:latin typeface="+mj-lt"/>
              </a:rPr>
              <a:t>f</a:t>
            </a:r>
            <a:r>
              <a:rPr lang="en-US" dirty="0">
                <a:latin typeface="+mj-lt"/>
              </a:rPr>
              <a:t>(C) =0 </a:t>
            </a:r>
          </a:p>
        </p:txBody>
      </p:sp>
      <p:sp>
        <p:nvSpPr>
          <p:cNvPr id="154" name="TextBox 153">
            <a:extLst>
              <a:ext uri="{FF2B5EF4-FFF2-40B4-BE49-F238E27FC236}">
                <a16:creationId xmlns:a16="http://schemas.microsoft.com/office/drawing/2014/main" id="{5F8AD28A-023A-8449-982B-01FB6F954CDA}"/>
              </a:ext>
            </a:extLst>
          </p:cNvPr>
          <p:cNvSpPr txBox="1"/>
          <p:nvPr/>
        </p:nvSpPr>
        <p:spPr>
          <a:xfrm>
            <a:off x="4753263" y="3243287"/>
            <a:ext cx="640184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1, B</a:t>
            </a:r>
            <a:r>
              <a:rPr lang="en-US" baseline="-25000" dirty="0">
                <a:latin typeface="+mj-lt"/>
              </a:rPr>
              <a:t>f</a:t>
            </a:r>
            <a:r>
              <a:rPr lang="en-US" dirty="0">
                <a:latin typeface="+mj-lt"/>
              </a:rPr>
              <a:t>(D) = 1, R</a:t>
            </a:r>
            <a:r>
              <a:rPr lang="en-US" baseline="-25000" dirty="0">
                <a:latin typeface="+mj-lt"/>
              </a:rPr>
              <a:t>f</a:t>
            </a:r>
            <a:r>
              <a:rPr lang="en-US" dirty="0">
                <a:latin typeface="+mj-lt"/>
              </a:rPr>
              <a:t>(X) = 0, R</a:t>
            </a:r>
            <a:r>
              <a:rPr lang="en-US" baseline="-25000" dirty="0">
                <a:latin typeface="+mj-lt"/>
              </a:rPr>
              <a:t>f</a:t>
            </a:r>
            <a:r>
              <a:rPr lang="en-US" dirty="0">
                <a:latin typeface="+mj-lt"/>
              </a:rPr>
              <a:t>(D) = 0, M(X) = 3, M(D) = 2, M(Z) =3 </a:t>
            </a:r>
          </a:p>
        </p:txBody>
      </p:sp>
      <p:sp>
        <p:nvSpPr>
          <p:cNvPr id="155" name="TextBox 154">
            <a:extLst>
              <a:ext uri="{FF2B5EF4-FFF2-40B4-BE49-F238E27FC236}">
                <a16:creationId xmlns:a16="http://schemas.microsoft.com/office/drawing/2014/main" id="{24EB8B75-CF12-6740-B4E4-82B2A44B2540}"/>
              </a:ext>
            </a:extLst>
          </p:cNvPr>
          <p:cNvSpPr txBox="1"/>
          <p:nvPr/>
        </p:nvSpPr>
        <p:spPr>
          <a:xfrm>
            <a:off x="4753263" y="3900971"/>
            <a:ext cx="640184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1, B</a:t>
            </a:r>
            <a:r>
              <a:rPr lang="en-US" baseline="-25000" dirty="0">
                <a:latin typeface="+mj-lt"/>
              </a:rPr>
              <a:t>f</a:t>
            </a:r>
            <a:r>
              <a:rPr lang="en-US" dirty="0">
                <a:latin typeface="+mj-lt"/>
              </a:rPr>
              <a:t>(D) = 0, R</a:t>
            </a:r>
            <a:r>
              <a:rPr lang="en-US" baseline="-25000" dirty="0">
                <a:latin typeface="+mj-lt"/>
              </a:rPr>
              <a:t>f</a:t>
            </a:r>
            <a:r>
              <a:rPr lang="en-US" dirty="0">
                <a:latin typeface="+mj-lt"/>
              </a:rPr>
              <a:t>(Y) = 1,  M(X) = 3, M(D) = 2, M(Y) = 2, M(Z) = 3</a:t>
            </a:r>
          </a:p>
        </p:txBody>
      </p:sp>
      <p:sp>
        <p:nvSpPr>
          <p:cNvPr id="156" name="TextBox 155">
            <a:extLst>
              <a:ext uri="{FF2B5EF4-FFF2-40B4-BE49-F238E27FC236}">
                <a16:creationId xmlns:a16="http://schemas.microsoft.com/office/drawing/2014/main" id="{5266D902-4D17-E544-AF5A-FA1542D5374B}"/>
              </a:ext>
            </a:extLst>
          </p:cNvPr>
          <p:cNvSpPr txBox="1"/>
          <p:nvPr/>
        </p:nvSpPr>
        <p:spPr>
          <a:xfrm>
            <a:off x="5231319" y="4549076"/>
            <a:ext cx="3271413" cy="369332"/>
          </a:xfrm>
          <a:prstGeom prst="rect">
            <a:avLst/>
          </a:prstGeom>
          <a:noFill/>
        </p:spPr>
        <p:txBody>
          <a:bodyPr wrap="square" rtlCol="0">
            <a:spAutoFit/>
          </a:bodyPr>
          <a:lstStyle/>
          <a:p>
            <a:r>
              <a:rPr lang="en-US" dirty="0">
                <a:latin typeface="+mj-lt"/>
              </a:rPr>
              <a:t>Forward loop does not iterate  </a:t>
            </a:r>
          </a:p>
        </p:txBody>
      </p:sp>
      <p:sp>
        <p:nvSpPr>
          <p:cNvPr id="157" name="TextBox 156">
            <a:extLst>
              <a:ext uri="{FF2B5EF4-FFF2-40B4-BE49-F238E27FC236}">
                <a16:creationId xmlns:a16="http://schemas.microsoft.com/office/drawing/2014/main" id="{7DF94F30-FE7C-D741-BA21-304E05E28238}"/>
              </a:ext>
            </a:extLst>
          </p:cNvPr>
          <p:cNvSpPr txBox="1"/>
          <p:nvPr/>
        </p:nvSpPr>
        <p:spPr>
          <a:xfrm>
            <a:off x="2354337" y="5111195"/>
            <a:ext cx="1978176" cy="369332"/>
          </a:xfrm>
          <a:prstGeom prst="rect">
            <a:avLst/>
          </a:prstGeom>
          <a:noFill/>
        </p:spPr>
        <p:txBody>
          <a:bodyPr wrap="square" rtlCol="0">
            <a:spAutoFit/>
          </a:bodyPr>
          <a:lstStyle/>
          <a:p>
            <a:r>
              <a:rPr lang="en-US" b="1" dirty="0">
                <a:latin typeface="+mj-lt"/>
              </a:rPr>
              <a:t>B4</a:t>
            </a:r>
            <a:r>
              <a:rPr lang="en-US" dirty="0">
                <a:latin typeface="+mj-lt"/>
              </a:rPr>
              <a:t>: Path = A, C, Y</a:t>
            </a:r>
          </a:p>
        </p:txBody>
      </p:sp>
      <p:grpSp>
        <p:nvGrpSpPr>
          <p:cNvPr id="57" name="Group 56">
            <a:extLst>
              <a:ext uri="{FF2B5EF4-FFF2-40B4-BE49-F238E27FC236}">
                <a16:creationId xmlns:a16="http://schemas.microsoft.com/office/drawing/2014/main" id="{44A2CDF7-326B-864D-848E-CA02123ED6C5}"/>
              </a:ext>
            </a:extLst>
          </p:cNvPr>
          <p:cNvGrpSpPr/>
          <p:nvPr/>
        </p:nvGrpSpPr>
        <p:grpSpPr>
          <a:xfrm>
            <a:off x="155729" y="1060082"/>
            <a:ext cx="1865885" cy="3431941"/>
            <a:chOff x="7053281" y="874102"/>
            <a:chExt cx="1865885" cy="3431941"/>
          </a:xfrm>
        </p:grpSpPr>
        <p:sp>
          <p:nvSpPr>
            <p:cNvPr id="58" name="TextBox 57">
              <a:extLst>
                <a:ext uri="{FF2B5EF4-FFF2-40B4-BE49-F238E27FC236}">
                  <a16:creationId xmlns:a16="http://schemas.microsoft.com/office/drawing/2014/main" id="{477D10D0-3C11-604E-BB93-D6B55209924A}"/>
                </a:ext>
              </a:extLst>
            </p:cNvPr>
            <p:cNvSpPr txBox="1"/>
            <p:nvPr/>
          </p:nvSpPr>
          <p:spPr>
            <a:xfrm>
              <a:off x="7177161" y="3113577"/>
              <a:ext cx="541813" cy="369332"/>
            </a:xfrm>
            <a:prstGeom prst="rect">
              <a:avLst/>
            </a:prstGeom>
            <a:noFill/>
            <a:ln w="12700">
              <a:solidFill>
                <a:schemeClr val="tx1"/>
              </a:solidFill>
            </a:ln>
          </p:spPr>
          <p:txBody>
            <a:bodyPr wrap="square" rtlCol="0">
              <a:spAutoFit/>
            </a:bodyPr>
            <a:lstStyle/>
            <a:p>
              <a:pPr algn="ctr"/>
              <a:r>
                <a:rPr lang="en-US" dirty="0"/>
                <a:t>X</a:t>
              </a:r>
            </a:p>
          </p:txBody>
        </p:sp>
        <p:grpSp>
          <p:nvGrpSpPr>
            <p:cNvPr id="59" name="Group 58">
              <a:extLst>
                <a:ext uri="{FF2B5EF4-FFF2-40B4-BE49-F238E27FC236}">
                  <a16:creationId xmlns:a16="http://schemas.microsoft.com/office/drawing/2014/main" id="{FA5DC295-DA4D-1245-B5DB-4418413A86C0}"/>
                </a:ext>
              </a:extLst>
            </p:cNvPr>
            <p:cNvGrpSpPr/>
            <p:nvPr/>
          </p:nvGrpSpPr>
          <p:grpSpPr>
            <a:xfrm>
              <a:off x="7610328" y="874102"/>
              <a:ext cx="659613" cy="486923"/>
              <a:chOff x="7035192" y="3966625"/>
              <a:chExt cx="507284" cy="532435"/>
            </a:xfrm>
          </p:grpSpPr>
          <p:sp>
            <p:nvSpPr>
              <p:cNvPr id="121" name="TextBox 120">
                <a:extLst>
                  <a:ext uri="{FF2B5EF4-FFF2-40B4-BE49-F238E27FC236}">
                    <a16:creationId xmlns:a16="http://schemas.microsoft.com/office/drawing/2014/main" id="{6C54CF5D-1763-AF48-85F0-024F57C68AD0}"/>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22" name="Decision 121">
                <a:extLst>
                  <a:ext uri="{FF2B5EF4-FFF2-40B4-BE49-F238E27FC236}">
                    <a16:creationId xmlns:a16="http://schemas.microsoft.com/office/drawing/2014/main" id="{26DAACCC-A881-4D4D-A6DD-61AC223890E6}"/>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202BD014-DE70-B248-B462-CAF047570A23}"/>
                </a:ext>
              </a:extLst>
            </p:cNvPr>
            <p:cNvCxnSpPr>
              <a:cxnSpLocks/>
            </p:cNvCxnSpPr>
            <p:nvPr/>
          </p:nvCxnSpPr>
          <p:spPr>
            <a:xfrm flipH="1">
              <a:off x="7462746" y="2932021"/>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57933FC-688D-A74A-A814-906BE7C82EAE}"/>
                </a:ext>
              </a:extLst>
            </p:cNvPr>
            <p:cNvCxnSpPr>
              <a:cxnSpLocks/>
            </p:cNvCxnSpPr>
            <p:nvPr/>
          </p:nvCxnSpPr>
          <p:spPr>
            <a:xfrm>
              <a:off x="7868719" y="2923370"/>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C03D5F6-92D5-8D40-939C-7DBA9A9825E7}"/>
                </a:ext>
              </a:extLst>
            </p:cNvPr>
            <p:cNvSpPr txBox="1"/>
            <p:nvPr/>
          </p:nvSpPr>
          <p:spPr>
            <a:xfrm>
              <a:off x="7386947" y="2676487"/>
              <a:ext cx="425668" cy="369332"/>
            </a:xfrm>
            <a:prstGeom prst="rect">
              <a:avLst/>
            </a:prstGeom>
            <a:noFill/>
          </p:spPr>
          <p:txBody>
            <a:bodyPr wrap="square" rtlCol="0">
              <a:spAutoFit/>
            </a:bodyPr>
            <a:lstStyle/>
            <a:p>
              <a:r>
                <a:rPr lang="en-US" dirty="0"/>
                <a:t>1</a:t>
              </a:r>
            </a:p>
          </p:txBody>
        </p:sp>
        <p:sp>
          <p:nvSpPr>
            <p:cNvPr id="63" name="TextBox 62">
              <a:extLst>
                <a:ext uri="{FF2B5EF4-FFF2-40B4-BE49-F238E27FC236}">
                  <a16:creationId xmlns:a16="http://schemas.microsoft.com/office/drawing/2014/main" id="{BD12085E-160E-F645-BF21-50EF843E5D0E}"/>
                </a:ext>
              </a:extLst>
            </p:cNvPr>
            <p:cNvSpPr txBox="1"/>
            <p:nvPr/>
          </p:nvSpPr>
          <p:spPr>
            <a:xfrm>
              <a:off x="8089528" y="2717543"/>
              <a:ext cx="425668" cy="369332"/>
            </a:xfrm>
            <a:prstGeom prst="rect">
              <a:avLst/>
            </a:prstGeom>
            <a:noFill/>
          </p:spPr>
          <p:txBody>
            <a:bodyPr wrap="square" rtlCol="0">
              <a:spAutoFit/>
            </a:bodyPr>
            <a:lstStyle/>
            <a:p>
              <a:r>
                <a:rPr lang="en-US" dirty="0"/>
                <a:t>0</a:t>
              </a:r>
            </a:p>
          </p:txBody>
        </p:sp>
        <p:sp>
          <p:nvSpPr>
            <p:cNvPr id="64" name="TextBox 63">
              <a:extLst>
                <a:ext uri="{FF2B5EF4-FFF2-40B4-BE49-F238E27FC236}">
                  <a16:creationId xmlns:a16="http://schemas.microsoft.com/office/drawing/2014/main" id="{EB3CB9F4-0A82-7F40-9D6D-24C594403DFD}"/>
                </a:ext>
              </a:extLst>
            </p:cNvPr>
            <p:cNvSpPr txBox="1"/>
            <p:nvPr/>
          </p:nvSpPr>
          <p:spPr>
            <a:xfrm>
              <a:off x="7491701" y="1175472"/>
              <a:ext cx="425668" cy="369332"/>
            </a:xfrm>
            <a:prstGeom prst="rect">
              <a:avLst/>
            </a:prstGeom>
            <a:noFill/>
          </p:spPr>
          <p:txBody>
            <a:bodyPr wrap="square" rtlCol="0">
              <a:spAutoFit/>
            </a:bodyPr>
            <a:lstStyle/>
            <a:p>
              <a:r>
                <a:rPr lang="en-US" dirty="0"/>
                <a:t>1</a:t>
              </a:r>
            </a:p>
          </p:txBody>
        </p:sp>
        <p:sp>
          <p:nvSpPr>
            <p:cNvPr id="65" name="TextBox 64">
              <a:extLst>
                <a:ext uri="{FF2B5EF4-FFF2-40B4-BE49-F238E27FC236}">
                  <a16:creationId xmlns:a16="http://schemas.microsoft.com/office/drawing/2014/main" id="{10AC40B5-4E2E-C94D-B944-F2609E6A1F8A}"/>
                </a:ext>
              </a:extLst>
            </p:cNvPr>
            <p:cNvSpPr txBox="1"/>
            <p:nvPr/>
          </p:nvSpPr>
          <p:spPr>
            <a:xfrm>
              <a:off x="8200992" y="1163500"/>
              <a:ext cx="425668" cy="369332"/>
            </a:xfrm>
            <a:prstGeom prst="rect">
              <a:avLst/>
            </a:prstGeom>
            <a:noFill/>
          </p:spPr>
          <p:txBody>
            <a:bodyPr wrap="square" rtlCol="0">
              <a:spAutoFit/>
            </a:bodyPr>
            <a:lstStyle/>
            <a:p>
              <a:r>
                <a:rPr lang="en-US" dirty="0"/>
                <a:t>0</a:t>
              </a:r>
            </a:p>
          </p:txBody>
        </p:sp>
        <p:sp>
          <p:nvSpPr>
            <p:cNvPr id="66" name="TextBox 65">
              <a:extLst>
                <a:ext uri="{FF2B5EF4-FFF2-40B4-BE49-F238E27FC236}">
                  <a16:creationId xmlns:a16="http://schemas.microsoft.com/office/drawing/2014/main" id="{CCB4E770-3B7D-F242-A3C0-7C1D4F24145F}"/>
                </a:ext>
              </a:extLst>
            </p:cNvPr>
            <p:cNvSpPr txBox="1"/>
            <p:nvPr/>
          </p:nvSpPr>
          <p:spPr>
            <a:xfrm>
              <a:off x="7053281" y="2060612"/>
              <a:ext cx="425668"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24D086C3-58EF-1D40-B12C-634242DED288}"/>
                </a:ext>
              </a:extLst>
            </p:cNvPr>
            <p:cNvSpPr txBox="1"/>
            <p:nvPr/>
          </p:nvSpPr>
          <p:spPr>
            <a:xfrm>
              <a:off x="7452323" y="2091505"/>
              <a:ext cx="425668" cy="369332"/>
            </a:xfrm>
            <a:prstGeom prst="rect">
              <a:avLst/>
            </a:prstGeom>
            <a:noFill/>
          </p:spPr>
          <p:txBody>
            <a:bodyPr wrap="square" rtlCol="0">
              <a:spAutoFit/>
            </a:bodyPr>
            <a:lstStyle/>
            <a:p>
              <a:r>
                <a:rPr lang="en-US" dirty="0"/>
                <a:t>0</a:t>
              </a:r>
            </a:p>
          </p:txBody>
        </p:sp>
        <p:grpSp>
          <p:nvGrpSpPr>
            <p:cNvPr id="68" name="Group 67">
              <a:extLst>
                <a:ext uri="{FF2B5EF4-FFF2-40B4-BE49-F238E27FC236}">
                  <a16:creationId xmlns:a16="http://schemas.microsoft.com/office/drawing/2014/main" id="{23CC0C61-026D-5541-9880-A3BCD1793CE8}"/>
                </a:ext>
              </a:extLst>
            </p:cNvPr>
            <p:cNvGrpSpPr/>
            <p:nvPr/>
          </p:nvGrpSpPr>
          <p:grpSpPr>
            <a:xfrm>
              <a:off x="8031456" y="1545691"/>
              <a:ext cx="659613" cy="486923"/>
              <a:chOff x="7035192" y="3966625"/>
              <a:chExt cx="507284" cy="532435"/>
            </a:xfrm>
          </p:grpSpPr>
          <p:sp>
            <p:nvSpPr>
              <p:cNvPr id="119" name="TextBox 118">
                <a:extLst>
                  <a:ext uri="{FF2B5EF4-FFF2-40B4-BE49-F238E27FC236}">
                    <a16:creationId xmlns:a16="http://schemas.microsoft.com/office/drawing/2014/main" id="{F6F9858F-24AE-4746-A2BE-9E693EC1495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20" name="Decision 119">
                <a:extLst>
                  <a:ext uri="{FF2B5EF4-FFF2-40B4-BE49-F238E27FC236}">
                    <a16:creationId xmlns:a16="http://schemas.microsoft.com/office/drawing/2014/main" id="{D61B3FD6-AA2A-7447-BBDD-273BF7CF60B8}"/>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833A28B-F28E-9F45-A4ED-BE1FC675413D}"/>
                </a:ext>
              </a:extLst>
            </p:cNvPr>
            <p:cNvGrpSpPr/>
            <p:nvPr/>
          </p:nvGrpSpPr>
          <p:grpSpPr>
            <a:xfrm>
              <a:off x="7570950" y="2431525"/>
              <a:ext cx="659613" cy="486923"/>
              <a:chOff x="7035192" y="3966625"/>
              <a:chExt cx="507284" cy="532435"/>
            </a:xfrm>
          </p:grpSpPr>
          <p:sp>
            <p:nvSpPr>
              <p:cNvPr id="117" name="TextBox 116">
                <a:extLst>
                  <a:ext uri="{FF2B5EF4-FFF2-40B4-BE49-F238E27FC236}">
                    <a16:creationId xmlns:a16="http://schemas.microsoft.com/office/drawing/2014/main" id="{3ACE241F-7EEF-264F-B346-35050BC4DE48}"/>
                  </a:ext>
                </a:extLst>
              </p:cNvPr>
              <p:cNvSpPr txBox="1"/>
              <p:nvPr/>
            </p:nvSpPr>
            <p:spPr>
              <a:xfrm>
                <a:off x="7107643" y="4057120"/>
                <a:ext cx="389536" cy="403853"/>
              </a:xfrm>
              <a:prstGeom prst="rect">
                <a:avLst/>
              </a:prstGeom>
              <a:noFill/>
            </p:spPr>
            <p:txBody>
              <a:bodyPr wrap="square" rtlCol="0">
                <a:spAutoFit/>
              </a:bodyPr>
              <a:lstStyle/>
              <a:p>
                <a:pPr algn="ctr"/>
                <a:r>
                  <a:rPr lang="en-US" dirty="0"/>
                  <a:t>D</a:t>
                </a:r>
              </a:p>
            </p:txBody>
          </p:sp>
          <p:sp>
            <p:nvSpPr>
              <p:cNvPr id="118" name="Decision 117">
                <a:extLst>
                  <a:ext uri="{FF2B5EF4-FFF2-40B4-BE49-F238E27FC236}">
                    <a16:creationId xmlns:a16="http://schemas.microsoft.com/office/drawing/2014/main" id="{EBA3E721-2EB7-A04D-8A1B-976168BAFCCE}"/>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D0FD75F8-F934-9D4E-A1D6-4E2D4CBCE7C2}"/>
                </a:ext>
              </a:extLst>
            </p:cNvPr>
            <p:cNvGrpSpPr/>
            <p:nvPr/>
          </p:nvGrpSpPr>
          <p:grpSpPr>
            <a:xfrm>
              <a:off x="7177161" y="1549726"/>
              <a:ext cx="659613" cy="486923"/>
              <a:chOff x="7035192" y="3966625"/>
              <a:chExt cx="507284" cy="532435"/>
            </a:xfrm>
          </p:grpSpPr>
          <p:sp>
            <p:nvSpPr>
              <p:cNvPr id="87" name="TextBox 86">
                <a:extLst>
                  <a:ext uri="{FF2B5EF4-FFF2-40B4-BE49-F238E27FC236}">
                    <a16:creationId xmlns:a16="http://schemas.microsoft.com/office/drawing/2014/main" id="{485CFED7-4B09-534E-B09B-7D3D9375DF9E}"/>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16" name="Decision 115">
                <a:extLst>
                  <a:ext uri="{FF2B5EF4-FFF2-40B4-BE49-F238E27FC236}">
                    <a16:creationId xmlns:a16="http://schemas.microsoft.com/office/drawing/2014/main" id="{3F353DB4-0713-004A-B1C3-943AC21F652B}"/>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6839A326-6CFE-8543-B675-1624813E837F}"/>
                </a:ext>
              </a:extLst>
            </p:cNvPr>
            <p:cNvCxnSpPr>
              <a:cxnSpLocks/>
            </p:cNvCxnSpPr>
            <p:nvPr/>
          </p:nvCxnSpPr>
          <p:spPr>
            <a:xfrm flipH="1">
              <a:off x="7502124" y="136535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C8F9EF0-7B35-6E40-A275-BAAE2DD8A6A2}"/>
                </a:ext>
              </a:extLst>
            </p:cNvPr>
            <p:cNvCxnSpPr>
              <a:cxnSpLocks/>
            </p:cNvCxnSpPr>
            <p:nvPr/>
          </p:nvCxnSpPr>
          <p:spPr>
            <a:xfrm>
              <a:off x="7956441" y="1356524"/>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61EE210-3BE9-CA43-8AC3-096F55EF4ADC}"/>
                </a:ext>
              </a:extLst>
            </p:cNvPr>
            <p:cNvCxnSpPr>
              <a:cxnSpLocks/>
              <a:endCxn id="118" idx="0"/>
            </p:cNvCxnSpPr>
            <p:nvPr/>
          </p:nvCxnSpPr>
          <p:spPr>
            <a:xfrm>
              <a:off x="7491936" y="2051730"/>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3999FCD-D8CF-584A-B7F5-9A973080DE81}"/>
                </a:ext>
              </a:extLst>
            </p:cNvPr>
            <p:cNvCxnSpPr>
              <a:cxnSpLocks/>
            </p:cNvCxnSpPr>
            <p:nvPr/>
          </p:nvCxnSpPr>
          <p:spPr>
            <a:xfrm flipH="1">
              <a:off x="7940134" y="2051729"/>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E80D495-D7C6-2F48-B07E-9EA12E265278}"/>
                </a:ext>
              </a:extLst>
            </p:cNvPr>
            <p:cNvSpPr txBox="1"/>
            <p:nvPr/>
          </p:nvSpPr>
          <p:spPr>
            <a:xfrm>
              <a:off x="8031456" y="3132692"/>
              <a:ext cx="541813" cy="369332"/>
            </a:xfrm>
            <a:prstGeom prst="rect">
              <a:avLst/>
            </a:prstGeom>
            <a:noFill/>
            <a:ln w="12700">
              <a:solidFill>
                <a:schemeClr val="tx1"/>
              </a:solidFill>
            </a:ln>
          </p:spPr>
          <p:txBody>
            <a:bodyPr wrap="square" rtlCol="0">
              <a:spAutoFit/>
            </a:bodyPr>
            <a:lstStyle/>
            <a:p>
              <a:pPr algn="ctr"/>
              <a:r>
                <a:rPr lang="en-US" dirty="0"/>
                <a:t>Y</a:t>
              </a:r>
            </a:p>
          </p:txBody>
        </p:sp>
        <p:cxnSp>
          <p:nvCxnSpPr>
            <p:cNvPr id="76" name="Straight Arrow Connector 75">
              <a:extLst>
                <a:ext uri="{FF2B5EF4-FFF2-40B4-BE49-F238E27FC236}">
                  <a16:creationId xmlns:a16="http://schemas.microsoft.com/office/drawing/2014/main" id="{B945F91C-44CE-7E45-A056-5F8F5D46F766}"/>
                </a:ext>
              </a:extLst>
            </p:cNvPr>
            <p:cNvCxnSpPr>
              <a:cxnSpLocks/>
            </p:cNvCxnSpPr>
            <p:nvPr/>
          </p:nvCxnSpPr>
          <p:spPr>
            <a:xfrm flipH="1">
              <a:off x="8031456" y="3503376"/>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CEE73D0-DBEC-694E-BF91-224B88CBF43B}"/>
                </a:ext>
              </a:extLst>
            </p:cNvPr>
            <p:cNvCxnSpPr>
              <a:cxnSpLocks/>
            </p:cNvCxnSpPr>
            <p:nvPr/>
          </p:nvCxnSpPr>
          <p:spPr>
            <a:xfrm>
              <a:off x="7454557" y="3482909"/>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79453DA-BE4B-0342-A025-67A794049740}"/>
                </a:ext>
              </a:extLst>
            </p:cNvPr>
            <p:cNvSpPr txBox="1"/>
            <p:nvPr/>
          </p:nvSpPr>
          <p:spPr>
            <a:xfrm>
              <a:off x="7555066" y="3936711"/>
              <a:ext cx="541813" cy="369332"/>
            </a:xfrm>
            <a:prstGeom prst="rect">
              <a:avLst/>
            </a:prstGeom>
            <a:noFill/>
            <a:ln w="12700">
              <a:solidFill>
                <a:schemeClr val="tx1"/>
              </a:solidFill>
            </a:ln>
          </p:spPr>
          <p:txBody>
            <a:bodyPr wrap="square" rtlCol="0">
              <a:spAutoFit/>
            </a:bodyPr>
            <a:lstStyle/>
            <a:p>
              <a:pPr algn="ctr"/>
              <a:r>
                <a:rPr lang="en-US" dirty="0"/>
                <a:t>Z</a:t>
              </a:r>
            </a:p>
          </p:txBody>
        </p:sp>
        <p:cxnSp>
          <p:nvCxnSpPr>
            <p:cNvPr id="79" name="Straight Arrow Connector 78">
              <a:extLst>
                <a:ext uri="{FF2B5EF4-FFF2-40B4-BE49-F238E27FC236}">
                  <a16:creationId xmlns:a16="http://schemas.microsoft.com/office/drawing/2014/main" id="{8C40C4EA-57E8-964F-A468-265F344584AB}"/>
                </a:ext>
              </a:extLst>
            </p:cNvPr>
            <p:cNvCxnSpPr>
              <a:cxnSpLocks/>
            </p:cNvCxnSpPr>
            <p:nvPr/>
          </p:nvCxnSpPr>
          <p:spPr>
            <a:xfrm flipH="1">
              <a:off x="7286317" y="1948126"/>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EF236A6-8923-384C-943F-8B8D510230CF}"/>
                </a:ext>
              </a:extLst>
            </p:cNvPr>
            <p:cNvCxnSpPr>
              <a:cxnSpLocks/>
            </p:cNvCxnSpPr>
            <p:nvPr/>
          </p:nvCxnSpPr>
          <p:spPr>
            <a:xfrm flipH="1">
              <a:off x="8493498" y="1962617"/>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1F8108D-774E-E446-8D41-7E08F6426FEF}"/>
                </a:ext>
              </a:extLst>
            </p:cNvPr>
            <p:cNvSpPr txBox="1"/>
            <p:nvPr/>
          </p:nvSpPr>
          <p:spPr>
            <a:xfrm>
              <a:off x="8078659" y="2104394"/>
              <a:ext cx="425668" cy="369332"/>
            </a:xfrm>
            <a:prstGeom prst="rect">
              <a:avLst/>
            </a:prstGeom>
            <a:noFill/>
          </p:spPr>
          <p:txBody>
            <a:bodyPr wrap="square" rtlCol="0">
              <a:spAutoFit/>
            </a:bodyPr>
            <a:lstStyle/>
            <a:p>
              <a:r>
                <a:rPr lang="en-US" dirty="0"/>
                <a:t>1</a:t>
              </a:r>
            </a:p>
          </p:txBody>
        </p:sp>
        <p:sp>
          <p:nvSpPr>
            <p:cNvPr id="86" name="TextBox 85">
              <a:extLst>
                <a:ext uri="{FF2B5EF4-FFF2-40B4-BE49-F238E27FC236}">
                  <a16:creationId xmlns:a16="http://schemas.microsoft.com/office/drawing/2014/main" id="{F06FB017-D797-C14A-BDE7-4E9F3003930C}"/>
                </a:ext>
              </a:extLst>
            </p:cNvPr>
            <p:cNvSpPr txBox="1"/>
            <p:nvPr/>
          </p:nvSpPr>
          <p:spPr>
            <a:xfrm>
              <a:off x="8493498" y="2058577"/>
              <a:ext cx="425668" cy="369332"/>
            </a:xfrm>
            <a:prstGeom prst="rect">
              <a:avLst/>
            </a:prstGeom>
            <a:noFill/>
          </p:spPr>
          <p:txBody>
            <a:bodyPr wrap="square" rtlCol="0">
              <a:spAutoFit/>
            </a:bodyPr>
            <a:lstStyle/>
            <a:p>
              <a:r>
                <a:rPr lang="en-US" dirty="0"/>
                <a:t>0</a:t>
              </a:r>
            </a:p>
          </p:txBody>
        </p:sp>
      </p:grpSp>
      <p:sp>
        <p:nvSpPr>
          <p:cNvPr id="123" name="Left Arrow 122">
            <a:extLst>
              <a:ext uri="{FF2B5EF4-FFF2-40B4-BE49-F238E27FC236}">
                <a16:creationId xmlns:a16="http://schemas.microsoft.com/office/drawing/2014/main" id="{4F13BB7F-022A-3641-86C6-7B17019E465E}"/>
              </a:ext>
            </a:extLst>
          </p:cNvPr>
          <p:cNvSpPr/>
          <p:nvPr/>
        </p:nvSpPr>
        <p:spPr>
          <a:xfrm>
            <a:off x="4753263" y="4623226"/>
            <a:ext cx="222342" cy="16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1C163BAE-324C-6649-9902-BDA25E5A41CB}"/>
              </a:ext>
            </a:extLst>
          </p:cNvPr>
          <p:cNvSpPr txBox="1"/>
          <p:nvPr/>
        </p:nvSpPr>
        <p:spPr>
          <a:xfrm>
            <a:off x="5093516" y="2111243"/>
            <a:ext cx="3183585" cy="369332"/>
          </a:xfrm>
          <a:prstGeom prst="rect">
            <a:avLst/>
          </a:prstGeom>
          <a:noFill/>
        </p:spPr>
        <p:txBody>
          <a:bodyPr wrap="square" rtlCol="0">
            <a:spAutoFit/>
          </a:bodyPr>
          <a:lstStyle/>
          <a:p>
            <a:r>
              <a:rPr lang="en-US" dirty="0">
                <a:latin typeface="+mj-lt"/>
              </a:rPr>
              <a:t>Forward loop does not iterate</a:t>
            </a:r>
          </a:p>
        </p:txBody>
      </p:sp>
      <p:sp>
        <p:nvSpPr>
          <p:cNvPr id="126" name="Left Arrow 125">
            <a:extLst>
              <a:ext uri="{FF2B5EF4-FFF2-40B4-BE49-F238E27FC236}">
                <a16:creationId xmlns:a16="http://schemas.microsoft.com/office/drawing/2014/main" id="{AAE07F3A-5150-3C4E-8875-439E99F936A1}"/>
              </a:ext>
            </a:extLst>
          </p:cNvPr>
          <p:cNvSpPr/>
          <p:nvPr/>
        </p:nvSpPr>
        <p:spPr>
          <a:xfrm>
            <a:off x="4753263" y="2185473"/>
            <a:ext cx="222342" cy="16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4BFBFF79-DEF1-4943-BC38-EB9C0B900AD2}"/>
              </a:ext>
            </a:extLst>
          </p:cNvPr>
          <p:cNvSpPr txBox="1"/>
          <p:nvPr/>
        </p:nvSpPr>
        <p:spPr>
          <a:xfrm>
            <a:off x="4753263" y="5111195"/>
            <a:ext cx="5157308"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0, R</a:t>
            </a:r>
            <a:r>
              <a:rPr lang="en-US" baseline="-25000" dirty="0">
                <a:latin typeface="+mj-lt"/>
              </a:rPr>
              <a:t>f</a:t>
            </a:r>
            <a:r>
              <a:rPr lang="en-US" dirty="0">
                <a:latin typeface="+mj-lt"/>
              </a:rPr>
              <a:t>(Y) = 0,  M(X) = 3, M(Y) = 3, M(Z) = 3</a:t>
            </a:r>
          </a:p>
        </p:txBody>
      </p:sp>
      <p:sp>
        <p:nvSpPr>
          <p:cNvPr id="129" name="Rectangle 128">
            <a:extLst>
              <a:ext uri="{FF2B5EF4-FFF2-40B4-BE49-F238E27FC236}">
                <a16:creationId xmlns:a16="http://schemas.microsoft.com/office/drawing/2014/main" id="{C3676069-1CF5-484B-AEFC-06CDC81E0117}"/>
              </a:ext>
            </a:extLst>
          </p:cNvPr>
          <p:cNvSpPr/>
          <p:nvPr/>
        </p:nvSpPr>
        <p:spPr>
          <a:xfrm>
            <a:off x="2377777" y="5531638"/>
            <a:ext cx="1954735" cy="369332"/>
          </a:xfrm>
          <a:prstGeom prst="rect">
            <a:avLst/>
          </a:prstGeom>
        </p:spPr>
        <p:txBody>
          <a:bodyPr wrap="square">
            <a:spAutoFit/>
          </a:bodyPr>
          <a:lstStyle/>
          <a:p>
            <a:r>
              <a:rPr lang="en-US" dirty="0"/>
              <a:t>F5</a:t>
            </a:r>
            <a:r>
              <a:rPr lang="en-US" dirty="0">
                <a:latin typeface="+mj-lt"/>
              </a:rPr>
              <a:t>: Path: A, C, Y, Z </a:t>
            </a:r>
          </a:p>
        </p:txBody>
      </p:sp>
      <p:sp>
        <p:nvSpPr>
          <p:cNvPr id="131" name="TextBox 130">
            <a:extLst>
              <a:ext uri="{FF2B5EF4-FFF2-40B4-BE49-F238E27FC236}">
                <a16:creationId xmlns:a16="http://schemas.microsoft.com/office/drawing/2014/main" id="{62DE1B96-AFB6-B046-9EDE-72C3E7F08837}"/>
              </a:ext>
            </a:extLst>
          </p:cNvPr>
          <p:cNvSpPr txBox="1"/>
          <p:nvPr/>
        </p:nvSpPr>
        <p:spPr>
          <a:xfrm>
            <a:off x="4753263" y="5531638"/>
            <a:ext cx="4678120"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(C) = 0, R</a:t>
            </a:r>
            <a:r>
              <a:rPr lang="en-US" baseline="-25000" dirty="0">
                <a:latin typeface="+mj-lt"/>
              </a:rPr>
              <a:t>f</a:t>
            </a:r>
            <a:r>
              <a:rPr lang="en-US" dirty="0">
                <a:latin typeface="+mj-lt"/>
              </a:rPr>
              <a:t>(Y) = 0,  M(X) = 3, M(Y) = 3, M(Z) = 6</a:t>
            </a:r>
          </a:p>
        </p:txBody>
      </p:sp>
      <p:sp>
        <p:nvSpPr>
          <p:cNvPr id="132" name="TextBox 131">
            <a:extLst>
              <a:ext uri="{FF2B5EF4-FFF2-40B4-BE49-F238E27FC236}">
                <a16:creationId xmlns:a16="http://schemas.microsoft.com/office/drawing/2014/main" id="{8868B8F2-C312-9C47-A80B-A4DB88F7DD5F}"/>
              </a:ext>
            </a:extLst>
          </p:cNvPr>
          <p:cNvSpPr txBox="1"/>
          <p:nvPr/>
        </p:nvSpPr>
        <p:spPr>
          <a:xfrm>
            <a:off x="2354335" y="5952081"/>
            <a:ext cx="4033401" cy="369332"/>
          </a:xfrm>
          <a:prstGeom prst="rect">
            <a:avLst/>
          </a:prstGeom>
          <a:noFill/>
        </p:spPr>
        <p:txBody>
          <a:bodyPr wrap="square" rtlCol="0">
            <a:spAutoFit/>
          </a:bodyPr>
          <a:lstStyle/>
          <a:p>
            <a:r>
              <a:rPr lang="en-US" b="1" dirty="0">
                <a:latin typeface="+mj-lt"/>
              </a:rPr>
              <a:t>B5</a:t>
            </a:r>
            <a:r>
              <a:rPr lang="en-US" dirty="0">
                <a:latin typeface="+mj-lt"/>
              </a:rPr>
              <a:t>: Path = empty, Termination </a:t>
            </a:r>
          </a:p>
        </p:txBody>
      </p:sp>
    </p:spTree>
    <p:extLst>
      <p:ext uri="{BB962C8B-B14F-4D97-AF65-F5344CB8AC3E}">
        <p14:creationId xmlns:p14="http://schemas.microsoft.com/office/powerpoint/2010/main" val="257655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2" grpId="0"/>
      <p:bldP spid="54" grpId="0"/>
      <p:bldP spid="124" grpId="0"/>
      <p:bldP spid="127" grpId="0"/>
      <p:bldP spid="151" grpId="0"/>
      <p:bldP spid="153" grpId="0"/>
      <p:bldP spid="154" grpId="0"/>
      <p:bldP spid="155" grpId="0"/>
      <p:bldP spid="156" grpId="0"/>
      <p:bldP spid="157" grpId="0"/>
      <p:bldP spid="123" grpId="0" animBg="1"/>
      <p:bldP spid="125" grpId="0"/>
      <p:bldP spid="126" grpId="0" animBg="1"/>
      <p:bldP spid="128" grpId="0"/>
      <p:bldP spid="129" grpId="0"/>
      <p:bldP spid="131"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8CBDB-C1B3-3C4C-BE83-572B951F34CE}"/>
              </a:ext>
            </a:extLst>
          </p:cNvPr>
          <p:cNvSpPr>
            <a:spLocks noGrp="1"/>
          </p:cNvSpPr>
          <p:nvPr>
            <p:ph type="sldNum" sz="quarter" idx="12"/>
          </p:nvPr>
        </p:nvSpPr>
        <p:spPr/>
        <p:txBody>
          <a:bodyPr/>
          <a:lstStyle/>
          <a:p>
            <a:fld id="{030B3B20-CC52-4CD8-891A-1FEA1205BD2C}" type="slidenum">
              <a:rPr lang="en-US" smtClean="0"/>
              <a:pPr/>
              <a:t>2</a:t>
            </a:fld>
            <a:endParaRPr lang="en-US" dirty="0"/>
          </a:p>
        </p:txBody>
      </p:sp>
      <p:grpSp>
        <p:nvGrpSpPr>
          <p:cNvPr id="28" name="Group 27">
            <a:extLst>
              <a:ext uri="{FF2B5EF4-FFF2-40B4-BE49-F238E27FC236}">
                <a16:creationId xmlns:a16="http://schemas.microsoft.com/office/drawing/2014/main" id="{07B70898-E2E7-1A44-91B9-4BDFF299BEBE}"/>
              </a:ext>
            </a:extLst>
          </p:cNvPr>
          <p:cNvGrpSpPr/>
          <p:nvPr/>
        </p:nvGrpSpPr>
        <p:grpSpPr>
          <a:xfrm>
            <a:off x="771572" y="1147388"/>
            <a:ext cx="10648856" cy="2082126"/>
            <a:chOff x="-33397" y="1676549"/>
            <a:chExt cx="10648856" cy="2082126"/>
          </a:xfrm>
        </p:grpSpPr>
        <p:sp>
          <p:nvSpPr>
            <p:cNvPr id="30" name="TextBox 29">
              <a:extLst>
                <a:ext uri="{FF2B5EF4-FFF2-40B4-BE49-F238E27FC236}">
                  <a16:creationId xmlns:a16="http://schemas.microsoft.com/office/drawing/2014/main" id="{93DB1F0D-C9C5-EF4D-8C25-87D9C0EACEAF}"/>
                </a:ext>
              </a:extLst>
            </p:cNvPr>
            <p:cNvSpPr txBox="1"/>
            <p:nvPr/>
          </p:nvSpPr>
          <p:spPr>
            <a:xfrm>
              <a:off x="1812407" y="1676549"/>
              <a:ext cx="1073426" cy="369332"/>
            </a:xfrm>
            <a:prstGeom prst="rect">
              <a:avLst/>
            </a:prstGeom>
            <a:noFill/>
          </p:spPr>
          <p:txBody>
            <a:bodyPr wrap="square" rtlCol="0">
              <a:spAutoFit/>
            </a:bodyPr>
            <a:lstStyle/>
            <a:p>
              <a:r>
                <a:rPr lang="en-US" dirty="0"/>
                <a:t>Program </a:t>
              </a:r>
            </a:p>
          </p:txBody>
        </p:sp>
        <p:cxnSp>
          <p:nvCxnSpPr>
            <p:cNvPr id="31" name="Straight Arrow Connector 30">
              <a:extLst>
                <a:ext uri="{FF2B5EF4-FFF2-40B4-BE49-F238E27FC236}">
                  <a16:creationId xmlns:a16="http://schemas.microsoft.com/office/drawing/2014/main" id="{424623DC-AE6F-2947-8D8F-D9E904CC4832}"/>
                </a:ext>
              </a:extLst>
            </p:cNvPr>
            <p:cNvCxnSpPr>
              <a:cxnSpLocks/>
            </p:cNvCxnSpPr>
            <p:nvPr/>
          </p:nvCxnSpPr>
          <p:spPr>
            <a:xfrm>
              <a:off x="2244684" y="2071746"/>
              <a:ext cx="0" cy="112369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31AF29-1CE0-BC43-8AE0-BEB1DEAC7304}"/>
                </a:ext>
              </a:extLst>
            </p:cNvPr>
            <p:cNvSpPr txBox="1"/>
            <p:nvPr/>
          </p:nvSpPr>
          <p:spPr>
            <a:xfrm>
              <a:off x="4301862" y="3112344"/>
              <a:ext cx="1252331" cy="646331"/>
            </a:xfrm>
            <a:prstGeom prst="rect">
              <a:avLst/>
            </a:prstGeom>
            <a:noFill/>
          </p:spPr>
          <p:txBody>
            <a:bodyPr wrap="square" rtlCol="0">
              <a:spAutoFit/>
            </a:bodyPr>
            <a:lstStyle/>
            <a:p>
              <a:pPr algn="ctr"/>
              <a:r>
                <a:rPr lang="en-US" dirty="0"/>
                <a:t>Successor Relation</a:t>
              </a:r>
            </a:p>
          </p:txBody>
        </p:sp>
        <p:cxnSp>
          <p:nvCxnSpPr>
            <p:cNvPr id="35" name="Straight Arrow Connector 34">
              <a:extLst>
                <a:ext uri="{FF2B5EF4-FFF2-40B4-BE49-F238E27FC236}">
                  <a16:creationId xmlns:a16="http://schemas.microsoft.com/office/drawing/2014/main" id="{5A338F43-D1B6-6642-8EEA-449DE3851462}"/>
                </a:ext>
              </a:extLst>
            </p:cNvPr>
            <p:cNvCxnSpPr>
              <a:cxnSpLocks/>
            </p:cNvCxnSpPr>
            <p:nvPr/>
          </p:nvCxnSpPr>
          <p:spPr>
            <a:xfrm>
              <a:off x="5554193" y="3403438"/>
              <a:ext cx="121736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13B6CD-D285-3543-8A3D-8E26B4B278F3}"/>
                </a:ext>
              </a:extLst>
            </p:cNvPr>
            <p:cNvSpPr txBox="1"/>
            <p:nvPr/>
          </p:nvSpPr>
          <p:spPr>
            <a:xfrm>
              <a:off x="6494625" y="3195437"/>
              <a:ext cx="1252331" cy="369332"/>
            </a:xfrm>
            <a:prstGeom prst="rect">
              <a:avLst/>
            </a:prstGeom>
            <a:noFill/>
          </p:spPr>
          <p:txBody>
            <a:bodyPr wrap="square" rtlCol="0">
              <a:spAutoFit/>
            </a:bodyPr>
            <a:lstStyle/>
            <a:p>
              <a:pPr algn="ctr"/>
              <a:r>
                <a:rPr lang="en-US" dirty="0"/>
                <a:t>CFG</a:t>
              </a:r>
            </a:p>
          </p:txBody>
        </p:sp>
        <p:cxnSp>
          <p:nvCxnSpPr>
            <p:cNvPr id="37" name="Straight Arrow Connector 36">
              <a:extLst>
                <a:ext uri="{FF2B5EF4-FFF2-40B4-BE49-F238E27FC236}">
                  <a16:creationId xmlns:a16="http://schemas.microsoft.com/office/drawing/2014/main" id="{ED34587A-BE12-284F-979B-2A00E54319E3}"/>
                </a:ext>
              </a:extLst>
            </p:cNvPr>
            <p:cNvCxnSpPr>
              <a:cxnSpLocks/>
            </p:cNvCxnSpPr>
            <p:nvPr/>
          </p:nvCxnSpPr>
          <p:spPr>
            <a:xfrm>
              <a:off x="7483569" y="3380103"/>
              <a:ext cx="174856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77C5A1-C1EA-2D46-B0A7-F3598B365629}"/>
                </a:ext>
              </a:extLst>
            </p:cNvPr>
            <p:cNvSpPr txBox="1"/>
            <p:nvPr/>
          </p:nvSpPr>
          <p:spPr>
            <a:xfrm>
              <a:off x="9230151" y="2989785"/>
              <a:ext cx="1385308" cy="646331"/>
            </a:xfrm>
            <a:prstGeom prst="rect">
              <a:avLst/>
            </a:prstGeom>
            <a:noFill/>
          </p:spPr>
          <p:txBody>
            <a:bodyPr wrap="square" rtlCol="0">
              <a:spAutoFit/>
            </a:bodyPr>
            <a:lstStyle/>
            <a:p>
              <a:pPr algn="ctr"/>
              <a:r>
                <a:rPr lang="en-US" dirty="0"/>
                <a:t>Execution Behaviors</a:t>
              </a:r>
            </a:p>
          </p:txBody>
        </p:sp>
        <p:cxnSp>
          <p:nvCxnSpPr>
            <p:cNvPr id="39" name="Straight Connector 38">
              <a:extLst>
                <a:ext uri="{FF2B5EF4-FFF2-40B4-BE49-F238E27FC236}">
                  <a16:creationId xmlns:a16="http://schemas.microsoft.com/office/drawing/2014/main" id="{EC93B587-444B-E244-BBB4-A88CDAE8E8F2}"/>
                </a:ext>
              </a:extLst>
            </p:cNvPr>
            <p:cNvCxnSpPr>
              <a:cxnSpLocks/>
            </p:cNvCxnSpPr>
            <p:nvPr/>
          </p:nvCxnSpPr>
          <p:spPr>
            <a:xfrm flipH="1">
              <a:off x="1886509" y="2507048"/>
              <a:ext cx="30729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2E97A7-C5A7-FF48-8633-CAE4749669A1}"/>
                </a:ext>
              </a:extLst>
            </p:cNvPr>
            <p:cNvSpPr txBox="1"/>
            <p:nvPr/>
          </p:nvSpPr>
          <p:spPr>
            <a:xfrm>
              <a:off x="5298363" y="2452229"/>
              <a:ext cx="1729019" cy="646331"/>
            </a:xfrm>
            <a:prstGeom prst="rect">
              <a:avLst/>
            </a:prstGeom>
            <a:noFill/>
          </p:spPr>
          <p:txBody>
            <a:bodyPr wrap="square" rtlCol="0">
              <a:spAutoFit/>
            </a:bodyPr>
            <a:lstStyle/>
            <a:p>
              <a:pPr algn="ctr"/>
              <a:r>
                <a:rPr lang="en-US" dirty="0"/>
                <a:t>Atlas Visualization</a:t>
              </a:r>
            </a:p>
          </p:txBody>
        </p:sp>
        <p:sp>
          <p:nvSpPr>
            <p:cNvPr id="41" name="TextBox 40">
              <a:extLst>
                <a:ext uri="{FF2B5EF4-FFF2-40B4-BE49-F238E27FC236}">
                  <a16:creationId xmlns:a16="http://schemas.microsoft.com/office/drawing/2014/main" id="{12DCB1BC-CFFF-2144-A591-D8D09B4432DB}"/>
                </a:ext>
              </a:extLst>
            </p:cNvPr>
            <p:cNvSpPr txBox="1"/>
            <p:nvPr/>
          </p:nvSpPr>
          <p:spPr>
            <a:xfrm>
              <a:off x="7493342" y="2490085"/>
              <a:ext cx="1729019" cy="646331"/>
            </a:xfrm>
            <a:prstGeom prst="rect">
              <a:avLst/>
            </a:prstGeom>
            <a:noFill/>
          </p:spPr>
          <p:txBody>
            <a:bodyPr wrap="square" rtlCol="0">
              <a:spAutoFit/>
            </a:bodyPr>
            <a:lstStyle/>
            <a:p>
              <a:pPr algn="ctr"/>
              <a:r>
                <a:rPr lang="en-US" dirty="0"/>
                <a:t>Graph traversal  using Atlas eDSL</a:t>
              </a:r>
            </a:p>
          </p:txBody>
        </p:sp>
        <p:cxnSp>
          <p:nvCxnSpPr>
            <p:cNvPr id="43" name="Straight Arrow Connector 42">
              <a:extLst>
                <a:ext uri="{FF2B5EF4-FFF2-40B4-BE49-F238E27FC236}">
                  <a16:creationId xmlns:a16="http://schemas.microsoft.com/office/drawing/2014/main" id="{C2142C93-8AD2-4044-A31C-868DB47029B1}"/>
                </a:ext>
              </a:extLst>
            </p:cNvPr>
            <p:cNvCxnSpPr>
              <a:cxnSpLocks/>
              <a:stCxn id="51" idx="3"/>
            </p:cNvCxnSpPr>
            <p:nvPr/>
          </p:nvCxnSpPr>
          <p:spPr>
            <a:xfrm>
              <a:off x="2919390" y="3403438"/>
              <a:ext cx="138247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43703D-FDEC-7140-AF0A-6B24308E8EE6}"/>
                </a:ext>
              </a:extLst>
            </p:cNvPr>
            <p:cNvCxnSpPr>
              <a:cxnSpLocks/>
            </p:cNvCxnSpPr>
            <p:nvPr/>
          </p:nvCxnSpPr>
          <p:spPr>
            <a:xfrm flipV="1">
              <a:off x="3659390" y="3112344"/>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1EAE391-80DE-3F48-AE3B-C13AC3233CF3}"/>
                </a:ext>
              </a:extLst>
            </p:cNvPr>
            <p:cNvSpPr txBox="1"/>
            <p:nvPr/>
          </p:nvSpPr>
          <p:spPr>
            <a:xfrm>
              <a:off x="2836648" y="2699510"/>
              <a:ext cx="1729019" cy="369332"/>
            </a:xfrm>
            <a:prstGeom prst="rect">
              <a:avLst/>
            </a:prstGeom>
            <a:noFill/>
          </p:spPr>
          <p:txBody>
            <a:bodyPr wrap="square" rtlCol="0">
              <a:spAutoFit/>
            </a:bodyPr>
            <a:lstStyle/>
            <a:p>
              <a:pPr algn="ctr"/>
              <a:r>
                <a:rPr lang="en-US" dirty="0"/>
                <a:t>Atlas query</a:t>
              </a:r>
            </a:p>
          </p:txBody>
        </p:sp>
        <p:sp>
          <p:nvSpPr>
            <p:cNvPr id="51" name="TextBox 50">
              <a:extLst>
                <a:ext uri="{FF2B5EF4-FFF2-40B4-BE49-F238E27FC236}">
                  <a16:creationId xmlns:a16="http://schemas.microsoft.com/office/drawing/2014/main" id="{81B41DAE-E52B-074E-B8C6-00F627921C37}"/>
                </a:ext>
              </a:extLst>
            </p:cNvPr>
            <p:cNvSpPr txBox="1"/>
            <p:nvPr/>
          </p:nvSpPr>
          <p:spPr>
            <a:xfrm>
              <a:off x="1234262" y="3218772"/>
              <a:ext cx="1685128" cy="369332"/>
            </a:xfrm>
            <a:prstGeom prst="rect">
              <a:avLst/>
            </a:prstGeom>
            <a:noFill/>
          </p:spPr>
          <p:txBody>
            <a:bodyPr wrap="square" rtlCol="0">
              <a:spAutoFit/>
            </a:bodyPr>
            <a:lstStyle/>
            <a:p>
              <a:r>
                <a:rPr lang="en-US" dirty="0"/>
                <a:t>Universal Graph </a:t>
              </a:r>
            </a:p>
          </p:txBody>
        </p:sp>
        <p:sp>
          <p:nvSpPr>
            <p:cNvPr id="52" name="TextBox 51">
              <a:extLst>
                <a:ext uri="{FF2B5EF4-FFF2-40B4-BE49-F238E27FC236}">
                  <a16:creationId xmlns:a16="http://schemas.microsoft.com/office/drawing/2014/main" id="{55385292-B3CB-AD48-8342-BD762713797C}"/>
                </a:ext>
              </a:extLst>
            </p:cNvPr>
            <p:cNvSpPr txBox="1"/>
            <p:nvPr/>
          </p:nvSpPr>
          <p:spPr>
            <a:xfrm>
              <a:off x="-33397" y="2305419"/>
              <a:ext cx="1919906" cy="369332"/>
            </a:xfrm>
            <a:prstGeom prst="rect">
              <a:avLst/>
            </a:prstGeom>
            <a:noFill/>
          </p:spPr>
          <p:txBody>
            <a:bodyPr wrap="square" rtlCol="0">
              <a:spAutoFit/>
            </a:bodyPr>
            <a:lstStyle/>
            <a:p>
              <a:pPr algn="ctr"/>
              <a:r>
                <a:rPr lang="en-US" dirty="0"/>
                <a:t>Mapping/Indexing</a:t>
              </a:r>
            </a:p>
          </p:txBody>
        </p:sp>
        <p:cxnSp>
          <p:nvCxnSpPr>
            <p:cNvPr id="53" name="Straight Connector 52">
              <a:extLst>
                <a:ext uri="{FF2B5EF4-FFF2-40B4-BE49-F238E27FC236}">
                  <a16:creationId xmlns:a16="http://schemas.microsoft.com/office/drawing/2014/main" id="{F23F46D9-C589-D24F-9AF1-91E1917025EC}"/>
                </a:ext>
              </a:extLst>
            </p:cNvPr>
            <p:cNvCxnSpPr>
              <a:cxnSpLocks/>
            </p:cNvCxnSpPr>
            <p:nvPr/>
          </p:nvCxnSpPr>
          <p:spPr>
            <a:xfrm flipV="1">
              <a:off x="6117988" y="3111053"/>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078BD5-36D2-8944-B911-AB7AA01D7915}"/>
                </a:ext>
              </a:extLst>
            </p:cNvPr>
            <p:cNvCxnSpPr>
              <a:cxnSpLocks/>
            </p:cNvCxnSpPr>
            <p:nvPr/>
          </p:nvCxnSpPr>
          <p:spPr>
            <a:xfrm flipV="1">
              <a:off x="8359642" y="3098560"/>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 name="Rounded Rectangle 4">
            <a:extLst>
              <a:ext uri="{FF2B5EF4-FFF2-40B4-BE49-F238E27FC236}">
                <a16:creationId xmlns:a16="http://schemas.microsoft.com/office/drawing/2014/main" id="{496BD7B9-1383-2945-AD46-9E73B8D226FE}"/>
              </a:ext>
            </a:extLst>
          </p:cNvPr>
          <p:cNvSpPr/>
          <p:nvPr/>
        </p:nvSpPr>
        <p:spPr>
          <a:xfrm>
            <a:off x="7665867" y="1776258"/>
            <a:ext cx="3661927" cy="17471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5DDDA-76D4-1E48-8696-A39541F00010}"/>
              </a:ext>
            </a:extLst>
          </p:cNvPr>
          <p:cNvSpPr txBox="1"/>
          <p:nvPr/>
        </p:nvSpPr>
        <p:spPr>
          <a:xfrm>
            <a:off x="771572" y="3677379"/>
            <a:ext cx="10896798" cy="523220"/>
          </a:xfrm>
          <a:prstGeom prst="rect">
            <a:avLst/>
          </a:prstGeom>
          <a:noFill/>
        </p:spPr>
        <p:txBody>
          <a:bodyPr wrap="square" rtlCol="0">
            <a:spAutoFit/>
          </a:bodyPr>
          <a:lstStyle/>
          <a:p>
            <a:r>
              <a:rPr lang="en-US" sz="2800" dirty="0"/>
              <a:t>Computing the </a:t>
            </a:r>
            <a:r>
              <a:rPr lang="en-US" sz="2800" i="1" dirty="0"/>
              <a:t>execution behaviors </a:t>
            </a:r>
            <a:r>
              <a:rPr lang="en-US" sz="2800" dirty="0"/>
              <a:t>requires enumerating paths in CFGs</a:t>
            </a:r>
          </a:p>
        </p:txBody>
      </p:sp>
      <p:sp>
        <p:nvSpPr>
          <p:cNvPr id="33" name="Title 2">
            <a:extLst>
              <a:ext uri="{FF2B5EF4-FFF2-40B4-BE49-F238E27FC236}">
                <a16:creationId xmlns:a16="http://schemas.microsoft.com/office/drawing/2014/main" id="{419284C8-13FA-6A46-879B-4A929CA876D5}"/>
              </a:ext>
            </a:extLst>
          </p:cNvPr>
          <p:cNvSpPr>
            <a:spLocks noGrp="1"/>
          </p:cNvSpPr>
          <p:nvPr>
            <p:ph type="title"/>
          </p:nvPr>
        </p:nvSpPr>
        <p:spPr>
          <a:xfrm>
            <a:off x="154890" y="21089"/>
            <a:ext cx="3569469" cy="1014868"/>
          </a:xfrm>
        </p:spPr>
        <p:txBody>
          <a:bodyPr/>
          <a:lstStyle/>
          <a:p>
            <a:r>
              <a:rPr lang="en-US" dirty="0"/>
              <a:t>An overview</a:t>
            </a:r>
          </a:p>
        </p:txBody>
      </p:sp>
      <p:sp>
        <p:nvSpPr>
          <p:cNvPr id="25" name="TextBox 24">
            <a:extLst>
              <a:ext uri="{FF2B5EF4-FFF2-40B4-BE49-F238E27FC236}">
                <a16:creationId xmlns:a16="http://schemas.microsoft.com/office/drawing/2014/main" id="{DCB9430C-2634-6B41-A1F5-ED37F4980F93}"/>
              </a:ext>
            </a:extLst>
          </p:cNvPr>
          <p:cNvSpPr txBox="1"/>
          <p:nvPr/>
        </p:nvSpPr>
        <p:spPr>
          <a:xfrm>
            <a:off x="791320" y="5291410"/>
            <a:ext cx="9985882" cy="830997"/>
          </a:xfrm>
          <a:prstGeom prst="rect">
            <a:avLst/>
          </a:prstGeom>
          <a:noFill/>
        </p:spPr>
        <p:txBody>
          <a:bodyPr wrap="square" rtlCol="0">
            <a:spAutoFit/>
          </a:bodyPr>
          <a:lstStyle/>
          <a:p>
            <a:r>
              <a:rPr lang="en-US" sz="2400" dirty="0">
                <a:latin typeface="+mj-lt"/>
              </a:rPr>
              <a:t>We shall first develop the enumeration algorithm for acyclic CFGs and later find a way to model loops so that the algorithm can be extended to all CFGs.  </a:t>
            </a:r>
          </a:p>
        </p:txBody>
      </p:sp>
      <p:sp>
        <p:nvSpPr>
          <p:cNvPr id="26" name="TextBox 25">
            <a:extLst>
              <a:ext uri="{FF2B5EF4-FFF2-40B4-BE49-F238E27FC236}">
                <a16:creationId xmlns:a16="http://schemas.microsoft.com/office/drawing/2014/main" id="{359C41A5-790E-E34C-8EEB-3262D8D3C310}"/>
              </a:ext>
            </a:extLst>
          </p:cNvPr>
          <p:cNvSpPr txBox="1"/>
          <p:nvPr/>
        </p:nvSpPr>
        <p:spPr>
          <a:xfrm>
            <a:off x="791320" y="4588119"/>
            <a:ext cx="7600207" cy="523220"/>
          </a:xfrm>
          <a:prstGeom prst="rect">
            <a:avLst/>
          </a:prstGeom>
          <a:noFill/>
        </p:spPr>
        <p:txBody>
          <a:bodyPr wrap="square" rtlCol="0">
            <a:spAutoFit/>
          </a:bodyPr>
          <a:lstStyle/>
          <a:p>
            <a:r>
              <a:rPr lang="en-US" sz="2800" dirty="0"/>
              <a:t>Enumerate means produce the paths one by one. </a:t>
            </a:r>
          </a:p>
        </p:txBody>
      </p:sp>
    </p:spTree>
    <p:extLst>
      <p:ext uri="{BB962C8B-B14F-4D97-AF65-F5344CB8AC3E}">
        <p14:creationId xmlns:p14="http://schemas.microsoft.com/office/powerpoint/2010/main" val="34701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20</a:t>
            </a:fld>
            <a:endParaRPr lang="en-US" dirty="0"/>
          </a:p>
        </p:txBody>
      </p:sp>
      <p:sp>
        <p:nvSpPr>
          <p:cNvPr id="46" name="TextBox 45">
            <a:extLst>
              <a:ext uri="{FF2B5EF4-FFF2-40B4-BE49-F238E27FC236}">
                <a16:creationId xmlns:a16="http://schemas.microsoft.com/office/drawing/2014/main" id="{72FF2332-9267-8D45-A5B9-D2DD445B5EEE}"/>
              </a:ext>
            </a:extLst>
          </p:cNvPr>
          <p:cNvSpPr txBox="1"/>
          <p:nvPr/>
        </p:nvSpPr>
        <p:spPr>
          <a:xfrm>
            <a:off x="2377777" y="875416"/>
            <a:ext cx="2085363" cy="369332"/>
          </a:xfrm>
          <a:prstGeom prst="rect">
            <a:avLst/>
          </a:prstGeom>
          <a:noFill/>
        </p:spPr>
        <p:txBody>
          <a:bodyPr wrap="square" rtlCol="0">
            <a:spAutoFit/>
          </a:bodyPr>
          <a:lstStyle/>
          <a:p>
            <a:r>
              <a:rPr lang="en-US" dirty="0"/>
              <a:t>F1</a:t>
            </a:r>
            <a:r>
              <a:rPr lang="en-US" dirty="0">
                <a:latin typeface="+mj-lt"/>
              </a:rPr>
              <a:t>: Path = A, B, X</a:t>
            </a:r>
          </a:p>
        </p:txBody>
      </p:sp>
      <p:sp>
        <p:nvSpPr>
          <p:cNvPr id="48" name="TextBox 47">
            <a:extLst>
              <a:ext uri="{FF2B5EF4-FFF2-40B4-BE49-F238E27FC236}">
                <a16:creationId xmlns:a16="http://schemas.microsoft.com/office/drawing/2014/main" id="{3C59B8E4-EDC7-8343-A7DF-40BE9F3EF3DF}"/>
              </a:ext>
            </a:extLst>
          </p:cNvPr>
          <p:cNvSpPr txBox="1"/>
          <p:nvPr/>
        </p:nvSpPr>
        <p:spPr>
          <a:xfrm>
            <a:off x="2377778" y="1480527"/>
            <a:ext cx="1954734" cy="369332"/>
          </a:xfrm>
          <a:prstGeom prst="rect">
            <a:avLst/>
          </a:prstGeom>
          <a:noFill/>
        </p:spPr>
        <p:txBody>
          <a:bodyPr wrap="square" rtlCol="0">
            <a:spAutoFit/>
          </a:bodyPr>
          <a:lstStyle/>
          <a:p>
            <a:r>
              <a:rPr lang="en-US" dirty="0"/>
              <a:t>B1</a:t>
            </a:r>
            <a:r>
              <a:rPr lang="en-US" dirty="0">
                <a:latin typeface="+mj-lt"/>
              </a:rPr>
              <a:t>: Path = A, B, D</a:t>
            </a:r>
          </a:p>
        </p:txBody>
      </p:sp>
      <p:sp>
        <p:nvSpPr>
          <p:cNvPr id="50" name="Rectangle 49">
            <a:extLst>
              <a:ext uri="{FF2B5EF4-FFF2-40B4-BE49-F238E27FC236}">
                <a16:creationId xmlns:a16="http://schemas.microsoft.com/office/drawing/2014/main" id="{F9AF0EBD-E59B-9049-9FA8-2C9D102814E6}"/>
              </a:ext>
            </a:extLst>
          </p:cNvPr>
          <p:cNvSpPr/>
          <p:nvPr/>
        </p:nvSpPr>
        <p:spPr>
          <a:xfrm>
            <a:off x="2377777" y="2085638"/>
            <a:ext cx="1902661" cy="369332"/>
          </a:xfrm>
          <a:prstGeom prst="rect">
            <a:avLst/>
          </a:prstGeom>
        </p:spPr>
        <p:txBody>
          <a:bodyPr wrap="square">
            <a:spAutoFit/>
          </a:bodyPr>
          <a:lstStyle/>
          <a:p>
            <a:r>
              <a:rPr lang="en-US" dirty="0"/>
              <a:t>F2</a:t>
            </a:r>
            <a:r>
              <a:rPr lang="en-US" dirty="0">
                <a:latin typeface="+mj-lt"/>
              </a:rPr>
              <a:t>: Path = A, B, D </a:t>
            </a:r>
          </a:p>
        </p:txBody>
      </p:sp>
      <p:sp>
        <p:nvSpPr>
          <p:cNvPr id="7" name="TextBox 6">
            <a:extLst>
              <a:ext uri="{FF2B5EF4-FFF2-40B4-BE49-F238E27FC236}">
                <a16:creationId xmlns:a16="http://schemas.microsoft.com/office/drawing/2014/main" id="{68463D70-EACC-C041-9CED-CD4E9B5D4044}"/>
              </a:ext>
            </a:extLst>
          </p:cNvPr>
          <p:cNvSpPr txBox="1"/>
          <p:nvPr/>
        </p:nvSpPr>
        <p:spPr>
          <a:xfrm>
            <a:off x="4753263" y="875416"/>
            <a:ext cx="4145527"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1, B</a:t>
            </a:r>
            <a:r>
              <a:rPr lang="en-US" baseline="-25000" dirty="0">
                <a:latin typeface="+mj-lt"/>
              </a:rPr>
              <a:t>f</a:t>
            </a:r>
            <a:r>
              <a:rPr lang="en-US" dirty="0">
                <a:latin typeface="+mj-lt"/>
              </a:rPr>
              <a:t>(B) = 1, R</a:t>
            </a:r>
            <a:r>
              <a:rPr lang="en-US" baseline="-25000" dirty="0">
                <a:latin typeface="+mj-lt"/>
              </a:rPr>
              <a:t>f</a:t>
            </a:r>
            <a:r>
              <a:rPr lang="en-US" dirty="0">
                <a:latin typeface="+mj-lt"/>
              </a:rPr>
              <a:t>(X) = 1,  M(X) = 1 </a:t>
            </a:r>
          </a:p>
        </p:txBody>
      </p:sp>
      <p:sp>
        <p:nvSpPr>
          <p:cNvPr id="151" name="TextBox 150">
            <a:extLst>
              <a:ext uri="{FF2B5EF4-FFF2-40B4-BE49-F238E27FC236}">
                <a16:creationId xmlns:a16="http://schemas.microsoft.com/office/drawing/2014/main" id="{75D80CDA-019A-BA44-9ECC-27C0824985B3}"/>
              </a:ext>
            </a:extLst>
          </p:cNvPr>
          <p:cNvSpPr txBox="1"/>
          <p:nvPr/>
        </p:nvSpPr>
        <p:spPr>
          <a:xfrm>
            <a:off x="4753263" y="1480527"/>
            <a:ext cx="5601444" cy="369332"/>
          </a:xfrm>
          <a:prstGeom prst="rect">
            <a:avLst/>
          </a:prstGeom>
          <a:noFill/>
        </p:spPr>
        <p:txBody>
          <a:bodyPr wrap="square" rtlCol="0">
            <a:spAutoFit/>
          </a:bodyPr>
          <a:lstStyle/>
          <a:p>
            <a:r>
              <a:rPr lang="en-US" dirty="0">
                <a:latin typeface="+mj-lt"/>
              </a:rPr>
              <a:t>B</a:t>
            </a:r>
            <a:r>
              <a:rPr lang="en-US" baseline="-25000" dirty="0">
                <a:latin typeface="+mj-lt"/>
              </a:rPr>
              <a:t>f</a:t>
            </a:r>
            <a:r>
              <a:rPr lang="en-US" dirty="0">
                <a:latin typeface="+mj-lt"/>
              </a:rPr>
              <a:t>(A) = 1, B</a:t>
            </a:r>
            <a:r>
              <a:rPr lang="en-US" baseline="-25000" dirty="0">
                <a:latin typeface="+mj-lt"/>
              </a:rPr>
              <a:t>f</a:t>
            </a:r>
            <a:r>
              <a:rPr lang="en-US" dirty="0">
                <a:latin typeface="+mj-lt"/>
              </a:rPr>
              <a:t>(B) = 0, R</a:t>
            </a:r>
            <a:r>
              <a:rPr lang="en-US" baseline="-25000" dirty="0">
                <a:latin typeface="+mj-lt"/>
              </a:rPr>
              <a:t>f</a:t>
            </a:r>
            <a:r>
              <a:rPr lang="en-US" dirty="0">
                <a:latin typeface="+mj-lt"/>
              </a:rPr>
              <a:t>(X) = 1, R</a:t>
            </a:r>
            <a:r>
              <a:rPr lang="en-US" baseline="-25000" dirty="0">
                <a:latin typeface="+mj-lt"/>
              </a:rPr>
              <a:t>f</a:t>
            </a:r>
            <a:r>
              <a:rPr lang="en-US" dirty="0">
                <a:latin typeface="+mj-lt"/>
              </a:rPr>
              <a:t>(D) = 1, M(X) = 1, M(D) = 1  </a:t>
            </a:r>
          </a:p>
        </p:txBody>
      </p:sp>
      <p:grpSp>
        <p:nvGrpSpPr>
          <p:cNvPr id="57" name="Group 56">
            <a:extLst>
              <a:ext uri="{FF2B5EF4-FFF2-40B4-BE49-F238E27FC236}">
                <a16:creationId xmlns:a16="http://schemas.microsoft.com/office/drawing/2014/main" id="{44A2CDF7-326B-864D-848E-CA02123ED6C5}"/>
              </a:ext>
            </a:extLst>
          </p:cNvPr>
          <p:cNvGrpSpPr/>
          <p:nvPr/>
        </p:nvGrpSpPr>
        <p:grpSpPr>
          <a:xfrm>
            <a:off x="155729" y="1060082"/>
            <a:ext cx="1865885" cy="3431941"/>
            <a:chOff x="7053281" y="874102"/>
            <a:chExt cx="1865885" cy="3431941"/>
          </a:xfrm>
        </p:grpSpPr>
        <p:sp>
          <p:nvSpPr>
            <p:cNvPr id="58" name="TextBox 57">
              <a:extLst>
                <a:ext uri="{FF2B5EF4-FFF2-40B4-BE49-F238E27FC236}">
                  <a16:creationId xmlns:a16="http://schemas.microsoft.com/office/drawing/2014/main" id="{477D10D0-3C11-604E-BB93-D6B55209924A}"/>
                </a:ext>
              </a:extLst>
            </p:cNvPr>
            <p:cNvSpPr txBox="1"/>
            <p:nvPr/>
          </p:nvSpPr>
          <p:spPr>
            <a:xfrm>
              <a:off x="7177161" y="3113577"/>
              <a:ext cx="541813" cy="369332"/>
            </a:xfrm>
            <a:prstGeom prst="rect">
              <a:avLst/>
            </a:prstGeom>
            <a:noFill/>
            <a:ln w="12700">
              <a:solidFill>
                <a:schemeClr val="tx1"/>
              </a:solidFill>
            </a:ln>
          </p:spPr>
          <p:txBody>
            <a:bodyPr wrap="square" rtlCol="0">
              <a:spAutoFit/>
            </a:bodyPr>
            <a:lstStyle/>
            <a:p>
              <a:pPr algn="ctr"/>
              <a:r>
                <a:rPr lang="en-US" dirty="0"/>
                <a:t>X</a:t>
              </a:r>
            </a:p>
          </p:txBody>
        </p:sp>
        <p:grpSp>
          <p:nvGrpSpPr>
            <p:cNvPr id="59" name="Group 58">
              <a:extLst>
                <a:ext uri="{FF2B5EF4-FFF2-40B4-BE49-F238E27FC236}">
                  <a16:creationId xmlns:a16="http://schemas.microsoft.com/office/drawing/2014/main" id="{FA5DC295-DA4D-1245-B5DB-4418413A86C0}"/>
                </a:ext>
              </a:extLst>
            </p:cNvPr>
            <p:cNvGrpSpPr/>
            <p:nvPr/>
          </p:nvGrpSpPr>
          <p:grpSpPr>
            <a:xfrm>
              <a:off x="7610328" y="874102"/>
              <a:ext cx="659613" cy="486923"/>
              <a:chOff x="7035192" y="3966625"/>
              <a:chExt cx="507284" cy="532435"/>
            </a:xfrm>
          </p:grpSpPr>
          <p:sp>
            <p:nvSpPr>
              <p:cNvPr id="121" name="TextBox 120">
                <a:extLst>
                  <a:ext uri="{FF2B5EF4-FFF2-40B4-BE49-F238E27FC236}">
                    <a16:creationId xmlns:a16="http://schemas.microsoft.com/office/drawing/2014/main" id="{6C54CF5D-1763-AF48-85F0-024F57C68AD0}"/>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22" name="Decision 121">
                <a:extLst>
                  <a:ext uri="{FF2B5EF4-FFF2-40B4-BE49-F238E27FC236}">
                    <a16:creationId xmlns:a16="http://schemas.microsoft.com/office/drawing/2014/main" id="{26DAACCC-A881-4D4D-A6DD-61AC223890E6}"/>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202BD014-DE70-B248-B462-CAF047570A23}"/>
                </a:ext>
              </a:extLst>
            </p:cNvPr>
            <p:cNvCxnSpPr>
              <a:cxnSpLocks/>
            </p:cNvCxnSpPr>
            <p:nvPr/>
          </p:nvCxnSpPr>
          <p:spPr>
            <a:xfrm flipH="1">
              <a:off x="7462746" y="2932021"/>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57933FC-688D-A74A-A814-906BE7C82EAE}"/>
                </a:ext>
              </a:extLst>
            </p:cNvPr>
            <p:cNvCxnSpPr>
              <a:cxnSpLocks/>
            </p:cNvCxnSpPr>
            <p:nvPr/>
          </p:nvCxnSpPr>
          <p:spPr>
            <a:xfrm>
              <a:off x="7868719" y="2923370"/>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C03D5F6-92D5-8D40-939C-7DBA9A9825E7}"/>
                </a:ext>
              </a:extLst>
            </p:cNvPr>
            <p:cNvSpPr txBox="1"/>
            <p:nvPr/>
          </p:nvSpPr>
          <p:spPr>
            <a:xfrm>
              <a:off x="7386947" y="2676487"/>
              <a:ext cx="425668" cy="369332"/>
            </a:xfrm>
            <a:prstGeom prst="rect">
              <a:avLst/>
            </a:prstGeom>
            <a:noFill/>
          </p:spPr>
          <p:txBody>
            <a:bodyPr wrap="square" rtlCol="0">
              <a:spAutoFit/>
            </a:bodyPr>
            <a:lstStyle/>
            <a:p>
              <a:r>
                <a:rPr lang="en-US" dirty="0"/>
                <a:t>1</a:t>
              </a:r>
            </a:p>
          </p:txBody>
        </p:sp>
        <p:sp>
          <p:nvSpPr>
            <p:cNvPr id="63" name="TextBox 62">
              <a:extLst>
                <a:ext uri="{FF2B5EF4-FFF2-40B4-BE49-F238E27FC236}">
                  <a16:creationId xmlns:a16="http://schemas.microsoft.com/office/drawing/2014/main" id="{BD12085E-160E-F645-BF21-50EF843E5D0E}"/>
                </a:ext>
              </a:extLst>
            </p:cNvPr>
            <p:cNvSpPr txBox="1"/>
            <p:nvPr/>
          </p:nvSpPr>
          <p:spPr>
            <a:xfrm>
              <a:off x="8089528" y="2717543"/>
              <a:ext cx="425668" cy="369332"/>
            </a:xfrm>
            <a:prstGeom prst="rect">
              <a:avLst/>
            </a:prstGeom>
            <a:noFill/>
          </p:spPr>
          <p:txBody>
            <a:bodyPr wrap="square" rtlCol="0">
              <a:spAutoFit/>
            </a:bodyPr>
            <a:lstStyle/>
            <a:p>
              <a:r>
                <a:rPr lang="en-US" dirty="0"/>
                <a:t>0</a:t>
              </a:r>
            </a:p>
          </p:txBody>
        </p:sp>
        <p:sp>
          <p:nvSpPr>
            <p:cNvPr id="64" name="TextBox 63">
              <a:extLst>
                <a:ext uri="{FF2B5EF4-FFF2-40B4-BE49-F238E27FC236}">
                  <a16:creationId xmlns:a16="http://schemas.microsoft.com/office/drawing/2014/main" id="{EB3CB9F4-0A82-7F40-9D6D-24C594403DFD}"/>
                </a:ext>
              </a:extLst>
            </p:cNvPr>
            <p:cNvSpPr txBox="1"/>
            <p:nvPr/>
          </p:nvSpPr>
          <p:spPr>
            <a:xfrm>
              <a:off x="7491701" y="1175472"/>
              <a:ext cx="425668" cy="369332"/>
            </a:xfrm>
            <a:prstGeom prst="rect">
              <a:avLst/>
            </a:prstGeom>
            <a:noFill/>
          </p:spPr>
          <p:txBody>
            <a:bodyPr wrap="square" rtlCol="0">
              <a:spAutoFit/>
            </a:bodyPr>
            <a:lstStyle/>
            <a:p>
              <a:r>
                <a:rPr lang="en-US" dirty="0"/>
                <a:t>1</a:t>
              </a:r>
            </a:p>
          </p:txBody>
        </p:sp>
        <p:sp>
          <p:nvSpPr>
            <p:cNvPr id="65" name="TextBox 64">
              <a:extLst>
                <a:ext uri="{FF2B5EF4-FFF2-40B4-BE49-F238E27FC236}">
                  <a16:creationId xmlns:a16="http://schemas.microsoft.com/office/drawing/2014/main" id="{10AC40B5-4E2E-C94D-B944-F2609E6A1F8A}"/>
                </a:ext>
              </a:extLst>
            </p:cNvPr>
            <p:cNvSpPr txBox="1"/>
            <p:nvPr/>
          </p:nvSpPr>
          <p:spPr>
            <a:xfrm>
              <a:off x="8200992" y="1163500"/>
              <a:ext cx="425668" cy="369332"/>
            </a:xfrm>
            <a:prstGeom prst="rect">
              <a:avLst/>
            </a:prstGeom>
            <a:noFill/>
          </p:spPr>
          <p:txBody>
            <a:bodyPr wrap="square" rtlCol="0">
              <a:spAutoFit/>
            </a:bodyPr>
            <a:lstStyle/>
            <a:p>
              <a:r>
                <a:rPr lang="en-US" dirty="0"/>
                <a:t>0</a:t>
              </a:r>
            </a:p>
          </p:txBody>
        </p:sp>
        <p:sp>
          <p:nvSpPr>
            <p:cNvPr id="66" name="TextBox 65">
              <a:extLst>
                <a:ext uri="{FF2B5EF4-FFF2-40B4-BE49-F238E27FC236}">
                  <a16:creationId xmlns:a16="http://schemas.microsoft.com/office/drawing/2014/main" id="{CCB4E770-3B7D-F242-A3C0-7C1D4F24145F}"/>
                </a:ext>
              </a:extLst>
            </p:cNvPr>
            <p:cNvSpPr txBox="1"/>
            <p:nvPr/>
          </p:nvSpPr>
          <p:spPr>
            <a:xfrm>
              <a:off x="7053281" y="2060612"/>
              <a:ext cx="425668"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24D086C3-58EF-1D40-B12C-634242DED288}"/>
                </a:ext>
              </a:extLst>
            </p:cNvPr>
            <p:cNvSpPr txBox="1"/>
            <p:nvPr/>
          </p:nvSpPr>
          <p:spPr>
            <a:xfrm>
              <a:off x="7452323" y="2091505"/>
              <a:ext cx="425668" cy="369332"/>
            </a:xfrm>
            <a:prstGeom prst="rect">
              <a:avLst/>
            </a:prstGeom>
            <a:noFill/>
          </p:spPr>
          <p:txBody>
            <a:bodyPr wrap="square" rtlCol="0">
              <a:spAutoFit/>
            </a:bodyPr>
            <a:lstStyle/>
            <a:p>
              <a:r>
                <a:rPr lang="en-US" dirty="0"/>
                <a:t>0</a:t>
              </a:r>
            </a:p>
          </p:txBody>
        </p:sp>
        <p:grpSp>
          <p:nvGrpSpPr>
            <p:cNvPr id="68" name="Group 67">
              <a:extLst>
                <a:ext uri="{FF2B5EF4-FFF2-40B4-BE49-F238E27FC236}">
                  <a16:creationId xmlns:a16="http://schemas.microsoft.com/office/drawing/2014/main" id="{23CC0C61-026D-5541-9880-A3BCD1793CE8}"/>
                </a:ext>
              </a:extLst>
            </p:cNvPr>
            <p:cNvGrpSpPr/>
            <p:nvPr/>
          </p:nvGrpSpPr>
          <p:grpSpPr>
            <a:xfrm>
              <a:off x="8031456" y="1545691"/>
              <a:ext cx="659613" cy="486923"/>
              <a:chOff x="7035192" y="3966625"/>
              <a:chExt cx="507284" cy="532435"/>
            </a:xfrm>
          </p:grpSpPr>
          <p:sp>
            <p:nvSpPr>
              <p:cNvPr id="119" name="TextBox 118">
                <a:extLst>
                  <a:ext uri="{FF2B5EF4-FFF2-40B4-BE49-F238E27FC236}">
                    <a16:creationId xmlns:a16="http://schemas.microsoft.com/office/drawing/2014/main" id="{F6F9858F-24AE-4746-A2BE-9E693EC1495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20" name="Decision 119">
                <a:extLst>
                  <a:ext uri="{FF2B5EF4-FFF2-40B4-BE49-F238E27FC236}">
                    <a16:creationId xmlns:a16="http://schemas.microsoft.com/office/drawing/2014/main" id="{D61B3FD6-AA2A-7447-BBDD-273BF7CF60B8}"/>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833A28B-F28E-9F45-A4ED-BE1FC675413D}"/>
                </a:ext>
              </a:extLst>
            </p:cNvPr>
            <p:cNvGrpSpPr/>
            <p:nvPr/>
          </p:nvGrpSpPr>
          <p:grpSpPr>
            <a:xfrm>
              <a:off x="7570950" y="2431525"/>
              <a:ext cx="659613" cy="486923"/>
              <a:chOff x="7035192" y="3966625"/>
              <a:chExt cx="507284" cy="532435"/>
            </a:xfrm>
          </p:grpSpPr>
          <p:sp>
            <p:nvSpPr>
              <p:cNvPr id="117" name="TextBox 116">
                <a:extLst>
                  <a:ext uri="{FF2B5EF4-FFF2-40B4-BE49-F238E27FC236}">
                    <a16:creationId xmlns:a16="http://schemas.microsoft.com/office/drawing/2014/main" id="{3ACE241F-7EEF-264F-B346-35050BC4DE48}"/>
                  </a:ext>
                </a:extLst>
              </p:cNvPr>
              <p:cNvSpPr txBox="1"/>
              <p:nvPr/>
            </p:nvSpPr>
            <p:spPr>
              <a:xfrm>
                <a:off x="7107643" y="4057120"/>
                <a:ext cx="389536" cy="403853"/>
              </a:xfrm>
              <a:prstGeom prst="rect">
                <a:avLst/>
              </a:prstGeom>
              <a:noFill/>
            </p:spPr>
            <p:txBody>
              <a:bodyPr wrap="square" rtlCol="0">
                <a:spAutoFit/>
              </a:bodyPr>
              <a:lstStyle/>
              <a:p>
                <a:pPr algn="ctr"/>
                <a:r>
                  <a:rPr lang="en-US" dirty="0"/>
                  <a:t>D</a:t>
                </a:r>
              </a:p>
            </p:txBody>
          </p:sp>
          <p:sp>
            <p:nvSpPr>
              <p:cNvPr id="118" name="Decision 117">
                <a:extLst>
                  <a:ext uri="{FF2B5EF4-FFF2-40B4-BE49-F238E27FC236}">
                    <a16:creationId xmlns:a16="http://schemas.microsoft.com/office/drawing/2014/main" id="{EBA3E721-2EB7-A04D-8A1B-976168BAFCCE}"/>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D0FD75F8-F934-9D4E-A1D6-4E2D4CBCE7C2}"/>
                </a:ext>
              </a:extLst>
            </p:cNvPr>
            <p:cNvGrpSpPr/>
            <p:nvPr/>
          </p:nvGrpSpPr>
          <p:grpSpPr>
            <a:xfrm>
              <a:off x="7177161" y="1549726"/>
              <a:ext cx="659613" cy="486923"/>
              <a:chOff x="7035192" y="3966625"/>
              <a:chExt cx="507284" cy="532435"/>
            </a:xfrm>
          </p:grpSpPr>
          <p:sp>
            <p:nvSpPr>
              <p:cNvPr id="87" name="TextBox 86">
                <a:extLst>
                  <a:ext uri="{FF2B5EF4-FFF2-40B4-BE49-F238E27FC236}">
                    <a16:creationId xmlns:a16="http://schemas.microsoft.com/office/drawing/2014/main" id="{485CFED7-4B09-534E-B09B-7D3D9375DF9E}"/>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16" name="Decision 115">
                <a:extLst>
                  <a:ext uri="{FF2B5EF4-FFF2-40B4-BE49-F238E27FC236}">
                    <a16:creationId xmlns:a16="http://schemas.microsoft.com/office/drawing/2014/main" id="{3F353DB4-0713-004A-B1C3-943AC21F652B}"/>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6839A326-6CFE-8543-B675-1624813E837F}"/>
                </a:ext>
              </a:extLst>
            </p:cNvPr>
            <p:cNvCxnSpPr>
              <a:cxnSpLocks/>
            </p:cNvCxnSpPr>
            <p:nvPr/>
          </p:nvCxnSpPr>
          <p:spPr>
            <a:xfrm flipH="1">
              <a:off x="7502124" y="136535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C8F9EF0-7B35-6E40-A275-BAAE2DD8A6A2}"/>
                </a:ext>
              </a:extLst>
            </p:cNvPr>
            <p:cNvCxnSpPr>
              <a:cxnSpLocks/>
            </p:cNvCxnSpPr>
            <p:nvPr/>
          </p:nvCxnSpPr>
          <p:spPr>
            <a:xfrm>
              <a:off x="7956441" y="1356524"/>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61EE210-3BE9-CA43-8AC3-096F55EF4ADC}"/>
                </a:ext>
              </a:extLst>
            </p:cNvPr>
            <p:cNvCxnSpPr>
              <a:cxnSpLocks/>
              <a:endCxn id="118" idx="0"/>
            </p:cNvCxnSpPr>
            <p:nvPr/>
          </p:nvCxnSpPr>
          <p:spPr>
            <a:xfrm>
              <a:off x="7491936" y="2051730"/>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3999FCD-D8CF-584A-B7F5-9A973080DE81}"/>
                </a:ext>
              </a:extLst>
            </p:cNvPr>
            <p:cNvCxnSpPr>
              <a:cxnSpLocks/>
            </p:cNvCxnSpPr>
            <p:nvPr/>
          </p:nvCxnSpPr>
          <p:spPr>
            <a:xfrm flipH="1">
              <a:off x="7940134" y="2051729"/>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E80D495-D7C6-2F48-B07E-9EA12E265278}"/>
                </a:ext>
              </a:extLst>
            </p:cNvPr>
            <p:cNvSpPr txBox="1"/>
            <p:nvPr/>
          </p:nvSpPr>
          <p:spPr>
            <a:xfrm>
              <a:off x="8031456" y="3132692"/>
              <a:ext cx="541813" cy="369332"/>
            </a:xfrm>
            <a:prstGeom prst="rect">
              <a:avLst/>
            </a:prstGeom>
            <a:noFill/>
            <a:ln w="12700">
              <a:solidFill>
                <a:schemeClr val="tx1"/>
              </a:solidFill>
            </a:ln>
          </p:spPr>
          <p:txBody>
            <a:bodyPr wrap="square" rtlCol="0">
              <a:spAutoFit/>
            </a:bodyPr>
            <a:lstStyle/>
            <a:p>
              <a:pPr algn="ctr"/>
              <a:r>
                <a:rPr lang="en-US" dirty="0"/>
                <a:t>Y</a:t>
              </a:r>
            </a:p>
          </p:txBody>
        </p:sp>
        <p:cxnSp>
          <p:nvCxnSpPr>
            <p:cNvPr id="76" name="Straight Arrow Connector 75">
              <a:extLst>
                <a:ext uri="{FF2B5EF4-FFF2-40B4-BE49-F238E27FC236}">
                  <a16:creationId xmlns:a16="http://schemas.microsoft.com/office/drawing/2014/main" id="{B945F91C-44CE-7E45-A056-5F8F5D46F766}"/>
                </a:ext>
              </a:extLst>
            </p:cNvPr>
            <p:cNvCxnSpPr>
              <a:cxnSpLocks/>
            </p:cNvCxnSpPr>
            <p:nvPr/>
          </p:nvCxnSpPr>
          <p:spPr>
            <a:xfrm flipH="1">
              <a:off x="8031456" y="3503376"/>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CEE73D0-DBEC-694E-BF91-224B88CBF43B}"/>
                </a:ext>
              </a:extLst>
            </p:cNvPr>
            <p:cNvCxnSpPr>
              <a:cxnSpLocks/>
            </p:cNvCxnSpPr>
            <p:nvPr/>
          </p:nvCxnSpPr>
          <p:spPr>
            <a:xfrm>
              <a:off x="7454557" y="3482909"/>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79453DA-BE4B-0342-A025-67A794049740}"/>
                </a:ext>
              </a:extLst>
            </p:cNvPr>
            <p:cNvSpPr txBox="1"/>
            <p:nvPr/>
          </p:nvSpPr>
          <p:spPr>
            <a:xfrm>
              <a:off x="7555066" y="3936711"/>
              <a:ext cx="541813" cy="369332"/>
            </a:xfrm>
            <a:prstGeom prst="rect">
              <a:avLst/>
            </a:prstGeom>
            <a:noFill/>
            <a:ln w="12700">
              <a:solidFill>
                <a:schemeClr val="tx1"/>
              </a:solidFill>
            </a:ln>
          </p:spPr>
          <p:txBody>
            <a:bodyPr wrap="square" rtlCol="0">
              <a:spAutoFit/>
            </a:bodyPr>
            <a:lstStyle/>
            <a:p>
              <a:pPr algn="ctr"/>
              <a:r>
                <a:rPr lang="en-US" dirty="0"/>
                <a:t>Z</a:t>
              </a:r>
            </a:p>
          </p:txBody>
        </p:sp>
        <p:cxnSp>
          <p:nvCxnSpPr>
            <p:cNvPr id="79" name="Straight Arrow Connector 78">
              <a:extLst>
                <a:ext uri="{FF2B5EF4-FFF2-40B4-BE49-F238E27FC236}">
                  <a16:creationId xmlns:a16="http://schemas.microsoft.com/office/drawing/2014/main" id="{8C40C4EA-57E8-964F-A468-265F344584AB}"/>
                </a:ext>
              </a:extLst>
            </p:cNvPr>
            <p:cNvCxnSpPr>
              <a:cxnSpLocks/>
            </p:cNvCxnSpPr>
            <p:nvPr/>
          </p:nvCxnSpPr>
          <p:spPr>
            <a:xfrm flipH="1">
              <a:off x="7286317" y="1948126"/>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EF236A6-8923-384C-943F-8B8D510230CF}"/>
                </a:ext>
              </a:extLst>
            </p:cNvPr>
            <p:cNvCxnSpPr>
              <a:cxnSpLocks/>
            </p:cNvCxnSpPr>
            <p:nvPr/>
          </p:nvCxnSpPr>
          <p:spPr>
            <a:xfrm flipH="1">
              <a:off x="8493498" y="1962617"/>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1F8108D-774E-E446-8D41-7E08F6426FEF}"/>
                </a:ext>
              </a:extLst>
            </p:cNvPr>
            <p:cNvSpPr txBox="1"/>
            <p:nvPr/>
          </p:nvSpPr>
          <p:spPr>
            <a:xfrm>
              <a:off x="8078659" y="2104394"/>
              <a:ext cx="425668" cy="369332"/>
            </a:xfrm>
            <a:prstGeom prst="rect">
              <a:avLst/>
            </a:prstGeom>
            <a:noFill/>
          </p:spPr>
          <p:txBody>
            <a:bodyPr wrap="square" rtlCol="0">
              <a:spAutoFit/>
            </a:bodyPr>
            <a:lstStyle/>
            <a:p>
              <a:r>
                <a:rPr lang="en-US" dirty="0"/>
                <a:t>1</a:t>
              </a:r>
            </a:p>
          </p:txBody>
        </p:sp>
        <p:sp>
          <p:nvSpPr>
            <p:cNvPr id="86" name="TextBox 85">
              <a:extLst>
                <a:ext uri="{FF2B5EF4-FFF2-40B4-BE49-F238E27FC236}">
                  <a16:creationId xmlns:a16="http://schemas.microsoft.com/office/drawing/2014/main" id="{F06FB017-D797-C14A-BDE7-4E9F3003930C}"/>
                </a:ext>
              </a:extLst>
            </p:cNvPr>
            <p:cNvSpPr txBox="1"/>
            <p:nvPr/>
          </p:nvSpPr>
          <p:spPr>
            <a:xfrm>
              <a:off x="8493498" y="2058577"/>
              <a:ext cx="425668" cy="369332"/>
            </a:xfrm>
            <a:prstGeom prst="rect">
              <a:avLst/>
            </a:prstGeom>
            <a:noFill/>
          </p:spPr>
          <p:txBody>
            <a:bodyPr wrap="square" rtlCol="0">
              <a:spAutoFit/>
            </a:bodyPr>
            <a:lstStyle/>
            <a:p>
              <a:r>
                <a:rPr lang="en-US" dirty="0"/>
                <a:t>0</a:t>
              </a:r>
            </a:p>
          </p:txBody>
        </p:sp>
      </p:grpSp>
      <p:sp>
        <p:nvSpPr>
          <p:cNvPr id="125" name="TextBox 124">
            <a:extLst>
              <a:ext uri="{FF2B5EF4-FFF2-40B4-BE49-F238E27FC236}">
                <a16:creationId xmlns:a16="http://schemas.microsoft.com/office/drawing/2014/main" id="{1C163BAE-324C-6649-9902-BDA25E5A41CB}"/>
              </a:ext>
            </a:extLst>
          </p:cNvPr>
          <p:cNvSpPr txBox="1"/>
          <p:nvPr/>
        </p:nvSpPr>
        <p:spPr>
          <a:xfrm>
            <a:off x="5093516" y="2111243"/>
            <a:ext cx="2530442" cy="369332"/>
          </a:xfrm>
          <a:prstGeom prst="rect">
            <a:avLst/>
          </a:prstGeom>
          <a:noFill/>
        </p:spPr>
        <p:txBody>
          <a:bodyPr wrap="square" rtlCol="0">
            <a:spAutoFit/>
          </a:bodyPr>
          <a:lstStyle/>
          <a:p>
            <a:r>
              <a:rPr lang="en-US" dirty="0">
                <a:solidFill>
                  <a:srgbClr val="0070C0"/>
                </a:solidFill>
                <a:latin typeface="+mj-lt"/>
              </a:rPr>
              <a:t>Should continue to X?  </a:t>
            </a:r>
          </a:p>
        </p:txBody>
      </p:sp>
      <p:sp>
        <p:nvSpPr>
          <p:cNvPr id="126" name="Left Arrow 125">
            <a:extLst>
              <a:ext uri="{FF2B5EF4-FFF2-40B4-BE49-F238E27FC236}">
                <a16:creationId xmlns:a16="http://schemas.microsoft.com/office/drawing/2014/main" id="{AAE07F3A-5150-3C4E-8875-439E99F936A1}"/>
              </a:ext>
            </a:extLst>
          </p:cNvPr>
          <p:cNvSpPr/>
          <p:nvPr/>
        </p:nvSpPr>
        <p:spPr>
          <a:xfrm>
            <a:off x="4753263" y="2185473"/>
            <a:ext cx="222342" cy="16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2">
            <a:extLst>
              <a:ext uri="{FF2B5EF4-FFF2-40B4-BE49-F238E27FC236}">
                <a16:creationId xmlns:a16="http://schemas.microsoft.com/office/drawing/2014/main" id="{43DEC8AB-A6B6-F042-AD63-597BCE1409AC}"/>
              </a:ext>
            </a:extLst>
          </p:cNvPr>
          <p:cNvSpPr>
            <a:spLocks noGrp="1"/>
          </p:cNvSpPr>
          <p:nvPr>
            <p:ph type="title"/>
          </p:nvPr>
        </p:nvSpPr>
        <p:spPr>
          <a:xfrm>
            <a:off x="154890" y="21089"/>
            <a:ext cx="5695339" cy="1014868"/>
          </a:xfrm>
        </p:spPr>
        <p:txBody>
          <a:bodyPr/>
          <a:lstStyle/>
          <a:p>
            <a:r>
              <a:rPr lang="en-US" dirty="0"/>
              <a:t>Experimental Observation - 2 </a:t>
            </a:r>
          </a:p>
        </p:txBody>
      </p:sp>
    </p:spTree>
    <p:extLst>
      <p:ext uri="{BB962C8B-B14F-4D97-AF65-F5344CB8AC3E}">
        <p14:creationId xmlns:p14="http://schemas.microsoft.com/office/powerpoint/2010/main" val="164516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151" grpId="0"/>
      <p:bldP spid="125" grpId="0"/>
      <p:bldP spid="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DA2E20-6C1C-0947-BD39-79F44EC08B34}"/>
              </a:ext>
            </a:extLst>
          </p:cNvPr>
          <p:cNvSpPr>
            <a:spLocks noGrp="1"/>
          </p:cNvSpPr>
          <p:nvPr>
            <p:ph type="sldNum" sz="quarter" idx="12"/>
          </p:nvPr>
        </p:nvSpPr>
        <p:spPr/>
        <p:txBody>
          <a:bodyPr/>
          <a:lstStyle/>
          <a:p>
            <a:fld id="{030B3B20-CC52-4CD8-891A-1FEA1205BD2C}" type="slidenum">
              <a:rPr lang="en-US" smtClean="0"/>
              <a:pPr/>
              <a:t>21</a:t>
            </a:fld>
            <a:endParaRPr lang="en-US" dirty="0"/>
          </a:p>
        </p:txBody>
      </p:sp>
      <p:sp>
        <p:nvSpPr>
          <p:cNvPr id="5" name="TextBox 4">
            <a:extLst>
              <a:ext uri="{FF2B5EF4-FFF2-40B4-BE49-F238E27FC236}">
                <a16:creationId xmlns:a16="http://schemas.microsoft.com/office/drawing/2014/main" id="{B3A144AD-16A2-3643-9380-81C7F8120347}"/>
              </a:ext>
            </a:extLst>
          </p:cNvPr>
          <p:cNvSpPr txBox="1"/>
          <p:nvPr/>
        </p:nvSpPr>
        <p:spPr>
          <a:xfrm>
            <a:off x="866898" y="890649"/>
            <a:ext cx="843148" cy="369332"/>
          </a:xfrm>
          <a:prstGeom prst="rect">
            <a:avLst/>
          </a:prstGeom>
          <a:noFill/>
        </p:spPr>
        <p:txBody>
          <a:bodyPr wrap="square" rtlCol="0">
            <a:spAutoFit/>
          </a:bodyPr>
          <a:lstStyle/>
          <a:p>
            <a:r>
              <a:rPr lang="en-US" dirty="0"/>
              <a:t>a</a:t>
            </a:r>
            <a:r>
              <a:rPr lang="en-US" baseline="-25000" dirty="0"/>
              <a:t>1</a:t>
            </a:r>
            <a:r>
              <a:rPr lang="en-US" dirty="0"/>
              <a:t> = 1</a:t>
            </a:r>
          </a:p>
        </p:txBody>
      </p:sp>
      <p:sp>
        <p:nvSpPr>
          <p:cNvPr id="6" name="TextBox 5">
            <a:extLst>
              <a:ext uri="{FF2B5EF4-FFF2-40B4-BE49-F238E27FC236}">
                <a16:creationId xmlns:a16="http://schemas.microsoft.com/office/drawing/2014/main" id="{A37DB7CC-78DF-F543-A0A6-01390EED9C72}"/>
              </a:ext>
            </a:extLst>
          </p:cNvPr>
          <p:cNvSpPr txBox="1"/>
          <p:nvPr/>
        </p:nvSpPr>
        <p:spPr>
          <a:xfrm>
            <a:off x="866898" y="1259981"/>
            <a:ext cx="843148" cy="369332"/>
          </a:xfrm>
          <a:prstGeom prst="rect">
            <a:avLst/>
          </a:prstGeom>
          <a:noFill/>
        </p:spPr>
        <p:txBody>
          <a:bodyPr wrap="square" rtlCol="0">
            <a:spAutoFit/>
          </a:bodyPr>
          <a:lstStyle/>
          <a:p>
            <a:r>
              <a:rPr lang="en-US" dirty="0"/>
              <a:t>a</a:t>
            </a:r>
            <a:r>
              <a:rPr lang="en-US" baseline="-25000" dirty="0"/>
              <a:t>2</a:t>
            </a:r>
            <a:r>
              <a:rPr lang="en-US" dirty="0"/>
              <a:t> = 1</a:t>
            </a:r>
          </a:p>
        </p:txBody>
      </p:sp>
      <p:sp>
        <p:nvSpPr>
          <p:cNvPr id="7" name="TextBox 6">
            <a:extLst>
              <a:ext uri="{FF2B5EF4-FFF2-40B4-BE49-F238E27FC236}">
                <a16:creationId xmlns:a16="http://schemas.microsoft.com/office/drawing/2014/main" id="{DC7360F1-4828-7543-B62A-F528DB0D64F0}"/>
              </a:ext>
            </a:extLst>
          </p:cNvPr>
          <p:cNvSpPr txBox="1"/>
          <p:nvPr/>
        </p:nvSpPr>
        <p:spPr>
          <a:xfrm>
            <a:off x="866898" y="1660796"/>
            <a:ext cx="843148" cy="369332"/>
          </a:xfrm>
          <a:prstGeom prst="rect">
            <a:avLst/>
          </a:prstGeom>
          <a:noFill/>
        </p:spPr>
        <p:txBody>
          <a:bodyPr wrap="square" rtlCol="0">
            <a:spAutoFit/>
          </a:bodyPr>
          <a:lstStyle/>
          <a:p>
            <a:r>
              <a:rPr lang="en-US" dirty="0"/>
              <a:t>a</a:t>
            </a:r>
            <a:r>
              <a:rPr lang="en-US" baseline="-25000" dirty="0"/>
              <a:t>3</a:t>
            </a:r>
            <a:r>
              <a:rPr lang="en-US" dirty="0"/>
              <a:t> = 2</a:t>
            </a:r>
          </a:p>
        </p:txBody>
      </p:sp>
      <p:sp>
        <p:nvSpPr>
          <p:cNvPr id="8" name="TextBox 7">
            <a:extLst>
              <a:ext uri="{FF2B5EF4-FFF2-40B4-BE49-F238E27FC236}">
                <a16:creationId xmlns:a16="http://schemas.microsoft.com/office/drawing/2014/main" id="{3C7078B8-4FA4-7047-BA20-56EFE845AAEA}"/>
              </a:ext>
            </a:extLst>
          </p:cNvPr>
          <p:cNvSpPr txBox="1"/>
          <p:nvPr/>
        </p:nvSpPr>
        <p:spPr>
          <a:xfrm>
            <a:off x="866898" y="2061611"/>
            <a:ext cx="843148" cy="369332"/>
          </a:xfrm>
          <a:prstGeom prst="rect">
            <a:avLst/>
          </a:prstGeom>
          <a:noFill/>
        </p:spPr>
        <p:txBody>
          <a:bodyPr wrap="square" rtlCol="0">
            <a:spAutoFit/>
          </a:bodyPr>
          <a:lstStyle/>
          <a:p>
            <a:r>
              <a:rPr lang="en-US" dirty="0"/>
              <a:t>a</a:t>
            </a:r>
            <a:r>
              <a:rPr lang="en-US" baseline="-25000" dirty="0"/>
              <a:t>4</a:t>
            </a:r>
            <a:r>
              <a:rPr lang="en-US" dirty="0"/>
              <a:t> = 3</a:t>
            </a:r>
          </a:p>
        </p:txBody>
      </p:sp>
      <p:sp>
        <p:nvSpPr>
          <p:cNvPr id="9" name="TextBox 8">
            <a:extLst>
              <a:ext uri="{FF2B5EF4-FFF2-40B4-BE49-F238E27FC236}">
                <a16:creationId xmlns:a16="http://schemas.microsoft.com/office/drawing/2014/main" id="{20BAE4F9-A456-F24B-A41A-7E6122D23134}"/>
              </a:ext>
            </a:extLst>
          </p:cNvPr>
          <p:cNvSpPr txBox="1"/>
          <p:nvPr/>
        </p:nvSpPr>
        <p:spPr>
          <a:xfrm>
            <a:off x="866898" y="2430943"/>
            <a:ext cx="843148" cy="369332"/>
          </a:xfrm>
          <a:prstGeom prst="rect">
            <a:avLst/>
          </a:prstGeom>
          <a:noFill/>
        </p:spPr>
        <p:txBody>
          <a:bodyPr wrap="square" rtlCol="0">
            <a:spAutoFit/>
          </a:bodyPr>
          <a:lstStyle/>
          <a:p>
            <a:r>
              <a:rPr lang="en-US" dirty="0"/>
              <a:t>a</a:t>
            </a:r>
            <a:r>
              <a:rPr lang="en-US" baseline="-25000" dirty="0"/>
              <a:t>5</a:t>
            </a:r>
            <a:r>
              <a:rPr lang="en-US" dirty="0"/>
              <a:t> = 5</a:t>
            </a:r>
          </a:p>
        </p:txBody>
      </p:sp>
      <p:sp>
        <p:nvSpPr>
          <p:cNvPr id="10" name="TextBox 9">
            <a:extLst>
              <a:ext uri="{FF2B5EF4-FFF2-40B4-BE49-F238E27FC236}">
                <a16:creationId xmlns:a16="http://schemas.microsoft.com/office/drawing/2014/main" id="{6942A55B-D76F-7942-AF9A-916E4F29CF71}"/>
              </a:ext>
            </a:extLst>
          </p:cNvPr>
          <p:cNvSpPr txBox="1"/>
          <p:nvPr/>
        </p:nvSpPr>
        <p:spPr>
          <a:xfrm>
            <a:off x="866898" y="2800275"/>
            <a:ext cx="843148" cy="369332"/>
          </a:xfrm>
          <a:prstGeom prst="rect">
            <a:avLst/>
          </a:prstGeom>
          <a:noFill/>
        </p:spPr>
        <p:txBody>
          <a:bodyPr wrap="square" rtlCol="0">
            <a:spAutoFit/>
          </a:bodyPr>
          <a:lstStyle/>
          <a:p>
            <a:r>
              <a:rPr lang="en-US" dirty="0"/>
              <a:t>a</a:t>
            </a:r>
            <a:r>
              <a:rPr lang="en-US" baseline="-25000" dirty="0"/>
              <a:t>6</a:t>
            </a:r>
            <a:r>
              <a:rPr lang="en-US" dirty="0"/>
              <a:t> = 8</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399300-5309-8E46-83B9-AD76FFDDB037}"/>
                  </a:ext>
                </a:extLst>
              </p:cNvPr>
              <p:cNvSpPr txBox="1"/>
              <p:nvPr/>
            </p:nvSpPr>
            <p:spPr>
              <a:xfrm>
                <a:off x="486888" y="4419390"/>
                <a:ext cx="27431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21399300-5309-8E46-83B9-AD76FFDDB037}"/>
                  </a:ext>
                </a:extLst>
              </p:cNvPr>
              <p:cNvSpPr txBox="1">
                <a:spLocks noRot="1" noChangeAspect="1" noMove="1" noResize="1" noEditPoints="1" noAdjustHandles="1" noChangeArrowheads="1" noChangeShapeType="1" noTextEdit="1"/>
              </p:cNvSpPr>
              <p:nvPr/>
            </p:nvSpPr>
            <p:spPr>
              <a:xfrm>
                <a:off x="486888" y="4419390"/>
                <a:ext cx="274319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4EFEDE-8D05-9E48-AB19-8CC94935829D}"/>
                  </a:ext>
                </a:extLst>
              </p:cNvPr>
              <p:cNvSpPr txBox="1"/>
              <p:nvPr/>
            </p:nvSpPr>
            <p:spPr>
              <a:xfrm>
                <a:off x="546264" y="3354273"/>
                <a:ext cx="23275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p:txBody>
          </p:sp>
        </mc:Choice>
        <mc:Fallback xmlns="">
          <p:sp>
            <p:nvSpPr>
              <p:cNvPr id="14" name="TextBox 13">
                <a:extLst>
                  <a:ext uri="{FF2B5EF4-FFF2-40B4-BE49-F238E27FC236}">
                    <a16:creationId xmlns:a16="http://schemas.microsoft.com/office/drawing/2014/main" id="{EA4EFEDE-8D05-9E48-AB19-8CC94935829D}"/>
                  </a:ext>
                </a:extLst>
              </p:cNvPr>
              <p:cNvSpPr txBox="1">
                <a:spLocks noRot="1" noChangeAspect="1" noMove="1" noResize="1" noEditPoints="1" noAdjustHandles="1" noChangeArrowheads="1" noChangeShapeType="1" noTextEdit="1"/>
              </p:cNvSpPr>
              <p:nvPr/>
            </p:nvSpPr>
            <p:spPr>
              <a:xfrm>
                <a:off x="546264" y="3354273"/>
                <a:ext cx="2327564" cy="369332"/>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CACE6225-EF14-DB4A-8FA0-5E4FF6AEACB2}"/>
              </a:ext>
            </a:extLst>
          </p:cNvPr>
          <p:cNvSpPr txBox="1"/>
          <p:nvPr/>
        </p:nvSpPr>
        <p:spPr>
          <a:xfrm>
            <a:off x="3348842" y="3421332"/>
            <a:ext cx="2192608" cy="369332"/>
          </a:xfrm>
          <a:prstGeom prst="rect">
            <a:avLst/>
          </a:prstGeom>
          <a:noFill/>
        </p:spPr>
        <p:txBody>
          <a:bodyPr wrap="square" rtlCol="0">
            <a:spAutoFit/>
          </a:bodyPr>
          <a:lstStyle/>
          <a:p>
            <a:r>
              <a:rPr lang="en-US" dirty="0"/>
              <a:t>Requires </a:t>
            </a:r>
            <a:r>
              <a:rPr lang="en-US" i="1" dirty="0">
                <a:latin typeface="+mj-lt"/>
              </a:rPr>
              <a:t>n</a:t>
            </a:r>
            <a:r>
              <a:rPr lang="en-US" dirty="0"/>
              <a:t> additions</a:t>
            </a:r>
          </a:p>
        </p:txBody>
      </p:sp>
      <p:sp>
        <p:nvSpPr>
          <p:cNvPr id="16" name="TextBox 15">
            <a:extLst>
              <a:ext uri="{FF2B5EF4-FFF2-40B4-BE49-F238E27FC236}">
                <a16:creationId xmlns:a16="http://schemas.microsoft.com/office/drawing/2014/main" id="{9C62C288-FA41-AC44-BE6B-CCDB7152EA39}"/>
              </a:ext>
            </a:extLst>
          </p:cNvPr>
          <p:cNvSpPr txBox="1"/>
          <p:nvPr/>
        </p:nvSpPr>
        <p:spPr>
          <a:xfrm>
            <a:off x="3348842" y="4556862"/>
            <a:ext cx="2192608" cy="369332"/>
          </a:xfrm>
          <a:prstGeom prst="rect">
            <a:avLst/>
          </a:prstGeom>
          <a:noFill/>
        </p:spPr>
        <p:txBody>
          <a:bodyPr wrap="square" rtlCol="0">
            <a:spAutoFit/>
          </a:bodyPr>
          <a:lstStyle/>
          <a:p>
            <a:r>
              <a:rPr lang="en-US" dirty="0"/>
              <a:t>Requires 2</a:t>
            </a:r>
            <a:r>
              <a:rPr lang="en-US" i="1" baseline="30000" dirty="0">
                <a:latin typeface="+mj-lt"/>
              </a:rPr>
              <a:t>n</a:t>
            </a:r>
            <a:r>
              <a:rPr lang="en-US" dirty="0"/>
              <a:t> additions</a:t>
            </a:r>
          </a:p>
        </p:txBody>
      </p:sp>
      <p:grpSp>
        <p:nvGrpSpPr>
          <p:cNvPr id="21" name="Group 20">
            <a:extLst>
              <a:ext uri="{FF2B5EF4-FFF2-40B4-BE49-F238E27FC236}">
                <a16:creationId xmlns:a16="http://schemas.microsoft.com/office/drawing/2014/main" id="{DF092291-207A-DF49-91EC-4575D40F3F96}"/>
              </a:ext>
            </a:extLst>
          </p:cNvPr>
          <p:cNvGrpSpPr/>
          <p:nvPr/>
        </p:nvGrpSpPr>
        <p:grpSpPr>
          <a:xfrm>
            <a:off x="5652654" y="3169607"/>
            <a:ext cx="2054431" cy="436391"/>
            <a:chOff x="5652654" y="3169607"/>
            <a:chExt cx="2054431" cy="436391"/>
          </a:xfrm>
        </p:grpSpPr>
        <p:cxnSp>
          <p:nvCxnSpPr>
            <p:cNvPr id="18" name="Straight Arrow Connector 17">
              <a:extLst>
                <a:ext uri="{FF2B5EF4-FFF2-40B4-BE49-F238E27FC236}">
                  <a16:creationId xmlns:a16="http://schemas.microsoft.com/office/drawing/2014/main" id="{02249286-1F90-B34D-AB33-E10A25972452}"/>
                </a:ext>
              </a:extLst>
            </p:cNvPr>
            <p:cNvCxnSpPr>
              <a:cxnSpLocks/>
            </p:cNvCxnSpPr>
            <p:nvPr/>
          </p:nvCxnSpPr>
          <p:spPr>
            <a:xfrm>
              <a:off x="5842660" y="3605998"/>
              <a:ext cx="167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5938B43-3A58-8A48-B64B-AF8D324AAAC8}"/>
                </a:ext>
              </a:extLst>
            </p:cNvPr>
            <p:cNvSpPr txBox="1"/>
            <p:nvPr/>
          </p:nvSpPr>
          <p:spPr>
            <a:xfrm>
              <a:off x="5652654" y="3169607"/>
              <a:ext cx="2054431" cy="338554"/>
            </a:xfrm>
            <a:prstGeom prst="rect">
              <a:avLst/>
            </a:prstGeom>
            <a:noFill/>
          </p:spPr>
          <p:txBody>
            <a:bodyPr wrap="square" rtlCol="0">
              <a:spAutoFit/>
            </a:bodyPr>
            <a:lstStyle/>
            <a:p>
              <a:r>
                <a:rPr lang="en-US" sz="1600" dirty="0">
                  <a:latin typeface="+mj-lt"/>
                </a:rPr>
                <a:t>logarithmic reduction</a:t>
              </a:r>
            </a:p>
          </p:txBody>
        </p:sp>
      </p:grpSp>
      <p:grpSp>
        <p:nvGrpSpPr>
          <p:cNvPr id="22" name="Group 21">
            <a:extLst>
              <a:ext uri="{FF2B5EF4-FFF2-40B4-BE49-F238E27FC236}">
                <a16:creationId xmlns:a16="http://schemas.microsoft.com/office/drawing/2014/main" id="{48867DF7-2016-2443-B12C-2684775F7AA5}"/>
              </a:ext>
            </a:extLst>
          </p:cNvPr>
          <p:cNvGrpSpPr/>
          <p:nvPr/>
        </p:nvGrpSpPr>
        <p:grpSpPr>
          <a:xfrm>
            <a:off x="5745677" y="4363941"/>
            <a:ext cx="2054431" cy="436391"/>
            <a:chOff x="5652654" y="3169607"/>
            <a:chExt cx="2054431" cy="436391"/>
          </a:xfrm>
        </p:grpSpPr>
        <p:cxnSp>
          <p:nvCxnSpPr>
            <p:cNvPr id="23" name="Straight Arrow Connector 22">
              <a:extLst>
                <a:ext uri="{FF2B5EF4-FFF2-40B4-BE49-F238E27FC236}">
                  <a16:creationId xmlns:a16="http://schemas.microsoft.com/office/drawing/2014/main" id="{497FEC2F-CBC7-EA45-B9BE-8B6601422B9C}"/>
                </a:ext>
              </a:extLst>
            </p:cNvPr>
            <p:cNvCxnSpPr>
              <a:cxnSpLocks/>
            </p:cNvCxnSpPr>
            <p:nvPr/>
          </p:nvCxnSpPr>
          <p:spPr>
            <a:xfrm>
              <a:off x="5842660" y="3605998"/>
              <a:ext cx="167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47663F-19E3-8840-A44F-FAEFF2CA1808}"/>
                </a:ext>
              </a:extLst>
            </p:cNvPr>
            <p:cNvSpPr txBox="1"/>
            <p:nvPr/>
          </p:nvSpPr>
          <p:spPr>
            <a:xfrm>
              <a:off x="5652654" y="3169607"/>
              <a:ext cx="2054431" cy="338554"/>
            </a:xfrm>
            <a:prstGeom prst="rect">
              <a:avLst/>
            </a:prstGeom>
            <a:noFill/>
          </p:spPr>
          <p:txBody>
            <a:bodyPr wrap="square" rtlCol="0">
              <a:spAutoFit/>
            </a:bodyPr>
            <a:lstStyle/>
            <a:p>
              <a:r>
                <a:rPr lang="en-US" sz="1600" dirty="0">
                  <a:latin typeface="+mj-lt"/>
                </a:rPr>
                <a:t>logarithmic reduction</a:t>
              </a:r>
            </a:p>
          </p:txBody>
        </p:sp>
      </p:grpSp>
      <p:sp>
        <p:nvSpPr>
          <p:cNvPr id="25" name="TextBox 24">
            <a:extLst>
              <a:ext uri="{FF2B5EF4-FFF2-40B4-BE49-F238E27FC236}">
                <a16:creationId xmlns:a16="http://schemas.microsoft.com/office/drawing/2014/main" id="{D1E4B716-8ECD-1948-A9E1-366C4E0FFACD}"/>
              </a:ext>
            </a:extLst>
          </p:cNvPr>
          <p:cNvSpPr txBox="1"/>
          <p:nvPr/>
        </p:nvSpPr>
        <p:spPr>
          <a:xfrm>
            <a:off x="7818289" y="3377012"/>
            <a:ext cx="2192608" cy="369332"/>
          </a:xfrm>
          <a:prstGeom prst="rect">
            <a:avLst/>
          </a:prstGeom>
          <a:noFill/>
        </p:spPr>
        <p:txBody>
          <a:bodyPr wrap="square" rtlCol="0">
            <a:spAutoFit/>
          </a:bodyPr>
          <a:lstStyle/>
          <a:p>
            <a:r>
              <a:rPr lang="en-US" dirty="0"/>
              <a:t> log(</a:t>
            </a:r>
            <a:r>
              <a:rPr lang="en-US" i="1" dirty="0">
                <a:latin typeface="+mj-lt"/>
              </a:rPr>
              <a:t>n)</a:t>
            </a:r>
            <a:r>
              <a:rPr lang="en-US" dirty="0"/>
              <a:t> additions</a:t>
            </a:r>
          </a:p>
        </p:txBody>
      </p:sp>
      <p:sp>
        <p:nvSpPr>
          <p:cNvPr id="26" name="TextBox 25">
            <a:extLst>
              <a:ext uri="{FF2B5EF4-FFF2-40B4-BE49-F238E27FC236}">
                <a16:creationId xmlns:a16="http://schemas.microsoft.com/office/drawing/2014/main" id="{1106E813-3EE6-814D-B722-5015DD1E7049}"/>
              </a:ext>
            </a:extLst>
          </p:cNvPr>
          <p:cNvSpPr txBox="1"/>
          <p:nvPr/>
        </p:nvSpPr>
        <p:spPr>
          <a:xfrm>
            <a:off x="7862566" y="4556862"/>
            <a:ext cx="1340811" cy="369332"/>
          </a:xfrm>
          <a:prstGeom prst="rect">
            <a:avLst/>
          </a:prstGeom>
          <a:noFill/>
        </p:spPr>
        <p:txBody>
          <a:bodyPr wrap="square" rtlCol="0">
            <a:spAutoFit/>
          </a:bodyPr>
          <a:lstStyle/>
          <a:p>
            <a:r>
              <a:rPr lang="en-US" i="1" dirty="0">
                <a:latin typeface="+mj-lt"/>
              </a:rPr>
              <a:t>n</a:t>
            </a:r>
            <a:r>
              <a:rPr lang="en-US" dirty="0"/>
              <a:t> additions</a:t>
            </a:r>
          </a:p>
        </p:txBody>
      </p:sp>
      <p:sp>
        <p:nvSpPr>
          <p:cNvPr id="27" name="TextBox 26">
            <a:extLst>
              <a:ext uri="{FF2B5EF4-FFF2-40B4-BE49-F238E27FC236}">
                <a16:creationId xmlns:a16="http://schemas.microsoft.com/office/drawing/2014/main" id="{9DD90DF2-15E9-3847-B76B-C2201EC88751}"/>
              </a:ext>
            </a:extLst>
          </p:cNvPr>
          <p:cNvSpPr txBox="1"/>
          <p:nvPr/>
        </p:nvSpPr>
        <p:spPr>
          <a:xfrm>
            <a:off x="2103543" y="5236722"/>
            <a:ext cx="7718961" cy="369332"/>
          </a:xfrm>
          <a:prstGeom prst="rect">
            <a:avLst/>
          </a:prstGeom>
          <a:noFill/>
        </p:spPr>
        <p:txBody>
          <a:bodyPr wrap="square" rtlCol="0">
            <a:spAutoFit/>
          </a:bodyPr>
          <a:lstStyle/>
          <a:p>
            <a:r>
              <a:rPr lang="en-US" dirty="0"/>
              <a:t>Smart algorithm to reduce the Fibonacci Sequence computation logarithmically? </a:t>
            </a:r>
          </a:p>
        </p:txBody>
      </p:sp>
      <p:grpSp>
        <p:nvGrpSpPr>
          <p:cNvPr id="30" name="Group 29">
            <a:extLst>
              <a:ext uri="{FF2B5EF4-FFF2-40B4-BE49-F238E27FC236}">
                <a16:creationId xmlns:a16="http://schemas.microsoft.com/office/drawing/2014/main" id="{DF78FEC2-AF47-B24D-B64C-64AD9E698E0E}"/>
              </a:ext>
            </a:extLst>
          </p:cNvPr>
          <p:cNvGrpSpPr/>
          <p:nvPr/>
        </p:nvGrpSpPr>
        <p:grpSpPr>
          <a:xfrm>
            <a:off x="3230087" y="827718"/>
            <a:ext cx="6096000" cy="1036177"/>
            <a:chOff x="3230087" y="827718"/>
            <a:chExt cx="6096000" cy="1036177"/>
          </a:xfrm>
        </p:grpSpPr>
        <p:sp>
          <p:nvSpPr>
            <p:cNvPr id="28" name="Rectangle 27">
              <a:extLst>
                <a:ext uri="{FF2B5EF4-FFF2-40B4-BE49-F238E27FC236}">
                  <a16:creationId xmlns:a16="http://schemas.microsoft.com/office/drawing/2014/main" id="{A4CD2B69-55C5-5648-B38B-D7AE86E06CE6}"/>
                </a:ext>
              </a:extLst>
            </p:cNvPr>
            <p:cNvSpPr/>
            <p:nvPr/>
          </p:nvSpPr>
          <p:spPr>
            <a:xfrm>
              <a:off x="3540749" y="1494563"/>
              <a:ext cx="5110502" cy="369332"/>
            </a:xfrm>
            <a:prstGeom prst="rect">
              <a:avLst/>
            </a:prstGeom>
          </p:spPr>
          <p:txBody>
            <a:bodyPr wrap="none">
              <a:spAutoFit/>
            </a:bodyPr>
            <a:lstStyle/>
            <a:p>
              <a:r>
                <a:rPr lang="en-US" dirty="0">
                  <a:latin typeface="+mj-lt"/>
                  <a:hlinkClick r:id="rId4"/>
                </a:rPr>
                <a:t>https://www.youtube.com/watch?v=z_dWY1PMRrY</a:t>
              </a:r>
              <a:r>
                <a:rPr lang="en-US" dirty="0">
                  <a:latin typeface="+mj-lt"/>
                </a:rPr>
                <a:t> </a:t>
              </a:r>
            </a:p>
          </p:txBody>
        </p:sp>
        <p:sp>
          <p:nvSpPr>
            <p:cNvPr id="29" name="Rectangle 28">
              <a:extLst>
                <a:ext uri="{FF2B5EF4-FFF2-40B4-BE49-F238E27FC236}">
                  <a16:creationId xmlns:a16="http://schemas.microsoft.com/office/drawing/2014/main" id="{5A7007E1-4CAF-E84E-A90F-C88CEDF13C82}"/>
                </a:ext>
              </a:extLst>
            </p:cNvPr>
            <p:cNvSpPr/>
            <p:nvPr/>
          </p:nvSpPr>
          <p:spPr>
            <a:xfrm>
              <a:off x="3230087" y="827718"/>
              <a:ext cx="6096000" cy="646331"/>
            </a:xfrm>
            <a:prstGeom prst="rect">
              <a:avLst/>
            </a:prstGeom>
          </p:spPr>
          <p:txBody>
            <a:bodyPr>
              <a:spAutoFit/>
            </a:bodyPr>
            <a:lstStyle/>
            <a:p>
              <a:r>
                <a:rPr lang="en-US" dirty="0">
                  <a:latin typeface="Roboto" panose="02000000000000000000" pitchFamily="2" charset="0"/>
                  <a:ea typeface="Calibri" panose="020F0502020204030204" pitchFamily="34" charset="0"/>
                  <a:cs typeface="Times New Roman" panose="02020603050405020304" pitchFamily="18" charset="0"/>
                </a:rPr>
                <a:t>The Reduction of Complexity through Discovery – a video lecture by a high schooler: </a:t>
              </a:r>
              <a:endParaRPr lang="en-US" dirty="0"/>
            </a:p>
          </p:txBody>
        </p:sp>
      </p:grpSp>
    </p:spTree>
    <p:extLst>
      <p:ext uri="{BB962C8B-B14F-4D97-AF65-F5344CB8AC3E}">
        <p14:creationId xmlns:p14="http://schemas.microsoft.com/office/powerpoint/2010/main" val="305487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P spid="14" grpId="0"/>
      <p:bldP spid="15" grpId="0"/>
      <p:bldP spid="16"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8D3336-AA4B-3D4C-8E34-E109A8A64F47}"/>
              </a:ext>
            </a:extLst>
          </p:cNvPr>
          <p:cNvSpPr>
            <a:spLocks noGrp="1"/>
          </p:cNvSpPr>
          <p:nvPr>
            <p:ph type="body" idx="1"/>
          </p:nvPr>
        </p:nvSpPr>
        <p:spPr>
          <a:xfrm>
            <a:off x="154890" y="1035957"/>
            <a:ext cx="11657803" cy="4913571"/>
          </a:xfrm>
        </p:spPr>
        <p:txBody>
          <a:bodyPr/>
          <a:lstStyle/>
          <a:p>
            <a:r>
              <a:rPr lang="en-US" dirty="0"/>
              <a:t>Importance of enumerating paths: Execution behaviors can be deduced from paths</a:t>
            </a:r>
          </a:p>
          <a:p>
            <a:r>
              <a:rPr lang="en-US" dirty="0"/>
              <a:t>Importance of the total path count: It reflects the complexity of software in terms of the number paths</a:t>
            </a:r>
          </a:p>
          <a:p>
            <a:r>
              <a:rPr lang="en-US" dirty="0"/>
              <a:t>Algorithmic complexity of enumeration algorithm: It is of the order of number paths, which makes it exponential complexity with respect to (E+V) where E is the number of edges and V is the number of nodes in the graph</a:t>
            </a:r>
          </a:p>
          <a:p>
            <a:r>
              <a:rPr lang="en-US" dirty="0"/>
              <a:t>Important questions for next lectures:</a:t>
            </a:r>
          </a:p>
          <a:p>
            <a:pPr lvl="1"/>
            <a:r>
              <a:rPr lang="en-US" dirty="0"/>
              <a:t>Is there an efficient algorithm to count paths with non-exponential complexity?</a:t>
            </a:r>
          </a:p>
          <a:p>
            <a:pPr lvl="1"/>
            <a:r>
              <a:rPr lang="en-US" dirty="0"/>
              <a:t>What to do take care of loops?</a:t>
            </a:r>
          </a:p>
        </p:txBody>
      </p:sp>
      <p:sp>
        <p:nvSpPr>
          <p:cNvPr id="3" name="Title 2">
            <a:extLst>
              <a:ext uri="{FF2B5EF4-FFF2-40B4-BE49-F238E27FC236}">
                <a16:creationId xmlns:a16="http://schemas.microsoft.com/office/drawing/2014/main" id="{A13FC320-8A63-DD42-8678-B6DC69E3F714}"/>
              </a:ext>
            </a:extLst>
          </p:cNvPr>
          <p:cNvSpPr>
            <a:spLocks noGrp="1"/>
          </p:cNvSpPr>
          <p:nvPr>
            <p:ph type="title"/>
          </p:nvPr>
        </p:nvSpPr>
        <p:spPr/>
        <p:txBody>
          <a:bodyPr/>
          <a:lstStyle/>
          <a:p>
            <a:r>
              <a:rPr lang="en-US" dirty="0"/>
              <a:t>Remarks on Enumeration Algorithm </a:t>
            </a:r>
          </a:p>
        </p:txBody>
      </p:sp>
      <p:sp>
        <p:nvSpPr>
          <p:cNvPr id="4" name="Slide Number Placeholder 3">
            <a:extLst>
              <a:ext uri="{FF2B5EF4-FFF2-40B4-BE49-F238E27FC236}">
                <a16:creationId xmlns:a16="http://schemas.microsoft.com/office/drawing/2014/main" id="{A5CB8CA5-CC1E-1A4A-9345-98FE73610C71}"/>
              </a:ext>
            </a:extLst>
          </p:cNvPr>
          <p:cNvSpPr>
            <a:spLocks noGrp="1"/>
          </p:cNvSpPr>
          <p:nvPr>
            <p:ph type="sldNum" sz="quarter" idx="12"/>
          </p:nvPr>
        </p:nvSpPr>
        <p:spPr/>
        <p:txBody>
          <a:bodyPr/>
          <a:lstStyle/>
          <a:p>
            <a:fld id="{030B3B20-CC52-4CD8-891A-1FEA1205BD2C}" type="slidenum">
              <a:rPr lang="en-US" smtClean="0"/>
              <a:pPr/>
              <a:t>3</a:t>
            </a:fld>
            <a:endParaRPr lang="en-US" dirty="0"/>
          </a:p>
        </p:txBody>
      </p:sp>
      <p:sp>
        <p:nvSpPr>
          <p:cNvPr id="5" name="Up Arrow 4">
            <a:extLst>
              <a:ext uri="{FF2B5EF4-FFF2-40B4-BE49-F238E27FC236}">
                <a16:creationId xmlns:a16="http://schemas.microsoft.com/office/drawing/2014/main" id="{518B4128-45BD-1D44-B8CA-FC87E7025898}"/>
              </a:ext>
            </a:extLst>
          </p:cNvPr>
          <p:cNvSpPr/>
          <p:nvPr/>
        </p:nvSpPr>
        <p:spPr>
          <a:xfrm>
            <a:off x="7471611" y="5077326"/>
            <a:ext cx="372978" cy="336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7A7402-366C-0B49-8024-FA15443F2C62}"/>
              </a:ext>
            </a:extLst>
          </p:cNvPr>
          <p:cNvSpPr txBox="1"/>
          <p:nvPr/>
        </p:nvSpPr>
        <p:spPr>
          <a:xfrm>
            <a:off x="5378116" y="5414211"/>
            <a:ext cx="5955631" cy="923330"/>
          </a:xfrm>
          <a:prstGeom prst="rect">
            <a:avLst/>
          </a:prstGeom>
          <a:noFill/>
        </p:spPr>
        <p:txBody>
          <a:bodyPr wrap="square" rtlCol="0">
            <a:spAutoFit/>
          </a:bodyPr>
          <a:lstStyle/>
          <a:p>
            <a:r>
              <a:rPr lang="en-US" i="1" dirty="0"/>
              <a:t>This lecture is about an important concepts and its use in a novel path counting algorithm that has linear complexity. </a:t>
            </a:r>
          </a:p>
          <a:p>
            <a:r>
              <a:rPr lang="en-US" i="1" dirty="0"/>
              <a:t>Algorithmic Complexity Reduction: Exponential to Linear</a:t>
            </a:r>
          </a:p>
        </p:txBody>
      </p:sp>
    </p:spTree>
    <p:extLst>
      <p:ext uri="{BB962C8B-B14F-4D97-AF65-F5344CB8AC3E}">
        <p14:creationId xmlns:p14="http://schemas.microsoft.com/office/powerpoint/2010/main" val="21051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EAD941-48DD-9F4A-9FE2-D862131E2C66}"/>
              </a:ext>
            </a:extLst>
          </p:cNvPr>
          <p:cNvSpPr>
            <a:spLocks noGrp="1"/>
          </p:cNvSpPr>
          <p:nvPr>
            <p:ph type="title"/>
          </p:nvPr>
        </p:nvSpPr>
        <p:spPr/>
        <p:txBody>
          <a:bodyPr/>
          <a:lstStyle/>
          <a:p>
            <a:r>
              <a:rPr lang="en-US" dirty="0"/>
              <a:t>Enumerating vs. Counting</a:t>
            </a:r>
          </a:p>
        </p:txBody>
      </p:sp>
      <p:sp>
        <p:nvSpPr>
          <p:cNvPr id="4" name="Slide Number Placeholder 3">
            <a:extLst>
              <a:ext uri="{FF2B5EF4-FFF2-40B4-BE49-F238E27FC236}">
                <a16:creationId xmlns:a16="http://schemas.microsoft.com/office/drawing/2014/main" id="{A15D03F3-7A99-A540-B9CE-BFEE3F76C22A}"/>
              </a:ext>
            </a:extLst>
          </p:cNvPr>
          <p:cNvSpPr>
            <a:spLocks noGrp="1"/>
          </p:cNvSpPr>
          <p:nvPr>
            <p:ph type="sldNum" sz="quarter" idx="12"/>
          </p:nvPr>
        </p:nvSpPr>
        <p:spPr/>
        <p:txBody>
          <a:bodyPr/>
          <a:lstStyle/>
          <a:p>
            <a:fld id="{030B3B20-CC52-4CD8-891A-1FEA1205BD2C}" type="slidenum">
              <a:rPr lang="en-US" smtClean="0"/>
              <a:pPr/>
              <a:t>4</a:t>
            </a:fld>
            <a:endParaRPr lang="en-US" dirty="0"/>
          </a:p>
        </p:txBody>
      </p:sp>
      <p:sp>
        <p:nvSpPr>
          <p:cNvPr id="5" name="TextBox 4">
            <a:extLst>
              <a:ext uri="{FF2B5EF4-FFF2-40B4-BE49-F238E27FC236}">
                <a16:creationId xmlns:a16="http://schemas.microsoft.com/office/drawing/2014/main" id="{F4310E2F-5718-FE45-A50A-2AB945270093}"/>
              </a:ext>
            </a:extLst>
          </p:cNvPr>
          <p:cNvSpPr txBox="1"/>
          <p:nvPr/>
        </p:nvSpPr>
        <p:spPr>
          <a:xfrm>
            <a:off x="855023" y="1353787"/>
            <a:ext cx="10307782" cy="369332"/>
          </a:xfrm>
          <a:prstGeom prst="rect">
            <a:avLst/>
          </a:prstGeom>
          <a:noFill/>
        </p:spPr>
        <p:txBody>
          <a:bodyPr wrap="square" rtlCol="0">
            <a:spAutoFit/>
          </a:bodyPr>
          <a:lstStyle/>
          <a:p>
            <a:r>
              <a:rPr lang="en-US" dirty="0">
                <a:latin typeface="+mj-lt"/>
              </a:rPr>
              <a:t>Preamble: A set S with some kind of elements;  in our application it is a set of paths in a directed graph.  </a:t>
            </a:r>
          </a:p>
        </p:txBody>
      </p:sp>
      <p:sp>
        <p:nvSpPr>
          <p:cNvPr id="6" name="TextBox 5">
            <a:extLst>
              <a:ext uri="{FF2B5EF4-FFF2-40B4-BE49-F238E27FC236}">
                <a16:creationId xmlns:a16="http://schemas.microsoft.com/office/drawing/2014/main" id="{2DDC7D40-4B86-E249-8389-20DB93A55312}"/>
              </a:ext>
            </a:extLst>
          </p:cNvPr>
          <p:cNvSpPr txBox="1"/>
          <p:nvPr/>
        </p:nvSpPr>
        <p:spPr>
          <a:xfrm>
            <a:off x="858981" y="2020235"/>
            <a:ext cx="10474037" cy="400110"/>
          </a:xfrm>
          <a:prstGeom prst="rect">
            <a:avLst/>
          </a:prstGeom>
          <a:noFill/>
        </p:spPr>
        <p:txBody>
          <a:bodyPr wrap="square" rtlCol="0">
            <a:spAutoFit/>
          </a:bodyPr>
          <a:lstStyle/>
          <a:p>
            <a:r>
              <a:rPr lang="en-US" sz="2000" dirty="0"/>
              <a:t>Enumerating</a:t>
            </a:r>
            <a:r>
              <a:rPr lang="en-US" sz="2000" dirty="0">
                <a:latin typeface="+mj-lt"/>
              </a:rPr>
              <a:t>: List each element of S individually; the elements can be counted while listing. </a:t>
            </a:r>
          </a:p>
        </p:txBody>
      </p:sp>
      <p:sp>
        <p:nvSpPr>
          <p:cNvPr id="7" name="TextBox 6">
            <a:extLst>
              <a:ext uri="{FF2B5EF4-FFF2-40B4-BE49-F238E27FC236}">
                <a16:creationId xmlns:a16="http://schemas.microsoft.com/office/drawing/2014/main" id="{E60675F2-6A20-9442-A102-530DDEFD38B4}"/>
              </a:ext>
            </a:extLst>
          </p:cNvPr>
          <p:cNvSpPr txBox="1"/>
          <p:nvPr/>
        </p:nvSpPr>
        <p:spPr>
          <a:xfrm>
            <a:off x="858981" y="2661160"/>
            <a:ext cx="7291450" cy="400110"/>
          </a:xfrm>
          <a:prstGeom prst="rect">
            <a:avLst/>
          </a:prstGeom>
          <a:noFill/>
        </p:spPr>
        <p:txBody>
          <a:bodyPr wrap="square" rtlCol="0">
            <a:spAutoFit/>
          </a:bodyPr>
          <a:lstStyle/>
          <a:p>
            <a:r>
              <a:rPr lang="en-US" sz="2000" dirty="0"/>
              <a:t>Counting</a:t>
            </a:r>
            <a:r>
              <a:rPr lang="en-US" sz="2000" dirty="0">
                <a:latin typeface="+mj-lt"/>
              </a:rPr>
              <a:t>: Get the total number of elements in S. </a:t>
            </a:r>
          </a:p>
        </p:txBody>
      </p:sp>
      <p:sp>
        <p:nvSpPr>
          <p:cNvPr id="8" name="TextBox 7">
            <a:extLst>
              <a:ext uri="{FF2B5EF4-FFF2-40B4-BE49-F238E27FC236}">
                <a16:creationId xmlns:a16="http://schemas.microsoft.com/office/drawing/2014/main" id="{C2F29838-DD22-794C-AFF6-2027E4BD723C}"/>
              </a:ext>
            </a:extLst>
          </p:cNvPr>
          <p:cNvSpPr txBox="1"/>
          <p:nvPr/>
        </p:nvSpPr>
        <p:spPr>
          <a:xfrm>
            <a:off x="858981" y="3350271"/>
            <a:ext cx="10474037" cy="1569660"/>
          </a:xfrm>
          <a:prstGeom prst="rect">
            <a:avLst/>
          </a:prstGeom>
          <a:noFill/>
        </p:spPr>
        <p:txBody>
          <a:bodyPr wrap="square" rtlCol="0">
            <a:spAutoFit/>
          </a:bodyPr>
          <a:lstStyle/>
          <a:p>
            <a:r>
              <a:rPr lang="en-US" sz="2000" dirty="0"/>
              <a:t>Algorithmic complexity of </a:t>
            </a:r>
            <a:r>
              <a:rPr lang="en-US" sz="2000" i="1" dirty="0"/>
              <a:t>Enumerating</a:t>
            </a:r>
            <a:r>
              <a:rPr lang="en-US" sz="2000" dirty="0"/>
              <a:t> vs. </a:t>
            </a:r>
            <a:r>
              <a:rPr lang="en-US" sz="2000" i="1" dirty="0"/>
              <a:t>Counting</a:t>
            </a:r>
            <a:r>
              <a:rPr lang="en-US" sz="2000" i="1" dirty="0">
                <a:latin typeface="+mj-lt"/>
              </a:rPr>
              <a:t>:</a:t>
            </a:r>
          </a:p>
          <a:p>
            <a:endParaRPr lang="en-US" sz="800" i="1" dirty="0">
              <a:latin typeface="+mj-lt"/>
            </a:endParaRPr>
          </a:p>
          <a:p>
            <a:r>
              <a:rPr lang="en-US" sz="2000" i="1" dirty="0">
                <a:latin typeface="+mj-lt"/>
              </a:rPr>
              <a:t>Enumerating: </a:t>
            </a:r>
            <a:r>
              <a:rPr lang="en-US" sz="2000" dirty="0">
                <a:latin typeface="+mj-lt"/>
              </a:rPr>
              <a:t>The complexity is of the order of number of elements in S.</a:t>
            </a:r>
          </a:p>
          <a:p>
            <a:endParaRPr lang="en-US" sz="800" dirty="0">
              <a:latin typeface="+mj-lt"/>
            </a:endParaRPr>
          </a:p>
          <a:p>
            <a:r>
              <a:rPr lang="en-US" sz="2000" i="1" dirty="0">
                <a:latin typeface="+mj-lt"/>
              </a:rPr>
              <a:t>Counting</a:t>
            </a:r>
            <a:r>
              <a:rPr lang="en-US" sz="2000" dirty="0">
                <a:latin typeface="+mj-lt"/>
              </a:rPr>
              <a:t>:  We shall discuss a smart path counting algorithm for which the complexity is smaller by a logarithmic factor (i.e., 2</a:t>
            </a:r>
            <a:r>
              <a:rPr lang="en-US" sz="2000" baseline="30000" dirty="0">
                <a:latin typeface="+mj-lt"/>
              </a:rPr>
              <a:t>n</a:t>
            </a:r>
            <a:r>
              <a:rPr lang="en-US" sz="2000" dirty="0">
                <a:latin typeface="+mj-lt"/>
              </a:rPr>
              <a:t> paths get counted in </a:t>
            </a:r>
            <a:r>
              <a:rPr lang="en-US" sz="2000" i="1" dirty="0">
                <a:latin typeface="+mj-lt"/>
              </a:rPr>
              <a:t>n </a:t>
            </a:r>
            <a:r>
              <a:rPr lang="en-US" sz="2000" dirty="0">
                <a:latin typeface="+mj-lt"/>
              </a:rPr>
              <a:t>steps.)</a:t>
            </a:r>
          </a:p>
        </p:txBody>
      </p:sp>
    </p:spTree>
    <p:extLst>
      <p:ext uri="{BB962C8B-B14F-4D97-AF65-F5344CB8AC3E}">
        <p14:creationId xmlns:p14="http://schemas.microsoft.com/office/powerpoint/2010/main" val="65358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EAD941-48DD-9F4A-9FE2-D862131E2C66}"/>
              </a:ext>
            </a:extLst>
          </p:cNvPr>
          <p:cNvSpPr>
            <a:spLocks noGrp="1"/>
          </p:cNvSpPr>
          <p:nvPr>
            <p:ph type="title"/>
          </p:nvPr>
        </p:nvSpPr>
        <p:spPr>
          <a:xfrm>
            <a:off x="154890" y="54819"/>
            <a:ext cx="11616267" cy="830997"/>
          </a:xfrm>
        </p:spPr>
        <p:txBody>
          <a:bodyPr/>
          <a:lstStyle/>
          <a:p>
            <a:r>
              <a:rPr lang="en-US" dirty="0"/>
              <a:t>A note about problems with underlying graphs</a:t>
            </a:r>
          </a:p>
        </p:txBody>
      </p:sp>
      <p:sp>
        <p:nvSpPr>
          <p:cNvPr id="4" name="Slide Number Placeholder 3">
            <a:extLst>
              <a:ext uri="{FF2B5EF4-FFF2-40B4-BE49-F238E27FC236}">
                <a16:creationId xmlns:a16="http://schemas.microsoft.com/office/drawing/2014/main" id="{A15D03F3-7A99-A540-B9CE-BFEE3F76C22A}"/>
              </a:ext>
            </a:extLst>
          </p:cNvPr>
          <p:cNvSpPr>
            <a:spLocks noGrp="1"/>
          </p:cNvSpPr>
          <p:nvPr>
            <p:ph type="sldNum" sz="quarter" idx="12"/>
          </p:nvPr>
        </p:nvSpPr>
        <p:spPr/>
        <p:txBody>
          <a:bodyPr/>
          <a:lstStyle/>
          <a:p>
            <a:fld id="{030B3B20-CC52-4CD8-891A-1FEA1205BD2C}" type="slidenum">
              <a:rPr lang="en-US" smtClean="0"/>
              <a:pPr/>
              <a:t>5</a:t>
            </a:fld>
            <a:endParaRPr lang="en-US" dirty="0"/>
          </a:p>
        </p:txBody>
      </p:sp>
      <p:sp>
        <p:nvSpPr>
          <p:cNvPr id="2" name="TextBox 1">
            <a:extLst>
              <a:ext uri="{FF2B5EF4-FFF2-40B4-BE49-F238E27FC236}">
                <a16:creationId xmlns:a16="http://schemas.microsoft.com/office/drawing/2014/main" id="{53E8EEE9-94EA-6F46-A6D4-A9EF331F0845}"/>
              </a:ext>
            </a:extLst>
          </p:cNvPr>
          <p:cNvSpPr txBox="1"/>
          <p:nvPr/>
        </p:nvSpPr>
        <p:spPr>
          <a:xfrm>
            <a:off x="1045028" y="917614"/>
            <a:ext cx="3871355" cy="369332"/>
          </a:xfrm>
          <a:prstGeom prst="rect">
            <a:avLst/>
          </a:prstGeom>
          <a:noFill/>
        </p:spPr>
        <p:txBody>
          <a:bodyPr wrap="square" rtlCol="0">
            <a:spAutoFit/>
          </a:bodyPr>
          <a:lstStyle/>
          <a:p>
            <a:r>
              <a:rPr lang="en-US" dirty="0"/>
              <a:t>Massively Connected System Problems</a:t>
            </a:r>
          </a:p>
        </p:txBody>
      </p:sp>
      <p:sp>
        <p:nvSpPr>
          <p:cNvPr id="9" name="Right Arrow 8">
            <a:extLst>
              <a:ext uri="{FF2B5EF4-FFF2-40B4-BE49-F238E27FC236}">
                <a16:creationId xmlns:a16="http://schemas.microsoft.com/office/drawing/2014/main" id="{6D716A1C-FF5A-774C-9863-1ACDF9F2E2A1}"/>
              </a:ext>
            </a:extLst>
          </p:cNvPr>
          <p:cNvSpPr/>
          <p:nvPr/>
        </p:nvSpPr>
        <p:spPr>
          <a:xfrm>
            <a:off x="4916383" y="1032867"/>
            <a:ext cx="213756" cy="20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8F2103F-9790-6C43-A511-A128632A14A2}"/>
              </a:ext>
            </a:extLst>
          </p:cNvPr>
          <p:cNvSpPr txBox="1"/>
          <p:nvPr/>
        </p:nvSpPr>
        <p:spPr>
          <a:xfrm>
            <a:off x="5185189" y="917614"/>
            <a:ext cx="2149435" cy="369332"/>
          </a:xfrm>
          <a:prstGeom prst="rect">
            <a:avLst/>
          </a:prstGeom>
          <a:noFill/>
        </p:spPr>
        <p:txBody>
          <a:bodyPr wrap="square" rtlCol="0">
            <a:spAutoFit/>
          </a:bodyPr>
          <a:lstStyle/>
          <a:p>
            <a:r>
              <a:rPr lang="en-US" dirty="0"/>
              <a:t>Underlying Graphs</a:t>
            </a:r>
          </a:p>
        </p:txBody>
      </p:sp>
      <p:sp>
        <p:nvSpPr>
          <p:cNvPr id="11" name="TextBox 10">
            <a:extLst>
              <a:ext uri="{FF2B5EF4-FFF2-40B4-BE49-F238E27FC236}">
                <a16:creationId xmlns:a16="http://schemas.microsoft.com/office/drawing/2014/main" id="{29C0E6E6-96EE-3C4F-B8F1-346816878C65}"/>
              </a:ext>
            </a:extLst>
          </p:cNvPr>
          <p:cNvSpPr txBox="1"/>
          <p:nvPr/>
        </p:nvSpPr>
        <p:spPr>
          <a:xfrm>
            <a:off x="1045028" y="1499595"/>
            <a:ext cx="10272156" cy="830997"/>
          </a:xfrm>
          <a:prstGeom prst="rect">
            <a:avLst/>
          </a:prstGeom>
          <a:noFill/>
        </p:spPr>
        <p:txBody>
          <a:bodyPr wrap="square" rtlCol="0">
            <a:spAutoFit/>
          </a:bodyPr>
          <a:lstStyle/>
          <a:p>
            <a:r>
              <a:rPr lang="en-US" sz="2400" dirty="0"/>
              <a:t>Challenge of Solving the Problems: </a:t>
            </a:r>
            <a:r>
              <a:rPr lang="en-US" sz="2400" dirty="0">
                <a:latin typeface="+mj-lt"/>
              </a:rPr>
              <a:t>The problems involve one or more practically infinite sets </a:t>
            </a:r>
          </a:p>
        </p:txBody>
      </p:sp>
      <p:sp>
        <p:nvSpPr>
          <p:cNvPr id="12" name="TextBox 11">
            <a:extLst>
              <a:ext uri="{FF2B5EF4-FFF2-40B4-BE49-F238E27FC236}">
                <a16:creationId xmlns:a16="http://schemas.microsoft.com/office/drawing/2014/main" id="{6C14110C-D44C-E24A-B0E0-72C4946DDCBF}"/>
              </a:ext>
            </a:extLst>
          </p:cNvPr>
          <p:cNvSpPr txBox="1"/>
          <p:nvPr/>
        </p:nvSpPr>
        <p:spPr>
          <a:xfrm>
            <a:off x="1045028" y="2330592"/>
            <a:ext cx="10474037" cy="707886"/>
          </a:xfrm>
          <a:prstGeom prst="rect">
            <a:avLst/>
          </a:prstGeom>
          <a:noFill/>
        </p:spPr>
        <p:txBody>
          <a:bodyPr wrap="square" rtlCol="0">
            <a:spAutoFit/>
          </a:bodyPr>
          <a:lstStyle/>
          <a:p>
            <a:r>
              <a:rPr lang="en-US" sz="2000" dirty="0"/>
              <a:t>Example:</a:t>
            </a:r>
            <a:r>
              <a:rPr lang="en-US" sz="2000" dirty="0">
                <a:latin typeface="+mj-lt"/>
              </a:rPr>
              <a:t> Software is a massively connected system. Cybersecurity problems are about practically infinite set of execution behaviors of software.  </a:t>
            </a:r>
          </a:p>
        </p:txBody>
      </p:sp>
      <p:sp>
        <p:nvSpPr>
          <p:cNvPr id="13" name="TextBox 12">
            <a:extLst>
              <a:ext uri="{FF2B5EF4-FFF2-40B4-BE49-F238E27FC236}">
                <a16:creationId xmlns:a16="http://schemas.microsoft.com/office/drawing/2014/main" id="{D3884782-CE7B-AD4D-938C-1943EF2E819A}"/>
              </a:ext>
            </a:extLst>
          </p:cNvPr>
          <p:cNvSpPr txBox="1"/>
          <p:nvPr/>
        </p:nvSpPr>
        <p:spPr>
          <a:xfrm>
            <a:off x="1045028" y="3198167"/>
            <a:ext cx="2660073" cy="461665"/>
          </a:xfrm>
          <a:prstGeom prst="rect">
            <a:avLst/>
          </a:prstGeom>
          <a:noFill/>
        </p:spPr>
        <p:txBody>
          <a:bodyPr wrap="square" rtlCol="0">
            <a:spAutoFit/>
          </a:bodyPr>
          <a:lstStyle/>
          <a:p>
            <a:r>
              <a:rPr lang="en-US" sz="2400" dirty="0"/>
              <a:t>Efficient Solution:</a:t>
            </a:r>
            <a:endParaRPr lang="en-US" sz="2400" dirty="0">
              <a:latin typeface="+mj-lt"/>
            </a:endParaRPr>
          </a:p>
        </p:txBody>
      </p:sp>
      <p:sp>
        <p:nvSpPr>
          <p:cNvPr id="14" name="TextBox 13">
            <a:extLst>
              <a:ext uri="{FF2B5EF4-FFF2-40B4-BE49-F238E27FC236}">
                <a16:creationId xmlns:a16="http://schemas.microsoft.com/office/drawing/2014/main" id="{09B31DA2-4D4D-9E43-AA90-71A3EF8733A4}"/>
              </a:ext>
            </a:extLst>
          </p:cNvPr>
          <p:cNvSpPr txBox="1"/>
          <p:nvPr/>
        </p:nvSpPr>
        <p:spPr>
          <a:xfrm>
            <a:off x="1258785" y="4773881"/>
            <a:ext cx="1092530" cy="369332"/>
          </a:xfrm>
          <a:prstGeom prst="rect">
            <a:avLst/>
          </a:prstGeom>
          <a:noFill/>
        </p:spPr>
        <p:txBody>
          <a:bodyPr wrap="square" rtlCol="0">
            <a:spAutoFit/>
          </a:bodyPr>
          <a:lstStyle/>
          <a:p>
            <a:r>
              <a:rPr lang="en-US" dirty="0"/>
              <a:t>Problem</a:t>
            </a:r>
          </a:p>
        </p:txBody>
      </p:sp>
      <p:grpSp>
        <p:nvGrpSpPr>
          <p:cNvPr id="20" name="Group 19">
            <a:extLst>
              <a:ext uri="{FF2B5EF4-FFF2-40B4-BE49-F238E27FC236}">
                <a16:creationId xmlns:a16="http://schemas.microsoft.com/office/drawing/2014/main" id="{9CADE8F6-F6DE-184A-802B-F1D81B2201AD}"/>
              </a:ext>
            </a:extLst>
          </p:cNvPr>
          <p:cNvGrpSpPr/>
          <p:nvPr/>
        </p:nvGrpSpPr>
        <p:grpSpPr>
          <a:xfrm>
            <a:off x="2351315" y="3864436"/>
            <a:ext cx="2778824" cy="2111576"/>
            <a:chOff x="2351315" y="3864436"/>
            <a:chExt cx="2778824" cy="2111576"/>
          </a:xfrm>
        </p:grpSpPr>
        <p:cxnSp>
          <p:nvCxnSpPr>
            <p:cNvPr id="16" name="Straight Connector 15">
              <a:extLst>
                <a:ext uri="{FF2B5EF4-FFF2-40B4-BE49-F238E27FC236}">
                  <a16:creationId xmlns:a16="http://schemas.microsoft.com/office/drawing/2014/main" id="{F65EED42-D495-2845-A4DE-1CEEB46C5C20}"/>
                </a:ext>
              </a:extLst>
            </p:cNvPr>
            <p:cNvCxnSpPr>
              <a:stCxn id="14" idx="3"/>
            </p:cNvCxnSpPr>
            <p:nvPr/>
          </p:nvCxnSpPr>
          <p:spPr>
            <a:xfrm flipV="1">
              <a:off x="2351315" y="4346369"/>
              <a:ext cx="1638794" cy="612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B5E1EE-CE15-0542-9D95-F024A9AF2856}"/>
                </a:ext>
              </a:extLst>
            </p:cNvPr>
            <p:cNvCxnSpPr>
              <a:cxnSpLocks/>
            </p:cNvCxnSpPr>
            <p:nvPr/>
          </p:nvCxnSpPr>
          <p:spPr>
            <a:xfrm>
              <a:off x="2375064" y="4958547"/>
              <a:ext cx="1638794" cy="61217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F9F4BD-88C8-8A4E-A745-6B66AA9B78E6}"/>
                </a:ext>
              </a:extLst>
            </p:cNvPr>
            <p:cNvSpPr/>
            <p:nvPr/>
          </p:nvSpPr>
          <p:spPr>
            <a:xfrm>
              <a:off x="3966355" y="3864436"/>
              <a:ext cx="522513" cy="2111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0EBE142-06A8-3B4E-9F94-36E5C986C64A}"/>
                </a:ext>
              </a:extLst>
            </p:cNvPr>
            <p:cNvSpPr txBox="1"/>
            <p:nvPr/>
          </p:nvSpPr>
          <p:spPr>
            <a:xfrm>
              <a:off x="3289465" y="5595673"/>
              <a:ext cx="1840674" cy="307777"/>
            </a:xfrm>
            <a:prstGeom prst="rect">
              <a:avLst/>
            </a:prstGeom>
            <a:solidFill>
              <a:schemeClr val="bg1"/>
            </a:solidFill>
          </p:spPr>
          <p:txBody>
            <a:bodyPr wrap="square" rtlCol="0">
              <a:spAutoFit/>
            </a:bodyPr>
            <a:lstStyle/>
            <a:p>
              <a:r>
                <a:rPr lang="en-US" sz="1400" dirty="0"/>
                <a:t>Practically Infinite Set</a:t>
              </a:r>
            </a:p>
          </p:txBody>
        </p:sp>
      </p:grpSp>
      <p:sp>
        <p:nvSpPr>
          <p:cNvPr id="24" name="TextBox 23">
            <a:extLst>
              <a:ext uri="{FF2B5EF4-FFF2-40B4-BE49-F238E27FC236}">
                <a16:creationId xmlns:a16="http://schemas.microsoft.com/office/drawing/2014/main" id="{C5922A5B-267A-3B40-8806-14414F3C5860}"/>
              </a:ext>
            </a:extLst>
          </p:cNvPr>
          <p:cNvSpPr txBox="1"/>
          <p:nvPr/>
        </p:nvSpPr>
        <p:spPr>
          <a:xfrm>
            <a:off x="6234550" y="4735558"/>
            <a:ext cx="2386940" cy="369332"/>
          </a:xfrm>
          <a:prstGeom prst="rect">
            <a:avLst/>
          </a:prstGeom>
          <a:noFill/>
        </p:spPr>
        <p:txBody>
          <a:bodyPr wrap="square" rtlCol="0">
            <a:spAutoFit/>
          </a:bodyPr>
          <a:lstStyle/>
          <a:p>
            <a:r>
              <a:rPr lang="en-US" dirty="0"/>
              <a:t>Computable problem </a:t>
            </a:r>
          </a:p>
        </p:txBody>
      </p:sp>
      <p:grpSp>
        <p:nvGrpSpPr>
          <p:cNvPr id="26" name="Group 25">
            <a:extLst>
              <a:ext uri="{FF2B5EF4-FFF2-40B4-BE49-F238E27FC236}">
                <a16:creationId xmlns:a16="http://schemas.microsoft.com/office/drawing/2014/main" id="{F276457A-B0B3-5549-B41E-1B88F9D51404}"/>
              </a:ext>
            </a:extLst>
          </p:cNvPr>
          <p:cNvGrpSpPr/>
          <p:nvPr/>
        </p:nvGrpSpPr>
        <p:grpSpPr>
          <a:xfrm>
            <a:off x="4518563" y="4206835"/>
            <a:ext cx="2024737" cy="1363890"/>
            <a:chOff x="4518563" y="4206835"/>
            <a:chExt cx="2024737" cy="1363890"/>
          </a:xfrm>
        </p:grpSpPr>
        <p:grpSp>
          <p:nvGrpSpPr>
            <p:cNvPr id="23" name="Group 22">
              <a:extLst>
                <a:ext uri="{FF2B5EF4-FFF2-40B4-BE49-F238E27FC236}">
                  <a16:creationId xmlns:a16="http://schemas.microsoft.com/office/drawing/2014/main" id="{E8741CA4-3A0D-0847-BDF3-387C7E03E2D2}"/>
                </a:ext>
              </a:extLst>
            </p:cNvPr>
            <p:cNvGrpSpPr/>
            <p:nvPr/>
          </p:nvGrpSpPr>
          <p:grpSpPr>
            <a:xfrm flipH="1">
              <a:off x="4518563" y="4346369"/>
              <a:ext cx="1662543" cy="1224356"/>
              <a:chOff x="7334624" y="4309854"/>
              <a:chExt cx="1662543" cy="1224356"/>
            </a:xfrm>
          </p:grpSpPr>
          <p:cxnSp>
            <p:nvCxnSpPr>
              <p:cNvPr id="21" name="Straight Connector 20">
                <a:extLst>
                  <a:ext uri="{FF2B5EF4-FFF2-40B4-BE49-F238E27FC236}">
                    <a16:creationId xmlns:a16="http://schemas.microsoft.com/office/drawing/2014/main" id="{9482A796-9AF5-E840-B49D-10F3B9B5A78F}"/>
                  </a:ext>
                </a:extLst>
              </p:cNvPr>
              <p:cNvCxnSpPr/>
              <p:nvPr/>
            </p:nvCxnSpPr>
            <p:spPr>
              <a:xfrm flipV="1">
                <a:off x="7334624" y="4309854"/>
                <a:ext cx="1638794" cy="612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5AB1C5-BE62-0C40-9A8B-0F34FFC23EEF}"/>
                  </a:ext>
                </a:extLst>
              </p:cNvPr>
              <p:cNvCxnSpPr>
                <a:cxnSpLocks/>
              </p:cNvCxnSpPr>
              <p:nvPr/>
            </p:nvCxnSpPr>
            <p:spPr>
              <a:xfrm>
                <a:off x="7358373" y="4922032"/>
                <a:ext cx="1638794" cy="612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F2D64840-E08B-4E46-8109-51E6D66B1422}"/>
                </a:ext>
              </a:extLst>
            </p:cNvPr>
            <p:cNvSpPr txBox="1"/>
            <p:nvPr/>
          </p:nvSpPr>
          <p:spPr>
            <a:xfrm>
              <a:off x="4666999" y="4206835"/>
              <a:ext cx="1876301" cy="523220"/>
            </a:xfrm>
            <a:prstGeom prst="rect">
              <a:avLst/>
            </a:prstGeom>
            <a:solidFill>
              <a:schemeClr val="bg1"/>
            </a:solidFill>
          </p:spPr>
          <p:txBody>
            <a:bodyPr wrap="square" rtlCol="0">
              <a:spAutoFit/>
            </a:bodyPr>
            <a:lstStyle/>
            <a:p>
              <a:r>
                <a:rPr lang="en-US" sz="1400" dirty="0"/>
                <a:t>Mathematical concept dodges Infinite Set</a:t>
              </a:r>
            </a:p>
          </p:txBody>
        </p:sp>
      </p:grpSp>
      <p:grpSp>
        <p:nvGrpSpPr>
          <p:cNvPr id="41" name="Group 40">
            <a:extLst>
              <a:ext uri="{FF2B5EF4-FFF2-40B4-BE49-F238E27FC236}">
                <a16:creationId xmlns:a16="http://schemas.microsoft.com/office/drawing/2014/main" id="{89F98732-C275-194E-87BF-989E643674F3}"/>
              </a:ext>
            </a:extLst>
          </p:cNvPr>
          <p:cNvGrpSpPr/>
          <p:nvPr/>
        </p:nvGrpSpPr>
        <p:grpSpPr>
          <a:xfrm>
            <a:off x="6234550" y="3106771"/>
            <a:ext cx="4777626" cy="1100064"/>
            <a:chOff x="6234550" y="3106771"/>
            <a:chExt cx="4777626" cy="1100064"/>
          </a:xfrm>
        </p:grpSpPr>
        <p:cxnSp>
          <p:nvCxnSpPr>
            <p:cNvPr id="28" name="Straight Arrow Connector 27">
              <a:extLst>
                <a:ext uri="{FF2B5EF4-FFF2-40B4-BE49-F238E27FC236}">
                  <a16:creationId xmlns:a16="http://schemas.microsoft.com/office/drawing/2014/main" id="{C0162681-93A1-D641-81E6-83175ACFDE61}"/>
                </a:ext>
              </a:extLst>
            </p:cNvPr>
            <p:cNvCxnSpPr/>
            <p:nvPr/>
          </p:nvCxnSpPr>
          <p:spPr>
            <a:xfrm flipV="1">
              <a:off x="6234550" y="3864436"/>
              <a:ext cx="783767" cy="342399"/>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9ED4216-9805-1042-8032-0946C237E5E0}"/>
                </a:ext>
              </a:extLst>
            </p:cNvPr>
            <p:cNvGrpSpPr/>
            <p:nvPr/>
          </p:nvGrpSpPr>
          <p:grpSpPr>
            <a:xfrm>
              <a:off x="8486901" y="3106771"/>
              <a:ext cx="2525275" cy="1100064"/>
              <a:chOff x="7640598" y="3304903"/>
              <a:chExt cx="2525275" cy="1100064"/>
            </a:xfrm>
          </p:grpSpPr>
          <p:sp>
            <p:nvSpPr>
              <p:cNvPr id="29" name="TextBox 28">
                <a:extLst>
                  <a:ext uri="{FF2B5EF4-FFF2-40B4-BE49-F238E27FC236}">
                    <a16:creationId xmlns:a16="http://schemas.microsoft.com/office/drawing/2014/main" id="{146FD30C-3CB6-4747-B913-0E5B86797266}"/>
                  </a:ext>
                </a:extLst>
              </p:cNvPr>
              <p:cNvSpPr txBox="1"/>
              <p:nvPr/>
            </p:nvSpPr>
            <p:spPr>
              <a:xfrm>
                <a:off x="8334103" y="3304903"/>
                <a:ext cx="1084217" cy="400110"/>
              </a:xfrm>
              <a:prstGeom prst="rect">
                <a:avLst/>
              </a:prstGeom>
              <a:noFill/>
            </p:spPr>
            <p:txBody>
              <a:bodyPr wrap="square" rtlCol="0">
                <a:spAutoFit/>
              </a:bodyPr>
              <a:lstStyle/>
              <a:p>
                <a:pPr algn="ctr"/>
                <a:r>
                  <a:rPr lang="en-US" sz="2000" dirty="0"/>
                  <a:t>Algebra</a:t>
                </a:r>
              </a:p>
            </p:txBody>
          </p:sp>
          <p:cxnSp>
            <p:nvCxnSpPr>
              <p:cNvPr id="31" name="Straight Arrow Connector 30">
                <a:extLst>
                  <a:ext uri="{FF2B5EF4-FFF2-40B4-BE49-F238E27FC236}">
                    <a16:creationId xmlns:a16="http://schemas.microsoft.com/office/drawing/2014/main" id="{943B05B0-A987-2240-B3DA-D6C50C1DB917}"/>
                  </a:ext>
                </a:extLst>
              </p:cNvPr>
              <p:cNvCxnSpPr>
                <a:stCxn id="29" idx="2"/>
              </p:cNvCxnSpPr>
              <p:nvPr/>
            </p:nvCxnSpPr>
            <p:spPr>
              <a:xfrm flipH="1">
                <a:off x="8307978" y="3705013"/>
                <a:ext cx="568234" cy="32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9D650B-9369-1D44-83D0-63C654FFCBF0}"/>
                  </a:ext>
                </a:extLst>
              </p:cNvPr>
              <p:cNvCxnSpPr>
                <a:cxnSpLocks/>
              </p:cNvCxnSpPr>
              <p:nvPr/>
            </p:nvCxnSpPr>
            <p:spPr>
              <a:xfrm>
                <a:off x="9025252" y="3659832"/>
                <a:ext cx="568235" cy="35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6C5258E-0FDF-7244-8D20-B317EA17380E}"/>
                  </a:ext>
                </a:extLst>
              </p:cNvPr>
              <p:cNvSpPr txBox="1"/>
              <p:nvPr/>
            </p:nvSpPr>
            <p:spPr>
              <a:xfrm>
                <a:off x="7640598" y="4035635"/>
                <a:ext cx="1084217" cy="369332"/>
              </a:xfrm>
              <a:prstGeom prst="rect">
                <a:avLst/>
              </a:prstGeom>
              <a:noFill/>
            </p:spPr>
            <p:txBody>
              <a:bodyPr wrap="square" rtlCol="0">
                <a:spAutoFit/>
              </a:bodyPr>
              <a:lstStyle/>
              <a:p>
                <a:pPr algn="ctr"/>
                <a:r>
                  <a:rPr lang="en-US" dirty="0"/>
                  <a:t>Graph</a:t>
                </a:r>
              </a:p>
            </p:txBody>
          </p:sp>
          <p:sp>
            <p:nvSpPr>
              <p:cNvPr id="34" name="TextBox 33">
                <a:extLst>
                  <a:ext uri="{FF2B5EF4-FFF2-40B4-BE49-F238E27FC236}">
                    <a16:creationId xmlns:a16="http://schemas.microsoft.com/office/drawing/2014/main" id="{CCECA7C9-BD9C-F54B-9F80-C1EE3F58352C}"/>
                  </a:ext>
                </a:extLst>
              </p:cNvPr>
              <p:cNvSpPr txBox="1"/>
              <p:nvPr/>
            </p:nvSpPr>
            <p:spPr>
              <a:xfrm>
                <a:off x="9081656" y="4015245"/>
                <a:ext cx="1084217" cy="369332"/>
              </a:xfrm>
              <a:prstGeom prst="rect">
                <a:avLst/>
              </a:prstGeom>
              <a:noFill/>
            </p:spPr>
            <p:txBody>
              <a:bodyPr wrap="square" rtlCol="0">
                <a:spAutoFit/>
              </a:bodyPr>
              <a:lstStyle/>
              <a:p>
                <a:pPr algn="ctr"/>
                <a:r>
                  <a:rPr lang="en-US" dirty="0"/>
                  <a:t>Matrix</a:t>
                </a:r>
              </a:p>
            </p:txBody>
          </p:sp>
          <p:cxnSp>
            <p:nvCxnSpPr>
              <p:cNvPr id="36" name="Straight Arrow Connector 35">
                <a:extLst>
                  <a:ext uri="{FF2B5EF4-FFF2-40B4-BE49-F238E27FC236}">
                    <a16:creationId xmlns:a16="http://schemas.microsoft.com/office/drawing/2014/main" id="{E13197C9-2856-9C4E-B269-C9CEE9F84789}"/>
                  </a:ext>
                </a:extLst>
              </p:cNvPr>
              <p:cNvCxnSpPr>
                <a:cxnSpLocks/>
              </p:cNvCxnSpPr>
              <p:nvPr/>
            </p:nvCxnSpPr>
            <p:spPr>
              <a:xfrm flipV="1">
                <a:off x="8592095" y="4223541"/>
                <a:ext cx="584554" cy="20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07D3ADBA-3BC2-A44B-B3E1-AA87B71DB8C1}"/>
                </a:ext>
              </a:extLst>
            </p:cNvPr>
            <p:cNvCxnSpPr>
              <a:cxnSpLocks/>
            </p:cNvCxnSpPr>
            <p:nvPr/>
          </p:nvCxnSpPr>
          <p:spPr>
            <a:xfrm flipV="1">
              <a:off x="6983274" y="3850144"/>
              <a:ext cx="1638216" cy="20622"/>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09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DBE30-909D-8845-8E7A-9386F052E12A}"/>
              </a:ext>
            </a:extLst>
          </p:cNvPr>
          <p:cNvSpPr>
            <a:spLocks noGrp="1"/>
          </p:cNvSpPr>
          <p:nvPr>
            <p:ph type="title"/>
          </p:nvPr>
        </p:nvSpPr>
        <p:spPr>
          <a:xfrm>
            <a:off x="1707723" y="694858"/>
            <a:ext cx="7688178" cy="1014868"/>
          </a:xfrm>
        </p:spPr>
        <p:txBody>
          <a:bodyPr/>
          <a:lstStyle/>
          <a:p>
            <a:r>
              <a:rPr lang="en-US" dirty="0"/>
              <a:t>From the course prologue</a:t>
            </a:r>
          </a:p>
        </p:txBody>
      </p:sp>
      <p:sp>
        <p:nvSpPr>
          <p:cNvPr id="4" name="Slide Number Placeholder 3">
            <a:extLst>
              <a:ext uri="{FF2B5EF4-FFF2-40B4-BE49-F238E27FC236}">
                <a16:creationId xmlns:a16="http://schemas.microsoft.com/office/drawing/2014/main" id="{9C5692AE-C36F-FF44-B180-7BDEE866C9DA}"/>
              </a:ext>
            </a:extLst>
          </p:cNvPr>
          <p:cNvSpPr>
            <a:spLocks noGrp="1"/>
          </p:cNvSpPr>
          <p:nvPr>
            <p:ph type="sldNum" sz="quarter" idx="12"/>
          </p:nvPr>
        </p:nvSpPr>
        <p:spPr/>
        <p:txBody>
          <a:bodyPr/>
          <a:lstStyle/>
          <a:p>
            <a:fld id="{030B3B20-CC52-4CD8-891A-1FEA1205BD2C}" type="slidenum">
              <a:rPr lang="en-US" smtClean="0"/>
              <a:pPr/>
              <a:t>6</a:t>
            </a:fld>
            <a:endParaRPr lang="en-US" dirty="0"/>
          </a:p>
        </p:txBody>
      </p:sp>
      <p:sp>
        <p:nvSpPr>
          <p:cNvPr id="5" name="Rectangle 4">
            <a:extLst>
              <a:ext uri="{FF2B5EF4-FFF2-40B4-BE49-F238E27FC236}">
                <a16:creationId xmlns:a16="http://schemas.microsoft.com/office/drawing/2014/main" id="{34430D64-E301-7E4A-B2B2-6D0F47ECD535}"/>
              </a:ext>
            </a:extLst>
          </p:cNvPr>
          <p:cNvSpPr/>
          <p:nvPr/>
        </p:nvSpPr>
        <p:spPr>
          <a:xfrm>
            <a:off x="998621" y="1843951"/>
            <a:ext cx="9950115" cy="2554545"/>
          </a:xfrm>
          <a:prstGeom prst="rect">
            <a:avLst/>
          </a:prstGeom>
        </p:spPr>
        <p:txBody>
          <a:bodyPr wrap="square">
            <a:spAutoFit/>
          </a:bodyPr>
          <a:lstStyle/>
          <a:p>
            <a:pPr>
              <a:spcBef>
                <a:spcPts val="600"/>
              </a:spcBef>
              <a:spcAft>
                <a:spcPts val="600"/>
              </a:spcAft>
            </a:pPr>
            <a:r>
              <a:rPr lang="en-US" sz="2000" dirty="0">
                <a:latin typeface="Calibri" panose="020F0502020204030204" pitchFamily="34" charset="0"/>
                <a:ea typeface="MS Mincho" panose="02020609040205080304" pitchFamily="49" charset="-128"/>
                <a:cs typeface="Mangal" panose="02040503050203030202" pitchFamily="18" charset="0"/>
              </a:rPr>
              <a:t>Contrary to the common belief, </a:t>
            </a:r>
            <a:r>
              <a:rPr lang="en-US" sz="2000" b="1" dirty="0">
                <a:latin typeface="Calibri" panose="020F0502020204030204" pitchFamily="34" charset="0"/>
                <a:ea typeface="MS Mincho" panose="02020609040205080304" pitchFamily="49" charset="-128"/>
                <a:cs typeface="Mangal" panose="02040503050203030202" pitchFamily="18" charset="0"/>
              </a:rPr>
              <a:t>mathematics is less about writing proofs and more about uncovering the real problem and discovering concepts that bring the necessary clarity to go to the heart of problem </a:t>
            </a:r>
            <a:r>
              <a:rPr lang="en-US" sz="2000" dirty="0">
                <a:latin typeface="Calibri" panose="020F0502020204030204" pitchFamily="34" charset="0"/>
                <a:ea typeface="MS Mincho" panose="02020609040205080304" pitchFamily="49" charset="-128"/>
                <a:cs typeface="Mangal" panose="02040503050203030202" pitchFamily="18" charset="0"/>
              </a:rPr>
              <a:t>– without the right concepts we cannot solve hard problems. </a:t>
            </a:r>
            <a:endParaRPr lang="en-US" sz="2000" dirty="0">
              <a:latin typeface="Cambria" panose="02040503050406030204" pitchFamily="18" charset="0"/>
              <a:ea typeface="MS Mincho" panose="02020609040205080304" pitchFamily="49" charset="-128"/>
              <a:cs typeface="Mangal" panose="02040503050203030202" pitchFamily="18" charset="0"/>
            </a:endParaRPr>
          </a:p>
          <a:p>
            <a:pPr>
              <a:spcBef>
                <a:spcPts val="600"/>
              </a:spcBef>
              <a:spcAft>
                <a:spcPts val="600"/>
              </a:spcAft>
            </a:pPr>
            <a:r>
              <a:rPr lang="en-US" sz="2000" dirty="0">
                <a:latin typeface="Calibri" panose="020F0502020204030204" pitchFamily="34" charset="0"/>
                <a:ea typeface="MS Mincho" panose="02020609040205080304" pitchFamily="49" charset="-128"/>
                <a:cs typeface="Mangal" panose="02040503050203030202" pitchFamily="18" charset="0"/>
              </a:rPr>
              <a:t>This </a:t>
            </a:r>
            <a:r>
              <a:rPr lang="en-US" sz="2000" b="1" dirty="0">
                <a:latin typeface="Calibri" panose="020F0502020204030204" pitchFamily="34" charset="0"/>
                <a:ea typeface="MS Mincho" panose="02020609040205080304" pitchFamily="49" charset="-128"/>
                <a:cs typeface="Mangal" panose="02040503050203030202" pitchFamily="18" charset="0"/>
              </a:rPr>
              <a:t>course offers and</a:t>
            </a:r>
            <a:r>
              <a:rPr lang="en-US" sz="2000" dirty="0">
                <a:latin typeface="Calibri" panose="020F0502020204030204" pitchFamily="34" charset="0"/>
                <a:ea typeface="MS Mincho" panose="02020609040205080304" pitchFamily="49" charset="-128"/>
                <a:cs typeface="Mangal" panose="02040503050203030202" pitchFamily="18" charset="0"/>
              </a:rPr>
              <a:t> </a:t>
            </a:r>
            <a:r>
              <a:rPr lang="en-US" sz="2000" b="1" dirty="0">
                <a:latin typeface="Calibri" panose="020F0502020204030204" pitchFamily="34" charset="0"/>
                <a:ea typeface="MS Mincho" panose="02020609040205080304" pitchFamily="49" charset="-128"/>
                <a:cs typeface="Mangal" panose="02040503050203030202" pitchFamily="18" charset="0"/>
              </a:rPr>
              <a:t>embodies a</a:t>
            </a:r>
            <a:r>
              <a:rPr lang="en-US" sz="2000" dirty="0">
                <a:latin typeface="Calibri" panose="020F0502020204030204" pitchFamily="34" charset="0"/>
                <a:ea typeface="MS Mincho" panose="02020609040205080304" pitchFamily="49" charset="-128"/>
                <a:cs typeface="Mangal" panose="02040503050203030202" pitchFamily="18" charset="0"/>
              </a:rPr>
              <a:t> </a:t>
            </a:r>
            <a:r>
              <a:rPr lang="en-US" sz="2000" b="1" dirty="0">
                <a:latin typeface="Calibri" panose="020F0502020204030204" pitchFamily="34" charset="0"/>
                <a:ea typeface="MS Mincho" panose="02020609040205080304" pitchFamily="49" charset="-128"/>
                <a:cs typeface="Mangal" panose="02040503050203030202" pitchFamily="18" charset="0"/>
              </a:rPr>
              <a:t>novel</a:t>
            </a:r>
            <a:r>
              <a:rPr lang="en-US" sz="2000" dirty="0">
                <a:latin typeface="Calibri" panose="020F0502020204030204" pitchFamily="34" charset="0"/>
                <a:ea typeface="MS Mincho" panose="02020609040205080304" pitchFamily="49" charset="-128"/>
                <a:cs typeface="Mangal" panose="02040503050203030202" pitchFamily="18" charset="0"/>
              </a:rPr>
              <a:t> </a:t>
            </a:r>
            <a:r>
              <a:rPr lang="en-US" sz="2000" b="1" dirty="0">
                <a:latin typeface="Calibri" panose="020F0502020204030204" pitchFamily="34" charset="0"/>
                <a:ea typeface="MS Mincho" panose="02020609040205080304" pitchFamily="49" charset="-128"/>
                <a:cs typeface="Mangal" panose="02040503050203030202" pitchFamily="18" charset="0"/>
              </a:rPr>
              <a:t>way of thinking</a:t>
            </a:r>
            <a:r>
              <a:rPr lang="en-US" sz="2000" dirty="0">
                <a:latin typeface="Calibri" panose="020F0502020204030204" pitchFamily="34" charset="0"/>
                <a:ea typeface="MS Mincho" panose="02020609040205080304" pitchFamily="49" charset="-128"/>
                <a:cs typeface="Mangal" panose="02040503050203030202" pitchFamily="18" charset="0"/>
              </a:rPr>
              <a:t> that </a:t>
            </a:r>
            <a:r>
              <a:rPr lang="en-US" sz="2000" b="1" dirty="0">
                <a:latin typeface="Calibri" panose="020F0502020204030204" pitchFamily="34" charset="0"/>
                <a:ea typeface="MS Mincho" panose="02020609040205080304" pitchFamily="49" charset="-128"/>
                <a:cs typeface="Mangal" panose="02040503050203030202" pitchFamily="18" charset="0"/>
              </a:rPr>
              <a:t>leads to discovering concepts</a:t>
            </a:r>
            <a:r>
              <a:rPr lang="en-US" sz="2000" dirty="0">
                <a:latin typeface="Calibri" panose="020F0502020204030204" pitchFamily="34" charset="0"/>
                <a:ea typeface="MS Mincho" panose="02020609040205080304" pitchFamily="49" charset="-128"/>
                <a:cs typeface="Mangal" panose="02040503050203030202" pitchFamily="18" charset="0"/>
              </a:rPr>
              <a:t> to solve hard software problems.  </a:t>
            </a:r>
            <a:endParaRPr lang="en-US" sz="2000" dirty="0">
              <a:latin typeface="Cambria" panose="02040503050406030204" pitchFamily="18" charset="0"/>
              <a:ea typeface="MS Mincho" panose="02020609040205080304" pitchFamily="49" charset="-128"/>
              <a:cs typeface="Mangal" panose="02040503050203030202" pitchFamily="18" charset="0"/>
            </a:endParaRPr>
          </a:p>
          <a:p>
            <a:pPr>
              <a:spcBef>
                <a:spcPts val="600"/>
              </a:spcBef>
              <a:spcAft>
                <a:spcPts val="600"/>
              </a:spcAft>
            </a:pPr>
            <a:r>
              <a:rPr lang="en-US" sz="2000" b="1" dirty="0">
                <a:latin typeface="Calibri" panose="020F0502020204030204" pitchFamily="34" charset="0"/>
                <a:ea typeface="MS Mincho" panose="02020609040205080304" pitchFamily="49" charset="-128"/>
                <a:cs typeface="Mangal" panose="02040503050203030202" pitchFamily="18" charset="0"/>
              </a:rPr>
              <a:t>Hence it is both challenging and interesting, and perhaps to some of you inspiring and life changing too. </a:t>
            </a:r>
            <a:endParaRPr lang="en-US" sz="2000" dirty="0">
              <a:effectLst/>
              <a:latin typeface="Cambria" panose="02040503050406030204" pitchFamily="18" charset="0"/>
              <a:ea typeface="MS Mincho" panose="02020609040205080304" pitchFamily="49" charset="-128"/>
              <a:cs typeface="Mangal" panose="02040503050203030202" pitchFamily="18" charset="0"/>
            </a:endParaRPr>
          </a:p>
        </p:txBody>
      </p:sp>
    </p:spTree>
    <p:extLst>
      <p:ext uri="{BB962C8B-B14F-4D97-AF65-F5344CB8AC3E}">
        <p14:creationId xmlns:p14="http://schemas.microsoft.com/office/powerpoint/2010/main" val="297592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E8B50-46AA-BB4E-8BDB-BB76B1F908AB}"/>
              </a:ext>
            </a:extLst>
          </p:cNvPr>
          <p:cNvSpPr>
            <a:spLocks noGrp="1"/>
          </p:cNvSpPr>
          <p:nvPr>
            <p:ph type="title"/>
          </p:nvPr>
        </p:nvSpPr>
        <p:spPr/>
        <p:txBody>
          <a:bodyPr/>
          <a:lstStyle/>
          <a:p>
            <a:r>
              <a:rPr lang="en-US" dirty="0"/>
              <a:t>Logarithmic Reduction of Algorithmic Complexity </a:t>
            </a:r>
          </a:p>
        </p:txBody>
      </p:sp>
      <p:sp>
        <p:nvSpPr>
          <p:cNvPr id="4" name="Slide Number Placeholder 3">
            <a:extLst>
              <a:ext uri="{FF2B5EF4-FFF2-40B4-BE49-F238E27FC236}">
                <a16:creationId xmlns:a16="http://schemas.microsoft.com/office/drawing/2014/main" id="{6B9E86C6-1C9B-534D-B9AD-F330D143E2FB}"/>
              </a:ext>
            </a:extLst>
          </p:cNvPr>
          <p:cNvSpPr>
            <a:spLocks noGrp="1"/>
          </p:cNvSpPr>
          <p:nvPr>
            <p:ph type="sldNum" sz="quarter" idx="12"/>
          </p:nvPr>
        </p:nvSpPr>
        <p:spPr/>
        <p:txBody>
          <a:bodyPr/>
          <a:lstStyle/>
          <a:p>
            <a:fld id="{030B3B20-CC52-4CD8-891A-1FEA1205BD2C}" type="slidenum">
              <a:rPr lang="en-US" smtClean="0"/>
              <a:pPr/>
              <a:t>7</a:t>
            </a:fld>
            <a:endParaRPr lang="en-US" dirty="0"/>
          </a:p>
        </p:txBody>
      </p:sp>
      <p:sp>
        <p:nvSpPr>
          <p:cNvPr id="5" name="TextBox 4">
            <a:extLst>
              <a:ext uri="{FF2B5EF4-FFF2-40B4-BE49-F238E27FC236}">
                <a16:creationId xmlns:a16="http://schemas.microsoft.com/office/drawing/2014/main" id="{5AE2AD11-E4F8-6040-8A06-5EC8618F73C8}"/>
              </a:ext>
            </a:extLst>
          </p:cNvPr>
          <p:cNvSpPr txBox="1"/>
          <p:nvPr/>
        </p:nvSpPr>
        <p:spPr>
          <a:xfrm>
            <a:off x="745958" y="1203158"/>
            <a:ext cx="11025199" cy="1323439"/>
          </a:xfrm>
          <a:prstGeom prst="rect">
            <a:avLst/>
          </a:prstGeom>
          <a:noFill/>
        </p:spPr>
        <p:txBody>
          <a:bodyPr wrap="square" rtlCol="0">
            <a:spAutoFit/>
          </a:bodyPr>
          <a:lstStyle/>
          <a:p>
            <a:r>
              <a:rPr lang="en-US" sz="2000" dirty="0">
                <a:latin typeface="+mj-lt"/>
              </a:rPr>
              <a:t>The number of paths grows exponentially in relation to the number of edges plus nodes (E+V). The enumeration algorithm has algorithmic complexity of the order of the number of paths. The algorithm presented in this lecture reduces the complexity logarithmically and achieves linear complexity in relation to (E+V). </a:t>
            </a:r>
            <a:r>
              <a:rPr lang="en-US" sz="2000" dirty="0"/>
              <a:t>This drastic reduction makes it possible to count paths for CFGs in real world software. </a:t>
            </a:r>
          </a:p>
        </p:txBody>
      </p:sp>
      <p:grpSp>
        <p:nvGrpSpPr>
          <p:cNvPr id="20" name="Group 19">
            <a:extLst>
              <a:ext uri="{FF2B5EF4-FFF2-40B4-BE49-F238E27FC236}">
                <a16:creationId xmlns:a16="http://schemas.microsoft.com/office/drawing/2014/main" id="{3DE9DA24-E953-004B-ABA6-9C25DDBC6BBB}"/>
              </a:ext>
            </a:extLst>
          </p:cNvPr>
          <p:cNvGrpSpPr/>
          <p:nvPr/>
        </p:nvGrpSpPr>
        <p:grpSpPr>
          <a:xfrm>
            <a:off x="924315" y="2900856"/>
            <a:ext cx="10589906" cy="2809524"/>
            <a:chOff x="924315" y="2900856"/>
            <a:chExt cx="10589906" cy="2809524"/>
          </a:xfrm>
        </p:grpSpPr>
        <p:sp>
          <p:nvSpPr>
            <p:cNvPr id="6" name="TextBox 5">
              <a:extLst>
                <a:ext uri="{FF2B5EF4-FFF2-40B4-BE49-F238E27FC236}">
                  <a16:creationId xmlns:a16="http://schemas.microsoft.com/office/drawing/2014/main" id="{29A3BCB9-1AD9-1E4C-9181-4E2AF6BA9D37}"/>
                </a:ext>
              </a:extLst>
            </p:cNvPr>
            <p:cNvSpPr txBox="1"/>
            <p:nvPr/>
          </p:nvSpPr>
          <p:spPr>
            <a:xfrm>
              <a:off x="1395663" y="3741821"/>
              <a:ext cx="1070811" cy="707886"/>
            </a:xfrm>
            <a:prstGeom prst="rect">
              <a:avLst/>
            </a:prstGeom>
            <a:noFill/>
          </p:spPr>
          <p:txBody>
            <a:bodyPr wrap="square" rtlCol="0">
              <a:spAutoFit/>
            </a:bodyPr>
            <a:lstStyle/>
            <a:p>
              <a:r>
                <a:rPr lang="en-US" sz="4000" dirty="0"/>
                <a:t>E+V</a:t>
              </a:r>
            </a:p>
          </p:txBody>
        </p:sp>
        <p:cxnSp>
          <p:nvCxnSpPr>
            <p:cNvPr id="8" name="Straight Arrow Connector 7">
              <a:extLst>
                <a:ext uri="{FF2B5EF4-FFF2-40B4-BE49-F238E27FC236}">
                  <a16:creationId xmlns:a16="http://schemas.microsoft.com/office/drawing/2014/main" id="{AFFDB76D-267E-A74A-9096-0B7427DC5C12}"/>
                </a:ext>
              </a:extLst>
            </p:cNvPr>
            <p:cNvCxnSpPr/>
            <p:nvPr/>
          </p:nvCxnSpPr>
          <p:spPr>
            <a:xfrm>
              <a:off x="2466474" y="4021221"/>
              <a:ext cx="7098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8EDFBC-8BAA-AD4B-B5F1-114016BD508B}"/>
                </a:ext>
              </a:extLst>
            </p:cNvPr>
            <p:cNvSpPr txBox="1"/>
            <p:nvPr/>
          </p:nvSpPr>
          <p:spPr>
            <a:xfrm>
              <a:off x="3711742" y="3708769"/>
              <a:ext cx="1622258" cy="707886"/>
            </a:xfrm>
            <a:prstGeom prst="rect">
              <a:avLst/>
            </a:prstGeom>
            <a:noFill/>
          </p:spPr>
          <p:txBody>
            <a:bodyPr wrap="square" rtlCol="0">
              <a:spAutoFit/>
            </a:bodyPr>
            <a:lstStyle/>
            <a:p>
              <a:r>
                <a:rPr lang="en-US" sz="4000" dirty="0"/>
                <a:t>2</a:t>
              </a:r>
              <a:r>
                <a:rPr lang="en-US" sz="4000" baseline="30000" dirty="0"/>
                <a:t>(E+V)</a:t>
              </a:r>
            </a:p>
          </p:txBody>
        </p:sp>
        <p:sp>
          <p:nvSpPr>
            <p:cNvPr id="10" name="TextBox 9">
              <a:extLst>
                <a:ext uri="{FF2B5EF4-FFF2-40B4-BE49-F238E27FC236}">
                  <a16:creationId xmlns:a16="http://schemas.microsoft.com/office/drawing/2014/main" id="{016AC335-4299-3C4F-97BE-B8E9DADDCF51}"/>
                </a:ext>
              </a:extLst>
            </p:cNvPr>
            <p:cNvSpPr txBox="1"/>
            <p:nvPr/>
          </p:nvSpPr>
          <p:spPr>
            <a:xfrm>
              <a:off x="3711742" y="4416655"/>
              <a:ext cx="1029591" cy="400110"/>
            </a:xfrm>
            <a:prstGeom prst="rect">
              <a:avLst/>
            </a:prstGeom>
            <a:noFill/>
          </p:spPr>
          <p:txBody>
            <a:bodyPr wrap="square" rtlCol="0">
              <a:spAutoFit/>
            </a:bodyPr>
            <a:lstStyle/>
            <a:p>
              <a:pPr algn="ctr"/>
              <a:r>
                <a:rPr lang="en-US" sz="2000" dirty="0"/>
                <a:t>Paths</a:t>
              </a:r>
            </a:p>
          </p:txBody>
        </p:sp>
        <p:sp>
          <p:nvSpPr>
            <p:cNvPr id="11" name="TextBox 10">
              <a:extLst>
                <a:ext uri="{FF2B5EF4-FFF2-40B4-BE49-F238E27FC236}">
                  <a16:creationId xmlns:a16="http://schemas.microsoft.com/office/drawing/2014/main" id="{7560D91B-05E5-E048-85C1-53640DA45E36}"/>
                </a:ext>
              </a:extLst>
            </p:cNvPr>
            <p:cNvSpPr txBox="1"/>
            <p:nvPr/>
          </p:nvSpPr>
          <p:spPr>
            <a:xfrm>
              <a:off x="924315" y="4449707"/>
              <a:ext cx="1996239" cy="400110"/>
            </a:xfrm>
            <a:prstGeom prst="rect">
              <a:avLst/>
            </a:prstGeom>
            <a:noFill/>
          </p:spPr>
          <p:txBody>
            <a:bodyPr wrap="square" rtlCol="0">
              <a:spAutoFit/>
            </a:bodyPr>
            <a:lstStyle/>
            <a:p>
              <a:pPr algn="ctr"/>
              <a:r>
                <a:rPr lang="en-US" sz="2000" dirty="0"/>
                <a:t>nodes + Edges </a:t>
              </a:r>
            </a:p>
          </p:txBody>
        </p:sp>
        <p:cxnSp>
          <p:nvCxnSpPr>
            <p:cNvPr id="12" name="Straight Arrow Connector 11">
              <a:extLst>
                <a:ext uri="{FF2B5EF4-FFF2-40B4-BE49-F238E27FC236}">
                  <a16:creationId xmlns:a16="http://schemas.microsoft.com/office/drawing/2014/main" id="{C7E84CBD-1C1A-FF4D-9EED-AA0A530F7EFE}"/>
                </a:ext>
              </a:extLst>
            </p:cNvPr>
            <p:cNvCxnSpPr>
              <a:cxnSpLocks/>
            </p:cNvCxnSpPr>
            <p:nvPr/>
          </p:nvCxnSpPr>
          <p:spPr>
            <a:xfrm flipV="1">
              <a:off x="5081559" y="3374202"/>
              <a:ext cx="987926" cy="6337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52DAE8-93BC-B447-A8AF-0F8AE6A2F185}"/>
                </a:ext>
              </a:extLst>
            </p:cNvPr>
            <p:cNvCxnSpPr>
              <a:cxnSpLocks/>
            </p:cNvCxnSpPr>
            <p:nvPr/>
          </p:nvCxnSpPr>
          <p:spPr>
            <a:xfrm>
              <a:off x="5110747" y="4107172"/>
              <a:ext cx="987926" cy="6337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7E7FE0-E893-B24A-9D30-369A22C825D3}"/>
                </a:ext>
              </a:extLst>
            </p:cNvPr>
            <p:cNvSpPr txBox="1"/>
            <p:nvPr/>
          </p:nvSpPr>
          <p:spPr>
            <a:xfrm>
              <a:off x="6130089" y="3000883"/>
              <a:ext cx="1622258" cy="707886"/>
            </a:xfrm>
            <a:prstGeom prst="rect">
              <a:avLst/>
            </a:prstGeom>
            <a:noFill/>
          </p:spPr>
          <p:txBody>
            <a:bodyPr wrap="square" rtlCol="0">
              <a:spAutoFit/>
            </a:bodyPr>
            <a:lstStyle/>
            <a:p>
              <a:r>
                <a:rPr lang="en-US" sz="4000" dirty="0"/>
                <a:t>2</a:t>
              </a:r>
              <a:r>
                <a:rPr lang="en-US" sz="4000" baseline="30000" dirty="0"/>
                <a:t>(E+V)</a:t>
              </a:r>
            </a:p>
          </p:txBody>
        </p:sp>
        <p:sp>
          <p:nvSpPr>
            <p:cNvPr id="16" name="TextBox 15">
              <a:extLst>
                <a:ext uri="{FF2B5EF4-FFF2-40B4-BE49-F238E27FC236}">
                  <a16:creationId xmlns:a16="http://schemas.microsoft.com/office/drawing/2014/main" id="{263B83D3-3B9A-C941-B8FC-DA532A7CD7D7}"/>
                </a:ext>
              </a:extLst>
            </p:cNvPr>
            <p:cNvSpPr txBox="1"/>
            <p:nvPr/>
          </p:nvSpPr>
          <p:spPr>
            <a:xfrm>
              <a:off x="7334624" y="2900856"/>
              <a:ext cx="2910043" cy="707886"/>
            </a:xfrm>
            <a:prstGeom prst="rect">
              <a:avLst/>
            </a:prstGeom>
            <a:noFill/>
          </p:spPr>
          <p:txBody>
            <a:bodyPr wrap="square" rtlCol="0">
              <a:spAutoFit/>
            </a:bodyPr>
            <a:lstStyle/>
            <a:p>
              <a:pPr algn="ctr"/>
              <a:r>
                <a:rPr lang="en-US" sz="2000" dirty="0"/>
                <a:t>Complexity of enumeration algorithm</a:t>
              </a:r>
            </a:p>
          </p:txBody>
        </p:sp>
        <p:sp>
          <p:nvSpPr>
            <p:cNvPr id="17" name="TextBox 16">
              <a:extLst>
                <a:ext uri="{FF2B5EF4-FFF2-40B4-BE49-F238E27FC236}">
                  <a16:creationId xmlns:a16="http://schemas.microsoft.com/office/drawing/2014/main" id="{D37563FE-C0F6-144F-9B74-6A3C2F4B2E08}"/>
                </a:ext>
              </a:extLst>
            </p:cNvPr>
            <p:cNvSpPr txBox="1"/>
            <p:nvPr/>
          </p:nvSpPr>
          <p:spPr>
            <a:xfrm>
              <a:off x="6333289" y="4386941"/>
              <a:ext cx="2438178" cy="1323439"/>
            </a:xfrm>
            <a:prstGeom prst="rect">
              <a:avLst/>
            </a:prstGeom>
            <a:noFill/>
          </p:spPr>
          <p:txBody>
            <a:bodyPr wrap="square" rtlCol="0">
              <a:spAutoFit/>
            </a:bodyPr>
            <a:lstStyle/>
            <a:p>
              <a:r>
                <a:rPr lang="en-US" sz="4000" dirty="0"/>
                <a:t>Log(2</a:t>
              </a:r>
              <a:r>
                <a:rPr lang="en-US" sz="4000" baseline="30000" dirty="0"/>
                <a:t>(E+V)</a:t>
              </a:r>
              <a:r>
                <a:rPr lang="en-US" sz="4000" dirty="0"/>
                <a:t>) = E+V</a:t>
              </a:r>
              <a:endParaRPr lang="en-US" sz="4000" baseline="30000" dirty="0"/>
            </a:p>
          </p:txBody>
        </p:sp>
        <p:sp>
          <p:nvSpPr>
            <p:cNvPr id="18" name="TextBox 17">
              <a:extLst>
                <a:ext uri="{FF2B5EF4-FFF2-40B4-BE49-F238E27FC236}">
                  <a16:creationId xmlns:a16="http://schemas.microsoft.com/office/drawing/2014/main" id="{C94CC2F4-CFC4-4642-AD1D-6EE6DB2D5040}"/>
                </a:ext>
              </a:extLst>
            </p:cNvPr>
            <p:cNvSpPr txBox="1"/>
            <p:nvPr/>
          </p:nvSpPr>
          <p:spPr>
            <a:xfrm>
              <a:off x="8604178" y="4601719"/>
              <a:ext cx="2910043" cy="707886"/>
            </a:xfrm>
            <a:prstGeom prst="rect">
              <a:avLst/>
            </a:prstGeom>
            <a:noFill/>
          </p:spPr>
          <p:txBody>
            <a:bodyPr wrap="square" rtlCol="0">
              <a:spAutoFit/>
            </a:bodyPr>
            <a:lstStyle/>
            <a:p>
              <a:pPr algn="ctr"/>
              <a:r>
                <a:rPr lang="en-US" sz="2000" dirty="0"/>
                <a:t>Complexity of </a:t>
              </a:r>
              <a:r>
                <a:rPr lang="en-US" sz="2000" i="1" dirty="0"/>
                <a:t>multiplicity</a:t>
              </a:r>
              <a:r>
                <a:rPr lang="en-US" sz="2000" dirty="0"/>
                <a:t> algorithm</a:t>
              </a:r>
            </a:p>
          </p:txBody>
        </p:sp>
      </p:grpSp>
      <p:sp>
        <p:nvSpPr>
          <p:cNvPr id="19" name="TextBox 18">
            <a:extLst>
              <a:ext uri="{FF2B5EF4-FFF2-40B4-BE49-F238E27FC236}">
                <a16:creationId xmlns:a16="http://schemas.microsoft.com/office/drawing/2014/main" id="{B6DDD1DC-7EF2-4046-BD94-52C73C19D266}"/>
              </a:ext>
            </a:extLst>
          </p:cNvPr>
          <p:cNvSpPr txBox="1"/>
          <p:nvPr/>
        </p:nvSpPr>
        <p:spPr>
          <a:xfrm>
            <a:off x="6130089" y="5710380"/>
            <a:ext cx="5641068" cy="400110"/>
          </a:xfrm>
          <a:prstGeom prst="rect">
            <a:avLst/>
          </a:prstGeom>
          <a:noFill/>
        </p:spPr>
        <p:txBody>
          <a:bodyPr wrap="square" rtlCol="0">
            <a:spAutoFit/>
          </a:bodyPr>
          <a:lstStyle/>
          <a:p>
            <a:pPr algn="ctr"/>
            <a:r>
              <a:rPr lang="en-US" sz="2000" dirty="0">
                <a:latin typeface="+mj-lt"/>
              </a:rPr>
              <a:t>Enabled by a new concept – </a:t>
            </a:r>
            <a:r>
              <a:rPr lang="en-US" sz="2000" dirty="0"/>
              <a:t>Multiplicity </a:t>
            </a:r>
          </a:p>
        </p:txBody>
      </p:sp>
    </p:spTree>
    <p:extLst>
      <p:ext uri="{BB962C8B-B14F-4D97-AF65-F5344CB8AC3E}">
        <p14:creationId xmlns:p14="http://schemas.microsoft.com/office/powerpoint/2010/main" val="3379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Concept: Multiplicity of a node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8</a:t>
            </a:fld>
            <a:endParaRPr lang="en-US" dirty="0"/>
          </a:p>
        </p:txBody>
      </p:sp>
      <p:grpSp>
        <p:nvGrpSpPr>
          <p:cNvPr id="5" name="Group 4">
            <a:extLst>
              <a:ext uri="{FF2B5EF4-FFF2-40B4-BE49-F238E27FC236}">
                <a16:creationId xmlns:a16="http://schemas.microsoft.com/office/drawing/2014/main" id="{A18FD09C-E474-7642-9583-6BC583876E5A}"/>
              </a:ext>
            </a:extLst>
          </p:cNvPr>
          <p:cNvGrpSpPr/>
          <p:nvPr/>
        </p:nvGrpSpPr>
        <p:grpSpPr>
          <a:xfrm>
            <a:off x="318468" y="1169607"/>
            <a:ext cx="2957282" cy="4786610"/>
            <a:chOff x="8119683" y="445200"/>
            <a:chExt cx="2274338" cy="5234013"/>
          </a:xfrm>
        </p:grpSpPr>
        <p:sp>
          <p:nvSpPr>
            <p:cNvPr id="6" name="TextBox 5">
              <a:extLst>
                <a:ext uri="{FF2B5EF4-FFF2-40B4-BE49-F238E27FC236}">
                  <a16:creationId xmlns:a16="http://schemas.microsoft.com/office/drawing/2014/main" id="{DE0CD731-50A3-A64D-B0EA-F86DE960016A}"/>
                </a:ext>
              </a:extLst>
            </p:cNvPr>
            <p:cNvSpPr txBox="1"/>
            <p:nvPr/>
          </p:nvSpPr>
          <p:spPr>
            <a:xfrm>
              <a:off x="9224247" y="4691431"/>
              <a:ext cx="416689" cy="369332"/>
            </a:xfrm>
            <a:prstGeom prst="rect">
              <a:avLst/>
            </a:prstGeom>
            <a:noFill/>
            <a:ln w="12700">
              <a:solidFill>
                <a:schemeClr val="tx1"/>
              </a:solidFill>
            </a:ln>
          </p:spPr>
          <p:txBody>
            <a:bodyPr wrap="square" rtlCol="0">
              <a:spAutoFit/>
            </a:bodyPr>
            <a:lstStyle/>
            <a:p>
              <a:pPr algn="ctr"/>
              <a:r>
                <a:rPr lang="en-US" dirty="0"/>
                <a:t>10</a:t>
              </a:r>
            </a:p>
          </p:txBody>
        </p:sp>
        <p:sp>
          <p:nvSpPr>
            <p:cNvPr id="7" name="TextBox 6">
              <a:extLst>
                <a:ext uri="{FF2B5EF4-FFF2-40B4-BE49-F238E27FC236}">
                  <a16:creationId xmlns:a16="http://schemas.microsoft.com/office/drawing/2014/main" id="{D3A0B016-0C85-814E-AD45-F8BF758F137E}"/>
                </a:ext>
              </a:extLst>
            </p:cNvPr>
            <p:cNvSpPr txBox="1"/>
            <p:nvPr/>
          </p:nvSpPr>
          <p:spPr>
            <a:xfrm>
              <a:off x="9977332" y="4691962"/>
              <a:ext cx="416689" cy="369332"/>
            </a:xfrm>
            <a:prstGeom prst="rect">
              <a:avLst/>
            </a:prstGeom>
            <a:noFill/>
            <a:ln w="12700">
              <a:solidFill>
                <a:schemeClr val="tx1"/>
              </a:solidFill>
            </a:ln>
          </p:spPr>
          <p:txBody>
            <a:bodyPr wrap="square" rtlCol="0">
              <a:spAutoFit/>
            </a:bodyPr>
            <a:lstStyle/>
            <a:p>
              <a:pPr algn="ctr"/>
              <a:r>
                <a:rPr lang="en-US" dirty="0"/>
                <a:t>12</a:t>
              </a:r>
            </a:p>
          </p:txBody>
        </p:sp>
        <p:sp>
          <p:nvSpPr>
            <p:cNvPr id="8" name="TextBox 7">
              <a:extLst>
                <a:ext uri="{FF2B5EF4-FFF2-40B4-BE49-F238E27FC236}">
                  <a16:creationId xmlns:a16="http://schemas.microsoft.com/office/drawing/2014/main" id="{5EE404B3-D96F-C94D-A02D-C9E1F8CF2A12}"/>
                </a:ext>
              </a:extLst>
            </p:cNvPr>
            <p:cNvSpPr txBox="1"/>
            <p:nvPr/>
          </p:nvSpPr>
          <p:spPr>
            <a:xfrm>
              <a:off x="8119683" y="4232884"/>
              <a:ext cx="416689" cy="369332"/>
            </a:xfrm>
            <a:prstGeom prst="rect">
              <a:avLst/>
            </a:prstGeom>
            <a:noFill/>
            <a:ln w="12700">
              <a:solidFill>
                <a:schemeClr val="tx1"/>
              </a:solidFill>
            </a:ln>
          </p:spPr>
          <p:txBody>
            <a:bodyPr wrap="square" rtlCol="0">
              <a:spAutoFit/>
            </a:bodyPr>
            <a:lstStyle/>
            <a:p>
              <a:pPr algn="ctr"/>
              <a:r>
                <a:rPr lang="en-US" dirty="0"/>
                <a:t>15</a:t>
              </a:r>
            </a:p>
          </p:txBody>
        </p:sp>
        <p:sp>
          <p:nvSpPr>
            <p:cNvPr id="9" name="TextBox 8">
              <a:extLst>
                <a:ext uri="{FF2B5EF4-FFF2-40B4-BE49-F238E27FC236}">
                  <a16:creationId xmlns:a16="http://schemas.microsoft.com/office/drawing/2014/main" id="{4D1A08C9-559B-5A4A-A4B9-57E7870EBB09}"/>
                </a:ext>
              </a:extLst>
            </p:cNvPr>
            <p:cNvSpPr txBox="1"/>
            <p:nvPr/>
          </p:nvSpPr>
          <p:spPr>
            <a:xfrm>
              <a:off x="9237104" y="5309881"/>
              <a:ext cx="416689" cy="369332"/>
            </a:xfrm>
            <a:prstGeom prst="rect">
              <a:avLst/>
            </a:prstGeom>
            <a:noFill/>
            <a:ln w="12700">
              <a:solidFill>
                <a:schemeClr val="tx1"/>
              </a:solidFill>
            </a:ln>
          </p:spPr>
          <p:txBody>
            <a:bodyPr wrap="square" rtlCol="0">
              <a:spAutoFit/>
            </a:bodyPr>
            <a:lstStyle/>
            <a:p>
              <a:pPr algn="ctr"/>
              <a:r>
                <a:rPr lang="en-US" dirty="0"/>
                <a:t>17</a:t>
              </a:r>
            </a:p>
          </p:txBody>
        </p:sp>
        <p:grpSp>
          <p:nvGrpSpPr>
            <p:cNvPr id="10" name="Group 9">
              <a:extLst>
                <a:ext uri="{FF2B5EF4-FFF2-40B4-BE49-F238E27FC236}">
                  <a16:creationId xmlns:a16="http://schemas.microsoft.com/office/drawing/2014/main" id="{C9B57BEC-B377-2B4A-A17A-C4C01E10EDF0}"/>
                </a:ext>
              </a:extLst>
            </p:cNvPr>
            <p:cNvGrpSpPr/>
            <p:nvPr/>
          </p:nvGrpSpPr>
          <p:grpSpPr>
            <a:xfrm>
              <a:off x="9470048" y="4022923"/>
              <a:ext cx="625033" cy="532435"/>
              <a:chOff x="7014624" y="3943605"/>
              <a:chExt cx="625033" cy="532435"/>
            </a:xfrm>
          </p:grpSpPr>
          <p:sp>
            <p:nvSpPr>
              <p:cNvPr id="36" name="TextBox 35">
                <a:extLst>
                  <a:ext uri="{FF2B5EF4-FFF2-40B4-BE49-F238E27FC236}">
                    <a16:creationId xmlns:a16="http://schemas.microsoft.com/office/drawing/2014/main" id="{A993B401-D506-6842-BDD0-1965186DDFB9}"/>
                  </a:ext>
                </a:extLst>
              </p:cNvPr>
              <p:cNvSpPr txBox="1"/>
              <p:nvPr/>
            </p:nvSpPr>
            <p:spPr>
              <a:xfrm>
                <a:off x="7132372" y="3993266"/>
                <a:ext cx="389536" cy="369332"/>
              </a:xfrm>
              <a:prstGeom prst="rect">
                <a:avLst/>
              </a:prstGeom>
              <a:noFill/>
            </p:spPr>
            <p:txBody>
              <a:bodyPr wrap="square" rtlCol="0">
                <a:spAutoFit/>
              </a:bodyPr>
              <a:lstStyle/>
              <a:p>
                <a:pPr algn="ctr"/>
                <a:r>
                  <a:rPr lang="en-US" dirty="0"/>
                  <a:t>9</a:t>
                </a:r>
              </a:p>
            </p:txBody>
          </p:sp>
          <p:sp>
            <p:nvSpPr>
              <p:cNvPr id="37" name="Decision 36">
                <a:extLst>
                  <a:ext uri="{FF2B5EF4-FFF2-40B4-BE49-F238E27FC236}">
                    <a16:creationId xmlns:a16="http://schemas.microsoft.com/office/drawing/2014/main" id="{1F77B9C1-32A6-6042-BC61-CE7E25114B1A}"/>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EB634D5-5266-D14E-9913-B63BF536B9AE}"/>
                </a:ext>
              </a:extLst>
            </p:cNvPr>
            <p:cNvGrpSpPr/>
            <p:nvPr/>
          </p:nvGrpSpPr>
          <p:grpSpPr>
            <a:xfrm>
              <a:off x="8781260" y="445200"/>
              <a:ext cx="913187" cy="3491708"/>
              <a:chOff x="8781260" y="445200"/>
              <a:chExt cx="913187" cy="3491708"/>
            </a:xfrm>
          </p:grpSpPr>
          <p:sp>
            <p:nvSpPr>
              <p:cNvPr id="19" name="TextBox 18">
                <a:extLst>
                  <a:ext uri="{FF2B5EF4-FFF2-40B4-BE49-F238E27FC236}">
                    <a16:creationId xmlns:a16="http://schemas.microsoft.com/office/drawing/2014/main" id="{B98D7352-6478-B24A-AC47-F5D428136193}"/>
                  </a:ext>
                </a:extLst>
              </p:cNvPr>
              <p:cNvSpPr txBox="1"/>
              <p:nvPr/>
            </p:nvSpPr>
            <p:spPr>
              <a:xfrm>
                <a:off x="8781260" y="2911587"/>
                <a:ext cx="416689" cy="369332"/>
              </a:xfrm>
              <a:prstGeom prst="rect">
                <a:avLst/>
              </a:prstGeom>
              <a:noFill/>
              <a:ln w="12700">
                <a:solidFill>
                  <a:schemeClr val="tx1"/>
                </a:solidFill>
              </a:ln>
            </p:spPr>
            <p:txBody>
              <a:bodyPr wrap="square" rtlCol="0">
                <a:spAutoFit/>
              </a:bodyPr>
              <a:lstStyle/>
              <a:p>
                <a:pPr algn="ctr"/>
                <a:r>
                  <a:rPr lang="en-US" dirty="0"/>
                  <a:t>6</a:t>
                </a:r>
              </a:p>
            </p:txBody>
          </p:sp>
          <p:grpSp>
            <p:nvGrpSpPr>
              <p:cNvPr id="20" name="Group 19">
                <a:extLst>
                  <a:ext uri="{FF2B5EF4-FFF2-40B4-BE49-F238E27FC236}">
                    <a16:creationId xmlns:a16="http://schemas.microsoft.com/office/drawing/2014/main" id="{D0C66134-1DDC-D940-A264-EBCD41C189B7}"/>
                  </a:ext>
                </a:extLst>
              </p:cNvPr>
              <p:cNvGrpSpPr/>
              <p:nvPr/>
            </p:nvGrpSpPr>
            <p:grpSpPr>
              <a:xfrm>
                <a:off x="9069414" y="3404473"/>
                <a:ext cx="625033" cy="532435"/>
                <a:chOff x="7014624" y="3943605"/>
                <a:chExt cx="625033" cy="532435"/>
              </a:xfrm>
            </p:grpSpPr>
            <p:sp>
              <p:nvSpPr>
                <p:cNvPr id="34" name="TextBox 33">
                  <a:extLst>
                    <a:ext uri="{FF2B5EF4-FFF2-40B4-BE49-F238E27FC236}">
                      <a16:creationId xmlns:a16="http://schemas.microsoft.com/office/drawing/2014/main" id="{94BE1894-C611-144D-93C3-767DF7D2D838}"/>
                    </a:ext>
                  </a:extLst>
                </p:cNvPr>
                <p:cNvSpPr txBox="1"/>
                <p:nvPr/>
              </p:nvSpPr>
              <p:spPr>
                <a:xfrm>
                  <a:off x="7132372" y="3993266"/>
                  <a:ext cx="389536" cy="369332"/>
                </a:xfrm>
                <a:prstGeom prst="rect">
                  <a:avLst/>
                </a:prstGeom>
                <a:noFill/>
              </p:spPr>
              <p:txBody>
                <a:bodyPr wrap="square" rtlCol="0">
                  <a:spAutoFit/>
                </a:bodyPr>
                <a:lstStyle/>
                <a:p>
                  <a:pPr algn="ctr"/>
                  <a:r>
                    <a:rPr lang="en-US" dirty="0"/>
                    <a:t>8</a:t>
                  </a:r>
                </a:p>
              </p:txBody>
            </p:sp>
            <p:sp>
              <p:nvSpPr>
                <p:cNvPr id="35" name="Decision 34">
                  <a:extLst>
                    <a:ext uri="{FF2B5EF4-FFF2-40B4-BE49-F238E27FC236}">
                      <a16:creationId xmlns:a16="http://schemas.microsoft.com/office/drawing/2014/main" id="{D0970441-A35E-F245-8D73-ABBDBB101393}"/>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F78AC7EC-1D31-834B-8C0A-74CD5C8F33F9}"/>
                  </a:ext>
                </a:extLst>
              </p:cNvPr>
              <p:cNvCxnSpPr>
                <a:cxnSpLocks/>
              </p:cNvCxnSpPr>
              <p:nvPr/>
            </p:nvCxnSpPr>
            <p:spPr>
              <a:xfrm flipH="1">
                <a:off x="9026733" y="268222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31FB06-6461-9D45-8FDF-24809BA18BFE}"/>
                  </a:ext>
                </a:extLst>
              </p:cNvPr>
              <p:cNvCxnSpPr>
                <a:cxnSpLocks/>
              </p:cNvCxnSpPr>
              <p:nvPr/>
            </p:nvCxnSpPr>
            <p:spPr>
              <a:xfrm>
                <a:off x="9023615" y="329299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62B7D5-629C-B640-9C26-77B2BD97C486}"/>
                  </a:ext>
                </a:extLst>
              </p:cNvPr>
              <p:cNvCxnSpPr>
                <a:cxnSpLocks/>
                <a:endCxn id="35" idx="0"/>
              </p:cNvCxnSpPr>
              <p:nvPr/>
            </p:nvCxnSpPr>
            <p:spPr>
              <a:xfrm flipH="1">
                <a:off x="9381931" y="2805032"/>
                <a:ext cx="7866" cy="599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7639100-3AA0-FF44-AD4B-37EC7CB9D9E4}"/>
                  </a:ext>
                </a:extLst>
              </p:cNvPr>
              <p:cNvGrpSpPr/>
              <p:nvPr/>
            </p:nvGrpSpPr>
            <p:grpSpPr>
              <a:xfrm>
                <a:off x="9128288" y="445200"/>
                <a:ext cx="507284" cy="2359832"/>
                <a:chOff x="8928082" y="816647"/>
                <a:chExt cx="507284" cy="2359832"/>
              </a:xfrm>
            </p:grpSpPr>
            <p:sp>
              <p:nvSpPr>
                <p:cNvPr id="25" name="TextBox 24">
                  <a:extLst>
                    <a:ext uri="{FF2B5EF4-FFF2-40B4-BE49-F238E27FC236}">
                      <a16:creationId xmlns:a16="http://schemas.microsoft.com/office/drawing/2014/main" id="{85EFD375-820D-DD4A-9D1F-47D4606430A4}"/>
                    </a:ext>
                  </a:extLst>
                </p:cNvPr>
                <p:cNvSpPr txBox="1"/>
                <p:nvPr/>
              </p:nvSpPr>
              <p:spPr>
                <a:xfrm>
                  <a:off x="8973380" y="816647"/>
                  <a:ext cx="416689" cy="369332"/>
                </a:xfrm>
                <a:prstGeom prst="rect">
                  <a:avLst/>
                </a:prstGeom>
                <a:noFill/>
                <a:ln w="12700">
                  <a:solidFill>
                    <a:schemeClr val="tx1"/>
                  </a:solidFill>
                </a:ln>
              </p:spPr>
              <p:txBody>
                <a:bodyPr wrap="square" rtlCol="0">
                  <a:spAutoFit/>
                </a:bodyPr>
                <a:lstStyle/>
                <a:p>
                  <a:pPr algn="ctr"/>
                  <a:r>
                    <a:rPr lang="en-US" dirty="0"/>
                    <a:t>2</a:t>
                  </a:r>
                </a:p>
              </p:txBody>
            </p:sp>
            <p:sp>
              <p:nvSpPr>
                <p:cNvPr id="26" name="TextBox 25">
                  <a:extLst>
                    <a:ext uri="{FF2B5EF4-FFF2-40B4-BE49-F238E27FC236}">
                      <a16:creationId xmlns:a16="http://schemas.microsoft.com/office/drawing/2014/main" id="{397D5376-2B02-6640-A9A7-DE52E9384616}"/>
                    </a:ext>
                  </a:extLst>
                </p:cNvPr>
                <p:cNvSpPr txBox="1"/>
                <p:nvPr/>
              </p:nvSpPr>
              <p:spPr>
                <a:xfrm>
                  <a:off x="8973380" y="1447181"/>
                  <a:ext cx="416689" cy="369332"/>
                </a:xfrm>
                <a:prstGeom prst="rect">
                  <a:avLst/>
                </a:prstGeom>
                <a:noFill/>
                <a:ln w="12700">
                  <a:solidFill>
                    <a:schemeClr val="tx1"/>
                  </a:solidFill>
                </a:ln>
              </p:spPr>
              <p:txBody>
                <a:bodyPr wrap="square" rtlCol="0">
                  <a:spAutoFit/>
                </a:bodyPr>
                <a:lstStyle/>
                <a:p>
                  <a:pPr algn="ctr"/>
                  <a:r>
                    <a:rPr lang="en-US" dirty="0"/>
                    <a:t>3</a:t>
                  </a:r>
                </a:p>
              </p:txBody>
            </p:sp>
            <p:sp>
              <p:nvSpPr>
                <p:cNvPr id="27" name="TextBox 26">
                  <a:extLst>
                    <a:ext uri="{FF2B5EF4-FFF2-40B4-BE49-F238E27FC236}">
                      <a16:creationId xmlns:a16="http://schemas.microsoft.com/office/drawing/2014/main" id="{5048CD7B-CE5A-4047-8284-81302CB076A7}"/>
                    </a:ext>
                  </a:extLst>
                </p:cNvPr>
                <p:cNvSpPr txBox="1"/>
                <p:nvPr/>
              </p:nvSpPr>
              <p:spPr>
                <a:xfrm>
                  <a:off x="8973380" y="2043060"/>
                  <a:ext cx="416689" cy="369332"/>
                </a:xfrm>
                <a:prstGeom prst="rect">
                  <a:avLst/>
                </a:prstGeom>
                <a:noFill/>
                <a:ln w="12700">
                  <a:solidFill>
                    <a:schemeClr val="tx1"/>
                  </a:solidFill>
                </a:ln>
              </p:spPr>
              <p:txBody>
                <a:bodyPr wrap="square" rtlCol="0">
                  <a:spAutoFit/>
                </a:bodyPr>
                <a:lstStyle/>
                <a:p>
                  <a:pPr algn="ctr"/>
                  <a:r>
                    <a:rPr lang="en-US" dirty="0"/>
                    <a:t>4</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8928082" y="2644044"/>
                  <a:ext cx="507284" cy="532435"/>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1"/>
                    <a:ext cx="389536" cy="369332"/>
                  </a:xfrm>
                  <a:prstGeom prst="rect">
                    <a:avLst/>
                  </a:prstGeom>
                  <a:noFill/>
                </p:spPr>
                <p:txBody>
                  <a:bodyPr wrap="square" rtlCol="0">
                    <a:spAutoFit/>
                  </a:bodyPr>
                  <a:lstStyle/>
                  <a:p>
                    <a:pPr algn="ctr"/>
                    <a:r>
                      <a:rPr lang="en-US" dirty="0"/>
                      <a:t>5</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p:cNvCxnSpPr>
                <p:nvPr/>
              </p:nvCxnSpPr>
              <p:spPr>
                <a:xfrm>
                  <a:off x="9181724" y="1185979"/>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D91791-94E1-DA47-9D35-3B70F46FE24F}"/>
                    </a:ext>
                  </a:extLst>
                </p:cNvPr>
                <p:cNvCxnSpPr>
                  <a:cxnSpLocks/>
                </p:cNvCxnSpPr>
                <p:nvPr/>
              </p:nvCxnSpPr>
              <p:spPr>
                <a:xfrm>
                  <a:off x="9181724" y="181651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2FEB57-BE8C-2D4B-97CC-5784E94B6BDC}"/>
                    </a:ext>
                  </a:extLst>
                </p:cNvPr>
                <p:cNvCxnSpPr>
                  <a:cxnSpLocks/>
                </p:cNvCxnSpPr>
                <p:nvPr/>
              </p:nvCxnSpPr>
              <p:spPr>
                <a:xfrm>
                  <a:off x="9181724" y="2412392"/>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2" name="Straight Arrow Connector 11">
              <a:extLst>
                <a:ext uri="{FF2B5EF4-FFF2-40B4-BE49-F238E27FC236}">
                  <a16:creationId xmlns:a16="http://schemas.microsoft.com/office/drawing/2014/main" id="{3A10C2D1-1142-8449-B0E2-B039EA2BA462}"/>
                </a:ext>
              </a:extLst>
            </p:cNvPr>
            <p:cNvCxnSpPr>
              <a:cxnSpLocks/>
            </p:cNvCxnSpPr>
            <p:nvPr/>
          </p:nvCxnSpPr>
          <p:spPr>
            <a:xfrm>
              <a:off x="9587701" y="3758785"/>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18C181-2AB8-6442-9C9B-FC16B6C3102F}"/>
                </a:ext>
              </a:extLst>
            </p:cNvPr>
            <p:cNvCxnSpPr>
              <a:cxnSpLocks/>
              <a:endCxn id="8" idx="0"/>
            </p:cNvCxnSpPr>
            <p:nvPr/>
          </p:nvCxnSpPr>
          <p:spPr>
            <a:xfrm flipH="1">
              <a:off x="8328028" y="3792130"/>
              <a:ext cx="864490" cy="440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6F98D9-886F-9943-A0ED-925C699C727D}"/>
                </a:ext>
              </a:extLst>
            </p:cNvPr>
            <p:cNvCxnSpPr>
              <a:cxnSpLocks/>
            </p:cNvCxnSpPr>
            <p:nvPr/>
          </p:nvCxnSpPr>
          <p:spPr>
            <a:xfrm>
              <a:off x="9955100" y="4430587"/>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418F3B-5446-6043-8124-36C187B672C0}"/>
                </a:ext>
              </a:extLst>
            </p:cNvPr>
            <p:cNvCxnSpPr>
              <a:cxnSpLocks/>
            </p:cNvCxnSpPr>
            <p:nvPr/>
          </p:nvCxnSpPr>
          <p:spPr>
            <a:xfrm flipH="1">
              <a:off x="9451215" y="443164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BDE36A-F849-0342-B380-26D4F5DC3CCA}"/>
                </a:ext>
              </a:extLst>
            </p:cNvPr>
            <p:cNvCxnSpPr>
              <a:cxnSpLocks/>
            </p:cNvCxnSpPr>
            <p:nvPr/>
          </p:nvCxnSpPr>
          <p:spPr>
            <a:xfrm>
              <a:off x="9432591" y="506076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B0AF5B-E4DA-3045-836C-58C6E8E23FEF}"/>
                </a:ext>
              </a:extLst>
            </p:cNvPr>
            <p:cNvCxnSpPr>
              <a:cxnSpLocks/>
            </p:cNvCxnSpPr>
            <p:nvPr/>
          </p:nvCxnSpPr>
          <p:spPr>
            <a:xfrm flipH="1">
              <a:off x="9635572" y="5076880"/>
              <a:ext cx="597863" cy="222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A3C58D-77F0-F645-8F77-36B56FE96830}"/>
                </a:ext>
              </a:extLst>
            </p:cNvPr>
            <p:cNvCxnSpPr>
              <a:cxnSpLocks/>
            </p:cNvCxnSpPr>
            <p:nvPr/>
          </p:nvCxnSpPr>
          <p:spPr>
            <a:xfrm>
              <a:off x="8328027" y="4626555"/>
              <a:ext cx="909077" cy="683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7A939C58-46EC-374E-8B8F-2ED984B33B82}"/>
              </a:ext>
            </a:extLst>
          </p:cNvPr>
          <p:cNvSpPr txBox="1"/>
          <p:nvPr/>
        </p:nvSpPr>
        <p:spPr>
          <a:xfrm>
            <a:off x="2982625" y="867595"/>
            <a:ext cx="8712067" cy="954107"/>
          </a:xfrm>
          <a:prstGeom prst="rect">
            <a:avLst/>
          </a:prstGeom>
          <a:noFill/>
        </p:spPr>
        <p:txBody>
          <a:bodyPr wrap="square" rtlCol="0">
            <a:spAutoFit/>
          </a:bodyPr>
          <a:lstStyle/>
          <a:p>
            <a:r>
              <a:rPr lang="en-US" sz="2800" dirty="0"/>
              <a:t>Definition: </a:t>
            </a:r>
            <a:r>
              <a:rPr lang="en-US" sz="2800" dirty="0">
                <a:latin typeface="+mj-lt"/>
              </a:rPr>
              <a:t>The multiplicity of a node X is the total number of paths from root to X.</a:t>
            </a:r>
          </a:p>
        </p:txBody>
      </p:sp>
      <p:sp>
        <p:nvSpPr>
          <p:cNvPr id="78" name="TextBox 77">
            <a:extLst>
              <a:ext uri="{FF2B5EF4-FFF2-40B4-BE49-F238E27FC236}">
                <a16:creationId xmlns:a16="http://schemas.microsoft.com/office/drawing/2014/main" id="{2FEA2E82-AA4E-C743-8B64-0800A93167BC}"/>
              </a:ext>
            </a:extLst>
          </p:cNvPr>
          <p:cNvSpPr txBox="1"/>
          <p:nvPr/>
        </p:nvSpPr>
        <p:spPr>
          <a:xfrm>
            <a:off x="1384554" y="1195125"/>
            <a:ext cx="239228" cy="369332"/>
          </a:xfrm>
          <a:prstGeom prst="rect">
            <a:avLst/>
          </a:prstGeom>
          <a:noFill/>
        </p:spPr>
        <p:txBody>
          <a:bodyPr wrap="square" rtlCol="0">
            <a:spAutoFit/>
          </a:bodyPr>
          <a:lstStyle/>
          <a:p>
            <a:r>
              <a:rPr lang="en-US" dirty="0">
                <a:solidFill>
                  <a:srgbClr val="0070C0"/>
                </a:solidFill>
              </a:rPr>
              <a:t>1</a:t>
            </a:r>
          </a:p>
        </p:txBody>
      </p:sp>
      <p:sp>
        <p:nvSpPr>
          <p:cNvPr id="79" name="TextBox 78">
            <a:extLst>
              <a:ext uri="{FF2B5EF4-FFF2-40B4-BE49-F238E27FC236}">
                <a16:creationId xmlns:a16="http://schemas.microsoft.com/office/drawing/2014/main" id="{A6B64C01-6914-C44D-830C-9DB9DBA9B183}"/>
              </a:ext>
            </a:extLst>
          </p:cNvPr>
          <p:cNvSpPr txBox="1"/>
          <p:nvPr/>
        </p:nvSpPr>
        <p:spPr>
          <a:xfrm>
            <a:off x="1401244" y="1731062"/>
            <a:ext cx="239228" cy="369332"/>
          </a:xfrm>
          <a:prstGeom prst="rect">
            <a:avLst/>
          </a:prstGeom>
          <a:noFill/>
        </p:spPr>
        <p:txBody>
          <a:bodyPr wrap="square" rtlCol="0">
            <a:spAutoFit/>
          </a:bodyPr>
          <a:lstStyle/>
          <a:p>
            <a:r>
              <a:rPr lang="en-US" dirty="0">
                <a:solidFill>
                  <a:srgbClr val="0070C0"/>
                </a:solidFill>
              </a:rPr>
              <a:t>1</a:t>
            </a:r>
          </a:p>
        </p:txBody>
      </p:sp>
      <p:sp>
        <p:nvSpPr>
          <p:cNvPr id="80" name="TextBox 79">
            <a:extLst>
              <a:ext uri="{FF2B5EF4-FFF2-40B4-BE49-F238E27FC236}">
                <a16:creationId xmlns:a16="http://schemas.microsoft.com/office/drawing/2014/main" id="{E176CA45-0D84-5E4D-9FF6-40980BD70A79}"/>
              </a:ext>
            </a:extLst>
          </p:cNvPr>
          <p:cNvSpPr txBox="1"/>
          <p:nvPr/>
        </p:nvSpPr>
        <p:spPr>
          <a:xfrm>
            <a:off x="1393405" y="2292597"/>
            <a:ext cx="239228" cy="369332"/>
          </a:xfrm>
          <a:prstGeom prst="rect">
            <a:avLst/>
          </a:prstGeom>
          <a:noFill/>
        </p:spPr>
        <p:txBody>
          <a:bodyPr wrap="square" rtlCol="0">
            <a:spAutoFit/>
          </a:bodyPr>
          <a:lstStyle/>
          <a:p>
            <a:r>
              <a:rPr lang="en-US" dirty="0">
                <a:solidFill>
                  <a:srgbClr val="0070C0"/>
                </a:solidFill>
              </a:rPr>
              <a:t>1</a:t>
            </a:r>
          </a:p>
        </p:txBody>
      </p:sp>
      <p:sp>
        <p:nvSpPr>
          <p:cNvPr id="81" name="TextBox 80">
            <a:extLst>
              <a:ext uri="{FF2B5EF4-FFF2-40B4-BE49-F238E27FC236}">
                <a16:creationId xmlns:a16="http://schemas.microsoft.com/office/drawing/2014/main" id="{08ED8FB8-872B-F244-8DAD-A9BE1AD82362}"/>
              </a:ext>
            </a:extLst>
          </p:cNvPr>
          <p:cNvSpPr txBox="1"/>
          <p:nvPr/>
        </p:nvSpPr>
        <p:spPr>
          <a:xfrm>
            <a:off x="1350733" y="2887804"/>
            <a:ext cx="239228" cy="369332"/>
          </a:xfrm>
          <a:prstGeom prst="rect">
            <a:avLst/>
          </a:prstGeom>
          <a:noFill/>
        </p:spPr>
        <p:txBody>
          <a:bodyPr wrap="square" rtlCol="0">
            <a:spAutoFit/>
          </a:bodyPr>
          <a:lstStyle/>
          <a:p>
            <a:r>
              <a:rPr lang="en-US" dirty="0">
                <a:solidFill>
                  <a:srgbClr val="0070C0"/>
                </a:solidFill>
              </a:rPr>
              <a:t>1</a:t>
            </a:r>
          </a:p>
        </p:txBody>
      </p:sp>
      <p:sp>
        <p:nvSpPr>
          <p:cNvPr id="82" name="TextBox 81">
            <a:extLst>
              <a:ext uri="{FF2B5EF4-FFF2-40B4-BE49-F238E27FC236}">
                <a16:creationId xmlns:a16="http://schemas.microsoft.com/office/drawing/2014/main" id="{65ED3E84-8930-2E4E-8949-B1A10A2F58A5}"/>
              </a:ext>
            </a:extLst>
          </p:cNvPr>
          <p:cNvSpPr txBox="1"/>
          <p:nvPr/>
        </p:nvSpPr>
        <p:spPr>
          <a:xfrm>
            <a:off x="899160" y="3431233"/>
            <a:ext cx="239228" cy="369332"/>
          </a:xfrm>
          <a:prstGeom prst="rect">
            <a:avLst/>
          </a:prstGeom>
          <a:noFill/>
        </p:spPr>
        <p:txBody>
          <a:bodyPr wrap="square" rtlCol="0">
            <a:spAutoFit/>
          </a:bodyPr>
          <a:lstStyle/>
          <a:p>
            <a:r>
              <a:rPr lang="en-US" dirty="0">
                <a:solidFill>
                  <a:srgbClr val="0070C0"/>
                </a:solidFill>
              </a:rPr>
              <a:t>1</a:t>
            </a:r>
          </a:p>
        </p:txBody>
      </p:sp>
      <p:sp>
        <p:nvSpPr>
          <p:cNvPr id="83" name="TextBox 82">
            <a:extLst>
              <a:ext uri="{FF2B5EF4-FFF2-40B4-BE49-F238E27FC236}">
                <a16:creationId xmlns:a16="http://schemas.microsoft.com/office/drawing/2014/main" id="{E5C62844-70D6-9945-8C0B-58F6877BC526}"/>
              </a:ext>
            </a:extLst>
          </p:cNvPr>
          <p:cNvSpPr txBox="1"/>
          <p:nvPr/>
        </p:nvSpPr>
        <p:spPr>
          <a:xfrm>
            <a:off x="1237606" y="3905552"/>
            <a:ext cx="239228" cy="369332"/>
          </a:xfrm>
          <a:prstGeom prst="rect">
            <a:avLst/>
          </a:prstGeom>
          <a:noFill/>
        </p:spPr>
        <p:txBody>
          <a:bodyPr wrap="square" rtlCol="0">
            <a:spAutoFit/>
          </a:bodyPr>
          <a:lstStyle/>
          <a:p>
            <a:r>
              <a:rPr lang="en-US" dirty="0">
                <a:solidFill>
                  <a:srgbClr val="0070C0"/>
                </a:solidFill>
              </a:rPr>
              <a:t>2</a:t>
            </a:r>
          </a:p>
        </p:txBody>
      </p:sp>
      <p:sp>
        <p:nvSpPr>
          <p:cNvPr id="84" name="TextBox 83">
            <a:extLst>
              <a:ext uri="{FF2B5EF4-FFF2-40B4-BE49-F238E27FC236}">
                <a16:creationId xmlns:a16="http://schemas.microsoft.com/office/drawing/2014/main" id="{B3E1DCAE-F15B-C140-A50D-93879EE2FD52}"/>
              </a:ext>
            </a:extLst>
          </p:cNvPr>
          <p:cNvSpPr txBox="1"/>
          <p:nvPr/>
        </p:nvSpPr>
        <p:spPr>
          <a:xfrm>
            <a:off x="56602" y="4614031"/>
            <a:ext cx="239228" cy="369332"/>
          </a:xfrm>
          <a:prstGeom prst="rect">
            <a:avLst/>
          </a:prstGeom>
          <a:noFill/>
        </p:spPr>
        <p:txBody>
          <a:bodyPr wrap="square" rtlCol="0">
            <a:spAutoFit/>
          </a:bodyPr>
          <a:lstStyle/>
          <a:p>
            <a:r>
              <a:rPr lang="en-US" dirty="0">
                <a:solidFill>
                  <a:srgbClr val="0070C0"/>
                </a:solidFill>
              </a:rPr>
              <a:t>2</a:t>
            </a:r>
          </a:p>
        </p:txBody>
      </p:sp>
      <p:sp>
        <p:nvSpPr>
          <p:cNvPr id="85" name="TextBox 84">
            <a:extLst>
              <a:ext uri="{FF2B5EF4-FFF2-40B4-BE49-F238E27FC236}">
                <a16:creationId xmlns:a16="http://schemas.microsoft.com/office/drawing/2014/main" id="{9D03EA7E-A5D0-F342-B652-FF79A23B6130}"/>
              </a:ext>
            </a:extLst>
          </p:cNvPr>
          <p:cNvSpPr txBox="1"/>
          <p:nvPr/>
        </p:nvSpPr>
        <p:spPr>
          <a:xfrm>
            <a:off x="2920346" y="4465957"/>
            <a:ext cx="239228" cy="369332"/>
          </a:xfrm>
          <a:prstGeom prst="rect">
            <a:avLst/>
          </a:prstGeom>
          <a:noFill/>
        </p:spPr>
        <p:txBody>
          <a:bodyPr wrap="square" rtlCol="0">
            <a:spAutoFit/>
          </a:bodyPr>
          <a:lstStyle/>
          <a:p>
            <a:r>
              <a:rPr lang="en-US" dirty="0">
                <a:solidFill>
                  <a:srgbClr val="0070C0"/>
                </a:solidFill>
              </a:rPr>
              <a:t>2</a:t>
            </a:r>
          </a:p>
        </p:txBody>
      </p:sp>
      <p:sp>
        <p:nvSpPr>
          <p:cNvPr id="86" name="TextBox 85">
            <a:extLst>
              <a:ext uri="{FF2B5EF4-FFF2-40B4-BE49-F238E27FC236}">
                <a16:creationId xmlns:a16="http://schemas.microsoft.com/office/drawing/2014/main" id="{F0229FF4-C937-F44C-B946-F7283AFECD65}"/>
              </a:ext>
            </a:extLst>
          </p:cNvPr>
          <p:cNvSpPr txBox="1"/>
          <p:nvPr/>
        </p:nvSpPr>
        <p:spPr>
          <a:xfrm>
            <a:off x="1448072" y="5090530"/>
            <a:ext cx="239228" cy="369332"/>
          </a:xfrm>
          <a:prstGeom prst="rect">
            <a:avLst/>
          </a:prstGeom>
          <a:noFill/>
        </p:spPr>
        <p:txBody>
          <a:bodyPr wrap="square" rtlCol="0">
            <a:spAutoFit/>
          </a:bodyPr>
          <a:lstStyle/>
          <a:p>
            <a:r>
              <a:rPr lang="en-US" dirty="0">
                <a:solidFill>
                  <a:srgbClr val="0070C0"/>
                </a:solidFill>
              </a:rPr>
              <a:t>2</a:t>
            </a:r>
          </a:p>
        </p:txBody>
      </p:sp>
      <p:sp>
        <p:nvSpPr>
          <p:cNvPr id="87" name="TextBox 86">
            <a:extLst>
              <a:ext uri="{FF2B5EF4-FFF2-40B4-BE49-F238E27FC236}">
                <a16:creationId xmlns:a16="http://schemas.microsoft.com/office/drawing/2014/main" id="{F04F09FC-CCA3-E94B-882E-2FB1C3DC4D9B}"/>
              </a:ext>
            </a:extLst>
          </p:cNvPr>
          <p:cNvSpPr txBox="1"/>
          <p:nvPr/>
        </p:nvSpPr>
        <p:spPr>
          <a:xfrm>
            <a:off x="3252199" y="5061474"/>
            <a:ext cx="239228" cy="369332"/>
          </a:xfrm>
          <a:prstGeom prst="rect">
            <a:avLst/>
          </a:prstGeom>
          <a:noFill/>
        </p:spPr>
        <p:txBody>
          <a:bodyPr wrap="square" rtlCol="0">
            <a:spAutoFit/>
          </a:bodyPr>
          <a:lstStyle/>
          <a:p>
            <a:r>
              <a:rPr lang="en-US" dirty="0">
                <a:solidFill>
                  <a:srgbClr val="0070C0"/>
                </a:solidFill>
              </a:rPr>
              <a:t>2</a:t>
            </a:r>
          </a:p>
        </p:txBody>
      </p:sp>
      <p:sp>
        <p:nvSpPr>
          <p:cNvPr id="88" name="TextBox 87">
            <a:extLst>
              <a:ext uri="{FF2B5EF4-FFF2-40B4-BE49-F238E27FC236}">
                <a16:creationId xmlns:a16="http://schemas.microsoft.com/office/drawing/2014/main" id="{2645581E-D120-6A47-838E-F4A531328020}"/>
              </a:ext>
            </a:extLst>
          </p:cNvPr>
          <p:cNvSpPr txBox="1"/>
          <p:nvPr/>
        </p:nvSpPr>
        <p:spPr>
          <a:xfrm>
            <a:off x="2348858" y="5618455"/>
            <a:ext cx="239228" cy="369332"/>
          </a:xfrm>
          <a:prstGeom prst="rect">
            <a:avLst/>
          </a:prstGeom>
          <a:noFill/>
        </p:spPr>
        <p:txBody>
          <a:bodyPr wrap="square" rtlCol="0">
            <a:spAutoFit/>
          </a:bodyPr>
          <a:lstStyle/>
          <a:p>
            <a:r>
              <a:rPr lang="en-US" dirty="0">
                <a:solidFill>
                  <a:srgbClr val="0070C0"/>
                </a:solidFill>
              </a:rPr>
              <a:t>6</a:t>
            </a:r>
          </a:p>
        </p:txBody>
      </p:sp>
      <p:sp>
        <p:nvSpPr>
          <p:cNvPr id="89" name="TextBox 88">
            <a:extLst>
              <a:ext uri="{FF2B5EF4-FFF2-40B4-BE49-F238E27FC236}">
                <a16:creationId xmlns:a16="http://schemas.microsoft.com/office/drawing/2014/main" id="{2F062BE9-21D2-FC4F-99BB-7A9D38586CFE}"/>
              </a:ext>
            </a:extLst>
          </p:cNvPr>
          <p:cNvSpPr txBox="1"/>
          <p:nvPr/>
        </p:nvSpPr>
        <p:spPr>
          <a:xfrm>
            <a:off x="3052012" y="2380105"/>
            <a:ext cx="6849978" cy="523220"/>
          </a:xfrm>
          <a:prstGeom prst="rect">
            <a:avLst/>
          </a:prstGeom>
          <a:noFill/>
        </p:spPr>
        <p:txBody>
          <a:bodyPr wrap="square" rtlCol="0">
            <a:spAutoFit/>
          </a:bodyPr>
          <a:lstStyle/>
          <a:p>
            <a:r>
              <a:rPr lang="en-US" sz="2800" dirty="0">
                <a:latin typeface="+mj-lt"/>
              </a:rPr>
              <a:t>Why is multiplicity an important concept?</a:t>
            </a:r>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97A08C1-7DAB-3C4A-A39E-E06C4F8643C2}"/>
                  </a:ext>
                </a:extLst>
              </p:cNvPr>
              <p:cNvSpPr txBox="1"/>
              <p:nvPr/>
            </p:nvSpPr>
            <p:spPr>
              <a:xfrm>
                <a:off x="3886200" y="2992792"/>
                <a:ext cx="5871411" cy="11355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Path</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Count</m:t>
                      </m:r>
                      <m:r>
                        <a:rPr lang="en-US" sz="2800" b="0" i="0" smtClean="0">
                          <a:latin typeface="Cambria Math" panose="02040503050406030204" pitchFamily="18" charset="0"/>
                        </a:rPr>
                        <m:t>=</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𝑀𝑢𝑙𝑡𝑖𝑝𝑙𝑖𝑐𝑖𝑡𝑦</m:t>
                          </m:r>
                          <m:r>
                            <a:rPr lang="en-US" sz="2800" b="0" i="1" smtClean="0">
                              <a:latin typeface="Cambria Math" panose="02040503050406030204" pitchFamily="18" charset="0"/>
                            </a:rPr>
                            <m:t>(</m:t>
                          </m:r>
                          <m:r>
                            <a:rPr lang="en-US" sz="2800" b="0" i="1" smtClean="0">
                              <a:latin typeface="Cambria Math" panose="02040503050406030204" pitchFamily="18" charset="0"/>
                            </a:rPr>
                            <m:t>𝑙𝑒𝑎𝑓</m:t>
                          </m:r>
                          <m:r>
                            <a:rPr lang="en-US" sz="2800" b="0" i="1" smtClean="0">
                              <a:latin typeface="Cambria Math" panose="02040503050406030204" pitchFamily="18" charset="0"/>
                            </a:rPr>
                            <m:t>)</m:t>
                          </m:r>
                        </m:e>
                      </m:nary>
                    </m:oMath>
                  </m:oMathPara>
                </a14:m>
                <a:endParaRPr lang="en-US" sz="2800" dirty="0"/>
              </a:p>
            </p:txBody>
          </p:sp>
        </mc:Choice>
        <mc:Fallback xmlns="">
          <p:sp>
            <p:nvSpPr>
              <p:cNvPr id="90" name="TextBox 89">
                <a:extLst>
                  <a:ext uri="{FF2B5EF4-FFF2-40B4-BE49-F238E27FC236}">
                    <a16:creationId xmlns:a16="http://schemas.microsoft.com/office/drawing/2014/main" id="{397A08C1-7DAB-3C4A-A39E-E06C4F8643C2}"/>
                  </a:ext>
                </a:extLst>
              </p:cNvPr>
              <p:cNvSpPr txBox="1">
                <a:spLocks noRot="1" noChangeAspect="1" noMove="1" noResize="1" noEditPoints="1" noAdjustHandles="1" noChangeArrowheads="1" noChangeShapeType="1" noTextEdit="1"/>
              </p:cNvSpPr>
              <p:nvPr/>
            </p:nvSpPr>
            <p:spPr>
              <a:xfrm>
                <a:off x="3886200" y="2992792"/>
                <a:ext cx="5871411" cy="1135567"/>
              </a:xfrm>
              <a:prstGeom prst="rect">
                <a:avLst/>
              </a:prstGeom>
              <a:blipFill>
                <a:blip r:embed="rId2"/>
                <a:stretch>
                  <a:fillRect t="-130000" r="-216" b="-183333"/>
                </a:stretch>
              </a:blipFill>
            </p:spPr>
            <p:txBody>
              <a:bodyPr/>
              <a:lstStyle/>
              <a:p>
                <a:r>
                  <a:rPr lang="en-US">
                    <a:noFill/>
                  </a:rPr>
                  <a:t> </a:t>
                </a:r>
              </a:p>
            </p:txBody>
          </p:sp>
        </mc:Fallback>
      </mc:AlternateContent>
      <p:grpSp>
        <p:nvGrpSpPr>
          <p:cNvPr id="93" name="Group 92">
            <a:extLst>
              <a:ext uri="{FF2B5EF4-FFF2-40B4-BE49-F238E27FC236}">
                <a16:creationId xmlns:a16="http://schemas.microsoft.com/office/drawing/2014/main" id="{3BF932C9-9A2E-854D-8946-71E4E65D31BF}"/>
              </a:ext>
            </a:extLst>
          </p:cNvPr>
          <p:cNvGrpSpPr/>
          <p:nvPr/>
        </p:nvGrpSpPr>
        <p:grpSpPr>
          <a:xfrm>
            <a:off x="4201719" y="4230442"/>
            <a:ext cx="6436894" cy="1006988"/>
            <a:chOff x="4150895" y="4002187"/>
            <a:chExt cx="6436894" cy="1006988"/>
          </a:xfrm>
        </p:grpSpPr>
        <p:sp>
          <p:nvSpPr>
            <p:cNvPr id="91" name="TextBox 90">
              <a:extLst>
                <a:ext uri="{FF2B5EF4-FFF2-40B4-BE49-F238E27FC236}">
                  <a16:creationId xmlns:a16="http://schemas.microsoft.com/office/drawing/2014/main" id="{DBD29FB2-4286-AD47-932E-C149F884AA56}"/>
                </a:ext>
              </a:extLst>
            </p:cNvPr>
            <p:cNvSpPr txBox="1"/>
            <p:nvPr/>
          </p:nvSpPr>
          <p:spPr>
            <a:xfrm>
              <a:off x="4150895" y="4362844"/>
              <a:ext cx="6436894" cy="646331"/>
            </a:xfrm>
            <a:prstGeom prst="rect">
              <a:avLst/>
            </a:prstGeom>
            <a:noFill/>
          </p:spPr>
          <p:txBody>
            <a:bodyPr wrap="square" rtlCol="0">
              <a:spAutoFit/>
            </a:bodyPr>
            <a:lstStyle/>
            <a:p>
              <a:r>
                <a:rPr lang="en-US" dirty="0"/>
                <a:t>Efficient algorithm for counting the paths if we have an efficient algorithm to compute the multiplicities of nodes in a graph</a:t>
              </a:r>
            </a:p>
          </p:txBody>
        </p:sp>
        <p:sp>
          <p:nvSpPr>
            <p:cNvPr id="92" name="Down Arrow 91">
              <a:extLst>
                <a:ext uri="{FF2B5EF4-FFF2-40B4-BE49-F238E27FC236}">
                  <a16:creationId xmlns:a16="http://schemas.microsoft.com/office/drawing/2014/main" id="{34CBF801-397E-4649-8D87-2A0D2D6DED0F}"/>
                </a:ext>
              </a:extLst>
            </p:cNvPr>
            <p:cNvSpPr/>
            <p:nvPr/>
          </p:nvSpPr>
          <p:spPr>
            <a:xfrm>
              <a:off x="5963024" y="4002187"/>
              <a:ext cx="513977" cy="311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483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Multiplicity Examples</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9</a:t>
            </a:fld>
            <a:endParaRPr lang="en-US" dirty="0"/>
          </a:p>
        </p:txBody>
      </p:sp>
      <p:grpSp>
        <p:nvGrpSpPr>
          <p:cNvPr id="2" name="Group 1">
            <a:extLst>
              <a:ext uri="{FF2B5EF4-FFF2-40B4-BE49-F238E27FC236}">
                <a16:creationId xmlns:a16="http://schemas.microsoft.com/office/drawing/2014/main" id="{452D2290-26B7-8745-828F-D728FB195EC7}"/>
              </a:ext>
            </a:extLst>
          </p:cNvPr>
          <p:cNvGrpSpPr/>
          <p:nvPr/>
        </p:nvGrpSpPr>
        <p:grpSpPr>
          <a:xfrm>
            <a:off x="754743" y="1388810"/>
            <a:ext cx="2279919" cy="3419675"/>
            <a:chOff x="3269343" y="1436936"/>
            <a:chExt cx="2279919" cy="3419675"/>
          </a:xfrm>
        </p:grpSpPr>
        <p:grpSp>
          <p:nvGrpSpPr>
            <p:cNvPr id="88" name="Group 87">
              <a:extLst>
                <a:ext uri="{FF2B5EF4-FFF2-40B4-BE49-F238E27FC236}">
                  <a16:creationId xmlns:a16="http://schemas.microsoft.com/office/drawing/2014/main" id="{54B4DE4F-CBC5-B14F-8C8D-3DCAF76983FF}"/>
                </a:ext>
              </a:extLst>
            </p:cNvPr>
            <p:cNvGrpSpPr/>
            <p:nvPr/>
          </p:nvGrpSpPr>
          <p:grpSpPr>
            <a:xfrm>
              <a:off x="3592277" y="1436936"/>
              <a:ext cx="1698157" cy="1135106"/>
              <a:chOff x="379846" y="1352715"/>
              <a:chExt cx="1698157" cy="1135106"/>
            </a:xfrm>
          </p:grpSpPr>
          <p:sp>
            <p:nvSpPr>
              <p:cNvPr id="26" name="TextBox 25">
                <a:extLst>
                  <a:ext uri="{FF2B5EF4-FFF2-40B4-BE49-F238E27FC236}">
                    <a16:creationId xmlns:a16="http://schemas.microsoft.com/office/drawing/2014/main" id="{397D5376-2B02-6640-A9A7-DE52E9384616}"/>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906670" y="1352715"/>
                <a:ext cx="659613" cy="486923"/>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a:endCxn id="2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180-CCB9-6247-BB16-23F4E7EC16B3}"/>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3BCBB9-DC99-6449-82B4-3BBA7B98C87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49031A-B7C5-4543-B76E-91349AB6173F}"/>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A27D6B4-307D-F849-86FA-4B66754F55A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89" name="Group 88">
              <a:extLst>
                <a:ext uri="{FF2B5EF4-FFF2-40B4-BE49-F238E27FC236}">
                  <a16:creationId xmlns:a16="http://schemas.microsoft.com/office/drawing/2014/main" id="{CEC32B03-16A4-A141-BDB6-BCA68EAB8370}"/>
                </a:ext>
              </a:extLst>
            </p:cNvPr>
            <p:cNvGrpSpPr/>
            <p:nvPr/>
          </p:nvGrpSpPr>
          <p:grpSpPr>
            <a:xfrm>
              <a:off x="3579559" y="2411002"/>
              <a:ext cx="1698157" cy="1135106"/>
              <a:chOff x="379846" y="1352715"/>
              <a:chExt cx="1698157" cy="1135106"/>
            </a:xfrm>
          </p:grpSpPr>
          <p:sp>
            <p:nvSpPr>
              <p:cNvPr id="90" name="TextBox 89">
                <a:extLst>
                  <a:ext uri="{FF2B5EF4-FFF2-40B4-BE49-F238E27FC236}">
                    <a16:creationId xmlns:a16="http://schemas.microsoft.com/office/drawing/2014/main" id="{7D90286A-F0D6-B54C-952A-1768FC4253CE}"/>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91" name="Group 90">
                <a:extLst>
                  <a:ext uri="{FF2B5EF4-FFF2-40B4-BE49-F238E27FC236}">
                    <a16:creationId xmlns:a16="http://schemas.microsoft.com/office/drawing/2014/main" id="{7AA1D0CF-0E9D-B340-AF06-267AFFC41506}"/>
                  </a:ext>
                </a:extLst>
              </p:cNvPr>
              <p:cNvGrpSpPr/>
              <p:nvPr/>
            </p:nvGrpSpPr>
            <p:grpSpPr>
              <a:xfrm>
                <a:off x="906670" y="1352715"/>
                <a:ext cx="659613" cy="486923"/>
                <a:chOff x="7035192" y="3966625"/>
                <a:chExt cx="507284" cy="532435"/>
              </a:xfrm>
            </p:grpSpPr>
            <p:sp>
              <p:nvSpPr>
                <p:cNvPr id="97" name="TextBox 96">
                  <a:extLst>
                    <a:ext uri="{FF2B5EF4-FFF2-40B4-BE49-F238E27FC236}">
                      <a16:creationId xmlns:a16="http://schemas.microsoft.com/office/drawing/2014/main" id="{F1B95FCB-B66C-AC46-9B14-565E1EB0A3FA}"/>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98" name="Decision 97">
                  <a:extLst>
                    <a:ext uri="{FF2B5EF4-FFF2-40B4-BE49-F238E27FC236}">
                      <a16:creationId xmlns:a16="http://schemas.microsoft.com/office/drawing/2014/main" id="{B465900F-D952-DF41-931A-530525658B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1ECC513E-7BB2-8C44-8A41-934D8FDCE4CC}"/>
                  </a:ext>
                </a:extLst>
              </p:cNvPr>
              <p:cNvCxnSpPr>
                <a:cxnSpLocks/>
                <a:endCxn id="9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12D59B-7E5B-094C-9482-17905281D8D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862BA76-A1D1-344E-BDF7-26D310607BC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17AE9C0-66C2-DB40-8659-33F8A69D572B}"/>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3B8A0D7-975A-0544-8646-A86AB21EE61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99" name="Group 98">
              <a:extLst>
                <a:ext uri="{FF2B5EF4-FFF2-40B4-BE49-F238E27FC236}">
                  <a16:creationId xmlns:a16="http://schemas.microsoft.com/office/drawing/2014/main" id="{F55EF821-B0CF-004E-98B5-67D50BAA50A4}"/>
                </a:ext>
              </a:extLst>
            </p:cNvPr>
            <p:cNvGrpSpPr/>
            <p:nvPr/>
          </p:nvGrpSpPr>
          <p:grpSpPr>
            <a:xfrm>
              <a:off x="3555630" y="3352173"/>
              <a:ext cx="1698157" cy="1135106"/>
              <a:chOff x="379846" y="1352715"/>
              <a:chExt cx="1698157" cy="1135106"/>
            </a:xfrm>
          </p:grpSpPr>
          <p:sp>
            <p:nvSpPr>
              <p:cNvPr id="100" name="TextBox 99">
                <a:extLst>
                  <a:ext uri="{FF2B5EF4-FFF2-40B4-BE49-F238E27FC236}">
                    <a16:creationId xmlns:a16="http://schemas.microsoft.com/office/drawing/2014/main" id="{0735F7AC-1B28-294C-95F1-8D76523542D9}"/>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01" name="Group 100">
                <a:extLst>
                  <a:ext uri="{FF2B5EF4-FFF2-40B4-BE49-F238E27FC236}">
                    <a16:creationId xmlns:a16="http://schemas.microsoft.com/office/drawing/2014/main" id="{BC9F9355-9C66-9340-B312-E2D77B68DAD6}"/>
                  </a:ext>
                </a:extLst>
              </p:cNvPr>
              <p:cNvGrpSpPr/>
              <p:nvPr/>
            </p:nvGrpSpPr>
            <p:grpSpPr>
              <a:xfrm>
                <a:off x="906670" y="1352715"/>
                <a:ext cx="659613" cy="486923"/>
                <a:chOff x="7035192" y="3966625"/>
                <a:chExt cx="507284" cy="532435"/>
              </a:xfrm>
            </p:grpSpPr>
            <p:sp>
              <p:nvSpPr>
                <p:cNvPr id="107" name="TextBox 106">
                  <a:extLst>
                    <a:ext uri="{FF2B5EF4-FFF2-40B4-BE49-F238E27FC236}">
                      <a16:creationId xmlns:a16="http://schemas.microsoft.com/office/drawing/2014/main" id="{BB0053A4-71A0-9246-9AFA-6E991FA052E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08" name="Decision 107">
                  <a:extLst>
                    <a:ext uri="{FF2B5EF4-FFF2-40B4-BE49-F238E27FC236}">
                      <a16:creationId xmlns:a16="http://schemas.microsoft.com/office/drawing/2014/main" id="{F5746FF1-DD57-A649-9A0F-BDA3C64CFA60}"/>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B2991E19-A7E7-5041-A78E-AA20255DD017}"/>
                  </a:ext>
                </a:extLst>
              </p:cNvPr>
              <p:cNvCxnSpPr>
                <a:cxnSpLocks/>
                <a:endCxn id="10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F98B2BA-95E9-7846-9AE3-37BEFF8FFDB0}"/>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7768A4B-403A-4A44-907A-BC8CCBE71C5E}"/>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753435-C8F7-594C-A1D2-4628BDE8CC0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174C89C-0179-A44B-87FC-51A9DE7135C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09" name="TextBox 108">
              <a:extLst>
                <a:ext uri="{FF2B5EF4-FFF2-40B4-BE49-F238E27FC236}">
                  <a16:creationId xmlns:a16="http://schemas.microsoft.com/office/drawing/2014/main" id="{79CE0257-638F-8244-92D2-6A24CF76E3B0}"/>
                </a:ext>
              </a:extLst>
            </p:cNvPr>
            <p:cNvSpPr txBox="1"/>
            <p:nvPr/>
          </p:nvSpPr>
          <p:spPr>
            <a:xfrm>
              <a:off x="4081254" y="4459846"/>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84" name="TextBox 83">
              <a:extLst>
                <a:ext uri="{FF2B5EF4-FFF2-40B4-BE49-F238E27FC236}">
                  <a16:creationId xmlns:a16="http://schemas.microsoft.com/office/drawing/2014/main" id="{68451ECF-9108-AD42-80E3-FD23E570599B}"/>
                </a:ext>
              </a:extLst>
            </p:cNvPr>
            <p:cNvSpPr txBox="1"/>
            <p:nvPr/>
          </p:nvSpPr>
          <p:spPr>
            <a:xfrm>
              <a:off x="3821404" y="1479939"/>
              <a:ext cx="239228" cy="369332"/>
            </a:xfrm>
            <a:prstGeom prst="rect">
              <a:avLst/>
            </a:prstGeom>
            <a:noFill/>
          </p:spPr>
          <p:txBody>
            <a:bodyPr wrap="square" rtlCol="0">
              <a:spAutoFit/>
            </a:bodyPr>
            <a:lstStyle/>
            <a:p>
              <a:r>
                <a:rPr lang="en-US" dirty="0">
                  <a:solidFill>
                    <a:srgbClr val="0070C0"/>
                  </a:solidFill>
                </a:rPr>
                <a:t>1</a:t>
              </a:r>
            </a:p>
          </p:txBody>
        </p:sp>
        <p:sp>
          <p:nvSpPr>
            <p:cNvPr id="85" name="TextBox 84">
              <a:extLst>
                <a:ext uri="{FF2B5EF4-FFF2-40B4-BE49-F238E27FC236}">
                  <a16:creationId xmlns:a16="http://schemas.microsoft.com/office/drawing/2014/main" id="{FA160818-7241-204D-A0A3-A1A5C6F85DE4}"/>
                </a:ext>
              </a:extLst>
            </p:cNvPr>
            <p:cNvSpPr txBox="1"/>
            <p:nvPr/>
          </p:nvSpPr>
          <p:spPr>
            <a:xfrm>
              <a:off x="3278654" y="2011452"/>
              <a:ext cx="239228" cy="369332"/>
            </a:xfrm>
            <a:prstGeom prst="rect">
              <a:avLst/>
            </a:prstGeom>
            <a:noFill/>
          </p:spPr>
          <p:txBody>
            <a:bodyPr wrap="square" rtlCol="0">
              <a:spAutoFit/>
            </a:bodyPr>
            <a:lstStyle/>
            <a:p>
              <a:r>
                <a:rPr lang="en-US" dirty="0">
                  <a:solidFill>
                    <a:srgbClr val="0070C0"/>
                  </a:solidFill>
                </a:rPr>
                <a:t>1</a:t>
              </a:r>
            </a:p>
          </p:txBody>
        </p:sp>
        <p:sp>
          <p:nvSpPr>
            <p:cNvPr id="86" name="TextBox 85">
              <a:extLst>
                <a:ext uri="{FF2B5EF4-FFF2-40B4-BE49-F238E27FC236}">
                  <a16:creationId xmlns:a16="http://schemas.microsoft.com/office/drawing/2014/main" id="{E53E4C69-5496-F746-86AD-233358798B6C}"/>
                </a:ext>
              </a:extLst>
            </p:cNvPr>
            <p:cNvSpPr txBox="1"/>
            <p:nvPr/>
          </p:nvSpPr>
          <p:spPr>
            <a:xfrm>
              <a:off x="5310034" y="2005189"/>
              <a:ext cx="239228" cy="369332"/>
            </a:xfrm>
            <a:prstGeom prst="rect">
              <a:avLst/>
            </a:prstGeom>
            <a:noFill/>
          </p:spPr>
          <p:txBody>
            <a:bodyPr wrap="square" rtlCol="0">
              <a:spAutoFit/>
            </a:bodyPr>
            <a:lstStyle/>
            <a:p>
              <a:r>
                <a:rPr lang="en-US" dirty="0">
                  <a:solidFill>
                    <a:srgbClr val="0070C0"/>
                  </a:solidFill>
                </a:rPr>
                <a:t>1</a:t>
              </a:r>
            </a:p>
          </p:txBody>
        </p:sp>
        <p:sp>
          <p:nvSpPr>
            <p:cNvPr id="87" name="TextBox 86">
              <a:extLst>
                <a:ext uri="{FF2B5EF4-FFF2-40B4-BE49-F238E27FC236}">
                  <a16:creationId xmlns:a16="http://schemas.microsoft.com/office/drawing/2014/main" id="{4F5420DB-51AE-7F44-A6F4-EE2EF2BC5FDE}"/>
                </a:ext>
              </a:extLst>
            </p:cNvPr>
            <p:cNvSpPr txBox="1"/>
            <p:nvPr/>
          </p:nvSpPr>
          <p:spPr>
            <a:xfrm>
              <a:off x="4773774" y="2496384"/>
              <a:ext cx="239228" cy="369332"/>
            </a:xfrm>
            <a:prstGeom prst="rect">
              <a:avLst/>
            </a:prstGeom>
            <a:noFill/>
          </p:spPr>
          <p:txBody>
            <a:bodyPr wrap="square" rtlCol="0">
              <a:spAutoFit/>
            </a:bodyPr>
            <a:lstStyle/>
            <a:p>
              <a:r>
                <a:rPr lang="en-US" dirty="0">
                  <a:solidFill>
                    <a:srgbClr val="0070C0"/>
                  </a:solidFill>
                </a:rPr>
                <a:t>2</a:t>
              </a:r>
            </a:p>
          </p:txBody>
        </p:sp>
        <p:sp>
          <p:nvSpPr>
            <p:cNvPr id="128" name="TextBox 127">
              <a:extLst>
                <a:ext uri="{FF2B5EF4-FFF2-40B4-BE49-F238E27FC236}">
                  <a16:creationId xmlns:a16="http://schemas.microsoft.com/office/drawing/2014/main" id="{5E450D92-65C7-0443-A1E9-5B1FDF6180E9}"/>
                </a:ext>
              </a:extLst>
            </p:cNvPr>
            <p:cNvSpPr txBox="1"/>
            <p:nvPr/>
          </p:nvSpPr>
          <p:spPr>
            <a:xfrm>
              <a:off x="3274358" y="2963919"/>
              <a:ext cx="239228" cy="369332"/>
            </a:xfrm>
            <a:prstGeom prst="rect">
              <a:avLst/>
            </a:prstGeom>
            <a:noFill/>
          </p:spPr>
          <p:txBody>
            <a:bodyPr wrap="square" rtlCol="0">
              <a:spAutoFit/>
            </a:bodyPr>
            <a:lstStyle/>
            <a:p>
              <a:r>
                <a:rPr lang="en-US" dirty="0">
                  <a:solidFill>
                    <a:srgbClr val="0070C0"/>
                  </a:solidFill>
                </a:rPr>
                <a:t>2</a:t>
              </a:r>
            </a:p>
          </p:txBody>
        </p:sp>
        <p:sp>
          <p:nvSpPr>
            <p:cNvPr id="129" name="TextBox 128">
              <a:extLst>
                <a:ext uri="{FF2B5EF4-FFF2-40B4-BE49-F238E27FC236}">
                  <a16:creationId xmlns:a16="http://schemas.microsoft.com/office/drawing/2014/main" id="{5EE385B2-D68C-3D42-9B6D-09B6C85DF701}"/>
                </a:ext>
              </a:extLst>
            </p:cNvPr>
            <p:cNvSpPr txBox="1"/>
            <p:nvPr/>
          </p:nvSpPr>
          <p:spPr>
            <a:xfrm>
              <a:off x="5224075" y="2991781"/>
              <a:ext cx="239228" cy="369332"/>
            </a:xfrm>
            <a:prstGeom prst="rect">
              <a:avLst/>
            </a:prstGeom>
            <a:noFill/>
          </p:spPr>
          <p:txBody>
            <a:bodyPr wrap="square" rtlCol="0">
              <a:spAutoFit/>
            </a:bodyPr>
            <a:lstStyle/>
            <a:p>
              <a:r>
                <a:rPr lang="en-US" dirty="0">
                  <a:solidFill>
                    <a:srgbClr val="0070C0"/>
                  </a:solidFill>
                </a:rPr>
                <a:t>2</a:t>
              </a:r>
            </a:p>
          </p:txBody>
        </p:sp>
        <p:sp>
          <p:nvSpPr>
            <p:cNvPr id="130" name="TextBox 129">
              <a:extLst>
                <a:ext uri="{FF2B5EF4-FFF2-40B4-BE49-F238E27FC236}">
                  <a16:creationId xmlns:a16="http://schemas.microsoft.com/office/drawing/2014/main" id="{DB803DC5-B4F2-4F46-9224-6660790C2DD1}"/>
                </a:ext>
              </a:extLst>
            </p:cNvPr>
            <p:cNvSpPr txBox="1"/>
            <p:nvPr/>
          </p:nvSpPr>
          <p:spPr>
            <a:xfrm>
              <a:off x="4698023" y="3497027"/>
              <a:ext cx="239228" cy="369332"/>
            </a:xfrm>
            <a:prstGeom prst="rect">
              <a:avLst/>
            </a:prstGeom>
            <a:noFill/>
          </p:spPr>
          <p:txBody>
            <a:bodyPr wrap="square" rtlCol="0">
              <a:spAutoFit/>
            </a:bodyPr>
            <a:lstStyle/>
            <a:p>
              <a:r>
                <a:rPr lang="en-US" dirty="0">
                  <a:solidFill>
                    <a:srgbClr val="0070C0"/>
                  </a:solidFill>
                </a:rPr>
                <a:t>4</a:t>
              </a:r>
            </a:p>
          </p:txBody>
        </p:sp>
        <p:sp>
          <p:nvSpPr>
            <p:cNvPr id="131" name="TextBox 130">
              <a:extLst>
                <a:ext uri="{FF2B5EF4-FFF2-40B4-BE49-F238E27FC236}">
                  <a16:creationId xmlns:a16="http://schemas.microsoft.com/office/drawing/2014/main" id="{92CE557E-2FAE-ED45-86EF-CF8F3E3AE768}"/>
                </a:ext>
              </a:extLst>
            </p:cNvPr>
            <p:cNvSpPr txBox="1"/>
            <p:nvPr/>
          </p:nvSpPr>
          <p:spPr>
            <a:xfrm>
              <a:off x="3269343" y="3955910"/>
              <a:ext cx="239228" cy="369332"/>
            </a:xfrm>
            <a:prstGeom prst="rect">
              <a:avLst/>
            </a:prstGeom>
            <a:noFill/>
          </p:spPr>
          <p:txBody>
            <a:bodyPr wrap="square" rtlCol="0">
              <a:spAutoFit/>
            </a:bodyPr>
            <a:lstStyle/>
            <a:p>
              <a:r>
                <a:rPr lang="en-US" dirty="0">
                  <a:solidFill>
                    <a:srgbClr val="0070C0"/>
                  </a:solidFill>
                </a:rPr>
                <a:t>4</a:t>
              </a:r>
            </a:p>
          </p:txBody>
        </p:sp>
        <p:sp>
          <p:nvSpPr>
            <p:cNvPr id="132" name="TextBox 131">
              <a:extLst>
                <a:ext uri="{FF2B5EF4-FFF2-40B4-BE49-F238E27FC236}">
                  <a16:creationId xmlns:a16="http://schemas.microsoft.com/office/drawing/2014/main" id="{EAC797F1-9610-3E4C-82E5-70B6877587FD}"/>
                </a:ext>
              </a:extLst>
            </p:cNvPr>
            <p:cNvSpPr txBox="1"/>
            <p:nvPr/>
          </p:nvSpPr>
          <p:spPr>
            <a:xfrm>
              <a:off x="5266120" y="3926689"/>
              <a:ext cx="239228" cy="369332"/>
            </a:xfrm>
            <a:prstGeom prst="rect">
              <a:avLst/>
            </a:prstGeom>
            <a:noFill/>
          </p:spPr>
          <p:txBody>
            <a:bodyPr wrap="square" rtlCol="0">
              <a:spAutoFit/>
            </a:bodyPr>
            <a:lstStyle/>
            <a:p>
              <a:r>
                <a:rPr lang="en-US" dirty="0">
                  <a:solidFill>
                    <a:srgbClr val="0070C0"/>
                  </a:solidFill>
                </a:rPr>
                <a:t>4</a:t>
              </a:r>
            </a:p>
          </p:txBody>
        </p:sp>
        <p:sp>
          <p:nvSpPr>
            <p:cNvPr id="133" name="TextBox 132">
              <a:extLst>
                <a:ext uri="{FF2B5EF4-FFF2-40B4-BE49-F238E27FC236}">
                  <a16:creationId xmlns:a16="http://schemas.microsoft.com/office/drawing/2014/main" id="{35C211B8-B502-3940-A54B-9CC209FBFB75}"/>
                </a:ext>
              </a:extLst>
            </p:cNvPr>
            <p:cNvSpPr txBox="1"/>
            <p:nvPr/>
          </p:nvSpPr>
          <p:spPr>
            <a:xfrm>
              <a:off x="3760658" y="4487279"/>
              <a:ext cx="239228" cy="369332"/>
            </a:xfrm>
            <a:prstGeom prst="rect">
              <a:avLst/>
            </a:prstGeom>
            <a:noFill/>
          </p:spPr>
          <p:txBody>
            <a:bodyPr wrap="square" rtlCol="0">
              <a:spAutoFit/>
            </a:bodyPr>
            <a:lstStyle/>
            <a:p>
              <a:r>
                <a:rPr lang="en-US" dirty="0">
                  <a:solidFill>
                    <a:srgbClr val="0070C0"/>
                  </a:solidFill>
                </a:rPr>
                <a:t>8</a:t>
              </a:r>
            </a:p>
          </p:txBody>
        </p:sp>
      </p:grpSp>
      <p:grpSp>
        <p:nvGrpSpPr>
          <p:cNvPr id="134" name="Group 133">
            <a:extLst>
              <a:ext uri="{FF2B5EF4-FFF2-40B4-BE49-F238E27FC236}">
                <a16:creationId xmlns:a16="http://schemas.microsoft.com/office/drawing/2014/main" id="{DA493D11-AAEC-644B-8F2B-B26D2D6D1E87}"/>
              </a:ext>
            </a:extLst>
          </p:cNvPr>
          <p:cNvGrpSpPr/>
          <p:nvPr/>
        </p:nvGrpSpPr>
        <p:grpSpPr>
          <a:xfrm>
            <a:off x="4032969" y="1263466"/>
            <a:ext cx="1513908" cy="3431941"/>
            <a:chOff x="7177161" y="874102"/>
            <a:chExt cx="1513908" cy="3431941"/>
          </a:xfrm>
        </p:grpSpPr>
        <p:sp>
          <p:nvSpPr>
            <p:cNvPr id="135" name="TextBox 134">
              <a:extLst>
                <a:ext uri="{FF2B5EF4-FFF2-40B4-BE49-F238E27FC236}">
                  <a16:creationId xmlns:a16="http://schemas.microsoft.com/office/drawing/2014/main" id="{55E02383-B020-3F43-AC96-F5EBE2C4CBC1}"/>
                </a:ext>
              </a:extLst>
            </p:cNvPr>
            <p:cNvSpPr txBox="1"/>
            <p:nvPr/>
          </p:nvSpPr>
          <p:spPr>
            <a:xfrm>
              <a:off x="7177161" y="3113577"/>
              <a:ext cx="541813" cy="369332"/>
            </a:xfrm>
            <a:prstGeom prst="rect">
              <a:avLst/>
            </a:prstGeom>
            <a:noFill/>
            <a:ln w="12700">
              <a:solidFill>
                <a:schemeClr val="tx1"/>
              </a:solidFill>
            </a:ln>
          </p:spPr>
          <p:txBody>
            <a:bodyPr wrap="square" rtlCol="0">
              <a:spAutoFit/>
            </a:bodyPr>
            <a:lstStyle/>
            <a:p>
              <a:pPr algn="ctr"/>
              <a:r>
                <a:rPr lang="en-US" dirty="0"/>
                <a:t>X</a:t>
              </a:r>
            </a:p>
          </p:txBody>
        </p:sp>
        <p:grpSp>
          <p:nvGrpSpPr>
            <p:cNvPr id="136" name="Group 135">
              <a:extLst>
                <a:ext uri="{FF2B5EF4-FFF2-40B4-BE49-F238E27FC236}">
                  <a16:creationId xmlns:a16="http://schemas.microsoft.com/office/drawing/2014/main" id="{FC3B91A3-3F1A-4B41-B566-6B9B46CAB8E7}"/>
                </a:ext>
              </a:extLst>
            </p:cNvPr>
            <p:cNvGrpSpPr/>
            <p:nvPr/>
          </p:nvGrpSpPr>
          <p:grpSpPr>
            <a:xfrm>
              <a:off x="7610328" y="874102"/>
              <a:ext cx="659613" cy="486923"/>
              <a:chOff x="7035192" y="3966625"/>
              <a:chExt cx="507284" cy="532435"/>
            </a:xfrm>
          </p:grpSpPr>
          <p:sp>
            <p:nvSpPr>
              <p:cNvPr id="166" name="TextBox 165">
                <a:extLst>
                  <a:ext uri="{FF2B5EF4-FFF2-40B4-BE49-F238E27FC236}">
                    <a16:creationId xmlns:a16="http://schemas.microsoft.com/office/drawing/2014/main" id="{D842AB5E-9258-2C4B-B4FC-C237666D34EA}"/>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67" name="Decision 166">
                <a:extLst>
                  <a:ext uri="{FF2B5EF4-FFF2-40B4-BE49-F238E27FC236}">
                    <a16:creationId xmlns:a16="http://schemas.microsoft.com/office/drawing/2014/main" id="{0B72C01F-1935-DF49-84D8-DC124B44F79A}"/>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7" name="Straight Arrow Connector 136">
              <a:extLst>
                <a:ext uri="{FF2B5EF4-FFF2-40B4-BE49-F238E27FC236}">
                  <a16:creationId xmlns:a16="http://schemas.microsoft.com/office/drawing/2014/main" id="{6A3FF0F8-4F27-B346-B7AC-C58C3EB1FF49}"/>
                </a:ext>
              </a:extLst>
            </p:cNvPr>
            <p:cNvCxnSpPr>
              <a:cxnSpLocks/>
            </p:cNvCxnSpPr>
            <p:nvPr/>
          </p:nvCxnSpPr>
          <p:spPr>
            <a:xfrm flipH="1">
              <a:off x="7462746" y="2932021"/>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834C4F4-01FC-CA4F-BB65-932663FC5D71}"/>
                </a:ext>
              </a:extLst>
            </p:cNvPr>
            <p:cNvCxnSpPr>
              <a:cxnSpLocks/>
            </p:cNvCxnSpPr>
            <p:nvPr/>
          </p:nvCxnSpPr>
          <p:spPr>
            <a:xfrm>
              <a:off x="7868719" y="2923370"/>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229C9B5B-4C5D-8742-A7DC-81DACF7378C5}"/>
                </a:ext>
              </a:extLst>
            </p:cNvPr>
            <p:cNvGrpSpPr/>
            <p:nvPr/>
          </p:nvGrpSpPr>
          <p:grpSpPr>
            <a:xfrm>
              <a:off x="8031456" y="1545691"/>
              <a:ext cx="659613" cy="486923"/>
              <a:chOff x="7035192" y="3966625"/>
              <a:chExt cx="507284" cy="532435"/>
            </a:xfrm>
          </p:grpSpPr>
          <p:sp>
            <p:nvSpPr>
              <p:cNvPr id="164" name="TextBox 163">
                <a:extLst>
                  <a:ext uri="{FF2B5EF4-FFF2-40B4-BE49-F238E27FC236}">
                    <a16:creationId xmlns:a16="http://schemas.microsoft.com/office/drawing/2014/main" id="{B2F1F005-B012-3C41-BA9E-EA2A53B420B5}"/>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65" name="Decision 164">
                <a:extLst>
                  <a:ext uri="{FF2B5EF4-FFF2-40B4-BE49-F238E27FC236}">
                    <a16:creationId xmlns:a16="http://schemas.microsoft.com/office/drawing/2014/main" id="{F1042C38-FB77-4240-A422-87B8E5A2FD2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39487B3A-3DAF-674B-B2A0-3735CCF538B3}"/>
                </a:ext>
              </a:extLst>
            </p:cNvPr>
            <p:cNvGrpSpPr/>
            <p:nvPr/>
          </p:nvGrpSpPr>
          <p:grpSpPr>
            <a:xfrm>
              <a:off x="7570950" y="2431525"/>
              <a:ext cx="659613" cy="486923"/>
              <a:chOff x="7035192" y="3966625"/>
              <a:chExt cx="507284" cy="532435"/>
            </a:xfrm>
          </p:grpSpPr>
          <p:sp>
            <p:nvSpPr>
              <p:cNvPr id="162" name="TextBox 161">
                <a:extLst>
                  <a:ext uri="{FF2B5EF4-FFF2-40B4-BE49-F238E27FC236}">
                    <a16:creationId xmlns:a16="http://schemas.microsoft.com/office/drawing/2014/main" id="{1271AA9F-6D33-454E-B316-4D914D3C8770}"/>
                  </a:ext>
                </a:extLst>
              </p:cNvPr>
              <p:cNvSpPr txBox="1"/>
              <p:nvPr/>
            </p:nvSpPr>
            <p:spPr>
              <a:xfrm>
                <a:off x="7107643" y="4057120"/>
                <a:ext cx="389536" cy="403853"/>
              </a:xfrm>
              <a:prstGeom prst="rect">
                <a:avLst/>
              </a:prstGeom>
              <a:noFill/>
            </p:spPr>
            <p:txBody>
              <a:bodyPr wrap="square" rtlCol="0">
                <a:spAutoFit/>
              </a:bodyPr>
              <a:lstStyle/>
              <a:p>
                <a:pPr algn="ctr"/>
                <a:r>
                  <a:rPr lang="en-US" dirty="0"/>
                  <a:t>D</a:t>
                </a:r>
              </a:p>
            </p:txBody>
          </p:sp>
          <p:sp>
            <p:nvSpPr>
              <p:cNvPr id="163" name="Decision 162">
                <a:extLst>
                  <a:ext uri="{FF2B5EF4-FFF2-40B4-BE49-F238E27FC236}">
                    <a16:creationId xmlns:a16="http://schemas.microsoft.com/office/drawing/2014/main" id="{645B0E76-AE03-3C40-8C99-AC1CC9546D6B}"/>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A5778819-7747-3743-B5B7-B4EDF0196D53}"/>
                </a:ext>
              </a:extLst>
            </p:cNvPr>
            <p:cNvGrpSpPr/>
            <p:nvPr/>
          </p:nvGrpSpPr>
          <p:grpSpPr>
            <a:xfrm>
              <a:off x="7177161" y="1549726"/>
              <a:ext cx="659613" cy="486923"/>
              <a:chOff x="7035192" y="3966625"/>
              <a:chExt cx="507284" cy="532435"/>
            </a:xfrm>
          </p:grpSpPr>
          <p:sp>
            <p:nvSpPr>
              <p:cNvPr id="160" name="TextBox 159">
                <a:extLst>
                  <a:ext uri="{FF2B5EF4-FFF2-40B4-BE49-F238E27FC236}">
                    <a16:creationId xmlns:a16="http://schemas.microsoft.com/office/drawing/2014/main" id="{2BE5B55D-E599-084D-9E11-99F7913BC0D4}"/>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61" name="Decision 160">
                <a:extLst>
                  <a:ext uri="{FF2B5EF4-FFF2-40B4-BE49-F238E27FC236}">
                    <a16:creationId xmlns:a16="http://schemas.microsoft.com/office/drawing/2014/main" id="{7AE7EF66-AD78-F24C-806A-08B000649247}"/>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a:extLst>
                <a:ext uri="{FF2B5EF4-FFF2-40B4-BE49-F238E27FC236}">
                  <a16:creationId xmlns:a16="http://schemas.microsoft.com/office/drawing/2014/main" id="{7F7612D5-76E6-D647-8F17-77E032A0A6FC}"/>
                </a:ext>
              </a:extLst>
            </p:cNvPr>
            <p:cNvCxnSpPr>
              <a:cxnSpLocks/>
            </p:cNvCxnSpPr>
            <p:nvPr/>
          </p:nvCxnSpPr>
          <p:spPr>
            <a:xfrm flipH="1">
              <a:off x="7502124" y="136535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6F62FA-A3FF-F44E-B6AB-B790CAC487EA}"/>
                </a:ext>
              </a:extLst>
            </p:cNvPr>
            <p:cNvCxnSpPr>
              <a:cxnSpLocks/>
            </p:cNvCxnSpPr>
            <p:nvPr/>
          </p:nvCxnSpPr>
          <p:spPr>
            <a:xfrm>
              <a:off x="7956441" y="1356524"/>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174F02A1-0F25-1140-9249-4AF9E37F2D22}"/>
                </a:ext>
              </a:extLst>
            </p:cNvPr>
            <p:cNvCxnSpPr>
              <a:cxnSpLocks/>
              <a:endCxn id="163" idx="0"/>
            </p:cNvCxnSpPr>
            <p:nvPr/>
          </p:nvCxnSpPr>
          <p:spPr>
            <a:xfrm>
              <a:off x="7491936" y="2051730"/>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8E2343B-B1E8-0248-B906-9793543074C5}"/>
                </a:ext>
              </a:extLst>
            </p:cNvPr>
            <p:cNvCxnSpPr>
              <a:cxnSpLocks/>
            </p:cNvCxnSpPr>
            <p:nvPr/>
          </p:nvCxnSpPr>
          <p:spPr>
            <a:xfrm flipH="1">
              <a:off x="7940134" y="2051729"/>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B1B9B31-2ABE-C64C-949C-6E972031B482}"/>
                </a:ext>
              </a:extLst>
            </p:cNvPr>
            <p:cNvSpPr txBox="1"/>
            <p:nvPr/>
          </p:nvSpPr>
          <p:spPr>
            <a:xfrm>
              <a:off x="8031456" y="3132692"/>
              <a:ext cx="541813" cy="369332"/>
            </a:xfrm>
            <a:prstGeom prst="rect">
              <a:avLst/>
            </a:prstGeom>
            <a:noFill/>
            <a:ln w="12700">
              <a:solidFill>
                <a:schemeClr val="tx1"/>
              </a:solidFill>
            </a:ln>
          </p:spPr>
          <p:txBody>
            <a:bodyPr wrap="square" rtlCol="0">
              <a:spAutoFit/>
            </a:bodyPr>
            <a:lstStyle/>
            <a:p>
              <a:pPr algn="ctr"/>
              <a:r>
                <a:rPr lang="en-US" dirty="0"/>
                <a:t>Y</a:t>
              </a:r>
            </a:p>
          </p:txBody>
        </p:sp>
        <p:cxnSp>
          <p:nvCxnSpPr>
            <p:cNvPr id="153" name="Straight Arrow Connector 152">
              <a:extLst>
                <a:ext uri="{FF2B5EF4-FFF2-40B4-BE49-F238E27FC236}">
                  <a16:creationId xmlns:a16="http://schemas.microsoft.com/office/drawing/2014/main" id="{75113A6E-0615-EE46-8CA5-D805AE13F93D}"/>
                </a:ext>
              </a:extLst>
            </p:cNvPr>
            <p:cNvCxnSpPr>
              <a:cxnSpLocks/>
            </p:cNvCxnSpPr>
            <p:nvPr/>
          </p:nvCxnSpPr>
          <p:spPr>
            <a:xfrm flipH="1">
              <a:off x="8031456" y="3503376"/>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157B4DD-ADBF-4C46-BA38-4B3BB8D48A82}"/>
                </a:ext>
              </a:extLst>
            </p:cNvPr>
            <p:cNvCxnSpPr>
              <a:cxnSpLocks/>
            </p:cNvCxnSpPr>
            <p:nvPr/>
          </p:nvCxnSpPr>
          <p:spPr>
            <a:xfrm>
              <a:off x="7454557" y="3482909"/>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30330C39-BADD-6143-B03E-A91E533552CC}"/>
                </a:ext>
              </a:extLst>
            </p:cNvPr>
            <p:cNvSpPr txBox="1"/>
            <p:nvPr/>
          </p:nvSpPr>
          <p:spPr>
            <a:xfrm>
              <a:off x="7555066" y="3936711"/>
              <a:ext cx="541813" cy="369332"/>
            </a:xfrm>
            <a:prstGeom prst="rect">
              <a:avLst/>
            </a:prstGeom>
            <a:noFill/>
            <a:ln w="12700">
              <a:solidFill>
                <a:schemeClr val="tx1"/>
              </a:solidFill>
            </a:ln>
          </p:spPr>
          <p:txBody>
            <a:bodyPr wrap="square" rtlCol="0">
              <a:spAutoFit/>
            </a:bodyPr>
            <a:lstStyle/>
            <a:p>
              <a:pPr algn="ctr"/>
              <a:r>
                <a:rPr lang="en-US" dirty="0"/>
                <a:t>Z</a:t>
              </a:r>
            </a:p>
          </p:txBody>
        </p:sp>
        <p:cxnSp>
          <p:nvCxnSpPr>
            <p:cNvPr id="156" name="Straight Arrow Connector 155">
              <a:extLst>
                <a:ext uri="{FF2B5EF4-FFF2-40B4-BE49-F238E27FC236}">
                  <a16:creationId xmlns:a16="http://schemas.microsoft.com/office/drawing/2014/main" id="{77E179DD-21D2-7842-A3B7-92C6971A0FC1}"/>
                </a:ext>
              </a:extLst>
            </p:cNvPr>
            <p:cNvCxnSpPr>
              <a:cxnSpLocks/>
            </p:cNvCxnSpPr>
            <p:nvPr/>
          </p:nvCxnSpPr>
          <p:spPr>
            <a:xfrm flipH="1">
              <a:off x="7286317" y="1948126"/>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986F266-4C2F-A24A-866C-6CAE476C86EC}"/>
                </a:ext>
              </a:extLst>
            </p:cNvPr>
            <p:cNvCxnSpPr>
              <a:cxnSpLocks/>
            </p:cNvCxnSpPr>
            <p:nvPr/>
          </p:nvCxnSpPr>
          <p:spPr>
            <a:xfrm flipH="1">
              <a:off x="8493498" y="1962617"/>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80EF4B39-6C29-6841-941A-A1D07348C6EE}"/>
              </a:ext>
            </a:extLst>
          </p:cNvPr>
          <p:cNvGrpSpPr/>
          <p:nvPr/>
        </p:nvGrpSpPr>
        <p:grpSpPr>
          <a:xfrm>
            <a:off x="6850383" y="1020110"/>
            <a:ext cx="1733960" cy="4088479"/>
            <a:chOff x="3389707" y="2005642"/>
            <a:chExt cx="1733960" cy="4088479"/>
          </a:xfrm>
        </p:grpSpPr>
        <p:grpSp>
          <p:nvGrpSpPr>
            <p:cNvPr id="178" name="Group 177">
              <a:extLst>
                <a:ext uri="{FF2B5EF4-FFF2-40B4-BE49-F238E27FC236}">
                  <a16:creationId xmlns:a16="http://schemas.microsoft.com/office/drawing/2014/main" id="{32865E19-D880-C449-87F2-947ABE2E307B}"/>
                </a:ext>
              </a:extLst>
            </p:cNvPr>
            <p:cNvGrpSpPr/>
            <p:nvPr/>
          </p:nvGrpSpPr>
          <p:grpSpPr>
            <a:xfrm>
              <a:off x="3389707" y="2005642"/>
              <a:ext cx="1733960" cy="3422641"/>
              <a:chOff x="848980" y="1346024"/>
              <a:chExt cx="1733960" cy="3422641"/>
            </a:xfrm>
          </p:grpSpPr>
          <p:grpSp>
            <p:nvGrpSpPr>
              <p:cNvPr id="184" name="Group 183">
                <a:extLst>
                  <a:ext uri="{FF2B5EF4-FFF2-40B4-BE49-F238E27FC236}">
                    <a16:creationId xmlns:a16="http://schemas.microsoft.com/office/drawing/2014/main" id="{AE6AD182-40B5-5D4E-8302-B8937ADBA7CA}"/>
                  </a:ext>
                </a:extLst>
              </p:cNvPr>
              <p:cNvGrpSpPr/>
              <p:nvPr/>
            </p:nvGrpSpPr>
            <p:grpSpPr>
              <a:xfrm>
                <a:off x="848980" y="1346024"/>
                <a:ext cx="1389502" cy="3422641"/>
                <a:chOff x="3758923" y="1611267"/>
                <a:chExt cx="1389502" cy="3422641"/>
              </a:xfrm>
            </p:grpSpPr>
            <p:sp>
              <p:nvSpPr>
                <p:cNvPr id="188" name="TextBox 187">
                  <a:extLst>
                    <a:ext uri="{FF2B5EF4-FFF2-40B4-BE49-F238E27FC236}">
                      <a16:creationId xmlns:a16="http://schemas.microsoft.com/office/drawing/2014/main" id="{23635F4B-6DA1-5C4C-95B6-0DC37EC263A7}"/>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189" name="Straight Arrow Connector 188">
                  <a:extLst>
                    <a:ext uri="{FF2B5EF4-FFF2-40B4-BE49-F238E27FC236}">
                      <a16:creationId xmlns:a16="http://schemas.microsoft.com/office/drawing/2014/main" id="{8DC1A110-6254-6E4E-964C-7BBF816148F0}"/>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EA8FF6DD-D1DB-3C48-81BD-768899096544}"/>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191" name="TextBox 190">
                  <a:extLst>
                    <a:ext uri="{FF2B5EF4-FFF2-40B4-BE49-F238E27FC236}">
                      <a16:creationId xmlns:a16="http://schemas.microsoft.com/office/drawing/2014/main" id="{9F4E50FC-73BA-1143-A4FE-5C9E8893638C}"/>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192" name="TextBox 191">
                  <a:extLst>
                    <a:ext uri="{FF2B5EF4-FFF2-40B4-BE49-F238E27FC236}">
                      <a16:creationId xmlns:a16="http://schemas.microsoft.com/office/drawing/2014/main" id="{A1143D0B-2D63-FD47-B32E-66BE96D7CA8C}"/>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193" name="Straight Arrow Connector 192">
                  <a:extLst>
                    <a:ext uri="{FF2B5EF4-FFF2-40B4-BE49-F238E27FC236}">
                      <a16:creationId xmlns:a16="http://schemas.microsoft.com/office/drawing/2014/main" id="{B8C0BFC7-4C2F-6347-8A20-A96D30ED704E}"/>
                    </a:ext>
                  </a:extLst>
                </p:cNvPr>
                <p:cNvCxnSpPr>
                  <a:cxnSpLocks/>
                  <a:endCxn id="191"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5DB2B595-F526-6D43-A55D-E6842FC29C5E}"/>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195" name="Straight Arrow Connector 194">
                  <a:extLst>
                    <a:ext uri="{FF2B5EF4-FFF2-40B4-BE49-F238E27FC236}">
                      <a16:creationId xmlns:a16="http://schemas.microsoft.com/office/drawing/2014/main" id="{C09CE6A5-5D2A-4147-8AE3-DE40A07224B1}"/>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87E4D798-DB28-5245-B215-28C6D0CA9EBD}"/>
                    </a:ext>
                  </a:extLst>
                </p:cNvPr>
                <p:cNvCxnSpPr>
                  <a:cxnSpLocks/>
                  <a:stCxn id="191" idx="2"/>
                  <a:endCxn id="179"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DB8AEC85-3B1C-864B-BAEF-9E15A0816161}"/>
                    </a:ext>
                  </a:extLst>
                </p:cNvPr>
                <p:cNvGrpSpPr/>
                <p:nvPr/>
              </p:nvGrpSpPr>
              <p:grpSpPr>
                <a:xfrm>
                  <a:off x="3758923" y="3711033"/>
                  <a:ext cx="1121614" cy="950978"/>
                  <a:chOff x="5835984" y="4104205"/>
                  <a:chExt cx="1121614" cy="950978"/>
                </a:xfrm>
              </p:grpSpPr>
              <p:cxnSp>
                <p:nvCxnSpPr>
                  <p:cNvPr id="198" name="Straight Arrow Connector 197">
                    <a:extLst>
                      <a:ext uri="{FF2B5EF4-FFF2-40B4-BE49-F238E27FC236}">
                        <a16:creationId xmlns:a16="http://schemas.microsoft.com/office/drawing/2014/main" id="{7703FE49-A877-0E4E-934A-E298F62E855B}"/>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307301C-033E-CC47-A49F-3931A16F88A8}"/>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200" name="TextBox 199">
                    <a:extLst>
                      <a:ext uri="{FF2B5EF4-FFF2-40B4-BE49-F238E27FC236}">
                        <a16:creationId xmlns:a16="http://schemas.microsoft.com/office/drawing/2014/main" id="{D445FD01-1FED-AF46-ADB1-E2AEBA5852F2}"/>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201" name="Straight Arrow Connector 200">
                    <a:extLst>
                      <a:ext uri="{FF2B5EF4-FFF2-40B4-BE49-F238E27FC236}">
                        <a16:creationId xmlns:a16="http://schemas.microsoft.com/office/drawing/2014/main" id="{7D0B2F43-BAD8-0F48-AEFF-88CD73F1464D}"/>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0B80144-7B62-AC43-859D-6B20B048D47A}"/>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3320EF2-7B37-314C-9A94-7BB4B184B7DA}"/>
                      </a:ext>
                    </a:extLst>
                  </p:cNvPr>
                  <p:cNvCxnSpPr>
                    <a:cxnSpLocks/>
                    <a:stCxn id="199"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85" name="Straight Arrow Connector 184">
                <a:extLst>
                  <a:ext uri="{FF2B5EF4-FFF2-40B4-BE49-F238E27FC236}">
                    <a16:creationId xmlns:a16="http://schemas.microsoft.com/office/drawing/2014/main" id="{EC570D3F-B91A-634F-BE34-23AC92E5F4DD}"/>
                  </a:ext>
                </a:extLst>
              </p:cNvPr>
              <p:cNvCxnSpPr>
                <a:cxnSpLocks/>
              </p:cNvCxnSpPr>
              <p:nvPr/>
            </p:nvCxnSpPr>
            <p:spPr>
              <a:xfrm>
                <a:off x="2205772" y="2347519"/>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8D4952B0-1896-D541-B14D-E0EA8470C8BA}"/>
                  </a:ext>
                </a:extLst>
              </p:cNvPr>
              <p:cNvCxnSpPr>
                <a:cxnSpLocks/>
              </p:cNvCxnSpPr>
              <p:nvPr/>
            </p:nvCxnSpPr>
            <p:spPr>
              <a:xfrm flipH="1">
                <a:off x="1679541" y="3057943"/>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873B8D28-D108-F346-9E87-2265096F2734}"/>
                  </a:ext>
                </a:extLst>
              </p:cNvPr>
              <p:cNvCxnSpPr>
                <a:cxnSpLocks/>
                <a:endCxn id="199" idx="3"/>
              </p:cNvCxnSpPr>
              <p:nvPr/>
            </p:nvCxnSpPr>
            <p:spPr>
              <a:xfrm flipH="1">
                <a:off x="1970594" y="3512118"/>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0FE9B22A-0228-9849-86FA-4FBF2817016C}"/>
                </a:ext>
              </a:extLst>
            </p:cNvPr>
            <p:cNvSpPr txBox="1"/>
            <p:nvPr/>
          </p:nvSpPr>
          <p:spPr>
            <a:xfrm>
              <a:off x="4349527" y="3336725"/>
              <a:ext cx="462846" cy="369332"/>
            </a:xfrm>
            <a:prstGeom prst="rect">
              <a:avLst/>
            </a:prstGeom>
            <a:noFill/>
            <a:ln>
              <a:solidFill>
                <a:schemeClr val="tx1"/>
              </a:solidFill>
            </a:ln>
          </p:spPr>
          <p:txBody>
            <a:bodyPr wrap="square" rtlCol="0">
              <a:spAutoFit/>
            </a:bodyPr>
            <a:lstStyle/>
            <a:p>
              <a:r>
                <a:rPr lang="en-US" dirty="0"/>
                <a:t>a2</a:t>
              </a:r>
            </a:p>
          </p:txBody>
        </p:sp>
        <p:cxnSp>
          <p:nvCxnSpPr>
            <p:cNvPr id="180" name="Straight Arrow Connector 179">
              <a:extLst>
                <a:ext uri="{FF2B5EF4-FFF2-40B4-BE49-F238E27FC236}">
                  <a16:creationId xmlns:a16="http://schemas.microsoft.com/office/drawing/2014/main" id="{7A9E67C4-12A0-014D-ACEF-0C97C1734225}"/>
                </a:ext>
              </a:extLst>
            </p:cNvPr>
            <p:cNvCxnSpPr>
              <a:cxnSpLocks/>
            </p:cNvCxnSpPr>
            <p:nvPr/>
          </p:nvCxnSpPr>
          <p:spPr>
            <a:xfrm flipH="1">
              <a:off x="3580040" y="5445450"/>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05E7BF6-F575-5D46-AEEB-FE3C535DCFCA}"/>
                </a:ext>
              </a:extLst>
            </p:cNvPr>
            <p:cNvSpPr txBox="1"/>
            <p:nvPr/>
          </p:nvSpPr>
          <p:spPr>
            <a:xfrm>
              <a:off x="4084940" y="5699666"/>
              <a:ext cx="462846" cy="369332"/>
            </a:xfrm>
            <a:prstGeom prst="rect">
              <a:avLst/>
            </a:prstGeom>
            <a:noFill/>
            <a:ln>
              <a:solidFill>
                <a:schemeClr val="tx1"/>
              </a:solidFill>
            </a:ln>
          </p:spPr>
          <p:txBody>
            <a:bodyPr wrap="square" rtlCol="0">
              <a:spAutoFit/>
            </a:bodyPr>
            <a:lstStyle/>
            <a:p>
              <a:r>
                <a:rPr lang="en-US" dirty="0"/>
                <a:t>a6</a:t>
              </a:r>
            </a:p>
          </p:txBody>
        </p:sp>
        <p:sp>
          <p:nvSpPr>
            <p:cNvPr id="182" name="TextBox 181">
              <a:extLst>
                <a:ext uri="{FF2B5EF4-FFF2-40B4-BE49-F238E27FC236}">
                  <a16:creationId xmlns:a16="http://schemas.microsoft.com/office/drawing/2014/main" id="{4345314C-4CFE-B94C-A80D-3F8BA6C9773A}"/>
                </a:ext>
              </a:extLst>
            </p:cNvPr>
            <p:cNvSpPr txBox="1"/>
            <p:nvPr/>
          </p:nvSpPr>
          <p:spPr>
            <a:xfrm>
              <a:off x="3426172" y="5724789"/>
              <a:ext cx="462846" cy="369332"/>
            </a:xfrm>
            <a:prstGeom prst="rect">
              <a:avLst/>
            </a:prstGeom>
            <a:noFill/>
            <a:ln>
              <a:solidFill>
                <a:schemeClr val="tx1"/>
              </a:solidFill>
            </a:ln>
          </p:spPr>
          <p:txBody>
            <a:bodyPr wrap="square" rtlCol="0">
              <a:spAutoFit/>
            </a:bodyPr>
            <a:lstStyle/>
            <a:p>
              <a:r>
                <a:rPr lang="en-US" dirty="0"/>
                <a:t>a5</a:t>
              </a:r>
            </a:p>
          </p:txBody>
        </p:sp>
        <p:cxnSp>
          <p:nvCxnSpPr>
            <p:cNvPr id="183" name="Straight Arrow Connector 182">
              <a:extLst>
                <a:ext uri="{FF2B5EF4-FFF2-40B4-BE49-F238E27FC236}">
                  <a16:creationId xmlns:a16="http://schemas.microsoft.com/office/drawing/2014/main" id="{7F1B0659-9DB1-494C-B3F1-549CF9196771}"/>
                </a:ext>
              </a:extLst>
            </p:cNvPr>
            <p:cNvCxnSpPr>
              <a:cxnSpLocks/>
            </p:cNvCxnSpPr>
            <p:nvPr/>
          </p:nvCxnSpPr>
          <p:spPr>
            <a:xfrm>
              <a:off x="4019439" y="5439841"/>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9102349"/>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48335</TotalTime>
  <Words>2953</Words>
  <Application>Microsoft Macintosh PowerPoint</Application>
  <PresentationFormat>Widescreen</PresentationFormat>
  <Paragraphs>431</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vt:lpstr>
      <vt:lpstr>Cambria Math</vt:lpstr>
      <vt:lpstr>Courier New</vt:lpstr>
      <vt:lpstr>Merriweather Sans</vt:lpstr>
      <vt:lpstr>Roboto</vt:lpstr>
      <vt:lpstr>simple-light-2</vt:lpstr>
      <vt:lpstr>PowerPoint Presentation</vt:lpstr>
      <vt:lpstr>An overview</vt:lpstr>
      <vt:lpstr>Remarks on Enumeration Algorithm </vt:lpstr>
      <vt:lpstr>Enumerating vs. Counting</vt:lpstr>
      <vt:lpstr>A note about problems with underlying graphs</vt:lpstr>
      <vt:lpstr>From the course prologue</vt:lpstr>
      <vt:lpstr>Logarithmic Reduction of Algorithmic Complexity </vt:lpstr>
      <vt:lpstr>Concept: Multiplicity of a node  </vt:lpstr>
      <vt:lpstr>Multiplicity Examples</vt:lpstr>
      <vt:lpstr>A simple principle for computing multiplicities</vt:lpstr>
      <vt:lpstr>Why is the complexity reduced? </vt:lpstr>
      <vt:lpstr>How many times an edge e is traversed?</vt:lpstr>
      <vt:lpstr>A simple modification of enumeration algorithm? </vt:lpstr>
      <vt:lpstr>Pseudocode for the enumeration algorithm </vt:lpstr>
      <vt:lpstr>Modification of the forward pass</vt:lpstr>
      <vt:lpstr>Multiplicity  Algorithm – Example 1 </vt:lpstr>
      <vt:lpstr>Experimental Observation - 1 </vt:lpstr>
      <vt:lpstr>Multiplicity Algorithm – Example 2</vt:lpstr>
      <vt:lpstr>Multiplicity Algorithm – Example 3</vt:lpstr>
      <vt:lpstr>Experimental Observation - 2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Sharwan Ram, Sharwan Ram [E CPE]</cp:lastModifiedBy>
  <cp:revision>2336</cp:revision>
  <cp:lastPrinted>2019-02-05T15:44:34Z</cp:lastPrinted>
  <dcterms:created xsi:type="dcterms:W3CDTF">2016-08-15T15:08:51Z</dcterms:created>
  <dcterms:modified xsi:type="dcterms:W3CDTF">2022-02-11T23:18:54Z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