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61" r:id="rId2"/>
    <p:sldId id="1815" r:id="rId3"/>
    <p:sldId id="1788" r:id="rId4"/>
    <p:sldId id="1789" r:id="rId5"/>
    <p:sldId id="1791" r:id="rId6"/>
    <p:sldId id="963" r:id="rId7"/>
    <p:sldId id="964" r:id="rId8"/>
    <p:sldId id="1809" r:id="rId9"/>
    <p:sldId id="1792" r:id="rId10"/>
    <p:sldId id="1793" r:id="rId11"/>
    <p:sldId id="1795" r:id="rId12"/>
    <p:sldId id="1796" r:id="rId13"/>
    <p:sldId id="1813" r:id="rId14"/>
    <p:sldId id="1773" r:id="rId15"/>
    <p:sldId id="1797" r:id="rId16"/>
    <p:sldId id="1776" r:id="rId17"/>
    <p:sldId id="1830" r:id="rId18"/>
    <p:sldId id="1785" r:id="rId19"/>
    <p:sldId id="183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anam, Ganesh R [E CPE]" initials="SGR[C" lastIdx="4" clrIdx="0"/>
  <p:cmAuthor id="2" name="Suraj Kothar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00"/>
    <a:srgbClr val="4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17" autoAdjust="0"/>
    <p:restoredTop sz="94933" autoAdjust="0"/>
  </p:normalViewPr>
  <p:slideViewPr>
    <p:cSldViewPr snapToGrid="0">
      <p:cViewPr varScale="1">
        <p:scale>
          <a:sx n="110" d="100"/>
          <a:sy n="110" d="100"/>
        </p:scale>
        <p:origin x="1112" y="176"/>
      </p:cViewPr>
      <p:guideLst>
        <p:guide orient="horz" pos="2160"/>
        <p:guide pos="3840"/>
      </p:guideLst>
    </p:cSldViewPr>
  </p:slideViewPr>
  <p:outlineViewPr>
    <p:cViewPr>
      <p:scale>
        <a:sx n="100" d="100"/>
        <a:sy n="100" d="100"/>
      </p:scale>
      <p:origin x="0" y="-9424"/>
    </p:cViewPr>
  </p:outlineViewPr>
  <p:notesTextViewPr>
    <p:cViewPr>
      <p:scale>
        <a:sx n="3" d="2"/>
        <a:sy n="3" d="2"/>
      </p:scale>
      <p:origin x="0" y="0"/>
    </p:cViewPr>
  </p:notesTextViewPr>
  <p:sorterViewPr>
    <p:cViewPr>
      <p:scale>
        <a:sx n="100" d="100"/>
        <a:sy n="100"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940F43-561E-4C4C-8F09-FE70B5DACE57}" type="datetimeFigureOut">
              <a:rPr lang="en-US" smtClean="0"/>
              <a:t>1/19/22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4D781F-70AF-8A4C-8A8B-3CA2E5E63A5E}" type="slidenum">
              <a:rPr lang="en-US" smtClean="0"/>
              <a:t>‹#›</a:t>
            </a:fld>
            <a:endParaRPr lang="en-US"/>
          </a:p>
        </p:txBody>
      </p:sp>
    </p:spTree>
    <p:extLst>
      <p:ext uri="{BB962C8B-B14F-4D97-AF65-F5344CB8AC3E}">
        <p14:creationId xmlns:p14="http://schemas.microsoft.com/office/powerpoint/2010/main" val="3009091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51E2-AC65-4FBA-968F-FA7F4B5D37A7}"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12E5-47C8-412D-B860-C77C24406DFE}" type="slidenum">
              <a:rPr lang="en-US" smtClean="0"/>
              <a:t>‹#›</a:t>
            </a:fld>
            <a:endParaRPr lang="en-US"/>
          </a:p>
        </p:txBody>
      </p:sp>
    </p:spTree>
    <p:extLst>
      <p:ext uri="{BB962C8B-B14F-4D97-AF65-F5344CB8AC3E}">
        <p14:creationId xmlns:p14="http://schemas.microsoft.com/office/powerpoint/2010/main" val="144419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841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D912E5-47C8-412D-B860-C77C24406DFE}" type="slidenum">
              <a:rPr lang="en-US" smtClean="0"/>
              <a:t>8</a:t>
            </a:fld>
            <a:endParaRPr lang="en-US"/>
          </a:p>
        </p:txBody>
      </p:sp>
    </p:spTree>
    <p:extLst>
      <p:ext uri="{BB962C8B-B14F-4D97-AF65-F5344CB8AC3E}">
        <p14:creationId xmlns:p14="http://schemas.microsoft.com/office/powerpoint/2010/main" val="128977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D912E5-47C8-412D-B860-C77C24406DFE}" type="slidenum">
              <a:rPr lang="en-US" smtClean="0"/>
              <a:t>17</a:t>
            </a:fld>
            <a:endParaRPr lang="en-US"/>
          </a:p>
        </p:txBody>
      </p:sp>
    </p:spTree>
    <p:extLst>
      <p:ext uri="{BB962C8B-B14F-4D97-AF65-F5344CB8AC3E}">
        <p14:creationId xmlns:p14="http://schemas.microsoft.com/office/powerpoint/2010/main" val="323402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D912E5-47C8-412D-B860-C77C24406DFE}" type="slidenum">
              <a:rPr lang="en-US" smtClean="0"/>
              <a:t>18</a:t>
            </a:fld>
            <a:endParaRPr lang="en-US"/>
          </a:p>
        </p:txBody>
      </p:sp>
    </p:spTree>
    <p:extLst>
      <p:ext uri="{BB962C8B-B14F-4D97-AF65-F5344CB8AC3E}">
        <p14:creationId xmlns:p14="http://schemas.microsoft.com/office/powerpoint/2010/main" val="10651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D912E5-47C8-412D-B860-C77C24406DFE}" type="slidenum">
              <a:rPr lang="en-US" smtClean="0"/>
              <a:t>19</a:t>
            </a:fld>
            <a:endParaRPr lang="en-US"/>
          </a:p>
        </p:txBody>
      </p:sp>
    </p:spTree>
    <p:extLst>
      <p:ext uri="{BB962C8B-B14F-4D97-AF65-F5344CB8AC3E}">
        <p14:creationId xmlns:p14="http://schemas.microsoft.com/office/powerpoint/2010/main" val="11902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0B3B20-CC52-4CD8-891A-1FEA1205BD2C}" type="slidenum">
              <a:rPr lang="en-US" smtClean="0"/>
              <a:pPr/>
              <a:t>‹#›</a:t>
            </a:fld>
            <a:endParaRPr lang="en-US" dirty="0"/>
          </a:p>
        </p:txBody>
      </p:sp>
      <p:sp>
        <p:nvSpPr>
          <p:cNvPr id="4"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5"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684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C3E90-7919-FF45-A924-BFDB9060FE9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FC6E9489-CCB2-6E4E-961B-0136C10DC74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6CE0117-B6CD-9D46-9179-F26586123A86}"/>
              </a:ext>
            </a:extLst>
          </p:cNvPr>
          <p:cNvSpPr>
            <a:spLocks noGrp="1"/>
          </p:cNvSpPr>
          <p:nvPr>
            <p:ph type="sldNum" sz="quarter" idx="12"/>
          </p:nvPr>
        </p:nvSpPr>
        <p:spPr/>
        <p:txBody>
          <a:bodyPr/>
          <a:lstStyle/>
          <a:p>
            <a:fld id="{F1B76890-E15B-F340-9E2B-6ACE47389C81}" type="slidenum">
              <a:rPr lang="en-US" smtClean="0"/>
              <a:t>‹#›</a:t>
            </a:fld>
            <a:endParaRPr lang="en-US"/>
          </a:p>
        </p:txBody>
      </p:sp>
    </p:spTree>
    <p:extLst>
      <p:ext uri="{BB962C8B-B14F-4D97-AF65-F5344CB8AC3E}">
        <p14:creationId xmlns:p14="http://schemas.microsoft.com/office/powerpoint/2010/main" val="151955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55"/>
        <p:cNvGrpSpPr/>
        <p:nvPr/>
      </p:nvGrpSpPr>
      <p:grpSpPr>
        <a:xfrm>
          <a:off x="0" y="0"/>
          <a:ext cx="0" cy="0"/>
          <a:chOff x="0" y="0"/>
          <a:chExt cx="0" cy="0"/>
        </a:xfrm>
      </p:grpSpPr>
      <p:sp>
        <p:nvSpPr>
          <p:cNvPr id="57" name="Shape 57"/>
          <p:cNvSpPr txBox="1">
            <a:spLocks noGrp="1"/>
          </p:cNvSpPr>
          <p:nvPr>
            <p:ph type="body" idx="1"/>
          </p:nvPr>
        </p:nvSpPr>
        <p:spPr>
          <a:xfrm>
            <a:off x="154890" y="1175657"/>
            <a:ext cx="11657803" cy="4913571"/>
          </a:xfrm>
          <a:prstGeom prst="rect">
            <a:avLst/>
          </a:prstGeom>
          <a:noFill/>
          <a:ln>
            <a:noFill/>
          </a:ln>
        </p:spPr>
        <p:txBody>
          <a:bodyPr lIns="91425" tIns="91425" rIns="91425" bIns="91425" anchor="t" anchorCtr="0"/>
          <a:lstStyle>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lvl="0"/>
            <a:r>
              <a:rPr lang="en-US" dirty="0"/>
              <a:t>Click to edit Master text styles</a:t>
            </a:r>
          </a:p>
          <a:p>
            <a:pPr lvl="1"/>
            <a:r>
              <a:rPr lang="en-US" dirty="0"/>
              <a:t>Second level</a:t>
            </a:r>
          </a:p>
          <a:p>
            <a:pPr lvl="2"/>
            <a:r>
              <a:rPr lang="en-US" dirty="0"/>
              <a:t>Third level</a:t>
            </a:r>
            <a:endParaRPr dirty="0"/>
          </a:p>
        </p:txBody>
      </p:sp>
      <p:sp>
        <p:nvSpPr>
          <p:cNvPr id="4" name="Title 3"/>
          <p:cNvSpPr>
            <a:spLocks noGrp="1"/>
          </p:cNvSpPr>
          <p:nvPr>
            <p:ph type="title"/>
          </p:nvPr>
        </p:nvSpPr>
        <p:spPr>
          <a:xfrm>
            <a:off x="154890" y="21089"/>
            <a:ext cx="11616267" cy="1014868"/>
          </a:xfrm>
          <a:prstGeom prst="rect">
            <a:avLst/>
          </a:prstGeom>
        </p:spPr>
        <p:txBody>
          <a:bodyPr anchor="ctr"/>
          <a:lstStyle>
            <a:lvl1pPr marR="0" algn="l" rtl="0">
              <a:lnSpc>
                <a:spcPct val="100000"/>
              </a:lnSpc>
              <a:spcBef>
                <a:spcPts val="0"/>
              </a:spcBef>
              <a:spcAft>
                <a:spcPts val="0"/>
              </a:spcAft>
              <a:buNone/>
              <a:defRPr lang="en-US" sz="3600" b="1" i="0" u="none" strike="noStrike" cap="none" dirty="0">
                <a:solidFill>
                  <a:srgbClr val="FF0000"/>
                </a:solidFill>
                <a:latin typeface="Calibri Light" panose="020F0302020204030204" pitchFamily="34" charset="0"/>
                <a:ea typeface="Arial" charset="0"/>
                <a:cs typeface="Arial" charset="0"/>
                <a:sym typeface="Arial" charset="0"/>
              </a:defRPr>
            </a:lvl1pPr>
          </a:lstStyle>
          <a:p>
            <a:r>
              <a:rPr lang="en-US" dirty="0"/>
              <a:t>Click to edit Master title style</a:t>
            </a:r>
          </a:p>
        </p:txBody>
      </p:sp>
      <p:sp>
        <p:nvSpPr>
          <p:cNvPr id="22" name="Slide Number Placeholder 5"/>
          <p:cNvSpPr>
            <a:spLocks noGrp="1"/>
          </p:cNvSpPr>
          <p:nvPr>
            <p:ph type="sldNum" sz="quarter" idx="12"/>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extLst>
      <p:ext uri="{BB962C8B-B14F-4D97-AF65-F5344CB8AC3E}">
        <p14:creationId xmlns:p14="http://schemas.microsoft.com/office/powerpoint/2010/main" val="1043801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1"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83338"/>
            <a:ext cx="12192000" cy="47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2" name="Rectangle 3"/>
          <p:cNvSpPr>
            <a:spLocks/>
          </p:cNvSpPr>
          <p:nvPr userDrawn="1"/>
        </p:nvSpPr>
        <p:spPr bwMode="auto">
          <a:xfrm>
            <a:off x="9743135" y="6438900"/>
            <a:ext cx="2311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lIns="34290" tIns="34290" rIns="34290" bIns="34290"/>
          <a:lstStyle/>
          <a:p>
            <a:pPr algn="r"/>
            <a:r>
              <a:rPr lang="en-US" sz="1320" b="1" dirty="0">
                <a:solidFill>
                  <a:srgbClr val="F2BF49"/>
                </a:solidFill>
                <a:latin typeface="Arial" pitchFamily="34" charset="0"/>
                <a:ea typeface="MS PGothic" pitchFamily="34" charset="-128"/>
                <a:sym typeface="Arial" pitchFamily="34" charset="0"/>
              </a:rPr>
              <a:t>learn</a:t>
            </a:r>
            <a:r>
              <a:rPr lang="en-US" sz="1320" dirty="0">
                <a:solidFill>
                  <a:srgbClr val="FFFFFF"/>
                </a:solidFill>
                <a:latin typeface="Arial" pitchFamily="34" charset="0"/>
                <a:ea typeface="MS PGothic" pitchFamily="34" charset="-128"/>
                <a:sym typeface="Arial" pitchFamily="34" charset="0"/>
              </a:rPr>
              <a:t> invent impact</a:t>
            </a:r>
          </a:p>
        </p:txBody>
      </p:sp>
      <p:pic>
        <p:nvPicPr>
          <p:cNvPr id="13" name="Picture 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79295" y="6435725"/>
            <a:ext cx="3536951"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4" name="Slide Number Placeholder 5"/>
          <p:cNvSpPr>
            <a:spLocks noGrp="1"/>
          </p:cNvSpPr>
          <p:nvPr>
            <p:ph type="sldNum" sz="quarter" idx="4"/>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linkedin.com/in/surajkothari"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a:stretch/>
        </p:blipFill>
        <p:spPr>
          <a:xfrm>
            <a:off x="0" y="1"/>
            <a:ext cx="12192000" cy="1695999"/>
          </a:xfrm>
          <a:prstGeom prst="rect">
            <a:avLst/>
          </a:prstGeom>
          <a:noFill/>
          <a:ln>
            <a:noFill/>
          </a:ln>
        </p:spPr>
      </p:pic>
      <p:pic>
        <p:nvPicPr>
          <p:cNvPr id="201" name="Shape 201"/>
          <p:cNvPicPr preferRelativeResize="0"/>
          <p:nvPr/>
        </p:nvPicPr>
        <p:blipFill rotWithShape="1">
          <a:blip r:embed="rId4">
            <a:alphaModFix/>
          </a:blip>
          <a:srcRect/>
          <a:stretch/>
        </p:blipFill>
        <p:spPr>
          <a:xfrm>
            <a:off x="426718" y="480057"/>
            <a:ext cx="4489135" cy="537208"/>
          </a:xfrm>
          <a:prstGeom prst="rect">
            <a:avLst/>
          </a:prstGeom>
          <a:noFill/>
          <a:ln>
            <a:noFill/>
          </a:ln>
        </p:spPr>
      </p:pic>
      <p:sp>
        <p:nvSpPr>
          <p:cNvPr id="202" name="Shape 202"/>
          <p:cNvSpPr/>
          <p:nvPr/>
        </p:nvSpPr>
        <p:spPr>
          <a:xfrm>
            <a:off x="431981" y="1291589"/>
            <a:ext cx="2773999" cy="239999"/>
          </a:xfrm>
          <a:prstGeom prst="rect">
            <a:avLst/>
          </a:prstGeom>
          <a:noFill/>
          <a:ln>
            <a:noFill/>
          </a:ln>
        </p:spPr>
        <p:txBody>
          <a:bodyPr lIns="41899" tIns="41899" rIns="41899" bIns="41899" anchor="t" anchorCtr="0">
            <a:noAutofit/>
          </a:bodyPr>
          <a:lstStyle/>
          <a:p>
            <a:pPr>
              <a:buClr>
                <a:srgbClr val="F2BF49"/>
              </a:buClr>
              <a:buSzPct val="25000"/>
            </a:pPr>
            <a:r>
              <a:rPr lang="en-US" sz="1300" b="1">
                <a:solidFill>
                  <a:srgbClr val="F2BF49"/>
                </a:solidFill>
                <a:latin typeface="Merriweather Sans"/>
                <a:ea typeface="Merriweather Sans"/>
                <a:cs typeface="Merriweather Sans"/>
                <a:sym typeface="Merriweather Sans"/>
              </a:rPr>
              <a:t>learn</a:t>
            </a:r>
            <a:r>
              <a:rPr lang="en-US" sz="1300">
                <a:solidFill>
                  <a:srgbClr val="FFFFFF"/>
                </a:solidFill>
                <a:latin typeface="Merriweather Sans"/>
                <a:ea typeface="Merriweather Sans"/>
                <a:cs typeface="Merriweather Sans"/>
                <a:sym typeface="Merriweather Sans"/>
              </a:rPr>
              <a:t> invent impact</a:t>
            </a:r>
          </a:p>
        </p:txBody>
      </p:sp>
      <p:sp>
        <p:nvSpPr>
          <p:cNvPr id="204" name="Shape 204"/>
          <p:cNvSpPr txBox="1"/>
          <p:nvPr/>
        </p:nvSpPr>
        <p:spPr>
          <a:xfrm>
            <a:off x="523029" y="5494823"/>
            <a:ext cx="11121980" cy="807528"/>
          </a:xfrm>
          <a:prstGeom prst="rect">
            <a:avLst/>
          </a:prstGeom>
          <a:noFill/>
          <a:ln>
            <a:noFill/>
          </a:ln>
        </p:spPr>
        <p:txBody>
          <a:bodyPr lIns="41899" tIns="41899" rIns="41899" bIns="41899" anchor="ctr" anchorCtr="0">
            <a:noAutofit/>
          </a:bodyPr>
          <a:lstStyle/>
          <a:p>
            <a:pPr>
              <a:buClr>
                <a:srgbClr val="000000"/>
              </a:buClr>
              <a:buSzPct val="25000"/>
            </a:pPr>
            <a:r>
              <a:rPr lang="en-US" sz="1600" b="1" dirty="0">
                <a:solidFill>
                  <a:srgbClr val="000000"/>
                </a:solidFill>
                <a:latin typeface="+mj-lt"/>
                <a:ea typeface="Arial"/>
                <a:cs typeface="Arial"/>
                <a:sym typeface="Arial"/>
              </a:rPr>
              <a:t>Acknowledgement</a:t>
            </a:r>
            <a:r>
              <a:rPr lang="en-US" sz="1600" dirty="0">
                <a:solidFill>
                  <a:srgbClr val="000000"/>
                </a:solidFill>
                <a:latin typeface="+mj-lt"/>
                <a:ea typeface="Arial"/>
                <a:cs typeface="Arial"/>
                <a:sym typeface="Arial"/>
              </a:rPr>
              <a:t>: </a:t>
            </a:r>
            <a:r>
              <a:rPr lang="en-US" sz="1600" b="1" dirty="0">
                <a:solidFill>
                  <a:srgbClr val="000000"/>
                </a:solidFill>
                <a:latin typeface="+mj-lt"/>
                <a:ea typeface="Arial"/>
                <a:cs typeface="Arial"/>
                <a:sym typeface="Arial"/>
              </a:rPr>
              <a:t>Team members at Iowa State University and EnSoft, DARPA contracts FA8750- 12-2-0126 &amp; FA8750-15-2-0080</a:t>
            </a:r>
            <a:endParaRPr lang="en-US" sz="1600" dirty="0">
              <a:solidFill>
                <a:srgbClr val="000000"/>
              </a:solidFill>
              <a:latin typeface="+mj-lt"/>
              <a:ea typeface="Arial"/>
              <a:cs typeface="Arial"/>
              <a:sym typeface="Arial"/>
            </a:endParaRPr>
          </a:p>
        </p:txBody>
      </p:sp>
      <p:sp>
        <p:nvSpPr>
          <p:cNvPr id="205" name="Shape 205"/>
          <p:cNvSpPr txBox="1"/>
          <p:nvPr/>
        </p:nvSpPr>
        <p:spPr>
          <a:xfrm>
            <a:off x="516795" y="3642955"/>
            <a:ext cx="11499799" cy="2009700"/>
          </a:xfrm>
          <a:prstGeom prst="rect">
            <a:avLst/>
          </a:prstGeom>
          <a:noFill/>
          <a:ln>
            <a:noFill/>
          </a:ln>
        </p:spPr>
        <p:txBody>
          <a:bodyPr lIns="41899" tIns="41899" rIns="41899" bIns="41899" anchor="ctr" anchorCtr="0">
            <a:noAutofit/>
          </a:bodyPr>
          <a:lstStyle/>
          <a:p>
            <a:pPr>
              <a:buClr>
                <a:srgbClr val="000000"/>
              </a:buClr>
              <a:buSzPct val="25000"/>
            </a:pPr>
            <a:endParaRPr lang="en-US" sz="2400" dirty="0">
              <a:solidFill>
                <a:srgbClr val="000000"/>
              </a:solidFill>
              <a:latin typeface="+mj-lt"/>
              <a:ea typeface="Arial"/>
              <a:cs typeface="Arial"/>
              <a:sym typeface="Arial"/>
            </a:endParaRPr>
          </a:p>
          <a:p>
            <a:pPr>
              <a:buClr>
                <a:srgbClr val="000000"/>
              </a:buClr>
              <a:buSzPct val="25000"/>
            </a:pPr>
            <a:r>
              <a:rPr lang="en-US" sz="2400" dirty="0">
                <a:solidFill>
                  <a:srgbClr val="000000"/>
                </a:solidFill>
                <a:latin typeface="+mj-lt"/>
                <a:ea typeface="Arial"/>
                <a:cs typeface="Arial"/>
                <a:sym typeface="Arial"/>
              </a:rPr>
              <a:t>Suresh (Suraj) C. Kothari</a:t>
            </a:r>
          </a:p>
          <a:p>
            <a:pPr>
              <a:buClr>
                <a:srgbClr val="000000"/>
              </a:buClr>
              <a:buSzPct val="25000"/>
            </a:pPr>
            <a:r>
              <a:rPr lang="en-US" sz="2400" dirty="0">
                <a:solidFill>
                  <a:srgbClr val="000000"/>
                </a:solidFill>
                <a:latin typeface="+mj-lt"/>
                <a:ea typeface="Arial"/>
                <a:cs typeface="Arial"/>
                <a:sym typeface="Arial"/>
              </a:rPr>
              <a:t>Professor, Department of Electrical and Computer Engineering </a:t>
            </a:r>
          </a:p>
          <a:p>
            <a:pPr>
              <a:buClr>
                <a:srgbClr val="000000"/>
              </a:buClr>
              <a:buSzPct val="25000"/>
            </a:pPr>
            <a:r>
              <a:rPr lang="en-US" sz="2400" dirty="0">
                <a:solidFill>
                  <a:srgbClr val="000000"/>
                </a:solidFill>
                <a:latin typeface="+mj-lt"/>
                <a:ea typeface="Arial"/>
                <a:cs typeface="Arial"/>
                <a:sym typeface="Arial"/>
              </a:rPr>
              <a:t>President &amp; Founder EnSoft Corp. </a:t>
            </a:r>
          </a:p>
          <a:p>
            <a:pPr>
              <a:buClr>
                <a:srgbClr val="000000"/>
              </a:buClr>
              <a:buSzPct val="25000"/>
            </a:pPr>
            <a:r>
              <a:rPr lang="en-US" sz="2400" dirty="0">
                <a:solidFill>
                  <a:srgbClr val="000000"/>
                </a:solidFill>
                <a:latin typeface="+mj-lt"/>
                <a:ea typeface="Arial"/>
                <a:cs typeface="Arial"/>
                <a:sym typeface="Arial"/>
                <a:hlinkClick r:id="rId5"/>
              </a:rPr>
              <a:t>https://www.linkedin.com/in/surajkothari</a:t>
            </a:r>
            <a:r>
              <a:rPr lang="en-US" sz="2400" dirty="0">
                <a:solidFill>
                  <a:srgbClr val="000000"/>
                </a:solidFill>
                <a:latin typeface="+mj-lt"/>
                <a:ea typeface="Arial"/>
                <a:cs typeface="Arial"/>
                <a:sym typeface="Arial"/>
              </a:rPr>
              <a:t> </a:t>
            </a:r>
          </a:p>
          <a:p>
            <a:pPr>
              <a:buClr>
                <a:srgbClr val="000000"/>
              </a:buClr>
              <a:buSzPct val="25000"/>
            </a:pPr>
            <a:endParaRPr lang="en-US" b="1" dirty="0">
              <a:solidFill>
                <a:srgbClr val="000000"/>
              </a:solidFill>
              <a:latin typeface="Arial"/>
              <a:ea typeface="Arial"/>
              <a:cs typeface="Arial"/>
              <a:sym typeface="Arial"/>
            </a:endParaRPr>
          </a:p>
        </p:txBody>
      </p:sp>
      <p:sp>
        <p:nvSpPr>
          <p:cNvPr id="9" name="Shape 199"/>
          <p:cNvSpPr txBox="1"/>
          <p:nvPr/>
        </p:nvSpPr>
        <p:spPr>
          <a:xfrm>
            <a:off x="370273" y="1826893"/>
            <a:ext cx="11561154" cy="1481324"/>
          </a:xfrm>
          <a:prstGeom prst="rect">
            <a:avLst/>
          </a:prstGeom>
          <a:noFill/>
          <a:ln>
            <a:noFill/>
          </a:ln>
        </p:spPr>
        <p:txBody>
          <a:bodyPr lIns="41899" tIns="41899" rIns="41899" bIns="41899" anchor="b" anchorCtr="0">
            <a:noAutofit/>
          </a:bodyPr>
          <a:lstStyle/>
          <a:p>
            <a:pPr algn="ctr">
              <a:buClr>
                <a:srgbClr val="CE1126"/>
              </a:buClr>
              <a:buSzPct val="25000"/>
            </a:pPr>
            <a:r>
              <a:rPr lang="en-US" sz="3600" dirty="0">
                <a:ea typeface="Arial"/>
                <a:cs typeface="Arial"/>
                <a:sym typeface="Arial"/>
              </a:rPr>
              <a:t>Why this course? </a:t>
            </a:r>
          </a:p>
        </p:txBody>
      </p:sp>
      <p:pic>
        <p:nvPicPr>
          <p:cNvPr id="8" name="Shape 104">
            <a:extLst>
              <a:ext uri="{FF2B5EF4-FFF2-40B4-BE49-F238E27FC236}">
                <a16:creationId xmlns:a16="http://schemas.microsoft.com/office/drawing/2014/main" id="{032AEFD2-5FF3-FA49-8646-F4BD6E460EB5}"/>
              </a:ext>
            </a:extLst>
          </p:cNvPr>
          <p:cNvPicPr preferRelativeResize="0"/>
          <p:nvPr/>
        </p:nvPicPr>
        <p:blipFill rotWithShape="1">
          <a:blip r:embed="rId6">
            <a:alphaModFix/>
          </a:blip>
          <a:srcRect l="7501" t="9896" r="8474" b="8065"/>
          <a:stretch/>
        </p:blipFill>
        <p:spPr>
          <a:xfrm>
            <a:off x="10197126" y="76013"/>
            <a:ext cx="1819469" cy="145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2492865"/>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15A2AE-CDDA-B44F-9EF0-31F6125F8B75}"/>
              </a:ext>
            </a:extLst>
          </p:cNvPr>
          <p:cNvSpPr>
            <a:spLocks noGrp="1"/>
          </p:cNvSpPr>
          <p:nvPr>
            <p:ph type="sldNum" sz="quarter" idx="12"/>
          </p:nvPr>
        </p:nvSpPr>
        <p:spPr/>
        <p:txBody>
          <a:bodyPr/>
          <a:lstStyle/>
          <a:p>
            <a:fld id="{F1B76890-E15B-F340-9E2B-6ACE47389C81}" type="slidenum">
              <a:rPr lang="en-US" smtClean="0"/>
              <a:t>10</a:t>
            </a:fld>
            <a:endParaRPr lang="en-US"/>
          </a:p>
        </p:txBody>
      </p:sp>
      <p:sp>
        <p:nvSpPr>
          <p:cNvPr id="5" name="TextBox 4">
            <a:extLst>
              <a:ext uri="{FF2B5EF4-FFF2-40B4-BE49-F238E27FC236}">
                <a16:creationId xmlns:a16="http://schemas.microsoft.com/office/drawing/2014/main" id="{2B9C4492-0BC2-5041-AF76-7872AB7FC43C}"/>
              </a:ext>
            </a:extLst>
          </p:cNvPr>
          <p:cNvSpPr txBox="1"/>
          <p:nvPr/>
        </p:nvSpPr>
        <p:spPr>
          <a:xfrm>
            <a:off x="482273" y="545929"/>
            <a:ext cx="9878339" cy="707886"/>
          </a:xfrm>
          <a:prstGeom prst="rect">
            <a:avLst/>
          </a:prstGeom>
          <a:noFill/>
        </p:spPr>
        <p:txBody>
          <a:bodyPr wrap="square" rtlCol="0">
            <a:spAutoFit/>
          </a:bodyPr>
          <a:lstStyle/>
          <a:p>
            <a:r>
              <a:rPr lang="en-US" sz="4000" dirty="0">
                <a:latin typeface="Apple Chancery" panose="03020702040506060504" pitchFamily="66" charset="-79"/>
                <a:cs typeface="Apple Chancery" panose="03020702040506060504" pitchFamily="66" charset="-79"/>
              </a:rPr>
              <a:t>G(S) </a:t>
            </a:r>
            <a:r>
              <a:rPr lang="en-US" sz="4000" dirty="0">
                <a:latin typeface="+mj-lt"/>
                <a:cs typeface="Apple Chancery" panose="03020702040506060504" pitchFamily="66" charset="-79"/>
              </a:rPr>
              <a:t>a graph database for software S</a:t>
            </a:r>
          </a:p>
        </p:txBody>
      </p:sp>
      <p:sp>
        <p:nvSpPr>
          <p:cNvPr id="6" name="TextBox 5">
            <a:extLst>
              <a:ext uri="{FF2B5EF4-FFF2-40B4-BE49-F238E27FC236}">
                <a16:creationId xmlns:a16="http://schemas.microsoft.com/office/drawing/2014/main" id="{19C76794-2FE0-944D-B13C-DB1AF03D4C45}"/>
              </a:ext>
            </a:extLst>
          </p:cNvPr>
          <p:cNvSpPr txBox="1"/>
          <p:nvPr/>
        </p:nvSpPr>
        <p:spPr>
          <a:xfrm>
            <a:off x="351692" y="2272775"/>
            <a:ext cx="11511153" cy="1569660"/>
          </a:xfrm>
          <a:prstGeom prst="rect">
            <a:avLst/>
          </a:prstGeom>
          <a:noFill/>
        </p:spPr>
        <p:txBody>
          <a:bodyPr wrap="square" rtlCol="0">
            <a:spAutoFit/>
          </a:bodyPr>
          <a:lstStyle/>
          <a:p>
            <a:r>
              <a:rPr lang="en-US" sz="3200" dirty="0">
                <a:solidFill>
                  <a:schemeClr val="bg1">
                    <a:lumMod val="50000"/>
                  </a:schemeClr>
                </a:solidFill>
              </a:rPr>
              <a:t>Think of a huge graph database using which we can readily </a:t>
            </a:r>
            <a:r>
              <a:rPr lang="en-US" sz="3200" i="1" dirty="0"/>
              <a:t>answer all sorts of queries</a:t>
            </a:r>
            <a:r>
              <a:rPr lang="en-US" sz="3200" dirty="0">
                <a:solidFill>
                  <a:schemeClr val="bg1">
                    <a:lumMod val="50000"/>
                  </a:schemeClr>
                </a:solidFill>
              </a:rPr>
              <a:t>, and perform graph projections to understand, analyze, verify, and transform software </a:t>
            </a:r>
            <a:r>
              <a:rPr lang="en-US" sz="3200" dirty="0">
                <a:solidFill>
                  <a:schemeClr val="bg1">
                    <a:lumMod val="50000"/>
                  </a:schemeClr>
                </a:solidFill>
                <a:cs typeface="Apple Chancery" panose="03020702040506060504" pitchFamily="66" charset="-79"/>
              </a:rPr>
              <a:t>S</a:t>
            </a:r>
            <a:r>
              <a:rPr lang="en-US" sz="3200" dirty="0">
                <a:solidFill>
                  <a:schemeClr val="bg1">
                    <a:lumMod val="50000"/>
                  </a:schemeClr>
                </a:solidFill>
              </a:rPr>
              <a:t>.  </a:t>
            </a:r>
          </a:p>
        </p:txBody>
      </p:sp>
    </p:spTree>
    <p:extLst>
      <p:ext uri="{BB962C8B-B14F-4D97-AF65-F5344CB8AC3E}">
        <p14:creationId xmlns:p14="http://schemas.microsoft.com/office/powerpoint/2010/main" val="2780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5F16D-A1D5-DA4A-9CF1-D8F6CC2E0B56}"/>
              </a:ext>
            </a:extLst>
          </p:cNvPr>
          <p:cNvSpPr>
            <a:spLocks noGrp="1"/>
          </p:cNvSpPr>
          <p:nvPr>
            <p:ph type="sldNum" sz="quarter" idx="12"/>
          </p:nvPr>
        </p:nvSpPr>
        <p:spPr/>
        <p:txBody>
          <a:bodyPr/>
          <a:lstStyle/>
          <a:p>
            <a:fld id="{F1B76890-E15B-F340-9E2B-6ACE47389C81}" type="slidenum">
              <a:rPr lang="en-US" smtClean="0"/>
              <a:t>11</a:t>
            </a:fld>
            <a:endParaRPr lang="en-US"/>
          </a:p>
        </p:txBody>
      </p:sp>
      <p:sp>
        <p:nvSpPr>
          <p:cNvPr id="3" name="TextBox 2">
            <a:extLst>
              <a:ext uri="{FF2B5EF4-FFF2-40B4-BE49-F238E27FC236}">
                <a16:creationId xmlns:a16="http://schemas.microsoft.com/office/drawing/2014/main" id="{E3CDC275-6A4A-A14D-860E-691823239043}"/>
              </a:ext>
            </a:extLst>
          </p:cNvPr>
          <p:cNvSpPr txBox="1"/>
          <p:nvPr/>
        </p:nvSpPr>
        <p:spPr>
          <a:xfrm>
            <a:off x="946179" y="556055"/>
            <a:ext cx="7938329" cy="707886"/>
          </a:xfrm>
          <a:prstGeom prst="rect">
            <a:avLst/>
          </a:prstGeom>
          <a:noFill/>
        </p:spPr>
        <p:txBody>
          <a:bodyPr wrap="square" rtlCol="0">
            <a:spAutoFit/>
          </a:bodyPr>
          <a:lstStyle/>
          <a:p>
            <a:r>
              <a:rPr lang="en-US" sz="4000" dirty="0">
                <a:latin typeface="+mj-lt"/>
                <a:cs typeface="Apple Chancery" panose="03020702040506060504" pitchFamily="66" charset="-79"/>
              </a:rPr>
              <a:t>Using </a:t>
            </a:r>
            <a:r>
              <a:rPr lang="en-US" sz="4000" dirty="0">
                <a:latin typeface="Apple Chancery" panose="03020702040506060504" pitchFamily="66" charset="-79"/>
                <a:cs typeface="Apple Chancery" panose="03020702040506060504" pitchFamily="66" charset="-79"/>
              </a:rPr>
              <a:t>G(S)</a:t>
            </a:r>
            <a:r>
              <a:rPr lang="en-US" sz="4000" dirty="0">
                <a:latin typeface="+mj-lt"/>
                <a:cs typeface="Apple Chancery" panose="03020702040506060504" pitchFamily="66" charset="-79"/>
              </a:rPr>
              <a:t> to answer some queries</a:t>
            </a:r>
          </a:p>
        </p:txBody>
      </p:sp>
      <p:pic>
        <p:nvPicPr>
          <p:cNvPr id="7" name="Picture 6" descr="Table&#10;&#10;Description automatically generated">
            <a:extLst>
              <a:ext uri="{FF2B5EF4-FFF2-40B4-BE49-F238E27FC236}">
                <a16:creationId xmlns:a16="http://schemas.microsoft.com/office/drawing/2014/main" id="{ACFB118E-7828-DC4E-AEF8-D67956D4C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353" y="2163478"/>
            <a:ext cx="8202655" cy="2575425"/>
          </a:xfrm>
          <a:prstGeom prst="rect">
            <a:avLst/>
          </a:prstGeom>
        </p:spPr>
      </p:pic>
      <p:sp>
        <p:nvSpPr>
          <p:cNvPr id="8" name="TextBox 7">
            <a:extLst>
              <a:ext uri="{FF2B5EF4-FFF2-40B4-BE49-F238E27FC236}">
                <a16:creationId xmlns:a16="http://schemas.microsoft.com/office/drawing/2014/main" id="{7E150868-F15B-BA4B-9246-752D89B348D3}"/>
              </a:ext>
            </a:extLst>
          </p:cNvPr>
          <p:cNvSpPr txBox="1"/>
          <p:nvPr/>
        </p:nvSpPr>
        <p:spPr>
          <a:xfrm>
            <a:off x="1099752" y="1410226"/>
            <a:ext cx="9108550" cy="523220"/>
          </a:xfrm>
          <a:prstGeom prst="rect">
            <a:avLst/>
          </a:prstGeom>
          <a:noFill/>
        </p:spPr>
        <p:txBody>
          <a:bodyPr wrap="square" rtlCol="0">
            <a:spAutoFit/>
          </a:bodyPr>
          <a:lstStyle/>
          <a:p>
            <a:r>
              <a:rPr lang="en-US" sz="2800" i="1" dirty="0">
                <a:solidFill>
                  <a:schemeClr val="bg1">
                    <a:lumMod val="50000"/>
                  </a:schemeClr>
                </a:solidFill>
                <a:latin typeface="+mj-lt"/>
              </a:rPr>
              <a:t>Example: Counting the number of program artifacts</a:t>
            </a:r>
            <a:endParaRPr lang="en-US" sz="2800" dirty="0">
              <a:solidFill>
                <a:schemeClr val="bg1">
                  <a:lumMod val="50000"/>
                </a:schemeClr>
              </a:solidFill>
              <a:latin typeface="+mj-lt"/>
            </a:endParaRPr>
          </a:p>
        </p:txBody>
      </p:sp>
    </p:spTree>
    <p:extLst>
      <p:ext uri="{BB962C8B-B14F-4D97-AF65-F5344CB8AC3E}">
        <p14:creationId xmlns:p14="http://schemas.microsoft.com/office/powerpoint/2010/main" val="191611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F765A7-FF2F-C643-86A1-5348569C06DB}"/>
              </a:ext>
            </a:extLst>
          </p:cNvPr>
          <p:cNvSpPr>
            <a:spLocks noGrp="1"/>
          </p:cNvSpPr>
          <p:nvPr>
            <p:ph type="sldNum" sz="quarter" idx="12"/>
          </p:nvPr>
        </p:nvSpPr>
        <p:spPr/>
        <p:txBody>
          <a:bodyPr/>
          <a:lstStyle/>
          <a:p>
            <a:fld id="{F1B76890-E15B-F340-9E2B-6ACE47389C81}" type="slidenum">
              <a:rPr lang="en-US" smtClean="0"/>
              <a:t>12</a:t>
            </a:fld>
            <a:endParaRPr lang="en-US"/>
          </a:p>
        </p:txBody>
      </p:sp>
      <p:sp>
        <p:nvSpPr>
          <p:cNvPr id="3" name="TextBox 2">
            <a:extLst>
              <a:ext uri="{FF2B5EF4-FFF2-40B4-BE49-F238E27FC236}">
                <a16:creationId xmlns:a16="http://schemas.microsoft.com/office/drawing/2014/main" id="{E2EF4BC3-1B1D-854D-8D88-8C99681C3952}"/>
              </a:ext>
            </a:extLst>
          </p:cNvPr>
          <p:cNvSpPr txBox="1"/>
          <p:nvPr/>
        </p:nvSpPr>
        <p:spPr>
          <a:xfrm>
            <a:off x="847326" y="354461"/>
            <a:ext cx="5868267" cy="707886"/>
          </a:xfrm>
          <a:prstGeom prst="rect">
            <a:avLst/>
          </a:prstGeom>
          <a:noFill/>
        </p:spPr>
        <p:txBody>
          <a:bodyPr wrap="square" rtlCol="0">
            <a:spAutoFit/>
          </a:bodyPr>
          <a:lstStyle/>
          <a:p>
            <a:r>
              <a:rPr lang="en-US" sz="4000" dirty="0">
                <a:latin typeface="+mj-lt"/>
                <a:cs typeface="Apple Chancery" panose="03020702040506060504" pitchFamily="66" charset="-79"/>
              </a:rPr>
              <a:t>Projections of </a:t>
            </a:r>
            <a:r>
              <a:rPr lang="en-US" sz="4000" dirty="0">
                <a:latin typeface="Apple Chancery" panose="03020702040506060504" pitchFamily="66" charset="-79"/>
                <a:cs typeface="Apple Chancery" panose="03020702040506060504" pitchFamily="66" charset="-79"/>
              </a:rPr>
              <a:t>G(S)</a:t>
            </a:r>
          </a:p>
        </p:txBody>
      </p:sp>
      <p:sp>
        <p:nvSpPr>
          <p:cNvPr id="4" name="TextBox 3">
            <a:extLst>
              <a:ext uri="{FF2B5EF4-FFF2-40B4-BE49-F238E27FC236}">
                <a16:creationId xmlns:a16="http://schemas.microsoft.com/office/drawing/2014/main" id="{411F1A7B-4709-1B4C-8A09-F747D7EA90D8}"/>
              </a:ext>
            </a:extLst>
          </p:cNvPr>
          <p:cNvSpPr txBox="1"/>
          <p:nvPr/>
        </p:nvSpPr>
        <p:spPr>
          <a:xfrm>
            <a:off x="1099753" y="1410226"/>
            <a:ext cx="4996248" cy="523220"/>
          </a:xfrm>
          <a:prstGeom prst="rect">
            <a:avLst/>
          </a:prstGeom>
          <a:noFill/>
        </p:spPr>
        <p:txBody>
          <a:bodyPr wrap="square" rtlCol="0">
            <a:spAutoFit/>
          </a:bodyPr>
          <a:lstStyle/>
          <a:p>
            <a:r>
              <a:rPr lang="en-US" sz="2800" i="1" dirty="0">
                <a:solidFill>
                  <a:schemeClr val="bg1">
                    <a:lumMod val="50000"/>
                  </a:schemeClr>
                </a:solidFill>
                <a:latin typeface="+mj-lt"/>
              </a:rPr>
              <a:t>Projection = Aspect of software</a:t>
            </a:r>
            <a:endParaRPr lang="en-US" sz="2800" dirty="0">
              <a:solidFill>
                <a:schemeClr val="bg1">
                  <a:lumMod val="50000"/>
                </a:schemeClr>
              </a:solidFill>
              <a:latin typeface="+mj-lt"/>
            </a:endParaRPr>
          </a:p>
        </p:txBody>
      </p:sp>
      <p:sp>
        <p:nvSpPr>
          <p:cNvPr id="5" name="TextBox 4">
            <a:extLst>
              <a:ext uri="{FF2B5EF4-FFF2-40B4-BE49-F238E27FC236}">
                <a16:creationId xmlns:a16="http://schemas.microsoft.com/office/drawing/2014/main" id="{9AA8799C-29EE-014C-B8EA-2389E99B03E2}"/>
              </a:ext>
            </a:extLst>
          </p:cNvPr>
          <p:cNvSpPr txBox="1"/>
          <p:nvPr/>
        </p:nvSpPr>
        <p:spPr>
          <a:xfrm>
            <a:off x="4769708" y="2038864"/>
            <a:ext cx="1680519" cy="646331"/>
          </a:xfrm>
          <a:prstGeom prst="rect">
            <a:avLst/>
          </a:prstGeom>
          <a:noFill/>
        </p:spPr>
        <p:txBody>
          <a:bodyPr wrap="square" rtlCol="0">
            <a:spAutoFit/>
          </a:bodyPr>
          <a:lstStyle/>
          <a:p>
            <a:pPr algn="ctr"/>
            <a:r>
              <a:rPr lang="en-US" sz="3600" dirty="0">
                <a:latin typeface="Apple Chancery" panose="03020702040506060504" pitchFamily="66" charset="-79"/>
                <a:cs typeface="Apple Chancery" panose="03020702040506060504" pitchFamily="66" charset="-79"/>
              </a:rPr>
              <a:t>G(S)</a:t>
            </a:r>
          </a:p>
        </p:txBody>
      </p:sp>
      <p:cxnSp>
        <p:nvCxnSpPr>
          <p:cNvPr id="7" name="Straight Arrow Connector 6">
            <a:extLst>
              <a:ext uri="{FF2B5EF4-FFF2-40B4-BE49-F238E27FC236}">
                <a16:creationId xmlns:a16="http://schemas.microsoft.com/office/drawing/2014/main" id="{C571FD85-DF21-7B4A-9D26-15ABC7CDC1F5}"/>
              </a:ext>
            </a:extLst>
          </p:cNvPr>
          <p:cNvCxnSpPr>
            <a:stCxn id="5" idx="2"/>
          </p:cNvCxnSpPr>
          <p:nvPr/>
        </p:nvCxnSpPr>
        <p:spPr>
          <a:xfrm>
            <a:off x="5609968" y="2685195"/>
            <a:ext cx="0" cy="5646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5004C7-127C-1F4B-86E9-8AC1C7F77B94}"/>
              </a:ext>
            </a:extLst>
          </p:cNvPr>
          <p:cNvSpPr txBox="1"/>
          <p:nvPr/>
        </p:nvSpPr>
        <p:spPr>
          <a:xfrm>
            <a:off x="4871651" y="3334027"/>
            <a:ext cx="1476631" cy="646331"/>
          </a:xfrm>
          <a:prstGeom prst="rect">
            <a:avLst/>
          </a:prstGeom>
          <a:noFill/>
        </p:spPr>
        <p:txBody>
          <a:bodyPr wrap="square" rtlCol="0">
            <a:spAutoFit/>
          </a:bodyPr>
          <a:lstStyle/>
          <a:p>
            <a:pPr algn="ctr"/>
            <a:r>
              <a:rPr lang="en-US" sz="3600" dirty="0">
                <a:solidFill>
                  <a:srgbClr val="002060"/>
                </a:solidFill>
                <a:latin typeface="Apple Chancery" panose="03020702040506060504" pitchFamily="66" charset="-79"/>
                <a:cs typeface="Apple Chancery" panose="03020702040506060504" pitchFamily="66" charset="-79"/>
              </a:rPr>
              <a:t>G</a:t>
            </a:r>
            <a:r>
              <a:rPr lang="en-US" sz="3600" baseline="-25000" dirty="0">
                <a:solidFill>
                  <a:srgbClr val="002060"/>
                </a:solidFill>
                <a:latin typeface="Apple Chancery" panose="03020702040506060504" pitchFamily="66" charset="-79"/>
                <a:cs typeface="Apple Chancery" panose="03020702040506060504" pitchFamily="66" charset="-79"/>
              </a:rPr>
              <a:t>C</a:t>
            </a:r>
            <a:r>
              <a:rPr lang="en-US" sz="3600" dirty="0">
                <a:solidFill>
                  <a:srgbClr val="002060"/>
                </a:solidFill>
                <a:latin typeface="Apple Chancery" panose="03020702040506060504" pitchFamily="66" charset="-79"/>
                <a:cs typeface="Apple Chancery" panose="03020702040506060504" pitchFamily="66" charset="-79"/>
              </a:rPr>
              <a:t>(S)</a:t>
            </a:r>
            <a:endParaRPr lang="en-US" sz="3600" dirty="0">
              <a:latin typeface="Apple Chancery" panose="03020702040506060504" pitchFamily="66" charset="-79"/>
              <a:cs typeface="Apple Chancery" panose="03020702040506060504" pitchFamily="66" charset="-79"/>
            </a:endParaRPr>
          </a:p>
        </p:txBody>
      </p:sp>
      <p:sp>
        <p:nvSpPr>
          <p:cNvPr id="9" name="TextBox 8">
            <a:extLst>
              <a:ext uri="{FF2B5EF4-FFF2-40B4-BE49-F238E27FC236}">
                <a16:creationId xmlns:a16="http://schemas.microsoft.com/office/drawing/2014/main" id="{A6ED8C6E-E64D-3D4C-A7D4-BF58D7422C79}"/>
              </a:ext>
            </a:extLst>
          </p:cNvPr>
          <p:cNvSpPr txBox="1"/>
          <p:nvPr/>
        </p:nvSpPr>
        <p:spPr>
          <a:xfrm>
            <a:off x="4436077" y="2787931"/>
            <a:ext cx="1272744" cy="369332"/>
          </a:xfrm>
          <a:prstGeom prst="rect">
            <a:avLst/>
          </a:prstGeom>
          <a:noFill/>
        </p:spPr>
        <p:txBody>
          <a:bodyPr wrap="square" rtlCol="0">
            <a:spAutoFit/>
          </a:bodyPr>
          <a:lstStyle/>
          <a:p>
            <a:r>
              <a:rPr lang="en-US" i="1" dirty="0">
                <a:solidFill>
                  <a:schemeClr val="bg1">
                    <a:lumMod val="50000"/>
                  </a:schemeClr>
                </a:solidFill>
              </a:rPr>
              <a:t>projection</a:t>
            </a:r>
          </a:p>
        </p:txBody>
      </p:sp>
      <p:sp>
        <p:nvSpPr>
          <p:cNvPr id="10" name="TextBox 9">
            <a:extLst>
              <a:ext uri="{FF2B5EF4-FFF2-40B4-BE49-F238E27FC236}">
                <a16:creationId xmlns:a16="http://schemas.microsoft.com/office/drawing/2014/main" id="{7A80E82E-9EE0-3049-867A-FEE6D81FFA6A}"/>
              </a:ext>
            </a:extLst>
          </p:cNvPr>
          <p:cNvSpPr txBox="1"/>
          <p:nvPr/>
        </p:nvSpPr>
        <p:spPr>
          <a:xfrm>
            <a:off x="6246338" y="3300248"/>
            <a:ext cx="3297495" cy="646331"/>
          </a:xfrm>
          <a:prstGeom prst="rect">
            <a:avLst/>
          </a:prstGeom>
          <a:noFill/>
        </p:spPr>
        <p:txBody>
          <a:bodyPr wrap="square" rtlCol="0">
            <a:spAutoFit/>
          </a:bodyPr>
          <a:lstStyle/>
          <a:p>
            <a:pPr algn="ctr"/>
            <a:r>
              <a:rPr lang="en-US" sz="3600" i="1" dirty="0">
                <a:solidFill>
                  <a:schemeClr val="bg1">
                    <a:lumMod val="50000"/>
                  </a:schemeClr>
                </a:solidFill>
                <a:latin typeface="+mj-lt"/>
              </a:rPr>
              <a:t>Control Aspect</a:t>
            </a:r>
          </a:p>
        </p:txBody>
      </p:sp>
      <p:sp>
        <p:nvSpPr>
          <p:cNvPr id="11" name="TextBox 10">
            <a:extLst>
              <a:ext uri="{FF2B5EF4-FFF2-40B4-BE49-F238E27FC236}">
                <a16:creationId xmlns:a16="http://schemas.microsoft.com/office/drawing/2014/main" id="{94401B94-ED59-AA47-9F7F-0693F00142BF}"/>
              </a:ext>
            </a:extLst>
          </p:cNvPr>
          <p:cNvSpPr txBox="1"/>
          <p:nvPr/>
        </p:nvSpPr>
        <p:spPr>
          <a:xfrm>
            <a:off x="1081215" y="4477286"/>
            <a:ext cx="10330247" cy="584775"/>
          </a:xfrm>
          <a:prstGeom prst="rect">
            <a:avLst/>
          </a:prstGeom>
          <a:noFill/>
        </p:spPr>
        <p:txBody>
          <a:bodyPr wrap="square" rtlCol="0">
            <a:spAutoFit/>
          </a:bodyPr>
          <a:lstStyle/>
          <a:p>
            <a:r>
              <a:rPr lang="en-US" sz="3200" i="1" dirty="0"/>
              <a:t>Control is the most fundamental aspect of software </a:t>
            </a:r>
            <a:r>
              <a:rPr lang="en-US" sz="3200" dirty="0"/>
              <a:t>– Why?</a:t>
            </a:r>
          </a:p>
        </p:txBody>
      </p:sp>
      <p:sp>
        <p:nvSpPr>
          <p:cNvPr id="12" name="TextBox 11">
            <a:extLst>
              <a:ext uri="{FF2B5EF4-FFF2-40B4-BE49-F238E27FC236}">
                <a16:creationId xmlns:a16="http://schemas.microsoft.com/office/drawing/2014/main" id="{E644DF75-33A8-8A4E-A50C-E3E6CA6570AF}"/>
              </a:ext>
            </a:extLst>
          </p:cNvPr>
          <p:cNvSpPr txBox="1"/>
          <p:nvPr/>
        </p:nvSpPr>
        <p:spPr>
          <a:xfrm>
            <a:off x="1747048" y="5062061"/>
            <a:ext cx="1273215" cy="369332"/>
          </a:xfrm>
          <a:prstGeom prst="rect">
            <a:avLst/>
          </a:prstGeom>
          <a:noFill/>
        </p:spPr>
        <p:txBody>
          <a:bodyPr wrap="square" rtlCol="0">
            <a:spAutoFit/>
          </a:bodyPr>
          <a:lstStyle/>
          <a:p>
            <a:r>
              <a:rPr lang="en-US" dirty="0"/>
              <a:t>Concept 2</a:t>
            </a:r>
          </a:p>
        </p:txBody>
      </p:sp>
    </p:spTree>
    <p:extLst>
      <p:ext uri="{BB962C8B-B14F-4D97-AF65-F5344CB8AC3E}">
        <p14:creationId xmlns:p14="http://schemas.microsoft.com/office/powerpoint/2010/main" val="278501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5F16D-A1D5-DA4A-9CF1-D8F6CC2E0B56}"/>
              </a:ext>
            </a:extLst>
          </p:cNvPr>
          <p:cNvSpPr>
            <a:spLocks noGrp="1"/>
          </p:cNvSpPr>
          <p:nvPr>
            <p:ph type="sldNum" sz="quarter" idx="12"/>
          </p:nvPr>
        </p:nvSpPr>
        <p:spPr/>
        <p:txBody>
          <a:bodyPr/>
          <a:lstStyle/>
          <a:p>
            <a:fld id="{F1B76890-E15B-F340-9E2B-6ACE47389C81}" type="slidenum">
              <a:rPr lang="en-US" smtClean="0"/>
              <a:t>13</a:t>
            </a:fld>
            <a:endParaRPr lang="en-US"/>
          </a:p>
        </p:txBody>
      </p:sp>
      <p:graphicFrame>
        <p:nvGraphicFramePr>
          <p:cNvPr id="5" name="Table 5">
            <a:extLst>
              <a:ext uri="{FF2B5EF4-FFF2-40B4-BE49-F238E27FC236}">
                <a16:creationId xmlns:a16="http://schemas.microsoft.com/office/drawing/2014/main" id="{98E57404-E58D-8A42-9596-B0D00E70E44B}"/>
              </a:ext>
            </a:extLst>
          </p:cNvPr>
          <p:cNvGraphicFramePr>
            <a:graphicFrameLocks noGrp="1"/>
          </p:cNvGraphicFramePr>
          <p:nvPr/>
        </p:nvGraphicFramePr>
        <p:xfrm>
          <a:off x="1002038" y="2031810"/>
          <a:ext cx="10777925" cy="3484570"/>
        </p:xfrm>
        <a:graphic>
          <a:graphicData uri="http://schemas.openxmlformats.org/drawingml/2006/table">
            <a:tbl>
              <a:tblPr firstRow="1" bandRow="1">
                <a:tableStyleId>{5C22544A-7EE6-4342-B048-85BDC9FD1C3A}</a:tableStyleId>
              </a:tblPr>
              <a:tblGrid>
                <a:gridCol w="2155585">
                  <a:extLst>
                    <a:ext uri="{9D8B030D-6E8A-4147-A177-3AD203B41FA5}">
                      <a16:colId xmlns:a16="http://schemas.microsoft.com/office/drawing/2014/main" val="21926891"/>
                    </a:ext>
                  </a:extLst>
                </a:gridCol>
                <a:gridCol w="2155585">
                  <a:extLst>
                    <a:ext uri="{9D8B030D-6E8A-4147-A177-3AD203B41FA5}">
                      <a16:colId xmlns:a16="http://schemas.microsoft.com/office/drawing/2014/main" val="1789285634"/>
                    </a:ext>
                  </a:extLst>
                </a:gridCol>
                <a:gridCol w="2155585">
                  <a:extLst>
                    <a:ext uri="{9D8B030D-6E8A-4147-A177-3AD203B41FA5}">
                      <a16:colId xmlns:a16="http://schemas.microsoft.com/office/drawing/2014/main" val="1142179333"/>
                    </a:ext>
                  </a:extLst>
                </a:gridCol>
                <a:gridCol w="2155585">
                  <a:extLst>
                    <a:ext uri="{9D8B030D-6E8A-4147-A177-3AD203B41FA5}">
                      <a16:colId xmlns:a16="http://schemas.microsoft.com/office/drawing/2014/main" val="4203542139"/>
                    </a:ext>
                  </a:extLst>
                </a:gridCol>
                <a:gridCol w="2155585">
                  <a:extLst>
                    <a:ext uri="{9D8B030D-6E8A-4147-A177-3AD203B41FA5}">
                      <a16:colId xmlns:a16="http://schemas.microsoft.com/office/drawing/2014/main" val="1299463002"/>
                    </a:ext>
                  </a:extLst>
                </a:gridCol>
              </a:tblGrid>
              <a:tr h="980035">
                <a:tc>
                  <a:txBody>
                    <a:bodyPr/>
                    <a:lstStyle/>
                    <a:p>
                      <a:r>
                        <a:rPr lang="en-US" sz="2400" dirty="0"/>
                        <a:t>Software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Nodes in </a:t>
                      </a:r>
                      <a:r>
                        <a:rPr lang="en-US" sz="2400" dirty="0">
                          <a:latin typeface="Apple Chancery" panose="03020702040506060504" pitchFamily="66" charset="-79"/>
                          <a:cs typeface="Apple Chancery" panose="03020702040506060504" pitchFamily="66" charset="-79"/>
                        </a:rPr>
                        <a:t>G(S)</a:t>
                      </a:r>
                    </a:p>
                  </a:txBody>
                  <a:tcPr/>
                </a:tc>
                <a:tc>
                  <a:txBody>
                    <a:bodyPr/>
                    <a:lstStyle/>
                    <a:p>
                      <a:r>
                        <a:rPr lang="en-US" sz="2400" dirty="0"/>
                        <a:t>Control Nodes</a:t>
                      </a:r>
                      <a:endParaRPr lang="en-US" sz="2400" dirty="0">
                        <a:latin typeface="Apple Chancery" panose="03020702040506060504" pitchFamily="66" charset="-79"/>
                        <a:cs typeface="Apple Chancery" panose="03020702040506060504" pitchFamily="66" charset="-79"/>
                      </a:endParaRPr>
                    </a:p>
                  </a:txBody>
                  <a:tcPr/>
                </a:tc>
                <a:tc>
                  <a:txBody>
                    <a:bodyPr/>
                    <a:lstStyle/>
                    <a:p>
                      <a:r>
                        <a:rPr lang="en-US" sz="2400" dirty="0"/>
                        <a:t>Edges in </a:t>
                      </a:r>
                      <a:r>
                        <a:rPr lang="en-US" sz="2400" dirty="0">
                          <a:latin typeface="Apple Chancery" panose="03020702040506060504" pitchFamily="66" charset="-79"/>
                          <a:cs typeface="Apple Chancery" panose="03020702040506060504" pitchFamily="66" charset="-79"/>
                        </a:rPr>
                        <a:t>G(S)</a:t>
                      </a:r>
                    </a:p>
                  </a:txBody>
                  <a:tcPr/>
                </a:tc>
                <a:tc>
                  <a:txBody>
                    <a:bodyPr/>
                    <a:lstStyle/>
                    <a:p>
                      <a:r>
                        <a:rPr lang="en-US" sz="2400" dirty="0">
                          <a:latin typeface="+mn-lt"/>
                          <a:cs typeface="Apple Chancery" panose="03020702040506060504" pitchFamily="66" charset="-79"/>
                        </a:rPr>
                        <a:t>Control Edges</a:t>
                      </a:r>
                    </a:p>
                  </a:txBody>
                  <a:tcPr/>
                </a:tc>
                <a:extLst>
                  <a:ext uri="{0D108BD9-81ED-4DB2-BD59-A6C34878D82A}">
                    <a16:rowId xmlns:a16="http://schemas.microsoft.com/office/drawing/2014/main" val="3014460550"/>
                  </a:ext>
                </a:extLst>
              </a:tr>
              <a:tr h="544465">
                <a:tc>
                  <a:txBody>
                    <a:bodyPr/>
                    <a:lstStyle/>
                    <a:p>
                      <a:r>
                        <a:rPr lang="en-US" sz="2400" dirty="0"/>
                        <a:t>XINU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28778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4197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85,729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4417</a:t>
                      </a:r>
                    </a:p>
                  </a:txBody>
                  <a:tcPr/>
                </a:tc>
                <a:extLst>
                  <a:ext uri="{0D108BD9-81ED-4DB2-BD59-A6C34878D82A}">
                    <a16:rowId xmlns:a16="http://schemas.microsoft.com/office/drawing/2014/main" val="2956518474"/>
                  </a:ext>
                </a:extLst>
              </a:tr>
              <a:tr h="9800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Linux 5.12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26,209,786</a:t>
                      </a:r>
                    </a:p>
                  </a:txBody>
                  <a:tcPr/>
                </a:tc>
                <a:tc>
                  <a:txBody>
                    <a:bodyPr/>
                    <a:lstStyle/>
                    <a:p>
                      <a:r>
                        <a:rPr lang="en-US" sz="2400" dirty="0"/>
                        <a:t>1,572,183</a:t>
                      </a:r>
                    </a:p>
                  </a:txBody>
                  <a:tcPr/>
                </a:tc>
                <a:tc>
                  <a:txBody>
                    <a:bodyPr/>
                    <a:lstStyle/>
                    <a:p>
                      <a:r>
                        <a:rPr lang="en-US" sz="2400" dirty="0"/>
                        <a:t>77,262,695</a:t>
                      </a:r>
                    </a:p>
                  </a:txBody>
                  <a:tcPr/>
                </a:tc>
                <a:tc>
                  <a:txBody>
                    <a:bodyPr/>
                    <a:lstStyle/>
                    <a:p>
                      <a:r>
                        <a:rPr lang="en-US" sz="2400" dirty="0"/>
                        <a:t>1,598,952</a:t>
                      </a:r>
                    </a:p>
                  </a:txBody>
                  <a:tcPr/>
                </a:tc>
                <a:extLst>
                  <a:ext uri="{0D108BD9-81ED-4DB2-BD59-A6C34878D82A}">
                    <a16:rowId xmlns:a16="http://schemas.microsoft.com/office/drawing/2014/main" val="88956296"/>
                  </a:ext>
                </a:extLst>
              </a:tr>
              <a:tr h="9800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Apache POI (Java)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1,382,194</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203,995</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1,445,765</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178,020</a:t>
                      </a:r>
                    </a:p>
                    <a:p>
                      <a:endParaRPr lang="en-US" sz="2400" dirty="0"/>
                    </a:p>
                  </a:txBody>
                  <a:tcPr/>
                </a:tc>
                <a:extLst>
                  <a:ext uri="{0D108BD9-81ED-4DB2-BD59-A6C34878D82A}">
                    <a16:rowId xmlns:a16="http://schemas.microsoft.com/office/drawing/2014/main" val="715579168"/>
                  </a:ext>
                </a:extLst>
              </a:tr>
            </a:tbl>
          </a:graphicData>
        </a:graphic>
      </p:graphicFrame>
      <p:sp>
        <p:nvSpPr>
          <p:cNvPr id="3" name="TextBox 2">
            <a:extLst>
              <a:ext uri="{FF2B5EF4-FFF2-40B4-BE49-F238E27FC236}">
                <a16:creationId xmlns:a16="http://schemas.microsoft.com/office/drawing/2014/main" id="{D91A39FC-15FD-EE4C-9098-48C0907C4A72}"/>
              </a:ext>
            </a:extLst>
          </p:cNvPr>
          <p:cNvSpPr txBox="1"/>
          <p:nvPr/>
        </p:nvSpPr>
        <p:spPr>
          <a:xfrm>
            <a:off x="869430" y="470803"/>
            <a:ext cx="5521570" cy="707886"/>
          </a:xfrm>
          <a:prstGeom prst="rect">
            <a:avLst/>
          </a:prstGeom>
          <a:noFill/>
        </p:spPr>
        <p:txBody>
          <a:bodyPr wrap="square" rtlCol="0">
            <a:spAutoFit/>
          </a:bodyPr>
          <a:lstStyle/>
          <a:p>
            <a:r>
              <a:rPr lang="en-US" sz="4000" dirty="0">
                <a:latin typeface="Apple Chancery" panose="03020702040506060504" pitchFamily="66" charset="-79"/>
                <a:cs typeface="Apple Chancery" panose="03020702040506060504" pitchFamily="66" charset="-79"/>
              </a:rPr>
              <a:t>G</a:t>
            </a:r>
            <a:r>
              <a:rPr lang="en-US" sz="4000" baseline="-25000" dirty="0">
                <a:latin typeface="Apple Chancery" panose="03020702040506060504" pitchFamily="66" charset="-79"/>
                <a:cs typeface="Apple Chancery" panose="03020702040506060504" pitchFamily="66" charset="-79"/>
              </a:rPr>
              <a:t>C</a:t>
            </a:r>
            <a:r>
              <a:rPr lang="en-US" sz="4000" dirty="0">
                <a:latin typeface="Apple Chancery" panose="03020702040506060504" pitchFamily="66" charset="-79"/>
                <a:cs typeface="Apple Chancery" panose="03020702040506060504" pitchFamily="66" charset="-79"/>
              </a:rPr>
              <a:t>(S)</a:t>
            </a:r>
            <a:r>
              <a:rPr lang="en-US" sz="4000" dirty="0">
                <a:latin typeface="+mj-lt"/>
                <a:cs typeface="Apple Chancery" panose="03020702040506060504" pitchFamily="66" charset="-79"/>
              </a:rPr>
              <a:t>: Control Aspect of </a:t>
            </a:r>
            <a:r>
              <a:rPr lang="en-US" sz="4000" dirty="0">
                <a:latin typeface="Apple Chancery" panose="03020702040506060504" pitchFamily="66" charset="-79"/>
                <a:cs typeface="Apple Chancery" panose="03020702040506060504" pitchFamily="66" charset="-79"/>
              </a:rPr>
              <a:t>S</a:t>
            </a:r>
          </a:p>
        </p:txBody>
      </p:sp>
    </p:spTree>
    <p:extLst>
      <p:ext uri="{BB962C8B-B14F-4D97-AF65-F5344CB8AC3E}">
        <p14:creationId xmlns:p14="http://schemas.microsoft.com/office/powerpoint/2010/main" val="56301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AFC4DA-9B7A-D84A-8A01-BC3EC30435DC}"/>
              </a:ext>
            </a:extLst>
          </p:cNvPr>
          <p:cNvSpPr>
            <a:spLocks noGrp="1"/>
          </p:cNvSpPr>
          <p:nvPr>
            <p:ph type="sldNum" sz="quarter" idx="12"/>
          </p:nvPr>
        </p:nvSpPr>
        <p:spPr/>
        <p:txBody>
          <a:bodyPr/>
          <a:lstStyle/>
          <a:p>
            <a:fld id="{F1B76890-E15B-F340-9E2B-6ACE47389C81}" type="slidenum">
              <a:rPr lang="en-US" smtClean="0"/>
              <a:t>14</a:t>
            </a:fld>
            <a:endParaRPr lang="en-US"/>
          </a:p>
        </p:txBody>
      </p:sp>
      <p:sp>
        <p:nvSpPr>
          <p:cNvPr id="3" name="TextBox 2">
            <a:extLst>
              <a:ext uri="{FF2B5EF4-FFF2-40B4-BE49-F238E27FC236}">
                <a16:creationId xmlns:a16="http://schemas.microsoft.com/office/drawing/2014/main" id="{D0494BDB-AB49-3D45-A988-0600E98CB17E}"/>
              </a:ext>
            </a:extLst>
          </p:cNvPr>
          <p:cNvSpPr txBox="1"/>
          <p:nvPr/>
        </p:nvSpPr>
        <p:spPr>
          <a:xfrm>
            <a:off x="2477559" y="2205946"/>
            <a:ext cx="6970928" cy="1877437"/>
          </a:xfrm>
          <a:prstGeom prst="rect">
            <a:avLst/>
          </a:prstGeom>
          <a:noFill/>
        </p:spPr>
        <p:txBody>
          <a:bodyPr wrap="square" rtlCol="0">
            <a:spAutoFit/>
          </a:bodyPr>
          <a:lstStyle>
            <a:defPPr>
              <a:defRPr lang="en-US"/>
            </a:defPPr>
            <a:lvl1pPr>
              <a:defRPr sz="3200"/>
            </a:lvl1pPr>
          </a:lstStyle>
          <a:p>
            <a:r>
              <a:rPr lang="en-US" sz="2400" dirty="0">
                <a:solidFill>
                  <a:srgbClr val="002060"/>
                </a:solidFill>
              </a:rPr>
              <a:t>Software </a:t>
            </a:r>
            <a:r>
              <a:rPr lang="en-US" sz="2400" dirty="0">
                <a:solidFill>
                  <a:srgbClr val="002060"/>
                </a:solidFill>
                <a:latin typeface="Apple Chancery" panose="03020702040506060504" pitchFamily="66" charset="-79"/>
                <a:cs typeface="Apple Chancery" panose="03020702040506060504" pitchFamily="66" charset="-79"/>
              </a:rPr>
              <a:t>S</a:t>
            </a:r>
            <a:r>
              <a:rPr lang="en-US" sz="2400" dirty="0"/>
              <a:t> is a triple:</a:t>
            </a:r>
          </a:p>
          <a:p>
            <a:pPr lvl="1"/>
            <a:r>
              <a:rPr lang="en-US" sz="2000" dirty="0">
                <a:latin typeface="+mj-lt"/>
              </a:rPr>
              <a:t>S</a:t>
            </a:r>
            <a:r>
              <a:rPr lang="en-US" sz="2000" baseline="30000" dirty="0">
                <a:latin typeface="+mj-lt"/>
              </a:rPr>
              <a:t>A</a:t>
            </a:r>
            <a:r>
              <a:rPr lang="en-US" sz="2000" dirty="0">
                <a:latin typeface="+mj-lt"/>
              </a:rPr>
              <a:t>: Set of sequences of computations </a:t>
            </a:r>
          </a:p>
          <a:p>
            <a:pPr lvl="1"/>
            <a:r>
              <a:rPr lang="en-US" sz="2000" dirty="0">
                <a:latin typeface="+mj-lt"/>
              </a:rPr>
              <a:t>A: set of computations</a:t>
            </a:r>
          </a:p>
          <a:p>
            <a:pPr lvl="1"/>
            <a:r>
              <a:rPr lang="en-US" sz="2000" dirty="0">
                <a:latin typeface="+mj-lt"/>
              </a:rPr>
              <a:t>V</a:t>
            </a:r>
            <a:r>
              <a:rPr lang="en-US" sz="2000" baseline="30000" dirty="0">
                <a:latin typeface="+mj-lt"/>
              </a:rPr>
              <a:t>n</a:t>
            </a:r>
            <a:r>
              <a:rPr lang="en-US" sz="2000" dirty="0">
                <a:latin typeface="+mj-lt"/>
              </a:rPr>
              <a:t>: Boolean vectors of some given length (n)</a:t>
            </a:r>
          </a:p>
          <a:p>
            <a:pPr lvl="1"/>
            <a:endParaRPr lang="en-US" sz="800" dirty="0"/>
          </a:p>
          <a:p>
            <a:r>
              <a:rPr lang="en-US" sz="2400" dirty="0">
                <a:solidFill>
                  <a:srgbClr val="002060"/>
                </a:solidFill>
              </a:rPr>
              <a:t>Execution of software</a:t>
            </a:r>
            <a:r>
              <a:rPr lang="en-US" sz="2400" dirty="0"/>
              <a:t>: a function (f</a:t>
            </a:r>
            <a:r>
              <a:rPr lang="en-US" sz="2400" baseline="-25000" dirty="0"/>
              <a:t>E</a:t>
            </a:r>
            <a:r>
              <a:rPr lang="en-US" sz="2400" dirty="0"/>
              <a:t>) from V</a:t>
            </a:r>
            <a:r>
              <a:rPr lang="en-US" sz="2400" baseline="30000" dirty="0"/>
              <a:t>n</a:t>
            </a:r>
            <a:r>
              <a:rPr lang="en-US" sz="2400" dirty="0"/>
              <a:t> </a:t>
            </a:r>
            <a:r>
              <a:rPr lang="en-US" sz="2400"/>
              <a:t>to S</a:t>
            </a:r>
            <a:r>
              <a:rPr lang="en-US" sz="2400" baseline="30000"/>
              <a:t>A</a:t>
            </a:r>
            <a:endParaRPr lang="en-US" sz="2400" baseline="30000" dirty="0"/>
          </a:p>
        </p:txBody>
      </p:sp>
      <p:sp>
        <p:nvSpPr>
          <p:cNvPr id="5" name="TextBox 4">
            <a:extLst>
              <a:ext uri="{FF2B5EF4-FFF2-40B4-BE49-F238E27FC236}">
                <a16:creationId xmlns:a16="http://schemas.microsoft.com/office/drawing/2014/main" id="{81865805-A354-1240-8230-7A1000C9381B}"/>
              </a:ext>
            </a:extLst>
          </p:cNvPr>
          <p:cNvSpPr txBox="1"/>
          <p:nvPr/>
        </p:nvSpPr>
        <p:spPr>
          <a:xfrm>
            <a:off x="659655" y="297369"/>
            <a:ext cx="9422191" cy="707886"/>
          </a:xfrm>
          <a:prstGeom prst="rect">
            <a:avLst/>
          </a:prstGeom>
          <a:noFill/>
        </p:spPr>
        <p:txBody>
          <a:bodyPr wrap="square" rtlCol="0">
            <a:spAutoFit/>
          </a:bodyPr>
          <a:lstStyle/>
          <a:p>
            <a:r>
              <a:rPr lang="en-US" sz="4000" dirty="0">
                <a:latin typeface="+mj-lt"/>
                <a:cs typeface="Apple Chancery" panose="03020702040506060504" pitchFamily="66" charset="-79"/>
              </a:rPr>
              <a:t>A mathematical definition for software</a:t>
            </a:r>
          </a:p>
        </p:txBody>
      </p:sp>
      <p:sp>
        <p:nvSpPr>
          <p:cNvPr id="4" name="TextBox 3">
            <a:extLst>
              <a:ext uri="{FF2B5EF4-FFF2-40B4-BE49-F238E27FC236}">
                <a16:creationId xmlns:a16="http://schemas.microsoft.com/office/drawing/2014/main" id="{88AB5388-1443-1746-BD8C-84C4D0B1C42A}"/>
              </a:ext>
            </a:extLst>
          </p:cNvPr>
          <p:cNvSpPr txBox="1"/>
          <p:nvPr/>
        </p:nvSpPr>
        <p:spPr>
          <a:xfrm>
            <a:off x="798653" y="1416830"/>
            <a:ext cx="11003797" cy="461665"/>
          </a:xfrm>
          <a:prstGeom prst="rect">
            <a:avLst/>
          </a:prstGeom>
          <a:noFill/>
        </p:spPr>
        <p:txBody>
          <a:bodyPr wrap="square" rtlCol="0">
            <a:spAutoFit/>
          </a:bodyPr>
          <a:lstStyle/>
          <a:p>
            <a:r>
              <a:rPr lang="en-US" sz="2400" dirty="0">
                <a:latin typeface="Apple Chancery" panose="03020702040506060504" pitchFamily="66" charset="-79"/>
                <a:cs typeface="Apple Chancery" panose="03020702040506060504" pitchFamily="66" charset="-79"/>
              </a:rPr>
              <a:t>Software is a mapping from the space of Boolean vectors to sequences of computations</a:t>
            </a:r>
          </a:p>
        </p:txBody>
      </p:sp>
      <p:sp>
        <p:nvSpPr>
          <p:cNvPr id="6" name="TextBox 5">
            <a:extLst>
              <a:ext uri="{FF2B5EF4-FFF2-40B4-BE49-F238E27FC236}">
                <a16:creationId xmlns:a16="http://schemas.microsoft.com/office/drawing/2014/main" id="{07EC5B95-0C13-8044-B3DD-F3A4DA143C73}"/>
              </a:ext>
            </a:extLst>
          </p:cNvPr>
          <p:cNvSpPr txBox="1"/>
          <p:nvPr/>
        </p:nvSpPr>
        <p:spPr>
          <a:xfrm>
            <a:off x="404385" y="3575551"/>
            <a:ext cx="1273215" cy="369332"/>
          </a:xfrm>
          <a:prstGeom prst="rect">
            <a:avLst/>
          </a:prstGeom>
          <a:noFill/>
        </p:spPr>
        <p:txBody>
          <a:bodyPr wrap="square" rtlCol="0">
            <a:spAutoFit/>
          </a:bodyPr>
          <a:lstStyle/>
          <a:p>
            <a:r>
              <a:rPr lang="en-US" dirty="0"/>
              <a:t>Concept 3</a:t>
            </a:r>
          </a:p>
        </p:txBody>
      </p:sp>
    </p:spTree>
    <p:extLst>
      <p:ext uri="{BB962C8B-B14F-4D97-AF65-F5344CB8AC3E}">
        <p14:creationId xmlns:p14="http://schemas.microsoft.com/office/powerpoint/2010/main" val="415113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8EDB86-F1DB-B642-9D6B-711E7B85512B}"/>
              </a:ext>
            </a:extLst>
          </p:cNvPr>
          <p:cNvSpPr>
            <a:spLocks noGrp="1"/>
          </p:cNvSpPr>
          <p:nvPr>
            <p:ph type="sldNum" sz="quarter" idx="12"/>
          </p:nvPr>
        </p:nvSpPr>
        <p:spPr/>
        <p:txBody>
          <a:bodyPr/>
          <a:lstStyle/>
          <a:p>
            <a:fld id="{F1B76890-E15B-F340-9E2B-6ACE47389C81}" type="slidenum">
              <a:rPr lang="en-US" smtClean="0"/>
              <a:t>15</a:t>
            </a:fld>
            <a:endParaRPr lang="en-US"/>
          </a:p>
        </p:txBody>
      </p:sp>
      <p:sp>
        <p:nvSpPr>
          <p:cNvPr id="14" name="TextBox 13">
            <a:extLst>
              <a:ext uri="{FF2B5EF4-FFF2-40B4-BE49-F238E27FC236}">
                <a16:creationId xmlns:a16="http://schemas.microsoft.com/office/drawing/2014/main" id="{71396DE6-078F-1A45-ACD1-CEAB9D7857E0}"/>
              </a:ext>
            </a:extLst>
          </p:cNvPr>
          <p:cNvSpPr txBox="1"/>
          <p:nvPr/>
        </p:nvSpPr>
        <p:spPr>
          <a:xfrm>
            <a:off x="8688500" y="139312"/>
            <a:ext cx="1702570" cy="369332"/>
          </a:xfrm>
          <a:prstGeom prst="rect">
            <a:avLst/>
          </a:prstGeom>
          <a:noFill/>
        </p:spPr>
        <p:txBody>
          <a:bodyPr wrap="square" rtlCol="0">
            <a:spAutoFit/>
          </a:bodyPr>
          <a:lstStyle/>
          <a:p>
            <a:endParaRPr lang="en-US" dirty="0"/>
          </a:p>
        </p:txBody>
      </p:sp>
      <p:graphicFrame>
        <p:nvGraphicFramePr>
          <p:cNvPr id="20" name="Table 19">
            <a:extLst>
              <a:ext uri="{FF2B5EF4-FFF2-40B4-BE49-F238E27FC236}">
                <a16:creationId xmlns:a16="http://schemas.microsoft.com/office/drawing/2014/main" id="{C26E438B-83ED-7F4E-A589-A64A1D7A9251}"/>
              </a:ext>
            </a:extLst>
          </p:cNvPr>
          <p:cNvGraphicFramePr>
            <a:graphicFrameLocks noGrp="1"/>
          </p:cNvGraphicFramePr>
          <p:nvPr/>
        </p:nvGraphicFramePr>
        <p:xfrm>
          <a:off x="609792" y="2669807"/>
          <a:ext cx="3491926" cy="3585239"/>
        </p:xfrm>
        <a:graphic>
          <a:graphicData uri="http://schemas.openxmlformats.org/drawingml/2006/table">
            <a:tbl>
              <a:tblPr firstRow="1" bandRow="1">
                <a:tableStyleId>{073A0DAA-6AF3-43AB-8588-CEC1D06C72B9}</a:tableStyleId>
              </a:tblPr>
              <a:tblGrid>
                <a:gridCol w="471539">
                  <a:extLst>
                    <a:ext uri="{9D8B030D-6E8A-4147-A177-3AD203B41FA5}">
                      <a16:colId xmlns:a16="http://schemas.microsoft.com/office/drawing/2014/main" val="20000"/>
                    </a:ext>
                  </a:extLst>
                </a:gridCol>
                <a:gridCol w="425050">
                  <a:extLst>
                    <a:ext uri="{9D8B030D-6E8A-4147-A177-3AD203B41FA5}">
                      <a16:colId xmlns:a16="http://schemas.microsoft.com/office/drawing/2014/main" val="20001"/>
                    </a:ext>
                  </a:extLst>
                </a:gridCol>
                <a:gridCol w="438763">
                  <a:extLst>
                    <a:ext uri="{9D8B030D-6E8A-4147-A177-3AD203B41FA5}">
                      <a16:colId xmlns:a16="http://schemas.microsoft.com/office/drawing/2014/main" val="20002"/>
                    </a:ext>
                  </a:extLst>
                </a:gridCol>
                <a:gridCol w="2156574">
                  <a:extLst>
                    <a:ext uri="{9D8B030D-6E8A-4147-A177-3AD203B41FA5}">
                      <a16:colId xmlns:a16="http://schemas.microsoft.com/office/drawing/2014/main" val="20003"/>
                    </a:ext>
                  </a:extLst>
                </a:gridCol>
              </a:tblGrid>
              <a:tr h="415319">
                <a:tc gridSpan="3">
                  <a:txBody>
                    <a:bodyPr/>
                    <a:lstStyle/>
                    <a:p>
                      <a:pPr algn="ctr"/>
                      <a:r>
                        <a:rPr lang="en-US" sz="2000" dirty="0">
                          <a:latin typeface="+mj-lt"/>
                        </a:rPr>
                        <a:t>V</a:t>
                      </a:r>
                      <a:r>
                        <a:rPr lang="en-US" sz="2000" baseline="30000" dirty="0">
                          <a:latin typeface="+mj-lt"/>
                        </a:rPr>
                        <a:t>3</a:t>
                      </a:r>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2000" dirty="0">
                          <a:latin typeface="+mj-lt"/>
                        </a:rPr>
                        <a:t>S</a:t>
                      </a:r>
                      <a:r>
                        <a:rPr lang="en-US" sz="2000" baseline="30000" dirty="0">
                          <a:latin typeface="+mj-lt"/>
                        </a:rPr>
                        <a:t>A</a:t>
                      </a:r>
                    </a:p>
                  </a:txBody>
                  <a:tcPr/>
                </a:tc>
                <a:extLst>
                  <a:ext uri="{0D108BD9-81ED-4DB2-BD59-A6C34878D82A}">
                    <a16:rowId xmlns:a16="http://schemas.microsoft.com/office/drawing/2014/main" val="10000"/>
                  </a:ext>
                </a:extLst>
              </a:tr>
              <a:tr h="380709">
                <a:tc>
                  <a:txBody>
                    <a:bodyPr/>
                    <a:lstStyle/>
                    <a:p>
                      <a:pPr algn="ctr"/>
                      <a:r>
                        <a:rPr lang="en-US" sz="2000" dirty="0">
                          <a:latin typeface="+mj-lt"/>
                        </a:rPr>
                        <a:t>1</a:t>
                      </a:r>
                    </a:p>
                  </a:txBody>
                  <a:tcPr/>
                </a:tc>
                <a:tc>
                  <a:txBody>
                    <a:bodyPr/>
                    <a:lstStyle/>
                    <a:p>
                      <a:pPr algn="ctr"/>
                      <a:r>
                        <a:rPr lang="en-US" sz="2000" dirty="0">
                          <a:latin typeface="+mj-lt"/>
                        </a:rPr>
                        <a:t>1</a:t>
                      </a:r>
                    </a:p>
                  </a:txBody>
                  <a:tcPr/>
                </a:tc>
                <a:tc>
                  <a:txBody>
                    <a:bodyPr/>
                    <a:lstStyle/>
                    <a:p>
                      <a:pPr algn="ctr"/>
                      <a:r>
                        <a:rPr lang="en-US" sz="20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j-lt"/>
                        </a:rPr>
                        <a:t>a1 a3 a5 </a:t>
                      </a:r>
                    </a:p>
                  </a:txBody>
                  <a:tcPr/>
                </a:tc>
                <a:extLst>
                  <a:ext uri="{0D108BD9-81ED-4DB2-BD59-A6C34878D82A}">
                    <a16:rowId xmlns:a16="http://schemas.microsoft.com/office/drawing/2014/main" val="1066286950"/>
                  </a:ext>
                </a:extLst>
              </a:tr>
              <a:tr h="380709">
                <a:tc>
                  <a:txBody>
                    <a:bodyPr/>
                    <a:lstStyle/>
                    <a:p>
                      <a:pPr algn="ctr"/>
                      <a:r>
                        <a:rPr lang="en-US" sz="2000" dirty="0">
                          <a:latin typeface="+mj-lt"/>
                        </a:rPr>
                        <a:t>1</a:t>
                      </a:r>
                    </a:p>
                  </a:txBody>
                  <a:tcPr/>
                </a:tc>
                <a:tc>
                  <a:txBody>
                    <a:bodyPr/>
                    <a:lstStyle/>
                    <a:p>
                      <a:pPr algn="ctr"/>
                      <a:r>
                        <a:rPr lang="en-US" sz="2000" dirty="0">
                          <a:latin typeface="+mj-lt"/>
                        </a:rPr>
                        <a:t>1</a:t>
                      </a:r>
                    </a:p>
                  </a:txBody>
                  <a:tcPr/>
                </a:tc>
                <a:tc>
                  <a:txBody>
                    <a:bodyPr/>
                    <a:lstStyle/>
                    <a:p>
                      <a:pPr algn="ctr"/>
                      <a:r>
                        <a:rPr lang="en-US" sz="20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a1 a3 a6</a:t>
                      </a:r>
                    </a:p>
                  </a:txBody>
                  <a:tcPr/>
                </a:tc>
                <a:extLst>
                  <a:ext uri="{0D108BD9-81ED-4DB2-BD59-A6C34878D82A}">
                    <a16:rowId xmlns:a16="http://schemas.microsoft.com/office/drawing/2014/main" val="2726689725"/>
                  </a:ext>
                </a:extLst>
              </a:tr>
              <a:tr h="380709">
                <a:tc>
                  <a:txBody>
                    <a:bodyPr/>
                    <a:lstStyle/>
                    <a:p>
                      <a:pPr algn="ctr"/>
                      <a:r>
                        <a:rPr lang="en-US" sz="2000" dirty="0">
                          <a:latin typeface="+mj-lt"/>
                        </a:rPr>
                        <a:t>1</a:t>
                      </a:r>
                    </a:p>
                  </a:txBody>
                  <a:tcPr/>
                </a:tc>
                <a:tc>
                  <a:txBody>
                    <a:bodyPr/>
                    <a:lstStyle/>
                    <a:p>
                      <a:pPr algn="ctr"/>
                      <a:r>
                        <a:rPr lang="en-US" sz="2000" dirty="0">
                          <a:latin typeface="+mj-lt"/>
                        </a:rPr>
                        <a:t>0</a:t>
                      </a:r>
                    </a:p>
                  </a:txBody>
                  <a:tcPr/>
                </a:tc>
                <a:tc>
                  <a:txBody>
                    <a:bodyPr/>
                    <a:lstStyle/>
                    <a:p>
                      <a:pPr algn="ctr"/>
                      <a:r>
                        <a:rPr lang="en-US" sz="20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a1 a4 a5 </a:t>
                      </a:r>
                    </a:p>
                  </a:txBody>
                  <a:tcPr/>
                </a:tc>
                <a:extLst>
                  <a:ext uri="{0D108BD9-81ED-4DB2-BD59-A6C34878D82A}">
                    <a16:rowId xmlns:a16="http://schemas.microsoft.com/office/drawing/2014/main" val="10001"/>
                  </a:ext>
                </a:extLst>
              </a:tr>
              <a:tr h="380709">
                <a:tc>
                  <a:txBody>
                    <a:bodyPr/>
                    <a:lstStyle/>
                    <a:p>
                      <a:pPr algn="ctr"/>
                      <a:r>
                        <a:rPr lang="en-US" sz="2000" dirty="0">
                          <a:latin typeface="+mj-lt"/>
                        </a:rPr>
                        <a:t>1</a:t>
                      </a:r>
                    </a:p>
                  </a:txBody>
                  <a:tcPr/>
                </a:tc>
                <a:tc>
                  <a:txBody>
                    <a:bodyPr/>
                    <a:lstStyle/>
                    <a:p>
                      <a:pPr algn="ctr"/>
                      <a:r>
                        <a:rPr lang="en-US" sz="2000" dirty="0">
                          <a:latin typeface="+mj-lt"/>
                        </a:rPr>
                        <a:t>0</a:t>
                      </a:r>
                    </a:p>
                  </a:txBody>
                  <a:tcPr/>
                </a:tc>
                <a:tc>
                  <a:txBody>
                    <a:bodyPr/>
                    <a:lstStyle/>
                    <a:p>
                      <a:pPr algn="ctr"/>
                      <a:r>
                        <a:rPr lang="en-US" sz="20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a1 a4 a6</a:t>
                      </a:r>
                    </a:p>
                  </a:txBody>
                  <a:tcPr/>
                </a:tc>
                <a:extLst>
                  <a:ext uri="{0D108BD9-81ED-4DB2-BD59-A6C34878D82A}">
                    <a16:rowId xmlns:a16="http://schemas.microsoft.com/office/drawing/2014/main" val="3859894806"/>
                  </a:ext>
                </a:extLst>
              </a:tr>
              <a:tr h="380709">
                <a:tc>
                  <a:txBody>
                    <a:bodyPr/>
                    <a:lstStyle/>
                    <a:p>
                      <a:pPr algn="ctr"/>
                      <a:r>
                        <a:rPr lang="en-US" sz="2000" dirty="0">
                          <a:latin typeface="+mj-lt"/>
                        </a:rPr>
                        <a:t>0</a:t>
                      </a:r>
                    </a:p>
                  </a:txBody>
                  <a:tcPr/>
                </a:tc>
                <a:tc>
                  <a:txBody>
                    <a:bodyPr/>
                    <a:lstStyle/>
                    <a:p>
                      <a:pPr algn="ctr"/>
                      <a:r>
                        <a:rPr lang="en-US" sz="2000" dirty="0">
                          <a:latin typeface="+mj-lt"/>
                        </a:rPr>
                        <a:t>1</a:t>
                      </a:r>
                    </a:p>
                  </a:txBody>
                  <a:tcPr/>
                </a:tc>
                <a:tc>
                  <a:txBody>
                    <a:bodyPr/>
                    <a:lstStyle/>
                    <a:p>
                      <a:pPr algn="ctr"/>
                      <a:r>
                        <a:rPr lang="en-US" sz="20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a2 a3 a5 </a:t>
                      </a:r>
                    </a:p>
                  </a:txBody>
                  <a:tcPr/>
                </a:tc>
                <a:extLst>
                  <a:ext uri="{0D108BD9-81ED-4DB2-BD59-A6C34878D82A}">
                    <a16:rowId xmlns:a16="http://schemas.microsoft.com/office/drawing/2014/main" val="3258298705"/>
                  </a:ext>
                </a:extLst>
              </a:tr>
              <a:tr h="380709">
                <a:tc>
                  <a:txBody>
                    <a:bodyPr/>
                    <a:lstStyle/>
                    <a:p>
                      <a:pPr algn="ctr"/>
                      <a:r>
                        <a:rPr lang="en-US" sz="2000" dirty="0">
                          <a:latin typeface="+mj-lt"/>
                        </a:rPr>
                        <a:t>0</a:t>
                      </a:r>
                    </a:p>
                  </a:txBody>
                  <a:tcPr/>
                </a:tc>
                <a:tc>
                  <a:txBody>
                    <a:bodyPr/>
                    <a:lstStyle/>
                    <a:p>
                      <a:pPr algn="ctr"/>
                      <a:r>
                        <a:rPr lang="en-US" sz="2000" dirty="0">
                          <a:latin typeface="+mj-lt"/>
                        </a:rPr>
                        <a:t>1</a:t>
                      </a:r>
                    </a:p>
                  </a:txBody>
                  <a:tcPr/>
                </a:tc>
                <a:tc>
                  <a:txBody>
                    <a:bodyPr/>
                    <a:lstStyle/>
                    <a:p>
                      <a:pPr algn="ctr"/>
                      <a:r>
                        <a:rPr lang="en-US" sz="20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a2 a3 a6</a:t>
                      </a:r>
                    </a:p>
                  </a:txBody>
                  <a:tcPr/>
                </a:tc>
                <a:extLst>
                  <a:ext uri="{0D108BD9-81ED-4DB2-BD59-A6C34878D82A}">
                    <a16:rowId xmlns:a16="http://schemas.microsoft.com/office/drawing/2014/main" val="2903311684"/>
                  </a:ext>
                </a:extLst>
              </a:tr>
              <a:tr h="380709">
                <a:tc>
                  <a:txBody>
                    <a:bodyPr/>
                    <a:lstStyle/>
                    <a:p>
                      <a:pPr algn="ctr"/>
                      <a:r>
                        <a:rPr lang="en-US" sz="2000" dirty="0">
                          <a:latin typeface="+mj-lt"/>
                        </a:rPr>
                        <a:t>0</a:t>
                      </a:r>
                    </a:p>
                  </a:txBody>
                  <a:tcPr/>
                </a:tc>
                <a:tc>
                  <a:txBody>
                    <a:bodyPr/>
                    <a:lstStyle/>
                    <a:p>
                      <a:pPr algn="ctr"/>
                      <a:r>
                        <a:rPr lang="en-US" sz="2000" dirty="0">
                          <a:latin typeface="+mj-lt"/>
                        </a:rPr>
                        <a:t>0</a:t>
                      </a:r>
                    </a:p>
                  </a:txBody>
                  <a:tcPr/>
                </a:tc>
                <a:tc>
                  <a:txBody>
                    <a:bodyPr/>
                    <a:lstStyle/>
                    <a:p>
                      <a:pPr algn="ctr"/>
                      <a:r>
                        <a:rPr lang="en-US" sz="20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a2 a4 a5 </a:t>
                      </a:r>
                    </a:p>
                  </a:txBody>
                  <a:tcPr/>
                </a:tc>
                <a:extLst>
                  <a:ext uri="{0D108BD9-81ED-4DB2-BD59-A6C34878D82A}">
                    <a16:rowId xmlns:a16="http://schemas.microsoft.com/office/drawing/2014/main" val="10004"/>
                  </a:ext>
                </a:extLst>
              </a:tr>
              <a:tr h="380709">
                <a:tc>
                  <a:txBody>
                    <a:bodyPr/>
                    <a:lstStyle/>
                    <a:p>
                      <a:pPr algn="ctr"/>
                      <a:r>
                        <a:rPr lang="en-US" sz="2000" dirty="0">
                          <a:latin typeface="+mj-lt"/>
                        </a:rPr>
                        <a:t>0</a:t>
                      </a:r>
                    </a:p>
                  </a:txBody>
                  <a:tcPr/>
                </a:tc>
                <a:tc>
                  <a:txBody>
                    <a:bodyPr/>
                    <a:lstStyle/>
                    <a:p>
                      <a:pPr algn="ctr"/>
                      <a:r>
                        <a:rPr lang="en-US" sz="2000" dirty="0">
                          <a:latin typeface="+mj-lt"/>
                        </a:rPr>
                        <a:t>0</a:t>
                      </a:r>
                    </a:p>
                  </a:txBody>
                  <a:tcPr/>
                </a:tc>
                <a:tc>
                  <a:txBody>
                    <a:bodyPr/>
                    <a:lstStyle/>
                    <a:p>
                      <a:pPr algn="ctr"/>
                      <a:r>
                        <a:rPr lang="en-US" sz="20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tx1"/>
                          </a:solidFill>
                          <a:latin typeface="+mn-lt"/>
                          <a:ea typeface="+mn-ea"/>
                          <a:cs typeface="+mn-cs"/>
                          <a:sym typeface="Arial" charset="0"/>
                        </a:rPr>
                        <a:t>a2 a4 a6 </a:t>
                      </a:r>
                    </a:p>
                  </a:txBody>
                  <a:tcPr/>
                </a:tc>
                <a:extLst>
                  <a:ext uri="{0D108BD9-81ED-4DB2-BD59-A6C34878D82A}">
                    <a16:rowId xmlns:a16="http://schemas.microsoft.com/office/drawing/2014/main" val="2711719475"/>
                  </a:ext>
                </a:extLst>
              </a:tr>
            </a:tbl>
          </a:graphicData>
        </a:graphic>
      </p:graphicFrame>
      <p:sp>
        <p:nvSpPr>
          <p:cNvPr id="4" name="TextBox 3">
            <a:extLst>
              <a:ext uri="{FF2B5EF4-FFF2-40B4-BE49-F238E27FC236}">
                <a16:creationId xmlns:a16="http://schemas.microsoft.com/office/drawing/2014/main" id="{52EDEFF2-A8A3-7B4A-83B5-57B7D5DFDE23}"/>
              </a:ext>
            </a:extLst>
          </p:cNvPr>
          <p:cNvSpPr txBox="1"/>
          <p:nvPr/>
        </p:nvSpPr>
        <p:spPr>
          <a:xfrm>
            <a:off x="679937" y="410308"/>
            <a:ext cx="9563813" cy="646331"/>
          </a:xfrm>
          <a:prstGeom prst="rect">
            <a:avLst/>
          </a:prstGeom>
          <a:noFill/>
        </p:spPr>
        <p:txBody>
          <a:bodyPr wrap="square" rtlCol="0">
            <a:spAutoFit/>
          </a:bodyPr>
          <a:lstStyle>
            <a:defPPr>
              <a:defRPr lang="en-US"/>
            </a:defPPr>
            <a:lvl1pPr>
              <a:defRPr sz="3200"/>
            </a:lvl1pPr>
          </a:lstStyle>
          <a:p>
            <a:r>
              <a:rPr lang="en-US" sz="3600" dirty="0">
                <a:latin typeface="Apple Chancery" panose="03020702040506060504" pitchFamily="66" charset="-79"/>
                <a:cs typeface="Apple Chancery" panose="03020702040506060504" pitchFamily="66" charset="-79"/>
              </a:rPr>
              <a:t>G</a:t>
            </a:r>
            <a:r>
              <a:rPr lang="en-US" sz="3600" baseline="-25000" dirty="0">
                <a:latin typeface="Apple Chancery" panose="03020702040506060504" pitchFamily="66" charset="-79"/>
                <a:cs typeface="Apple Chancery" panose="03020702040506060504" pitchFamily="66" charset="-79"/>
              </a:rPr>
              <a:t>C</a:t>
            </a:r>
            <a:r>
              <a:rPr lang="en-US" sz="3600" dirty="0">
                <a:latin typeface="Apple Chancery" panose="03020702040506060504" pitchFamily="66" charset="-79"/>
                <a:cs typeface="Apple Chancery" panose="03020702040506060504" pitchFamily="66" charset="-79"/>
              </a:rPr>
              <a:t>(S) = Compact representation of Execution</a:t>
            </a:r>
          </a:p>
        </p:txBody>
      </p:sp>
      <p:sp>
        <p:nvSpPr>
          <p:cNvPr id="10" name="TextBox 9">
            <a:extLst>
              <a:ext uri="{FF2B5EF4-FFF2-40B4-BE49-F238E27FC236}">
                <a16:creationId xmlns:a16="http://schemas.microsoft.com/office/drawing/2014/main" id="{2ED38178-FF36-8D4D-B4DB-AA28BE3F1E2F}"/>
              </a:ext>
            </a:extLst>
          </p:cNvPr>
          <p:cNvSpPr txBox="1"/>
          <p:nvPr/>
        </p:nvSpPr>
        <p:spPr>
          <a:xfrm>
            <a:off x="548971" y="1311740"/>
            <a:ext cx="5199006" cy="461665"/>
          </a:xfrm>
          <a:prstGeom prst="rect">
            <a:avLst/>
          </a:prstGeom>
          <a:noFill/>
        </p:spPr>
        <p:txBody>
          <a:bodyPr wrap="square" rtlCol="0">
            <a:spAutoFit/>
          </a:bodyPr>
          <a:lstStyle/>
          <a:p>
            <a:r>
              <a:rPr lang="en-US" sz="2400" dirty="0"/>
              <a:t>n = 3, A = {a1, a2, a3, a4, a5, a6}</a:t>
            </a:r>
          </a:p>
        </p:txBody>
      </p:sp>
      <p:sp>
        <p:nvSpPr>
          <p:cNvPr id="11" name="Rectangle 10">
            <a:extLst>
              <a:ext uri="{FF2B5EF4-FFF2-40B4-BE49-F238E27FC236}">
                <a16:creationId xmlns:a16="http://schemas.microsoft.com/office/drawing/2014/main" id="{F795C58A-E74A-E749-B4BE-0A6D17AA9A12}"/>
              </a:ext>
            </a:extLst>
          </p:cNvPr>
          <p:cNvSpPr/>
          <p:nvPr/>
        </p:nvSpPr>
        <p:spPr>
          <a:xfrm>
            <a:off x="548971" y="1786071"/>
            <a:ext cx="4091077" cy="830997"/>
          </a:xfrm>
          <a:prstGeom prst="rect">
            <a:avLst/>
          </a:prstGeom>
        </p:spPr>
        <p:txBody>
          <a:bodyPr wrap="square">
            <a:spAutoFit/>
          </a:bodyPr>
          <a:lstStyle/>
          <a:p>
            <a:r>
              <a:rPr lang="en-US" sz="2400" dirty="0"/>
              <a:t>f</a:t>
            </a:r>
            <a:r>
              <a:rPr lang="en-US" sz="2400" baseline="-25000" dirty="0"/>
              <a:t>E</a:t>
            </a:r>
            <a:r>
              <a:rPr lang="en-US" sz="2400" dirty="0"/>
              <a:t>: Execution of software shown as a table </a:t>
            </a:r>
          </a:p>
        </p:txBody>
      </p:sp>
      <p:grpSp>
        <p:nvGrpSpPr>
          <p:cNvPr id="8" name="Group 7">
            <a:extLst>
              <a:ext uri="{FF2B5EF4-FFF2-40B4-BE49-F238E27FC236}">
                <a16:creationId xmlns:a16="http://schemas.microsoft.com/office/drawing/2014/main" id="{BFC68BDA-94F1-A94E-9217-EED3371E4A1B}"/>
              </a:ext>
            </a:extLst>
          </p:cNvPr>
          <p:cNvGrpSpPr/>
          <p:nvPr/>
        </p:nvGrpSpPr>
        <p:grpSpPr>
          <a:xfrm>
            <a:off x="4591424" y="1998257"/>
            <a:ext cx="2278567" cy="4343019"/>
            <a:chOff x="4591424" y="1998257"/>
            <a:chExt cx="2278567" cy="4343019"/>
          </a:xfrm>
        </p:grpSpPr>
        <p:grpSp>
          <p:nvGrpSpPr>
            <p:cNvPr id="12" name="Group 11">
              <a:extLst>
                <a:ext uri="{FF2B5EF4-FFF2-40B4-BE49-F238E27FC236}">
                  <a16:creationId xmlns:a16="http://schemas.microsoft.com/office/drawing/2014/main" id="{1F93E99F-CFF1-F94D-936B-3F6D89CD3485}"/>
                </a:ext>
              </a:extLst>
            </p:cNvPr>
            <p:cNvGrpSpPr/>
            <p:nvPr/>
          </p:nvGrpSpPr>
          <p:grpSpPr>
            <a:xfrm>
              <a:off x="5667393" y="1998257"/>
              <a:ext cx="1147209" cy="3698151"/>
              <a:chOff x="1368856" y="1815502"/>
              <a:chExt cx="1147209" cy="3698151"/>
            </a:xfrm>
          </p:grpSpPr>
          <p:grpSp>
            <p:nvGrpSpPr>
              <p:cNvPr id="13" name="Group 12">
                <a:extLst>
                  <a:ext uri="{FF2B5EF4-FFF2-40B4-BE49-F238E27FC236}">
                    <a16:creationId xmlns:a16="http://schemas.microsoft.com/office/drawing/2014/main" id="{3A46A038-54E1-E540-AF05-4D793C74464B}"/>
                  </a:ext>
                </a:extLst>
              </p:cNvPr>
              <p:cNvGrpSpPr/>
              <p:nvPr/>
            </p:nvGrpSpPr>
            <p:grpSpPr>
              <a:xfrm>
                <a:off x="1394451" y="1815502"/>
                <a:ext cx="1121614" cy="1343189"/>
                <a:chOff x="1394451" y="1815502"/>
                <a:chExt cx="1121614" cy="1343189"/>
              </a:xfrm>
            </p:grpSpPr>
            <p:sp>
              <p:nvSpPr>
                <p:cNvPr id="38" name="TextBox 37">
                  <a:extLst>
                    <a:ext uri="{FF2B5EF4-FFF2-40B4-BE49-F238E27FC236}">
                      <a16:creationId xmlns:a16="http://schemas.microsoft.com/office/drawing/2014/main" id="{CF5D7F4E-4B73-9F40-A353-4E62E23C8D05}"/>
                    </a:ext>
                  </a:extLst>
                </p:cNvPr>
                <p:cNvSpPr txBox="1"/>
                <p:nvPr/>
              </p:nvSpPr>
              <p:spPr>
                <a:xfrm>
                  <a:off x="1698240" y="1815502"/>
                  <a:ext cx="462846" cy="369332"/>
                </a:xfrm>
                <a:prstGeom prst="rect">
                  <a:avLst/>
                </a:prstGeom>
                <a:noFill/>
                <a:ln>
                  <a:solidFill>
                    <a:schemeClr val="tx1"/>
                  </a:solidFill>
                </a:ln>
              </p:spPr>
              <p:txBody>
                <a:bodyPr wrap="square" rtlCol="0">
                  <a:spAutoFit/>
                </a:bodyPr>
                <a:lstStyle/>
                <a:p>
                  <a:endParaRPr lang="en-US" dirty="0"/>
                </a:p>
              </p:txBody>
            </p:sp>
            <p:grpSp>
              <p:nvGrpSpPr>
                <p:cNvPr id="39" name="Group 38">
                  <a:extLst>
                    <a:ext uri="{FF2B5EF4-FFF2-40B4-BE49-F238E27FC236}">
                      <a16:creationId xmlns:a16="http://schemas.microsoft.com/office/drawing/2014/main" id="{81E85CEB-BA65-0349-8CA5-153EB4FD2109}"/>
                    </a:ext>
                  </a:extLst>
                </p:cNvPr>
                <p:cNvGrpSpPr/>
                <p:nvPr/>
              </p:nvGrpSpPr>
              <p:grpSpPr>
                <a:xfrm>
                  <a:off x="1394451" y="2207713"/>
                  <a:ext cx="1121614" cy="950978"/>
                  <a:chOff x="5835984" y="4104205"/>
                  <a:chExt cx="1121614" cy="950978"/>
                </a:xfrm>
              </p:grpSpPr>
              <p:cxnSp>
                <p:nvCxnSpPr>
                  <p:cNvPr id="40" name="Straight Arrow Connector 39">
                    <a:extLst>
                      <a:ext uri="{FF2B5EF4-FFF2-40B4-BE49-F238E27FC236}">
                        <a16:creationId xmlns:a16="http://schemas.microsoft.com/office/drawing/2014/main" id="{E1D28751-52D0-CA48-A700-1659070273D4}"/>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FCCC8E-74E1-4348-8AE8-2C11D21EA97D}"/>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a2</a:t>
                    </a:r>
                  </a:p>
                </p:txBody>
              </p:sp>
              <p:sp>
                <p:nvSpPr>
                  <p:cNvPr id="42" name="TextBox 41">
                    <a:extLst>
                      <a:ext uri="{FF2B5EF4-FFF2-40B4-BE49-F238E27FC236}">
                        <a16:creationId xmlns:a16="http://schemas.microsoft.com/office/drawing/2014/main" id="{5BB48E67-D79A-5844-AB82-7B258265E370}"/>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a1</a:t>
                    </a:r>
                  </a:p>
                </p:txBody>
              </p:sp>
              <p:cxnSp>
                <p:nvCxnSpPr>
                  <p:cNvPr id="43" name="Straight Arrow Connector 42">
                    <a:extLst>
                      <a:ext uri="{FF2B5EF4-FFF2-40B4-BE49-F238E27FC236}">
                        <a16:creationId xmlns:a16="http://schemas.microsoft.com/office/drawing/2014/main" id="{8A0076AC-53D0-E249-B8E0-7DBE139D29FE}"/>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0C130B-90BB-2D4B-93B1-BA1F76D278CA}"/>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3CB5CFB-1D92-6048-895E-48742AA821B1}"/>
                      </a:ext>
                    </a:extLst>
                  </p:cNvPr>
                  <p:cNvCxnSpPr>
                    <a:cxnSpLocks/>
                    <a:stCxn id="41"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0006C54B-5124-B040-B6C9-B2072B6F3D24}"/>
                  </a:ext>
                </a:extLst>
              </p:cNvPr>
              <p:cNvGrpSpPr/>
              <p:nvPr/>
            </p:nvGrpSpPr>
            <p:grpSpPr>
              <a:xfrm>
                <a:off x="1394451" y="3141332"/>
                <a:ext cx="1121614" cy="1343189"/>
                <a:chOff x="1394451" y="1815502"/>
                <a:chExt cx="1121614" cy="1343189"/>
              </a:xfrm>
            </p:grpSpPr>
            <p:sp>
              <p:nvSpPr>
                <p:cNvPr id="30" name="TextBox 29">
                  <a:extLst>
                    <a:ext uri="{FF2B5EF4-FFF2-40B4-BE49-F238E27FC236}">
                      <a16:creationId xmlns:a16="http://schemas.microsoft.com/office/drawing/2014/main" id="{64289C4C-C2BF-A145-961F-A7650B09E32E}"/>
                    </a:ext>
                  </a:extLst>
                </p:cNvPr>
                <p:cNvSpPr txBox="1"/>
                <p:nvPr/>
              </p:nvSpPr>
              <p:spPr>
                <a:xfrm>
                  <a:off x="1698240" y="1815502"/>
                  <a:ext cx="462846" cy="369332"/>
                </a:xfrm>
                <a:prstGeom prst="rect">
                  <a:avLst/>
                </a:prstGeom>
                <a:noFill/>
                <a:ln>
                  <a:solidFill>
                    <a:schemeClr val="tx1"/>
                  </a:solidFill>
                </a:ln>
              </p:spPr>
              <p:txBody>
                <a:bodyPr wrap="square" rtlCol="0">
                  <a:spAutoFit/>
                </a:bodyPr>
                <a:lstStyle/>
                <a:p>
                  <a:endParaRPr lang="en-US" dirty="0"/>
                </a:p>
              </p:txBody>
            </p:sp>
            <p:grpSp>
              <p:nvGrpSpPr>
                <p:cNvPr id="31" name="Group 30">
                  <a:extLst>
                    <a:ext uri="{FF2B5EF4-FFF2-40B4-BE49-F238E27FC236}">
                      <a16:creationId xmlns:a16="http://schemas.microsoft.com/office/drawing/2014/main" id="{68A2A978-8E3C-A84F-BC51-1ED94BB3F025}"/>
                    </a:ext>
                  </a:extLst>
                </p:cNvPr>
                <p:cNvGrpSpPr/>
                <p:nvPr/>
              </p:nvGrpSpPr>
              <p:grpSpPr>
                <a:xfrm>
                  <a:off x="1394451" y="2207713"/>
                  <a:ext cx="1121614" cy="950978"/>
                  <a:chOff x="5835984" y="4104205"/>
                  <a:chExt cx="1121614" cy="950978"/>
                </a:xfrm>
              </p:grpSpPr>
              <p:cxnSp>
                <p:nvCxnSpPr>
                  <p:cNvPr id="32" name="Straight Arrow Connector 31">
                    <a:extLst>
                      <a:ext uri="{FF2B5EF4-FFF2-40B4-BE49-F238E27FC236}">
                        <a16:creationId xmlns:a16="http://schemas.microsoft.com/office/drawing/2014/main" id="{3D61D6F0-0B30-4C49-BC50-73ED1D9B8C7F}"/>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6EE5034-DDDE-0841-8862-458FDC695265}"/>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34" name="TextBox 33">
                    <a:extLst>
                      <a:ext uri="{FF2B5EF4-FFF2-40B4-BE49-F238E27FC236}">
                        <a16:creationId xmlns:a16="http://schemas.microsoft.com/office/drawing/2014/main" id="{C2B0AF95-1CE5-FD46-9D13-27E9CCFB590A}"/>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35" name="Straight Arrow Connector 34">
                    <a:extLst>
                      <a:ext uri="{FF2B5EF4-FFF2-40B4-BE49-F238E27FC236}">
                        <a16:creationId xmlns:a16="http://schemas.microsoft.com/office/drawing/2014/main" id="{E1863FC3-AB29-B741-9416-1324F5DD75EB}"/>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8D678B1-228F-C746-BF0E-C11B0E34C283}"/>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427106A-EC01-B24F-B3CB-D5C3B8CD5F06}"/>
                      </a:ext>
                    </a:extLst>
                  </p:cNvPr>
                  <p:cNvCxnSpPr>
                    <a:cxnSpLocks/>
                    <a:stCxn id="33"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F9C71E95-41DA-FE48-B924-7570E8801F2F}"/>
                  </a:ext>
                </a:extLst>
              </p:cNvPr>
              <p:cNvGrpSpPr/>
              <p:nvPr/>
            </p:nvGrpSpPr>
            <p:grpSpPr>
              <a:xfrm>
                <a:off x="1368856" y="4467162"/>
                <a:ext cx="1121614" cy="1046491"/>
                <a:chOff x="1394451" y="1815502"/>
                <a:chExt cx="1121614" cy="1046491"/>
              </a:xfrm>
            </p:grpSpPr>
            <p:sp>
              <p:nvSpPr>
                <p:cNvPr id="24" name="TextBox 23">
                  <a:extLst>
                    <a:ext uri="{FF2B5EF4-FFF2-40B4-BE49-F238E27FC236}">
                      <a16:creationId xmlns:a16="http://schemas.microsoft.com/office/drawing/2014/main" id="{7F670A48-4EFF-4A41-9E8C-E7A4F7859DE6}"/>
                    </a:ext>
                  </a:extLst>
                </p:cNvPr>
                <p:cNvSpPr txBox="1"/>
                <p:nvPr/>
              </p:nvSpPr>
              <p:spPr>
                <a:xfrm>
                  <a:off x="1698240" y="1815502"/>
                  <a:ext cx="462846" cy="369332"/>
                </a:xfrm>
                <a:prstGeom prst="rect">
                  <a:avLst/>
                </a:prstGeom>
                <a:noFill/>
                <a:ln>
                  <a:solidFill>
                    <a:schemeClr val="tx1"/>
                  </a:solidFill>
                </a:ln>
              </p:spPr>
              <p:txBody>
                <a:bodyPr wrap="square" rtlCol="0">
                  <a:spAutoFit/>
                </a:bodyPr>
                <a:lstStyle/>
                <a:p>
                  <a:endParaRPr lang="en-US" dirty="0"/>
                </a:p>
              </p:txBody>
            </p:sp>
            <p:grpSp>
              <p:nvGrpSpPr>
                <p:cNvPr id="25" name="Group 24">
                  <a:extLst>
                    <a:ext uri="{FF2B5EF4-FFF2-40B4-BE49-F238E27FC236}">
                      <a16:creationId xmlns:a16="http://schemas.microsoft.com/office/drawing/2014/main" id="{9645B93C-9977-1A43-B1AE-3B9A2408A308}"/>
                    </a:ext>
                  </a:extLst>
                </p:cNvPr>
                <p:cNvGrpSpPr/>
                <p:nvPr/>
              </p:nvGrpSpPr>
              <p:grpSpPr>
                <a:xfrm>
                  <a:off x="1394451" y="2207713"/>
                  <a:ext cx="1121614" cy="654280"/>
                  <a:chOff x="5835984" y="4104205"/>
                  <a:chExt cx="1121614" cy="654280"/>
                </a:xfrm>
              </p:grpSpPr>
              <p:cxnSp>
                <p:nvCxnSpPr>
                  <p:cNvPr id="26" name="Straight Arrow Connector 25">
                    <a:extLst>
                      <a:ext uri="{FF2B5EF4-FFF2-40B4-BE49-F238E27FC236}">
                        <a16:creationId xmlns:a16="http://schemas.microsoft.com/office/drawing/2014/main" id="{F9DC2150-DC89-504E-890D-B91CD1244230}"/>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E37550F-1A0E-E941-B2F3-4B242AEC2011}"/>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a6</a:t>
                    </a:r>
                  </a:p>
                </p:txBody>
              </p:sp>
              <p:sp>
                <p:nvSpPr>
                  <p:cNvPr id="28" name="TextBox 27">
                    <a:extLst>
                      <a:ext uri="{FF2B5EF4-FFF2-40B4-BE49-F238E27FC236}">
                        <a16:creationId xmlns:a16="http://schemas.microsoft.com/office/drawing/2014/main" id="{7505787A-1D45-CA4B-89D9-DFFEDB13BC59}"/>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a5</a:t>
                    </a:r>
                  </a:p>
                </p:txBody>
              </p:sp>
              <p:cxnSp>
                <p:nvCxnSpPr>
                  <p:cNvPr id="29" name="Straight Arrow Connector 28">
                    <a:extLst>
                      <a:ext uri="{FF2B5EF4-FFF2-40B4-BE49-F238E27FC236}">
                        <a16:creationId xmlns:a16="http://schemas.microsoft.com/office/drawing/2014/main" id="{0EDBCD5C-5511-DC48-9AB1-397CF29EC51C}"/>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7" name="TextBox 16">
                <a:extLst>
                  <a:ext uri="{FF2B5EF4-FFF2-40B4-BE49-F238E27FC236}">
                    <a16:creationId xmlns:a16="http://schemas.microsoft.com/office/drawing/2014/main" id="{AA3559E2-6814-3448-A22C-E859ED2A3D06}"/>
                  </a:ext>
                </a:extLst>
              </p:cNvPr>
              <p:cNvSpPr txBox="1"/>
              <p:nvPr/>
            </p:nvSpPr>
            <p:spPr>
              <a:xfrm>
                <a:off x="1393954" y="4749866"/>
                <a:ext cx="265716"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5661904F-AB86-DC4E-A7E2-0714C8EF9AE2}"/>
                  </a:ext>
                </a:extLst>
              </p:cNvPr>
              <p:cNvSpPr txBox="1"/>
              <p:nvPr/>
            </p:nvSpPr>
            <p:spPr>
              <a:xfrm>
                <a:off x="1441907" y="2085483"/>
                <a:ext cx="265716" cy="369332"/>
              </a:xfrm>
              <a:prstGeom prst="rect">
                <a:avLst/>
              </a:prstGeom>
              <a:noFill/>
            </p:spPr>
            <p:txBody>
              <a:bodyPr wrap="square" rtlCol="0">
                <a:spAutoFit/>
              </a:bodyPr>
              <a:lstStyle/>
              <a:p>
                <a:r>
                  <a:rPr lang="en-US" dirty="0"/>
                  <a:t>1</a:t>
                </a:r>
              </a:p>
            </p:txBody>
          </p:sp>
          <p:sp>
            <p:nvSpPr>
              <p:cNvPr id="19" name="TextBox 18">
                <a:extLst>
                  <a:ext uri="{FF2B5EF4-FFF2-40B4-BE49-F238E27FC236}">
                    <a16:creationId xmlns:a16="http://schemas.microsoft.com/office/drawing/2014/main" id="{1AB3E421-FF3B-0142-846C-1498004BF246}"/>
                  </a:ext>
                </a:extLst>
              </p:cNvPr>
              <p:cNvSpPr txBox="1"/>
              <p:nvPr/>
            </p:nvSpPr>
            <p:spPr>
              <a:xfrm>
                <a:off x="1415461" y="3404163"/>
                <a:ext cx="265716" cy="369332"/>
              </a:xfrm>
              <a:prstGeom prst="rect">
                <a:avLst/>
              </a:prstGeom>
              <a:noFill/>
            </p:spPr>
            <p:txBody>
              <a:bodyPr wrap="square" rtlCol="0">
                <a:spAutoFit/>
              </a:bodyPr>
              <a:lstStyle/>
              <a:p>
                <a:r>
                  <a:rPr lang="en-US" dirty="0"/>
                  <a:t>1</a:t>
                </a:r>
              </a:p>
            </p:txBody>
          </p:sp>
          <p:sp>
            <p:nvSpPr>
              <p:cNvPr id="21" name="TextBox 20">
                <a:extLst>
                  <a:ext uri="{FF2B5EF4-FFF2-40B4-BE49-F238E27FC236}">
                    <a16:creationId xmlns:a16="http://schemas.microsoft.com/office/drawing/2014/main" id="{C9B44741-1BB7-FA4C-B822-F39258A2B6EB}"/>
                  </a:ext>
                </a:extLst>
              </p:cNvPr>
              <p:cNvSpPr txBox="1"/>
              <p:nvPr/>
            </p:nvSpPr>
            <p:spPr>
              <a:xfrm>
                <a:off x="2089417" y="2120722"/>
                <a:ext cx="265716" cy="369332"/>
              </a:xfrm>
              <a:prstGeom prst="rect">
                <a:avLst/>
              </a:prstGeom>
              <a:noFill/>
            </p:spPr>
            <p:txBody>
              <a:bodyPr wrap="square" rtlCol="0">
                <a:spAutoFit/>
              </a:bodyPr>
              <a:lstStyle/>
              <a:p>
                <a:r>
                  <a:rPr lang="en-US" dirty="0"/>
                  <a:t>0</a:t>
                </a:r>
              </a:p>
            </p:txBody>
          </p:sp>
          <p:sp>
            <p:nvSpPr>
              <p:cNvPr id="22" name="TextBox 21">
                <a:extLst>
                  <a:ext uri="{FF2B5EF4-FFF2-40B4-BE49-F238E27FC236}">
                    <a16:creationId xmlns:a16="http://schemas.microsoft.com/office/drawing/2014/main" id="{4515EA09-F4CC-4845-948A-55372818560A}"/>
                  </a:ext>
                </a:extLst>
              </p:cNvPr>
              <p:cNvSpPr txBox="1"/>
              <p:nvPr/>
            </p:nvSpPr>
            <p:spPr>
              <a:xfrm>
                <a:off x="2086754" y="3445929"/>
                <a:ext cx="265716" cy="369332"/>
              </a:xfrm>
              <a:prstGeom prst="rect">
                <a:avLst/>
              </a:prstGeom>
              <a:noFill/>
            </p:spPr>
            <p:txBody>
              <a:bodyPr wrap="square" rtlCol="0">
                <a:spAutoFit/>
              </a:bodyPr>
              <a:lstStyle/>
              <a:p>
                <a:r>
                  <a:rPr lang="en-US" dirty="0"/>
                  <a:t>0</a:t>
                </a:r>
              </a:p>
            </p:txBody>
          </p:sp>
          <p:sp>
            <p:nvSpPr>
              <p:cNvPr id="23" name="TextBox 22">
                <a:extLst>
                  <a:ext uri="{FF2B5EF4-FFF2-40B4-BE49-F238E27FC236}">
                    <a16:creationId xmlns:a16="http://schemas.microsoft.com/office/drawing/2014/main" id="{AF74E834-17E8-AE44-835A-A1151647DE6A}"/>
                  </a:ext>
                </a:extLst>
              </p:cNvPr>
              <p:cNvSpPr txBox="1"/>
              <p:nvPr/>
            </p:nvSpPr>
            <p:spPr>
              <a:xfrm>
                <a:off x="2038701" y="4760028"/>
                <a:ext cx="265716" cy="369332"/>
              </a:xfrm>
              <a:prstGeom prst="rect">
                <a:avLst/>
              </a:prstGeom>
              <a:noFill/>
            </p:spPr>
            <p:txBody>
              <a:bodyPr wrap="square" rtlCol="0">
                <a:spAutoFit/>
              </a:bodyPr>
              <a:lstStyle/>
              <a:p>
                <a:r>
                  <a:rPr lang="en-US" dirty="0"/>
                  <a:t>0</a:t>
                </a:r>
              </a:p>
            </p:txBody>
          </p:sp>
        </p:grpSp>
        <p:cxnSp>
          <p:nvCxnSpPr>
            <p:cNvPr id="5" name="Straight Arrow Connector 4">
              <a:extLst>
                <a:ext uri="{FF2B5EF4-FFF2-40B4-BE49-F238E27FC236}">
                  <a16:creationId xmlns:a16="http://schemas.microsoft.com/office/drawing/2014/main" id="{4176D6AB-3708-6E4D-A88E-A7AD38ABAE2E}"/>
                </a:ext>
              </a:extLst>
            </p:cNvPr>
            <p:cNvCxnSpPr/>
            <p:nvPr/>
          </p:nvCxnSpPr>
          <p:spPr>
            <a:xfrm>
              <a:off x="4591424" y="4291729"/>
              <a:ext cx="539262"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FF7DB0-E8E2-2E44-81C2-FC9C6E6BF9ED}"/>
                </a:ext>
              </a:extLst>
            </p:cNvPr>
            <p:cNvSpPr txBox="1"/>
            <p:nvPr/>
          </p:nvSpPr>
          <p:spPr>
            <a:xfrm>
              <a:off x="5713998" y="5756501"/>
              <a:ext cx="1155993" cy="584775"/>
            </a:xfrm>
            <a:prstGeom prst="rect">
              <a:avLst/>
            </a:prstGeom>
            <a:noFill/>
          </p:spPr>
          <p:txBody>
            <a:bodyPr wrap="square" rtlCol="0">
              <a:spAutoFit/>
            </a:bodyPr>
            <a:lstStyle/>
            <a:p>
              <a:r>
                <a:rPr lang="en-US" sz="3200" dirty="0">
                  <a:latin typeface="Apple Chancery" panose="03020702040506060504" pitchFamily="66" charset="-79"/>
                  <a:cs typeface="Apple Chancery" panose="03020702040506060504" pitchFamily="66" charset="-79"/>
                </a:rPr>
                <a:t>G</a:t>
              </a:r>
              <a:r>
                <a:rPr lang="en-US" sz="3200" baseline="-25000" dirty="0">
                  <a:latin typeface="Apple Chancery" panose="03020702040506060504" pitchFamily="66" charset="-79"/>
                  <a:cs typeface="Apple Chancery" panose="03020702040506060504" pitchFamily="66" charset="-79"/>
                </a:rPr>
                <a:t>C</a:t>
              </a:r>
              <a:r>
                <a:rPr lang="en-US" sz="3200" dirty="0">
                  <a:latin typeface="Apple Chancery" panose="03020702040506060504" pitchFamily="66" charset="-79"/>
                  <a:cs typeface="Apple Chancery" panose="03020702040506060504" pitchFamily="66" charset="-79"/>
                </a:rPr>
                <a:t>(S)</a:t>
              </a:r>
            </a:p>
          </p:txBody>
        </p:sp>
      </p:grpSp>
      <p:grpSp>
        <p:nvGrpSpPr>
          <p:cNvPr id="46" name="Group 45">
            <a:extLst>
              <a:ext uri="{FF2B5EF4-FFF2-40B4-BE49-F238E27FC236}">
                <a16:creationId xmlns:a16="http://schemas.microsoft.com/office/drawing/2014/main" id="{3958B844-ED38-5244-B386-8B4E2AE1E0DF}"/>
              </a:ext>
            </a:extLst>
          </p:cNvPr>
          <p:cNvGrpSpPr/>
          <p:nvPr/>
        </p:nvGrpSpPr>
        <p:grpSpPr>
          <a:xfrm>
            <a:off x="7100876" y="3022273"/>
            <a:ext cx="5055258" cy="1727546"/>
            <a:chOff x="7100876" y="3022273"/>
            <a:chExt cx="5055258" cy="1727546"/>
          </a:xfrm>
        </p:grpSpPr>
        <p:sp>
          <p:nvSpPr>
            <p:cNvPr id="3" name="TextBox 2">
              <a:extLst>
                <a:ext uri="{FF2B5EF4-FFF2-40B4-BE49-F238E27FC236}">
                  <a16:creationId xmlns:a16="http://schemas.microsoft.com/office/drawing/2014/main" id="{C2DA4FD9-82A0-0C44-9864-7951192CAEBC}"/>
                </a:ext>
              </a:extLst>
            </p:cNvPr>
            <p:cNvSpPr txBox="1"/>
            <p:nvPr/>
          </p:nvSpPr>
          <p:spPr>
            <a:xfrm>
              <a:off x="7100876" y="3022273"/>
              <a:ext cx="5055258" cy="830997"/>
            </a:xfrm>
            <a:prstGeom prst="rect">
              <a:avLst/>
            </a:prstGeom>
            <a:noFill/>
          </p:spPr>
          <p:txBody>
            <a:bodyPr wrap="square" rtlCol="0">
              <a:spAutoFit/>
            </a:bodyPr>
            <a:lstStyle/>
            <a:p>
              <a:r>
                <a:rPr lang="en-US" sz="2400" dirty="0">
                  <a:latin typeface="Apple Chancery" panose="03020702040506060504" pitchFamily="66" charset="-79"/>
                  <a:cs typeface="Apple Chancery" panose="03020702040506060504" pitchFamily="66" charset="-79"/>
                </a:rPr>
                <a:t>G</a:t>
              </a:r>
              <a:r>
                <a:rPr lang="en-US" sz="2400" baseline="-25000" dirty="0">
                  <a:latin typeface="Apple Chancery" panose="03020702040506060504" pitchFamily="66" charset="-79"/>
                  <a:cs typeface="Apple Chancery" panose="03020702040506060504" pitchFamily="66" charset="-79"/>
                </a:rPr>
                <a:t>C</a:t>
              </a:r>
              <a:r>
                <a:rPr lang="en-US" sz="2400" dirty="0">
                  <a:latin typeface="Apple Chancery" panose="03020702040506060504" pitchFamily="66" charset="-79"/>
                  <a:cs typeface="Apple Chancery" panose="03020702040506060504" pitchFamily="66" charset="-79"/>
                </a:rPr>
                <a:t>(S) </a:t>
              </a:r>
              <a:r>
                <a:rPr lang="en-US" sz="2400" dirty="0"/>
                <a:t>is the fundamental aspect of S, because:</a:t>
              </a:r>
            </a:p>
          </p:txBody>
        </p:sp>
        <p:grpSp>
          <p:nvGrpSpPr>
            <p:cNvPr id="49" name="Group 48">
              <a:extLst>
                <a:ext uri="{FF2B5EF4-FFF2-40B4-BE49-F238E27FC236}">
                  <a16:creationId xmlns:a16="http://schemas.microsoft.com/office/drawing/2014/main" id="{E4B73182-D985-054A-83C2-239A69B9FCD6}"/>
                </a:ext>
              </a:extLst>
            </p:cNvPr>
            <p:cNvGrpSpPr/>
            <p:nvPr/>
          </p:nvGrpSpPr>
          <p:grpSpPr>
            <a:xfrm>
              <a:off x="7235071" y="3913477"/>
              <a:ext cx="4836817" cy="836342"/>
              <a:chOff x="6721966" y="3050748"/>
              <a:chExt cx="4836817" cy="836342"/>
            </a:xfrm>
          </p:grpSpPr>
          <p:sp>
            <p:nvSpPr>
              <p:cNvPr id="7" name="TextBox 6">
                <a:extLst>
                  <a:ext uri="{FF2B5EF4-FFF2-40B4-BE49-F238E27FC236}">
                    <a16:creationId xmlns:a16="http://schemas.microsoft.com/office/drawing/2014/main" id="{A289A1E7-2F10-6D40-9F98-F07B3BC8FA18}"/>
                  </a:ext>
                </a:extLst>
              </p:cNvPr>
              <p:cNvSpPr txBox="1"/>
              <p:nvPr/>
            </p:nvSpPr>
            <p:spPr>
              <a:xfrm>
                <a:off x="6831933" y="3155820"/>
                <a:ext cx="2029684" cy="461665"/>
              </a:xfrm>
              <a:prstGeom prst="rect">
                <a:avLst/>
              </a:prstGeom>
              <a:noFill/>
            </p:spPr>
            <p:txBody>
              <a:bodyPr wrap="square" rtlCol="0">
                <a:spAutoFit/>
              </a:bodyPr>
              <a:lstStyle/>
              <a:p>
                <a:r>
                  <a:rPr lang="en-US" sz="2400" dirty="0">
                    <a:latin typeface="+mj-lt"/>
                  </a:rPr>
                  <a:t>Paths in </a:t>
                </a:r>
                <a:r>
                  <a:rPr lang="en-US" sz="2400" dirty="0">
                    <a:latin typeface="Apple Chancery" panose="03020702040506060504" pitchFamily="66" charset="-79"/>
                    <a:cs typeface="Apple Chancery" panose="03020702040506060504" pitchFamily="66" charset="-79"/>
                  </a:rPr>
                  <a:t>G</a:t>
                </a:r>
                <a:r>
                  <a:rPr lang="en-US" sz="2400" baseline="-25000" dirty="0">
                    <a:latin typeface="Apple Chancery" panose="03020702040506060504" pitchFamily="66" charset="-79"/>
                    <a:cs typeface="Apple Chancery" panose="03020702040506060504" pitchFamily="66" charset="-79"/>
                  </a:rPr>
                  <a:t>C</a:t>
                </a:r>
                <a:r>
                  <a:rPr lang="en-US" sz="2400" dirty="0">
                    <a:latin typeface="Apple Chancery" panose="03020702040506060504" pitchFamily="66" charset="-79"/>
                    <a:cs typeface="Apple Chancery" panose="03020702040506060504" pitchFamily="66" charset="-79"/>
                  </a:rPr>
                  <a:t>(S)</a:t>
                </a:r>
              </a:p>
            </p:txBody>
          </p:sp>
          <p:cxnSp>
            <p:nvCxnSpPr>
              <p:cNvPr id="9" name="Straight Arrow Connector 8">
                <a:extLst>
                  <a:ext uri="{FF2B5EF4-FFF2-40B4-BE49-F238E27FC236}">
                    <a16:creationId xmlns:a16="http://schemas.microsoft.com/office/drawing/2014/main" id="{E8760878-9B22-3A44-B42D-07C3A1776510}"/>
                  </a:ext>
                </a:extLst>
              </p:cNvPr>
              <p:cNvCxnSpPr>
                <a:cxnSpLocks/>
              </p:cNvCxnSpPr>
              <p:nvPr/>
            </p:nvCxnSpPr>
            <p:spPr>
              <a:xfrm>
                <a:off x="8688500" y="3429000"/>
                <a:ext cx="4924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2ED57A2-AA1B-D842-A271-AFA19361ACA0}"/>
                  </a:ext>
                </a:extLst>
              </p:cNvPr>
              <p:cNvSpPr txBox="1"/>
              <p:nvPr/>
            </p:nvSpPr>
            <p:spPr>
              <a:xfrm>
                <a:off x="9223356" y="3172489"/>
                <a:ext cx="2335427" cy="461665"/>
              </a:xfrm>
              <a:prstGeom prst="rect">
                <a:avLst/>
              </a:prstGeom>
              <a:noFill/>
            </p:spPr>
            <p:txBody>
              <a:bodyPr wrap="square" rtlCol="0">
                <a:spAutoFit/>
              </a:bodyPr>
              <a:lstStyle/>
              <a:p>
                <a:r>
                  <a:rPr lang="en-US" sz="2400" dirty="0">
                    <a:latin typeface="+mj-lt"/>
                  </a:rPr>
                  <a:t>Executions of S</a:t>
                </a:r>
              </a:p>
            </p:txBody>
          </p:sp>
          <p:sp>
            <p:nvSpPr>
              <p:cNvPr id="48" name="Rectangle 47">
                <a:extLst>
                  <a:ext uri="{FF2B5EF4-FFF2-40B4-BE49-F238E27FC236}">
                    <a16:creationId xmlns:a16="http://schemas.microsoft.com/office/drawing/2014/main" id="{093A29A6-B73B-B44D-B372-EDC67B246622}"/>
                  </a:ext>
                </a:extLst>
              </p:cNvPr>
              <p:cNvSpPr/>
              <p:nvPr/>
            </p:nvSpPr>
            <p:spPr>
              <a:xfrm>
                <a:off x="6721966" y="3050748"/>
                <a:ext cx="4726850" cy="836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Tree>
    <p:extLst>
      <p:ext uri="{BB962C8B-B14F-4D97-AF65-F5344CB8AC3E}">
        <p14:creationId xmlns:p14="http://schemas.microsoft.com/office/powerpoint/2010/main" val="280434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A54DA-5F3F-3343-97BB-542E1BC882D2}"/>
              </a:ext>
            </a:extLst>
          </p:cNvPr>
          <p:cNvSpPr>
            <a:spLocks noGrp="1"/>
          </p:cNvSpPr>
          <p:nvPr>
            <p:ph type="sldNum" sz="quarter" idx="12"/>
          </p:nvPr>
        </p:nvSpPr>
        <p:spPr/>
        <p:txBody>
          <a:bodyPr/>
          <a:lstStyle/>
          <a:p>
            <a:fld id="{F1B76890-E15B-F340-9E2B-6ACE47389C81}" type="slidenum">
              <a:rPr lang="en-US" smtClean="0"/>
              <a:t>16</a:t>
            </a:fld>
            <a:endParaRPr lang="en-US" dirty="0"/>
          </a:p>
        </p:txBody>
      </p:sp>
      <p:graphicFrame>
        <p:nvGraphicFramePr>
          <p:cNvPr id="60" name="Table 59">
            <a:extLst>
              <a:ext uri="{FF2B5EF4-FFF2-40B4-BE49-F238E27FC236}">
                <a16:creationId xmlns:a16="http://schemas.microsoft.com/office/drawing/2014/main" id="{BC4941F2-EE44-D648-9C82-47CD2A490335}"/>
              </a:ext>
            </a:extLst>
          </p:cNvPr>
          <p:cNvGraphicFramePr>
            <a:graphicFrameLocks noGrp="1"/>
          </p:cNvGraphicFramePr>
          <p:nvPr/>
        </p:nvGraphicFramePr>
        <p:xfrm>
          <a:off x="1236748" y="3026126"/>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4"/>
                  </a:ext>
                </a:extLst>
              </a:tr>
              <a:tr h="0">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2711719475"/>
                  </a:ext>
                </a:extLst>
              </a:tr>
            </a:tbl>
          </a:graphicData>
        </a:graphic>
      </p:graphicFrame>
      <p:sp>
        <p:nvSpPr>
          <p:cNvPr id="61" name="TextBox 60">
            <a:extLst>
              <a:ext uri="{FF2B5EF4-FFF2-40B4-BE49-F238E27FC236}">
                <a16:creationId xmlns:a16="http://schemas.microsoft.com/office/drawing/2014/main" id="{0D852309-C48D-0B4D-BD57-0E238F71297D}"/>
              </a:ext>
            </a:extLst>
          </p:cNvPr>
          <p:cNvSpPr txBox="1"/>
          <p:nvPr/>
        </p:nvSpPr>
        <p:spPr>
          <a:xfrm>
            <a:off x="591269" y="1811562"/>
            <a:ext cx="5199006" cy="523220"/>
          </a:xfrm>
          <a:prstGeom prst="rect">
            <a:avLst/>
          </a:prstGeom>
          <a:noFill/>
        </p:spPr>
        <p:txBody>
          <a:bodyPr wrap="square" rtlCol="0">
            <a:spAutoFit/>
          </a:bodyPr>
          <a:lstStyle/>
          <a:p>
            <a:r>
              <a:rPr lang="en-US" sz="2800" dirty="0"/>
              <a:t>n = 4, A = {a1, a2, a3, a4, a5, a6}</a:t>
            </a:r>
          </a:p>
        </p:txBody>
      </p:sp>
      <p:sp>
        <p:nvSpPr>
          <p:cNvPr id="62" name="Rectangle 61">
            <a:extLst>
              <a:ext uri="{FF2B5EF4-FFF2-40B4-BE49-F238E27FC236}">
                <a16:creationId xmlns:a16="http://schemas.microsoft.com/office/drawing/2014/main" id="{2DBB6EB3-EABC-EB4D-ADAC-276C2809B0FD}"/>
              </a:ext>
            </a:extLst>
          </p:cNvPr>
          <p:cNvSpPr/>
          <p:nvPr/>
        </p:nvSpPr>
        <p:spPr>
          <a:xfrm>
            <a:off x="616943" y="2324441"/>
            <a:ext cx="3974481" cy="523220"/>
          </a:xfrm>
          <a:prstGeom prst="rect">
            <a:avLst/>
          </a:prstGeom>
        </p:spPr>
        <p:txBody>
          <a:bodyPr wrap="square">
            <a:spAutoFit/>
          </a:bodyPr>
          <a:lstStyle/>
          <a:p>
            <a:r>
              <a:rPr lang="en-US" sz="2800" dirty="0"/>
              <a:t>f</a:t>
            </a:r>
            <a:r>
              <a:rPr lang="en-US" sz="2800" baseline="-25000" dirty="0"/>
              <a:t>E</a:t>
            </a:r>
            <a:r>
              <a:rPr lang="en-US" sz="2800" dirty="0"/>
              <a:t>: Execution of software </a:t>
            </a:r>
          </a:p>
        </p:txBody>
      </p:sp>
      <p:graphicFrame>
        <p:nvGraphicFramePr>
          <p:cNvPr id="63" name="Table 62">
            <a:extLst>
              <a:ext uri="{FF2B5EF4-FFF2-40B4-BE49-F238E27FC236}">
                <a16:creationId xmlns:a16="http://schemas.microsoft.com/office/drawing/2014/main" id="{0FA43471-D84C-E44C-9FB3-0C2DE6EBFDF8}"/>
              </a:ext>
            </a:extLst>
          </p:cNvPr>
          <p:cNvGraphicFramePr>
            <a:graphicFrameLocks noGrp="1"/>
          </p:cNvGraphicFramePr>
          <p:nvPr/>
        </p:nvGraphicFramePr>
        <p:xfrm>
          <a:off x="4414302" y="3026126"/>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a2 a3 a5 </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a5 </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10004"/>
                  </a:ext>
                </a:extLst>
              </a:tr>
              <a:tr h="0">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 </a:t>
                      </a:r>
                    </a:p>
                  </a:txBody>
                  <a:tcPr/>
                </a:tc>
                <a:extLst>
                  <a:ext uri="{0D108BD9-81ED-4DB2-BD59-A6C34878D82A}">
                    <a16:rowId xmlns:a16="http://schemas.microsoft.com/office/drawing/2014/main" val="2711719475"/>
                  </a:ext>
                </a:extLst>
              </a:tr>
            </a:tbl>
          </a:graphicData>
        </a:graphic>
      </p:graphicFrame>
      <p:graphicFrame>
        <p:nvGraphicFramePr>
          <p:cNvPr id="8" name="Table 7">
            <a:extLst>
              <a:ext uri="{FF2B5EF4-FFF2-40B4-BE49-F238E27FC236}">
                <a16:creationId xmlns:a16="http://schemas.microsoft.com/office/drawing/2014/main" id="{C825A551-D40B-B543-A27B-4B27EE1448D7}"/>
              </a:ext>
            </a:extLst>
          </p:cNvPr>
          <p:cNvGraphicFramePr>
            <a:graphicFrameLocks noGrp="1"/>
          </p:cNvGraphicFramePr>
          <p:nvPr/>
        </p:nvGraphicFramePr>
        <p:xfrm>
          <a:off x="679975" y="3026126"/>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00</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01</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02</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03</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04</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05</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06</a:t>
                      </a:r>
                    </a:p>
                  </a:txBody>
                  <a:tcPr/>
                </a:tc>
                <a:extLst>
                  <a:ext uri="{0D108BD9-81ED-4DB2-BD59-A6C34878D82A}">
                    <a16:rowId xmlns:a16="http://schemas.microsoft.com/office/drawing/2014/main" val="10004"/>
                  </a:ext>
                </a:extLst>
              </a:tr>
              <a:tr h="0">
                <a:tc>
                  <a:txBody>
                    <a:bodyPr/>
                    <a:lstStyle/>
                    <a:p>
                      <a:pPr algn="ctr"/>
                      <a:r>
                        <a:rPr lang="en-US" sz="1600" dirty="0">
                          <a:latin typeface="+mj-lt"/>
                        </a:rPr>
                        <a:t>07</a:t>
                      </a:r>
                    </a:p>
                  </a:txBody>
                  <a:tcPr/>
                </a:tc>
                <a:extLst>
                  <a:ext uri="{0D108BD9-81ED-4DB2-BD59-A6C34878D82A}">
                    <a16:rowId xmlns:a16="http://schemas.microsoft.com/office/drawing/2014/main" val="2711719475"/>
                  </a:ext>
                </a:extLst>
              </a:tr>
            </a:tbl>
          </a:graphicData>
        </a:graphic>
      </p:graphicFrame>
      <p:graphicFrame>
        <p:nvGraphicFramePr>
          <p:cNvPr id="9" name="Table 8">
            <a:extLst>
              <a:ext uri="{FF2B5EF4-FFF2-40B4-BE49-F238E27FC236}">
                <a16:creationId xmlns:a16="http://schemas.microsoft.com/office/drawing/2014/main" id="{F9CE75D2-BF4A-7642-8C15-001D22336B57}"/>
              </a:ext>
            </a:extLst>
          </p:cNvPr>
          <p:cNvGraphicFramePr>
            <a:graphicFrameLocks noGrp="1"/>
          </p:cNvGraphicFramePr>
          <p:nvPr/>
        </p:nvGraphicFramePr>
        <p:xfrm>
          <a:off x="3848394" y="3026126"/>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08</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09</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10</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11</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12</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13</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14</a:t>
                      </a:r>
                    </a:p>
                  </a:txBody>
                  <a:tcPr/>
                </a:tc>
                <a:extLst>
                  <a:ext uri="{0D108BD9-81ED-4DB2-BD59-A6C34878D82A}">
                    <a16:rowId xmlns:a16="http://schemas.microsoft.com/office/drawing/2014/main" val="10004"/>
                  </a:ext>
                </a:extLst>
              </a:tr>
              <a:tr h="0">
                <a:tc>
                  <a:txBody>
                    <a:bodyPr/>
                    <a:lstStyle/>
                    <a:p>
                      <a:pPr algn="ctr"/>
                      <a:r>
                        <a:rPr lang="en-US" sz="1600" dirty="0">
                          <a:latin typeface="+mj-lt"/>
                        </a:rPr>
                        <a:t>15</a:t>
                      </a:r>
                    </a:p>
                  </a:txBody>
                  <a:tcPr/>
                </a:tc>
                <a:extLst>
                  <a:ext uri="{0D108BD9-81ED-4DB2-BD59-A6C34878D82A}">
                    <a16:rowId xmlns:a16="http://schemas.microsoft.com/office/drawing/2014/main" val="2711719475"/>
                  </a:ext>
                </a:extLst>
              </a:tr>
            </a:tbl>
          </a:graphicData>
        </a:graphic>
      </p:graphicFrame>
      <p:sp>
        <p:nvSpPr>
          <p:cNvPr id="5" name="TextBox 4">
            <a:extLst>
              <a:ext uri="{FF2B5EF4-FFF2-40B4-BE49-F238E27FC236}">
                <a16:creationId xmlns:a16="http://schemas.microsoft.com/office/drawing/2014/main" id="{406CC15F-9C49-8A49-8C2C-3259BE13346F}"/>
              </a:ext>
            </a:extLst>
          </p:cNvPr>
          <p:cNvSpPr txBox="1"/>
          <p:nvPr/>
        </p:nvSpPr>
        <p:spPr>
          <a:xfrm>
            <a:off x="6979742" y="3551370"/>
            <a:ext cx="4596714" cy="584775"/>
          </a:xfrm>
          <a:prstGeom prst="rect">
            <a:avLst/>
          </a:prstGeom>
          <a:noFill/>
        </p:spPr>
        <p:txBody>
          <a:bodyPr wrap="square" rtlCol="0">
            <a:spAutoFit/>
          </a:bodyPr>
          <a:lstStyle/>
          <a:p>
            <a:r>
              <a:rPr lang="en-US" sz="3200" dirty="0">
                <a:solidFill>
                  <a:schemeClr val="bg1">
                    <a:lumMod val="50000"/>
                  </a:schemeClr>
                </a:solidFill>
                <a:latin typeface="+mj-lt"/>
              </a:rPr>
              <a:t>What does </a:t>
            </a:r>
            <a:r>
              <a:rPr lang="en-US" sz="3200" dirty="0">
                <a:solidFill>
                  <a:schemeClr val="bg1">
                    <a:lumMod val="50000"/>
                  </a:schemeClr>
                </a:solidFill>
                <a:latin typeface="Apple Chancery" panose="03020702040506060504" pitchFamily="66" charset="-79"/>
                <a:cs typeface="Apple Chancery" panose="03020702040506060504" pitchFamily="66" charset="-79"/>
              </a:rPr>
              <a:t>G</a:t>
            </a:r>
            <a:r>
              <a:rPr lang="en-US" sz="3200" baseline="-25000" dirty="0">
                <a:solidFill>
                  <a:schemeClr val="bg1">
                    <a:lumMod val="50000"/>
                  </a:schemeClr>
                </a:solidFill>
                <a:latin typeface="Apple Chancery" panose="03020702040506060504" pitchFamily="66" charset="-79"/>
                <a:cs typeface="Apple Chancery" panose="03020702040506060504" pitchFamily="66" charset="-79"/>
              </a:rPr>
              <a:t>C</a:t>
            </a:r>
            <a:r>
              <a:rPr lang="en-US" sz="3200" dirty="0">
                <a:solidFill>
                  <a:schemeClr val="bg1">
                    <a:lumMod val="50000"/>
                  </a:schemeClr>
                </a:solidFill>
                <a:latin typeface="Apple Chancery" panose="03020702040506060504" pitchFamily="66" charset="-79"/>
                <a:cs typeface="Apple Chancery" panose="03020702040506060504" pitchFamily="66" charset="-79"/>
              </a:rPr>
              <a:t>(S)</a:t>
            </a:r>
            <a:r>
              <a:rPr lang="en-US" sz="3200" dirty="0">
                <a:solidFill>
                  <a:schemeClr val="bg1">
                    <a:lumMod val="50000"/>
                  </a:schemeClr>
                </a:solidFill>
                <a:latin typeface="+mj-lt"/>
              </a:rPr>
              <a:t> look like?</a:t>
            </a:r>
          </a:p>
        </p:txBody>
      </p:sp>
      <p:sp>
        <p:nvSpPr>
          <p:cNvPr id="12" name="TextBox 11">
            <a:extLst>
              <a:ext uri="{FF2B5EF4-FFF2-40B4-BE49-F238E27FC236}">
                <a16:creationId xmlns:a16="http://schemas.microsoft.com/office/drawing/2014/main" id="{8E644BF7-4401-8246-9CF9-13FC72FC88B7}"/>
              </a:ext>
            </a:extLst>
          </p:cNvPr>
          <p:cNvSpPr txBox="1"/>
          <p:nvPr/>
        </p:nvSpPr>
        <p:spPr>
          <a:xfrm>
            <a:off x="565533" y="293317"/>
            <a:ext cx="9708246" cy="707886"/>
          </a:xfrm>
          <a:prstGeom prst="rect">
            <a:avLst/>
          </a:prstGeom>
          <a:noFill/>
        </p:spPr>
        <p:txBody>
          <a:bodyPr wrap="square" rtlCol="0">
            <a:spAutoFit/>
          </a:bodyPr>
          <a:lstStyle>
            <a:defPPr>
              <a:defRPr lang="en-US"/>
            </a:defPPr>
            <a:lvl1pPr>
              <a:defRPr sz="3200"/>
            </a:lvl1pPr>
          </a:lstStyle>
          <a:p>
            <a:r>
              <a:rPr lang="en-US" sz="4000" dirty="0">
                <a:latin typeface="+mj-lt"/>
                <a:cs typeface="Apple Chancery" panose="03020702040506060504" pitchFamily="66" charset="-79"/>
              </a:rPr>
              <a:t>Execution of Software</a:t>
            </a:r>
          </a:p>
        </p:txBody>
      </p:sp>
      <p:sp>
        <p:nvSpPr>
          <p:cNvPr id="14" name="TextBox 13">
            <a:extLst>
              <a:ext uri="{FF2B5EF4-FFF2-40B4-BE49-F238E27FC236}">
                <a16:creationId xmlns:a16="http://schemas.microsoft.com/office/drawing/2014/main" id="{466A89C8-66FE-5D40-96EB-B2533A7447D0}"/>
              </a:ext>
            </a:extLst>
          </p:cNvPr>
          <p:cNvSpPr txBox="1"/>
          <p:nvPr/>
        </p:nvSpPr>
        <p:spPr>
          <a:xfrm>
            <a:off x="616943" y="1257642"/>
            <a:ext cx="5199006" cy="523220"/>
          </a:xfrm>
          <a:prstGeom prst="rect">
            <a:avLst/>
          </a:prstGeom>
          <a:noFill/>
        </p:spPr>
        <p:txBody>
          <a:bodyPr wrap="square" rtlCol="0">
            <a:spAutoFit/>
          </a:bodyPr>
          <a:lstStyle/>
          <a:p>
            <a:r>
              <a:rPr lang="en-US" sz="2800" dirty="0"/>
              <a:t>Let's look at one more example</a:t>
            </a:r>
          </a:p>
        </p:txBody>
      </p:sp>
    </p:spTree>
    <p:extLst>
      <p:ext uri="{BB962C8B-B14F-4D97-AF65-F5344CB8AC3E}">
        <p14:creationId xmlns:p14="http://schemas.microsoft.com/office/powerpoint/2010/main" val="218204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A54DA-5F3F-3343-97BB-542E1BC882D2}"/>
              </a:ext>
            </a:extLst>
          </p:cNvPr>
          <p:cNvSpPr>
            <a:spLocks noGrp="1"/>
          </p:cNvSpPr>
          <p:nvPr>
            <p:ph type="sldNum" sz="quarter" idx="12"/>
          </p:nvPr>
        </p:nvSpPr>
        <p:spPr/>
        <p:txBody>
          <a:bodyPr/>
          <a:lstStyle/>
          <a:p>
            <a:fld id="{F1B76890-E15B-F340-9E2B-6ACE47389C81}" type="slidenum">
              <a:rPr lang="en-US" smtClean="0"/>
              <a:t>17</a:t>
            </a:fld>
            <a:endParaRPr lang="en-US"/>
          </a:p>
        </p:txBody>
      </p:sp>
      <p:sp>
        <p:nvSpPr>
          <p:cNvPr id="61" name="TextBox 60">
            <a:extLst>
              <a:ext uri="{FF2B5EF4-FFF2-40B4-BE49-F238E27FC236}">
                <a16:creationId xmlns:a16="http://schemas.microsoft.com/office/drawing/2014/main" id="{0D852309-C48D-0B4D-BD57-0E238F71297D}"/>
              </a:ext>
            </a:extLst>
          </p:cNvPr>
          <p:cNvSpPr txBox="1"/>
          <p:nvPr/>
        </p:nvSpPr>
        <p:spPr>
          <a:xfrm>
            <a:off x="460448" y="1330202"/>
            <a:ext cx="5199006" cy="523220"/>
          </a:xfrm>
          <a:prstGeom prst="rect">
            <a:avLst/>
          </a:prstGeom>
          <a:noFill/>
        </p:spPr>
        <p:txBody>
          <a:bodyPr wrap="square" rtlCol="0">
            <a:spAutoFit/>
          </a:bodyPr>
          <a:lstStyle/>
          <a:p>
            <a:r>
              <a:rPr lang="en-US" sz="2800" dirty="0"/>
              <a:t>n = 4, A = {a1, a2, a3, a4, a5, a6}</a:t>
            </a:r>
          </a:p>
        </p:txBody>
      </p:sp>
      <p:sp>
        <p:nvSpPr>
          <p:cNvPr id="62" name="Rectangle 61">
            <a:extLst>
              <a:ext uri="{FF2B5EF4-FFF2-40B4-BE49-F238E27FC236}">
                <a16:creationId xmlns:a16="http://schemas.microsoft.com/office/drawing/2014/main" id="{2DBB6EB3-EABC-EB4D-ADAC-276C2809B0FD}"/>
              </a:ext>
            </a:extLst>
          </p:cNvPr>
          <p:cNvSpPr/>
          <p:nvPr/>
        </p:nvSpPr>
        <p:spPr>
          <a:xfrm>
            <a:off x="460448" y="1831049"/>
            <a:ext cx="3974481" cy="523220"/>
          </a:xfrm>
          <a:prstGeom prst="rect">
            <a:avLst/>
          </a:prstGeom>
        </p:spPr>
        <p:txBody>
          <a:bodyPr wrap="square">
            <a:spAutoFit/>
          </a:bodyPr>
          <a:lstStyle/>
          <a:p>
            <a:r>
              <a:rPr lang="en-US" sz="2800" dirty="0"/>
              <a:t>f</a:t>
            </a:r>
            <a:r>
              <a:rPr lang="en-US" sz="2800" baseline="-25000" dirty="0"/>
              <a:t>E</a:t>
            </a:r>
            <a:r>
              <a:rPr lang="en-US" sz="2800" dirty="0"/>
              <a:t>: Execution of software </a:t>
            </a:r>
          </a:p>
        </p:txBody>
      </p:sp>
      <p:graphicFrame>
        <p:nvGraphicFramePr>
          <p:cNvPr id="49" name="Table 48">
            <a:extLst>
              <a:ext uri="{FF2B5EF4-FFF2-40B4-BE49-F238E27FC236}">
                <a16:creationId xmlns:a16="http://schemas.microsoft.com/office/drawing/2014/main" id="{FC63ECD7-981B-6143-B9D1-492BF1AEF5B4}"/>
              </a:ext>
            </a:extLst>
          </p:cNvPr>
          <p:cNvGraphicFramePr>
            <a:graphicFrameLocks noGrp="1"/>
          </p:cNvGraphicFramePr>
          <p:nvPr/>
        </p:nvGraphicFramePr>
        <p:xfrm>
          <a:off x="832618" y="2611368"/>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4"/>
                  </a:ext>
                </a:extLst>
              </a:tr>
              <a:tr h="0">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2711719475"/>
                  </a:ext>
                </a:extLst>
              </a:tr>
            </a:tbl>
          </a:graphicData>
        </a:graphic>
      </p:graphicFrame>
      <p:graphicFrame>
        <p:nvGraphicFramePr>
          <p:cNvPr id="50" name="Table 49">
            <a:extLst>
              <a:ext uri="{FF2B5EF4-FFF2-40B4-BE49-F238E27FC236}">
                <a16:creationId xmlns:a16="http://schemas.microsoft.com/office/drawing/2014/main" id="{201789C5-74E6-BD49-BA16-D0870EA2732C}"/>
              </a:ext>
            </a:extLst>
          </p:cNvPr>
          <p:cNvGraphicFramePr>
            <a:graphicFrameLocks noGrp="1"/>
          </p:cNvGraphicFramePr>
          <p:nvPr/>
        </p:nvGraphicFramePr>
        <p:xfrm>
          <a:off x="4010172" y="2611368"/>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a2 a3 a5 </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a5 </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10004"/>
                  </a:ext>
                </a:extLst>
              </a:tr>
              <a:tr h="0">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 </a:t>
                      </a:r>
                    </a:p>
                  </a:txBody>
                  <a:tcPr/>
                </a:tc>
                <a:extLst>
                  <a:ext uri="{0D108BD9-81ED-4DB2-BD59-A6C34878D82A}">
                    <a16:rowId xmlns:a16="http://schemas.microsoft.com/office/drawing/2014/main" val="2711719475"/>
                  </a:ext>
                </a:extLst>
              </a:tr>
            </a:tbl>
          </a:graphicData>
        </a:graphic>
      </p:graphicFrame>
      <p:graphicFrame>
        <p:nvGraphicFramePr>
          <p:cNvPr id="51" name="Table 50">
            <a:extLst>
              <a:ext uri="{FF2B5EF4-FFF2-40B4-BE49-F238E27FC236}">
                <a16:creationId xmlns:a16="http://schemas.microsoft.com/office/drawing/2014/main" id="{EBACD5A2-4B57-2340-901E-709241FA2CB3}"/>
              </a:ext>
            </a:extLst>
          </p:cNvPr>
          <p:cNvGraphicFramePr>
            <a:graphicFrameLocks noGrp="1"/>
          </p:cNvGraphicFramePr>
          <p:nvPr/>
        </p:nvGraphicFramePr>
        <p:xfrm>
          <a:off x="275845" y="2611368"/>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00</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01</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02</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03</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04</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05</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06</a:t>
                      </a:r>
                    </a:p>
                  </a:txBody>
                  <a:tcPr/>
                </a:tc>
                <a:extLst>
                  <a:ext uri="{0D108BD9-81ED-4DB2-BD59-A6C34878D82A}">
                    <a16:rowId xmlns:a16="http://schemas.microsoft.com/office/drawing/2014/main" val="10004"/>
                  </a:ext>
                </a:extLst>
              </a:tr>
              <a:tr h="0">
                <a:tc>
                  <a:txBody>
                    <a:bodyPr/>
                    <a:lstStyle/>
                    <a:p>
                      <a:pPr algn="ctr"/>
                      <a:r>
                        <a:rPr lang="en-US" sz="1600" dirty="0">
                          <a:latin typeface="+mj-lt"/>
                        </a:rPr>
                        <a:t>07</a:t>
                      </a:r>
                    </a:p>
                  </a:txBody>
                  <a:tcPr/>
                </a:tc>
                <a:extLst>
                  <a:ext uri="{0D108BD9-81ED-4DB2-BD59-A6C34878D82A}">
                    <a16:rowId xmlns:a16="http://schemas.microsoft.com/office/drawing/2014/main" val="2711719475"/>
                  </a:ext>
                </a:extLst>
              </a:tr>
            </a:tbl>
          </a:graphicData>
        </a:graphic>
      </p:graphicFrame>
      <p:graphicFrame>
        <p:nvGraphicFramePr>
          <p:cNvPr id="52" name="Table 51">
            <a:extLst>
              <a:ext uri="{FF2B5EF4-FFF2-40B4-BE49-F238E27FC236}">
                <a16:creationId xmlns:a16="http://schemas.microsoft.com/office/drawing/2014/main" id="{D49662E1-8CEE-1944-ADE0-61C517D24F82}"/>
              </a:ext>
            </a:extLst>
          </p:cNvPr>
          <p:cNvGraphicFramePr>
            <a:graphicFrameLocks noGrp="1"/>
          </p:cNvGraphicFramePr>
          <p:nvPr/>
        </p:nvGraphicFramePr>
        <p:xfrm>
          <a:off x="3444264" y="2611368"/>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08</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09</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10</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11</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12</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13</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14</a:t>
                      </a:r>
                    </a:p>
                  </a:txBody>
                  <a:tcPr/>
                </a:tc>
                <a:extLst>
                  <a:ext uri="{0D108BD9-81ED-4DB2-BD59-A6C34878D82A}">
                    <a16:rowId xmlns:a16="http://schemas.microsoft.com/office/drawing/2014/main" val="10004"/>
                  </a:ext>
                </a:extLst>
              </a:tr>
              <a:tr h="0">
                <a:tc>
                  <a:txBody>
                    <a:bodyPr/>
                    <a:lstStyle/>
                    <a:p>
                      <a:pPr algn="ctr"/>
                      <a:r>
                        <a:rPr lang="en-US" sz="1600" dirty="0">
                          <a:latin typeface="+mj-lt"/>
                        </a:rPr>
                        <a:t>15</a:t>
                      </a:r>
                    </a:p>
                  </a:txBody>
                  <a:tcPr/>
                </a:tc>
                <a:extLst>
                  <a:ext uri="{0D108BD9-81ED-4DB2-BD59-A6C34878D82A}">
                    <a16:rowId xmlns:a16="http://schemas.microsoft.com/office/drawing/2014/main" val="2711719475"/>
                  </a:ext>
                </a:extLst>
              </a:tr>
            </a:tbl>
          </a:graphicData>
        </a:graphic>
      </p:graphicFrame>
      <p:sp>
        <p:nvSpPr>
          <p:cNvPr id="12" name="Rectangle 11">
            <a:extLst>
              <a:ext uri="{FF2B5EF4-FFF2-40B4-BE49-F238E27FC236}">
                <a16:creationId xmlns:a16="http://schemas.microsoft.com/office/drawing/2014/main" id="{2EE3FCBF-1B4F-164A-A606-F137D38BFAEA}"/>
              </a:ext>
            </a:extLst>
          </p:cNvPr>
          <p:cNvSpPr/>
          <p:nvPr/>
        </p:nvSpPr>
        <p:spPr>
          <a:xfrm>
            <a:off x="7399901" y="5493340"/>
            <a:ext cx="1122423" cy="584775"/>
          </a:xfrm>
          <a:prstGeom prst="rect">
            <a:avLst/>
          </a:prstGeom>
        </p:spPr>
        <p:txBody>
          <a:bodyPr wrap="none">
            <a:spAutoFit/>
          </a:bodyPr>
          <a:lstStyle/>
          <a:p>
            <a:r>
              <a:rPr lang="en-US" sz="3200" dirty="0">
                <a:latin typeface="Apple Chancery" panose="03020702040506060504" pitchFamily="66" charset="-79"/>
                <a:cs typeface="Apple Chancery" panose="03020702040506060504" pitchFamily="66" charset="-79"/>
              </a:rPr>
              <a:t>G</a:t>
            </a:r>
            <a:r>
              <a:rPr lang="en-US" sz="3200" baseline="-25000" dirty="0">
                <a:latin typeface="Apple Chancery" panose="03020702040506060504" pitchFamily="66" charset="-79"/>
                <a:cs typeface="Apple Chancery" panose="03020702040506060504" pitchFamily="66" charset="-79"/>
              </a:rPr>
              <a:t>C</a:t>
            </a:r>
            <a:r>
              <a:rPr lang="en-US" sz="3200" dirty="0">
                <a:latin typeface="Apple Chancery" panose="03020702040506060504" pitchFamily="66" charset="-79"/>
                <a:cs typeface="Apple Chancery" panose="03020702040506060504" pitchFamily="66" charset="-79"/>
              </a:rPr>
              <a:t>(S)</a:t>
            </a:r>
            <a:endParaRPr lang="en-US" sz="3200" dirty="0"/>
          </a:p>
        </p:txBody>
      </p:sp>
      <p:sp>
        <p:nvSpPr>
          <p:cNvPr id="47" name="TextBox 46">
            <a:extLst>
              <a:ext uri="{FF2B5EF4-FFF2-40B4-BE49-F238E27FC236}">
                <a16:creationId xmlns:a16="http://schemas.microsoft.com/office/drawing/2014/main" id="{AFC26986-2289-AB41-96E2-7C2317470B7D}"/>
              </a:ext>
            </a:extLst>
          </p:cNvPr>
          <p:cNvSpPr txBox="1"/>
          <p:nvPr/>
        </p:nvSpPr>
        <p:spPr>
          <a:xfrm>
            <a:off x="679785" y="269221"/>
            <a:ext cx="10317729" cy="707886"/>
          </a:xfrm>
          <a:prstGeom prst="rect">
            <a:avLst/>
          </a:prstGeom>
          <a:noFill/>
        </p:spPr>
        <p:txBody>
          <a:bodyPr wrap="square" rtlCol="0">
            <a:spAutoFit/>
          </a:bodyPr>
          <a:lstStyle>
            <a:defPPr>
              <a:defRPr lang="en-US"/>
            </a:defPPr>
            <a:lvl1pPr>
              <a:defRPr sz="3200"/>
            </a:lvl1pPr>
          </a:lstStyle>
          <a:p>
            <a:r>
              <a:rPr lang="en-US" sz="4000" dirty="0">
                <a:latin typeface="+mj-lt"/>
                <a:cs typeface="Apple Chancery" panose="03020702040506060504" pitchFamily="66" charset="-79"/>
              </a:rPr>
              <a:t>Compact representation of execution behaviors</a:t>
            </a:r>
          </a:p>
        </p:txBody>
      </p:sp>
      <p:sp>
        <p:nvSpPr>
          <p:cNvPr id="10" name="TextBox 9">
            <a:extLst>
              <a:ext uri="{FF2B5EF4-FFF2-40B4-BE49-F238E27FC236}">
                <a16:creationId xmlns:a16="http://schemas.microsoft.com/office/drawing/2014/main" id="{2AC93DBE-6C89-2E48-915C-256BC6ACA2FA}"/>
              </a:ext>
            </a:extLst>
          </p:cNvPr>
          <p:cNvSpPr txBox="1"/>
          <p:nvPr/>
        </p:nvSpPr>
        <p:spPr>
          <a:xfrm>
            <a:off x="8999838" y="1096269"/>
            <a:ext cx="3017620" cy="1200329"/>
          </a:xfrm>
          <a:prstGeom prst="rect">
            <a:avLst/>
          </a:prstGeom>
          <a:noFill/>
        </p:spPr>
        <p:txBody>
          <a:bodyPr wrap="square" rtlCol="0">
            <a:spAutoFit/>
          </a:bodyPr>
          <a:lstStyle/>
          <a:p>
            <a:r>
              <a:rPr lang="en-US" dirty="0"/>
              <a:t>Check that for every row in the truth table there is a path in the compact representation with the same sequence</a:t>
            </a:r>
          </a:p>
        </p:txBody>
      </p:sp>
      <p:sp>
        <p:nvSpPr>
          <p:cNvPr id="13" name="TextBox 12">
            <a:extLst>
              <a:ext uri="{FF2B5EF4-FFF2-40B4-BE49-F238E27FC236}">
                <a16:creationId xmlns:a16="http://schemas.microsoft.com/office/drawing/2014/main" id="{C7E050B7-3B58-1348-BED3-767C120D0CB6}"/>
              </a:ext>
            </a:extLst>
          </p:cNvPr>
          <p:cNvSpPr txBox="1"/>
          <p:nvPr/>
        </p:nvSpPr>
        <p:spPr>
          <a:xfrm>
            <a:off x="8457123" y="4137486"/>
            <a:ext cx="3459032" cy="923330"/>
          </a:xfrm>
          <a:prstGeom prst="rect">
            <a:avLst/>
          </a:prstGeom>
          <a:noFill/>
        </p:spPr>
        <p:txBody>
          <a:bodyPr wrap="square" rtlCol="0">
            <a:spAutoFit/>
          </a:bodyPr>
          <a:lstStyle/>
          <a:p>
            <a:pPr marL="342900" indent="-342900">
              <a:buFont typeface="+mj-lt"/>
              <a:buAutoNum type="arabicPeriod"/>
            </a:pPr>
            <a:r>
              <a:rPr lang="en-US" dirty="0"/>
              <a:t>How many paths?</a:t>
            </a:r>
          </a:p>
          <a:p>
            <a:pPr marL="342900" indent="-342900">
              <a:buFont typeface="+mj-lt"/>
              <a:buAutoNum type="arabicPeriod"/>
            </a:pPr>
            <a:r>
              <a:rPr lang="en-US" dirty="0"/>
              <a:t>Are there multiple rows corresponding to same path?</a:t>
            </a:r>
          </a:p>
        </p:txBody>
      </p:sp>
      <p:grpSp>
        <p:nvGrpSpPr>
          <p:cNvPr id="53" name="Group 52">
            <a:extLst>
              <a:ext uri="{FF2B5EF4-FFF2-40B4-BE49-F238E27FC236}">
                <a16:creationId xmlns:a16="http://schemas.microsoft.com/office/drawing/2014/main" id="{E2A53BD1-179D-014B-8E09-050F314937FB}"/>
              </a:ext>
            </a:extLst>
          </p:cNvPr>
          <p:cNvGrpSpPr/>
          <p:nvPr/>
        </p:nvGrpSpPr>
        <p:grpSpPr>
          <a:xfrm>
            <a:off x="6908333" y="1266862"/>
            <a:ext cx="1733960" cy="4088479"/>
            <a:chOff x="1659840" y="1444095"/>
            <a:chExt cx="1733960" cy="4088479"/>
          </a:xfrm>
        </p:grpSpPr>
        <p:grpSp>
          <p:nvGrpSpPr>
            <p:cNvPr id="54" name="Group 53">
              <a:extLst>
                <a:ext uri="{FF2B5EF4-FFF2-40B4-BE49-F238E27FC236}">
                  <a16:creationId xmlns:a16="http://schemas.microsoft.com/office/drawing/2014/main" id="{B8EFC763-6853-F74D-806C-675BEF87C3A6}"/>
                </a:ext>
              </a:extLst>
            </p:cNvPr>
            <p:cNvGrpSpPr/>
            <p:nvPr/>
          </p:nvGrpSpPr>
          <p:grpSpPr>
            <a:xfrm>
              <a:off x="1659840" y="1444095"/>
              <a:ext cx="1389502" cy="3422641"/>
              <a:chOff x="3758923" y="1611267"/>
              <a:chExt cx="1389502" cy="3422641"/>
            </a:xfrm>
          </p:grpSpPr>
          <p:sp>
            <p:nvSpPr>
              <p:cNvPr id="86" name="TextBox 85">
                <a:extLst>
                  <a:ext uri="{FF2B5EF4-FFF2-40B4-BE49-F238E27FC236}">
                    <a16:creationId xmlns:a16="http://schemas.microsoft.com/office/drawing/2014/main" id="{4A72C8A1-E18A-6D41-A710-C0332FB7A996}"/>
                  </a:ext>
                </a:extLst>
              </p:cNvPr>
              <p:cNvSpPr txBox="1"/>
              <p:nvPr/>
            </p:nvSpPr>
            <p:spPr>
              <a:xfrm>
                <a:off x="4051646" y="1611267"/>
                <a:ext cx="462846" cy="369332"/>
              </a:xfrm>
              <a:prstGeom prst="rect">
                <a:avLst/>
              </a:prstGeom>
              <a:noFill/>
              <a:ln>
                <a:solidFill>
                  <a:schemeClr val="tx1"/>
                </a:solidFill>
              </a:ln>
            </p:spPr>
            <p:txBody>
              <a:bodyPr wrap="square" rtlCol="0">
                <a:spAutoFit/>
              </a:bodyPr>
              <a:lstStyle/>
              <a:p>
                <a:r>
                  <a:rPr lang="en-US" dirty="0"/>
                  <a:t>C1</a:t>
                </a:r>
              </a:p>
            </p:txBody>
          </p:sp>
          <p:cxnSp>
            <p:nvCxnSpPr>
              <p:cNvPr id="87" name="Straight Arrow Connector 86">
                <a:extLst>
                  <a:ext uri="{FF2B5EF4-FFF2-40B4-BE49-F238E27FC236}">
                    <a16:creationId xmlns:a16="http://schemas.microsoft.com/office/drawing/2014/main" id="{625D1A50-F224-F240-AF92-84DD695E3020}"/>
                  </a:ext>
                </a:extLst>
              </p:cNvPr>
              <p:cNvCxnSpPr>
                <a:cxnSpLocks/>
              </p:cNvCxnSpPr>
              <p:nvPr/>
            </p:nvCxnSpPr>
            <p:spPr>
              <a:xfrm flipH="1">
                <a:off x="3935395" y="1975834"/>
                <a:ext cx="198699" cy="677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AE17181-1F3F-D544-A91C-A282BF9D24D5}"/>
                  </a:ext>
                </a:extLst>
              </p:cNvPr>
              <p:cNvSpPr txBox="1"/>
              <p:nvPr/>
            </p:nvSpPr>
            <p:spPr>
              <a:xfrm>
                <a:off x="4063730" y="4664576"/>
                <a:ext cx="554176" cy="369332"/>
              </a:xfrm>
              <a:prstGeom prst="rect">
                <a:avLst/>
              </a:prstGeom>
              <a:noFill/>
              <a:ln>
                <a:solidFill>
                  <a:schemeClr val="tx1"/>
                </a:solidFill>
              </a:ln>
            </p:spPr>
            <p:txBody>
              <a:bodyPr wrap="square" rtlCol="0">
                <a:spAutoFit/>
              </a:bodyPr>
              <a:lstStyle/>
              <a:p>
                <a:pPr algn="ctr"/>
                <a:r>
                  <a:rPr lang="en-US" dirty="0"/>
                  <a:t>C4</a:t>
                </a:r>
              </a:p>
            </p:txBody>
          </p:sp>
          <p:sp>
            <p:nvSpPr>
              <p:cNvPr id="89" name="TextBox 88">
                <a:extLst>
                  <a:ext uri="{FF2B5EF4-FFF2-40B4-BE49-F238E27FC236}">
                    <a16:creationId xmlns:a16="http://schemas.microsoft.com/office/drawing/2014/main" id="{A1CDE0A3-B468-4E46-A6EA-BCF65BBA6EE2}"/>
                  </a:ext>
                </a:extLst>
              </p:cNvPr>
              <p:cNvSpPr txBox="1"/>
              <p:nvPr/>
            </p:nvSpPr>
            <p:spPr>
              <a:xfrm>
                <a:off x="4685579" y="2243430"/>
                <a:ext cx="462846" cy="369332"/>
              </a:xfrm>
              <a:prstGeom prst="rect">
                <a:avLst/>
              </a:prstGeom>
              <a:noFill/>
              <a:ln>
                <a:solidFill>
                  <a:schemeClr val="tx1"/>
                </a:solidFill>
              </a:ln>
            </p:spPr>
            <p:txBody>
              <a:bodyPr wrap="square" rtlCol="0">
                <a:spAutoFit/>
              </a:bodyPr>
              <a:lstStyle/>
              <a:p>
                <a:r>
                  <a:rPr lang="en-US" dirty="0"/>
                  <a:t>C2</a:t>
                </a:r>
              </a:p>
            </p:txBody>
          </p:sp>
          <p:sp>
            <p:nvSpPr>
              <p:cNvPr id="90" name="TextBox 89">
                <a:extLst>
                  <a:ext uri="{FF2B5EF4-FFF2-40B4-BE49-F238E27FC236}">
                    <a16:creationId xmlns:a16="http://schemas.microsoft.com/office/drawing/2014/main" id="{34349483-2FCA-254C-8988-803C7038AD31}"/>
                  </a:ext>
                </a:extLst>
              </p:cNvPr>
              <p:cNvSpPr txBox="1"/>
              <p:nvPr/>
            </p:nvSpPr>
            <p:spPr>
              <a:xfrm>
                <a:off x="3781526" y="2653508"/>
                <a:ext cx="462846" cy="369332"/>
              </a:xfrm>
              <a:prstGeom prst="rect">
                <a:avLst/>
              </a:prstGeom>
              <a:noFill/>
              <a:ln>
                <a:solidFill>
                  <a:schemeClr val="tx1"/>
                </a:solidFill>
              </a:ln>
            </p:spPr>
            <p:txBody>
              <a:bodyPr wrap="square" rtlCol="0">
                <a:spAutoFit/>
              </a:bodyPr>
              <a:lstStyle/>
              <a:p>
                <a:r>
                  <a:rPr lang="en-US" dirty="0"/>
                  <a:t>a1</a:t>
                </a:r>
              </a:p>
            </p:txBody>
          </p:sp>
          <p:cxnSp>
            <p:nvCxnSpPr>
              <p:cNvPr id="91" name="Straight Arrow Connector 90">
                <a:extLst>
                  <a:ext uri="{FF2B5EF4-FFF2-40B4-BE49-F238E27FC236}">
                    <a16:creationId xmlns:a16="http://schemas.microsoft.com/office/drawing/2014/main" id="{2440762B-FB97-0042-81FE-3FB53F40A3A6}"/>
                  </a:ext>
                </a:extLst>
              </p:cNvPr>
              <p:cNvCxnSpPr>
                <a:cxnSpLocks/>
                <a:endCxn id="89" idx="0"/>
              </p:cNvCxnSpPr>
              <p:nvPr/>
            </p:nvCxnSpPr>
            <p:spPr>
              <a:xfrm>
                <a:off x="4417691" y="1975834"/>
                <a:ext cx="499311" cy="26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312EA3FF-DCC3-034B-B279-92B783E89CF0}"/>
                  </a:ext>
                </a:extLst>
              </p:cNvPr>
              <p:cNvSpPr txBox="1"/>
              <p:nvPr/>
            </p:nvSpPr>
            <p:spPr>
              <a:xfrm>
                <a:off x="4099191" y="3316390"/>
                <a:ext cx="462846" cy="369332"/>
              </a:xfrm>
              <a:prstGeom prst="rect">
                <a:avLst/>
              </a:prstGeom>
              <a:noFill/>
              <a:ln>
                <a:solidFill>
                  <a:schemeClr val="tx1"/>
                </a:solidFill>
              </a:ln>
            </p:spPr>
            <p:txBody>
              <a:bodyPr wrap="square" rtlCol="0">
                <a:spAutoFit/>
              </a:bodyPr>
              <a:lstStyle/>
              <a:p>
                <a:r>
                  <a:rPr lang="en-US" dirty="0"/>
                  <a:t>C3</a:t>
                </a:r>
              </a:p>
            </p:txBody>
          </p:sp>
          <p:cxnSp>
            <p:nvCxnSpPr>
              <p:cNvPr id="93" name="Straight Arrow Connector 92">
                <a:extLst>
                  <a:ext uri="{FF2B5EF4-FFF2-40B4-BE49-F238E27FC236}">
                    <a16:creationId xmlns:a16="http://schemas.microsoft.com/office/drawing/2014/main" id="{D9CD2FC2-95FC-0843-84E5-9A900B66E8F9}"/>
                  </a:ext>
                </a:extLst>
              </p:cNvPr>
              <p:cNvCxnSpPr>
                <a:cxnSpLocks/>
              </p:cNvCxnSpPr>
              <p:nvPr/>
            </p:nvCxnSpPr>
            <p:spPr>
              <a:xfrm>
                <a:off x="3955218" y="3040199"/>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30E62BE-1693-414E-9AC1-935CD347C4E5}"/>
                  </a:ext>
                </a:extLst>
              </p:cNvPr>
              <p:cNvCxnSpPr>
                <a:cxnSpLocks/>
                <a:stCxn id="89" idx="2"/>
                <a:endCxn id="73" idx="0"/>
              </p:cNvCxnSpPr>
              <p:nvPr/>
            </p:nvCxnSpPr>
            <p:spPr>
              <a:xfrm>
                <a:off x="4917002" y="2612762"/>
                <a:ext cx="33164" cy="329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495DBBA6-E6AD-4541-AEEF-DC8AF8A628B9}"/>
                  </a:ext>
                </a:extLst>
              </p:cNvPr>
              <p:cNvGrpSpPr/>
              <p:nvPr/>
            </p:nvGrpSpPr>
            <p:grpSpPr>
              <a:xfrm>
                <a:off x="3758923" y="3711033"/>
                <a:ext cx="1121614" cy="950978"/>
                <a:chOff x="5835984" y="4104205"/>
                <a:chExt cx="1121614" cy="950978"/>
              </a:xfrm>
            </p:grpSpPr>
            <p:cxnSp>
              <p:nvCxnSpPr>
                <p:cNvPr id="96" name="Straight Arrow Connector 95">
                  <a:extLst>
                    <a:ext uri="{FF2B5EF4-FFF2-40B4-BE49-F238E27FC236}">
                      <a16:creationId xmlns:a16="http://schemas.microsoft.com/office/drawing/2014/main" id="{751AD572-44DE-8440-9C5B-B4E74A19E81D}"/>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F54C462B-2E85-0543-B510-19E05DA0FB83}"/>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98" name="TextBox 97">
                  <a:extLst>
                    <a:ext uri="{FF2B5EF4-FFF2-40B4-BE49-F238E27FC236}">
                      <a16:creationId xmlns:a16="http://schemas.microsoft.com/office/drawing/2014/main" id="{3425AE1B-C9AB-B149-9C65-40B4C07B51D4}"/>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99" name="Straight Arrow Connector 98">
                  <a:extLst>
                    <a:ext uri="{FF2B5EF4-FFF2-40B4-BE49-F238E27FC236}">
                      <a16:creationId xmlns:a16="http://schemas.microsoft.com/office/drawing/2014/main" id="{939922BE-7193-794E-92E4-E8ACB517B734}"/>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EABA0A0-9440-634D-ADCF-51F533A774A3}"/>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50876D-FBF3-7247-AC18-44C36A27B8F4}"/>
                    </a:ext>
                  </a:extLst>
                </p:cNvPr>
                <p:cNvCxnSpPr>
                  <a:cxnSpLocks/>
                  <a:stCxn id="97"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60" name="Straight Arrow Connector 59">
              <a:extLst>
                <a:ext uri="{FF2B5EF4-FFF2-40B4-BE49-F238E27FC236}">
                  <a16:creationId xmlns:a16="http://schemas.microsoft.com/office/drawing/2014/main" id="{49AD0839-061C-B94B-BE6D-DB97DB7D3DAA}"/>
                </a:ext>
              </a:extLst>
            </p:cNvPr>
            <p:cNvCxnSpPr>
              <a:cxnSpLocks/>
            </p:cNvCxnSpPr>
            <p:nvPr/>
          </p:nvCxnSpPr>
          <p:spPr>
            <a:xfrm>
              <a:off x="3016632" y="2445590"/>
              <a:ext cx="377166" cy="116459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A690B27-601F-4343-A216-E890C8816D7C}"/>
                </a:ext>
              </a:extLst>
            </p:cNvPr>
            <p:cNvCxnSpPr>
              <a:cxnSpLocks/>
            </p:cNvCxnSpPr>
            <p:nvPr/>
          </p:nvCxnSpPr>
          <p:spPr>
            <a:xfrm flipH="1">
              <a:off x="2490401" y="3156014"/>
              <a:ext cx="196226" cy="25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C24E16E-98FC-904E-A521-4BF693A870DE}"/>
                </a:ext>
              </a:extLst>
            </p:cNvPr>
            <p:cNvCxnSpPr>
              <a:cxnSpLocks/>
              <a:endCxn id="97" idx="3"/>
            </p:cNvCxnSpPr>
            <p:nvPr/>
          </p:nvCxnSpPr>
          <p:spPr>
            <a:xfrm flipH="1">
              <a:off x="2781454" y="3610189"/>
              <a:ext cx="612346" cy="378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979FEB2-5F22-DE4A-AC86-51EF416CB076}"/>
                </a:ext>
              </a:extLst>
            </p:cNvPr>
            <p:cNvSpPr txBox="1"/>
            <p:nvPr/>
          </p:nvSpPr>
          <p:spPr>
            <a:xfrm>
              <a:off x="2619660" y="2775178"/>
              <a:ext cx="462846" cy="369332"/>
            </a:xfrm>
            <a:prstGeom prst="rect">
              <a:avLst/>
            </a:prstGeom>
            <a:noFill/>
            <a:ln>
              <a:solidFill>
                <a:schemeClr val="tx1"/>
              </a:solidFill>
            </a:ln>
          </p:spPr>
          <p:txBody>
            <a:bodyPr wrap="square" rtlCol="0">
              <a:spAutoFit/>
            </a:bodyPr>
            <a:lstStyle/>
            <a:p>
              <a:r>
                <a:rPr lang="en-US" dirty="0"/>
                <a:t>a2</a:t>
              </a:r>
            </a:p>
          </p:txBody>
        </p:sp>
        <p:cxnSp>
          <p:nvCxnSpPr>
            <p:cNvPr id="74" name="Straight Arrow Connector 73">
              <a:extLst>
                <a:ext uri="{FF2B5EF4-FFF2-40B4-BE49-F238E27FC236}">
                  <a16:creationId xmlns:a16="http://schemas.microsoft.com/office/drawing/2014/main" id="{6D89AD6B-B79D-0947-8390-C9794715EE6E}"/>
                </a:ext>
              </a:extLst>
            </p:cNvPr>
            <p:cNvCxnSpPr>
              <a:cxnSpLocks/>
            </p:cNvCxnSpPr>
            <p:nvPr/>
          </p:nvCxnSpPr>
          <p:spPr>
            <a:xfrm flipH="1">
              <a:off x="1850173" y="4883903"/>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9318778-A74E-E049-815D-915FBFA9C766}"/>
                </a:ext>
              </a:extLst>
            </p:cNvPr>
            <p:cNvSpPr txBox="1"/>
            <p:nvPr/>
          </p:nvSpPr>
          <p:spPr>
            <a:xfrm>
              <a:off x="2355073" y="5138119"/>
              <a:ext cx="462846" cy="369332"/>
            </a:xfrm>
            <a:prstGeom prst="rect">
              <a:avLst/>
            </a:prstGeom>
            <a:noFill/>
            <a:ln>
              <a:solidFill>
                <a:schemeClr val="tx1"/>
              </a:solidFill>
            </a:ln>
          </p:spPr>
          <p:txBody>
            <a:bodyPr wrap="square" rtlCol="0">
              <a:spAutoFit/>
            </a:bodyPr>
            <a:lstStyle/>
            <a:p>
              <a:r>
                <a:rPr lang="en-US" dirty="0"/>
                <a:t>a6</a:t>
              </a:r>
            </a:p>
          </p:txBody>
        </p:sp>
        <p:sp>
          <p:nvSpPr>
            <p:cNvPr id="76" name="TextBox 75">
              <a:extLst>
                <a:ext uri="{FF2B5EF4-FFF2-40B4-BE49-F238E27FC236}">
                  <a16:creationId xmlns:a16="http://schemas.microsoft.com/office/drawing/2014/main" id="{39CC8F3C-74B2-8240-B5E7-FDF811EC8D5C}"/>
                </a:ext>
              </a:extLst>
            </p:cNvPr>
            <p:cNvSpPr txBox="1"/>
            <p:nvPr/>
          </p:nvSpPr>
          <p:spPr>
            <a:xfrm>
              <a:off x="1696305" y="5163242"/>
              <a:ext cx="462846" cy="369332"/>
            </a:xfrm>
            <a:prstGeom prst="rect">
              <a:avLst/>
            </a:prstGeom>
            <a:noFill/>
            <a:ln>
              <a:solidFill>
                <a:schemeClr val="tx1"/>
              </a:solidFill>
            </a:ln>
          </p:spPr>
          <p:txBody>
            <a:bodyPr wrap="square" rtlCol="0">
              <a:spAutoFit/>
            </a:bodyPr>
            <a:lstStyle/>
            <a:p>
              <a:r>
                <a:rPr lang="en-US" dirty="0"/>
                <a:t>a5</a:t>
              </a:r>
            </a:p>
          </p:txBody>
        </p:sp>
        <p:cxnSp>
          <p:nvCxnSpPr>
            <p:cNvPr id="77" name="Straight Arrow Connector 76">
              <a:extLst>
                <a:ext uri="{FF2B5EF4-FFF2-40B4-BE49-F238E27FC236}">
                  <a16:creationId xmlns:a16="http://schemas.microsoft.com/office/drawing/2014/main" id="{E5DC2870-E16E-2244-8790-FD26F790BAA1}"/>
                </a:ext>
              </a:extLst>
            </p:cNvPr>
            <p:cNvCxnSpPr>
              <a:cxnSpLocks/>
            </p:cNvCxnSpPr>
            <p:nvPr/>
          </p:nvCxnSpPr>
          <p:spPr>
            <a:xfrm>
              <a:off x="2289572" y="487829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405B527-C44A-2746-8A58-8E3980C1C9EC}"/>
                </a:ext>
              </a:extLst>
            </p:cNvPr>
            <p:cNvSpPr txBox="1"/>
            <p:nvPr/>
          </p:nvSpPr>
          <p:spPr>
            <a:xfrm>
              <a:off x="1696305" y="1922472"/>
              <a:ext cx="265716" cy="369332"/>
            </a:xfrm>
            <a:prstGeom prst="rect">
              <a:avLst/>
            </a:prstGeom>
            <a:noFill/>
          </p:spPr>
          <p:txBody>
            <a:bodyPr wrap="square" rtlCol="0">
              <a:spAutoFit/>
            </a:bodyPr>
            <a:lstStyle/>
            <a:p>
              <a:r>
                <a:rPr lang="en-US" dirty="0"/>
                <a:t>1</a:t>
              </a:r>
            </a:p>
          </p:txBody>
        </p:sp>
        <p:sp>
          <p:nvSpPr>
            <p:cNvPr id="79" name="TextBox 78">
              <a:extLst>
                <a:ext uri="{FF2B5EF4-FFF2-40B4-BE49-F238E27FC236}">
                  <a16:creationId xmlns:a16="http://schemas.microsoft.com/office/drawing/2014/main" id="{32308824-14D4-184C-B12A-18738DC8BFC5}"/>
                </a:ext>
              </a:extLst>
            </p:cNvPr>
            <p:cNvSpPr txBox="1"/>
            <p:nvPr/>
          </p:nvSpPr>
          <p:spPr>
            <a:xfrm>
              <a:off x="1700674" y="3431705"/>
              <a:ext cx="265716" cy="369332"/>
            </a:xfrm>
            <a:prstGeom prst="rect">
              <a:avLst/>
            </a:prstGeom>
            <a:noFill/>
          </p:spPr>
          <p:txBody>
            <a:bodyPr wrap="square" rtlCol="0">
              <a:spAutoFit/>
            </a:bodyPr>
            <a:lstStyle/>
            <a:p>
              <a:r>
                <a:rPr lang="en-US" dirty="0"/>
                <a:t>1</a:t>
              </a:r>
            </a:p>
          </p:txBody>
        </p:sp>
        <p:sp>
          <p:nvSpPr>
            <p:cNvPr id="80" name="TextBox 79">
              <a:extLst>
                <a:ext uri="{FF2B5EF4-FFF2-40B4-BE49-F238E27FC236}">
                  <a16:creationId xmlns:a16="http://schemas.microsoft.com/office/drawing/2014/main" id="{E52EDDC8-CF70-0044-9277-D3F88C70ADC9}"/>
                </a:ext>
              </a:extLst>
            </p:cNvPr>
            <p:cNvSpPr txBox="1"/>
            <p:nvPr/>
          </p:nvSpPr>
          <p:spPr>
            <a:xfrm>
              <a:off x="1697422" y="4766138"/>
              <a:ext cx="265716" cy="369332"/>
            </a:xfrm>
            <a:prstGeom prst="rect">
              <a:avLst/>
            </a:prstGeom>
            <a:noFill/>
          </p:spPr>
          <p:txBody>
            <a:bodyPr wrap="square" rtlCol="0">
              <a:spAutoFit/>
            </a:bodyPr>
            <a:lstStyle/>
            <a:p>
              <a:r>
                <a:rPr lang="en-US" dirty="0"/>
                <a:t>1</a:t>
              </a:r>
            </a:p>
          </p:txBody>
        </p:sp>
        <p:sp>
          <p:nvSpPr>
            <p:cNvPr id="81" name="TextBox 80">
              <a:extLst>
                <a:ext uri="{FF2B5EF4-FFF2-40B4-BE49-F238E27FC236}">
                  <a16:creationId xmlns:a16="http://schemas.microsoft.com/office/drawing/2014/main" id="{63335B3F-43C6-684D-96BE-C441BD9C5C2E}"/>
                </a:ext>
              </a:extLst>
            </p:cNvPr>
            <p:cNvSpPr txBox="1"/>
            <p:nvPr/>
          </p:nvSpPr>
          <p:spPr>
            <a:xfrm>
              <a:off x="2563916" y="2447889"/>
              <a:ext cx="265716" cy="369332"/>
            </a:xfrm>
            <a:prstGeom prst="rect">
              <a:avLst/>
            </a:prstGeom>
            <a:noFill/>
          </p:spPr>
          <p:txBody>
            <a:bodyPr wrap="square" rtlCol="0">
              <a:spAutoFit/>
            </a:bodyPr>
            <a:lstStyle/>
            <a:p>
              <a:r>
                <a:rPr lang="en-US" dirty="0"/>
                <a:t>1</a:t>
              </a:r>
            </a:p>
          </p:txBody>
        </p:sp>
        <p:sp>
          <p:nvSpPr>
            <p:cNvPr id="82" name="TextBox 81">
              <a:extLst>
                <a:ext uri="{FF2B5EF4-FFF2-40B4-BE49-F238E27FC236}">
                  <a16:creationId xmlns:a16="http://schemas.microsoft.com/office/drawing/2014/main" id="{9292133B-5C46-644A-AF54-C80826B678E9}"/>
                </a:ext>
              </a:extLst>
            </p:cNvPr>
            <p:cNvSpPr txBox="1"/>
            <p:nvPr/>
          </p:nvSpPr>
          <p:spPr>
            <a:xfrm>
              <a:off x="2383528" y="4788301"/>
              <a:ext cx="265716" cy="369332"/>
            </a:xfrm>
            <a:prstGeom prst="rect">
              <a:avLst/>
            </a:prstGeom>
            <a:noFill/>
          </p:spPr>
          <p:txBody>
            <a:bodyPr wrap="square" rtlCol="0">
              <a:spAutoFit/>
            </a:bodyPr>
            <a:lstStyle/>
            <a:p>
              <a:r>
                <a:rPr lang="en-US" dirty="0"/>
                <a:t>0</a:t>
              </a:r>
            </a:p>
          </p:txBody>
        </p:sp>
        <p:sp>
          <p:nvSpPr>
            <p:cNvPr id="83" name="TextBox 82">
              <a:extLst>
                <a:ext uri="{FF2B5EF4-FFF2-40B4-BE49-F238E27FC236}">
                  <a16:creationId xmlns:a16="http://schemas.microsoft.com/office/drawing/2014/main" id="{7D32D9BF-2136-2A4C-B2ED-722467915048}"/>
                </a:ext>
              </a:extLst>
            </p:cNvPr>
            <p:cNvSpPr txBox="1"/>
            <p:nvPr/>
          </p:nvSpPr>
          <p:spPr>
            <a:xfrm>
              <a:off x="2342055" y="3459477"/>
              <a:ext cx="265716" cy="369332"/>
            </a:xfrm>
            <a:prstGeom prst="rect">
              <a:avLst/>
            </a:prstGeom>
            <a:noFill/>
          </p:spPr>
          <p:txBody>
            <a:bodyPr wrap="square" rtlCol="0">
              <a:spAutoFit/>
            </a:bodyPr>
            <a:lstStyle/>
            <a:p>
              <a:r>
                <a:rPr lang="en-US" dirty="0"/>
                <a:t>0</a:t>
              </a:r>
            </a:p>
          </p:txBody>
        </p:sp>
        <p:sp>
          <p:nvSpPr>
            <p:cNvPr id="84" name="TextBox 83">
              <a:extLst>
                <a:ext uri="{FF2B5EF4-FFF2-40B4-BE49-F238E27FC236}">
                  <a16:creationId xmlns:a16="http://schemas.microsoft.com/office/drawing/2014/main" id="{55220BD0-8B29-C74C-8AD0-7BEC71953904}"/>
                </a:ext>
              </a:extLst>
            </p:cNvPr>
            <p:cNvSpPr txBox="1"/>
            <p:nvPr/>
          </p:nvSpPr>
          <p:spPr>
            <a:xfrm>
              <a:off x="3026779" y="2451378"/>
              <a:ext cx="265716" cy="369332"/>
            </a:xfrm>
            <a:prstGeom prst="rect">
              <a:avLst/>
            </a:prstGeom>
            <a:noFill/>
          </p:spPr>
          <p:txBody>
            <a:bodyPr wrap="square" rtlCol="0">
              <a:spAutoFit/>
            </a:bodyPr>
            <a:lstStyle/>
            <a:p>
              <a:r>
                <a:rPr lang="en-US" dirty="0"/>
                <a:t>0</a:t>
              </a:r>
            </a:p>
          </p:txBody>
        </p:sp>
        <p:sp>
          <p:nvSpPr>
            <p:cNvPr id="85" name="TextBox 84">
              <a:extLst>
                <a:ext uri="{FF2B5EF4-FFF2-40B4-BE49-F238E27FC236}">
                  <a16:creationId xmlns:a16="http://schemas.microsoft.com/office/drawing/2014/main" id="{D8E7BA7F-FE33-7947-81A8-D35263B95226}"/>
                </a:ext>
              </a:extLst>
            </p:cNvPr>
            <p:cNvSpPr txBox="1"/>
            <p:nvPr/>
          </p:nvSpPr>
          <p:spPr>
            <a:xfrm>
              <a:off x="2483806" y="1642068"/>
              <a:ext cx="265716" cy="369332"/>
            </a:xfrm>
            <a:prstGeom prst="rect">
              <a:avLst/>
            </a:prstGeom>
            <a:noFill/>
          </p:spPr>
          <p:txBody>
            <a:bodyPr wrap="square" rtlCol="0">
              <a:spAutoFit/>
            </a:bodyPr>
            <a:lstStyle/>
            <a:p>
              <a:r>
                <a:rPr lang="en-US" dirty="0"/>
                <a:t>0</a:t>
              </a:r>
            </a:p>
          </p:txBody>
        </p:sp>
      </p:grpSp>
    </p:spTree>
    <p:extLst>
      <p:ext uri="{BB962C8B-B14F-4D97-AF65-F5344CB8AC3E}">
        <p14:creationId xmlns:p14="http://schemas.microsoft.com/office/powerpoint/2010/main" val="24253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A54DA-5F3F-3343-97BB-542E1BC882D2}"/>
              </a:ext>
            </a:extLst>
          </p:cNvPr>
          <p:cNvSpPr>
            <a:spLocks noGrp="1"/>
          </p:cNvSpPr>
          <p:nvPr>
            <p:ph type="sldNum" sz="quarter" idx="12"/>
          </p:nvPr>
        </p:nvSpPr>
        <p:spPr/>
        <p:txBody>
          <a:bodyPr/>
          <a:lstStyle/>
          <a:p>
            <a:fld id="{F1B76890-E15B-F340-9E2B-6ACE47389C81}" type="slidenum">
              <a:rPr lang="en-US" smtClean="0"/>
              <a:t>18</a:t>
            </a:fld>
            <a:endParaRPr lang="en-US"/>
          </a:p>
        </p:txBody>
      </p:sp>
      <p:sp>
        <p:nvSpPr>
          <p:cNvPr id="61" name="TextBox 60">
            <a:extLst>
              <a:ext uri="{FF2B5EF4-FFF2-40B4-BE49-F238E27FC236}">
                <a16:creationId xmlns:a16="http://schemas.microsoft.com/office/drawing/2014/main" id="{0D852309-C48D-0B4D-BD57-0E238F71297D}"/>
              </a:ext>
            </a:extLst>
          </p:cNvPr>
          <p:cNvSpPr txBox="1"/>
          <p:nvPr/>
        </p:nvSpPr>
        <p:spPr>
          <a:xfrm>
            <a:off x="460448" y="1330202"/>
            <a:ext cx="5199006" cy="523220"/>
          </a:xfrm>
          <a:prstGeom prst="rect">
            <a:avLst/>
          </a:prstGeom>
          <a:noFill/>
        </p:spPr>
        <p:txBody>
          <a:bodyPr wrap="square" rtlCol="0">
            <a:spAutoFit/>
          </a:bodyPr>
          <a:lstStyle/>
          <a:p>
            <a:r>
              <a:rPr lang="en-US" sz="2800" dirty="0"/>
              <a:t>n = 4, A = {a1, a2, a3, a4, a5, a6}</a:t>
            </a:r>
          </a:p>
        </p:txBody>
      </p:sp>
      <p:sp>
        <p:nvSpPr>
          <p:cNvPr id="62" name="Rectangle 61">
            <a:extLst>
              <a:ext uri="{FF2B5EF4-FFF2-40B4-BE49-F238E27FC236}">
                <a16:creationId xmlns:a16="http://schemas.microsoft.com/office/drawing/2014/main" id="{2DBB6EB3-EABC-EB4D-ADAC-276C2809B0FD}"/>
              </a:ext>
            </a:extLst>
          </p:cNvPr>
          <p:cNvSpPr/>
          <p:nvPr/>
        </p:nvSpPr>
        <p:spPr>
          <a:xfrm>
            <a:off x="460448" y="1831049"/>
            <a:ext cx="3974481" cy="523220"/>
          </a:xfrm>
          <a:prstGeom prst="rect">
            <a:avLst/>
          </a:prstGeom>
        </p:spPr>
        <p:txBody>
          <a:bodyPr wrap="square">
            <a:spAutoFit/>
          </a:bodyPr>
          <a:lstStyle/>
          <a:p>
            <a:r>
              <a:rPr lang="en-US" sz="2800" dirty="0"/>
              <a:t>f</a:t>
            </a:r>
            <a:r>
              <a:rPr lang="en-US" sz="2800" baseline="-25000" dirty="0"/>
              <a:t>E</a:t>
            </a:r>
            <a:r>
              <a:rPr lang="en-US" sz="2800" dirty="0"/>
              <a:t>: Execution of software </a:t>
            </a:r>
          </a:p>
        </p:txBody>
      </p:sp>
      <p:graphicFrame>
        <p:nvGraphicFramePr>
          <p:cNvPr id="49" name="Table 48">
            <a:extLst>
              <a:ext uri="{FF2B5EF4-FFF2-40B4-BE49-F238E27FC236}">
                <a16:creationId xmlns:a16="http://schemas.microsoft.com/office/drawing/2014/main" id="{FC63ECD7-981B-6143-B9D1-492BF1AEF5B4}"/>
              </a:ext>
            </a:extLst>
          </p:cNvPr>
          <p:cNvGraphicFramePr>
            <a:graphicFrameLocks noGrp="1"/>
          </p:cNvGraphicFramePr>
          <p:nvPr/>
        </p:nvGraphicFramePr>
        <p:xfrm>
          <a:off x="832618" y="2611368"/>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4"/>
                  </a:ext>
                </a:extLst>
              </a:tr>
              <a:tr h="0">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2711719475"/>
                  </a:ext>
                </a:extLst>
              </a:tr>
            </a:tbl>
          </a:graphicData>
        </a:graphic>
      </p:graphicFrame>
      <p:graphicFrame>
        <p:nvGraphicFramePr>
          <p:cNvPr id="50" name="Table 49">
            <a:extLst>
              <a:ext uri="{FF2B5EF4-FFF2-40B4-BE49-F238E27FC236}">
                <a16:creationId xmlns:a16="http://schemas.microsoft.com/office/drawing/2014/main" id="{201789C5-74E6-BD49-BA16-D0870EA2732C}"/>
              </a:ext>
            </a:extLst>
          </p:cNvPr>
          <p:cNvGraphicFramePr>
            <a:graphicFrameLocks noGrp="1"/>
          </p:cNvGraphicFramePr>
          <p:nvPr/>
        </p:nvGraphicFramePr>
        <p:xfrm>
          <a:off x="4010172" y="2611368"/>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a2 a3 a5 </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a5 </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10004"/>
                  </a:ext>
                </a:extLst>
              </a:tr>
              <a:tr h="0">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 </a:t>
                      </a:r>
                    </a:p>
                  </a:txBody>
                  <a:tcPr/>
                </a:tc>
                <a:extLst>
                  <a:ext uri="{0D108BD9-81ED-4DB2-BD59-A6C34878D82A}">
                    <a16:rowId xmlns:a16="http://schemas.microsoft.com/office/drawing/2014/main" val="2711719475"/>
                  </a:ext>
                </a:extLst>
              </a:tr>
            </a:tbl>
          </a:graphicData>
        </a:graphic>
      </p:graphicFrame>
      <p:graphicFrame>
        <p:nvGraphicFramePr>
          <p:cNvPr id="51" name="Table 50">
            <a:extLst>
              <a:ext uri="{FF2B5EF4-FFF2-40B4-BE49-F238E27FC236}">
                <a16:creationId xmlns:a16="http://schemas.microsoft.com/office/drawing/2014/main" id="{EBACD5A2-4B57-2340-901E-709241FA2CB3}"/>
              </a:ext>
            </a:extLst>
          </p:cNvPr>
          <p:cNvGraphicFramePr>
            <a:graphicFrameLocks noGrp="1"/>
          </p:cNvGraphicFramePr>
          <p:nvPr/>
        </p:nvGraphicFramePr>
        <p:xfrm>
          <a:off x="275845" y="2611368"/>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00</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01</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02</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03</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04</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05</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06</a:t>
                      </a:r>
                    </a:p>
                  </a:txBody>
                  <a:tcPr/>
                </a:tc>
                <a:extLst>
                  <a:ext uri="{0D108BD9-81ED-4DB2-BD59-A6C34878D82A}">
                    <a16:rowId xmlns:a16="http://schemas.microsoft.com/office/drawing/2014/main" val="10004"/>
                  </a:ext>
                </a:extLst>
              </a:tr>
              <a:tr h="0">
                <a:tc>
                  <a:txBody>
                    <a:bodyPr/>
                    <a:lstStyle/>
                    <a:p>
                      <a:pPr algn="ctr"/>
                      <a:r>
                        <a:rPr lang="en-US" sz="1600" dirty="0">
                          <a:latin typeface="+mj-lt"/>
                        </a:rPr>
                        <a:t>07</a:t>
                      </a:r>
                    </a:p>
                  </a:txBody>
                  <a:tcPr/>
                </a:tc>
                <a:extLst>
                  <a:ext uri="{0D108BD9-81ED-4DB2-BD59-A6C34878D82A}">
                    <a16:rowId xmlns:a16="http://schemas.microsoft.com/office/drawing/2014/main" val="2711719475"/>
                  </a:ext>
                </a:extLst>
              </a:tr>
            </a:tbl>
          </a:graphicData>
        </a:graphic>
      </p:graphicFrame>
      <p:graphicFrame>
        <p:nvGraphicFramePr>
          <p:cNvPr id="52" name="Table 51">
            <a:extLst>
              <a:ext uri="{FF2B5EF4-FFF2-40B4-BE49-F238E27FC236}">
                <a16:creationId xmlns:a16="http://schemas.microsoft.com/office/drawing/2014/main" id="{D49662E1-8CEE-1944-ADE0-61C517D24F82}"/>
              </a:ext>
            </a:extLst>
          </p:cNvPr>
          <p:cNvGraphicFramePr>
            <a:graphicFrameLocks noGrp="1"/>
          </p:cNvGraphicFramePr>
          <p:nvPr/>
        </p:nvGraphicFramePr>
        <p:xfrm>
          <a:off x="3444264" y="2611368"/>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08</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09</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10</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11</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12</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13</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14</a:t>
                      </a:r>
                    </a:p>
                  </a:txBody>
                  <a:tcPr/>
                </a:tc>
                <a:extLst>
                  <a:ext uri="{0D108BD9-81ED-4DB2-BD59-A6C34878D82A}">
                    <a16:rowId xmlns:a16="http://schemas.microsoft.com/office/drawing/2014/main" val="10004"/>
                  </a:ext>
                </a:extLst>
              </a:tr>
              <a:tr h="0">
                <a:tc>
                  <a:txBody>
                    <a:bodyPr/>
                    <a:lstStyle/>
                    <a:p>
                      <a:pPr algn="ctr"/>
                      <a:r>
                        <a:rPr lang="en-US" sz="1600" dirty="0">
                          <a:latin typeface="+mj-lt"/>
                        </a:rPr>
                        <a:t>15</a:t>
                      </a:r>
                    </a:p>
                  </a:txBody>
                  <a:tcPr/>
                </a:tc>
                <a:extLst>
                  <a:ext uri="{0D108BD9-81ED-4DB2-BD59-A6C34878D82A}">
                    <a16:rowId xmlns:a16="http://schemas.microsoft.com/office/drawing/2014/main" val="2711719475"/>
                  </a:ext>
                </a:extLst>
              </a:tr>
            </a:tbl>
          </a:graphicData>
        </a:graphic>
      </p:graphicFrame>
      <p:sp>
        <p:nvSpPr>
          <p:cNvPr id="12" name="Rectangle 11">
            <a:extLst>
              <a:ext uri="{FF2B5EF4-FFF2-40B4-BE49-F238E27FC236}">
                <a16:creationId xmlns:a16="http://schemas.microsoft.com/office/drawing/2014/main" id="{2EE3FCBF-1B4F-164A-A606-F137D38BFAEA}"/>
              </a:ext>
            </a:extLst>
          </p:cNvPr>
          <p:cNvSpPr/>
          <p:nvPr/>
        </p:nvSpPr>
        <p:spPr>
          <a:xfrm>
            <a:off x="9008577" y="5729240"/>
            <a:ext cx="1122423" cy="584775"/>
          </a:xfrm>
          <a:prstGeom prst="rect">
            <a:avLst/>
          </a:prstGeom>
        </p:spPr>
        <p:txBody>
          <a:bodyPr wrap="none">
            <a:spAutoFit/>
          </a:bodyPr>
          <a:lstStyle/>
          <a:p>
            <a:r>
              <a:rPr lang="en-US" sz="3200" dirty="0">
                <a:latin typeface="Apple Chancery" panose="03020702040506060504" pitchFamily="66" charset="-79"/>
                <a:cs typeface="Apple Chancery" panose="03020702040506060504" pitchFamily="66" charset="-79"/>
              </a:rPr>
              <a:t>G</a:t>
            </a:r>
            <a:r>
              <a:rPr lang="en-US" sz="3200" baseline="-25000" dirty="0">
                <a:latin typeface="Apple Chancery" panose="03020702040506060504" pitchFamily="66" charset="-79"/>
                <a:cs typeface="Apple Chancery" panose="03020702040506060504" pitchFamily="66" charset="-79"/>
              </a:rPr>
              <a:t>C</a:t>
            </a:r>
            <a:r>
              <a:rPr lang="en-US" sz="3200" dirty="0">
                <a:latin typeface="Apple Chancery" panose="03020702040506060504" pitchFamily="66" charset="-79"/>
                <a:cs typeface="Apple Chancery" panose="03020702040506060504" pitchFamily="66" charset="-79"/>
              </a:rPr>
              <a:t>(S)</a:t>
            </a:r>
            <a:endParaRPr lang="en-US" sz="3200" dirty="0"/>
          </a:p>
        </p:txBody>
      </p:sp>
      <p:sp>
        <p:nvSpPr>
          <p:cNvPr id="47" name="TextBox 46">
            <a:extLst>
              <a:ext uri="{FF2B5EF4-FFF2-40B4-BE49-F238E27FC236}">
                <a16:creationId xmlns:a16="http://schemas.microsoft.com/office/drawing/2014/main" id="{AFC26986-2289-AB41-96E2-7C2317470B7D}"/>
              </a:ext>
            </a:extLst>
          </p:cNvPr>
          <p:cNvSpPr txBox="1"/>
          <p:nvPr/>
        </p:nvSpPr>
        <p:spPr>
          <a:xfrm>
            <a:off x="679785" y="269221"/>
            <a:ext cx="9942716" cy="707886"/>
          </a:xfrm>
          <a:prstGeom prst="rect">
            <a:avLst/>
          </a:prstGeom>
          <a:noFill/>
        </p:spPr>
        <p:txBody>
          <a:bodyPr wrap="square" rtlCol="0">
            <a:spAutoFit/>
          </a:bodyPr>
          <a:lstStyle>
            <a:defPPr>
              <a:defRPr lang="en-US"/>
            </a:defPPr>
            <a:lvl1pPr>
              <a:defRPr sz="3200"/>
            </a:lvl1pPr>
          </a:lstStyle>
          <a:p>
            <a:r>
              <a:rPr lang="en-US" sz="4000" dirty="0">
                <a:latin typeface="+mj-lt"/>
                <a:cs typeface="Apple Chancery" panose="03020702040506060504" pitchFamily="66" charset="-79"/>
              </a:rPr>
              <a:t>Multiple rows corresponding to the same path </a:t>
            </a:r>
          </a:p>
        </p:txBody>
      </p:sp>
      <p:sp>
        <p:nvSpPr>
          <p:cNvPr id="54" name="Rectangle 53">
            <a:extLst>
              <a:ext uri="{FF2B5EF4-FFF2-40B4-BE49-F238E27FC236}">
                <a16:creationId xmlns:a16="http://schemas.microsoft.com/office/drawing/2014/main" id="{8E55579F-A841-7D49-9F76-CF6B26E91701}"/>
              </a:ext>
            </a:extLst>
          </p:cNvPr>
          <p:cNvSpPr/>
          <p:nvPr/>
        </p:nvSpPr>
        <p:spPr>
          <a:xfrm>
            <a:off x="3917344" y="2272429"/>
            <a:ext cx="1305165" cy="369332"/>
          </a:xfrm>
          <a:prstGeom prst="rect">
            <a:avLst/>
          </a:prstGeom>
        </p:spPr>
        <p:txBody>
          <a:bodyPr wrap="none">
            <a:spAutoFit/>
          </a:bodyPr>
          <a:lstStyle/>
          <a:p>
            <a:r>
              <a:rPr lang="en-US" dirty="0"/>
              <a:t>C1 C2 C3 C4</a:t>
            </a:r>
          </a:p>
        </p:txBody>
      </p:sp>
      <p:sp>
        <p:nvSpPr>
          <p:cNvPr id="60" name="Rectangle 59">
            <a:extLst>
              <a:ext uri="{FF2B5EF4-FFF2-40B4-BE49-F238E27FC236}">
                <a16:creationId xmlns:a16="http://schemas.microsoft.com/office/drawing/2014/main" id="{644344F5-3DB3-8540-B039-1FD42218CA3F}"/>
              </a:ext>
            </a:extLst>
          </p:cNvPr>
          <p:cNvSpPr/>
          <p:nvPr/>
        </p:nvSpPr>
        <p:spPr>
          <a:xfrm>
            <a:off x="748925" y="2272429"/>
            <a:ext cx="1305165" cy="369332"/>
          </a:xfrm>
          <a:prstGeom prst="rect">
            <a:avLst/>
          </a:prstGeom>
        </p:spPr>
        <p:txBody>
          <a:bodyPr wrap="none">
            <a:spAutoFit/>
          </a:bodyPr>
          <a:lstStyle/>
          <a:p>
            <a:r>
              <a:rPr lang="en-US" dirty="0"/>
              <a:t>C1 C2 C3 C4</a:t>
            </a:r>
          </a:p>
        </p:txBody>
      </p:sp>
      <p:grpSp>
        <p:nvGrpSpPr>
          <p:cNvPr id="17" name="Group 16">
            <a:extLst>
              <a:ext uri="{FF2B5EF4-FFF2-40B4-BE49-F238E27FC236}">
                <a16:creationId xmlns:a16="http://schemas.microsoft.com/office/drawing/2014/main" id="{34D38F61-26F3-EB4B-B6E2-732C67F197DF}"/>
              </a:ext>
            </a:extLst>
          </p:cNvPr>
          <p:cNvGrpSpPr/>
          <p:nvPr/>
        </p:nvGrpSpPr>
        <p:grpSpPr>
          <a:xfrm>
            <a:off x="3020143" y="2967383"/>
            <a:ext cx="428263" cy="2677309"/>
            <a:chOff x="3020143" y="2967383"/>
            <a:chExt cx="428263" cy="2677309"/>
          </a:xfrm>
        </p:grpSpPr>
        <p:sp>
          <p:nvSpPr>
            <p:cNvPr id="15" name="TextBox 14">
              <a:extLst>
                <a:ext uri="{FF2B5EF4-FFF2-40B4-BE49-F238E27FC236}">
                  <a16:creationId xmlns:a16="http://schemas.microsoft.com/office/drawing/2014/main" id="{C5DBF4FF-34E5-8C4F-94EF-E79D31F99FBD}"/>
                </a:ext>
              </a:extLst>
            </p:cNvPr>
            <p:cNvSpPr txBox="1"/>
            <p:nvPr/>
          </p:nvSpPr>
          <p:spPr>
            <a:xfrm>
              <a:off x="3020143" y="2967383"/>
              <a:ext cx="428263" cy="369332"/>
            </a:xfrm>
            <a:prstGeom prst="rect">
              <a:avLst/>
            </a:prstGeom>
            <a:noFill/>
          </p:spPr>
          <p:txBody>
            <a:bodyPr wrap="square" rtlCol="0">
              <a:spAutoFit/>
            </a:bodyPr>
            <a:lstStyle/>
            <a:p>
              <a:r>
                <a:rPr lang="en-US" dirty="0"/>
                <a:t>R1</a:t>
              </a:r>
            </a:p>
          </p:txBody>
        </p:sp>
        <p:sp>
          <p:nvSpPr>
            <p:cNvPr id="63" name="TextBox 62">
              <a:extLst>
                <a:ext uri="{FF2B5EF4-FFF2-40B4-BE49-F238E27FC236}">
                  <a16:creationId xmlns:a16="http://schemas.microsoft.com/office/drawing/2014/main" id="{15E55750-7085-C442-8FED-33BB6E852B1E}"/>
                </a:ext>
              </a:extLst>
            </p:cNvPr>
            <p:cNvSpPr txBox="1"/>
            <p:nvPr/>
          </p:nvSpPr>
          <p:spPr>
            <a:xfrm>
              <a:off x="3020143" y="4313375"/>
              <a:ext cx="428263" cy="369332"/>
            </a:xfrm>
            <a:prstGeom prst="rect">
              <a:avLst/>
            </a:prstGeom>
            <a:noFill/>
          </p:spPr>
          <p:txBody>
            <a:bodyPr wrap="square" rtlCol="0">
              <a:spAutoFit/>
            </a:bodyPr>
            <a:lstStyle/>
            <a:p>
              <a:r>
                <a:rPr lang="en-US" dirty="0"/>
                <a:t>R1</a:t>
              </a:r>
            </a:p>
          </p:txBody>
        </p:sp>
        <p:sp>
          <p:nvSpPr>
            <p:cNvPr id="72" name="TextBox 71">
              <a:extLst>
                <a:ext uri="{FF2B5EF4-FFF2-40B4-BE49-F238E27FC236}">
                  <a16:creationId xmlns:a16="http://schemas.microsoft.com/office/drawing/2014/main" id="{9F2E10E1-0B2D-4E47-B83C-A51773DBE294}"/>
                </a:ext>
              </a:extLst>
            </p:cNvPr>
            <p:cNvSpPr txBox="1"/>
            <p:nvPr/>
          </p:nvSpPr>
          <p:spPr>
            <a:xfrm>
              <a:off x="3020143" y="3267506"/>
              <a:ext cx="428263" cy="369332"/>
            </a:xfrm>
            <a:prstGeom prst="rect">
              <a:avLst/>
            </a:prstGeom>
            <a:noFill/>
          </p:spPr>
          <p:txBody>
            <a:bodyPr wrap="square" rtlCol="0">
              <a:spAutoFit/>
            </a:bodyPr>
            <a:lstStyle/>
            <a:p>
              <a:r>
                <a:rPr lang="en-US" dirty="0"/>
                <a:t>R2</a:t>
              </a:r>
            </a:p>
          </p:txBody>
        </p:sp>
        <p:sp>
          <p:nvSpPr>
            <p:cNvPr id="73" name="TextBox 72">
              <a:extLst>
                <a:ext uri="{FF2B5EF4-FFF2-40B4-BE49-F238E27FC236}">
                  <a16:creationId xmlns:a16="http://schemas.microsoft.com/office/drawing/2014/main" id="{D047622D-9DA4-3A4E-A4E8-E90525F23CE7}"/>
                </a:ext>
              </a:extLst>
            </p:cNvPr>
            <p:cNvSpPr txBox="1"/>
            <p:nvPr/>
          </p:nvSpPr>
          <p:spPr>
            <a:xfrm>
              <a:off x="3020143" y="4641558"/>
              <a:ext cx="428263" cy="369332"/>
            </a:xfrm>
            <a:prstGeom prst="rect">
              <a:avLst/>
            </a:prstGeom>
            <a:noFill/>
          </p:spPr>
          <p:txBody>
            <a:bodyPr wrap="square" rtlCol="0">
              <a:spAutoFit/>
            </a:bodyPr>
            <a:lstStyle/>
            <a:p>
              <a:r>
                <a:rPr lang="en-US" dirty="0"/>
                <a:t>R2</a:t>
              </a:r>
            </a:p>
          </p:txBody>
        </p:sp>
        <p:sp>
          <p:nvSpPr>
            <p:cNvPr id="74" name="TextBox 73">
              <a:extLst>
                <a:ext uri="{FF2B5EF4-FFF2-40B4-BE49-F238E27FC236}">
                  <a16:creationId xmlns:a16="http://schemas.microsoft.com/office/drawing/2014/main" id="{D855A7B3-7F01-F142-B1FF-7BF1AB7D12ED}"/>
                </a:ext>
              </a:extLst>
            </p:cNvPr>
            <p:cNvSpPr txBox="1"/>
            <p:nvPr/>
          </p:nvSpPr>
          <p:spPr>
            <a:xfrm>
              <a:off x="3020143" y="3627618"/>
              <a:ext cx="428263" cy="369332"/>
            </a:xfrm>
            <a:prstGeom prst="rect">
              <a:avLst/>
            </a:prstGeom>
            <a:noFill/>
          </p:spPr>
          <p:txBody>
            <a:bodyPr wrap="square" rtlCol="0">
              <a:spAutoFit/>
            </a:bodyPr>
            <a:lstStyle/>
            <a:p>
              <a:r>
                <a:rPr lang="en-US" dirty="0"/>
                <a:t>R3</a:t>
              </a:r>
            </a:p>
          </p:txBody>
        </p:sp>
        <p:sp>
          <p:nvSpPr>
            <p:cNvPr id="75" name="TextBox 74">
              <a:extLst>
                <a:ext uri="{FF2B5EF4-FFF2-40B4-BE49-F238E27FC236}">
                  <a16:creationId xmlns:a16="http://schemas.microsoft.com/office/drawing/2014/main" id="{6A77AF05-8F68-A74F-8B9E-598EDD6EE842}"/>
                </a:ext>
              </a:extLst>
            </p:cNvPr>
            <p:cNvSpPr txBox="1"/>
            <p:nvPr/>
          </p:nvSpPr>
          <p:spPr>
            <a:xfrm>
              <a:off x="3020143" y="4949018"/>
              <a:ext cx="428263" cy="369332"/>
            </a:xfrm>
            <a:prstGeom prst="rect">
              <a:avLst/>
            </a:prstGeom>
            <a:noFill/>
          </p:spPr>
          <p:txBody>
            <a:bodyPr wrap="square" rtlCol="0">
              <a:spAutoFit/>
            </a:bodyPr>
            <a:lstStyle/>
            <a:p>
              <a:r>
                <a:rPr lang="en-US" dirty="0"/>
                <a:t>R3</a:t>
              </a:r>
            </a:p>
          </p:txBody>
        </p:sp>
        <p:sp>
          <p:nvSpPr>
            <p:cNvPr id="76" name="TextBox 75">
              <a:extLst>
                <a:ext uri="{FF2B5EF4-FFF2-40B4-BE49-F238E27FC236}">
                  <a16:creationId xmlns:a16="http://schemas.microsoft.com/office/drawing/2014/main" id="{4BE4E3D4-F2E3-6F47-AD13-EC4B2CD80C65}"/>
                </a:ext>
              </a:extLst>
            </p:cNvPr>
            <p:cNvSpPr txBox="1"/>
            <p:nvPr/>
          </p:nvSpPr>
          <p:spPr>
            <a:xfrm>
              <a:off x="3020143" y="3918521"/>
              <a:ext cx="428263" cy="369332"/>
            </a:xfrm>
            <a:prstGeom prst="rect">
              <a:avLst/>
            </a:prstGeom>
            <a:noFill/>
          </p:spPr>
          <p:txBody>
            <a:bodyPr wrap="square" rtlCol="0">
              <a:spAutoFit/>
            </a:bodyPr>
            <a:lstStyle/>
            <a:p>
              <a:r>
                <a:rPr lang="en-US" dirty="0"/>
                <a:t>R4</a:t>
              </a:r>
            </a:p>
          </p:txBody>
        </p:sp>
        <p:sp>
          <p:nvSpPr>
            <p:cNvPr id="77" name="TextBox 76">
              <a:extLst>
                <a:ext uri="{FF2B5EF4-FFF2-40B4-BE49-F238E27FC236}">
                  <a16:creationId xmlns:a16="http://schemas.microsoft.com/office/drawing/2014/main" id="{B0FD87E9-F1FA-4A45-A833-EFED995F8206}"/>
                </a:ext>
              </a:extLst>
            </p:cNvPr>
            <p:cNvSpPr txBox="1"/>
            <p:nvPr/>
          </p:nvSpPr>
          <p:spPr>
            <a:xfrm>
              <a:off x="3020143" y="5275360"/>
              <a:ext cx="428263" cy="369332"/>
            </a:xfrm>
            <a:prstGeom prst="rect">
              <a:avLst/>
            </a:prstGeom>
            <a:noFill/>
          </p:spPr>
          <p:txBody>
            <a:bodyPr wrap="square" rtlCol="0">
              <a:spAutoFit/>
            </a:bodyPr>
            <a:lstStyle/>
            <a:p>
              <a:r>
                <a:rPr lang="en-US" dirty="0"/>
                <a:t>R4</a:t>
              </a:r>
            </a:p>
          </p:txBody>
        </p:sp>
      </p:grpSp>
      <p:sp>
        <p:nvSpPr>
          <p:cNvPr id="19" name="TextBox 18">
            <a:extLst>
              <a:ext uri="{FF2B5EF4-FFF2-40B4-BE49-F238E27FC236}">
                <a16:creationId xmlns:a16="http://schemas.microsoft.com/office/drawing/2014/main" id="{3BE73AF9-90FA-2B43-B350-25316F93BDDE}"/>
              </a:ext>
            </a:extLst>
          </p:cNvPr>
          <p:cNvSpPr txBox="1"/>
          <p:nvPr/>
        </p:nvSpPr>
        <p:spPr>
          <a:xfrm>
            <a:off x="275845" y="5845215"/>
            <a:ext cx="5175831" cy="370390"/>
          </a:xfrm>
          <a:prstGeom prst="rect">
            <a:avLst/>
          </a:prstGeom>
          <a:noFill/>
        </p:spPr>
        <p:txBody>
          <a:bodyPr wrap="square" rtlCol="0">
            <a:spAutoFit/>
          </a:bodyPr>
          <a:lstStyle/>
          <a:p>
            <a:r>
              <a:rPr lang="en-US" dirty="0"/>
              <a:t>When C1 == 1, C2 has no effect on the sequences</a:t>
            </a:r>
          </a:p>
        </p:txBody>
      </p:sp>
      <p:grpSp>
        <p:nvGrpSpPr>
          <p:cNvPr id="78" name="Group 77">
            <a:extLst>
              <a:ext uri="{FF2B5EF4-FFF2-40B4-BE49-F238E27FC236}">
                <a16:creationId xmlns:a16="http://schemas.microsoft.com/office/drawing/2014/main" id="{3E28C47F-FDE5-274E-AC77-5DA3C2C8ACA6}"/>
              </a:ext>
            </a:extLst>
          </p:cNvPr>
          <p:cNvGrpSpPr/>
          <p:nvPr/>
        </p:nvGrpSpPr>
        <p:grpSpPr>
          <a:xfrm>
            <a:off x="8888543" y="1407932"/>
            <a:ext cx="1733960" cy="4088479"/>
            <a:chOff x="1659840" y="1444095"/>
            <a:chExt cx="1733960" cy="4088479"/>
          </a:xfrm>
        </p:grpSpPr>
        <p:grpSp>
          <p:nvGrpSpPr>
            <p:cNvPr id="79" name="Group 78">
              <a:extLst>
                <a:ext uri="{FF2B5EF4-FFF2-40B4-BE49-F238E27FC236}">
                  <a16:creationId xmlns:a16="http://schemas.microsoft.com/office/drawing/2014/main" id="{608E2DAA-31C6-F842-BE9D-64E6804BAB98}"/>
                </a:ext>
              </a:extLst>
            </p:cNvPr>
            <p:cNvGrpSpPr/>
            <p:nvPr/>
          </p:nvGrpSpPr>
          <p:grpSpPr>
            <a:xfrm>
              <a:off x="1659840" y="1444095"/>
              <a:ext cx="1389502" cy="3422641"/>
              <a:chOff x="3758923" y="1611267"/>
              <a:chExt cx="1389502" cy="3422641"/>
            </a:xfrm>
          </p:grpSpPr>
          <p:sp>
            <p:nvSpPr>
              <p:cNvPr id="96" name="TextBox 95">
                <a:extLst>
                  <a:ext uri="{FF2B5EF4-FFF2-40B4-BE49-F238E27FC236}">
                    <a16:creationId xmlns:a16="http://schemas.microsoft.com/office/drawing/2014/main" id="{AD1C4921-2290-A244-BBE0-61D112CF4CE6}"/>
                  </a:ext>
                </a:extLst>
              </p:cNvPr>
              <p:cNvSpPr txBox="1"/>
              <p:nvPr/>
            </p:nvSpPr>
            <p:spPr>
              <a:xfrm>
                <a:off x="4051646" y="1611267"/>
                <a:ext cx="462846" cy="369332"/>
              </a:xfrm>
              <a:prstGeom prst="rect">
                <a:avLst/>
              </a:prstGeom>
              <a:noFill/>
              <a:ln>
                <a:solidFill>
                  <a:schemeClr val="tx1"/>
                </a:solidFill>
              </a:ln>
            </p:spPr>
            <p:txBody>
              <a:bodyPr wrap="square" rtlCol="0">
                <a:spAutoFit/>
              </a:bodyPr>
              <a:lstStyle/>
              <a:p>
                <a:r>
                  <a:rPr lang="en-US" dirty="0"/>
                  <a:t>C1</a:t>
                </a:r>
              </a:p>
            </p:txBody>
          </p:sp>
          <p:cxnSp>
            <p:nvCxnSpPr>
              <p:cNvPr id="97" name="Straight Arrow Connector 96">
                <a:extLst>
                  <a:ext uri="{FF2B5EF4-FFF2-40B4-BE49-F238E27FC236}">
                    <a16:creationId xmlns:a16="http://schemas.microsoft.com/office/drawing/2014/main" id="{B445AA6A-21C1-AC45-A77D-96249596B06F}"/>
                  </a:ext>
                </a:extLst>
              </p:cNvPr>
              <p:cNvCxnSpPr>
                <a:cxnSpLocks/>
              </p:cNvCxnSpPr>
              <p:nvPr/>
            </p:nvCxnSpPr>
            <p:spPr>
              <a:xfrm flipH="1">
                <a:off x="3935395" y="1975834"/>
                <a:ext cx="198699" cy="677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0D5F55E-C487-B04D-A6F0-9913666C4812}"/>
                  </a:ext>
                </a:extLst>
              </p:cNvPr>
              <p:cNvSpPr txBox="1"/>
              <p:nvPr/>
            </p:nvSpPr>
            <p:spPr>
              <a:xfrm>
                <a:off x="4063730" y="4664576"/>
                <a:ext cx="554176" cy="369332"/>
              </a:xfrm>
              <a:prstGeom prst="rect">
                <a:avLst/>
              </a:prstGeom>
              <a:noFill/>
              <a:ln>
                <a:solidFill>
                  <a:schemeClr val="tx1"/>
                </a:solidFill>
              </a:ln>
            </p:spPr>
            <p:txBody>
              <a:bodyPr wrap="square" rtlCol="0">
                <a:spAutoFit/>
              </a:bodyPr>
              <a:lstStyle/>
              <a:p>
                <a:pPr algn="ctr"/>
                <a:r>
                  <a:rPr lang="en-US" dirty="0"/>
                  <a:t>C4</a:t>
                </a:r>
              </a:p>
            </p:txBody>
          </p:sp>
          <p:sp>
            <p:nvSpPr>
              <p:cNvPr id="99" name="TextBox 98">
                <a:extLst>
                  <a:ext uri="{FF2B5EF4-FFF2-40B4-BE49-F238E27FC236}">
                    <a16:creationId xmlns:a16="http://schemas.microsoft.com/office/drawing/2014/main" id="{B6331477-BD0D-424F-A75A-6EB731E2452D}"/>
                  </a:ext>
                </a:extLst>
              </p:cNvPr>
              <p:cNvSpPr txBox="1"/>
              <p:nvPr/>
            </p:nvSpPr>
            <p:spPr>
              <a:xfrm>
                <a:off x="4685579" y="2243430"/>
                <a:ext cx="462846" cy="369332"/>
              </a:xfrm>
              <a:prstGeom prst="rect">
                <a:avLst/>
              </a:prstGeom>
              <a:noFill/>
              <a:ln>
                <a:solidFill>
                  <a:schemeClr val="tx1"/>
                </a:solidFill>
              </a:ln>
            </p:spPr>
            <p:txBody>
              <a:bodyPr wrap="square" rtlCol="0">
                <a:spAutoFit/>
              </a:bodyPr>
              <a:lstStyle/>
              <a:p>
                <a:r>
                  <a:rPr lang="en-US" dirty="0"/>
                  <a:t>C2</a:t>
                </a:r>
              </a:p>
            </p:txBody>
          </p:sp>
          <p:sp>
            <p:nvSpPr>
              <p:cNvPr id="100" name="TextBox 99">
                <a:extLst>
                  <a:ext uri="{FF2B5EF4-FFF2-40B4-BE49-F238E27FC236}">
                    <a16:creationId xmlns:a16="http://schemas.microsoft.com/office/drawing/2014/main" id="{D4E7528E-706E-B04D-A3C2-92DFB2E26690}"/>
                  </a:ext>
                </a:extLst>
              </p:cNvPr>
              <p:cNvSpPr txBox="1"/>
              <p:nvPr/>
            </p:nvSpPr>
            <p:spPr>
              <a:xfrm>
                <a:off x="3781526" y="2653508"/>
                <a:ext cx="462846" cy="369332"/>
              </a:xfrm>
              <a:prstGeom prst="rect">
                <a:avLst/>
              </a:prstGeom>
              <a:noFill/>
              <a:ln>
                <a:solidFill>
                  <a:schemeClr val="tx1"/>
                </a:solidFill>
              </a:ln>
            </p:spPr>
            <p:txBody>
              <a:bodyPr wrap="square" rtlCol="0">
                <a:spAutoFit/>
              </a:bodyPr>
              <a:lstStyle/>
              <a:p>
                <a:r>
                  <a:rPr lang="en-US" dirty="0"/>
                  <a:t>a1</a:t>
                </a:r>
              </a:p>
            </p:txBody>
          </p:sp>
          <p:cxnSp>
            <p:nvCxnSpPr>
              <p:cNvPr id="101" name="Straight Arrow Connector 100">
                <a:extLst>
                  <a:ext uri="{FF2B5EF4-FFF2-40B4-BE49-F238E27FC236}">
                    <a16:creationId xmlns:a16="http://schemas.microsoft.com/office/drawing/2014/main" id="{AAE9B376-F72D-8944-813A-B9607FFDCAD5}"/>
                  </a:ext>
                </a:extLst>
              </p:cNvPr>
              <p:cNvCxnSpPr>
                <a:cxnSpLocks/>
                <a:endCxn id="99" idx="0"/>
              </p:cNvCxnSpPr>
              <p:nvPr/>
            </p:nvCxnSpPr>
            <p:spPr>
              <a:xfrm>
                <a:off x="4417691" y="1975834"/>
                <a:ext cx="499311" cy="26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56867D6-16F3-0643-AD66-0CE5908AA650}"/>
                  </a:ext>
                </a:extLst>
              </p:cNvPr>
              <p:cNvSpPr txBox="1"/>
              <p:nvPr/>
            </p:nvSpPr>
            <p:spPr>
              <a:xfrm>
                <a:off x="4099191" y="3316390"/>
                <a:ext cx="462846" cy="369332"/>
              </a:xfrm>
              <a:prstGeom prst="rect">
                <a:avLst/>
              </a:prstGeom>
              <a:noFill/>
              <a:ln>
                <a:solidFill>
                  <a:schemeClr val="tx1"/>
                </a:solidFill>
              </a:ln>
            </p:spPr>
            <p:txBody>
              <a:bodyPr wrap="square" rtlCol="0">
                <a:spAutoFit/>
              </a:bodyPr>
              <a:lstStyle/>
              <a:p>
                <a:r>
                  <a:rPr lang="en-US" dirty="0"/>
                  <a:t>C3</a:t>
                </a:r>
              </a:p>
            </p:txBody>
          </p:sp>
          <p:cxnSp>
            <p:nvCxnSpPr>
              <p:cNvPr id="103" name="Straight Arrow Connector 102">
                <a:extLst>
                  <a:ext uri="{FF2B5EF4-FFF2-40B4-BE49-F238E27FC236}">
                    <a16:creationId xmlns:a16="http://schemas.microsoft.com/office/drawing/2014/main" id="{8A052404-E348-2848-AA26-130BDA4AAD17}"/>
                  </a:ext>
                </a:extLst>
              </p:cNvPr>
              <p:cNvCxnSpPr>
                <a:cxnSpLocks/>
              </p:cNvCxnSpPr>
              <p:nvPr/>
            </p:nvCxnSpPr>
            <p:spPr>
              <a:xfrm>
                <a:off x="3955218" y="3040199"/>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4A269A0-3FFE-DD4E-B3A1-32B562AD1FF1}"/>
                  </a:ext>
                </a:extLst>
              </p:cNvPr>
              <p:cNvCxnSpPr>
                <a:cxnSpLocks/>
                <a:stCxn id="99" idx="2"/>
                <a:endCxn id="83" idx="0"/>
              </p:cNvCxnSpPr>
              <p:nvPr/>
            </p:nvCxnSpPr>
            <p:spPr>
              <a:xfrm>
                <a:off x="4917002" y="2612762"/>
                <a:ext cx="33164" cy="329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025F7987-E94F-924A-8B6F-1B47727EC3B0}"/>
                  </a:ext>
                </a:extLst>
              </p:cNvPr>
              <p:cNvGrpSpPr/>
              <p:nvPr/>
            </p:nvGrpSpPr>
            <p:grpSpPr>
              <a:xfrm>
                <a:off x="3758923" y="3711033"/>
                <a:ext cx="1121614" cy="950978"/>
                <a:chOff x="5835984" y="4104205"/>
                <a:chExt cx="1121614" cy="950978"/>
              </a:xfrm>
            </p:grpSpPr>
            <p:cxnSp>
              <p:nvCxnSpPr>
                <p:cNvPr id="106" name="Straight Arrow Connector 105">
                  <a:extLst>
                    <a:ext uri="{FF2B5EF4-FFF2-40B4-BE49-F238E27FC236}">
                      <a16:creationId xmlns:a16="http://schemas.microsoft.com/office/drawing/2014/main" id="{3C231B45-95D3-1B40-8D23-D806268CF61D}"/>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00B07F2-36C8-494F-BD72-26BE38DBE0B1}"/>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108" name="TextBox 107">
                  <a:extLst>
                    <a:ext uri="{FF2B5EF4-FFF2-40B4-BE49-F238E27FC236}">
                      <a16:creationId xmlns:a16="http://schemas.microsoft.com/office/drawing/2014/main" id="{152E92F3-AB67-954D-BC9E-9344C457953F}"/>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109" name="Straight Arrow Connector 108">
                  <a:extLst>
                    <a:ext uri="{FF2B5EF4-FFF2-40B4-BE49-F238E27FC236}">
                      <a16:creationId xmlns:a16="http://schemas.microsoft.com/office/drawing/2014/main" id="{E1E58231-DEDB-7546-A5C9-4F8CB71BCA92}"/>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FBAAB2F-40AB-9D40-9DE1-019446B0FFF1}"/>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13F4603-30F3-B94D-907D-7D1E96981E84}"/>
                    </a:ext>
                  </a:extLst>
                </p:cNvPr>
                <p:cNvCxnSpPr>
                  <a:cxnSpLocks/>
                  <a:stCxn id="107"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80" name="Straight Arrow Connector 79">
              <a:extLst>
                <a:ext uri="{FF2B5EF4-FFF2-40B4-BE49-F238E27FC236}">
                  <a16:creationId xmlns:a16="http://schemas.microsoft.com/office/drawing/2014/main" id="{977CF4AE-1E14-E64E-A3C3-B2F5CB43C2BE}"/>
                </a:ext>
              </a:extLst>
            </p:cNvPr>
            <p:cNvCxnSpPr>
              <a:cxnSpLocks/>
            </p:cNvCxnSpPr>
            <p:nvPr/>
          </p:nvCxnSpPr>
          <p:spPr>
            <a:xfrm>
              <a:off x="3016632" y="2445590"/>
              <a:ext cx="377166" cy="116459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5C96F6B-6374-3340-9053-B8F2D0D27962}"/>
                </a:ext>
              </a:extLst>
            </p:cNvPr>
            <p:cNvCxnSpPr>
              <a:cxnSpLocks/>
            </p:cNvCxnSpPr>
            <p:nvPr/>
          </p:nvCxnSpPr>
          <p:spPr>
            <a:xfrm flipH="1">
              <a:off x="2490401" y="3156014"/>
              <a:ext cx="196226" cy="25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317272C-8659-8641-BAFD-FAE55E0DAC93}"/>
                </a:ext>
              </a:extLst>
            </p:cNvPr>
            <p:cNvCxnSpPr>
              <a:cxnSpLocks/>
              <a:endCxn id="107" idx="3"/>
            </p:cNvCxnSpPr>
            <p:nvPr/>
          </p:nvCxnSpPr>
          <p:spPr>
            <a:xfrm flipH="1">
              <a:off x="2781454" y="3610189"/>
              <a:ext cx="612346" cy="378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A196407F-81FB-DE4A-9384-BE4E1BA8DEB3}"/>
                </a:ext>
              </a:extLst>
            </p:cNvPr>
            <p:cNvSpPr txBox="1"/>
            <p:nvPr/>
          </p:nvSpPr>
          <p:spPr>
            <a:xfrm>
              <a:off x="2619660" y="2775178"/>
              <a:ext cx="462846" cy="369332"/>
            </a:xfrm>
            <a:prstGeom prst="rect">
              <a:avLst/>
            </a:prstGeom>
            <a:noFill/>
            <a:ln>
              <a:solidFill>
                <a:schemeClr val="tx1"/>
              </a:solidFill>
            </a:ln>
          </p:spPr>
          <p:txBody>
            <a:bodyPr wrap="square" rtlCol="0">
              <a:spAutoFit/>
            </a:bodyPr>
            <a:lstStyle/>
            <a:p>
              <a:r>
                <a:rPr lang="en-US" dirty="0"/>
                <a:t>a2</a:t>
              </a:r>
            </a:p>
          </p:txBody>
        </p:sp>
        <p:cxnSp>
          <p:nvCxnSpPr>
            <p:cNvPr id="84" name="Straight Arrow Connector 83">
              <a:extLst>
                <a:ext uri="{FF2B5EF4-FFF2-40B4-BE49-F238E27FC236}">
                  <a16:creationId xmlns:a16="http://schemas.microsoft.com/office/drawing/2014/main" id="{8EB57AA3-8031-4A45-85F5-03471DDF26C6}"/>
                </a:ext>
              </a:extLst>
            </p:cNvPr>
            <p:cNvCxnSpPr>
              <a:cxnSpLocks/>
            </p:cNvCxnSpPr>
            <p:nvPr/>
          </p:nvCxnSpPr>
          <p:spPr>
            <a:xfrm flipH="1">
              <a:off x="1850173" y="4883903"/>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8ED268C5-1F0E-8942-B016-5ACDC8407256}"/>
                </a:ext>
              </a:extLst>
            </p:cNvPr>
            <p:cNvSpPr txBox="1"/>
            <p:nvPr/>
          </p:nvSpPr>
          <p:spPr>
            <a:xfrm>
              <a:off x="2355073" y="5138119"/>
              <a:ext cx="462846" cy="369332"/>
            </a:xfrm>
            <a:prstGeom prst="rect">
              <a:avLst/>
            </a:prstGeom>
            <a:noFill/>
            <a:ln>
              <a:solidFill>
                <a:schemeClr val="tx1"/>
              </a:solidFill>
            </a:ln>
          </p:spPr>
          <p:txBody>
            <a:bodyPr wrap="square" rtlCol="0">
              <a:spAutoFit/>
            </a:bodyPr>
            <a:lstStyle/>
            <a:p>
              <a:r>
                <a:rPr lang="en-US" dirty="0"/>
                <a:t>a6</a:t>
              </a:r>
            </a:p>
          </p:txBody>
        </p:sp>
        <p:sp>
          <p:nvSpPr>
            <p:cNvPr id="86" name="TextBox 85">
              <a:extLst>
                <a:ext uri="{FF2B5EF4-FFF2-40B4-BE49-F238E27FC236}">
                  <a16:creationId xmlns:a16="http://schemas.microsoft.com/office/drawing/2014/main" id="{6C5395F0-0FBA-7149-B367-0559E9B7BE3A}"/>
                </a:ext>
              </a:extLst>
            </p:cNvPr>
            <p:cNvSpPr txBox="1"/>
            <p:nvPr/>
          </p:nvSpPr>
          <p:spPr>
            <a:xfrm>
              <a:off x="1696305" y="5163242"/>
              <a:ext cx="462846" cy="369332"/>
            </a:xfrm>
            <a:prstGeom prst="rect">
              <a:avLst/>
            </a:prstGeom>
            <a:noFill/>
            <a:ln>
              <a:solidFill>
                <a:schemeClr val="tx1"/>
              </a:solidFill>
            </a:ln>
          </p:spPr>
          <p:txBody>
            <a:bodyPr wrap="square" rtlCol="0">
              <a:spAutoFit/>
            </a:bodyPr>
            <a:lstStyle/>
            <a:p>
              <a:r>
                <a:rPr lang="en-US" dirty="0"/>
                <a:t>a5</a:t>
              </a:r>
            </a:p>
          </p:txBody>
        </p:sp>
        <p:cxnSp>
          <p:nvCxnSpPr>
            <p:cNvPr id="87" name="Straight Arrow Connector 86">
              <a:extLst>
                <a:ext uri="{FF2B5EF4-FFF2-40B4-BE49-F238E27FC236}">
                  <a16:creationId xmlns:a16="http://schemas.microsoft.com/office/drawing/2014/main" id="{4380107B-EC15-1F44-ADA7-9B4EEEDF336E}"/>
                </a:ext>
              </a:extLst>
            </p:cNvPr>
            <p:cNvCxnSpPr>
              <a:cxnSpLocks/>
            </p:cNvCxnSpPr>
            <p:nvPr/>
          </p:nvCxnSpPr>
          <p:spPr>
            <a:xfrm>
              <a:off x="2289572" y="487829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5FA3F03B-C08D-A443-AF63-88D68B1BA7E6}"/>
                </a:ext>
              </a:extLst>
            </p:cNvPr>
            <p:cNvSpPr txBox="1"/>
            <p:nvPr/>
          </p:nvSpPr>
          <p:spPr>
            <a:xfrm>
              <a:off x="1696305" y="1922472"/>
              <a:ext cx="265716" cy="369332"/>
            </a:xfrm>
            <a:prstGeom prst="rect">
              <a:avLst/>
            </a:prstGeom>
            <a:noFill/>
          </p:spPr>
          <p:txBody>
            <a:bodyPr wrap="square" rtlCol="0">
              <a:spAutoFit/>
            </a:bodyPr>
            <a:lstStyle/>
            <a:p>
              <a:r>
                <a:rPr lang="en-US" dirty="0"/>
                <a:t>1</a:t>
              </a:r>
            </a:p>
          </p:txBody>
        </p:sp>
        <p:sp>
          <p:nvSpPr>
            <p:cNvPr id="89" name="TextBox 88">
              <a:extLst>
                <a:ext uri="{FF2B5EF4-FFF2-40B4-BE49-F238E27FC236}">
                  <a16:creationId xmlns:a16="http://schemas.microsoft.com/office/drawing/2014/main" id="{F245351A-A103-754B-99A1-6B87BC7CD78F}"/>
                </a:ext>
              </a:extLst>
            </p:cNvPr>
            <p:cNvSpPr txBox="1"/>
            <p:nvPr/>
          </p:nvSpPr>
          <p:spPr>
            <a:xfrm>
              <a:off x="1700674" y="3431705"/>
              <a:ext cx="265716" cy="369332"/>
            </a:xfrm>
            <a:prstGeom prst="rect">
              <a:avLst/>
            </a:prstGeom>
            <a:noFill/>
          </p:spPr>
          <p:txBody>
            <a:bodyPr wrap="square" rtlCol="0">
              <a:spAutoFit/>
            </a:bodyPr>
            <a:lstStyle/>
            <a:p>
              <a:r>
                <a:rPr lang="en-US" dirty="0"/>
                <a:t>1</a:t>
              </a:r>
            </a:p>
          </p:txBody>
        </p:sp>
        <p:sp>
          <p:nvSpPr>
            <p:cNvPr id="90" name="TextBox 89">
              <a:extLst>
                <a:ext uri="{FF2B5EF4-FFF2-40B4-BE49-F238E27FC236}">
                  <a16:creationId xmlns:a16="http://schemas.microsoft.com/office/drawing/2014/main" id="{ED9BD39E-CB0E-B54F-8471-A31EA9CDBA78}"/>
                </a:ext>
              </a:extLst>
            </p:cNvPr>
            <p:cNvSpPr txBox="1"/>
            <p:nvPr/>
          </p:nvSpPr>
          <p:spPr>
            <a:xfrm>
              <a:off x="1697422" y="4766138"/>
              <a:ext cx="265716" cy="369332"/>
            </a:xfrm>
            <a:prstGeom prst="rect">
              <a:avLst/>
            </a:prstGeom>
            <a:noFill/>
          </p:spPr>
          <p:txBody>
            <a:bodyPr wrap="square" rtlCol="0">
              <a:spAutoFit/>
            </a:bodyPr>
            <a:lstStyle/>
            <a:p>
              <a:r>
                <a:rPr lang="en-US" dirty="0"/>
                <a:t>1</a:t>
              </a:r>
            </a:p>
          </p:txBody>
        </p:sp>
        <p:sp>
          <p:nvSpPr>
            <p:cNvPr id="91" name="TextBox 90">
              <a:extLst>
                <a:ext uri="{FF2B5EF4-FFF2-40B4-BE49-F238E27FC236}">
                  <a16:creationId xmlns:a16="http://schemas.microsoft.com/office/drawing/2014/main" id="{B328EB06-0CD8-8940-8E83-760F8093C893}"/>
                </a:ext>
              </a:extLst>
            </p:cNvPr>
            <p:cNvSpPr txBox="1"/>
            <p:nvPr/>
          </p:nvSpPr>
          <p:spPr>
            <a:xfrm>
              <a:off x="2563916" y="2447889"/>
              <a:ext cx="265716"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EAD7EC68-C9C6-5D4D-B12C-1017ABCC2BDA}"/>
                </a:ext>
              </a:extLst>
            </p:cNvPr>
            <p:cNvSpPr txBox="1"/>
            <p:nvPr/>
          </p:nvSpPr>
          <p:spPr>
            <a:xfrm>
              <a:off x="2383528" y="4788301"/>
              <a:ext cx="265716" cy="369332"/>
            </a:xfrm>
            <a:prstGeom prst="rect">
              <a:avLst/>
            </a:prstGeom>
            <a:noFill/>
          </p:spPr>
          <p:txBody>
            <a:bodyPr wrap="square" rtlCol="0">
              <a:spAutoFit/>
            </a:bodyPr>
            <a:lstStyle/>
            <a:p>
              <a:r>
                <a:rPr lang="en-US" dirty="0"/>
                <a:t>0</a:t>
              </a:r>
            </a:p>
          </p:txBody>
        </p:sp>
        <p:sp>
          <p:nvSpPr>
            <p:cNvPr id="93" name="TextBox 92">
              <a:extLst>
                <a:ext uri="{FF2B5EF4-FFF2-40B4-BE49-F238E27FC236}">
                  <a16:creationId xmlns:a16="http://schemas.microsoft.com/office/drawing/2014/main" id="{5E722DC7-84C4-2C4E-887C-4B0150FFDEA4}"/>
                </a:ext>
              </a:extLst>
            </p:cNvPr>
            <p:cNvSpPr txBox="1"/>
            <p:nvPr/>
          </p:nvSpPr>
          <p:spPr>
            <a:xfrm>
              <a:off x="2342055" y="3459477"/>
              <a:ext cx="265716" cy="369332"/>
            </a:xfrm>
            <a:prstGeom prst="rect">
              <a:avLst/>
            </a:prstGeom>
            <a:noFill/>
          </p:spPr>
          <p:txBody>
            <a:bodyPr wrap="square" rtlCol="0">
              <a:spAutoFit/>
            </a:bodyPr>
            <a:lstStyle/>
            <a:p>
              <a:r>
                <a:rPr lang="en-US" dirty="0"/>
                <a:t>0</a:t>
              </a:r>
            </a:p>
          </p:txBody>
        </p:sp>
        <p:sp>
          <p:nvSpPr>
            <p:cNvPr id="94" name="TextBox 93">
              <a:extLst>
                <a:ext uri="{FF2B5EF4-FFF2-40B4-BE49-F238E27FC236}">
                  <a16:creationId xmlns:a16="http://schemas.microsoft.com/office/drawing/2014/main" id="{19D04106-6858-C748-9AD7-B5E5B5E4BE60}"/>
                </a:ext>
              </a:extLst>
            </p:cNvPr>
            <p:cNvSpPr txBox="1"/>
            <p:nvPr/>
          </p:nvSpPr>
          <p:spPr>
            <a:xfrm>
              <a:off x="3026779" y="2451378"/>
              <a:ext cx="265716" cy="369332"/>
            </a:xfrm>
            <a:prstGeom prst="rect">
              <a:avLst/>
            </a:prstGeom>
            <a:noFill/>
          </p:spPr>
          <p:txBody>
            <a:bodyPr wrap="square" rtlCol="0">
              <a:spAutoFit/>
            </a:bodyPr>
            <a:lstStyle/>
            <a:p>
              <a:r>
                <a:rPr lang="en-US" dirty="0"/>
                <a:t>0</a:t>
              </a:r>
            </a:p>
          </p:txBody>
        </p:sp>
        <p:sp>
          <p:nvSpPr>
            <p:cNvPr id="95" name="TextBox 94">
              <a:extLst>
                <a:ext uri="{FF2B5EF4-FFF2-40B4-BE49-F238E27FC236}">
                  <a16:creationId xmlns:a16="http://schemas.microsoft.com/office/drawing/2014/main" id="{2276B8C2-3CAC-0E47-8A92-E6897B1A69A6}"/>
                </a:ext>
              </a:extLst>
            </p:cNvPr>
            <p:cNvSpPr txBox="1"/>
            <p:nvPr/>
          </p:nvSpPr>
          <p:spPr>
            <a:xfrm>
              <a:off x="2483806" y="1642068"/>
              <a:ext cx="265716" cy="369332"/>
            </a:xfrm>
            <a:prstGeom prst="rect">
              <a:avLst/>
            </a:prstGeom>
            <a:noFill/>
          </p:spPr>
          <p:txBody>
            <a:bodyPr wrap="square" rtlCol="0">
              <a:spAutoFit/>
            </a:bodyPr>
            <a:lstStyle/>
            <a:p>
              <a:r>
                <a:rPr lang="en-US" dirty="0"/>
                <a:t>0</a:t>
              </a:r>
            </a:p>
          </p:txBody>
        </p:sp>
      </p:grpSp>
    </p:spTree>
    <p:extLst>
      <p:ext uri="{BB962C8B-B14F-4D97-AF65-F5344CB8AC3E}">
        <p14:creationId xmlns:p14="http://schemas.microsoft.com/office/powerpoint/2010/main" val="333789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A54DA-5F3F-3343-97BB-542E1BC882D2}"/>
              </a:ext>
            </a:extLst>
          </p:cNvPr>
          <p:cNvSpPr>
            <a:spLocks noGrp="1"/>
          </p:cNvSpPr>
          <p:nvPr>
            <p:ph type="sldNum" sz="quarter" idx="12"/>
          </p:nvPr>
        </p:nvSpPr>
        <p:spPr/>
        <p:txBody>
          <a:bodyPr/>
          <a:lstStyle/>
          <a:p>
            <a:fld id="{F1B76890-E15B-F340-9E2B-6ACE47389C81}" type="slidenum">
              <a:rPr lang="en-US" smtClean="0"/>
              <a:t>19</a:t>
            </a:fld>
            <a:endParaRPr lang="en-US"/>
          </a:p>
        </p:txBody>
      </p:sp>
      <p:sp>
        <p:nvSpPr>
          <p:cNvPr id="61" name="TextBox 60">
            <a:extLst>
              <a:ext uri="{FF2B5EF4-FFF2-40B4-BE49-F238E27FC236}">
                <a16:creationId xmlns:a16="http://schemas.microsoft.com/office/drawing/2014/main" id="{0D852309-C48D-0B4D-BD57-0E238F71297D}"/>
              </a:ext>
            </a:extLst>
          </p:cNvPr>
          <p:cNvSpPr txBox="1"/>
          <p:nvPr/>
        </p:nvSpPr>
        <p:spPr>
          <a:xfrm>
            <a:off x="460448" y="1330202"/>
            <a:ext cx="5199006" cy="523220"/>
          </a:xfrm>
          <a:prstGeom prst="rect">
            <a:avLst/>
          </a:prstGeom>
          <a:noFill/>
        </p:spPr>
        <p:txBody>
          <a:bodyPr wrap="square" rtlCol="0">
            <a:spAutoFit/>
          </a:bodyPr>
          <a:lstStyle/>
          <a:p>
            <a:r>
              <a:rPr lang="en-US" sz="2800" dirty="0"/>
              <a:t>n = 4, A = {a1, a2, a3, a4, a5, a6}</a:t>
            </a:r>
          </a:p>
        </p:txBody>
      </p:sp>
      <p:sp>
        <p:nvSpPr>
          <p:cNvPr id="62" name="Rectangle 61">
            <a:extLst>
              <a:ext uri="{FF2B5EF4-FFF2-40B4-BE49-F238E27FC236}">
                <a16:creationId xmlns:a16="http://schemas.microsoft.com/office/drawing/2014/main" id="{2DBB6EB3-EABC-EB4D-ADAC-276C2809B0FD}"/>
              </a:ext>
            </a:extLst>
          </p:cNvPr>
          <p:cNvSpPr/>
          <p:nvPr/>
        </p:nvSpPr>
        <p:spPr>
          <a:xfrm>
            <a:off x="460448" y="1831049"/>
            <a:ext cx="3974481" cy="523220"/>
          </a:xfrm>
          <a:prstGeom prst="rect">
            <a:avLst/>
          </a:prstGeom>
        </p:spPr>
        <p:txBody>
          <a:bodyPr wrap="square">
            <a:spAutoFit/>
          </a:bodyPr>
          <a:lstStyle/>
          <a:p>
            <a:r>
              <a:rPr lang="en-US" sz="2800" dirty="0"/>
              <a:t>f</a:t>
            </a:r>
            <a:r>
              <a:rPr lang="en-US" sz="2800" baseline="-25000" dirty="0"/>
              <a:t>E</a:t>
            </a:r>
            <a:r>
              <a:rPr lang="en-US" sz="2800" dirty="0"/>
              <a:t>: Execution of software </a:t>
            </a:r>
          </a:p>
        </p:txBody>
      </p:sp>
      <p:graphicFrame>
        <p:nvGraphicFramePr>
          <p:cNvPr id="49" name="Table 48">
            <a:extLst>
              <a:ext uri="{FF2B5EF4-FFF2-40B4-BE49-F238E27FC236}">
                <a16:creationId xmlns:a16="http://schemas.microsoft.com/office/drawing/2014/main" id="{FC63ECD7-981B-6143-B9D1-492BF1AEF5B4}"/>
              </a:ext>
            </a:extLst>
          </p:cNvPr>
          <p:cNvGraphicFramePr>
            <a:graphicFrameLocks noGrp="1"/>
          </p:cNvGraphicFramePr>
          <p:nvPr/>
        </p:nvGraphicFramePr>
        <p:xfrm>
          <a:off x="832618" y="2611368"/>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a1 a3 a5</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a3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a5</a:t>
                      </a:r>
                    </a:p>
                  </a:txBody>
                  <a:tcPr/>
                </a:tc>
                <a:extLst>
                  <a:ext uri="{0D108BD9-81ED-4DB2-BD59-A6C34878D82A}">
                    <a16:rowId xmlns:a16="http://schemas.microsoft.com/office/drawing/2014/main" val="10004"/>
                  </a:ext>
                </a:extLst>
              </a:tr>
              <a:tr h="0">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a1 a4 a6</a:t>
                      </a:r>
                    </a:p>
                  </a:txBody>
                  <a:tcPr/>
                </a:tc>
                <a:extLst>
                  <a:ext uri="{0D108BD9-81ED-4DB2-BD59-A6C34878D82A}">
                    <a16:rowId xmlns:a16="http://schemas.microsoft.com/office/drawing/2014/main" val="2711719475"/>
                  </a:ext>
                </a:extLst>
              </a:tr>
            </a:tbl>
          </a:graphicData>
        </a:graphic>
      </p:graphicFrame>
      <p:graphicFrame>
        <p:nvGraphicFramePr>
          <p:cNvPr id="50" name="Table 49">
            <a:extLst>
              <a:ext uri="{FF2B5EF4-FFF2-40B4-BE49-F238E27FC236}">
                <a16:creationId xmlns:a16="http://schemas.microsoft.com/office/drawing/2014/main" id="{201789C5-74E6-BD49-BA16-D0870EA2732C}"/>
              </a:ext>
            </a:extLst>
          </p:cNvPr>
          <p:cNvGraphicFramePr>
            <a:graphicFrameLocks noGrp="1"/>
          </p:cNvGraphicFramePr>
          <p:nvPr/>
        </p:nvGraphicFramePr>
        <p:xfrm>
          <a:off x="4010172" y="2611368"/>
          <a:ext cx="2219502" cy="3048000"/>
        </p:xfrm>
        <a:graphic>
          <a:graphicData uri="http://schemas.openxmlformats.org/drawingml/2006/table">
            <a:tbl>
              <a:tblPr firstRow="1" bandRow="1">
                <a:tableStyleId>{073A0DAA-6AF3-43AB-8588-CEC1D06C72B9}</a:tableStyleId>
              </a:tblPr>
              <a:tblGrid>
                <a:gridCol w="267134">
                  <a:extLst>
                    <a:ext uri="{9D8B030D-6E8A-4147-A177-3AD203B41FA5}">
                      <a16:colId xmlns:a16="http://schemas.microsoft.com/office/drawing/2014/main" val="20000"/>
                    </a:ext>
                  </a:extLst>
                </a:gridCol>
                <a:gridCol w="246584">
                  <a:extLst>
                    <a:ext uri="{9D8B030D-6E8A-4147-A177-3AD203B41FA5}">
                      <a16:colId xmlns:a16="http://schemas.microsoft.com/office/drawing/2014/main" val="62006458"/>
                    </a:ext>
                  </a:extLst>
                </a:gridCol>
                <a:gridCol w="305438">
                  <a:extLst>
                    <a:ext uri="{9D8B030D-6E8A-4147-A177-3AD203B41FA5}">
                      <a16:colId xmlns:a16="http://schemas.microsoft.com/office/drawing/2014/main" val="20001"/>
                    </a:ext>
                  </a:extLst>
                </a:gridCol>
                <a:gridCol w="306697">
                  <a:extLst>
                    <a:ext uri="{9D8B030D-6E8A-4147-A177-3AD203B41FA5}">
                      <a16:colId xmlns:a16="http://schemas.microsoft.com/office/drawing/2014/main" val="20002"/>
                    </a:ext>
                  </a:extLst>
                </a:gridCol>
                <a:gridCol w="1093649">
                  <a:extLst>
                    <a:ext uri="{9D8B030D-6E8A-4147-A177-3AD203B41FA5}">
                      <a16:colId xmlns:a16="http://schemas.microsoft.com/office/drawing/2014/main" val="20003"/>
                    </a:ext>
                  </a:extLst>
                </a:gridCol>
              </a:tblGrid>
              <a:tr h="0">
                <a:tc gridSpan="4">
                  <a:txBody>
                    <a:bodyPr/>
                    <a:lstStyle/>
                    <a:p>
                      <a:pPr algn="ctr"/>
                      <a:r>
                        <a:rPr lang="en-US" sz="1800" dirty="0">
                          <a:latin typeface="+mj-lt"/>
                        </a:rPr>
                        <a:t>V</a:t>
                      </a:r>
                      <a:r>
                        <a:rPr lang="en-US" sz="1800" baseline="30000" dirty="0">
                          <a:latin typeface="+mj-lt"/>
                        </a:rPr>
                        <a:t>4</a:t>
                      </a:r>
                    </a:p>
                  </a:txBody>
                  <a:tcPr/>
                </a:tc>
                <a:tc hMerge="1">
                  <a:txBody>
                    <a:bodyPr/>
                    <a:lstStyle/>
                    <a:p>
                      <a:endParaRPr lang="en-US"/>
                    </a:p>
                  </a:txBody>
                  <a:tcPr/>
                </a:tc>
                <a:tc hMerge="1">
                  <a:txBody>
                    <a:bodyPr/>
                    <a:lstStyle/>
                    <a:p>
                      <a:pPr algn="ctr"/>
                      <a:endParaRPr lang="en-US" sz="1800" dirty="0">
                        <a:latin typeface="+mj-lt"/>
                      </a:endParaRPr>
                    </a:p>
                  </a:txBody>
                  <a:tcPr/>
                </a:tc>
                <a:tc hMerge="1">
                  <a:txBody>
                    <a:bodyPr/>
                    <a:lstStyle/>
                    <a:p>
                      <a:pPr algn="ctr"/>
                      <a:endParaRPr lang="en-US" sz="1800" dirty="0">
                        <a:latin typeface="+mj-lt"/>
                      </a:endParaRPr>
                    </a:p>
                  </a:txBody>
                  <a:tcPr/>
                </a:tc>
                <a:tc>
                  <a:txBody>
                    <a:bodyPr/>
                    <a:lstStyle/>
                    <a:p>
                      <a:pPr algn="ctr"/>
                      <a:r>
                        <a:rPr lang="en-US" sz="1800" dirty="0">
                          <a:latin typeface="+mj-lt"/>
                        </a:rPr>
                        <a:t>S</a:t>
                      </a:r>
                      <a:r>
                        <a:rPr lang="en-US" sz="1800" baseline="30000" dirty="0">
                          <a:latin typeface="+mj-lt"/>
                        </a:rPr>
                        <a:t>A</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j-lt"/>
                        </a:rPr>
                        <a:t>a2 a3 a5 </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a3 a6</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a5 </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a2 a4 a6</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a5 </a:t>
                      </a:r>
                    </a:p>
                  </a:txBody>
                  <a:tcPr/>
                </a:tc>
                <a:extLst>
                  <a:ext uri="{0D108BD9-81ED-4DB2-BD59-A6C34878D82A}">
                    <a16:rowId xmlns:a16="http://schemas.microsoft.com/office/drawing/2014/main" val="10004"/>
                  </a:ext>
                </a:extLst>
              </a:tr>
              <a:tr h="0">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latin typeface="+mj-lt"/>
                          <a:ea typeface="+mn-ea"/>
                          <a:cs typeface="+mn-cs"/>
                          <a:sym typeface="Arial" charset="0"/>
                        </a:rPr>
                        <a:t>a4 a6 </a:t>
                      </a:r>
                    </a:p>
                  </a:txBody>
                  <a:tcPr/>
                </a:tc>
                <a:extLst>
                  <a:ext uri="{0D108BD9-81ED-4DB2-BD59-A6C34878D82A}">
                    <a16:rowId xmlns:a16="http://schemas.microsoft.com/office/drawing/2014/main" val="2711719475"/>
                  </a:ext>
                </a:extLst>
              </a:tr>
            </a:tbl>
          </a:graphicData>
        </a:graphic>
      </p:graphicFrame>
      <p:graphicFrame>
        <p:nvGraphicFramePr>
          <p:cNvPr id="51" name="Table 50">
            <a:extLst>
              <a:ext uri="{FF2B5EF4-FFF2-40B4-BE49-F238E27FC236}">
                <a16:creationId xmlns:a16="http://schemas.microsoft.com/office/drawing/2014/main" id="{EBACD5A2-4B57-2340-901E-709241FA2CB3}"/>
              </a:ext>
            </a:extLst>
          </p:cNvPr>
          <p:cNvGraphicFramePr>
            <a:graphicFrameLocks noGrp="1"/>
          </p:cNvGraphicFramePr>
          <p:nvPr/>
        </p:nvGraphicFramePr>
        <p:xfrm>
          <a:off x="275845" y="2611368"/>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00</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01</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02</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03</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04</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05</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06</a:t>
                      </a:r>
                    </a:p>
                  </a:txBody>
                  <a:tcPr/>
                </a:tc>
                <a:extLst>
                  <a:ext uri="{0D108BD9-81ED-4DB2-BD59-A6C34878D82A}">
                    <a16:rowId xmlns:a16="http://schemas.microsoft.com/office/drawing/2014/main" val="10004"/>
                  </a:ext>
                </a:extLst>
              </a:tr>
              <a:tr h="0">
                <a:tc>
                  <a:txBody>
                    <a:bodyPr/>
                    <a:lstStyle/>
                    <a:p>
                      <a:pPr algn="ctr"/>
                      <a:r>
                        <a:rPr lang="en-US" sz="1600" dirty="0">
                          <a:latin typeface="+mj-lt"/>
                        </a:rPr>
                        <a:t>07</a:t>
                      </a:r>
                    </a:p>
                  </a:txBody>
                  <a:tcPr/>
                </a:tc>
                <a:extLst>
                  <a:ext uri="{0D108BD9-81ED-4DB2-BD59-A6C34878D82A}">
                    <a16:rowId xmlns:a16="http://schemas.microsoft.com/office/drawing/2014/main" val="2711719475"/>
                  </a:ext>
                </a:extLst>
              </a:tr>
            </a:tbl>
          </a:graphicData>
        </a:graphic>
      </p:graphicFrame>
      <p:graphicFrame>
        <p:nvGraphicFramePr>
          <p:cNvPr id="52" name="Table 51">
            <a:extLst>
              <a:ext uri="{FF2B5EF4-FFF2-40B4-BE49-F238E27FC236}">
                <a16:creationId xmlns:a16="http://schemas.microsoft.com/office/drawing/2014/main" id="{D49662E1-8CEE-1944-ADE0-61C517D24F82}"/>
              </a:ext>
            </a:extLst>
          </p:cNvPr>
          <p:cNvGraphicFramePr>
            <a:graphicFrameLocks noGrp="1"/>
          </p:cNvGraphicFramePr>
          <p:nvPr/>
        </p:nvGraphicFramePr>
        <p:xfrm>
          <a:off x="3444264" y="2611368"/>
          <a:ext cx="473080" cy="3048000"/>
        </p:xfrm>
        <a:graphic>
          <a:graphicData uri="http://schemas.openxmlformats.org/drawingml/2006/table">
            <a:tbl>
              <a:tblPr firstRow="1" bandRow="1">
                <a:tableStyleId>{073A0DAA-6AF3-43AB-8588-CEC1D06C72B9}</a:tableStyleId>
              </a:tblPr>
              <a:tblGrid>
                <a:gridCol w="473080">
                  <a:extLst>
                    <a:ext uri="{9D8B030D-6E8A-4147-A177-3AD203B41FA5}">
                      <a16:colId xmlns:a16="http://schemas.microsoft.com/office/drawing/2014/main" val="20000"/>
                    </a:ext>
                  </a:extLst>
                </a:gridCol>
              </a:tblGrid>
              <a:tr h="0">
                <a:tc>
                  <a:txBody>
                    <a:bodyPr/>
                    <a:lstStyle/>
                    <a:p>
                      <a:pPr algn="ctr"/>
                      <a:r>
                        <a:rPr lang="en-US" sz="1800" dirty="0">
                          <a:latin typeface="+mj-lt"/>
                        </a:rPr>
                        <a:t>EB</a:t>
                      </a:r>
                    </a:p>
                  </a:txBody>
                  <a:tcPr/>
                </a:tc>
                <a:extLst>
                  <a:ext uri="{0D108BD9-81ED-4DB2-BD59-A6C34878D82A}">
                    <a16:rowId xmlns:a16="http://schemas.microsoft.com/office/drawing/2014/main" val="10000"/>
                  </a:ext>
                </a:extLst>
              </a:tr>
              <a:tr h="320612">
                <a:tc>
                  <a:txBody>
                    <a:bodyPr/>
                    <a:lstStyle/>
                    <a:p>
                      <a:pPr algn="ctr"/>
                      <a:r>
                        <a:rPr lang="en-US" sz="1600" dirty="0">
                          <a:latin typeface="+mj-lt"/>
                        </a:rPr>
                        <a:t>08</a:t>
                      </a:r>
                    </a:p>
                  </a:txBody>
                  <a:tcPr/>
                </a:tc>
                <a:extLst>
                  <a:ext uri="{0D108BD9-81ED-4DB2-BD59-A6C34878D82A}">
                    <a16:rowId xmlns:a16="http://schemas.microsoft.com/office/drawing/2014/main" val="1066286950"/>
                  </a:ext>
                </a:extLst>
              </a:tr>
              <a:tr h="320612">
                <a:tc>
                  <a:txBody>
                    <a:bodyPr/>
                    <a:lstStyle/>
                    <a:p>
                      <a:pPr algn="ctr"/>
                      <a:r>
                        <a:rPr lang="en-US" sz="1600" dirty="0">
                          <a:latin typeface="+mj-lt"/>
                        </a:rPr>
                        <a:t>09</a:t>
                      </a:r>
                    </a:p>
                  </a:txBody>
                  <a:tcPr/>
                </a:tc>
                <a:extLst>
                  <a:ext uri="{0D108BD9-81ED-4DB2-BD59-A6C34878D82A}">
                    <a16:rowId xmlns:a16="http://schemas.microsoft.com/office/drawing/2014/main" val="2726689725"/>
                  </a:ext>
                </a:extLst>
              </a:tr>
              <a:tr h="320612">
                <a:tc>
                  <a:txBody>
                    <a:bodyPr/>
                    <a:lstStyle/>
                    <a:p>
                      <a:pPr algn="ctr"/>
                      <a:r>
                        <a:rPr lang="en-US" sz="1600" dirty="0">
                          <a:latin typeface="+mj-lt"/>
                        </a:rPr>
                        <a:t>10</a:t>
                      </a:r>
                    </a:p>
                  </a:txBody>
                  <a:tcPr/>
                </a:tc>
                <a:extLst>
                  <a:ext uri="{0D108BD9-81ED-4DB2-BD59-A6C34878D82A}">
                    <a16:rowId xmlns:a16="http://schemas.microsoft.com/office/drawing/2014/main" val="10001"/>
                  </a:ext>
                </a:extLst>
              </a:tr>
              <a:tr h="320612">
                <a:tc>
                  <a:txBody>
                    <a:bodyPr/>
                    <a:lstStyle/>
                    <a:p>
                      <a:pPr algn="ctr"/>
                      <a:r>
                        <a:rPr lang="en-US" sz="1600" dirty="0">
                          <a:latin typeface="+mj-lt"/>
                        </a:rPr>
                        <a:t>11</a:t>
                      </a:r>
                    </a:p>
                  </a:txBody>
                  <a:tcPr/>
                </a:tc>
                <a:extLst>
                  <a:ext uri="{0D108BD9-81ED-4DB2-BD59-A6C34878D82A}">
                    <a16:rowId xmlns:a16="http://schemas.microsoft.com/office/drawing/2014/main" val="3859894806"/>
                  </a:ext>
                </a:extLst>
              </a:tr>
              <a:tr h="320612">
                <a:tc>
                  <a:txBody>
                    <a:bodyPr/>
                    <a:lstStyle/>
                    <a:p>
                      <a:pPr algn="ctr"/>
                      <a:r>
                        <a:rPr lang="en-US" sz="1600" dirty="0">
                          <a:latin typeface="+mj-lt"/>
                        </a:rPr>
                        <a:t>12</a:t>
                      </a:r>
                    </a:p>
                  </a:txBody>
                  <a:tcPr/>
                </a:tc>
                <a:extLst>
                  <a:ext uri="{0D108BD9-81ED-4DB2-BD59-A6C34878D82A}">
                    <a16:rowId xmlns:a16="http://schemas.microsoft.com/office/drawing/2014/main" val="3258298705"/>
                  </a:ext>
                </a:extLst>
              </a:tr>
              <a:tr h="320612">
                <a:tc>
                  <a:txBody>
                    <a:bodyPr/>
                    <a:lstStyle/>
                    <a:p>
                      <a:pPr algn="ctr"/>
                      <a:r>
                        <a:rPr lang="en-US" sz="1600" dirty="0">
                          <a:latin typeface="+mj-lt"/>
                        </a:rPr>
                        <a:t>13</a:t>
                      </a:r>
                    </a:p>
                  </a:txBody>
                  <a:tcPr/>
                </a:tc>
                <a:extLst>
                  <a:ext uri="{0D108BD9-81ED-4DB2-BD59-A6C34878D82A}">
                    <a16:rowId xmlns:a16="http://schemas.microsoft.com/office/drawing/2014/main" val="2903311684"/>
                  </a:ext>
                </a:extLst>
              </a:tr>
              <a:tr h="320612">
                <a:tc>
                  <a:txBody>
                    <a:bodyPr/>
                    <a:lstStyle/>
                    <a:p>
                      <a:pPr algn="ctr"/>
                      <a:r>
                        <a:rPr lang="en-US" sz="1600" dirty="0">
                          <a:latin typeface="+mj-lt"/>
                        </a:rPr>
                        <a:t>14</a:t>
                      </a:r>
                    </a:p>
                  </a:txBody>
                  <a:tcPr/>
                </a:tc>
                <a:extLst>
                  <a:ext uri="{0D108BD9-81ED-4DB2-BD59-A6C34878D82A}">
                    <a16:rowId xmlns:a16="http://schemas.microsoft.com/office/drawing/2014/main" val="10004"/>
                  </a:ext>
                </a:extLst>
              </a:tr>
              <a:tr h="0">
                <a:tc>
                  <a:txBody>
                    <a:bodyPr/>
                    <a:lstStyle/>
                    <a:p>
                      <a:pPr algn="ctr"/>
                      <a:r>
                        <a:rPr lang="en-US" sz="1600" dirty="0">
                          <a:latin typeface="+mj-lt"/>
                        </a:rPr>
                        <a:t>15</a:t>
                      </a:r>
                    </a:p>
                  </a:txBody>
                  <a:tcPr/>
                </a:tc>
                <a:extLst>
                  <a:ext uri="{0D108BD9-81ED-4DB2-BD59-A6C34878D82A}">
                    <a16:rowId xmlns:a16="http://schemas.microsoft.com/office/drawing/2014/main" val="2711719475"/>
                  </a:ext>
                </a:extLst>
              </a:tr>
            </a:tbl>
          </a:graphicData>
        </a:graphic>
      </p:graphicFrame>
      <p:sp>
        <p:nvSpPr>
          <p:cNvPr id="12" name="Rectangle 11">
            <a:extLst>
              <a:ext uri="{FF2B5EF4-FFF2-40B4-BE49-F238E27FC236}">
                <a16:creationId xmlns:a16="http://schemas.microsoft.com/office/drawing/2014/main" id="{2EE3FCBF-1B4F-164A-A606-F137D38BFAEA}"/>
              </a:ext>
            </a:extLst>
          </p:cNvPr>
          <p:cNvSpPr/>
          <p:nvPr/>
        </p:nvSpPr>
        <p:spPr>
          <a:xfrm>
            <a:off x="9008577" y="5729240"/>
            <a:ext cx="1122423" cy="584775"/>
          </a:xfrm>
          <a:prstGeom prst="rect">
            <a:avLst/>
          </a:prstGeom>
        </p:spPr>
        <p:txBody>
          <a:bodyPr wrap="none">
            <a:spAutoFit/>
          </a:bodyPr>
          <a:lstStyle/>
          <a:p>
            <a:r>
              <a:rPr lang="en-US" sz="3200" dirty="0">
                <a:latin typeface="Apple Chancery" panose="03020702040506060504" pitchFamily="66" charset="-79"/>
                <a:cs typeface="Apple Chancery" panose="03020702040506060504" pitchFamily="66" charset="-79"/>
              </a:rPr>
              <a:t>G</a:t>
            </a:r>
            <a:r>
              <a:rPr lang="en-US" sz="3200" baseline="-25000" dirty="0">
                <a:latin typeface="Apple Chancery" panose="03020702040506060504" pitchFamily="66" charset="-79"/>
                <a:cs typeface="Apple Chancery" panose="03020702040506060504" pitchFamily="66" charset="-79"/>
              </a:rPr>
              <a:t>C</a:t>
            </a:r>
            <a:r>
              <a:rPr lang="en-US" sz="3200" dirty="0">
                <a:latin typeface="Apple Chancery" panose="03020702040506060504" pitchFamily="66" charset="-79"/>
                <a:cs typeface="Apple Chancery" panose="03020702040506060504" pitchFamily="66" charset="-79"/>
              </a:rPr>
              <a:t>(S)</a:t>
            </a:r>
            <a:endParaRPr lang="en-US" sz="3200" dirty="0"/>
          </a:p>
        </p:txBody>
      </p:sp>
      <p:sp>
        <p:nvSpPr>
          <p:cNvPr id="54" name="Rectangle 53">
            <a:extLst>
              <a:ext uri="{FF2B5EF4-FFF2-40B4-BE49-F238E27FC236}">
                <a16:creationId xmlns:a16="http://schemas.microsoft.com/office/drawing/2014/main" id="{8E55579F-A841-7D49-9F76-CF6B26E91701}"/>
              </a:ext>
            </a:extLst>
          </p:cNvPr>
          <p:cNvSpPr/>
          <p:nvPr/>
        </p:nvSpPr>
        <p:spPr>
          <a:xfrm>
            <a:off x="3917344" y="2272429"/>
            <a:ext cx="1305165" cy="369332"/>
          </a:xfrm>
          <a:prstGeom prst="rect">
            <a:avLst/>
          </a:prstGeom>
        </p:spPr>
        <p:txBody>
          <a:bodyPr wrap="none">
            <a:spAutoFit/>
          </a:bodyPr>
          <a:lstStyle/>
          <a:p>
            <a:r>
              <a:rPr lang="en-US" dirty="0"/>
              <a:t>C1 C2 C3 C4</a:t>
            </a:r>
          </a:p>
        </p:txBody>
      </p:sp>
      <p:sp>
        <p:nvSpPr>
          <p:cNvPr id="60" name="Rectangle 59">
            <a:extLst>
              <a:ext uri="{FF2B5EF4-FFF2-40B4-BE49-F238E27FC236}">
                <a16:creationId xmlns:a16="http://schemas.microsoft.com/office/drawing/2014/main" id="{644344F5-3DB3-8540-B039-1FD42218CA3F}"/>
              </a:ext>
            </a:extLst>
          </p:cNvPr>
          <p:cNvSpPr/>
          <p:nvPr/>
        </p:nvSpPr>
        <p:spPr>
          <a:xfrm>
            <a:off x="748925" y="2272429"/>
            <a:ext cx="1305165" cy="369332"/>
          </a:xfrm>
          <a:prstGeom prst="rect">
            <a:avLst/>
          </a:prstGeom>
        </p:spPr>
        <p:txBody>
          <a:bodyPr wrap="none">
            <a:spAutoFit/>
          </a:bodyPr>
          <a:lstStyle/>
          <a:p>
            <a:r>
              <a:rPr lang="en-US" dirty="0"/>
              <a:t>C1 C2 C3 C4</a:t>
            </a:r>
          </a:p>
        </p:txBody>
      </p:sp>
      <p:grpSp>
        <p:nvGrpSpPr>
          <p:cNvPr id="17" name="Group 16">
            <a:extLst>
              <a:ext uri="{FF2B5EF4-FFF2-40B4-BE49-F238E27FC236}">
                <a16:creationId xmlns:a16="http://schemas.microsoft.com/office/drawing/2014/main" id="{34D38F61-26F3-EB4B-B6E2-732C67F197DF}"/>
              </a:ext>
            </a:extLst>
          </p:cNvPr>
          <p:cNvGrpSpPr/>
          <p:nvPr/>
        </p:nvGrpSpPr>
        <p:grpSpPr>
          <a:xfrm>
            <a:off x="3020143" y="2967383"/>
            <a:ext cx="428263" cy="2677309"/>
            <a:chOff x="3020143" y="2967383"/>
            <a:chExt cx="428263" cy="2677309"/>
          </a:xfrm>
        </p:grpSpPr>
        <p:sp>
          <p:nvSpPr>
            <p:cNvPr id="15" name="TextBox 14">
              <a:extLst>
                <a:ext uri="{FF2B5EF4-FFF2-40B4-BE49-F238E27FC236}">
                  <a16:creationId xmlns:a16="http://schemas.microsoft.com/office/drawing/2014/main" id="{C5DBF4FF-34E5-8C4F-94EF-E79D31F99FBD}"/>
                </a:ext>
              </a:extLst>
            </p:cNvPr>
            <p:cNvSpPr txBox="1"/>
            <p:nvPr/>
          </p:nvSpPr>
          <p:spPr>
            <a:xfrm>
              <a:off x="3020143" y="2967383"/>
              <a:ext cx="428263" cy="369332"/>
            </a:xfrm>
            <a:prstGeom prst="rect">
              <a:avLst/>
            </a:prstGeom>
            <a:noFill/>
          </p:spPr>
          <p:txBody>
            <a:bodyPr wrap="square" rtlCol="0">
              <a:spAutoFit/>
            </a:bodyPr>
            <a:lstStyle/>
            <a:p>
              <a:r>
                <a:rPr lang="en-US" dirty="0"/>
                <a:t>R1</a:t>
              </a:r>
            </a:p>
          </p:txBody>
        </p:sp>
        <p:sp>
          <p:nvSpPr>
            <p:cNvPr id="63" name="TextBox 62">
              <a:extLst>
                <a:ext uri="{FF2B5EF4-FFF2-40B4-BE49-F238E27FC236}">
                  <a16:creationId xmlns:a16="http://schemas.microsoft.com/office/drawing/2014/main" id="{15E55750-7085-C442-8FED-33BB6E852B1E}"/>
                </a:ext>
              </a:extLst>
            </p:cNvPr>
            <p:cNvSpPr txBox="1"/>
            <p:nvPr/>
          </p:nvSpPr>
          <p:spPr>
            <a:xfrm>
              <a:off x="3020143" y="4313375"/>
              <a:ext cx="428263" cy="369332"/>
            </a:xfrm>
            <a:prstGeom prst="rect">
              <a:avLst/>
            </a:prstGeom>
            <a:noFill/>
          </p:spPr>
          <p:txBody>
            <a:bodyPr wrap="square" rtlCol="0">
              <a:spAutoFit/>
            </a:bodyPr>
            <a:lstStyle/>
            <a:p>
              <a:r>
                <a:rPr lang="en-US" dirty="0"/>
                <a:t>R1</a:t>
              </a:r>
            </a:p>
          </p:txBody>
        </p:sp>
        <p:sp>
          <p:nvSpPr>
            <p:cNvPr id="72" name="TextBox 71">
              <a:extLst>
                <a:ext uri="{FF2B5EF4-FFF2-40B4-BE49-F238E27FC236}">
                  <a16:creationId xmlns:a16="http://schemas.microsoft.com/office/drawing/2014/main" id="{9F2E10E1-0B2D-4E47-B83C-A51773DBE294}"/>
                </a:ext>
              </a:extLst>
            </p:cNvPr>
            <p:cNvSpPr txBox="1"/>
            <p:nvPr/>
          </p:nvSpPr>
          <p:spPr>
            <a:xfrm>
              <a:off x="3020143" y="3267506"/>
              <a:ext cx="428263" cy="369332"/>
            </a:xfrm>
            <a:prstGeom prst="rect">
              <a:avLst/>
            </a:prstGeom>
            <a:noFill/>
          </p:spPr>
          <p:txBody>
            <a:bodyPr wrap="square" rtlCol="0">
              <a:spAutoFit/>
            </a:bodyPr>
            <a:lstStyle/>
            <a:p>
              <a:r>
                <a:rPr lang="en-US" dirty="0"/>
                <a:t>R2</a:t>
              </a:r>
            </a:p>
          </p:txBody>
        </p:sp>
        <p:sp>
          <p:nvSpPr>
            <p:cNvPr id="73" name="TextBox 72">
              <a:extLst>
                <a:ext uri="{FF2B5EF4-FFF2-40B4-BE49-F238E27FC236}">
                  <a16:creationId xmlns:a16="http://schemas.microsoft.com/office/drawing/2014/main" id="{D047622D-9DA4-3A4E-A4E8-E90525F23CE7}"/>
                </a:ext>
              </a:extLst>
            </p:cNvPr>
            <p:cNvSpPr txBox="1"/>
            <p:nvPr/>
          </p:nvSpPr>
          <p:spPr>
            <a:xfrm>
              <a:off x="3020143" y="4641558"/>
              <a:ext cx="428263" cy="369332"/>
            </a:xfrm>
            <a:prstGeom prst="rect">
              <a:avLst/>
            </a:prstGeom>
            <a:noFill/>
          </p:spPr>
          <p:txBody>
            <a:bodyPr wrap="square" rtlCol="0">
              <a:spAutoFit/>
            </a:bodyPr>
            <a:lstStyle/>
            <a:p>
              <a:r>
                <a:rPr lang="en-US" dirty="0"/>
                <a:t>R2</a:t>
              </a:r>
            </a:p>
          </p:txBody>
        </p:sp>
        <p:sp>
          <p:nvSpPr>
            <p:cNvPr id="74" name="TextBox 73">
              <a:extLst>
                <a:ext uri="{FF2B5EF4-FFF2-40B4-BE49-F238E27FC236}">
                  <a16:creationId xmlns:a16="http://schemas.microsoft.com/office/drawing/2014/main" id="{D855A7B3-7F01-F142-B1FF-7BF1AB7D12ED}"/>
                </a:ext>
              </a:extLst>
            </p:cNvPr>
            <p:cNvSpPr txBox="1"/>
            <p:nvPr/>
          </p:nvSpPr>
          <p:spPr>
            <a:xfrm>
              <a:off x="3020143" y="3627618"/>
              <a:ext cx="428263" cy="369332"/>
            </a:xfrm>
            <a:prstGeom prst="rect">
              <a:avLst/>
            </a:prstGeom>
            <a:noFill/>
          </p:spPr>
          <p:txBody>
            <a:bodyPr wrap="square" rtlCol="0">
              <a:spAutoFit/>
            </a:bodyPr>
            <a:lstStyle/>
            <a:p>
              <a:r>
                <a:rPr lang="en-US" dirty="0"/>
                <a:t>R3</a:t>
              </a:r>
            </a:p>
          </p:txBody>
        </p:sp>
        <p:sp>
          <p:nvSpPr>
            <p:cNvPr id="75" name="TextBox 74">
              <a:extLst>
                <a:ext uri="{FF2B5EF4-FFF2-40B4-BE49-F238E27FC236}">
                  <a16:creationId xmlns:a16="http://schemas.microsoft.com/office/drawing/2014/main" id="{6A77AF05-8F68-A74F-8B9E-598EDD6EE842}"/>
                </a:ext>
              </a:extLst>
            </p:cNvPr>
            <p:cNvSpPr txBox="1"/>
            <p:nvPr/>
          </p:nvSpPr>
          <p:spPr>
            <a:xfrm>
              <a:off x="3020143" y="4949018"/>
              <a:ext cx="428263" cy="369332"/>
            </a:xfrm>
            <a:prstGeom prst="rect">
              <a:avLst/>
            </a:prstGeom>
            <a:noFill/>
          </p:spPr>
          <p:txBody>
            <a:bodyPr wrap="square" rtlCol="0">
              <a:spAutoFit/>
            </a:bodyPr>
            <a:lstStyle/>
            <a:p>
              <a:r>
                <a:rPr lang="en-US" dirty="0"/>
                <a:t>R3</a:t>
              </a:r>
            </a:p>
          </p:txBody>
        </p:sp>
        <p:sp>
          <p:nvSpPr>
            <p:cNvPr id="76" name="TextBox 75">
              <a:extLst>
                <a:ext uri="{FF2B5EF4-FFF2-40B4-BE49-F238E27FC236}">
                  <a16:creationId xmlns:a16="http://schemas.microsoft.com/office/drawing/2014/main" id="{4BE4E3D4-F2E3-6F47-AD13-EC4B2CD80C65}"/>
                </a:ext>
              </a:extLst>
            </p:cNvPr>
            <p:cNvSpPr txBox="1"/>
            <p:nvPr/>
          </p:nvSpPr>
          <p:spPr>
            <a:xfrm>
              <a:off x="3020143" y="3918521"/>
              <a:ext cx="428263" cy="369332"/>
            </a:xfrm>
            <a:prstGeom prst="rect">
              <a:avLst/>
            </a:prstGeom>
            <a:noFill/>
          </p:spPr>
          <p:txBody>
            <a:bodyPr wrap="square" rtlCol="0">
              <a:spAutoFit/>
            </a:bodyPr>
            <a:lstStyle/>
            <a:p>
              <a:r>
                <a:rPr lang="en-US" dirty="0"/>
                <a:t>R4</a:t>
              </a:r>
            </a:p>
          </p:txBody>
        </p:sp>
        <p:sp>
          <p:nvSpPr>
            <p:cNvPr id="77" name="TextBox 76">
              <a:extLst>
                <a:ext uri="{FF2B5EF4-FFF2-40B4-BE49-F238E27FC236}">
                  <a16:creationId xmlns:a16="http://schemas.microsoft.com/office/drawing/2014/main" id="{B0FD87E9-F1FA-4A45-A833-EFED995F8206}"/>
                </a:ext>
              </a:extLst>
            </p:cNvPr>
            <p:cNvSpPr txBox="1"/>
            <p:nvPr/>
          </p:nvSpPr>
          <p:spPr>
            <a:xfrm>
              <a:off x="3020143" y="5275360"/>
              <a:ext cx="428263" cy="369332"/>
            </a:xfrm>
            <a:prstGeom prst="rect">
              <a:avLst/>
            </a:prstGeom>
            <a:noFill/>
          </p:spPr>
          <p:txBody>
            <a:bodyPr wrap="square" rtlCol="0">
              <a:spAutoFit/>
            </a:bodyPr>
            <a:lstStyle/>
            <a:p>
              <a:r>
                <a:rPr lang="en-US" dirty="0"/>
                <a:t>R4</a:t>
              </a:r>
            </a:p>
          </p:txBody>
        </p:sp>
      </p:grpSp>
      <p:sp>
        <p:nvSpPr>
          <p:cNvPr id="19" name="TextBox 18">
            <a:extLst>
              <a:ext uri="{FF2B5EF4-FFF2-40B4-BE49-F238E27FC236}">
                <a16:creationId xmlns:a16="http://schemas.microsoft.com/office/drawing/2014/main" id="{3BE73AF9-90FA-2B43-B350-25316F93BDDE}"/>
              </a:ext>
            </a:extLst>
          </p:cNvPr>
          <p:cNvSpPr txBox="1"/>
          <p:nvPr/>
        </p:nvSpPr>
        <p:spPr>
          <a:xfrm>
            <a:off x="275845" y="5845215"/>
            <a:ext cx="7058779" cy="369332"/>
          </a:xfrm>
          <a:prstGeom prst="rect">
            <a:avLst/>
          </a:prstGeom>
          <a:noFill/>
        </p:spPr>
        <p:txBody>
          <a:bodyPr wrap="square" rtlCol="0">
            <a:spAutoFit/>
          </a:bodyPr>
          <a:lstStyle/>
          <a:p>
            <a:r>
              <a:rPr lang="en-US" dirty="0"/>
              <a:t>When C1 ==0 &amp; C2 == 0, C3 has no effect on the sequences</a:t>
            </a:r>
          </a:p>
        </p:txBody>
      </p:sp>
      <p:grpSp>
        <p:nvGrpSpPr>
          <p:cNvPr id="3" name="Group 2">
            <a:extLst>
              <a:ext uri="{FF2B5EF4-FFF2-40B4-BE49-F238E27FC236}">
                <a16:creationId xmlns:a16="http://schemas.microsoft.com/office/drawing/2014/main" id="{E1593694-FA58-BC43-B6CA-541E8B09C433}"/>
              </a:ext>
            </a:extLst>
          </p:cNvPr>
          <p:cNvGrpSpPr/>
          <p:nvPr/>
        </p:nvGrpSpPr>
        <p:grpSpPr>
          <a:xfrm>
            <a:off x="6274794" y="4287853"/>
            <a:ext cx="428263" cy="1359616"/>
            <a:chOff x="6274794" y="4287853"/>
            <a:chExt cx="428263" cy="1359616"/>
          </a:xfrm>
        </p:grpSpPr>
        <p:sp>
          <p:nvSpPr>
            <p:cNvPr id="78" name="TextBox 77">
              <a:extLst>
                <a:ext uri="{FF2B5EF4-FFF2-40B4-BE49-F238E27FC236}">
                  <a16:creationId xmlns:a16="http://schemas.microsoft.com/office/drawing/2014/main" id="{BB67864E-563C-7F4A-BFDE-4483C41EC4D7}"/>
                </a:ext>
              </a:extLst>
            </p:cNvPr>
            <p:cNvSpPr txBox="1"/>
            <p:nvPr/>
          </p:nvSpPr>
          <p:spPr>
            <a:xfrm>
              <a:off x="6274794" y="4287853"/>
              <a:ext cx="428263" cy="369332"/>
            </a:xfrm>
            <a:prstGeom prst="rect">
              <a:avLst/>
            </a:prstGeom>
            <a:noFill/>
          </p:spPr>
          <p:txBody>
            <a:bodyPr wrap="square" rtlCol="0">
              <a:spAutoFit/>
            </a:bodyPr>
            <a:lstStyle/>
            <a:p>
              <a:r>
                <a:rPr lang="en-US" dirty="0"/>
                <a:t>R5</a:t>
              </a:r>
            </a:p>
          </p:txBody>
        </p:sp>
        <p:sp>
          <p:nvSpPr>
            <p:cNvPr id="79" name="TextBox 78">
              <a:extLst>
                <a:ext uri="{FF2B5EF4-FFF2-40B4-BE49-F238E27FC236}">
                  <a16:creationId xmlns:a16="http://schemas.microsoft.com/office/drawing/2014/main" id="{E6BF333F-ADBB-9841-99D7-8838ED9CDCFF}"/>
                </a:ext>
              </a:extLst>
            </p:cNvPr>
            <p:cNvSpPr txBox="1"/>
            <p:nvPr/>
          </p:nvSpPr>
          <p:spPr>
            <a:xfrm>
              <a:off x="6274794" y="4954083"/>
              <a:ext cx="428263" cy="369332"/>
            </a:xfrm>
            <a:prstGeom prst="rect">
              <a:avLst/>
            </a:prstGeom>
            <a:noFill/>
          </p:spPr>
          <p:txBody>
            <a:bodyPr wrap="square" rtlCol="0">
              <a:spAutoFit/>
            </a:bodyPr>
            <a:lstStyle/>
            <a:p>
              <a:r>
                <a:rPr lang="en-US" dirty="0"/>
                <a:t>R5</a:t>
              </a:r>
            </a:p>
          </p:txBody>
        </p:sp>
        <p:sp>
          <p:nvSpPr>
            <p:cNvPr id="80" name="TextBox 79">
              <a:extLst>
                <a:ext uri="{FF2B5EF4-FFF2-40B4-BE49-F238E27FC236}">
                  <a16:creationId xmlns:a16="http://schemas.microsoft.com/office/drawing/2014/main" id="{66F0AA22-090F-BC42-A9A2-812D54ED8A7A}"/>
                </a:ext>
              </a:extLst>
            </p:cNvPr>
            <p:cNvSpPr txBox="1"/>
            <p:nvPr/>
          </p:nvSpPr>
          <p:spPr>
            <a:xfrm>
              <a:off x="6274794" y="4620968"/>
              <a:ext cx="428263" cy="369332"/>
            </a:xfrm>
            <a:prstGeom prst="rect">
              <a:avLst/>
            </a:prstGeom>
            <a:noFill/>
          </p:spPr>
          <p:txBody>
            <a:bodyPr wrap="square" rtlCol="0">
              <a:spAutoFit/>
            </a:bodyPr>
            <a:lstStyle/>
            <a:p>
              <a:r>
                <a:rPr lang="en-US" dirty="0"/>
                <a:t>R6</a:t>
              </a:r>
            </a:p>
          </p:txBody>
        </p:sp>
        <p:sp>
          <p:nvSpPr>
            <p:cNvPr id="81" name="TextBox 80">
              <a:extLst>
                <a:ext uri="{FF2B5EF4-FFF2-40B4-BE49-F238E27FC236}">
                  <a16:creationId xmlns:a16="http://schemas.microsoft.com/office/drawing/2014/main" id="{66260DD3-6907-804A-A11E-D1AAC3531C34}"/>
                </a:ext>
              </a:extLst>
            </p:cNvPr>
            <p:cNvSpPr txBox="1"/>
            <p:nvPr/>
          </p:nvSpPr>
          <p:spPr>
            <a:xfrm>
              <a:off x="6274794" y="5278137"/>
              <a:ext cx="428263" cy="369332"/>
            </a:xfrm>
            <a:prstGeom prst="rect">
              <a:avLst/>
            </a:prstGeom>
            <a:noFill/>
          </p:spPr>
          <p:txBody>
            <a:bodyPr wrap="square" rtlCol="0">
              <a:spAutoFit/>
            </a:bodyPr>
            <a:lstStyle/>
            <a:p>
              <a:r>
                <a:rPr lang="en-US" dirty="0"/>
                <a:t>R6</a:t>
              </a:r>
            </a:p>
          </p:txBody>
        </p:sp>
      </p:grpSp>
      <p:grpSp>
        <p:nvGrpSpPr>
          <p:cNvPr id="83" name="Group 82">
            <a:extLst>
              <a:ext uri="{FF2B5EF4-FFF2-40B4-BE49-F238E27FC236}">
                <a16:creationId xmlns:a16="http://schemas.microsoft.com/office/drawing/2014/main" id="{FE78892E-F441-7E4C-B495-420966C04F65}"/>
              </a:ext>
            </a:extLst>
          </p:cNvPr>
          <p:cNvGrpSpPr/>
          <p:nvPr/>
        </p:nvGrpSpPr>
        <p:grpSpPr>
          <a:xfrm>
            <a:off x="9008577" y="1384760"/>
            <a:ext cx="1733960" cy="4088479"/>
            <a:chOff x="1659840" y="1444095"/>
            <a:chExt cx="1733960" cy="4088479"/>
          </a:xfrm>
        </p:grpSpPr>
        <p:grpSp>
          <p:nvGrpSpPr>
            <p:cNvPr id="84" name="Group 83">
              <a:extLst>
                <a:ext uri="{FF2B5EF4-FFF2-40B4-BE49-F238E27FC236}">
                  <a16:creationId xmlns:a16="http://schemas.microsoft.com/office/drawing/2014/main" id="{BF010B57-3619-FD4D-8BF6-4903EE11A164}"/>
                </a:ext>
              </a:extLst>
            </p:cNvPr>
            <p:cNvGrpSpPr/>
            <p:nvPr/>
          </p:nvGrpSpPr>
          <p:grpSpPr>
            <a:xfrm>
              <a:off x="1659840" y="1444095"/>
              <a:ext cx="1389502" cy="3422641"/>
              <a:chOff x="3758923" y="1611267"/>
              <a:chExt cx="1389502" cy="3422641"/>
            </a:xfrm>
          </p:grpSpPr>
          <p:sp>
            <p:nvSpPr>
              <p:cNvPr id="101" name="TextBox 100">
                <a:extLst>
                  <a:ext uri="{FF2B5EF4-FFF2-40B4-BE49-F238E27FC236}">
                    <a16:creationId xmlns:a16="http://schemas.microsoft.com/office/drawing/2014/main" id="{D8AEC7EA-1511-7942-A13A-03F88A24B12F}"/>
                  </a:ext>
                </a:extLst>
              </p:cNvPr>
              <p:cNvSpPr txBox="1"/>
              <p:nvPr/>
            </p:nvSpPr>
            <p:spPr>
              <a:xfrm>
                <a:off x="4051646" y="1611267"/>
                <a:ext cx="462846" cy="369332"/>
              </a:xfrm>
              <a:prstGeom prst="rect">
                <a:avLst/>
              </a:prstGeom>
              <a:noFill/>
              <a:ln>
                <a:solidFill>
                  <a:schemeClr val="tx1"/>
                </a:solidFill>
              </a:ln>
            </p:spPr>
            <p:txBody>
              <a:bodyPr wrap="square" rtlCol="0">
                <a:spAutoFit/>
              </a:bodyPr>
              <a:lstStyle/>
              <a:p>
                <a:r>
                  <a:rPr lang="en-US" dirty="0"/>
                  <a:t>C1</a:t>
                </a:r>
              </a:p>
            </p:txBody>
          </p:sp>
          <p:cxnSp>
            <p:nvCxnSpPr>
              <p:cNvPr id="102" name="Straight Arrow Connector 101">
                <a:extLst>
                  <a:ext uri="{FF2B5EF4-FFF2-40B4-BE49-F238E27FC236}">
                    <a16:creationId xmlns:a16="http://schemas.microsoft.com/office/drawing/2014/main" id="{D539A3C8-D4CF-104A-9E2D-2BC58F48C94E}"/>
                  </a:ext>
                </a:extLst>
              </p:cNvPr>
              <p:cNvCxnSpPr>
                <a:cxnSpLocks/>
              </p:cNvCxnSpPr>
              <p:nvPr/>
            </p:nvCxnSpPr>
            <p:spPr>
              <a:xfrm flipH="1">
                <a:off x="3935395" y="1975834"/>
                <a:ext cx="198699" cy="677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6D1333B-9C32-814A-8634-BFC891F57EBF}"/>
                  </a:ext>
                </a:extLst>
              </p:cNvPr>
              <p:cNvSpPr txBox="1"/>
              <p:nvPr/>
            </p:nvSpPr>
            <p:spPr>
              <a:xfrm>
                <a:off x="4063730" y="4664576"/>
                <a:ext cx="554176" cy="369332"/>
              </a:xfrm>
              <a:prstGeom prst="rect">
                <a:avLst/>
              </a:prstGeom>
              <a:noFill/>
              <a:ln>
                <a:solidFill>
                  <a:schemeClr val="tx1"/>
                </a:solidFill>
              </a:ln>
            </p:spPr>
            <p:txBody>
              <a:bodyPr wrap="square" rtlCol="0">
                <a:spAutoFit/>
              </a:bodyPr>
              <a:lstStyle/>
              <a:p>
                <a:pPr algn="ctr"/>
                <a:r>
                  <a:rPr lang="en-US" dirty="0"/>
                  <a:t>C4</a:t>
                </a:r>
              </a:p>
            </p:txBody>
          </p:sp>
          <p:sp>
            <p:nvSpPr>
              <p:cNvPr id="104" name="TextBox 103">
                <a:extLst>
                  <a:ext uri="{FF2B5EF4-FFF2-40B4-BE49-F238E27FC236}">
                    <a16:creationId xmlns:a16="http://schemas.microsoft.com/office/drawing/2014/main" id="{A688C8CB-EDA8-E04A-8140-1F458F91F0DE}"/>
                  </a:ext>
                </a:extLst>
              </p:cNvPr>
              <p:cNvSpPr txBox="1"/>
              <p:nvPr/>
            </p:nvSpPr>
            <p:spPr>
              <a:xfrm>
                <a:off x="4685579" y="2243430"/>
                <a:ext cx="462846" cy="369332"/>
              </a:xfrm>
              <a:prstGeom prst="rect">
                <a:avLst/>
              </a:prstGeom>
              <a:noFill/>
              <a:ln>
                <a:solidFill>
                  <a:schemeClr val="tx1"/>
                </a:solidFill>
              </a:ln>
            </p:spPr>
            <p:txBody>
              <a:bodyPr wrap="square" rtlCol="0">
                <a:spAutoFit/>
              </a:bodyPr>
              <a:lstStyle/>
              <a:p>
                <a:r>
                  <a:rPr lang="en-US" dirty="0"/>
                  <a:t>C2</a:t>
                </a:r>
              </a:p>
            </p:txBody>
          </p:sp>
          <p:sp>
            <p:nvSpPr>
              <p:cNvPr id="105" name="TextBox 104">
                <a:extLst>
                  <a:ext uri="{FF2B5EF4-FFF2-40B4-BE49-F238E27FC236}">
                    <a16:creationId xmlns:a16="http://schemas.microsoft.com/office/drawing/2014/main" id="{05250C7B-3360-7240-B254-C5289F5742A5}"/>
                  </a:ext>
                </a:extLst>
              </p:cNvPr>
              <p:cNvSpPr txBox="1"/>
              <p:nvPr/>
            </p:nvSpPr>
            <p:spPr>
              <a:xfrm>
                <a:off x="3781526" y="2653508"/>
                <a:ext cx="462846" cy="369332"/>
              </a:xfrm>
              <a:prstGeom prst="rect">
                <a:avLst/>
              </a:prstGeom>
              <a:noFill/>
              <a:ln>
                <a:solidFill>
                  <a:schemeClr val="tx1"/>
                </a:solidFill>
              </a:ln>
            </p:spPr>
            <p:txBody>
              <a:bodyPr wrap="square" rtlCol="0">
                <a:spAutoFit/>
              </a:bodyPr>
              <a:lstStyle/>
              <a:p>
                <a:r>
                  <a:rPr lang="en-US" dirty="0"/>
                  <a:t>a1</a:t>
                </a:r>
              </a:p>
            </p:txBody>
          </p:sp>
          <p:cxnSp>
            <p:nvCxnSpPr>
              <p:cNvPr id="106" name="Straight Arrow Connector 105">
                <a:extLst>
                  <a:ext uri="{FF2B5EF4-FFF2-40B4-BE49-F238E27FC236}">
                    <a16:creationId xmlns:a16="http://schemas.microsoft.com/office/drawing/2014/main" id="{6C7A3313-FCB1-5A45-AAB2-A4A862F376FE}"/>
                  </a:ext>
                </a:extLst>
              </p:cNvPr>
              <p:cNvCxnSpPr>
                <a:cxnSpLocks/>
                <a:endCxn id="104" idx="0"/>
              </p:cNvCxnSpPr>
              <p:nvPr/>
            </p:nvCxnSpPr>
            <p:spPr>
              <a:xfrm>
                <a:off x="4417691" y="1975834"/>
                <a:ext cx="499311" cy="26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293D548-4D81-E34F-848D-209DAF733465}"/>
                  </a:ext>
                </a:extLst>
              </p:cNvPr>
              <p:cNvSpPr txBox="1"/>
              <p:nvPr/>
            </p:nvSpPr>
            <p:spPr>
              <a:xfrm>
                <a:off x="4099191" y="3316390"/>
                <a:ext cx="462846" cy="369332"/>
              </a:xfrm>
              <a:prstGeom prst="rect">
                <a:avLst/>
              </a:prstGeom>
              <a:noFill/>
              <a:ln>
                <a:solidFill>
                  <a:schemeClr val="tx1"/>
                </a:solidFill>
              </a:ln>
            </p:spPr>
            <p:txBody>
              <a:bodyPr wrap="square" rtlCol="0">
                <a:spAutoFit/>
              </a:bodyPr>
              <a:lstStyle/>
              <a:p>
                <a:r>
                  <a:rPr lang="en-US" dirty="0"/>
                  <a:t>C3</a:t>
                </a:r>
              </a:p>
            </p:txBody>
          </p:sp>
          <p:cxnSp>
            <p:nvCxnSpPr>
              <p:cNvPr id="108" name="Straight Arrow Connector 107">
                <a:extLst>
                  <a:ext uri="{FF2B5EF4-FFF2-40B4-BE49-F238E27FC236}">
                    <a16:creationId xmlns:a16="http://schemas.microsoft.com/office/drawing/2014/main" id="{B75A24CE-D21B-B543-ACB6-9DA5C2DE8903}"/>
                  </a:ext>
                </a:extLst>
              </p:cNvPr>
              <p:cNvCxnSpPr>
                <a:cxnSpLocks/>
              </p:cNvCxnSpPr>
              <p:nvPr/>
            </p:nvCxnSpPr>
            <p:spPr>
              <a:xfrm>
                <a:off x="3955218" y="3040199"/>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6ADF403-CBB8-9C48-ABCE-910B1FBD222B}"/>
                  </a:ext>
                </a:extLst>
              </p:cNvPr>
              <p:cNvCxnSpPr>
                <a:cxnSpLocks/>
                <a:stCxn id="104" idx="2"/>
                <a:endCxn id="88" idx="0"/>
              </p:cNvCxnSpPr>
              <p:nvPr/>
            </p:nvCxnSpPr>
            <p:spPr>
              <a:xfrm>
                <a:off x="4917002" y="2612762"/>
                <a:ext cx="33164" cy="329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9B19A8B7-A2B8-064D-A7BD-F84F859A69F5}"/>
                  </a:ext>
                </a:extLst>
              </p:cNvPr>
              <p:cNvGrpSpPr/>
              <p:nvPr/>
            </p:nvGrpSpPr>
            <p:grpSpPr>
              <a:xfrm>
                <a:off x="3758923" y="3711033"/>
                <a:ext cx="1121614" cy="950978"/>
                <a:chOff x="5835984" y="4104205"/>
                <a:chExt cx="1121614" cy="950978"/>
              </a:xfrm>
            </p:grpSpPr>
            <p:cxnSp>
              <p:nvCxnSpPr>
                <p:cNvPr id="111" name="Straight Arrow Connector 110">
                  <a:extLst>
                    <a:ext uri="{FF2B5EF4-FFF2-40B4-BE49-F238E27FC236}">
                      <a16:creationId xmlns:a16="http://schemas.microsoft.com/office/drawing/2014/main" id="{8ADE255D-471D-4544-8DC3-599F4723D69C}"/>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0075F47D-93E3-3E48-9141-303C07537516}"/>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113" name="TextBox 112">
                  <a:extLst>
                    <a:ext uri="{FF2B5EF4-FFF2-40B4-BE49-F238E27FC236}">
                      <a16:creationId xmlns:a16="http://schemas.microsoft.com/office/drawing/2014/main" id="{53BB00DF-C67D-FE44-8B7F-F8B0315C5097}"/>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114" name="Straight Arrow Connector 113">
                  <a:extLst>
                    <a:ext uri="{FF2B5EF4-FFF2-40B4-BE49-F238E27FC236}">
                      <a16:creationId xmlns:a16="http://schemas.microsoft.com/office/drawing/2014/main" id="{5A719542-2FCF-424F-B2E7-E4979DD50CE1}"/>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E75BC54-8DF1-A240-BF0C-6A24DA939C4E}"/>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4A9077E-F353-934E-AC58-8CC325D5EDF9}"/>
                    </a:ext>
                  </a:extLst>
                </p:cNvPr>
                <p:cNvCxnSpPr>
                  <a:cxnSpLocks/>
                  <a:stCxn id="112"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FCD576A5-6E69-F943-BC88-EE2C9270153B}"/>
                </a:ext>
              </a:extLst>
            </p:cNvPr>
            <p:cNvCxnSpPr>
              <a:cxnSpLocks/>
            </p:cNvCxnSpPr>
            <p:nvPr/>
          </p:nvCxnSpPr>
          <p:spPr>
            <a:xfrm>
              <a:off x="3016632" y="2445590"/>
              <a:ext cx="377166" cy="116459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C69BEB3-FBB0-CB49-B158-4A2C9F62FD65}"/>
                </a:ext>
              </a:extLst>
            </p:cNvPr>
            <p:cNvCxnSpPr>
              <a:cxnSpLocks/>
            </p:cNvCxnSpPr>
            <p:nvPr/>
          </p:nvCxnSpPr>
          <p:spPr>
            <a:xfrm flipH="1">
              <a:off x="2490401" y="3156014"/>
              <a:ext cx="196226" cy="25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4047370-8694-704A-BDDF-4FE7F796BB8E}"/>
                </a:ext>
              </a:extLst>
            </p:cNvPr>
            <p:cNvCxnSpPr>
              <a:cxnSpLocks/>
              <a:endCxn id="112" idx="3"/>
            </p:cNvCxnSpPr>
            <p:nvPr/>
          </p:nvCxnSpPr>
          <p:spPr>
            <a:xfrm flipH="1">
              <a:off x="2781454" y="3610189"/>
              <a:ext cx="612346" cy="378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BCA5964-7774-E043-8277-C6B12EDF50C2}"/>
                </a:ext>
              </a:extLst>
            </p:cNvPr>
            <p:cNvSpPr txBox="1"/>
            <p:nvPr/>
          </p:nvSpPr>
          <p:spPr>
            <a:xfrm>
              <a:off x="2619660" y="2775178"/>
              <a:ext cx="462846" cy="369332"/>
            </a:xfrm>
            <a:prstGeom prst="rect">
              <a:avLst/>
            </a:prstGeom>
            <a:noFill/>
            <a:ln>
              <a:solidFill>
                <a:schemeClr val="tx1"/>
              </a:solidFill>
            </a:ln>
          </p:spPr>
          <p:txBody>
            <a:bodyPr wrap="square" rtlCol="0">
              <a:spAutoFit/>
            </a:bodyPr>
            <a:lstStyle/>
            <a:p>
              <a:r>
                <a:rPr lang="en-US" dirty="0"/>
                <a:t>a2</a:t>
              </a:r>
            </a:p>
          </p:txBody>
        </p:sp>
        <p:cxnSp>
          <p:nvCxnSpPr>
            <p:cNvPr id="89" name="Straight Arrow Connector 88">
              <a:extLst>
                <a:ext uri="{FF2B5EF4-FFF2-40B4-BE49-F238E27FC236}">
                  <a16:creationId xmlns:a16="http://schemas.microsoft.com/office/drawing/2014/main" id="{D397D87C-FB6F-6E48-8D8F-FBD5836B924E}"/>
                </a:ext>
              </a:extLst>
            </p:cNvPr>
            <p:cNvCxnSpPr>
              <a:cxnSpLocks/>
            </p:cNvCxnSpPr>
            <p:nvPr/>
          </p:nvCxnSpPr>
          <p:spPr>
            <a:xfrm flipH="1">
              <a:off x="1850173" y="4883903"/>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07B8102-8608-2049-9E92-F3C8509072B2}"/>
                </a:ext>
              </a:extLst>
            </p:cNvPr>
            <p:cNvSpPr txBox="1"/>
            <p:nvPr/>
          </p:nvSpPr>
          <p:spPr>
            <a:xfrm>
              <a:off x="2355073" y="5138119"/>
              <a:ext cx="462846" cy="369332"/>
            </a:xfrm>
            <a:prstGeom prst="rect">
              <a:avLst/>
            </a:prstGeom>
            <a:noFill/>
            <a:ln>
              <a:solidFill>
                <a:schemeClr val="tx1"/>
              </a:solidFill>
            </a:ln>
          </p:spPr>
          <p:txBody>
            <a:bodyPr wrap="square" rtlCol="0">
              <a:spAutoFit/>
            </a:bodyPr>
            <a:lstStyle/>
            <a:p>
              <a:r>
                <a:rPr lang="en-US" dirty="0"/>
                <a:t>a6</a:t>
              </a:r>
            </a:p>
          </p:txBody>
        </p:sp>
        <p:sp>
          <p:nvSpPr>
            <p:cNvPr id="91" name="TextBox 90">
              <a:extLst>
                <a:ext uri="{FF2B5EF4-FFF2-40B4-BE49-F238E27FC236}">
                  <a16:creationId xmlns:a16="http://schemas.microsoft.com/office/drawing/2014/main" id="{CEC12B79-BBEE-1848-ACC2-15F2E1902FB8}"/>
                </a:ext>
              </a:extLst>
            </p:cNvPr>
            <p:cNvSpPr txBox="1"/>
            <p:nvPr/>
          </p:nvSpPr>
          <p:spPr>
            <a:xfrm>
              <a:off x="1696305" y="5163242"/>
              <a:ext cx="462846" cy="369332"/>
            </a:xfrm>
            <a:prstGeom prst="rect">
              <a:avLst/>
            </a:prstGeom>
            <a:noFill/>
            <a:ln>
              <a:solidFill>
                <a:schemeClr val="tx1"/>
              </a:solidFill>
            </a:ln>
          </p:spPr>
          <p:txBody>
            <a:bodyPr wrap="square" rtlCol="0">
              <a:spAutoFit/>
            </a:bodyPr>
            <a:lstStyle/>
            <a:p>
              <a:r>
                <a:rPr lang="en-US" dirty="0"/>
                <a:t>a5</a:t>
              </a:r>
            </a:p>
          </p:txBody>
        </p:sp>
        <p:cxnSp>
          <p:nvCxnSpPr>
            <p:cNvPr id="92" name="Straight Arrow Connector 91">
              <a:extLst>
                <a:ext uri="{FF2B5EF4-FFF2-40B4-BE49-F238E27FC236}">
                  <a16:creationId xmlns:a16="http://schemas.microsoft.com/office/drawing/2014/main" id="{52BD9D7C-07C9-7848-81C2-37793FFAF24E}"/>
                </a:ext>
              </a:extLst>
            </p:cNvPr>
            <p:cNvCxnSpPr>
              <a:cxnSpLocks/>
            </p:cNvCxnSpPr>
            <p:nvPr/>
          </p:nvCxnSpPr>
          <p:spPr>
            <a:xfrm>
              <a:off x="2289572" y="487829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A0BD241-FFCE-E94A-9874-BE01D4676901}"/>
                </a:ext>
              </a:extLst>
            </p:cNvPr>
            <p:cNvSpPr txBox="1"/>
            <p:nvPr/>
          </p:nvSpPr>
          <p:spPr>
            <a:xfrm>
              <a:off x="1696305" y="1922472"/>
              <a:ext cx="265716" cy="369332"/>
            </a:xfrm>
            <a:prstGeom prst="rect">
              <a:avLst/>
            </a:prstGeom>
            <a:noFill/>
          </p:spPr>
          <p:txBody>
            <a:bodyPr wrap="square" rtlCol="0">
              <a:spAutoFit/>
            </a:bodyPr>
            <a:lstStyle/>
            <a:p>
              <a:r>
                <a:rPr lang="en-US" dirty="0"/>
                <a:t>1</a:t>
              </a:r>
            </a:p>
          </p:txBody>
        </p:sp>
        <p:sp>
          <p:nvSpPr>
            <p:cNvPr id="94" name="TextBox 93">
              <a:extLst>
                <a:ext uri="{FF2B5EF4-FFF2-40B4-BE49-F238E27FC236}">
                  <a16:creationId xmlns:a16="http://schemas.microsoft.com/office/drawing/2014/main" id="{21466CE2-649D-E643-91A6-C5391C1F74B9}"/>
                </a:ext>
              </a:extLst>
            </p:cNvPr>
            <p:cNvSpPr txBox="1"/>
            <p:nvPr/>
          </p:nvSpPr>
          <p:spPr>
            <a:xfrm>
              <a:off x="1700674" y="3431705"/>
              <a:ext cx="265716" cy="369332"/>
            </a:xfrm>
            <a:prstGeom prst="rect">
              <a:avLst/>
            </a:prstGeom>
            <a:noFill/>
          </p:spPr>
          <p:txBody>
            <a:bodyPr wrap="square" rtlCol="0">
              <a:spAutoFit/>
            </a:bodyPr>
            <a:lstStyle/>
            <a:p>
              <a:r>
                <a:rPr lang="en-US" dirty="0"/>
                <a:t>1</a:t>
              </a:r>
            </a:p>
          </p:txBody>
        </p:sp>
        <p:sp>
          <p:nvSpPr>
            <p:cNvPr id="95" name="TextBox 94">
              <a:extLst>
                <a:ext uri="{FF2B5EF4-FFF2-40B4-BE49-F238E27FC236}">
                  <a16:creationId xmlns:a16="http://schemas.microsoft.com/office/drawing/2014/main" id="{D3C2ACCF-3575-7B4D-8138-CCE8BADA4124}"/>
                </a:ext>
              </a:extLst>
            </p:cNvPr>
            <p:cNvSpPr txBox="1"/>
            <p:nvPr/>
          </p:nvSpPr>
          <p:spPr>
            <a:xfrm>
              <a:off x="1697422" y="4766138"/>
              <a:ext cx="265716" cy="369332"/>
            </a:xfrm>
            <a:prstGeom prst="rect">
              <a:avLst/>
            </a:prstGeom>
            <a:noFill/>
          </p:spPr>
          <p:txBody>
            <a:bodyPr wrap="square" rtlCol="0">
              <a:spAutoFit/>
            </a:bodyPr>
            <a:lstStyle/>
            <a:p>
              <a:r>
                <a:rPr lang="en-US" dirty="0"/>
                <a:t>1</a:t>
              </a:r>
            </a:p>
          </p:txBody>
        </p:sp>
        <p:sp>
          <p:nvSpPr>
            <p:cNvPr id="96" name="TextBox 95">
              <a:extLst>
                <a:ext uri="{FF2B5EF4-FFF2-40B4-BE49-F238E27FC236}">
                  <a16:creationId xmlns:a16="http://schemas.microsoft.com/office/drawing/2014/main" id="{E87E1209-15E8-5348-96C5-9398337EF869}"/>
                </a:ext>
              </a:extLst>
            </p:cNvPr>
            <p:cNvSpPr txBox="1"/>
            <p:nvPr/>
          </p:nvSpPr>
          <p:spPr>
            <a:xfrm>
              <a:off x="2563916" y="2447889"/>
              <a:ext cx="265716" cy="369332"/>
            </a:xfrm>
            <a:prstGeom prst="rect">
              <a:avLst/>
            </a:prstGeom>
            <a:noFill/>
          </p:spPr>
          <p:txBody>
            <a:bodyPr wrap="square" rtlCol="0">
              <a:spAutoFit/>
            </a:bodyPr>
            <a:lstStyle/>
            <a:p>
              <a:r>
                <a:rPr lang="en-US" dirty="0"/>
                <a:t>1</a:t>
              </a:r>
            </a:p>
          </p:txBody>
        </p:sp>
        <p:sp>
          <p:nvSpPr>
            <p:cNvPr id="97" name="TextBox 96">
              <a:extLst>
                <a:ext uri="{FF2B5EF4-FFF2-40B4-BE49-F238E27FC236}">
                  <a16:creationId xmlns:a16="http://schemas.microsoft.com/office/drawing/2014/main" id="{C0B5F6CC-8E75-2248-9584-D7E28093F826}"/>
                </a:ext>
              </a:extLst>
            </p:cNvPr>
            <p:cNvSpPr txBox="1"/>
            <p:nvPr/>
          </p:nvSpPr>
          <p:spPr>
            <a:xfrm>
              <a:off x="2383528" y="4788301"/>
              <a:ext cx="265716" cy="369332"/>
            </a:xfrm>
            <a:prstGeom prst="rect">
              <a:avLst/>
            </a:prstGeom>
            <a:noFill/>
          </p:spPr>
          <p:txBody>
            <a:bodyPr wrap="square" rtlCol="0">
              <a:spAutoFit/>
            </a:bodyPr>
            <a:lstStyle/>
            <a:p>
              <a:r>
                <a:rPr lang="en-US" dirty="0"/>
                <a:t>0</a:t>
              </a:r>
            </a:p>
          </p:txBody>
        </p:sp>
        <p:sp>
          <p:nvSpPr>
            <p:cNvPr id="98" name="TextBox 97">
              <a:extLst>
                <a:ext uri="{FF2B5EF4-FFF2-40B4-BE49-F238E27FC236}">
                  <a16:creationId xmlns:a16="http://schemas.microsoft.com/office/drawing/2014/main" id="{1F041103-B3E1-234D-A838-5512587B604A}"/>
                </a:ext>
              </a:extLst>
            </p:cNvPr>
            <p:cNvSpPr txBox="1"/>
            <p:nvPr/>
          </p:nvSpPr>
          <p:spPr>
            <a:xfrm>
              <a:off x="2342055" y="3459477"/>
              <a:ext cx="265716" cy="369332"/>
            </a:xfrm>
            <a:prstGeom prst="rect">
              <a:avLst/>
            </a:prstGeom>
            <a:noFill/>
          </p:spPr>
          <p:txBody>
            <a:bodyPr wrap="square" rtlCol="0">
              <a:spAutoFit/>
            </a:bodyPr>
            <a:lstStyle/>
            <a:p>
              <a:r>
                <a:rPr lang="en-US" dirty="0"/>
                <a:t>0</a:t>
              </a:r>
            </a:p>
          </p:txBody>
        </p:sp>
        <p:sp>
          <p:nvSpPr>
            <p:cNvPr id="99" name="TextBox 98">
              <a:extLst>
                <a:ext uri="{FF2B5EF4-FFF2-40B4-BE49-F238E27FC236}">
                  <a16:creationId xmlns:a16="http://schemas.microsoft.com/office/drawing/2014/main" id="{2843F819-6961-EC40-8619-22C68D9C97EE}"/>
                </a:ext>
              </a:extLst>
            </p:cNvPr>
            <p:cNvSpPr txBox="1"/>
            <p:nvPr/>
          </p:nvSpPr>
          <p:spPr>
            <a:xfrm>
              <a:off x="3026779" y="2451378"/>
              <a:ext cx="265716" cy="369332"/>
            </a:xfrm>
            <a:prstGeom prst="rect">
              <a:avLst/>
            </a:prstGeom>
            <a:noFill/>
          </p:spPr>
          <p:txBody>
            <a:bodyPr wrap="square" rtlCol="0">
              <a:spAutoFit/>
            </a:bodyPr>
            <a:lstStyle/>
            <a:p>
              <a:r>
                <a:rPr lang="en-US" dirty="0"/>
                <a:t>0</a:t>
              </a:r>
            </a:p>
          </p:txBody>
        </p:sp>
        <p:sp>
          <p:nvSpPr>
            <p:cNvPr id="100" name="TextBox 99">
              <a:extLst>
                <a:ext uri="{FF2B5EF4-FFF2-40B4-BE49-F238E27FC236}">
                  <a16:creationId xmlns:a16="http://schemas.microsoft.com/office/drawing/2014/main" id="{A49D311D-FB2E-2647-98CB-5CA25D35313A}"/>
                </a:ext>
              </a:extLst>
            </p:cNvPr>
            <p:cNvSpPr txBox="1"/>
            <p:nvPr/>
          </p:nvSpPr>
          <p:spPr>
            <a:xfrm>
              <a:off x="2483806" y="1642068"/>
              <a:ext cx="265716" cy="369332"/>
            </a:xfrm>
            <a:prstGeom prst="rect">
              <a:avLst/>
            </a:prstGeom>
            <a:noFill/>
          </p:spPr>
          <p:txBody>
            <a:bodyPr wrap="square" rtlCol="0">
              <a:spAutoFit/>
            </a:bodyPr>
            <a:lstStyle/>
            <a:p>
              <a:r>
                <a:rPr lang="en-US" dirty="0"/>
                <a:t>0</a:t>
              </a:r>
            </a:p>
          </p:txBody>
        </p:sp>
      </p:grpSp>
      <p:sp>
        <p:nvSpPr>
          <p:cNvPr id="64" name="TextBox 63">
            <a:extLst>
              <a:ext uri="{FF2B5EF4-FFF2-40B4-BE49-F238E27FC236}">
                <a16:creationId xmlns:a16="http://schemas.microsoft.com/office/drawing/2014/main" id="{922FEA2B-FE5A-A64C-A8A9-0110566E3C42}"/>
              </a:ext>
            </a:extLst>
          </p:cNvPr>
          <p:cNvSpPr txBox="1"/>
          <p:nvPr/>
        </p:nvSpPr>
        <p:spPr>
          <a:xfrm>
            <a:off x="679785" y="269221"/>
            <a:ext cx="9942716" cy="707886"/>
          </a:xfrm>
          <a:prstGeom prst="rect">
            <a:avLst/>
          </a:prstGeom>
          <a:noFill/>
        </p:spPr>
        <p:txBody>
          <a:bodyPr wrap="square" rtlCol="0">
            <a:spAutoFit/>
          </a:bodyPr>
          <a:lstStyle>
            <a:defPPr>
              <a:defRPr lang="en-US"/>
            </a:defPPr>
            <a:lvl1pPr>
              <a:defRPr sz="3200"/>
            </a:lvl1pPr>
          </a:lstStyle>
          <a:p>
            <a:r>
              <a:rPr lang="en-US" sz="4000" dirty="0">
                <a:latin typeface="+mj-lt"/>
                <a:cs typeface="Apple Chancery" panose="03020702040506060504" pitchFamily="66" charset="-79"/>
              </a:rPr>
              <a:t>Multiple rows corresponding to the same path </a:t>
            </a:r>
          </a:p>
        </p:txBody>
      </p:sp>
    </p:spTree>
    <p:extLst>
      <p:ext uri="{BB962C8B-B14F-4D97-AF65-F5344CB8AC3E}">
        <p14:creationId xmlns:p14="http://schemas.microsoft.com/office/powerpoint/2010/main" val="336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FBC1E7-A804-C243-97A0-ABACB8DD2F3F}"/>
              </a:ext>
            </a:extLst>
          </p:cNvPr>
          <p:cNvSpPr>
            <a:spLocks noGrp="1"/>
          </p:cNvSpPr>
          <p:nvPr>
            <p:ph type="sldNum" sz="quarter" idx="12"/>
          </p:nvPr>
        </p:nvSpPr>
        <p:spPr/>
        <p:txBody>
          <a:bodyPr/>
          <a:lstStyle/>
          <a:p>
            <a:fld id="{F1B76890-E15B-F340-9E2B-6ACE47389C81}" type="slidenum">
              <a:rPr lang="en-US" smtClean="0"/>
              <a:t>2</a:t>
            </a:fld>
            <a:endParaRPr lang="en-US"/>
          </a:p>
        </p:txBody>
      </p:sp>
      <p:sp>
        <p:nvSpPr>
          <p:cNvPr id="3" name="TextBox 2">
            <a:extLst>
              <a:ext uri="{FF2B5EF4-FFF2-40B4-BE49-F238E27FC236}">
                <a16:creationId xmlns:a16="http://schemas.microsoft.com/office/drawing/2014/main" id="{7252DFAB-3611-5D48-B265-B41160D99543}"/>
              </a:ext>
            </a:extLst>
          </p:cNvPr>
          <p:cNvSpPr txBox="1"/>
          <p:nvPr/>
        </p:nvSpPr>
        <p:spPr>
          <a:xfrm>
            <a:off x="1031045" y="1050154"/>
            <a:ext cx="10129910" cy="3539430"/>
          </a:xfrm>
          <a:prstGeom prst="rect">
            <a:avLst/>
          </a:prstGeom>
          <a:noFill/>
        </p:spPr>
        <p:txBody>
          <a:bodyPr wrap="square" rtlCol="0">
            <a:spAutoFit/>
          </a:bodyPr>
          <a:lstStyle/>
          <a:p>
            <a:r>
              <a:rPr lang="en-US" sz="3200" dirty="0"/>
              <a:t>This introductory lecture can help you to understand why this course, and what to learn from it. This lecture presents the first set of concepts without going into all details. Not to worry if you do not understand it fully. I hope it makes you curious and motivated. Full understanding will follow when we revisit and work out more examples to illustrate the concepts.  </a:t>
            </a:r>
          </a:p>
        </p:txBody>
      </p:sp>
    </p:spTree>
    <p:extLst>
      <p:ext uri="{BB962C8B-B14F-4D97-AF65-F5344CB8AC3E}">
        <p14:creationId xmlns:p14="http://schemas.microsoft.com/office/powerpoint/2010/main" val="269001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EA8890-F5AD-CE4D-AA46-3B39C6027DC4}"/>
              </a:ext>
            </a:extLst>
          </p:cNvPr>
          <p:cNvSpPr>
            <a:spLocks noGrp="1"/>
          </p:cNvSpPr>
          <p:nvPr>
            <p:ph type="sldNum" sz="quarter" idx="12"/>
          </p:nvPr>
        </p:nvSpPr>
        <p:spPr/>
        <p:txBody>
          <a:bodyPr/>
          <a:lstStyle/>
          <a:p>
            <a:fld id="{F1B76890-E15B-F340-9E2B-6ACE47389C81}" type="slidenum">
              <a:rPr lang="en-US" smtClean="0"/>
              <a:t>3</a:t>
            </a:fld>
            <a:endParaRPr lang="en-US"/>
          </a:p>
        </p:txBody>
      </p:sp>
      <p:grpSp>
        <p:nvGrpSpPr>
          <p:cNvPr id="5" name="Group 4">
            <a:extLst>
              <a:ext uri="{FF2B5EF4-FFF2-40B4-BE49-F238E27FC236}">
                <a16:creationId xmlns:a16="http://schemas.microsoft.com/office/drawing/2014/main" id="{CDB10140-B7CE-0648-A89B-45D4ADB99362}"/>
              </a:ext>
            </a:extLst>
          </p:cNvPr>
          <p:cNvGrpSpPr/>
          <p:nvPr/>
        </p:nvGrpSpPr>
        <p:grpSpPr>
          <a:xfrm>
            <a:off x="2249890" y="694949"/>
            <a:ext cx="8051579" cy="5080031"/>
            <a:chOff x="2006822" y="683374"/>
            <a:chExt cx="8051579" cy="5080031"/>
          </a:xfrm>
        </p:grpSpPr>
        <p:sp>
          <p:nvSpPr>
            <p:cNvPr id="10" name="TextBox 9">
              <a:extLst>
                <a:ext uri="{FF2B5EF4-FFF2-40B4-BE49-F238E27FC236}">
                  <a16:creationId xmlns:a16="http://schemas.microsoft.com/office/drawing/2014/main" id="{0AE15CA6-9736-9640-A780-853485F36529}"/>
                </a:ext>
              </a:extLst>
            </p:cNvPr>
            <p:cNvSpPr txBox="1"/>
            <p:nvPr/>
          </p:nvSpPr>
          <p:spPr>
            <a:xfrm>
              <a:off x="2006822" y="5394073"/>
              <a:ext cx="7894873" cy="369332"/>
            </a:xfrm>
            <a:prstGeom prst="rect">
              <a:avLst/>
            </a:prstGeom>
            <a:noFill/>
          </p:spPr>
          <p:txBody>
            <a:bodyPr wrap="square" rtlCol="0">
              <a:spAutoFit/>
            </a:bodyPr>
            <a:lstStyle/>
            <a:p>
              <a:pPr algn="ctr"/>
              <a:r>
                <a:rPr lang="en-US" dirty="0"/>
                <a:t>His Biography</a:t>
              </a:r>
              <a:r>
                <a:rPr lang="en-US" i="1" dirty="0"/>
                <a:t>: The Dream Machine</a:t>
              </a:r>
              <a:r>
                <a:rPr lang="en-US" dirty="0"/>
                <a:t> by M. Mitchell Waldrop</a:t>
              </a:r>
            </a:p>
          </p:txBody>
        </p:sp>
        <p:sp>
          <p:nvSpPr>
            <p:cNvPr id="3" name="TextBox 2">
              <a:extLst>
                <a:ext uri="{FF2B5EF4-FFF2-40B4-BE49-F238E27FC236}">
                  <a16:creationId xmlns:a16="http://schemas.microsoft.com/office/drawing/2014/main" id="{AC2694BB-0CD5-934C-BCC2-3020F3D25EB8}"/>
                </a:ext>
              </a:extLst>
            </p:cNvPr>
            <p:cNvSpPr txBox="1"/>
            <p:nvPr/>
          </p:nvSpPr>
          <p:spPr>
            <a:xfrm>
              <a:off x="5423576" y="1200790"/>
              <a:ext cx="4634825" cy="2677656"/>
            </a:xfrm>
            <a:prstGeom prst="rect">
              <a:avLst/>
            </a:prstGeom>
            <a:noFill/>
          </p:spPr>
          <p:txBody>
            <a:bodyPr wrap="square" rtlCol="0">
              <a:spAutoFit/>
            </a:bodyPr>
            <a:lstStyle/>
            <a:p>
              <a:r>
                <a:rPr lang="en-US" sz="2800" dirty="0">
                  <a:latin typeface="+mj-lt"/>
                </a:rPr>
                <a:t>“In a few years, men will be able to communicate more effectively through a machine than face to face. That is a rather startling thing to say, but it is our conclusion.”</a:t>
              </a:r>
            </a:p>
          </p:txBody>
        </p:sp>
        <p:pic>
          <p:nvPicPr>
            <p:cNvPr id="11" name="Picture 10" descr="A person wearing glasses&#10;&#10;Description automatically generated with low confidence">
              <a:extLst>
                <a:ext uri="{FF2B5EF4-FFF2-40B4-BE49-F238E27FC236}">
                  <a16:creationId xmlns:a16="http://schemas.microsoft.com/office/drawing/2014/main" id="{0F576DC4-DF72-864D-93A3-69564B903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822" y="683374"/>
              <a:ext cx="3365500" cy="4533900"/>
            </a:xfrm>
            <a:prstGeom prst="rect">
              <a:avLst/>
            </a:prstGeom>
          </p:spPr>
        </p:pic>
      </p:grpSp>
      <p:sp>
        <p:nvSpPr>
          <p:cNvPr id="9" name="TextBox 8">
            <a:extLst>
              <a:ext uri="{FF2B5EF4-FFF2-40B4-BE49-F238E27FC236}">
                <a16:creationId xmlns:a16="http://schemas.microsoft.com/office/drawing/2014/main" id="{4B83700A-3FDE-0C40-8468-02E4153C1A99}"/>
              </a:ext>
            </a:extLst>
          </p:cNvPr>
          <p:cNvSpPr txBox="1"/>
          <p:nvPr/>
        </p:nvSpPr>
        <p:spPr>
          <a:xfrm>
            <a:off x="6119811" y="4103241"/>
            <a:ext cx="3365500" cy="646331"/>
          </a:xfrm>
          <a:prstGeom prst="rect">
            <a:avLst/>
          </a:prstGeom>
          <a:noFill/>
        </p:spPr>
        <p:txBody>
          <a:bodyPr wrap="square" rtlCol="0">
            <a:spAutoFit/>
          </a:bodyPr>
          <a:lstStyle/>
          <a:p>
            <a:r>
              <a:rPr lang="en-US" sz="3600" dirty="0">
                <a:latin typeface="Apple Chancery" panose="03020702040506060504" pitchFamily="66" charset="-79"/>
                <a:cs typeface="Apple Chancery" panose="03020702040506060504" pitchFamily="66" charset="-79"/>
              </a:rPr>
              <a:t>J.C.R. Licklider</a:t>
            </a:r>
          </a:p>
        </p:txBody>
      </p:sp>
      <p:sp>
        <p:nvSpPr>
          <p:cNvPr id="6" name="TextBox 5">
            <a:extLst>
              <a:ext uri="{FF2B5EF4-FFF2-40B4-BE49-F238E27FC236}">
                <a16:creationId xmlns:a16="http://schemas.microsoft.com/office/drawing/2014/main" id="{FF851992-61AE-554A-A7B4-CA14867C5294}"/>
              </a:ext>
            </a:extLst>
          </p:cNvPr>
          <p:cNvSpPr txBox="1"/>
          <p:nvPr/>
        </p:nvSpPr>
        <p:spPr>
          <a:xfrm>
            <a:off x="7457408" y="4728527"/>
            <a:ext cx="1053296" cy="369332"/>
          </a:xfrm>
          <a:prstGeom prst="rect">
            <a:avLst/>
          </a:prstGeom>
          <a:noFill/>
        </p:spPr>
        <p:txBody>
          <a:bodyPr wrap="square" rtlCol="0">
            <a:spAutoFit/>
          </a:bodyPr>
          <a:lstStyle/>
          <a:p>
            <a:r>
              <a:rPr lang="en-US" dirty="0"/>
              <a:t>1960</a:t>
            </a:r>
          </a:p>
        </p:txBody>
      </p:sp>
    </p:spTree>
    <p:extLst>
      <p:ext uri="{BB962C8B-B14F-4D97-AF65-F5344CB8AC3E}">
        <p14:creationId xmlns:p14="http://schemas.microsoft.com/office/powerpoint/2010/main" val="113056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084B0-3222-B045-90C8-4CA0B0B6531D}"/>
              </a:ext>
            </a:extLst>
          </p:cNvPr>
          <p:cNvSpPr>
            <a:spLocks noGrp="1"/>
          </p:cNvSpPr>
          <p:nvPr>
            <p:ph type="sldNum" sz="quarter" idx="12"/>
          </p:nvPr>
        </p:nvSpPr>
        <p:spPr/>
        <p:txBody>
          <a:bodyPr/>
          <a:lstStyle/>
          <a:p>
            <a:fld id="{F1B76890-E15B-F340-9E2B-6ACE47389C81}" type="slidenum">
              <a:rPr lang="en-US" smtClean="0"/>
              <a:t>4</a:t>
            </a:fld>
            <a:endParaRPr lang="en-US"/>
          </a:p>
        </p:txBody>
      </p:sp>
      <p:sp>
        <p:nvSpPr>
          <p:cNvPr id="3" name="Rectangle 2">
            <a:extLst>
              <a:ext uri="{FF2B5EF4-FFF2-40B4-BE49-F238E27FC236}">
                <a16:creationId xmlns:a16="http://schemas.microsoft.com/office/drawing/2014/main" id="{C7BC412B-DE9E-8444-A133-FA1349C81C8B}"/>
              </a:ext>
            </a:extLst>
          </p:cNvPr>
          <p:cNvSpPr/>
          <p:nvPr/>
        </p:nvSpPr>
        <p:spPr>
          <a:xfrm>
            <a:off x="785446" y="1938631"/>
            <a:ext cx="10820400" cy="3108543"/>
          </a:xfrm>
          <a:prstGeom prst="rect">
            <a:avLst/>
          </a:prstGeom>
        </p:spPr>
        <p:txBody>
          <a:bodyPr wrap="square">
            <a:spAutoFit/>
          </a:bodyPr>
          <a:lstStyle/>
          <a:p>
            <a:r>
              <a:rPr lang="en-US" sz="2800" dirty="0">
                <a:solidFill>
                  <a:srgbClr val="0F1111"/>
                </a:solidFill>
              </a:rPr>
              <a:t>Both personal computers and the internet can be traced back to the projects  J.C.R. Licklider (1915 - 1990) funded at ARPA. He was an original thinker, educated in psychology, and self-educated in information technology. His dream was </a:t>
            </a:r>
            <a:r>
              <a:rPr lang="en-US" sz="2800" i="1" dirty="0">
                <a:solidFill>
                  <a:srgbClr val="002060"/>
                </a:solidFill>
              </a:rPr>
              <a:t>human-computer symbiosis connected by a global network</a:t>
            </a:r>
            <a:r>
              <a:rPr lang="en-US" sz="2800" dirty="0">
                <a:solidFill>
                  <a:srgbClr val="0F1111"/>
                </a:solidFill>
              </a:rPr>
              <a:t>. JCR supported brilliant scientists through ARPA grants, and their work led to the Arpanet which evolved into the Internet and the personal computer. </a:t>
            </a:r>
          </a:p>
        </p:txBody>
      </p:sp>
      <p:sp>
        <p:nvSpPr>
          <p:cNvPr id="4" name="TextBox 3">
            <a:extLst>
              <a:ext uri="{FF2B5EF4-FFF2-40B4-BE49-F238E27FC236}">
                <a16:creationId xmlns:a16="http://schemas.microsoft.com/office/drawing/2014/main" id="{F5FCADEE-B846-9045-B2EE-01E9E5C8C052}"/>
              </a:ext>
            </a:extLst>
          </p:cNvPr>
          <p:cNvSpPr txBox="1"/>
          <p:nvPr/>
        </p:nvSpPr>
        <p:spPr>
          <a:xfrm>
            <a:off x="1502234" y="988540"/>
            <a:ext cx="3316901" cy="646331"/>
          </a:xfrm>
          <a:prstGeom prst="rect">
            <a:avLst/>
          </a:prstGeom>
          <a:noFill/>
        </p:spPr>
        <p:txBody>
          <a:bodyPr wrap="square" rtlCol="0">
            <a:spAutoFit/>
          </a:bodyPr>
          <a:lstStyle/>
          <a:p>
            <a:r>
              <a:rPr lang="en-US" sz="3600" dirty="0">
                <a:latin typeface="Apple Chancery" panose="03020702040506060504" pitchFamily="66" charset="-79"/>
                <a:cs typeface="Apple Chancery" panose="03020702040506060504" pitchFamily="66" charset="-79"/>
              </a:rPr>
              <a:t>J.C.R. Licklider</a:t>
            </a:r>
          </a:p>
        </p:txBody>
      </p:sp>
      <p:sp>
        <p:nvSpPr>
          <p:cNvPr id="5" name="TextBox 4">
            <a:extLst>
              <a:ext uri="{FF2B5EF4-FFF2-40B4-BE49-F238E27FC236}">
                <a16:creationId xmlns:a16="http://schemas.microsoft.com/office/drawing/2014/main" id="{3C69659E-5ED3-C446-BC1D-E8AF281E4CE1}"/>
              </a:ext>
            </a:extLst>
          </p:cNvPr>
          <p:cNvSpPr txBox="1"/>
          <p:nvPr/>
        </p:nvSpPr>
        <p:spPr>
          <a:xfrm>
            <a:off x="5103340" y="785025"/>
            <a:ext cx="6128952" cy="923330"/>
          </a:xfrm>
          <a:prstGeom prst="rect">
            <a:avLst/>
          </a:prstGeom>
          <a:noFill/>
        </p:spPr>
        <p:txBody>
          <a:bodyPr wrap="square" rtlCol="0">
            <a:spAutoFit/>
          </a:bodyPr>
          <a:lstStyle/>
          <a:p>
            <a:r>
              <a:rPr lang="en-US" dirty="0">
                <a:solidFill>
                  <a:schemeClr val="bg1">
                    <a:lumMod val="50000"/>
                  </a:schemeClr>
                </a:solidFill>
              </a:rPr>
              <a:t>Director, 1962-1964</a:t>
            </a:r>
          </a:p>
          <a:p>
            <a:r>
              <a:rPr lang="en-US" i="1" dirty="0">
                <a:solidFill>
                  <a:schemeClr val="bg1">
                    <a:lumMod val="50000"/>
                  </a:schemeClr>
                </a:solidFill>
              </a:rPr>
              <a:t>Information Processing Techniques Office </a:t>
            </a:r>
            <a:r>
              <a:rPr lang="en-US" dirty="0">
                <a:solidFill>
                  <a:schemeClr val="bg1">
                    <a:lumMod val="50000"/>
                  </a:schemeClr>
                </a:solidFill>
              </a:rPr>
              <a:t>(IPTO)</a:t>
            </a:r>
          </a:p>
          <a:p>
            <a:r>
              <a:rPr lang="en-US" dirty="0">
                <a:solidFill>
                  <a:schemeClr val="bg1">
                    <a:lumMod val="50000"/>
                  </a:schemeClr>
                </a:solidFill>
              </a:rPr>
              <a:t>Defense Advanced Research Projects Agency (DARPA) </a:t>
            </a:r>
          </a:p>
        </p:txBody>
      </p:sp>
    </p:spTree>
    <p:extLst>
      <p:ext uri="{BB962C8B-B14F-4D97-AF65-F5344CB8AC3E}">
        <p14:creationId xmlns:p14="http://schemas.microsoft.com/office/powerpoint/2010/main" val="339817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F43E2-BEAF-1D43-9C1A-520B5CD3B690}"/>
              </a:ext>
            </a:extLst>
          </p:cNvPr>
          <p:cNvSpPr>
            <a:spLocks noGrp="1"/>
          </p:cNvSpPr>
          <p:nvPr>
            <p:ph type="sldNum" sz="quarter" idx="12"/>
          </p:nvPr>
        </p:nvSpPr>
        <p:spPr/>
        <p:txBody>
          <a:bodyPr/>
          <a:lstStyle/>
          <a:p>
            <a:fld id="{F1B76890-E15B-F340-9E2B-6ACE47389C81}" type="slidenum">
              <a:rPr lang="en-US" smtClean="0"/>
              <a:t>5</a:t>
            </a:fld>
            <a:endParaRPr lang="en-US"/>
          </a:p>
        </p:txBody>
      </p:sp>
      <p:sp>
        <p:nvSpPr>
          <p:cNvPr id="3" name="TextBox 2">
            <a:extLst>
              <a:ext uri="{FF2B5EF4-FFF2-40B4-BE49-F238E27FC236}">
                <a16:creationId xmlns:a16="http://schemas.microsoft.com/office/drawing/2014/main" id="{BDC25E5F-ADDA-E148-8DC9-DF945BA82D89}"/>
              </a:ext>
            </a:extLst>
          </p:cNvPr>
          <p:cNvSpPr txBox="1"/>
          <p:nvPr/>
        </p:nvSpPr>
        <p:spPr>
          <a:xfrm>
            <a:off x="1375719" y="3297680"/>
            <a:ext cx="9440561" cy="707886"/>
          </a:xfrm>
          <a:prstGeom prst="rect">
            <a:avLst/>
          </a:prstGeom>
          <a:noFill/>
        </p:spPr>
        <p:txBody>
          <a:bodyPr wrap="square" rtlCol="0">
            <a:spAutoFit/>
          </a:bodyPr>
          <a:lstStyle/>
          <a:p>
            <a:pPr algn="ctr"/>
            <a:r>
              <a:rPr lang="en-US" sz="4000" i="1" dirty="0">
                <a:cs typeface="Apple Chancery" panose="03020702040506060504" pitchFamily="66" charset="-79"/>
              </a:rPr>
              <a:t>JCR dream is now a reality – what next?</a:t>
            </a:r>
          </a:p>
        </p:txBody>
      </p:sp>
      <p:sp>
        <p:nvSpPr>
          <p:cNvPr id="5" name="TextBox 4">
            <a:extLst>
              <a:ext uri="{FF2B5EF4-FFF2-40B4-BE49-F238E27FC236}">
                <a16:creationId xmlns:a16="http://schemas.microsoft.com/office/drawing/2014/main" id="{1196F932-9F86-0449-AFFA-D2C6C757D041}"/>
              </a:ext>
            </a:extLst>
          </p:cNvPr>
          <p:cNvSpPr txBox="1"/>
          <p:nvPr/>
        </p:nvSpPr>
        <p:spPr>
          <a:xfrm>
            <a:off x="284814" y="2016697"/>
            <a:ext cx="11767278" cy="584775"/>
          </a:xfrm>
          <a:prstGeom prst="rect">
            <a:avLst/>
          </a:prstGeom>
          <a:noFill/>
        </p:spPr>
        <p:txBody>
          <a:bodyPr wrap="square" rtlCol="0">
            <a:spAutoFit/>
          </a:bodyPr>
          <a:lstStyle/>
          <a:p>
            <a:pPr algn="ctr"/>
            <a:r>
              <a:rPr lang="en-US" sz="3200" dirty="0">
                <a:latin typeface="+mj-lt"/>
                <a:cs typeface="Apple Chancery" panose="03020702040506060504" pitchFamily="66" charset="-79"/>
              </a:rPr>
              <a:t>JCR Dream = Massively Connected </a:t>
            </a:r>
            <a:r>
              <a:rPr lang="en-US" sz="3200" dirty="0">
                <a:latin typeface="+mj-lt"/>
              </a:rPr>
              <a:t>human-computer symbiosis</a:t>
            </a:r>
            <a:r>
              <a:rPr lang="en-US" sz="3200" dirty="0">
                <a:latin typeface="+mj-lt"/>
                <a:cs typeface="Apple Chancery" panose="03020702040506060504" pitchFamily="66" charset="-79"/>
              </a:rPr>
              <a:t> </a:t>
            </a:r>
          </a:p>
        </p:txBody>
      </p:sp>
    </p:spTree>
    <p:extLst>
      <p:ext uri="{BB962C8B-B14F-4D97-AF65-F5344CB8AC3E}">
        <p14:creationId xmlns:p14="http://schemas.microsoft.com/office/powerpoint/2010/main" val="395131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FF5129-E508-0544-B62C-1C953ABB849F}"/>
              </a:ext>
            </a:extLst>
          </p:cNvPr>
          <p:cNvSpPr>
            <a:spLocks noGrp="1"/>
          </p:cNvSpPr>
          <p:nvPr>
            <p:ph type="title"/>
          </p:nvPr>
        </p:nvSpPr>
        <p:spPr>
          <a:xfrm>
            <a:off x="720661" y="132637"/>
            <a:ext cx="8770580" cy="1014868"/>
          </a:xfrm>
        </p:spPr>
        <p:txBody>
          <a:bodyPr/>
          <a:lstStyle/>
          <a:p>
            <a:r>
              <a:rPr lang="en-US" sz="4000" dirty="0">
                <a:solidFill>
                  <a:schemeClr val="tx1"/>
                </a:solidFill>
                <a:latin typeface="+mj-lt"/>
                <a:cs typeface="Apple Chancery" panose="03020702040506060504" pitchFamily="66" charset="-79"/>
              </a:rPr>
              <a:t>Unexpected consequences </a:t>
            </a:r>
            <a:r>
              <a:rPr lang="en-US" sz="4000">
                <a:solidFill>
                  <a:schemeClr val="tx1"/>
                </a:solidFill>
                <a:latin typeface="+mj-lt"/>
                <a:cs typeface="Apple Chancery" panose="03020702040506060504" pitchFamily="66" charset="-79"/>
              </a:rPr>
              <a:t>of Internet </a:t>
            </a:r>
            <a:endParaRPr lang="en-US" sz="4000" dirty="0">
              <a:solidFill>
                <a:schemeClr val="tx1"/>
              </a:solidFill>
              <a:latin typeface="+mj-lt"/>
              <a:cs typeface="Apple Chancery" panose="03020702040506060504" pitchFamily="66" charset="-79"/>
            </a:endParaRPr>
          </a:p>
        </p:txBody>
      </p:sp>
      <p:sp>
        <p:nvSpPr>
          <p:cNvPr id="4" name="Slide Number Placeholder 3">
            <a:extLst>
              <a:ext uri="{FF2B5EF4-FFF2-40B4-BE49-F238E27FC236}">
                <a16:creationId xmlns:a16="http://schemas.microsoft.com/office/drawing/2014/main" id="{2593FE2C-1B22-5548-8A9A-617FABA8BCE8}"/>
              </a:ext>
            </a:extLst>
          </p:cNvPr>
          <p:cNvSpPr>
            <a:spLocks noGrp="1"/>
          </p:cNvSpPr>
          <p:nvPr>
            <p:ph type="sldNum" sz="quarter" idx="12"/>
          </p:nvPr>
        </p:nvSpPr>
        <p:spPr/>
        <p:txBody>
          <a:bodyPr/>
          <a:lstStyle/>
          <a:p>
            <a:fld id="{030B3B20-CC52-4CD8-891A-1FEA1205BD2C}" type="slidenum">
              <a:rPr lang="en-US" smtClean="0"/>
              <a:pPr/>
              <a:t>6</a:t>
            </a:fld>
            <a:endParaRPr lang="en-US" dirty="0"/>
          </a:p>
        </p:txBody>
      </p:sp>
      <p:grpSp>
        <p:nvGrpSpPr>
          <p:cNvPr id="19" name="Group 18">
            <a:extLst>
              <a:ext uri="{FF2B5EF4-FFF2-40B4-BE49-F238E27FC236}">
                <a16:creationId xmlns:a16="http://schemas.microsoft.com/office/drawing/2014/main" id="{31B128C8-10CA-B647-909B-9229D3AF2B3D}"/>
              </a:ext>
            </a:extLst>
          </p:cNvPr>
          <p:cNvGrpSpPr/>
          <p:nvPr/>
        </p:nvGrpSpPr>
        <p:grpSpPr>
          <a:xfrm>
            <a:off x="1101778" y="1370535"/>
            <a:ext cx="10662922" cy="2008392"/>
            <a:chOff x="1611308" y="1035957"/>
            <a:chExt cx="10662922" cy="2008392"/>
          </a:xfrm>
        </p:grpSpPr>
        <p:grpSp>
          <p:nvGrpSpPr>
            <p:cNvPr id="10" name="Group 9">
              <a:extLst>
                <a:ext uri="{FF2B5EF4-FFF2-40B4-BE49-F238E27FC236}">
                  <a16:creationId xmlns:a16="http://schemas.microsoft.com/office/drawing/2014/main" id="{1A23E92E-8051-CC45-950E-107853CB8676}"/>
                </a:ext>
              </a:extLst>
            </p:cNvPr>
            <p:cNvGrpSpPr/>
            <p:nvPr/>
          </p:nvGrpSpPr>
          <p:grpSpPr>
            <a:xfrm>
              <a:off x="2679779" y="1035957"/>
              <a:ext cx="5036423" cy="523220"/>
              <a:chOff x="2975398" y="1035957"/>
              <a:chExt cx="5036423" cy="523220"/>
            </a:xfrm>
          </p:grpSpPr>
          <p:sp>
            <p:nvSpPr>
              <p:cNvPr id="5" name="TextBox 4">
                <a:extLst>
                  <a:ext uri="{FF2B5EF4-FFF2-40B4-BE49-F238E27FC236}">
                    <a16:creationId xmlns:a16="http://schemas.microsoft.com/office/drawing/2014/main" id="{A457F84B-696E-3245-A666-CBE143B3D698}"/>
                  </a:ext>
                </a:extLst>
              </p:cNvPr>
              <p:cNvSpPr txBox="1"/>
              <p:nvPr/>
            </p:nvSpPr>
            <p:spPr>
              <a:xfrm>
                <a:off x="2975398" y="1035957"/>
                <a:ext cx="1432193" cy="523220"/>
              </a:xfrm>
              <a:prstGeom prst="rect">
                <a:avLst/>
              </a:prstGeom>
              <a:noFill/>
            </p:spPr>
            <p:txBody>
              <a:bodyPr wrap="square" rtlCol="0">
                <a:spAutoFit/>
              </a:bodyPr>
              <a:lstStyle/>
              <a:p>
                <a:r>
                  <a:rPr lang="en-US" sz="2800" dirty="0"/>
                  <a:t>Internet </a:t>
                </a:r>
              </a:p>
            </p:txBody>
          </p:sp>
          <p:sp>
            <p:nvSpPr>
              <p:cNvPr id="6" name="TextBox 5">
                <a:extLst>
                  <a:ext uri="{FF2B5EF4-FFF2-40B4-BE49-F238E27FC236}">
                    <a16:creationId xmlns:a16="http://schemas.microsoft.com/office/drawing/2014/main" id="{57AEA481-D36D-3241-A483-233573304504}"/>
                  </a:ext>
                </a:extLst>
              </p:cNvPr>
              <p:cNvSpPr txBox="1"/>
              <p:nvPr/>
            </p:nvSpPr>
            <p:spPr>
              <a:xfrm>
                <a:off x="5652375" y="1035957"/>
                <a:ext cx="2359446" cy="523220"/>
              </a:xfrm>
              <a:prstGeom prst="rect">
                <a:avLst/>
              </a:prstGeom>
              <a:noFill/>
            </p:spPr>
            <p:txBody>
              <a:bodyPr wrap="square" rtlCol="0">
                <a:spAutoFit/>
              </a:bodyPr>
              <a:lstStyle/>
              <a:p>
                <a:r>
                  <a:rPr lang="en-US" sz="2800" dirty="0"/>
                  <a:t>Global Access </a:t>
                </a:r>
              </a:p>
            </p:txBody>
          </p:sp>
          <p:sp>
            <p:nvSpPr>
              <p:cNvPr id="7" name="Right Arrow 6">
                <a:extLst>
                  <a:ext uri="{FF2B5EF4-FFF2-40B4-BE49-F238E27FC236}">
                    <a16:creationId xmlns:a16="http://schemas.microsoft.com/office/drawing/2014/main" id="{40C88143-9ABC-984E-8B66-A695890FA38D}"/>
                  </a:ext>
                </a:extLst>
              </p:cNvPr>
              <p:cNvSpPr/>
              <p:nvPr/>
            </p:nvSpPr>
            <p:spPr>
              <a:xfrm>
                <a:off x="4893862" y="1167139"/>
                <a:ext cx="396607"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A23D34D3-B70E-AC4D-A04A-6C663A72424A}"/>
                </a:ext>
              </a:extLst>
            </p:cNvPr>
            <p:cNvGrpSpPr/>
            <p:nvPr/>
          </p:nvGrpSpPr>
          <p:grpSpPr>
            <a:xfrm>
              <a:off x="1752526" y="1778543"/>
              <a:ext cx="10250339" cy="523220"/>
              <a:chOff x="2048145" y="1871402"/>
              <a:chExt cx="10250339" cy="523220"/>
            </a:xfrm>
          </p:grpSpPr>
          <p:sp>
            <p:nvSpPr>
              <p:cNvPr id="9" name="TextBox 8">
                <a:extLst>
                  <a:ext uri="{FF2B5EF4-FFF2-40B4-BE49-F238E27FC236}">
                    <a16:creationId xmlns:a16="http://schemas.microsoft.com/office/drawing/2014/main" id="{2C0A5147-3BF5-064F-86B8-AE125DC00372}"/>
                  </a:ext>
                </a:extLst>
              </p:cNvPr>
              <p:cNvSpPr txBox="1"/>
              <p:nvPr/>
            </p:nvSpPr>
            <p:spPr>
              <a:xfrm>
                <a:off x="2048145" y="1871402"/>
                <a:ext cx="2359446" cy="523220"/>
              </a:xfrm>
              <a:prstGeom prst="rect">
                <a:avLst/>
              </a:prstGeom>
              <a:noFill/>
            </p:spPr>
            <p:txBody>
              <a:bodyPr wrap="square" rtlCol="0">
                <a:spAutoFit/>
              </a:bodyPr>
              <a:lstStyle/>
              <a:p>
                <a:r>
                  <a:rPr lang="en-US" sz="2800" dirty="0"/>
                  <a:t>Global Access </a:t>
                </a:r>
              </a:p>
            </p:txBody>
          </p:sp>
          <p:sp>
            <p:nvSpPr>
              <p:cNvPr id="11" name="Right Arrow 10">
                <a:extLst>
                  <a:ext uri="{FF2B5EF4-FFF2-40B4-BE49-F238E27FC236}">
                    <a16:creationId xmlns:a16="http://schemas.microsoft.com/office/drawing/2014/main" id="{D01FB116-6D9B-704C-B23A-BF111BCE4847}"/>
                  </a:ext>
                </a:extLst>
              </p:cNvPr>
              <p:cNvSpPr/>
              <p:nvPr/>
            </p:nvSpPr>
            <p:spPr>
              <a:xfrm>
                <a:off x="4893862" y="2002584"/>
                <a:ext cx="396607"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8A6020-46DC-4940-8DF3-E2C5A88FF3AC}"/>
                  </a:ext>
                </a:extLst>
              </p:cNvPr>
              <p:cNvSpPr txBox="1"/>
              <p:nvPr/>
            </p:nvSpPr>
            <p:spPr>
              <a:xfrm>
                <a:off x="5652375" y="1871402"/>
                <a:ext cx="6646109" cy="523220"/>
              </a:xfrm>
              <a:prstGeom prst="rect">
                <a:avLst/>
              </a:prstGeom>
              <a:noFill/>
            </p:spPr>
            <p:txBody>
              <a:bodyPr wrap="square" rtlCol="0">
                <a:spAutoFit/>
              </a:bodyPr>
              <a:lstStyle/>
              <a:p>
                <a:r>
                  <a:rPr lang="en-US" sz="2800" dirty="0"/>
                  <a:t>Limitless possibilities for security breaches  </a:t>
                </a:r>
              </a:p>
            </p:txBody>
          </p:sp>
        </p:grpSp>
        <p:grpSp>
          <p:nvGrpSpPr>
            <p:cNvPr id="15" name="Group 14">
              <a:extLst>
                <a:ext uri="{FF2B5EF4-FFF2-40B4-BE49-F238E27FC236}">
                  <a16:creationId xmlns:a16="http://schemas.microsoft.com/office/drawing/2014/main" id="{E6103B31-8F5A-7D4E-BF1C-0C3E8CF8122C}"/>
                </a:ext>
              </a:extLst>
            </p:cNvPr>
            <p:cNvGrpSpPr/>
            <p:nvPr/>
          </p:nvGrpSpPr>
          <p:grpSpPr>
            <a:xfrm>
              <a:off x="1611308" y="2521129"/>
              <a:ext cx="10662922" cy="523220"/>
              <a:chOff x="1526167" y="1871402"/>
              <a:chExt cx="9139388" cy="523220"/>
            </a:xfrm>
          </p:grpSpPr>
          <p:sp>
            <p:nvSpPr>
              <p:cNvPr id="16" name="TextBox 15">
                <a:extLst>
                  <a:ext uri="{FF2B5EF4-FFF2-40B4-BE49-F238E27FC236}">
                    <a16:creationId xmlns:a16="http://schemas.microsoft.com/office/drawing/2014/main" id="{308E3C15-7C8F-3445-94E5-0CB4A1F9F15B}"/>
                  </a:ext>
                </a:extLst>
              </p:cNvPr>
              <p:cNvSpPr txBox="1"/>
              <p:nvPr/>
            </p:nvSpPr>
            <p:spPr>
              <a:xfrm>
                <a:off x="1526167" y="1871402"/>
                <a:ext cx="2143365" cy="523220"/>
              </a:xfrm>
              <a:prstGeom prst="rect">
                <a:avLst/>
              </a:prstGeom>
              <a:noFill/>
            </p:spPr>
            <p:txBody>
              <a:bodyPr wrap="square" rtlCol="0">
                <a:spAutoFit/>
              </a:bodyPr>
              <a:lstStyle/>
              <a:p>
                <a:r>
                  <a:rPr lang="en-US" sz="2800" dirty="0"/>
                  <a:t>Security Breach </a:t>
                </a:r>
              </a:p>
            </p:txBody>
          </p:sp>
          <p:sp>
            <p:nvSpPr>
              <p:cNvPr id="17" name="Right Arrow 16">
                <a:extLst>
                  <a:ext uri="{FF2B5EF4-FFF2-40B4-BE49-F238E27FC236}">
                    <a16:creationId xmlns:a16="http://schemas.microsoft.com/office/drawing/2014/main" id="{9C984436-14D2-064D-B3FB-431D2370A762}"/>
                  </a:ext>
                </a:extLst>
              </p:cNvPr>
              <p:cNvSpPr/>
              <p:nvPr/>
            </p:nvSpPr>
            <p:spPr>
              <a:xfrm>
                <a:off x="4057991" y="2002584"/>
                <a:ext cx="396607"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620C00-8429-104F-80BC-1A76C3EDF2CA}"/>
                  </a:ext>
                </a:extLst>
              </p:cNvPr>
              <p:cNvSpPr txBox="1"/>
              <p:nvPr/>
            </p:nvSpPr>
            <p:spPr>
              <a:xfrm>
                <a:off x="4736460" y="1871402"/>
                <a:ext cx="5929095" cy="523220"/>
              </a:xfrm>
              <a:prstGeom prst="rect">
                <a:avLst/>
              </a:prstGeom>
              <a:noFill/>
            </p:spPr>
            <p:txBody>
              <a:bodyPr wrap="square" rtlCol="0">
                <a:spAutoFit/>
              </a:bodyPr>
              <a:lstStyle/>
              <a:p>
                <a:r>
                  <a:rPr lang="en-US" sz="2800" dirty="0"/>
                  <a:t>Loss of </a:t>
                </a:r>
                <a:r>
                  <a:rPr lang="en-US" sz="2800" i="1" dirty="0"/>
                  <a:t>availability</a:t>
                </a:r>
                <a:r>
                  <a:rPr lang="en-US" sz="2800" dirty="0"/>
                  <a:t>, </a:t>
                </a:r>
                <a:r>
                  <a:rPr lang="en-US" sz="2800" i="1" dirty="0"/>
                  <a:t>confidentiality</a:t>
                </a:r>
                <a:r>
                  <a:rPr lang="en-US" sz="2800" dirty="0"/>
                  <a:t>, or </a:t>
                </a:r>
                <a:r>
                  <a:rPr lang="en-US" sz="2800" i="1" dirty="0"/>
                  <a:t>integrity </a:t>
                </a:r>
                <a:r>
                  <a:rPr lang="en-US" sz="2800" dirty="0"/>
                  <a:t>  </a:t>
                </a:r>
              </a:p>
            </p:txBody>
          </p:sp>
        </p:grpSp>
      </p:grpSp>
      <p:sp>
        <p:nvSpPr>
          <p:cNvPr id="20" name="TextBox 19">
            <a:extLst>
              <a:ext uri="{FF2B5EF4-FFF2-40B4-BE49-F238E27FC236}">
                <a16:creationId xmlns:a16="http://schemas.microsoft.com/office/drawing/2014/main" id="{977807B3-CE0E-AF48-967B-70B910D75435}"/>
              </a:ext>
            </a:extLst>
          </p:cNvPr>
          <p:cNvSpPr txBox="1"/>
          <p:nvPr/>
        </p:nvSpPr>
        <p:spPr>
          <a:xfrm>
            <a:off x="653299" y="3601957"/>
            <a:ext cx="3938125" cy="1754326"/>
          </a:xfrm>
          <a:prstGeom prst="rect">
            <a:avLst/>
          </a:prstGeom>
          <a:noFill/>
        </p:spPr>
        <p:txBody>
          <a:bodyPr wrap="square" rtlCol="0">
            <a:spAutoFit/>
          </a:bodyPr>
          <a:lstStyle/>
          <a:p>
            <a:r>
              <a:rPr lang="en-US" sz="2800" dirty="0"/>
              <a:t>Examples:</a:t>
            </a:r>
          </a:p>
          <a:p>
            <a:endParaRPr lang="en-US" sz="800" dirty="0"/>
          </a:p>
          <a:p>
            <a:r>
              <a:rPr lang="en-US" dirty="0"/>
              <a:t>	</a:t>
            </a:r>
            <a:r>
              <a:rPr lang="en-US" sz="2400" dirty="0"/>
              <a:t>Loss of </a:t>
            </a:r>
            <a:r>
              <a:rPr lang="en-US" sz="2400" i="1" dirty="0"/>
              <a:t>Availability</a:t>
            </a:r>
            <a:r>
              <a:rPr lang="en-US" sz="2400" dirty="0"/>
              <a:t>:</a:t>
            </a:r>
          </a:p>
          <a:p>
            <a:r>
              <a:rPr lang="en-US" sz="2400" dirty="0"/>
              <a:t>	Loss of </a:t>
            </a:r>
            <a:r>
              <a:rPr lang="en-US" sz="2400" i="1" dirty="0"/>
              <a:t>Confidentiality</a:t>
            </a:r>
            <a:r>
              <a:rPr lang="en-US" sz="2400" dirty="0"/>
              <a:t>:</a:t>
            </a:r>
          </a:p>
          <a:p>
            <a:r>
              <a:rPr lang="en-US" sz="2400" dirty="0"/>
              <a:t>	Loss of </a:t>
            </a:r>
            <a:r>
              <a:rPr lang="en-US" sz="2400" i="1" dirty="0"/>
              <a:t>Integrity</a:t>
            </a:r>
            <a:r>
              <a:rPr lang="en-US" sz="2400" dirty="0"/>
              <a:t>:</a:t>
            </a:r>
          </a:p>
        </p:txBody>
      </p:sp>
      <p:sp>
        <p:nvSpPr>
          <p:cNvPr id="21" name="TextBox 20">
            <a:extLst>
              <a:ext uri="{FF2B5EF4-FFF2-40B4-BE49-F238E27FC236}">
                <a16:creationId xmlns:a16="http://schemas.microsoft.com/office/drawing/2014/main" id="{4A1F1CB0-ACAE-9F47-9947-D34A9FD2C754}"/>
              </a:ext>
            </a:extLst>
          </p:cNvPr>
          <p:cNvSpPr txBox="1"/>
          <p:nvPr/>
        </p:nvSpPr>
        <p:spPr>
          <a:xfrm>
            <a:off x="4531147" y="3601957"/>
            <a:ext cx="3191678" cy="1754326"/>
          </a:xfrm>
          <a:prstGeom prst="rect">
            <a:avLst/>
          </a:prstGeom>
          <a:noFill/>
        </p:spPr>
        <p:txBody>
          <a:bodyPr wrap="square" rtlCol="0">
            <a:spAutoFit/>
          </a:bodyPr>
          <a:lstStyle/>
          <a:p>
            <a:endParaRPr lang="en-US" sz="2800" dirty="0"/>
          </a:p>
          <a:p>
            <a:endParaRPr lang="en-US" sz="800" dirty="0"/>
          </a:p>
          <a:p>
            <a:r>
              <a:rPr lang="en-US" sz="2400" dirty="0"/>
              <a:t>Electric grids go down</a:t>
            </a:r>
          </a:p>
          <a:p>
            <a:r>
              <a:rPr lang="en-US" sz="2400" dirty="0"/>
              <a:t>Passwords are exposed</a:t>
            </a:r>
          </a:p>
          <a:p>
            <a:r>
              <a:rPr lang="en-US" sz="2400" dirty="0"/>
              <a:t>Elections are sabotaged </a:t>
            </a:r>
          </a:p>
        </p:txBody>
      </p:sp>
    </p:spTree>
    <p:extLst>
      <p:ext uri="{BB962C8B-B14F-4D97-AF65-F5344CB8AC3E}">
        <p14:creationId xmlns:p14="http://schemas.microsoft.com/office/powerpoint/2010/main" val="198049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FF5129-E508-0544-B62C-1C953ABB849F}"/>
              </a:ext>
            </a:extLst>
          </p:cNvPr>
          <p:cNvSpPr>
            <a:spLocks noGrp="1"/>
          </p:cNvSpPr>
          <p:nvPr>
            <p:ph type="title"/>
          </p:nvPr>
        </p:nvSpPr>
        <p:spPr>
          <a:xfrm>
            <a:off x="581540" y="158296"/>
            <a:ext cx="7815218" cy="1014868"/>
          </a:xfrm>
        </p:spPr>
        <p:txBody>
          <a:bodyPr/>
          <a:lstStyle/>
          <a:p>
            <a:r>
              <a:rPr lang="en-US" sz="4000" dirty="0">
                <a:solidFill>
                  <a:schemeClr val="tx1"/>
                </a:solidFill>
                <a:latin typeface="+mj-lt"/>
                <a:cs typeface="Apple Chancery" panose="03020702040506060504" pitchFamily="66" charset="-79"/>
              </a:rPr>
              <a:t>Safety of Software-Driven Systems</a:t>
            </a:r>
          </a:p>
        </p:txBody>
      </p:sp>
      <p:sp>
        <p:nvSpPr>
          <p:cNvPr id="4" name="Slide Number Placeholder 3">
            <a:extLst>
              <a:ext uri="{FF2B5EF4-FFF2-40B4-BE49-F238E27FC236}">
                <a16:creationId xmlns:a16="http://schemas.microsoft.com/office/drawing/2014/main" id="{2593FE2C-1B22-5548-8A9A-617FABA8BCE8}"/>
              </a:ext>
            </a:extLst>
          </p:cNvPr>
          <p:cNvSpPr>
            <a:spLocks noGrp="1"/>
          </p:cNvSpPr>
          <p:nvPr>
            <p:ph type="sldNum" sz="quarter" idx="12"/>
          </p:nvPr>
        </p:nvSpPr>
        <p:spPr/>
        <p:txBody>
          <a:bodyPr/>
          <a:lstStyle/>
          <a:p>
            <a:fld id="{030B3B20-CC52-4CD8-891A-1FEA1205BD2C}" type="slidenum">
              <a:rPr lang="en-US" smtClean="0"/>
              <a:pPr/>
              <a:t>7</a:t>
            </a:fld>
            <a:endParaRPr lang="en-US" dirty="0"/>
          </a:p>
        </p:txBody>
      </p:sp>
      <p:sp>
        <p:nvSpPr>
          <p:cNvPr id="5" name="TextBox 4">
            <a:extLst>
              <a:ext uri="{FF2B5EF4-FFF2-40B4-BE49-F238E27FC236}">
                <a16:creationId xmlns:a16="http://schemas.microsoft.com/office/drawing/2014/main" id="{A457F84B-696E-3245-A666-CBE143B3D698}"/>
              </a:ext>
            </a:extLst>
          </p:cNvPr>
          <p:cNvSpPr txBox="1"/>
          <p:nvPr/>
        </p:nvSpPr>
        <p:spPr>
          <a:xfrm>
            <a:off x="885872" y="1348437"/>
            <a:ext cx="2512764" cy="437679"/>
          </a:xfrm>
          <a:prstGeom prst="rect">
            <a:avLst/>
          </a:prstGeom>
          <a:noFill/>
        </p:spPr>
        <p:txBody>
          <a:bodyPr wrap="square" rtlCol="0">
            <a:spAutoFit/>
          </a:bodyPr>
          <a:lstStyle/>
          <a:p>
            <a:r>
              <a:rPr lang="en-US" sz="2800" dirty="0"/>
              <a:t>Use of software</a:t>
            </a:r>
          </a:p>
        </p:txBody>
      </p:sp>
      <p:sp>
        <p:nvSpPr>
          <p:cNvPr id="6" name="TextBox 5">
            <a:extLst>
              <a:ext uri="{FF2B5EF4-FFF2-40B4-BE49-F238E27FC236}">
                <a16:creationId xmlns:a16="http://schemas.microsoft.com/office/drawing/2014/main" id="{57AEA481-D36D-3241-A483-233573304504}"/>
              </a:ext>
            </a:extLst>
          </p:cNvPr>
          <p:cNvSpPr txBox="1"/>
          <p:nvPr/>
        </p:nvSpPr>
        <p:spPr>
          <a:xfrm>
            <a:off x="4105486" y="1386984"/>
            <a:ext cx="4452853" cy="437679"/>
          </a:xfrm>
          <a:prstGeom prst="rect">
            <a:avLst/>
          </a:prstGeom>
          <a:noFill/>
        </p:spPr>
        <p:txBody>
          <a:bodyPr wrap="square" rtlCol="0">
            <a:spAutoFit/>
          </a:bodyPr>
          <a:lstStyle/>
          <a:p>
            <a:r>
              <a:rPr lang="en-US" sz="2800" dirty="0"/>
              <a:t>Efficiency and convenience   </a:t>
            </a:r>
          </a:p>
        </p:txBody>
      </p:sp>
      <p:sp>
        <p:nvSpPr>
          <p:cNvPr id="7" name="Right Arrow 6">
            <a:extLst>
              <a:ext uri="{FF2B5EF4-FFF2-40B4-BE49-F238E27FC236}">
                <a16:creationId xmlns:a16="http://schemas.microsoft.com/office/drawing/2014/main" id="{40C88143-9ABC-984E-8B66-A695890FA38D}"/>
              </a:ext>
            </a:extLst>
          </p:cNvPr>
          <p:cNvSpPr/>
          <p:nvPr/>
        </p:nvSpPr>
        <p:spPr>
          <a:xfrm>
            <a:off x="3575495" y="1480685"/>
            <a:ext cx="396607" cy="305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C0A5147-3BF5-064F-86B8-AE125DC00372}"/>
              </a:ext>
            </a:extLst>
          </p:cNvPr>
          <p:cNvSpPr txBox="1"/>
          <p:nvPr/>
        </p:nvSpPr>
        <p:spPr>
          <a:xfrm>
            <a:off x="885871" y="1943184"/>
            <a:ext cx="2512765" cy="523220"/>
          </a:xfrm>
          <a:prstGeom prst="rect">
            <a:avLst/>
          </a:prstGeom>
          <a:noFill/>
        </p:spPr>
        <p:txBody>
          <a:bodyPr wrap="square" rtlCol="0">
            <a:spAutoFit/>
          </a:bodyPr>
          <a:lstStyle/>
          <a:p>
            <a:r>
              <a:rPr lang="en-US" sz="2800" dirty="0"/>
              <a:t>Use of software </a:t>
            </a:r>
          </a:p>
        </p:txBody>
      </p:sp>
      <p:sp>
        <p:nvSpPr>
          <p:cNvPr id="11" name="Right Arrow 10">
            <a:extLst>
              <a:ext uri="{FF2B5EF4-FFF2-40B4-BE49-F238E27FC236}">
                <a16:creationId xmlns:a16="http://schemas.microsoft.com/office/drawing/2014/main" id="{D01FB116-6D9B-704C-B23A-BF111BCE4847}"/>
              </a:ext>
            </a:extLst>
          </p:cNvPr>
          <p:cNvSpPr/>
          <p:nvPr/>
        </p:nvSpPr>
        <p:spPr>
          <a:xfrm>
            <a:off x="3575495" y="2067591"/>
            <a:ext cx="396607" cy="305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8A6020-46DC-4940-8DF3-E2C5A88FF3AC}"/>
              </a:ext>
            </a:extLst>
          </p:cNvPr>
          <p:cNvSpPr txBox="1"/>
          <p:nvPr/>
        </p:nvSpPr>
        <p:spPr>
          <a:xfrm>
            <a:off x="4105486" y="1965750"/>
            <a:ext cx="8086514" cy="523220"/>
          </a:xfrm>
          <a:prstGeom prst="rect">
            <a:avLst/>
          </a:prstGeom>
          <a:noFill/>
        </p:spPr>
        <p:txBody>
          <a:bodyPr wrap="square" rtlCol="0">
            <a:spAutoFit/>
          </a:bodyPr>
          <a:lstStyle/>
          <a:p>
            <a:r>
              <a:rPr lang="en-US" sz="2800" dirty="0"/>
              <a:t> Software malfunction can cause catastrophic failures</a:t>
            </a:r>
          </a:p>
        </p:txBody>
      </p:sp>
      <p:sp>
        <p:nvSpPr>
          <p:cNvPr id="20" name="TextBox 19">
            <a:extLst>
              <a:ext uri="{FF2B5EF4-FFF2-40B4-BE49-F238E27FC236}">
                <a16:creationId xmlns:a16="http://schemas.microsoft.com/office/drawing/2014/main" id="{977807B3-CE0E-AF48-967B-70B910D75435}"/>
              </a:ext>
            </a:extLst>
          </p:cNvPr>
          <p:cNvSpPr txBox="1"/>
          <p:nvPr/>
        </p:nvSpPr>
        <p:spPr>
          <a:xfrm>
            <a:off x="737211" y="3429000"/>
            <a:ext cx="11293208" cy="2492990"/>
          </a:xfrm>
          <a:prstGeom prst="rect">
            <a:avLst/>
          </a:prstGeom>
          <a:noFill/>
        </p:spPr>
        <p:txBody>
          <a:bodyPr wrap="square" rtlCol="0">
            <a:spAutoFit/>
          </a:bodyPr>
          <a:lstStyle/>
          <a:p>
            <a:r>
              <a:rPr lang="en-US" sz="2800" dirty="0"/>
              <a:t>Examples of catastrophic software failures:</a:t>
            </a:r>
          </a:p>
          <a:p>
            <a:endParaRPr lang="en-US" sz="800" dirty="0"/>
          </a:p>
          <a:p>
            <a:r>
              <a:rPr lang="en-US" dirty="0"/>
              <a:t>	</a:t>
            </a:r>
            <a:r>
              <a:rPr lang="en-US" sz="2000" dirty="0">
                <a:latin typeface="+mj-lt"/>
              </a:rPr>
              <a:t>2018-2021, Boeing 737 Max software problems, two planes crashed </a:t>
            </a:r>
          </a:p>
          <a:p>
            <a:r>
              <a:rPr lang="en-US" sz="2000" dirty="0">
                <a:latin typeface="+mj-lt"/>
              </a:rPr>
              <a:t>	2008, Heathrow terminal software failure, over 500 flights were cancelled</a:t>
            </a:r>
          </a:p>
          <a:p>
            <a:r>
              <a:rPr lang="en-US" sz="2000" dirty="0">
                <a:latin typeface="+mj-lt"/>
              </a:rPr>
              <a:t>	2004, EDS Child support system, erroneous payments costing over a billion dollars</a:t>
            </a:r>
          </a:p>
          <a:p>
            <a:r>
              <a:rPr lang="en-US" sz="2000" dirty="0">
                <a:latin typeface="+mj-lt"/>
              </a:rPr>
              <a:t>	1998, Spacecraft on mission to Mars was lost due to a missed conversion from British to metric units </a:t>
            </a:r>
          </a:p>
          <a:p>
            <a:r>
              <a:rPr lang="en-US" sz="2000" dirty="0">
                <a:latin typeface="+mj-lt"/>
              </a:rPr>
              <a:t>	1996, Ariane 5 rocket exploded due to a numerical overflow error seconds after launch</a:t>
            </a:r>
          </a:p>
          <a:p>
            <a:r>
              <a:rPr lang="en-US" sz="2000" dirty="0">
                <a:latin typeface="+mj-lt"/>
              </a:rPr>
              <a:t>	1982, Russian gas pipeline exploded due to software failure, the biggest non-nuclear explosion</a:t>
            </a:r>
          </a:p>
        </p:txBody>
      </p:sp>
      <p:sp>
        <p:nvSpPr>
          <p:cNvPr id="23" name="TextBox 22">
            <a:extLst>
              <a:ext uri="{FF2B5EF4-FFF2-40B4-BE49-F238E27FC236}">
                <a16:creationId xmlns:a16="http://schemas.microsoft.com/office/drawing/2014/main" id="{BB6ACE65-EDDA-2040-92BB-4E8F1F543134}"/>
              </a:ext>
            </a:extLst>
          </p:cNvPr>
          <p:cNvSpPr txBox="1"/>
          <p:nvPr/>
        </p:nvSpPr>
        <p:spPr>
          <a:xfrm>
            <a:off x="1846745" y="2521839"/>
            <a:ext cx="1551891" cy="523220"/>
          </a:xfrm>
          <a:prstGeom prst="rect">
            <a:avLst/>
          </a:prstGeom>
          <a:noFill/>
        </p:spPr>
        <p:txBody>
          <a:bodyPr wrap="square" rtlCol="0">
            <a:spAutoFit/>
          </a:bodyPr>
          <a:lstStyle/>
          <a:p>
            <a:r>
              <a:rPr lang="en-US" sz="2800" dirty="0"/>
              <a:t>Software</a:t>
            </a:r>
          </a:p>
        </p:txBody>
      </p:sp>
      <p:sp>
        <p:nvSpPr>
          <p:cNvPr id="24" name="TextBox 23">
            <a:extLst>
              <a:ext uri="{FF2B5EF4-FFF2-40B4-BE49-F238E27FC236}">
                <a16:creationId xmlns:a16="http://schemas.microsoft.com/office/drawing/2014/main" id="{9A7D87BA-E2E0-3444-9575-AF0307B7B010}"/>
              </a:ext>
            </a:extLst>
          </p:cNvPr>
          <p:cNvSpPr txBox="1"/>
          <p:nvPr/>
        </p:nvSpPr>
        <p:spPr>
          <a:xfrm>
            <a:off x="4105486" y="2527183"/>
            <a:ext cx="8086514" cy="523220"/>
          </a:xfrm>
          <a:prstGeom prst="rect">
            <a:avLst/>
          </a:prstGeom>
          <a:noFill/>
        </p:spPr>
        <p:txBody>
          <a:bodyPr wrap="square" rtlCol="0">
            <a:spAutoFit/>
          </a:bodyPr>
          <a:lstStyle/>
          <a:p>
            <a:r>
              <a:rPr lang="en-US" sz="2800" dirty="0"/>
              <a:t>Limitless possibilities for its </a:t>
            </a:r>
            <a:r>
              <a:rPr lang="en-US" sz="2800" i="1" dirty="0"/>
              <a:t>use</a:t>
            </a:r>
            <a:r>
              <a:rPr lang="en-US" sz="2800" dirty="0"/>
              <a:t> as well as </a:t>
            </a:r>
            <a:r>
              <a:rPr lang="en-US" sz="2800" i="1" dirty="0"/>
              <a:t>failures</a:t>
            </a:r>
            <a:r>
              <a:rPr lang="en-US" sz="2800" dirty="0"/>
              <a:t>   </a:t>
            </a:r>
          </a:p>
        </p:txBody>
      </p:sp>
      <p:sp>
        <p:nvSpPr>
          <p:cNvPr id="25" name="Right Arrow 24">
            <a:extLst>
              <a:ext uri="{FF2B5EF4-FFF2-40B4-BE49-F238E27FC236}">
                <a16:creationId xmlns:a16="http://schemas.microsoft.com/office/drawing/2014/main" id="{509BD264-C513-6547-BC68-14E715B61D0F}"/>
              </a:ext>
            </a:extLst>
          </p:cNvPr>
          <p:cNvSpPr/>
          <p:nvPr/>
        </p:nvSpPr>
        <p:spPr>
          <a:xfrm>
            <a:off x="3575495" y="2663795"/>
            <a:ext cx="396607" cy="305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45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F43E2-BEAF-1D43-9C1A-520B5CD3B690}"/>
              </a:ext>
            </a:extLst>
          </p:cNvPr>
          <p:cNvSpPr>
            <a:spLocks noGrp="1"/>
          </p:cNvSpPr>
          <p:nvPr>
            <p:ph type="sldNum" sz="quarter" idx="12"/>
          </p:nvPr>
        </p:nvSpPr>
        <p:spPr/>
        <p:txBody>
          <a:bodyPr/>
          <a:lstStyle/>
          <a:p>
            <a:fld id="{F1B76890-E15B-F340-9E2B-6ACE47389C81}" type="slidenum">
              <a:rPr lang="en-US" smtClean="0"/>
              <a:t>8</a:t>
            </a:fld>
            <a:endParaRPr lang="en-US"/>
          </a:p>
        </p:txBody>
      </p:sp>
      <p:sp>
        <p:nvSpPr>
          <p:cNvPr id="3" name="TextBox 2">
            <a:extLst>
              <a:ext uri="{FF2B5EF4-FFF2-40B4-BE49-F238E27FC236}">
                <a16:creationId xmlns:a16="http://schemas.microsoft.com/office/drawing/2014/main" id="{BDC25E5F-ADDA-E148-8DC9-DF945BA82D89}"/>
              </a:ext>
            </a:extLst>
          </p:cNvPr>
          <p:cNvSpPr txBox="1"/>
          <p:nvPr/>
        </p:nvSpPr>
        <p:spPr>
          <a:xfrm>
            <a:off x="1242743" y="1700560"/>
            <a:ext cx="9440561" cy="584775"/>
          </a:xfrm>
          <a:prstGeom prst="rect">
            <a:avLst/>
          </a:prstGeom>
          <a:noFill/>
        </p:spPr>
        <p:txBody>
          <a:bodyPr wrap="square" rtlCol="0">
            <a:spAutoFit/>
          </a:bodyPr>
          <a:lstStyle/>
          <a:p>
            <a:pPr algn="ctr"/>
            <a:r>
              <a:rPr lang="en-US" sz="3200" dirty="0">
                <a:solidFill>
                  <a:schemeClr val="bg1">
                    <a:lumMod val="50000"/>
                  </a:schemeClr>
                </a:solidFill>
                <a:cs typeface="Apple Chancery" panose="03020702040506060504" pitchFamily="66" charset="-79"/>
              </a:rPr>
              <a:t>JCR dream is now a reality – what next?</a:t>
            </a:r>
          </a:p>
        </p:txBody>
      </p:sp>
      <p:sp>
        <p:nvSpPr>
          <p:cNvPr id="5" name="TextBox 4">
            <a:extLst>
              <a:ext uri="{FF2B5EF4-FFF2-40B4-BE49-F238E27FC236}">
                <a16:creationId xmlns:a16="http://schemas.microsoft.com/office/drawing/2014/main" id="{1196F932-9F86-0449-AFFA-D2C6C757D041}"/>
              </a:ext>
            </a:extLst>
          </p:cNvPr>
          <p:cNvSpPr txBox="1"/>
          <p:nvPr/>
        </p:nvSpPr>
        <p:spPr>
          <a:xfrm>
            <a:off x="439553" y="592632"/>
            <a:ext cx="11046941" cy="584775"/>
          </a:xfrm>
          <a:prstGeom prst="rect">
            <a:avLst/>
          </a:prstGeom>
          <a:noFill/>
        </p:spPr>
        <p:txBody>
          <a:bodyPr wrap="square" rtlCol="0">
            <a:spAutoFit/>
          </a:bodyPr>
          <a:lstStyle/>
          <a:p>
            <a:pPr algn="ctr"/>
            <a:r>
              <a:rPr lang="en-US" sz="3200" dirty="0">
                <a:solidFill>
                  <a:schemeClr val="bg1">
                    <a:lumMod val="50000"/>
                  </a:schemeClr>
                </a:solidFill>
                <a:cs typeface="Apple Chancery" panose="03020702040506060504" pitchFamily="66" charset="-79"/>
              </a:rPr>
              <a:t>JCR Dream = Massively Connected </a:t>
            </a:r>
            <a:r>
              <a:rPr lang="en-US" sz="3200" dirty="0">
                <a:solidFill>
                  <a:schemeClr val="bg1">
                    <a:lumMod val="50000"/>
                  </a:schemeClr>
                </a:solidFill>
              </a:rPr>
              <a:t>human-computer symbiosis</a:t>
            </a:r>
            <a:r>
              <a:rPr lang="en-US" sz="3200" dirty="0">
                <a:solidFill>
                  <a:schemeClr val="bg1">
                    <a:lumMod val="50000"/>
                  </a:schemeClr>
                </a:solidFill>
                <a:cs typeface="Apple Chancery" panose="03020702040506060504" pitchFamily="66" charset="-79"/>
              </a:rPr>
              <a:t> </a:t>
            </a:r>
          </a:p>
        </p:txBody>
      </p:sp>
      <p:sp>
        <p:nvSpPr>
          <p:cNvPr id="4" name="TextBox 3">
            <a:extLst>
              <a:ext uri="{FF2B5EF4-FFF2-40B4-BE49-F238E27FC236}">
                <a16:creationId xmlns:a16="http://schemas.microsoft.com/office/drawing/2014/main" id="{3E2F3EF7-E5C2-2A40-9A5A-F80C29948EAF}"/>
              </a:ext>
            </a:extLst>
          </p:cNvPr>
          <p:cNvSpPr txBox="1"/>
          <p:nvPr/>
        </p:nvSpPr>
        <p:spPr>
          <a:xfrm>
            <a:off x="1242743" y="2808488"/>
            <a:ext cx="9440561" cy="1077218"/>
          </a:xfrm>
          <a:prstGeom prst="rect">
            <a:avLst/>
          </a:prstGeom>
          <a:noFill/>
        </p:spPr>
        <p:txBody>
          <a:bodyPr wrap="square" rtlCol="0">
            <a:spAutoFit/>
          </a:bodyPr>
          <a:lstStyle/>
          <a:p>
            <a:pPr algn="ctr"/>
            <a:r>
              <a:rPr lang="en-US" sz="3200" i="1" dirty="0"/>
              <a:t>We must understand and manage complexity of massively connected systems. </a:t>
            </a:r>
          </a:p>
        </p:txBody>
      </p:sp>
      <p:sp>
        <p:nvSpPr>
          <p:cNvPr id="7" name="TextBox 6">
            <a:extLst>
              <a:ext uri="{FF2B5EF4-FFF2-40B4-BE49-F238E27FC236}">
                <a16:creationId xmlns:a16="http://schemas.microsoft.com/office/drawing/2014/main" id="{2B3B8A74-C1FE-BE49-88CB-0B271A463A24}"/>
              </a:ext>
            </a:extLst>
          </p:cNvPr>
          <p:cNvSpPr txBox="1"/>
          <p:nvPr/>
        </p:nvSpPr>
        <p:spPr>
          <a:xfrm>
            <a:off x="615778" y="4230520"/>
            <a:ext cx="10960444" cy="1200329"/>
          </a:xfrm>
          <a:prstGeom prst="rect">
            <a:avLst/>
          </a:prstGeom>
          <a:noFill/>
        </p:spPr>
        <p:txBody>
          <a:bodyPr wrap="square" rtlCol="0">
            <a:spAutoFit/>
          </a:bodyPr>
          <a:lstStyle/>
          <a:p>
            <a:pPr algn="ctr"/>
            <a:r>
              <a:rPr lang="en-US" sz="3600" i="1" dirty="0"/>
              <a:t>The first set of concepts are about a new way of thinking: how to manage the complexity of software?</a:t>
            </a:r>
            <a:endParaRPr lang="en-US" sz="3600" i="1" dirty="0">
              <a:solidFill>
                <a:schemeClr val="bg1">
                  <a:lumMod val="50000"/>
                </a:schemeClr>
              </a:solidFill>
            </a:endParaRPr>
          </a:p>
        </p:txBody>
      </p:sp>
    </p:spTree>
    <p:extLst>
      <p:ext uri="{BB962C8B-B14F-4D97-AF65-F5344CB8AC3E}">
        <p14:creationId xmlns:p14="http://schemas.microsoft.com/office/powerpoint/2010/main" val="427169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7DCEE0-69EB-7C44-90F7-37B86197C470}"/>
              </a:ext>
            </a:extLst>
          </p:cNvPr>
          <p:cNvSpPr>
            <a:spLocks noGrp="1"/>
          </p:cNvSpPr>
          <p:nvPr>
            <p:ph type="sldNum" sz="quarter" idx="12"/>
          </p:nvPr>
        </p:nvSpPr>
        <p:spPr/>
        <p:txBody>
          <a:bodyPr/>
          <a:lstStyle/>
          <a:p>
            <a:fld id="{F1B76890-E15B-F340-9E2B-6ACE47389C81}" type="slidenum">
              <a:rPr lang="en-US" smtClean="0"/>
              <a:t>9</a:t>
            </a:fld>
            <a:endParaRPr lang="en-US"/>
          </a:p>
        </p:txBody>
      </p:sp>
      <p:sp>
        <p:nvSpPr>
          <p:cNvPr id="3" name="TextBox 2">
            <a:extLst>
              <a:ext uri="{FF2B5EF4-FFF2-40B4-BE49-F238E27FC236}">
                <a16:creationId xmlns:a16="http://schemas.microsoft.com/office/drawing/2014/main" id="{6DEF27C4-6A58-0A47-BFEF-872FA93CF897}"/>
              </a:ext>
            </a:extLst>
          </p:cNvPr>
          <p:cNvSpPr txBox="1"/>
          <p:nvPr/>
        </p:nvSpPr>
        <p:spPr>
          <a:xfrm>
            <a:off x="420537" y="1009918"/>
            <a:ext cx="11046941" cy="707886"/>
          </a:xfrm>
          <a:prstGeom prst="rect">
            <a:avLst/>
          </a:prstGeom>
          <a:noFill/>
        </p:spPr>
        <p:txBody>
          <a:bodyPr wrap="square" rtlCol="0">
            <a:spAutoFit/>
          </a:bodyPr>
          <a:lstStyle/>
          <a:p>
            <a:pPr algn="ctr"/>
            <a:r>
              <a:rPr lang="en-US" sz="4000" dirty="0">
                <a:latin typeface="+mj-lt"/>
                <a:cs typeface="Apple Chancery" panose="03020702040506060504" pitchFamily="66" charset="-79"/>
              </a:rPr>
              <a:t>Software </a:t>
            </a:r>
            <a:r>
              <a:rPr lang="en-US" sz="4000" dirty="0">
                <a:latin typeface="Apple Chancery" panose="03020702040506060504" pitchFamily="66" charset="-79"/>
                <a:cs typeface="Apple Chancery" panose="03020702040506060504" pitchFamily="66" charset="-79"/>
              </a:rPr>
              <a:t>S</a:t>
            </a:r>
            <a:r>
              <a:rPr lang="en-US" sz="4000" dirty="0">
                <a:latin typeface="+mj-lt"/>
                <a:cs typeface="Apple Chancery" panose="03020702040506060504" pitchFamily="66" charset="-79"/>
              </a:rPr>
              <a:t> = Massive Graph </a:t>
            </a:r>
            <a:r>
              <a:rPr lang="en-US" sz="4000" dirty="0">
                <a:latin typeface="Apple Chancery" panose="03020702040506060504" pitchFamily="66" charset="-79"/>
                <a:cs typeface="Apple Chancery" panose="03020702040506060504" pitchFamily="66" charset="-79"/>
              </a:rPr>
              <a:t>G(S)</a:t>
            </a:r>
          </a:p>
        </p:txBody>
      </p:sp>
      <p:sp>
        <p:nvSpPr>
          <p:cNvPr id="5" name="TextBox 4">
            <a:extLst>
              <a:ext uri="{FF2B5EF4-FFF2-40B4-BE49-F238E27FC236}">
                <a16:creationId xmlns:a16="http://schemas.microsoft.com/office/drawing/2014/main" id="{F2E0BA31-D05A-6B4B-9F9C-050965429C16}"/>
              </a:ext>
            </a:extLst>
          </p:cNvPr>
          <p:cNvSpPr txBox="1"/>
          <p:nvPr/>
        </p:nvSpPr>
        <p:spPr>
          <a:xfrm>
            <a:off x="5377800" y="1627037"/>
            <a:ext cx="4003589" cy="400110"/>
          </a:xfrm>
          <a:prstGeom prst="rect">
            <a:avLst/>
          </a:prstGeom>
          <a:noFill/>
        </p:spPr>
        <p:txBody>
          <a:bodyPr wrap="square" rtlCol="0">
            <a:spAutoFit/>
          </a:bodyPr>
          <a:lstStyle/>
          <a:p>
            <a:r>
              <a:rPr lang="en-US" sz="2000" i="1" dirty="0">
                <a:solidFill>
                  <a:schemeClr val="bg1">
                    <a:lumMod val="50000"/>
                  </a:schemeClr>
                </a:solidFill>
              </a:rPr>
              <a:t>With many kinds of nodes and edges</a:t>
            </a:r>
          </a:p>
        </p:txBody>
      </p:sp>
      <p:sp>
        <p:nvSpPr>
          <p:cNvPr id="6" name="TextBox 5">
            <a:extLst>
              <a:ext uri="{FF2B5EF4-FFF2-40B4-BE49-F238E27FC236}">
                <a16:creationId xmlns:a16="http://schemas.microsoft.com/office/drawing/2014/main" id="{0D678508-E984-464C-A3F3-9ADA241712A5}"/>
              </a:ext>
            </a:extLst>
          </p:cNvPr>
          <p:cNvSpPr txBox="1"/>
          <p:nvPr/>
        </p:nvSpPr>
        <p:spPr>
          <a:xfrm>
            <a:off x="749508" y="2448126"/>
            <a:ext cx="3043003" cy="584775"/>
          </a:xfrm>
          <a:prstGeom prst="rect">
            <a:avLst/>
          </a:prstGeom>
          <a:noFill/>
        </p:spPr>
        <p:txBody>
          <a:bodyPr wrap="square" rtlCol="0">
            <a:spAutoFit/>
          </a:bodyPr>
          <a:lstStyle/>
          <a:p>
            <a:pPr algn="ctr"/>
            <a:r>
              <a:rPr lang="en-US" sz="3200" dirty="0"/>
              <a:t>Examples of </a:t>
            </a:r>
            <a:r>
              <a:rPr lang="en-US" sz="3200" dirty="0">
                <a:latin typeface="Apple Chancery" panose="03020702040506060504" pitchFamily="66" charset="-79"/>
                <a:cs typeface="Apple Chancery" panose="03020702040506060504" pitchFamily="66" charset="-79"/>
              </a:rPr>
              <a:t>S</a:t>
            </a:r>
            <a:endParaRPr lang="en-US" sz="3200" dirty="0">
              <a:latin typeface="+mj-lt"/>
            </a:endParaRPr>
          </a:p>
        </p:txBody>
      </p:sp>
      <p:graphicFrame>
        <p:nvGraphicFramePr>
          <p:cNvPr id="7" name="Table 5">
            <a:extLst>
              <a:ext uri="{FF2B5EF4-FFF2-40B4-BE49-F238E27FC236}">
                <a16:creationId xmlns:a16="http://schemas.microsoft.com/office/drawing/2014/main" id="{46F79F31-3E53-F048-8731-8202488ED2EC}"/>
              </a:ext>
            </a:extLst>
          </p:cNvPr>
          <p:cNvGraphicFramePr>
            <a:graphicFrameLocks noGrp="1"/>
          </p:cNvGraphicFramePr>
          <p:nvPr/>
        </p:nvGraphicFramePr>
        <p:xfrm>
          <a:off x="1156740" y="3122101"/>
          <a:ext cx="9878520" cy="2454241"/>
        </p:xfrm>
        <a:graphic>
          <a:graphicData uri="http://schemas.openxmlformats.org/drawingml/2006/table">
            <a:tbl>
              <a:tblPr firstRow="1" bandRow="1">
                <a:tableStyleId>{5C22544A-7EE6-4342-B048-85BDC9FD1C3A}</a:tableStyleId>
              </a:tblPr>
              <a:tblGrid>
                <a:gridCol w="2469630">
                  <a:extLst>
                    <a:ext uri="{9D8B030D-6E8A-4147-A177-3AD203B41FA5}">
                      <a16:colId xmlns:a16="http://schemas.microsoft.com/office/drawing/2014/main" val="21926891"/>
                    </a:ext>
                  </a:extLst>
                </a:gridCol>
                <a:gridCol w="2469630">
                  <a:extLst>
                    <a:ext uri="{9D8B030D-6E8A-4147-A177-3AD203B41FA5}">
                      <a16:colId xmlns:a16="http://schemas.microsoft.com/office/drawing/2014/main" val="1789285634"/>
                    </a:ext>
                  </a:extLst>
                </a:gridCol>
                <a:gridCol w="2469630">
                  <a:extLst>
                    <a:ext uri="{9D8B030D-6E8A-4147-A177-3AD203B41FA5}">
                      <a16:colId xmlns:a16="http://schemas.microsoft.com/office/drawing/2014/main" val="1142179333"/>
                    </a:ext>
                  </a:extLst>
                </a:gridCol>
                <a:gridCol w="2469630">
                  <a:extLst>
                    <a:ext uri="{9D8B030D-6E8A-4147-A177-3AD203B41FA5}">
                      <a16:colId xmlns:a16="http://schemas.microsoft.com/office/drawing/2014/main" val="4203542139"/>
                    </a:ext>
                  </a:extLst>
                </a:gridCol>
              </a:tblGrid>
              <a:tr h="550652">
                <a:tc>
                  <a:txBody>
                    <a:bodyPr/>
                    <a:lstStyle/>
                    <a:p>
                      <a:r>
                        <a:rPr lang="en-US" sz="2400" dirty="0"/>
                        <a:t>Software (S)</a:t>
                      </a:r>
                    </a:p>
                  </a:txBody>
                  <a:tcPr/>
                </a:tc>
                <a:tc>
                  <a:txBody>
                    <a:bodyPr/>
                    <a:lstStyle/>
                    <a:p>
                      <a:r>
                        <a:rPr lang="en-US" sz="2400" dirty="0"/>
                        <a:t>LOC</a:t>
                      </a:r>
                    </a:p>
                  </a:txBody>
                  <a:tcPr/>
                </a:tc>
                <a:tc>
                  <a:txBody>
                    <a:bodyPr/>
                    <a:lstStyle/>
                    <a:p>
                      <a:r>
                        <a:rPr lang="en-US" sz="2400" dirty="0"/>
                        <a:t>Nodes in </a:t>
                      </a:r>
                      <a:r>
                        <a:rPr lang="en-US" sz="2400" dirty="0">
                          <a:latin typeface="Apple Chancery" panose="03020702040506060504" pitchFamily="66" charset="-79"/>
                          <a:cs typeface="Apple Chancery" panose="03020702040506060504" pitchFamily="66" charset="-79"/>
                        </a:rPr>
                        <a:t>G(S)</a:t>
                      </a:r>
                    </a:p>
                  </a:txBody>
                  <a:tcPr/>
                </a:tc>
                <a:tc>
                  <a:txBody>
                    <a:bodyPr/>
                    <a:lstStyle/>
                    <a:p>
                      <a:r>
                        <a:rPr lang="en-US" sz="2400" dirty="0"/>
                        <a:t>Edges in </a:t>
                      </a:r>
                      <a:r>
                        <a:rPr lang="en-US" sz="2400" dirty="0">
                          <a:latin typeface="Apple Chancery" panose="03020702040506060504" pitchFamily="66" charset="-79"/>
                          <a:cs typeface="Apple Chancery" panose="03020702040506060504" pitchFamily="66" charset="-79"/>
                        </a:rPr>
                        <a:t>G(S)</a:t>
                      </a:r>
                    </a:p>
                  </a:txBody>
                  <a:tcPr/>
                </a:tc>
                <a:extLst>
                  <a:ext uri="{0D108BD9-81ED-4DB2-BD59-A6C34878D82A}">
                    <a16:rowId xmlns:a16="http://schemas.microsoft.com/office/drawing/2014/main" val="3014460550"/>
                  </a:ext>
                </a:extLst>
              </a:tr>
              <a:tr h="550652">
                <a:tc>
                  <a:txBody>
                    <a:bodyPr/>
                    <a:lstStyle/>
                    <a:p>
                      <a:r>
                        <a:rPr lang="en-US" sz="2400" dirty="0"/>
                        <a:t>XINU (C)</a:t>
                      </a:r>
                    </a:p>
                  </a:txBody>
                  <a:tcPr/>
                </a:tc>
                <a:tc>
                  <a:txBody>
                    <a:bodyPr/>
                    <a:lstStyle/>
                    <a:p>
                      <a:r>
                        <a:rPr lang="en-US" sz="2400" dirty="0"/>
                        <a:t>9602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28,778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85,729</a:t>
                      </a:r>
                    </a:p>
                  </a:txBody>
                  <a:tcPr/>
                </a:tc>
                <a:extLst>
                  <a:ext uri="{0D108BD9-81ED-4DB2-BD59-A6C34878D82A}">
                    <a16:rowId xmlns:a16="http://schemas.microsoft.com/office/drawing/2014/main" val="2956518474"/>
                  </a:ext>
                </a:extLst>
              </a:tr>
              <a:tr h="5506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Linux 5.12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24,745,223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26,209,786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77,262,695</a:t>
                      </a:r>
                    </a:p>
                  </a:txBody>
                  <a:tcPr/>
                </a:tc>
                <a:extLst>
                  <a:ext uri="{0D108BD9-81ED-4DB2-BD59-A6C34878D82A}">
                    <a16:rowId xmlns:a16="http://schemas.microsoft.com/office/drawing/2014/main" val="88956296"/>
                  </a:ext>
                </a:extLst>
              </a:tr>
              <a:tr h="802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Apache POI (Java)</a:t>
                      </a:r>
                    </a:p>
                  </a:txBody>
                  <a:tcPr/>
                </a:tc>
                <a:tc>
                  <a:txBody>
                    <a:bodyPr/>
                    <a:lstStyle/>
                    <a:p>
                      <a:r>
                        <a:rPr lang="en-US" sz="2400" dirty="0"/>
                        <a:t>1,155,621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1,382,194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a:solidFill>
                            <a:schemeClr val="dk1"/>
                          </a:solidFill>
                          <a:effectLst/>
                          <a:latin typeface="+mn-lt"/>
                          <a:ea typeface="+mn-ea"/>
                          <a:cs typeface="+mn-cs"/>
                          <a:sym typeface="Arial" charset="0"/>
                        </a:rPr>
                        <a:t>1,445,765</a:t>
                      </a:r>
                    </a:p>
                  </a:txBody>
                  <a:tcPr/>
                </a:tc>
                <a:extLst>
                  <a:ext uri="{0D108BD9-81ED-4DB2-BD59-A6C34878D82A}">
                    <a16:rowId xmlns:a16="http://schemas.microsoft.com/office/drawing/2014/main" val="715579168"/>
                  </a:ext>
                </a:extLst>
              </a:tr>
            </a:tbl>
          </a:graphicData>
        </a:graphic>
      </p:graphicFrame>
      <p:sp>
        <p:nvSpPr>
          <p:cNvPr id="4" name="TextBox 3">
            <a:extLst>
              <a:ext uri="{FF2B5EF4-FFF2-40B4-BE49-F238E27FC236}">
                <a16:creationId xmlns:a16="http://schemas.microsoft.com/office/drawing/2014/main" id="{78AFF630-90E9-A048-A464-1A03C9B11976}"/>
              </a:ext>
            </a:extLst>
          </p:cNvPr>
          <p:cNvSpPr txBox="1"/>
          <p:nvPr/>
        </p:nvSpPr>
        <p:spPr>
          <a:xfrm>
            <a:off x="520132" y="472060"/>
            <a:ext cx="1273215" cy="369332"/>
          </a:xfrm>
          <a:prstGeom prst="rect">
            <a:avLst/>
          </a:prstGeom>
          <a:noFill/>
        </p:spPr>
        <p:txBody>
          <a:bodyPr wrap="square" rtlCol="0">
            <a:spAutoFit/>
          </a:bodyPr>
          <a:lstStyle/>
          <a:p>
            <a:r>
              <a:rPr lang="en-US" dirty="0"/>
              <a:t>Concept 1</a:t>
            </a:r>
          </a:p>
        </p:txBody>
      </p:sp>
    </p:spTree>
    <p:extLst>
      <p:ext uri="{BB962C8B-B14F-4D97-AF65-F5344CB8AC3E}">
        <p14:creationId xmlns:p14="http://schemas.microsoft.com/office/powerpoint/2010/main" val="88891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76998</TotalTime>
  <Words>1770</Words>
  <Application>Microsoft Macintosh PowerPoint</Application>
  <PresentationFormat>Widescreen</PresentationFormat>
  <Paragraphs>701</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 Chancery</vt:lpstr>
      <vt:lpstr>Arial</vt:lpstr>
      <vt:lpstr>Calibri</vt:lpstr>
      <vt:lpstr>Calibri Light</vt:lpstr>
      <vt:lpstr>Courier New</vt:lpstr>
      <vt:lpstr>Merriweather Sans</vt:lpstr>
      <vt:lpstr>simple-light-2</vt:lpstr>
      <vt:lpstr>PowerPoint Presentation</vt:lpstr>
      <vt:lpstr>PowerPoint Presentation</vt:lpstr>
      <vt:lpstr>PowerPoint Presentation</vt:lpstr>
      <vt:lpstr>PowerPoint Presentation</vt:lpstr>
      <vt:lpstr>PowerPoint Presentation</vt:lpstr>
      <vt:lpstr>Unexpected consequences of Internet </vt:lpstr>
      <vt:lpstr>Safety of Software-Driven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Santhanam, Ganesh R [E CPE]</dc:creator>
  <cp:lastModifiedBy>Kothari, Suraj C [E CPE]</cp:lastModifiedBy>
  <cp:revision>3364</cp:revision>
  <cp:lastPrinted>2017-03-09T05:22:22Z</cp:lastPrinted>
  <dcterms:created xsi:type="dcterms:W3CDTF">2016-08-15T15:08:51Z</dcterms:created>
  <dcterms:modified xsi:type="dcterms:W3CDTF">2022-01-19T22:15:24Z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