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61" r:id="rId2"/>
    <p:sldId id="1832" r:id="rId3"/>
    <p:sldId id="1817" r:id="rId4"/>
    <p:sldId id="1834" r:id="rId5"/>
    <p:sldId id="1836" r:id="rId6"/>
    <p:sldId id="1827" r:id="rId7"/>
    <p:sldId id="1839" r:id="rId8"/>
    <p:sldId id="1840" r:id="rId9"/>
    <p:sldId id="1841" r:id="rId10"/>
    <p:sldId id="1828" r:id="rId11"/>
    <p:sldId id="1829" r:id="rId12"/>
    <p:sldId id="1798" r:id="rId13"/>
    <p:sldId id="1800" r:id="rId14"/>
    <p:sldId id="1778" r:id="rId15"/>
    <p:sldId id="1786" r:id="rId16"/>
    <p:sldId id="1801" r:id="rId17"/>
    <p:sldId id="1842" r:id="rId18"/>
    <p:sldId id="1843" r:id="rId19"/>
    <p:sldId id="1844" r:id="rId20"/>
    <p:sldId id="1845" r:id="rId21"/>
    <p:sldId id="180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thanam, Ganesh R [E CPE]" initials="SGR[C" lastIdx="4" clrIdx="0"/>
  <p:cmAuthor id="2" name="Suraj Kothari" initials="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FF00"/>
    <a:srgbClr val="41F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68" autoAdjust="0"/>
    <p:restoredTop sz="94866" autoAdjust="0"/>
  </p:normalViewPr>
  <p:slideViewPr>
    <p:cSldViewPr snapToGrid="0">
      <p:cViewPr varScale="1">
        <p:scale>
          <a:sx n="110" d="100"/>
          <a:sy n="110" d="100"/>
        </p:scale>
        <p:origin x="1000" y="176"/>
      </p:cViewPr>
      <p:guideLst>
        <p:guide orient="horz" pos="2160"/>
        <p:guide pos="3840"/>
      </p:guideLst>
    </p:cSldViewPr>
  </p:slideViewPr>
  <p:outlineViewPr>
    <p:cViewPr>
      <p:scale>
        <a:sx n="100" d="100"/>
        <a:sy n="100" d="100"/>
      </p:scale>
      <p:origin x="0" y="-942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9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40F43-561E-4C4C-8F09-FE70B5DACE57}" type="datetimeFigureOut">
              <a:rPr lang="en-US" smtClean="0"/>
              <a:t>1/21/22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D781F-70AF-8A4C-8A8B-3CA2E5E63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918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C51E2-AC65-4FBA-968F-FA7F4B5D37A7}" type="datetimeFigureOut">
              <a:rPr lang="en-US" smtClean="0"/>
              <a:t>1/21/22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912E5-47C8-412D-B860-C77C24406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919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28411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912E5-47C8-412D-B860-C77C24406D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75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912E5-47C8-412D-B860-C77C24406D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85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912E5-47C8-412D-B860-C77C24406D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38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912E5-47C8-412D-B860-C77C24406D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29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912E5-47C8-412D-B860-C77C24406D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0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912E5-47C8-412D-B860-C77C24406D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56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912E5-47C8-412D-B860-C77C24406D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25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912E5-47C8-412D-B860-C77C24406D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99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912E5-47C8-412D-B860-C77C24406D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0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B3B20-CC52-4CD8-891A-1FEA1205BD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2" indent="0" algn="ctr">
              <a:buNone/>
              <a:defRPr sz="2000"/>
            </a:lvl2pPr>
            <a:lvl3pPr marL="914364" indent="0" algn="ctr">
              <a:buNone/>
              <a:defRPr sz="1800"/>
            </a:lvl3pPr>
            <a:lvl4pPr marL="1371545" indent="0" algn="ctr">
              <a:buNone/>
              <a:defRPr sz="1600"/>
            </a:lvl4pPr>
            <a:lvl5pPr marL="1828727" indent="0" algn="ctr">
              <a:buNone/>
              <a:defRPr sz="1600"/>
            </a:lvl5pPr>
            <a:lvl6pPr marL="2285909" indent="0" algn="ctr">
              <a:buNone/>
              <a:defRPr sz="1600"/>
            </a:lvl6pPr>
            <a:lvl7pPr marL="2743091" indent="0" algn="ctr">
              <a:buNone/>
              <a:defRPr sz="1600"/>
            </a:lvl7pPr>
            <a:lvl8pPr marL="3200272" indent="0" algn="ctr">
              <a:buNone/>
              <a:defRPr sz="1600"/>
            </a:lvl8pPr>
            <a:lvl9pPr marL="365745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43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C3E90-7919-FF45-A924-BFDB9060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E9489-CCB2-6E4E-961B-0136C10D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E0117-B6CD-9D46-9179-F26586123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6890-E15B-F340-9E2B-6ACE47389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5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3338"/>
            <a:ext cx="12192000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" name="Rectangle 3"/>
          <p:cNvSpPr>
            <a:spLocks/>
          </p:cNvSpPr>
          <p:nvPr userDrawn="1"/>
        </p:nvSpPr>
        <p:spPr bwMode="auto">
          <a:xfrm>
            <a:off x="9743135" y="6438900"/>
            <a:ext cx="23114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4290" tIns="34290" rIns="34290" bIns="34290"/>
          <a:lstStyle/>
          <a:p>
            <a:pPr algn="r"/>
            <a:r>
              <a:rPr lang="en-US" sz="1320" b="1" dirty="0">
                <a:solidFill>
                  <a:srgbClr val="F2BF49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learn</a:t>
            </a:r>
            <a:r>
              <a:rPr lang="en-US" sz="1320" dirty="0">
                <a:solidFill>
                  <a:srgbClr val="FFFFFF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 invent impact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95" y="6435725"/>
            <a:ext cx="3536951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91424" y="6431056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680" b="1">
                <a:solidFill>
                  <a:schemeClr val="bg1"/>
                </a:solidFill>
              </a:defRPr>
            </a:lvl1pPr>
          </a:lstStyle>
          <a:p>
            <a:fld id="{030B3B20-CC52-4CD8-891A-1FEA1205BD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www.linkedin.com/in/surajkothari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olumbia.edu/~suman/secure_sw_devel/p1-allen.pd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Shape 2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169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718" y="480057"/>
            <a:ext cx="4489135" cy="537208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/>
          <p:nvPr/>
        </p:nvSpPr>
        <p:spPr>
          <a:xfrm>
            <a:off x="431981" y="1291589"/>
            <a:ext cx="2773999" cy="239999"/>
          </a:xfrm>
          <a:prstGeom prst="rect">
            <a:avLst/>
          </a:prstGeom>
          <a:noFill/>
          <a:ln>
            <a:noFill/>
          </a:ln>
        </p:spPr>
        <p:txBody>
          <a:bodyPr lIns="41899" tIns="41899" rIns="41899" bIns="41899" anchor="t" anchorCtr="0">
            <a:noAutofit/>
          </a:bodyPr>
          <a:lstStyle/>
          <a:p>
            <a:pPr>
              <a:buClr>
                <a:srgbClr val="F2BF49"/>
              </a:buClr>
              <a:buSzPct val="25000"/>
            </a:pPr>
            <a:r>
              <a:rPr lang="en-US" sz="1300" b="1">
                <a:solidFill>
                  <a:srgbClr val="F2BF49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learn</a:t>
            </a:r>
            <a:r>
              <a:rPr lang="en-US" sz="1300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invent impact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523029" y="5494823"/>
            <a:ext cx="11121980" cy="807528"/>
          </a:xfrm>
          <a:prstGeom prst="rect">
            <a:avLst/>
          </a:prstGeom>
          <a:noFill/>
          <a:ln>
            <a:noFill/>
          </a:ln>
        </p:spPr>
        <p:txBody>
          <a:bodyPr lIns="41899" tIns="41899" rIns="41899" bIns="41899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-US" sz="1600" b="1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Acknowledgement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: </a:t>
            </a:r>
            <a:r>
              <a:rPr lang="en-US" sz="1600" b="1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Team members at Iowa State University and EnSoft, DARPA contracts FA8750- 12-2-0126 &amp; FA8750-15-2-0080</a:t>
            </a:r>
            <a:endParaRPr lang="en-US" sz="1600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516795" y="3642955"/>
            <a:ext cx="11499799" cy="2009700"/>
          </a:xfrm>
          <a:prstGeom prst="rect">
            <a:avLst/>
          </a:prstGeom>
          <a:noFill/>
          <a:ln>
            <a:noFill/>
          </a:ln>
        </p:spPr>
        <p:txBody>
          <a:bodyPr lIns="41899" tIns="41899" rIns="41899" bIns="41899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endParaRPr lang="en-US" sz="2400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ct val="25000"/>
            </a:pPr>
            <a:r>
              <a:rPr lang="en-US" sz="24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Suresh (Suraj) C. Kothari</a:t>
            </a:r>
          </a:p>
          <a:p>
            <a:pPr>
              <a:buClr>
                <a:srgbClr val="000000"/>
              </a:buClr>
              <a:buSzPct val="25000"/>
            </a:pPr>
            <a:r>
              <a:rPr lang="en-US" sz="24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Professor, Department of Electrical and Computer Engineering </a:t>
            </a:r>
          </a:p>
          <a:p>
            <a:pPr>
              <a:buClr>
                <a:srgbClr val="000000"/>
              </a:buClr>
              <a:buSzPct val="25000"/>
            </a:pPr>
            <a:r>
              <a:rPr lang="en-US" sz="24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President &amp; Founder EnSoft Corp. </a:t>
            </a:r>
          </a:p>
          <a:p>
            <a:pPr>
              <a:buClr>
                <a:srgbClr val="000000"/>
              </a:buClr>
              <a:buSzPct val="25000"/>
            </a:pPr>
            <a:r>
              <a:rPr lang="en-US" sz="24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  <a:hlinkClick r:id="rId5"/>
              </a:rPr>
              <a:t>https://www.linkedin.com/in/surajkothari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</a:p>
          <a:p>
            <a:pPr>
              <a:buClr>
                <a:srgbClr val="000000"/>
              </a:buClr>
              <a:buSzPct val="25000"/>
            </a:pPr>
            <a:endParaRPr lang="en-US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199"/>
          <p:cNvSpPr txBox="1"/>
          <p:nvPr/>
        </p:nvSpPr>
        <p:spPr>
          <a:xfrm>
            <a:off x="370273" y="1826893"/>
            <a:ext cx="11561154" cy="1481324"/>
          </a:xfrm>
          <a:prstGeom prst="rect">
            <a:avLst/>
          </a:prstGeom>
          <a:noFill/>
          <a:ln>
            <a:noFill/>
          </a:ln>
        </p:spPr>
        <p:txBody>
          <a:bodyPr lIns="41899" tIns="41899" rIns="41899" bIns="41899" anchor="b" anchorCtr="0">
            <a:noAutofit/>
          </a:bodyPr>
          <a:lstStyle/>
          <a:p>
            <a:pPr algn="ctr">
              <a:buClr>
                <a:srgbClr val="CE1126"/>
              </a:buClr>
              <a:buSzPct val="25000"/>
            </a:pPr>
            <a:r>
              <a:rPr lang="en-US" sz="3600" dirty="0">
                <a:ea typeface="Arial"/>
                <a:cs typeface="Arial"/>
                <a:sym typeface="Arial"/>
              </a:rPr>
              <a:t>Why this course? </a:t>
            </a:r>
          </a:p>
        </p:txBody>
      </p:sp>
      <p:pic>
        <p:nvPicPr>
          <p:cNvPr id="8" name="Shape 104">
            <a:extLst>
              <a:ext uri="{FF2B5EF4-FFF2-40B4-BE49-F238E27FC236}">
                <a16:creationId xmlns:a16="http://schemas.microsoft.com/office/drawing/2014/main" id="{032AEFD2-5FF3-FA49-8646-F4BD6E460EB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7501" t="9896" r="8474" b="8065"/>
          <a:stretch/>
        </p:blipFill>
        <p:spPr>
          <a:xfrm>
            <a:off x="10197126" y="76013"/>
            <a:ext cx="1819469" cy="14555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02492865"/>
      </p:ext>
    </p:extLst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CA54DA-5F3F-3343-97BB-542E1BC8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6890-E15B-F340-9E2B-6ACE47389C81}" type="slidenum">
              <a:rPr lang="en-US" smtClean="0"/>
              <a:t>10</a:t>
            </a:fld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D852309-C48D-0B4D-BD57-0E238F71297D}"/>
              </a:ext>
            </a:extLst>
          </p:cNvPr>
          <p:cNvSpPr txBox="1"/>
          <p:nvPr/>
        </p:nvSpPr>
        <p:spPr>
          <a:xfrm>
            <a:off x="460448" y="1330202"/>
            <a:ext cx="5199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 = 4, A = {a1, a2, a3, a4, a5, a6}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DBB6EB3-EABC-EB4D-ADAC-276C2809B0FD}"/>
              </a:ext>
            </a:extLst>
          </p:cNvPr>
          <p:cNvSpPr/>
          <p:nvPr/>
        </p:nvSpPr>
        <p:spPr>
          <a:xfrm>
            <a:off x="460448" y="1831049"/>
            <a:ext cx="39744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f</a:t>
            </a:r>
            <a:r>
              <a:rPr lang="en-US" sz="2800" baseline="-25000" dirty="0"/>
              <a:t>E</a:t>
            </a:r>
            <a:r>
              <a:rPr lang="en-US" sz="2800" dirty="0"/>
              <a:t>: Execution of software 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FC63ECD7-981B-6143-B9D1-492BF1AEF5B4}"/>
              </a:ext>
            </a:extLst>
          </p:cNvPr>
          <p:cNvGraphicFramePr>
            <a:graphicFrameLocks noGrp="1"/>
          </p:cNvGraphicFramePr>
          <p:nvPr/>
        </p:nvGraphicFramePr>
        <p:xfrm>
          <a:off x="832618" y="2611368"/>
          <a:ext cx="2219502" cy="304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7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584">
                  <a:extLst>
                    <a:ext uri="{9D8B030D-6E8A-4147-A177-3AD203B41FA5}">
                      <a16:colId xmlns:a16="http://schemas.microsoft.com/office/drawing/2014/main" val="62006458"/>
                    </a:ext>
                  </a:extLst>
                </a:gridCol>
                <a:gridCol w="305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3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V</a:t>
                      </a:r>
                      <a:r>
                        <a:rPr lang="en-US" sz="1800" baseline="30000" dirty="0">
                          <a:latin typeface="+mj-lt"/>
                        </a:rPr>
                        <a:t>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S</a:t>
                      </a:r>
                      <a:r>
                        <a:rPr lang="en-US" sz="1800" baseline="30000" dirty="0">
                          <a:latin typeface="+mj-lt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a1 a3 a5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286950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  <a:sym typeface="Arial" charset="0"/>
                        </a:rPr>
                        <a:t>a1 a3 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689725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  <a:sym typeface="Arial" charset="0"/>
                        </a:rPr>
                        <a:t>a1 a4 a5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  <a:sym typeface="Arial" charset="0"/>
                        </a:rPr>
                        <a:t>a1 a4 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894806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a1 a3 a5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298705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  <a:sym typeface="Arial" charset="0"/>
                        </a:rPr>
                        <a:t>a1 a3 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311684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  <a:sym typeface="Arial" charset="0"/>
                        </a:rPr>
                        <a:t>a1 a4 a5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  <a:sym typeface="Arial" charset="0"/>
                        </a:rPr>
                        <a:t>a1 a4 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719475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201789C5-74E6-BD49-BA16-D0870EA2732C}"/>
              </a:ext>
            </a:extLst>
          </p:cNvPr>
          <p:cNvGraphicFramePr>
            <a:graphicFrameLocks noGrp="1"/>
          </p:cNvGraphicFramePr>
          <p:nvPr/>
        </p:nvGraphicFramePr>
        <p:xfrm>
          <a:off x="4010172" y="2611368"/>
          <a:ext cx="2219502" cy="304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7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584">
                  <a:extLst>
                    <a:ext uri="{9D8B030D-6E8A-4147-A177-3AD203B41FA5}">
                      <a16:colId xmlns:a16="http://schemas.microsoft.com/office/drawing/2014/main" val="62006458"/>
                    </a:ext>
                  </a:extLst>
                </a:gridCol>
                <a:gridCol w="305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3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V</a:t>
                      </a:r>
                      <a:r>
                        <a:rPr lang="en-US" sz="1800" baseline="30000" dirty="0">
                          <a:latin typeface="+mj-lt"/>
                        </a:rPr>
                        <a:t>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S</a:t>
                      </a:r>
                      <a:r>
                        <a:rPr lang="en-US" sz="1800" baseline="30000" dirty="0">
                          <a:latin typeface="+mj-lt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a2 a3 a5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286950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  <a:sym typeface="Arial" charset="0"/>
                        </a:rPr>
                        <a:t>a2 a3 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689725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  <a:sym typeface="Arial" charset="0"/>
                        </a:rPr>
                        <a:t>a2 a4 a5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  <a:sym typeface="Arial" charset="0"/>
                        </a:rPr>
                        <a:t>a2 a4 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894806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  <a:sym typeface="Arial" charset="0"/>
                        </a:rPr>
                        <a:t>a4 a5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298705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  <a:sym typeface="Arial" charset="0"/>
                        </a:rPr>
                        <a:t>a4 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311684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  <a:sym typeface="Arial" charset="0"/>
                        </a:rPr>
                        <a:t>a4 a5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  <a:sym typeface="Arial" charset="0"/>
                        </a:rPr>
                        <a:t>a4 a6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719475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EBACD5A2-4B57-2340-901E-709241FA2CB3}"/>
              </a:ext>
            </a:extLst>
          </p:cNvPr>
          <p:cNvGraphicFramePr>
            <a:graphicFrameLocks noGrp="1"/>
          </p:cNvGraphicFramePr>
          <p:nvPr/>
        </p:nvGraphicFramePr>
        <p:xfrm>
          <a:off x="275845" y="2611368"/>
          <a:ext cx="473080" cy="304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3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286950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689725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894806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298705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311684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719475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D49662E1-8CEE-1944-ADE0-61C517D24F82}"/>
              </a:ext>
            </a:extLst>
          </p:cNvPr>
          <p:cNvGraphicFramePr>
            <a:graphicFrameLocks noGrp="1"/>
          </p:cNvGraphicFramePr>
          <p:nvPr/>
        </p:nvGraphicFramePr>
        <p:xfrm>
          <a:off x="3444264" y="2611368"/>
          <a:ext cx="473080" cy="304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3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286950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689725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894806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298705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311684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719475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AFC26986-2289-AB41-96E2-7C2317470B7D}"/>
              </a:ext>
            </a:extLst>
          </p:cNvPr>
          <p:cNvSpPr txBox="1"/>
          <p:nvPr/>
        </p:nvSpPr>
        <p:spPr>
          <a:xfrm>
            <a:off x="679785" y="269221"/>
            <a:ext cx="8603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sz="4000" dirty="0">
                <a:latin typeface="+mj-lt"/>
                <a:cs typeface="Apple Chancery" panose="03020702040506060504" pitchFamily="66" charset="-79"/>
              </a:rPr>
              <a:t>Isomorphic Compact representation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963CE4-B8FF-0547-931D-0B145DA17789}"/>
              </a:ext>
            </a:extLst>
          </p:cNvPr>
          <p:cNvSpPr/>
          <p:nvPr/>
        </p:nvSpPr>
        <p:spPr>
          <a:xfrm>
            <a:off x="736514" y="2285664"/>
            <a:ext cx="1305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C1 C2 C3 C4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FD0186-8001-CB49-8DDC-7B428A03073B}"/>
              </a:ext>
            </a:extLst>
          </p:cNvPr>
          <p:cNvSpPr/>
          <p:nvPr/>
        </p:nvSpPr>
        <p:spPr>
          <a:xfrm>
            <a:off x="3917344" y="2272429"/>
            <a:ext cx="1305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C1 C2 C3 C4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07BFD256-1D5F-F849-B61B-591E2C8EB9ED}"/>
              </a:ext>
            </a:extLst>
          </p:cNvPr>
          <p:cNvSpPr/>
          <p:nvPr/>
        </p:nvSpPr>
        <p:spPr>
          <a:xfrm>
            <a:off x="8433743" y="4354265"/>
            <a:ext cx="546543" cy="23344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FE991B0-CEA3-3841-80A5-446C089AAC1E}"/>
              </a:ext>
            </a:extLst>
          </p:cNvPr>
          <p:cNvSpPr txBox="1"/>
          <p:nvPr/>
        </p:nvSpPr>
        <p:spPr>
          <a:xfrm>
            <a:off x="8123839" y="4670452"/>
            <a:ext cx="1273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isomorphic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3C52659-9AE9-544F-BA0A-204994E9537C}"/>
              </a:ext>
            </a:extLst>
          </p:cNvPr>
          <p:cNvGrpSpPr/>
          <p:nvPr/>
        </p:nvGrpSpPr>
        <p:grpSpPr>
          <a:xfrm>
            <a:off x="9101087" y="1508460"/>
            <a:ext cx="2919935" cy="4221602"/>
            <a:chOff x="6664521" y="1492296"/>
            <a:chExt cx="2919935" cy="4221602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99F82703-3202-C047-87C7-48EF7E0F7AA0}"/>
                </a:ext>
              </a:extLst>
            </p:cNvPr>
            <p:cNvGrpSpPr/>
            <p:nvPr/>
          </p:nvGrpSpPr>
          <p:grpSpPr>
            <a:xfrm>
              <a:off x="6664521" y="1492296"/>
              <a:ext cx="2470883" cy="4221602"/>
              <a:chOff x="8094512" y="1548737"/>
              <a:chExt cx="2470883" cy="4221602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CDF13BCF-005A-A441-AB50-38DD3CF41C0E}"/>
                  </a:ext>
                </a:extLst>
              </p:cNvPr>
              <p:cNvGrpSpPr/>
              <p:nvPr/>
            </p:nvGrpSpPr>
            <p:grpSpPr>
              <a:xfrm>
                <a:off x="8094512" y="1548737"/>
                <a:ext cx="1619915" cy="4221602"/>
                <a:chOff x="8117276" y="2092659"/>
                <a:chExt cx="1619915" cy="4221602"/>
              </a:xfrm>
            </p:grpSpPr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374E22BC-E4B2-2247-9B9A-3F498418C9BF}"/>
                    </a:ext>
                  </a:extLst>
                </p:cNvPr>
                <p:cNvSpPr txBox="1"/>
                <p:nvPr/>
              </p:nvSpPr>
              <p:spPr>
                <a:xfrm>
                  <a:off x="9153084" y="2092659"/>
                  <a:ext cx="46284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C1</a:t>
                  </a:r>
                </a:p>
              </p:txBody>
            </p:sp>
            <p:cxnSp>
              <p:nvCxnSpPr>
                <p:cNvPr id="148" name="Straight Arrow Connector 147">
                  <a:extLst>
                    <a:ext uri="{FF2B5EF4-FFF2-40B4-BE49-F238E27FC236}">
                      <a16:creationId xmlns:a16="http://schemas.microsoft.com/office/drawing/2014/main" id="{821262B6-BE92-8142-AF51-7527B29EC9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36833" y="2443919"/>
                  <a:ext cx="198699" cy="67767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09A42165-4BBD-574A-957B-FAF4E368F77D}"/>
                    </a:ext>
                  </a:extLst>
                </p:cNvPr>
                <p:cNvSpPr txBox="1"/>
                <p:nvPr/>
              </p:nvSpPr>
              <p:spPr>
                <a:xfrm>
                  <a:off x="8882964" y="3121593"/>
                  <a:ext cx="46284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a1</a:t>
                  </a:r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F989AD50-1586-894C-A20F-0DE399B8601E}"/>
                    </a:ext>
                  </a:extLst>
                </p:cNvPr>
                <p:cNvSpPr txBox="1"/>
                <p:nvPr/>
              </p:nvSpPr>
              <p:spPr>
                <a:xfrm>
                  <a:off x="8887441" y="2523996"/>
                  <a:ext cx="2657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74E8165E-CA0E-5D41-95C2-14B03A44B5D7}"/>
                    </a:ext>
                  </a:extLst>
                </p:cNvPr>
                <p:cNvSpPr txBox="1"/>
                <p:nvPr/>
              </p:nvSpPr>
              <p:spPr>
                <a:xfrm>
                  <a:off x="9274345" y="4540722"/>
                  <a:ext cx="46284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a4</a:t>
                  </a:r>
                </a:p>
              </p:txBody>
            </p:sp>
            <p:cxnSp>
              <p:nvCxnSpPr>
                <p:cNvPr id="152" name="Straight Arrow Connector 151">
                  <a:extLst>
                    <a:ext uri="{FF2B5EF4-FFF2-40B4-BE49-F238E27FC236}">
                      <a16:creationId xmlns:a16="http://schemas.microsoft.com/office/drawing/2014/main" id="{0A1F3C18-31EF-F94E-98CB-4EFDFBC9B6C8}"/>
                    </a:ext>
                  </a:extLst>
                </p:cNvPr>
                <p:cNvCxnSpPr>
                  <a:cxnSpLocks/>
                  <a:endCxn id="154" idx="0"/>
                </p:cNvCxnSpPr>
                <p:nvPr/>
              </p:nvCxnSpPr>
              <p:spPr>
                <a:xfrm flipH="1">
                  <a:off x="8348699" y="4163834"/>
                  <a:ext cx="504546" cy="37449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041B16A5-5E63-8B4C-AFF6-362052361B64}"/>
                    </a:ext>
                  </a:extLst>
                </p:cNvPr>
                <p:cNvSpPr txBox="1"/>
                <p:nvPr/>
              </p:nvSpPr>
              <p:spPr>
                <a:xfrm>
                  <a:off x="8160270" y="4095840"/>
                  <a:ext cx="2657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19F259E6-77CB-DD45-B84D-0508BBACC137}"/>
                    </a:ext>
                  </a:extLst>
                </p:cNvPr>
                <p:cNvSpPr txBox="1"/>
                <p:nvPr/>
              </p:nvSpPr>
              <p:spPr>
                <a:xfrm>
                  <a:off x="8117276" y="4538326"/>
                  <a:ext cx="46284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a3</a:t>
                  </a:r>
                </a:p>
              </p:txBody>
            </p: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905F8B63-3B27-C94A-9446-43A5B0DAA3DB}"/>
                    </a:ext>
                  </a:extLst>
                </p:cNvPr>
                <p:cNvSpPr txBox="1"/>
                <p:nvPr/>
              </p:nvSpPr>
              <p:spPr>
                <a:xfrm>
                  <a:off x="8621821" y="3788931"/>
                  <a:ext cx="46284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C3</a:t>
                  </a:r>
                </a:p>
              </p:txBody>
            </p:sp>
            <p:cxnSp>
              <p:nvCxnSpPr>
                <p:cNvPr id="156" name="Straight Arrow Connector 155">
                  <a:extLst>
                    <a:ext uri="{FF2B5EF4-FFF2-40B4-BE49-F238E27FC236}">
                      <a16:creationId xmlns:a16="http://schemas.microsoft.com/office/drawing/2014/main" id="{C0F20854-D3BA-A94D-8CF2-AD63B9926B45}"/>
                    </a:ext>
                  </a:extLst>
                </p:cNvPr>
                <p:cNvCxnSpPr>
                  <a:cxnSpLocks/>
                  <a:stCxn id="149" idx="2"/>
                </p:cNvCxnSpPr>
                <p:nvPr/>
              </p:nvCxnSpPr>
              <p:spPr>
                <a:xfrm flipH="1">
                  <a:off x="8842213" y="3490925"/>
                  <a:ext cx="272174" cy="32682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Arrow Connector 156">
                  <a:extLst>
                    <a:ext uri="{FF2B5EF4-FFF2-40B4-BE49-F238E27FC236}">
                      <a16:creationId xmlns:a16="http://schemas.microsoft.com/office/drawing/2014/main" id="{FD58C7DA-974C-CD40-9E09-B393243ABDB0}"/>
                    </a:ext>
                  </a:extLst>
                </p:cNvPr>
                <p:cNvCxnSpPr>
                  <a:cxnSpLocks/>
                  <a:endCxn id="151" idx="0"/>
                </p:cNvCxnSpPr>
                <p:nvPr/>
              </p:nvCxnSpPr>
              <p:spPr>
                <a:xfrm>
                  <a:off x="8950224" y="4183849"/>
                  <a:ext cx="555544" cy="35687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Arrow Connector 157">
                  <a:extLst>
                    <a:ext uri="{FF2B5EF4-FFF2-40B4-BE49-F238E27FC236}">
                      <a16:creationId xmlns:a16="http://schemas.microsoft.com/office/drawing/2014/main" id="{875C6DB2-8303-924D-9880-7A3428F576DF}"/>
                    </a:ext>
                  </a:extLst>
                </p:cNvPr>
                <p:cNvCxnSpPr>
                  <a:cxnSpLocks/>
                  <a:stCxn id="151" idx="2"/>
                  <a:endCxn id="161" idx="0"/>
                </p:cNvCxnSpPr>
                <p:nvPr/>
              </p:nvCxnSpPr>
              <p:spPr>
                <a:xfrm flipH="1">
                  <a:off x="8954175" y="4910054"/>
                  <a:ext cx="551593" cy="29027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A68C789D-FEDA-8248-BB2F-D14B7287FDC2}"/>
                    </a:ext>
                  </a:extLst>
                </p:cNvPr>
                <p:cNvGrpSpPr/>
                <p:nvPr/>
              </p:nvGrpSpPr>
              <p:grpSpPr>
                <a:xfrm>
                  <a:off x="8566679" y="5200324"/>
                  <a:ext cx="1170512" cy="1113937"/>
                  <a:chOff x="9228434" y="4408457"/>
                  <a:chExt cx="1170512" cy="1113937"/>
                </a:xfrm>
              </p:grpSpPr>
              <p:sp>
                <p:nvSpPr>
                  <p:cNvPr id="161" name="TextBox 160">
                    <a:extLst>
                      <a:ext uri="{FF2B5EF4-FFF2-40B4-BE49-F238E27FC236}">
                        <a16:creationId xmlns:a16="http://schemas.microsoft.com/office/drawing/2014/main" id="{A37A5FA5-4E9E-8C4E-94A4-44A2F7A5EE7B}"/>
                      </a:ext>
                    </a:extLst>
                  </p:cNvPr>
                  <p:cNvSpPr txBox="1"/>
                  <p:nvPr/>
                </p:nvSpPr>
                <p:spPr>
                  <a:xfrm>
                    <a:off x="9384507" y="4408457"/>
                    <a:ext cx="46284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C4</a:t>
                    </a:r>
                  </a:p>
                </p:txBody>
              </p:sp>
              <p:cxnSp>
                <p:nvCxnSpPr>
                  <p:cNvPr id="162" name="Straight Arrow Connector 161">
                    <a:extLst>
                      <a:ext uri="{FF2B5EF4-FFF2-40B4-BE49-F238E27FC236}">
                        <a16:creationId xmlns:a16="http://schemas.microsoft.com/office/drawing/2014/main" id="{8102C88F-0BB0-3A4B-81A4-9283F17778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492290" y="4795196"/>
                    <a:ext cx="69629" cy="35786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3" name="TextBox 162">
                    <a:extLst>
                      <a:ext uri="{FF2B5EF4-FFF2-40B4-BE49-F238E27FC236}">
                        <a16:creationId xmlns:a16="http://schemas.microsoft.com/office/drawing/2014/main" id="{DE35AAD1-B1CF-994D-AF7C-923ED7ED72E9}"/>
                      </a:ext>
                    </a:extLst>
                  </p:cNvPr>
                  <p:cNvSpPr txBox="1"/>
                  <p:nvPr/>
                </p:nvSpPr>
                <p:spPr>
                  <a:xfrm>
                    <a:off x="9253413" y="4789625"/>
                    <a:ext cx="26571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50AEE760-3A58-A14A-8DFB-382A5E648C0B}"/>
                      </a:ext>
                    </a:extLst>
                  </p:cNvPr>
                  <p:cNvSpPr txBox="1"/>
                  <p:nvPr/>
                </p:nvSpPr>
                <p:spPr>
                  <a:xfrm>
                    <a:off x="9228434" y="5153062"/>
                    <a:ext cx="46284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a5</a:t>
                    </a:r>
                  </a:p>
                </p:txBody>
              </p:sp>
              <p:cxnSp>
                <p:nvCxnSpPr>
                  <p:cNvPr id="165" name="Straight Arrow Connector 164">
                    <a:extLst>
                      <a:ext uri="{FF2B5EF4-FFF2-40B4-BE49-F238E27FC236}">
                        <a16:creationId xmlns:a16="http://schemas.microsoft.com/office/drawing/2014/main" id="{7436D947-31A4-0941-B986-1DD2992B435B}"/>
                      </a:ext>
                    </a:extLst>
                  </p:cNvPr>
                  <p:cNvCxnSpPr>
                    <a:cxnSpLocks/>
                    <a:endCxn id="166" idx="0"/>
                  </p:cNvCxnSpPr>
                  <p:nvPr/>
                </p:nvCxnSpPr>
                <p:spPr>
                  <a:xfrm>
                    <a:off x="9720520" y="4799252"/>
                    <a:ext cx="447003" cy="35381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6" name="TextBox 165">
                    <a:extLst>
                      <a:ext uri="{FF2B5EF4-FFF2-40B4-BE49-F238E27FC236}">
                        <a16:creationId xmlns:a16="http://schemas.microsoft.com/office/drawing/2014/main" id="{31F20A4A-A43B-CF4C-89A2-C4D0E3BA4ADB}"/>
                      </a:ext>
                    </a:extLst>
                  </p:cNvPr>
                  <p:cNvSpPr txBox="1"/>
                  <p:nvPr/>
                </p:nvSpPr>
                <p:spPr>
                  <a:xfrm>
                    <a:off x="9936100" y="5153062"/>
                    <a:ext cx="46284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a6</a:t>
                    </a:r>
                  </a:p>
                </p:txBody>
              </p:sp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A02E4F54-2273-EC42-8E2B-6CFC8E243F12}"/>
                      </a:ext>
                    </a:extLst>
                  </p:cNvPr>
                  <p:cNvSpPr txBox="1"/>
                  <p:nvPr/>
                </p:nvSpPr>
                <p:spPr>
                  <a:xfrm>
                    <a:off x="9948779" y="4720257"/>
                    <a:ext cx="26571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0</a:t>
                    </a:r>
                  </a:p>
                </p:txBody>
              </p:sp>
            </p:grpSp>
            <p:cxnSp>
              <p:nvCxnSpPr>
                <p:cNvPr id="160" name="Straight Arrow Connector 159">
                  <a:extLst>
                    <a:ext uri="{FF2B5EF4-FFF2-40B4-BE49-F238E27FC236}">
                      <a16:creationId xmlns:a16="http://schemas.microsoft.com/office/drawing/2014/main" id="{9E74A8A0-BE43-D441-8A4D-474780DBED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97700" y="4904399"/>
                  <a:ext cx="544513" cy="2483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31FDC5BD-8752-4142-9E13-767ABCF3CCED}"/>
                  </a:ext>
                </a:extLst>
              </p:cNvPr>
              <p:cNvSpPr txBox="1"/>
              <p:nvPr/>
            </p:nvSpPr>
            <p:spPr>
              <a:xfrm>
                <a:off x="8908053" y="3693336"/>
                <a:ext cx="2657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AB89559A-65EE-6D49-86C2-3828343541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5329" y="1933042"/>
                <a:ext cx="600060" cy="507119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CD9B6447-7754-894D-80F0-F650EF9C7A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95389" y="2812332"/>
                <a:ext cx="1" cy="408489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A95D23A-E5A2-8043-9C3B-3EF7EE6AF705}"/>
                  </a:ext>
                </a:extLst>
              </p:cNvPr>
              <p:cNvSpPr txBox="1"/>
              <p:nvPr/>
            </p:nvSpPr>
            <p:spPr>
              <a:xfrm>
                <a:off x="9768436" y="1872320"/>
                <a:ext cx="2657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AE16585-5FD0-CC4D-AA93-0208DF50EDD4}"/>
                  </a:ext>
                </a:extLst>
              </p:cNvPr>
              <p:cNvSpPr txBox="1"/>
              <p:nvPr/>
            </p:nvSpPr>
            <p:spPr>
              <a:xfrm>
                <a:off x="9898168" y="2440161"/>
                <a:ext cx="462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C2</a:t>
                </a: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BC8150C-328F-5E4F-9BC6-260023A7D9B4}"/>
                  </a:ext>
                </a:extLst>
              </p:cNvPr>
              <p:cNvSpPr txBox="1"/>
              <p:nvPr/>
            </p:nvSpPr>
            <p:spPr>
              <a:xfrm>
                <a:off x="9904151" y="3174533"/>
                <a:ext cx="462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a2</a:t>
                </a:r>
              </a:p>
            </p:txBody>
          </p: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115BD07E-980E-954F-8904-EA93EBD37156}"/>
                  </a:ext>
                </a:extLst>
              </p:cNvPr>
              <p:cNvCxnSpPr>
                <a:cxnSpLocks/>
                <a:endCxn id="155" idx="3"/>
              </p:cNvCxnSpPr>
              <p:nvPr/>
            </p:nvCxnSpPr>
            <p:spPr>
              <a:xfrm flipH="1">
                <a:off x="9061903" y="3332739"/>
                <a:ext cx="836268" cy="96936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14A5E538-A584-F74C-86E9-A9D5C2685DD3}"/>
                  </a:ext>
                </a:extLst>
              </p:cNvPr>
              <p:cNvSpPr txBox="1"/>
              <p:nvPr/>
            </p:nvSpPr>
            <p:spPr>
              <a:xfrm>
                <a:off x="10117735" y="2823336"/>
                <a:ext cx="4476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9140D9DE-D9C1-BE41-9302-907C0A4A0B9B}"/>
                </a:ext>
              </a:extLst>
            </p:cNvPr>
            <p:cNvCxnSpPr>
              <a:cxnSpLocks/>
            </p:cNvCxnSpPr>
            <p:nvPr/>
          </p:nvCxnSpPr>
          <p:spPr>
            <a:xfrm>
              <a:off x="8911574" y="2719303"/>
              <a:ext cx="600060" cy="507119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D19F4698-34A7-034A-BDA5-4E8C5962BE86}"/>
                </a:ext>
              </a:extLst>
            </p:cNvPr>
            <p:cNvSpPr txBox="1"/>
            <p:nvPr/>
          </p:nvSpPr>
          <p:spPr>
            <a:xfrm>
              <a:off x="9136796" y="2698290"/>
              <a:ext cx="447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4F348100-24B2-FF49-BF1B-CF64174FEE60}"/>
                </a:ext>
              </a:extLst>
            </p:cNvPr>
            <p:cNvCxnSpPr>
              <a:cxnSpLocks/>
              <a:endCxn id="151" idx="3"/>
            </p:cNvCxnSpPr>
            <p:nvPr/>
          </p:nvCxnSpPr>
          <p:spPr>
            <a:xfrm flipH="1">
              <a:off x="8284436" y="3217385"/>
              <a:ext cx="1202264" cy="907640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E95864A-23ED-3D4E-8251-3D4857DD3C29}"/>
              </a:ext>
            </a:extLst>
          </p:cNvPr>
          <p:cNvGrpSpPr/>
          <p:nvPr/>
        </p:nvGrpSpPr>
        <p:grpSpPr>
          <a:xfrm>
            <a:off x="6589122" y="1641583"/>
            <a:ext cx="1733960" cy="4088479"/>
            <a:chOff x="1659840" y="1444095"/>
            <a:chExt cx="1733960" cy="4088479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7B945DDD-77AC-FE4B-8325-12FFAEEB006F}"/>
                </a:ext>
              </a:extLst>
            </p:cNvPr>
            <p:cNvGrpSpPr/>
            <p:nvPr/>
          </p:nvGrpSpPr>
          <p:grpSpPr>
            <a:xfrm>
              <a:off x="1659840" y="1444095"/>
              <a:ext cx="1389502" cy="3422641"/>
              <a:chOff x="3758923" y="1611267"/>
              <a:chExt cx="1389502" cy="3422641"/>
            </a:xfrm>
          </p:grpSpPr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4F531B0D-2624-7A49-AAF1-13C916DC0B64}"/>
                  </a:ext>
                </a:extLst>
              </p:cNvPr>
              <p:cNvSpPr txBox="1"/>
              <p:nvPr/>
            </p:nvSpPr>
            <p:spPr>
              <a:xfrm>
                <a:off x="4051646" y="1611267"/>
                <a:ext cx="462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C1</a:t>
                </a:r>
              </a:p>
            </p:txBody>
          </p:sp>
          <p:cxnSp>
            <p:nvCxnSpPr>
              <p:cNvPr id="187" name="Straight Arrow Connector 186">
                <a:extLst>
                  <a:ext uri="{FF2B5EF4-FFF2-40B4-BE49-F238E27FC236}">
                    <a16:creationId xmlns:a16="http://schemas.microsoft.com/office/drawing/2014/main" id="{AD3E5399-FAB6-BD47-897A-827C0FF923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35395" y="1975834"/>
                <a:ext cx="198699" cy="6776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EB963FC5-7102-9841-9263-EDB8E78F170C}"/>
                  </a:ext>
                </a:extLst>
              </p:cNvPr>
              <p:cNvSpPr txBox="1"/>
              <p:nvPr/>
            </p:nvSpPr>
            <p:spPr>
              <a:xfrm>
                <a:off x="4063730" y="4664576"/>
                <a:ext cx="55417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C4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AE5D9E16-1223-B14F-895C-C0C3610F10BE}"/>
                  </a:ext>
                </a:extLst>
              </p:cNvPr>
              <p:cNvSpPr txBox="1"/>
              <p:nvPr/>
            </p:nvSpPr>
            <p:spPr>
              <a:xfrm>
                <a:off x="4685579" y="2243430"/>
                <a:ext cx="462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C2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C26CBDCE-0D3C-D545-B525-AB9735F94041}"/>
                  </a:ext>
                </a:extLst>
              </p:cNvPr>
              <p:cNvSpPr txBox="1"/>
              <p:nvPr/>
            </p:nvSpPr>
            <p:spPr>
              <a:xfrm>
                <a:off x="3781526" y="2653508"/>
                <a:ext cx="462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a1</a:t>
                </a:r>
              </a:p>
            </p:txBody>
          </p:sp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7ABDEEAF-3371-C640-B88C-CB1B34DC7F75}"/>
                  </a:ext>
                </a:extLst>
              </p:cNvPr>
              <p:cNvCxnSpPr>
                <a:cxnSpLocks/>
                <a:endCxn id="189" idx="0"/>
              </p:cNvCxnSpPr>
              <p:nvPr/>
            </p:nvCxnSpPr>
            <p:spPr>
              <a:xfrm>
                <a:off x="4417691" y="1975834"/>
                <a:ext cx="499311" cy="2675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2C1B1832-CB0F-E448-B294-AC9176EF3D31}"/>
                  </a:ext>
                </a:extLst>
              </p:cNvPr>
              <p:cNvSpPr txBox="1"/>
              <p:nvPr/>
            </p:nvSpPr>
            <p:spPr>
              <a:xfrm>
                <a:off x="4099191" y="3316390"/>
                <a:ext cx="462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C3</a:t>
                </a:r>
              </a:p>
            </p:txBody>
          </p:sp>
          <p:cxnSp>
            <p:nvCxnSpPr>
              <p:cNvPr id="193" name="Straight Arrow Connector 192">
                <a:extLst>
                  <a:ext uri="{FF2B5EF4-FFF2-40B4-BE49-F238E27FC236}">
                    <a16:creationId xmlns:a16="http://schemas.microsoft.com/office/drawing/2014/main" id="{8C4A453F-3D56-4144-B067-BCC88213DF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5218" y="3040199"/>
                <a:ext cx="265716" cy="2793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>
                <a:extLst>
                  <a:ext uri="{FF2B5EF4-FFF2-40B4-BE49-F238E27FC236}">
                    <a16:creationId xmlns:a16="http://schemas.microsoft.com/office/drawing/2014/main" id="{3F0BF9E6-B37C-BF43-BBA2-E3C0A180221D}"/>
                  </a:ext>
                </a:extLst>
              </p:cNvPr>
              <p:cNvCxnSpPr>
                <a:cxnSpLocks/>
                <a:stCxn id="189" idx="2"/>
                <a:endCxn id="173" idx="0"/>
              </p:cNvCxnSpPr>
              <p:nvPr/>
            </p:nvCxnSpPr>
            <p:spPr>
              <a:xfrm>
                <a:off x="4917002" y="2612762"/>
                <a:ext cx="33164" cy="329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711204F7-B23E-5F49-9485-9D4C4C0DD67A}"/>
                  </a:ext>
                </a:extLst>
              </p:cNvPr>
              <p:cNvGrpSpPr/>
              <p:nvPr/>
            </p:nvGrpSpPr>
            <p:grpSpPr>
              <a:xfrm>
                <a:off x="3758923" y="3711033"/>
                <a:ext cx="1121614" cy="950978"/>
                <a:chOff x="5835984" y="4104205"/>
                <a:chExt cx="1121614" cy="950978"/>
              </a:xfrm>
            </p:grpSpPr>
            <p:cxnSp>
              <p:nvCxnSpPr>
                <p:cNvPr id="196" name="Straight Arrow Connector 195">
                  <a:extLst>
                    <a:ext uri="{FF2B5EF4-FFF2-40B4-BE49-F238E27FC236}">
                      <a16:creationId xmlns:a16="http://schemas.microsoft.com/office/drawing/2014/main" id="{8BC2ABDF-B5AE-634D-9D57-88BFBF9BED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89852" y="4109814"/>
                  <a:ext cx="265716" cy="27933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C18778A9-547C-0E46-A62C-F453FC47383A}"/>
                    </a:ext>
                  </a:extLst>
                </p:cNvPr>
                <p:cNvSpPr txBox="1"/>
                <p:nvPr/>
              </p:nvSpPr>
              <p:spPr>
                <a:xfrm>
                  <a:off x="6494752" y="4364030"/>
                  <a:ext cx="46284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a4</a:t>
                  </a:r>
                </a:p>
              </p:txBody>
            </p:sp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5CF3EFA8-A225-C54E-9208-45AB5F26F856}"/>
                    </a:ext>
                  </a:extLst>
                </p:cNvPr>
                <p:cNvSpPr txBox="1"/>
                <p:nvPr/>
              </p:nvSpPr>
              <p:spPr>
                <a:xfrm>
                  <a:off x="5835984" y="4389153"/>
                  <a:ext cx="46284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a3</a:t>
                  </a:r>
                </a:p>
              </p:txBody>
            </p:sp>
            <p:cxnSp>
              <p:nvCxnSpPr>
                <p:cNvPr id="199" name="Straight Arrow Connector 198">
                  <a:extLst>
                    <a:ext uri="{FF2B5EF4-FFF2-40B4-BE49-F238E27FC236}">
                      <a16:creationId xmlns:a16="http://schemas.microsoft.com/office/drawing/2014/main" id="{139C91EE-0693-BC4E-BEED-074AFC07CE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29251" y="4104205"/>
                  <a:ext cx="265716" cy="27933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Arrow Connector 199">
                  <a:extLst>
                    <a:ext uri="{FF2B5EF4-FFF2-40B4-BE49-F238E27FC236}">
                      <a16:creationId xmlns:a16="http://schemas.microsoft.com/office/drawing/2014/main" id="{E3168760-AA83-6F45-843A-77D78D47D7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09676" y="4775844"/>
                  <a:ext cx="265716" cy="27933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Arrow Connector 200">
                  <a:extLst>
                    <a:ext uri="{FF2B5EF4-FFF2-40B4-BE49-F238E27FC236}">
                      <a16:creationId xmlns:a16="http://schemas.microsoft.com/office/drawing/2014/main" id="{BE8E01EA-6AEB-D24D-AB94-F53CABEAE547}"/>
                    </a:ext>
                  </a:extLst>
                </p:cNvPr>
                <p:cNvCxnSpPr>
                  <a:cxnSpLocks/>
                  <a:stCxn id="197" idx="2"/>
                </p:cNvCxnSpPr>
                <p:nvPr/>
              </p:nvCxnSpPr>
              <p:spPr>
                <a:xfrm flipH="1">
                  <a:off x="6460459" y="4733362"/>
                  <a:ext cx="265716" cy="31282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D07F1748-BDA8-F94A-AE20-60A1149871F2}"/>
                </a:ext>
              </a:extLst>
            </p:cNvPr>
            <p:cNvCxnSpPr>
              <a:cxnSpLocks/>
            </p:cNvCxnSpPr>
            <p:nvPr/>
          </p:nvCxnSpPr>
          <p:spPr>
            <a:xfrm>
              <a:off x="3016632" y="2445590"/>
              <a:ext cx="377166" cy="116459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9180BD02-F23E-9C4D-B6B0-B844C49FEB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0401" y="3156014"/>
              <a:ext cx="196226" cy="2581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F527369A-8E8C-7048-BA6C-98010D190C0D}"/>
                </a:ext>
              </a:extLst>
            </p:cNvPr>
            <p:cNvCxnSpPr>
              <a:cxnSpLocks/>
              <a:endCxn id="197" idx="3"/>
            </p:cNvCxnSpPr>
            <p:nvPr/>
          </p:nvCxnSpPr>
          <p:spPr>
            <a:xfrm flipH="1">
              <a:off x="2781454" y="3610189"/>
              <a:ext cx="612346" cy="378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1FD546F-73ED-6D44-AF39-6176E165EAB7}"/>
                </a:ext>
              </a:extLst>
            </p:cNvPr>
            <p:cNvSpPr txBox="1"/>
            <p:nvPr/>
          </p:nvSpPr>
          <p:spPr>
            <a:xfrm>
              <a:off x="2619660" y="2775178"/>
              <a:ext cx="4628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a2</a:t>
              </a:r>
            </a:p>
          </p:txBody>
        </p: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BDFF08FC-C823-CC41-82E3-577265EFC6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0173" y="4883903"/>
              <a:ext cx="265716" cy="2793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87D0D96B-7E0E-BD45-8B4F-6E14DABE39EF}"/>
                </a:ext>
              </a:extLst>
            </p:cNvPr>
            <p:cNvSpPr txBox="1"/>
            <p:nvPr/>
          </p:nvSpPr>
          <p:spPr>
            <a:xfrm>
              <a:off x="2355073" y="5138119"/>
              <a:ext cx="4628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a6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2BA11C1-A3E4-2F45-8F43-43F2FC4E2D56}"/>
                </a:ext>
              </a:extLst>
            </p:cNvPr>
            <p:cNvSpPr txBox="1"/>
            <p:nvPr/>
          </p:nvSpPr>
          <p:spPr>
            <a:xfrm>
              <a:off x="1696305" y="5163242"/>
              <a:ext cx="4628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a5</a:t>
              </a:r>
            </a:p>
          </p:txBody>
        </p: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B7F7ECE9-C4D2-A443-B9F6-0689AB9C3366}"/>
                </a:ext>
              </a:extLst>
            </p:cNvPr>
            <p:cNvCxnSpPr>
              <a:cxnSpLocks/>
            </p:cNvCxnSpPr>
            <p:nvPr/>
          </p:nvCxnSpPr>
          <p:spPr>
            <a:xfrm>
              <a:off x="2289572" y="4878294"/>
              <a:ext cx="265716" cy="2793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237B3A11-E495-D744-ADFF-413065DD2340}"/>
                </a:ext>
              </a:extLst>
            </p:cNvPr>
            <p:cNvSpPr txBox="1"/>
            <p:nvPr/>
          </p:nvSpPr>
          <p:spPr>
            <a:xfrm>
              <a:off x="1696305" y="1922472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A541702A-BDBD-3E43-878C-64688D5175A9}"/>
                </a:ext>
              </a:extLst>
            </p:cNvPr>
            <p:cNvSpPr txBox="1"/>
            <p:nvPr/>
          </p:nvSpPr>
          <p:spPr>
            <a:xfrm>
              <a:off x="1700674" y="3431705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FB80F053-7B23-D749-A401-47554D3E3071}"/>
                </a:ext>
              </a:extLst>
            </p:cNvPr>
            <p:cNvSpPr txBox="1"/>
            <p:nvPr/>
          </p:nvSpPr>
          <p:spPr>
            <a:xfrm>
              <a:off x="1697422" y="4766138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A2F642C5-7AFA-C749-B483-7BC4A7E27125}"/>
                </a:ext>
              </a:extLst>
            </p:cNvPr>
            <p:cNvSpPr txBox="1"/>
            <p:nvPr/>
          </p:nvSpPr>
          <p:spPr>
            <a:xfrm>
              <a:off x="2563916" y="2447889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011C28E1-07B4-EA45-A47F-BBCA4B03C07A}"/>
                </a:ext>
              </a:extLst>
            </p:cNvPr>
            <p:cNvSpPr txBox="1"/>
            <p:nvPr/>
          </p:nvSpPr>
          <p:spPr>
            <a:xfrm>
              <a:off x="2383528" y="4788301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06BBB1FA-F586-4E4E-9356-79079DD8186A}"/>
                </a:ext>
              </a:extLst>
            </p:cNvPr>
            <p:cNvSpPr txBox="1"/>
            <p:nvPr/>
          </p:nvSpPr>
          <p:spPr>
            <a:xfrm>
              <a:off x="2342055" y="3459477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07BE2F7-6DA6-4B4C-9B4A-D97BB19F4752}"/>
                </a:ext>
              </a:extLst>
            </p:cNvPr>
            <p:cNvSpPr txBox="1"/>
            <p:nvPr/>
          </p:nvSpPr>
          <p:spPr>
            <a:xfrm>
              <a:off x="3026779" y="2451378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D4DB7349-A756-004B-9375-B4711F5B4220}"/>
                </a:ext>
              </a:extLst>
            </p:cNvPr>
            <p:cNvSpPr txBox="1"/>
            <p:nvPr/>
          </p:nvSpPr>
          <p:spPr>
            <a:xfrm>
              <a:off x="2483806" y="1642068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5781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BA336-9B5E-874C-94EF-46E88F6AF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6890-E15B-F340-9E2B-6ACE47389C81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99D0E6-4B63-8947-B16E-AC709AAA3B7D}"/>
              </a:ext>
            </a:extLst>
          </p:cNvPr>
          <p:cNvSpPr txBox="1"/>
          <p:nvPr/>
        </p:nvSpPr>
        <p:spPr>
          <a:xfrm>
            <a:off x="578733" y="196771"/>
            <a:ext cx="4710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Isomorphic</a:t>
            </a:r>
            <a:r>
              <a:rPr lang="en-US" dirty="0"/>
              <a:t> </a:t>
            </a:r>
            <a:r>
              <a:rPr lang="en-US" sz="4000" dirty="0">
                <a:latin typeface="+mj-lt"/>
              </a:rPr>
              <a:t>Graphs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4F0D2BE-31B5-024E-B2F7-7DF25B449DCE}"/>
              </a:ext>
            </a:extLst>
          </p:cNvPr>
          <p:cNvGrpSpPr/>
          <p:nvPr/>
        </p:nvGrpSpPr>
        <p:grpSpPr>
          <a:xfrm>
            <a:off x="1659840" y="1444095"/>
            <a:ext cx="1733960" cy="4088479"/>
            <a:chOff x="1659840" y="1444095"/>
            <a:chExt cx="1733960" cy="4088479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C952AD8-D5AA-6D4E-A883-D52E37139F65}"/>
                </a:ext>
              </a:extLst>
            </p:cNvPr>
            <p:cNvGrpSpPr/>
            <p:nvPr/>
          </p:nvGrpSpPr>
          <p:grpSpPr>
            <a:xfrm>
              <a:off x="1659840" y="1444095"/>
              <a:ext cx="1389502" cy="3422641"/>
              <a:chOff x="3758923" y="1611267"/>
              <a:chExt cx="1389502" cy="3422641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6E4C317-8CC1-4D43-B828-9BB90F79DE79}"/>
                  </a:ext>
                </a:extLst>
              </p:cNvPr>
              <p:cNvSpPr txBox="1"/>
              <p:nvPr/>
            </p:nvSpPr>
            <p:spPr>
              <a:xfrm>
                <a:off x="4051646" y="1611267"/>
                <a:ext cx="462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C1</a:t>
                </a: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E456461D-0401-534F-BC13-C4DCFE975D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35395" y="1975834"/>
                <a:ext cx="198699" cy="6776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FA5FD70-6490-2949-BA81-1760A1678CE3}"/>
                  </a:ext>
                </a:extLst>
              </p:cNvPr>
              <p:cNvSpPr txBox="1"/>
              <p:nvPr/>
            </p:nvSpPr>
            <p:spPr>
              <a:xfrm>
                <a:off x="4063730" y="4664576"/>
                <a:ext cx="55417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C4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DE3DA86-4FFF-3B40-99A7-761AC436B7B9}"/>
                  </a:ext>
                </a:extLst>
              </p:cNvPr>
              <p:cNvSpPr txBox="1"/>
              <p:nvPr/>
            </p:nvSpPr>
            <p:spPr>
              <a:xfrm>
                <a:off x="4685579" y="2243430"/>
                <a:ext cx="462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C2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2DEC4EB-BDDB-194B-85B3-C1D3F03A7A75}"/>
                  </a:ext>
                </a:extLst>
              </p:cNvPr>
              <p:cNvSpPr txBox="1"/>
              <p:nvPr/>
            </p:nvSpPr>
            <p:spPr>
              <a:xfrm>
                <a:off x="3781526" y="2653508"/>
                <a:ext cx="462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a1</a:t>
                </a:r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F142EE5D-41D0-4943-9219-5A5D42E9B74F}"/>
                  </a:ext>
                </a:extLst>
              </p:cNvPr>
              <p:cNvCxnSpPr>
                <a:cxnSpLocks/>
                <a:endCxn id="60" idx="0"/>
              </p:cNvCxnSpPr>
              <p:nvPr/>
            </p:nvCxnSpPr>
            <p:spPr>
              <a:xfrm>
                <a:off x="4417691" y="1975834"/>
                <a:ext cx="499311" cy="2675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8264242-0874-CE40-9F44-EE28D2957BEB}"/>
                  </a:ext>
                </a:extLst>
              </p:cNvPr>
              <p:cNvSpPr txBox="1"/>
              <p:nvPr/>
            </p:nvSpPr>
            <p:spPr>
              <a:xfrm>
                <a:off x="4099191" y="3316390"/>
                <a:ext cx="462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C3</a:t>
                </a: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4D6BDA24-8EF1-744A-9A45-5FD0A3E950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5218" y="3040199"/>
                <a:ext cx="265716" cy="2793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53E175D4-1F0D-034D-88BC-F41F7EDE6B6B}"/>
                  </a:ext>
                </a:extLst>
              </p:cNvPr>
              <p:cNvCxnSpPr>
                <a:cxnSpLocks/>
                <a:stCxn id="60" idx="2"/>
                <a:endCxn id="47" idx="0"/>
              </p:cNvCxnSpPr>
              <p:nvPr/>
            </p:nvCxnSpPr>
            <p:spPr>
              <a:xfrm>
                <a:off x="4917002" y="2612762"/>
                <a:ext cx="33164" cy="329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A60D0442-CE66-FF4A-A4A0-CC846A572B86}"/>
                  </a:ext>
                </a:extLst>
              </p:cNvPr>
              <p:cNvGrpSpPr/>
              <p:nvPr/>
            </p:nvGrpSpPr>
            <p:grpSpPr>
              <a:xfrm>
                <a:off x="3758923" y="3711033"/>
                <a:ext cx="1121614" cy="950978"/>
                <a:chOff x="5835984" y="4104205"/>
                <a:chExt cx="1121614" cy="950978"/>
              </a:xfrm>
            </p:grpSpPr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693F7E4D-8A99-2542-8F58-01C7799657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89852" y="4109814"/>
                  <a:ext cx="265716" cy="27933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4EB8ADBB-0DD1-704E-846E-055B8C5C4D47}"/>
                    </a:ext>
                  </a:extLst>
                </p:cNvPr>
                <p:cNvSpPr txBox="1"/>
                <p:nvPr/>
              </p:nvSpPr>
              <p:spPr>
                <a:xfrm>
                  <a:off x="6494752" y="4364030"/>
                  <a:ext cx="46284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a4</a:t>
                  </a: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FB8BA9D5-1291-0C44-BCEB-F9680CADDD08}"/>
                    </a:ext>
                  </a:extLst>
                </p:cNvPr>
                <p:cNvSpPr txBox="1"/>
                <p:nvPr/>
              </p:nvSpPr>
              <p:spPr>
                <a:xfrm>
                  <a:off x="5835984" y="4389153"/>
                  <a:ext cx="46284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a3</a:t>
                  </a:r>
                </a:p>
              </p:txBody>
            </p:sp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78E429F9-C7F7-4F4C-8BF7-F0CED78B10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29251" y="4104205"/>
                  <a:ext cx="265716" cy="27933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CBE8B532-E153-E74E-BDE1-76336DC966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09676" y="4775844"/>
                  <a:ext cx="265716" cy="27933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E5AFB9AF-A0F1-624E-A86C-3333D6043D9C}"/>
                    </a:ext>
                  </a:extLst>
                </p:cNvPr>
                <p:cNvCxnSpPr>
                  <a:cxnSpLocks/>
                  <a:stCxn id="68" idx="2"/>
                </p:cNvCxnSpPr>
                <p:nvPr/>
              </p:nvCxnSpPr>
              <p:spPr>
                <a:xfrm flipH="1">
                  <a:off x="6460459" y="4733362"/>
                  <a:ext cx="265716" cy="31282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324E1CA-0172-5949-B007-80219F9D56EF}"/>
                </a:ext>
              </a:extLst>
            </p:cNvPr>
            <p:cNvCxnSpPr>
              <a:cxnSpLocks/>
            </p:cNvCxnSpPr>
            <p:nvPr/>
          </p:nvCxnSpPr>
          <p:spPr>
            <a:xfrm>
              <a:off x="3016632" y="2445590"/>
              <a:ext cx="377166" cy="116459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7F48B52-B10C-C54D-9751-F486A5FC6B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0401" y="3156014"/>
              <a:ext cx="196226" cy="2581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431CFB1-DCA3-F149-BD92-3FAC7EE858AC}"/>
                </a:ext>
              </a:extLst>
            </p:cNvPr>
            <p:cNvCxnSpPr>
              <a:cxnSpLocks/>
              <a:endCxn id="68" idx="3"/>
            </p:cNvCxnSpPr>
            <p:nvPr/>
          </p:nvCxnSpPr>
          <p:spPr>
            <a:xfrm flipH="1">
              <a:off x="2781454" y="3610189"/>
              <a:ext cx="612346" cy="378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C3906C8-922A-6247-8FEE-67FE306E4068}"/>
                </a:ext>
              </a:extLst>
            </p:cNvPr>
            <p:cNvSpPr txBox="1"/>
            <p:nvPr/>
          </p:nvSpPr>
          <p:spPr>
            <a:xfrm>
              <a:off x="2619660" y="2775178"/>
              <a:ext cx="4628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a2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D6468B6-75FF-FA46-A403-3E7F368907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0173" y="4883903"/>
              <a:ext cx="265716" cy="2793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FDD965F-7455-BB41-86E4-77F4F2E245FD}"/>
                </a:ext>
              </a:extLst>
            </p:cNvPr>
            <p:cNvSpPr txBox="1"/>
            <p:nvPr/>
          </p:nvSpPr>
          <p:spPr>
            <a:xfrm>
              <a:off x="2355073" y="5138119"/>
              <a:ext cx="4628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a6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40EE6F8-645F-E545-AF70-E6BB9591FFC8}"/>
                </a:ext>
              </a:extLst>
            </p:cNvPr>
            <p:cNvSpPr txBox="1"/>
            <p:nvPr/>
          </p:nvSpPr>
          <p:spPr>
            <a:xfrm>
              <a:off x="1696305" y="5163242"/>
              <a:ext cx="4628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a5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41DBA17-94BD-564C-967B-14C7D1EDF7ED}"/>
                </a:ext>
              </a:extLst>
            </p:cNvPr>
            <p:cNvCxnSpPr>
              <a:cxnSpLocks/>
            </p:cNvCxnSpPr>
            <p:nvPr/>
          </p:nvCxnSpPr>
          <p:spPr>
            <a:xfrm>
              <a:off x="2289572" y="4878294"/>
              <a:ext cx="265716" cy="2793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EE8D2DD-1A02-3D43-849F-CCB795AB3DEB}"/>
                </a:ext>
              </a:extLst>
            </p:cNvPr>
            <p:cNvSpPr txBox="1"/>
            <p:nvPr/>
          </p:nvSpPr>
          <p:spPr>
            <a:xfrm>
              <a:off x="1696305" y="1922472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5DF0AD1-A028-6A4C-8045-49DE085B5EDF}"/>
                </a:ext>
              </a:extLst>
            </p:cNvPr>
            <p:cNvSpPr txBox="1"/>
            <p:nvPr/>
          </p:nvSpPr>
          <p:spPr>
            <a:xfrm>
              <a:off x="1700674" y="3431705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AB14DA8-7B53-7045-B480-7226FC70F6D8}"/>
                </a:ext>
              </a:extLst>
            </p:cNvPr>
            <p:cNvSpPr txBox="1"/>
            <p:nvPr/>
          </p:nvSpPr>
          <p:spPr>
            <a:xfrm>
              <a:off x="1697422" y="4766138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6ACD760-E9D2-C04E-BFB3-FFA2B2822A5B}"/>
                </a:ext>
              </a:extLst>
            </p:cNvPr>
            <p:cNvSpPr txBox="1"/>
            <p:nvPr/>
          </p:nvSpPr>
          <p:spPr>
            <a:xfrm>
              <a:off x="2563916" y="2447889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8A94955-A209-D441-8F07-01F6A3E5F0D3}"/>
                </a:ext>
              </a:extLst>
            </p:cNvPr>
            <p:cNvSpPr txBox="1"/>
            <p:nvPr/>
          </p:nvSpPr>
          <p:spPr>
            <a:xfrm>
              <a:off x="2383528" y="4788301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8C55F10-C7A4-494A-9499-A3CA904AE275}"/>
                </a:ext>
              </a:extLst>
            </p:cNvPr>
            <p:cNvSpPr txBox="1"/>
            <p:nvPr/>
          </p:nvSpPr>
          <p:spPr>
            <a:xfrm>
              <a:off x="2342055" y="3459477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E43D70B-53D5-3E4D-9CC2-DD5B6DF22835}"/>
                </a:ext>
              </a:extLst>
            </p:cNvPr>
            <p:cNvSpPr txBox="1"/>
            <p:nvPr/>
          </p:nvSpPr>
          <p:spPr>
            <a:xfrm>
              <a:off x="3026779" y="2451378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AF1921A-9B5A-8849-AE9D-1F4CC6399890}"/>
                </a:ext>
              </a:extLst>
            </p:cNvPr>
            <p:cNvSpPr txBox="1"/>
            <p:nvPr/>
          </p:nvSpPr>
          <p:spPr>
            <a:xfrm>
              <a:off x="2483806" y="1642068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73" name="Left-Right Arrow 72">
            <a:extLst>
              <a:ext uri="{FF2B5EF4-FFF2-40B4-BE49-F238E27FC236}">
                <a16:creationId xmlns:a16="http://schemas.microsoft.com/office/drawing/2014/main" id="{D44B1F5A-998C-0B45-8369-CEB3CF588179}"/>
              </a:ext>
            </a:extLst>
          </p:cNvPr>
          <p:cNvSpPr/>
          <p:nvPr/>
        </p:nvSpPr>
        <p:spPr>
          <a:xfrm>
            <a:off x="3356147" y="4001367"/>
            <a:ext cx="546543" cy="23344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D7003B9-3AF3-1B45-9645-7AC29134C24C}"/>
              </a:ext>
            </a:extLst>
          </p:cNvPr>
          <p:cNvSpPr txBox="1"/>
          <p:nvPr/>
        </p:nvSpPr>
        <p:spPr>
          <a:xfrm>
            <a:off x="2043033" y="5628385"/>
            <a:ext cx="1887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Isomorphic </a:t>
            </a:r>
          </a:p>
        </p:txBody>
      </p:sp>
      <p:sp>
        <p:nvSpPr>
          <p:cNvPr id="75" name="Striped Right Arrow 74">
            <a:extLst>
              <a:ext uri="{FF2B5EF4-FFF2-40B4-BE49-F238E27FC236}">
                <a16:creationId xmlns:a16="http://schemas.microsoft.com/office/drawing/2014/main" id="{A4AE6A26-3E90-8E47-9863-B7F750345C01}"/>
              </a:ext>
            </a:extLst>
          </p:cNvPr>
          <p:cNvSpPr/>
          <p:nvPr/>
        </p:nvSpPr>
        <p:spPr>
          <a:xfrm>
            <a:off x="3930661" y="5759190"/>
            <a:ext cx="262946" cy="26161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DEC9C84-2E8C-B148-A127-0E9BAF315962}"/>
              </a:ext>
            </a:extLst>
          </p:cNvPr>
          <p:cNvSpPr txBox="1"/>
          <p:nvPr/>
        </p:nvSpPr>
        <p:spPr>
          <a:xfrm>
            <a:off x="4244008" y="5619751"/>
            <a:ext cx="449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Identical Nodes and edges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CAB96D0-73D6-1C45-B2F1-BA3C161C2E6A}"/>
              </a:ext>
            </a:extLst>
          </p:cNvPr>
          <p:cNvSpPr txBox="1"/>
          <p:nvPr/>
        </p:nvSpPr>
        <p:spPr>
          <a:xfrm>
            <a:off x="7008753" y="3891812"/>
            <a:ext cx="4827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Isomorphic graphs may look different because of their different layouts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DC4577F-3B78-5043-8F73-02A449AE9D5F}"/>
              </a:ext>
            </a:extLst>
          </p:cNvPr>
          <p:cNvGrpSpPr/>
          <p:nvPr/>
        </p:nvGrpSpPr>
        <p:grpSpPr>
          <a:xfrm>
            <a:off x="4629226" y="1303344"/>
            <a:ext cx="2919935" cy="4221602"/>
            <a:chOff x="6664521" y="1492296"/>
            <a:chExt cx="2919935" cy="4221602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961FFEAB-B880-0A44-9B80-EFB3B631738D}"/>
                </a:ext>
              </a:extLst>
            </p:cNvPr>
            <p:cNvGrpSpPr/>
            <p:nvPr/>
          </p:nvGrpSpPr>
          <p:grpSpPr>
            <a:xfrm>
              <a:off x="6664521" y="1492296"/>
              <a:ext cx="2470883" cy="4221602"/>
              <a:chOff x="8094512" y="1548737"/>
              <a:chExt cx="2470883" cy="4221602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BDEF4BEB-65C4-FF4B-9485-27E3725BCC00}"/>
                  </a:ext>
                </a:extLst>
              </p:cNvPr>
              <p:cNvGrpSpPr/>
              <p:nvPr/>
            </p:nvGrpSpPr>
            <p:grpSpPr>
              <a:xfrm>
                <a:off x="8094512" y="1548737"/>
                <a:ext cx="1619915" cy="4221602"/>
                <a:chOff x="8117276" y="2092659"/>
                <a:chExt cx="1619915" cy="4221602"/>
              </a:xfrm>
            </p:grpSpPr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BC2E2392-E210-9B40-AD0B-7877262A4F14}"/>
                    </a:ext>
                  </a:extLst>
                </p:cNvPr>
                <p:cNvSpPr txBox="1"/>
                <p:nvPr/>
              </p:nvSpPr>
              <p:spPr>
                <a:xfrm>
                  <a:off x="9153084" y="2092659"/>
                  <a:ext cx="46284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C1</a:t>
                  </a:r>
                </a:p>
              </p:txBody>
            </p:sp>
            <p:cxnSp>
              <p:nvCxnSpPr>
                <p:cNvPr id="94" name="Straight Arrow Connector 93">
                  <a:extLst>
                    <a:ext uri="{FF2B5EF4-FFF2-40B4-BE49-F238E27FC236}">
                      <a16:creationId xmlns:a16="http://schemas.microsoft.com/office/drawing/2014/main" id="{FC19169E-0075-694E-9942-57A2C6416E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36833" y="2443919"/>
                  <a:ext cx="198699" cy="67767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FCAC48CD-6B56-6147-BBB8-2247965AE5C3}"/>
                    </a:ext>
                  </a:extLst>
                </p:cNvPr>
                <p:cNvSpPr txBox="1"/>
                <p:nvPr/>
              </p:nvSpPr>
              <p:spPr>
                <a:xfrm>
                  <a:off x="8882964" y="3121593"/>
                  <a:ext cx="46284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a1</a:t>
                  </a: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C2660425-43BF-D844-B3A1-25ABD5AF9A6D}"/>
                    </a:ext>
                  </a:extLst>
                </p:cNvPr>
                <p:cNvSpPr txBox="1"/>
                <p:nvPr/>
              </p:nvSpPr>
              <p:spPr>
                <a:xfrm>
                  <a:off x="8887441" y="2523996"/>
                  <a:ext cx="2657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2E23F024-A58C-AB46-9257-47EC03D65B96}"/>
                    </a:ext>
                  </a:extLst>
                </p:cNvPr>
                <p:cNvSpPr txBox="1"/>
                <p:nvPr/>
              </p:nvSpPr>
              <p:spPr>
                <a:xfrm>
                  <a:off x="9274345" y="4540722"/>
                  <a:ext cx="46284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a4</a:t>
                  </a:r>
                </a:p>
              </p:txBody>
            </p:sp>
            <p:cxnSp>
              <p:nvCxnSpPr>
                <p:cNvPr id="98" name="Straight Arrow Connector 97">
                  <a:extLst>
                    <a:ext uri="{FF2B5EF4-FFF2-40B4-BE49-F238E27FC236}">
                      <a16:creationId xmlns:a16="http://schemas.microsoft.com/office/drawing/2014/main" id="{49244478-AFD6-DE4F-8B86-C5200428E4E4}"/>
                    </a:ext>
                  </a:extLst>
                </p:cNvPr>
                <p:cNvCxnSpPr>
                  <a:cxnSpLocks/>
                  <a:endCxn id="100" idx="0"/>
                </p:cNvCxnSpPr>
                <p:nvPr/>
              </p:nvCxnSpPr>
              <p:spPr>
                <a:xfrm flipH="1">
                  <a:off x="8348699" y="4163834"/>
                  <a:ext cx="504546" cy="37449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E7533F36-EAE0-6C44-920D-09E44C5EF0E3}"/>
                    </a:ext>
                  </a:extLst>
                </p:cNvPr>
                <p:cNvSpPr txBox="1"/>
                <p:nvPr/>
              </p:nvSpPr>
              <p:spPr>
                <a:xfrm>
                  <a:off x="8160270" y="4095840"/>
                  <a:ext cx="2657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1F73ED9B-8F01-F848-B135-847F546DA8E8}"/>
                    </a:ext>
                  </a:extLst>
                </p:cNvPr>
                <p:cNvSpPr txBox="1"/>
                <p:nvPr/>
              </p:nvSpPr>
              <p:spPr>
                <a:xfrm>
                  <a:off x="8117276" y="4538326"/>
                  <a:ext cx="46284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a3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5D7DFA2E-3BAE-D541-A83E-255988FFA13B}"/>
                    </a:ext>
                  </a:extLst>
                </p:cNvPr>
                <p:cNvSpPr txBox="1"/>
                <p:nvPr/>
              </p:nvSpPr>
              <p:spPr>
                <a:xfrm>
                  <a:off x="8621821" y="3788931"/>
                  <a:ext cx="46284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C3</a:t>
                  </a:r>
                </a:p>
              </p:txBody>
            </p:sp>
            <p:cxnSp>
              <p:nvCxnSpPr>
                <p:cNvPr id="102" name="Straight Arrow Connector 101">
                  <a:extLst>
                    <a:ext uri="{FF2B5EF4-FFF2-40B4-BE49-F238E27FC236}">
                      <a16:creationId xmlns:a16="http://schemas.microsoft.com/office/drawing/2014/main" id="{9D16F629-B80A-0746-94B8-03D32F9EBBEF}"/>
                    </a:ext>
                  </a:extLst>
                </p:cNvPr>
                <p:cNvCxnSpPr>
                  <a:cxnSpLocks/>
                  <a:stCxn id="95" idx="2"/>
                </p:cNvCxnSpPr>
                <p:nvPr/>
              </p:nvCxnSpPr>
              <p:spPr>
                <a:xfrm flipH="1">
                  <a:off x="8842213" y="3490925"/>
                  <a:ext cx="272174" cy="32682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57854562-DD24-2543-AF83-5FD2FFDAE61D}"/>
                    </a:ext>
                  </a:extLst>
                </p:cNvPr>
                <p:cNvCxnSpPr>
                  <a:cxnSpLocks/>
                  <a:endCxn id="97" idx="0"/>
                </p:cNvCxnSpPr>
                <p:nvPr/>
              </p:nvCxnSpPr>
              <p:spPr>
                <a:xfrm>
                  <a:off x="8950224" y="4183849"/>
                  <a:ext cx="555544" cy="35687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A83D40B2-3BCD-8B4A-8576-2D29EE5AA6E9}"/>
                    </a:ext>
                  </a:extLst>
                </p:cNvPr>
                <p:cNvCxnSpPr>
                  <a:cxnSpLocks/>
                  <a:stCxn id="97" idx="2"/>
                  <a:endCxn id="107" idx="0"/>
                </p:cNvCxnSpPr>
                <p:nvPr/>
              </p:nvCxnSpPr>
              <p:spPr>
                <a:xfrm flipH="1">
                  <a:off x="8954175" y="4910054"/>
                  <a:ext cx="551593" cy="29027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D2A56AA3-6654-1B4B-94F2-2503D07297CE}"/>
                    </a:ext>
                  </a:extLst>
                </p:cNvPr>
                <p:cNvGrpSpPr/>
                <p:nvPr/>
              </p:nvGrpSpPr>
              <p:grpSpPr>
                <a:xfrm>
                  <a:off x="8566679" y="5200324"/>
                  <a:ext cx="1170512" cy="1113937"/>
                  <a:chOff x="9228434" y="4408457"/>
                  <a:chExt cx="1170512" cy="1113937"/>
                </a:xfrm>
              </p:grpSpPr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1A36105B-54D2-4749-99F1-58EB89832671}"/>
                      </a:ext>
                    </a:extLst>
                  </p:cNvPr>
                  <p:cNvSpPr txBox="1"/>
                  <p:nvPr/>
                </p:nvSpPr>
                <p:spPr>
                  <a:xfrm>
                    <a:off x="9384507" y="4408457"/>
                    <a:ext cx="46284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C4</a:t>
                    </a:r>
                  </a:p>
                </p:txBody>
              </p:sp>
              <p:cxnSp>
                <p:nvCxnSpPr>
                  <p:cNvPr id="108" name="Straight Arrow Connector 107">
                    <a:extLst>
                      <a:ext uri="{FF2B5EF4-FFF2-40B4-BE49-F238E27FC236}">
                        <a16:creationId xmlns:a16="http://schemas.microsoft.com/office/drawing/2014/main" id="{D459CBD0-4DDC-524D-AF94-770CAD047A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492290" y="4795196"/>
                    <a:ext cx="69629" cy="35786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28803A7B-8892-1C42-ACE5-070C8A3361D5}"/>
                      </a:ext>
                    </a:extLst>
                  </p:cNvPr>
                  <p:cNvSpPr txBox="1"/>
                  <p:nvPr/>
                </p:nvSpPr>
                <p:spPr>
                  <a:xfrm>
                    <a:off x="9253413" y="4789625"/>
                    <a:ext cx="26571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3F39FE0F-E085-0448-8420-585055C4031D}"/>
                      </a:ext>
                    </a:extLst>
                  </p:cNvPr>
                  <p:cNvSpPr txBox="1"/>
                  <p:nvPr/>
                </p:nvSpPr>
                <p:spPr>
                  <a:xfrm>
                    <a:off x="9228434" y="5153062"/>
                    <a:ext cx="46284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a5</a:t>
                    </a:r>
                  </a:p>
                </p:txBody>
              </p:sp>
              <p:cxnSp>
                <p:nvCxnSpPr>
                  <p:cNvPr id="111" name="Straight Arrow Connector 110">
                    <a:extLst>
                      <a:ext uri="{FF2B5EF4-FFF2-40B4-BE49-F238E27FC236}">
                        <a16:creationId xmlns:a16="http://schemas.microsoft.com/office/drawing/2014/main" id="{9C1E0A2B-B6AA-874D-8FCD-CA161F256EB3}"/>
                      </a:ext>
                    </a:extLst>
                  </p:cNvPr>
                  <p:cNvCxnSpPr>
                    <a:cxnSpLocks/>
                    <a:endCxn id="112" idx="0"/>
                  </p:cNvCxnSpPr>
                  <p:nvPr/>
                </p:nvCxnSpPr>
                <p:spPr>
                  <a:xfrm>
                    <a:off x="9720520" y="4799252"/>
                    <a:ext cx="447003" cy="35381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12D885D3-3808-A345-BCC4-83A6A6339D1A}"/>
                      </a:ext>
                    </a:extLst>
                  </p:cNvPr>
                  <p:cNvSpPr txBox="1"/>
                  <p:nvPr/>
                </p:nvSpPr>
                <p:spPr>
                  <a:xfrm>
                    <a:off x="9936100" y="5153062"/>
                    <a:ext cx="46284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a6</a:t>
                    </a:r>
                  </a:p>
                </p:txBody>
              </p:sp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553A6355-CE45-ED4C-8D76-9EA99F48C70D}"/>
                      </a:ext>
                    </a:extLst>
                  </p:cNvPr>
                  <p:cNvSpPr txBox="1"/>
                  <p:nvPr/>
                </p:nvSpPr>
                <p:spPr>
                  <a:xfrm>
                    <a:off x="9948779" y="4720257"/>
                    <a:ext cx="26571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0</a:t>
                    </a:r>
                  </a:p>
                </p:txBody>
              </p:sp>
            </p:grpSp>
            <p:cxnSp>
              <p:nvCxnSpPr>
                <p:cNvPr id="106" name="Straight Arrow Connector 105">
                  <a:extLst>
                    <a:ext uri="{FF2B5EF4-FFF2-40B4-BE49-F238E27FC236}">
                      <a16:creationId xmlns:a16="http://schemas.microsoft.com/office/drawing/2014/main" id="{25100E29-25BC-2A40-A8DE-28476BCEF5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97700" y="4904399"/>
                  <a:ext cx="544513" cy="2483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39CE12A-1748-A741-88D3-066CE84E9477}"/>
                  </a:ext>
                </a:extLst>
              </p:cNvPr>
              <p:cNvSpPr txBox="1"/>
              <p:nvPr/>
            </p:nvSpPr>
            <p:spPr>
              <a:xfrm>
                <a:off x="8908053" y="3693336"/>
                <a:ext cx="2657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D3AD193C-889A-964C-A540-81253B7852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5329" y="1933042"/>
                <a:ext cx="600060" cy="507119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6C1278D6-4CD2-8148-A8B5-FF9A613ED6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95389" y="2812332"/>
                <a:ext cx="1" cy="408489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9A5F20B-0680-784F-BF93-37F98D7A565A}"/>
                  </a:ext>
                </a:extLst>
              </p:cNvPr>
              <p:cNvSpPr txBox="1"/>
              <p:nvPr/>
            </p:nvSpPr>
            <p:spPr>
              <a:xfrm>
                <a:off x="9768436" y="1872320"/>
                <a:ext cx="2657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0CAEB25-C420-254F-9223-03C5C6AA3FD3}"/>
                  </a:ext>
                </a:extLst>
              </p:cNvPr>
              <p:cNvSpPr txBox="1"/>
              <p:nvPr/>
            </p:nvSpPr>
            <p:spPr>
              <a:xfrm>
                <a:off x="9898168" y="2440161"/>
                <a:ext cx="462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C2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BC5AFFC-A677-9F4E-8119-CF9A0414A52F}"/>
                  </a:ext>
                </a:extLst>
              </p:cNvPr>
              <p:cNvSpPr txBox="1"/>
              <p:nvPr/>
            </p:nvSpPr>
            <p:spPr>
              <a:xfrm>
                <a:off x="9904151" y="3174533"/>
                <a:ext cx="462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a2</a:t>
                </a:r>
              </a:p>
            </p:txBody>
          </p: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CF6624E2-7633-E241-9300-BF8C8EE8BB90}"/>
                  </a:ext>
                </a:extLst>
              </p:cNvPr>
              <p:cNvCxnSpPr>
                <a:cxnSpLocks/>
                <a:endCxn id="101" idx="3"/>
              </p:cNvCxnSpPr>
              <p:nvPr/>
            </p:nvCxnSpPr>
            <p:spPr>
              <a:xfrm flipH="1">
                <a:off x="9061903" y="3332739"/>
                <a:ext cx="836268" cy="96936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BA15D0A-3FE2-2E4A-AF90-C5DF24A969D3}"/>
                  </a:ext>
                </a:extLst>
              </p:cNvPr>
              <p:cNvSpPr txBox="1"/>
              <p:nvPr/>
            </p:nvSpPr>
            <p:spPr>
              <a:xfrm>
                <a:off x="10117735" y="2823336"/>
                <a:ext cx="4476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221D8E3-9D40-6547-878D-9F027FC5950F}"/>
                </a:ext>
              </a:extLst>
            </p:cNvPr>
            <p:cNvCxnSpPr>
              <a:cxnSpLocks/>
            </p:cNvCxnSpPr>
            <p:nvPr/>
          </p:nvCxnSpPr>
          <p:spPr>
            <a:xfrm>
              <a:off x="8911574" y="2719303"/>
              <a:ext cx="600060" cy="507119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5DEA0CF-D969-4748-AF37-BB934AF1AEC7}"/>
                </a:ext>
              </a:extLst>
            </p:cNvPr>
            <p:cNvSpPr txBox="1"/>
            <p:nvPr/>
          </p:nvSpPr>
          <p:spPr>
            <a:xfrm>
              <a:off x="9136796" y="2698290"/>
              <a:ext cx="447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C2D85FB-AB59-8445-9599-AE19073AFC6A}"/>
                </a:ext>
              </a:extLst>
            </p:cNvPr>
            <p:cNvCxnSpPr>
              <a:cxnSpLocks/>
              <a:endCxn id="97" idx="3"/>
            </p:cNvCxnSpPr>
            <p:nvPr/>
          </p:nvCxnSpPr>
          <p:spPr>
            <a:xfrm flipH="1">
              <a:off x="8284436" y="3217385"/>
              <a:ext cx="1202264" cy="907640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D292CD47-08B6-C346-9FEA-1C56FE539D53}"/>
              </a:ext>
            </a:extLst>
          </p:cNvPr>
          <p:cNvSpPr txBox="1"/>
          <p:nvPr/>
        </p:nvSpPr>
        <p:spPr>
          <a:xfrm>
            <a:off x="3103667" y="4274438"/>
            <a:ext cx="1273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isomorphic</a:t>
            </a:r>
          </a:p>
        </p:txBody>
      </p:sp>
    </p:spTree>
    <p:extLst>
      <p:ext uri="{BB962C8B-B14F-4D97-AF65-F5344CB8AC3E}">
        <p14:creationId xmlns:p14="http://schemas.microsoft.com/office/powerpoint/2010/main" val="2057779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F0B378-C88C-3A4B-B29A-1ACE6C965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6890-E15B-F340-9E2B-6ACE47389C81}" type="slidenum">
              <a:rPr lang="en-US" smtClean="0"/>
              <a:t>12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0966B-A7CD-0E4E-8773-647273AD1157}"/>
              </a:ext>
            </a:extLst>
          </p:cNvPr>
          <p:cNvSpPr/>
          <p:nvPr/>
        </p:nvSpPr>
        <p:spPr>
          <a:xfrm>
            <a:off x="933824" y="1748714"/>
            <a:ext cx="1005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4D5156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Mathematics is the art of giving the same name to different things.</a:t>
            </a:r>
            <a:endParaRPr lang="en-US" sz="3600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D58740-3135-0A44-9AC7-D76B86E2D0C6}"/>
              </a:ext>
            </a:extLst>
          </p:cNvPr>
          <p:cNvSpPr/>
          <p:nvPr/>
        </p:nvSpPr>
        <p:spPr>
          <a:xfrm>
            <a:off x="7399189" y="3087705"/>
            <a:ext cx="3593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solidFill>
                  <a:srgbClr val="4D5156"/>
                </a:solidFill>
                <a:cs typeface="APPLE CHANCERY" panose="03020702040506060504" pitchFamily="66" charset="-79"/>
              </a:rPr>
              <a:t>Jules Henri Poincaré </a:t>
            </a:r>
            <a:endParaRPr lang="en-US" sz="3200" i="1" dirty="0">
              <a:cs typeface="APPLE CHANCERY" panose="03020702040506060504" pitchFamily="66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CA7054-61E4-DF4E-A39D-37C64A69747D}"/>
              </a:ext>
            </a:extLst>
          </p:cNvPr>
          <p:cNvSpPr txBox="1"/>
          <p:nvPr/>
        </p:nvSpPr>
        <p:spPr>
          <a:xfrm>
            <a:off x="683155" y="4674742"/>
            <a:ext cx="10535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Mathematics enables us to find the commonality in apparently dissimilar problems</a:t>
            </a:r>
          </a:p>
        </p:txBody>
      </p:sp>
    </p:spTree>
    <p:extLst>
      <p:ext uri="{BB962C8B-B14F-4D97-AF65-F5344CB8AC3E}">
        <p14:creationId xmlns:p14="http://schemas.microsoft.com/office/powerpoint/2010/main" val="942809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C9694-D6D4-B747-853C-942FA7F87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6890-E15B-F340-9E2B-6ACE47389C81}" type="slidenum">
              <a:rPr lang="en-US" smtClean="0"/>
              <a:t>13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E664AE-A816-244D-9D9C-C333B97BB10E}"/>
              </a:ext>
            </a:extLst>
          </p:cNvPr>
          <p:cNvGrpSpPr/>
          <p:nvPr/>
        </p:nvGrpSpPr>
        <p:grpSpPr>
          <a:xfrm>
            <a:off x="321275" y="1565898"/>
            <a:ext cx="7722974" cy="3158243"/>
            <a:chOff x="568410" y="1256980"/>
            <a:chExt cx="7722974" cy="315824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4DC01F1-4F2E-E24D-AE4A-BC996D28B1DF}"/>
                </a:ext>
              </a:extLst>
            </p:cNvPr>
            <p:cNvSpPr txBox="1"/>
            <p:nvPr/>
          </p:nvSpPr>
          <p:spPr>
            <a:xfrm>
              <a:off x="568410" y="1256980"/>
              <a:ext cx="518983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+mj-lt"/>
                </a:rPr>
                <a:t>A myriad of</a:t>
              </a:r>
            </a:p>
            <a:p>
              <a:pPr algn="ctr"/>
              <a:r>
                <a:rPr lang="en-US" sz="3200" dirty="0">
                  <a:latin typeface="+mj-lt"/>
                </a:rPr>
                <a:t>Cybersecurity Vulnerabilities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C9C442-C55D-F643-96A2-F34A87E3B9B8}"/>
                </a:ext>
              </a:extLst>
            </p:cNvPr>
            <p:cNvSpPr txBox="1"/>
            <p:nvPr/>
          </p:nvSpPr>
          <p:spPr>
            <a:xfrm>
              <a:off x="568411" y="3338005"/>
              <a:ext cx="518983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+mj-lt"/>
                </a:rPr>
                <a:t>A myriad of</a:t>
              </a:r>
            </a:p>
            <a:p>
              <a:pPr algn="ctr"/>
              <a:r>
                <a:rPr lang="en-US" sz="3200" dirty="0">
                  <a:latin typeface="+mj-lt"/>
                </a:rPr>
                <a:t>Software Safety Vulnerabilities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D28DC27-D4C4-6A48-AB4C-9942E9E91C20}"/>
                </a:ext>
              </a:extLst>
            </p:cNvPr>
            <p:cNvGrpSpPr/>
            <p:nvPr/>
          </p:nvGrpSpPr>
          <p:grpSpPr>
            <a:xfrm>
              <a:off x="5758248" y="1701574"/>
              <a:ext cx="2533136" cy="2159774"/>
              <a:chOff x="5745891" y="1701574"/>
              <a:chExt cx="2533136" cy="215977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72796130-E59B-1646-9715-91B8429E11A0}"/>
                  </a:ext>
                </a:extLst>
              </p:cNvPr>
              <p:cNvGrpSpPr/>
              <p:nvPr/>
            </p:nvGrpSpPr>
            <p:grpSpPr>
              <a:xfrm>
                <a:off x="5745891" y="1701574"/>
                <a:ext cx="1927656" cy="2159774"/>
                <a:chOff x="5745890" y="1685358"/>
                <a:chExt cx="1927656" cy="2159774"/>
              </a:xfrm>
            </p:grpSpPr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F89CD39A-0CDE-4F4F-ABF1-6B8CE0CCFD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745891" y="1685358"/>
                  <a:ext cx="1927655" cy="108255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4DFD243A-956C-F04E-ABE0-D08DB156A3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45890" y="2762576"/>
                  <a:ext cx="1927655" cy="108255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816E50B4-3E22-4340-8955-38457BB19E77}"/>
                  </a:ext>
                </a:extLst>
              </p:cNvPr>
              <p:cNvCxnSpPr/>
              <p:nvPr/>
            </p:nvCxnSpPr>
            <p:spPr>
              <a:xfrm>
                <a:off x="7673546" y="2778792"/>
                <a:ext cx="6054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BD4F659-CFE0-E448-823D-B532DD8654D8}"/>
              </a:ext>
            </a:extLst>
          </p:cNvPr>
          <p:cNvSpPr txBox="1"/>
          <p:nvPr/>
        </p:nvSpPr>
        <p:spPr>
          <a:xfrm>
            <a:off x="8180174" y="2551770"/>
            <a:ext cx="36328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Colored Graph Sequences Problem</a:t>
            </a:r>
          </a:p>
        </p:txBody>
      </p:sp>
    </p:spTree>
    <p:extLst>
      <p:ext uri="{BB962C8B-B14F-4D97-AF65-F5344CB8AC3E}">
        <p14:creationId xmlns:p14="http://schemas.microsoft.com/office/powerpoint/2010/main" val="403080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AD41CF-11D3-6247-9D1C-B5245B7C5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6890-E15B-F340-9E2B-6ACE47389C81}" type="slidenum">
              <a:rPr lang="en-US" smtClean="0"/>
              <a:t>14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514713F-A899-644F-B763-EE88D29ED7FE}"/>
              </a:ext>
            </a:extLst>
          </p:cNvPr>
          <p:cNvGrpSpPr/>
          <p:nvPr/>
        </p:nvGrpSpPr>
        <p:grpSpPr>
          <a:xfrm>
            <a:off x="1368856" y="1815502"/>
            <a:ext cx="1147209" cy="3698151"/>
            <a:chOff x="1368856" y="1815502"/>
            <a:chExt cx="1147209" cy="369815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55C0B92-8495-FD43-B2CC-9CF5FA7AC6AC}"/>
                </a:ext>
              </a:extLst>
            </p:cNvPr>
            <p:cNvGrpSpPr/>
            <p:nvPr/>
          </p:nvGrpSpPr>
          <p:grpSpPr>
            <a:xfrm>
              <a:off x="1394451" y="1815502"/>
              <a:ext cx="1121614" cy="1343189"/>
              <a:chOff x="1394451" y="1815502"/>
              <a:chExt cx="1121614" cy="1343189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6DA4BD2-7C19-0D4F-BC79-AFFB15F68B63}"/>
                  </a:ext>
                </a:extLst>
              </p:cNvPr>
              <p:cNvSpPr txBox="1"/>
              <p:nvPr/>
            </p:nvSpPr>
            <p:spPr>
              <a:xfrm>
                <a:off x="1698240" y="1815502"/>
                <a:ext cx="462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FF9501E9-2E68-6F4C-9A00-75DED1F94146}"/>
                  </a:ext>
                </a:extLst>
              </p:cNvPr>
              <p:cNvGrpSpPr/>
              <p:nvPr/>
            </p:nvGrpSpPr>
            <p:grpSpPr>
              <a:xfrm>
                <a:off x="1394451" y="2207713"/>
                <a:ext cx="1121614" cy="950978"/>
                <a:chOff x="5835984" y="4104205"/>
                <a:chExt cx="1121614" cy="950978"/>
              </a:xfrm>
            </p:grpSpPr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9BA7E06F-288B-A94C-B00D-1BC70B5DDE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89852" y="4109814"/>
                  <a:ext cx="265716" cy="27933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95789D3-051D-C54D-BB92-BA0BA9B13796}"/>
                    </a:ext>
                  </a:extLst>
                </p:cNvPr>
                <p:cNvSpPr txBox="1"/>
                <p:nvPr/>
              </p:nvSpPr>
              <p:spPr>
                <a:xfrm>
                  <a:off x="6494752" y="4364030"/>
                  <a:ext cx="462846" cy="36933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a2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7DCCB96-6064-CF46-B918-7D001A2061ED}"/>
                    </a:ext>
                  </a:extLst>
                </p:cNvPr>
                <p:cNvSpPr txBox="1"/>
                <p:nvPr/>
              </p:nvSpPr>
              <p:spPr>
                <a:xfrm>
                  <a:off x="5835984" y="4389153"/>
                  <a:ext cx="46284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a1</a:t>
                  </a:r>
                </a:p>
              </p:txBody>
            </p: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95D79F49-01B9-FE4C-8C9D-A89FE46249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29251" y="4104205"/>
                  <a:ext cx="265716" cy="27933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65737BC6-CBA5-5349-BDA5-1DD3C8ABDD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09676" y="4775844"/>
                  <a:ext cx="265716" cy="27933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86CA47D0-D6A2-654E-8320-6FB23AB5A8DD}"/>
                    </a:ext>
                  </a:extLst>
                </p:cNvPr>
                <p:cNvCxnSpPr>
                  <a:cxnSpLocks/>
                  <a:stCxn id="30" idx="2"/>
                </p:cNvCxnSpPr>
                <p:nvPr/>
              </p:nvCxnSpPr>
              <p:spPr>
                <a:xfrm flipH="1">
                  <a:off x="6460459" y="4733362"/>
                  <a:ext cx="265716" cy="31282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731974-8B31-5A4B-9126-F23E9163EDE6}"/>
                </a:ext>
              </a:extLst>
            </p:cNvPr>
            <p:cNvGrpSpPr/>
            <p:nvPr/>
          </p:nvGrpSpPr>
          <p:grpSpPr>
            <a:xfrm>
              <a:off x="1394451" y="3141332"/>
              <a:ext cx="1121614" cy="1343189"/>
              <a:chOff x="1394451" y="1815502"/>
              <a:chExt cx="1121614" cy="1343189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6762084-98E4-B24B-B874-3274E4685D22}"/>
                  </a:ext>
                </a:extLst>
              </p:cNvPr>
              <p:cNvSpPr txBox="1"/>
              <p:nvPr/>
            </p:nvSpPr>
            <p:spPr>
              <a:xfrm>
                <a:off x="1698240" y="1815502"/>
                <a:ext cx="462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12B65575-60C4-A945-8787-6FABD5C63A33}"/>
                  </a:ext>
                </a:extLst>
              </p:cNvPr>
              <p:cNvGrpSpPr/>
              <p:nvPr/>
            </p:nvGrpSpPr>
            <p:grpSpPr>
              <a:xfrm>
                <a:off x="1394451" y="2207713"/>
                <a:ext cx="1121614" cy="950978"/>
                <a:chOff x="5835984" y="4104205"/>
                <a:chExt cx="1121614" cy="950978"/>
              </a:xfrm>
            </p:grpSpPr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4384CA24-5D7B-9E4B-96BC-F41E1699D0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89852" y="4109814"/>
                  <a:ext cx="265716" cy="27933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B285C60-62BA-E547-8915-D3BC28084DF9}"/>
                    </a:ext>
                  </a:extLst>
                </p:cNvPr>
                <p:cNvSpPr txBox="1"/>
                <p:nvPr/>
              </p:nvSpPr>
              <p:spPr>
                <a:xfrm>
                  <a:off x="6494752" y="4364030"/>
                  <a:ext cx="46284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a4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2682CD3-2E40-CA4B-945F-678FEA9FAACC}"/>
                    </a:ext>
                  </a:extLst>
                </p:cNvPr>
                <p:cNvSpPr txBox="1"/>
                <p:nvPr/>
              </p:nvSpPr>
              <p:spPr>
                <a:xfrm>
                  <a:off x="5835984" y="4389153"/>
                  <a:ext cx="462846" cy="369332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a3</a:t>
                  </a:r>
                </a:p>
              </p:txBody>
            </p: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8D352749-42B3-0B4F-A67D-6EC9D0F4FC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29251" y="4104205"/>
                  <a:ext cx="265716" cy="27933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EAFA1043-BCCB-DC43-9F8E-649BD2E3A8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09676" y="4775844"/>
                  <a:ext cx="265716" cy="27933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BDC3F65D-861F-0F45-9400-E159938B1FF2}"/>
                    </a:ext>
                  </a:extLst>
                </p:cNvPr>
                <p:cNvCxnSpPr>
                  <a:cxnSpLocks/>
                  <a:stCxn id="22" idx="2"/>
                </p:cNvCxnSpPr>
                <p:nvPr/>
              </p:nvCxnSpPr>
              <p:spPr>
                <a:xfrm flipH="1">
                  <a:off x="6460459" y="4733362"/>
                  <a:ext cx="265716" cy="31282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FF33D0A-7C1C-6442-B9A7-6B73C16CD3F9}"/>
                </a:ext>
              </a:extLst>
            </p:cNvPr>
            <p:cNvGrpSpPr/>
            <p:nvPr/>
          </p:nvGrpSpPr>
          <p:grpSpPr>
            <a:xfrm>
              <a:off x="1368856" y="4467162"/>
              <a:ext cx="1121614" cy="1046491"/>
              <a:chOff x="1394451" y="1815502"/>
              <a:chExt cx="1121614" cy="1046491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EC12ED-29DD-0D4D-B75D-C3D79CB4BE7D}"/>
                  </a:ext>
                </a:extLst>
              </p:cNvPr>
              <p:cNvSpPr txBox="1"/>
              <p:nvPr/>
            </p:nvSpPr>
            <p:spPr>
              <a:xfrm>
                <a:off x="1698240" y="1815502"/>
                <a:ext cx="462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BA332AD-B5F2-ED4E-8BBA-868B76549E98}"/>
                  </a:ext>
                </a:extLst>
              </p:cNvPr>
              <p:cNvGrpSpPr/>
              <p:nvPr/>
            </p:nvGrpSpPr>
            <p:grpSpPr>
              <a:xfrm>
                <a:off x="1394451" y="2207713"/>
                <a:ext cx="1121614" cy="654280"/>
                <a:chOff x="5835984" y="4104205"/>
                <a:chExt cx="1121614" cy="654280"/>
              </a:xfrm>
            </p:grpSpPr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31AF2353-15FD-B346-A268-B78D547093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89852" y="4109814"/>
                  <a:ext cx="265716" cy="27933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F64B072-1269-0744-ABD2-A9D5345E65D7}"/>
                    </a:ext>
                  </a:extLst>
                </p:cNvPr>
                <p:cNvSpPr txBox="1"/>
                <p:nvPr/>
              </p:nvSpPr>
              <p:spPr>
                <a:xfrm>
                  <a:off x="6494752" y="4364030"/>
                  <a:ext cx="462846" cy="369332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a6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9EC1E24-3A36-AA42-BEB7-B131C8FAF36B}"/>
                    </a:ext>
                  </a:extLst>
                </p:cNvPr>
                <p:cNvSpPr txBox="1"/>
                <p:nvPr/>
              </p:nvSpPr>
              <p:spPr>
                <a:xfrm>
                  <a:off x="5835984" y="4389153"/>
                  <a:ext cx="46284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a5</a:t>
                  </a:r>
                </a:p>
              </p:txBody>
            </p: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17039C04-42EC-DA47-BDBC-1CA4A706A9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29251" y="4104205"/>
                  <a:ext cx="265716" cy="27933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4767557-501C-414D-A28E-969D73D2D05C}"/>
                </a:ext>
              </a:extLst>
            </p:cNvPr>
            <p:cNvSpPr txBox="1"/>
            <p:nvPr/>
          </p:nvSpPr>
          <p:spPr>
            <a:xfrm>
              <a:off x="1393954" y="4749866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C8A6EA1-5280-474D-AF68-63D7E1ECA883}"/>
                </a:ext>
              </a:extLst>
            </p:cNvPr>
            <p:cNvSpPr txBox="1"/>
            <p:nvPr/>
          </p:nvSpPr>
          <p:spPr>
            <a:xfrm>
              <a:off x="1441907" y="2085483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F888EE6-F78A-4E4D-927A-480693C3DBAC}"/>
                </a:ext>
              </a:extLst>
            </p:cNvPr>
            <p:cNvSpPr txBox="1"/>
            <p:nvPr/>
          </p:nvSpPr>
          <p:spPr>
            <a:xfrm>
              <a:off x="1415461" y="3404163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D6AC161-3DB3-2D41-B7D4-001449E975E0}"/>
                </a:ext>
              </a:extLst>
            </p:cNvPr>
            <p:cNvSpPr txBox="1"/>
            <p:nvPr/>
          </p:nvSpPr>
          <p:spPr>
            <a:xfrm>
              <a:off x="2089417" y="2120722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874AA4B-704C-604A-8480-043B61D74D7F}"/>
                </a:ext>
              </a:extLst>
            </p:cNvPr>
            <p:cNvSpPr txBox="1"/>
            <p:nvPr/>
          </p:nvSpPr>
          <p:spPr>
            <a:xfrm>
              <a:off x="2086754" y="3445929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A6B9C53-0601-A148-A985-6AE0F6E007B9}"/>
                </a:ext>
              </a:extLst>
            </p:cNvPr>
            <p:cNvSpPr txBox="1"/>
            <p:nvPr/>
          </p:nvSpPr>
          <p:spPr>
            <a:xfrm>
              <a:off x="2038701" y="4760028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616292EC-3E6F-EE45-A699-8C79FAD61E2E}"/>
              </a:ext>
            </a:extLst>
          </p:cNvPr>
          <p:cNvSpPr/>
          <p:nvPr/>
        </p:nvSpPr>
        <p:spPr>
          <a:xfrm>
            <a:off x="2897859" y="2450056"/>
            <a:ext cx="805375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800" i="1" dirty="0"/>
              <a:t>Constraint</a:t>
            </a:r>
            <a:r>
              <a:rPr lang="en-US" sz="2800" dirty="0"/>
              <a:t>: </a:t>
            </a:r>
            <a:r>
              <a:rPr lang="en-US" sz="2800" dirty="0">
                <a:latin typeface="+mj-lt"/>
              </a:rPr>
              <a:t>For all sequences produced by f</a:t>
            </a:r>
            <a:r>
              <a:rPr lang="en-US" sz="2800" baseline="-25000" dirty="0">
                <a:latin typeface="+mj-lt"/>
              </a:rPr>
              <a:t>E</a:t>
            </a:r>
            <a:r>
              <a:rPr lang="en-US" sz="2800" dirty="0">
                <a:latin typeface="+mj-lt"/>
              </a:rPr>
              <a:t>, each red computation is followed by a green computation</a:t>
            </a:r>
          </a:p>
          <a:p>
            <a:pPr>
              <a:spcBef>
                <a:spcPts val="600"/>
              </a:spcBef>
            </a:pP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sz="2800" i="1" dirty="0"/>
              <a:t>Result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sz="2800" dirty="0">
                <a:latin typeface="+mj-lt"/>
              </a:rPr>
              <a:t>The constraint is violated on path a2 a4 a5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A1D56B-975C-DE44-8DE0-54A2D5306E35}"/>
              </a:ext>
            </a:extLst>
          </p:cNvPr>
          <p:cNvSpPr txBox="1"/>
          <p:nvPr/>
        </p:nvSpPr>
        <p:spPr>
          <a:xfrm>
            <a:off x="4591424" y="1056639"/>
            <a:ext cx="5199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 = 3, A = {a1, a2, a3, a4, a5, a6}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A5CDF8-AAA0-9E4D-8A11-4A4E1DC16CBD}"/>
              </a:ext>
            </a:extLst>
          </p:cNvPr>
          <p:cNvSpPr txBox="1"/>
          <p:nvPr/>
        </p:nvSpPr>
        <p:spPr>
          <a:xfrm>
            <a:off x="679938" y="410308"/>
            <a:ext cx="8499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sz="36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Colored Graph Sequence (CGS) Problem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DFFD683-185F-A54A-980A-DA871607842F}"/>
              </a:ext>
            </a:extLst>
          </p:cNvPr>
          <p:cNvSpPr/>
          <p:nvPr/>
        </p:nvSpPr>
        <p:spPr>
          <a:xfrm>
            <a:off x="4591424" y="1626216"/>
            <a:ext cx="4588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red = {a2} and green = {a3, a6}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5B8282-3C14-7041-8014-1A145BA65F8D}"/>
              </a:ext>
            </a:extLst>
          </p:cNvPr>
          <p:cNvSpPr txBox="1"/>
          <p:nvPr/>
        </p:nvSpPr>
        <p:spPr>
          <a:xfrm>
            <a:off x="3336324" y="4708565"/>
            <a:ext cx="7809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Software verification boils down to CGS problem for many cybersecurity and safety vulnerabilities.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55DA10-B447-D742-BDD6-3231201D1E2C}"/>
              </a:ext>
            </a:extLst>
          </p:cNvPr>
          <p:cNvSpPr txBox="1"/>
          <p:nvPr/>
        </p:nvSpPr>
        <p:spPr>
          <a:xfrm>
            <a:off x="3830594" y="5662143"/>
            <a:ext cx="7809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G</a:t>
            </a:r>
            <a:r>
              <a:rPr lang="en-US" sz="2800" baseline="-25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C</a:t>
            </a:r>
            <a:r>
              <a:rPr lang="en-US" sz="2800" dirty="0">
                <a:latin typeface="+mj-lt"/>
              </a:rPr>
              <a:t> has 8 paths, 8 execution sequences (behaviors)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7438D2A-4F1C-EB45-BF6D-520B7F750C3F}"/>
              </a:ext>
            </a:extLst>
          </p:cNvPr>
          <p:cNvSpPr/>
          <p:nvPr/>
        </p:nvSpPr>
        <p:spPr>
          <a:xfrm>
            <a:off x="1640731" y="5651042"/>
            <a:ext cx="6270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G</a:t>
            </a:r>
            <a:r>
              <a:rPr lang="en-US" sz="3200" baseline="-25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6976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AD41CF-11D3-6247-9D1C-B5245B7C5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6890-E15B-F340-9E2B-6ACE47389C81}" type="slidenum">
              <a:rPr lang="en-US" smtClean="0"/>
              <a:t>15</a:t>
            </a:fld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A1D56B-975C-DE44-8DE0-54A2D5306E35}"/>
              </a:ext>
            </a:extLst>
          </p:cNvPr>
          <p:cNvSpPr txBox="1"/>
          <p:nvPr/>
        </p:nvSpPr>
        <p:spPr>
          <a:xfrm>
            <a:off x="2717106" y="1159097"/>
            <a:ext cx="5199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 = 4, A = {a1, a2, a3, a4, a5, a6}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DFFD683-185F-A54A-980A-DA871607842F}"/>
              </a:ext>
            </a:extLst>
          </p:cNvPr>
          <p:cNvSpPr/>
          <p:nvPr/>
        </p:nvSpPr>
        <p:spPr>
          <a:xfrm>
            <a:off x="3327868" y="1640173"/>
            <a:ext cx="6113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red = {a1,a2} and green = {a5, a6}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D100CFB-D902-BC4C-8D51-AF4AEF659E7B}"/>
              </a:ext>
            </a:extLst>
          </p:cNvPr>
          <p:cNvGrpSpPr/>
          <p:nvPr/>
        </p:nvGrpSpPr>
        <p:grpSpPr>
          <a:xfrm>
            <a:off x="842264" y="1419205"/>
            <a:ext cx="1733960" cy="4088479"/>
            <a:chOff x="9706600" y="1057864"/>
            <a:chExt cx="1733960" cy="4088479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3F3ABC7-4836-AA4B-9C89-A21710BD15F9}"/>
                </a:ext>
              </a:extLst>
            </p:cNvPr>
            <p:cNvGrpSpPr/>
            <p:nvPr/>
          </p:nvGrpSpPr>
          <p:grpSpPr>
            <a:xfrm>
              <a:off x="9706600" y="1057864"/>
              <a:ext cx="1733960" cy="4088479"/>
              <a:chOff x="3389707" y="2005642"/>
              <a:chExt cx="1733960" cy="4088479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85E173F6-1AE0-DF4A-8B23-D3498D8D01F2}"/>
                  </a:ext>
                </a:extLst>
              </p:cNvPr>
              <p:cNvGrpSpPr/>
              <p:nvPr/>
            </p:nvGrpSpPr>
            <p:grpSpPr>
              <a:xfrm>
                <a:off x="3389707" y="2005642"/>
                <a:ext cx="1733960" cy="3422641"/>
                <a:chOff x="848980" y="1346024"/>
                <a:chExt cx="1733960" cy="3422641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BADE87F5-108D-304A-9C6C-61E3095420B5}"/>
                    </a:ext>
                  </a:extLst>
                </p:cNvPr>
                <p:cNvGrpSpPr/>
                <p:nvPr/>
              </p:nvGrpSpPr>
              <p:grpSpPr>
                <a:xfrm>
                  <a:off x="848980" y="1346024"/>
                  <a:ext cx="1389502" cy="3422641"/>
                  <a:chOff x="3758923" y="1611267"/>
                  <a:chExt cx="1389502" cy="3422641"/>
                </a:xfrm>
              </p:grpSpPr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51B6C8A2-88FD-E245-8D36-D0611ACF715E}"/>
                      </a:ext>
                    </a:extLst>
                  </p:cNvPr>
                  <p:cNvSpPr txBox="1"/>
                  <p:nvPr/>
                </p:nvSpPr>
                <p:spPr>
                  <a:xfrm>
                    <a:off x="4051646" y="1611267"/>
                    <a:ext cx="46284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cxnSp>
                <p:nvCxnSpPr>
                  <p:cNvPr id="61" name="Straight Arrow Connector 60">
                    <a:extLst>
                      <a:ext uri="{FF2B5EF4-FFF2-40B4-BE49-F238E27FC236}">
                        <a16:creationId xmlns:a16="http://schemas.microsoft.com/office/drawing/2014/main" id="{729AB457-599D-7242-A661-AEC164B023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935395" y="1975834"/>
                    <a:ext cx="198699" cy="67767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E9040486-BC6F-BB48-985A-1F8C23F4B2A8}"/>
                      </a:ext>
                    </a:extLst>
                  </p:cNvPr>
                  <p:cNvSpPr txBox="1"/>
                  <p:nvPr/>
                </p:nvSpPr>
                <p:spPr>
                  <a:xfrm>
                    <a:off x="4063730" y="4664576"/>
                    <a:ext cx="55417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0713E947-32EA-BB48-A644-46C5CE6B2760}"/>
                      </a:ext>
                    </a:extLst>
                  </p:cNvPr>
                  <p:cNvSpPr txBox="1"/>
                  <p:nvPr/>
                </p:nvSpPr>
                <p:spPr>
                  <a:xfrm>
                    <a:off x="4685579" y="2243430"/>
                    <a:ext cx="46284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10788BD8-BB50-BE45-A313-20A70014F035}"/>
                      </a:ext>
                    </a:extLst>
                  </p:cNvPr>
                  <p:cNvSpPr txBox="1"/>
                  <p:nvPr/>
                </p:nvSpPr>
                <p:spPr>
                  <a:xfrm>
                    <a:off x="3781526" y="2653508"/>
                    <a:ext cx="462846" cy="369332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a1</a:t>
                    </a:r>
                  </a:p>
                </p:txBody>
              </p:sp>
              <p:cxnSp>
                <p:nvCxnSpPr>
                  <p:cNvPr id="65" name="Straight Arrow Connector 64">
                    <a:extLst>
                      <a:ext uri="{FF2B5EF4-FFF2-40B4-BE49-F238E27FC236}">
                        <a16:creationId xmlns:a16="http://schemas.microsoft.com/office/drawing/2014/main" id="{B2358CD6-CBD1-374F-AB78-137B6136B512}"/>
                      </a:ext>
                    </a:extLst>
                  </p:cNvPr>
                  <p:cNvCxnSpPr>
                    <a:cxnSpLocks/>
                    <a:endCxn id="63" idx="0"/>
                  </p:cNvCxnSpPr>
                  <p:nvPr/>
                </p:nvCxnSpPr>
                <p:spPr>
                  <a:xfrm>
                    <a:off x="4417691" y="1975834"/>
                    <a:ext cx="499311" cy="26759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53D58DD4-D4BA-3C46-91E8-1D556FBE1BA0}"/>
                      </a:ext>
                    </a:extLst>
                  </p:cNvPr>
                  <p:cNvSpPr txBox="1"/>
                  <p:nvPr/>
                </p:nvSpPr>
                <p:spPr>
                  <a:xfrm>
                    <a:off x="4099191" y="3316390"/>
                    <a:ext cx="46284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cxnSp>
                <p:nvCxnSpPr>
                  <p:cNvPr id="67" name="Straight Arrow Connector 66">
                    <a:extLst>
                      <a:ext uri="{FF2B5EF4-FFF2-40B4-BE49-F238E27FC236}">
                        <a16:creationId xmlns:a16="http://schemas.microsoft.com/office/drawing/2014/main" id="{0810F4DE-DE67-A344-9D6B-515F84E0FE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55218" y="3040199"/>
                    <a:ext cx="265716" cy="27933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Arrow Connector 67">
                    <a:extLst>
                      <a:ext uri="{FF2B5EF4-FFF2-40B4-BE49-F238E27FC236}">
                        <a16:creationId xmlns:a16="http://schemas.microsoft.com/office/drawing/2014/main" id="{227B0D13-7A2E-3943-B53F-73CD17425787}"/>
                      </a:ext>
                    </a:extLst>
                  </p:cNvPr>
                  <p:cNvCxnSpPr>
                    <a:cxnSpLocks/>
                    <a:stCxn id="63" idx="2"/>
                    <a:endCxn id="50" idx="0"/>
                  </p:cNvCxnSpPr>
                  <p:nvPr/>
                </p:nvCxnSpPr>
                <p:spPr>
                  <a:xfrm>
                    <a:off x="4917002" y="2612762"/>
                    <a:ext cx="33164" cy="32958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9" name="Group 68">
                    <a:extLst>
                      <a:ext uri="{FF2B5EF4-FFF2-40B4-BE49-F238E27FC236}">
                        <a16:creationId xmlns:a16="http://schemas.microsoft.com/office/drawing/2014/main" id="{CCC0B0E4-98DE-504C-AFD7-B75E5316B10C}"/>
                      </a:ext>
                    </a:extLst>
                  </p:cNvPr>
                  <p:cNvGrpSpPr/>
                  <p:nvPr/>
                </p:nvGrpSpPr>
                <p:grpSpPr>
                  <a:xfrm>
                    <a:off x="3758923" y="3711033"/>
                    <a:ext cx="1121614" cy="950978"/>
                    <a:chOff x="5835984" y="4104205"/>
                    <a:chExt cx="1121614" cy="950978"/>
                  </a:xfrm>
                </p:grpSpPr>
                <p:cxnSp>
                  <p:nvCxnSpPr>
                    <p:cNvPr id="70" name="Straight Arrow Connector 69">
                      <a:extLst>
                        <a:ext uri="{FF2B5EF4-FFF2-40B4-BE49-F238E27FC236}">
                          <a16:creationId xmlns:a16="http://schemas.microsoft.com/office/drawing/2014/main" id="{65235715-5B63-B148-846E-FFE74FBC496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989852" y="4109814"/>
                      <a:ext cx="265716" cy="2793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0A785C37-2157-F049-92C7-955E6046CA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94752" y="4364030"/>
                      <a:ext cx="462846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a4</a:t>
                      </a:r>
                    </a:p>
                  </p:txBody>
                </p:sp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3991388C-7996-9143-AEFF-1C2B02A247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35984" y="4389153"/>
                      <a:ext cx="462846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a3</a:t>
                      </a:r>
                    </a:p>
                  </p:txBody>
                </p:sp>
                <p:cxnSp>
                  <p:nvCxnSpPr>
                    <p:cNvPr id="73" name="Straight Arrow Connector 72">
                      <a:extLst>
                        <a:ext uri="{FF2B5EF4-FFF2-40B4-BE49-F238E27FC236}">
                          <a16:creationId xmlns:a16="http://schemas.microsoft.com/office/drawing/2014/main" id="{2F67C0DE-65C2-6546-A869-544583FAE07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29251" y="4104205"/>
                      <a:ext cx="265716" cy="2793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" name="Straight Arrow Connector 73">
                      <a:extLst>
                        <a:ext uri="{FF2B5EF4-FFF2-40B4-BE49-F238E27FC236}">
                          <a16:creationId xmlns:a16="http://schemas.microsoft.com/office/drawing/2014/main" id="{D9C8EE84-24DF-7A47-9BD7-67CA9DEBC17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009676" y="4775844"/>
                      <a:ext cx="265716" cy="2793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Straight Arrow Connector 74">
                      <a:extLst>
                        <a:ext uri="{FF2B5EF4-FFF2-40B4-BE49-F238E27FC236}">
                          <a16:creationId xmlns:a16="http://schemas.microsoft.com/office/drawing/2014/main" id="{37C2E6EF-369D-9D49-BD1B-3EC157703A70}"/>
                        </a:ext>
                      </a:extLst>
                    </p:cNvPr>
                    <p:cNvCxnSpPr>
                      <a:cxnSpLocks/>
                      <a:stCxn id="71" idx="2"/>
                    </p:cNvCxnSpPr>
                    <p:nvPr/>
                  </p:nvCxnSpPr>
                  <p:spPr>
                    <a:xfrm flipH="1">
                      <a:off x="6460459" y="4733362"/>
                      <a:ext cx="265716" cy="312828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9C681604-6565-314B-8064-8454BBC9CD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5772" y="2347519"/>
                  <a:ext cx="377166" cy="116459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190776D3-2D69-3C4D-ABDE-544CAD6E1B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79541" y="3057943"/>
                  <a:ext cx="196226" cy="25813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07DF5EF4-088F-B845-B2F1-D07B6933A68F}"/>
                    </a:ext>
                  </a:extLst>
                </p:cNvPr>
                <p:cNvCxnSpPr>
                  <a:cxnSpLocks/>
                  <a:endCxn id="71" idx="3"/>
                </p:cNvCxnSpPr>
                <p:nvPr/>
              </p:nvCxnSpPr>
              <p:spPr>
                <a:xfrm flipH="1">
                  <a:off x="1970594" y="3512118"/>
                  <a:ext cx="612346" cy="3781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C35DDA0-1ECF-C045-83BA-C3B8EBE42F19}"/>
                  </a:ext>
                </a:extLst>
              </p:cNvPr>
              <p:cNvSpPr txBox="1"/>
              <p:nvPr/>
            </p:nvSpPr>
            <p:spPr>
              <a:xfrm>
                <a:off x="4349527" y="3336725"/>
                <a:ext cx="462846" cy="369332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a2</a:t>
                </a:r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6504BAAB-7D8C-9348-8C3F-81C2E18D86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80040" y="5445450"/>
                <a:ext cx="265716" cy="2793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FD08566-EF71-9D40-A84E-FB4E367B98F2}"/>
                  </a:ext>
                </a:extLst>
              </p:cNvPr>
              <p:cNvSpPr txBox="1"/>
              <p:nvPr/>
            </p:nvSpPr>
            <p:spPr>
              <a:xfrm>
                <a:off x="4084940" y="5699666"/>
                <a:ext cx="462846" cy="369332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a6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BF43DD3-0FB1-7344-8B52-786158885CDB}"/>
                  </a:ext>
                </a:extLst>
              </p:cNvPr>
              <p:cNvSpPr txBox="1"/>
              <p:nvPr/>
            </p:nvSpPr>
            <p:spPr>
              <a:xfrm>
                <a:off x="3426172" y="5724789"/>
                <a:ext cx="462846" cy="369332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a5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759B100F-DE16-5F4D-98DB-D38F9A1FF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9439" y="5439841"/>
                <a:ext cx="265716" cy="2793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D367723-31E0-0B48-BA97-73800067E1FE}"/>
                </a:ext>
              </a:extLst>
            </p:cNvPr>
            <p:cNvSpPr txBox="1"/>
            <p:nvPr/>
          </p:nvSpPr>
          <p:spPr>
            <a:xfrm>
              <a:off x="9743065" y="1536241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FB5D176-E9A1-2441-A31B-DCB9357BCA45}"/>
                </a:ext>
              </a:extLst>
            </p:cNvPr>
            <p:cNvSpPr txBox="1"/>
            <p:nvPr/>
          </p:nvSpPr>
          <p:spPr>
            <a:xfrm>
              <a:off x="9747434" y="3045474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2113777-E8E1-444B-B977-E04208DE4753}"/>
                </a:ext>
              </a:extLst>
            </p:cNvPr>
            <p:cNvSpPr txBox="1"/>
            <p:nvPr/>
          </p:nvSpPr>
          <p:spPr>
            <a:xfrm>
              <a:off x="9744182" y="4379907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108232B-2408-1548-B8CC-3DB49C4506C9}"/>
                </a:ext>
              </a:extLst>
            </p:cNvPr>
            <p:cNvSpPr txBox="1"/>
            <p:nvPr/>
          </p:nvSpPr>
          <p:spPr>
            <a:xfrm>
              <a:off x="10610676" y="2061658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CBA391F-A30E-1048-BD6A-1B7F9E7981EA}"/>
                </a:ext>
              </a:extLst>
            </p:cNvPr>
            <p:cNvSpPr txBox="1"/>
            <p:nvPr/>
          </p:nvSpPr>
          <p:spPr>
            <a:xfrm>
              <a:off x="10430288" y="4402070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760FFCE-7904-8D4D-B763-24B2B84498DA}"/>
                </a:ext>
              </a:extLst>
            </p:cNvPr>
            <p:cNvSpPr txBox="1"/>
            <p:nvPr/>
          </p:nvSpPr>
          <p:spPr>
            <a:xfrm>
              <a:off x="10388815" y="3073246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72C0C97-AC06-DD42-9FEE-D5B3A25667CA}"/>
                </a:ext>
              </a:extLst>
            </p:cNvPr>
            <p:cNvSpPr txBox="1"/>
            <p:nvPr/>
          </p:nvSpPr>
          <p:spPr>
            <a:xfrm>
              <a:off x="11073539" y="2065147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131FA08-22DC-7F48-8CB7-ABC8505822C6}"/>
                </a:ext>
              </a:extLst>
            </p:cNvPr>
            <p:cNvSpPr txBox="1"/>
            <p:nvPr/>
          </p:nvSpPr>
          <p:spPr>
            <a:xfrm>
              <a:off x="10530566" y="1255837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CF8FF432-3580-FA4C-9089-CCEB91D432C4}"/>
              </a:ext>
            </a:extLst>
          </p:cNvPr>
          <p:cNvSpPr txBox="1"/>
          <p:nvPr/>
        </p:nvSpPr>
        <p:spPr>
          <a:xfrm>
            <a:off x="679938" y="410308"/>
            <a:ext cx="8499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sz="36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Colored Graph Sequence (CGS) Problem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A439D86-2E88-2E46-8747-2D5BD4670848}"/>
              </a:ext>
            </a:extLst>
          </p:cNvPr>
          <p:cNvSpPr/>
          <p:nvPr/>
        </p:nvSpPr>
        <p:spPr>
          <a:xfrm>
            <a:off x="2897859" y="2450056"/>
            <a:ext cx="805375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800" i="1" dirty="0"/>
              <a:t>Constraint</a:t>
            </a:r>
            <a:r>
              <a:rPr lang="en-US" sz="2800" dirty="0"/>
              <a:t>: </a:t>
            </a:r>
            <a:r>
              <a:rPr lang="en-US" sz="2800" dirty="0">
                <a:latin typeface="+mj-lt"/>
              </a:rPr>
              <a:t>For all sequences produced by f</a:t>
            </a:r>
            <a:r>
              <a:rPr lang="en-US" sz="2800" baseline="-25000" dirty="0">
                <a:latin typeface="+mj-lt"/>
              </a:rPr>
              <a:t>E</a:t>
            </a:r>
            <a:r>
              <a:rPr lang="en-US" sz="2800" dirty="0">
                <a:latin typeface="+mj-lt"/>
              </a:rPr>
              <a:t>, each red computation is followed by a green computation</a:t>
            </a:r>
          </a:p>
          <a:p>
            <a:pPr>
              <a:spcBef>
                <a:spcPts val="600"/>
              </a:spcBef>
            </a:pP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sz="2800" i="1" dirty="0"/>
              <a:t>Result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sz="2800" dirty="0">
                <a:latin typeface="+mj-lt"/>
              </a:rPr>
              <a:t>The constraint is satisfied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3E24AB-E2D3-9C48-BD2D-2ECC49BFBA8A}"/>
              </a:ext>
            </a:extLst>
          </p:cNvPr>
          <p:cNvSpPr/>
          <p:nvPr/>
        </p:nvSpPr>
        <p:spPr>
          <a:xfrm>
            <a:off x="898553" y="5582642"/>
            <a:ext cx="6270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G</a:t>
            </a:r>
            <a:r>
              <a:rPr lang="en-US" sz="3200" baseline="-25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C</a:t>
            </a:r>
            <a:endParaRPr lang="en-US" sz="3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7C6A86C-EE1D-FB4D-B18D-EDEC94EA82CB}"/>
              </a:ext>
            </a:extLst>
          </p:cNvPr>
          <p:cNvSpPr txBox="1"/>
          <p:nvPr/>
        </p:nvSpPr>
        <p:spPr>
          <a:xfrm>
            <a:off x="2576224" y="5009223"/>
            <a:ext cx="7809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G</a:t>
            </a:r>
            <a:r>
              <a:rPr lang="en-US" sz="2800" baseline="-25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C</a:t>
            </a:r>
            <a:r>
              <a:rPr lang="en-US" sz="2800" dirty="0">
                <a:latin typeface="+mj-lt"/>
              </a:rPr>
              <a:t> has 10 paths, 10 execution sequences (behaviors)</a:t>
            </a:r>
          </a:p>
        </p:txBody>
      </p:sp>
    </p:spTree>
    <p:extLst>
      <p:ext uri="{BB962C8B-B14F-4D97-AF65-F5344CB8AC3E}">
        <p14:creationId xmlns:p14="http://schemas.microsoft.com/office/powerpoint/2010/main" val="13533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674FD9-3A1B-1B48-A7B4-18B0FF9FF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6890-E15B-F340-9E2B-6ACE47389C81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BDF478-188C-3A49-948B-FBD8884855EC}"/>
              </a:ext>
            </a:extLst>
          </p:cNvPr>
          <p:cNvSpPr txBox="1"/>
          <p:nvPr/>
        </p:nvSpPr>
        <p:spPr>
          <a:xfrm>
            <a:off x="679938" y="410308"/>
            <a:ext cx="480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sz="36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CGS </a:t>
            </a:r>
            <a:r>
              <a:rPr lang="en-US" sz="3600">
                <a:latin typeface="Apple Chancery" panose="03020702040506060504" pitchFamily="66" charset="-79"/>
                <a:cs typeface="Apple Chancery" panose="03020702040506060504" pitchFamily="66" charset="-79"/>
              </a:rPr>
              <a:t>is a hard </a:t>
            </a:r>
            <a:r>
              <a:rPr lang="en-US" sz="36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Problem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2461D6-09C8-4C46-8FB0-D99F407BCC1A}"/>
              </a:ext>
            </a:extLst>
          </p:cNvPr>
          <p:cNvSpPr/>
          <p:nvPr/>
        </p:nvSpPr>
        <p:spPr>
          <a:xfrm>
            <a:off x="1696994" y="1326462"/>
            <a:ext cx="8798011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800" dirty="0">
                <a:latin typeface="+mj-lt"/>
              </a:rPr>
              <a:t>The problem amounts to: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latin typeface="+mj-lt"/>
              </a:rPr>
              <a:t>		Prove </a:t>
            </a:r>
            <a:r>
              <a:rPr lang="en-US" sz="2800" dirty="0"/>
              <a:t>for </a:t>
            </a:r>
            <a:r>
              <a:rPr lang="en-US" sz="2800" i="1" dirty="0"/>
              <a:t>all sequences </a:t>
            </a:r>
            <a:r>
              <a:rPr lang="en-US" sz="2800" i="1" dirty="0">
                <a:latin typeface="+mj-lt"/>
              </a:rPr>
              <a:t>produced by </a:t>
            </a:r>
            <a:r>
              <a:rPr lang="en-US" sz="2800" dirty="0">
                <a:latin typeface="+mj-lt"/>
              </a:rPr>
              <a:t>f</a:t>
            </a:r>
            <a:r>
              <a:rPr lang="en-US" sz="2800" baseline="-25000" dirty="0">
                <a:latin typeface="+mj-lt"/>
              </a:rPr>
              <a:t>E</a:t>
            </a:r>
            <a:r>
              <a:rPr lang="en-US" sz="2800" dirty="0">
                <a:latin typeface="+mj-lt"/>
              </a:rPr>
              <a:t>,  ..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21827B-ABEB-414F-9103-027E90E31328}"/>
              </a:ext>
            </a:extLst>
          </p:cNvPr>
          <p:cNvGrpSpPr/>
          <p:nvPr/>
        </p:nvGrpSpPr>
        <p:grpSpPr>
          <a:xfrm>
            <a:off x="1696994" y="2538824"/>
            <a:ext cx="9901109" cy="1031051"/>
            <a:chOff x="1696994" y="2538824"/>
            <a:chExt cx="9901109" cy="1031051"/>
          </a:xfrm>
        </p:grpSpPr>
        <p:pic>
          <p:nvPicPr>
            <p:cNvPr id="6" name="Picture 5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18F6AA75-29A5-344F-87CE-4BE8BF777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7053" y="2679700"/>
              <a:ext cx="781050" cy="7493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7FBCBB-7CF1-7245-B50F-99D3B2239534}"/>
                </a:ext>
              </a:extLst>
            </p:cNvPr>
            <p:cNvSpPr/>
            <p:nvPr/>
          </p:nvSpPr>
          <p:spPr>
            <a:xfrm>
              <a:off x="1696994" y="2538824"/>
              <a:ext cx="8798011" cy="10310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2800" dirty="0">
                  <a:latin typeface="+mj-lt"/>
                </a:rPr>
                <a:t>The troubles is:</a:t>
              </a:r>
            </a:p>
            <a:p>
              <a:pPr>
                <a:spcBef>
                  <a:spcPts val="600"/>
                </a:spcBef>
              </a:pPr>
              <a:r>
                <a:rPr lang="en-US" sz="2800" dirty="0"/>
                <a:t>		The number of sequences is practically infinite</a:t>
              </a:r>
              <a:endParaRPr lang="en-US" sz="2800" dirty="0">
                <a:latin typeface="+mj-lt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D43B7EC3-07DA-F641-AFA0-C7FA38FBF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8" y="4327365"/>
            <a:ext cx="10096500" cy="673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459DE47-AA97-0C4B-8FFC-A9E1CC60D62C}"/>
              </a:ext>
            </a:extLst>
          </p:cNvPr>
          <p:cNvSpPr txBox="1"/>
          <p:nvPr/>
        </p:nvSpPr>
        <p:spPr>
          <a:xfrm>
            <a:off x="1149177" y="3751186"/>
            <a:ext cx="7895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Just look at the number of sequences in small software: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B08257-0CAA-514C-9C8F-DA90E5EE414A}"/>
              </a:ext>
            </a:extLst>
          </p:cNvPr>
          <p:cNvSpPr txBox="1"/>
          <p:nvPr/>
        </p:nvSpPr>
        <p:spPr>
          <a:xfrm>
            <a:off x="2434280" y="5243332"/>
            <a:ext cx="6709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The number of atoms in the universe is estimated to be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10</a:t>
            </a:r>
            <a:r>
              <a:rPr lang="en-US" sz="2000" baseline="30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82</a:t>
            </a:r>
          </a:p>
        </p:txBody>
      </p:sp>
    </p:spTree>
    <p:extLst>
      <p:ext uri="{BB962C8B-B14F-4D97-AF65-F5344CB8AC3E}">
        <p14:creationId xmlns:p14="http://schemas.microsoft.com/office/powerpoint/2010/main" val="47044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29AD1A-7890-3148-B8D0-889D53C2B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6890-E15B-F340-9E2B-6ACE47389C81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7F82D-0603-0249-8F89-F95564AB33C6}"/>
              </a:ext>
            </a:extLst>
          </p:cNvPr>
          <p:cNvSpPr txBox="1"/>
          <p:nvPr/>
        </p:nvSpPr>
        <p:spPr>
          <a:xfrm>
            <a:off x="679937" y="410308"/>
            <a:ext cx="996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sz="36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Space vs. Time Complexity Challenges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AF2D91-EB33-2447-8C69-AC69B8A3D212}"/>
              </a:ext>
            </a:extLst>
          </p:cNvPr>
          <p:cNvSpPr txBox="1"/>
          <p:nvPr/>
        </p:nvSpPr>
        <p:spPr>
          <a:xfrm>
            <a:off x="511481" y="2467764"/>
            <a:ext cx="114589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Space Complexity: </a:t>
            </a:r>
            <a:r>
              <a:rPr lang="en-US" sz="2400" dirty="0">
                <a:latin typeface="+mj-lt"/>
              </a:rPr>
              <a:t>Memory required when performing the computation to  solve a problem</a:t>
            </a:r>
          </a:p>
          <a:p>
            <a:endParaRPr lang="en-US" sz="800" dirty="0">
              <a:latin typeface="+mj-lt"/>
            </a:endParaRPr>
          </a:p>
          <a:p>
            <a:r>
              <a:rPr lang="en-US" sz="2400" dirty="0"/>
              <a:t>Time Complexity</a:t>
            </a:r>
            <a:r>
              <a:rPr lang="en-US" sz="2400" dirty="0">
                <a:latin typeface="+mj-lt"/>
              </a:rPr>
              <a:t>: Time required when performing the computation to  solve a problem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BC424-99BB-7546-99FC-B148740DEBDA}"/>
              </a:ext>
            </a:extLst>
          </p:cNvPr>
          <p:cNvSpPr/>
          <p:nvPr/>
        </p:nvSpPr>
        <p:spPr>
          <a:xfrm>
            <a:off x="511481" y="1056639"/>
            <a:ext cx="545154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Software </a:t>
            </a:r>
            <a:r>
              <a:rPr lang="en-US" sz="2400" dirty="0">
                <a:solidFill>
                  <a:srgbClr val="00206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S</a:t>
            </a:r>
            <a:r>
              <a:rPr lang="en-US" sz="2400" dirty="0"/>
              <a:t> is a triple:</a:t>
            </a:r>
          </a:p>
          <a:p>
            <a:pPr lvl="1"/>
            <a:r>
              <a:rPr lang="en-US" sz="2000" dirty="0">
                <a:latin typeface="+mj-lt"/>
              </a:rPr>
              <a:t>S</a:t>
            </a:r>
            <a:r>
              <a:rPr lang="en-US" sz="2000" baseline="30000" dirty="0">
                <a:latin typeface="+mj-lt"/>
              </a:rPr>
              <a:t>A</a:t>
            </a:r>
            <a:r>
              <a:rPr lang="en-US" sz="2000" dirty="0">
                <a:latin typeface="+mj-lt"/>
              </a:rPr>
              <a:t>: Set of sequences of computations </a:t>
            </a:r>
          </a:p>
          <a:p>
            <a:pPr lvl="1"/>
            <a:r>
              <a:rPr lang="en-US" sz="2000" dirty="0">
                <a:latin typeface="+mj-lt"/>
              </a:rPr>
              <a:t>A: set of computations</a:t>
            </a:r>
          </a:p>
          <a:p>
            <a:pPr lvl="1"/>
            <a:r>
              <a:rPr lang="en-US" sz="2000" dirty="0">
                <a:latin typeface="+mj-lt"/>
              </a:rPr>
              <a:t>V</a:t>
            </a:r>
            <a:r>
              <a:rPr lang="en-US" sz="2000" baseline="30000" dirty="0">
                <a:latin typeface="+mj-lt"/>
              </a:rPr>
              <a:t>n</a:t>
            </a:r>
            <a:r>
              <a:rPr lang="en-US" sz="2000" dirty="0">
                <a:latin typeface="+mj-lt"/>
              </a:rPr>
              <a:t>: Boolean vectors of some given length (n)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D14758-48F8-8644-9C88-8771E85B0DA2}"/>
              </a:ext>
            </a:extLst>
          </p:cNvPr>
          <p:cNvSpPr txBox="1"/>
          <p:nvPr/>
        </p:nvSpPr>
        <p:spPr>
          <a:xfrm>
            <a:off x="6354501" y="1145894"/>
            <a:ext cx="50581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Problem: </a:t>
            </a:r>
            <a:r>
              <a:rPr lang="en-US" sz="2000" dirty="0">
                <a:latin typeface="+mj-lt"/>
              </a:rPr>
              <a:t>Analyze/Verify software for cybersecurity or safety  (amounts to solving CGS type problem)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524DF5-CF39-DE4D-B4A3-D4B7806E9A79}"/>
              </a:ext>
            </a:extLst>
          </p:cNvPr>
          <p:cNvSpPr txBox="1"/>
          <p:nvPr/>
        </p:nvSpPr>
        <p:spPr>
          <a:xfrm>
            <a:off x="679937" y="3611301"/>
            <a:ext cx="10825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Space Complexity </a:t>
            </a:r>
            <a:r>
              <a:rPr lang="en-US" sz="2400" dirty="0"/>
              <a:t>challenge has been addressed by the compact representation </a:t>
            </a:r>
            <a:r>
              <a:rPr lang="en-US" sz="2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G</a:t>
            </a:r>
            <a:r>
              <a:rPr lang="en-US" sz="2400" baseline="-25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C</a:t>
            </a:r>
            <a:r>
              <a:rPr lang="en-US" sz="2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(S)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27B52C-2BE5-EC44-975E-278A32117FED}"/>
              </a:ext>
            </a:extLst>
          </p:cNvPr>
          <p:cNvSpPr txBox="1"/>
          <p:nvPr/>
        </p:nvSpPr>
        <p:spPr>
          <a:xfrm>
            <a:off x="1377386" y="4072966"/>
            <a:ext cx="1026674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Size of software = </a:t>
            </a:r>
            <a:r>
              <a:rPr lang="en-US" dirty="0">
                <a:latin typeface="+mj-lt"/>
              </a:rPr>
              <a:t>the total number of non-conditional and conditional program statements = |A| + n</a:t>
            </a:r>
          </a:p>
          <a:p>
            <a:r>
              <a:rPr lang="en-US" dirty="0"/>
              <a:t>Space Complexity</a:t>
            </a:r>
            <a:r>
              <a:rPr lang="en-US" dirty="0">
                <a:latin typeface="+mj-lt"/>
              </a:rPr>
              <a:t>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+mj-lt"/>
              </a:rPr>
              <a:t>Memory required for the TT approach =  </a:t>
            </a:r>
            <a:r>
              <a:rPr lang="en-US" sz="1600" dirty="0"/>
              <a:t>2</a:t>
            </a:r>
            <a:r>
              <a:rPr lang="en-US" sz="1600" baseline="30000" dirty="0"/>
              <a:t>n</a:t>
            </a:r>
            <a:r>
              <a:rPr lang="en-US" sz="1600" dirty="0"/>
              <a:t> * 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+mj-lt"/>
              </a:rPr>
              <a:t>Memory required for the CR approach = </a:t>
            </a:r>
            <a:r>
              <a:rPr lang="en-US" sz="1600" dirty="0"/>
              <a:t>1.6 N</a:t>
            </a:r>
            <a:r>
              <a:rPr lang="en-US" sz="1600" dirty="0">
                <a:latin typeface="+mj-lt"/>
              </a:rPr>
              <a:t> (Why 1.6 will be explained in a later lecture)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2146B0-670E-1B48-8228-2B9DF8B731D3}"/>
              </a:ext>
            </a:extLst>
          </p:cNvPr>
          <p:cNvSpPr txBox="1"/>
          <p:nvPr/>
        </p:nvSpPr>
        <p:spPr>
          <a:xfrm>
            <a:off x="2057325" y="5298177"/>
            <a:ext cx="5277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Open Challenge: Time Complexity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96B35C-C721-EA4C-B27F-E2D902A92DA8}"/>
              </a:ext>
            </a:extLst>
          </p:cNvPr>
          <p:cNvSpPr txBox="1"/>
          <p:nvPr/>
        </p:nvSpPr>
        <p:spPr>
          <a:xfrm>
            <a:off x="1123526" y="5801361"/>
            <a:ext cx="9861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Time complexity = 2</a:t>
            </a:r>
            <a:r>
              <a:rPr lang="en-US" baseline="30000" dirty="0">
                <a:latin typeface="+mj-lt"/>
              </a:rPr>
              <a:t>n</a:t>
            </a:r>
            <a:r>
              <a:rPr lang="en-US" dirty="0">
                <a:latin typeface="+mj-lt"/>
              </a:rPr>
              <a:t> – Because 2</a:t>
            </a:r>
            <a:r>
              <a:rPr lang="en-US" baseline="30000" dirty="0">
                <a:latin typeface="+mj-lt"/>
              </a:rPr>
              <a:t>n  </a:t>
            </a:r>
            <a:r>
              <a:rPr lang="en-US" dirty="0">
                <a:latin typeface="+mj-lt"/>
              </a:rPr>
              <a:t>execution behaviors must be analyzed/verified (</a:t>
            </a:r>
            <a:r>
              <a:rPr lang="en-US" i="1" dirty="0">
                <a:latin typeface="+mj-lt"/>
              </a:rPr>
              <a:t>loops make it worse</a:t>
            </a:r>
            <a:r>
              <a:rPr lang="en-US" dirty="0">
                <a:latin typeface="+mj-lt"/>
              </a:rPr>
              <a:t>) </a:t>
            </a:r>
            <a:endParaRPr lang="en-US" baseline="30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480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1" grpId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18E2F3-5A7D-E84A-B1B6-D5A015492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6890-E15B-F340-9E2B-6ACE47389C81}" type="slidenum">
              <a:rPr lang="en-US" smtClean="0"/>
              <a:t>18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4AE5B-2BAB-504E-BE0F-D17A50A5FE8C}"/>
              </a:ext>
            </a:extLst>
          </p:cNvPr>
          <p:cNvSpPr txBox="1"/>
          <p:nvPr/>
        </p:nvSpPr>
        <p:spPr>
          <a:xfrm>
            <a:off x="930874" y="1083861"/>
            <a:ext cx="102313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Fundamental Problem of Cybersecurity/Software safety: </a:t>
            </a:r>
          </a:p>
          <a:p>
            <a:pPr algn="ctr"/>
            <a:endParaRPr lang="en-US" sz="800" dirty="0"/>
          </a:p>
          <a:p>
            <a:pPr algn="ctr"/>
            <a:r>
              <a:rPr lang="en-US" sz="3200" dirty="0"/>
              <a:t>Time Complexity of Software Analysis/Verification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14A646-CB6A-0E4E-904D-14AD7B83006E}"/>
              </a:ext>
            </a:extLst>
          </p:cNvPr>
          <p:cNvSpPr txBox="1"/>
          <p:nvPr/>
        </p:nvSpPr>
        <p:spPr>
          <a:xfrm>
            <a:off x="704336" y="2688099"/>
            <a:ext cx="10997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+mj-lt"/>
              </a:rPr>
              <a:t>New technology is needed that can somehow analyze/verify exponentially many execution sequences in logarithmic time – </a:t>
            </a:r>
            <a:r>
              <a:rPr lang="en-US" sz="2400" i="1">
                <a:latin typeface="+mj-lt"/>
              </a:rPr>
              <a:t>Supercomputers are </a:t>
            </a:r>
            <a:r>
              <a:rPr lang="en-US" sz="2400" i="1" dirty="0">
                <a:latin typeface="+mj-lt"/>
              </a:rPr>
              <a:t>not the solution  because they cannot reduce the computation time logarithmically.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8886CD6-BDB7-5E4C-81B8-CC71E5057FEA}"/>
              </a:ext>
            </a:extLst>
          </p:cNvPr>
          <p:cNvGrpSpPr/>
          <p:nvPr/>
        </p:nvGrpSpPr>
        <p:grpSpPr>
          <a:xfrm>
            <a:off x="1425145" y="4292337"/>
            <a:ext cx="9737124" cy="1283193"/>
            <a:chOff x="1495168" y="4783333"/>
            <a:chExt cx="9737124" cy="128319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CED5E75-B210-ED45-B97E-DC4EA6F95269}"/>
                </a:ext>
              </a:extLst>
            </p:cNvPr>
            <p:cNvSpPr txBox="1"/>
            <p:nvPr/>
          </p:nvSpPr>
          <p:spPr>
            <a:xfrm>
              <a:off x="1495168" y="5005585"/>
              <a:ext cx="1519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Software Size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37B92E8-70AB-CA47-A4CA-D4DC4588B0CB}"/>
                </a:ext>
              </a:extLst>
            </p:cNvPr>
            <p:cNvSpPr txBox="1"/>
            <p:nvPr/>
          </p:nvSpPr>
          <p:spPr>
            <a:xfrm>
              <a:off x="4893275" y="5005585"/>
              <a:ext cx="2306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Execution Sequences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D3F7C1A-35CF-7544-A0EE-07D74162F347}"/>
                </a:ext>
              </a:extLst>
            </p:cNvPr>
            <p:cNvCxnSpPr>
              <a:cxnSpLocks/>
            </p:cNvCxnSpPr>
            <p:nvPr/>
          </p:nvCxnSpPr>
          <p:spPr>
            <a:xfrm>
              <a:off x="3274541" y="5288692"/>
              <a:ext cx="7908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1C38B2-0240-4E48-ABC6-1E2D719C9E46}"/>
                </a:ext>
              </a:extLst>
            </p:cNvPr>
            <p:cNvSpPr txBox="1"/>
            <p:nvPr/>
          </p:nvSpPr>
          <p:spPr>
            <a:xfrm>
              <a:off x="2916194" y="4783333"/>
              <a:ext cx="19770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+mj-lt"/>
                </a:rPr>
                <a:t>Exponential Increase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59C7CEE-6168-7148-B48B-4124FE00EC64}"/>
                </a:ext>
              </a:extLst>
            </p:cNvPr>
            <p:cNvSpPr txBox="1"/>
            <p:nvPr/>
          </p:nvSpPr>
          <p:spPr>
            <a:xfrm>
              <a:off x="2007973" y="5481751"/>
              <a:ext cx="4942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641DB8-C1F9-4540-B5D0-50AA8B27C22E}"/>
                </a:ext>
              </a:extLst>
            </p:cNvPr>
            <p:cNvSpPr txBox="1"/>
            <p:nvPr/>
          </p:nvSpPr>
          <p:spPr>
            <a:xfrm>
              <a:off x="5745892" y="5481751"/>
              <a:ext cx="7414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2</a:t>
              </a:r>
              <a:r>
                <a:rPr lang="en-US" sz="3200" baseline="30000" dirty="0"/>
                <a:t>N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15ACC83-89AB-2E4E-854B-A8519C32D7F4}"/>
                </a:ext>
              </a:extLst>
            </p:cNvPr>
            <p:cNvCxnSpPr>
              <a:cxnSpLocks/>
            </p:cNvCxnSpPr>
            <p:nvPr/>
          </p:nvCxnSpPr>
          <p:spPr>
            <a:xfrm>
              <a:off x="7334624" y="5255741"/>
              <a:ext cx="7908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C94AD41-286D-6C4E-BCFF-7E0FA18F1E8D}"/>
                </a:ext>
              </a:extLst>
            </p:cNvPr>
            <p:cNvSpPr txBox="1"/>
            <p:nvPr/>
          </p:nvSpPr>
          <p:spPr>
            <a:xfrm>
              <a:off x="8925698" y="5005585"/>
              <a:ext cx="2306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New Technology ?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ED3AD78-8CAE-C14F-AE00-5213F7877BD2}"/>
                </a:ext>
              </a:extLst>
            </p:cNvPr>
            <p:cNvSpPr txBox="1"/>
            <p:nvPr/>
          </p:nvSpPr>
          <p:spPr>
            <a:xfrm>
              <a:off x="7039230" y="4783333"/>
              <a:ext cx="22365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+mj-lt"/>
                </a:rPr>
                <a:t>Logarithmic Reduction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32DA22-65C5-604A-BE81-3C2EFAAE1F61}"/>
                </a:ext>
              </a:extLst>
            </p:cNvPr>
            <p:cNvSpPr txBox="1"/>
            <p:nvPr/>
          </p:nvSpPr>
          <p:spPr>
            <a:xfrm>
              <a:off x="9483812" y="5481751"/>
              <a:ext cx="4942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N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36F7CC-9E5C-3747-8F71-6AE16C9182D4}"/>
                </a:ext>
              </a:extLst>
            </p:cNvPr>
            <p:cNvCxnSpPr>
              <a:cxnSpLocks/>
            </p:cNvCxnSpPr>
            <p:nvPr/>
          </p:nvCxnSpPr>
          <p:spPr>
            <a:xfrm>
              <a:off x="3274541" y="5774138"/>
              <a:ext cx="7908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D72C69D-77E1-2B4D-A11D-9EF9C70217C9}"/>
                </a:ext>
              </a:extLst>
            </p:cNvPr>
            <p:cNvCxnSpPr>
              <a:cxnSpLocks/>
            </p:cNvCxnSpPr>
            <p:nvPr/>
          </p:nvCxnSpPr>
          <p:spPr>
            <a:xfrm>
              <a:off x="7334624" y="5774138"/>
              <a:ext cx="7908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868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ED0F42-5CC0-414D-AD3B-A09B15A65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6890-E15B-F340-9E2B-6ACE47389C81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567F68-0176-B944-A42F-67DED78B7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51" y="1189348"/>
            <a:ext cx="3479800" cy="3124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60BF030-8A8B-DD49-8252-801B70073DA6}"/>
              </a:ext>
            </a:extLst>
          </p:cNvPr>
          <p:cNvSpPr/>
          <p:nvPr/>
        </p:nvSpPr>
        <p:spPr>
          <a:xfrm>
            <a:off x="4777946" y="1154924"/>
            <a:ext cx="65902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02124"/>
                </a:solidFill>
                <a:latin typeface="+mj-lt"/>
              </a:rPr>
              <a:t>Frances Allen</a:t>
            </a:r>
            <a:r>
              <a:rPr lang="en-US" dirty="0">
                <a:solidFill>
                  <a:srgbClr val="202124"/>
                </a:solidFill>
                <a:latin typeface="+mj-lt"/>
              </a:rPr>
              <a:t>, a </a:t>
            </a:r>
            <a:r>
              <a:rPr lang="en-US" dirty="0">
                <a:solidFill>
                  <a:srgbClr val="202124"/>
                </a:solidFill>
              </a:rPr>
              <a:t>former high school math teacher</a:t>
            </a:r>
            <a:r>
              <a:rPr lang="en-US" dirty="0">
                <a:solidFill>
                  <a:srgbClr val="202124"/>
                </a:solidFill>
                <a:latin typeface="+mj-lt"/>
              </a:rPr>
              <a:t> who became one of the leading computer scientists of her generation and, in 2006, was the </a:t>
            </a:r>
            <a:r>
              <a:rPr lang="en-US" dirty="0">
                <a:solidFill>
                  <a:srgbClr val="202124"/>
                </a:solidFill>
              </a:rPr>
              <a:t>first woman to win the Turing Award</a:t>
            </a:r>
            <a:r>
              <a:rPr lang="en-US" dirty="0">
                <a:solidFill>
                  <a:srgbClr val="202124"/>
                </a:solidFill>
                <a:latin typeface="+mj-lt"/>
              </a:rPr>
              <a:t>, considered the Nobel Prize in computing, </a:t>
            </a:r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311C1B-3793-D34B-8730-599BF003A040}"/>
              </a:ext>
            </a:extLst>
          </p:cNvPr>
          <p:cNvSpPr/>
          <p:nvPr/>
        </p:nvSpPr>
        <p:spPr>
          <a:xfrm>
            <a:off x="1076371" y="4966210"/>
            <a:ext cx="10588851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In the paper, she says</a:t>
            </a:r>
            <a:r>
              <a:rPr lang="en-US" sz="2000" dirty="0">
                <a:latin typeface="+mj-lt"/>
              </a:rPr>
              <a:t>: “</a:t>
            </a:r>
            <a:r>
              <a:rPr lang="en-US" sz="1600" dirty="0">
                <a:latin typeface="+mj-lt"/>
              </a:rPr>
              <a:t>The underlying motivation is the need to codify the flow relationships in the program. The codification may be in connectivity matrices, in </a:t>
            </a:r>
            <a:r>
              <a:rPr lang="en-US" sz="1600" dirty="0"/>
              <a:t>predecessor-successor tables</a:t>
            </a:r>
            <a:r>
              <a:rPr lang="en-US" sz="1600" dirty="0">
                <a:latin typeface="+mj-lt"/>
              </a:rPr>
              <a:t>, in </a:t>
            </a:r>
            <a:r>
              <a:rPr lang="en-US" sz="1600" dirty="0"/>
              <a:t>dominance lists</a:t>
            </a:r>
            <a:r>
              <a:rPr lang="en-US" sz="1600" dirty="0">
                <a:latin typeface="+mj-lt"/>
              </a:rPr>
              <a:t>, etc. In this paper the basic control flow relationships are expressed in a directed graph. Various graph constructs are then found and shown to codify interesting global relationships. “</a:t>
            </a:r>
            <a:endParaRPr lang="en-US" sz="1600" dirty="0">
              <a:effectLst/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F45227-E71B-E84C-AE30-449B84FF3604}"/>
              </a:ext>
            </a:extLst>
          </p:cNvPr>
          <p:cNvSpPr/>
          <p:nvPr/>
        </p:nvSpPr>
        <p:spPr>
          <a:xfrm>
            <a:off x="5130114" y="3410238"/>
            <a:ext cx="5589372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Frances Allan wrote the pioneering paper </a:t>
            </a:r>
            <a:r>
              <a:rPr lang="en-US" dirty="0">
                <a:latin typeface="+mj-lt"/>
              </a:rPr>
              <a:t>on the compact </a:t>
            </a:r>
            <a:r>
              <a:rPr lang="en-US" i="1" dirty="0">
                <a:latin typeface="+mj-lt"/>
              </a:rPr>
              <a:t>representation for control flow</a:t>
            </a:r>
            <a:r>
              <a:rPr lang="en-US" dirty="0">
                <a:latin typeface="+mj-lt"/>
              </a:rPr>
              <a:t>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3FDB6A-0497-4248-9A4F-E63FF73FA573}"/>
              </a:ext>
            </a:extLst>
          </p:cNvPr>
          <p:cNvSpPr/>
          <p:nvPr/>
        </p:nvSpPr>
        <p:spPr>
          <a:xfrm>
            <a:off x="5161449" y="4292387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+mj-lt"/>
              </a:rPr>
              <a:t>Frances Allen, Control flow analysis, SIGPLAN Not. 5 (7) (1970) 1–19. </a:t>
            </a:r>
          </a:p>
          <a:p>
            <a:r>
              <a:rPr lang="en-US" sz="1600" dirty="0">
                <a:latin typeface="+mj-lt"/>
                <a:hlinkClick r:id="rId3"/>
              </a:rPr>
              <a:t>https://www.cs.columbia.edu/~suman/secure_sw_devel/p1-allen.pd</a:t>
            </a:r>
            <a:r>
              <a:rPr lang="en-US" sz="1600" dirty="0">
                <a:latin typeface="+mj-lt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418242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CA54DA-5F3F-3343-97BB-542E1BC8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6890-E15B-F340-9E2B-6ACE47389C81}" type="slidenum">
              <a:rPr lang="en-US" smtClean="0"/>
              <a:t>2</a:t>
            </a:fld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D852309-C48D-0B4D-BD57-0E238F71297D}"/>
              </a:ext>
            </a:extLst>
          </p:cNvPr>
          <p:cNvSpPr txBox="1"/>
          <p:nvPr/>
        </p:nvSpPr>
        <p:spPr>
          <a:xfrm>
            <a:off x="460448" y="1330202"/>
            <a:ext cx="5199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 = 4, A = {a1, a2, a3, a4, a5, a6}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DBB6EB3-EABC-EB4D-ADAC-276C2809B0FD}"/>
              </a:ext>
            </a:extLst>
          </p:cNvPr>
          <p:cNvSpPr/>
          <p:nvPr/>
        </p:nvSpPr>
        <p:spPr>
          <a:xfrm>
            <a:off x="460448" y="1831049"/>
            <a:ext cx="39744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f</a:t>
            </a:r>
            <a:r>
              <a:rPr lang="en-US" sz="2800" baseline="-25000" dirty="0"/>
              <a:t>E</a:t>
            </a:r>
            <a:r>
              <a:rPr lang="en-US" sz="2800" dirty="0"/>
              <a:t>: Execution of software 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FC63ECD7-981B-6143-B9D1-492BF1AEF5B4}"/>
              </a:ext>
            </a:extLst>
          </p:cNvPr>
          <p:cNvGraphicFramePr>
            <a:graphicFrameLocks noGrp="1"/>
          </p:cNvGraphicFramePr>
          <p:nvPr/>
        </p:nvGraphicFramePr>
        <p:xfrm>
          <a:off x="832618" y="2611368"/>
          <a:ext cx="2219502" cy="304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7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584">
                  <a:extLst>
                    <a:ext uri="{9D8B030D-6E8A-4147-A177-3AD203B41FA5}">
                      <a16:colId xmlns:a16="http://schemas.microsoft.com/office/drawing/2014/main" val="62006458"/>
                    </a:ext>
                  </a:extLst>
                </a:gridCol>
                <a:gridCol w="305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3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V</a:t>
                      </a:r>
                      <a:r>
                        <a:rPr lang="en-US" sz="1800" baseline="30000" dirty="0">
                          <a:latin typeface="+mj-lt"/>
                        </a:rPr>
                        <a:t>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S</a:t>
                      </a:r>
                      <a:r>
                        <a:rPr lang="en-US" sz="1800" baseline="30000" dirty="0">
                          <a:latin typeface="+mj-lt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a1 a3 a5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286950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  <a:sym typeface="Arial" charset="0"/>
                        </a:rPr>
                        <a:t>a1 a3 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689725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  <a:sym typeface="Arial" charset="0"/>
                        </a:rPr>
                        <a:t>a1 a4 a5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  <a:sym typeface="Arial" charset="0"/>
                        </a:rPr>
                        <a:t>a1 a4 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894806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a1 a3 a5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298705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  <a:sym typeface="Arial" charset="0"/>
                        </a:rPr>
                        <a:t>a1 a3 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311684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  <a:sym typeface="Arial" charset="0"/>
                        </a:rPr>
                        <a:t>a1 a4 a5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  <a:sym typeface="Arial" charset="0"/>
                        </a:rPr>
                        <a:t>a1 a4 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719475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201789C5-74E6-BD49-BA16-D0870EA2732C}"/>
              </a:ext>
            </a:extLst>
          </p:cNvPr>
          <p:cNvGraphicFramePr>
            <a:graphicFrameLocks noGrp="1"/>
          </p:cNvGraphicFramePr>
          <p:nvPr/>
        </p:nvGraphicFramePr>
        <p:xfrm>
          <a:off x="4010172" y="2611368"/>
          <a:ext cx="2219502" cy="304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7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584">
                  <a:extLst>
                    <a:ext uri="{9D8B030D-6E8A-4147-A177-3AD203B41FA5}">
                      <a16:colId xmlns:a16="http://schemas.microsoft.com/office/drawing/2014/main" val="62006458"/>
                    </a:ext>
                  </a:extLst>
                </a:gridCol>
                <a:gridCol w="305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3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V</a:t>
                      </a:r>
                      <a:r>
                        <a:rPr lang="en-US" sz="1800" baseline="30000" dirty="0">
                          <a:latin typeface="+mj-lt"/>
                        </a:rPr>
                        <a:t>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S</a:t>
                      </a:r>
                      <a:r>
                        <a:rPr lang="en-US" sz="1800" baseline="30000" dirty="0">
                          <a:latin typeface="+mj-lt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a2 a3 a5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286950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  <a:sym typeface="Arial" charset="0"/>
                        </a:rPr>
                        <a:t>a2 a3 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689725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  <a:sym typeface="Arial" charset="0"/>
                        </a:rPr>
                        <a:t>a2 a4 a5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  <a:sym typeface="Arial" charset="0"/>
                        </a:rPr>
                        <a:t>a2 a4 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894806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  <a:sym typeface="Arial" charset="0"/>
                        </a:rPr>
                        <a:t>a4 a5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298705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  <a:sym typeface="Arial" charset="0"/>
                        </a:rPr>
                        <a:t>a4 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311684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  <a:sym typeface="Arial" charset="0"/>
                        </a:rPr>
                        <a:t>a4 a5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  <a:sym typeface="Arial" charset="0"/>
                        </a:rPr>
                        <a:t>a4 a6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719475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EBACD5A2-4B57-2340-901E-709241FA2CB3}"/>
              </a:ext>
            </a:extLst>
          </p:cNvPr>
          <p:cNvGraphicFramePr>
            <a:graphicFrameLocks noGrp="1"/>
          </p:cNvGraphicFramePr>
          <p:nvPr/>
        </p:nvGraphicFramePr>
        <p:xfrm>
          <a:off x="275845" y="2611368"/>
          <a:ext cx="473080" cy="304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3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286950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689725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894806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298705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311684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719475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D49662E1-8CEE-1944-ADE0-61C517D24F82}"/>
              </a:ext>
            </a:extLst>
          </p:cNvPr>
          <p:cNvGraphicFramePr>
            <a:graphicFrameLocks noGrp="1"/>
          </p:cNvGraphicFramePr>
          <p:nvPr/>
        </p:nvGraphicFramePr>
        <p:xfrm>
          <a:off x="3444264" y="2611368"/>
          <a:ext cx="473080" cy="304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3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286950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689725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894806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298705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311684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719475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AFC26986-2289-AB41-96E2-7C2317470B7D}"/>
              </a:ext>
            </a:extLst>
          </p:cNvPr>
          <p:cNvSpPr txBox="1"/>
          <p:nvPr/>
        </p:nvSpPr>
        <p:spPr>
          <a:xfrm>
            <a:off x="460448" y="331413"/>
            <a:ext cx="10710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sz="4000" dirty="0">
                <a:latin typeface="+mj-lt"/>
                <a:cs typeface="Apple Chancery" panose="03020702040506060504" pitchFamily="66" charset="-79"/>
              </a:rPr>
              <a:t># Paths in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GC(S) </a:t>
            </a:r>
            <a:r>
              <a:rPr lang="en-US" sz="4000" dirty="0">
                <a:latin typeface="+mj-lt"/>
              </a:rPr>
              <a:t>= #Distinct</a:t>
            </a:r>
            <a:r>
              <a:rPr lang="en-US" sz="4000" dirty="0">
                <a:latin typeface="+mj-lt"/>
                <a:cs typeface="Apple Chancery" panose="03020702040506060504" pitchFamily="66" charset="-79"/>
              </a:rPr>
              <a:t> execution behaviors 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E55579F-A841-7D49-9F76-CF6B26E91701}"/>
              </a:ext>
            </a:extLst>
          </p:cNvPr>
          <p:cNvSpPr/>
          <p:nvPr/>
        </p:nvSpPr>
        <p:spPr>
          <a:xfrm>
            <a:off x="3917344" y="2272429"/>
            <a:ext cx="1305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C1 C2 C3 C4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44344F5-3DB3-8540-B039-1FD42218CA3F}"/>
              </a:ext>
            </a:extLst>
          </p:cNvPr>
          <p:cNvSpPr/>
          <p:nvPr/>
        </p:nvSpPr>
        <p:spPr>
          <a:xfrm>
            <a:off x="748925" y="2272429"/>
            <a:ext cx="1305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C1 C2 C3 C4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4D38F61-26F3-EB4B-B6E2-732C67F197DF}"/>
              </a:ext>
            </a:extLst>
          </p:cNvPr>
          <p:cNvGrpSpPr/>
          <p:nvPr/>
        </p:nvGrpSpPr>
        <p:grpSpPr>
          <a:xfrm>
            <a:off x="3020143" y="2967383"/>
            <a:ext cx="428263" cy="2677309"/>
            <a:chOff x="3020143" y="2967383"/>
            <a:chExt cx="428263" cy="267730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5DBF4FF-34E5-8C4F-94EF-E79D31F99FBD}"/>
                </a:ext>
              </a:extLst>
            </p:cNvPr>
            <p:cNvSpPr txBox="1"/>
            <p:nvPr/>
          </p:nvSpPr>
          <p:spPr>
            <a:xfrm>
              <a:off x="3020143" y="2967383"/>
              <a:ext cx="428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5E55750-7085-C442-8FED-33BB6E852B1E}"/>
                </a:ext>
              </a:extLst>
            </p:cNvPr>
            <p:cNvSpPr txBox="1"/>
            <p:nvPr/>
          </p:nvSpPr>
          <p:spPr>
            <a:xfrm>
              <a:off x="3020143" y="4313375"/>
              <a:ext cx="428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R1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F2E10E1-0B2D-4E47-B83C-A51773DBE294}"/>
                </a:ext>
              </a:extLst>
            </p:cNvPr>
            <p:cNvSpPr txBox="1"/>
            <p:nvPr/>
          </p:nvSpPr>
          <p:spPr>
            <a:xfrm>
              <a:off x="3020143" y="3267506"/>
              <a:ext cx="428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R2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047622D-9DA4-3A4E-A4E8-E90525F23CE7}"/>
                </a:ext>
              </a:extLst>
            </p:cNvPr>
            <p:cNvSpPr txBox="1"/>
            <p:nvPr/>
          </p:nvSpPr>
          <p:spPr>
            <a:xfrm>
              <a:off x="3020143" y="4641558"/>
              <a:ext cx="428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R2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855A7B3-7F01-F142-B1FF-7BF1AB7D12ED}"/>
                </a:ext>
              </a:extLst>
            </p:cNvPr>
            <p:cNvSpPr txBox="1"/>
            <p:nvPr/>
          </p:nvSpPr>
          <p:spPr>
            <a:xfrm>
              <a:off x="3020143" y="3627618"/>
              <a:ext cx="428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R3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A77AF05-8F68-A74F-8B9E-598EDD6EE842}"/>
                </a:ext>
              </a:extLst>
            </p:cNvPr>
            <p:cNvSpPr txBox="1"/>
            <p:nvPr/>
          </p:nvSpPr>
          <p:spPr>
            <a:xfrm>
              <a:off x="3020143" y="4949018"/>
              <a:ext cx="428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R3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BE4E3D4-F2E3-6F47-AD13-EC4B2CD80C65}"/>
                </a:ext>
              </a:extLst>
            </p:cNvPr>
            <p:cNvSpPr txBox="1"/>
            <p:nvPr/>
          </p:nvSpPr>
          <p:spPr>
            <a:xfrm>
              <a:off x="3020143" y="3918521"/>
              <a:ext cx="428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R4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0FD87E9-F1FA-4A45-A833-EFED995F8206}"/>
                </a:ext>
              </a:extLst>
            </p:cNvPr>
            <p:cNvSpPr txBox="1"/>
            <p:nvPr/>
          </p:nvSpPr>
          <p:spPr>
            <a:xfrm>
              <a:off x="3020143" y="5275360"/>
              <a:ext cx="428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R4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1593694-FA58-BC43-B6CA-541E8B09C433}"/>
              </a:ext>
            </a:extLst>
          </p:cNvPr>
          <p:cNvGrpSpPr/>
          <p:nvPr/>
        </p:nvGrpSpPr>
        <p:grpSpPr>
          <a:xfrm>
            <a:off x="6274794" y="4287853"/>
            <a:ext cx="428263" cy="1359616"/>
            <a:chOff x="6274794" y="4287853"/>
            <a:chExt cx="428263" cy="1359616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B67864E-563C-7F4A-BFDE-4483C41EC4D7}"/>
                </a:ext>
              </a:extLst>
            </p:cNvPr>
            <p:cNvSpPr txBox="1"/>
            <p:nvPr/>
          </p:nvSpPr>
          <p:spPr>
            <a:xfrm>
              <a:off x="6274794" y="4287853"/>
              <a:ext cx="428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R5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6BF333F-ADBB-9841-99D7-8838ED9CDCFF}"/>
                </a:ext>
              </a:extLst>
            </p:cNvPr>
            <p:cNvSpPr txBox="1"/>
            <p:nvPr/>
          </p:nvSpPr>
          <p:spPr>
            <a:xfrm>
              <a:off x="6274794" y="4954083"/>
              <a:ext cx="428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R5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6F0AA22-090F-BC42-A9A2-812D54ED8A7A}"/>
                </a:ext>
              </a:extLst>
            </p:cNvPr>
            <p:cNvSpPr txBox="1"/>
            <p:nvPr/>
          </p:nvSpPr>
          <p:spPr>
            <a:xfrm>
              <a:off x="6274794" y="4620968"/>
              <a:ext cx="428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R6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6260DD3-6907-804A-A11E-D1AAC3531C34}"/>
                </a:ext>
              </a:extLst>
            </p:cNvPr>
            <p:cNvSpPr txBox="1"/>
            <p:nvPr/>
          </p:nvSpPr>
          <p:spPr>
            <a:xfrm>
              <a:off x="6274794" y="5278137"/>
              <a:ext cx="428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R6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28C99E1-BCBB-EE41-8A62-C1623419E6C4}"/>
              </a:ext>
            </a:extLst>
          </p:cNvPr>
          <p:cNvSpPr txBox="1"/>
          <p:nvPr/>
        </p:nvSpPr>
        <p:spPr>
          <a:xfrm>
            <a:off x="6274794" y="1247579"/>
            <a:ext cx="5686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 paths for 10 distinct execution behaviors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B89E247-4CC5-B543-BCD0-26739D6754F4}"/>
              </a:ext>
            </a:extLst>
          </p:cNvPr>
          <p:cNvGrpSpPr/>
          <p:nvPr/>
        </p:nvGrpSpPr>
        <p:grpSpPr>
          <a:xfrm>
            <a:off x="8517841" y="1941359"/>
            <a:ext cx="1733960" cy="4088479"/>
            <a:chOff x="1659840" y="1444095"/>
            <a:chExt cx="1733960" cy="4088479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F568929-BD6E-E644-BA9C-EFD2B61193EE}"/>
                </a:ext>
              </a:extLst>
            </p:cNvPr>
            <p:cNvGrpSpPr/>
            <p:nvPr/>
          </p:nvGrpSpPr>
          <p:grpSpPr>
            <a:xfrm>
              <a:off x="1659840" y="1444095"/>
              <a:ext cx="1389502" cy="3422641"/>
              <a:chOff x="3758923" y="1611267"/>
              <a:chExt cx="1389502" cy="3422641"/>
            </a:xfrm>
          </p:grpSpPr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432AA61-EF4A-4B4B-8E39-D5B7EE08B33B}"/>
                  </a:ext>
                </a:extLst>
              </p:cNvPr>
              <p:cNvSpPr txBox="1"/>
              <p:nvPr/>
            </p:nvSpPr>
            <p:spPr>
              <a:xfrm>
                <a:off x="4051646" y="1611267"/>
                <a:ext cx="462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C1</a:t>
                </a:r>
              </a:p>
            </p:txBody>
          </p: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85497186-AFA2-8F41-AA47-04303D3B37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35395" y="1975834"/>
                <a:ext cx="198699" cy="6776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A7749CC-EB72-A94D-98B2-5CCF70982463}"/>
                  </a:ext>
                </a:extLst>
              </p:cNvPr>
              <p:cNvSpPr txBox="1"/>
              <p:nvPr/>
            </p:nvSpPr>
            <p:spPr>
              <a:xfrm>
                <a:off x="4063730" y="4664576"/>
                <a:ext cx="55417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C4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E461E73-301A-5341-BF6A-FCBF5C3B8007}"/>
                  </a:ext>
                </a:extLst>
              </p:cNvPr>
              <p:cNvSpPr txBox="1"/>
              <p:nvPr/>
            </p:nvSpPr>
            <p:spPr>
              <a:xfrm>
                <a:off x="4685579" y="2243430"/>
                <a:ext cx="462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C2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7D85A488-93DE-0D41-8A84-F31E5A989F94}"/>
                  </a:ext>
                </a:extLst>
              </p:cNvPr>
              <p:cNvSpPr txBox="1"/>
              <p:nvPr/>
            </p:nvSpPr>
            <p:spPr>
              <a:xfrm>
                <a:off x="3781526" y="2653508"/>
                <a:ext cx="462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a1</a:t>
                </a:r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7C7537A7-59D0-AD40-B5A9-9566517321C4}"/>
                  </a:ext>
                </a:extLst>
              </p:cNvPr>
              <p:cNvCxnSpPr>
                <a:cxnSpLocks/>
                <a:endCxn id="104" idx="0"/>
              </p:cNvCxnSpPr>
              <p:nvPr/>
            </p:nvCxnSpPr>
            <p:spPr>
              <a:xfrm>
                <a:off x="4417691" y="1975834"/>
                <a:ext cx="499311" cy="2675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3FAA760-5627-FC45-8250-0ED59C378CEF}"/>
                  </a:ext>
                </a:extLst>
              </p:cNvPr>
              <p:cNvSpPr txBox="1"/>
              <p:nvPr/>
            </p:nvSpPr>
            <p:spPr>
              <a:xfrm>
                <a:off x="4099191" y="3316390"/>
                <a:ext cx="462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C3</a:t>
                </a:r>
              </a:p>
            </p:txBody>
          </p: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1474916C-C71F-6047-A608-5004F64C19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5218" y="3040199"/>
                <a:ext cx="265716" cy="2793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68A5A3E0-B02E-0F4E-8BF4-22E44853ED3C}"/>
                  </a:ext>
                </a:extLst>
              </p:cNvPr>
              <p:cNvCxnSpPr>
                <a:cxnSpLocks/>
                <a:stCxn id="104" idx="2"/>
                <a:endCxn id="88" idx="0"/>
              </p:cNvCxnSpPr>
              <p:nvPr/>
            </p:nvCxnSpPr>
            <p:spPr>
              <a:xfrm>
                <a:off x="4917002" y="2612762"/>
                <a:ext cx="33164" cy="329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2B6CFF2B-1AF9-5848-A8DF-253DD6C8A481}"/>
                  </a:ext>
                </a:extLst>
              </p:cNvPr>
              <p:cNvGrpSpPr/>
              <p:nvPr/>
            </p:nvGrpSpPr>
            <p:grpSpPr>
              <a:xfrm>
                <a:off x="3758923" y="3711033"/>
                <a:ext cx="1121614" cy="950978"/>
                <a:chOff x="5835984" y="4104205"/>
                <a:chExt cx="1121614" cy="950978"/>
              </a:xfrm>
            </p:grpSpPr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030159B5-341A-8942-8559-3FD5D4E769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89852" y="4109814"/>
                  <a:ext cx="265716" cy="27933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1E41E49-80FB-F049-967B-6D29811CC8AD}"/>
                    </a:ext>
                  </a:extLst>
                </p:cNvPr>
                <p:cNvSpPr txBox="1"/>
                <p:nvPr/>
              </p:nvSpPr>
              <p:spPr>
                <a:xfrm>
                  <a:off x="6494752" y="4364030"/>
                  <a:ext cx="46284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a4</a:t>
                  </a:r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0A9D2FB6-895D-7946-A75B-12A31CFDFDD9}"/>
                    </a:ext>
                  </a:extLst>
                </p:cNvPr>
                <p:cNvSpPr txBox="1"/>
                <p:nvPr/>
              </p:nvSpPr>
              <p:spPr>
                <a:xfrm>
                  <a:off x="5835984" y="4389153"/>
                  <a:ext cx="46284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a3</a:t>
                  </a:r>
                </a:p>
              </p:txBody>
            </p: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A7BBD88B-175C-144A-88D2-A9F378C465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29251" y="4104205"/>
                  <a:ext cx="265716" cy="27933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26732D61-245E-F345-9939-3DBE56C5FC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09676" y="4775844"/>
                  <a:ext cx="265716" cy="27933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5B4C7D84-419A-364C-8514-3BD022D70C9D}"/>
                    </a:ext>
                  </a:extLst>
                </p:cNvPr>
                <p:cNvCxnSpPr>
                  <a:cxnSpLocks/>
                  <a:stCxn id="112" idx="2"/>
                </p:cNvCxnSpPr>
                <p:nvPr/>
              </p:nvCxnSpPr>
              <p:spPr>
                <a:xfrm flipH="1">
                  <a:off x="6460459" y="4733362"/>
                  <a:ext cx="265716" cy="31282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48467F9-7927-5044-95BB-DB82ECCBDABC}"/>
                </a:ext>
              </a:extLst>
            </p:cNvPr>
            <p:cNvCxnSpPr>
              <a:cxnSpLocks/>
            </p:cNvCxnSpPr>
            <p:nvPr/>
          </p:nvCxnSpPr>
          <p:spPr>
            <a:xfrm>
              <a:off x="3016632" y="2445590"/>
              <a:ext cx="377166" cy="116459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D7F383F3-6A0D-7B43-9B41-623389C97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0401" y="3156014"/>
              <a:ext cx="196226" cy="2581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E61FE3E6-E687-9645-8444-7CBF34ED8D66}"/>
                </a:ext>
              </a:extLst>
            </p:cNvPr>
            <p:cNvCxnSpPr>
              <a:cxnSpLocks/>
              <a:endCxn id="112" idx="3"/>
            </p:cNvCxnSpPr>
            <p:nvPr/>
          </p:nvCxnSpPr>
          <p:spPr>
            <a:xfrm flipH="1">
              <a:off x="2781454" y="3610189"/>
              <a:ext cx="612346" cy="378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0043CF2-6506-BC4D-8B6A-F5E181FE9A0C}"/>
                </a:ext>
              </a:extLst>
            </p:cNvPr>
            <p:cNvSpPr txBox="1"/>
            <p:nvPr/>
          </p:nvSpPr>
          <p:spPr>
            <a:xfrm>
              <a:off x="2619660" y="2775178"/>
              <a:ext cx="4628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a2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95FE38D3-F36B-784E-8D5B-406E8A7CE9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0173" y="4883903"/>
              <a:ext cx="265716" cy="2793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F2137C2-B4C6-5B48-9362-F68FFECA935E}"/>
                </a:ext>
              </a:extLst>
            </p:cNvPr>
            <p:cNvSpPr txBox="1"/>
            <p:nvPr/>
          </p:nvSpPr>
          <p:spPr>
            <a:xfrm>
              <a:off x="2355073" y="5138119"/>
              <a:ext cx="4628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a6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86CEC7F-8A1D-2F46-8B43-B9B26AD12FD7}"/>
                </a:ext>
              </a:extLst>
            </p:cNvPr>
            <p:cNvSpPr txBox="1"/>
            <p:nvPr/>
          </p:nvSpPr>
          <p:spPr>
            <a:xfrm>
              <a:off x="1696305" y="5163242"/>
              <a:ext cx="4628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a5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7EA5736E-740B-9E47-A4C6-CE3E68059799}"/>
                </a:ext>
              </a:extLst>
            </p:cNvPr>
            <p:cNvCxnSpPr>
              <a:cxnSpLocks/>
            </p:cNvCxnSpPr>
            <p:nvPr/>
          </p:nvCxnSpPr>
          <p:spPr>
            <a:xfrm>
              <a:off x="2289572" y="4878294"/>
              <a:ext cx="265716" cy="2793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7C1EF6B-2BB0-034A-A610-202330FC26F7}"/>
                </a:ext>
              </a:extLst>
            </p:cNvPr>
            <p:cNvSpPr txBox="1"/>
            <p:nvPr/>
          </p:nvSpPr>
          <p:spPr>
            <a:xfrm>
              <a:off x="1696305" y="1922472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74BE280-814C-BD4E-8A3E-0430011F993F}"/>
                </a:ext>
              </a:extLst>
            </p:cNvPr>
            <p:cNvSpPr txBox="1"/>
            <p:nvPr/>
          </p:nvSpPr>
          <p:spPr>
            <a:xfrm>
              <a:off x="1700674" y="3431705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AD7226E-EC85-6347-A5BD-21BB954473B4}"/>
                </a:ext>
              </a:extLst>
            </p:cNvPr>
            <p:cNvSpPr txBox="1"/>
            <p:nvPr/>
          </p:nvSpPr>
          <p:spPr>
            <a:xfrm>
              <a:off x="1697422" y="4766138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0D89731-3470-AC40-B48E-0D27BDDA0E52}"/>
                </a:ext>
              </a:extLst>
            </p:cNvPr>
            <p:cNvSpPr txBox="1"/>
            <p:nvPr/>
          </p:nvSpPr>
          <p:spPr>
            <a:xfrm>
              <a:off x="2563916" y="2447889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1F516FB-3FB4-0545-A894-A1939D30116B}"/>
                </a:ext>
              </a:extLst>
            </p:cNvPr>
            <p:cNvSpPr txBox="1"/>
            <p:nvPr/>
          </p:nvSpPr>
          <p:spPr>
            <a:xfrm>
              <a:off x="2383528" y="4788301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5BA12DC-EED1-E745-B4E9-32F5C0F45842}"/>
                </a:ext>
              </a:extLst>
            </p:cNvPr>
            <p:cNvSpPr txBox="1"/>
            <p:nvPr/>
          </p:nvSpPr>
          <p:spPr>
            <a:xfrm>
              <a:off x="2342055" y="3459477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9F23F40-AA99-4943-B0EC-4CD2D36D2423}"/>
                </a:ext>
              </a:extLst>
            </p:cNvPr>
            <p:cNvSpPr txBox="1"/>
            <p:nvPr/>
          </p:nvSpPr>
          <p:spPr>
            <a:xfrm>
              <a:off x="3026779" y="2451378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D32FDC0-A63B-3A4A-8B4C-B0D1AFE11A7B}"/>
                </a:ext>
              </a:extLst>
            </p:cNvPr>
            <p:cNvSpPr txBox="1"/>
            <p:nvPr/>
          </p:nvSpPr>
          <p:spPr>
            <a:xfrm>
              <a:off x="2483806" y="1642068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FC2FB2E-085A-C742-A45B-EECA26993843}"/>
              </a:ext>
            </a:extLst>
          </p:cNvPr>
          <p:cNvSpPr txBox="1"/>
          <p:nvPr/>
        </p:nvSpPr>
        <p:spPr>
          <a:xfrm>
            <a:off x="1722783" y="5802885"/>
            <a:ext cx="61832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Rows corresponding to the same path have identical behaviors</a:t>
            </a:r>
          </a:p>
        </p:txBody>
      </p:sp>
    </p:spTree>
    <p:extLst>
      <p:ext uri="{BB962C8B-B14F-4D97-AF65-F5344CB8AC3E}">
        <p14:creationId xmlns:p14="http://schemas.microsoft.com/office/powerpoint/2010/main" val="387935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18E2F3-5A7D-E84A-B1B6-D5A015492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6890-E15B-F340-9E2B-6ACE47389C81}" type="slidenum">
              <a:rPr lang="en-US" smtClean="0"/>
              <a:t>20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4AE5B-2BAB-504E-BE0F-D17A50A5FE8C}"/>
              </a:ext>
            </a:extLst>
          </p:cNvPr>
          <p:cNvSpPr txBox="1"/>
          <p:nvPr/>
        </p:nvSpPr>
        <p:spPr>
          <a:xfrm>
            <a:off x="2432221" y="1083861"/>
            <a:ext cx="768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Fundamental Problem of Cybersecurity/Software safety: </a:t>
            </a:r>
          </a:p>
          <a:p>
            <a:pPr algn="ctr"/>
            <a:endParaRPr lang="en-US" sz="800" dirty="0"/>
          </a:p>
          <a:p>
            <a:pPr algn="ctr"/>
            <a:r>
              <a:rPr lang="en-US" sz="2400" i="1" dirty="0"/>
              <a:t>Time Complexity of Software </a:t>
            </a:r>
            <a:r>
              <a:rPr lang="en-US" sz="2400" dirty="0"/>
              <a:t>Analysis/Verification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14A646-CB6A-0E4E-904D-14AD7B83006E}"/>
              </a:ext>
            </a:extLst>
          </p:cNvPr>
          <p:cNvSpPr txBox="1"/>
          <p:nvPr/>
        </p:nvSpPr>
        <p:spPr>
          <a:xfrm>
            <a:off x="704336" y="2688099"/>
            <a:ext cx="10997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+mj-lt"/>
              </a:rPr>
              <a:t>New technology is needed that can somehow analyze/verify exponentially many execution sequences in logarithmic time – Supercomputers is not the solution  because they cannot reduce the computation time logarithmically.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8886CD6-BDB7-5E4C-81B8-CC71E5057FEA}"/>
              </a:ext>
            </a:extLst>
          </p:cNvPr>
          <p:cNvGrpSpPr/>
          <p:nvPr/>
        </p:nvGrpSpPr>
        <p:grpSpPr>
          <a:xfrm>
            <a:off x="1425145" y="4292337"/>
            <a:ext cx="9737124" cy="1283193"/>
            <a:chOff x="1495168" y="4783333"/>
            <a:chExt cx="9737124" cy="128319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CED5E75-B210-ED45-B97E-DC4EA6F95269}"/>
                </a:ext>
              </a:extLst>
            </p:cNvPr>
            <p:cNvSpPr txBox="1"/>
            <p:nvPr/>
          </p:nvSpPr>
          <p:spPr>
            <a:xfrm>
              <a:off x="1495168" y="5005585"/>
              <a:ext cx="1519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Software Size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37B92E8-70AB-CA47-A4CA-D4DC4588B0CB}"/>
                </a:ext>
              </a:extLst>
            </p:cNvPr>
            <p:cNvSpPr txBox="1"/>
            <p:nvPr/>
          </p:nvSpPr>
          <p:spPr>
            <a:xfrm>
              <a:off x="4893275" y="5005585"/>
              <a:ext cx="2306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Execution Sequences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D3F7C1A-35CF-7544-A0EE-07D74162F347}"/>
                </a:ext>
              </a:extLst>
            </p:cNvPr>
            <p:cNvCxnSpPr>
              <a:cxnSpLocks/>
            </p:cNvCxnSpPr>
            <p:nvPr/>
          </p:nvCxnSpPr>
          <p:spPr>
            <a:xfrm>
              <a:off x="3274541" y="5288692"/>
              <a:ext cx="7908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1C38B2-0240-4E48-ABC6-1E2D719C9E46}"/>
                </a:ext>
              </a:extLst>
            </p:cNvPr>
            <p:cNvSpPr txBox="1"/>
            <p:nvPr/>
          </p:nvSpPr>
          <p:spPr>
            <a:xfrm>
              <a:off x="2916194" y="4783333"/>
              <a:ext cx="19770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+mj-lt"/>
                </a:rPr>
                <a:t>Exponential Increase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59C7CEE-6168-7148-B48B-4124FE00EC64}"/>
                </a:ext>
              </a:extLst>
            </p:cNvPr>
            <p:cNvSpPr txBox="1"/>
            <p:nvPr/>
          </p:nvSpPr>
          <p:spPr>
            <a:xfrm>
              <a:off x="2007973" y="5481751"/>
              <a:ext cx="4942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641DB8-C1F9-4540-B5D0-50AA8B27C22E}"/>
                </a:ext>
              </a:extLst>
            </p:cNvPr>
            <p:cNvSpPr txBox="1"/>
            <p:nvPr/>
          </p:nvSpPr>
          <p:spPr>
            <a:xfrm>
              <a:off x="5745892" y="5481751"/>
              <a:ext cx="7414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2</a:t>
              </a:r>
              <a:r>
                <a:rPr lang="en-US" sz="3200" baseline="30000" dirty="0"/>
                <a:t>N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15ACC83-89AB-2E4E-854B-A8519C32D7F4}"/>
                </a:ext>
              </a:extLst>
            </p:cNvPr>
            <p:cNvCxnSpPr>
              <a:cxnSpLocks/>
            </p:cNvCxnSpPr>
            <p:nvPr/>
          </p:nvCxnSpPr>
          <p:spPr>
            <a:xfrm>
              <a:off x="7334624" y="5255741"/>
              <a:ext cx="7908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C94AD41-286D-6C4E-BCFF-7E0FA18F1E8D}"/>
                </a:ext>
              </a:extLst>
            </p:cNvPr>
            <p:cNvSpPr txBox="1"/>
            <p:nvPr/>
          </p:nvSpPr>
          <p:spPr>
            <a:xfrm>
              <a:off x="8925698" y="5005585"/>
              <a:ext cx="2306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New Technology ?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ED3AD78-8CAE-C14F-AE00-5213F7877BD2}"/>
                </a:ext>
              </a:extLst>
            </p:cNvPr>
            <p:cNvSpPr txBox="1"/>
            <p:nvPr/>
          </p:nvSpPr>
          <p:spPr>
            <a:xfrm>
              <a:off x="7039230" y="4783333"/>
              <a:ext cx="22365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+mj-lt"/>
                </a:rPr>
                <a:t>Logarithmic Reduction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32DA22-65C5-604A-BE81-3C2EFAAE1F61}"/>
                </a:ext>
              </a:extLst>
            </p:cNvPr>
            <p:cNvSpPr txBox="1"/>
            <p:nvPr/>
          </p:nvSpPr>
          <p:spPr>
            <a:xfrm>
              <a:off x="9483812" y="5481751"/>
              <a:ext cx="4942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N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36F7CC-9E5C-3747-8F71-6AE16C9182D4}"/>
                </a:ext>
              </a:extLst>
            </p:cNvPr>
            <p:cNvCxnSpPr>
              <a:cxnSpLocks/>
            </p:cNvCxnSpPr>
            <p:nvPr/>
          </p:nvCxnSpPr>
          <p:spPr>
            <a:xfrm>
              <a:off x="3274541" y="5774138"/>
              <a:ext cx="7908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D72C69D-77E1-2B4D-A11D-9EF9C70217C9}"/>
                </a:ext>
              </a:extLst>
            </p:cNvPr>
            <p:cNvCxnSpPr>
              <a:cxnSpLocks/>
            </p:cNvCxnSpPr>
            <p:nvPr/>
          </p:nvCxnSpPr>
          <p:spPr>
            <a:xfrm>
              <a:off x="7334624" y="5774138"/>
              <a:ext cx="7908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505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C7DFB6-0B25-BB4D-9A17-01DC7AB5A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6890-E15B-F340-9E2B-6ACE47389C81}" type="slidenum">
              <a:rPr lang="en-US" smtClean="0"/>
              <a:t>21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0F1F23-EBC8-A749-B676-7792F3D6944C}"/>
              </a:ext>
            </a:extLst>
          </p:cNvPr>
          <p:cNvSpPr txBox="1"/>
          <p:nvPr/>
        </p:nvSpPr>
        <p:spPr>
          <a:xfrm>
            <a:off x="679937" y="410308"/>
            <a:ext cx="7030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sz="36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Mathematics comes to rescue CGS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DEFA45-140B-484F-A0AC-20072A0F9799}"/>
              </a:ext>
            </a:extLst>
          </p:cNvPr>
          <p:cNvSpPr txBox="1"/>
          <p:nvPr/>
        </p:nvSpPr>
        <p:spPr>
          <a:xfrm>
            <a:off x="803189" y="1472395"/>
            <a:ext cx="3546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Totality of sequences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A29C038-047F-9349-9ADB-FE6EC23346C8}"/>
              </a:ext>
            </a:extLst>
          </p:cNvPr>
          <p:cNvGrpSpPr/>
          <p:nvPr/>
        </p:nvGrpSpPr>
        <p:grpSpPr>
          <a:xfrm>
            <a:off x="2483708" y="2113005"/>
            <a:ext cx="1865870" cy="407773"/>
            <a:chOff x="1581665" y="2063578"/>
            <a:chExt cx="1865870" cy="407773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563D9F5-6D58-DE49-A89D-A181707B3D53}"/>
                </a:ext>
              </a:extLst>
            </p:cNvPr>
            <p:cNvCxnSpPr/>
            <p:nvPr/>
          </p:nvCxnSpPr>
          <p:spPr>
            <a:xfrm>
              <a:off x="1581665" y="2063578"/>
              <a:ext cx="0" cy="4077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DF0E95A-DE6A-D345-B416-1119F4733A59}"/>
                </a:ext>
              </a:extLst>
            </p:cNvPr>
            <p:cNvCxnSpPr/>
            <p:nvPr/>
          </p:nvCxnSpPr>
          <p:spPr>
            <a:xfrm>
              <a:off x="1581665" y="2471351"/>
              <a:ext cx="18658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2B9C4DA-EFC7-5A43-832F-A910E9AE183B}"/>
              </a:ext>
            </a:extLst>
          </p:cNvPr>
          <p:cNvSpPr txBox="1"/>
          <p:nvPr/>
        </p:nvSpPr>
        <p:spPr>
          <a:xfrm>
            <a:off x="2019449" y="2639540"/>
            <a:ext cx="237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Algebraic Ring Theory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554D7D-1F07-A144-BE9C-524E1CA6501B}"/>
              </a:ext>
            </a:extLst>
          </p:cNvPr>
          <p:cNvSpPr txBox="1"/>
          <p:nvPr/>
        </p:nvSpPr>
        <p:spPr>
          <a:xfrm>
            <a:off x="4399005" y="2098013"/>
            <a:ext cx="35463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Compact Algebraic Expression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44BD86-04E2-5C4F-9286-4E1020BFEE42}"/>
              </a:ext>
            </a:extLst>
          </p:cNvPr>
          <p:cNvSpPr txBox="1"/>
          <p:nvPr/>
        </p:nvSpPr>
        <p:spPr>
          <a:xfrm>
            <a:off x="2004600" y="3036989"/>
            <a:ext cx="4381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Formulate and solve linear systems of equation + Optimal factorization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D8194CC-6D4B-2240-8A2D-622045AC01CE}"/>
              </a:ext>
            </a:extLst>
          </p:cNvPr>
          <p:cNvGrpSpPr/>
          <p:nvPr/>
        </p:nvGrpSpPr>
        <p:grpSpPr>
          <a:xfrm>
            <a:off x="6355214" y="3077461"/>
            <a:ext cx="1865870" cy="407773"/>
            <a:chOff x="1581665" y="2063578"/>
            <a:chExt cx="1865870" cy="407773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F70E22D-1AB5-154D-A9CF-AAD39A3A3AFF}"/>
                </a:ext>
              </a:extLst>
            </p:cNvPr>
            <p:cNvCxnSpPr/>
            <p:nvPr/>
          </p:nvCxnSpPr>
          <p:spPr>
            <a:xfrm>
              <a:off x="1581665" y="2063578"/>
              <a:ext cx="0" cy="4077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3BBB22C-9D1D-6C44-AAF0-6DFB5BFDFE3E}"/>
                </a:ext>
              </a:extLst>
            </p:cNvPr>
            <p:cNvCxnSpPr/>
            <p:nvPr/>
          </p:nvCxnSpPr>
          <p:spPr>
            <a:xfrm>
              <a:off x="1581665" y="2471351"/>
              <a:ext cx="18658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DFA79C4-C80B-BC4F-939A-43C64B5EB4EE}"/>
              </a:ext>
            </a:extLst>
          </p:cNvPr>
          <p:cNvSpPr txBox="1"/>
          <p:nvPr/>
        </p:nvSpPr>
        <p:spPr>
          <a:xfrm>
            <a:off x="5890954" y="3603996"/>
            <a:ext cx="274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Algebraic Homomorphism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984369-2DEC-E546-A313-422A6E81EF10}"/>
              </a:ext>
            </a:extLst>
          </p:cNvPr>
          <p:cNvSpPr txBox="1"/>
          <p:nvPr/>
        </p:nvSpPr>
        <p:spPr>
          <a:xfrm>
            <a:off x="8414205" y="3008872"/>
            <a:ext cx="35463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From the Infinity of sequences to a small problem that can be computed on a laptop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1279EE-C505-6E4D-8000-2EE148CE044E}"/>
              </a:ext>
            </a:extLst>
          </p:cNvPr>
          <p:cNvSpPr txBox="1"/>
          <p:nvPr/>
        </p:nvSpPr>
        <p:spPr>
          <a:xfrm>
            <a:off x="1051950" y="4448277"/>
            <a:ext cx="1066800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Making problems tractable by using algebra </a:t>
            </a:r>
            <a:r>
              <a:rPr lang="en-US" sz="2400" dirty="0">
                <a:latin typeface="+mj-lt"/>
              </a:rPr>
              <a:t>–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applicable to many dissimilar problems.</a:t>
            </a:r>
          </a:p>
          <a:p>
            <a:endParaRPr lang="en-US" sz="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r>
              <a:rPr lang="en-US" dirty="0">
                <a:latin typeface="+mj-lt"/>
              </a:rPr>
              <a:t>Example: Using algebra, the n-th Fibonacci number can be computed directly (without computing the previous Fibonacci numbers). Direct computation: 2 log</a:t>
            </a:r>
            <a:r>
              <a:rPr lang="en-US" baseline="-25000" dirty="0">
                <a:latin typeface="+mj-lt"/>
              </a:rPr>
              <a:t>2</a:t>
            </a:r>
            <a:r>
              <a:rPr lang="en-US" dirty="0">
                <a:latin typeface="+mj-lt"/>
              </a:rPr>
              <a:t>(n) multiplications + single addition. The algebraic technique for computing Fibonacci numbers has all kinds of applications in physics, chemistry, economics, finance, signal processing, information theory, and Google Page Rank.</a:t>
            </a:r>
          </a:p>
        </p:txBody>
      </p:sp>
    </p:spTree>
    <p:extLst>
      <p:ext uri="{BB962C8B-B14F-4D97-AF65-F5344CB8AC3E}">
        <p14:creationId xmlns:p14="http://schemas.microsoft.com/office/powerpoint/2010/main" val="237021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CA54DA-5F3F-3343-97BB-542E1BC8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6890-E15B-F340-9E2B-6ACE47389C81}" type="slidenum">
              <a:rPr lang="en-US" smtClean="0"/>
              <a:t>3</a:t>
            </a:fld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FC26986-2289-AB41-96E2-7C2317470B7D}"/>
              </a:ext>
            </a:extLst>
          </p:cNvPr>
          <p:cNvSpPr txBox="1"/>
          <p:nvPr/>
        </p:nvSpPr>
        <p:spPr>
          <a:xfrm>
            <a:off x="627447" y="2721114"/>
            <a:ext cx="106711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pPr algn="ctr"/>
            <a:r>
              <a:rPr lang="en-US" sz="4000" dirty="0">
                <a:latin typeface="+mj-lt"/>
                <a:cs typeface="Apple Chancery" panose="03020702040506060504" pitchFamily="66" charset="-79"/>
              </a:rPr>
              <a:t>How to infer the compact representation from the truth table (TT)? </a:t>
            </a:r>
          </a:p>
        </p:txBody>
      </p:sp>
    </p:spTree>
    <p:extLst>
      <p:ext uri="{BB962C8B-B14F-4D97-AF65-F5344CB8AC3E}">
        <p14:creationId xmlns:p14="http://schemas.microsoft.com/office/powerpoint/2010/main" val="219048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CA54DA-5F3F-3343-97BB-542E1BC8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6890-E15B-F340-9E2B-6ACE47389C81}" type="slidenum">
              <a:rPr lang="en-US" smtClean="0"/>
              <a:t>4</a:t>
            </a:fld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D852309-C48D-0B4D-BD57-0E238F71297D}"/>
              </a:ext>
            </a:extLst>
          </p:cNvPr>
          <p:cNvSpPr txBox="1"/>
          <p:nvPr/>
        </p:nvSpPr>
        <p:spPr>
          <a:xfrm>
            <a:off x="460448" y="1330202"/>
            <a:ext cx="5199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 = 4, A = {a1, a2, a3, a4, a5, a6}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DBB6EB3-EABC-EB4D-ADAC-276C2809B0FD}"/>
              </a:ext>
            </a:extLst>
          </p:cNvPr>
          <p:cNvSpPr/>
          <p:nvPr/>
        </p:nvSpPr>
        <p:spPr>
          <a:xfrm>
            <a:off x="460448" y="1831049"/>
            <a:ext cx="39744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f</a:t>
            </a:r>
            <a:r>
              <a:rPr lang="en-US" sz="2800" baseline="-25000" dirty="0"/>
              <a:t>E</a:t>
            </a:r>
            <a:r>
              <a:rPr lang="en-US" sz="2800" dirty="0"/>
              <a:t>: Execution of software 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FC63ECD7-981B-6143-B9D1-492BF1AEF5B4}"/>
              </a:ext>
            </a:extLst>
          </p:cNvPr>
          <p:cNvGraphicFramePr>
            <a:graphicFrameLocks noGrp="1"/>
          </p:cNvGraphicFramePr>
          <p:nvPr/>
        </p:nvGraphicFramePr>
        <p:xfrm>
          <a:off x="832618" y="2611368"/>
          <a:ext cx="2219502" cy="304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7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584">
                  <a:extLst>
                    <a:ext uri="{9D8B030D-6E8A-4147-A177-3AD203B41FA5}">
                      <a16:colId xmlns:a16="http://schemas.microsoft.com/office/drawing/2014/main" val="62006458"/>
                    </a:ext>
                  </a:extLst>
                </a:gridCol>
                <a:gridCol w="305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3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V</a:t>
                      </a:r>
                      <a:r>
                        <a:rPr lang="en-US" sz="1800" baseline="30000" dirty="0">
                          <a:latin typeface="+mj-lt"/>
                        </a:rPr>
                        <a:t>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S</a:t>
                      </a:r>
                      <a:r>
                        <a:rPr lang="en-US" sz="1800" baseline="30000" dirty="0">
                          <a:latin typeface="+mj-lt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a1 a3 a5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286950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  <a:sym typeface="Arial" charset="0"/>
                        </a:rPr>
                        <a:t>a1 a3 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689725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  <a:sym typeface="Arial" charset="0"/>
                        </a:rPr>
                        <a:t>a1 a4 a5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  <a:sym typeface="Arial" charset="0"/>
                        </a:rPr>
                        <a:t>a1 a4 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894806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a1 a3 a5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298705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  <a:sym typeface="Arial" charset="0"/>
                        </a:rPr>
                        <a:t>a1 a3 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311684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  <a:sym typeface="Arial" charset="0"/>
                        </a:rPr>
                        <a:t>a1 a4 a5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  <a:sym typeface="Arial" charset="0"/>
                        </a:rPr>
                        <a:t>a1 a4 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719475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EBACD5A2-4B57-2340-901E-709241FA2CB3}"/>
              </a:ext>
            </a:extLst>
          </p:cNvPr>
          <p:cNvGraphicFramePr>
            <a:graphicFrameLocks noGrp="1"/>
          </p:cNvGraphicFramePr>
          <p:nvPr/>
        </p:nvGraphicFramePr>
        <p:xfrm>
          <a:off x="275845" y="2611368"/>
          <a:ext cx="473080" cy="304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3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286950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689725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894806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298705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311684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719475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40963CE4-B8FF-0547-931D-0B145DA17789}"/>
              </a:ext>
            </a:extLst>
          </p:cNvPr>
          <p:cNvSpPr/>
          <p:nvPr/>
        </p:nvSpPr>
        <p:spPr>
          <a:xfrm>
            <a:off x="736514" y="2285664"/>
            <a:ext cx="1305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C1 C2 C3 C4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D9C0029-4424-5C4C-AB5A-74759BCF051F}"/>
              </a:ext>
            </a:extLst>
          </p:cNvPr>
          <p:cNvSpPr txBox="1"/>
          <p:nvPr/>
        </p:nvSpPr>
        <p:spPr>
          <a:xfrm>
            <a:off x="323877" y="245987"/>
            <a:ext cx="10778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sz="4000" dirty="0">
                <a:latin typeface="+mj-lt"/>
                <a:cs typeface="Apple Chancery" panose="03020702040506060504" pitchFamily="66" charset="-79"/>
              </a:rPr>
              <a:t>Infer the compact representation from TT - 1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337DB8-C49C-854A-B03E-9D2AA5670D55}"/>
              </a:ext>
            </a:extLst>
          </p:cNvPr>
          <p:cNvGrpSpPr/>
          <p:nvPr/>
        </p:nvGrpSpPr>
        <p:grpSpPr>
          <a:xfrm>
            <a:off x="4940997" y="2229751"/>
            <a:ext cx="6160975" cy="2843788"/>
            <a:chOff x="4940997" y="2229751"/>
            <a:chExt cx="6160975" cy="2843788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BD5B67E3-553B-594E-99FE-45C5A6659CE0}"/>
                </a:ext>
              </a:extLst>
            </p:cNvPr>
            <p:cNvGrpSpPr/>
            <p:nvPr/>
          </p:nvGrpSpPr>
          <p:grpSpPr>
            <a:xfrm>
              <a:off x="7334624" y="2229751"/>
              <a:ext cx="1656969" cy="375052"/>
              <a:chOff x="7236108" y="1914091"/>
              <a:chExt cx="1656969" cy="375052"/>
            </a:xfrm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C758F69C-9AFB-0148-9D3A-BCAD304963BD}"/>
                  </a:ext>
                </a:extLst>
              </p:cNvPr>
              <p:cNvSpPr txBox="1"/>
              <p:nvPr/>
            </p:nvSpPr>
            <p:spPr>
              <a:xfrm>
                <a:off x="7236108" y="1914091"/>
                <a:ext cx="882712" cy="371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C1 == 1</a:t>
                </a:r>
              </a:p>
            </p:txBody>
          </p:sp>
          <p:sp>
            <p:nvSpPr>
              <p:cNvPr id="119" name="Striped Right Arrow 118">
                <a:extLst>
                  <a:ext uri="{FF2B5EF4-FFF2-40B4-BE49-F238E27FC236}">
                    <a16:creationId xmlns:a16="http://schemas.microsoft.com/office/drawing/2014/main" id="{C6EB262C-E85B-C343-B2BA-1DCEDB6CAF62}"/>
                  </a:ext>
                </a:extLst>
              </p:cNvPr>
              <p:cNvSpPr/>
              <p:nvPr/>
            </p:nvSpPr>
            <p:spPr>
              <a:xfrm>
                <a:off x="8118819" y="1988633"/>
                <a:ext cx="239711" cy="235285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E30631FF-24D9-F14C-9EF1-ED1897D11A2D}"/>
                  </a:ext>
                </a:extLst>
              </p:cNvPr>
              <p:cNvSpPr txBox="1"/>
              <p:nvPr/>
            </p:nvSpPr>
            <p:spPr>
              <a:xfrm>
                <a:off x="8430231" y="1917570"/>
                <a:ext cx="462846" cy="371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a1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ABE72AC-CDC2-ED46-84AB-FF12A25972DD}"/>
                </a:ext>
              </a:extLst>
            </p:cNvPr>
            <p:cNvGrpSpPr/>
            <p:nvPr/>
          </p:nvGrpSpPr>
          <p:grpSpPr>
            <a:xfrm>
              <a:off x="8274519" y="2831285"/>
              <a:ext cx="2827453" cy="2187984"/>
              <a:chOff x="5066946" y="2853432"/>
              <a:chExt cx="2827453" cy="2187984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10CC4DB6-E41A-B140-AB0F-5D7477C12F10}"/>
                  </a:ext>
                </a:extLst>
              </p:cNvPr>
              <p:cNvGrpSpPr/>
              <p:nvPr/>
            </p:nvGrpSpPr>
            <p:grpSpPr>
              <a:xfrm>
                <a:off x="5066946" y="2853432"/>
                <a:ext cx="2827453" cy="384437"/>
                <a:chOff x="6427931" y="3126398"/>
                <a:chExt cx="2827453" cy="384437"/>
              </a:xfrm>
            </p:grpSpPr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B5ADB737-79FC-6642-BF27-4D817293206E}"/>
                    </a:ext>
                  </a:extLst>
                </p:cNvPr>
                <p:cNvSpPr txBox="1"/>
                <p:nvPr/>
              </p:nvSpPr>
              <p:spPr>
                <a:xfrm>
                  <a:off x="6427931" y="3141503"/>
                  <a:ext cx="18890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C1 == 1 &amp; C3 ==0</a:t>
                  </a:r>
                </a:p>
              </p:txBody>
            </p:sp>
            <p:sp>
              <p:nvSpPr>
                <p:cNvPr id="110" name="Striped Right Arrow 109">
                  <a:extLst>
                    <a:ext uri="{FF2B5EF4-FFF2-40B4-BE49-F238E27FC236}">
                      <a16:creationId xmlns:a16="http://schemas.microsoft.com/office/drawing/2014/main" id="{ABB07FE1-26A7-BF47-BBD7-8280E14A2A44}"/>
                    </a:ext>
                  </a:extLst>
                </p:cNvPr>
                <p:cNvSpPr/>
                <p:nvPr/>
              </p:nvSpPr>
              <p:spPr>
                <a:xfrm>
                  <a:off x="8226331" y="3208066"/>
                  <a:ext cx="239711" cy="235285"/>
                </a:xfrm>
                <a:prstGeom prst="striped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D2F9A412-A777-C349-93F9-36D2B1377FD1}"/>
                    </a:ext>
                  </a:extLst>
                </p:cNvPr>
                <p:cNvSpPr txBox="1"/>
                <p:nvPr/>
              </p:nvSpPr>
              <p:spPr>
                <a:xfrm>
                  <a:off x="8476285" y="3126398"/>
                  <a:ext cx="779099" cy="3715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a1 a4</a:t>
                  </a:r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08637DED-97FD-174B-B80D-1E6F695EB8AF}"/>
                  </a:ext>
                </a:extLst>
              </p:cNvPr>
              <p:cNvGrpSpPr/>
              <p:nvPr/>
            </p:nvGrpSpPr>
            <p:grpSpPr>
              <a:xfrm>
                <a:off x="5066946" y="4379980"/>
                <a:ext cx="2827453" cy="661436"/>
                <a:chOff x="6427931" y="3126398"/>
                <a:chExt cx="2827453" cy="661436"/>
              </a:xfrm>
            </p:grpSpPr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BB0AE3A1-3A16-CB42-A03A-81922FCF6B6C}"/>
                    </a:ext>
                  </a:extLst>
                </p:cNvPr>
                <p:cNvSpPr txBox="1"/>
                <p:nvPr/>
              </p:nvSpPr>
              <p:spPr>
                <a:xfrm>
                  <a:off x="6427931" y="3141503"/>
                  <a:ext cx="188900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C1 == 1 &amp; C3 ==0 &amp; C4 ==0</a:t>
                  </a:r>
                </a:p>
              </p:txBody>
            </p:sp>
            <p:sp>
              <p:nvSpPr>
                <p:cNvPr id="140" name="Striped Right Arrow 139">
                  <a:extLst>
                    <a:ext uri="{FF2B5EF4-FFF2-40B4-BE49-F238E27FC236}">
                      <a16:creationId xmlns:a16="http://schemas.microsoft.com/office/drawing/2014/main" id="{361C1BC3-EE3F-4C48-9CE7-B136EC8583D7}"/>
                    </a:ext>
                  </a:extLst>
                </p:cNvPr>
                <p:cNvSpPr/>
                <p:nvPr/>
              </p:nvSpPr>
              <p:spPr>
                <a:xfrm>
                  <a:off x="8226331" y="3208066"/>
                  <a:ext cx="239711" cy="235285"/>
                </a:xfrm>
                <a:prstGeom prst="striped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468488A9-EFD6-2346-A7D6-B5EE94AFD49E}"/>
                    </a:ext>
                  </a:extLst>
                </p:cNvPr>
                <p:cNvSpPr txBox="1"/>
                <p:nvPr/>
              </p:nvSpPr>
              <p:spPr>
                <a:xfrm>
                  <a:off x="8476285" y="3126398"/>
                  <a:ext cx="77909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a1 a4 a6</a:t>
                  </a:r>
                </a:p>
              </p:txBody>
            </p: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0AB21BF9-FA96-8E4E-A6F4-63B28434993F}"/>
                  </a:ext>
                </a:extLst>
              </p:cNvPr>
              <p:cNvGrpSpPr/>
              <p:nvPr/>
            </p:nvGrpSpPr>
            <p:grpSpPr>
              <a:xfrm>
                <a:off x="5066946" y="3529020"/>
                <a:ext cx="2827453" cy="661436"/>
                <a:chOff x="6427931" y="3126398"/>
                <a:chExt cx="2827453" cy="661436"/>
              </a:xfrm>
            </p:grpSpPr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7F4BBF12-1BC8-004E-92AC-A13C893019C0}"/>
                    </a:ext>
                  </a:extLst>
                </p:cNvPr>
                <p:cNvSpPr txBox="1"/>
                <p:nvPr/>
              </p:nvSpPr>
              <p:spPr>
                <a:xfrm>
                  <a:off x="6427931" y="3141503"/>
                  <a:ext cx="188900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C1 == 1 &amp; C3 ==0 &amp; C4 ==1</a:t>
                  </a:r>
                </a:p>
              </p:txBody>
            </p:sp>
            <p:sp>
              <p:nvSpPr>
                <p:cNvPr id="137" name="Striped Right Arrow 136">
                  <a:extLst>
                    <a:ext uri="{FF2B5EF4-FFF2-40B4-BE49-F238E27FC236}">
                      <a16:creationId xmlns:a16="http://schemas.microsoft.com/office/drawing/2014/main" id="{82A5F319-3BE6-BD43-91B1-EB83C155B03B}"/>
                    </a:ext>
                  </a:extLst>
                </p:cNvPr>
                <p:cNvSpPr/>
                <p:nvPr/>
              </p:nvSpPr>
              <p:spPr>
                <a:xfrm>
                  <a:off x="8226331" y="3208066"/>
                  <a:ext cx="239711" cy="235285"/>
                </a:xfrm>
                <a:prstGeom prst="striped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A7F0CE8C-2E4F-6747-A735-8FA3C5BEC3D9}"/>
                    </a:ext>
                  </a:extLst>
                </p:cNvPr>
                <p:cNvSpPr txBox="1"/>
                <p:nvPr/>
              </p:nvSpPr>
              <p:spPr>
                <a:xfrm>
                  <a:off x="8476285" y="3126398"/>
                  <a:ext cx="77909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a1 a4 a5</a:t>
                  </a: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A29DB8C-5325-EC4D-826B-7A976E53AE6A}"/>
                </a:ext>
              </a:extLst>
            </p:cNvPr>
            <p:cNvGrpSpPr/>
            <p:nvPr/>
          </p:nvGrpSpPr>
          <p:grpSpPr>
            <a:xfrm>
              <a:off x="4940997" y="2831285"/>
              <a:ext cx="2827453" cy="2242254"/>
              <a:chOff x="8094185" y="2799162"/>
              <a:chExt cx="2827453" cy="2242254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66F9B3E9-14BD-104B-AF26-55ABF1B0AC9A}"/>
                  </a:ext>
                </a:extLst>
              </p:cNvPr>
              <p:cNvGrpSpPr/>
              <p:nvPr/>
            </p:nvGrpSpPr>
            <p:grpSpPr>
              <a:xfrm>
                <a:off x="8094185" y="2799162"/>
                <a:ext cx="2771999" cy="384437"/>
                <a:chOff x="6427931" y="3126398"/>
                <a:chExt cx="2771999" cy="384437"/>
              </a:xfrm>
            </p:grpSpPr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A3756729-1406-F348-AB9B-F08CCBCB61A1}"/>
                    </a:ext>
                  </a:extLst>
                </p:cNvPr>
                <p:cNvSpPr txBox="1"/>
                <p:nvPr/>
              </p:nvSpPr>
              <p:spPr>
                <a:xfrm>
                  <a:off x="6427931" y="3141503"/>
                  <a:ext cx="18890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C1 == 1 &amp; C3 ==1</a:t>
                  </a:r>
                </a:p>
              </p:txBody>
            </p:sp>
            <p:sp>
              <p:nvSpPr>
                <p:cNvPr id="107" name="Striped Right Arrow 106">
                  <a:extLst>
                    <a:ext uri="{FF2B5EF4-FFF2-40B4-BE49-F238E27FC236}">
                      <a16:creationId xmlns:a16="http://schemas.microsoft.com/office/drawing/2014/main" id="{DB12FBDB-23F6-744C-8C1E-CB9CE8F8F572}"/>
                    </a:ext>
                  </a:extLst>
                </p:cNvPr>
                <p:cNvSpPr/>
                <p:nvPr/>
              </p:nvSpPr>
              <p:spPr>
                <a:xfrm>
                  <a:off x="8226331" y="3208066"/>
                  <a:ext cx="239711" cy="235285"/>
                </a:xfrm>
                <a:prstGeom prst="striped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8FBAAB76-8745-8640-BDCF-2CFF6E6C014F}"/>
                    </a:ext>
                  </a:extLst>
                </p:cNvPr>
                <p:cNvSpPr txBox="1"/>
                <p:nvPr/>
              </p:nvSpPr>
              <p:spPr>
                <a:xfrm>
                  <a:off x="8476286" y="3126398"/>
                  <a:ext cx="723644" cy="3715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a1 a3</a:t>
                  </a:r>
                </a:p>
              </p:txBody>
            </p: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1510B557-FA5D-B847-98B2-FDAECBFFBB5F}"/>
                  </a:ext>
                </a:extLst>
              </p:cNvPr>
              <p:cNvGrpSpPr/>
              <p:nvPr/>
            </p:nvGrpSpPr>
            <p:grpSpPr>
              <a:xfrm>
                <a:off x="8094185" y="3526110"/>
                <a:ext cx="2827453" cy="661436"/>
                <a:chOff x="6427931" y="3126398"/>
                <a:chExt cx="2827453" cy="661436"/>
              </a:xfrm>
            </p:grpSpPr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9D4AA024-8F9F-B340-8FD9-E2C2F4316ABB}"/>
                    </a:ext>
                  </a:extLst>
                </p:cNvPr>
                <p:cNvSpPr txBox="1"/>
                <p:nvPr/>
              </p:nvSpPr>
              <p:spPr>
                <a:xfrm>
                  <a:off x="6427931" y="3141503"/>
                  <a:ext cx="188900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C1 == 1 &amp; C3 ==1</a:t>
                  </a:r>
                </a:p>
                <a:p>
                  <a:r>
                    <a:rPr lang="en-US" dirty="0"/>
                    <a:t> &amp; C4 ==1</a:t>
                  </a:r>
                </a:p>
              </p:txBody>
            </p:sp>
            <p:sp>
              <p:nvSpPr>
                <p:cNvPr id="95" name="Striped Right Arrow 94">
                  <a:extLst>
                    <a:ext uri="{FF2B5EF4-FFF2-40B4-BE49-F238E27FC236}">
                      <a16:creationId xmlns:a16="http://schemas.microsoft.com/office/drawing/2014/main" id="{EB9D9E87-E253-FB48-9982-03039C590329}"/>
                    </a:ext>
                  </a:extLst>
                </p:cNvPr>
                <p:cNvSpPr/>
                <p:nvPr/>
              </p:nvSpPr>
              <p:spPr>
                <a:xfrm>
                  <a:off x="8226331" y="3208066"/>
                  <a:ext cx="239711" cy="235285"/>
                </a:xfrm>
                <a:prstGeom prst="striped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031C1E82-AE2C-3944-A102-68766295169F}"/>
                    </a:ext>
                  </a:extLst>
                </p:cNvPr>
                <p:cNvSpPr txBox="1"/>
                <p:nvPr/>
              </p:nvSpPr>
              <p:spPr>
                <a:xfrm>
                  <a:off x="8476285" y="3126398"/>
                  <a:ext cx="77909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a1 a3 a5</a:t>
                  </a:r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539C7C03-0DF4-6F4E-A418-13C0F4147D60}"/>
                  </a:ext>
                </a:extLst>
              </p:cNvPr>
              <p:cNvGrpSpPr/>
              <p:nvPr/>
            </p:nvGrpSpPr>
            <p:grpSpPr>
              <a:xfrm>
                <a:off x="8094185" y="4379980"/>
                <a:ext cx="2827453" cy="661436"/>
                <a:chOff x="6427931" y="3126398"/>
                <a:chExt cx="2827453" cy="661436"/>
              </a:xfrm>
            </p:grpSpPr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088D1699-C189-954B-95DD-9983D986F9EC}"/>
                    </a:ext>
                  </a:extLst>
                </p:cNvPr>
                <p:cNvSpPr txBox="1"/>
                <p:nvPr/>
              </p:nvSpPr>
              <p:spPr>
                <a:xfrm>
                  <a:off x="6427931" y="3141503"/>
                  <a:ext cx="188900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C1 == 1 &amp; C3 ==1 &amp; C4 ==0</a:t>
                  </a:r>
                </a:p>
              </p:txBody>
            </p:sp>
            <p:sp>
              <p:nvSpPr>
                <p:cNvPr id="103" name="Striped Right Arrow 102">
                  <a:extLst>
                    <a:ext uri="{FF2B5EF4-FFF2-40B4-BE49-F238E27FC236}">
                      <a16:creationId xmlns:a16="http://schemas.microsoft.com/office/drawing/2014/main" id="{45137798-C9D0-E14F-9ED0-9045BED209C3}"/>
                    </a:ext>
                  </a:extLst>
                </p:cNvPr>
                <p:cNvSpPr/>
                <p:nvPr/>
              </p:nvSpPr>
              <p:spPr>
                <a:xfrm>
                  <a:off x="8226331" y="3208066"/>
                  <a:ext cx="239711" cy="235285"/>
                </a:xfrm>
                <a:prstGeom prst="striped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3BFE818C-F0C6-1F48-8EE3-6265D63CA02F}"/>
                    </a:ext>
                  </a:extLst>
                </p:cNvPr>
                <p:cNvSpPr txBox="1"/>
                <p:nvPr/>
              </p:nvSpPr>
              <p:spPr>
                <a:xfrm>
                  <a:off x="8476285" y="3126398"/>
                  <a:ext cx="77909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a1 a3 a6</a:t>
                  </a:r>
                </a:p>
              </p:txBody>
            </p:sp>
          </p:grpSp>
        </p:grpSp>
      </p:grpSp>
      <p:sp>
        <p:nvSpPr>
          <p:cNvPr id="4" name="Striped Right Arrow 3">
            <a:extLst>
              <a:ext uri="{FF2B5EF4-FFF2-40B4-BE49-F238E27FC236}">
                <a16:creationId xmlns:a16="http://schemas.microsoft.com/office/drawing/2014/main" id="{4E09ACF1-AE4E-2B41-9473-C34BEED98961}"/>
              </a:ext>
            </a:extLst>
          </p:cNvPr>
          <p:cNvSpPr/>
          <p:nvPr/>
        </p:nvSpPr>
        <p:spPr>
          <a:xfrm>
            <a:off x="3805881" y="3091789"/>
            <a:ext cx="629048" cy="5156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3A7952-92F7-024F-950D-800973EA0EB7}"/>
              </a:ext>
            </a:extLst>
          </p:cNvPr>
          <p:cNvSpPr txBox="1"/>
          <p:nvPr/>
        </p:nvSpPr>
        <p:spPr>
          <a:xfrm>
            <a:off x="6671120" y="1335956"/>
            <a:ext cx="3332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When C1==1, C2 has no effect</a:t>
            </a:r>
          </a:p>
        </p:txBody>
      </p:sp>
    </p:spTree>
    <p:extLst>
      <p:ext uri="{BB962C8B-B14F-4D97-AF65-F5344CB8AC3E}">
        <p14:creationId xmlns:p14="http://schemas.microsoft.com/office/powerpoint/2010/main" val="21408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CA54DA-5F3F-3343-97BB-542E1BC8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6890-E15B-F340-9E2B-6ACE47389C81}" type="slidenum">
              <a:rPr lang="en-US" smtClean="0"/>
              <a:t>5</a:t>
            </a:fld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D852309-C48D-0B4D-BD57-0E238F71297D}"/>
              </a:ext>
            </a:extLst>
          </p:cNvPr>
          <p:cNvSpPr txBox="1"/>
          <p:nvPr/>
        </p:nvSpPr>
        <p:spPr>
          <a:xfrm>
            <a:off x="460448" y="1330202"/>
            <a:ext cx="5199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 = 4, A = {a1, a2, a3, a4, a5, a6}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DBB6EB3-EABC-EB4D-ADAC-276C2809B0FD}"/>
              </a:ext>
            </a:extLst>
          </p:cNvPr>
          <p:cNvSpPr/>
          <p:nvPr/>
        </p:nvSpPr>
        <p:spPr>
          <a:xfrm>
            <a:off x="460448" y="1831049"/>
            <a:ext cx="39744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f</a:t>
            </a:r>
            <a:r>
              <a:rPr lang="en-US" sz="2800" baseline="-25000" dirty="0"/>
              <a:t>E</a:t>
            </a:r>
            <a:r>
              <a:rPr lang="en-US" sz="2800" dirty="0"/>
              <a:t>: Execution of software 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D9C0029-4424-5C4C-AB5A-74759BCF051F}"/>
              </a:ext>
            </a:extLst>
          </p:cNvPr>
          <p:cNvSpPr txBox="1"/>
          <p:nvPr/>
        </p:nvSpPr>
        <p:spPr>
          <a:xfrm>
            <a:off x="323877" y="245987"/>
            <a:ext cx="10778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sz="4000" dirty="0">
                <a:latin typeface="+mj-lt"/>
                <a:cs typeface="Apple Chancery" panose="03020702040506060504" pitchFamily="66" charset="-79"/>
              </a:rPr>
              <a:t>Infer the compact representation from TT - 2 </a:t>
            </a:r>
          </a:p>
        </p:txBody>
      </p:sp>
      <p:sp>
        <p:nvSpPr>
          <p:cNvPr id="48" name="Striped Right Arrow 47">
            <a:extLst>
              <a:ext uri="{FF2B5EF4-FFF2-40B4-BE49-F238E27FC236}">
                <a16:creationId xmlns:a16="http://schemas.microsoft.com/office/drawing/2014/main" id="{E9865DDE-01F6-224E-A99B-4B7106691B18}"/>
              </a:ext>
            </a:extLst>
          </p:cNvPr>
          <p:cNvSpPr/>
          <p:nvPr/>
        </p:nvSpPr>
        <p:spPr>
          <a:xfrm>
            <a:off x="7085765" y="4068949"/>
            <a:ext cx="629048" cy="5156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9C87DA6-8638-C640-8F11-FA7835E3ED7A}"/>
              </a:ext>
            </a:extLst>
          </p:cNvPr>
          <p:cNvGrpSpPr/>
          <p:nvPr/>
        </p:nvGrpSpPr>
        <p:grpSpPr>
          <a:xfrm>
            <a:off x="663698" y="2762337"/>
            <a:ext cx="6160975" cy="2843788"/>
            <a:chOff x="4940997" y="2229751"/>
            <a:chExt cx="6160975" cy="2843788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B3685B4-58BB-AF42-A895-846F376EB5E9}"/>
                </a:ext>
              </a:extLst>
            </p:cNvPr>
            <p:cNvGrpSpPr/>
            <p:nvPr/>
          </p:nvGrpSpPr>
          <p:grpSpPr>
            <a:xfrm>
              <a:off x="7334624" y="2229751"/>
              <a:ext cx="1656969" cy="375052"/>
              <a:chOff x="7236108" y="1914091"/>
              <a:chExt cx="1656969" cy="375052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D815ABE-6165-924B-837B-7DF4E5A55F32}"/>
                  </a:ext>
                </a:extLst>
              </p:cNvPr>
              <p:cNvSpPr txBox="1"/>
              <p:nvPr/>
            </p:nvSpPr>
            <p:spPr>
              <a:xfrm>
                <a:off x="7236108" y="1914091"/>
                <a:ext cx="882712" cy="371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C1 == 1</a:t>
                </a:r>
              </a:p>
            </p:txBody>
          </p:sp>
          <p:sp>
            <p:nvSpPr>
              <p:cNvPr id="143" name="Striped Right Arrow 142">
                <a:extLst>
                  <a:ext uri="{FF2B5EF4-FFF2-40B4-BE49-F238E27FC236}">
                    <a16:creationId xmlns:a16="http://schemas.microsoft.com/office/drawing/2014/main" id="{E9FB02C8-2642-734C-9C27-AE2BB202A1CF}"/>
                  </a:ext>
                </a:extLst>
              </p:cNvPr>
              <p:cNvSpPr/>
              <p:nvPr/>
            </p:nvSpPr>
            <p:spPr>
              <a:xfrm>
                <a:off x="8118819" y="1988633"/>
                <a:ext cx="239711" cy="235285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1B45D107-E01F-2641-98E2-861614539C5E}"/>
                  </a:ext>
                </a:extLst>
              </p:cNvPr>
              <p:cNvSpPr txBox="1"/>
              <p:nvPr/>
            </p:nvSpPr>
            <p:spPr>
              <a:xfrm>
                <a:off x="8430231" y="1917570"/>
                <a:ext cx="462846" cy="371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a1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A9B2382D-796D-3846-8299-FFD8E0A0955C}"/>
                </a:ext>
              </a:extLst>
            </p:cNvPr>
            <p:cNvGrpSpPr/>
            <p:nvPr/>
          </p:nvGrpSpPr>
          <p:grpSpPr>
            <a:xfrm>
              <a:off x="8274519" y="2831285"/>
              <a:ext cx="2827453" cy="2187984"/>
              <a:chOff x="5066946" y="2853432"/>
              <a:chExt cx="2827453" cy="2187984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6DD55166-5F31-0B41-A67F-63B5A002D268}"/>
                  </a:ext>
                </a:extLst>
              </p:cNvPr>
              <p:cNvGrpSpPr/>
              <p:nvPr/>
            </p:nvGrpSpPr>
            <p:grpSpPr>
              <a:xfrm>
                <a:off x="5066946" y="2853432"/>
                <a:ext cx="2827453" cy="384437"/>
                <a:chOff x="6427931" y="3126398"/>
                <a:chExt cx="2827453" cy="384437"/>
              </a:xfrm>
            </p:grpSpPr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9CA52F5D-7551-5140-BE5A-23AF41EC8CB5}"/>
                    </a:ext>
                  </a:extLst>
                </p:cNvPr>
                <p:cNvSpPr txBox="1"/>
                <p:nvPr/>
              </p:nvSpPr>
              <p:spPr>
                <a:xfrm>
                  <a:off x="6427931" y="3141503"/>
                  <a:ext cx="18890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C1 == 1 &amp; C3 ==0</a:t>
                  </a:r>
                </a:p>
              </p:txBody>
            </p:sp>
            <p:sp>
              <p:nvSpPr>
                <p:cNvPr id="132" name="Striped Right Arrow 131">
                  <a:extLst>
                    <a:ext uri="{FF2B5EF4-FFF2-40B4-BE49-F238E27FC236}">
                      <a16:creationId xmlns:a16="http://schemas.microsoft.com/office/drawing/2014/main" id="{DF77D25D-BFF1-7E4D-8AC8-8624F128BC5C}"/>
                    </a:ext>
                  </a:extLst>
                </p:cNvPr>
                <p:cNvSpPr/>
                <p:nvPr/>
              </p:nvSpPr>
              <p:spPr>
                <a:xfrm>
                  <a:off x="8226331" y="3208066"/>
                  <a:ext cx="239711" cy="235285"/>
                </a:xfrm>
                <a:prstGeom prst="striped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16ACECE0-8E61-7443-AD5C-7CCECDBA67B5}"/>
                    </a:ext>
                  </a:extLst>
                </p:cNvPr>
                <p:cNvSpPr txBox="1"/>
                <p:nvPr/>
              </p:nvSpPr>
              <p:spPr>
                <a:xfrm>
                  <a:off x="8476285" y="3126398"/>
                  <a:ext cx="779099" cy="3715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a1 a4</a:t>
                  </a:r>
                </a:p>
              </p:txBody>
            </p: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25182039-70AB-F046-8584-1A9256949C99}"/>
                  </a:ext>
                </a:extLst>
              </p:cNvPr>
              <p:cNvGrpSpPr/>
              <p:nvPr/>
            </p:nvGrpSpPr>
            <p:grpSpPr>
              <a:xfrm>
                <a:off x="5066946" y="4379980"/>
                <a:ext cx="2827453" cy="661436"/>
                <a:chOff x="6427931" y="3126398"/>
                <a:chExt cx="2827453" cy="661436"/>
              </a:xfrm>
            </p:grpSpPr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5EDFDFB1-0751-E541-BC7C-EA15A1C2D8EA}"/>
                    </a:ext>
                  </a:extLst>
                </p:cNvPr>
                <p:cNvSpPr txBox="1"/>
                <p:nvPr/>
              </p:nvSpPr>
              <p:spPr>
                <a:xfrm>
                  <a:off x="6427931" y="3141503"/>
                  <a:ext cx="188900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C1 == 1 &amp; C3 ==0 &amp; C4 ==0</a:t>
                  </a:r>
                </a:p>
              </p:txBody>
            </p:sp>
            <p:sp>
              <p:nvSpPr>
                <p:cNvPr id="129" name="Striped Right Arrow 128">
                  <a:extLst>
                    <a:ext uri="{FF2B5EF4-FFF2-40B4-BE49-F238E27FC236}">
                      <a16:creationId xmlns:a16="http://schemas.microsoft.com/office/drawing/2014/main" id="{7413B29B-F6E1-B04C-AA0F-CC9F800434D9}"/>
                    </a:ext>
                  </a:extLst>
                </p:cNvPr>
                <p:cNvSpPr/>
                <p:nvPr/>
              </p:nvSpPr>
              <p:spPr>
                <a:xfrm>
                  <a:off x="8226331" y="3208066"/>
                  <a:ext cx="239711" cy="235285"/>
                </a:xfrm>
                <a:prstGeom prst="striped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AC50D110-5575-0A42-ABBF-EC554033CC50}"/>
                    </a:ext>
                  </a:extLst>
                </p:cNvPr>
                <p:cNvSpPr txBox="1"/>
                <p:nvPr/>
              </p:nvSpPr>
              <p:spPr>
                <a:xfrm>
                  <a:off x="8476285" y="3126398"/>
                  <a:ext cx="77909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a1 a4 a6</a:t>
                  </a:r>
                </a:p>
              </p:txBody>
            </p: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2CDD1AD9-2234-2C4A-B00D-B49104FD11FE}"/>
                  </a:ext>
                </a:extLst>
              </p:cNvPr>
              <p:cNvGrpSpPr/>
              <p:nvPr/>
            </p:nvGrpSpPr>
            <p:grpSpPr>
              <a:xfrm>
                <a:off x="5066946" y="3529020"/>
                <a:ext cx="2827453" cy="661436"/>
                <a:chOff x="6427931" y="3126398"/>
                <a:chExt cx="2827453" cy="661436"/>
              </a:xfrm>
            </p:grpSpPr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9CD0F8BA-5579-1040-8DA7-A0F19168A57F}"/>
                    </a:ext>
                  </a:extLst>
                </p:cNvPr>
                <p:cNvSpPr txBox="1"/>
                <p:nvPr/>
              </p:nvSpPr>
              <p:spPr>
                <a:xfrm>
                  <a:off x="6427931" y="3141503"/>
                  <a:ext cx="188900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C1 == 1 &amp; C3 ==0 &amp; C4 ==1</a:t>
                  </a:r>
                </a:p>
              </p:txBody>
            </p:sp>
            <p:sp>
              <p:nvSpPr>
                <p:cNvPr id="126" name="Striped Right Arrow 125">
                  <a:extLst>
                    <a:ext uri="{FF2B5EF4-FFF2-40B4-BE49-F238E27FC236}">
                      <a16:creationId xmlns:a16="http://schemas.microsoft.com/office/drawing/2014/main" id="{68697CC8-6608-0E47-9EAD-5776B110CBCC}"/>
                    </a:ext>
                  </a:extLst>
                </p:cNvPr>
                <p:cNvSpPr/>
                <p:nvPr/>
              </p:nvSpPr>
              <p:spPr>
                <a:xfrm>
                  <a:off x="8226331" y="3208066"/>
                  <a:ext cx="239711" cy="235285"/>
                </a:xfrm>
                <a:prstGeom prst="striped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C51BE008-E2CB-B341-AA86-66C6BED9C24C}"/>
                    </a:ext>
                  </a:extLst>
                </p:cNvPr>
                <p:cNvSpPr txBox="1"/>
                <p:nvPr/>
              </p:nvSpPr>
              <p:spPr>
                <a:xfrm>
                  <a:off x="8476285" y="3126398"/>
                  <a:ext cx="77909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a1 a4 a5</a:t>
                  </a:r>
                </a:p>
              </p:txBody>
            </p:sp>
          </p:grp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402531BB-5A6F-CD44-A80D-1A1F8989FB4A}"/>
                </a:ext>
              </a:extLst>
            </p:cNvPr>
            <p:cNvGrpSpPr/>
            <p:nvPr/>
          </p:nvGrpSpPr>
          <p:grpSpPr>
            <a:xfrm>
              <a:off x="4940997" y="2831285"/>
              <a:ext cx="2827453" cy="2242254"/>
              <a:chOff x="8094185" y="2799162"/>
              <a:chExt cx="2827453" cy="2242254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8A55CF0C-6736-9A43-AC67-7FAC20676E93}"/>
                  </a:ext>
                </a:extLst>
              </p:cNvPr>
              <p:cNvGrpSpPr/>
              <p:nvPr/>
            </p:nvGrpSpPr>
            <p:grpSpPr>
              <a:xfrm>
                <a:off x="8094185" y="2799162"/>
                <a:ext cx="2771999" cy="384437"/>
                <a:chOff x="6427931" y="3126398"/>
                <a:chExt cx="2771999" cy="384437"/>
              </a:xfrm>
            </p:grpSpPr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7B9EB54D-6AA7-E94C-810D-DA050A5ED4AA}"/>
                    </a:ext>
                  </a:extLst>
                </p:cNvPr>
                <p:cNvSpPr txBox="1"/>
                <p:nvPr/>
              </p:nvSpPr>
              <p:spPr>
                <a:xfrm>
                  <a:off x="6427931" y="3141503"/>
                  <a:ext cx="18890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C1 == 1 &amp; C3 ==1</a:t>
                  </a:r>
                </a:p>
              </p:txBody>
            </p:sp>
            <p:sp>
              <p:nvSpPr>
                <p:cNvPr id="116" name="Striped Right Arrow 115">
                  <a:extLst>
                    <a:ext uri="{FF2B5EF4-FFF2-40B4-BE49-F238E27FC236}">
                      <a16:creationId xmlns:a16="http://schemas.microsoft.com/office/drawing/2014/main" id="{A173C1AF-5E39-C64C-B7DF-517B74C1119F}"/>
                    </a:ext>
                  </a:extLst>
                </p:cNvPr>
                <p:cNvSpPr/>
                <p:nvPr/>
              </p:nvSpPr>
              <p:spPr>
                <a:xfrm>
                  <a:off x="8226331" y="3208066"/>
                  <a:ext cx="239711" cy="235285"/>
                </a:xfrm>
                <a:prstGeom prst="striped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37A2D9A1-89FA-954C-B588-054BCF7A371C}"/>
                    </a:ext>
                  </a:extLst>
                </p:cNvPr>
                <p:cNvSpPr txBox="1"/>
                <p:nvPr/>
              </p:nvSpPr>
              <p:spPr>
                <a:xfrm>
                  <a:off x="8476286" y="3126398"/>
                  <a:ext cx="723644" cy="3715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a1 a3</a:t>
                  </a:r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95A23158-9090-0D49-BE35-7AA469F046D1}"/>
                  </a:ext>
                </a:extLst>
              </p:cNvPr>
              <p:cNvGrpSpPr/>
              <p:nvPr/>
            </p:nvGrpSpPr>
            <p:grpSpPr>
              <a:xfrm>
                <a:off x="8094185" y="3526110"/>
                <a:ext cx="2827453" cy="661436"/>
                <a:chOff x="6427931" y="3126398"/>
                <a:chExt cx="2827453" cy="661436"/>
              </a:xfrm>
            </p:grpSpPr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3778470B-0DDB-974B-86E1-2D3091162DCA}"/>
                    </a:ext>
                  </a:extLst>
                </p:cNvPr>
                <p:cNvSpPr txBox="1"/>
                <p:nvPr/>
              </p:nvSpPr>
              <p:spPr>
                <a:xfrm>
                  <a:off x="6427931" y="3141503"/>
                  <a:ext cx="188900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C1 == 1 &amp; C3 ==1</a:t>
                  </a:r>
                </a:p>
                <a:p>
                  <a:r>
                    <a:rPr lang="en-US" dirty="0"/>
                    <a:t> &amp; C4 ==1</a:t>
                  </a:r>
                </a:p>
              </p:txBody>
            </p:sp>
            <p:sp>
              <p:nvSpPr>
                <p:cNvPr id="113" name="Striped Right Arrow 112">
                  <a:extLst>
                    <a:ext uri="{FF2B5EF4-FFF2-40B4-BE49-F238E27FC236}">
                      <a16:creationId xmlns:a16="http://schemas.microsoft.com/office/drawing/2014/main" id="{7AFD598F-109D-0C45-B531-927BB92158B5}"/>
                    </a:ext>
                  </a:extLst>
                </p:cNvPr>
                <p:cNvSpPr/>
                <p:nvPr/>
              </p:nvSpPr>
              <p:spPr>
                <a:xfrm>
                  <a:off x="8226331" y="3208066"/>
                  <a:ext cx="239711" cy="235285"/>
                </a:xfrm>
                <a:prstGeom prst="striped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6F8DDB8B-F106-AB41-A9C3-B38D7EF55A72}"/>
                    </a:ext>
                  </a:extLst>
                </p:cNvPr>
                <p:cNvSpPr txBox="1"/>
                <p:nvPr/>
              </p:nvSpPr>
              <p:spPr>
                <a:xfrm>
                  <a:off x="8476285" y="3126398"/>
                  <a:ext cx="77909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a1 a3 a5</a:t>
                  </a:r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B0264302-E2AC-A448-A5E0-644D926D3664}"/>
                  </a:ext>
                </a:extLst>
              </p:cNvPr>
              <p:cNvGrpSpPr/>
              <p:nvPr/>
            </p:nvGrpSpPr>
            <p:grpSpPr>
              <a:xfrm>
                <a:off x="8094185" y="4379980"/>
                <a:ext cx="2827453" cy="661436"/>
                <a:chOff x="6427931" y="3126398"/>
                <a:chExt cx="2827453" cy="661436"/>
              </a:xfrm>
            </p:grpSpPr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E7C4F0FF-6FA0-A149-AE4C-117E9C9AA18E}"/>
                    </a:ext>
                  </a:extLst>
                </p:cNvPr>
                <p:cNvSpPr txBox="1"/>
                <p:nvPr/>
              </p:nvSpPr>
              <p:spPr>
                <a:xfrm>
                  <a:off x="6427931" y="3141503"/>
                  <a:ext cx="188900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C1 == 1 &amp; C3 ==1 &amp; C4 ==0</a:t>
                  </a:r>
                </a:p>
              </p:txBody>
            </p:sp>
            <p:sp>
              <p:nvSpPr>
                <p:cNvPr id="98" name="Striped Right Arrow 97">
                  <a:extLst>
                    <a:ext uri="{FF2B5EF4-FFF2-40B4-BE49-F238E27FC236}">
                      <a16:creationId xmlns:a16="http://schemas.microsoft.com/office/drawing/2014/main" id="{EDFBAB46-0989-D443-998B-87D5A9CE8A45}"/>
                    </a:ext>
                  </a:extLst>
                </p:cNvPr>
                <p:cNvSpPr/>
                <p:nvPr/>
              </p:nvSpPr>
              <p:spPr>
                <a:xfrm>
                  <a:off x="8226331" y="3208066"/>
                  <a:ext cx="239711" cy="235285"/>
                </a:xfrm>
                <a:prstGeom prst="striped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A8D4FD97-9409-E34E-822D-75B20AF51032}"/>
                    </a:ext>
                  </a:extLst>
                </p:cNvPr>
                <p:cNvSpPr txBox="1"/>
                <p:nvPr/>
              </p:nvSpPr>
              <p:spPr>
                <a:xfrm>
                  <a:off x="8476285" y="3126398"/>
                  <a:ext cx="77909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a1 a3 a6</a:t>
                  </a:r>
                </a:p>
              </p:txBody>
            </p:sp>
          </p:grp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53F849B-B097-EE41-A5FD-962589C91AD9}"/>
              </a:ext>
            </a:extLst>
          </p:cNvPr>
          <p:cNvGrpSpPr/>
          <p:nvPr/>
        </p:nvGrpSpPr>
        <p:grpSpPr>
          <a:xfrm>
            <a:off x="8094512" y="1548737"/>
            <a:ext cx="1619915" cy="4221602"/>
            <a:chOff x="8094512" y="1548737"/>
            <a:chExt cx="1619915" cy="422160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4777C2E-4DDE-9E49-8DAD-1D799F355135}"/>
                </a:ext>
              </a:extLst>
            </p:cNvPr>
            <p:cNvGrpSpPr/>
            <p:nvPr/>
          </p:nvGrpSpPr>
          <p:grpSpPr>
            <a:xfrm>
              <a:off x="8094512" y="1548737"/>
              <a:ext cx="1619915" cy="4221602"/>
              <a:chOff x="8117276" y="2092659"/>
              <a:chExt cx="1619915" cy="4221602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0ECA8DE-B367-E145-944E-4116D8166DEE}"/>
                  </a:ext>
                </a:extLst>
              </p:cNvPr>
              <p:cNvSpPr txBox="1"/>
              <p:nvPr/>
            </p:nvSpPr>
            <p:spPr>
              <a:xfrm>
                <a:off x="9153084" y="2092659"/>
                <a:ext cx="462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C1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D4FBDC3E-6CFB-8045-ACAF-0666F9D509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36833" y="2443919"/>
                <a:ext cx="198699" cy="6776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77546B7-82B4-6240-BF5E-5DBA402329A9}"/>
                  </a:ext>
                </a:extLst>
              </p:cNvPr>
              <p:cNvSpPr txBox="1"/>
              <p:nvPr/>
            </p:nvSpPr>
            <p:spPr>
              <a:xfrm>
                <a:off x="8882964" y="3121593"/>
                <a:ext cx="462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a1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C616FCC-A8B0-204A-B105-FF40124C9555}"/>
                  </a:ext>
                </a:extLst>
              </p:cNvPr>
              <p:cNvSpPr txBox="1"/>
              <p:nvPr/>
            </p:nvSpPr>
            <p:spPr>
              <a:xfrm>
                <a:off x="8887441" y="2523996"/>
                <a:ext cx="2657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8B534D7-2AFB-8747-8953-5E2A96664330}"/>
                  </a:ext>
                </a:extLst>
              </p:cNvPr>
              <p:cNvSpPr txBox="1"/>
              <p:nvPr/>
            </p:nvSpPr>
            <p:spPr>
              <a:xfrm>
                <a:off x="9274345" y="4540722"/>
                <a:ext cx="462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a4</a:t>
                </a:r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507D0142-931B-8242-8512-9C91E8592F1B}"/>
                  </a:ext>
                </a:extLst>
              </p:cNvPr>
              <p:cNvCxnSpPr>
                <a:cxnSpLocks/>
                <a:endCxn id="68" idx="0"/>
              </p:cNvCxnSpPr>
              <p:nvPr/>
            </p:nvCxnSpPr>
            <p:spPr>
              <a:xfrm flipH="1">
                <a:off x="8348699" y="4163834"/>
                <a:ext cx="504546" cy="3744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DEBE61A-7542-2B43-A575-AC4EA52D348C}"/>
                  </a:ext>
                </a:extLst>
              </p:cNvPr>
              <p:cNvSpPr txBox="1"/>
              <p:nvPr/>
            </p:nvSpPr>
            <p:spPr>
              <a:xfrm>
                <a:off x="8160270" y="4095840"/>
                <a:ext cx="2657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83B68D4-EEF1-CF45-8B04-CE53439E3D9E}"/>
                  </a:ext>
                </a:extLst>
              </p:cNvPr>
              <p:cNvSpPr txBox="1"/>
              <p:nvPr/>
            </p:nvSpPr>
            <p:spPr>
              <a:xfrm>
                <a:off x="8117276" y="4538326"/>
                <a:ext cx="462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a3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4BE6F94-E184-E14C-9C33-500292516085}"/>
                  </a:ext>
                </a:extLst>
              </p:cNvPr>
              <p:cNvSpPr txBox="1"/>
              <p:nvPr/>
            </p:nvSpPr>
            <p:spPr>
              <a:xfrm>
                <a:off x="8621821" y="3788931"/>
                <a:ext cx="462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C3</a:t>
                </a:r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039C2794-B8D4-0F4F-BC7E-DB403F68398A}"/>
                  </a:ext>
                </a:extLst>
              </p:cNvPr>
              <p:cNvCxnSpPr>
                <a:cxnSpLocks/>
                <a:stCxn id="55" idx="2"/>
              </p:cNvCxnSpPr>
              <p:nvPr/>
            </p:nvCxnSpPr>
            <p:spPr>
              <a:xfrm flipH="1">
                <a:off x="8842213" y="3490925"/>
                <a:ext cx="272174" cy="326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7373E88C-57B0-3C46-AD65-F25CD1A23382}"/>
                  </a:ext>
                </a:extLst>
              </p:cNvPr>
              <p:cNvCxnSpPr>
                <a:cxnSpLocks/>
                <a:endCxn id="65" idx="0"/>
              </p:cNvCxnSpPr>
              <p:nvPr/>
            </p:nvCxnSpPr>
            <p:spPr>
              <a:xfrm>
                <a:off x="8950224" y="4183849"/>
                <a:ext cx="555544" cy="3568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BE4CDCC6-4F80-724F-802B-B28D65325CEF}"/>
                  </a:ext>
                </a:extLst>
              </p:cNvPr>
              <p:cNvCxnSpPr>
                <a:cxnSpLocks/>
                <a:stCxn id="65" idx="2"/>
                <a:endCxn id="73" idx="0"/>
              </p:cNvCxnSpPr>
              <p:nvPr/>
            </p:nvCxnSpPr>
            <p:spPr>
              <a:xfrm flipH="1">
                <a:off x="8954175" y="4910054"/>
                <a:ext cx="551593" cy="2902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A1642934-7DF2-7B4B-82E0-F182A2916325}"/>
                  </a:ext>
                </a:extLst>
              </p:cNvPr>
              <p:cNvGrpSpPr/>
              <p:nvPr/>
            </p:nvGrpSpPr>
            <p:grpSpPr>
              <a:xfrm>
                <a:off x="8566679" y="5200324"/>
                <a:ext cx="1170512" cy="1113937"/>
                <a:chOff x="9228434" y="4408457"/>
                <a:chExt cx="1170512" cy="1113937"/>
              </a:xfrm>
            </p:grpSpPr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3258BEF2-7111-6344-B34F-EE96227F4D24}"/>
                    </a:ext>
                  </a:extLst>
                </p:cNvPr>
                <p:cNvSpPr txBox="1"/>
                <p:nvPr/>
              </p:nvSpPr>
              <p:spPr>
                <a:xfrm>
                  <a:off x="9384507" y="4408457"/>
                  <a:ext cx="46284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C4</a:t>
                  </a:r>
                </a:p>
              </p:txBody>
            </p: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B176BC57-E101-BA45-B297-18C97461CD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492290" y="4795196"/>
                  <a:ext cx="69629" cy="35786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3EAF944-441E-184F-B7B4-8B8A0A82F341}"/>
                    </a:ext>
                  </a:extLst>
                </p:cNvPr>
                <p:cNvSpPr txBox="1"/>
                <p:nvPr/>
              </p:nvSpPr>
              <p:spPr>
                <a:xfrm>
                  <a:off x="9253413" y="4789625"/>
                  <a:ext cx="2657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81638CC3-1F8F-A540-B59E-E5CB845ADCC5}"/>
                    </a:ext>
                  </a:extLst>
                </p:cNvPr>
                <p:cNvSpPr txBox="1"/>
                <p:nvPr/>
              </p:nvSpPr>
              <p:spPr>
                <a:xfrm>
                  <a:off x="9228434" y="5153062"/>
                  <a:ext cx="46284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a5</a:t>
                  </a:r>
                </a:p>
              </p:txBody>
            </p: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4EC61315-F056-474A-BD2A-D3DFCC02DCE6}"/>
                    </a:ext>
                  </a:extLst>
                </p:cNvPr>
                <p:cNvCxnSpPr>
                  <a:cxnSpLocks/>
                  <a:endCxn id="81" idx="0"/>
                </p:cNvCxnSpPr>
                <p:nvPr/>
              </p:nvCxnSpPr>
              <p:spPr>
                <a:xfrm>
                  <a:off x="9720520" y="4799252"/>
                  <a:ext cx="447003" cy="35381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2F0C246F-0ED7-B845-962F-FA1D58BD3C2F}"/>
                    </a:ext>
                  </a:extLst>
                </p:cNvPr>
                <p:cNvSpPr txBox="1"/>
                <p:nvPr/>
              </p:nvSpPr>
              <p:spPr>
                <a:xfrm>
                  <a:off x="9936100" y="5153062"/>
                  <a:ext cx="46284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a6</a:t>
                  </a: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77BEDFC3-1C42-A045-88BB-F33E9F2C99CC}"/>
                    </a:ext>
                  </a:extLst>
                </p:cNvPr>
                <p:cNvSpPr txBox="1"/>
                <p:nvPr/>
              </p:nvSpPr>
              <p:spPr>
                <a:xfrm>
                  <a:off x="9948779" y="4720257"/>
                  <a:ext cx="2657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</p:grp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AC77A66D-240F-DA42-9218-E8B8CF5245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7700" y="4904399"/>
                <a:ext cx="544513" cy="2483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5E823C1C-A4F9-A047-BEEB-CAD159114B80}"/>
                </a:ext>
              </a:extLst>
            </p:cNvPr>
            <p:cNvSpPr txBox="1"/>
            <p:nvPr/>
          </p:nvSpPr>
          <p:spPr>
            <a:xfrm>
              <a:off x="9207207" y="3539500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3192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CA54DA-5F3F-3343-97BB-542E1BC8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6890-E15B-F340-9E2B-6ACE47389C81}" type="slidenum">
              <a:rPr lang="en-US" smtClean="0"/>
              <a:t>6</a:t>
            </a:fld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D852309-C48D-0B4D-BD57-0E238F71297D}"/>
              </a:ext>
            </a:extLst>
          </p:cNvPr>
          <p:cNvSpPr txBox="1"/>
          <p:nvPr/>
        </p:nvSpPr>
        <p:spPr>
          <a:xfrm>
            <a:off x="460448" y="1330202"/>
            <a:ext cx="5199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 = 4, A = {a1, a2, a3, a4, a5, a6}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DBB6EB3-EABC-EB4D-ADAC-276C2809B0FD}"/>
              </a:ext>
            </a:extLst>
          </p:cNvPr>
          <p:cNvSpPr/>
          <p:nvPr/>
        </p:nvSpPr>
        <p:spPr>
          <a:xfrm>
            <a:off x="460448" y="1831049"/>
            <a:ext cx="39744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f</a:t>
            </a:r>
            <a:r>
              <a:rPr lang="en-US" sz="2800" baseline="-25000" dirty="0"/>
              <a:t>E</a:t>
            </a:r>
            <a:r>
              <a:rPr lang="en-US" sz="2800" dirty="0"/>
              <a:t>: Execution of software 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201789C5-74E6-BD49-BA16-D0870EA27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292169"/>
              </p:ext>
            </p:extLst>
          </p:nvPr>
        </p:nvGraphicFramePr>
        <p:xfrm>
          <a:off x="1518747" y="2797955"/>
          <a:ext cx="2219502" cy="304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7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584">
                  <a:extLst>
                    <a:ext uri="{9D8B030D-6E8A-4147-A177-3AD203B41FA5}">
                      <a16:colId xmlns:a16="http://schemas.microsoft.com/office/drawing/2014/main" val="62006458"/>
                    </a:ext>
                  </a:extLst>
                </a:gridCol>
                <a:gridCol w="305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3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V</a:t>
                      </a:r>
                      <a:r>
                        <a:rPr lang="en-US" sz="1800" baseline="30000" dirty="0">
                          <a:latin typeface="+mj-lt"/>
                        </a:rPr>
                        <a:t>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S</a:t>
                      </a:r>
                      <a:r>
                        <a:rPr lang="en-US" sz="1800" baseline="30000" dirty="0">
                          <a:latin typeface="+mj-lt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a2 a3 a5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286950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  <a:sym typeface="Arial" charset="0"/>
                        </a:rPr>
                        <a:t>a2 a3 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689725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  <a:sym typeface="Arial" charset="0"/>
                        </a:rPr>
                        <a:t>a2 a4 a5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  <a:sym typeface="Arial" charset="0"/>
                        </a:rPr>
                        <a:t>a2 a4 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894806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  <a:sym typeface="Arial" charset="0"/>
                        </a:rPr>
                        <a:t>a4 a5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298705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  <a:sym typeface="Arial" charset="0"/>
                        </a:rPr>
                        <a:t>a4 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311684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  <a:sym typeface="Arial" charset="0"/>
                        </a:rPr>
                        <a:t>a4 a5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  <a:sym typeface="Arial" charset="0"/>
                        </a:rPr>
                        <a:t>a4 a6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719475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D49662E1-8CEE-1944-ADE0-61C517D24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180939"/>
              </p:ext>
            </p:extLst>
          </p:nvPr>
        </p:nvGraphicFramePr>
        <p:xfrm>
          <a:off x="952839" y="2797955"/>
          <a:ext cx="473080" cy="304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3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286950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689725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894806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298705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311684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719475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44FD0186-8001-CB49-8DDC-7B428A03073B}"/>
              </a:ext>
            </a:extLst>
          </p:cNvPr>
          <p:cNvSpPr/>
          <p:nvPr/>
        </p:nvSpPr>
        <p:spPr>
          <a:xfrm>
            <a:off x="1425919" y="2459016"/>
            <a:ext cx="1305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C1 C2 C3 C4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B9AA2E6-1339-834C-BC2A-7D99E6517EE4}"/>
              </a:ext>
            </a:extLst>
          </p:cNvPr>
          <p:cNvGrpSpPr/>
          <p:nvPr/>
        </p:nvGrpSpPr>
        <p:grpSpPr>
          <a:xfrm>
            <a:off x="4913424" y="2575796"/>
            <a:ext cx="3239404" cy="668883"/>
            <a:chOff x="6444763" y="2272429"/>
            <a:chExt cx="3239404" cy="668883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F4A0759-CB4D-D846-B275-6E00D1AE1173}"/>
                </a:ext>
              </a:extLst>
            </p:cNvPr>
            <p:cNvSpPr txBox="1"/>
            <p:nvPr/>
          </p:nvSpPr>
          <p:spPr>
            <a:xfrm>
              <a:off x="6444763" y="2294981"/>
              <a:ext cx="18721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C1 == 0 &amp; C2 == 1</a:t>
              </a:r>
            </a:p>
            <a:p>
              <a:r>
                <a:rPr lang="en-US" dirty="0"/>
                <a:t>C3 ==1</a:t>
              </a:r>
            </a:p>
          </p:txBody>
        </p:sp>
        <p:sp>
          <p:nvSpPr>
            <p:cNvPr id="82" name="Striped Right Arrow 81">
              <a:extLst>
                <a:ext uri="{FF2B5EF4-FFF2-40B4-BE49-F238E27FC236}">
                  <a16:creationId xmlns:a16="http://schemas.microsoft.com/office/drawing/2014/main" id="{AB2A232E-17A5-3C4A-8D5F-E21E770F8868}"/>
                </a:ext>
              </a:extLst>
            </p:cNvPr>
            <p:cNvSpPr/>
            <p:nvPr/>
          </p:nvSpPr>
          <p:spPr>
            <a:xfrm>
              <a:off x="8330498" y="2362004"/>
              <a:ext cx="239711" cy="235285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1D16F4C-F4C8-7941-92DE-39ECD3142793}"/>
                </a:ext>
              </a:extLst>
            </p:cNvPr>
            <p:cNvSpPr txBox="1"/>
            <p:nvPr/>
          </p:nvSpPr>
          <p:spPr>
            <a:xfrm>
              <a:off x="8636996" y="2272429"/>
              <a:ext cx="1047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a2 a3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AD9C0029-4424-5C4C-AB5A-74759BCF051F}"/>
              </a:ext>
            </a:extLst>
          </p:cNvPr>
          <p:cNvSpPr txBox="1"/>
          <p:nvPr/>
        </p:nvSpPr>
        <p:spPr>
          <a:xfrm>
            <a:off x="323878" y="245987"/>
            <a:ext cx="94445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sz="4000" dirty="0">
                <a:latin typeface="+mj-lt"/>
                <a:cs typeface="Apple Chancery" panose="03020702040506060504" pitchFamily="66" charset="-79"/>
              </a:rPr>
              <a:t>Infer the compact representation from TT - 3 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BEFD5D7-7DBE-464F-9823-2818E6AD61CE}"/>
              </a:ext>
            </a:extLst>
          </p:cNvPr>
          <p:cNvGrpSpPr/>
          <p:nvPr/>
        </p:nvGrpSpPr>
        <p:grpSpPr>
          <a:xfrm>
            <a:off x="6651955" y="1811449"/>
            <a:ext cx="2655080" cy="391884"/>
            <a:chOff x="6444763" y="2272429"/>
            <a:chExt cx="2655080" cy="391884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37F07E13-37BE-9B41-B6D3-A1842CC54EDE}"/>
                </a:ext>
              </a:extLst>
            </p:cNvPr>
            <p:cNvSpPr txBox="1"/>
            <p:nvPr/>
          </p:nvSpPr>
          <p:spPr>
            <a:xfrm>
              <a:off x="6444763" y="2294981"/>
              <a:ext cx="1872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C1 == 0 &amp; C2 == 1</a:t>
              </a:r>
            </a:p>
          </p:txBody>
        </p:sp>
        <p:sp>
          <p:nvSpPr>
            <p:cNvPr id="116" name="Striped Right Arrow 115">
              <a:extLst>
                <a:ext uri="{FF2B5EF4-FFF2-40B4-BE49-F238E27FC236}">
                  <a16:creationId xmlns:a16="http://schemas.microsoft.com/office/drawing/2014/main" id="{E592269B-9A2F-CF49-A212-836596FAD421}"/>
                </a:ext>
              </a:extLst>
            </p:cNvPr>
            <p:cNvSpPr/>
            <p:nvPr/>
          </p:nvSpPr>
          <p:spPr>
            <a:xfrm>
              <a:off x="8330498" y="2362004"/>
              <a:ext cx="239711" cy="235285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98F515C-8AB8-7949-9811-C3AA21584BCA}"/>
                </a:ext>
              </a:extLst>
            </p:cNvPr>
            <p:cNvSpPr txBox="1"/>
            <p:nvPr/>
          </p:nvSpPr>
          <p:spPr>
            <a:xfrm>
              <a:off x="8636997" y="2272429"/>
              <a:ext cx="462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a2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734FC85-68F0-974A-ACF7-8D36C881BDA9}"/>
              </a:ext>
            </a:extLst>
          </p:cNvPr>
          <p:cNvGrpSpPr/>
          <p:nvPr/>
        </p:nvGrpSpPr>
        <p:grpSpPr>
          <a:xfrm>
            <a:off x="8472889" y="2441080"/>
            <a:ext cx="2940554" cy="668883"/>
            <a:chOff x="6444763" y="2272429"/>
            <a:chExt cx="2940554" cy="668883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9EC8C8B-AA7D-204D-9B97-ED325BFDFDA2}"/>
                </a:ext>
              </a:extLst>
            </p:cNvPr>
            <p:cNvSpPr txBox="1"/>
            <p:nvPr/>
          </p:nvSpPr>
          <p:spPr>
            <a:xfrm>
              <a:off x="6444763" y="2294981"/>
              <a:ext cx="18721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C1 == 0 &amp; C2 == 1</a:t>
              </a:r>
            </a:p>
            <a:p>
              <a:r>
                <a:rPr lang="en-US" dirty="0"/>
                <a:t>C3 ==0</a:t>
              </a:r>
            </a:p>
          </p:txBody>
        </p:sp>
        <p:sp>
          <p:nvSpPr>
            <p:cNvPr id="144" name="Striped Right Arrow 143">
              <a:extLst>
                <a:ext uri="{FF2B5EF4-FFF2-40B4-BE49-F238E27FC236}">
                  <a16:creationId xmlns:a16="http://schemas.microsoft.com/office/drawing/2014/main" id="{0D6CDB12-4289-C44D-A9B6-89A593A5DBF8}"/>
                </a:ext>
              </a:extLst>
            </p:cNvPr>
            <p:cNvSpPr/>
            <p:nvPr/>
          </p:nvSpPr>
          <p:spPr>
            <a:xfrm>
              <a:off x="8330498" y="2362004"/>
              <a:ext cx="239711" cy="235285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E4231FAF-8F08-A945-91AD-99A9A142742C}"/>
                </a:ext>
              </a:extLst>
            </p:cNvPr>
            <p:cNvSpPr txBox="1"/>
            <p:nvPr/>
          </p:nvSpPr>
          <p:spPr>
            <a:xfrm>
              <a:off x="8636996" y="2272429"/>
              <a:ext cx="748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a2 a4</a:t>
              </a:r>
            </a:p>
          </p:txBody>
        </p:sp>
      </p:grpSp>
      <p:sp>
        <p:nvSpPr>
          <p:cNvPr id="10" name="Right Brace 9">
            <a:extLst>
              <a:ext uri="{FF2B5EF4-FFF2-40B4-BE49-F238E27FC236}">
                <a16:creationId xmlns:a16="http://schemas.microsoft.com/office/drawing/2014/main" id="{2EE1D834-6890-2C4C-9E5A-92E001239759}"/>
              </a:ext>
            </a:extLst>
          </p:cNvPr>
          <p:cNvSpPr/>
          <p:nvPr/>
        </p:nvSpPr>
        <p:spPr>
          <a:xfrm>
            <a:off x="3892378" y="3244679"/>
            <a:ext cx="210065" cy="107727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C0159BA-D67F-BC4F-B191-6F0EDF462048}"/>
              </a:ext>
            </a:extLst>
          </p:cNvPr>
          <p:cNvGrpSpPr/>
          <p:nvPr/>
        </p:nvGrpSpPr>
        <p:grpSpPr>
          <a:xfrm>
            <a:off x="4913424" y="3513366"/>
            <a:ext cx="3239404" cy="668883"/>
            <a:chOff x="6444763" y="2272429"/>
            <a:chExt cx="3239404" cy="668883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563DF666-69B5-BE4A-9581-0096B2388DB9}"/>
                </a:ext>
              </a:extLst>
            </p:cNvPr>
            <p:cNvSpPr txBox="1"/>
            <p:nvPr/>
          </p:nvSpPr>
          <p:spPr>
            <a:xfrm>
              <a:off x="6444763" y="2294981"/>
              <a:ext cx="18721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C1 == 0 &amp; C2 == 1</a:t>
              </a:r>
            </a:p>
            <a:p>
              <a:r>
                <a:rPr lang="en-US" dirty="0"/>
                <a:t>C3 ==1 &amp; C4 ==1</a:t>
              </a:r>
            </a:p>
          </p:txBody>
        </p:sp>
        <p:sp>
          <p:nvSpPr>
            <p:cNvPr id="148" name="Striped Right Arrow 147">
              <a:extLst>
                <a:ext uri="{FF2B5EF4-FFF2-40B4-BE49-F238E27FC236}">
                  <a16:creationId xmlns:a16="http://schemas.microsoft.com/office/drawing/2014/main" id="{2BB024A0-CCCB-ED4B-9E10-44D734D08E86}"/>
                </a:ext>
              </a:extLst>
            </p:cNvPr>
            <p:cNvSpPr/>
            <p:nvPr/>
          </p:nvSpPr>
          <p:spPr>
            <a:xfrm>
              <a:off x="8330498" y="2362004"/>
              <a:ext cx="239711" cy="235285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DE952D67-28F6-D64B-A941-88BEA5B545CB}"/>
                </a:ext>
              </a:extLst>
            </p:cNvPr>
            <p:cNvSpPr txBox="1"/>
            <p:nvPr/>
          </p:nvSpPr>
          <p:spPr>
            <a:xfrm>
              <a:off x="8636996" y="2272429"/>
              <a:ext cx="1047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a2 a3 a5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20F0AD1-7750-F841-8F2E-26614037829D}"/>
              </a:ext>
            </a:extLst>
          </p:cNvPr>
          <p:cNvGrpSpPr/>
          <p:nvPr/>
        </p:nvGrpSpPr>
        <p:grpSpPr>
          <a:xfrm>
            <a:off x="4913424" y="4390160"/>
            <a:ext cx="3239404" cy="668883"/>
            <a:chOff x="6444763" y="2272429"/>
            <a:chExt cx="3239404" cy="668883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3A9DAFB-68C9-1946-A44F-2B77F4ADA34A}"/>
                </a:ext>
              </a:extLst>
            </p:cNvPr>
            <p:cNvSpPr txBox="1"/>
            <p:nvPr/>
          </p:nvSpPr>
          <p:spPr>
            <a:xfrm>
              <a:off x="6444763" y="2294981"/>
              <a:ext cx="18721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C1 == 0 &amp; C2 == 1</a:t>
              </a:r>
            </a:p>
            <a:p>
              <a:r>
                <a:rPr lang="en-US" dirty="0"/>
                <a:t>C3 ==1 &amp; C4 ==0</a:t>
              </a:r>
            </a:p>
          </p:txBody>
        </p:sp>
        <p:sp>
          <p:nvSpPr>
            <p:cNvPr id="152" name="Striped Right Arrow 151">
              <a:extLst>
                <a:ext uri="{FF2B5EF4-FFF2-40B4-BE49-F238E27FC236}">
                  <a16:creationId xmlns:a16="http://schemas.microsoft.com/office/drawing/2014/main" id="{0FB2B110-333D-FE42-B5FF-A563448F4F7B}"/>
                </a:ext>
              </a:extLst>
            </p:cNvPr>
            <p:cNvSpPr/>
            <p:nvPr/>
          </p:nvSpPr>
          <p:spPr>
            <a:xfrm>
              <a:off x="8330498" y="2362004"/>
              <a:ext cx="239711" cy="235285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2E46B88-C514-CB46-8208-940AD79FD27D}"/>
                </a:ext>
              </a:extLst>
            </p:cNvPr>
            <p:cNvSpPr txBox="1"/>
            <p:nvPr/>
          </p:nvSpPr>
          <p:spPr>
            <a:xfrm>
              <a:off x="8636996" y="2272429"/>
              <a:ext cx="1047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a2 a3 a6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10BE294-EAF7-B641-8D00-E2FFCC36CBA1}"/>
              </a:ext>
            </a:extLst>
          </p:cNvPr>
          <p:cNvGrpSpPr/>
          <p:nvPr/>
        </p:nvGrpSpPr>
        <p:grpSpPr>
          <a:xfrm>
            <a:off x="8507218" y="3423178"/>
            <a:ext cx="3293485" cy="668883"/>
            <a:chOff x="6444763" y="2272429"/>
            <a:chExt cx="3293485" cy="668883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C29840F-AB84-0B4B-AB07-69D89C9E7724}"/>
                </a:ext>
              </a:extLst>
            </p:cNvPr>
            <p:cNvSpPr txBox="1"/>
            <p:nvPr/>
          </p:nvSpPr>
          <p:spPr>
            <a:xfrm>
              <a:off x="6444763" y="2294981"/>
              <a:ext cx="18721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C1 == 0 &amp; C2 == 1</a:t>
              </a:r>
            </a:p>
            <a:p>
              <a:r>
                <a:rPr lang="en-US" dirty="0"/>
                <a:t>C3 ==0  &amp; C4 ==1</a:t>
              </a:r>
            </a:p>
          </p:txBody>
        </p:sp>
        <p:sp>
          <p:nvSpPr>
            <p:cNvPr id="156" name="Striped Right Arrow 155">
              <a:extLst>
                <a:ext uri="{FF2B5EF4-FFF2-40B4-BE49-F238E27FC236}">
                  <a16:creationId xmlns:a16="http://schemas.microsoft.com/office/drawing/2014/main" id="{4C9558EF-1FFB-0144-BCA5-403CFEE3E430}"/>
                </a:ext>
              </a:extLst>
            </p:cNvPr>
            <p:cNvSpPr/>
            <p:nvPr/>
          </p:nvSpPr>
          <p:spPr>
            <a:xfrm>
              <a:off x="8330498" y="2362004"/>
              <a:ext cx="239711" cy="235285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91098DD3-23D8-D146-AED4-C7936C261E38}"/>
                </a:ext>
              </a:extLst>
            </p:cNvPr>
            <p:cNvSpPr txBox="1"/>
            <p:nvPr/>
          </p:nvSpPr>
          <p:spPr>
            <a:xfrm>
              <a:off x="8636996" y="2272429"/>
              <a:ext cx="1101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a2 a4 a5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7D619247-8D54-4D48-85B5-77838DA99B03}"/>
              </a:ext>
            </a:extLst>
          </p:cNvPr>
          <p:cNvGrpSpPr/>
          <p:nvPr/>
        </p:nvGrpSpPr>
        <p:grpSpPr>
          <a:xfrm>
            <a:off x="8472889" y="4302047"/>
            <a:ext cx="3293485" cy="668883"/>
            <a:chOff x="6444763" y="2272429"/>
            <a:chExt cx="3293485" cy="668883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DDBD367-4D41-794B-A5AE-7AA0F880BB0D}"/>
                </a:ext>
              </a:extLst>
            </p:cNvPr>
            <p:cNvSpPr txBox="1"/>
            <p:nvPr/>
          </p:nvSpPr>
          <p:spPr>
            <a:xfrm>
              <a:off x="6444763" y="2294981"/>
              <a:ext cx="18721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C1 == 0 &amp; C2 == 1</a:t>
              </a:r>
            </a:p>
            <a:p>
              <a:r>
                <a:rPr lang="en-US" dirty="0"/>
                <a:t>C3 ==0 &amp; C4 ==0</a:t>
              </a:r>
            </a:p>
          </p:txBody>
        </p:sp>
        <p:sp>
          <p:nvSpPr>
            <p:cNvPr id="160" name="Striped Right Arrow 159">
              <a:extLst>
                <a:ext uri="{FF2B5EF4-FFF2-40B4-BE49-F238E27FC236}">
                  <a16:creationId xmlns:a16="http://schemas.microsoft.com/office/drawing/2014/main" id="{4F2DE8CB-1D2E-5A4D-954B-B47C2ACF85DD}"/>
                </a:ext>
              </a:extLst>
            </p:cNvPr>
            <p:cNvSpPr/>
            <p:nvPr/>
          </p:nvSpPr>
          <p:spPr>
            <a:xfrm>
              <a:off x="8330498" y="2362004"/>
              <a:ext cx="239711" cy="235285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295D016-6DF2-8040-B25E-166DB80A7CEF}"/>
                </a:ext>
              </a:extLst>
            </p:cNvPr>
            <p:cNvSpPr txBox="1"/>
            <p:nvPr/>
          </p:nvSpPr>
          <p:spPr>
            <a:xfrm>
              <a:off x="8636996" y="2272429"/>
              <a:ext cx="1101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a2 a4 a56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1718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CA54DA-5F3F-3343-97BB-542E1BC8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6890-E15B-F340-9E2B-6ACE47389C81}" type="slidenum">
              <a:rPr lang="en-US" smtClean="0"/>
              <a:t>7</a:t>
            </a:fld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D852309-C48D-0B4D-BD57-0E238F71297D}"/>
              </a:ext>
            </a:extLst>
          </p:cNvPr>
          <p:cNvSpPr txBox="1"/>
          <p:nvPr/>
        </p:nvSpPr>
        <p:spPr>
          <a:xfrm>
            <a:off x="460448" y="1330202"/>
            <a:ext cx="5199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 = 4, A = {a1, a2, a3, a4, a5, a6}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DBB6EB3-EABC-EB4D-ADAC-276C2809B0FD}"/>
              </a:ext>
            </a:extLst>
          </p:cNvPr>
          <p:cNvSpPr/>
          <p:nvPr/>
        </p:nvSpPr>
        <p:spPr>
          <a:xfrm>
            <a:off x="460448" y="1831049"/>
            <a:ext cx="39744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f</a:t>
            </a:r>
            <a:r>
              <a:rPr lang="en-US" sz="2800" baseline="-25000" dirty="0"/>
              <a:t>E</a:t>
            </a:r>
            <a:r>
              <a:rPr lang="en-US" sz="2800" dirty="0"/>
              <a:t>: Execution of software 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D9C0029-4424-5C4C-AB5A-74759BCF051F}"/>
              </a:ext>
            </a:extLst>
          </p:cNvPr>
          <p:cNvSpPr txBox="1"/>
          <p:nvPr/>
        </p:nvSpPr>
        <p:spPr>
          <a:xfrm>
            <a:off x="323878" y="245987"/>
            <a:ext cx="94445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sz="4000" dirty="0">
                <a:latin typeface="+mj-lt"/>
                <a:cs typeface="Apple Chancery" panose="03020702040506060504" pitchFamily="66" charset="-79"/>
              </a:rPr>
              <a:t>Infer the compact representation from TT - 4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2D808E0-A3CB-5644-B303-80D14148DEDE}"/>
              </a:ext>
            </a:extLst>
          </p:cNvPr>
          <p:cNvGrpSpPr/>
          <p:nvPr/>
        </p:nvGrpSpPr>
        <p:grpSpPr>
          <a:xfrm>
            <a:off x="323878" y="2518442"/>
            <a:ext cx="6887279" cy="3247594"/>
            <a:chOff x="4913424" y="1811449"/>
            <a:chExt cx="6887279" cy="3247594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3B9AA2E6-1339-834C-BC2A-7D99E6517EE4}"/>
                </a:ext>
              </a:extLst>
            </p:cNvPr>
            <p:cNvGrpSpPr/>
            <p:nvPr/>
          </p:nvGrpSpPr>
          <p:grpSpPr>
            <a:xfrm>
              <a:off x="4913424" y="2575796"/>
              <a:ext cx="3239404" cy="668883"/>
              <a:chOff x="6444763" y="2272429"/>
              <a:chExt cx="3239404" cy="668883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F4A0759-CB4D-D846-B275-6E00D1AE1173}"/>
                  </a:ext>
                </a:extLst>
              </p:cNvPr>
              <p:cNvSpPr txBox="1"/>
              <p:nvPr/>
            </p:nvSpPr>
            <p:spPr>
              <a:xfrm>
                <a:off x="6444763" y="2294981"/>
                <a:ext cx="18721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C1 == 0 &amp; C2 == 1</a:t>
                </a:r>
              </a:p>
              <a:p>
                <a:r>
                  <a:rPr lang="en-US" dirty="0"/>
                  <a:t>C3 ==1</a:t>
                </a:r>
              </a:p>
            </p:txBody>
          </p:sp>
          <p:sp>
            <p:nvSpPr>
              <p:cNvPr id="82" name="Striped Right Arrow 81">
                <a:extLst>
                  <a:ext uri="{FF2B5EF4-FFF2-40B4-BE49-F238E27FC236}">
                    <a16:creationId xmlns:a16="http://schemas.microsoft.com/office/drawing/2014/main" id="{AB2A232E-17A5-3C4A-8D5F-E21E770F8868}"/>
                  </a:ext>
                </a:extLst>
              </p:cNvPr>
              <p:cNvSpPr/>
              <p:nvPr/>
            </p:nvSpPr>
            <p:spPr>
              <a:xfrm>
                <a:off x="8330498" y="2362004"/>
                <a:ext cx="239711" cy="235285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1D16F4C-F4C8-7941-92DE-39ECD3142793}"/>
                  </a:ext>
                </a:extLst>
              </p:cNvPr>
              <p:cNvSpPr txBox="1"/>
              <p:nvPr/>
            </p:nvSpPr>
            <p:spPr>
              <a:xfrm>
                <a:off x="8636996" y="2272429"/>
                <a:ext cx="10471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a2 a3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6BEFD5D7-7DBE-464F-9823-2818E6AD61CE}"/>
                </a:ext>
              </a:extLst>
            </p:cNvPr>
            <p:cNvGrpSpPr/>
            <p:nvPr/>
          </p:nvGrpSpPr>
          <p:grpSpPr>
            <a:xfrm>
              <a:off x="6651955" y="1811449"/>
              <a:ext cx="2655080" cy="391884"/>
              <a:chOff x="6444763" y="2272429"/>
              <a:chExt cx="2655080" cy="391884"/>
            </a:xfrm>
          </p:grpSpPr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37F07E13-37BE-9B41-B6D3-A1842CC54EDE}"/>
                  </a:ext>
                </a:extLst>
              </p:cNvPr>
              <p:cNvSpPr txBox="1"/>
              <p:nvPr/>
            </p:nvSpPr>
            <p:spPr>
              <a:xfrm>
                <a:off x="6444763" y="2294981"/>
                <a:ext cx="187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C1 == 0 &amp; C2 == 1</a:t>
                </a:r>
              </a:p>
            </p:txBody>
          </p:sp>
          <p:sp>
            <p:nvSpPr>
              <p:cNvPr id="116" name="Striped Right Arrow 115">
                <a:extLst>
                  <a:ext uri="{FF2B5EF4-FFF2-40B4-BE49-F238E27FC236}">
                    <a16:creationId xmlns:a16="http://schemas.microsoft.com/office/drawing/2014/main" id="{E592269B-9A2F-CF49-A212-836596FAD421}"/>
                  </a:ext>
                </a:extLst>
              </p:cNvPr>
              <p:cNvSpPr/>
              <p:nvPr/>
            </p:nvSpPr>
            <p:spPr>
              <a:xfrm>
                <a:off x="8330498" y="2362004"/>
                <a:ext cx="239711" cy="235285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498F515C-8AB8-7949-9811-C3AA21584BCA}"/>
                  </a:ext>
                </a:extLst>
              </p:cNvPr>
              <p:cNvSpPr txBox="1"/>
              <p:nvPr/>
            </p:nvSpPr>
            <p:spPr>
              <a:xfrm>
                <a:off x="8636997" y="2272429"/>
                <a:ext cx="4628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a2</a:t>
                </a:r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6734FC85-68F0-974A-ACF7-8D36C881BDA9}"/>
                </a:ext>
              </a:extLst>
            </p:cNvPr>
            <p:cNvGrpSpPr/>
            <p:nvPr/>
          </p:nvGrpSpPr>
          <p:grpSpPr>
            <a:xfrm>
              <a:off x="8472889" y="2441080"/>
              <a:ext cx="2940554" cy="668883"/>
              <a:chOff x="6444763" y="2272429"/>
              <a:chExt cx="2940554" cy="668883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B9EC8C8B-AA7D-204D-9B97-ED325BFDFDA2}"/>
                  </a:ext>
                </a:extLst>
              </p:cNvPr>
              <p:cNvSpPr txBox="1"/>
              <p:nvPr/>
            </p:nvSpPr>
            <p:spPr>
              <a:xfrm>
                <a:off x="6444763" y="2294981"/>
                <a:ext cx="18721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C1 == 0 &amp; C2 == 1</a:t>
                </a:r>
              </a:p>
              <a:p>
                <a:r>
                  <a:rPr lang="en-US" dirty="0"/>
                  <a:t>C3 ==0</a:t>
                </a:r>
              </a:p>
            </p:txBody>
          </p:sp>
          <p:sp>
            <p:nvSpPr>
              <p:cNvPr id="144" name="Striped Right Arrow 143">
                <a:extLst>
                  <a:ext uri="{FF2B5EF4-FFF2-40B4-BE49-F238E27FC236}">
                    <a16:creationId xmlns:a16="http://schemas.microsoft.com/office/drawing/2014/main" id="{0D6CDB12-4289-C44D-A9B6-89A593A5DBF8}"/>
                  </a:ext>
                </a:extLst>
              </p:cNvPr>
              <p:cNvSpPr/>
              <p:nvPr/>
            </p:nvSpPr>
            <p:spPr>
              <a:xfrm>
                <a:off x="8330498" y="2362004"/>
                <a:ext cx="239711" cy="235285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E4231FAF-8F08-A945-91AD-99A9A142742C}"/>
                  </a:ext>
                </a:extLst>
              </p:cNvPr>
              <p:cNvSpPr txBox="1"/>
              <p:nvPr/>
            </p:nvSpPr>
            <p:spPr>
              <a:xfrm>
                <a:off x="8636996" y="2272429"/>
                <a:ext cx="7483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a2 a4</a:t>
                </a: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AC0159BA-D67F-BC4F-B191-6F0EDF462048}"/>
                </a:ext>
              </a:extLst>
            </p:cNvPr>
            <p:cNvGrpSpPr/>
            <p:nvPr/>
          </p:nvGrpSpPr>
          <p:grpSpPr>
            <a:xfrm>
              <a:off x="4913424" y="3513366"/>
              <a:ext cx="3239404" cy="668883"/>
              <a:chOff x="6444763" y="2272429"/>
              <a:chExt cx="3239404" cy="668883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63DF666-69B5-BE4A-9581-0096B2388DB9}"/>
                  </a:ext>
                </a:extLst>
              </p:cNvPr>
              <p:cNvSpPr txBox="1"/>
              <p:nvPr/>
            </p:nvSpPr>
            <p:spPr>
              <a:xfrm>
                <a:off x="6444763" y="2294981"/>
                <a:ext cx="18721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C1 == 0 &amp; C2 == 1</a:t>
                </a:r>
              </a:p>
              <a:p>
                <a:r>
                  <a:rPr lang="en-US" dirty="0"/>
                  <a:t>C3 ==1 &amp; C4 ==1</a:t>
                </a:r>
              </a:p>
            </p:txBody>
          </p:sp>
          <p:sp>
            <p:nvSpPr>
              <p:cNvPr id="148" name="Striped Right Arrow 147">
                <a:extLst>
                  <a:ext uri="{FF2B5EF4-FFF2-40B4-BE49-F238E27FC236}">
                    <a16:creationId xmlns:a16="http://schemas.microsoft.com/office/drawing/2014/main" id="{2BB024A0-CCCB-ED4B-9E10-44D734D08E86}"/>
                  </a:ext>
                </a:extLst>
              </p:cNvPr>
              <p:cNvSpPr/>
              <p:nvPr/>
            </p:nvSpPr>
            <p:spPr>
              <a:xfrm>
                <a:off x="8330498" y="2362004"/>
                <a:ext cx="239711" cy="235285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DE952D67-28F6-D64B-A941-88BEA5B545CB}"/>
                  </a:ext>
                </a:extLst>
              </p:cNvPr>
              <p:cNvSpPr txBox="1"/>
              <p:nvPr/>
            </p:nvSpPr>
            <p:spPr>
              <a:xfrm>
                <a:off x="8636996" y="2272429"/>
                <a:ext cx="10471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a2 a3 a5</a:t>
                </a:r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320F0AD1-7750-F841-8F2E-26614037829D}"/>
                </a:ext>
              </a:extLst>
            </p:cNvPr>
            <p:cNvGrpSpPr/>
            <p:nvPr/>
          </p:nvGrpSpPr>
          <p:grpSpPr>
            <a:xfrm>
              <a:off x="4913424" y="4390160"/>
              <a:ext cx="3239404" cy="668883"/>
              <a:chOff x="6444763" y="2272429"/>
              <a:chExt cx="3239404" cy="668883"/>
            </a:xfrm>
          </p:grpSpPr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43A9DAFB-68C9-1946-A44F-2B77F4ADA34A}"/>
                  </a:ext>
                </a:extLst>
              </p:cNvPr>
              <p:cNvSpPr txBox="1"/>
              <p:nvPr/>
            </p:nvSpPr>
            <p:spPr>
              <a:xfrm>
                <a:off x="6444763" y="2294981"/>
                <a:ext cx="18721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C1 == 0 &amp; C2 == 1</a:t>
                </a:r>
              </a:p>
              <a:p>
                <a:r>
                  <a:rPr lang="en-US" dirty="0"/>
                  <a:t>C3 ==1 &amp; C4 ==0</a:t>
                </a:r>
              </a:p>
            </p:txBody>
          </p:sp>
          <p:sp>
            <p:nvSpPr>
              <p:cNvPr id="152" name="Striped Right Arrow 151">
                <a:extLst>
                  <a:ext uri="{FF2B5EF4-FFF2-40B4-BE49-F238E27FC236}">
                    <a16:creationId xmlns:a16="http://schemas.microsoft.com/office/drawing/2014/main" id="{0FB2B110-333D-FE42-B5FF-A563448F4F7B}"/>
                  </a:ext>
                </a:extLst>
              </p:cNvPr>
              <p:cNvSpPr/>
              <p:nvPr/>
            </p:nvSpPr>
            <p:spPr>
              <a:xfrm>
                <a:off x="8330498" y="2362004"/>
                <a:ext cx="239711" cy="235285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92E46B88-C514-CB46-8208-940AD79FD27D}"/>
                  </a:ext>
                </a:extLst>
              </p:cNvPr>
              <p:cNvSpPr txBox="1"/>
              <p:nvPr/>
            </p:nvSpPr>
            <p:spPr>
              <a:xfrm>
                <a:off x="8636996" y="2272429"/>
                <a:ext cx="10471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a2 a3 a6</a:t>
                </a:r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B10BE294-EAF7-B641-8D00-E2FFCC36CBA1}"/>
                </a:ext>
              </a:extLst>
            </p:cNvPr>
            <p:cNvGrpSpPr/>
            <p:nvPr/>
          </p:nvGrpSpPr>
          <p:grpSpPr>
            <a:xfrm>
              <a:off x="8507218" y="3423178"/>
              <a:ext cx="3293485" cy="668883"/>
              <a:chOff x="6444763" y="2272429"/>
              <a:chExt cx="3293485" cy="668883"/>
            </a:xfrm>
          </p:grpSpPr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C29840F-AB84-0B4B-AB07-69D89C9E7724}"/>
                  </a:ext>
                </a:extLst>
              </p:cNvPr>
              <p:cNvSpPr txBox="1"/>
              <p:nvPr/>
            </p:nvSpPr>
            <p:spPr>
              <a:xfrm>
                <a:off x="6444763" y="2294981"/>
                <a:ext cx="18721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C1 == 0 &amp; C2 == 1</a:t>
                </a:r>
              </a:p>
              <a:p>
                <a:r>
                  <a:rPr lang="en-US" dirty="0"/>
                  <a:t>C3 ==0 &amp; C4 ==1</a:t>
                </a:r>
              </a:p>
            </p:txBody>
          </p:sp>
          <p:sp>
            <p:nvSpPr>
              <p:cNvPr id="156" name="Striped Right Arrow 155">
                <a:extLst>
                  <a:ext uri="{FF2B5EF4-FFF2-40B4-BE49-F238E27FC236}">
                    <a16:creationId xmlns:a16="http://schemas.microsoft.com/office/drawing/2014/main" id="{4C9558EF-1FFB-0144-BCA5-403CFEE3E430}"/>
                  </a:ext>
                </a:extLst>
              </p:cNvPr>
              <p:cNvSpPr/>
              <p:nvPr/>
            </p:nvSpPr>
            <p:spPr>
              <a:xfrm>
                <a:off x="8330498" y="2362004"/>
                <a:ext cx="239711" cy="235285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91098DD3-23D8-D146-AED4-C7936C261E38}"/>
                  </a:ext>
                </a:extLst>
              </p:cNvPr>
              <p:cNvSpPr txBox="1"/>
              <p:nvPr/>
            </p:nvSpPr>
            <p:spPr>
              <a:xfrm>
                <a:off x="8636996" y="2272429"/>
                <a:ext cx="1101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a2 a4 a5</a:t>
                </a:r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7D619247-8D54-4D48-85B5-77838DA99B03}"/>
                </a:ext>
              </a:extLst>
            </p:cNvPr>
            <p:cNvGrpSpPr/>
            <p:nvPr/>
          </p:nvGrpSpPr>
          <p:grpSpPr>
            <a:xfrm>
              <a:off x="8472889" y="4302047"/>
              <a:ext cx="3293485" cy="668883"/>
              <a:chOff x="6444763" y="2272429"/>
              <a:chExt cx="3293485" cy="668883"/>
            </a:xfrm>
          </p:grpSpPr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ADDBD367-4D41-794B-A5AE-7AA0F880BB0D}"/>
                  </a:ext>
                </a:extLst>
              </p:cNvPr>
              <p:cNvSpPr txBox="1"/>
              <p:nvPr/>
            </p:nvSpPr>
            <p:spPr>
              <a:xfrm>
                <a:off x="6444763" y="2294981"/>
                <a:ext cx="18721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C1 == 0 &amp; C2 == 1</a:t>
                </a:r>
              </a:p>
              <a:p>
                <a:r>
                  <a:rPr lang="en-US" dirty="0"/>
                  <a:t>C3 ==0 &amp; C4 ==0</a:t>
                </a:r>
              </a:p>
            </p:txBody>
          </p:sp>
          <p:sp>
            <p:nvSpPr>
              <p:cNvPr id="160" name="Striped Right Arrow 159">
                <a:extLst>
                  <a:ext uri="{FF2B5EF4-FFF2-40B4-BE49-F238E27FC236}">
                    <a16:creationId xmlns:a16="http://schemas.microsoft.com/office/drawing/2014/main" id="{4F2DE8CB-1D2E-5A4D-954B-B47C2ACF85DD}"/>
                  </a:ext>
                </a:extLst>
              </p:cNvPr>
              <p:cNvSpPr/>
              <p:nvPr/>
            </p:nvSpPr>
            <p:spPr>
              <a:xfrm>
                <a:off x="8330498" y="2362004"/>
                <a:ext cx="239711" cy="235285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5295D016-6DF2-8040-B25E-166DB80A7CEF}"/>
                  </a:ext>
                </a:extLst>
              </p:cNvPr>
              <p:cNvSpPr txBox="1"/>
              <p:nvPr/>
            </p:nvSpPr>
            <p:spPr>
              <a:xfrm>
                <a:off x="8636996" y="2272429"/>
                <a:ext cx="1101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a2 a4 a56</a:t>
                </a:r>
              </a:p>
            </p:txBody>
          </p:sp>
        </p:grpSp>
      </p:grpSp>
      <p:sp>
        <p:nvSpPr>
          <p:cNvPr id="39" name="Striped Right Arrow 38">
            <a:extLst>
              <a:ext uri="{FF2B5EF4-FFF2-40B4-BE49-F238E27FC236}">
                <a16:creationId xmlns:a16="http://schemas.microsoft.com/office/drawing/2014/main" id="{6033C7A9-30A4-7A42-8A75-7D0F6FBF5683}"/>
              </a:ext>
            </a:extLst>
          </p:cNvPr>
          <p:cNvSpPr/>
          <p:nvPr/>
        </p:nvSpPr>
        <p:spPr>
          <a:xfrm>
            <a:off x="7256805" y="4070117"/>
            <a:ext cx="629048" cy="5156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BE56FFB-8564-A84E-BEDD-CFD5115D6D6E}"/>
              </a:ext>
            </a:extLst>
          </p:cNvPr>
          <p:cNvGrpSpPr/>
          <p:nvPr/>
        </p:nvGrpSpPr>
        <p:grpSpPr>
          <a:xfrm>
            <a:off x="8094512" y="1548737"/>
            <a:ext cx="2470883" cy="4221602"/>
            <a:chOff x="8094512" y="1548737"/>
            <a:chExt cx="2470883" cy="422160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C20F7B9-5419-AA4C-96F1-CDF91F594814}"/>
                </a:ext>
              </a:extLst>
            </p:cNvPr>
            <p:cNvGrpSpPr/>
            <p:nvPr/>
          </p:nvGrpSpPr>
          <p:grpSpPr>
            <a:xfrm>
              <a:off x="8094512" y="1548737"/>
              <a:ext cx="1619915" cy="4221602"/>
              <a:chOff x="8117276" y="2092659"/>
              <a:chExt cx="1619915" cy="4221602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EACE140-A007-104C-A6BB-DAFEC02D1D3D}"/>
                  </a:ext>
                </a:extLst>
              </p:cNvPr>
              <p:cNvSpPr txBox="1"/>
              <p:nvPr/>
            </p:nvSpPr>
            <p:spPr>
              <a:xfrm>
                <a:off x="9153084" y="2092659"/>
                <a:ext cx="462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C1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0798D863-AC52-2643-B9E0-7C8843D53D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36833" y="2443919"/>
                <a:ext cx="198699" cy="6776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366FF78-30A8-C64B-8BBC-E859556ECF7E}"/>
                  </a:ext>
                </a:extLst>
              </p:cNvPr>
              <p:cNvSpPr txBox="1"/>
              <p:nvPr/>
            </p:nvSpPr>
            <p:spPr>
              <a:xfrm>
                <a:off x="8882964" y="3121593"/>
                <a:ext cx="462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a1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0C2956C-E86A-8F47-BEE3-909FE9367EAB}"/>
                  </a:ext>
                </a:extLst>
              </p:cNvPr>
              <p:cNvSpPr txBox="1"/>
              <p:nvPr/>
            </p:nvSpPr>
            <p:spPr>
              <a:xfrm>
                <a:off x="8887441" y="2523996"/>
                <a:ext cx="2657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AB36BCC-B5D3-8B45-B936-5A68656C26FB}"/>
                  </a:ext>
                </a:extLst>
              </p:cNvPr>
              <p:cNvSpPr txBox="1"/>
              <p:nvPr/>
            </p:nvSpPr>
            <p:spPr>
              <a:xfrm>
                <a:off x="9274345" y="4540722"/>
                <a:ext cx="462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a4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39DD5789-5056-C94E-A91B-0B4AEE166D18}"/>
                  </a:ext>
                </a:extLst>
              </p:cNvPr>
              <p:cNvCxnSpPr>
                <a:cxnSpLocks/>
                <a:endCxn id="48" idx="0"/>
              </p:cNvCxnSpPr>
              <p:nvPr/>
            </p:nvCxnSpPr>
            <p:spPr>
              <a:xfrm flipH="1">
                <a:off x="8348699" y="4163834"/>
                <a:ext cx="504546" cy="3744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7785C12-0A9D-FF4A-B715-DC7105EA9E96}"/>
                  </a:ext>
                </a:extLst>
              </p:cNvPr>
              <p:cNvSpPr txBox="1"/>
              <p:nvPr/>
            </p:nvSpPr>
            <p:spPr>
              <a:xfrm>
                <a:off x="8160270" y="4095840"/>
                <a:ext cx="2657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7803560-9980-2F48-A190-6CAF299F7FB2}"/>
                  </a:ext>
                </a:extLst>
              </p:cNvPr>
              <p:cNvSpPr txBox="1"/>
              <p:nvPr/>
            </p:nvSpPr>
            <p:spPr>
              <a:xfrm>
                <a:off x="8117276" y="4538326"/>
                <a:ext cx="462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a3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ACEFAAC-C32F-644C-A859-9231E56EA15E}"/>
                  </a:ext>
                </a:extLst>
              </p:cNvPr>
              <p:cNvSpPr txBox="1"/>
              <p:nvPr/>
            </p:nvSpPr>
            <p:spPr>
              <a:xfrm>
                <a:off x="8621821" y="3788931"/>
                <a:ext cx="462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C3</a:t>
                </a:r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5745859B-BA83-9F48-8FBE-A42FE709FA31}"/>
                  </a:ext>
                </a:extLst>
              </p:cNvPr>
              <p:cNvCxnSpPr>
                <a:cxnSpLocks/>
                <a:stCxn id="43" idx="2"/>
              </p:cNvCxnSpPr>
              <p:nvPr/>
            </p:nvCxnSpPr>
            <p:spPr>
              <a:xfrm flipH="1">
                <a:off x="8842213" y="3490925"/>
                <a:ext cx="272174" cy="326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830C135B-BD43-F745-9AD1-E6EE8DB83020}"/>
                  </a:ext>
                </a:extLst>
              </p:cNvPr>
              <p:cNvCxnSpPr>
                <a:cxnSpLocks/>
                <a:endCxn id="45" idx="0"/>
              </p:cNvCxnSpPr>
              <p:nvPr/>
            </p:nvCxnSpPr>
            <p:spPr>
              <a:xfrm>
                <a:off x="8950224" y="4183849"/>
                <a:ext cx="555544" cy="3568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10B6505D-5774-A84B-AA05-E8FD2DF4FB60}"/>
                  </a:ext>
                </a:extLst>
              </p:cNvPr>
              <p:cNvCxnSpPr>
                <a:cxnSpLocks/>
                <a:stCxn id="45" idx="2"/>
                <a:endCxn id="58" idx="0"/>
              </p:cNvCxnSpPr>
              <p:nvPr/>
            </p:nvCxnSpPr>
            <p:spPr>
              <a:xfrm flipH="1">
                <a:off x="8954175" y="4910054"/>
                <a:ext cx="551593" cy="2902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9F4367C-EC2A-8F40-A237-849D6909821F}"/>
                  </a:ext>
                </a:extLst>
              </p:cNvPr>
              <p:cNvGrpSpPr/>
              <p:nvPr/>
            </p:nvGrpSpPr>
            <p:grpSpPr>
              <a:xfrm>
                <a:off x="8566679" y="5200324"/>
                <a:ext cx="1170512" cy="1113937"/>
                <a:chOff x="9228434" y="4408457"/>
                <a:chExt cx="1170512" cy="1113937"/>
              </a:xfrm>
            </p:grpSpPr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76A1AB3-58B2-974C-87D4-46052E8F3979}"/>
                    </a:ext>
                  </a:extLst>
                </p:cNvPr>
                <p:cNvSpPr txBox="1"/>
                <p:nvPr/>
              </p:nvSpPr>
              <p:spPr>
                <a:xfrm>
                  <a:off x="9384507" y="4408457"/>
                  <a:ext cx="46284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C4</a:t>
                  </a:r>
                </a:p>
              </p:txBody>
            </p: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9B0A8643-1D4D-664C-B4D2-EF08BAE01C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492290" y="4795196"/>
                  <a:ext cx="69629" cy="35786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5B845818-6F5B-C944-9D15-307E401F1B5A}"/>
                    </a:ext>
                  </a:extLst>
                </p:cNvPr>
                <p:cNvSpPr txBox="1"/>
                <p:nvPr/>
              </p:nvSpPr>
              <p:spPr>
                <a:xfrm>
                  <a:off x="9253413" y="4789625"/>
                  <a:ext cx="2657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0CA515D7-B451-AA40-970E-BBCDF16D53BE}"/>
                    </a:ext>
                  </a:extLst>
                </p:cNvPr>
                <p:cNvSpPr txBox="1"/>
                <p:nvPr/>
              </p:nvSpPr>
              <p:spPr>
                <a:xfrm>
                  <a:off x="9228434" y="5153062"/>
                  <a:ext cx="46284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a5</a:t>
                  </a:r>
                </a:p>
              </p:txBody>
            </p: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97BE7514-24E1-144E-9E87-C83C07C1AAE4}"/>
                    </a:ext>
                  </a:extLst>
                </p:cNvPr>
                <p:cNvCxnSpPr>
                  <a:cxnSpLocks/>
                  <a:endCxn id="65" idx="0"/>
                </p:cNvCxnSpPr>
                <p:nvPr/>
              </p:nvCxnSpPr>
              <p:spPr>
                <a:xfrm>
                  <a:off x="9720520" y="4799252"/>
                  <a:ext cx="447003" cy="35381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31CA9CE-7726-9F48-90F0-BCA58E96EA1C}"/>
                    </a:ext>
                  </a:extLst>
                </p:cNvPr>
                <p:cNvSpPr txBox="1"/>
                <p:nvPr/>
              </p:nvSpPr>
              <p:spPr>
                <a:xfrm>
                  <a:off x="9936100" y="5153062"/>
                  <a:ext cx="46284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a6</a:t>
                  </a: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44915668-AF12-6F46-B050-2AB8A8ED12D7}"/>
                    </a:ext>
                  </a:extLst>
                </p:cNvPr>
                <p:cNvSpPr txBox="1"/>
                <p:nvPr/>
              </p:nvSpPr>
              <p:spPr>
                <a:xfrm>
                  <a:off x="9948779" y="4720257"/>
                  <a:ext cx="2657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</p:grp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F714E584-9613-5147-9F9E-3118A4046A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7700" y="4904399"/>
                <a:ext cx="544513" cy="2483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53EF7CF-171E-0D4B-9308-DCBEF8F2EAE1}"/>
                </a:ext>
              </a:extLst>
            </p:cNvPr>
            <p:cNvSpPr txBox="1"/>
            <p:nvPr/>
          </p:nvSpPr>
          <p:spPr>
            <a:xfrm>
              <a:off x="8908053" y="3693336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DD505346-87FC-9040-82AE-A72F3EB4BBF5}"/>
                </a:ext>
              </a:extLst>
            </p:cNvPr>
            <p:cNvCxnSpPr>
              <a:cxnSpLocks/>
            </p:cNvCxnSpPr>
            <p:nvPr/>
          </p:nvCxnSpPr>
          <p:spPr>
            <a:xfrm>
              <a:off x="9495329" y="1933042"/>
              <a:ext cx="600060" cy="50711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E57EACF-10A5-6349-81D9-99E2615B00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95389" y="2812332"/>
              <a:ext cx="1" cy="40848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354D088-93D9-9948-86DD-EDF00D631E8F}"/>
                </a:ext>
              </a:extLst>
            </p:cNvPr>
            <p:cNvSpPr txBox="1"/>
            <p:nvPr/>
          </p:nvSpPr>
          <p:spPr>
            <a:xfrm>
              <a:off x="9768436" y="1872320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54A0A9D-78A4-DC46-AC41-CF2F71C07332}"/>
                </a:ext>
              </a:extLst>
            </p:cNvPr>
            <p:cNvSpPr txBox="1"/>
            <p:nvPr/>
          </p:nvSpPr>
          <p:spPr>
            <a:xfrm>
              <a:off x="9898168" y="2440161"/>
              <a:ext cx="4628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C2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FF55DF4-CB47-9A4D-BFED-B4D50F2E62A0}"/>
                </a:ext>
              </a:extLst>
            </p:cNvPr>
            <p:cNvSpPr txBox="1"/>
            <p:nvPr/>
          </p:nvSpPr>
          <p:spPr>
            <a:xfrm>
              <a:off x="9904151" y="3174533"/>
              <a:ext cx="4628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a2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7849DF2-AD42-0A4D-8ED1-A880069F853C}"/>
                </a:ext>
              </a:extLst>
            </p:cNvPr>
            <p:cNvCxnSpPr>
              <a:cxnSpLocks/>
              <a:endCxn id="49" idx="3"/>
            </p:cNvCxnSpPr>
            <p:nvPr/>
          </p:nvCxnSpPr>
          <p:spPr>
            <a:xfrm flipH="1">
              <a:off x="9061903" y="3332739"/>
              <a:ext cx="836268" cy="9693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C258C14-0C65-3E45-BE86-5C085B495AA3}"/>
                </a:ext>
              </a:extLst>
            </p:cNvPr>
            <p:cNvSpPr txBox="1"/>
            <p:nvPr/>
          </p:nvSpPr>
          <p:spPr>
            <a:xfrm>
              <a:off x="10117735" y="2823336"/>
              <a:ext cx="447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56157F-58E2-5042-93CF-7C0DA8086AB5}"/>
              </a:ext>
            </a:extLst>
          </p:cNvPr>
          <p:cNvSpPr txBox="1"/>
          <p:nvPr/>
        </p:nvSpPr>
        <p:spPr>
          <a:xfrm>
            <a:off x="9898168" y="1356287"/>
            <a:ext cx="2051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Added part shown with blue edges</a:t>
            </a:r>
          </a:p>
        </p:txBody>
      </p:sp>
    </p:spTree>
    <p:extLst>
      <p:ext uri="{BB962C8B-B14F-4D97-AF65-F5344CB8AC3E}">
        <p14:creationId xmlns:p14="http://schemas.microsoft.com/office/powerpoint/2010/main" val="147835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CA54DA-5F3F-3343-97BB-542E1BC8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6890-E15B-F340-9E2B-6ACE47389C81}" type="slidenum">
              <a:rPr lang="en-US" smtClean="0"/>
              <a:t>8</a:t>
            </a:fld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D852309-C48D-0B4D-BD57-0E238F71297D}"/>
              </a:ext>
            </a:extLst>
          </p:cNvPr>
          <p:cNvSpPr txBox="1"/>
          <p:nvPr/>
        </p:nvSpPr>
        <p:spPr>
          <a:xfrm>
            <a:off x="460448" y="1330202"/>
            <a:ext cx="5199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 = 4, A = {a1, a2, a3, a4, a5, a6}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DBB6EB3-EABC-EB4D-ADAC-276C2809B0FD}"/>
              </a:ext>
            </a:extLst>
          </p:cNvPr>
          <p:cNvSpPr/>
          <p:nvPr/>
        </p:nvSpPr>
        <p:spPr>
          <a:xfrm>
            <a:off x="460448" y="1831049"/>
            <a:ext cx="39744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f</a:t>
            </a:r>
            <a:r>
              <a:rPr lang="en-US" sz="2800" baseline="-25000" dirty="0"/>
              <a:t>E</a:t>
            </a:r>
            <a:r>
              <a:rPr lang="en-US" sz="2800" dirty="0"/>
              <a:t>: Execution of software 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201789C5-74E6-BD49-BA16-D0870EA2732C}"/>
              </a:ext>
            </a:extLst>
          </p:cNvPr>
          <p:cNvGraphicFramePr>
            <a:graphicFrameLocks noGrp="1"/>
          </p:cNvGraphicFramePr>
          <p:nvPr/>
        </p:nvGraphicFramePr>
        <p:xfrm>
          <a:off x="1518747" y="2797955"/>
          <a:ext cx="2219502" cy="304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7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584">
                  <a:extLst>
                    <a:ext uri="{9D8B030D-6E8A-4147-A177-3AD203B41FA5}">
                      <a16:colId xmlns:a16="http://schemas.microsoft.com/office/drawing/2014/main" val="62006458"/>
                    </a:ext>
                  </a:extLst>
                </a:gridCol>
                <a:gridCol w="305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3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V</a:t>
                      </a:r>
                      <a:r>
                        <a:rPr lang="en-US" sz="1800" baseline="30000" dirty="0">
                          <a:latin typeface="+mj-lt"/>
                        </a:rPr>
                        <a:t>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S</a:t>
                      </a:r>
                      <a:r>
                        <a:rPr lang="en-US" sz="1800" baseline="30000" dirty="0">
                          <a:latin typeface="+mj-lt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a2 a3 a5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286950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  <a:sym typeface="Arial" charset="0"/>
                        </a:rPr>
                        <a:t>a2 a3 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689725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  <a:sym typeface="Arial" charset="0"/>
                        </a:rPr>
                        <a:t>a2 a4 a5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  <a:sym typeface="Arial" charset="0"/>
                        </a:rPr>
                        <a:t>a2 a4 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894806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  <a:sym typeface="Arial" charset="0"/>
                        </a:rPr>
                        <a:t>a4 a5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298705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  <a:sym typeface="Arial" charset="0"/>
                        </a:rPr>
                        <a:t>a4 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311684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  <a:sym typeface="Arial" charset="0"/>
                        </a:rPr>
                        <a:t>a4 a5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  <a:sym typeface="Arial" charset="0"/>
                        </a:rPr>
                        <a:t>a4 a6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719475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D49662E1-8CEE-1944-ADE0-61C517D24F82}"/>
              </a:ext>
            </a:extLst>
          </p:cNvPr>
          <p:cNvGraphicFramePr>
            <a:graphicFrameLocks noGrp="1"/>
          </p:cNvGraphicFramePr>
          <p:nvPr/>
        </p:nvGraphicFramePr>
        <p:xfrm>
          <a:off x="952839" y="2797955"/>
          <a:ext cx="473080" cy="304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3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286950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689725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894806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298705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311684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719475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44FD0186-8001-CB49-8DDC-7B428A03073B}"/>
              </a:ext>
            </a:extLst>
          </p:cNvPr>
          <p:cNvSpPr/>
          <p:nvPr/>
        </p:nvSpPr>
        <p:spPr>
          <a:xfrm>
            <a:off x="1425919" y="2459016"/>
            <a:ext cx="1305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C1 C2 C3 C4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D9C0029-4424-5C4C-AB5A-74759BCF051F}"/>
              </a:ext>
            </a:extLst>
          </p:cNvPr>
          <p:cNvSpPr txBox="1"/>
          <p:nvPr/>
        </p:nvSpPr>
        <p:spPr>
          <a:xfrm>
            <a:off x="323878" y="245987"/>
            <a:ext cx="94445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sz="4000" dirty="0">
                <a:latin typeface="+mj-lt"/>
                <a:cs typeface="Apple Chancery" panose="03020702040506060504" pitchFamily="66" charset="-79"/>
              </a:rPr>
              <a:t>Infer the compact representation from TT - 5 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2EE1D834-6890-2C4C-9E5A-92E001239759}"/>
              </a:ext>
            </a:extLst>
          </p:cNvPr>
          <p:cNvSpPr/>
          <p:nvPr/>
        </p:nvSpPr>
        <p:spPr>
          <a:xfrm>
            <a:off x="3867387" y="4629077"/>
            <a:ext cx="210065" cy="107727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F088F8-335A-7E40-AD71-3179F8CD15C4}"/>
              </a:ext>
            </a:extLst>
          </p:cNvPr>
          <p:cNvSpPr txBox="1"/>
          <p:nvPr/>
        </p:nvSpPr>
        <p:spPr>
          <a:xfrm>
            <a:off x="5732674" y="3175355"/>
            <a:ext cx="447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C1 ==0 &amp; C2 ==0, C3 has no effect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CD20FF-3A2F-954A-BC82-149A1E2C61FC}"/>
              </a:ext>
            </a:extLst>
          </p:cNvPr>
          <p:cNvGrpSpPr/>
          <p:nvPr/>
        </p:nvGrpSpPr>
        <p:grpSpPr>
          <a:xfrm>
            <a:off x="5963024" y="3889143"/>
            <a:ext cx="2971342" cy="2192597"/>
            <a:chOff x="6651955" y="1811449"/>
            <a:chExt cx="2971342" cy="2192597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3B9AA2E6-1339-834C-BC2A-7D99E6517EE4}"/>
                </a:ext>
              </a:extLst>
            </p:cNvPr>
            <p:cNvGrpSpPr/>
            <p:nvPr/>
          </p:nvGrpSpPr>
          <p:grpSpPr>
            <a:xfrm>
              <a:off x="6665467" y="2463513"/>
              <a:ext cx="2957830" cy="668883"/>
              <a:chOff x="6444763" y="2272429"/>
              <a:chExt cx="2957830" cy="668883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F4A0759-CB4D-D846-B275-6E00D1AE1173}"/>
                  </a:ext>
                </a:extLst>
              </p:cNvPr>
              <p:cNvSpPr txBox="1"/>
              <p:nvPr/>
            </p:nvSpPr>
            <p:spPr>
              <a:xfrm>
                <a:off x="6444763" y="2294981"/>
                <a:ext cx="18721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C1 == 0 &amp; C2 == 0</a:t>
                </a:r>
              </a:p>
              <a:p>
                <a:r>
                  <a:rPr lang="en-US" dirty="0"/>
                  <a:t>C4 ==1</a:t>
                </a:r>
              </a:p>
            </p:txBody>
          </p:sp>
          <p:sp>
            <p:nvSpPr>
              <p:cNvPr id="82" name="Striped Right Arrow 81">
                <a:extLst>
                  <a:ext uri="{FF2B5EF4-FFF2-40B4-BE49-F238E27FC236}">
                    <a16:creationId xmlns:a16="http://schemas.microsoft.com/office/drawing/2014/main" id="{AB2A232E-17A5-3C4A-8D5F-E21E770F8868}"/>
                  </a:ext>
                </a:extLst>
              </p:cNvPr>
              <p:cNvSpPr/>
              <p:nvPr/>
            </p:nvSpPr>
            <p:spPr>
              <a:xfrm>
                <a:off x="8330498" y="2362004"/>
                <a:ext cx="239711" cy="235285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1D16F4C-F4C8-7941-92DE-39ECD3142793}"/>
                  </a:ext>
                </a:extLst>
              </p:cNvPr>
              <p:cNvSpPr txBox="1"/>
              <p:nvPr/>
            </p:nvSpPr>
            <p:spPr>
              <a:xfrm>
                <a:off x="8636997" y="2272429"/>
                <a:ext cx="7655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a4 a5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6BEFD5D7-7DBE-464F-9823-2818E6AD61CE}"/>
                </a:ext>
              </a:extLst>
            </p:cNvPr>
            <p:cNvGrpSpPr/>
            <p:nvPr/>
          </p:nvGrpSpPr>
          <p:grpSpPr>
            <a:xfrm>
              <a:off x="6651955" y="1811449"/>
              <a:ext cx="2655080" cy="391884"/>
              <a:chOff x="6444763" y="2272429"/>
              <a:chExt cx="2655080" cy="391884"/>
            </a:xfrm>
          </p:grpSpPr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37F07E13-37BE-9B41-B6D3-A1842CC54EDE}"/>
                  </a:ext>
                </a:extLst>
              </p:cNvPr>
              <p:cNvSpPr txBox="1"/>
              <p:nvPr/>
            </p:nvSpPr>
            <p:spPr>
              <a:xfrm>
                <a:off x="6444763" y="2294981"/>
                <a:ext cx="187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C1 == 0 &amp; C2 == 0</a:t>
                </a:r>
              </a:p>
            </p:txBody>
          </p:sp>
          <p:sp>
            <p:nvSpPr>
              <p:cNvPr id="116" name="Striped Right Arrow 115">
                <a:extLst>
                  <a:ext uri="{FF2B5EF4-FFF2-40B4-BE49-F238E27FC236}">
                    <a16:creationId xmlns:a16="http://schemas.microsoft.com/office/drawing/2014/main" id="{E592269B-9A2F-CF49-A212-836596FAD421}"/>
                  </a:ext>
                </a:extLst>
              </p:cNvPr>
              <p:cNvSpPr/>
              <p:nvPr/>
            </p:nvSpPr>
            <p:spPr>
              <a:xfrm>
                <a:off x="8330498" y="2362004"/>
                <a:ext cx="239711" cy="235285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498F515C-8AB8-7949-9811-C3AA21584BCA}"/>
                  </a:ext>
                </a:extLst>
              </p:cNvPr>
              <p:cNvSpPr txBox="1"/>
              <p:nvPr/>
            </p:nvSpPr>
            <p:spPr>
              <a:xfrm>
                <a:off x="8636997" y="2272429"/>
                <a:ext cx="4628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a4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8089484-CDB8-B74A-9BA8-A52BEF7BA214}"/>
                </a:ext>
              </a:extLst>
            </p:cNvPr>
            <p:cNvGrpSpPr/>
            <p:nvPr/>
          </p:nvGrpSpPr>
          <p:grpSpPr>
            <a:xfrm>
              <a:off x="6651955" y="3335163"/>
              <a:ext cx="2957830" cy="668883"/>
              <a:chOff x="6444763" y="2272429"/>
              <a:chExt cx="2957830" cy="668883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CFE3BD2-DBD2-EC43-9FCE-DB7B43FAFB12}"/>
                  </a:ext>
                </a:extLst>
              </p:cNvPr>
              <p:cNvSpPr txBox="1"/>
              <p:nvPr/>
            </p:nvSpPr>
            <p:spPr>
              <a:xfrm>
                <a:off x="6444763" y="2294981"/>
                <a:ext cx="18721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C1 == 0 &amp; C2 == 0</a:t>
                </a:r>
              </a:p>
              <a:p>
                <a:r>
                  <a:rPr lang="en-US" dirty="0"/>
                  <a:t>C4 ==0</a:t>
                </a:r>
              </a:p>
            </p:txBody>
          </p:sp>
          <p:sp>
            <p:nvSpPr>
              <p:cNvPr id="41" name="Striped Right Arrow 40">
                <a:extLst>
                  <a:ext uri="{FF2B5EF4-FFF2-40B4-BE49-F238E27FC236}">
                    <a16:creationId xmlns:a16="http://schemas.microsoft.com/office/drawing/2014/main" id="{C09D84B2-71B4-DE43-B0D5-3F8585BD3D6F}"/>
                  </a:ext>
                </a:extLst>
              </p:cNvPr>
              <p:cNvSpPr/>
              <p:nvPr/>
            </p:nvSpPr>
            <p:spPr>
              <a:xfrm>
                <a:off x="8330498" y="2362004"/>
                <a:ext cx="239711" cy="235285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B211C19-A10E-1246-94C5-04031FCA3AEA}"/>
                  </a:ext>
                </a:extLst>
              </p:cNvPr>
              <p:cNvSpPr txBox="1"/>
              <p:nvPr/>
            </p:nvSpPr>
            <p:spPr>
              <a:xfrm>
                <a:off x="8636997" y="2272429"/>
                <a:ext cx="7655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a4 a6</a:t>
                </a:r>
              </a:p>
            </p:txBody>
          </p:sp>
        </p:grpSp>
      </p:grpSp>
      <p:sp>
        <p:nvSpPr>
          <p:cNvPr id="44" name="Striped Right Arrow 43">
            <a:extLst>
              <a:ext uri="{FF2B5EF4-FFF2-40B4-BE49-F238E27FC236}">
                <a16:creationId xmlns:a16="http://schemas.microsoft.com/office/drawing/2014/main" id="{65B54040-D9C6-FB4B-9225-D8DEE3B0F97F}"/>
              </a:ext>
            </a:extLst>
          </p:cNvPr>
          <p:cNvSpPr/>
          <p:nvPr/>
        </p:nvSpPr>
        <p:spPr>
          <a:xfrm>
            <a:off x="4591424" y="4748424"/>
            <a:ext cx="629048" cy="5156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41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CA54DA-5F3F-3343-97BB-542E1BC8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6890-E15B-F340-9E2B-6ACE47389C81}" type="slidenum">
              <a:rPr lang="en-US" smtClean="0"/>
              <a:t>9</a:t>
            </a:fld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D852309-C48D-0B4D-BD57-0E238F71297D}"/>
              </a:ext>
            </a:extLst>
          </p:cNvPr>
          <p:cNvSpPr txBox="1"/>
          <p:nvPr/>
        </p:nvSpPr>
        <p:spPr>
          <a:xfrm>
            <a:off x="460448" y="1330202"/>
            <a:ext cx="5199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 = 4, A = {a1, a2, a3, a4, a5, a6}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DBB6EB3-EABC-EB4D-ADAC-276C2809B0FD}"/>
              </a:ext>
            </a:extLst>
          </p:cNvPr>
          <p:cNvSpPr/>
          <p:nvPr/>
        </p:nvSpPr>
        <p:spPr>
          <a:xfrm>
            <a:off x="460448" y="1831049"/>
            <a:ext cx="39744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f</a:t>
            </a:r>
            <a:r>
              <a:rPr lang="en-US" sz="2800" baseline="-25000" dirty="0"/>
              <a:t>E</a:t>
            </a:r>
            <a:r>
              <a:rPr lang="en-US" sz="2800" dirty="0"/>
              <a:t>: Execution of software 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D9C0029-4424-5C4C-AB5A-74759BCF051F}"/>
              </a:ext>
            </a:extLst>
          </p:cNvPr>
          <p:cNvSpPr txBox="1"/>
          <p:nvPr/>
        </p:nvSpPr>
        <p:spPr>
          <a:xfrm>
            <a:off x="323878" y="245987"/>
            <a:ext cx="94445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sz="4000" dirty="0">
                <a:latin typeface="+mj-lt"/>
                <a:cs typeface="Apple Chancery" panose="03020702040506060504" pitchFamily="66" charset="-79"/>
              </a:rPr>
              <a:t>Infer the compact representation from TT - 6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F088F8-335A-7E40-AD71-3179F8CD15C4}"/>
              </a:ext>
            </a:extLst>
          </p:cNvPr>
          <p:cNvSpPr txBox="1"/>
          <p:nvPr/>
        </p:nvSpPr>
        <p:spPr>
          <a:xfrm>
            <a:off x="748592" y="2753119"/>
            <a:ext cx="447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C1 ==0 &amp; C2 ==0, C3 has no effect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CD20FF-3A2F-954A-BC82-149A1E2C61FC}"/>
              </a:ext>
            </a:extLst>
          </p:cNvPr>
          <p:cNvGrpSpPr/>
          <p:nvPr/>
        </p:nvGrpSpPr>
        <p:grpSpPr>
          <a:xfrm>
            <a:off x="1069748" y="3521301"/>
            <a:ext cx="2971342" cy="2192597"/>
            <a:chOff x="6651955" y="1811449"/>
            <a:chExt cx="2971342" cy="2192597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3B9AA2E6-1339-834C-BC2A-7D99E6517EE4}"/>
                </a:ext>
              </a:extLst>
            </p:cNvPr>
            <p:cNvGrpSpPr/>
            <p:nvPr/>
          </p:nvGrpSpPr>
          <p:grpSpPr>
            <a:xfrm>
              <a:off x="6665467" y="2463513"/>
              <a:ext cx="2957830" cy="668883"/>
              <a:chOff x="6444763" y="2272429"/>
              <a:chExt cx="2957830" cy="668883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F4A0759-CB4D-D846-B275-6E00D1AE1173}"/>
                  </a:ext>
                </a:extLst>
              </p:cNvPr>
              <p:cNvSpPr txBox="1"/>
              <p:nvPr/>
            </p:nvSpPr>
            <p:spPr>
              <a:xfrm>
                <a:off x="6444763" y="2294981"/>
                <a:ext cx="18721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C1 == 0 &amp; C2 == 0</a:t>
                </a:r>
              </a:p>
              <a:p>
                <a:r>
                  <a:rPr lang="en-US" dirty="0"/>
                  <a:t>C4 ==1</a:t>
                </a:r>
              </a:p>
            </p:txBody>
          </p:sp>
          <p:sp>
            <p:nvSpPr>
              <p:cNvPr id="82" name="Striped Right Arrow 81">
                <a:extLst>
                  <a:ext uri="{FF2B5EF4-FFF2-40B4-BE49-F238E27FC236}">
                    <a16:creationId xmlns:a16="http://schemas.microsoft.com/office/drawing/2014/main" id="{AB2A232E-17A5-3C4A-8D5F-E21E770F8868}"/>
                  </a:ext>
                </a:extLst>
              </p:cNvPr>
              <p:cNvSpPr/>
              <p:nvPr/>
            </p:nvSpPr>
            <p:spPr>
              <a:xfrm>
                <a:off x="8330498" y="2362004"/>
                <a:ext cx="239711" cy="235285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1D16F4C-F4C8-7941-92DE-39ECD3142793}"/>
                  </a:ext>
                </a:extLst>
              </p:cNvPr>
              <p:cNvSpPr txBox="1"/>
              <p:nvPr/>
            </p:nvSpPr>
            <p:spPr>
              <a:xfrm>
                <a:off x="8636997" y="2272429"/>
                <a:ext cx="7655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a4 a5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6BEFD5D7-7DBE-464F-9823-2818E6AD61CE}"/>
                </a:ext>
              </a:extLst>
            </p:cNvPr>
            <p:cNvGrpSpPr/>
            <p:nvPr/>
          </p:nvGrpSpPr>
          <p:grpSpPr>
            <a:xfrm>
              <a:off x="6651955" y="1811449"/>
              <a:ext cx="2655080" cy="391884"/>
              <a:chOff x="6444763" y="2272429"/>
              <a:chExt cx="2655080" cy="391884"/>
            </a:xfrm>
          </p:grpSpPr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37F07E13-37BE-9B41-B6D3-A1842CC54EDE}"/>
                  </a:ext>
                </a:extLst>
              </p:cNvPr>
              <p:cNvSpPr txBox="1"/>
              <p:nvPr/>
            </p:nvSpPr>
            <p:spPr>
              <a:xfrm>
                <a:off x="6444763" y="2294981"/>
                <a:ext cx="187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C1 == 0 &amp; C2 == 0</a:t>
                </a:r>
              </a:p>
            </p:txBody>
          </p:sp>
          <p:sp>
            <p:nvSpPr>
              <p:cNvPr id="116" name="Striped Right Arrow 115">
                <a:extLst>
                  <a:ext uri="{FF2B5EF4-FFF2-40B4-BE49-F238E27FC236}">
                    <a16:creationId xmlns:a16="http://schemas.microsoft.com/office/drawing/2014/main" id="{E592269B-9A2F-CF49-A212-836596FAD421}"/>
                  </a:ext>
                </a:extLst>
              </p:cNvPr>
              <p:cNvSpPr/>
              <p:nvPr/>
            </p:nvSpPr>
            <p:spPr>
              <a:xfrm>
                <a:off x="8330498" y="2362004"/>
                <a:ext cx="239711" cy="235285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498F515C-8AB8-7949-9811-C3AA21584BCA}"/>
                  </a:ext>
                </a:extLst>
              </p:cNvPr>
              <p:cNvSpPr txBox="1"/>
              <p:nvPr/>
            </p:nvSpPr>
            <p:spPr>
              <a:xfrm>
                <a:off x="8636997" y="2272429"/>
                <a:ext cx="4628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a4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8089484-CDB8-B74A-9BA8-A52BEF7BA214}"/>
                </a:ext>
              </a:extLst>
            </p:cNvPr>
            <p:cNvGrpSpPr/>
            <p:nvPr/>
          </p:nvGrpSpPr>
          <p:grpSpPr>
            <a:xfrm>
              <a:off x="6651955" y="3335163"/>
              <a:ext cx="2957830" cy="668883"/>
              <a:chOff x="6444763" y="2272429"/>
              <a:chExt cx="2957830" cy="668883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CFE3BD2-DBD2-EC43-9FCE-DB7B43FAFB12}"/>
                  </a:ext>
                </a:extLst>
              </p:cNvPr>
              <p:cNvSpPr txBox="1"/>
              <p:nvPr/>
            </p:nvSpPr>
            <p:spPr>
              <a:xfrm>
                <a:off x="6444763" y="2294981"/>
                <a:ext cx="18721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C1 == 0 &amp; C2 == 0</a:t>
                </a:r>
              </a:p>
              <a:p>
                <a:r>
                  <a:rPr lang="en-US" dirty="0"/>
                  <a:t>C4 ==0</a:t>
                </a:r>
              </a:p>
            </p:txBody>
          </p:sp>
          <p:sp>
            <p:nvSpPr>
              <p:cNvPr id="41" name="Striped Right Arrow 40">
                <a:extLst>
                  <a:ext uri="{FF2B5EF4-FFF2-40B4-BE49-F238E27FC236}">
                    <a16:creationId xmlns:a16="http://schemas.microsoft.com/office/drawing/2014/main" id="{C09D84B2-71B4-DE43-B0D5-3F8585BD3D6F}"/>
                  </a:ext>
                </a:extLst>
              </p:cNvPr>
              <p:cNvSpPr/>
              <p:nvPr/>
            </p:nvSpPr>
            <p:spPr>
              <a:xfrm>
                <a:off x="8330498" y="2362004"/>
                <a:ext cx="239711" cy="235285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B211C19-A10E-1246-94C5-04031FCA3AEA}"/>
                  </a:ext>
                </a:extLst>
              </p:cNvPr>
              <p:cNvSpPr txBox="1"/>
              <p:nvPr/>
            </p:nvSpPr>
            <p:spPr>
              <a:xfrm>
                <a:off x="8636997" y="2272429"/>
                <a:ext cx="7655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a4 a6</a:t>
                </a:r>
              </a:p>
            </p:txBody>
          </p:sp>
        </p:grpSp>
      </p:grpSp>
      <p:sp>
        <p:nvSpPr>
          <p:cNvPr id="44" name="Striped Right Arrow 43">
            <a:extLst>
              <a:ext uri="{FF2B5EF4-FFF2-40B4-BE49-F238E27FC236}">
                <a16:creationId xmlns:a16="http://schemas.microsoft.com/office/drawing/2014/main" id="{65B54040-D9C6-FB4B-9225-D8DEE3B0F97F}"/>
              </a:ext>
            </a:extLst>
          </p:cNvPr>
          <p:cNvSpPr/>
          <p:nvPr/>
        </p:nvSpPr>
        <p:spPr>
          <a:xfrm>
            <a:off x="5046157" y="4240425"/>
            <a:ext cx="629048" cy="5156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23E01F1-7B40-2842-841C-C0836D4F8B17}"/>
              </a:ext>
            </a:extLst>
          </p:cNvPr>
          <p:cNvGrpSpPr/>
          <p:nvPr/>
        </p:nvGrpSpPr>
        <p:grpSpPr>
          <a:xfrm>
            <a:off x="6664521" y="1492296"/>
            <a:ext cx="2919935" cy="4221602"/>
            <a:chOff x="6664521" y="1492296"/>
            <a:chExt cx="2919935" cy="422160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E49558C-9966-4344-9320-43587E82BAF0}"/>
                </a:ext>
              </a:extLst>
            </p:cNvPr>
            <p:cNvGrpSpPr/>
            <p:nvPr/>
          </p:nvGrpSpPr>
          <p:grpSpPr>
            <a:xfrm>
              <a:off x="6664521" y="1492296"/>
              <a:ext cx="2470883" cy="4221602"/>
              <a:chOff x="8094512" y="1548737"/>
              <a:chExt cx="2470883" cy="4221602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1B1130D-35B8-624B-9B00-7301EF11A594}"/>
                  </a:ext>
                </a:extLst>
              </p:cNvPr>
              <p:cNvGrpSpPr/>
              <p:nvPr/>
            </p:nvGrpSpPr>
            <p:grpSpPr>
              <a:xfrm>
                <a:off x="8094512" y="1548737"/>
                <a:ext cx="1619915" cy="4221602"/>
                <a:chOff x="8117276" y="2092659"/>
                <a:chExt cx="1619915" cy="4221602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106628B-F952-AD47-B82F-D7D05A89B34B}"/>
                    </a:ext>
                  </a:extLst>
                </p:cNvPr>
                <p:cNvSpPr txBox="1"/>
                <p:nvPr/>
              </p:nvSpPr>
              <p:spPr>
                <a:xfrm>
                  <a:off x="9153084" y="2092659"/>
                  <a:ext cx="46284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C1</a:t>
                  </a:r>
                </a:p>
              </p:txBody>
            </p: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2258AC5C-B6CF-3D47-8AD2-A04DA07094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36833" y="2443919"/>
                  <a:ext cx="198699" cy="67767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5D73C41-5DF2-F54C-95D2-4CFA08475F4F}"/>
                    </a:ext>
                  </a:extLst>
                </p:cNvPr>
                <p:cNvSpPr txBox="1"/>
                <p:nvPr/>
              </p:nvSpPr>
              <p:spPr>
                <a:xfrm>
                  <a:off x="8882964" y="3121593"/>
                  <a:ext cx="46284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a1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63AD369-CB24-DC4E-983E-CC7F417FA85B}"/>
                    </a:ext>
                  </a:extLst>
                </p:cNvPr>
                <p:cNvSpPr txBox="1"/>
                <p:nvPr/>
              </p:nvSpPr>
              <p:spPr>
                <a:xfrm>
                  <a:off x="8887441" y="2523996"/>
                  <a:ext cx="2657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81D2C12-D3D1-6B4B-A52E-00614C14ADC1}"/>
                    </a:ext>
                  </a:extLst>
                </p:cNvPr>
                <p:cNvSpPr txBox="1"/>
                <p:nvPr/>
              </p:nvSpPr>
              <p:spPr>
                <a:xfrm>
                  <a:off x="9274345" y="4540722"/>
                  <a:ext cx="46284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a4</a:t>
                  </a:r>
                </a:p>
              </p:txBody>
            </p: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F33086E5-76B8-6149-8908-C1368657C747}"/>
                    </a:ext>
                  </a:extLst>
                </p:cNvPr>
                <p:cNvCxnSpPr>
                  <a:cxnSpLocks/>
                  <a:endCxn id="47" idx="0"/>
                </p:cNvCxnSpPr>
                <p:nvPr/>
              </p:nvCxnSpPr>
              <p:spPr>
                <a:xfrm flipH="1">
                  <a:off x="8348699" y="4163834"/>
                  <a:ext cx="504546" cy="37449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601BF3B1-E1A1-C440-A500-69369D0CC0EC}"/>
                    </a:ext>
                  </a:extLst>
                </p:cNvPr>
                <p:cNvSpPr txBox="1"/>
                <p:nvPr/>
              </p:nvSpPr>
              <p:spPr>
                <a:xfrm>
                  <a:off x="8160270" y="4095840"/>
                  <a:ext cx="2657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225347E-393E-F243-9F52-0D78ADAABB41}"/>
                    </a:ext>
                  </a:extLst>
                </p:cNvPr>
                <p:cNvSpPr txBox="1"/>
                <p:nvPr/>
              </p:nvSpPr>
              <p:spPr>
                <a:xfrm>
                  <a:off x="8117276" y="4538326"/>
                  <a:ext cx="46284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a3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6A80378-1FF1-6048-A8C7-20A023C79687}"/>
                    </a:ext>
                  </a:extLst>
                </p:cNvPr>
                <p:cNvSpPr txBox="1"/>
                <p:nvPr/>
              </p:nvSpPr>
              <p:spPr>
                <a:xfrm>
                  <a:off x="8621821" y="3788931"/>
                  <a:ext cx="46284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C3</a:t>
                  </a:r>
                </a:p>
              </p:txBody>
            </p: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754954C5-696A-E048-BC4C-7A8CCA33447E}"/>
                    </a:ext>
                  </a:extLst>
                </p:cNvPr>
                <p:cNvCxnSpPr>
                  <a:cxnSpLocks/>
                  <a:stCxn id="37" idx="2"/>
                </p:cNvCxnSpPr>
                <p:nvPr/>
              </p:nvCxnSpPr>
              <p:spPr>
                <a:xfrm flipH="1">
                  <a:off x="8842213" y="3490925"/>
                  <a:ext cx="272174" cy="32682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DC7629AE-6848-C84E-A7F5-5A93014001AB}"/>
                    </a:ext>
                  </a:extLst>
                </p:cNvPr>
                <p:cNvCxnSpPr>
                  <a:cxnSpLocks/>
                  <a:endCxn id="43" idx="0"/>
                </p:cNvCxnSpPr>
                <p:nvPr/>
              </p:nvCxnSpPr>
              <p:spPr>
                <a:xfrm>
                  <a:off x="8950224" y="4183849"/>
                  <a:ext cx="555544" cy="35687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73F04744-69E0-CB43-893F-3A1019FE75C3}"/>
                    </a:ext>
                  </a:extLst>
                </p:cNvPr>
                <p:cNvCxnSpPr>
                  <a:cxnSpLocks/>
                  <a:stCxn id="43" idx="2"/>
                  <a:endCxn id="57" idx="0"/>
                </p:cNvCxnSpPr>
                <p:nvPr/>
              </p:nvCxnSpPr>
              <p:spPr>
                <a:xfrm flipH="1">
                  <a:off x="8954175" y="4910054"/>
                  <a:ext cx="551593" cy="29027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0A20139D-C930-4C4E-BE91-F80C8C3271B3}"/>
                    </a:ext>
                  </a:extLst>
                </p:cNvPr>
                <p:cNvGrpSpPr/>
                <p:nvPr/>
              </p:nvGrpSpPr>
              <p:grpSpPr>
                <a:xfrm>
                  <a:off x="8566679" y="5200324"/>
                  <a:ext cx="1170512" cy="1113937"/>
                  <a:chOff x="9228434" y="4408457"/>
                  <a:chExt cx="1170512" cy="1113937"/>
                </a:xfrm>
              </p:grpSpPr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A1F3EE69-695C-FF4E-A442-BF00040BF0C0}"/>
                      </a:ext>
                    </a:extLst>
                  </p:cNvPr>
                  <p:cNvSpPr txBox="1"/>
                  <p:nvPr/>
                </p:nvSpPr>
                <p:spPr>
                  <a:xfrm>
                    <a:off x="9384507" y="4408457"/>
                    <a:ext cx="46284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C4</a:t>
                    </a:r>
                  </a:p>
                </p:txBody>
              </p:sp>
              <p:cxnSp>
                <p:nvCxnSpPr>
                  <p:cNvPr id="58" name="Straight Arrow Connector 57">
                    <a:extLst>
                      <a:ext uri="{FF2B5EF4-FFF2-40B4-BE49-F238E27FC236}">
                        <a16:creationId xmlns:a16="http://schemas.microsoft.com/office/drawing/2014/main" id="{BB646157-FB7F-CC47-964E-182057BAAD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492290" y="4795196"/>
                    <a:ext cx="69629" cy="35786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D49BD6B1-0902-5943-BC55-30931C0A1F44}"/>
                      </a:ext>
                    </a:extLst>
                  </p:cNvPr>
                  <p:cNvSpPr txBox="1"/>
                  <p:nvPr/>
                </p:nvSpPr>
                <p:spPr>
                  <a:xfrm>
                    <a:off x="9253413" y="4789625"/>
                    <a:ext cx="26571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E54F4E67-F053-DF49-A368-D90898F96687}"/>
                      </a:ext>
                    </a:extLst>
                  </p:cNvPr>
                  <p:cNvSpPr txBox="1"/>
                  <p:nvPr/>
                </p:nvSpPr>
                <p:spPr>
                  <a:xfrm>
                    <a:off x="9228434" y="5153062"/>
                    <a:ext cx="46284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a5</a:t>
                    </a:r>
                  </a:p>
                </p:txBody>
              </p:sp>
              <p:cxnSp>
                <p:nvCxnSpPr>
                  <p:cNvPr id="63" name="Straight Arrow Connector 62">
                    <a:extLst>
                      <a:ext uri="{FF2B5EF4-FFF2-40B4-BE49-F238E27FC236}">
                        <a16:creationId xmlns:a16="http://schemas.microsoft.com/office/drawing/2014/main" id="{7FAEA026-2874-C34F-B11E-BFB091EE7DE4}"/>
                      </a:ext>
                    </a:extLst>
                  </p:cNvPr>
                  <p:cNvCxnSpPr>
                    <a:cxnSpLocks/>
                    <a:endCxn id="64" idx="0"/>
                  </p:cNvCxnSpPr>
                  <p:nvPr/>
                </p:nvCxnSpPr>
                <p:spPr>
                  <a:xfrm>
                    <a:off x="9720520" y="4799252"/>
                    <a:ext cx="447003" cy="35381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F648E2C3-DF15-3C44-9334-50EBE706E87F}"/>
                      </a:ext>
                    </a:extLst>
                  </p:cNvPr>
                  <p:cNvSpPr txBox="1"/>
                  <p:nvPr/>
                </p:nvSpPr>
                <p:spPr>
                  <a:xfrm>
                    <a:off x="9936100" y="5153062"/>
                    <a:ext cx="46284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a6</a:t>
                    </a:r>
                  </a:p>
                </p:txBody>
              </p:sp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750FCFFD-41B3-E441-980A-5DAAB0A8195D}"/>
                      </a:ext>
                    </a:extLst>
                  </p:cNvPr>
                  <p:cNvSpPr txBox="1"/>
                  <p:nvPr/>
                </p:nvSpPr>
                <p:spPr>
                  <a:xfrm>
                    <a:off x="9948779" y="4720257"/>
                    <a:ext cx="26571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0</a:t>
                    </a:r>
                  </a:p>
                </p:txBody>
              </p:sp>
            </p:grp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ECD8E4D5-5D4E-1E49-BC81-9FF31952E8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97700" y="4904399"/>
                  <a:ext cx="544513" cy="2483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108C22E-5DA0-4B42-B857-B594A5007AE6}"/>
                  </a:ext>
                </a:extLst>
              </p:cNvPr>
              <p:cNvSpPr txBox="1"/>
              <p:nvPr/>
            </p:nvSpPr>
            <p:spPr>
              <a:xfrm>
                <a:off x="8908053" y="3693336"/>
                <a:ext cx="2657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92F96BAE-EAD8-0341-9CDF-C656078023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5329" y="1933042"/>
                <a:ext cx="600060" cy="507119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475C5C86-9C03-2F45-8910-858D2810D5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95389" y="2812332"/>
                <a:ext cx="1" cy="408489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198B498-1B1C-3045-BC5F-A5C0CAD5680F}"/>
                  </a:ext>
                </a:extLst>
              </p:cNvPr>
              <p:cNvSpPr txBox="1"/>
              <p:nvPr/>
            </p:nvSpPr>
            <p:spPr>
              <a:xfrm>
                <a:off x="9768436" y="1872320"/>
                <a:ext cx="2657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93B1D39-E16F-F249-8D57-8594C72C774D}"/>
                  </a:ext>
                </a:extLst>
              </p:cNvPr>
              <p:cNvSpPr txBox="1"/>
              <p:nvPr/>
            </p:nvSpPr>
            <p:spPr>
              <a:xfrm>
                <a:off x="9898168" y="2440161"/>
                <a:ext cx="462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C2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FCC3E04-47E4-264F-AA02-A7D6C9123AC0}"/>
                  </a:ext>
                </a:extLst>
              </p:cNvPr>
              <p:cNvSpPr txBox="1"/>
              <p:nvPr/>
            </p:nvSpPr>
            <p:spPr>
              <a:xfrm>
                <a:off x="9904151" y="3174533"/>
                <a:ext cx="462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a2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3E874045-0876-9B4F-A715-2FE27E037F59}"/>
                  </a:ext>
                </a:extLst>
              </p:cNvPr>
              <p:cNvCxnSpPr>
                <a:cxnSpLocks/>
                <a:endCxn id="48" idx="3"/>
              </p:cNvCxnSpPr>
              <p:nvPr/>
            </p:nvCxnSpPr>
            <p:spPr>
              <a:xfrm flipH="1">
                <a:off x="9061903" y="3332739"/>
                <a:ext cx="836268" cy="96936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523B32A-4C08-284A-896D-0166FCD3AD6B}"/>
                  </a:ext>
                </a:extLst>
              </p:cNvPr>
              <p:cNvSpPr txBox="1"/>
              <p:nvPr/>
            </p:nvSpPr>
            <p:spPr>
              <a:xfrm>
                <a:off x="10117735" y="2823336"/>
                <a:ext cx="4476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20178ADE-BCC0-9F42-823F-0FE6569D404B}"/>
                </a:ext>
              </a:extLst>
            </p:cNvPr>
            <p:cNvCxnSpPr>
              <a:cxnSpLocks/>
            </p:cNvCxnSpPr>
            <p:nvPr/>
          </p:nvCxnSpPr>
          <p:spPr>
            <a:xfrm>
              <a:off x="8911574" y="2719303"/>
              <a:ext cx="600060" cy="507119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A93D6FE-2472-C347-BA47-DA1DF3864F74}"/>
                </a:ext>
              </a:extLst>
            </p:cNvPr>
            <p:cNvSpPr txBox="1"/>
            <p:nvPr/>
          </p:nvSpPr>
          <p:spPr>
            <a:xfrm>
              <a:off x="9136796" y="2698290"/>
              <a:ext cx="447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4656613-80EF-ED49-A590-7870A026229F}"/>
                </a:ext>
              </a:extLst>
            </p:cNvPr>
            <p:cNvCxnSpPr>
              <a:cxnSpLocks/>
              <a:endCxn id="43" idx="3"/>
            </p:cNvCxnSpPr>
            <p:nvPr/>
          </p:nvCxnSpPr>
          <p:spPr>
            <a:xfrm flipH="1">
              <a:off x="8284436" y="3217385"/>
              <a:ext cx="1202264" cy="907640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E56FE9CA-75A5-C849-90C4-560D2F88AA7B}"/>
              </a:ext>
            </a:extLst>
          </p:cNvPr>
          <p:cNvSpPr txBox="1"/>
          <p:nvPr/>
        </p:nvSpPr>
        <p:spPr>
          <a:xfrm>
            <a:off x="9147056" y="3384496"/>
            <a:ext cx="2808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Added part - only one edge - shown as green edge</a:t>
            </a:r>
          </a:p>
        </p:txBody>
      </p:sp>
    </p:spTree>
    <p:extLst>
      <p:ext uri="{BB962C8B-B14F-4D97-AF65-F5344CB8AC3E}">
        <p14:creationId xmlns:p14="http://schemas.microsoft.com/office/powerpoint/2010/main" val="102532811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78190</TotalTime>
  <Words>2371</Words>
  <Application>Microsoft Macintosh PowerPoint</Application>
  <PresentationFormat>Widescreen</PresentationFormat>
  <Paragraphs>788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Apple Chancery</vt:lpstr>
      <vt:lpstr>Arial</vt:lpstr>
      <vt:lpstr>Calibri</vt:lpstr>
      <vt:lpstr>Calibri Light</vt:lpstr>
      <vt:lpstr>Merriweather Sans</vt:lpstr>
      <vt:lpstr>simple-light-2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Santhanam, Ganesh R [E CPE]</dc:creator>
  <cp:lastModifiedBy>Kothari, Suraj C [E CPE]</cp:lastModifiedBy>
  <cp:revision>3418</cp:revision>
  <cp:lastPrinted>2017-03-09T05:22:22Z</cp:lastPrinted>
  <dcterms:created xsi:type="dcterms:W3CDTF">2016-08-15T15:08:51Z</dcterms:created>
  <dcterms:modified xsi:type="dcterms:W3CDTF">2022-01-21T22:16:20Z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