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361" r:id="rId2"/>
    <p:sldId id="1845" r:id="rId3"/>
    <p:sldId id="1802" r:id="rId4"/>
    <p:sldId id="1804" r:id="rId5"/>
    <p:sldId id="1846" r:id="rId6"/>
    <p:sldId id="1847" r:id="rId7"/>
    <p:sldId id="1805" r:id="rId8"/>
    <p:sldId id="1848" r:id="rId9"/>
    <p:sldId id="1807" r:id="rId10"/>
    <p:sldId id="89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nthanam, Ganesh R [E CPE]" initials="SGR[C" lastIdx="4" clrIdx="0"/>
  <p:cmAuthor id="2" name="Suraj Kothari" initials="" lastIdx="4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FFA6"/>
    <a:srgbClr val="FFC0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28" autoAdjust="0"/>
    <p:restoredTop sz="94858" autoAdjust="0"/>
  </p:normalViewPr>
  <p:slideViewPr>
    <p:cSldViewPr snapToGrid="0">
      <p:cViewPr varScale="1">
        <p:scale>
          <a:sx n="100" d="100"/>
          <a:sy n="100" d="100"/>
        </p:scale>
        <p:origin x="160" y="384"/>
      </p:cViewPr>
      <p:guideLst>
        <p:guide orient="horz" pos="2160"/>
        <p:guide pos="3840"/>
      </p:guideLst>
    </p:cSldViewPr>
  </p:slideViewPr>
  <p:outlineViewPr>
    <p:cViewPr>
      <p:scale>
        <a:sx n="100" d="100"/>
        <a:sy n="100" d="100"/>
      </p:scale>
      <p:origin x="0" y="-942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192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940F43-561E-4C4C-8F09-FE70B5DACE57}" type="datetimeFigureOut">
              <a:rPr lang="en-US" smtClean="0"/>
              <a:t>1/24/22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4D781F-70AF-8A4C-8A8B-3CA2E5E63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09189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6C51E2-AC65-4FBA-968F-FA7F4B5D37A7}" type="datetimeFigureOut">
              <a:rPr lang="en-US" smtClean="0"/>
              <a:t>1/24/22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D912E5-47C8-412D-B860-C77C24406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19196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928411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0B3B20-CC52-4CD8-891A-1FEA1205BD2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182" indent="0" algn="ctr">
              <a:buNone/>
              <a:defRPr sz="2000"/>
            </a:lvl2pPr>
            <a:lvl3pPr marL="914364" indent="0" algn="ctr">
              <a:buNone/>
              <a:defRPr sz="1800"/>
            </a:lvl3pPr>
            <a:lvl4pPr marL="1371545" indent="0" algn="ctr">
              <a:buNone/>
              <a:defRPr sz="1600"/>
            </a:lvl4pPr>
            <a:lvl5pPr marL="1828727" indent="0" algn="ctr">
              <a:buNone/>
              <a:defRPr sz="1600"/>
            </a:lvl5pPr>
            <a:lvl6pPr marL="2285909" indent="0" algn="ctr">
              <a:buNone/>
              <a:defRPr sz="1600"/>
            </a:lvl6pPr>
            <a:lvl7pPr marL="2743091" indent="0" algn="ctr">
              <a:buNone/>
              <a:defRPr sz="1600"/>
            </a:lvl7pPr>
            <a:lvl8pPr marL="3200272" indent="0" algn="ctr">
              <a:buNone/>
              <a:defRPr sz="1600"/>
            </a:lvl8pPr>
            <a:lvl9pPr marL="3657454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430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FC3E90-7919-FF45-A924-BFDB9060FE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6E9489-CCB2-6E4E-961B-0136C10DC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CE0117-B6CD-9D46-9179-F26586123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76890-E15B-F340-9E2B-6ACE47389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559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154890" y="1175657"/>
            <a:ext cx="11657803" cy="491357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09600" marR="0" lvl="0" indent="-508000" algn="l" rtl="0">
              <a:lnSpc>
                <a:spcPct val="90000"/>
              </a:lnSpc>
              <a:spcBef>
                <a:spcPts val="106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 panose="02070309020205020404" pitchFamily="49" charset="0"/>
              <a:buChar char="o"/>
              <a:defRPr sz="2800" b="0" i="0" u="none" strike="noStrike" cap="none">
                <a:solidFill>
                  <a:schemeClr val="dk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Arial" charset="0"/>
                <a:sym typeface="Arial" charset="0"/>
              </a:defRPr>
            </a:lvl1pPr>
            <a:lvl2pPr marL="1168400" marR="0" lvl="1" indent="-457200" algn="l" rtl="0">
              <a:lnSpc>
                <a:spcPct val="90000"/>
              </a:lnSpc>
              <a:spcBef>
                <a:spcPts val="106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 Light" panose="020F0302020204030204" pitchFamily="34" charset="0"/>
              <a:buChar char="⁻"/>
              <a:defRPr sz="2400" b="0" i="0" u="none" strike="noStrike" cap="none">
                <a:solidFill>
                  <a:schemeClr val="tx1"/>
                </a:solidFill>
                <a:latin typeface="+mj-lt"/>
                <a:ea typeface="Arial" charset="0"/>
                <a:cs typeface="Arial" charset="0"/>
                <a:sym typeface="Arial" charset="0"/>
              </a:defRPr>
            </a:lvl2pPr>
            <a:lvl3pPr marL="1544955" marR="0" lvl="2" indent="-342900" algn="l" rtl="0">
              <a:lnSpc>
                <a:spcPct val="100000"/>
              </a:lnSpc>
              <a:spcBef>
                <a:spcPts val="665"/>
              </a:spcBef>
              <a:spcAft>
                <a:spcPts val="0"/>
              </a:spcAft>
              <a:buClr>
                <a:srgbClr val="CE1126"/>
              </a:buClr>
              <a:buSzPct val="60000"/>
              <a:buFont typeface="Arial" charset="0"/>
              <a:buChar char="•"/>
              <a:defRPr sz="2200" b="0" i="0" u="none" strike="noStrike" cap="none">
                <a:solidFill>
                  <a:schemeClr val="tx1"/>
                </a:solidFill>
                <a:latin typeface="+mj-lt"/>
                <a:ea typeface="Arial" charset="0"/>
                <a:cs typeface="Arial" charset="0"/>
                <a:sym typeface="Arial" charset="0"/>
              </a:defRPr>
            </a:lvl3pPr>
            <a:lvl4pPr marL="1710055" marR="0" lvl="3" indent="-17145" algn="l" rtl="0">
              <a:lnSpc>
                <a:spcPct val="100000"/>
              </a:lnSpc>
              <a:spcBef>
                <a:spcPts val="535"/>
              </a:spcBef>
              <a:spcAft>
                <a:spcPts val="0"/>
              </a:spcAft>
              <a:buClr>
                <a:srgbClr val="CE1126"/>
              </a:buClr>
              <a:buSzPct val="67000"/>
              <a:buFont typeface="Arial" charset="0"/>
              <a:buChar char="o"/>
              <a:defRPr sz="2400" b="1" i="0" u="none" strike="noStrike" cap="none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218055" marR="0" lvl="4" indent="-33655" algn="l" rtl="0">
              <a:lnSpc>
                <a:spcPct val="100000"/>
              </a:lnSpc>
              <a:spcBef>
                <a:spcPts val="535"/>
              </a:spcBef>
              <a:spcAft>
                <a:spcPts val="0"/>
              </a:spcAft>
              <a:buClr>
                <a:srgbClr val="CE1126"/>
              </a:buClr>
              <a:buSzPct val="71000"/>
              <a:buFont typeface="Arial" charset="0"/>
              <a:buChar char="➢"/>
              <a:defRPr sz="2265" b="1" i="0" u="none" strike="noStrike" cap="none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726055" marR="0" lvl="5" indent="-33655" algn="l" rtl="0">
              <a:lnSpc>
                <a:spcPct val="100000"/>
              </a:lnSpc>
              <a:spcBef>
                <a:spcPts val="535"/>
              </a:spcBef>
              <a:spcAft>
                <a:spcPts val="0"/>
              </a:spcAft>
              <a:buClr>
                <a:srgbClr val="CE1126"/>
              </a:buClr>
              <a:buSzPct val="71000"/>
              <a:buFont typeface="Arial" charset="0"/>
              <a:buChar char="➢"/>
              <a:defRPr sz="2265" b="1" i="0" u="none" strike="noStrike" cap="none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3234055" marR="0" lvl="6" indent="-50800" algn="l" rtl="0">
              <a:lnSpc>
                <a:spcPct val="100000"/>
              </a:lnSpc>
              <a:spcBef>
                <a:spcPts val="535"/>
              </a:spcBef>
              <a:spcAft>
                <a:spcPts val="0"/>
              </a:spcAft>
              <a:buClr>
                <a:srgbClr val="CE1126"/>
              </a:buClr>
              <a:buSzPct val="71000"/>
              <a:buFont typeface="Arial" charset="0"/>
              <a:buChar char="➢"/>
              <a:defRPr sz="2265" b="1" i="0" u="none" strike="noStrike" cap="none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725545" marR="0" lvl="7" indent="-33655" algn="l" rtl="0">
              <a:lnSpc>
                <a:spcPct val="100000"/>
              </a:lnSpc>
              <a:spcBef>
                <a:spcPts val="535"/>
              </a:spcBef>
              <a:spcAft>
                <a:spcPts val="0"/>
              </a:spcAft>
              <a:buClr>
                <a:srgbClr val="CE1126"/>
              </a:buClr>
              <a:buSzPct val="71000"/>
              <a:buFont typeface="Arial" charset="0"/>
              <a:buChar char="➢"/>
              <a:defRPr sz="2265" b="1" i="0" u="none" strike="noStrike" cap="none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4233545" marR="0" lvl="8" indent="-33655" algn="l" rtl="0">
              <a:lnSpc>
                <a:spcPct val="100000"/>
              </a:lnSpc>
              <a:spcBef>
                <a:spcPts val="535"/>
              </a:spcBef>
              <a:spcAft>
                <a:spcPts val="0"/>
              </a:spcAft>
              <a:buClr>
                <a:srgbClr val="CE1126"/>
              </a:buClr>
              <a:buSzPct val="71000"/>
              <a:buFont typeface="Arial" charset="0"/>
              <a:buChar char="➢"/>
              <a:defRPr sz="2265" b="1" i="0" u="none" strike="noStrike" cap="none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  <a:endParaRPr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4890" y="21089"/>
            <a:ext cx="11616267" cy="1014868"/>
          </a:xfrm>
          <a:prstGeom prst="rect">
            <a:avLst/>
          </a:prstGeom>
        </p:spPr>
        <p:txBody>
          <a:bodyPr anchor="ctr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3600" b="1" i="0" u="none" strike="noStrike" cap="none" dirty="0">
                <a:solidFill>
                  <a:srgbClr val="FF0000"/>
                </a:solidFill>
                <a:latin typeface="Calibri Light" panose="020F0302020204030204" pitchFamily="34" charset="0"/>
                <a:ea typeface="Arial" charset="0"/>
                <a:cs typeface="Arial" charset="0"/>
                <a:sym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91424" y="6431056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 sz="1680" b="1">
                <a:solidFill>
                  <a:schemeClr val="bg1"/>
                </a:solidFill>
              </a:defRPr>
            </a:lvl1pPr>
          </a:lstStyle>
          <a:p>
            <a:fld id="{030B3B20-CC52-4CD8-891A-1FEA1205BD2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801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83338"/>
            <a:ext cx="12192000" cy="474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2" name="Rectangle 3"/>
          <p:cNvSpPr>
            <a:spLocks/>
          </p:cNvSpPr>
          <p:nvPr userDrawn="1"/>
        </p:nvSpPr>
        <p:spPr bwMode="auto">
          <a:xfrm>
            <a:off x="9743135" y="6438900"/>
            <a:ext cx="2311400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34290" tIns="34290" rIns="34290" bIns="34290"/>
          <a:lstStyle/>
          <a:p>
            <a:pPr algn="r"/>
            <a:r>
              <a:rPr lang="en-US" sz="1320" b="1" dirty="0">
                <a:solidFill>
                  <a:srgbClr val="F2BF49"/>
                </a:solidFill>
                <a:latin typeface="Arial" pitchFamily="34" charset="0"/>
                <a:ea typeface="MS PGothic" pitchFamily="34" charset="-128"/>
                <a:sym typeface="Arial" pitchFamily="34" charset="0"/>
              </a:rPr>
              <a:t>learn</a:t>
            </a:r>
            <a:r>
              <a:rPr lang="en-US" sz="1320" dirty="0">
                <a:solidFill>
                  <a:srgbClr val="FFFFFF"/>
                </a:solidFill>
                <a:latin typeface="Arial" pitchFamily="34" charset="0"/>
                <a:ea typeface="MS PGothic" pitchFamily="34" charset="-128"/>
                <a:sym typeface="Arial" pitchFamily="34" charset="0"/>
              </a:rPr>
              <a:t> invent impact</a:t>
            </a:r>
          </a:p>
        </p:txBody>
      </p:sp>
      <p:pic>
        <p:nvPicPr>
          <p:cNvPr id="13" name="Picture 4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295" y="6435725"/>
            <a:ext cx="3536951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91424" y="6431056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 sz="1680" b="1">
                <a:solidFill>
                  <a:schemeClr val="bg1"/>
                </a:solidFill>
              </a:defRPr>
            </a:lvl1pPr>
          </a:lstStyle>
          <a:p>
            <a:fld id="{030B3B20-CC52-4CD8-891A-1FEA1205BD2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865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865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865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865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865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865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865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865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865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865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865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865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865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865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865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865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865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865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865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s://www.linkedin.com/in/surajkothari" TargetMode="Externa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Shape 20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"/>
            <a:ext cx="12192000" cy="1695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Shape 20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26718" y="480057"/>
            <a:ext cx="4489135" cy="537208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Shape 202"/>
          <p:cNvSpPr/>
          <p:nvPr/>
        </p:nvSpPr>
        <p:spPr>
          <a:xfrm>
            <a:off x="431981" y="1291589"/>
            <a:ext cx="2773999" cy="239999"/>
          </a:xfrm>
          <a:prstGeom prst="rect">
            <a:avLst/>
          </a:prstGeom>
          <a:noFill/>
          <a:ln>
            <a:noFill/>
          </a:ln>
        </p:spPr>
        <p:txBody>
          <a:bodyPr lIns="41899" tIns="41899" rIns="41899" bIns="41899" anchor="t" anchorCtr="0">
            <a:noAutofit/>
          </a:bodyPr>
          <a:lstStyle/>
          <a:p>
            <a:pPr>
              <a:buClr>
                <a:srgbClr val="F2BF49"/>
              </a:buClr>
              <a:buSzPct val="25000"/>
            </a:pPr>
            <a:r>
              <a:rPr lang="en-US" sz="1300" b="1">
                <a:solidFill>
                  <a:srgbClr val="F2BF49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learn</a:t>
            </a:r>
            <a:r>
              <a:rPr lang="en-US" sz="1300">
                <a:solidFill>
                  <a:srgbClr val="FFFFFF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 invent impact</a:t>
            </a:r>
          </a:p>
        </p:txBody>
      </p:sp>
      <p:sp>
        <p:nvSpPr>
          <p:cNvPr id="204" name="Shape 204"/>
          <p:cNvSpPr txBox="1"/>
          <p:nvPr/>
        </p:nvSpPr>
        <p:spPr>
          <a:xfrm>
            <a:off x="523029" y="5494823"/>
            <a:ext cx="11121980" cy="807528"/>
          </a:xfrm>
          <a:prstGeom prst="rect">
            <a:avLst/>
          </a:prstGeom>
          <a:noFill/>
          <a:ln>
            <a:noFill/>
          </a:ln>
        </p:spPr>
        <p:txBody>
          <a:bodyPr lIns="41899" tIns="41899" rIns="41899" bIns="41899" anchor="ctr" anchorCtr="0">
            <a:noAutofit/>
          </a:bodyPr>
          <a:lstStyle/>
          <a:p>
            <a:pPr>
              <a:buClr>
                <a:srgbClr val="000000"/>
              </a:buClr>
              <a:buSzPct val="25000"/>
            </a:pPr>
            <a:r>
              <a:rPr lang="en-US" sz="1600" b="1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Acknowledgement</a:t>
            </a:r>
            <a:r>
              <a:rPr lang="en-US" sz="1600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: </a:t>
            </a:r>
            <a:r>
              <a:rPr lang="en-US" sz="1600" b="1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Team members at Iowa State University and EnSoft, DARPA contracts FA8750- 12-2-0126 &amp; FA8750-15-2-0080</a:t>
            </a:r>
            <a:endParaRPr lang="en-US" sz="1600" dirty="0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205" name="Shape 205"/>
          <p:cNvSpPr txBox="1"/>
          <p:nvPr/>
        </p:nvSpPr>
        <p:spPr>
          <a:xfrm>
            <a:off x="516795" y="3642955"/>
            <a:ext cx="11499799" cy="2009700"/>
          </a:xfrm>
          <a:prstGeom prst="rect">
            <a:avLst/>
          </a:prstGeom>
          <a:noFill/>
          <a:ln>
            <a:noFill/>
          </a:ln>
        </p:spPr>
        <p:txBody>
          <a:bodyPr lIns="41899" tIns="41899" rIns="41899" bIns="41899" anchor="ctr" anchorCtr="0">
            <a:noAutofit/>
          </a:bodyPr>
          <a:lstStyle/>
          <a:p>
            <a:pPr>
              <a:buClr>
                <a:srgbClr val="000000"/>
              </a:buClr>
              <a:buSzPct val="25000"/>
            </a:pPr>
            <a:endParaRPr lang="en-US" sz="2400" dirty="0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ct val="25000"/>
            </a:pPr>
            <a:r>
              <a:rPr lang="en-US" sz="2400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Suresh (Suraj) C. Kothari</a:t>
            </a:r>
          </a:p>
          <a:p>
            <a:pPr>
              <a:buClr>
                <a:srgbClr val="000000"/>
              </a:buClr>
              <a:buSzPct val="25000"/>
            </a:pPr>
            <a:r>
              <a:rPr lang="en-US" sz="2400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Richardson Professor, Department of Electrical and Computer Engineering </a:t>
            </a:r>
          </a:p>
          <a:p>
            <a:pPr>
              <a:buClr>
                <a:srgbClr val="000000"/>
              </a:buClr>
              <a:buSzPct val="25000"/>
            </a:pPr>
            <a:r>
              <a:rPr lang="en-US" sz="2400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President &amp; Founder EnSoft Corp. </a:t>
            </a:r>
          </a:p>
          <a:p>
            <a:pPr>
              <a:buClr>
                <a:srgbClr val="000000"/>
              </a:buClr>
              <a:buSzPct val="25000"/>
            </a:pPr>
            <a:r>
              <a:rPr lang="en-US" sz="2400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  <a:hlinkClick r:id="rId5"/>
              </a:rPr>
              <a:t>https://www.linkedin.com/in/surajkothari</a:t>
            </a:r>
            <a:r>
              <a:rPr lang="en-US" sz="2400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 </a:t>
            </a:r>
          </a:p>
          <a:p>
            <a:pPr>
              <a:buClr>
                <a:srgbClr val="000000"/>
              </a:buClr>
              <a:buSzPct val="25000"/>
            </a:pPr>
            <a:endParaRPr lang="en-US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Shape 199"/>
          <p:cNvSpPr txBox="1"/>
          <p:nvPr/>
        </p:nvSpPr>
        <p:spPr>
          <a:xfrm>
            <a:off x="370273" y="1826893"/>
            <a:ext cx="11561154" cy="1481324"/>
          </a:xfrm>
          <a:prstGeom prst="rect">
            <a:avLst/>
          </a:prstGeom>
          <a:noFill/>
          <a:ln>
            <a:noFill/>
          </a:ln>
        </p:spPr>
        <p:txBody>
          <a:bodyPr lIns="41899" tIns="41899" rIns="41899" bIns="41899" anchor="b" anchorCtr="0">
            <a:noAutofit/>
          </a:bodyPr>
          <a:lstStyle/>
          <a:p>
            <a:pPr algn="ctr">
              <a:buClr>
                <a:srgbClr val="CE1126"/>
              </a:buClr>
              <a:buSzPct val="25000"/>
            </a:pPr>
            <a:r>
              <a:rPr lang="en-US" sz="3600" dirty="0">
                <a:ea typeface="Arial"/>
                <a:cs typeface="Arial"/>
                <a:sym typeface="Arial"/>
              </a:rPr>
              <a:t>Why this course? </a:t>
            </a:r>
          </a:p>
        </p:txBody>
      </p:sp>
      <p:pic>
        <p:nvPicPr>
          <p:cNvPr id="8" name="Shape 104">
            <a:extLst>
              <a:ext uri="{FF2B5EF4-FFF2-40B4-BE49-F238E27FC236}">
                <a16:creationId xmlns:a16="http://schemas.microsoft.com/office/drawing/2014/main" id="{032AEFD2-5FF3-FA49-8646-F4BD6E460EB5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 l="7501" t="9896" r="8474" b="8065"/>
          <a:stretch/>
        </p:blipFill>
        <p:spPr>
          <a:xfrm>
            <a:off x="10197126" y="76013"/>
            <a:ext cx="1819469" cy="145557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802492865"/>
      </p:ext>
    </p:extLst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76B6720-4D3B-5747-9B4E-CD1422B26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949" y="3469016"/>
            <a:ext cx="3315141" cy="529896"/>
          </a:xfrm>
        </p:spPr>
        <p:txBody>
          <a:bodyPr/>
          <a:lstStyle/>
          <a:p>
            <a:r>
              <a:rPr lang="en-US" sz="1800" b="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DARPA Cybersecurity Programs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12F07E-017E-9E44-849B-C168D9B15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B3B20-CC52-4CD8-891A-1FEA1205BD2C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C722B2-10DC-714A-9282-F9A9A38FDA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87" r="10241"/>
          <a:stretch/>
        </p:blipFill>
        <p:spPr>
          <a:xfrm>
            <a:off x="3881718" y="1499458"/>
            <a:ext cx="3603811" cy="2413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56B8348-6140-4641-8470-65898E7EC993}"/>
              </a:ext>
            </a:extLst>
          </p:cNvPr>
          <p:cNvSpPr txBox="1"/>
          <p:nvPr/>
        </p:nvSpPr>
        <p:spPr>
          <a:xfrm>
            <a:off x="690270" y="4087907"/>
            <a:ext cx="12747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+mj-lt"/>
              </a:rPr>
              <a:t>APAC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07D868-1E0A-B640-8DD4-631C97D513AB}"/>
              </a:ext>
            </a:extLst>
          </p:cNvPr>
          <p:cNvSpPr txBox="1"/>
          <p:nvPr/>
        </p:nvSpPr>
        <p:spPr>
          <a:xfrm>
            <a:off x="6503298" y="4098067"/>
            <a:ext cx="11936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+mj-lt"/>
              </a:rPr>
              <a:t>STAC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F78AB3-0C57-AC49-867A-7C5D3E6F98DC}"/>
              </a:ext>
            </a:extLst>
          </p:cNvPr>
          <p:cNvSpPr txBox="1"/>
          <p:nvPr/>
        </p:nvSpPr>
        <p:spPr>
          <a:xfrm>
            <a:off x="10017312" y="4087907"/>
            <a:ext cx="14941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+mj-lt"/>
              </a:rPr>
              <a:t>CHESS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DFBD474-0433-6542-A3A8-599A680D2E42}"/>
              </a:ext>
            </a:extLst>
          </p:cNvPr>
          <p:cNvSpPr/>
          <p:nvPr/>
        </p:nvSpPr>
        <p:spPr>
          <a:xfrm>
            <a:off x="304800" y="4795793"/>
            <a:ext cx="203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+mj-lt"/>
              </a:rPr>
              <a:t>Automated Program Analysis for Cybersecurity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9F8A26-2294-B64C-8BFE-0247D6CA52D7}"/>
              </a:ext>
            </a:extLst>
          </p:cNvPr>
          <p:cNvSpPr/>
          <p:nvPr/>
        </p:nvSpPr>
        <p:spPr>
          <a:xfrm>
            <a:off x="6380480" y="4816112"/>
            <a:ext cx="14630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+mj-lt"/>
              </a:rPr>
              <a:t>Space/Time Analysis for Cybersecurity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557973F-EED1-154F-B6DB-8790F4CBAA15}"/>
              </a:ext>
            </a:extLst>
          </p:cNvPr>
          <p:cNvSpPr/>
          <p:nvPr/>
        </p:nvSpPr>
        <p:spPr>
          <a:xfrm>
            <a:off x="9814560" y="4795791"/>
            <a:ext cx="21132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+mj-lt"/>
              </a:rPr>
              <a:t>Computers and Humans Exploring Software Security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5EBB42-6055-914C-BB0B-7BC146D5F3A4}"/>
              </a:ext>
            </a:extLst>
          </p:cNvPr>
          <p:cNvSpPr txBox="1"/>
          <p:nvPr/>
        </p:nvSpPr>
        <p:spPr>
          <a:xfrm>
            <a:off x="2646529" y="4108225"/>
            <a:ext cx="976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+mj-lt"/>
              </a:rPr>
              <a:t>VET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21826C-5AE9-6144-BA8E-2FCD73BDB02F}"/>
              </a:ext>
            </a:extLst>
          </p:cNvPr>
          <p:cNvSpPr/>
          <p:nvPr/>
        </p:nvSpPr>
        <p:spPr>
          <a:xfrm>
            <a:off x="2255520" y="4795791"/>
            <a:ext cx="189992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 </a:t>
            </a:r>
            <a:r>
              <a:rPr lang="en-US" sz="1600" dirty="0">
                <a:latin typeface="+mj-lt"/>
              </a:rPr>
              <a:t>Vetting Commodity IT Software and Firmware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19EEDDC-F489-4840-A508-FD4794A0DA63}"/>
              </a:ext>
            </a:extLst>
          </p:cNvPr>
          <p:cNvSpPr txBox="1"/>
          <p:nvPr/>
        </p:nvSpPr>
        <p:spPr>
          <a:xfrm>
            <a:off x="4144310" y="4108225"/>
            <a:ext cx="17454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+mj-lt"/>
              </a:rPr>
              <a:t>HACMS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D7805FF-2069-ED42-BED3-89E8CB193A92}"/>
              </a:ext>
            </a:extLst>
          </p:cNvPr>
          <p:cNvSpPr/>
          <p:nvPr/>
        </p:nvSpPr>
        <p:spPr>
          <a:xfrm>
            <a:off x="4155440" y="4795791"/>
            <a:ext cx="17780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 </a:t>
            </a:r>
            <a:r>
              <a:rPr lang="en-US" sz="1600" dirty="0">
                <a:latin typeface="+mj-lt"/>
              </a:rPr>
              <a:t>High Assurance Cyber Military Systems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07D868-1E0A-B640-8DD4-631C97D513AB}"/>
              </a:ext>
            </a:extLst>
          </p:cNvPr>
          <p:cNvSpPr txBox="1"/>
          <p:nvPr/>
        </p:nvSpPr>
        <p:spPr>
          <a:xfrm>
            <a:off x="8260978" y="4087907"/>
            <a:ext cx="12411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+mj-lt"/>
              </a:rPr>
              <a:t>CASE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C9F8A26-2294-B64C-8BFE-0247D6CA52D7}"/>
              </a:ext>
            </a:extLst>
          </p:cNvPr>
          <p:cNvSpPr/>
          <p:nvPr/>
        </p:nvSpPr>
        <p:spPr>
          <a:xfrm>
            <a:off x="8158480" y="4877072"/>
            <a:ext cx="14630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+mj-lt"/>
              </a:rPr>
              <a:t>Cyber Assured Systems Engineering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60707C8-77DF-D84F-B1E5-25F0B634F14D}"/>
              </a:ext>
            </a:extLst>
          </p:cNvPr>
          <p:cNvSpPr/>
          <p:nvPr/>
        </p:nvSpPr>
        <p:spPr>
          <a:xfrm>
            <a:off x="690270" y="1046116"/>
            <a:ext cx="110914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202124"/>
                </a:solidFill>
                <a:latin typeface="+mj-lt"/>
              </a:rPr>
              <a:t>Mission: To make pivotal investments in breakthrough technologies for national security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34305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018E2F3-5A7D-E84A-B1B6-D5A015492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76890-E15B-F340-9E2B-6ACE47389C81}" type="slidenum">
              <a:rPr lang="en-US" smtClean="0"/>
              <a:t>2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34AE5B-2BAB-504E-BE0F-D17A50A5FE8C}"/>
              </a:ext>
            </a:extLst>
          </p:cNvPr>
          <p:cNvSpPr txBox="1"/>
          <p:nvPr/>
        </p:nvSpPr>
        <p:spPr>
          <a:xfrm>
            <a:off x="2432221" y="1083861"/>
            <a:ext cx="76879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Fundamental Problem of Cybersecurity/Software safety: </a:t>
            </a:r>
          </a:p>
          <a:p>
            <a:pPr algn="ctr"/>
            <a:endParaRPr lang="en-US" sz="800" dirty="0"/>
          </a:p>
          <a:p>
            <a:pPr algn="ctr"/>
            <a:r>
              <a:rPr lang="en-US" sz="2400" i="1" dirty="0"/>
              <a:t>Time Complexity of Software </a:t>
            </a:r>
            <a:r>
              <a:rPr lang="en-US" sz="2400" dirty="0"/>
              <a:t>Analysis/Verification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14A646-CB6A-0E4E-904D-14AD7B83006E}"/>
              </a:ext>
            </a:extLst>
          </p:cNvPr>
          <p:cNvSpPr txBox="1"/>
          <p:nvPr/>
        </p:nvSpPr>
        <p:spPr>
          <a:xfrm>
            <a:off x="704336" y="2688099"/>
            <a:ext cx="109975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>
                <a:latin typeface="+mj-lt"/>
              </a:rPr>
              <a:t>New technology is needed that can somehow analyze/verify exponentially many execution sequences in logarithmic time – Supercomputers is not the solution  because they cannot reduce the computation time logarithmically. 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8886CD6-BDB7-5E4C-81B8-CC71E5057FEA}"/>
              </a:ext>
            </a:extLst>
          </p:cNvPr>
          <p:cNvGrpSpPr/>
          <p:nvPr/>
        </p:nvGrpSpPr>
        <p:grpSpPr>
          <a:xfrm>
            <a:off x="1425145" y="4292337"/>
            <a:ext cx="9737124" cy="1283193"/>
            <a:chOff x="1495168" y="4783333"/>
            <a:chExt cx="9737124" cy="1283193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CED5E75-B210-ED45-B97E-DC4EA6F95269}"/>
                </a:ext>
              </a:extLst>
            </p:cNvPr>
            <p:cNvSpPr txBox="1"/>
            <p:nvPr/>
          </p:nvSpPr>
          <p:spPr>
            <a:xfrm>
              <a:off x="1495168" y="5005585"/>
              <a:ext cx="15198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Software Size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37B92E8-70AB-CA47-A4CA-D4DC4588B0CB}"/>
                </a:ext>
              </a:extLst>
            </p:cNvPr>
            <p:cNvSpPr txBox="1"/>
            <p:nvPr/>
          </p:nvSpPr>
          <p:spPr>
            <a:xfrm>
              <a:off x="4893275" y="5005585"/>
              <a:ext cx="2306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Execution Sequences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2D3F7C1A-35CF-7544-A0EE-07D74162F347}"/>
                </a:ext>
              </a:extLst>
            </p:cNvPr>
            <p:cNvCxnSpPr>
              <a:cxnSpLocks/>
            </p:cNvCxnSpPr>
            <p:nvPr/>
          </p:nvCxnSpPr>
          <p:spPr>
            <a:xfrm>
              <a:off x="3274541" y="5288692"/>
              <a:ext cx="79083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01C38B2-0240-4E48-ABC6-1E2D719C9E46}"/>
                </a:ext>
              </a:extLst>
            </p:cNvPr>
            <p:cNvSpPr txBox="1"/>
            <p:nvPr/>
          </p:nvSpPr>
          <p:spPr>
            <a:xfrm>
              <a:off x="2916194" y="4783333"/>
              <a:ext cx="19770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latin typeface="+mj-lt"/>
                </a:rPr>
                <a:t>Exponential Increase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59C7CEE-6168-7148-B48B-4124FE00EC64}"/>
                </a:ext>
              </a:extLst>
            </p:cNvPr>
            <p:cNvSpPr txBox="1"/>
            <p:nvPr/>
          </p:nvSpPr>
          <p:spPr>
            <a:xfrm>
              <a:off x="2007973" y="5481751"/>
              <a:ext cx="49427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N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9641DB8-C1F9-4540-B5D0-50AA8B27C22E}"/>
                </a:ext>
              </a:extLst>
            </p:cNvPr>
            <p:cNvSpPr txBox="1"/>
            <p:nvPr/>
          </p:nvSpPr>
          <p:spPr>
            <a:xfrm>
              <a:off x="5745892" y="5481751"/>
              <a:ext cx="74140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2</a:t>
              </a:r>
              <a:r>
                <a:rPr lang="en-US" sz="3200" baseline="30000" dirty="0"/>
                <a:t>N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915ACC83-89AB-2E4E-854B-A8519C32D7F4}"/>
                </a:ext>
              </a:extLst>
            </p:cNvPr>
            <p:cNvCxnSpPr>
              <a:cxnSpLocks/>
            </p:cNvCxnSpPr>
            <p:nvPr/>
          </p:nvCxnSpPr>
          <p:spPr>
            <a:xfrm>
              <a:off x="7334624" y="5255741"/>
              <a:ext cx="79083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C94AD41-286D-6C4E-BCFF-7E0FA18F1E8D}"/>
                </a:ext>
              </a:extLst>
            </p:cNvPr>
            <p:cNvSpPr txBox="1"/>
            <p:nvPr/>
          </p:nvSpPr>
          <p:spPr>
            <a:xfrm>
              <a:off x="8925698" y="5005585"/>
              <a:ext cx="2306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New Technology ?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ED3AD78-8CAE-C14F-AE00-5213F7877BD2}"/>
                </a:ext>
              </a:extLst>
            </p:cNvPr>
            <p:cNvSpPr txBox="1"/>
            <p:nvPr/>
          </p:nvSpPr>
          <p:spPr>
            <a:xfrm>
              <a:off x="7039230" y="4783333"/>
              <a:ext cx="22365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latin typeface="+mj-lt"/>
                </a:rPr>
                <a:t>Logarithmic Reduction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532DA22-65C5-604A-BE81-3C2EFAAE1F61}"/>
                </a:ext>
              </a:extLst>
            </p:cNvPr>
            <p:cNvSpPr txBox="1"/>
            <p:nvPr/>
          </p:nvSpPr>
          <p:spPr>
            <a:xfrm>
              <a:off x="9483812" y="5481751"/>
              <a:ext cx="49427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N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636F7CC-9E5C-3747-8F71-6AE16C9182D4}"/>
                </a:ext>
              </a:extLst>
            </p:cNvPr>
            <p:cNvCxnSpPr>
              <a:cxnSpLocks/>
            </p:cNvCxnSpPr>
            <p:nvPr/>
          </p:nvCxnSpPr>
          <p:spPr>
            <a:xfrm>
              <a:off x="3274541" y="5774138"/>
              <a:ext cx="79083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BD72C69D-77E1-2B4D-A11D-9EF9C70217C9}"/>
                </a:ext>
              </a:extLst>
            </p:cNvPr>
            <p:cNvCxnSpPr>
              <a:cxnSpLocks/>
            </p:cNvCxnSpPr>
            <p:nvPr/>
          </p:nvCxnSpPr>
          <p:spPr>
            <a:xfrm>
              <a:off x="7334624" y="5774138"/>
              <a:ext cx="79083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95051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5C7DFB6-0B25-BB4D-9A17-01DC7AB5A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76890-E15B-F340-9E2B-6ACE47389C81}" type="slidenum">
              <a:rPr lang="en-US" smtClean="0"/>
              <a:t>3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0F1F23-EBC8-A749-B676-7792F3D6944C}"/>
              </a:ext>
            </a:extLst>
          </p:cNvPr>
          <p:cNvSpPr txBox="1"/>
          <p:nvPr/>
        </p:nvSpPr>
        <p:spPr>
          <a:xfrm>
            <a:off x="679937" y="410308"/>
            <a:ext cx="70306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/>
            </a:lvl1pPr>
          </a:lstStyle>
          <a:p>
            <a:r>
              <a:rPr lang="en-US" sz="3600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Mathematics comes to rescue CGS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DEFA45-140B-484F-A0AC-20072A0F9799}"/>
              </a:ext>
            </a:extLst>
          </p:cNvPr>
          <p:cNvSpPr txBox="1"/>
          <p:nvPr/>
        </p:nvSpPr>
        <p:spPr>
          <a:xfrm>
            <a:off x="803189" y="1472395"/>
            <a:ext cx="35463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Totality of sequences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A29C038-047F-9349-9ADB-FE6EC23346C8}"/>
              </a:ext>
            </a:extLst>
          </p:cNvPr>
          <p:cNvGrpSpPr/>
          <p:nvPr/>
        </p:nvGrpSpPr>
        <p:grpSpPr>
          <a:xfrm>
            <a:off x="2483708" y="2113005"/>
            <a:ext cx="1865870" cy="407773"/>
            <a:chOff x="1581665" y="2063578"/>
            <a:chExt cx="1865870" cy="407773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F563D9F5-6D58-DE49-A89D-A181707B3D53}"/>
                </a:ext>
              </a:extLst>
            </p:cNvPr>
            <p:cNvCxnSpPr/>
            <p:nvPr/>
          </p:nvCxnSpPr>
          <p:spPr>
            <a:xfrm>
              <a:off x="1581665" y="2063578"/>
              <a:ext cx="0" cy="4077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4DF0E95A-DE6A-D345-B416-1119F4733A59}"/>
                </a:ext>
              </a:extLst>
            </p:cNvPr>
            <p:cNvCxnSpPr/>
            <p:nvPr/>
          </p:nvCxnSpPr>
          <p:spPr>
            <a:xfrm>
              <a:off x="1581665" y="2471351"/>
              <a:ext cx="186587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2B9C4DA-EFC7-5A43-832F-A910E9AE183B}"/>
              </a:ext>
            </a:extLst>
          </p:cNvPr>
          <p:cNvSpPr txBox="1"/>
          <p:nvPr/>
        </p:nvSpPr>
        <p:spPr>
          <a:xfrm>
            <a:off x="2019449" y="2639540"/>
            <a:ext cx="2379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Algebraic Ring Theory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554D7D-1F07-A144-BE9C-524E1CA6501B}"/>
              </a:ext>
            </a:extLst>
          </p:cNvPr>
          <p:cNvSpPr txBox="1"/>
          <p:nvPr/>
        </p:nvSpPr>
        <p:spPr>
          <a:xfrm>
            <a:off x="4399005" y="2098013"/>
            <a:ext cx="35463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Compact Algebraic Expression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44BD86-04E2-5C4F-9286-4E1020BFEE42}"/>
              </a:ext>
            </a:extLst>
          </p:cNvPr>
          <p:cNvSpPr txBox="1"/>
          <p:nvPr/>
        </p:nvSpPr>
        <p:spPr>
          <a:xfrm>
            <a:off x="2004600" y="3036989"/>
            <a:ext cx="4381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Formulate and solve linear systems of equation + Optimal factorization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D8194CC-6D4B-2240-8A2D-622045AC01CE}"/>
              </a:ext>
            </a:extLst>
          </p:cNvPr>
          <p:cNvGrpSpPr/>
          <p:nvPr/>
        </p:nvGrpSpPr>
        <p:grpSpPr>
          <a:xfrm>
            <a:off x="6355214" y="3077461"/>
            <a:ext cx="1865870" cy="407773"/>
            <a:chOff x="1581665" y="2063578"/>
            <a:chExt cx="1865870" cy="407773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F70E22D-1AB5-154D-A9CF-AAD39A3A3AFF}"/>
                </a:ext>
              </a:extLst>
            </p:cNvPr>
            <p:cNvCxnSpPr/>
            <p:nvPr/>
          </p:nvCxnSpPr>
          <p:spPr>
            <a:xfrm>
              <a:off x="1581665" y="2063578"/>
              <a:ext cx="0" cy="4077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D3BBB22C-9D1D-6C44-AAF0-6DFB5BFDFE3E}"/>
                </a:ext>
              </a:extLst>
            </p:cNvPr>
            <p:cNvCxnSpPr/>
            <p:nvPr/>
          </p:nvCxnSpPr>
          <p:spPr>
            <a:xfrm>
              <a:off x="1581665" y="2471351"/>
              <a:ext cx="186587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BDFA79C4-C80B-BC4F-939A-43C64B5EB4EE}"/>
              </a:ext>
            </a:extLst>
          </p:cNvPr>
          <p:cNvSpPr txBox="1"/>
          <p:nvPr/>
        </p:nvSpPr>
        <p:spPr>
          <a:xfrm>
            <a:off x="5890954" y="3603996"/>
            <a:ext cx="2743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Algebraic Homomorphism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8984369-2DEC-E546-A313-422A6E81EF10}"/>
              </a:ext>
            </a:extLst>
          </p:cNvPr>
          <p:cNvSpPr txBox="1"/>
          <p:nvPr/>
        </p:nvSpPr>
        <p:spPr>
          <a:xfrm>
            <a:off x="8414205" y="3008872"/>
            <a:ext cx="35463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From the Infinity of sequences to a small problem that can be computed on a laptop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1279EE-C505-6E4D-8000-2EE148CE044E}"/>
              </a:ext>
            </a:extLst>
          </p:cNvPr>
          <p:cNvSpPr txBox="1"/>
          <p:nvPr/>
        </p:nvSpPr>
        <p:spPr>
          <a:xfrm>
            <a:off x="1051950" y="4448277"/>
            <a:ext cx="10668001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Making problems tractable by using algebra </a:t>
            </a:r>
            <a:r>
              <a:rPr lang="en-US" sz="2400" dirty="0">
                <a:latin typeface="+mj-lt"/>
              </a:rPr>
              <a:t>–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applicable to many dissimilar problems.</a:t>
            </a:r>
          </a:p>
          <a:p>
            <a:endParaRPr lang="en-US" sz="8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  <a:p>
            <a:r>
              <a:rPr lang="en-US" dirty="0">
                <a:latin typeface="+mj-lt"/>
              </a:rPr>
              <a:t>Example: Using algebra, the n-th Fibonacci number can be computed directly (without computing the previous Fibonacci numbers). Direct computation: 2 log</a:t>
            </a:r>
            <a:r>
              <a:rPr lang="en-US" baseline="-25000" dirty="0">
                <a:latin typeface="+mj-lt"/>
              </a:rPr>
              <a:t>2</a:t>
            </a:r>
            <a:r>
              <a:rPr lang="en-US" dirty="0">
                <a:latin typeface="+mj-lt"/>
              </a:rPr>
              <a:t>(n) multiplications + single addition. The algebraic technique for computing Fibonacci numbers has all kinds of applications in physics, chemistry, economics, finance, signal processing, information theory, and Google Page Rank.</a:t>
            </a:r>
          </a:p>
        </p:txBody>
      </p:sp>
    </p:spTree>
    <p:extLst>
      <p:ext uri="{BB962C8B-B14F-4D97-AF65-F5344CB8AC3E}">
        <p14:creationId xmlns:p14="http://schemas.microsoft.com/office/powerpoint/2010/main" val="2370216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329A777-0F55-A747-A71C-BCB814CD6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76890-E15B-F340-9E2B-6ACE47389C81}" type="slidenum">
              <a:rPr lang="en-US" smtClean="0"/>
              <a:t>4</a:t>
            </a:fld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E61F246-6DF2-E046-93BA-7D7EDCFD39E3}"/>
              </a:ext>
            </a:extLst>
          </p:cNvPr>
          <p:cNvGrpSpPr/>
          <p:nvPr/>
        </p:nvGrpSpPr>
        <p:grpSpPr>
          <a:xfrm>
            <a:off x="594909" y="1864929"/>
            <a:ext cx="1436473" cy="3698151"/>
            <a:chOff x="594909" y="1864929"/>
            <a:chExt cx="1436473" cy="3698151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84E9696-E382-9A47-B003-51ACE416D20A}"/>
                </a:ext>
              </a:extLst>
            </p:cNvPr>
            <p:cNvGrpSpPr/>
            <p:nvPr/>
          </p:nvGrpSpPr>
          <p:grpSpPr>
            <a:xfrm>
              <a:off x="594909" y="1864929"/>
              <a:ext cx="1408632" cy="3698151"/>
              <a:chOff x="1172934" y="1815502"/>
              <a:chExt cx="1408632" cy="3698151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00961301-7702-BF48-997F-64D48FA3A851}"/>
                  </a:ext>
                </a:extLst>
              </p:cNvPr>
              <p:cNvGrpSpPr/>
              <p:nvPr/>
            </p:nvGrpSpPr>
            <p:grpSpPr>
              <a:xfrm>
                <a:off x="1394451" y="1815502"/>
                <a:ext cx="1121614" cy="1343189"/>
                <a:chOff x="1394451" y="1815502"/>
                <a:chExt cx="1121614" cy="1343189"/>
              </a:xfrm>
            </p:grpSpPr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78DA1239-FD0D-9047-AF56-C386B6D54471}"/>
                    </a:ext>
                  </a:extLst>
                </p:cNvPr>
                <p:cNvSpPr txBox="1"/>
                <p:nvPr/>
              </p:nvSpPr>
              <p:spPr>
                <a:xfrm>
                  <a:off x="1698240" y="1815502"/>
                  <a:ext cx="462846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31" name="Group 30">
                  <a:extLst>
                    <a:ext uri="{FF2B5EF4-FFF2-40B4-BE49-F238E27FC236}">
                      <a16:creationId xmlns:a16="http://schemas.microsoft.com/office/drawing/2014/main" id="{83C60045-3820-EB43-B3D9-80077EFADBC8}"/>
                    </a:ext>
                  </a:extLst>
                </p:cNvPr>
                <p:cNvGrpSpPr/>
                <p:nvPr/>
              </p:nvGrpSpPr>
              <p:grpSpPr>
                <a:xfrm>
                  <a:off x="1394451" y="2207713"/>
                  <a:ext cx="1121614" cy="950978"/>
                  <a:chOff x="5835984" y="4104205"/>
                  <a:chExt cx="1121614" cy="950978"/>
                </a:xfrm>
              </p:grpSpPr>
              <p:cxnSp>
                <p:nvCxnSpPr>
                  <p:cNvPr id="32" name="Straight Arrow Connector 31">
                    <a:extLst>
                      <a:ext uri="{FF2B5EF4-FFF2-40B4-BE49-F238E27FC236}">
                        <a16:creationId xmlns:a16="http://schemas.microsoft.com/office/drawing/2014/main" id="{5CDB091B-07AF-2A43-BD61-422ED2C604E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989852" y="4109814"/>
                    <a:ext cx="265716" cy="279339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3468AFFD-870C-E148-858F-C6C0DF155733}"/>
                      </a:ext>
                    </a:extLst>
                  </p:cNvPr>
                  <p:cNvSpPr txBox="1"/>
                  <p:nvPr/>
                </p:nvSpPr>
                <p:spPr>
                  <a:xfrm>
                    <a:off x="6494752" y="4364030"/>
                    <a:ext cx="462846" cy="369332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>
                        <a:solidFill>
                          <a:schemeClr val="bg1"/>
                        </a:solidFill>
                      </a:rPr>
                      <a:t>a2</a:t>
                    </a:r>
                  </a:p>
                </p:txBody>
              </p:sp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06D0A92F-409B-5549-AE3D-ABCE5521B69B}"/>
                      </a:ext>
                    </a:extLst>
                  </p:cNvPr>
                  <p:cNvSpPr txBox="1"/>
                  <p:nvPr/>
                </p:nvSpPr>
                <p:spPr>
                  <a:xfrm>
                    <a:off x="5835984" y="4389153"/>
                    <a:ext cx="462846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a1</a:t>
                    </a:r>
                  </a:p>
                </p:txBody>
              </p:sp>
              <p:cxnSp>
                <p:nvCxnSpPr>
                  <p:cNvPr id="35" name="Straight Arrow Connector 34">
                    <a:extLst>
                      <a:ext uri="{FF2B5EF4-FFF2-40B4-BE49-F238E27FC236}">
                        <a16:creationId xmlns:a16="http://schemas.microsoft.com/office/drawing/2014/main" id="{858C7DA6-5FE7-1C48-A3B2-7ACCA0B9487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429251" y="4104205"/>
                    <a:ext cx="265716" cy="279339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Straight Arrow Connector 35">
                    <a:extLst>
                      <a:ext uri="{FF2B5EF4-FFF2-40B4-BE49-F238E27FC236}">
                        <a16:creationId xmlns:a16="http://schemas.microsoft.com/office/drawing/2014/main" id="{6733B360-8C0C-F147-AB44-C2A4F414AC9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009676" y="4775844"/>
                    <a:ext cx="265716" cy="279339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Straight Arrow Connector 36">
                    <a:extLst>
                      <a:ext uri="{FF2B5EF4-FFF2-40B4-BE49-F238E27FC236}">
                        <a16:creationId xmlns:a16="http://schemas.microsoft.com/office/drawing/2014/main" id="{C3607431-67D8-4540-BA04-A2D27BBEF048}"/>
                      </a:ext>
                    </a:extLst>
                  </p:cNvPr>
                  <p:cNvCxnSpPr>
                    <a:cxnSpLocks/>
                    <a:stCxn id="33" idx="2"/>
                  </p:cNvCxnSpPr>
                  <p:nvPr/>
                </p:nvCxnSpPr>
                <p:spPr>
                  <a:xfrm flipH="1">
                    <a:off x="6460459" y="4733362"/>
                    <a:ext cx="265716" cy="312828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57935348-C5B5-C048-8B81-B1DB65791C7B}"/>
                  </a:ext>
                </a:extLst>
              </p:cNvPr>
              <p:cNvGrpSpPr/>
              <p:nvPr/>
            </p:nvGrpSpPr>
            <p:grpSpPr>
              <a:xfrm>
                <a:off x="1394451" y="3141332"/>
                <a:ext cx="1121614" cy="1343189"/>
                <a:chOff x="1394451" y="1815502"/>
                <a:chExt cx="1121614" cy="1343189"/>
              </a:xfrm>
            </p:grpSpPr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D7AFD558-A2BF-8F42-B907-8DB2A95C5982}"/>
                    </a:ext>
                  </a:extLst>
                </p:cNvPr>
                <p:cNvSpPr txBox="1"/>
                <p:nvPr/>
              </p:nvSpPr>
              <p:spPr>
                <a:xfrm>
                  <a:off x="1698240" y="1815502"/>
                  <a:ext cx="462846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23" name="Group 22">
                  <a:extLst>
                    <a:ext uri="{FF2B5EF4-FFF2-40B4-BE49-F238E27FC236}">
                      <a16:creationId xmlns:a16="http://schemas.microsoft.com/office/drawing/2014/main" id="{219AD24B-5897-D74A-B58E-F4EC1549C961}"/>
                    </a:ext>
                  </a:extLst>
                </p:cNvPr>
                <p:cNvGrpSpPr/>
                <p:nvPr/>
              </p:nvGrpSpPr>
              <p:grpSpPr>
                <a:xfrm>
                  <a:off x="1394451" y="2207713"/>
                  <a:ext cx="1121614" cy="950978"/>
                  <a:chOff x="5835984" y="4104205"/>
                  <a:chExt cx="1121614" cy="950978"/>
                </a:xfrm>
              </p:grpSpPr>
              <p:cxnSp>
                <p:nvCxnSpPr>
                  <p:cNvPr id="24" name="Straight Arrow Connector 23">
                    <a:extLst>
                      <a:ext uri="{FF2B5EF4-FFF2-40B4-BE49-F238E27FC236}">
                        <a16:creationId xmlns:a16="http://schemas.microsoft.com/office/drawing/2014/main" id="{54D79292-5203-364D-A2A8-C049A28172C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989852" y="4109814"/>
                    <a:ext cx="265716" cy="279339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DCCC04C6-711E-3142-BC12-3C857AAE0CE2}"/>
                      </a:ext>
                    </a:extLst>
                  </p:cNvPr>
                  <p:cNvSpPr txBox="1"/>
                  <p:nvPr/>
                </p:nvSpPr>
                <p:spPr>
                  <a:xfrm>
                    <a:off x="6494752" y="4364030"/>
                    <a:ext cx="462846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a4</a:t>
                    </a:r>
                  </a:p>
                </p:txBody>
              </p:sp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0ECDA185-BB64-5C4F-9526-70BC6027601E}"/>
                      </a:ext>
                    </a:extLst>
                  </p:cNvPr>
                  <p:cNvSpPr txBox="1"/>
                  <p:nvPr/>
                </p:nvSpPr>
                <p:spPr>
                  <a:xfrm>
                    <a:off x="5835984" y="4389153"/>
                    <a:ext cx="462846" cy="369332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>
                        <a:solidFill>
                          <a:schemeClr val="bg1"/>
                        </a:solidFill>
                      </a:rPr>
                      <a:t>a3</a:t>
                    </a:r>
                  </a:p>
                </p:txBody>
              </p:sp>
              <p:cxnSp>
                <p:nvCxnSpPr>
                  <p:cNvPr id="27" name="Straight Arrow Connector 26">
                    <a:extLst>
                      <a:ext uri="{FF2B5EF4-FFF2-40B4-BE49-F238E27FC236}">
                        <a16:creationId xmlns:a16="http://schemas.microsoft.com/office/drawing/2014/main" id="{13B63CC0-4339-8140-9EE5-0878590366C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429251" y="4104205"/>
                    <a:ext cx="265716" cy="279339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Straight Arrow Connector 27">
                    <a:extLst>
                      <a:ext uri="{FF2B5EF4-FFF2-40B4-BE49-F238E27FC236}">
                        <a16:creationId xmlns:a16="http://schemas.microsoft.com/office/drawing/2014/main" id="{BFFBD091-62B8-AA48-8C42-369DA3E161E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009676" y="4775844"/>
                    <a:ext cx="265716" cy="279339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Straight Arrow Connector 28">
                    <a:extLst>
                      <a:ext uri="{FF2B5EF4-FFF2-40B4-BE49-F238E27FC236}">
                        <a16:creationId xmlns:a16="http://schemas.microsoft.com/office/drawing/2014/main" id="{87BCFE55-CC62-9C48-8CEA-CCD49C747F66}"/>
                      </a:ext>
                    </a:extLst>
                  </p:cNvPr>
                  <p:cNvCxnSpPr>
                    <a:cxnSpLocks/>
                    <a:stCxn id="25" idx="2"/>
                  </p:cNvCxnSpPr>
                  <p:nvPr/>
                </p:nvCxnSpPr>
                <p:spPr>
                  <a:xfrm flipH="1">
                    <a:off x="6460459" y="4733362"/>
                    <a:ext cx="265716" cy="312828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FC283B1F-05E4-2F4C-B8CE-A9CE0416C098}"/>
                  </a:ext>
                </a:extLst>
              </p:cNvPr>
              <p:cNvGrpSpPr/>
              <p:nvPr/>
            </p:nvGrpSpPr>
            <p:grpSpPr>
              <a:xfrm>
                <a:off x="1368856" y="4467162"/>
                <a:ext cx="1121614" cy="1046491"/>
                <a:chOff x="1394451" y="1815502"/>
                <a:chExt cx="1121614" cy="1046491"/>
              </a:xfrm>
            </p:grpSpPr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0252B55B-773C-1248-9C79-C1EAFE1DAC37}"/>
                    </a:ext>
                  </a:extLst>
                </p:cNvPr>
                <p:cNvSpPr txBox="1"/>
                <p:nvPr/>
              </p:nvSpPr>
              <p:spPr>
                <a:xfrm>
                  <a:off x="1698240" y="1815502"/>
                  <a:ext cx="462846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17" name="Group 16">
                  <a:extLst>
                    <a:ext uri="{FF2B5EF4-FFF2-40B4-BE49-F238E27FC236}">
                      <a16:creationId xmlns:a16="http://schemas.microsoft.com/office/drawing/2014/main" id="{7D89675A-5E4C-514A-B241-80C7E59FB753}"/>
                    </a:ext>
                  </a:extLst>
                </p:cNvPr>
                <p:cNvGrpSpPr/>
                <p:nvPr/>
              </p:nvGrpSpPr>
              <p:grpSpPr>
                <a:xfrm>
                  <a:off x="1394451" y="2207713"/>
                  <a:ext cx="1121614" cy="654280"/>
                  <a:chOff x="5835984" y="4104205"/>
                  <a:chExt cx="1121614" cy="654280"/>
                </a:xfrm>
              </p:grpSpPr>
              <p:cxnSp>
                <p:nvCxnSpPr>
                  <p:cNvPr id="18" name="Straight Arrow Connector 17">
                    <a:extLst>
                      <a:ext uri="{FF2B5EF4-FFF2-40B4-BE49-F238E27FC236}">
                        <a16:creationId xmlns:a16="http://schemas.microsoft.com/office/drawing/2014/main" id="{A12DBDB0-8627-9A4B-89F3-DE4CA69BE60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989852" y="4109814"/>
                    <a:ext cx="265716" cy="279339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D0B65E89-1D44-9B41-BD18-513870FEF4B2}"/>
                      </a:ext>
                    </a:extLst>
                  </p:cNvPr>
                  <p:cNvSpPr txBox="1"/>
                  <p:nvPr/>
                </p:nvSpPr>
                <p:spPr>
                  <a:xfrm>
                    <a:off x="6494752" y="4364030"/>
                    <a:ext cx="462846" cy="369332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>
                        <a:solidFill>
                          <a:schemeClr val="bg1"/>
                        </a:solidFill>
                      </a:rPr>
                      <a:t>a6</a:t>
                    </a:r>
                  </a:p>
                </p:txBody>
              </p:sp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1680FED6-9966-404F-9B3B-7A4AC01060F5}"/>
                      </a:ext>
                    </a:extLst>
                  </p:cNvPr>
                  <p:cNvSpPr txBox="1"/>
                  <p:nvPr/>
                </p:nvSpPr>
                <p:spPr>
                  <a:xfrm>
                    <a:off x="5835984" y="4389153"/>
                    <a:ext cx="462846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a5</a:t>
                    </a:r>
                  </a:p>
                </p:txBody>
              </p:sp>
              <p:cxnSp>
                <p:nvCxnSpPr>
                  <p:cNvPr id="21" name="Straight Arrow Connector 20">
                    <a:extLst>
                      <a:ext uri="{FF2B5EF4-FFF2-40B4-BE49-F238E27FC236}">
                        <a16:creationId xmlns:a16="http://schemas.microsoft.com/office/drawing/2014/main" id="{40F04BAF-BF0C-3046-8DC0-142A5A059BB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429251" y="4104205"/>
                    <a:ext cx="265716" cy="279339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107712F-8578-C445-A000-FA51209D4109}"/>
                  </a:ext>
                </a:extLst>
              </p:cNvPr>
              <p:cNvSpPr txBox="1"/>
              <p:nvPr/>
            </p:nvSpPr>
            <p:spPr>
              <a:xfrm>
                <a:off x="1172934" y="4749866"/>
                <a:ext cx="4867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e9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5137342-D33F-4541-BB89-7A6DD0B3C9ED}"/>
                  </a:ext>
                </a:extLst>
              </p:cNvPr>
              <p:cNvSpPr txBox="1"/>
              <p:nvPr/>
            </p:nvSpPr>
            <p:spPr>
              <a:xfrm>
                <a:off x="1292752" y="2085483"/>
                <a:ext cx="4148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e1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F947AE8-40F0-F14B-AA91-FF38452260D3}"/>
                  </a:ext>
                </a:extLst>
              </p:cNvPr>
              <p:cNvSpPr txBox="1"/>
              <p:nvPr/>
            </p:nvSpPr>
            <p:spPr>
              <a:xfrm>
                <a:off x="1230856" y="3404163"/>
                <a:ext cx="4503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e5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B0FC2FB-97B2-5240-B9DA-430C8359778B}"/>
                  </a:ext>
                </a:extLst>
              </p:cNvPr>
              <p:cNvSpPr txBox="1"/>
              <p:nvPr/>
            </p:nvSpPr>
            <p:spPr>
              <a:xfrm>
                <a:off x="2089416" y="2120722"/>
                <a:ext cx="4609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e2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E3D8DC9-42AA-AD47-B243-71BF30615DF6}"/>
                  </a:ext>
                </a:extLst>
              </p:cNvPr>
              <p:cNvSpPr txBox="1"/>
              <p:nvPr/>
            </p:nvSpPr>
            <p:spPr>
              <a:xfrm>
                <a:off x="2086754" y="3445929"/>
                <a:ext cx="4948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e6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56E66A5-3BA3-8846-9D0E-44379723A475}"/>
                  </a:ext>
                </a:extLst>
              </p:cNvPr>
              <p:cNvSpPr txBox="1"/>
              <p:nvPr/>
            </p:nvSpPr>
            <p:spPr>
              <a:xfrm>
                <a:off x="2038700" y="4760028"/>
                <a:ext cx="5428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e10</a:t>
                </a:r>
              </a:p>
            </p:txBody>
          </p:sp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8E1627A-B566-D344-BE4C-1D1714D5577A}"/>
                </a:ext>
              </a:extLst>
            </p:cNvPr>
            <p:cNvSpPr txBox="1"/>
            <p:nvPr/>
          </p:nvSpPr>
          <p:spPr>
            <a:xfrm>
              <a:off x="728036" y="2930345"/>
              <a:ext cx="4609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e3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A74B4FE-4B0D-3D41-8D1F-3B3E63AE6AEB}"/>
                </a:ext>
              </a:extLst>
            </p:cNvPr>
            <p:cNvSpPr txBox="1"/>
            <p:nvPr/>
          </p:nvSpPr>
          <p:spPr>
            <a:xfrm>
              <a:off x="1525664" y="2914712"/>
              <a:ext cx="4609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e4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2AA97C0-03E5-3740-9339-97DCF79D1C34}"/>
                </a:ext>
              </a:extLst>
            </p:cNvPr>
            <p:cNvSpPr txBox="1"/>
            <p:nvPr/>
          </p:nvSpPr>
          <p:spPr>
            <a:xfrm>
              <a:off x="697239" y="4290292"/>
              <a:ext cx="4609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e7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EEC570F-3FED-9C44-9E8D-EC1EDCF58B0D}"/>
                </a:ext>
              </a:extLst>
            </p:cNvPr>
            <p:cNvSpPr txBox="1"/>
            <p:nvPr/>
          </p:nvSpPr>
          <p:spPr>
            <a:xfrm>
              <a:off x="1570441" y="4219495"/>
              <a:ext cx="4609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e8</a:t>
              </a: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EDC36BE5-17E1-B34F-BCDA-FAF43FC8497E}"/>
              </a:ext>
            </a:extLst>
          </p:cNvPr>
          <p:cNvSpPr txBox="1"/>
          <p:nvPr/>
        </p:nvSpPr>
        <p:spPr>
          <a:xfrm>
            <a:off x="1756134" y="1546408"/>
            <a:ext cx="7511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The edges are the “numbers.” 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multiplication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is concatenation, 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addition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is union 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B4D97348-2282-664C-BA0F-63B43CEA3879}"/>
              </a:ext>
            </a:extLst>
          </p:cNvPr>
          <p:cNvGrpSpPr/>
          <p:nvPr/>
        </p:nvGrpSpPr>
        <p:grpSpPr>
          <a:xfrm>
            <a:off x="2392055" y="2667539"/>
            <a:ext cx="4293810" cy="1046440"/>
            <a:chOff x="2279548" y="3011798"/>
            <a:chExt cx="4293810" cy="1046440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B6B5D8C-7E0B-6E44-904F-3A77DF37ABFB}"/>
                </a:ext>
              </a:extLst>
            </p:cNvPr>
            <p:cNvSpPr txBox="1"/>
            <p:nvPr/>
          </p:nvSpPr>
          <p:spPr>
            <a:xfrm>
              <a:off x="2279548" y="3011798"/>
              <a:ext cx="4293810" cy="1046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Compact algebraic expression for all paths:</a:t>
              </a:r>
            </a:p>
            <a:p>
              <a:endParaRPr lang="en-US" sz="800" dirty="0"/>
            </a:p>
            <a:p>
              <a:r>
                <a:rPr lang="en-US" dirty="0"/>
                <a:t>(e1e3+e2e4)</a:t>
              </a:r>
            </a:p>
            <a:p>
              <a:endParaRPr lang="en-US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61EA8FD2-1869-C447-9E12-2D9862BA08C5}"/>
                </a:ext>
              </a:extLst>
            </p:cNvPr>
            <p:cNvSpPr/>
            <p:nvPr/>
          </p:nvSpPr>
          <p:spPr>
            <a:xfrm>
              <a:off x="3499561" y="3420670"/>
              <a:ext cx="137088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(e5e7+e6e8)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645CA7F4-7B73-5F43-A233-3C8940B4035E}"/>
                </a:ext>
              </a:extLst>
            </p:cNvPr>
            <p:cNvSpPr/>
            <p:nvPr/>
          </p:nvSpPr>
          <p:spPr>
            <a:xfrm>
              <a:off x="4698866" y="3420670"/>
              <a:ext cx="102303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(e9+e10)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3CDD0453-7169-7E47-9BC0-80A109BF2356}"/>
              </a:ext>
            </a:extLst>
          </p:cNvPr>
          <p:cNvSpPr txBox="1"/>
          <p:nvPr/>
        </p:nvSpPr>
        <p:spPr>
          <a:xfrm>
            <a:off x="1117874" y="538256"/>
            <a:ext cx="10838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+mj-lt"/>
              </a:rPr>
              <a:t>Example 1: Algebraic Expression for all paths – with edges 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56D8DFF-7667-0142-8C53-9BBDD80E3A4B}"/>
              </a:ext>
            </a:extLst>
          </p:cNvPr>
          <p:cNvGrpSpPr/>
          <p:nvPr/>
        </p:nvGrpSpPr>
        <p:grpSpPr>
          <a:xfrm>
            <a:off x="2664468" y="4265152"/>
            <a:ext cx="7420908" cy="1055090"/>
            <a:chOff x="2664468" y="4265152"/>
            <a:chExt cx="7420908" cy="1055090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68C7C209-0921-FB4A-890C-A307D5FD47AE}"/>
                </a:ext>
              </a:extLst>
            </p:cNvPr>
            <p:cNvGrpSpPr/>
            <p:nvPr/>
          </p:nvGrpSpPr>
          <p:grpSpPr>
            <a:xfrm>
              <a:off x="2664468" y="4265152"/>
              <a:ext cx="4293810" cy="646331"/>
              <a:chOff x="2279548" y="3011798"/>
              <a:chExt cx="4293810" cy="646331"/>
            </a:xfrm>
          </p:grpSpPr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4E73A3DA-0DA8-0647-ACAB-465029060E26}"/>
                  </a:ext>
                </a:extLst>
              </p:cNvPr>
              <p:cNvSpPr txBox="1"/>
              <p:nvPr/>
            </p:nvSpPr>
            <p:spPr>
              <a:xfrm>
                <a:off x="2279548" y="3011798"/>
                <a:ext cx="429381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(e1e3+e2e4)</a:t>
                </a:r>
              </a:p>
              <a:p>
                <a:endParaRPr lang="en-US" dirty="0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4C9A8BBB-8202-8E4E-8716-DAD9B7E09161}"/>
                  </a:ext>
                </a:extLst>
              </p:cNvPr>
              <p:cNvSpPr/>
              <p:nvPr/>
            </p:nvSpPr>
            <p:spPr>
              <a:xfrm>
                <a:off x="3468596" y="3027758"/>
                <a:ext cx="137088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(e5e7+e6e8)</a:t>
                </a: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9BF1C79A-D8C5-AF4B-A8FE-16650779E6F8}"/>
                  </a:ext>
                </a:extLst>
              </p:cNvPr>
              <p:cNvSpPr/>
              <p:nvPr/>
            </p:nvSpPr>
            <p:spPr>
              <a:xfrm>
                <a:off x="4683383" y="3027758"/>
                <a:ext cx="1497597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(e9+e10) =</a:t>
                </a:r>
              </a:p>
            </p:txBody>
          </p:sp>
        </p:grp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9922C10-B0E5-A147-BD69-2C63ABA5510F}"/>
                </a:ext>
              </a:extLst>
            </p:cNvPr>
            <p:cNvSpPr/>
            <p:nvPr/>
          </p:nvSpPr>
          <p:spPr>
            <a:xfrm>
              <a:off x="3046423" y="4673911"/>
              <a:ext cx="703895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e1e3e5e7e9 + e1e3e5e7e10 + e1e3e6e8e9 + e1e3e6e8e10 +</a:t>
              </a:r>
            </a:p>
            <a:p>
              <a:r>
                <a:rPr lang="en-US" dirty="0"/>
                <a:t>	e2e4e5e7e9 + e2e4e5e7e10 + e2e4e6e8e9 + e2e4e6e8e10 </a:t>
              </a: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40B92114-89E0-9C47-AA69-8F02ED5D9425}"/>
              </a:ext>
            </a:extLst>
          </p:cNvPr>
          <p:cNvSpPr txBox="1"/>
          <p:nvPr/>
        </p:nvSpPr>
        <p:spPr>
          <a:xfrm>
            <a:off x="2457795" y="3862309"/>
            <a:ext cx="7010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When multiplied, 8 terms corresponding to 8 execution paths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D1FAFBB-27C3-4B40-858C-0D38BB33A3E7}"/>
              </a:ext>
            </a:extLst>
          </p:cNvPr>
          <p:cNvSpPr txBox="1"/>
          <p:nvPr/>
        </p:nvSpPr>
        <p:spPr>
          <a:xfrm>
            <a:off x="1145434" y="1882560"/>
            <a:ext cx="428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FA32CE8-B76F-4548-8A9D-04E36833C39F}"/>
              </a:ext>
            </a:extLst>
          </p:cNvPr>
          <p:cNvSpPr txBox="1"/>
          <p:nvPr/>
        </p:nvSpPr>
        <p:spPr>
          <a:xfrm>
            <a:off x="1136417" y="3169213"/>
            <a:ext cx="428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A3CE634-20A7-7240-9661-F90061ADB1A3}"/>
              </a:ext>
            </a:extLst>
          </p:cNvPr>
          <p:cNvSpPr txBox="1"/>
          <p:nvPr/>
        </p:nvSpPr>
        <p:spPr>
          <a:xfrm>
            <a:off x="1143999" y="4500305"/>
            <a:ext cx="428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C3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48227BC-30F6-334F-B39C-36C5CC974A6F}"/>
              </a:ext>
            </a:extLst>
          </p:cNvPr>
          <p:cNvSpPr txBox="1"/>
          <p:nvPr/>
        </p:nvSpPr>
        <p:spPr>
          <a:xfrm>
            <a:off x="7091315" y="2630469"/>
            <a:ext cx="4413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to derive the expression will come later 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1D04054-AEE4-9B48-BA94-220851ECB117}"/>
              </a:ext>
            </a:extLst>
          </p:cNvPr>
          <p:cNvSpPr txBox="1"/>
          <p:nvPr/>
        </p:nvSpPr>
        <p:spPr>
          <a:xfrm>
            <a:off x="6182261" y="3131156"/>
            <a:ext cx="5878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just to point out that such expressions provide an efficient way to capture and analyze all paths</a:t>
            </a:r>
          </a:p>
        </p:txBody>
      </p:sp>
    </p:spTree>
    <p:extLst>
      <p:ext uri="{BB962C8B-B14F-4D97-AF65-F5344CB8AC3E}">
        <p14:creationId xmlns:p14="http://schemas.microsoft.com/office/powerpoint/2010/main" val="4087278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49" grpId="0"/>
      <p:bldP spid="5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329A777-0F55-A747-A71C-BCB814CD6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76890-E15B-F340-9E2B-6ACE47389C81}" type="slidenum">
              <a:rPr lang="en-US" smtClean="0"/>
              <a:t>5</a:t>
            </a:fld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E61F246-6DF2-E046-93BA-7D7EDCFD39E3}"/>
              </a:ext>
            </a:extLst>
          </p:cNvPr>
          <p:cNvGrpSpPr/>
          <p:nvPr/>
        </p:nvGrpSpPr>
        <p:grpSpPr>
          <a:xfrm>
            <a:off x="594909" y="1864929"/>
            <a:ext cx="1436473" cy="3698151"/>
            <a:chOff x="594909" y="1864929"/>
            <a:chExt cx="1436473" cy="3698151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84E9696-E382-9A47-B003-51ACE416D20A}"/>
                </a:ext>
              </a:extLst>
            </p:cNvPr>
            <p:cNvGrpSpPr/>
            <p:nvPr/>
          </p:nvGrpSpPr>
          <p:grpSpPr>
            <a:xfrm>
              <a:off x="594909" y="1864929"/>
              <a:ext cx="1408632" cy="3698151"/>
              <a:chOff x="1172934" y="1815502"/>
              <a:chExt cx="1408632" cy="3698151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00961301-7702-BF48-997F-64D48FA3A851}"/>
                  </a:ext>
                </a:extLst>
              </p:cNvPr>
              <p:cNvGrpSpPr/>
              <p:nvPr/>
            </p:nvGrpSpPr>
            <p:grpSpPr>
              <a:xfrm>
                <a:off x="1394451" y="1815502"/>
                <a:ext cx="1121614" cy="1343189"/>
                <a:chOff x="1394451" y="1815502"/>
                <a:chExt cx="1121614" cy="1343189"/>
              </a:xfrm>
            </p:grpSpPr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78DA1239-FD0D-9047-AF56-C386B6D54471}"/>
                    </a:ext>
                  </a:extLst>
                </p:cNvPr>
                <p:cNvSpPr txBox="1"/>
                <p:nvPr/>
              </p:nvSpPr>
              <p:spPr>
                <a:xfrm>
                  <a:off x="1698240" y="1815502"/>
                  <a:ext cx="462846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31" name="Group 30">
                  <a:extLst>
                    <a:ext uri="{FF2B5EF4-FFF2-40B4-BE49-F238E27FC236}">
                      <a16:creationId xmlns:a16="http://schemas.microsoft.com/office/drawing/2014/main" id="{83C60045-3820-EB43-B3D9-80077EFADBC8}"/>
                    </a:ext>
                  </a:extLst>
                </p:cNvPr>
                <p:cNvGrpSpPr/>
                <p:nvPr/>
              </p:nvGrpSpPr>
              <p:grpSpPr>
                <a:xfrm>
                  <a:off x="1394451" y="2207713"/>
                  <a:ext cx="1121614" cy="950978"/>
                  <a:chOff x="5835984" y="4104205"/>
                  <a:chExt cx="1121614" cy="950978"/>
                </a:xfrm>
              </p:grpSpPr>
              <p:cxnSp>
                <p:nvCxnSpPr>
                  <p:cNvPr id="32" name="Straight Arrow Connector 31">
                    <a:extLst>
                      <a:ext uri="{FF2B5EF4-FFF2-40B4-BE49-F238E27FC236}">
                        <a16:creationId xmlns:a16="http://schemas.microsoft.com/office/drawing/2014/main" id="{5CDB091B-07AF-2A43-BD61-422ED2C604E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989852" y="4109814"/>
                    <a:ext cx="265716" cy="279339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3468AFFD-870C-E148-858F-C6C0DF155733}"/>
                      </a:ext>
                    </a:extLst>
                  </p:cNvPr>
                  <p:cNvSpPr txBox="1"/>
                  <p:nvPr/>
                </p:nvSpPr>
                <p:spPr>
                  <a:xfrm>
                    <a:off x="6494752" y="4364030"/>
                    <a:ext cx="462846" cy="369332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>
                        <a:solidFill>
                          <a:schemeClr val="bg1"/>
                        </a:solidFill>
                      </a:rPr>
                      <a:t>a2</a:t>
                    </a:r>
                  </a:p>
                </p:txBody>
              </p:sp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06D0A92F-409B-5549-AE3D-ABCE5521B69B}"/>
                      </a:ext>
                    </a:extLst>
                  </p:cNvPr>
                  <p:cNvSpPr txBox="1"/>
                  <p:nvPr/>
                </p:nvSpPr>
                <p:spPr>
                  <a:xfrm>
                    <a:off x="5835984" y="4389153"/>
                    <a:ext cx="462846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a1</a:t>
                    </a:r>
                  </a:p>
                </p:txBody>
              </p:sp>
              <p:cxnSp>
                <p:nvCxnSpPr>
                  <p:cNvPr id="35" name="Straight Arrow Connector 34">
                    <a:extLst>
                      <a:ext uri="{FF2B5EF4-FFF2-40B4-BE49-F238E27FC236}">
                        <a16:creationId xmlns:a16="http://schemas.microsoft.com/office/drawing/2014/main" id="{858C7DA6-5FE7-1C48-A3B2-7ACCA0B9487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429251" y="4104205"/>
                    <a:ext cx="265716" cy="279339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Straight Arrow Connector 35">
                    <a:extLst>
                      <a:ext uri="{FF2B5EF4-FFF2-40B4-BE49-F238E27FC236}">
                        <a16:creationId xmlns:a16="http://schemas.microsoft.com/office/drawing/2014/main" id="{6733B360-8C0C-F147-AB44-C2A4F414AC9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009676" y="4775844"/>
                    <a:ext cx="265716" cy="279339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Straight Arrow Connector 36">
                    <a:extLst>
                      <a:ext uri="{FF2B5EF4-FFF2-40B4-BE49-F238E27FC236}">
                        <a16:creationId xmlns:a16="http://schemas.microsoft.com/office/drawing/2014/main" id="{C3607431-67D8-4540-BA04-A2D27BBEF048}"/>
                      </a:ext>
                    </a:extLst>
                  </p:cNvPr>
                  <p:cNvCxnSpPr>
                    <a:cxnSpLocks/>
                    <a:stCxn id="33" idx="2"/>
                  </p:cNvCxnSpPr>
                  <p:nvPr/>
                </p:nvCxnSpPr>
                <p:spPr>
                  <a:xfrm flipH="1">
                    <a:off x="6460459" y="4733362"/>
                    <a:ext cx="265716" cy="312828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57935348-C5B5-C048-8B81-B1DB65791C7B}"/>
                  </a:ext>
                </a:extLst>
              </p:cNvPr>
              <p:cNvGrpSpPr/>
              <p:nvPr/>
            </p:nvGrpSpPr>
            <p:grpSpPr>
              <a:xfrm>
                <a:off x="1394451" y="3141332"/>
                <a:ext cx="1121614" cy="1343189"/>
                <a:chOff x="1394451" y="1815502"/>
                <a:chExt cx="1121614" cy="1343189"/>
              </a:xfrm>
            </p:grpSpPr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D7AFD558-A2BF-8F42-B907-8DB2A95C5982}"/>
                    </a:ext>
                  </a:extLst>
                </p:cNvPr>
                <p:cNvSpPr txBox="1"/>
                <p:nvPr/>
              </p:nvSpPr>
              <p:spPr>
                <a:xfrm>
                  <a:off x="1698240" y="1815502"/>
                  <a:ext cx="462846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23" name="Group 22">
                  <a:extLst>
                    <a:ext uri="{FF2B5EF4-FFF2-40B4-BE49-F238E27FC236}">
                      <a16:creationId xmlns:a16="http://schemas.microsoft.com/office/drawing/2014/main" id="{219AD24B-5897-D74A-B58E-F4EC1549C961}"/>
                    </a:ext>
                  </a:extLst>
                </p:cNvPr>
                <p:cNvGrpSpPr/>
                <p:nvPr/>
              </p:nvGrpSpPr>
              <p:grpSpPr>
                <a:xfrm>
                  <a:off x="1394451" y="2207713"/>
                  <a:ext cx="1121614" cy="950978"/>
                  <a:chOff x="5835984" y="4104205"/>
                  <a:chExt cx="1121614" cy="950978"/>
                </a:xfrm>
              </p:grpSpPr>
              <p:cxnSp>
                <p:nvCxnSpPr>
                  <p:cNvPr id="24" name="Straight Arrow Connector 23">
                    <a:extLst>
                      <a:ext uri="{FF2B5EF4-FFF2-40B4-BE49-F238E27FC236}">
                        <a16:creationId xmlns:a16="http://schemas.microsoft.com/office/drawing/2014/main" id="{54D79292-5203-364D-A2A8-C049A28172C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989852" y="4109814"/>
                    <a:ext cx="265716" cy="279339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DCCC04C6-711E-3142-BC12-3C857AAE0CE2}"/>
                      </a:ext>
                    </a:extLst>
                  </p:cNvPr>
                  <p:cNvSpPr txBox="1"/>
                  <p:nvPr/>
                </p:nvSpPr>
                <p:spPr>
                  <a:xfrm>
                    <a:off x="6494752" y="4364030"/>
                    <a:ext cx="462846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a4</a:t>
                    </a:r>
                  </a:p>
                </p:txBody>
              </p:sp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0ECDA185-BB64-5C4F-9526-70BC6027601E}"/>
                      </a:ext>
                    </a:extLst>
                  </p:cNvPr>
                  <p:cNvSpPr txBox="1"/>
                  <p:nvPr/>
                </p:nvSpPr>
                <p:spPr>
                  <a:xfrm>
                    <a:off x="5835984" y="4389153"/>
                    <a:ext cx="462846" cy="369332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>
                        <a:solidFill>
                          <a:schemeClr val="bg1"/>
                        </a:solidFill>
                      </a:rPr>
                      <a:t>a3</a:t>
                    </a:r>
                  </a:p>
                </p:txBody>
              </p:sp>
              <p:cxnSp>
                <p:nvCxnSpPr>
                  <p:cNvPr id="27" name="Straight Arrow Connector 26">
                    <a:extLst>
                      <a:ext uri="{FF2B5EF4-FFF2-40B4-BE49-F238E27FC236}">
                        <a16:creationId xmlns:a16="http://schemas.microsoft.com/office/drawing/2014/main" id="{13B63CC0-4339-8140-9EE5-0878590366C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429251" y="4104205"/>
                    <a:ext cx="265716" cy="279339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Straight Arrow Connector 27">
                    <a:extLst>
                      <a:ext uri="{FF2B5EF4-FFF2-40B4-BE49-F238E27FC236}">
                        <a16:creationId xmlns:a16="http://schemas.microsoft.com/office/drawing/2014/main" id="{BFFBD091-62B8-AA48-8C42-369DA3E161E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009676" y="4775844"/>
                    <a:ext cx="265716" cy="279339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Straight Arrow Connector 28">
                    <a:extLst>
                      <a:ext uri="{FF2B5EF4-FFF2-40B4-BE49-F238E27FC236}">
                        <a16:creationId xmlns:a16="http://schemas.microsoft.com/office/drawing/2014/main" id="{87BCFE55-CC62-9C48-8CEA-CCD49C747F66}"/>
                      </a:ext>
                    </a:extLst>
                  </p:cNvPr>
                  <p:cNvCxnSpPr>
                    <a:cxnSpLocks/>
                    <a:stCxn id="25" idx="2"/>
                  </p:cNvCxnSpPr>
                  <p:nvPr/>
                </p:nvCxnSpPr>
                <p:spPr>
                  <a:xfrm flipH="1">
                    <a:off x="6460459" y="4733362"/>
                    <a:ext cx="265716" cy="312828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FC283B1F-05E4-2F4C-B8CE-A9CE0416C098}"/>
                  </a:ext>
                </a:extLst>
              </p:cNvPr>
              <p:cNvGrpSpPr/>
              <p:nvPr/>
            </p:nvGrpSpPr>
            <p:grpSpPr>
              <a:xfrm>
                <a:off x="1368856" y="4467162"/>
                <a:ext cx="1121614" cy="1046491"/>
                <a:chOff x="1394451" y="1815502"/>
                <a:chExt cx="1121614" cy="1046491"/>
              </a:xfrm>
            </p:grpSpPr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0252B55B-773C-1248-9C79-C1EAFE1DAC37}"/>
                    </a:ext>
                  </a:extLst>
                </p:cNvPr>
                <p:cNvSpPr txBox="1"/>
                <p:nvPr/>
              </p:nvSpPr>
              <p:spPr>
                <a:xfrm>
                  <a:off x="1698240" y="1815502"/>
                  <a:ext cx="462846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17" name="Group 16">
                  <a:extLst>
                    <a:ext uri="{FF2B5EF4-FFF2-40B4-BE49-F238E27FC236}">
                      <a16:creationId xmlns:a16="http://schemas.microsoft.com/office/drawing/2014/main" id="{7D89675A-5E4C-514A-B241-80C7E59FB753}"/>
                    </a:ext>
                  </a:extLst>
                </p:cNvPr>
                <p:cNvGrpSpPr/>
                <p:nvPr/>
              </p:nvGrpSpPr>
              <p:grpSpPr>
                <a:xfrm>
                  <a:off x="1394451" y="2207713"/>
                  <a:ext cx="1121614" cy="654280"/>
                  <a:chOff x="5835984" y="4104205"/>
                  <a:chExt cx="1121614" cy="654280"/>
                </a:xfrm>
              </p:grpSpPr>
              <p:cxnSp>
                <p:nvCxnSpPr>
                  <p:cNvPr id="18" name="Straight Arrow Connector 17">
                    <a:extLst>
                      <a:ext uri="{FF2B5EF4-FFF2-40B4-BE49-F238E27FC236}">
                        <a16:creationId xmlns:a16="http://schemas.microsoft.com/office/drawing/2014/main" id="{A12DBDB0-8627-9A4B-89F3-DE4CA69BE60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989852" y="4109814"/>
                    <a:ext cx="265716" cy="279339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D0B65E89-1D44-9B41-BD18-513870FEF4B2}"/>
                      </a:ext>
                    </a:extLst>
                  </p:cNvPr>
                  <p:cNvSpPr txBox="1"/>
                  <p:nvPr/>
                </p:nvSpPr>
                <p:spPr>
                  <a:xfrm>
                    <a:off x="6494752" y="4364030"/>
                    <a:ext cx="462846" cy="369332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>
                        <a:solidFill>
                          <a:schemeClr val="bg1"/>
                        </a:solidFill>
                      </a:rPr>
                      <a:t>a6</a:t>
                    </a:r>
                  </a:p>
                </p:txBody>
              </p:sp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1680FED6-9966-404F-9B3B-7A4AC01060F5}"/>
                      </a:ext>
                    </a:extLst>
                  </p:cNvPr>
                  <p:cNvSpPr txBox="1"/>
                  <p:nvPr/>
                </p:nvSpPr>
                <p:spPr>
                  <a:xfrm>
                    <a:off x="5835984" y="4389153"/>
                    <a:ext cx="462846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a5</a:t>
                    </a:r>
                  </a:p>
                </p:txBody>
              </p:sp>
              <p:cxnSp>
                <p:nvCxnSpPr>
                  <p:cNvPr id="21" name="Straight Arrow Connector 20">
                    <a:extLst>
                      <a:ext uri="{FF2B5EF4-FFF2-40B4-BE49-F238E27FC236}">
                        <a16:creationId xmlns:a16="http://schemas.microsoft.com/office/drawing/2014/main" id="{40F04BAF-BF0C-3046-8DC0-142A5A059BB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429251" y="4104205"/>
                    <a:ext cx="265716" cy="279339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107712F-8578-C445-A000-FA51209D4109}"/>
                  </a:ext>
                </a:extLst>
              </p:cNvPr>
              <p:cNvSpPr txBox="1"/>
              <p:nvPr/>
            </p:nvSpPr>
            <p:spPr>
              <a:xfrm>
                <a:off x="1172934" y="4749866"/>
                <a:ext cx="4867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e9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5137342-D33F-4541-BB89-7A6DD0B3C9ED}"/>
                  </a:ext>
                </a:extLst>
              </p:cNvPr>
              <p:cNvSpPr txBox="1"/>
              <p:nvPr/>
            </p:nvSpPr>
            <p:spPr>
              <a:xfrm>
                <a:off x="1292752" y="2085483"/>
                <a:ext cx="4148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e1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F947AE8-40F0-F14B-AA91-FF38452260D3}"/>
                  </a:ext>
                </a:extLst>
              </p:cNvPr>
              <p:cNvSpPr txBox="1"/>
              <p:nvPr/>
            </p:nvSpPr>
            <p:spPr>
              <a:xfrm>
                <a:off x="1230856" y="3404163"/>
                <a:ext cx="4503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e5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B0FC2FB-97B2-5240-B9DA-430C8359778B}"/>
                  </a:ext>
                </a:extLst>
              </p:cNvPr>
              <p:cNvSpPr txBox="1"/>
              <p:nvPr/>
            </p:nvSpPr>
            <p:spPr>
              <a:xfrm>
                <a:off x="2089416" y="2120722"/>
                <a:ext cx="4609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e2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E3D8DC9-42AA-AD47-B243-71BF30615DF6}"/>
                  </a:ext>
                </a:extLst>
              </p:cNvPr>
              <p:cNvSpPr txBox="1"/>
              <p:nvPr/>
            </p:nvSpPr>
            <p:spPr>
              <a:xfrm>
                <a:off x="2086754" y="3445929"/>
                <a:ext cx="4948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e6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56E66A5-3BA3-8846-9D0E-44379723A475}"/>
                  </a:ext>
                </a:extLst>
              </p:cNvPr>
              <p:cNvSpPr txBox="1"/>
              <p:nvPr/>
            </p:nvSpPr>
            <p:spPr>
              <a:xfrm>
                <a:off x="2038700" y="4760028"/>
                <a:ext cx="5428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e10</a:t>
                </a:r>
              </a:p>
            </p:txBody>
          </p:sp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8E1627A-B566-D344-BE4C-1D1714D5577A}"/>
                </a:ext>
              </a:extLst>
            </p:cNvPr>
            <p:cNvSpPr txBox="1"/>
            <p:nvPr/>
          </p:nvSpPr>
          <p:spPr>
            <a:xfrm>
              <a:off x="728036" y="2930345"/>
              <a:ext cx="4609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e3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A74B4FE-4B0D-3D41-8D1F-3B3E63AE6AEB}"/>
                </a:ext>
              </a:extLst>
            </p:cNvPr>
            <p:cNvSpPr txBox="1"/>
            <p:nvPr/>
          </p:nvSpPr>
          <p:spPr>
            <a:xfrm>
              <a:off x="1525664" y="2914712"/>
              <a:ext cx="4609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e4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2AA97C0-03E5-3740-9339-97DCF79D1C34}"/>
                </a:ext>
              </a:extLst>
            </p:cNvPr>
            <p:cNvSpPr txBox="1"/>
            <p:nvPr/>
          </p:nvSpPr>
          <p:spPr>
            <a:xfrm>
              <a:off x="697239" y="4290292"/>
              <a:ext cx="4609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e7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EEC570F-3FED-9C44-9E8D-EC1EDCF58B0D}"/>
                </a:ext>
              </a:extLst>
            </p:cNvPr>
            <p:cNvSpPr txBox="1"/>
            <p:nvPr/>
          </p:nvSpPr>
          <p:spPr>
            <a:xfrm>
              <a:off x="1570441" y="4219495"/>
              <a:ext cx="4609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e8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B4D97348-2282-664C-BA0F-63B43CEA3879}"/>
              </a:ext>
            </a:extLst>
          </p:cNvPr>
          <p:cNvGrpSpPr/>
          <p:nvPr/>
        </p:nvGrpSpPr>
        <p:grpSpPr>
          <a:xfrm>
            <a:off x="2392055" y="2667539"/>
            <a:ext cx="4293810" cy="1046440"/>
            <a:chOff x="2279548" y="3011798"/>
            <a:chExt cx="4293810" cy="1046440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B6B5D8C-7E0B-6E44-904F-3A77DF37ABFB}"/>
                </a:ext>
              </a:extLst>
            </p:cNvPr>
            <p:cNvSpPr txBox="1"/>
            <p:nvPr/>
          </p:nvSpPr>
          <p:spPr>
            <a:xfrm>
              <a:off x="2279548" y="3011798"/>
              <a:ext cx="4293810" cy="1046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Algebraic expression with edges:</a:t>
              </a:r>
            </a:p>
            <a:p>
              <a:endParaRPr lang="en-US" sz="800" dirty="0"/>
            </a:p>
            <a:p>
              <a:r>
                <a:rPr lang="en-US" dirty="0"/>
                <a:t>(e1e3+e2e4)</a:t>
              </a:r>
            </a:p>
            <a:p>
              <a:endParaRPr lang="en-US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61EA8FD2-1869-C447-9E12-2D9862BA08C5}"/>
                </a:ext>
              </a:extLst>
            </p:cNvPr>
            <p:cNvSpPr/>
            <p:nvPr/>
          </p:nvSpPr>
          <p:spPr>
            <a:xfrm>
              <a:off x="3499561" y="3420670"/>
              <a:ext cx="137088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(e5e7+e6e8)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645CA7F4-7B73-5F43-A233-3C8940B4035E}"/>
                </a:ext>
              </a:extLst>
            </p:cNvPr>
            <p:cNvSpPr/>
            <p:nvPr/>
          </p:nvSpPr>
          <p:spPr>
            <a:xfrm>
              <a:off x="4698866" y="3420670"/>
              <a:ext cx="102303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(e9+e10)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3CDD0453-7169-7E47-9BC0-80A109BF2356}"/>
              </a:ext>
            </a:extLst>
          </p:cNvPr>
          <p:cNvSpPr txBox="1"/>
          <p:nvPr/>
        </p:nvSpPr>
        <p:spPr>
          <a:xfrm>
            <a:off x="1117874" y="538256"/>
            <a:ext cx="10838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+mj-lt"/>
              </a:rPr>
              <a:t>Example 1: Algebraic Expression for all paths – with nodes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0B92114-89E0-9C47-AA69-8F02ED5D9425}"/>
              </a:ext>
            </a:extLst>
          </p:cNvPr>
          <p:cNvSpPr txBox="1"/>
          <p:nvPr/>
        </p:nvSpPr>
        <p:spPr>
          <a:xfrm>
            <a:off x="2922714" y="3938185"/>
            <a:ext cx="7010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When multiplied, 8 terms corresponding to 8 execution sequences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275F8D-3DEA-EB46-A9FE-EEA669FC5611}"/>
              </a:ext>
            </a:extLst>
          </p:cNvPr>
          <p:cNvSpPr txBox="1"/>
          <p:nvPr/>
        </p:nvSpPr>
        <p:spPr>
          <a:xfrm>
            <a:off x="1117874" y="1892686"/>
            <a:ext cx="428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912AF34-A291-3B49-A018-DEC9C79B2227}"/>
              </a:ext>
            </a:extLst>
          </p:cNvPr>
          <p:cNvSpPr txBox="1"/>
          <p:nvPr/>
        </p:nvSpPr>
        <p:spPr>
          <a:xfrm>
            <a:off x="1132223" y="3225477"/>
            <a:ext cx="428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52A2F73-5803-F348-AAB9-9EF6CA1C2A24}"/>
              </a:ext>
            </a:extLst>
          </p:cNvPr>
          <p:cNvSpPr txBox="1"/>
          <p:nvPr/>
        </p:nvSpPr>
        <p:spPr>
          <a:xfrm>
            <a:off x="1111854" y="4523786"/>
            <a:ext cx="428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C3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80F63BF-E908-3D44-8AAC-855B74DB2F1E}"/>
              </a:ext>
            </a:extLst>
          </p:cNvPr>
          <p:cNvSpPr txBox="1"/>
          <p:nvPr/>
        </p:nvSpPr>
        <p:spPr>
          <a:xfrm>
            <a:off x="6908072" y="2967612"/>
            <a:ext cx="429381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800" dirty="0"/>
          </a:p>
          <a:p>
            <a:r>
              <a:rPr lang="en-US" dirty="0"/>
              <a:t>(C1a1+C1a2) (C2a3+C2a4) (C3a5+C3a6)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E458124-9909-2644-9AC3-CF7CCDA13EF6}"/>
              </a:ext>
            </a:extLst>
          </p:cNvPr>
          <p:cNvSpPr txBox="1"/>
          <p:nvPr/>
        </p:nvSpPr>
        <p:spPr>
          <a:xfrm>
            <a:off x="3040814" y="4342605"/>
            <a:ext cx="429381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800" dirty="0"/>
          </a:p>
          <a:p>
            <a:r>
              <a:rPr lang="en-US" dirty="0"/>
              <a:t>(C1a1+C1a2) (C2a3+C2a4) (C3a5+C3a6) =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8AD9A76-8CE5-9440-AE81-D0C6A71C9950}"/>
              </a:ext>
            </a:extLst>
          </p:cNvPr>
          <p:cNvSpPr/>
          <p:nvPr/>
        </p:nvSpPr>
        <p:spPr>
          <a:xfrm>
            <a:off x="3434665" y="5021290"/>
            <a:ext cx="33826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C1a1C2a3C3a5 + C1a1C2a3C3a6 +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91B13FF-1205-504E-BCA6-465C8A4A3E3E}"/>
              </a:ext>
            </a:extLst>
          </p:cNvPr>
          <p:cNvSpPr/>
          <p:nvPr/>
        </p:nvSpPr>
        <p:spPr>
          <a:xfrm>
            <a:off x="6685865" y="5021290"/>
            <a:ext cx="33826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C1a1C2a4C3a5 + C1a1C2a4C3a6 +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F61A998-D313-3E49-B81B-9A935C8CE4A2}"/>
              </a:ext>
            </a:extLst>
          </p:cNvPr>
          <p:cNvSpPr/>
          <p:nvPr/>
        </p:nvSpPr>
        <p:spPr>
          <a:xfrm>
            <a:off x="3434665" y="5450516"/>
            <a:ext cx="33826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C1a2C2a3C3a5 + C1a2C2a3C3a6 +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F4D2E11-63AE-DA41-AAAC-752B77A36A69}"/>
              </a:ext>
            </a:extLst>
          </p:cNvPr>
          <p:cNvSpPr/>
          <p:nvPr/>
        </p:nvSpPr>
        <p:spPr>
          <a:xfrm>
            <a:off x="6812662" y="5450516"/>
            <a:ext cx="33826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C1a2C2a4C3a5 + C1a1C2a4C3a6 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D2DCE60-F975-7649-8967-B5A94117CA75}"/>
              </a:ext>
            </a:extLst>
          </p:cNvPr>
          <p:cNvSpPr txBox="1"/>
          <p:nvPr/>
        </p:nvSpPr>
        <p:spPr>
          <a:xfrm>
            <a:off x="2586738" y="1402175"/>
            <a:ext cx="3177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Mapping</a:t>
            </a:r>
            <a:r>
              <a:rPr lang="en-US" dirty="0"/>
              <a:t> edges to nodes: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98B5CA9-CB2C-6940-8C79-DF3C9E65DC94}"/>
              </a:ext>
            </a:extLst>
          </p:cNvPr>
          <p:cNvSpPr txBox="1"/>
          <p:nvPr/>
        </p:nvSpPr>
        <p:spPr>
          <a:xfrm>
            <a:off x="3635083" y="1779579"/>
            <a:ext cx="2857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Map an edge to its </a:t>
            </a:r>
            <a:r>
              <a:rPr lang="en-US" i="1" dirty="0">
                <a:latin typeface="+mj-lt"/>
              </a:rPr>
              <a:t>tail </a:t>
            </a:r>
            <a:r>
              <a:rPr lang="en-US" dirty="0">
                <a:latin typeface="+mj-lt"/>
              </a:rPr>
              <a:t>node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0D82578-C576-AF42-83C6-6643585A973F}"/>
              </a:ext>
            </a:extLst>
          </p:cNvPr>
          <p:cNvSpPr txBox="1"/>
          <p:nvPr/>
        </p:nvSpPr>
        <p:spPr>
          <a:xfrm>
            <a:off x="6427943" y="1771507"/>
            <a:ext cx="3098800" cy="3774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Example: e1 is mapped to C1 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18B8C1B-C6D3-2343-8CB3-F17C49991F2D}"/>
              </a:ext>
            </a:extLst>
          </p:cNvPr>
          <p:cNvSpPr txBox="1"/>
          <p:nvPr/>
        </p:nvSpPr>
        <p:spPr>
          <a:xfrm>
            <a:off x="3614602" y="2163564"/>
            <a:ext cx="4107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Map a last edge to its </a:t>
            </a:r>
            <a:r>
              <a:rPr lang="en-US" i="1" dirty="0">
                <a:latin typeface="+mj-lt"/>
              </a:rPr>
              <a:t>tail and head </a:t>
            </a:r>
            <a:r>
              <a:rPr lang="en-US" dirty="0">
                <a:latin typeface="+mj-lt"/>
              </a:rPr>
              <a:t>nodes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75E2C71-9467-5443-B40B-4DF216D9F6F0}"/>
              </a:ext>
            </a:extLst>
          </p:cNvPr>
          <p:cNvSpPr txBox="1"/>
          <p:nvPr/>
        </p:nvSpPr>
        <p:spPr>
          <a:xfrm>
            <a:off x="7581808" y="2150685"/>
            <a:ext cx="3639897" cy="3774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Example: e9 is mapped to C3 a5 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98A9AD8-698D-CD49-9A28-B9DCFAB99F55}"/>
              </a:ext>
            </a:extLst>
          </p:cNvPr>
          <p:cNvSpPr/>
          <p:nvPr/>
        </p:nvSpPr>
        <p:spPr>
          <a:xfrm>
            <a:off x="6908072" y="2647973"/>
            <a:ext cx="32621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Algebraic expression with nodes:</a:t>
            </a:r>
          </a:p>
        </p:txBody>
      </p:sp>
    </p:spTree>
    <p:extLst>
      <p:ext uri="{BB962C8B-B14F-4D97-AF65-F5344CB8AC3E}">
        <p14:creationId xmlns:p14="http://schemas.microsoft.com/office/powerpoint/2010/main" val="3637194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8" grpId="0"/>
      <p:bldP spid="59" grpId="0"/>
      <p:bldP spid="49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D2816FB-69A8-E542-B212-212D0C771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76890-E15B-F340-9E2B-6ACE47389C81}" type="slidenum">
              <a:rPr lang="en-US" smtClean="0"/>
              <a:t>6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198033-CDDA-3D45-91D5-A6B9CE4200E4}"/>
              </a:ext>
            </a:extLst>
          </p:cNvPr>
          <p:cNvSpPr txBox="1"/>
          <p:nvPr/>
        </p:nvSpPr>
        <p:spPr>
          <a:xfrm>
            <a:off x="1117874" y="538256"/>
            <a:ext cx="10838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+mj-lt"/>
              </a:rPr>
              <a:t>Using the Algebraic Expression to Verify Constraint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B3BB55B-451E-0E40-B8FC-7477A40F07B4}"/>
              </a:ext>
            </a:extLst>
          </p:cNvPr>
          <p:cNvGrpSpPr/>
          <p:nvPr/>
        </p:nvGrpSpPr>
        <p:grpSpPr>
          <a:xfrm>
            <a:off x="594909" y="1864929"/>
            <a:ext cx="1436473" cy="3698151"/>
            <a:chOff x="594909" y="1864929"/>
            <a:chExt cx="1436473" cy="3698151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33022E3-0773-334F-AE46-53AC7B887DD4}"/>
                </a:ext>
              </a:extLst>
            </p:cNvPr>
            <p:cNvGrpSpPr/>
            <p:nvPr/>
          </p:nvGrpSpPr>
          <p:grpSpPr>
            <a:xfrm>
              <a:off x="594909" y="1864929"/>
              <a:ext cx="1408632" cy="3698151"/>
              <a:chOff x="1172934" y="1815502"/>
              <a:chExt cx="1408632" cy="3698151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2BDBF9D1-102A-594C-B482-46C17F7BFAB1}"/>
                  </a:ext>
                </a:extLst>
              </p:cNvPr>
              <p:cNvGrpSpPr/>
              <p:nvPr/>
            </p:nvGrpSpPr>
            <p:grpSpPr>
              <a:xfrm>
                <a:off x="1394451" y="1815502"/>
                <a:ext cx="1121614" cy="1343189"/>
                <a:chOff x="1394451" y="1815502"/>
                <a:chExt cx="1121614" cy="1343189"/>
              </a:xfrm>
            </p:grpSpPr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1C45DF69-CA6F-1C4C-8F2F-A88CF20CC7CD}"/>
                    </a:ext>
                  </a:extLst>
                </p:cNvPr>
                <p:cNvSpPr txBox="1"/>
                <p:nvPr/>
              </p:nvSpPr>
              <p:spPr>
                <a:xfrm>
                  <a:off x="1698240" y="1815502"/>
                  <a:ext cx="462846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34" name="Group 33">
                  <a:extLst>
                    <a:ext uri="{FF2B5EF4-FFF2-40B4-BE49-F238E27FC236}">
                      <a16:creationId xmlns:a16="http://schemas.microsoft.com/office/drawing/2014/main" id="{67F09757-0AFE-4A45-9F13-E73B540D97E6}"/>
                    </a:ext>
                  </a:extLst>
                </p:cNvPr>
                <p:cNvGrpSpPr/>
                <p:nvPr/>
              </p:nvGrpSpPr>
              <p:grpSpPr>
                <a:xfrm>
                  <a:off x="1394451" y="2207713"/>
                  <a:ext cx="1121614" cy="950978"/>
                  <a:chOff x="5835984" y="4104205"/>
                  <a:chExt cx="1121614" cy="950978"/>
                </a:xfrm>
              </p:grpSpPr>
              <p:cxnSp>
                <p:nvCxnSpPr>
                  <p:cNvPr id="35" name="Straight Arrow Connector 34">
                    <a:extLst>
                      <a:ext uri="{FF2B5EF4-FFF2-40B4-BE49-F238E27FC236}">
                        <a16:creationId xmlns:a16="http://schemas.microsoft.com/office/drawing/2014/main" id="{666E85CB-F747-794E-8873-16486174700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989852" y="4109814"/>
                    <a:ext cx="265716" cy="279339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6" name="TextBox 35">
                    <a:extLst>
                      <a:ext uri="{FF2B5EF4-FFF2-40B4-BE49-F238E27FC236}">
                        <a16:creationId xmlns:a16="http://schemas.microsoft.com/office/drawing/2014/main" id="{EFC0DEA0-3056-DD49-B6DE-37B2B7FABABF}"/>
                      </a:ext>
                    </a:extLst>
                  </p:cNvPr>
                  <p:cNvSpPr txBox="1"/>
                  <p:nvPr/>
                </p:nvSpPr>
                <p:spPr>
                  <a:xfrm>
                    <a:off x="6494752" y="4364030"/>
                    <a:ext cx="462846" cy="369332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>
                        <a:solidFill>
                          <a:schemeClr val="bg1"/>
                        </a:solidFill>
                      </a:rPr>
                      <a:t>a2</a:t>
                    </a:r>
                  </a:p>
                </p:txBody>
              </p:sp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9B21CD39-A667-DE47-A4CA-3BE316A9A44C}"/>
                      </a:ext>
                    </a:extLst>
                  </p:cNvPr>
                  <p:cNvSpPr txBox="1"/>
                  <p:nvPr/>
                </p:nvSpPr>
                <p:spPr>
                  <a:xfrm>
                    <a:off x="5835984" y="4389153"/>
                    <a:ext cx="462846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a1</a:t>
                    </a:r>
                  </a:p>
                </p:txBody>
              </p:sp>
              <p:cxnSp>
                <p:nvCxnSpPr>
                  <p:cNvPr id="38" name="Straight Arrow Connector 37">
                    <a:extLst>
                      <a:ext uri="{FF2B5EF4-FFF2-40B4-BE49-F238E27FC236}">
                        <a16:creationId xmlns:a16="http://schemas.microsoft.com/office/drawing/2014/main" id="{D5300BBD-67FD-B742-A908-5E3B0797D25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429251" y="4104205"/>
                    <a:ext cx="265716" cy="279339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Straight Arrow Connector 38">
                    <a:extLst>
                      <a:ext uri="{FF2B5EF4-FFF2-40B4-BE49-F238E27FC236}">
                        <a16:creationId xmlns:a16="http://schemas.microsoft.com/office/drawing/2014/main" id="{521DF30E-1E9B-424D-9572-C9D211451FE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009676" y="4775844"/>
                    <a:ext cx="265716" cy="279339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Straight Arrow Connector 39">
                    <a:extLst>
                      <a:ext uri="{FF2B5EF4-FFF2-40B4-BE49-F238E27FC236}">
                        <a16:creationId xmlns:a16="http://schemas.microsoft.com/office/drawing/2014/main" id="{9202AD84-15C1-E248-8A87-D8EC50BA4C44}"/>
                      </a:ext>
                    </a:extLst>
                  </p:cNvPr>
                  <p:cNvCxnSpPr>
                    <a:cxnSpLocks/>
                    <a:stCxn id="36" idx="2"/>
                  </p:cNvCxnSpPr>
                  <p:nvPr/>
                </p:nvCxnSpPr>
                <p:spPr>
                  <a:xfrm flipH="1">
                    <a:off x="6460459" y="4733362"/>
                    <a:ext cx="265716" cy="312828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EA623231-4FCA-DD41-9A05-6351836FED4C}"/>
                  </a:ext>
                </a:extLst>
              </p:cNvPr>
              <p:cNvGrpSpPr/>
              <p:nvPr/>
            </p:nvGrpSpPr>
            <p:grpSpPr>
              <a:xfrm>
                <a:off x="1394451" y="3141332"/>
                <a:ext cx="1121614" cy="1343189"/>
                <a:chOff x="1394451" y="1815502"/>
                <a:chExt cx="1121614" cy="1343189"/>
              </a:xfrm>
            </p:grpSpPr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C2F72E54-3BE5-CB42-910D-83D84AED2F30}"/>
                    </a:ext>
                  </a:extLst>
                </p:cNvPr>
                <p:cNvSpPr txBox="1"/>
                <p:nvPr/>
              </p:nvSpPr>
              <p:spPr>
                <a:xfrm>
                  <a:off x="1698240" y="1815502"/>
                  <a:ext cx="462846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26" name="Group 25">
                  <a:extLst>
                    <a:ext uri="{FF2B5EF4-FFF2-40B4-BE49-F238E27FC236}">
                      <a16:creationId xmlns:a16="http://schemas.microsoft.com/office/drawing/2014/main" id="{FDAE810A-51BE-7842-8AD2-AE0E05FDC774}"/>
                    </a:ext>
                  </a:extLst>
                </p:cNvPr>
                <p:cNvGrpSpPr/>
                <p:nvPr/>
              </p:nvGrpSpPr>
              <p:grpSpPr>
                <a:xfrm>
                  <a:off x="1394451" y="2207713"/>
                  <a:ext cx="1121614" cy="950978"/>
                  <a:chOff x="5835984" y="4104205"/>
                  <a:chExt cx="1121614" cy="950978"/>
                </a:xfrm>
              </p:grpSpPr>
              <p:cxnSp>
                <p:nvCxnSpPr>
                  <p:cNvPr id="27" name="Straight Arrow Connector 26">
                    <a:extLst>
                      <a:ext uri="{FF2B5EF4-FFF2-40B4-BE49-F238E27FC236}">
                        <a16:creationId xmlns:a16="http://schemas.microsoft.com/office/drawing/2014/main" id="{04077AC8-F9C9-7347-BED7-EA2B8E5D468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989852" y="4109814"/>
                    <a:ext cx="265716" cy="279339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AA372316-7539-AC4E-94D8-DB2CD13BD430}"/>
                      </a:ext>
                    </a:extLst>
                  </p:cNvPr>
                  <p:cNvSpPr txBox="1"/>
                  <p:nvPr/>
                </p:nvSpPr>
                <p:spPr>
                  <a:xfrm>
                    <a:off x="6494752" y="4364030"/>
                    <a:ext cx="462846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a4</a:t>
                    </a:r>
                  </a:p>
                </p:txBody>
              </p:sp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BD713F8C-F3B7-1043-AA2B-057B92FA0CE4}"/>
                      </a:ext>
                    </a:extLst>
                  </p:cNvPr>
                  <p:cNvSpPr txBox="1"/>
                  <p:nvPr/>
                </p:nvSpPr>
                <p:spPr>
                  <a:xfrm>
                    <a:off x="5835984" y="4389153"/>
                    <a:ext cx="462846" cy="369332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>
                        <a:solidFill>
                          <a:schemeClr val="bg1"/>
                        </a:solidFill>
                      </a:rPr>
                      <a:t>a3</a:t>
                    </a:r>
                  </a:p>
                </p:txBody>
              </p:sp>
              <p:cxnSp>
                <p:nvCxnSpPr>
                  <p:cNvPr id="30" name="Straight Arrow Connector 29">
                    <a:extLst>
                      <a:ext uri="{FF2B5EF4-FFF2-40B4-BE49-F238E27FC236}">
                        <a16:creationId xmlns:a16="http://schemas.microsoft.com/office/drawing/2014/main" id="{9DB371B3-9789-4544-9D9F-98E746C6D6E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429251" y="4104205"/>
                    <a:ext cx="265716" cy="279339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Straight Arrow Connector 30">
                    <a:extLst>
                      <a:ext uri="{FF2B5EF4-FFF2-40B4-BE49-F238E27FC236}">
                        <a16:creationId xmlns:a16="http://schemas.microsoft.com/office/drawing/2014/main" id="{C50B3989-1A90-BF49-A369-295EBE28A4D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009676" y="4775844"/>
                    <a:ext cx="265716" cy="279339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Straight Arrow Connector 31">
                    <a:extLst>
                      <a:ext uri="{FF2B5EF4-FFF2-40B4-BE49-F238E27FC236}">
                        <a16:creationId xmlns:a16="http://schemas.microsoft.com/office/drawing/2014/main" id="{48E3425D-A105-6744-9171-9D32B0DE272D}"/>
                      </a:ext>
                    </a:extLst>
                  </p:cNvPr>
                  <p:cNvCxnSpPr>
                    <a:cxnSpLocks/>
                    <a:stCxn id="28" idx="2"/>
                  </p:cNvCxnSpPr>
                  <p:nvPr/>
                </p:nvCxnSpPr>
                <p:spPr>
                  <a:xfrm flipH="1">
                    <a:off x="6460459" y="4733362"/>
                    <a:ext cx="265716" cy="312828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38186001-C67A-E14B-8B96-149F608EC62E}"/>
                  </a:ext>
                </a:extLst>
              </p:cNvPr>
              <p:cNvGrpSpPr/>
              <p:nvPr/>
            </p:nvGrpSpPr>
            <p:grpSpPr>
              <a:xfrm>
                <a:off x="1368856" y="4467162"/>
                <a:ext cx="1121614" cy="1046491"/>
                <a:chOff x="1394451" y="1815502"/>
                <a:chExt cx="1121614" cy="1046491"/>
              </a:xfrm>
            </p:grpSpPr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C8105661-6B1A-5340-B09D-CA0169E8A684}"/>
                    </a:ext>
                  </a:extLst>
                </p:cNvPr>
                <p:cNvSpPr txBox="1"/>
                <p:nvPr/>
              </p:nvSpPr>
              <p:spPr>
                <a:xfrm>
                  <a:off x="1698240" y="1815502"/>
                  <a:ext cx="462846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20" name="Group 19">
                  <a:extLst>
                    <a:ext uri="{FF2B5EF4-FFF2-40B4-BE49-F238E27FC236}">
                      <a16:creationId xmlns:a16="http://schemas.microsoft.com/office/drawing/2014/main" id="{28980364-D5AA-284E-BD68-B5A2F96F7693}"/>
                    </a:ext>
                  </a:extLst>
                </p:cNvPr>
                <p:cNvGrpSpPr/>
                <p:nvPr/>
              </p:nvGrpSpPr>
              <p:grpSpPr>
                <a:xfrm>
                  <a:off x="1394451" y="2207713"/>
                  <a:ext cx="1121614" cy="654280"/>
                  <a:chOff x="5835984" y="4104205"/>
                  <a:chExt cx="1121614" cy="654280"/>
                </a:xfrm>
              </p:grpSpPr>
              <p:cxnSp>
                <p:nvCxnSpPr>
                  <p:cNvPr id="21" name="Straight Arrow Connector 20">
                    <a:extLst>
                      <a:ext uri="{FF2B5EF4-FFF2-40B4-BE49-F238E27FC236}">
                        <a16:creationId xmlns:a16="http://schemas.microsoft.com/office/drawing/2014/main" id="{43F76526-66BF-7B44-B5A9-4154A89EA49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989852" y="4109814"/>
                    <a:ext cx="265716" cy="279339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92A76421-1360-A64C-9481-78CBAA02A699}"/>
                      </a:ext>
                    </a:extLst>
                  </p:cNvPr>
                  <p:cNvSpPr txBox="1"/>
                  <p:nvPr/>
                </p:nvSpPr>
                <p:spPr>
                  <a:xfrm>
                    <a:off x="6494752" y="4364030"/>
                    <a:ext cx="462846" cy="369332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>
                        <a:solidFill>
                          <a:schemeClr val="bg1"/>
                        </a:solidFill>
                      </a:rPr>
                      <a:t>a6</a:t>
                    </a:r>
                  </a:p>
                </p:txBody>
              </p:sp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58174AB4-0BE1-0D49-9BF4-E211C2EE8F26}"/>
                      </a:ext>
                    </a:extLst>
                  </p:cNvPr>
                  <p:cNvSpPr txBox="1"/>
                  <p:nvPr/>
                </p:nvSpPr>
                <p:spPr>
                  <a:xfrm>
                    <a:off x="5835984" y="4389153"/>
                    <a:ext cx="462846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a5</a:t>
                    </a:r>
                  </a:p>
                </p:txBody>
              </p:sp>
              <p:cxnSp>
                <p:nvCxnSpPr>
                  <p:cNvPr id="24" name="Straight Arrow Connector 23">
                    <a:extLst>
                      <a:ext uri="{FF2B5EF4-FFF2-40B4-BE49-F238E27FC236}">
                        <a16:creationId xmlns:a16="http://schemas.microsoft.com/office/drawing/2014/main" id="{012D006D-7464-624D-9A8E-67DB09864E3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429251" y="4104205"/>
                    <a:ext cx="265716" cy="279339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A770045-5FA5-6B4C-852A-F1D6EC7F236D}"/>
                  </a:ext>
                </a:extLst>
              </p:cNvPr>
              <p:cNvSpPr txBox="1"/>
              <p:nvPr/>
            </p:nvSpPr>
            <p:spPr>
              <a:xfrm>
                <a:off x="1172934" y="4749866"/>
                <a:ext cx="4867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e9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0BCFA9A-B4F7-3643-809F-305A127DBFE5}"/>
                  </a:ext>
                </a:extLst>
              </p:cNvPr>
              <p:cNvSpPr txBox="1"/>
              <p:nvPr/>
            </p:nvSpPr>
            <p:spPr>
              <a:xfrm>
                <a:off x="1292752" y="2085483"/>
                <a:ext cx="4148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e1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C460FDA-F9D4-A14B-ACC4-72837772F9BE}"/>
                  </a:ext>
                </a:extLst>
              </p:cNvPr>
              <p:cNvSpPr txBox="1"/>
              <p:nvPr/>
            </p:nvSpPr>
            <p:spPr>
              <a:xfrm>
                <a:off x="1230856" y="3404163"/>
                <a:ext cx="4503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e5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54D65A0-45D5-4741-8622-216D7ECCEB9C}"/>
                  </a:ext>
                </a:extLst>
              </p:cNvPr>
              <p:cNvSpPr txBox="1"/>
              <p:nvPr/>
            </p:nvSpPr>
            <p:spPr>
              <a:xfrm>
                <a:off x="2089416" y="2120722"/>
                <a:ext cx="4609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e2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519B2F1-D7FD-7646-A727-334E7E349136}"/>
                  </a:ext>
                </a:extLst>
              </p:cNvPr>
              <p:cNvSpPr txBox="1"/>
              <p:nvPr/>
            </p:nvSpPr>
            <p:spPr>
              <a:xfrm>
                <a:off x="2086754" y="3445929"/>
                <a:ext cx="4948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e6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5697903-224E-234D-B419-5855625DC062}"/>
                  </a:ext>
                </a:extLst>
              </p:cNvPr>
              <p:cNvSpPr txBox="1"/>
              <p:nvPr/>
            </p:nvSpPr>
            <p:spPr>
              <a:xfrm>
                <a:off x="2038700" y="4760028"/>
                <a:ext cx="5428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e10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AF68190-BD50-8B42-90DB-AA03C38CA67F}"/>
                </a:ext>
              </a:extLst>
            </p:cNvPr>
            <p:cNvSpPr txBox="1"/>
            <p:nvPr/>
          </p:nvSpPr>
          <p:spPr>
            <a:xfrm>
              <a:off x="728036" y="2930345"/>
              <a:ext cx="4609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e3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6160D8E-9BC2-8646-93CC-74697997FC7B}"/>
                </a:ext>
              </a:extLst>
            </p:cNvPr>
            <p:cNvSpPr txBox="1"/>
            <p:nvPr/>
          </p:nvSpPr>
          <p:spPr>
            <a:xfrm>
              <a:off x="1525664" y="2914712"/>
              <a:ext cx="4609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e4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A488099-4E1F-6545-929F-3855D9239C12}"/>
                </a:ext>
              </a:extLst>
            </p:cNvPr>
            <p:cNvSpPr txBox="1"/>
            <p:nvPr/>
          </p:nvSpPr>
          <p:spPr>
            <a:xfrm>
              <a:off x="697239" y="4290292"/>
              <a:ext cx="4609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e7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53718E9-BF75-2C45-AE2A-D7CB628720FC}"/>
                </a:ext>
              </a:extLst>
            </p:cNvPr>
            <p:cNvSpPr txBox="1"/>
            <p:nvPr/>
          </p:nvSpPr>
          <p:spPr>
            <a:xfrm>
              <a:off x="1570441" y="4219495"/>
              <a:ext cx="4609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e8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39D5A43E-7E0C-914A-B9D0-14578BF53540}"/>
              </a:ext>
            </a:extLst>
          </p:cNvPr>
          <p:cNvSpPr txBox="1"/>
          <p:nvPr/>
        </p:nvSpPr>
        <p:spPr>
          <a:xfrm>
            <a:off x="1117874" y="1892686"/>
            <a:ext cx="428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2DC18B6-B309-E44A-AE7B-DB049ACE930D}"/>
              </a:ext>
            </a:extLst>
          </p:cNvPr>
          <p:cNvSpPr txBox="1"/>
          <p:nvPr/>
        </p:nvSpPr>
        <p:spPr>
          <a:xfrm>
            <a:off x="1132223" y="3225477"/>
            <a:ext cx="428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952F8D8-4AB7-E541-8AC8-98769B68EC09}"/>
              </a:ext>
            </a:extLst>
          </p:cNvPr>
          <p:cNvSpPr txBox="1"/>
          <p:nvPr/>
        </p:nvSpPr>
        <p:spPr>
          <a:xfrm>
            <a:off x="1111854" y="4523786"/>
            <a:ext cx="428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22A4902-76D3-F547-8CEE-8F300A67E48C}"/>
              </a:ext>
            </a:extLst>
          </p:cNvPr>
          <p:cNvSpPr txBox="1"/>
          <p:nvPr/>
        </p:nvSpPr>
        <p:spPr>
          <a:xfrm>
            <a:off x="3035300" y="1864929"/>
            <a:ext cx="762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Constraint: A red node is followed by a green node on all paths 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894B864-01E4-5548-BED3-CDF3393C5251}"/>
              </a:ext>
            </a:extLst>
          </p:cNvPr>
          <p:cNvSpPr/>
          <p:nvPr/>
        </p:nvSpPr>
        <p:spPr>
          <a:xfrm>
            <a:off x="3285516" y="2559447"/>
            <a:ext cx="3868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(C1a1+C1</a:t>
            </a:r>
            <a:r>
              <a:rPr lang="en-US" b="1" dirty="0">
                <a:solidFill>
                  <a:srgbClr val="FF0000"/>
                </a:solidFill>
              </a:rPr>
              <a:t>a2</a:t>
            </a:r>
            <a:r>
              <a:rPr lang="en-US" dirty="0"/>
              <a:t>) (C2</a:t>
            </a:r>
            <a:r>
              <a:rPr lang="en-US" b="1" dirty="0">
                <a:solidFill>
                  <a:srgbClr val="00B050"/>
                </a:solidFill>
              </a:rPr>
              <a:t>a3</a:t>
            </a:r>
            <a:r>
              <a:rPr lang="en-US" dirty="0"/>
              <a:t>+C2a4) (C3a5+C3</a:t>
            </a:r>
            <a:r>
              <a:rPr lang="en-US" b="1" dirty="0">
                <a:solidFill>
                  <a:srgbClr val="00B050"/>
                </a:solidFill>
              </a:rPr>
              <a:t>a6</a:t>
            </a:r>
            <a:r>
              <a:rPr lang="en-US" dirty="0"/>
              <a:t>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32764BF-CF52-3544-884D-2971C31F8CF4}"/>
              </a:ext>
            </a:extLst>
          </p:cNvPr>
          <p:cNvSpPr txBox="1"/>
          <p:nvPr/>
        </p:nvSpPr>
        <p:spPr>
          <a:xfrm>
            <a:off x="7848600" y="2516965"/>
            <a:ext cx="381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constraint can be verified by parsing the algebraic expression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E3CEE18-C7C1-C04D-A9ED-D8F0EE3B7ACC}"/>
              </a:ext>
            </a:extLst>
          </p:cNvPr>
          <p:cNvGrpSpPr/>
          <p:nvPr/>
        </p:nvGrpSpPr>
        <p:grpSpPr>
          <a:xfrm>
            <a:off x="5308600" y="2928779"/>
            <a:ext cx="685792" cy="844466"/>
            <a:chOff x="5308600" y="2928779"/>
            <a:chExt cx="685792" cy="844466"/>
          </a:xfrm>
        </p:grpSpPr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A7DE5FD5-15FD-3845-99F0-B2DA6B888974}"/>
                </a:ext>
              </a:extLst>
            </p:cNvPr>
            <p:cNvCxnSpPr/>
            <p:nvPr/>
          </p:nvCxnSpPr>
          <p:spPr>
            <a:xfrm flipV="1">
              <a:off x="5499100" y="2928779"/>
              <a:ext cx="0" cy="50022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5ECDA2ED-E46E-B040-99CA-783DB564B8F9}"/>
                </a:ext>
              </a:extLst>
            </p:cNvPr>
            <p:cNvSpPr txBox="1"/>
            <p:nvPr/>
          </p:nvSpPr>
          <p:spPr>
            <a:xfrm>
              <a:off x="5308600" y="3403913"/>
              <a:ext cx="6857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pick</a:t>
              </a:r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FB9E0084-66B6-5044-B070-5EB13CF21B06}"/>
              </a:ext>
            </a:extLst>
          </p:cNvPr>
          <p:cNvSpPr txBox="1"/>
          <p:nvPr/>
        </p:nvSpPr>
        <p:spPr>
          <a:xfrm>
            <a:off x="7865079" y="3312260"/>
            <a:ext cx="3463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Pick an expression without a green node from each sub-expression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B1397B13-6079-EE4B-BB3A-419A6582B30C}"/>
              </a:ext>
            </a:extLst>
          </p:cNvPr>
          <p:cNvGrpSpPr/>
          <p:nvPr/>
        </p:nvGrpSpPr>
        <p:grpSpPr>
          <a:xfrm>
            <a:off x="5979819" y="2945381"/>
            <a:ext cx="685792" cy="844466"/>
            <a:chOff x="5308600" y="2928779"/>
            <a:chExt cx="685792" cy="844466"/>
          </a:xfrm>
        </p:grpSpPr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39F676FA-1942-F045-8817-3079F884246B}"/>
                </a:ext>
              </a:extLst>
            </p:cNvPr>
            <p:cNvCxnSpPr/>
            <p:nvPr/>
          </p:nvCxnSpPr>
          <p:spPr>
            <a:xfrm flipV="1">
              <a:off x="5499100" y="2928779"/>
              <a:ext cx="0" cy="50022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8820783-0ACA-AF48-B240-18981B655247}"/>
                </a:ext>
              </a:extLst>
            </p:cNvPr>
            <p:cNvSpPr txBox="1"/>
            <p:nvPr/>
          </p:nvSpPr>
          <p:spPr>
            <a:xfrm>
              <a:off x="5308600" y="3403913"/>
              <a:ext cx="6857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pick</a:t>
              </a: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1BC4A938-7342-0A4B-B117-71402598088D}"/>
              </a:ext>
            </a:extLst>
          </p:cNvPr>
          <p:cNvSpPr txBox="1"/>
          <p:nvPr/>
        </p:nvSpPr>
        <p:spPr>
          <a:xfrm>
            <a:off x="7842867" y="4024946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successful, the constraint is violated </a:t>
            </a:r>
          </a:p>
        </p:txBody>
      </p:sp>
      <p:sp>
        <p:nvSpPr>
          <p:cNvPr id="56" name="Down Arrow 55">
            <a:extLst>
              <a:ext uri="{FF2B5EF4-FFF2-40B4-BE49-F238E27FC236}">
                <a16:creationId xmlns:a16="http://schemas.microsoft.com/office/drawing/2014/main" id="{4C5E83A7-FB30-6643-BEEF-10CFCCA168BC}"/>
              </a:ext>
            </a:extLst>
          </p:cNvPr>
          <p:cNvSpPr/>
          <p:nvPr/>
        </p:nvSpPr>
        <p:spPr>
          <a:xfrm>
            <a:off x="9674223" y="4484048"/>
            <a:ext cx="393700" cy="3794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69CBA43-FBA6-374D-BB7D-09A8A509695C}"/>
              </a:ext>
            </a:extLst>
          </p:cNvPr>
          <p:cNvSpPr txBox="1"/>
          <p:nvPr/>
        </p:nvSpPr>
        <p:spPr>
          <a:xfrm>
            <a:off x="9245600" y="4850325"/>
            <a:ext cx="1409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Vulnerable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0D85F40-9424-D74D-B9C6-61E7B165472B}"/>
              </a:ext>
            </a:extLst>
          </p:cNvPr>
          <p:cNvSpPr txBox="1"/>
          <p:nvPr/>
        </p:nvSpPr>
        <p:spPr>
          <a:xfrm>
            <a:off x="3148993" y="4086699"/>
            <a:ext cx="44606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The time complexity of verifying the constraints is no longer exponential because the algebraic expression linearizes the task of verifying all paths</a:t>
            </a:r>
          </a:p>
        </p:txBody>
      </p:sp>
      <p:sp>
        <p:nvSpPr>
          <p:cNvPr id="59" name="Right Arrow 58">
            <a:extLst>
              <a:ext uri="{FF2B5EF4-FFF2-40B4-BE49-F238E27FC236}">
                <a16:creationId xmlns:a16="http://schemas.microsoft.com/office/drawing/2014/main" id="{B0682326-BBA3-2A4B-AE18-1046714EE534}"/>
              </a:ext>
            </a:extLst>
          </p:cNvPr>
          <p:cNvSpPr/>
          <p:nvPr/>
        </p:nvSpPr>
        <p:spPr>
          <a:xfrm>
            <a:off x="2517777" y="4604079"/>
            <a:ext cx="381000" cy="4924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4FAA7E2-78F2-4645-BD78-22B998697A64}"/>
              </a:ext>
            </a:extLst>
          </p:cNvPr>
          <p:cNvSpPr txBox="1"/>
          <p:nvPr/>
        </p:nvSpPr>
        <p:spPr>
          <a:xfrm>
            <a:off x="7842867" y="5236133"/>
            <a:ext cx="3349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execution sequence that violates the constraint: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522A8DC-665C-C84A-AA5A-5C789A043CB3}"/>
              </a:ext>
            </a:extLst>
          </p:cNvPr>
          <p:cNvSpPr txBox="1"/>
          <p:nvPr/>
        </p:nvSpPr>
        <p:spPr>
          <a:xfrm>
            <a:off x="8102600" y="5882464"/>
            <a:ext cx="231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C1</a:t>
            </a:r>
            <a:r>
              <a:rPr lang="en-US" dirty="0">
                <a:solidFill>
                  <a:srgbClr val="FF0000"/>
                </a:solidFill>
              </a:rPr>
              <a:t>a2</a:t>
            </a:r>
            <a:r>
              <a:rPr lang="en-US" dirty="0"/>
              <a:t>C2a4C3a5</a:t>
            </a:r>
          </a:p>
        </p:txBody>
      </p:sp>
    </p:spTree>
    <p:extLst>
      <p:ext uri="{BB962C8B-B14F-4D97-AF65-F5344CB8AC3E}">
        <p14:creationId xmlns:p14="http://schemas.microsoft.com/office/powerpoint/2010/main" val="73082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5" grpId="0"/>
      <p:bldP spid="46" grpId="0"/>
      <p:bldP spid="50" grpId="0"/>
      <p:bldP spid="55" grpId="0"/>
      <p:bldP spid="56" grpId="0" animBg="1"/>
      <p:bldP spid="57" grpId="0"/>
      <p:bldP spid="58" grpId="0"/>
      <p:bldP spid="59" grpId="0" animBg="1"/>
      <p:bldP spid="61" grpId="0"/>
      <p:bldP spid="6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329A777-0F55-A747-A71C-BCB814CD6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76890-E15B-F340-9E2B-6ACE47389C81}" type="slidenum">
              <a:rPr lang="en-US" smtClean="0"/>
              <a:t>7</a:t>
            </a:fld>
            <a:endParaRPr lang="en-US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B4D97348-2282-664C-BA0F-63B43CEA3879}"/>
              </a:ext>
            </a:extLst>
          </p:cNvPr>
          <p:cNvGrpSpPr/>
          <p:nvPr/>
        </p:nvGrpSpPr>
        <p:grpSpPr>
          <a:xfrm>
            <a:off x="3009842" y="2667539"/>
            <a:ext cx="5018490" cy="1046440"/>
            <a:chOff x="2279548" y="3011798"/>
            <a:chExt cx="5018490" cy="1046440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B6B5D8C-7E0B-6E44-904F-3A77DF37ABFB}"/>
                </a:ext>
              </a:extLst>
            </p:cNvPr>
            <p:cNvSpPr txBox="1"/>
            <p:nvPr/>
          </p:nvSpPr>
          <p:spPr>
            <a:xfrm>
              <a:off x="2279548" y="3011798"/>
              <a:ext cx="4293810" cy="1046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Compact algebraic expression for all paths:</a:t>
              </a:r>
            </a:p>
            <a:p>
              <a:endParaRPr lang="en-US" sz="800" dirty="0"/>
            </a:p>
            <a:p>
              <a:r>
                <a:rPr lang="en-US" dirty="0"/>
                <a:t>((e1e3+e2e4e6)</a:t>
              </a:r>
            </a:p>
            <a:p>
              <a:endParaRPr lang="en-US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61EA8FD2-1869-C447-9E12-2D9862BA08C5}"/>
                </a:ext>
              </a:extLst>
            </p:cNvPr>
            <p:cNvSpPr/>
            <p:nvPr/>
          </p:nvSpPr>
          <p:spPr>
            <a:xfrm>
              <a:off x="3816551" y="3418679"/>
              <a:ext cx="255871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(e7e9+e8e10)+e2e5e10)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645CA7F4-7B73-5F43-A233-3C8940B4035E}"/>
                </a:ext>
              </a:extLst>
            </p:cNvPr>
            <p:cNvSpPr/>
            <p:nvPr/>
          </p:nvSpPr>
          <p:spPr>
            <a:xfrm>
              <a:off x="6157982" y="3418679"/>
              <a:ext cx="114005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(e11+e12)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D40B8667-2FB3-504F-B7BE-496D0A938671}"/>
              </a:ext>
            </a:extLst>
          </p:cNvPr>
          <p:cNvGrpSpPr/>
          <p:nvPr/>
        </p:nvGrpSpPr>
        <p:grpSpPr>
          <a:xfrm>
            <a:off x="669131" y="1791818"/>
            <a:ext cx="2043295" cy="4088479"/>
            <a:chOff x="348757" y="1420707"/>
            <a:chExt cx="2043295" cy="408847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107712F-8578-C445-A000-FA51209D4109}"/>
                </a:ext>
              </a:extLst>
            </p:cNvPr>
            <p:cNvSpPr txBox="1"/>
            <p:nvPr/>
          </p:nvSpPr>
          <p:spPr>
            <a:xfrm>
              <a:off x="540665" y="4203883"/>
              <a:ext cx="4867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e9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E3D8DC9-42AA-AD47-B243-71BF30615DF6}"/>
                </a:ext>
              </a:extLst>
            </p:cNvPr>
            <p:cNvSpPr txBox="1"/>
            <p:nvPr/>
          </p:nvSpPr>
          <p:spPr>
            <a:xfrm>
              <a:off x="1466223" y="3099352"/>
              <a:ext cx="4948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e6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56E66A5-3BA3-8846-9D0E-44379723A475}"/>
                </a:ext>
              </a:extLst>
            </p:cNvPr>
            <p:cNvSpPr txBox="1"/>
            <p:nvPr/>
          </p:nvSpPr>
          <p:spPr>
            <a:xfrm>
              <a:off x="1298611" y="4166843"/>
              <a:ext cx="5428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e10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8E1627A-B566-D344-BE4C-1D1714D5577A}"/>
                </a:ext>
              </a:extLst>
            </p:cNvPr>
            <p:cNvSpPr txBox="1"/>
            <p:nvPr/>
          </p:nvSpPr>
          <p:spPr>
            <a:xfrm>
              <a:off x="539795" y="2868092"/>
              <a:ext cx="4609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e3</a:t>
              </a:r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D3356912-C366-B642-A035-8F4B593931E4}"/>
                </a:ext>
              </a:extLst>
            </p:cNvPr>
            <p:cNvGrpSpPr/>
            <p:nvPr/>
          </p:nvGrpSpPr>
          <p:grpSpPr>
            <a:xfrm>
              <a:off x="348757" y="1420707"/>
              <a:ext cx="2043295" cy="4088479"/>
              <a:chOff x="9480434" y="1057864"/>
              <a:chExt cx="2043295" cy="4088479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B85813E7-14A3-D34F-98C2-1753C0EEDEE6}"/>
                  </a:ext>
                </a:extLst>
              </p:cNvPr>
              <p:cNvGrpSpPr/>
              <p:nvPr/>
            </p:nvGrpSpPr>
            <p:grpSpPr>
              <a:xfrm>
                <a:off x="9706600" y="1057864"/>
                <a:ext cx="1733960" cy="4088479"/>
                <a:chOff x="3389707" y="2005642"/>
                <a:chExt cx="1733960" cy="4088479"/>
              </a:xfrm>
            </p:grpSpPr>
            <p:grpSp>
              <p:nvGrpSpPr>
                <p:cNvPr id="60" name="Group 59">
                  <a:extLst>
                    <a:ext uri="{FF2B5EF4-FFF2-40B4-BE49-F238E27FC236}">
                      <a16:creationId xmlns:a16="http://schemas.microsoft.com/office/drawing/2014/main" id="{758FE589-7EFA-BA4F-96DE-E38F8DEC0135}"/>
                    </a:ext>
                  </a:extLst>
                </p:cNvPr>
                <p:cNvGrpSpPr/>
                <p:nvPr/>
              </p:nvGrpSpPr>
              <p:grpSpPr>
                <a:xfrm>
                  <a:off x="3389707" y="2005642"/>
                  <a:ext cx="1733960" cy="3422641"/>
                  <a:chOff x="848980" y="1346024"/>
                  <a:chExt cx="1733960" cy="3422641"/>
                </a:xfrm>
              </p:grpSpPr>
              <p:grpSp>
                <p:nvGrpSpPr>
                  <p:cNvPr id="66" name="Group 65">
                    <a:extLst>
                      <a:ext uri="{FF2B5EF4-FFF2-40B4-BE49-F238E27FC236}">
                        <a16:creationId xmlns:a16="http://schemas.microsoft.com/office/drawing/2014/main" id="{7411AA3B-EA0D-3B4E-A6C9-2A7D50E00019}"/>
                      </a:ext>
                    </a:extLst>
                  </p:cNvPr>
                  <p:cNvGrpSpPr/>
                  <p:nvPr/>
                </p:nvGrpSpPr>
                <p:grpSpPr>
                  <a:xfrm>
                    <a:off x="848980" y="1346024"/>
                    <a:ext cx="1389502" cy="3422641"/>
                    <a:chOff x="3758923" y="1611267"/>
                    <a:chExt cx="1389502" cy="3422641"/>
                  </a:xfrm>
                </p:grpSpPr>
                <p:sp>
                  <p:nvSpPr>
                    <p:cNvPr id="70" name="TextBox 69">
                      <a:extLst>
                        <a:ext uri="{FF2B5EF4-FFF2-40B4-BE49-F238E27FC236}">
                          <a16:creationId xmlns:a16="http://schemas.microsoft.com/office/drawing/2014/main" id="{EC0DAF61-3B4A-8F48-A894-D436F0086BE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051646" y="1611267"/>
                      <a:ext cx="462846" cy="369332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endParaRPr lang="en-US" dirty="0"/>
                    </a:p>
                  </p:txBody>
                </p:sp>
                <p:cxnSp>
                  <p:nvCxnSpPr>
                    <p:cNvPr id="71" name="Straight Arrow Connector 70">
                      <a:extLst>
                        <a:ext uri="{FF2B5EF4-FFF2-40B4-BE49-F238E27FC236}">
                          <a16:creationId xmlns:a16="http://schemas.microsoft.com/office/drawing/2014/main" id="{899144E4-CEFC-9E4F-94CC-2D998096CD6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3935395" y="1975834"/>
                      <a:ext cx="198699" cy="677674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72" name="TextBox 71">
                      <a:extLst>
                        <a:ext uri="{FF2B5EF4-FFF2-40B4-BE49-F238E27FC236}">
                          <a16:creationId xmlns:a16="http://schemas.microsoft.com/office/drawing/2014/main" id="{F233C0C1-17D1-2242-9351-69FF1B52BE0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063730" y="4664576"/>
                      <a:ext cx="554176" cy="369332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73" name="TextBox 72">
                      <a:extLst>
                        <a:ext uri="{FF2B5EF4-FFF2-40B4-BE49-F238E27FC236}">
                          <a16:creationId xmlns:a16="http://schemas.microsoft.com/office/drawing/2014/main" id="{2A586F34-0171-3044-83CE-44F38BC3C4F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685579" y="2243430"/>
                      <a:ext cx="462846" cy="369332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endParaRPr lang="en-US" dirty="0"/>
                    </a:p>
                  </p:txBody>
                </p:sp>
                <p:sp>
                  <p:nvSpPr>
                    <p:cNvPr id="74" name="TextBox 73">
                      <a:extLst>
                        <a:ext uri="{FF2B5EF4-FFF2-40B4-BE49-F238E27FC236}">
                          <a16:creationId xmlns:a16="http://schemas.microsoft.com/office/drawing/2014/main" id="{301C2614-7A06-A847-9B8E-D2C0BAF9852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781526" y="2653508"/>
                      <a:ext cx="462846" cy="369332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a1</a:t>
                      </a:r>
                    </a:p>
                  </p:txBody>
                </p:sp>
                <p:cxnSp>
                  <p:nvCxnSpPr>
                    <p:cNvPr id="75" name="Straight Arrow Connector 74">
                      <a:extLst>
                        <a:ext uri="{FF2B5EF4-FFF2-40B4-BE49-F238E27FC236}">
                          <a16:creationId xmlns:a16="http://schemas.microsoft.com/office/drawing/2014/main" id="{181E87EC-B3D4-9748-8967-6C7DF27EC8B3}"/>
                        </a:ext>
                      </a:extLst>
                    </p:cNvPr>
                    <p:cNvCxnSpPr>
                      <a:cxnSpLocks/>
                      <a:endCxn id="73" idx="0"/>
                    </p:cNvCxnSpPr>
                    <p:nvPr/>
                  </p:nvCxnSpPr>
                  <p:spPr>
                    <a:xfrm>
                      <a:off x="4417691" y="1975834"/>
                      <a:ext cx="499311" cy="267596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76" name="TextBox 75">
                      <a:extLst>
                        <a:ext uri="{FF2B5EF4-FFF2-40B4-BE49-F238E27FC236}">
                          <a16:creationId xmlns:a16="http://schemas.microsoft.com/office/drawing/2014/main" id="{B08E3DA3-5AD1-BB46-A12B-7795F421822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099191" y="3316390"/>
                      <a:ext cx="462846" cy="369332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endParaRPr lang="en-US" dirty="0"/>
                    </a:p>
                  </p:txBody>
                </p:sp>
                <p:cxnSp>
                  <p:nvCxnSpPr>
                    <p:cNvPr id="77" name="Straight Arrow Connector 76">
                      <a:extLst>
                        <a:ext uri="{FF2B5EF4-FFF2-40B4-BE49-F238E27FC236}">
                          <a16:creationId xmlns:a16="http://schemas.microsoft.com/office/drawing/2014/main" id="{2812A09E-1947-7741-A40D-422FA2A3173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55218" y="3040199"/>
                      <a:ext cx="265716" cy="279339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8" name="Straight Arrow Connector 77">
                      <a:extLst>
                        <a:ext uri="{FF2B5EF4-FFF2-40B4-BE49-F238E27FC236}">
                          <a16:creationId xmlns:a16="http://schemas.microsoft.com/office/drawing/2014/main" id="{5FE0BA1F-5986-A04C-A7F8-2DD3F8CC47F8}"/>
                        </a:ext>
                      </a:extLst>
                    </p:cNvPr>
                    <p:cNvCxnSpPr>
                      <a:cxnSpLocks/>
                      <a:stCxn id="73" idx="2"/>
                      <a:endCxn id="61" idx="0"/>
                    </p:cNvCxnSpPr>
                    <p:nvPr/>
                  </p:nvCxnSpPr>
                  <p:spPr>
                    <a:xfrm>
                      <a:off x="4917002" y="2612762"/>
                      <a:ext cx="33164" cy="329588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79" name="Group 78">
                      <a:extLst>
                        <a:ext uri="{FF2B5EF4-FFF2-40B4-BE49-F238E27FC236}">
                          <a16:creationId xmlns:a16="http://schemas.microsoft.com/office/drawing/2014/main" id="{B40C5D1B-9803-904D-B829-2476CAD1BA0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758923" y="3711033"/>
                      <a:ext cx="1121614" cy="950978"/>
                      <a:chOff x="5835984" y="4104205"/>
                      <a:chExt cx="1121614" cy="950978"/>
                    </a:xfrm>
                  </p:grpSpPr>
                  <p:cxnSp>
                    <p:nvCxnSpPr>
                      <p:cNvPr id="80" name="Straight Arrow Connector 79">
                        <a:extLst>
                          <a:ext uri="{FF2B5EF4-FFF2-40B4-BE49-F238E27FC236}">
                            <a16:creationId xmlns:a16="http://schemas.microsoft.com/office/drawing/2014/main" id="{294AAA3A-7A0F-7E46-82B8-8536C0A21105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5989852" y="4109814"/>
                        <a:ext cx="265716" cy="279339"/>
                      </a:xfrm>
                      <a:prstGeom prst="straightConnector1">
                        <a:avLst/>
                      </a:prstGeom>
                      <a:ln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81" name="TextBox 80">
                        <a:extLst>
                          <a:ext uri="{FF2B5EF4-FFF2-40B4-BE49-F238E27FC236}">
                            <a16:creationId xmlns:a16="http://schemas.microsoft.com/office/drawing/2014/main" id="{A1214F9E-E402-C242-9C3B-6136FB50305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494752" y="4364030"/>
                        <a:ext cx="462846" cy="369332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dirty="0"/>
                          <a:t>a4</a:t>
                        </a:r>
                      </a:p>
                    </p:txBody>
                  </p:sp>
                  <p:sp>
                    <p:nvSpPr>
                      <p:cNvPr id="82" name="TextBox 81">
                        <a:extLst>
                          <a:ext uri="{FF2B5EF4-FFF2-40B4-BE49-F238E27FC236}">
                            <a16:creationId xmlns:a16="http://schemas.microsoft.com/office/drawing/2014/main" id="{9AA5D877-3C10-A64A-829F-ED4C447A6D4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835984" y="4389153"/>
                        <a:ext cx="462846" cy="369332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dirty="0"/>
                          <a:t>a3</a:t>
                        </a:r>
                      </a:p>
                    </p:txBody>
                  </p:sp>
                  <p:cxnSp>
                    <p:nvCxnSpPr>
                      <p:cNvPr id="83" name="Straight Arrow Connector 82">
                        <a:extLst>
                          <a:ext uri="{FF2B5EF4-FFF2-40B4-BE49-F238E27FC236}">
                            <a16:creationId xmlns:a16="http://schemas.microsoft.com/office/drawing/2014/main" id="{EDFD89A3-975B-1D43-AD3B-881C8F3659A2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6429251" y="4104205"/>
                        <a:ext cx="265716" cy="279339"/>
                      </a:xfrm>
                      <a:prstGeom prst="straightConnector1">
                        <a:avLst/>
                      </a:prstGeom>
                      <a:ln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4" name="Straight Arrow Connector 83">
                        <a:extLst>
                          <a:ext uri="{FF2B5EF4-FFF2-40B4-BE49-F238E27FC236}">
                            <a16:creationId xmlns:a16="http://schemas.microsoft.com/office/drawing/2014/main" id="{2CDA03B9-D75B-EB43-A7E2-CAC3C98EC6A1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6009676" y="4775844"/>
                        <a:ext cx="265716" cy="279339"/>
                      </a:xfrm>
                      <a:prstGeom prst="straightConnector1">
                        <a:avLst/>
                      </a:prstGeom>
                      <a:ln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5" name="Straight Arrow Connector 84">
                        <a:extLst>
                          <a:ext uri="{FF2B5EF4-FFF2-40B4-BE49-F238E27FC236}">
                            <a16:creationId xmlns:a16="http://schemas.microsoft.com/office/drawing/2014/main" id="{BE252EE3-78B2-8D45-8E4D-ADF6E959E2D5}"/>
                          </a:ext>
                        </a:extLst>
                      </p:cNvPr>
                      <p:cNvCxnSpPr>
                        <a:cxnSpLocks/>
                        <a:stCxn id="81" idx="2"/>
                      </p:cNvCxnSpPr>
                      <p:nvPr/>
                    </p:nvCxnSpPr>
                    <p:spPr>
                      <a:xfrm flipH="1">
                        <a:off x="6460459" y="4733362"/>
                        <a:ext cx="265716" cy="312828"/>
                      </a:xfrm>
                      <a:prstGeom prst="straightConnector1">
                        <a:avLst/>
                      </a:prstGeom>
                      <a:ln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67" name="Straight Arrow Connector 66">
                    <a:extLst>
                      <a:ext uri="{FF2B5EF4-FFF2-40B4-BE49-F238E27FC236}">
                        <a16:creationId xmlns:a16="http://schemas.microsoft.com/office/drawing/2014/main" id="{3BFA94A8-2898-D04C-B6F9-301CD5DB115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5772" y="2347519"/>
                    <a:ext cx="377166" cy="1164599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Straight Arrow Connector 67">
                    <a:extLst>
                      <a:ext uri="{FF2B5EF4-FFF2-40B4-BE49-F238E27FC236}">
                        <a16:creationId xmlns:a16="http://schemas.microsoft.com/office/drawing/2014/main" id="{29726F2E-764E-D04B-BE0D-86B6B09583C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679541" y="3057943"/>
                    <a:ext cx="196226" cy="258131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Straight Arrow Connector 68">
                    <a:extLst>
                      <a:ext uri="{FF2B5EF4-FFF2-40B4-BE49-F238E27FC236}">
                        <a16:creationId xmlns:a16="http://schemas.microsoft.com/office/drawing/2014/main" id="{EE6FCA30-4E61-3241-A824-7520B58DEBA0}"/>
                      </a:ext>
                    </a:extLst>
                  </p:cNvPr>
                  <p:cNvCxnSpPr>
                    <a:cxnSpLocks/>
                    <a:endCxn id="81" idx="3"/>
                  </p:cNvCxnSpPr>
                  <p:nvPr/>
                </p:nvCxnSpPr>
                <p:spPr>
                  <a:xfrm flipH="1">
                    <a:off x="1970594" y="3512118"/>
                    <a:ext cx="612346" cy="378163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A258F2D5-6D5F-7042-8E30-CCB0B3A3A4C5}"/>
                    </a:ext>
                  </a:extLst>
                </p:cNvPr>
                <p:cNvSpPr txBox="1"/>
                <p:nvPr/>
              </p:nvSpPr>
              <p:spPr>
                <a:xfrm>
                  <a:off x="4349527" y="3336725"/>
                  <a:ext cx="462846" cy="36933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bg1"/>
                      </a:solidFill>
                    </a:rPr>
                    <a:t>a2</a:t>
                  </a:r>
                </a:p>
              </p:txBody>
            </p:sp>
            <p:cxnSp>
              <p:nvCxnSpPr>
                <p:cNvPr id="62" name="Straight Arrow Connector 61">
                  <a:extLst>
                    <a:ext uri="{FF2B5EF4-FFF2-40B4-BE49-F238E27FC236}">
                      <a16:creationId xmlns:a16="http://schemas.microsoft.com/office/drawing/2014/main" id="{DA79A895-3AB2-2749-926F-C379DBB3D7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580040" y="5445450"/>
                  <a:ext cx="265716" cy="27933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4DC29B51-2B48-A64D-8962-258F3A1ECCD0}"/>
                    </a:ext>
                  </a:extLst>
                </p:cNvPr>
                <p:cNvSpPr txBox="1"/>
                <p:nvPr/>
              </p:nvSpPr>
              <p:spPr>
                <a:xfrm>
                  <a:off x="4084940" y="5699666"/>
                  <a:ext cx="462846" cy="369332"/>
                </a:xfrm>
                <a:prstGeom prst="rect">
                  <a:avLst/>
                </a:prstGeom>
                <a:solidFill>
                  <a:srgbClr val="00B050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bg1"/>
                      </a:solidFill>
                    </a:rPr>
                    <a:t>a6</a:t>
                  </a:r>
                </a:p>
              </p:txBody>
            </p:sp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76F792D9-CB61-054D-A9D7-AF8355F0D244}"/>
                    </a:ext>
                  </a:extLst>
                </p:cNvPr>
                <p:cNvSpPr txBox="1"/>
                <p:nvPr/>
              </p:nvSpPr>
              <p:spPr>
                <a:xfrm>
                  <a:off x="3426172" y="5724789"/>
                  <a:ext cx="462846" cy="369332"/>
                </a:xfrm>
                <a:prstGeom prst="rect">
                  <a:avLst/>
                </a:prstGeom>
                <a:solidFill>
                  <a:srgbClr val="00B050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bg1"/>
                      </a:solidFill>
                    </a:rPr>
                    <a:t>a5</a:t>
                  </a:r>
                </a:p>
              </p:txBody>
            </p:sp>
            <p:cxnSp>
              <p:nvCxnSpPr>
                <p:cNvPr id="65" name="Straight Arrow Connector 64">
                  <a:extLst>
                    <a:ext uri="{FF2B5EF4-FFF2-40B4-BE49-F238E27FC236}">
                      <a16:creationId xmlns:a16="http://schemas.microsoft.com/office/drawing/2014/main" id="{20C910F0-8551-044E-8C27-F05601F3524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19439" y="5439841"/>
                  <a:ext cx="265716" cy="27933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E7D35523-34CD-4745-A36E-79B67E9CCED3}"/>
                  </a:ext>
                </a:extLst>
              </p:cNvPr>
              <p:cNvSpPr txBox="1"/>
              <p:nvPr/>
            </p:nvSpPr>
            <p:spPr>
              <a:xfrm>
                <a:off x="9586149" y="1536241"/>
                <a:ext cx="4226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e1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0686CCB-1922-B442-87CD-093972AEB22C}"/>
                  </a:ext>
                </a:extLst>
              </p:cNvPr>
              <p:cNvSpPr txBox="1"/>
              <p:nvPr/>
            </p:nvSpPr>
            <p:spPr>
              <a:xfrm>
                <a:off x="9573742" y="3045474"/>
                <a:ext cx="4394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e7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7440D047-D0D1-D744-A9CB-ED5CA58E00EE}"/>
                  </a:ext>
                </a:extLst>
              </p:cNvPr>
              <p:cNvSpPr txBox="1"/>
              <p:nvPr/>
            </p:nvSpPr>
            <p:spPr>
              <a:xfrm>
                <a:off x="9480434" y="4379907"/>
                <a:ext cx="5294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e11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DDF9BEE6-510E-0D4E-8E10-7BD629BCA21E}"/>
                  </a:ext>
                </a:extLst>
              </p:cNvPr>
              <p:cNvSpPr txBox="1"/>
              <p:nvPr/>
            </p:nvSpPr>
            <p:spPr>
              <a:xfrm>
                <a:off x="10411776" y="2061658"/>
                <a:ext cx="4646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e4</a:t>
                </a: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0C2164C3-3447-CD46-9FB5-0899EFCF2D60}"/>
                  </a:ext>
                </a:extLst>
              </p:cNvPr>
              <p:cNvSpPr txBox="1"/>
              <p:nvPr/>
            </p:nvSpPr>
            <p:spPr>
              <a:xfrm>
                <a:off x="10430287" y="4402070"/>
                <a:ext cx="5388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e12</a:t>
                </a: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0E7F7393-FAC3-8F46-988C-FC272337F8BA}"/>
                  </a:ext>
                </a:extLst>
              </p:cNvPr>
              <p:cNvSpPr txBox="1"/>
              <p:nvPr/>
            </p:nvSpPr>
            <p:spPr>
              <a:xfrm>
                <a:off x="10388814" y="3073246"/>
                <a:ext cx="5275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e8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89962DF-5400-4348-B193-00B42979D5C5}"/>
                  </a:ext>
                </a:extLst>
              </p:cNvPr>
              <p:cNvSpPr txBox="1"/>
              <p:nvPr/>
            </p:nvSpPr>
            <p:spPr>
              <a:xfrm>
                <a:off x="11073538" y="2065147"/>
                <a:ext cx="4501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e5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2CF97C0-E6E5-254E-BA80-16AE0FD05312}"/>
                  </a:ext>
                </a:extLst>
              </p:cNvPr>
              <p:cNvSpPr txBox="1"/>
              <p:nvPr/>
            </p:nvSpPr>
            <p:spPr>
              <a:xfrm>
                <a:off x="10530566" y="1255837"/>
                <a:ext cx="5077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e2</a:t>
                </a:r>
              </a:p>
            </p:txBody>
          </p:sp>
        </p:grpSp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C5C5C53B-418F-134E-A8EB-D677A0569242}"/>
              </a:ext>
            </a:extLst>
          </p:cNvPr>
          <p:cNvSpPr txBox="1"/>
          <p:nvPr/>
        </p:nvSpPr>
        <p:spPr>
          <a:xfrm>
            <a:off x="3009842" y="4497194"/>
            <a:ext cx="7010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When multiplied, 10 terms corresponding to 10 execution sequences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3FBF17B-DF9C-314D-B740-9D3AF65C394C}"/>
              </a:ext>
            </a:extLst>
          </p:cNvPr>
          <p:cNvSpPr txBox="1"/>
          <p:nvPr/>
        </p:nvSpPr>
        <p:spPr>
          <a:xfrm>
            <a:off x="1380746" y="433435"/>
            <a:ext cx="2014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+mj-lt"/>
              </a:rPr>
              <a:t>Example 2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4291BFB-F1BF-8244-80A7-5E5461CDF306}"/>
              </a:ext>
            </a:extLst>
          </p:cNvPr>
          <p:cNvGrpSpPr/>
          <p:nvPr/>
        </p:nvGrpSpPr>
        <p:grpSpPr>
          <a:xfrm>
            <a:off x="3034952" y="4877792"/>
            <a:ext cx="7566518" cy="1248908"/>
            <a:chOff x="3034952" y="4877792"/>
            <a:chExt cx="7566518" cy="1248908"/>
          </a:xfrm>
        </p:grpSpPr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0E42AE8A-FAB4-DF4C-8601-8D38C004E891}"/>
                </a:ext>
              </a:extLst>
            </p:cNvPr>
            <p:cNvSpPr txBox="1"/>
            <p:nvPr/>
          </p:nvSpPr>
          <p:spPr>
            <a:xfrm>
              <a:off x="3485285" y="5203370"/>
              <a:ext cx="711618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e1e3e7e9e11 + e1e3e8e10e11 + e2e4e6e7e9e11 + e2e4e6e8e10e11 +</a:t>
              </a:r>
            </a:p>
            <a:p>
              <a:r>
                <a:rPr lang="en-US" dirty="0"/>
                <a:t>   e1e3e7e9e12 + e1e3e8e10e12 + e2e4e6e7e9e12 + e2e4e6e8e10e12 +</a:t>
              </a:r>
            </a:p>
            <a:p>
              <a:r>
                <a:rPr lang="en-US" dirty="0"/>
                <a:t>  e2e5e10e11 + e2e5e10e12 </a:t>
              </a: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287B401-2D93-0148-B219-E20D8F314A9E}"/>
                </a:ext>
              </a:extLst>
            </p:cNvPr>
            <p:cNvGrpSpPr/>
            <p:nvPr/>
          </p:nvGrpSpPr>
          <p:grpSpPr>
            <a:xfrm>
              <a:off x="3034952" y="4877792"/>
              <a:ext cx="5409519" cy="369332"/>
              <a:chOff x="3009841" y="4657896"/>
              <a:chExt cx="5409519" cy="369332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5701144-3CA8-F04A-8674-3D27310BBEB5}"/>
                  </a:ext>
                </a:extLst>
              </p:cNvPr>
              <p:cNvSpPr/>
              <p:nvPr/>
            </p:nvSpPr>
            <p:spPr>
              <a:xfrm>
                <a:off x="3009841" y="4657896"/>
                <a:ext cx="167385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((e1e3+e2e4e6)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34C9D9F-3E73-5747-87C3-CE6DDD953740}"/>
                  </a:ext>
                </a:extLst>
              </p:cNvPr>
              <p:cNvSpPr/>
              <p:nvPr/>
            </p:nvSpPr>
            <p:spPr>
              <a:xfrm>
                <a:off x="4471022" y="4657896"/>
                <a:ext cx="24881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(e7e9+e8e10)+e2e5e10)</a:t>
                </a:r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72CC6FDA-FFE5-B04A-A3FC-0FE200D04941}"/>
                  </a:ext>
                </a:extLst>
              </p:cNvPr>
              <p:cNvSpPr/>
              <p:nvPr/>
            </p:nvSpPr>
            <p:spPr>
              <a:xfrm>
                <a:off x="6745504" y="4657896"/>
                <a:ext cx="167385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(e11+e12) =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29237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46BA621-DC03-5046-9A71-241E77850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76890-E15B-F340-9E2B-6ACE47389C81}" type="slidenum">
              <a:rPr lang="en-US" smtClean="0"/>
              <a:t>8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8AFB8B-4EB5-0942-AAC0-05C5E09C3298}"/>
              </a:ext>
            </a:extLst>
          </p:cNvPr>
          <p:cNvSpPr txBox="1"/>
          <p:nvPr/>
        </p:nvSpPr>
        <p:spPr>
          <a:xfrm>
            <a:off x="1380746" y="433435"/>
            <a:ext cx="88427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+mj-lt"/>
              </a:rPr>
              <a:t>Questions about algebraic expressions for software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98DD4F-96FE-A04D-A99E-D63AA5714FAB}"/>
              </a:ext>
            </a:extLst>
          </p:cNvPr>
          <p:cNvSpPr txBox="1"/>
          <p:nvPr/>
        </p:nvSpPr>
        <p:spPr>
          <a:xfrm>
            <a:off x="1130300" y="1435100"/>
            <a:ext cx="795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Will the algebraic expressions have repetitions of edges?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475234-C224-D04E-BC22-F869491FEAD5}"/>
              </a:ext>
            </a:extLst>
          </p:cNvPr>
          <p:cNvSpPr txBox="1"/>
          <p:nvPr/>
        </p:nvSpPr>
        <p:spPr>
          <a:xfrm>
            <a:off x="2049273" y="2128989"/>
            <a:ext cx="7505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Concern: </a:t>
            </a:r>
            <a:r>
              <a:rPr lang="en-US" dirty="0">
                <a:latin typeface="+mj-lt"/>
              </a:rPr>
              <a:t>The algebraic expression has exponentially many repetitions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CD1F17-EF5C-7F43-818F-26E5109F7082}"/>
              </a:ext>
            </a:extLst>
          </p:cNvPr>
          <p:cNvSpPr txBox="1"/>
          <p:nvPr/>
        </p:nvSpPr>
        <p:spPr>
          <a:xfrm>
            <a:off x="2049272" y="2615245"/>
            <a:ext cx="9456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Concern: </a:t>
            </a:r>
            <a:r>
              <a:rPr lang="en-US" dirty="0">
                <a:latin typeface="+mj-lt"/>
              </a:rPr>
              <a:t>There is  a minimal algebraic an expression without repetitions but the time complexity to find the minimal expression is exponential 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9965B5-7400-9E48-9720-8DAD3F536773}"/>
              </a:ext>
            </a:extLst>
          </p:cNvPr>
          <p:cNvSpPr txBox="1"/>
          <p:nvPr/>
        </p:nvSpPr>
        <p:spPr>
          <a:xfrm>
            <a:off x="1130300" y="3596425"/>
            <a:ext cx="1008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Can we invent an efficient algorithm to find the minimal algebraic expression?  </a:t>
            </a:r>
          </a:p>
        </p:txBody>
      </p:sp>
    </p:spTree>
    <p:extLst>
      <p:ext uri="{BB962C8B-B14F-4D97-AF65-F5344CB8AC3E}">
        <p14:creationId xmlns:p14="http://schemas.microsoft.com/office/powerpoint/2010/main" val="625056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C19A1C2-1770-E640-BF91-2FCA18CEB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76890-E15B-F340-9E2B-6ACE47389C81}" type="slidenum">
              <a:rPr lang="en-US" smtClean="0"/>
              <a:t>9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EEC8047-10F7-194B-9E2D-A835FF475613}"/>
              </a:ext>
            </a:extLst>
          </p:cNvPr>
          <p:cNvGrpSpPr/>
          <p:nvPr/>
        </p:nvGrpSpPr>
        <p:grpSpPr>
          <a:xfrm>
            <a:off x="685746" y="1494502"/>
            <a:ext cx="1436473" cy="3698151"/>
            <a:chOff x="594909" y="1864929"/>
            <a:chExt cx="1436473" cy="3698151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52E7760B-BA66-5F48-8E8F-31686D9187F7}"/>
                </a:ext>
              </a:extLst>
            </p:cNvPr>
            <p:cNvGrpSpPr/>
            <p:nvPr/>
          </p:nvGrpSpPr>
          <p:grpSpPr>
            <a:xfrm>
              <a:off x="594909" y="1864929"/>
              <a:ext cx="1408632" cy="3698151"/>
              <a:chOff x="1172934" y="1815502"/>
              <a:chExt cx="1408632" cy="3698151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7A7FC082-3881-A842-A7AD-49EBB5CDAFC7}"/>
                  </a:ext>
                </a:extLst>
              </p:cNvPr>
              <p:cNvGrpSpPr/>
              <p:nvPr/>
            </p:nvGrpSpPr>
            <p:grpSpPr>
              <a:xfrm>
                <a:off x="1394451" y="1815502"/>
                <a:ext cx="1121614" cy="1343189"/>
                <a:chOff x="1394451" y="1815502"/>
                <a:chExt cx="1121614" cy="1343189"/>
              </a:xfrm>
            </p:grpSpPr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F9E6D797-9385-1641-8748-9D931F54AD94}"/>
                    </a:ext>
                  </a:extLst>
                </p:cNvPr>
                <p:cNvSpPr txBox="1"/>
                <p:nvPr/>
              </p:nvSpPr>
              <p:spPr>
                <a:xfrm>
                  <a:off x="1698240" y="1815502"/>
                  <a:ext cx="462846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34" name="Group 33">
                  <a:extLst>
                    <a:ext uri="{FF2B5EF4-FFF2-40B4-BE49-F238E27FC236}">
                      <a16:creationId xmlns:a16="http://schemas.microsoft.com/office/drawing/2014/main" id="{E027F615-B8D0-E24A-AAF7-75A86CCF1DF0}"/>
                    </a:ext>
                  </a:extLst>
                </p:cNvPr>
                <p:cNvGrpSpPr/>
                <p:nvPr/>
              </p:nvGrpSpPr>
              <p:grpSpPr>
                <a:xfrm>
                  <a:off x="1394451" y="2207713"/>
                  <a:ext cx="1121614" cy="950978"/>
                  <a:chOff x="5835984" y="4104205"/>
                  <a:chExt cx="1121614" cy="950978"/>
                </a:xfrm>
              </p:grpSpPr>
              <p:cxnSp>
                <p:nvCxnSpPr>
                  <p:cNvPr id="35" name="Straight Arrow Connector 34">
                    <a:extLst>
                      <a:ext uri="{FF2B5EF4-FFF2-40B4-BE49-F238E27FC236}">
                        <a16:creationId xmlns:a16="http://schemas.microsoft.com/office/drawing/2014/main" id="{F18BAA59-41FE-7646-8D77-1C217B5963A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989852" y="4109814"/>
                    <a:ext cx="265716" cy="279339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6" name="TextBox 35">
                    <a:extLst>
                      <a:ext uri="{FF2B5EF4-FFF2-40B4-BE49-F238E27FC236}">
                        <a16:creationId xmlns:a16="http://schemas.microsoft.com/office/drawing/2014/main" id="{367612A3-E66C-B943-ADB6-E630E8F7D55B}"/>
                      </a:ext>
                    </a:extLst>
                  </p:cNvPr>
                  <p:cNvSpPr txBox="1"/>
                  <p:nvPr/>
                </p:nvSpPr>
                <p:spPr>
                  <a:xfrm>
                    <a:off x="6494752" y="4364030"/>
                    <a:ext cx="462846" cy="369332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>
                        <a:solidFill>
                          <a:schemeClr val="bg1"/>
                        </a:solidFill>
                      </a:rPr>
                      <a:t>a2</a:t>
                    </a:r>
                  </a:p>
                </p:txBody>
              </p:sp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587F9317-F500-6B4F-B3B2-8B3FC7BF5E1D}"/>
                      </a:ext>
                    </a:extLst>
                  </p:cNvPr>
                  <p:cNvSpPr txBox="1"/>
                  <p:nvPr/>
                </p:nvSpPr>
                <p:spPr>
                  <a:xfrm>
                    <a:off x="5835984" y="4389153"/>
                    <a:ext cx="462846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a1</a:t>
                    </a:r>
                  </a:p>
                </p:txBody>
              </p:sp>
              <p:cxnSp>
                <p:nvCxnSpPr>
                  <p:cNvPr id="38" name="Straight Arrow Connector 37">
                    <a:extLst>
                      <a:ext uri="{FF2B5EF4-FFF2-40B4-BE49-F238E27FC236}">
                        <a16:creationId xmlns:a16="http://schemas.microsoft.com/office/drawing/2014/main" id="{0189C32C-464D-2E4F-B536-08EAADCA524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429251" y="4104205"/>
                    <a:ext cx="265716" cy="279339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Straight Arrow Connector 38">
                    <a:extLst>
                      <a:ext uri="{FF2B5EF4-FFF2-40B4-BE49-F238E27FC236}">
                        <a16:creationId xmlns:a16="http://schemas.microsoft.com/office/drawing/2014/main" id="{064AAFB1-10D2-3843-B8BB-30FFBD04CE5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009676" y="4775844"/>
                    <a:ext cx="265716" cy="279339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Straight Arrow Connector 39">
                    <a:extLst>
                      <a:ext uri="{FF2B5EF4-FFF2-40B4-BE49-F238E27FC236}">
                        <a16:creationId xmlns:a16="http://schemas.microsoft.com/office/drawing/2014/main" id="{62AF1E98-F341-CD4F-AEE6-4CB636635BCD}"/>
                      </a:ext>
                    </a:extLst>
                  </p:cNvPr>
                  <p:cNvCxnSpPr>
                    <a:cxnSpLocks/>
                    <a:stCxn id="36" idx="2"/>
                  </p:cNvCxnSpPr>
                  <p:nvPr/>
                </p:nvCxnSpPr>
                <p:spPr>
                  <a:xfrm flipH="1">
                    <a:off x="6460459" y="4733362"/>
                    <a:ext cx="265716" cy="312828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6B224285-59A7-0341-9A4A-5AD1A2406DC7}"/>
                  </a:ext>
                </a:extLst>
              </p:cNvPr>
              <p:cNvGrpSpPr/>
              <p:nvPr/>
            </p:nvGrpSpPr>
            <p:grpSpPr>
              <a:xfrm>
                <a:off x="1394451" y="3141332"/>
                <a:ext cx="1121614" cy="1343189"/>
                <a:chOff x="1394451" y="1815502"/>
                <a:chExt cx="1121614" cy="1343189"/>
              </a:xfrm>
            </p:grpSpPr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98D03D94-ADDD-8841-B329-F6418AA6964F}"/>
                    </a:ext>
                  </a:extLst>
                </p:cNvPr>
                <p:cNvSpPr txBox="1"/>
                <p:nvPr/>
              </p:nvSpPr>
              <p:spPr>
                <a:xfrm>
                  <a:off x="1698240" y="1815502"/>
                  <a:ext cx="462846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26" name="Group 25">
                  <a:extLst>
                    <a:ext uri="{FF2B5EF4-FFF2-40B4-BE49-F238E27FC236}">
                      <a16:creationId xmlns:a16="http://schemas.microsoft.com/office/drawing/2014/main" id="{5E9A75E3-86EC-6542-960F-5E26A7F77A31}"/>
                    </a:ext>
                  </a:extLst>
                </p:cNvPr>
                <p:cNvGrpSpPr/>
                <p:nvPr/>
              </p:nvGrpSpPr>
              <p:grpSpPr>
                <a:xfrm>
                  <a:off x="1394451" y="2207713"/>
                  <a:ext cx="1121614" cy="950978"/>
                  <a:chOff x="5835984" y="4104205"/>
                  <a:chExt cx="1121614" cy="950978"/>
                </a:xfrm>
              </p:grpSpPr>
              <p:cxnSp>
                <p:nvCxnSpPr>
                  <p:cNvPr id="27" name="Straight Arrow Connector 26">
                    <a:extLst>
                      <a:ext uri="{FF2B5EF4-FFF2-40B4-BE49-F238E27FC236}">
                        <a16:creationId xmlns:a16="http://schemas.microsoft.com/office/drawing/2014/main" id="{7BE87EAE-74D8-2747-8BA0-CD57CBE9B6B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989852" y="4109814"/>
                    <a:ext cx="265716" cy="279339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047DCDFD-743C-614C-AD49-AA35B476E679}"/>
                      </a:ext>
                    </a:extLst>
                  </p:cNvPr>
                  <p:cNvSpPr txBox="1"/>
                  <p:nvPr/>
                </p:nvSpPr>
                <p:spPr>
                  <a:xfrm>
                    <a:off x="6494752" y="4364030"/>
                    <a:ext cx="462846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a4</a:t>
                    </a:r>
                  </a:p>
                </p:txBody>
              </p:sp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F34E9AFF-9CD0-9441-837B-41090BE0DA06}"/>
                      </a:ext>
                    </a:extLst>
                  </p:cNvPr>
                  <p:cNvSpPr txBox="1"/>
                  <p:nvPr/>
                </p:nvSpPr>
                <p:spPr>
                  <a:xfrm>
                    <a:off x="5835984" y="4389153"/>
                    <a:ext cx="462846" cy="369332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>
                        <a:solidFill>
                          <a:schemeClr val="bg1"/>
                        </a:solidFill>
                      </a:rPr>
                      <a:t>a3</a:t>
                    </a:r>
                  </a:p>
                </p:txBody>
              </p:sp>
              <p:cxnSp>
                <p:nvCxnSpPr>
                  <p:cNvPr id="30" name="Straight Arrow Connector 29">
                    <a:extLst>
                      <a:ext uri="{FF2B5EF4-FFF2-40B4-BE49-F238E27FC236}">
                        <a16:creationId xmlns:a16="http://schemas.microsoft.com/office/drawing/2014/main" id="{1106F377-BECC-7248-986C-5BDFC98846F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429251" y="4104205"/>
                    <a:ext cx="265716" cy="279339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Straight Arrow Connector 30">
                    <a:extLst>
                      <a:ext uri="{FF2B5EF4-FFF2-40B4-BE49-F238E27FC236}">
                        <a16:creationId xmlns:a16="http://schemas.microsoft.com/office/drawing/2014/main" id="{1E68DC94-08AD-804B-93B0-45AD49A95CE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009676" y="4775844"/>
                    <a:ext cx="265716" cy="279339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Straight Arrow Connector 31">
                    <a:extLst>
                      <a:ext uri="{FF2B5EF4-FFF2-40B4-BE49-F238E27FC236}">
                        <a16:creationId xmlns:a16="http://schemas.microsoft.com/office/drawing/2014/main" id="{25BBBA37-E8EE-BC42-BB7F-425C8610813A}"/>
                      </a:ext>
                    </a:extLst>
                  </p:cNvPr>
                  <p:cNvCxnSpPr>
                    <a:cxnSpLocks/>
                    <a:stCxn id="28" idx="2"/>
                  </p:cNvCxnSpPr>
                  <p:nvPr/>
                </p:nvCxnSpPr>
                <p:spPr>
                  <a:xfrm flipH="1">
                    <a:off x="6460459" y="4733362"/>
                    <a:ext cx="265716" cy="312828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C07DDE16-2D5A-6248-9598-F5BA77746C19}"/>
                  </a:ext>
                </a:extLst>
              </p:cNvPr>
              <p:cNvGrpSpPr/>
              <p:nvPr/>
            </p:nvGrpSpPr>
            <p:grpSpPr>
              <a:xfrm>
                <a:off x="1368856" y="4467162"/>
                <a:ext cx="1121614" cy="1046491"/>
                <a:chOff x="1394451" y="1815502"/>
                <a:chExt cx="1121614" cy="1046491"/>
              </a:xfrm>
            </p:grpSpPr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A8DDF327-2947-8049-A4B1-C1E3721F85B1}"/>
                    </a:ext>
                  </a:extLst>
                </p:cNvPr>
                <p:cNvSpPr txBox="1"/>
                <p:nvPr/>
              </p:nvSpPr>
              <p:spPr>
                <a:xfrm>
                  <a:off x="1698240" y="1815502"/>
                  <a:ext cx="462846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20" name="Group 19">
                  <a:extLst>
                    <a:ext uri="{FF2B5EF4-FFF2-40B4-BE49-F238E27FC236}">
                      <a16:creationId xmlns:a16="http://schemas.microsoft.com/office/drawing/2014/main" id="{6961256D-5122-0740-9523-1A1629490287}"/>
                    </a:ext>
                  </a:extLst>
                </p:cNvPr>
                <p:cNvGrpSpPr/>
                <p:nvPr/>
              </p:nvGrpSpPr>
              <p:grpSpPr>
                <a:xfrm>
                  <a:off x="1394451" y="2207713"/>
                  <a:ext cx="1121614" cy="654280"/>
                  <a:chOff x="5835984" y="4104205"/>
                  <a:chExt cx="1121614" cy="654280"/>
                </a:xfrm>
              </p:grpSpPr>
              <p:cxnSp>
                <p:nvCxnSpPr>
                  <p:cNvPr id="21" name="Straight Arrow Connector 20">
                    <a:extLst>
                      <a:ext uri="{FF2B5EF4-FFF2-40B4-BE49-F238E27FC236}">
                        <a16:creationId xmlns:a16="http://schemas.microsoft.com/office/drawing/2014/main" id="{2D85CD38-B5B6-A843-B79F-5349F6ACB2E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989852" y="4109814"/>
                    <a:ext cx="265716" cy="279339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CAB05CFD-12D4-D044-AF79-DE37294EEB74}"/>
                      </a:ext>
                    </a:extLst>
                  </p:cNvPr>
                  <p:cNvSpPr txBox="1"/>
                  <p:nvPr/>
                </p:nvSpPr>
                <p:spPr>
                  <a:xfrm>
                    <a:off x="6494752" y="4364030"/>
                    <a:ext cx="462846" cy="369332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>
                        <a:solidFill>
                          <a:schemeClr val="bg1"/>
                        </a:solidFill>
                      </a:rPr>
                      <a:t>a6</a:t>
                    </a:r>
                  </a:p>
                </p:txBody>
              </p:sp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B4F9E050-AC8B-E944-B76B-C08760798BBB}"/>
                      </a:ext>
                    </a:extLst>
                  </p:cNvPr>
                  <p:cNvSpPr txBox="1"/>
                  <p:nvPr/>
                </p:nvSpPr>
                <p:spPr>
                  <a:xfrm>
                    <a:off x="5835984" y="4389153"/>
                    <a:ext cx="462846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a5</a:t>
                    </a:r>
                  </a:p>
                </p:txBody>
              </p:sp>
              <p:cxnSp>
                <p:nvCxnSpPr>
                  <p:cNvPr id="24" name="Straight Arrow Connector 23">
                    <a:extLst>
                      <a:ext uri="{FF2B5EF4-FFF2-40B4-BE49-F238E27FC236}">
                        <a16:creationId xmlns:a16="http://schemas.microsoft.com/office/drawing/2014/main" id="{54044421-51EC-A848-A670-D9189E0243C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429251" y="4104205"/>
                    <a:ext cx="265716" cy="279339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17ACEB6-C258-6F4C-82C8-1159B36AA0B5}"/>
                  </a:ext>
                </a:extLst>
              </p:cNvPr>
              <p:cNvSpPr txBox="1"/>
              <p:nvPr/>
            </p:nvSpPr>
            <p:spPr>
              <a:xfrm>
                <a:off x="1172934" y="4749866"/>
                <a:ext cx="4867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e9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F352DD5-879E-414A-BAE4-E50F5863DEF9}"/>
                  </a:ext>
                </a:extLst>
              </p:cNvPr>
              <p:cNvSpPr txBox="1"/>
              <p:nvPr/>
            </p:nvSpPr>
            <p:spPr>
              <a:xfrm>
                <a:off x="1292752" y="2085483"/>
                <a:ext cx="4148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e1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BB8885B-8ACB-5744-91F9-77E992A0EF18}"/>
                  </a:ext>
                </a:extLst>
              </p:cNvPr>
              <p:cNvSpPr txBox="1"/>
              <p:nvPr/>
            </p:nvSpPr>
            <p:spPr>
              <a:xfrm>
                <a:off x="1230856" y="3404163"/>
                <a:ext cx="4503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e5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4B18AA2-16B1-634B-B33D-A9EAFC63678E}"/>
                  </a:ext>
                </a:extLst>
              </p:cNvPr>
              <p:cNvSpPr txBox="1"/>
              <p:nvPr/>
            </p:nvSpPr>
            <p:spPr>
              <a:xfrm>
                <a:off x="2089416" y="2120722"/>
                <a:ext cx="4609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e2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CA4441B-6C0C-B74F-B0BC-862B143D19B1}"/>
                  </a:ext>
                </a:extLst>
              </p:cNvPr>
              <p:cNvSpPr txBox="1"/>
              <p:nvPr/>
            </p:nvSpPr>
            <p:spPr>
              <a:xfrm>
                <a:off x="2086754" y="3445929"/>
                <a:ext cx="4948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e6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D6A18E8-6A74-CD44-BAC5-F9DBD8DDEEAD}"/>
                  </a:ext>
                </a:extLst>
              </p:cNvPr>
              <p:cNvSpPr txBox="1"/>
              <p:nvPr/>
            </p:nvSpPr>
            <p:spPr>
              <a:xfrm>
                <a:off x="2038700" y="4760028"/>
                <a:ext cx="5428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e10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2081AF4-F810-514D-83D9-934FB0ADB277}"/>
                </a:ext>
              </a:extLst>
            </p:cNvPr>
            <p:cNvSpPr txBox="1"/>
            <p:nvPr/>
          </p:nvSpPr>
          <p:spPr>
            <a:xfrm>
              <a:off x="728036" y="2930345"/>
              <a:ext cx="4609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e3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D3BBC8B-6D50-CD46-85AA-24285C54A35D}"/>
                </a:ext>
              </a:extLst>
            </p:cNvPr>
            <p:cNvSpPr txBox="1"/>
            <p:nvPr/>
          </p:nvSpPr>
          <p:spPr>
            <a:xfrm>
              <a:off x="1525664" y="2914712"/>
              <a:ext cx="4609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e4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154089C-C9E6-F24F-8897-EEC4E7CBC5B7}"/>
                </a:ext>
              </a:extLst>
            </p:cNvPr>
            <p:cNvSpPr txBox="1"/>
            <p:nvPr/>
          </p:nvSpPr>
          <p:spPr>
            <a:xfrm>
              <a:off x="697239" y="4290292"/>
              <a:ext cx="4609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e7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92F9826-3EC1-9F4E-BDE9-2FC80315E441}"/>
                </a:ext>
              </a:extLst>
            </p:cNvPr>
            <p:cNvSpPr txBox="1"/>
            <p:nvPr/>
          </p:nvSpPr>
          <p:spPr>
            <a:xfrm>
              <a:off x="1570441" y="4219495"/>
              <a:ext cx="4609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e8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B4C6897-56B7-C14D-83DE-316C7395F065}"/>
              </a:ext>
            </a:extLst>
          </p:cNvPr>
          <p:cNvGrpSpPr/>
          <p:nvPr/>
        </p:nvGrpSpPr>
        <p:grpSpPr>
          <a:xfrm>
            <a:off x="685746" y="5307334"/>
            <a:ext cx="4293810" cy="1046440"/>
            <a:chOff x="2279548" y="3011798"/>
            <a:chExt cx="4293810" cy="1046440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EDADCCE-EDBB-7340-8C58-E96407A8A48C}"/>
                </a:ext>
              </a:extLst>
            </p:cNvPr>
            <p:cNvSpPr txBox="1"/>
            <p:nvPr/>
          </p:nvSpPr>
          <p:spPr>
            <a:xfrm>
              <a:off x="2279548" y="3011798"/>
              <a:ext cx="4293810" cy="1046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Compact algebraic expression for all paths:</a:t>
              </a:r>
            </a:p>
            <a:p>
              <a:endParaRPr lang="en-US" sz="800" dirty="0"/>
            </a:p>
            <a:p>
              <a:r>
                <a:rPr lang="en-US" dirty="0"/>
                <a:t>(e1e3+e2e4)</a:t>
              </a:r>
            </a:p>
            <a:p>
              <a:endParaRPr lang="en-US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D799BD58-5433-8A43-86CB-FFC3DFDF50F9}"/>
                </a:ext>
              </a:extLst>
            </p:cNvPr>
            <p:cNvSpPr/>
            <p:nvPr/>
          </p:nvSpPr>
          <p:spPr>
            <a:xfrm>
              <a:off x="3499561" y="3420670"/>
              <a:ext cx="137088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(e5e7+e6e8)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6D28E2F8-0652-8841-8846-33E582B0492A}"/>
                </a:ext>
              </a:extLst>
            </p:cNvPr>
            <p:cNvSpPr/>
            <p:nvPr/>
          </p:nvSpPr>
          <p:spPr>
            <a:xfrm>
              <a:off x="4698866" y="3420670"/>
              <a:ext cx="102303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(e9+e10)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B4540D9-79C6-4F41-A9C3-A56C08387274}"/>
              </a:ext>
            </a:extLst>
          </p:cNvPr>
          <p:cNvGrpSpPr/>
          <p:nvPr/>
        </p:nvGrpSpPr>
        <p:grpSpPr>
          <a:xfrm>
            <a:off x="7157701" y="5405993"/>
            <a:ext cx="5018490" cy="1046440"/>
            <a:chOff x="2279548" y="3011798"/>
            <a:chExt cx="5018490" cy="1046440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27A3026-3C3A-DF4E-8526-83A012919FAB}"/>
                </a:ext>
              </a:extLst>
            </p:cNvPr>
            <p:cNvSpPr txBox="1"/>
            <p:nvPr/>
          </p:nvSpPr>
          <p:spPr>
            <a:xfrm>
              <a:off x="2279548" y="3011798"/>
              <a:ext cx="4293810" cy="1046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Compact algebraic expression for all paths:</a:t>
              </a:r>
            </a:p>
            <a:p>
              <a:endParaRPr lang="en-US" sz="800" dirty="0"/>
            </a:p>
            <a:p>
              <a:r>
                <a:rPr lang="en-US" dirty="0"/>
                <a:t>((e1e3+</a:t>
              </a:r>
              <a:r>
                <a:rPr lang="en-US" dirty="0">
                  <a:solidFill>
                    <a:srgbClr val="0070C0"/>
                  </a:solidFill>
                </a:rPr>
                <a:t>e2</a:t>
              </a:r>
              <a:r>
                <a:rPr lang="en-US" dirty="0"/>
                <a:t>e4e6)</a:t>
              </a:r>
            </a:p>
            <a:p>
              <a:endParaRPr lang="en-US" dirty="0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B3D96FF3-B379-4C45-9DCE-0D5CE619EE49}"/>
                </a:ext>
              </a:extLst>
            </p:cNvPr>
            <p:cNvSpPr/>
            <p:nvPr/>
          </p:nvSpPr>
          <p:spPr>
            <a:xfrm>
              <a:off x="3816551" y="3418679"/>
              <a:ext cx="255871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(e7e9+e8</a:t>
              </a:r>
              <a:r>
                <a:rPr lang="en-US" dirty="0">
                  <a:solidFill>
                    <a:srgbClr val="0070C0"/>
                  </a:solidFill>
                </a:rPr>
                <a:t>e10</a:t>
              </a:r>
              <a:r>
                <a:rPr lang="en-US" dirty="0"/>
                <a:t>)+</a:t>
              </a:r>
              <a:r>
                <a:rPr lang="en-US" dirty="0">
                  <a:solidFill>
                    <a:srgbClr val="0070C0"/>
                  </a:solidFill>
                </a:rPr>
                <a:t>e2</a:t>
              </a:r>
              <a:r>
                <a:rPr lang="en-US" dirty="0"/>
                <a:t>e5</a:t>
              </a:r>
              <a:r>
                <a:rPr lang="en-US" dirty="0">
                  <a:solidFill>
                    <a:srgbClr val="0070C0"/>
                  </a:solidFill>
                </a:rPr>
                <a:t>e10</a:t>
              </a:r>
              <a:r>
                <a:rPr lang="en-US" dirty="0"/>
                <a:t>)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D3DC5F4F-90EF-374D-8F93-861C4769B51C}"/>
                </a:ext>
              </a:extLst>
            </p:cNvPr>
            <p:cNvSpPr/>
            <p:nvPr/>
          </p:nvSpPr>
          <p:spPr>
            <a:xfrm>
              <a:off x="6157982" y="3418679"/>
              <a:ext cx="114005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(e11+e12)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D6BC9045-1E4E-AA40-8912-2390FB346AF6}"/>
              </a:ext>
            </a:extLst>
          </p:cNvPr>
          <p:cNvGrpSpPr/>
          <p:nvPr/>
        </p:nvGrpSpPr>
        <p:grpSpPr>
          <a:xfrm>
            <a:off x="9666946" y="1265355"/>
            <a:ext cx="2043295" cy="4088479"/>
            <a:chOff x="348757" y="1420707"/>
            <a:chExt cx="2043295" cy="4088479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10398ED-529E-A24B-8177-958713A31149}"/>
                </a:ext>
              </a:extLst>
            </p:cNvPr>
            <p:cNvSpPr txBox="1"/>
            <p:nvPr/>
          </p:nvSpPr>
          <p:spPr>
            <a:xfrm>
              <a:off x="540665" y="4203883"/>
              <a:ext cx="4867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e9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1F6C7ED-31CD-2A46-BDF9-8E3440C051A0}"/>
                </a:ext>
              </a:extLst>
            </p:cNvPr>
            <p:cNvSpPr txBox="1"/>
            <p:nvPr/>
          </p:nvSpPr>
          <p:spPr>
            <a:xfrm>
              <a:off x="1466223" y="3099352"/>
              <a:ext cx="4948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e6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7801C6A-51E9-E34A-9C9B-0A492E45E9ED}"/>
                </a:ext>
              </a:extLst>
            </p:cNvPr>
            <p:cNvSpPr txBox="1"/>
            <p:nvPr/>
          </p:nvSpPr>
          <p:spPr>
            <a:xfrm>
              <a:off x="1298611" y="4166843"/>
              <a:ext cx="5428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e10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87B380E-6035-F34C-A308-711136C16CB6}"/>
                </a:ext>
              </a:extLst>
            </p:cNvPr>
            <p:cNvSpPr txBox="1"/>
            <p:nvPr/>
          </p:nvSpPr>
          <p:spPr>
            <a:xfrm>
              <a:off x="539795" y="2868092"/>
              <a:ext cx="4609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e3</a:t>
              </a:r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7CD9E460-8163-3946-808D-34EC29AB9209}"/>
                </a:ext>
              </a:extLst>
            </p:cNvPr>
            <p:cNvGrpSpPr/>
            <p:nvPr/>
          </p:nvGrpSpPr>
          <p:grpSpPr>
            <a:xfrm>
              <a:off x="348757" y="1420707"/>
              <a:ext cx="2043295" cy="4088479"/>
              <a:chOff x="9480434" y="1057864"/>
              <a:chExt cx="2043295" cy="4088479"/>
            </a:xfrm>
          </p:grpSpPr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BE99A657-07B2-9248-9FB5-0CD8EFE05DF6}"/>
                  </a:ext>
                </a:extLst>
              </p:cNvPr>
              <p:cNvGrpSpPr/>
              <p:nvPr/>
            </p:nvGrpSpPr>
            <p:grpSpPr>
              <a:xfrm>
                <a:off x="9706600" y="1057864"/>
                <a:ext cx="1733960" cy="4088479"/>
                <a:chOff x="3389707" y="2005642"/>
                <a:chExt cx="1733960" cy="4088479"/>
              </a:xfrm>
            </p:grpSpPr>
            <p:grpSp>
              <p:nvGrpSpPr>
                <p:cNvPr id="64" name="Group 63">
                  <a:extLst>
                    <a:ext uri="{FF2B5EF4-FFF2-40B4-BE49-F238E27FC236}">
                      <a16:creationId xmlns:a16="http://schemas.microsoft.com/office/drawing/2014/main" id="{F7C55D64-CCD8-9A43-BC1C-90431D15E92A}"/>
                    </a:ext>
                  </a:extLst>
                </p:cNvPr>
                <p:cNvGrpSpPr/>
                <p:nvPr/>
              </p:nvGrpSpPr>
              <p:grpSpPr>
                <a:xfrm>
                  <a:off x="3389707" y="2005642"/>
                  <a:ext cx="1733960" cy="3422641"/>
                  <a:chOff x="848980" y="1346024"/>
                  <a:chExt cx="1733960" cy="3422641"/>
                </a:xfrm>
              </p:grpSpPr>
              <p:grpSp>
                <p:nvGrpSpPr>
                  <p:cNvPr id="70" name="Group 69">
                    <a:extLst>
                      <a:ext uri="{FF2B5EF4-FFF2-40B4-BE49-F238E27FC236}">
                        <a16:creationId xmlns:a16="http://schemas.microsoft.com/office/drawing/2014/main" id="{52266D00-9648-1A40-B45A-92244FBEBFEC}"/>
                      </a:ext>
                    </a:extLst>
                  </p:cNvPr>
                  <p:cNvGrpSpPr/>
                  <p:nvPr/>
                </p:nvGrpSpPr>
                <p:grpSpPr>
                  <a:xfrm>
                    <a:off x="848980" y="1346024"/>
                    <a:ext cx="1389502" cy="3422641"/>
                    <a:chOff x="3758923" y="1611267"/>
                    <a:chExt cx="1389502" cy="3422641"/>
                  </a:xfrm>
                </p:grpSpPr>
                <p:sp>
                  <p:nvSpPr>
                    <p:cNvPr id="74" name="TextBox 73">
                      <a:extLst>
                        <a:ext uri="{FF2B5EF4-FFF2-40B4-BE49-F238E27FC236}">
                          <a16:creationId xmlns:a16="http://schemas.microsoft.com/office/drawing/2014/main" id="{2F2B2C05-D92A-8743-BA5C-2964AA357B6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051646" y="1611267"/>
                      <a:ext cx="462846" cy="369332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endParaRPr lang="en-US" dirty="0"/>
                    </a:p>
                  </p:txBody>
                </p:sp>
                <p:cxnSp>
                  <p:nvCxnSpPr>
                    <p:cNvPr id="75" name="Straight Arrow Connector 74">
                      <a:extLst>
                        <a:ext uri="{FF2B5EF4-FFF2-40B4-BE49-F238E27FC236}">
                          <a16:creationId xmlns:a16="http://schemas.microsoft.com/office/drawing/2014/main" id="{8E350F97-BD42-A641-9323-BCB862D6A28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3935395" y="1975834"/>
                      <a:ext cx="198699" cy="677674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76" name="TextBox 75">
                      <a:extLst>
                        <a:ext uri="{FF2B5EF4-FFF2-40B4-BE49-F238E27FC236}">
                          <a16:creationId xmlns:a16="http://schemas.microsoft.com/office/drawing/2014/main" id="{1FF92EB1-C7C7-DC42-920E-EAACD7F15B3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063730" y="4664576"/>
                      <a:ext cx="554176" cy="369332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77" name="TextBox 76">
                      <a:extLst>
                        <a:ext uri="{FF2B5EF4-FFF2-40B4-BE49-F238E27FC236}">
                          <a16:creationId xmlns:a16="http://schemas.microsoft.com/office/drawing/2014/main" id="{4F9B75F6-98FD-B340-9633-A11FAECB3E5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685579" y="2243430"/>
                      <a:ext cx="462846" cy="369332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endParaRPr lang="en-US" dirty="0"/>
                    </a:p>
                  </p:txBody>
                </p:sp>
                <p:sp>
                  <p:nvSpPr>
                    <p:cNvPr id="78" name="TextBox 77">
                      <a:extLst>
                        <a:ext uri="{FF2B5EF4-FFF2-40B4-BE49-F238E27FC236}">
                          <a16:creationId xmlns:a16="http://schemas.microsoft.com/office/drawing/2014/main" id="{E3B7C6BE-6544-D840-9453-C8F0CE71F8E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781526" y="2653508"/>
                      <a:ext cx="462846" cy="369332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a1</a:t>
                      </a:r>
                    </a:p>
                  </p:txBody>
                </p:sp>
                <p:cxnSp>
                  <p:nvCxnSpPr>
                    <p:cNvPr id="79" name="Straight Arrow Connector 78">
                      <a:extLst>
                        <a:ext uri="{FF2B5EF4-FFF2-40B4-BE49-F238E27FC236}">
                          <a16:creationId xmlns:a16="http://schemas.microsoft.com/office/drawing/2014/main" id="{3D7CDD91-1399-7841-B824-BD91D451F9A0}"/>
                        </a:ext>
                      </a:extLst>
                    </p:cNvPr>
                    <p:cNvCxnSpPr>
                      <a:cxnSpLocks/>
                      <a:endCxn id="77" idx="0"/>
                    </p:cNvCxnSpPr>
                    <p:nvPr/>
                  </p:nvCxnSpPr>
                  <p:spPr>
                    <a:xfrm>
                      <a:off x="4417691" y="1975834"/>
                      <a:ext cx="499311" cy="267596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80" name="TextBox 79">
                      <a:extLst>
                        <a:ext uri="{FF2B5EF4-FFF2-40B4-BE49-F238E27FC236}">
                          <a16:creationId xmlns:a16="http://schemas.microsoft.com/office/drawing/2014/main" id="{977862E9-9EB2-0445-A4A4-4A44ECB12C6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099191" y="3316390"/>
                      <a:ext cx="462846" cy="369332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endParaRPr lang="en-US" dirty="0"/>
                    </a:p>
                  </p:txBody>
                </p:sp>
                <p:cxnSp>
                  <p:nvCxnSpPr>
                    <p:cNvPr id="81" name="Straight Arrow Connector 80">
                      <a:extLst>
                        <a:ext uri="{FF2B5EF4-FFF2-40B4-BE49-F238E27FC236}">
                          <a16:creationId xmlns:a16="http://schemas.microsoft.com/office/drawing/2014/main" id="{F510D89B-84CE-564F-BA41-2A3FF0F7E1C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55218" y="3040199"/>
                      <a:ext cx="265716" cy="279339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2" name="Straight Arrow Connector 81">
                      <a:extLst>
                        <a:ext uri="{FF2B5EF4-FFF2-40B4-BE49-F238E27FC236}">
                          <a16:creationId xmlns:a16="http://schemas.microsoft.com/office/drawing/2014/main" id="{E643335C-DE0D-1B4E-9DC5-D7395EF16E8A}"/>
                        </a:ext>
                      </a:extLst>
                    </p:cNvPr>
                    <p:cNvCxnSpPr>
                      <a:cxnSpLocks/>
                      <a:stCxn id="77" idx="2"/>
                      <a:endCxn id="65" idx="0"/>
                    </p:cNvCxnSpPr>
                    <p:nvPr/>
                  </p:nvCxnSpPr>
                  <p:spPr>
                    <a:xfrm>
                      <a:off x="4917002" y="2612762"/>
                      <a:ext cx="33164" cy="329588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83" name="Group 82">
                      <a:extLst>
                        <a:ext uri="{FF2B5EF4-FFF2-40B4-BE49-F238E27FC236}">
                          <a16:creationId xmlns:a16="http://schemas.microsoft.com/office/drawing/2014/main" id="{EEFA146C-2865-8B42-8B84-0B0D0062E2B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758923" y="3711033"/>
                      <a:ext cx="1121614" cy="950978"/>
                      <a:chOff x="5835984" y="4104205"/>
                      <a:chExt cx="1121614" cy="950978"/>
                    </a:xfrm>
                  </p:grpSpPr>
                  <p:cxnSp>
                    <p:nvCxnSpPr>
                      <p:cNvPr id="84" name="Straight Arrow Connector 83">
                        <a:extLst>
                          <a:ext uri="{FF2B5EF4-FFF2-40B4-BE49-F238E27FC236}">
                            <a16:creationId xmlns:a16="http://schemas.microsoft.com/office/drawing/2014/main" id="{67563A01-5A97-D146-AAD9-9B5AC58573CA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5989852" y="4109814"/>
                        <a:ext cx="265716" cy="279339"/>
                      </a:xfrm>
                      <a:prstGeom prst="straightConnector1">
                        <a:avLst/>
                      </a:prstGeom>
                      <a:ln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85" name="TextBox 84">
                        <a:extLst>
                          <a:ext uri="{FF2B5EF4-FFF2-40B4-BE49-F238E27FC236}">
                            <a16:creationId xmlns:a16="http://schemas.microsoft.com/office/drawing/2014/main" id="{538EAFE0-9FEE-C149-B59C-49906C842E3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494752" y="4364030"/>
                        <a:ext cx="462846" cy="369332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dirty="0"/>
                          <a:t>a4</a:t>
                        </a:r>
                      </a:p>
                    </p:txBody>
                  </p:sp>
                  <p:sp>
                    <p:nvSpPr>
                      <p:cNvPr id="86" name="TextBox 85">
                        <a:extLst>
                          <a:ext uri="{FF2B5EF4-FFF2-40B4-BE49-F238E27FC236}">
                            <a16:creationId xmlns:a16="http://schemas.microsoft.com/office/drawing/2014/main" id="{6D8B1CF4-2478-5E49-82D6-0CBD6C5DC6A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835984" y="4389153"/>
                        <a:ext cx="462846" cy="369332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dirty="0"/>
                          <a:t>a3</a:t>
                        </a:r>
                      </a:p>
                    </p:txBody>
                  </p:sp>
                  <p:cxnSp>
                    <p:nvCxnSpPr>
                      <p:cNvPr id="87" name="Straight Arrow Connector 86">
                        <a:extLst>
                          <a:ext uri="{FF2B5EF4-FFF2-40B4-BE49-F238E27FC236}">
                            <a16:creationId xmlns:a16="http://schemas.microsoft.com/office/drawing/2014/main" id="{2E98DE68-E458-E34B-B73A-92A7834910A4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6429251" y="4104205"/>
                        <a:ext cx="265716" cy="279339"/>
                      </a:xfrm>
                      <a:prstGeom prst="straightConnector1">
                        <a:avLst/>
                      </a:prstGeom>
                      <a:ln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8" name="Straight Arrow Connector 87">
                        <a:extLst>
                          <a:ext uri="{FF2B5EF4-FFF2-40B4-BE49-F238E27FC236}">
                            <a16:creationId xmlns:a16="http://schemas.microsoft.com/office/drawing/2014/main" id="{3CDB3E36-8754-D143-A379-543558F5038A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6009676" y="4775844"/>
                        <a:ext cx="265716" cy="279339"/>
                      </a:xfrm>
                      <a:prstGeom prst="straightConnector1">
                        <a:avLst/>
                      </a:prstGeom>
                      <a:ln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9" name="Straight Arrow Connector 88">
                        <a:extLst>
                          <a:ext uri="{FF2B5EF4-FFF2-40B4-BE49-F238E27FC236}">
                            <a16:creationId xmlns:a16="http://schemas.microsoft.com/office/drawing/2014/main" id="{655C9AAA-74F5-3C47-AF61-788203E7F1AA}"/>
                          </a:ext>
                        </a:extLst>
                      </p:cNvPr>
                      <p:cNvCxnSpPr>
                        <a:cxnSpLocks/>
                        <a:stCxn id="85" idx="2"/>
                      </p:cNvCxnSpPr>
                      <p:nvPr/>
                    </p:nvCxnSpPr>
                    <p:spPr>
                      <a:xfrm flipH="1">
                        <a:off x="6460459" y="4733362"/>
                        <a:ext cx="265716" cy="312828"/>
                      </a:xfrm>
                      <a:prstGeom prst="straightConnector1">
                        <a:avLst/>
                      </a:prstGeom>
                      <a:ln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71" name="Straight Arrow Connector 70">
                    <a:extLst>
                      <a:ext uri="{FF2B5EF4-FFF2-40B4-BE49-F238E27FC236}">
                        <a16:creationId xmlns:a16="http://schemas.microsoft.com/office/drawing/2014/main" id="{5512FFB1-12D6-0247-8D0C-D31EB5978C3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5772" y="2347519"/>
                    <a:ext cx="377166" cy="1164599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Straight Arrow Connector 71">
                    <a:extLst>
                      <a:ext uri="{FF2B5EF4-FFF2-40B4-BE49-F238E27FC236}">
                        <a16:creationId xmlns:a16="http://schemas.microsoft.com/office/drawing/2014/main" id="{4095B48F-1F93-6146-BD68-BA2AF8B5CD0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679541" y="3057943"/>
                    <a:ext cx="196226" cy="258131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Straight Arrow Connector 72">
                    <a:extLst>
                      <a:ext uri="{FF2B5EF4-FFF2-40B4-BE49-F238E27FC236}">
                        <a16:creationId xmlns:a16="http://schemas.microsoft.com/office/drawing/2014/main" id="{66AF532C-C912-6B41-9208-9F57D6EF1050}"/>
                      </a:ext>
                    </a:extLst>
                  </p:cNvPr>
                  <p:cNvCxnSpPr>
                    <a:cxnSpLocks/>
                    <a:endCxn id="85" idx="3"/>
                  </p:cNvCxnSpPr>
                  <p:nvPr/>
                </p:nvCxnSpPr>
                <p:spPr>
                  <a:xfrm flipH="1">
                    <a:off x="1970594" y="3512118"/>
                    <a:ext cx="612346" cy="378163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7FA8A3ED-CB4E-FA40-B33E-17322AB5E9F4}"/>
                    </a:ext>
                  </a:extLst>
                </p:cNvPr>
                <p:cNvSpPr txBox="1"/>
                <p:nvPr/>
              </p:nvSpPr>
              <p:spPr>
                <a:xfrm>
                  <a:off x="4349527" y="3336725"/>
                  <a:ext cx="462846" cy="36933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bg1"/>
                      </a:solidFill>
                    </a:rPr>
                    <a:t>a2</a:t>
                  </a:r>
                </a:p>
              </p:txBody>
            </p:sp>
            <p:cxnSp>
              <p:nvCxnSpPr>
                <p:cNvPr id="66" name="Straight Arrow Connector 65">
                  <a:extLst>
                    <a:ext uri="{FF2B5EF4-FFF2-40B4-BE49-F238E27FC236}">
                      <a16:creationId xmlns:a16="http://schemas.microsoft.com/office/drawing/2014/main" id="{7929AED3-5C96-5946-926F-D2F31AC06DB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580040" y="5445450"/>
                  <a:ext cx="265716" cy="27933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CCFA236F-082B-A04D-A6AF-8A7B5029C497}"/>
                    </a:ext>
                  </a:extLst>
                </p:cNvPr>
                <p:cNvSpPr txBox="1"/>
                <p:nvPr/>
              </p:nvSpPr>
              <p:spPr>
                <a:xfrm>
                  <a:off x="4084940" y="5699666"/>
                  <a:ext cx="462846" cy="369332"/>
                </a:xfrm>
                <a:prstGeom prst="rect">
                  <a:avLst/>
                </a:prstGeom>
                <a:solidFill>
                  <a:srgbClr val="00B050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bg1"/>
                      </a:solidFill>
                    </a:rPr>
                    <a:t>a6</a:t>
                  </a:r>
                </a:p>
              </p:txBody>
            </p:sp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5293D64F-BA5C-6647-BF86-F2C91117BF9D}"/>
                    </a:ext>
                  </a:extLst>
                </p:cNvPr>
                <p:cNvSpPr txBox="1"/>
                <p:nvPr/>
              </p:nvSpPr>
              <p:spPr>
                <a:xfrm>
                  <a:off x="3426172" y="5724789"/>
                  <a:ext cx="462846" cy="369332"/>
                </a:xfrm>
                <a:prstGeom prst="rect">
                  <a:avLst/>
                </a:prstGeom>
                <a:solidFill>
                  <a:srgbClr val="00B050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bg1"/>
                      </a:solidFill>
                    </a:rPr>
                    <a:t>a5</a:t>
                  </a:r>
                </a:p>
              </p:txBody>
            </p:sp>
            <p:cxnSp>
              <p:nvCxnSpPr>
                <p:cNvPr id="69" name="Straight Arrow Connector 68">
                  <a:extLst>
                    <a:ext uri="{FF2B5EF4-FFF2-40B4-BE49-F238E27FC236}">
                      <a16:creationId xmlns:a16="http://schemas.microsoft.com/office/drawing/2014/main" id="{E5488F06-4258-AA42-804A-E6DC340372E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19439" y="5439841"/>
                  <a:ext cx="265716" cy="27933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01C635D0-8713-CA48-99ED-F0BF82AAD73D}"/>
                  </a:ext>
                </a:extLst>
              </p:cNvPr>
              <p:cNvSpPr txBox="1"/>
              <p:nvPr/>
            </p:nvSpPr>
            <p:spPr>
              <a:xfrm>
                <a:off x="9586149" y="1536241"/>
                <a:ext cx="4226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e1</a:t>
                </a: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9B345D1-5026-7845-966A-53429D9ECFBD}"/>
                  </a:ext>
                </a:extLst>
              </p:cNvPr>
              <p:cNvSpPr txBox="1"/>
              <p:nvPr/>
            </p:nvSpPr>
            <p:spPr>
              <a:xfrm>
                <a:off x="9573742" y="3045474"/>
                <a:ext cx="4394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e7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78BE5AD-28F8-4941-9AF4-BC08E8493D1A}"/>
                  </a:ext>
                </a:extLst>
              </p:cNvPr>
              <p:cNvSpPr txBox="1"/>
              <p:nvPr/>
            </p:nvSpPr>
            <p:spPr>
              <a:xfrm>
                <a:off x="9480434" y="4379907"/>
                <a:ext cx="5294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e11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379D41A-43B6-434E-8C50-68ACA5A9C44F}"/>
                  </a:ext>
                </a:extLst>
              </p:cNvPr>
              <p:cNvSpPr txBox="1"/>
              <p:nvPr/>
            </p:nvSpPr>
            <p:spPr>
              <a:xfrm>
                <a:off x="10411776" y="2061658"/>
                <a:ext cx="4646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e4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9A69541B-561D-9246-A903-9AF8394D0901}"/>
                  </a:ext>
                </a:extLst>
              </p:cNvPr>
              <p:cNvSpPr txBox="1"/>
              <p:nvPr/>
            </p:nvSpPr>
            <p:spPr>
              <a:xfrm>
                <a:off x="10430287" y="4402070"/>
                <a:ext cx="5388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e12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8CDEDBF-55C3-624B-A5F7-1C182DBCE9CF}"/>
                  </a:ext>
                </a:extLst>
              </p:cNvPr>
              <p:cNvSpPr txBox="1"/>
              <p:nvPr/>
            </p:nvSpPr>
            <p:spPr>
              <a:xfrm>
                <a:off x="10388814" y="3073246"/>
                <a:ext cx="5275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e8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463EFDD-665F-964D-A8AC-4529E0FC85D2}"/>
                  </a:ext>
                </a:extLst>
              </p:cNvPr>
              <p:cNvSpPr txBox="1"/>
              <p:nvPr/>
            </p:nvSpPr>
            <p:spPr>
              <a:xfrm>
                <a:off x="11073538" y="2065147"/>
                <a:ext cx="4501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e5</a:t>
                </a: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CE6837B2-4B00-A74D-A459-039C4FC3E70B}"/>
                  </a:ext>
                </a:extLst>
              </p:cNvPr>
              <p:cNvSpPr txBox="1"/>
              <p:nvPr/>
            </p:nvSpPr>
            <p:spPr>
              <a:xfrm>
                <a:off x="10530566" y="1255837"/>
                <a:ext cx="5077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e2</a:t>
                </a:r>
              </a:p>
            </p:txBody>
          </p:sp>
        </p:grp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DA2D9DA3-88B4-7242-B1B9-256ACC70DEB2}"/>
              </a:ext>
            </a:extLst>
          </p:cNvPr>
          <p:cNvSpPr txBox="1"/>
          <p:nvPr/>
        </p:nvSpPr>
        <p:spPr>
          <a:xfrm>
            <a:off x="7039162" y="4768678"/>
            <a:ext cx="2686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e2 and e10 are repeated in the algebraic expression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B6CDEEA-7D95-DA4E-BF89-39154FF2D0B7}"/>
              </a:ext>
            </a:extLst>
          </p:cNvPr>
          <p:cNvSpPr txBox="1"/>
          <p:nvPr/>
        </p:nvSpPr>
        <p:spPr>
          <a:xfrm>
            <a:off x="1380746" y="433435"/>
            <a:ext cx="73139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+mj-lt"/>
              </a:rPr>
              <a:t>Repetitions in the algebraic expression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4D0D97D-FD97-7B4C-B23A-9A4FE04275B0}"/>
              </a:ext>
            </a:extLst>
          </p:cNvPr>
          <p:cNvSpPr txBox="1"/>
          <p:nvPr/>
        </p:nvSpPr>
        <p:spPr>
          <a:xfrm>
            <a:off x="3007843" y="1539209"/>
            <a:ext cx="65043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Experiment: You will discover that the repetitions cannot be avoided. There will be at least two repetitions as shown here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341E29F-85B6-4946-9AE9-5DFF54C8F23A}"/>
              </a:ext>
            </a:extLst>
          </p:cNvPr>
          <p:cNvSpPr txBox="1"/>
          <p:nvPr/>
        </p:nvSpPr>
        <p:spPr>
          <a:xfrm>
            <a:off x="3010650" y="2460008"/>
            <a:ext cx="59827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do we know about the software if repetitions cannot be avoided?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CBE2C26-9E92-0746-95B1-3E19787B0521}"/>
              </a:ext>
            </a:extLst>
          </p:cNvPr>
          <p:cNvSpPr txBox="1"/>
          <p:nvPr/>
        </p:nvSpPr>
        <p:spPr>
          <a:xfrm>
            <a:off x="3057841" y="3504790"/>
            <a:ext cx="59166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Is the software well designed or not if repetitions cannot be avoided? </a:t>
            </a:r>
          </a:p>
        </p:txBody>
      </p:sp>
    </p:spTree>
    <p:extLst>
      <p:ext uri="{BB962C8B-B14F-4D97-AF65-F5344CB8AC3E}">
        <p14:creationId xmlns:p14="http://schemas.microsoft.com/office/powerpoint/2010/main" val="3405133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  <p:bldP spid="90" grpId="0"/>
      <p:bldP spid="95" grpId="0"/>
      <p:bldP spid="99" grpId="0"/>
    </p:bldLst>
  </p:timing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78327</TotalTime>
  <Words>996</Words>
  <Application>Microsoft Macintosh PowerPoint</Application>
  <PresentationFormat>Widescreen</PresentationFormat>
  <Paragraphs>243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Apple Chancery</vt:lpstr>
      <vt:lpstr>Arial</vt:lpstr>
      <vt:lpstr>Calibri</vt:lpstr>
      <vt:lpstr>Calibri Light</vt:lpstr>
      <vt:lpstr>Courier New</vt:lpstr>
      <vt:lpstr>Merriweather Sans</vt:lpstr>
      <vt:lpstr>simple-light-2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DARPA Cybersecurity Programs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Santhanam, Ganesh R [E CPE]</dc:creator>
  <cp:lastModifiedBy>Kothari, Suraj C [E CPE]</cp:lastModifiedBy>
  <cp:revision>3420</cp:revision>
  <cp:lastPrinted>2017-03-09T05:22:22Z</cp:lastPrinted>
  <dcterms:created xsi:type="dcterms:W3CDTF">2016-08-15T15:08:51Z</dcterms:created>
  <dcterms:modified xsi:type="dcterms:W3CDTF">2022-01-24T20:47:23Z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1033-10.1.0.5672</vt:lpwstr>
  </property>
</Properties>
</file>