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61" r:id="rId2"/>
    <p:sldId id="923" r:id="rId3"/>
    <p:sldId id="899" r:id="rId4"/>
    <p:sldId id="571" r:id="rId5"/>
    <p:sldId id="958" r:id="rId6"/>
    <p:sldId id="959" r:id="rId7"/>
    <p:sldId id="961" r:id="rId8"/>
    <p:sldId id="960" r:id="rId9"/>
    <p:sldId id="9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hanam, Ganesh R [E CPE]" initials="SGR[C" lastIdx="4" clrIdx="0"/>
  <p:cmAuthor id="2" name="Suraj Kothari" initials="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000"/>
    <a:srgbClr val="41F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6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72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40F43-561E-4C4C-8F09-FE70B5DACE57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D781F-70AF-8A4C-8A8B-3CA2E5E6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91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C51E2-AC65-4FBA-968F-FA7F4B5D37A7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912E5-47C8-412D-B860-C77C24406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28411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 zero-day unseen exploits is like looking for a needle in a haystack  not knowing what the needle looks like. The obscure triggers create a roadblock for dynamic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912E5-47C8-412D-B860-C77C24406D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47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 zero-day unseen exploits is like looking for a needle in a haystack  not knowing what the needle looks like. The obscure triggers create a roadblock for dynamic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912E5-47C8-412D-B860-C77C24406D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4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1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3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54890" y="1175657"/>
            <a:ext cx="11657803" cy="49135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09600" marR="0" lvl="0" indent="-508000" algn="l" rtl="0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  <a:defRPr sz="2800" b="0" i="0" u="none" strike="noStrike" cap="none">
                <a:solidFill>
                  <a:schemeClr val="dk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ial" charset="0"/>
                <a:sym typeface="Arial" charset="0"/>
              </a:defRPr>
            </a:lvl1pPr>
            <a:lvl2pPr marL="1168400" marR="0" lvl="1" indent="-457200" algn="l" rtl="0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 Light" panose="020F0302020204030204" pitchFamily="34" charset="0"/>
              <a:buChar char="⁻"/>
              <a:defRPr sz="2400" b="0" i="0" u="none" strike="noStrike" cap="none">
                <a:solidFill>
                  <a:schemeClr val="tx1"/>
                </a:solidFill>
                <a:latin typeface="+mj-lt"/>
                <a:ea typeface="Arial" charset="0"/>
                <a:cs typeface="Arial" charset="0"/>
                <a:sym typeface="Arial" charset="0"/>
              </a:defRPr>
            </a:lvl2pPr>
            <a:lvl3pPr marL="1544955" marR="0" lvl="2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CE1126"/>
              </a:buClr>
              <a:buSzPct val="60000"/>
              <a:buFont typeface="Arial" charset="0"/>
              <a:buChar char="•"/>
              <a:defRPr sz="2200" b="0" i="0" u="none" strike="noStrike" cap="none">
                <a:solidFill>
                  <a:schemeClr val="tx1"/>
                </a:solidFill>
                <a:latin typeface="+mj-lt"/>
                <a:ea typeface="Arial" charset="0"/>
                <a:cs typeface="Arial" charset="0"/>
                <a:sym typeface="Arial" charset="0"/>
              </a:defRPr>
            </a:lvl3pPr>
            <a:lvl4pPr marL="1710055" marR="0" lvl="3" indent="-1714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67000"/>
              <a:buFont typeface="Arial" charset="0"/>
              <a:buChar char="o"/>
              <a:defRPr sz="2400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218055" marR="0" lvl="4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726055" marR="0" lvl="5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3234055" marR="0" lvl="6" indent="-50800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725545" marR="0" lvl="7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4233545" marR="0" lvl="8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890" y="21089"/>
            <a:ext cx="11616267" cy="1014868"/>
          </a:xfrm>
          <a:prstGeom prst="rect">
            <a:avLst/>
          </a:prstGeo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3600" b="1" i="0" u="none" strike="noStrike" cap="none" dirty="0">
                <a:solidFill>
                  <a:srgbClr val="FF0000"/>
                </a:solidFill>
                <a:latin typeface="Calibri Light" panose="020F0302020204030204" pitchFamily="34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1424" y="643105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80" b="1">
                <a:solidFill>
                  <a:schemeClr val="bg1"/>
                </a:solidFill>
              </a:defRPr>
            </a:lvl1pPr>
          </a:lstStyle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1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38"/>
            <a:ext cx="121920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Rectangle 3"/>
          <p:cNvSpPr>
            <a:spLocks/>
          </p:cNvSpPr>
          <p:nvPr userDrawn="1"/>
        </p:nvSpPr>
        <p:spPr bwMode="auto">
          <a:xfrm>
            <a:off x="9743135" y="6438900"/>
            <a:ext cx="2311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34290" rIns="34290" bIns="34290"/>
          <a:lstStyle/>
          <a:p>
            <a:pPr algn="r"/>
            <a:r>
              <a:rPr lang="en-US" sz="1320" b="1" dirty="0">
                <a:solidFill>
                  <a:srgbClr val="F2BF49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learn</a:t>
            </a:r>
            <a:r>
              <a:rPr lang="en-US" sz="1320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invent impact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5" y="6435725"/>
            <a:ext cx="3536951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91424" y="643105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80" b="1">
                <a:solidFill>
                  <a:schemeClr val="bg1"/>
                </a:solidFill>
              </a:defRPr>
            </a:lvl1pPr>
          </a:lstStyle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vd.nist.gov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69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18" y="480057"/>
            <a:ext cx="4489135" cy="53720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431981" y="1291589"/>
            <a:ext cx="2773999" cy="239999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t" anchorCtr="0">
            <a:noAutofit/>
          </a:bodyPr>
          <a:lstStyle/>
          <a:p>
            <a:pPr>
              <a:buClr>
                <a:srgbClr val="F2BF49"/>
              </a:buClr>
              <a:buSzPct val="25000"/>
            </a:pPr>
            <a:r>
              <a:rPr lang="en-US" sz="1300" b="1">
                <a:solidFill>
                  <a:srgbClr val="F2BF4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learn</a:t>
            </a:r>
            <a:r>
              <a:rPr lang="en-US" sz="13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invent impact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23029" y="5494823"/>
            <a:ext cx="11121980" cy="807528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Acknowledgement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: </a:t>
            </a:r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Team members at Iowa State University and EnSoft, DARPA contracts </a:t>
            </a:r>
            <a:r>
              <a:rPr lang="en-US" sz="1600" b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FA8750-12</a:t>
            </a:r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-2-0126 &amp; FA8750-15-2-0080</a:t>
            </a:r>
            <a:endParaRPr lang="en-US" sz="16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516796" y="3642955"/>
            <a:ext cx="10972800" cy="2009700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Suresh C. Kothari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Richardson Professor, Department of Electrical and Computer Engineering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President &amp; Founder EnSoft Corp. </a:t>
            </a:r>
          </a:p>
          <a:p>
            <a:pPr>
              <a:buClr>
                <a:srgbClr val="000000"/>
              </a:buClr>
              <a:buSzPct val="25000"/>
            </a:pPr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99"/>
          <p:cNvSpPr txBox="1"/>
          <p:nvPr/>
        </p:nvSpPr>
        <p:spPr>
          <a:xfrm>
            <a:off x="370273" y="2011645"/>
            <a:ext cx="11561154" cy="1552879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b" anchorCtr="0">
            <a:noAutofit/>
          </a:bodyPr>
          <a:lstStyle/>
          <a:p>
            <a:pPr algn="ctr">
              <a:buClr>
                <a:srgbClr val="CE1126"/>
              </a:buClr>
              <a:buSzPct val="25000"/>
            </a:pPr>
            <a:r>
              <a:rPr lang="en-US" sz="3600" dirty="0">
                <a:ea typeface="Arial"/>
                <a:cs typeface="Arial"/>
                <a:sym typeface="Arial"/>
              </a:rPr>
              <a:t>Software Vulnerabilities, Analysis, </a:t>
            </a:r>
            <a:r>
              <a:rPr lang="en-US" sz="3600">
                <a:ea typeface="Arial"/>
                <a:cs typeface="Arial"/>
                <a:sym typeface="Arial"/>
              </a:rPr>
              <a:t>and Verification</a:t>
            </a:r>
          </a:p>
          <a:p>
            <a:pPr algn="ctr">
              <a:buClr>
                <a:srgbClr val="CE1126"/>
              </a:buClr>
              <a:buSzPct val="25000"/>
            </a:pPr>
            <a:r>
              <a:rPr lang="en-US" sz="3600">
                <a:ea typeface="Arial"/>
                <a:cs typeface="Arial"/>
                <a:sym typeface="Arial"/>
              </a:rPr>
              <a:t>Basics </a:t>
            </a:r>
            <a:r>
              <a:rPr lang="en-US" sz="3600" dirty="0">
                <a:ea typeface="Arial"/>
                <a:cs typeface="Arial"/>
                <a:sym typeface="Arial"/>
              </a:rPr>
              <a:t>and Terminology  </a:t>
            </a:r>
          </a:p>
        </p:txBody>
      </p:sp>
      <p:pic>
        <p:nvPicPr>
          <p:cNvPr id="8" name="Shape 104">
            <a:extLst>
              <a:ext uri="{FF2B5EF4-FFF2-40B4-BE49-F238E27FC236}">
                <a16:creationId xmlns:a16="http://schemas.microsoft.com/office/drawing/2014/main" id="{032AEFD2-5FF3-FA49-8646-F4BD6E460EB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7501" t="9896" r="8474" b="8065"/>
          <a:stretch/>
        </p:blipFill>
        <p:spPr>
          <a:xfrm>
            <a:off x="10197126" y="76013"/>
            <a:ext cx="1819469" cy="1455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249286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+mj-lt"/>
              </a:rPr>
              <a:t>Example of Implicit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81511" y="4282614"/>
            <a:ext cx="5261072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sz="2400" dirty="0">
                <a:latin typeface="+mj-lt"/>
              </a:rPr>
              <a:t>Trigger = region defined by the condition</a:t>
            </a:r>
          </a:p>
        </p:txBody>
      </p:sp>
      <p:sp>
        <p:nvSpPr>
          <p:cNvPr id="5" name="Shape 223"/>
          <p:cNvSpPr txBox="1">
            <a:spLocks/>
          </p:cNvSpPr>
          <p:nvPr/>
        </p:nvSpPr>
        <p:spPr>
          <a:xfrm>
            <a:off x="417748" y="1315679"/>
            <a:ext cx="6550687" cy="3146303"/>
          </a:xfrm>
          <a:prstGeom prst="rect">
            <a:avLst/>
          </a:prstGeom>
          <a:noFill/>
          <a:ln>
            <a:noFill/>
          </a:ln>
        </p:spPr>
        <p:txBody>
          <a:bodyPr vert="horz" lIns="38100" tIns="38100" rIns="38100" bIns="38100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onLocationChanged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(Location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tmpLoc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indent="45720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tmpLoc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indent="0"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double latitude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location.getLatitude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double longitude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location.getLongitude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if((longitude &gt;= 62.45 &amp;&amp; longitude &lt;= 73.10) &amp;&amp; </a:t>
            </a:r>
          </a:p>
          <a:p>
            <a:pPr marL="457200" indent="457200"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(latitude &gt;= 25.14 &amp;&amp; latitude &lt;= 37.88)) {</a:t>
            </a:r>
          </a:p>
          <a:p>
            <a:pPr marL="0" indent="0"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location.setLongitude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location.getLongitude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+ 9.252);</a:t>
            </a:r>
          </a:p>
          <a:p>
            <a:pPr marL="0" indent="0"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location.setLatitude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location.getLatitude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+ 5.173);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marL="0" indent="0"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05267" y="2659430"/>
            <a:ext cx="2331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malware trigger region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51577" y="1403769"/>
            <a:ext cx="10895002" cy="2523443"/>
            <a:chOff x="651577" y="1403769"/>
            <a:chExt cx="10895002" cy="2523443"/>
          </a:xfrm>
        </p:grpSpPr>
        <p:sp>
          <p:nvSpPr>
            <p:cNvPr id="7" name="Rectangle 6"/>
            <p:cNvSpPr/>
            <p:nvPr/>
          </p:nvSpPr>
          <p:spPr>
            <a:xfrm>
              <a:off x="651577" y="2742280"/>
              <a:ext cx="5006566" cy="570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658143" y="1403769"/>
              <a:ext cx="5888436" cy="2523443"/>
              <a:chOff x="5658143" y="1403769"/>
              <a:chExt cx="5888436" cy="2523443"/>
            </a:xfrm>
          </p:grpSpPr>
          <p:sp>
            <p:nvSpPr>
              <p:cNvPr id="9" name="Shape 234"/>
              <p:cNvSpPr/>
              <p:nvPr/>
            </p:nvSpPr>
            <p:spPr>
              <a:xfrm>
                <a:off x="6784242" y="1403769"/>
                <a:ext cx="4762337" cy="2523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</p:sp>
          <p:cxnSp>
            <p:nvCxnSpPr>
              <p:cNvPr id="19" name="Straight Arrow Connector 18"/>
              <p:cNvCxnSpPr>
                <a:stCxn id="7" idx="3"/>
                <a:endCxn id="10" idx="1"/>
              </p:cNvCxnSpPr>
              <p:nvPr/>
            </p:nvCxnSpPr>
            <p:spPr>
              <a:xfrm flipV="1">
                <a:off x="5658143" y="2844096"/>
                <a:ext cx="2447124" cy="18345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Rectangle 14"/>
          <p:cNvSpPr/>
          <p:nvPr/>
        </p:nvSpPr>
        <p:spPr>
          <a:xfrm>
            <a:off x="1150317" y="3323563"/>
            <a:ext cx="5545594" cy="5705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28802" y="2886711"/>
            <a:ext cx="214402" cy="2391846"/>
            <a:chOff x="428802" y="2886711"/>
            <a:chExt cx="214402" cy="2391846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428802" y="3464053"/>
              <a:ext cx="16493" cy="1814504"/>
            </a:xfrm>
            <a:prstGeom prst="line">
              <a:avLst/>
            </a:prstGeom>
            <a:ln w="3175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45295" y="2886711"/>
              <a:ext cx="197909" cy="610333"/>
            </a:xfrm>
            <a:prstGeom prst="line">
              <a:avLst/>
            </a:prstGeom>
            <a:ln w="3175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940066" y="3698931"/>
            <a:ext cx="201878" cy="1018779"/>
            <a:chOff x="441326" y="2886711"/>
            <a:chExt cx="201878" cy="1018779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441326" y="3464053"/>
              <a:ext cx="3970" cy="441437"/>
            </a:xfrm>
            <a:prstGeom prst="line">
              <a:avLst/>
            </a:prstGeom>
            <a:ln w="3175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45295" y="2886711"/>
              <a:ext cx="197909" cy="610333"/>
            </a:xfrm>
            <a:prstGeom prst="line">
              <a:avLst/>
            </a:prstGeom>
            <a:ln w="3175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51672" y="4646648"/>
            <a:ext cx="554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Malicious Code: Corrupts the GPS location information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4338" y="5364975"/>
            <a:ext cx="344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that defines the region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5B77DA-7277-2D43-A9ED-D1175AA045AE}"/>
              </a:ext>
            </a:extLst>
          </p:cNvPr>
          <p:cNvSpPr txBox="1"/>
          <p:nvPr/>
        </p:nvSpPr>
        <p:spPr>
          <a:xfrm>
            <a:off x="3923114" y="5293056"/>
            <a:ext cx="7848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Given as a challenge problem on the DARPA APAC project to assess the capability of software analysis techniques developed through our research </a:t>
            </a:r>
          </a:p>
        </p:txBody>
      </p:sp>
    </p:spTree>
    <p:extLst>
      <p:ext uri="{BB962C8B-B14F-4D97-AF65-F5344CB8AC3E}">
        <p14:creationId xmlns:p14="http://schemas.microsoft.com/office/powerpoint/2010/main" val="325395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140485" y="2671225"/>
            <a:ext cx="3524036" cy="6629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890" y="21089"/>
            <a:ext cx="11616267" cy="800676"/>
          </a:xfrm>
        </p:spPr>
        <p:txBody>
          <a:bodyPr/>
          <a:lstStyle/>
          <a:p>
            <a:r>
              <a:rPr lang="en-US" b="0" dirty="0">
                <a:latin typeface="+mn-lt"/>
              </a:rPr>
              <a:t>The Process of Finding Malware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5647" y="971177"/>
            <a:ext cx="4422589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Threat Modeling</a:t>
            </a:r>
          </a:p>
          <a:p>
            <a:pPr algn="ctr"/>
            <a:r>
              <a:rPr lang="en-US" sz="2000" dirty="0">
                <a:latin typeface="+mj-lt"/>
              </a:rPr>
              <a:t>It is application-specific and requires human expertise </a:t>
            </a:r>
          </a:p>
        </p:txBody>
      </p:sp>
      <p:sp>
        <p:nvSpPr>
          <p:cNvPr id="6" name="Down Arrow 5"/>
          <p:cNvSpPr/>
          <p:nvPr/>
        </p:nvSpPr>
        <p:spPr>
          <a:xfrm>
            <a:off x="5543176" y="2226235"/>
            <a:ext cx="642471" cy="32870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08400" y="2782047"/>
            <a:ext cx="44225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Hypothetical Vulnerability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8074" y="3938023"/>
            <a:ext cx="4923240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Software Audit</a:t>
            </a:r>
          </a:p>
          <a:p>
            <a:pPr algn="ctr"/>
            <a:r>
              <a:rPr lang="en-US" sz="2000" dirty="0">
                <a:latin typeface="+mj-lt"/>
              </a:rPr>
              <a:t>A multi-stage process with </a:t>
            </a:r>
          </a:p>
          <a:p>
            <a:pPr algn="ctr"/>
            <a:r>
              <a:rPr lang="en-US" sz="2000" dirty="0">
                <a:latin typeface="+mj-lt"/>
              </a:rPr>
              <a:t>Human-on-loop automated software analysis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5635811" y="3454400"/>
            <a:ext cx="642471" cy="32870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704661" y="5244531"/>
            <a:ext cx="642471" cy="32870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28552" y="5602941"/>
            <a:ext cx="5807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Confirmation or refutation of the vulnerability</a:t>
            </a:r>
          </a:p>
        </p:txBody>
      </p:sp>
    </p:spTree>
    <p:extLst>
      <p:ext uri="{BB962C8B-B14F-4D97-AF65-F5344CB8AC3E}">
        <p14:creationId xmlns:p14="http://schemas.microsoft.com/office/powerpoint/2010/main" val="86394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105267" y="2659430"/>
            <a:ext cx="2331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malware trigger region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202A48-9793-5E46-800E-88C683E90581}"/>
              </a:ext>
            </a:extLst>
          </p:cNvPr>
          <p:cNvSpPr txBox="1"/>
          <p:nvPr/>
        </p:nvSpPr>
        <p:spPr>
          <a:xfrm>
            <a:off x="465826" y="1195747"/>
            <a:ext cx="113053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+mj-lt"/>
              </a:rPr>
              <a:t>Automated Program Analysis for Cybersecurity (APAC): vulnerabilities in Android software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+mj-lt"/>
              </a:rPr>
              <a:t>Space/Time Analysis for Cybersecurity (STAC): side channel (SC) and algorithmic complexity (AC) vulnerabilities  </a:t>
            </a:r>
            <a:endParaRPr lang="en-US" sz="2800" dirty="0"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CA7F60-F22F-D64D-94D3-7AC2AF2F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DARPA cybersecurity programs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DD4579-282A-2545-A81D-960E4253435E}"/>
              </a:ext>
            </a:extLst>
          </p:cNvPr>
          <p:cNvSpPr txBox="1"/>
          <p:nvPr/>
        </p:nvSpPr>
        <p:spPr>
          <a:xfrm>
            <a:off x="865110" y="3885997"/>
            <a:ext cx="994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 a period of eight years, about 100 challenge problems were given to assess the capability of software analysis techniques developed through our research  </a:t>
            </a:r>
          </a:p>
        </p:txBody>
      </p:sp>
    </p:spTree>
    <p:extLst>
      <p:ext uri="{BB962C8B-B14F-4D97-AF65-F5344CB8AC3E}">
        <p14:creationId xmlns:p14="http://schemas.microsoft.com/office/powerpoint/2010/main" val="305091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BAF067-F17E-C14D-A900-B097A82AB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890" y="972214"/>
            <a:ext cx="11657803" cy="4913571"/>
          </a:xfrm>
        </p:spPr>
        <p:txBody>
          <a:bodyPr/>
          <a:lstStyle/>
          <a:p>
            <a:r>
              <a:rPr lang="en-US" dirty="0"/>
              <a:t>NVD: National Institute of Standards (NIST) database of software vulnerabilities </a:t>
            </a:r>
            <a:r>
              <a:rPr lang="en-US" dirty="0">
                <a:hlinkClick r:id="rId2"/>
              </a:rPr>
              <a:t>https://nvd.nist.gov/</a:t>
            </a:r>
            <a:r>
              <a:rPr lang="en-US" dirty="0"/>
              <a:t> </a:t>
            </a:r>
          </a:p>
          <a:p>
            <a:r>
              <a:rPr lang="en-US" dirty="0"/>
              <a:t>NVD includes:</a:t>
            </a:r>
          </a:p>
          <a:p>
            <a:pPr lvl="1"/>
            <a:r>
              <a:rPr lang="en-US" dirty="0"/>
              <a:t>A list of Common Vulnerabilities and Exposures (CVEs). Each CVE is publicly disclosed vulnerability that attackers can exploit</a:t>
            </a:r>
          </a:p>
          <a:p>
            <a:pPr lvl="1"/>
            <a:r>
              <a:rPr lang="en-US" dirty="0"/>
              <a:t>A list of Common Weakness Enumerations (CWEs) as a classification and categorization scheme of CVEs  - </a:t>
            </a:r>
          </a:p>
          <a:p>
            <a:pPr lvl="1"/>
            <a:r>
              <a:rPr lang="en-US" dirty="0"/>
              <a:t>CWEs, developed by MITRE (</a:t>
            </a:r>
            <a:r>
              <a:rPr lang="en-US" dirty="0">
                <a:solidFill>
                  <a:srgbClr val="0070C0"/>
                </a:solidFill>
              </a:rPr>
              <a:t>https://cwe.mitre.org/data</a:t>
            </a:r>
            <a:r>
              <a:rPr lang="en-US" dirty="0"/>
              <a:t>/), are based on the root causes underlying the vulnerabilities</a:t>
            </a:r>
          </a:p>
          <a:p>
            <a:r>
              <a:rPr lang="en-US" dirty="0"/>
              <a:t>NVD ranks vulnerabilities using the Common Vulnerability Scoring System (CVSS)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542E78-9385-2444-9BE4-1F9A8CDE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 of Software Vulnerabilities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15F04-3B8D-EC45-9357-FB43C547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923CED-54D0-0147-A693-C9A16855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0F438-81AD-9745-A9CA-9F175BBB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C9B56C-6E99-6848-B5F7-A916C38F98A1}"/>
              </a:ext>
            </a:extLst>
          </p:cNvPr>
          <p:cNvSpPr/>
          <p:nvPr/>
        </p:nvSpPr>
        <p:spPr>
          <a:xfrm>
            <a:off x="280219" y="1035957"/>
            <a:ext cx="5080676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BLOCK_SIZE = 0;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char*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(char*)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(BLOCK_SIZE);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 (!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NULL;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 (read(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BLOCK_SIZE) != BLOCK_SIZE){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NULL;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open(“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config.log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”, O_RDONLY);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BLOCK_SIZE = 50;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char* content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if(content)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// perform some operations on content.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(content);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196EB-4989-B243-8E17-CF98537EF0A4}"/>
              </a:ext>
            </a:extLst>
          </p:cNvPr>
          <p:cNvSpPr/>
          <p:nvPr/>
        </p:nvSpPr>
        <p:spPr>
          <a:xfrm>
            <a:off x="280219" y="5868049"/>
            <a:ext cx="5080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getBlock</a:t>
            </a:r>
            <a:r>
              <a:rPr lang="en-US" sz="1400" dirty="0"/>
              <a:t> C function leaks a block of allocated memory if the call to read() does not return the expected number of bytes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8AA6CC-3B0F-794A-8177-391CB6B7EB74}"/>
              </a:ext>
            </a:extLst>
          </p:cNvPr>
          <p:cNvGrpSpPr/>
          <p:nvPr/>
        </p:nvGrpSpPr>
        <p:grpSpPr>
          <a:xfrm>
            <a:off x="5698192" y="1552014"/>
            <a:ext cx="5920068" cy="2931347"/>
            <a:chOff x="5698192" y="601755"/>
            <a:chExt cx="5920068" cy="293134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D52CB6-B454-9F48-AF7A-05F623CF7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8192" y="601755"/>
              <a:ext cx="5920068" cy="27123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0DA2C3-4F61-F14D-BDE4-ED365D38D41C}"/>
                </a:ext>
              </a:extLst>
            </p:cNvPr>
            <p:cNvSpPr/>
            <p:nvPr/>
          </p:nvSpPr>
          <p:spPr>
            <a:xfrm>
              <a:off x="5698192" y="3271492"/>
              <a:ext cx="295786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i="1" dirty="0"/>
                <a:t>https://</a:t>
              </a:r>
              <a:r>
                <a:rPr lang="en-US" sz="1100" i="1" dirty="0" err="1"/>
                <a:t>cwe.mitre.org</a:t>
              </a:r>
              <a:r>
                <a:rPr lang="en-US" sz="1100" i="1" dirty="0"/>
                <a:t>/data/definitions/401.html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81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EF022-EE10-A240-94A5-146A562B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909BBD2-C1A7-9D44-9DF3-08149D976F97}"/>
              </a:ext>
            </a:extLst>
          </p:cNvPr>
          <p:cNvGrpSpPr/>
          <p:nvPr/>
        </p:nvGrpSpPr>
        <p:grpSpPr>
          <a:xfrm>
            <a:off x="279399" y="588809"/>
            <a:ext cx="9922435" cy="2338370"/>
            <a:chOff x="279399" y="99821"/>
            <a:chExt cx="9922435" cy="23383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AEC326-E052-3543-B093-A36E4A8A84B0}"/>
                </a:ext>
              </a:extLst>
            </p:cNvPr>
            <p:cNvSpPr/>
            <p:nvPr/>
          </p:nvSpPr>
          <p:spPr>
            <a:xfrm>
              <a:off x="279399" y="667385"/>
              <a:ext cx="9922435" cy="17708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$conn =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pg_pconnect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dbname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user_accounts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$result =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pg_query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(conn, “</a:t>
              </a:r>
              <a:r>
                <a:rPr lang="en-US" sz="1400" dirty="0">
                  <a:latin typeface="+mj-lt"/>
                  <a:cs typeface="Consolas" panose="020B0609020204030204" pitchFamily="49" charset="0"/>
                </a:rPr>
                <a:t>SELECT * from </a:t>
              </a:r>
              <a:r>
                <a:rPr lang="en-US" sz="1400" dirty="0" err="1">
                  <a:latin typeface="+mj-lt"/>
                  <a:cs typeface="Consolas" panose="020B0609020204030204" pitchFamily="49" charset="0"/>
                </a:rPr>
                <a:t>user_accounts</a:t>
              </a:r>
              <a:r>
                <a:rPr lang="en-US" sz="1400" dirty="0">
                  <a:latin typeface="+mj-lt"/>
                  <a:cs typeface="Consolas" panose="020B0609020204030204" pitchFamily="49" charset="0"/>
                </a:rPr>
                <a:t> WHERE username=“'</a:t>
              </a:r>
              <a:r>
                <a:rPr lang="en-US" sz="1400" dirty="0">
                  <a:highlight>
                    <a:srgbClr val="FFFF00"/>
                  </a:highlight>
                  <a:latin typeface="+mj-lt"/>
                  <a:cs typeface="Consolas" panose="020B0609020204030204" pitchFamily="49" charset="0"/>
                </a:rPr>
                <a:t>.$_GET['user'].’</a:t>
              </a:r>
              <a:r>
                <a:rPr lang="en-US" sz="1400" dirty="0">
                  <a:latin typeface="+mj-lt"/>
                  <a:cs typeface="Consolas" panose="020B0609020204030204" pitchFamily="49" charset="0"/>
                </a:rPr>
                <a:t>” AND password =“</a:t>
              </a:r>
              <a:r>
                <a:rPr lang="en-US" sz="1400" dirty="0">
                  <a:highlight>
                    <a:srgbClr val="C0C0C0"/>
                  </a:highlight>
                  <a:latin typeface="+mj-lt"/>
                  <a:cs typeface="Consolas" panose="020B0609020204030204" pitchFamily="49" charset="0"/>
                </a:rPr>
                <a:t>'.$_GET[‘</a:t>
              </a:r>
              <a:r>
                <a:rPr lang="en-US" sz="1400" dirty="0" err="1">
                  <a:highlight>
                    <a:srgbClr val="C0C0C0"/>
                  </a:highlight>
                  <a:latin typeface="+mj-lt"/>
                  <a:cs typeface="Consolas" panose="020B0609020204030204" pitchFamily="49" charset="0"/>
                </a:rPr>
                <a:t>pwd</a:t>
              </a:r>
              <a:r>
                <a:rPr lang="en-US" sz="1400" dirty="0">
                  <a:highlight>
                    <a:srgbClr val="C0C0C0"/>
                  </a:highlight>
                  <a:latin typeface="+mj-lt"/>
                  <a:cs typeface="Consolas" panose="020B0609020204030204" pitchFamily="49" charset="0"/>
                </a:rPr>
                <a:t>'].’</a:t>
              </a:r>
              <a:r>
                <a:rPr lang="en-US" sz="1400" dirty="0">
                  <a:latin typeface="+mj-lt"/>
                  <a:cs typeface="Consolas" panose="020B0609020204030204" pitchFamily="49" charset="0"/>
                </a:rPr>
                <a:t>”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”);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if(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pg_query_num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($result) &gt; 0) {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echo "Admin logged in";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admin_control_panel_redirect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B7928D-3100-E244-B65D-7D50573E8265}"/>
                </a:ext>
              </a:extLst>
            </p:cNvPr>
            <p:cNvSpPr/>
            <p:nvPr/>
          </p:nvSpPr>
          <p:spPr>
            <a:xfrm>
              <a:off x="2456329" y="1021453"/>
              <a:ext cx="7431742" cy="305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0194F3-A0AB-904D-8302-1B7C906891DC}"/>
                </a:ext>
              </a:extLst>
            </p:cNvPr>
            <p:cNvSpPr txBox="1"/>
            <p:nvPr/>
          </p:nvSpPr>
          <p:spPr>
            <a:xfrm>
              <a:off x="4714050" y="99821"/>
              <a:ext cx="14550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SQL Command to be executed</a:t>
              </a:r>
            </a:p>
          </p:txBody>
        </p:sp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90E50A53-2EF3-6F46-A471-5A99F05D9EF6}"/>
                </a:ext>
              </a:extLst>
            </p:cNvPr>
            <p:cNvSpPr/>
            <p:nvPr/>
          </p:nvSpPr>
          <p:spPr>
            <a:xfrm rot="10800000">
              <a:off x="5347445" y="612206"/>
              <a:ext cx="188260" cy="380072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65A993-43EF-804D-A81A-58F95E15A83A}"/>
                </a:ext>
              </a:extLst>
            </p:cNvPr>
            <p:cNvSpPr txBox="1"/>
            <p:nvPr/>
          </p:nvSpPr>
          <p:spPr>
            <a:xfrm>
              <a:off x="8323203" y="1708792"/>
              <a:ext cx="17374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Passed via URL query parameter </a:t>
              </a:r>
              <a:r>
                <a:rPr lang="en-US" sz="1400" b="1" dirty="0" err="1"/>
                <a:t>pwd</a:t>
              </a:r>
              <a:endParaRPr lang="en-US" sz="1400" b="1" dirty="0"/>
            </a:p>
          </p:txBody>
        </p:sp>
        <p:sp>
          <p:nvSpPr>
            <p:cNvPr id="21" name="Up Arrow 20">
              <a:extLst>
                <a:ext uri="{FF2B5EF4-FFF2-40B4-BE49-F238E27FC236}">
                  <a16:creationId xmlns:a16="http://schemas.microsoft.com/office/drawing/2014/main" id="{C51079E0-33A0-1D47-9AD7-E40FF9648C32}"/>
                </a:ext>
              </a:extLst>
            </p:cNvPr>
            <p:cNvSpPr/>
            <p:nvPr/>
          </p:nvSpPr>
          <p:spPr>
            <a:xfrm>
              <a:off x="9097792" y="1282429"/>
              <a:ext cx="188260" cy="380072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96CA0D-9727-6947-BFEC-D37A8D3D5537}"/>
                </a:ext>
              </a:extLst>
            </p:cNvPr>
            <p:cNvSpPr txBox="1"/>
            <p:nvPr/>
          </p:nvSpPr>
          <p:spPr>
            <a:xfrm>
              <a:off x="6010642" y="1708792"/>
              <a:ext cx="17374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Passed via URL query parameter </a:t>
              </a:r>
              <a:r>
                <a:rPr lang="en-US" sz="1400" b="1" dirty="0"/>
                <a:t>user</a:t>
              </a:r>
            </a:p>
          </p:txBody>
        </p:sp>
        <p:sp>
          <p:nvSpPr>
            <p:cNvPr id="23" name="Up Arrow 22">
              <a:extLst>
                <a:ext uri="{FF2B5EF4-FFF2-40B4-BE49-F238E27FC236}">
                  <a16:creationId xmlns:a16="http://schemas.microsoft.com/office/drawing/2014/main" id="{C87ABA1D-7C1D-354A-B41A-C77C5164526E}"/>
                </a:ext>
              </a:extLst>
            </p:cNvPr>
            <p:cNvSpPr/>
            <p:nvPr/>
          </p:nvSpPr>
          <p:spPr>
            <a:xfrm>
              <a:off x="6785231" y="1282429"/>
              <a:ext cx="188260" cy="380072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3526D33-F70F-8241-AC35-9750BC2EF19A}"/>
              </a:ext>
            </a:extLst>
          </p:cNvPr>
          <p:cNvGrpSpPr/>
          <p:nvPr/>
        </p:nvGrpSpPr>
        <p:grpSpPr>
          <a:xfrm>
            <a:off x="279399" y="3132378"/>
            <a:ext cx="11079930" cy="1249548"/>
            <a:chOff x="279399" y="3047674"/>
            <a:chExt cx="11079930" cy="12495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4EF0FF-9F6F-3E43-AF8C-211D41AAA32F}"/>
                </a:ext>
              </a:extLst>
            </p:cNvPr>
            <p:cNvSpPr/>
            <p:nvPr/>
          </p:nvSpPr>
          <p:spPr>
            <a:xfrm>
              <a:off x="764697" y="3047674"/>
              <a:ext cx="856727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Input 1:</a:t>
              </a:r>
              <a:r>
                <a:rPr lang="en-US" sz="1600" dirty="0"/>
                <a:t> http://</a:t>
              </a:r>
              <a:r>
                <a:rPr lang="en-US" sz="1600" dirty="0" err="1"/>
                <a:t>www.example.com</a:t>
              </a:r>
              <a:r>
                <a:rPr lang="en-US" sz="1600" dirty="0"/>
                <a:t>/</a:t>
              </a:r>
              <a:r>
                <a:rPr lang="en-US" sz="1600" dirty="0" err="1"/>
                <a:t>login.php?</a:t>
              </a:r>
              <a:r>
                <a:rPr lang="en-US" sz="1600" dirty="0" err="1">
                  <a:highlight>
                    <a:srgbClr val="FFFF00"/>
                  </a:highlight>
                </a:rPr>
                <a:t>user</a:t>
              </a:r>
              <a:r>
                <a:rPr lang="en-US" sz="1600" dirty="0">
                  <a:highlight>
                    <a:srgbClr val="FFFF00"/>
                  </a:highlight>
                </a:rPr>
                <a:t>=</a:t>
              </a:r>
              <a:r>
                <a:rPr lang="en-US" sz="1600" dirty="0" err="1">
                  <a:highlight>
                    <a:srgbClr val="FFFF00"/>
                  </a:highlight>
                </a:rPr>
                <a:t>admin</a:t>
              </a:r>
              <a:r>
                <a:rPr lang="en-US" sz="1600" dirty="0" err="1"/>
                <a:t>&amp;</a:t>
              </a:r>
              <a:r>
                <a:rPr lang="en-US" sz="1600" dirty="0" err="1">
                  <a:highlight>
                    <a:srgbClr val="C0C0C0"/>
                  </a:highlight>
                </a:rPr>
                <a:t>pwd</a:t>
              </a:r>
              <a:r>
                <a:rPr lang="en-US" sz="1600" dirty="0">
                  <a:highlight>
                    <a:srgbClr val="C0C0C0"/>
                  </a:highlight>
                </a:rPr>
                <a:t>=@dm!n_2020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73DBD4-9290-BC4C-BE7F-F00AACB1FE48}"/>
                </a:ext>
              </a:extLst>
            </p:cNvPr>
            <p:cNvSpPr/>
            <p:nvPr/>
          </p:nvSpPr>
          <p:spPr>
            <a:xfrm>
              <a:off x="1779949" y="3571019"/>
              <a:ext cx="7552019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cs typeface="Consolas" panose="020B0609020204030204" pitchFamily="49" charset="0"/>
                </a:rPr>
                <a:t>SELECT * from </a:t>
              </a:r>
              <a:r>
                <a:rPr lang="en-US" sz="1600" dirty="0" err="1">
                  <a:cs typeface="Consolas" panose="020B0609020204030204" pitchFamily="49" charset="0"/>
                </a:rPr>
                <a:t>user_accounts</a:t>
              </a:r>
              <a:r>
                <a:rPr lang="en-US" sz="1600" dirty="0">
                  <a:cs typeface="Consolas" panose="020B0609020204030204" pitchFamily="49" charset="0"/>
                </a:rPr>
                <a:t> WHERE username=‘</a:t>
              </a:r>
              <a:r>
                <a:rPr lang="en-US" sz="1600" dirty="0">
                  <a:highlight>
                    <a:srgbClr val="FFFF00"/>
                  </a:highlight>
                  <a:cs typeface="Consolas" panose="020B0609020204030204" pitchFamily="49" charset="0"/>
                </a:rPr>
                <a:t>admin</a:t>
              </a:r>
              <a:r>
                <a:rPr lang="en-US" sz="1600" dirty="0">
                  <a:cs typeface="Consolas" panose="020B0609020204030204" pitchFamily="49" charset="0"/>
                </a:rPr>
                <a:t>’ AND password =‘</a:t>
              </a:r>
              <a:r>
                <a:rPr lang="en-US" sz="1600" dirty="0">
                  <a:highlight>
                    <a:srgbClr val="C0C0C0"/>
                  </a:highlight>
                  <a:cs typeface="Consolas" panose="020B0609020204030204" pitchFamily="49" charset="0"/>
                </a:rPr>
                <a:t>@dm!n_2020</a:t>
              </a:r>
              <a:r>
                <a:rPr lang="en-US" sz="1600" dirty="0">
                  <a:cs typeface="Consolas" panose="020B0609020204030204" pitchFamily="49" charset="0"/>
                </a:rPr>
                <a:t>’</a:t>
              </a:r>
              <a:endParaRPr lang="en-US" sz="1600" dirty="0"/>
            </a:p>
          </p:txBody>
        </p:sp>
        <p:sp>
          <p:nvSpPr>
            <p:cNvPr id="24" name="Bent-Up Arrow 23">
              <a:extLst>
                <a:ext uri="{FF2B5EF4-FFF2-40B4-BE49-F238E27FC236}">
                  <a16:creationId xmlns:a16="http://schemas.microsoft.com/office/drawing/2014/main" id="{56DF502E-71F0-6743-AFF9-03CF2101DA74}"/>
                </a:ext>
              </a:extLst>
            </p:cNvPr>
            <p:cNvSpPr/>
            <p:nvPr/>
          </p:nvSpPr>
          <p:spPr>
            <a:xfrm rot="5400000">
              <a:off x="1310634" y="3408836"/>
              <a:ext cx="448236" cy="459073"/>
            </a:xfrm>
            <a:prstGeom prst="ben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776CB6-CD4D-B94A-B697-D4D2B7033E1A}"/>
                </a:ext>
              </a:extLst>
            </p:cNvPr>
            <p:cNvSpPr txBox="1"/>
            <p:nvPr/>
          </p:nvSpPr>
          <p:spPr>
            <a:xfrm>
              <a:off x="279399" y="3536163"/>
              <a:ext cx="10258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/>
                <a:t>SQL Command to be executed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D55F5A-1A01-5045-BC84-B0CCE2DAE482}"/>
                </a:ext>
              </a:extLst>
            </p:cNvPr>
            <p:cNvSpPr txBox="1"/>
            <p:nvPr/>
          </p:nvSpPr>
          <p:spPr>
            <a:xfrm>
              <a:off x="1210332" y="3989445"/>
              <a:ext cx="10148997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Result</a:t>
              </a:r>
              <a:r>
                <a:rPr lang="en-US" sz="1400" dirty="0"/>
                <a:t>: </a:t>
              </a:r>
              <a:r>
                <a:rPr lang="en-US" sz="1400" i="1" dirty="0"/>
                <a:t>Redirects the user to the admin control panel page if there is a single match for the passed credentials in </a:t>
              </a:r>
              <a:r>
                <a:rPr lang="en-US" sz="1400" i="1" dirty="0" err="1"/>
                <a:t>user_accounts</a:t>
              </a:r>
              <a:r>
                <a:rPr lang="en-US" sz="1400" i="1" dirty="0"/>
                <a:t> database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139799-47B3-7241-86FC-0A7DB0F9C2EF}"/>
              </a:ext>
            </a:extLst>
          </p:cNvPr>
          <p:cNvGrpSpPr/>
          <p:nvPr/>
        </p:nvGrpSpPr>
        <p:grpSpPr>
          <a:xfrm>
            <a:off x="279399" y="4985143"/>
            <a:ext cx="11213063" cy="1243708"/>
            <a:chOff x="279399" y="5115883"/>
            <a:chExt cx="11213063" cy="124370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122B8A-A3C5-D24D-A3E2-544EF6F46630}"/>
                </a:ext>
              </a:extLst>
            </p:cNvPr>
            <p:cNvSpPr/>
            <p:nvPr/>
          </p:nvSpPr>
          <p:spPr>
            <a:xfrm>
              <a:off x="764697" y="5115883"/>
              <a:ext cx="917687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Input 2: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0000"/>
                  </a:solidFill>
                </a:rPr>
                <a:t>http://</a:t>
              </a:r>
              <a:r>
                <a:rPr lang="en-US" sz="1600" dirty="0" err="1">
                  <a:solidFill>
                    <a:srgbClr val="000000"/>
                  </a:solidFill>
                </a:rPr>
                <a:t>www.example.com</a:t>
              </a:r>
              <a:r>
                <a:rPr lang="en-US" sz="1600" dirty="0">
                  <a:solidFill>
                    <a:srgbClr val="000000"/>
                  </a:solidFill>
                </a:rPr>
                <a:t>/</a:t>
              </a:r>
              <a:r>
                <a:rPr lang="en-US" sz="1600" dirty="0" err="1">
                  <a:solidFill>
                    <a:srgbClr val="000000"/>
                  </a:solidFill>
                </a:rPr>
                <a:t>login.php?</a:t>
              </a:r>
              <a:r>
                <a:rPr lang="en-US" sz="1600" dirty="0" err="1">
                  <a:solidFill>
                    <a:srgbClr val="000000"/>
                  </a:solidFill>
                  <a:highlight>
                    <a:srgbClr val="FFFF00"/>
                  </a:highlight>
                </a:rPr>
                <a:t>user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</a:rPr>
                <a:t>=admin'; DROP TABLE </a:t>
              </a:r>
              <a:r>
                <a:rPr lang="en-US" sz="1600" dirty="0" err="1">
                  <a:solidFill>
                    <a:srgbClr val="000000"/>
                  </a:solidFill>
                  <a:highlight>
                    <a:srgbClr val="FFFF00"/>
                  </a:highlight>
                </a:rPr>
                <a:t>user_accounts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00"/>
                  </a:highlight>
                </a:rPr>
                <a:t> #</a:t>
              </a:r>
              <a:r>
                <a:rPr lang="en-US" sz="1600" dirty="0">
                  <a:solidFill>
                    <a:srgbClr val="000000"/>
                  </a:solidFill>
                </a:rPr>
                <a:t>&amp;</a:t>
              </a:r>
              <a:r>
                <a:rPr lang="en-US" sz="1600" dirty="0" err="1">
                  <a:solidFill>
                    <a:srgbClr val="000000"/>
                  </a:solidFill>
                  <a:highlight>
                    <a:srgbClr val="C0C0C0"/>
                  </a:highlight>
                </a:rPr>
                <a:t>pwd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C0C0C0"/>
                  </a:highlight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highlight>
                    <a:srgbClr val="C0C0C0"/>
                  </a:highlight>
                </a:rPr>
                <a:t>dontcare</a:t>
              </a:r>
              <a:endParaRPr lang="en-US" sz="1600" dirty="0">
                <a:highlight>
                  <a:srgbClr val="C0C0C0"/>
                </a:highligh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86C2ACB-9C77-9E44-8357-6961D5079A77}"/>
                </a:ext>
              </a:extLst>
            </p:cNvPr>
            <p:cNvSpPr/>
            <p:nvPr/>
          </p:nvSpPr>
          <p:spPr>
            <a:xfrm>
              <a:off x="1779949" y="5639228"/>
              <a:ext cx="9712513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cs typeface="Consolas" panose="020B0609020204030204" pitchFamily="49" charset="0"/>
                </a:rPr>
                <a:t>SELECT * from </a:t>
              </a:r>
              <a:r>
                <a:rPr lang="en-US" sz="1600" dirty="0" err="1">
                  <a:cs typeface="Consolas" panose="020B0609020204030204" pitchFamily="49" charset="0"/>
                </a:rPr>
                <a:t>user_accounts</a:t>
              </a:r>
              <a:r>
                <a:rPr lang="en-US" sz="1600" dirty="0">
                  <a:cs typeface="Consolas" panose="020B0609020204030204" pitchFamily="49" charset="0"/>
                </a:rPr>
                <a:t> WHERE username=‘</a:t>
              </a:r>
              <a:r>
                <a:rPr lang="en-US" sz="1600" dirty="0">
                  <a:highlight>
                    <a:srgbClr val="FFFF00"/>
                  </a:highlight>
                </a:rPr>
                <a:t>admin’; DROP TABLE </a:t>
              </a:r>
              <a:r>
                <a:rPr lang="en-US" sz="1600" dirty="0" err="1">
                  <a:highlight>
                    <a:srgbClr val="FFFF00"/>
                  </a:highlight>
                </a:rPr>
                <a:t>user_accounts</a:t>
              </a:r>
              <a:r>
                <a:rPr lang="en-US" sz="1600" dirty="0">
                  <a:highlight>
                    <a:srgbClr val="FFFF00"/>
                  </a:highlight>
                </a:rPr>
                <a:t> #</a:t>
              </a:r>
              <a:r>
                <a:rPr lang="en-US" sz="1600" dirty="0">
                  <a:cs typeface="Consolas" panose="020B0609020204030204" pitchFamily="49" charset="0"/>
                </a:rPr>
                <a:t>’ AND password =‘</a:t>
              </a:r>
              <a:r>
                <a:rPr lang="en-US" sz="1600" dirty="0" err="1">
                  <a:highlight>
                    <a:srgbClr val="C0C0C0"/>
                  </a:highlight>
                  <a:cs typeface="Consolas" panose="020B0609020204030204" pitchFamily="49" charset="0"/>
                </a:rPr>
                <a:t>dontcare</a:t>
              </a:r>
              <a:r>
                <a:rPr lang="en-US" sz="1600" dirty="0">
                  <a:cs typeface="Consolas" panose="020B0609020204030204" pitchFamily="49" charset="0"/>
                </a:rPr>
                <a:t>’</a:t>
              </a:r>
              <a:endParaRPr lang="en-US" sz="1600" dirty="0"/>
            </a:p>
          </p:txBody>
        </p:sp>
        <p:sp>
          <p:nvSpPr>
            <p:cNvPr id="31" name="Bent-Up Arrow 30">
              <a:extLst>
                <a:ext uri="{FF2B5EF4-FFF2-40B4-BE49-F238E27FC236}">
                  <a16:creationId xmlns:a16="http://schemas.microsoft.com/office/drawing/2014/main" id="{AF49ECE0-BC11-5043-9943-67B68664870F}"/>
                </a:ext>
              </a:extLst>
            </p:cNvPr>
            <p:cNvSpPr/>
            <p:nvPr/>
          </p:nvSpPr>
          <p:spPr>
            <a:xfrm rot="5400000">
              <a:off x="1310634" y="5477045"/>
              <a:ext cx="448236" cy="459073"/>
            </a:xfrm>
            <a:prstGeom prst="bent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175CC9-1F95-0446-88E5-1A72B4700EF3}"/>
                </a:ext>
              </a:extLst>
            </p:cNvPr>
            <p:cNvSpPr txBox="1"/>
            <p:nvPr/>
          </p:nvSpPr>
          <p:spPr>
            <a:xfrm>
              <a:off x="279399" y="5604372"/>
              <a:ext cx="10258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/>
                <a:t>SQL Command to be executed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D0C894-644F-2641-B546-C60CB7E18C93}"/>
                </a:ext>
              </a:extLst>
            </p:cNvPr>
            <p:cNvSpPr txBox="1"/>
            <p:nvPr/>
          </p:nvSpPr>
          <p:spPr>
            <a:xfrm>
              <a:off x="1210331" y="6051814"/>
              <a:ext cx="10282131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Result</a:t>
              </a:r>
              <a:r>
                <a:rPr lang="en-US" sz="1400" dirty="0"/>
                <a:t>: </a:t>
              </a:r>
              <a:r>
                <a:rPr lang="en-US" sz="1400" i="1" dirty="0"/>
                <a:t>Queries all user accounts with username “admin” and drops </a:t>
              </a:r>
              <a:r>
                <a:rPr lang="en-US" sz="1400" i="1" dirty="0" err="1"/>
                <a:t>user_accounts</a:t>
              </a:r>
              <a:r>
                <a:rPr lang="en-US" sz="1400" i="1" dirty="0"/>
                <a:t> table causing system corruption.</a:t>
              </a:r>
            </a:p>
          </p:txBody>
        </p:sp>
      </p:grpSp>
      <p:sp>
        <p:nvSpPr>
          <p:cNvPr id="39" name="Title 2">
            <a:extLst>
              <a:ext uri="{FF2B5EF4-FFF2-40B4-BE49-F238E27FC236}">
                <a16:creationId xmlns:a16="http://schemas.microsoft.com/office/drawing/2014/main" id="{DFEB0FDA-1224-6D42-B333-811AB7AD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90" y="21089"/>
            <a:ext cx="11616267" cy="1014868"/>
          </a:xfrm>
        </p:spPr>
        <p:txBody>
          <a:bodyPr/>
          <a:lstStyle/>
          <a:p>
            <a:r>
              <a:rPr lang="en-US" dirty="0"/>
              <a:t>Vulnerability Example 2 - CVE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ED4089-CF92-9E40-9FA1-84331F685A86}"/>
              </a:ext>
            </a:extLst>
          </p:cNvPr>
          <p:cNvSpPr txBox="1"/>
          <p:nvPr/>
        </p:nvSpPr>
        <p:spPr>
          <a:xfrm>
            <a:off x="9745682" y="4552105"/>
            <a:ext cx="161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Comment the rest of the SQL command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909ED2-BBE1-E847-88D4-AB267DA1D734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9000566" y="5013770"/>
            <a:ext cx="1551940" cy="562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76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0D233B-08D6-984B-B046-BF286DDE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Example 2 -CWE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ACABB-0F22-1642-B3EE-FB82B389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79F400-A163-0C4B-8EAC-8931A8F3C4E6}"/>
              </a:ext>
            </a:extLst>
          </p:cNvPr>
          <p:cNvGrpSpPr/>
          <p:nvPr/>
        </p:nvGrpSpPr>
        <p:grpSpPr>
          <a:xfrm>
            <a:off x="2217995" y="1035958"/>
            <a:ext cx="7276879" cy="4910551"/>
            <a:chOff x="6561916" y="270877"/>
            <a:chExt cx="5209241" cy="37291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2AE0FB-0C6E-6946-A6BA-B6DDC2A5ACE0}"/>
                </a:ext>
              </a:extLst>
            </p:cNvPr>
            <p:cNvSpPr/>
            <p:nvPr/>
          </p:nvSpPr>
          <p:spPr>
            <a:xfrm>
              <a:off x="6629649" y="3719513"/>
              <a:ext cx="3295335" cy="2804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https://cwe.mitre.org/data/definitions/89.html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C689EE9-1717-F645-AFCB-B010AD4DF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1916" y="270877"/>
              <a:ext cx="5209241" cy="34613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8968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263159-88ED-9640-A354-0F5E9EEA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890" y="972215"/>
            <a:ext cx="11657803" cy="2685386"/>
          </a:xfrm>
        </p:spPr>
        <p:txBody>
          <a:bodyPr/>
          <a:lstStyle/>
          <a:p>
            <a:pPr marL="101600" indent="0">
              <a:buNone/>
            </a:pPr>
            <a:r>
              <a:rPr lang="en-US" dirty="0">
                <a:solidFill>
                  <a:srgbClr val="002060"/>
                </a:solidFill>
                <a:latin typeface="+mn-lt"/>
              </a:rPr>
              <a:t>Software Analysis</a:t>
            </a:r>
            <a:r>
              <a:rPr lang="en-US" dirty="0">
                <a:latin typeface="+mn-lt"/>
              </a:rPr>
              <a:t>: </a:t>
            </a:r>
            <a:r>
              <a:rPr lang="en-US" dirty="0">
                <a:latin typeface="+mj-lt"/>
              </a:rPr>
              <a:t>It is to gather information about software artifacts and relations/connections between them. The use cases are: (a) understand software, (b) assist the developer to understand impact of a change, (c) detect software errors/vulnerabilities, (d) use the information to verify software.</a:t>
            </a:r>
          </a:p>
          <a:p>
            <a:pPr marL="660400" lvl="1" indent="0">
              <a:buNone/>
            </a:pPr>
            <a:r>
              <a:rPr lang="en-US" i="1" dirty="0">
                <a:latin typeface="+mn-lt"/>
              </a:rPr>
              <a:t>Dynamic Analysis</a:t>
            </a:r>
            <a:r>
              <a:rPr lang="en-US" dirty="0"/>
              <a:t>: The information is gathered by executing the software</a:t>
            </a:r>
          </a:p>
          <a:p>
            <a:pPr marL="660400" lvl="1" indent="0">
              <a:buNone/>
            </a:pPr>
            <a:r>
              <a:rPr lang="en-US" i="1" dirty="0">
                <a:latin typeface="+mn-lt"/>
              </a:rPr>
              <a:t>Static Analysis</a:t>
            </a:r>
            <a:r>
              <a:rPr lang="en-US" dirty="0"/>
              <a:t>: The information is gathered without executing the software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BA86BC-EF30-C04C-A72E-C8B0FEBA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Analysis vs. Software Verification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14DA1-A607-3F47-B28C-47BB5BA0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3DAA9-738E-DD40-B711-4E9EC2F7A76C}"/>
              </a:ext>
            </a:extLst>
          </p:cNvPr>
          <p:cNvSpPr/>
          <p:nvPr/>
        </p:nvSpPr>
        <p:spPr>
          <a:xfrm>
            <a:off x="278452" y="3754655"/>
            <a:ext cx="108706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Software Verification</a:t>
            </a:r>
            <a:r>
              <a:rPr lang="en-US" sz="2800" dirty="0"/>
              <a:t>: </a:t>
            </a:r>
            <a:r>
              <a:rPr lang="en-US" sz="2800" dirty="0">
                <a:latin typeface="+mj-lt"/>
              </a:rPr>
              <a:t>It involves systematic reasoning about all execution behaviors of software. The purpose is to assure that the malfunctioning of interest will </a:t>
            </a:r>
            <a:r>
              <a:rPr lang="en-US" sz="2800" i="1" dirty="0">
                <a:latin typeface="+mj-lt"/>
              </a:rPr>
              <a:t>never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occur</a:t>
            </a:r>
            <a:r>
              <a:rPr lang="en-US" sz="2800" dirty="0">
                <a:latin typeface="+mj-lt"/>
              </a:rPr>
              <a:t> for any input.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9F5BB-14AB-6049-BDBE-7664473E72C4}"/>
              </a:ext>
            </a:extLst>
          </p:cNvPr>
          <p:cNvSpPr txBox="1"/>
          <p:nvPr/>
        </p:nvSpPr>
        <p:spPr>
          <a:xfrm>
            <a:off x="322020" y="5239454"/>
            <a:ext cx="11449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Note: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Software testing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is a limited form of software verification. Testing involves dynamic analysis that covers a small set of execution behaviors. The totality of execution behaviors is practically infinite. </a:t>
            </a:r>
          </a:p>
        </p:txBody>
      </p:sp>
    </p:spTree>
    <p:extLst>
      <p:ext uri="{BB962C8B-B14F-4D97-AF65-F5344CB8AC3E}">
        <p14:creationId xmlns:p14="http://schemas.microsoft.com/office/powerpoint/2010/main" val="256468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40542</TotalTime>
  <Words>1049</Words>
  <Application>Microsoft Macintosh PowerPoint</Application>
  <PresentationFormat>Widescreen</PresentationFormat>
  <Paragraphs>105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 New</vt:lpstr>
      <vt:lpstr>Merriweather Sans</vt:lpstr>
      <vt:lpstr>simple-light-2</vt:lpstr>
      <vt:lpstr>PowerPoint Presentation</vt:lpstr>
      <vt:lpstr>Example of Implicit Input</vt:lpstr>
      <vt:lpstr>The Process of Finding Malware</vt:lpstr>
      <vt:lpstr>DARPA cybersecurity programs</vt:lpstr>
      <vt:lpstr>Repositories of Software Vulnerabilities</vt:lpstr>
      <vt:lpstr>Vulnerability Example 1</vt:lpstr>
      <vt:lpstr>Vulnerability Example 2 - CVE </vt:lpstr>
      <vt:lpstr>Vulnerability Example 2 -CWE</vt:lpstr>
      <vt:lpstr>Software Analysis vs. Software Verification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Santhanam, Ganesh R [E CPE]</dc:creator>
  <cp:lastModifiedBy>Sharwan Ram, Sharwan Ram [E CPE]</cp:lastModifiedBy>
  <cp:revision>2146</cp:revision>
  <cp:lastPrinted>2017-03-09T05:22:22Z</cp:lastPrinted>
  <dcterms:created xsi:type="dcterms:W3CDTF">2016-08-15T15:08:51Z</dcterms:created>
  <dcterms:modified xsi:type="dcterms:W3CDTF">2022-01-30T03:02:51Z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