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61" r:id="rId2"/>
    <p:sldId id="925" r:id="rId3"/>
    <p:sldId id="896" r:id="rId4"/>
    <p:sldId id="926" r:id="rId5"/>
    <p:sldId id="929" r:id="rId6"/>
    <p:sldId id="927" r:id="rId7"/>
    <p:sldId id="928" r:id="rId8"/>
    <p:sldId id="930" r:id="rId9"/>
    <p:sldId id="931" r:id="rId10"/>
    <p:sldId id="932" r:id="rId11"/>
    <p:sldId id="934" r:id="rId12"/>
    <p:sldId id="93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anam, Ganesh R [E CPE]" initials="SGR[C" lastIdx="4" clrIdx="0"/>
  <p:cmAuthor id="2" name="Suraj Kothar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000"/>
    <a:srgbClr val="41F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37" autoAdjust="0"/>
    <p:restoredTop sz="94660"/>
  </p:normalViewPr>
  <p:slideViewPr>
    <p:cSldViewPr snapToGrid="0">
      <p:cViewPr varScale="1">
        <p:scale>
          <a:sx n="114" d="100"/>
          <a:sy n="114" d="100"/>
        </p:scale>
        <p:origin x="880" y="168"/>
      </p:cViewPr>
      <p:guideLst>
        <p:guide orient="horz" pos="2160"/>
        <p:guide pos="3840"/>
      </p:guideLst>
    </p:cSldViewPr>
  </p:slideViewPr>
  <p:notesTextViewPr>
    <p:cViewPr>
      <p:scale>
        <a:sx n="3" d="2"/>
        <a:sy n="3" d="2"/>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940F43-561E-4C4C-8F09-FE70B5DACE57}" type="datetimeFigureOut">
              <a:rPr lang="en-US" smtClean="0"/>
              <a:t>1/29/22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4D781F-70AF-8A4C-8A8B-3CA2E5E63A5E}" type="slidenum">
              <a:rPr lang="en-US" smtClean="0"/>
              <a:t>‹#›</a:t>
            </a:fld>
            <a:endParaRPr lang="en-US"/>
          </a:p>
        </p:txBody>
      </p:sp>
    </p:spTree>
    <p:extLst>
      <p:ext uri="{BB962C8B-B14F-4D97-AF65-F5344CB8AC3E}">
        <p14:creationId xmlns:p14="http://schemas.microsoft.com/office/powerpoint/2010/main" val="3009091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C51E2-AC65-4FBA-968F-FA7F4B5D37A7}"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12E5-47C8-412D-B860-C77C24406DFE}" type="slidenum">
              <a:rPr lang="en-US" smtClean="0"/>
              <a:t>‹#›</a:t>
            </a:fld>
            <a:endParaRPr lang="en-US"/>
          </a:p>
        </p:txBody>
      </p:sp>
    </p:spTree>
    <p:extLst>
      <p:ext uri="{BB962C8B-B14F-4D97-AF65-F5344CB8AC3E}">
        <p14:creationId xmlns:p14="http://schemas.microsoft.com/office/powerpoint/2010/main" val="14441919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841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0B3B20-CC52-4CD8-891A-1FEA1205BD2C}" type="slidenum">
              <a:rPr lang="en-US" smtClean="0"/>
              <a:pPr/>
              <a:t>‹#›</a:t>
            </a:fld>
            <a:endParaRPr lang="en-US" dirty="0"/>
          </a:p>
        </p:txBody>
      </p:sp>
      <p:sp>
        <p:nvSpPr>
          <p:cNvPr id="4"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p>
        </p:txBody>
      </p:sp>
      <p:sp>
        <p:nvSpPr>
          <p:cNvPr id="5"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6843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55"/>
        <p:cNvGrpSpPr/>
        <p:nvPr/>
      </p:nvGrpSpPr>
      <p:grpSpPr>
        <a:xfrm>
          <a:off x="0" y="0"/>
          <a:ext cx="0" cy="0"/>
          <a:chOff x="0" y="0"/>
          <a:chExt cx="0" cy="0"/>
        </a:xfrm>
      </p:grpSpPr>
      <p:sp>
        <p:nvSpPr>
          <p:cNvPr id="57" name="Shape 57"/>
          <p:cNvSpPr txBox="1">
            <a:spLocks noGrp="1"/>
          </p:cNvSpPr>
          <p:nvPr>
            <p:ph type="body" idx="1"/>
          </p:nvPr>
        </p:nvSpPr>
        <p:spPr>
          <a:xfrm>
            <a:off x="154890" y="1175657"/>
            <a:ext cx="11657803" cy="4913571"/>
          </a:xfrm>
          <a:prstGeom prst="rect">
            <a:avLst/>
          </a:prstGeom>
          <a:noFill/>
          <a:ln>
            <a:noFill/>
          </a:ln>
        </p:spPr>
        <p:txBody>
          <a:bodyPr lIns="91425" tIns="91425" rIns="91425" bIns="91425" anchor="t" anchorCtr="0"/>
          <a:lstStyle>
            <a:lvl1pPr marL="609600" marR="0" lvl="0" indent="-508000" algn="l" rtl="0">
              <a:lnSpc>
                <a:spcPct val="90000"/>
              </a:lnSpc>
              <a:spcBef>
                <a:spcPts val="1065"/>
              </a:spcBef>
              <a:spcAft>
                <a:spcPts val="0"/>
              </a:spcAft>
              <a:buClr>
                <a:schemeClr val="dk1"/>
              </a:buClr>
              <a:buSzPct val="100000"/>
              <a:buFont typeface="Courier New" panose="02070309020205020404" pitchFamily="49" charset="0"/>
              <a:buChar char="o"/>
              <a:defRPr sz="2800" b="0" i="0" u="none" strike="noStrike" cap="none">
                <a:solidFill>
                  <a:schemeClr val="dk1"/>
                </a:solidFill>
                <a:latin typeface="Calibri Light" panose="020F0302020204030204" pitchFamily="34" charset="0"/>
                <a:ea typeface="Calibri Light" panose="020F0302020204030204" pitchFamily="34" charset="0"/>
                <a:cs typeface="Arial" charset="0"/>
                <a:sym typeface="Arial" charset="0"/>
              </a:defRPr>
            </a:lvl1pPr>
            <a:lvl2pPr marL="1168400" marR="0" lvl="1" indent="-457200" algn="l" rtl="0">
              <a:lnSpc>
                <a:spcPct val="90000"/>
              </a:lnSpc>
              <a:spcBef>
                <a:spcPts val="1065"/>
              </a:spcBef>
              <a:spcAft>
                <a:spcPts val="0"/>
              </a:spcAft>
              <a:buClr>
                <a:schemeClr val="dk1"/>
              </a:buClr>
              <a:buSzPct val="100000"/>
              <a:buFont typeface="Calibri Light" panose="020F0302020204030204" pitchFamily="34" charset="0"/>
              <a:buChar char="⁻"/>
              <a:defRPr sz="2400" b="0" i="0" u="none" strike="noStrike" cap="none">
                <a:solidFill>
                  <a:schemeClr val="tx1"/>
                </a:solidFill>
                <a:latin typeface="+mj-lt"/>
                <a:ea typeface="Arial" charset="0"/>
                <a:cs typeface="Arial" charset="0"/>
                <a:sym typeface="Arial" charset="0"/>
              </a:defRPr>
            </a:lvl2pPr>
            <a:lvl3pPr marL="1544955" marR="0" lvl="2" indent="-342900" algn="l" rtl="0">
              <a:lnSpc>
                <a:spcPct val="100000"/>
              </a:lnSpc>
              <a:spcBef>
                <a:spcPts val="665"/>
              </a:spcBef>
              <a:spcAft>
                <a:spcPts val="0"/>
              </a:spcAft>
              <a:buClr>
                <a:srgbClr val="CE1126"/>
              </a:buClr>
              <a:buSzPct val="60000"/>
              <a:buFont typeface="Arial" charset="0"/>
              <a:buChar char="•"/>
              <a:defRPr sz="2200" b="0" i="0" u="none" strike="noStrike" cap="none">
                <a:solidFill>
                  <a:schemeClr val="tx1"/>
                </a:solidFill>
                <a:latin typeface="+mj-lt"/>
                <a:ea typeface="Arial" charset="0"/>
                <a:cs typeface="Arial" charset="0"/>
                <a:sym typeface="Arial" charset="0"/>
              </a:defRPr>
            </a:lvl3pPr>
            <a:lvl4pPr marL="1710055" marR="0" lvl="3" indent="-17145" algn="l" rtl="0">
              <a:lnSpc>
                <a:spcPct val="100000"/>
              </a:lnSpc>
              <a:spcBef>
                <a:spcPts val="535"/>
              </a:spcBef>
              <a:spcAft>
                <a:spcPts val="0"/>
              </a:spcAft>
              <a:buClr>
                <a:srgbClr val="CE1126"/>
              </a:buClr>
              <a:buSzPct val="67000"/>
              <a:buFont typeface="Arial" charset="0"/>
              <a:buChar char="o"/>
              <a:defRPr sz="2400" b="1" i="0" u="none" strike="noStrike" cap="none">
                <a:solidFill>
                  <a:schemeClr val="dk1"/>
                </a:solidFill>
                <a:latin typeface="Arial" charset="0"/>
                <a:ea typeface="Arial" charset="0"/>
                <a:cs typeface="Arial" charset="0"/>
                <a:sym typeface="Arial" charset="0"/>
              </a:defRPr>
            </a:lvl4pPr>
            <a:lvl5pPr marL="2218055" marR="0" lvl="4"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5pPr>
            <a:lvl6pPr marL="2726055" marR="0" lvl="5"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6pPr>
            <a:lvl7pPr marL="3234055" marR="0" lvl="6" indent="-50800"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7pPr>
            <a:lvl8pPr marL="3725545" marR="0" lvl="7"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8pPr>
            <a:lvl9pPr marL="4233545" marR="0" lvl="8" indent="-33655" algn="l" rtl="0">
              <a:lnSpc>
                <a:spcPct val="100000"/>
              </a:lnSpc>
              <a:spcBef>
                <a:spcPts val="535"/>
              </a:spcBef>
              <a:spcAft>
                <a:spcPts val="0"/>
              </a:spcAft>
              <a:buClr>
                <a:srgbClr val="CE1126"/>
              </a:buClr>
              <a:buSzPct val="71000"/>
              <a:buFont typeface="Arial" charset="0"/>
              <a:buChar char="➢"/>
              <a:defRPr sz="2265" b="1" i="0" u="none" strike="noStrike" cap="none">
                <a:solidFill>
                  <a:schemeClr val="dk1"/>
                </a:solidFill>
                <a:latin typeface="Arial" charset="0"/>
                <a:ea typeface="Arial" charset="0"/>
                <a:cs typeface="Arial" charset="0"/>
                <a:sym typeface="Arial" charset="0"/>
              </a:defRPr>
            </a:lvl9pPr>
          </a:lstStyle>
          <a:p>
            <a:pPr lvl="0"/>
            <a:r>
              <a:rPr lang="en-US" dirty="0"/>
              <a:t>Click to edit Master text styles</a:t>
            </a:r>
          </a:p>
          <a:p>
            <a:pPr lvl="1"/>
            <a:r>
              <a:rPr lang="en-US" dirty="0"/>
              <a:t>Second level</a:t>
            </a:r>
          </a:p>
          <a:p>
            <a:pPr lvl="2"/>
            <a:r>
              <a:rPr lang="en-US" dirty="0"/>
              <a:t>Third level</a:t>
            </a:r>
            <a:endParaRPr dirty="0"/>
          </a:p>
        </p:txBody>
      </p:sp>
      <p:sp>
        <p:nvSpPr>
          <p:cNvPr id="4" name="Title 3"/>
          <p:cNvSpPr>
            <a:spLocks noGrp="1"/>
          </p:cNvSpPr>
          <p:nvPr>
            <p:ph type="title"/>
          </p:nvPr>
        </p:nvSpPr>
        <p:spPr>
          <a:xfrm>
            <a:off x="154890" y="21089"/>
            <a:ext cx="11616267" cy="1014868"/>
          </a:xfrm>
          <a:prstGeom prst="rect">
            <a:avLst/>
          </a:prstGeom>
        </p:spPr>
        <p:txBody>
          <a:bodyPr anchor="ctr"/>
          <a:lstStyle>
            <a:lvl1pPr marR="0" algn="l" rtl="0">
              <a:lnSpc>
                <a:spcPct val="100000"/>
              </a:lnSpc>
              <a:spcBef>
                <a:spcPts val="0"/>
              </a:spcBef>
              <a:spcAft>
                <a:spcPts val="0"/>
              </a:spcAft>
              <a:buNone/>
              <a:defRPr lang="en-US" sz="3600" b="1" i="0" u="none" strike="noStrike" cap="none" dirty="0">
                <a:solidFill>
                  <a:srgbClr val="FF0000"/>
                </a:solidFill>
                <a:latin typeface="Calibri Light" panose="020F0302020204030204" pitchFamily="34" charset="0"/>
                <a:ea typeface="Arial" charset="0"/>
                <a:cs typeface="Arial" charset="0"/>
                <a:sym typeface="Arial" charset="0"/>
              </a:defRPr>
            </a:lvl1pPr>
          </a:lstStyle>
          <a:p>
            <a:r>
              <a:rPr lang="en-US" dirty="0"/>
              <a:t>Click to edit Master title style</a:t>
            </a:r>
          </a:p>
        </p:txBody>
      </p:sp>
      <p:sp>
        <p:nvSpPr>
          <p:cNvPr id="22" name="Slide Number Placeholder 5"/>
          <p:cNvSpPr>
            <a:spLocks noGrp="1"/>
          </p:cNvSpPr>
          <p:nvPr>
            <p:ph type="sldNum" sz="quarter" idx="12"/>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extLst>
      <p:ext uri="{BB962C8B-B14F-4D97-AF65-F5344CB8AC3E}">
        <p14:creationId xmlns:p14="http://schemas.microsoft.com/office/powerpoint/2010/main" val="42519140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383338"/>
            <a:ext cx="12192000" cy="47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2" name="Rectangle 3"/>
          <p:cNvSpPr>
            <a:spLocks/>
          </p:cNvSpPr>
          <p:nvPr userDrawn="1"/>
        </p:nvSpPr>
        <p:spPr bwMode="auto">
          <a:xfrm>
            <a:off x="9743135" y="6438900"/>
            <a:ext cx="23114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lIns="34290" tIns="34290" rIns="34290" bIns="34290"/>
          <a:lstStyle/>
          <a:p>
            <a:pPr algn="r"/>
            <a:r>
              <a:rPr lang="en-US" sz="1320" b="1" dirty="0">
                <a:solidFill>
                  <a:srgbClr val="F2BF49"/>
                </a:solidFill>
                <a:latin typeface="Arial" pitchFamily="34" charset="0"/>
                <a:ea typeface="MS PGothic" pitchFamily="34" charset="-128"/>
                <a:sym typeface="Arial" pitchFamily="34" charset="0"/>
              </a:rPr>
              <a:t>learn</a:t>
            </a:r>
            <a:r>
              <a:rPr lang="en-US" sz="1320" dirty="0">
                <a:solidFill>
                  <a:srgbClr val="FFFFFF"/>
                </a:solidFill>
                <a:latin typeface="Arial" pitchFamily="34" charset="0"/>
                <a:ea typeface="MS PGothic" pitchFamily="34" charset="-128"/>
                <a:sym typeface="Arial" pitchFamily="34" charset="0"/>
              </a:rPr>
              <a:t> invent impact</a:t>
            </a:r>
          </a:p>
        </p:txBody>
      </p:sp>
      <p:pic>
        <p:nvPicPr>
          <p:cNvPr id="13" name="Picture 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79295" y="6435725"/>
            <a:ext cx="3536951"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
        <p:nvSpPr>
          <p:cNvPr id="14" name="Slide Number Placeholder 5"/>
          <p:cNvSpPr>
            <a:spLocks noGrp="1"/>
          </p:cNvSpPr>
          <p:nvPr>
            <p:ph type="sldNum" sz="quarter" idx="4"/>
          </p:nvPr>
        </p:nvSpPr>
        <p:spPr>
          <a:xfrm>
            <a:off x="4591424" y="6431056"/>
            <a:ext cx="2743200" cy="365125"/>
          </a:xfrm>
          <a:prstGeom prst="rect">
            <a:avLst/>
          </a:prstGeom>
        </p:spPr>
        <p:txBody>
          <a:bodyPr/>
          <a:lstStyle>
            <a:lvl1pPr algn="ctr">
              <a:defRPr sz="1680" b="1">
                <a:solidFill>
                  <a:schemeClr val="bg1"/>
                </a:solidFill>
              </a:defRPr>
            </a:lvl1pPr>
          </a:lstStyle>
          <a:p>
            <a:fld id="{030B3B20-CC52-4CD8-891A-1FEA1205BD2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None/>
        <a:defRPr sz="1865"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src.nist.gov/publications/history/karg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r.org/2021/02/10/966360714/inside-the-cyber-weapons-arms-race#:~:text=48--,Minute,-List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isa.gov/sites/default/files/publications/defending_against_software_supply_chain_attacks_508_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l.acm.org/doi/10.1145/358198.3582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a:stretch/>
        </p:blipFill>
        <p:spPr>
          <a:xfrm>
            <a:off x="0" y="1"/>
            <a:ext cx="12192000" cy="1695999"/>
          </a:xfrm>
          <a:prstGeom prst="rect">
            <a:avLst/>
          </a:prstGeom>
          <a:noFill/>
          <a:ln>
            <a:noFill/>
          </a:ln>
        </p:spPr>
      </p:pic>
      <p:pic>
        <p:nvPicPr>
          <p:cNvPr id="201" name="Shape 201"/>
          <p:cNvPicPr preferRelativeResize="0"/>
          <p:nvPr/>
        </p:nvPicPr>
        <p:blipFill rotWithShape="1">
          <a:blip r:embed="rId4">
            <a:alphaModFix/>
          </a:blip>
          <a:srcRect/>
          <a:stretch/>
        </p:blipFill>
        <p:spPr>
          <a:xfrm>
            <a:off x="426718" y="480057"/>
            <a:ext cx="4489135" cy="537208"/>
          </a:xfrm>
          <a:prstGeom prst="rect">
            <a:avLst/>
          </a:prstGeom>
          <a:noFill/>
          <a:ln>
            <a:noFill/>
          </a:ln>
        </p:spPr>
      </p:pic>
      <p:sp>
        <p:nvSpPr>
          <p:cNvPr id="202" name="Shape 202"/>
          <p:cNvSpPr/>
          <p:nvPr/>
        </p:nvSpPr>
        <p:spPr>
          <a:xfrm>
            <a:off x="431981" y="1291589"/>
            <a:ext cx="2773999" cy="239999"/>
          </a:xfrm>
          <a:prstGeom prst="rect">
            <a:avLst/>
          </a:prstGeom>
          <a:noFill/>
          <a:ln>
            <a:noFill/>
          </a:ln>
        </p:spPr>
        <p:txBody>
          <a:bodyPr lIns="41899" tIns="41899" rIns="41899" bIns="41899" anchor="t" anchorCtr="0">
            <a:noAutofit/>
          </a:bodyPr>
          <a:lstStyle/>
          <a:p>
            <a:pPr>
              <a:buClr>
                <a:srgbClr val="F2BF49"/>
              </a:buClr>
              <a:buSzPct val="25000"/>
            </a:pPr>
            <a:r>
              <a:rPr lang="en-US" sz="1300" b="1">
                <a:solidFill>
                  <a:srgbClr val="F2BF49"/>
                </a:solidFill>
                <a:latin typeface="Merriweather Sans"/>
                <a:ea typeface="Merriweather Sans"/>
                <a:cs typeface="Merriweather Sans"/>
                <a:sym typeface="Merriweather Sans"/>
              </a:rPr>
              <a:t>learn</a:t>
            </a:r>
            <a:r>
              <a:rPr lang="en-US" sz="1300">
                <a:solidFill>
                  <a:srgbClr val="FFFFFF"/>
                </a:solidFill>
                <a:latin typeface="Merriweather Sans"/>
                <a:ea typeface="Merriweather Sans"/>
                <a:cs typeface="Merriweather Sans"/>
                <a:sym typeface="Merriweather Sans"/>
              </a:rPr>
              <a:t> invent impact</a:t>
            </a:r>
          </a:p>
        </p:txBody>
      </p:sp>
      <p:sp>
        <p:nvSpPr>
          <p:cNvPr id="204" name="Shape 204"/>
          <p:cNvSpPr txBox="1"/>
          <p:nvPr/>
        </p:nvSpPr>
        <p:spPr>
          <a:xfrm>
            <a:off x="523029" y="5494823"/>
            <a:ext cx="11121980" cy="807528"/>
          </a:xfrm>
          <a:prstGeom prst="rect">
            <a:avLst/>
          </a:prstGeom>
          <a:noFill/>
          <a:ln>
            <a:noFill/>
          </a:ln>
        </p:spPr>
        <p:txBody>
          <a:bodyPr lIns="41899" tIns="41899" rIns="41899" bIns="41899" anchor="ctr" anchorCtr="0">
            <a:noAutofit/>
          </a:bodyPr>
          <a:lstStyle/>
          <a:p>
            <a:pPr>
              <a:buClr>
                <a:srgbClr val="000000"/>
              </a:buClr>
              <a:buSzPct val="25000"/>
            </a:pPr>
            <a:r>
              <a:rPr lang="en-US" sz="1600" b="1" dirty="0">
                <a:solidFill>
                  <a:srgbClr val="000000"/>
                </a:solidFill>
                <a:latin typeface="+mj-lt"/>
                <a:ea typeface="Arial"/>
                <a:cs typeface="Arial"/>
                <a:sym typeface="Arial"/>
              </a:rPr>
              <a:t>Acknowledgement</a:t>
            </a:r>
            <a:r>
              <a:rPr lang="en-US" sz="1600" dirty="0">
                <a:solidFill>
                  <a:srgbClr val="000000"/>
                </a:solidFill>
                <a:latin typeface="+mj-lt"/>
                <a:ea typeface="Arial"/>
                <a:cs typeface="Arial"/>
                <a:sym typeface="Arial"/>
              </a:rPr>
              <a:t>: </a:t>
            </a:r>
            <a:r>
              <a:rPr lang="en-US" sz="1600" b="1" dirty="0">
                <a:solidFill>
                  <a:srgbClr val="000000"/>
                </a:solidFill>
                <a:latin typeface="+mj-lt"/>
                <a:ea typeface="Arial"/>
                <a:cs typeface="Arial"/>
                <a:sym typeface="Arial"/>
              </a:rPr>
              <a:t>Team members at Iowa State University and EnSoft, DARPA contracts </a:t>
            </a:r>
            <a:r>
              <a:rPr lang="en-US" sz="1600" b="1">
                <a:solidFill>
                  <a:srgbClr val="000000"/>
                </a:solidFill>
                <a:latin typeface="+mj-lt"/>
                <a:ea typeface="Arial"/>
                <a:cs typeface="Arial"/>
                <a:sym typeface="Arial"/>
              </a:rPr>
              <a:t>FA8750-12</a:t>
            </a:r>
            <a:r>
              <a:rPr lang="en-US" sz="1600" b="1" dirty="0">
                <a:solidFill>
                  <a:srgbClr val="000000"/>
                </a:solidFill>
                <a:latin typeface="+mj-lt"/>
                <a:ea typeface="Arial"/>
                <a:cs typeface="Arial"/>
                <a:sym typeface="Arial"/>
              </a:rPr>
              <a:t>-2-0126 &amp; FA8750-15-2-0080</a:t>
            </a:r>
            <a:endParaRPr lang="en-US" sz="1600" dirty="0">
              <a:solidFill>
                <a:srgbClr val="000000"/>
              </a:solidFill>
              <a:latin typeface="+mj-lt"/>
              <a:ea typeface="Arial"/>
              <a:cs typeface="Arial"/>
              <a:sym typeface="Arial"/>
            </a:endParaRPr>
          </a:p>
        </p:txBody>
      </p:sp>
      <p:sp>
        <p:nvSpPr>
          <p:cNvPr id="205" name="Shape 205"/>
          <p:cNvSpPr txBox="1"/>
          <p:nvPr/>
        </p:nvSpPr>
        <p:spPr>
          <a:xfrm>
            <a:off x="516796" y="3642955"/>
            <a:ext cx="10972800" cy="2009700"/>
          </a:xfrm>
          <a:prstGeom prst="rect">
            <a:avLst/>
          </a:prstGeom>
          <a:noFill/>
          <a:ln>
            <a:noFill/>
          </a:ln>
        </p:spPr>
        <p:txBody>
          <a:bodyPr lIns="41899" tIns="41899" rIns="41899" bIns="41899" anchor="ctr" anchorCtr="0">
            <a:noAutofit/>
          </a:bodyPr>
          <a:lstStyle/>
          <a:p>
            <a:pPr>
              <a:buClr>
                <a:srgbClr val="000000"/>
              </a:buClr>
              <a:buSzPct val="25000"/>
            </a:pPr>
            <a:r>
              <a:rPr lang="en-US" sz="2400" dirty="0">
                <a:solidFill>
                  <a:srgbClr val="000000"/>
                </a:solidFill>
                <a:latin typeface="+mj-lt"/>
                <a:ea typeface="Arial"/>
                <a:cs typeface="Arial"/>
                <a:sym typeface="Arial"/>
              </a:rPr>
              <a:t>Suresh C. Kothari</a:t>
            </a:r>
          </a:p>
          <a:p>
            <a:pPr>
              <a:buClr>
                <a:srgbClr val="000000"/>
              </a:buClr>
              <a:buSzPct val="25000"/>
            </a:pPr>
            <a:r>
              <a:rPr lang="en-US" sz="2400" dirty="0">
                <a:solidFill>
                  <a:srgbClr val="000000"/>
                </a:solidFill>
                <a:latin typeface="+mj-lt"/>
                <a:ea typeface="Arial"/>
                <a:cs typeface="Arial"/>
                <a:sym typeface="Arial"/>
              </a:rPr>
              <a:t>Professor, Department of Electrical and Computer Engineering</a:t>
            </a:r>
          </a:p>
          <a:p>
            <a:pPr>
              <a:buClr>
                <a:srgbClr val="000000"/>
              </a:buClr>
              <a:buSzPct val="25000"/>
            </a:pPr>
            <a:r>
              <a:rPr lang="en-US" sz="2400" dirty="0">
                <a:solidFill>
                  <a:srgbClr val="000000"/>
                </a:solidFill>
                <a:latin typeface="+mj-lt"/>
                <a:ea typeface="Arial"/>
                <a:cs typeface="Arial"/>
                <a:sym typeface="Arial"/>
              </a:rPr>
              <a:t>President &amp; Founder EnSoft Corp. </a:t>
            </a:r>
          </a:p>
          <a:p>
            <a:pPr>
              <a:buClr>
                <a:srgbClr val="000000"/>
              </a:buClr>
              <a:buSzPct val="25000"/>
            </a:pPr>
            <a:endParaRPr lang="en-US" b="1" dirty="0">
              <a:solidFill>
                <a:srgbClr val="000000"/>
              </a:solidFill>
              <a:latin typeface="Arial"/>
              <a:ea typeface="Arial"/>
              <a:cs typeface="Arial"/>
              <a:sym typeface="Arial"/>
            </a:endParaRPr>
          </a:p>
        </p:txBody>
      </p:sp>
      <p:sp>
        <p:nvSpPr>
          <p:cNvPr id="9" name="Shape 199"/>
          <p:cNvSpPr txBox="1"/>
          <p:nvPr/>
        </p:nvSpPr>
        <p:spPr>
          <a:xfrm>
            <a:off x="370273" y="2011645"/>
            <a:ext cx="11561154" cy="1552879"/>
          </a:xfrm>
          <a:prstGeom prst="rect">
            <a:avLst/>
          </a:prstGeom>
          <a:noFill/>
          <a:ln>
            <a:noFill/>
          </a:ln>
        </p:spPr>
        <p:txBody>
          <a:bodyPr lIns="41899" tIns="41899" rIns="41899" bIns="41899" anchor="b" anchorCtr="0">
            <a:noAutofit/>
          </a:bodyPr>
          <a:lstStyle/>
          <a:p>
            <a:pPr algn="ctr">
              <a:buClr>
                <a:srgbClr val="CE1126"/>
              </a:buClr>
              <a:buSzPct val="25000"/>
            </a:pPr>
            <a:r>
              <a:rPr lang="en-US" sz="3600" dirty="0">
                <a:ea typeface="Arial"/>
                <a:cs typeface="Arial"/>
                <a:sym typeface="Arial"/>
              </a:rPr>
              <a:t>Cybersecurity Arms Race</a:t>
            </a:r>
          </a:p>
        </p:txBody>
      </p:sp>
      <p:pic>
        <p:nvPicPr>
          <p:cNvPr id="8" name="Shape 104">
            <a:extLst>
              <a:ext uri="{FF2B5EF4-FFF2-40B4-BE49-F238E27FC236}">
                <a16:creationId xmlns:a16="http://schemas.microsoft.com/office/drawing/2014/main" id="{032AEFD2-5FF3-FA49-8646-F4BD6E460EB5}"/>
              </a:ext>
            </a:extLst>
          </p:cNvPr>
          <p:cNvPicPr preferRelativeResize="0"/>
          <p:nvPr/>
        </p:nvPicPr>
        <p:blipFill rotWithShape="1">
          <a:blip r:embed="rId5">
            <a:alphaModFix/>
          </a:blip>
          <a:srcRect l="7501" t="9896" r="8474" b="8065"/>
          <a:stretch/>
        </p:blipFill>
        <p:spPr>
          <a:xfrm>
            <a:off x="10197126" y="76013"/>
            <a:ext cx="1819469" cy="1455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2492865"/>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572FED-48B3-864A-BB3B-0A750AFBC708}"/>
              </a:ext>
            </a:extLst>
          </p:cNvPr>
          <p:cNvSpPr>
            <a:spLocks noGrp="1"/>
          </p:cNvSpPr>
          <p:nvPr>
            <p:ph type="title"/>
          </p:nvPr>
        </p:nvSpPr>
        <p:spPr/>
        <p:txBody>
          <a:bodyPr/>
          <a:lstStyle/>
          <a:p>
            <a:r>
              <a:rPr lang="en-US" dirty="0"/>
              <a:t>Gist of Thompson’s Turing Award speech</a:t>
            </a:r>
          </a:p>
        </p:txBody>
      </p:sp>
      <p:sp>
        <p:nvSpPr>
          <p:cNvPr id="4" name="Slide Number Placeholder 3">
            <a:extLst>
              <a:ext uri="{FF2B5EF4-FFF2-40B4-BE49-F238E27FC236}">
                <a16:creationId xmlns:a16="http://schemas.microsoft.com/office/drawing/2014/main" id="{97A7C109-EC94-3F44-BE50-A003B6DC819D}"/>
              </a:ext>
            </a:extLst>
          </p:cNvPr>
          <p:cNvSpPr>
            <a:spLocks noGrp="1"/>
          </p:cNvSpPr>
          <p:nvPr>
            <p:ph type="sldNum" sz="quarter" idx="12"/>
          </p:nvPr>
        </p:nvSpPr>
        <p:spPr/>
        <p:txBody>
          <a:bodyPr/>
          <a:lstStyle/>
          <a:p>
            <a:fld id="{030B3B20-CC52-4CD8-891A-1FEA1205BD2C}" type="slidenum">
              <a:rPr lang="en-US" smtClean="0"/>
              <a:pPr/>
              <a:t>10</a:t>
            </a:fld>
            <a:endParaRPr lang="en-US" dirty="0"/>
          </a:p>
        </p:txBody>
      </p:sp>
      <p:sp>
        <p:nvSpPr>
          <p:cNvPr id="5" name="TextBox 4">
            <a:extLst>
              <a:ext uri="{FF2B5EF4-FFF2-40B4-BE49-F238E27FC236}">
                <a16:creationId xmlns:a16="http://schemas.microsoft.com/office/drawing/2014/main" id="{C7AAE0C3-C40B-6243-917F-A37DD690E458}"/>
              </a:ext>
            </a:extLst>
          </p:cNvPr>
          <p:cNvSpPr txBox="1"/>
          <p:nvPr/>
        </p:nvSpPr>
        <p:spPr>
          <a:xfrm>
            <a:off x="636876" y="760915"/>
            <a:ext cx="10652293" cy="2575064"/>
          </a:xfrm>
          <a:prstGeom prst="rect">
            <a:avLst/>
          </a:prstGeom>
          <a:noFill/>
        </p:spPr>
        <p:txBody>
          <a:bodyPr wrap="square" rtlCol="0">
            <a:spAutoFit/>
          </a:bodyPr>
          <a:lstStyle/>
          <a:p>
            <a:r>
              <a:rPr lang="en-US" sz="2800" dirty="0"/>
              <a:t>C</a:t>
            </a:r>
            <a:r>
              <a:rPr lang="en-US" sz="2800" baseline="-25000" dirty="0"/>
              <a:t>SV</a:t>
            </a:r>
            <a:r>
              <a:rPr lang="en-US" sz="2800" dirty="0"/>
              <a:t>: Subverted Compiler with malware</a:t>
            </a:r>
            <a:endParaRPr lang="en-US" sz="2800" i="1" dirty="0"/>
          </a:p>
          <a:p>
            <a:endParaRPr lang="en-US" sz="800" dirty="0"/>
          </a:p>
          <a:p>
            <a:r>
              <a:rPr lang="en-US" sz="2800" dirty="0"/>
              <a:t>A: application with perfectly written software with no malware</a:t>
            </a:r>
          </a:p>
          <a:p>
            <a:r>
              <a:rPr lang="en-US" sz="2800" dirty="0"/>
              <a:t>Attack: Insert malware M</a:t>
            </a:r>
            <a:r>
              <a:rPr lang="en-US" sz="2800" baseline="-25000" dirty="0"/>
              <a:t>C </a:t>
            </a:r>
            <a:r>
              <a:rPr lang="en-US" sz="2800" dirty="0"/>
              <a:t>in the </a:t>
            </a:r>
            <a:r>
              <a:rPr lang="en-US" sz="2800" i="1" dirty="0"/>
              <a:t>binary of the compiler</a:t>
            </a:r>
            <a:endParaRPr lang="en-US" sz="2800" dirty="0"/>
          </a:p>
          <a:p>
            <a:endParaRPr lang="en-US" sz="800" baseline="-25000" dirty="0"/>
          </a:p>
          <a:p>
            <a:r>
              <a:rPr lang="en-US" sz="2800" dirty="0"/>
              <a:t>Because of the malware M</a:t>
            </a:r>
            <a:r>
              <a:rPr lang="en-US" sz="2800" baseline="-25000" dirty="0"/>
              <a:t>C</a:t>
            </a:r>
            <a:r>
              <a:rPr lang="en-US" sz="2800" dirty="0"/>
              <a:t>, the subverted compiler C</a:t>
            </a:r>
            <a:r>
              <a:rPr lang="en-US" sz="2800" baseline="-25000" dirty="0"/>
              <a:t>SV </a:t>
            </a:r>
            <a:r>
              <a:rPr lang="en-US" sz="2800" dirty="0"/>
              <a:t>inserts malware M</a:t>
            </a:r>
            <a:r>
              <a:rPr lang="en-US" sz="2800" baseline="-25000" dirty="0"/>
              <a:t>A</a:t>
            </a:r>
            <a:r>
              <a:rPr lang="en-US" sz="2800" dirty="0"/>
              <a:t> in the binary B for the application</a:t>
            </a:r>
          </a:p>
          <a:p>
            <a:endParaRPr lang="en-US" sz="800" dirty="0"/>
          </a:p>
        </p:txBody>
      </p:sp>
      <p:grpSp>
        <p:nvGrpSpPr>
          <p:cNvPr id="8" name="Group 7">
            <a:extLst>
              <a:ext uri="{FF2B5EF4-FFF2-40B4-BE49-F238E27FC236}">
                <a16:creationId xmlns:a16="http://schemas.microsoft.com/office/drawing/2014/main" id="{42E380F0-EDC1-0943-81AA-BCD8833A826E}"/>
              </a:ext>
            </a:extLst>
          </p:cNvPr>
          <p:cNvGrpSpPr/>
          <p:nvPr/>
        </p:nvGrpSpPr>
        <p:grpSpPr>
          <a:xfrm>
            <a:off x="1357569" y="3862727"/>
            <a:ext cx="9210908" cy="523220"/>
            <a:chOff x="1694985" y="3583983"/>
            <a:chExt cx="9210908" cy="523220"/>
          </a:xfrm>
        </p:grpSpPr>
        <p:sp>
          <p:nvSpPr>
            <p:cNvPr id="6" name="Right Arrow 5">
              <a:extLst>
                <a:ext uri="{FF2B5EF4-FFF2-40B4-BE49-F238E27FC236}">
                  <a16:creationId xmlns:a16="http://schemas.microsoft.com/office/drawing/2014/main" id="{3F0D360B-BF48-304E-94F6-54A080600622}"/>
                </a:ext>
              </a:extLst>
            </p:cNvPr>
            <p:cNvSpPr/>
            <p:nvPr/>
          </p:nvSpPr>
          <p:spPr>
            <a:xfrm>
              <a:off x="1694985" y="3656465"/>
              <a:ext cx="657922" cy="434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4308CF-B2F5-AB40-8018-3AB1A597F7BA}"/>
                </a:ext>
              </a:extLst>
            </p:cNvPr>
            <p:cNvSpPr txBox="1"/>
            <p:nvPr/>
          </p:nvSpPr>
          <p:spPr>
            <a:xfrm>
              <a:off x="2442117" y="3583983"/>
              <a:ext cx="8463776" cy="523220"/>
            </a:xfrm>
            <a:prstGeom prst="rect">
              <a:avLst/>
            </a:prstGeom>
            <a:noFill/>
          </p:spPr>
          <p:txBody>
            <a:bodyPr wrap="square" rtlCol="0">
              <a:spAutoFit/>
            </a:bodyPr>
            <a:lstStyle/>
            <a:p>
              <a:r>
                <a:rPr lang="en-US" sz="2800" i="1" dirty="0"/>
                <a:t>Recompiling the application does no good – M</a:t>
              </a:r>
              <a:r>
                <a:rPr lang="en-US" sz="2800" i="1" baseline="-25000" dirty="0"/>
                <a:t>A</a:t>
              </a:r>
              <a:r>
                <a:rPr lang="en-US" sz="2800" i="1" dirty="0"/>
                <a:t> persists</a:t>
              </a:r>
            </a:p>
          </p:txBody>
        </p:sp>
      </p:grpSp>
      <p:grpSp>
        <p:nvGrpSpPr>
          <p:cNvPr id="9" name="Group 8">
            <a:extLst>
              <a:ext uri="{FF2B5EF4-FFF2-40B4-BE49-F238E27FC236}">
                <a16:creationId xmlns:a16="http://schemas.microsoft.com/office/drawing/2014/main" id="{D9C57640-F489-F343-8B59-72D72F621333}"/>
              </a:ext>
            </a:extLst>
          </p:cNvPr>
          <p:cNvGrpSpPr/>
          <p:nvPr/>
        </p:nvGrpSpPr>
        <p:grpSpPr>
          <a:xfrm>
            <a:off x="1357569" y="4692420"/>
            <a:ext cx="9210908" cy="523220"/>
            <a:chOff x="1694985" y="3583983"/>
            <a:chExt cx="9210908" cy="523220"/>
          </a:xfrm>
        </p:grpSpPr>
        <p:sp>
          <p:nvSpPr>
            <p:cNvPr id="10" name="Right Arrow 9">
              <a:extLst>
                <a:ext uri="{FF2B5EF4-FFF2-40B4-BE49-F238E27FC236}">
                  <a16:creationId xmlns:a16="http://schemas.microsoft.com/office/drawing/2014/main" id="{7E754FF8-48FD-734F-940C-B5C82D6B08DB}"/>
                </a:ext>
              </a:extLst>
            </p:cNvPr>
            <p:cNvSpPr/>
            <p:nvPr/>
          </p:nvSpPr>
          <p:spPr>
            <a:xfrm>
              <a:off x="1694985" y="3656465"/>
              <a:ext cx="657922" cy="434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4E6D60-0BA3-924C-A1EF-7C307FB9EBC8}"/>
                </a:ext>
              </a:extLst>
            </p:cNvPr>
            <p:cNvSpPr txBox="1"/>
            <p:nvPr/>
          </p:nvSpPr>
          <p:spPr>
            <a:xfrm>
              <a:off x="2442117" y="3583983"/>
              <a:ext cx="8463776" cy="523220"/>
            </a:xfrm>
            <a:prstGeom prst="rect">
              <a:avLst/>
            </a:prstGeom>
            <a:noFill/>
          </p:spPr>
          <p:txBody>
            <a:bodyPr wrap="square" rtlCol="0">
              <a:spAutoFit/>
            </a:bodyPr>
            <a:lstStyle/>
            <a:p>
              <a:r>
                <a:rPr lang="en-US" sz="2800" i="1" dirty="0"/>
                <a:t>Recompiling the compiler does no good – M</a:t>
              </a:r>
              <a:r>
                <a:rPr lang="en-US" sz="2800" i="1" baseline="-25000" dirty="0"/>
                <a:t>C</a:t>
              </a:r>
              <a:r>
                <a:rPr lang="en-US" sz="2800" i="1" dirty="0"/>
                <a:t> persists</a:t>
              </a:r>
            </a:p>
          </p:txBody>
        </p:sp>
      </p:grpSp>
      <p:sp>
        <p:nvSpPr>
          <p:cNvPr id="12" name="TextBox 11">
            <a:extLst>
              <a:ext uri="{FF2B5EF4-FFF2-40B4-BE49-F238E27FC236}">
                <a16:creationId xmlns:a16="http://schemas.microsoft.com/office/drawing/2014/main" id="{AB8FA6A4-3EE7-8A4A-B618-F4EBE821B804}"/>
              </a:ext>
            </a:extLst>
          </p:cNvPr>
          <p:cNvSpPr txBox="1"/>
          <p:nvPr/>
        </p:nvSpPr>
        <p:spPr>
          <a:xfrm>
            <a:off x="963141" y="5450754"/>
            <a:ext cx="10326028" cy="646331"/>
          </a:xfrm>
          <a:prstGeom prst="rect">
            <a:avLst/>
          </a:prstGeom>
          <a:noFill/>
        </p:spPr>
        <p:txBody>
          <a:bodyPr wrap="square" rtlCol="0">
            <a:spAutoFit/>
          </a:bodyPr>
          <a:lstStyle/>
          <a:p>
            <a:r>
              <a:rPr lang="en-US" i="1" dirty="0">
                <a:solidFill>
                  <a:schemeClr val="bg1">
                    <a:lumMod val="50000"/>
                  </a:schemeClr>
                </a:solidFill>
              </a:rPr>
              <a:t>The malware is not visible in the source code whether it is the application or the compiler. Recompiling does not help. Humans cannot detect malware by analyzing source code. </a:t>
            </a:r>
          </a:p>
        </p:txBody>
      </p:sp>
    </p:spTree>
    <p:extLst>
      <p:ext uri="{BB962C8B-B14F-4D97-AF65-F5344CB8AC3E}">
        <p14:creationId xmlns:p14="http://schemas.microsoft.com/office/powerpoint/2010/main" val="334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A9FC55-9213-9149-8716-517D7CC1DD26}"/>
              </a:ext>
            </a:extLst>
          </p:cNvPr>
          <p:cNvSpPr>
            <a:spLocks noGrp="1"/>
          </p:cNvSpPr>
          <p:nvPr>
            <p:ph type="sldNum" sz="quarter" idx="12"/>
          </p:nvPr>
        </p:nvSpPr>
        <p:spPr/>
        <p:txBody>
          <a:bodyPr/>
          <a:lstStyle/>
          <a:p>
            <a:fld id="{030B3B20-CC52-4CD8-891A-1FEA1205BD2C}" type="slidenum">
              <a:rPr lang="en-US" smtClean="0"/>
              <a:pPr/>
              <a:t>11</a:t>
            </a:fld>
            <a:endParaRPr lang="en-US" dirty="0"/>
          </a:p>
        </p:txBody>
      </p:sp>
      <p:pic>
        <p:nvPicPr>
          <p:cNvPr id="9" name="Picture 8" descr="Logo&#10;&#10;Description automatically generated with low confidence">
            <a:extLst>
              <a:ext uri="{FF2B5EF4-FFF2-40B4-BE49-F238E27FC236}">
                <a16:creationId xmlns:a16="http://schemas.microsoft.com/office/drawing/2014/main" id="{46666742-F926-E647-9169-693D4F537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93" y="583735"/>
            <a:ext cx="10972800" cy="1765300"/>
          </a:xfrm>
          <a:prstGeom prst="rect">
            <a:avLst/>
          </a:prstGeom>
        </p:spPr>
      </p:pic>
      <p:pic>
        <p:nvPicPr>
          <p:cNvPr id="11" name="Picture 10" descr="Text&#10;&#10;Description automatically generated">
            <a:extLst>
              <a:ext uri="{FF2B5EF4-FFF2-40B4-BE49-F238E27FC236}">
                <a16:creationId xmlns:a16="http://schemas.microsoft.com/office/drawing/2014/main" id="{2EBC8482-33E8-EC4A-9EBF-FF99A2AAC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07" y="2758131"/>
            <a:ext cx="6989634" cy="2151940"/>
          </a:xfrm>
          <a:prstGeom prst="rect">
            <a:avLst/>
          </a:prstGeom>
        </p:spPr>
      </p:pic>
    </p:spTree>
    <p:extLst>
      <p:ext uri="{BB962C8B-B14F-4D97-AF65-F5344CB8AC3E}">
        <p14:creationId xmlns:p14="http://schemas.microsoft.com/office/powerpoint/2010/main" val="281270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A4CC5-9153-1D4F-ACA9-2C57D01E0100}"/>
              </a:ext>
            </a:extLst>
          </p:cNvPr>
          <p:cNvSpPr>
            <a:spLocks noGrp="1"/>
          </p:cNvSpPr>
          <p:nvPr>
            <p:ph type="title"/>
          </p:nvPr>
        </p:nvSpPr>
        <p:spPr/>
        <p:txBody>
          <a:bodyPr/>
          <a:lstStyle/>
          <a:p>
            <a:r>
              <a:rPr lang="en-US" dirty="0"/>
              <a:t>U.S. Airforce Report that motivated Thompson’s Speech</a:t>
            </a:r>
          </a:p>
        </p:txBody>
      </p:sp>
      <p:sp>
        <p:nvSpPr>
          <p:cNvPr id="4" name="Slide Number Placeholder 3">
            <a:extLst>
              <a:ext uri="{FF2B5EF4-FFF2-40B4-BE49-F238E27FC236}">
                <a16:creationId xmlns:a16="http://schemas.microsoft.com/office/drawing/2014/main" id="{226DDAE8-2C7B-6C45-AEE0-370045506CC8}"/>
              </a:ext>
            </a:extLst>
          </p:cNvPr>
          <p:cNvSpPr>
            <a:spLocks noGrp="1"/>
          </p:cNvSpPr>
          <p:nvPr>
            <p:ph type="sldNum" sz="quarter" idx="12"/>
          </p:nvPr>
        </p:nvSpPr>
        <p:spPr/>
        <p:txBody>
          <a:bodyPr/>
          <a:lstStyle/>
          <a:p>
            <a:fld id="{030B3B20-CC52-4CD8-891A-1FEA1205BD2C}" type="slidenum">
              <a:rPr lang="en-US" smtClean="0"/>
              <a:pPr/>
              <a:t>12</a:t>
            </a:fld>
            <a:endParaRPr lang="en-US" dirty="0"/>
          </a:p>
        </p:txBody>
      </p:sp>
      <p:sp>
        <p:nvSpPr>
          <p:cNvPr id="5" name="Rectangle 4">
            <a:extLst>
              <a:ext uri="{FF2B5EF4-FFF2-40B4-BE49-F238E27FC236}">
                <a16:creationId xmlns:a16="http://schemas.microsoft.com/office/drawing/2014/main" id="{FFC44CB9-1D5C-5640-84D7-732D13D1A247}"/>
              </a:ext>
            </a:extLst>
          </p:cNvPr>
          <p:cNvSpPr/>
          <p:nvPr/>
        </p:nvSpPr>
        <p:spPr>
          <a:xfrm>
            <a:off x="420843" y="838771"/>
            <a:ext cx="10381785" cy="2708434"/>
          </a:xfrm>
          <a:prstGeom prst="rect">
            <a:avLst/>
          </a:prstGeom>
        </p:spPr>
        <p:txBody>
          <a:bodyPr wrap="square">
            <a:spAutoFit/>
          </a:bodyPr>
          <a:lstStyle/>
          <a:p>
            <a:r>
              <a:rPr lang="en-US" dirty="0">
                <a:latin typeface="CMR10"/>
              </a:rPr>
              <a:t>The compiler trap doors were first discussed in a 1974 U.S. Airforce report [</a:t>
            </a:r>
            <a:r>
              <a:rPr lang="en-US" dirty="0">
                <a:solidFill>
                  <a:srgbClr val="002060"/>
                </a:solidFill>
                <a:latin typeface="CMR10"/>
              </a:rPr>
              <a:t>1</a:t>
            </a:r>
            <a:r>
              <a:rPr lang="en-US" dirty="0">
                <a:latin typeface="CMR10"/>
              </a:rPr>
              <a:t>]. The trap doors were patches to the binary object files of the Multics operating system. The report suggested a countermeasure to such object code trap doors by having customers recompile the system from source, although the report notes that this could play directly into the hands of the penetrator who has made changes in the source code. In fact, the Airforce Multics contract specifically required that Honeywell deliver source code to the Pentagon to permit such recompilations. </a:t>
            </a:r>
          </a:p>
          <a:p>
            <a:endParaRPr lang="en-US" sz="800" dirty="0">
              <a:latin typeface="CMR10"/>
            </a:endParaRPr>
          </a:p>
          <a:p>
            <a:r>
              <a:rPr lang="en-US" dirty="0">
                <a:latin typeface="CMR10"/>
              </a:rPr>
              <a:t>The report pointed to the possibility that a trap door in the PL/I compiler could install trap doors into the Multics operating system when modules were compiled and could maintain its own existence by recognizing when the PL/I compiler was compiling itself. </a:t>
            </a:r>
          </a:p>
        </p:txBody>
      </p:sp>
      <p:sp>
        <p:nvSpPr>
          <p:cNvPr id="6" name="Rectangle 5">
            <a:extLst>
              <a:ext uri="{FF2B5EF4-FFF2-40B4-BE49-F238E27FC236}">
                <a16:creationId xmlns:a16="http://schemas.microsoft.com/office/drawing/2014/main" id="{A869B1D7-6A1A-BA44-A491-4B93B32C4713}"/>
              </a:ext>
            </a:extLst>
          </p:cNvPr>
          <p:cNvSpPr/>
          <p:nvPr/>
        </p:nvSpPr>
        <p:spPr>
          <a:xfrm>
            <a:off x="4286623" y="3604135"/>
            <a:ext cx="7043015" cy="923330"/>
          </a:xfrm>
          <a:prstGeom prst="rect">
            <a:avLst/>
          </a:prstGeom>
        </p:spPr>
        <p:txBody>
          <a:bodyPr wrap="square">
            <a:spAutoFit/>
          </a:bodyPr>
          <a:lstStyle/>
          <a:p>
            <a:r>
              <a:rPr lang="en-US" i="1" dirty="0">
                <a:latin typeface="CMR10"/>
              </a:rPr>
              <a:t>This report became the basis several years later for the TCSEC Class A1 requirement for generation of new versions from source using a compiler maintained under strict configuration control </a:t>
            </a:r>
            <a:r>
              <a:rPr lang="en-US" dirty="0">
                <a:latin typeface="CMR10"/>
              </a:rPr>
              <a:t>[</a:t>
            </a:r>
            <a:r>
              <a:rPr lang="en-US" dirty="0">
                <a:solidFill>
                  <a:srgbClr val="002060"/>
                </a:solidFill>
                <a:latin typeface="CMR10"/>
              </a:rPr>
              <a:t>2</a:t>
            </a:r>
            <a:r>
              <a:rPr lang="en-US" dirty="0">
                <a:latin typeface="CMR10"/>
              </a:rPr>
              <a:t>]. </a:t>
            </a:r>
            <a:endParaRPr lang="en-US" dirty="0"/>
          </a:p>
        </p:txBody>
      </p:sp>
      <p:sp>
        <p:nvSpPr>
          <p:cNvPr id="7" name="Right Arrow 6">
            <a:extLst>
              <a:ext uri="{FF2B5EF4-FFF2-40B4-BE49-F238E27FC236}">
                <a16:creationId xmlns:a16="http://schemas.microsoft.com/office/drawing/2014/main" id="{419B704F-94A0-3347-98C2-418E165CD9C4}"/>
              </a:ext>
            </a:extLst>
          </p:cNvPr>
          <p:cNvSpPr/>
          <p:nvPr/>
        </p:nvSpPr>
        <p:spPr>
          <a:xfrm>
            <a:off x="3300760" y="3767602"/>
            <a:ext cx="434898" cy="407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7747BC-4B53-EC49-B3A5-CAEF451313B1}"/>
              </a:ext>
            </a:extLst>
          </p:cNvPr>
          <p:cNvSpPr txBox="1"/>
          <p:nvPr/>
        </p:nvSpPr>
        <p:spPr>
          <a:xfrm>
            <a:off x="420843" y="4186890"/>
            <a:ext cx="2419814" cy="369332"/>
          </a:xfrm>
          <a:prstGeom prst="rect">
            <a:avLst/>
          </a:prstGeom>
          <a:noFill/>
        </p:spPr>
        <p:txBody>
          <a:bodyPr wrap="square" rtlCol="0">
            <a:spAutoFit/>
          </a:bodyPr>
          <a:lstStyle/>
          <a:p>
            <a:r>
              <a:rPr lang="en-US" dirty="0">
                <a:solidFill>
                  <a:schemeClr val="bg1">
                    <a:lumMod val="50000"/>
                  </a:schemeClr>
                </a:solidFill>
              </a:rPr>
              <a:t>Trap door = Malware</a:t>
            </a:r>
          </a:p>
        </p:txBody>
      </p:sp>
      <p:sp>
        <p:nvSpPr>
          <p:cNvPr id="9" name="Rectangle 8">
            <a:extLst>
              <a:ext uri="{FF2B5EF4-FFF2-40B4-BE49-F238E27FC236}">
                <a16:creationId xmlns:a16="http://schemas.microsoft.com/office/drawing/2014/main" id="{FD82B1FB-190F-454B-929A-3E30C0F1F94B}"/>
              </a:ext>
            </a:extLst>
          </p:cNvPr>
          <p:cNvSpPr/>
          <p:nvPr/>
        </p:nvSpPr>
        <p:spPr>
          <a:xfrm>
            <a:off x="862362" y="4732084"/>
            <a:ext cx="10467276" cy="1077218"/>
          </a:xfrm>
          <a:prstGeom prst="rect">
            <a:avLst/>
          </a:prstGeom>
        </p:spPr>
        <p:txBody>
          <a:bodyPr wrap="square">
            <a:spAutoFit/>
          </a:bodyPr>
          <a:lstStyle/>
          <a:p>
            <a:r>
              <a:rPr lang="en-US" sz="1600" dirty="0">
                <a:latin typeface="+mj-lt"/>
              </a:rPr>
              <a:t>[1] 1974,  P. A. Karger, U. Roger, R. Schell, Multics security evaluation: Vulnerability analysis, in: HQ Electronic Systems Division: Hanscom AFB, MA. URL: </a:t>
            </a:r>
            <a:r>
              <a:rPr lang="en-US" sz="1600" dirty="0">
                <a:latin typeface="+mj-lt"/>
                <a:hlinkClick r:id="rId2"/>
              </a:rPr>
              <a:t>http://csrc.nist.gov/publications/history/karg74</a:t>
            </a:r>
            <a:r>
              <a:rPr lang="en-US" sz="1600" dirty="0">
                <a:latin typeface="+mj-lt"/>
              </a:rPr>
              <a:t>  </a:t>
            </a:r>
          </a:p>
          <a:p>
            <a:r>
              <a:rPr lang="en-US" sz="1600" dirty="0">
                <a:latin typeface="+mj-lt"/>
              </a:rPr>
              <a:t>[2]  P. A. Karger, R. R. Schell, Thirty years later: Lessons from the Multics security evaluation, in: 18th Annual Computer Security Applications Conference, 2002. Proceedings., IEEE, 2002, pp. 119–126. </a:t>
            </a:r>
          </a:p>
        </p:txBody>
      </p:sp>
    </p:spTree>
    <p:extLst>
      <p:ext uri="{BB962C8B-B14F-4D97-AF65-F5344CB8AC3E}">
        <p14:creationId xmlns:p14="http://schemas.microsoft.com/office/powerpoint/2010/main" val="44899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33E7D8-C237-E24E-ACD1-6DD84B08ACF5}"/>
              </a:ext>
            </a:extLst>
          </p:cNvPr>
          <p:cNvSpPr>
            <a:spLocks noGrp="1"/>
          </p:cNvSpPr>
          <p:nvPr>
            <p:ph type="sldNum" sz="quarter" idx="12"/>
          </p:nvPr>
        </p:nvSpPr>
        <p:spPr/>
        <p:txBody>
          <a:bodyPr/>
          <a:lstStyle/>
          <a:p>
            <a:fld id="{030B3B20-CC52-4CD8-891A-1FEA1205BD2C}" type="slidenum">
              <a:rPr lang="en-US" smtClean="0"/>
              <a:pPr/>
              <a:t>2</a:t>
            </a:fld>
            <a:endParaRPr lang="en-US" dirty="0"/>
          </a:p>
        </p:txBody>
      </p:sp>
      <p:sp>
        <p:nvSpPr>
          <p:cNvPr id="5" name="Rectangle 4">
            <a:extLst>
              <a:ext uri="{FF2B5EF4-FFF2-40B4-BE49-F238E27FC236}">
                <a16:creationId xmlns:a16="http://schemas.microsoft.com/office/drawing/2014/main" id="{312E3B40-2C11-8841-9DCC-EDB89B82071B}"/>
              </a:ext>
            </a:extLst>
          </p:cNvPr>
          <p:cNvSpPr/>
          <p:nvPr/>
        </p:nvSpPr>
        <p:spPr>
          <a:xfrm>
            <a:off x="754566" y="1420880"/>
            <a:ext cx="10682868" cy="3539430"/>
          </a:xfrm>
          <a:prstGeom prst="rect">
            <a:avLst/>
          </a:prstGeom>
        </p:spPr>
        <p:txBody>
          <a:bodyPr wrap="square">
            <a:spAutoFit/>
          </a:bodyPr>
          <a:lstStyle/>
          <a:p>
            <a:pPr marL="101600" indent="0">
              <a:buNone/>
            </a:pPr>
            <a:r>
              <a:rPr lang="en-US" sz="3200" dirty="0"/>
              <a:t>In his book </a:t>
            </a:r>
            <a:r>
              <a:rPr lang="en-US" sz="3200" i="1" dirty="0"/>
              <a:t>The Perfect Weapon</a:t>
            </a:r>
            <a:r>
              <a:rPr lang="en-US" sz="3200" dirty="0"/>
              <a:t>, David Sanger writes “Each technology goes through a cycle of development and weaponization, followed only later by the formulation of doctrine and occasionally by efforts to control the weapon’s use.” The Internet technology has developed rapidly, and it is now being weaponized to sabotage the electronic or physical assets of an adversary. </a:t>
            </a:r>
          </a:p>
        </p:txBody>
      </p:sp>
    </p:spTree>
    <p:extLst>
      <p:ext uri="{BB962C8B-B14F-4D97-AF65-F5344CB8AC3E}">
        <p14:creationId xmlns:p14="http://schemas.microsoft.com/office/powerpoint/2010/main" val="8390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C89BD9-F92E-914A-B161-03D492E121AC}"/>
              </a:ext>
            </a:extLst>
          </p:cNvPr>
          <p:cNvSpPr>
            <a:spLocks noGrp="1"/>
          </p:cNvSpPr>
          <p:nvPr>
            <p:ph type="title"/>
          </p:nvPr>
        </p:nvSpPr>
        <p:spPr/>
        <p:txBody>
          <a:bodyPr/>
          <a:lstStyle/>
          <a:p>
            <a:r>
              <a:rPr lang="en-US" b="0" dirty="0">
                <a:latin typeface="+mn-lt"/>
              </a:rPr>
              <a:t>Cyber Warfare</a:t>
            </a:r>
          </a:p>
        </p:txBody>
      </p:sp>
      <p:sp>
        <p:nvSpPr>
          <p:cNvPr id="4" name="Slide Number Placeholder 3">
            <a:extLst>
              <a:ext uri="{FF2B5EF4-FFF2-40B4-BE49-F238E27FC236}">
                <a16:creationId xmlns:a16="http://schemas.microsoft.com/office/drawing/2014/main" id="{3C6C0956-1883-9D45-9B72-8CE2F1526B5D}"/>
              </a:ext>
            </a:extLst>
          </p:cNvPr>
          <p:cNvSpPr>
            <a:spLocks noGrp="1"/>
          </p:cNvSpPr>
          <p:nvPr>
            <p:ph type="sldNum" sz="quarter" idx="12"/>
          </p:nvPr>
        </p:nvSpPr>
        <p:spPr/>
        <p:txBody>
          <a:bodyPr/>
          <a:lstStyle/>
          <a:p>
            <a:fld id="{030B3B20-CC52-4CD8-891A-1FEA1205BD2C}" type="slidenum">
              <a:rPr lang="en-US" smtClean="0"/>
              <a:pPr/>
              <a:t>3</a:t>
            </a:fld>
            <a:endParaRPr lang="en-US" dirty="0"/>
          </a:p>
        </p:txBody>
      </p:sp>
      <p:pic>
        <p:nvPicPr>
          <p:cNvPr id="6" name="Picture 5">
            <a:extLst>
              <a:ext uri="{FF2B5EF4-FFF2-40B4-BE49-F238E27FC236}">
                <a16:creationId xmlns:a16="http://schemas.microsoft.com/office/drawing/2014/main" id="{88D18FC3-5E0A-534E-BD61-6737D52C482D}"/>
              </a:ext>
            </a:extLst>
          </p:cNvPr>
          <p:cNvPicPr>
            <a:picLocks noChangeAspect="1"/>
          </p:cNvPicPr>
          <p:nvPr/>
        </p:nvPicPr>
        <p:blipFill rotWithShape="1">
          <a:blip r:embed="rId2"/>
          <a:srcRect t="9548" b="5994"/>
          <a:stretch/>
        </p:blipFill>
        <p:spPr>
          <a:xfrm>
            <a:off x="2420170" y="1015998"/>
            <a:ext cx="7082418" cy="3972209"/>
          </a:xfrm>
          <a:prstGeom prst="rect">
            <a:avLst/>
          </a:prstGeom>
        </p:spPr>
      </p:pic>
      <p:sp>
        <p:nvSpPr>
          <p:cNvPr id="8" name="Rectangle 7">
            <a:extLst>
              <a:ext uri="{FF2B5EF4-FFF2-40B4-BE49-F238E27FC236}">
                <a16:creationId xmlns:a16="http://schemas.microsoft.com/office/drawing/2014/main" id="{7DD92816-C3D1-E44A-B71D-153F9C9B58D3}"/>
              </a:ext>
            </a:extLst>
          </p:cNvPr>
          <p:cNvSpPr/>
          <p:nvPr/>
        </p:nvSpPr>
        <p:spPr>
          <a:xfrm>
            <a:off x="2420170" y="5171022"/>
            <a:ext cx="7082418" cy="584775"/>
          </a:xfrm>
          <a:prstGeom prst="rect">
            <a:avLst/>
          </a:prstGeom>
          <a:noFill/>
        </p:spPr>
        <p:txBody>
          <a:bodyPr wrap="square">
            <a:spAutoFit/>
          </a:bodyPr>
          <a:lstStyle/>
          <a:p>
            <a:pPr algn="ctr"/>
            <a:r>
              <a:rPr lang="en-US" sz="3200" dirty="0">
                <a:latin typeface="+mj-lt"/>
              </a:rPr>
              <a:t>No bombs – </a:t>
            </a:r>
            <a:r>
              <a:rPr lang="en-US" sz="3200" i="1" dirty="0">
                <a:latin typeface="+mj-lt"/>
              </a:rPr>
              <a:t>Plant Malware</a:t>
            </a:r>
          </a:p>
        </p:txBody>
      </p:sp>
    </p:spTree>
    <p:extLst>
      <p:ext uri="{BB962C8B-B14F-4D97-AF65-F5344CB8AC3E}">
        <p14:creationId xmlns:p14="http://schemas.microsoft.com/office/powerpoint/2010/main" val="124706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33E7D8-C237-E24E-ACD1-6DD84B08ACF5}"/>
              </a:ext>
            </a:extLst>
          </p:cNvPr>
          <p:cNvSpPr>
            <a:spLocks noGrp="1"/>
          </p:cNvSpPr>
          <p:nvPr>
            <p:ph type="sldNum" sz="quarter" idx="12"/>
          </p:nvPr>
        </p:nvSpPr>
        <p:spPr/>
        <p:txBody>
          <a:bodyPr/>
          <a:lstStyle/>
          <a:p>
            <a:fld id="{030B3B20-CC52-4CD8-891A-1FEA1205BD2C}" type="slidenum">
              <a:rPr lang="en-US" smtClean="0"/>
              <a:pPr/>
              <a:t>4</a:t>
            </a:fld>
            <a:endParaRPr lang="en-US" dirty="0"/>
          </a:p>
        </p:txBody>
      </p:sp>
      <p:sp>
        <p:nvSpPr>
          <p:cNvPr id="2" name="Rectangle 1">
            <a:extLst>
              <a:ext uri="{FF2B5EF4-FFF2-40B4-BE49-F238E27FC236}">
                <a16:creationId xmlns:a16="http://schemas.microsoft.com/office/drawing/2014/main" id="{DD7A307D-7E78-6E48-801B-9455A42F7F9D}"/>
              </a:ext>
            </a:extLst>
          </p:cNvPr>
          <p:cNvSpPr/>
          <p:nvPr/>
        </p:nvSpPr>
        <p:spPr>
          <a:xfrm>
            <a:off x="780584" y="1997839"/>
            <a:ext cx="11084313" cy="3539430"/>
          </a:xfrm>
          <a:prstGeom prst="rect">
            <a:avLst/>
          </a:prstGeom>
        </p:spPr>
        <p:txBody>
          <a:bodyPr wrap="square">
            <a:spAutoFit/>
          </a:bodyPr>
          <a:lstStyle/>
          <a:p>
            <a:r>
              <a:rPr lang="en-US" sz="2800" dirty="0">
                <a:solidFill>
                  <a:srgbClr val="333333"/>
                </a:solidFill>
                <a:latin typeface="+mj-lt"/>
              </a:rPr>
              <a:t>The world is on the precipice of cyber catastrophe, and everything is vulnerable, including our government, nuclear weapons, elections, power grid, hospitals, and cell phones. 'New York Times' cybersecurity reporter Nicole Perlroth explains how the U.S. went from having the world's strongest cyber arsenal to becoming so vulnerable to cyber attack. "We have to </a:t>
            </a:r>
            <a:r>
              <a:rPr lang="en-US" sz="2800" i="1" dirty="0">
                <a:solidFill>
                  <a:srgbClr val="333333"/>
                </a:solidFill>
              </a:rPr>
              <a:t>stop leaving gaping holes in software </a:t>
            </a:r>
            <a:r>
              <a:rPr lang="en-US" sz="2800" dirty="0">
                <a:solidFill>
                  <a:srgbClr val="333333"/>
                </a:solidFill>
                <a:latin typeface="+mj-lt"/>
              </a:rPr>
              <a:t>that could be used by adversaries to pull off some of these attacks," she says. Perlroth's new book is "This Is How They Tell Me The World Ends."</a:t>
            </a:r>
            <a:endParaRPr lang="en-US" sz="2800" dirty="0">
              <a:latin typeface="+mj-lt"/>
            </a:endParaRPr>
          </a:p>
        </p:txBody>
      </p:sp>
      <p:sp>
        <p:nvSpPr>
          <p:cNvPr id="5" name="TextBox 4">
            <a:extLst>
              <a:ext uri="{FF2B5EF4-FFF2-40B4-BE49-F238E27FC236}">
                <a16:creationId xmlns:a16="http://schemas.microsoft.com/office/drawing/2014/main" id="{5157011B-AF8C-4C4A-B95A-27C6AEEC093A}"/>
              </a:ext>
            </a:extLst>
          </p:cNvPr>
          <p:cNvSpPr txBox="1"/>
          <p:nvPr/>
        </p:nvSpPr>
        <p:spPr>
          <a:xfrm>
            <a:off x="3980984" y="1115284"/>
            <a:ext cx="2877015" cy="369332"/>
          </a:xfrm>
          <a:prstGeom prst="rect">
            <a:avLst/>
          </a:prstGeom>
          <a:noFill/>
        </p:spPr>
        <p:txBody>
          <a:bodyPr wrap="square" rtlCol="0">
            <a:spAutoFit/>
          </a:bodyPr>
          <a:lstStyle/>
          <a:p>
            <a:pPr algn="ctr"/>
            <a:r>
              <a:rPr lang="en-US" dirty="0">
                <a:solidFill>
                  <a:schemeClr val="bg1"/>
                </a:solidFill>
              </a:rPr>
              <a:t>48-Minute Listen</a:t>
            </a:r>
          </a:p>
        </p:txBody>
      </p:sp>
      <p:sp>
        <p:nvSpPr>
          <p:cNvPr id="6" name="Rectangle 5">
            <a:extLst>
              <a:ext uri="{FF2B5EF4-FFF2-40B4-BE49-F238E27FC236}">
                <a16:creationId xmlns:a16="http://schemas.microsoft.com/office/drawing/2014/main" id="{2929E626-B07F-FB42-A40A-7ADDE748B6B2}"/>
              </a:ext>
            </a:extLst>
          </p:cNvPr>
          <p:cNvSpPr/>
          <p:nvPr/>
        </p:nvSpPr>
        <p:spPr>
          <a:xfrm>
            <a:off x="1543423" y="838285"/>
            <a:ext cx="8135835" cy="646331"/>
          </a:xfrm>
          <a:prstGeom prst="rect">
            <a:avLst/>
          </a:prstGeom>
        </p:spPr>
        <p:txBody>
          <a:bodyPr wrap="square">
            <a:spAutoFit/>
          </a:bodyPr>
          <a:lstStyle/>
          <a:p>
            <a:r>
              <a:rPr lang="en-US" dirty="0">
                <a:hlinkClick r:id="rId2"/>
              </a:rPr>
              <a:t>https://www.npr.org/2021/02/10/966360714/inside-the-cyber-weapons-arms-race#:~:text=48--,Minute,-Listen</a:t>
            </a:r>
            <a:r>
              <a:rPr lang="en-US" dirty="0"/>
              <a:t> </a:t>
            </a:r>
          </a:p>
        </p:txBody>
      </p:sp>
    </p:spTree>
    <p:extLst>
      <p:ext uri="{BB962C8B-B14F-4D97-AF65-F5344CB8AC3E}">
        <p14:creationId xmlns:p14="http://schemas.microsoft.com/office/powerpoint/2010/main" val="89034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48D74-BA0E-1548-8508-426355534B98}"/>
              </a:ext>
            </a:extLst>
          </p:cNvPr>
          <p:cNvSpPr>
            <a:spLocks noGrp="1"/>
          </p:cNvSpPr>
          <p:nvPr>
            <p:ph type="title"/>
          </p:nvPr>
        </p:nvSpPr>
        <p:spPr>
          <a:xfrm>
            <a:off x="154891" y="21089"/>
            <a:ext cx="9290192" cy="1014868"/>
          </a:xfrm>
        </p:spPr>
        <p:txBody>
          <a:bodyPr/>
          <a:lstStyle/>
          <a:p>
            <a:r>
              <a:rPr lang="en-US" dirty="0"/>
              <a:t>Trends that make cybersecurity harder to attain</a:t>
            </a:r>
          </a:p>
        </p:txBody>
      </p:sp>
      <p:sp>
        <p:nvSpPr>
          <p:cNvPr id="4" name="Slide Number Placeholder 3">
            <a:extLst>
              <a:ext uri="{FF2B5EF4-FFF2-40B4-BE49-F238E27FC236}">
                <a16:creationId xmlns:a16="http://schemas.microsoft.com/office/drawing/2014/main" id="{9F9E5B40-3560-4541-AE10-3F7A95D65F19}"/>
              </a:ext>
            </a:extLst>
          </p:cNvPr>
          <p:cNvSpPr>
            <a:spLocks noGrp="1"/>
          </p:cNvSpPr>
          <p:nvPr>
            <p:ph type="sldNum" sz="quarter" idx="12"/>
          </p:nvPr>
        </p:nvSpPr>
        <p:spPr/>
        <p:txBody>
          <a:bodyPr/>
          <a:lstStyle/>
          <a:p>
            <a:fld id="{030B3B20-CC52-4CD8-891A-1FEA1205BD2C}" type="slidenum">
              <a:rPr lang="en-US" smtClean="0"/>
              <a:pPr/>
              <a:t>5</a:t>
            </a:fld>
            <a:endParaRPr lang="en-US" dirty="0"/>
          </a:p>
        </p:txBody>
      </p:sp>
      <p:sp>
        <p:nvSpPr>
          <p:cNvPr id="5" name="TextBox 4">
            <a:extLst>
              <a:ext uri="{FF2B5EF4-FFF2-40B4-BE49-F238E27FC236}">
                <a16:creationId xmlns:a16="http://schemas.microsoft.com/office/drawing/2014/main" id="{F7707946-409C-194D-8351-BFBA683E63A2}"/>
              </a:ext>
            </a:extLst>
          </p:cNvPr>
          <p:cNvSpPr txBox="1"/>
          <p:nvPr/>
        </p:nvSpPr>
        <p:spPr>
          <a:xfrm>
            <a:off x="682082" y="1182231"/>
            <a:ext cx="10827835" cy="353943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t>Pervasive Connectivity</a:t>
            </a:r>
          </a:p>
          <a:p>
            <a:pPr marL="457200" indent="-457200">
              <a:buFont typeface="Courier New" panose="02070309020205020404" pitchFamily="49" charset="0"/>
              <a:buChar char="o"/>
            </a:pPr>
            <a:r>
              <a:rPr lang="en-US" sz="2800" dirty="0"/>
              <a:t>Massive software</a:t>
            </a:r>
          </a:p>
          <a:p>
            <a:pPr marL="457200" indent="-457200">
              <a:buFont typeface="Courier New" panose="02070309020205020404" pitchFamily="49" charset="0"/>
              <a:buChar char="o"/>
            </a:pPr>
            <a:r>
              <a:rPr lang="en-US" sz="2800" dirty="0"/>
              <a:t>New programming languages make it easier to write software, but that ease of programming often comes at the cost of increased complexity of analyzing the software</a:t>
            </a:r>
          </a:p>
          <a:p>
            <a:pPr marL="457200" indent="-457200">
              <a:buFont typeface="Courier New" panose="02070309020205020404" pitchFamily="49" charset="0"/>
              <a:buChar char="o"/>
            </a:pPr>
            <a:r>
              <a:rPr lang="en-US" sz="2800" dirty="0"/>
              <a:t>Nations engaged in developing cyber weapons have enormous resources to develop highly potent malware </a:t>
            </a:r>
          </a:p>
          <a:p>
            <a:pPr marL="457200" indent="-457200">
              <a:buFont typeface="Courier New" panose="02070309020205020404" pitchFamily="49" charset="0"/>
              <a:buChar char="o"/>
            </a:pPr>
            <a:r>
              <a:rPr lang="en-US" sz="2800" dirty="0"/>
              <a:t>Ignorance/misunderstanding of advanced cybersecurity threats</a:t>
            </a:r>
          </a:p>
        </p:txBody>
      </p:sp>
    </p:spTree>
    <p:extLst>
      <p:ext uri="{BB962C8B-B14F-4D97-AF65-F5344CB8AC3E}">
        <p14:creationId xmlns:p14="http://schemas.microsoft.com/office/powerpoint/2010/main" val="353419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34EA1-F033-D645-B817-6349CA196B39}"/>
              </a:ext>
            </a:extLst>
          </p:cNvPr>
          <p:cNvSpPr>
            <a:spLocks noGrp="1"/>
          </p:cNvSpPr>
          <p:nvPr>
            <p:ph type="title"/>
          </p:nvPr>
        </p:nvSpPr>
        <p:spPr/>
        <p:txBody>
          <a:bodyPr/>
          <a:lstStyle/>
          <a:p>
            <a:r>
              <a:rPr lang="en-US" dirty="0"/>
              <a:t>Software supply chain attack</a:t>
            </a:r>
          </a:p>
        </p:txBody>
      </p:sp>
      <p:sp>
        <p:nvSpPr>
          <p:cNvPr id="4" name="Slide Number Placeholder 3">
            <a:extLst>
              <a:ext uri="{FF2B5EF4-FFF2-40B4-BE49-F238E27FC236}">
                <a16:creationId xmlns:a16="http://schemas.microsoft.com/office/drawing/2014/main" id="{5E132F25-F4B4-7940-939E-6E025A1BC173}"/>
              </a:ext>
            </a:extLst>
          </p:cNvPr>
          <p:cNvSpPr>
            <a:spLocks noGrp="1"/>
          </p:cNvSpPr>
          <p:nvPr>
            <p:ph type="sldNum" sz="quarter" idx="12"/>
          </p:nvPr>
        </p:nvSpPr>
        <p:spPr/>
        <p:txBody>
          <a:bodyPr/>
          <a:lstStyle/>
          <a:p>
            <a:fld id="{030B3B20-CC52-4CD8-891A-1FEA1205BD2C}" type="slidenum">
              <a:rPr lang="en-US" smtClean="0"/>
              <a:pPr/>
              <a:t>6</a:t>
            </a:fld>
            <a:endParaRPr lang="en-US" dirty="0"/>
          </a:p>
        </p:txBody>
      </p:sp>
      <p:sp>
        <p:nvSpPr>
          <p:cNvPr id="5" name="Rectangle 4">
            <a:extLst>
              <a:ext uri="{FF2B5EF4-FFF2-40B4-BE49-F238E27FC236}">
                <a16:creationId xmlns:a16="http://schemas.microsoft.com/office/drawing/2014/main" id="{AC2B76E7-16CF-664A-BA07-8EE219F82096}"/>
              </a:ext>
            </a:extLst>
          </p:cNvPr>
          <p:cNvSpPr/>
          <p:nvPr/>
        </p:nvSpPr>
        <p:spPr>
          <a:xfrm>
            <a:off x="154890" y="1228397"/>
            <a:ext cx="11616267" cy="4401205"/>
          </a:xfrm>
          <a:prstGeom prst="rect">
            <a:avLst/>
          </a:prstGeom>
        </p:spPr>
        <p:txBody>
          <a:bodyPr wrap="square">
            <a:spAutoFit/>
          </a:bodyPr>
          <a:lstStyle/>
          <a:p>
            <a:r>
              <a:rPr lang="en-US" sz="2800" dirty="0">
                <a:latin typeface="+mj-lt"/>
              </a:rPr>
              <a:t>A software supply chain attack occurs when a cyber threat actor infiltrates a software vendor’s network and employs malicious code to compromise the software before the vendor sends it to their customers. The compromised software then compromises the customer’s data or system. Newly acquired software may be compromised from the outset, or a compromise may occur through other means like a patch or hotfix. In these cases, the compromise still occurs prior to the patch or hotfix entering the customer’s network. These types of attacks affect all users of the compromised software and can have widespread consequences for government, critical infrastructure, and private sector software customers. </a:t>
            </a:r>
          </a:p>
        </p:txBody>
      </p:sp>
      <p:sp>
        <p:nvSpPr>
          <p:cNvPr id="6" name="Rectangle 5">
            <a:extLst>
              <a:ext uri="{FF2B5EF4-FFF2-40B4-BE49-F238E27FC236}">
                <a16:creationId xmlns:a16="http://schemas.microsoft.com/office/drawing/2014/main" id="{0953AE67-F1F6-D44E-B073-601F7FD004BB}"/>
              </a:ext>
            </a:extLst>
          </p:cNvPr>
          <p:cNvSpPr/>
          <p:nvPr/>
        </p:nvSpPr>
        <p:spPr>
          <a:xfrm>
            <a:off x="315951" y="5660997"/>
            <a:ext cx="11035990" cy="369332"/>
          </a:xfrm>
          <a:prstGeom prst="rect">
            <a:avLst/>
          </a:prstGeom>
        </p:spPr>
        <p:txBody>
          <a:bodyPr wrap="square">
            <a:spAutoFit/>
          </a:bodyPr>
          <a:lstStyle/>
          <a:p>
            <a:r>
              <a:rPr lang="en-US" dirty="0">
                <a:hlinkClick r:id="rId2"/>
              </a:rPr>
              <a:t>https://www.cisa.gov/sites/default/files/publications/defending_against_software_supply_chain_attacks_508_1.pdf</a:t>
            </a:r>
            <a:r>
              <a:rPr lang="en-US" dirty="0"/>
              <a:t> </a:t>
            </a:r>
          </a:p>
        </p:txBody>
      </p:sp>
    </p:spTree>
    <p:extLst>
      <p:ext uri="{BB962C8B-B14F-4D97-AF65-F5344CB8AC3E}">
        <p14:creationId xmlns:p14="http://schemas.microsoft.com/office/powerpoint/2010/main" val="296838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33E7D8-C237-E24E-ACD1-6DD84B08ACF5}"/>
              </a:ext>
            </a:extLst>
          </p:cNvPr>
          <p:cNvSpPr>
            <a:spLocks noGrp="1"/>
          </p:cNvSpPr>
          <p:nvPr>
            <p:ph type="sldNum" sz="quarter" idx="12"/>
          </p:nvPr>
        </p:nvSpPr>
        <p:spPr/>
        <p:txBody>
          <a:bodyPr/>
          <a:lstStyle/>
          <a:p>
            <a:fld id="{030B3B20-CC52-4CD8-891A-1FEA1205BD2C}" type="slidenum">
              <a:rPr lang="en-US" smtClean="0"/>
              <a:pPr/>
              <a:t>7</a:t>
            </a:fld>
            <a:endParaRPr lang="en-US" dirty="0"/>
          </a:p>
        </p:txBody>
      </p:sp>
      <p:sp>
        <p:nvSpPr>
          <p:cNvPr id="2" name="Rectangle 1">
            <a:extLst>
              <a:ext uri="{FF2B5EF4-FFF2-40B4-BE49-F238E27FC236}">
                <a16:creationId xmlns:a16="http://schemas.microsoft.com/office/drawing/2014/main" id="{1A5D0C89-AADF-9449-A895-C2EF6B277B37}"/>
              </a:ext>
            </a:extLst>
          </p:cNvPr>
          <p:cNvSpPr/>
          <p:nvPr/>
        </p:nvSpPr>
        <p:spPr>
          <a:xfrm>
            <a:off x="938561" y="894990"/>
            <a:ext cx="10314878" cy="1015663"/>
          </a:xfrm>
          <a:prstGeom prst="rect">
            <a:avLst/>
          </a:prstGeom>
        </p:spPr>
        <p:txBody>
          <a:bodyPr wrap="square">
            <a:spAutoFit/>
          </a:bodyPr>
          <a:lstStyle/>
          <a:p>
            <a:r>
              <a:rPr lang="en-US" sz="2000" dirty="0"/>
              <a:t>Hijacked Cellular Devices. 2016 – A foreign company designed software used by a U.S. cell phone manufacturer. The phones made encrypted records of text and call histories, phone details, and contact information and transmitted that data to a foreign server every 72 hours. </a:t>
            </a:r>
          </a:p>
        </p:txBody>
      </p:sp>
      <p:sp>
        <p:nvSpPr>
          <p:cNvPr id="3" name="Rectangle 2">
            <a:extLst>
              <a:ext uri="{FF2B5EF4-FFF2-40B4-BE49-F238E27FC236}">
                <a16:creationId xmlns:a16="http://schemas.microsoft.com/office/drawing/2014/main" id="{28393EB4-DCFF-C442-A52F-BAAD64E31185}"/>
              </a:ext>
            </a:extLst>
          </p:cNvPr>
          <p:cNvSpPr/>
          <p:nvPr/>
        </p:nvSpPr>
        <p:spPr>
          <a:xfrm>
            <a:off x="938561" y="2288892"/>
            <a:ext cx="10314878" cy="1323439"/>
          </a:xfrm>
          <a:prstGeom prst="rect">
            <a:avLst/>
          </a:prstGeom>
        </p:spPr>
        <p:txBody>
          <a:bodyPr wrap="square">
            <a:spAutoFit/>
          </a:bodyPr>
          <a:lstStyle/>
          <a:p>
            <a:r>
              <a:rPr lang="en-US" sz="2000" dirty="0"/>
              <a:t>SolarWinds. 2020 – An IT management company was infiltrated by a foreign threat actor who maintained persistence in its network for months. The threat actor left the network only after it had compromised the company’s build servers and used its update process to infiltrate customer networks. </a:t>
            </a:r>
          </a:p>
        </p:txBody>
      </p:sp>
      <p:sp>
        <p:nvSpPr>
          <p:cNvPr id="5" name="Rectangle 4">
            <a:extLst>
              <a:ext uri="{FF2B5EF4-FFF2-40B4-BE49-F238E27FC236}">
                <a16:creationId xmlns:a16="http://schemas.microsoft.com/office/drawing/2014/main" id="{F4B0609A-CA22-0944-A0A8-B4FAE5721A27}"/>
              </a:ext>
            </a:extLst>
          </p:cNvPr>
          <p:cNvSpPr/>
          <p:nvPr/>
        </p:nvSpPr>
        <p:spPr>
          <a:xfrm>
            <a:off x="938561" y="4006030"/>
            <a:ext cx="10179205" cy="1015663"/>
          </a:xfrm>
          <a:prstGeom prst="rect">
            <a:avLst/>
          </a:prstGeom>
        </p:spPr>
        <p:txBody>
          <a:bodyPr wrap="square">
            <a:spAutoFit/>
          </a:bodyPr>
          <a:lstStyle/>
          <a:p>
            <a:r>
              <a:rPr lang="en-US" sz="2000" dirty="0"/>
              <a:t>Backdoors Embedded in Routine Maintenance Updates. 2020 – Thousands of public and private networks were infiltrated when a threat actor used a routine update to deliver a malicious backdoor. </a:t>
            </a:r>
          </a:p>
        </p:txBody>
      </p:sp>
    </p:spTree>
    <p:extLst>
      <p:ext uri="{BB962C8B-B14F-4D97-AF65-F5344CB8AC3E}">
        <p14:creationId xmlns:p14="http://schemas.microsoft.com/office/powerpoint/2010/main" val="272463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33E7D8-C237-E24E-ACD1-6DD84B08ACF5}"/>
              </a:ext>
            </a:extLst>
          </p:cNvPr>
          <p:cNvSpPr>
            <a:spLocks noGrp="1"/>
          </p:cNvSpPr>
          <p:nvPr>
            <p:ph type="sldNum" sz="quarter" idx="12"/>
          </p:nvPr>
        </p:nvSpPr>
        <p:spPr/>
        <p:txBody>
          <a:bodyPr/>
          <a:lstStyle/>
          <a:p>
            <a:fld id="{030B3B20-CC52-4CD8-891A-1FEA1205BD2C}" type="slidenum">
              <a:rPr lang="en-US" smtClean="0"/>
              <a:pPr/>
              <a:t>8</a:t>
            </a:fld>
            <a:endParaRPr lang="en-US" dirty="0"/>
          </a:p>
        </p:txBody>
      </p:sp>
      <p:sp>
        <p:nvSpPr>
          <p:cNvPr id="2" name="TextBox 1">
            <a:extLst>
              <a:ext uri="{FF2B5EF4-FFF2-40B4-BE49-F238E27FC236}">
                <a16:creationId xmlns:a16="http://schemas.microsoft.com/office/drawing/2014/main" id="{5011568E-376B-1446-B629-8D28E811F5CB}"/>
              </a:ext>
            </a:extLst>
          </p:cNvPr>
          <p:cNvSpPr txBox="1"/>
          <p:nvPr/>
        </p:nvSpPr>
        <p:spPr>
          <a:xfrm>
            <a:off x="858644" y="2297151"/>
            <a:ext cx="10236819" cy="1323439"/>
          </a:xfrm>
          <a:prstGeom prst="rect">
            <a:avLst/>
          </a:prstGeom>
          <a:noFill/>
        </p:spPr>
        <p:txBody>
          <a:bodyPr wrap="square" rtlCol="0">
            <a:spAutoFit/>
          </a:bodyPr>
          <a:lstStyle/>
          <a:p>
            <a:r>
              <a:rPr lang="en-US" sz="4000" dirty="0"/>
              <a:t>What could be the most advanced software supply chain attack?  </a:t>
            </a:r>
          </a:p>
        </p:txBody>
      </p:sp>
    </p:spTree>
    <p:extLst>
      <p:ext uri="{BB962C8B-B14F-4D97-AF65-F5344CB8AC3E}">
        <p14:creationId xmlns:p14="http://schemas.microsoft.com/office/powerpoint/2010/main" val="33229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6CFA87-3496-4F49-934E-6449A6EB0A40}"/>
              </a:ext>
            </a:extLst>
          </p:cNvPr>
          <p:cNvSpPr>
            <a:spLocks noGrp="1"/>
          </p:cNvSpPr>
          <p:nvPr>
            <p:ph type="title"/>
          </p:nvPr>
        </p:nvSpPr>
        <p:spPr/>
        <p:txBody>
          <a:bodyPr/>
          <a:lstStyle/>
          <a:p>
            <a:r>
              <a:rPr lang="en-US" dirty="0"/>
              <a:t>Ken Thompson – Turing Award 1984</a:t>
            </a:r>
          </a:p>
        </p:txBody>
      </p:sp>
      <p:sp>
        <p:nvSpPr>
          <p:cNvPr id="4" name="Slide Number Placeholder 3">
            <a:extLst>
              <a:ext uri="{FF2B5EF4-FFF2-40B4-BE49-F238E27FC236}">
                <a16:creationId xmlns:a16="http://schemas.microsoft.com/office/drawing/2014/main" id="{BD966691-0965-044B-8B5F-16B8B9917FF0}"/>
              </a:ext>
            </a:extLst>
          </p:cNvPr>
          <p:cNvSpPr>
            <a:spLocks noGrp="1"/>
          </p:cNvSpPr>
          <p:nvPr>
            <p:ph type="sldNum" sz="quarter" idx="12"/>
          </p:nvPr>
        </p:nvSpPr>
        <p:spPr/>
        <p:txBody>
          <a:bodyPr/>
          <a:lstStyle/>
          <a:p>
            <a:fld id="{030B3B20-CC52-4CD8-891A-1FEA1205BD2C}" type="slidenum">
              <a:rPr lang="en-US" smtClean="0"/>
              <a:pPr/>
              <a:t>9</a:t>
            </a:fld>
            <a:endParaRPr lang="en-US" dirty="0"/>
          </a:p>
        </p:txBody>
      </p:sp>
      <p:sp>
        <p:nvSpPr>
          <p:cNvPr id="5" name="TextBox 4">
            <a:extLst>
              <a:ext uri="{FF2B5EF4-FFF2-40B4-BE49-F238E27FC236}">
                <a16:creationId xmlns:a16="http://schemas.microsoft.com/office/drawing/2014/main" id="{566622C3-F075-9249-A94D-8BAF18A55C0C}"/>
              </a:ext>
            </a:extLst>
          </p:cNvPr>
          <p:cNvSpPr txBox="1"/>
          <p:nvPr/>
        </p:nvSpPr>
        <p:spPr>
          <a:xfrm>
            <a:off x="1034185" y="1247831"/>
            <a:ext cx="8678527" cy="523220"/>
          </a:xfrm>
          <a:prstGeom prst="rect">
            <a:avLst/>
          </a:prstGeom>
          <a:noFill/>
        </p:spPr>
        <p:txBody>
          <a:bodyPr wrap="square" rtlCol="0">
            <a:spAutoFit/>
          </a:bodyPr>
          <a:lstStyle/>
          <a:p>
            <a:r>
              <a:rPr lang="en-US" sz="2800" dirty="0"/>
              <a:t>Turing Award Speech: </a:t>
            </a:r>
            <a:r>
              <a:rPr lang="en-US" sz="2800" i="1" dirty="0"/>
              <a:t>Reflections on Trusting the Trust</a:t>
            </a:r>
          </a:p>
        </p:txBody>
      </p:sp>
      <p:sp>
        <p:nvSpPr>
          <p:cNvPr id="6" name="Rectangle 5">
            <a:extLst>
              <a:ext uri="{FF2B5EF4-FFF2-40B4-BE49-F238E27FC236}">
                <a16:creationId xmlns:a16="http://schemas.microsoft.com/office/drawing/2014/main" id="{60B7DAB8-3AE8-8347-945E-062FD5616FD9}"/>
              </a:ext>
            </a:extLst>
          </p:cNvPr>
          <p:cNvSpPr/>
          <p:nvPr/>
        </p:nvSpPr>
        <p:spPr>
          <a:xfrm>
            <a:off x="1216082" y="1798259"/>
            <a:ext cx="4746941" cy="369332"/>
          </a:xfrm>
          <a:prstGeom prst="rect">
            <a:avLst/>
          </a:prstGeom>
        </p:spPr>
        <p:txBody>
          <a:bodyPr wrap="none">
            <a:spAutoFit/>
          </a:bodyPr>
          <a:lstStyle/>
          <a:p>
            <a:r>
              <a:rPr lang="en-US" dirty="0">
                <a:hlinkClick r:id="rId2"/>
              </a:rPr>
              <a:t>https://dl.acm.org/doi/10.1145/358198.358210</a:t>
            </a:r>
            <a:r>
              <a:rPr lang="en-US" dirty="0"/>
              <a:t> </a:t>
            </a:r>
          </a:p>
        </p:txBody>
      </p:sp>
      <p:sp>
        <p:nvSpPr>
          <p:cNvPr id="7" name="Rectangle 6">
            <a:extLst>
              <a:ext uri="{FF2B5EF4-FFF2-40B4-BE49-F238E27FC236}">
                <a16:creationId xmlns:a16="http://schemas.microsoft.com/office/drawing/2014/main" id="{7311249F-062F-C047-91C7-46C59DDD6020}"/>
              </a:ext>
            </a:extLst>
          </p:cNvPr>
          <p:cNvSpPr/>
          <p:nvPr/>
        </p:nvSpPr>
        <p:spPr>
          <a:xfrm>
            <a:off x="1037482" y="2669893"/>
            <a:ext cx="10117035" cy="954107"/>
          </a:xfrm>
          <a:prstGeom prst="rect">
            <a:avLst/>
          </a:prstGeom>
        </p:spPr>
        <p:txBody>
          <a:bodyPr wrap="square">
            <a:spAutoFit/>
          </a:bodyPr>
          <a:lstStyle/>
          <a:p>
            <a:r>
              <a:rPr lang="en-US" sz="2800" dirty="0"/>
              <a:t>Compilers are trusted to transform source to binary correctly. Can we trust the trust in compilers? </a:t>
            </a:r>
          </a:p>
        </p:txBody>
      </p:sp>
    </p:spTree>
    <p:extLst>
      <p:ext uri="{BB962C8B-B14F-4D97-AF65-F5344CB8AC3E}">
        <p14:creationId xmlns:p14="http://schemas.microsoft.com/office/powerpoint/2010/main" val="2498834624"/>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39135</TotalTime>
  <Words>1041</Words>
  <Application>Microsoft Macintosh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CMR10</vt:lpstr>
      <vt:lpstr>Courier New</vt:lpstr>
      <vt:lpstr>Merriweather Sans</vt:lpstr>
      <vt:lpstr>simple-light-2</vt:lpstr>
      <vt:lpstr>PowerPoint Presentation</vt:lpstr>
      <vt:lpstr>PowerPoint Presentation</vt:lpstr>
      <vt:lpstr>Cyber Warfare</vt:lpstr>
      <vt:lpstr>PowerPoint Presentation</vt:lpstr>
      <vt:lpstr>Trends that make cybersecurity harder to attain</vt:lpstr>
      <vt:lpstr>Software supply chain attack</vt:lpstr>
      <vt:lpstr>PowerPoint Presentation</vt:lpstr>
      <vt:lpstr>PowerPoint Presentation</vt:lpstr>
      <vt:lpstr>Ken Thompson – Turing Award 1984</vt:lpstr>
      <vt:lpstr>Gist of Thompson’s Turing Award speech</vt:lpstr>
      <vt:lpstr>PowerPoint Presentation</vt:lpstr>
      <vt:lpstr>U.S. Airforce Report that motivated Thompson’s Speech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Santhanam, Ganesh R [E CPE]</dc:creator>
  <cp:lastModifiedBy>Sharwan Ram, Sharwan Ram [E CPE]</cp:lastModifiedBy>
  <cp:revision>2179</cp:revision>
  <cp:lastPrinted>2017-03-09T05:22:22Z</cp:lastPrinted>
  <dcterms:created xsi:type="dcterms:W3CDTF">2016-08-15T15:08:51Z</dcterms:created>
  <dcterms:modified xsi:type="dcterms:W3CDTF">2022-01-30T03:04:10Z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