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361" r:id="rId2"/>
    <p:sldId id="934" r:id="rId3"/>
    <p:sldId id="933" r:id="rId4"/>
    <p:sldId id="935" r:id="rId5"/>
    <p:sldId id="936" r:id="rId6"/>
    <p:sldId id="937" r:id="rId7"/>
    <p:sldId id="938" r:id="rId8"/>
    <p:sldId id="940" r:id="rId9"/>
    <p:sldId id="92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hanam, Ganesh R [E CPE]" initials="SGR[C" lastIdx="4" clrIdx="0"/>
  <p:cmAuthor id="2" name="Suraj Kothari"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C000"/>
    <a:srgbClr val="41FF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71" autoAdjust="0"/>
    <p:restoredTop sz="94660"/>
  </p:normalViewPr>
  <p:slideViewPr>
    <p:cSldViewPr snapToGrid="0">
      <p:cViewPr varScale="1">
        <p:scale>
          <a:sx n="114" d="100"/>
          <a:sy n="114" d="100"/>
        </p:scale>
        <p:origin x="880" y="168"/>
      </p:cViewPr>
      <p:guideLst>
        <p:guide orient="horz" pos="2160"/>
        <p:guide pos="3840"/>
      </p:guideLst>
    </p:cSldViewPr>
  </p:slideViewPr>
  <p:notesTextViewPr>
    <p:cViewPr>
      <p:scale>
        <a:sx n="3" d="2"/>
        <a:sy n="3" d="2"/>
      </p:scale>
      <p:origin x="0" y="0"/>
    </p:cViewPr>
  </p:notesTextViewPr>
  <p:sorterViewPr>
    <p:cViewPr>
      <p:scale>
        <a:sx n="100" d="100"/>
        <a:sy n="100"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940F43-561E-4C4C-8F09-FE70B5DACE57}" type="datetimeFigureOut">
              <a:rPr lang="en-US" smtClean="0"/>
              <a:t>1/31/22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4D781F-70AF-8A4C-8A8B-3CA2E5E63A5E}" type="slidenum">
              <a:rPr lang="en-US" smtClean="0"/>
              <a:t>‹#›</a:t>
            </a:fld>
            <a:endParaRPr lang="en-US"/>
          </a:p>
        </p:txBody>
      </p:sp>
    </p:spTree>
    <p:extLst>
      <p:ext uri="{BB962C8B-B14F-4D97-AF65-F5344CB8AC3E}">
        <p14:creationId xmlns:p14="http://schemas.microsoft.com/office/powerpoint/2010/main" val="30090918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C51E2-AC65-4FBA-968F-FA7F4B5D37A7}" type="datetimeFigureOut">
              <a:rPr lang="en-US" smtClean="0"/>
              <a:t>1/31/22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D912E5-47C8-412D-B860-C77C24406DFE}" type="slidenum">
              <a:rPr lang="en-US" smtClean="0"/>
              <a:t>‹#›</a:t>
            </a:fld>
            <a:endParaRPr lang="en-US"/>
          </a:p>
        </p:txBody>
      </p:sp>
    </p:spTree>
    <p:extLst>
      <p:ext uri="{BB962C8B-B14F-4D97-AF65-F5344CB8AC3E}">
        <p14:creationId xmlns:p14="http://schemas.microsoft.com/office/powerpoint/2010/main" val="14441919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2841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30B3B20-CC52-4CD8-891A-1FEA1205BD2C}" type="slidenum">
              <a:rPr lang="en-US" smtClean="0"/>
              <a:pPr/>
              <a:t>‹#›</a:t>
            </a:fld>
            <a:endParaRPr lang="en-US" dirty="0"/>
          </a:p>
        </p:txBody>
      </p:sp>
      <p:sp>
        <p:nvSpPr>
          <p:cNvPr id="4"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dirty="0"/>
              <a:t>Click to edit Master title style</a:t>
            </a:r>
          </a:p>
        </p:txBody>
      </p:sp>
      <p:sp>
        <p:nvSpPr>
          <p:cNvPr id="5"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182" indent="0" algn="ctr">
              <a:buNone/>
              <a:defRPr sz="2000"/>
            </a:lvl2pPr>
            <a:lvl3pPr marL="914364" indent="0" algn="ctr">
              <a:buNone/>
              <a:defRPr sz="1800"/>
            </a:lvl3pPr>
            <a:lvl4pPr marL="1371545" indent="0" algn="ctr">
              <a:buNone/>
              <a:defRPr sz="1600"/>
            </a:lvl4pPr>
            <a:lvl5pPr marL="1828727" indent="0" algn="ctr">
              <a:buNone/>
              <a:defRPr sz="1600"/>
            </a:lvl5pPr>
            <a:lvl6pPr marL="2285909" indent="0" algn="ctr">
              <a:buNone/>
              <a:defRPr sz="1600"/>
            </a:lvl6pPr>
            <a:lvl7pPr marL="2743091" indent="0" algn="ctr">
              <a:buNone/>
              <a:defRPr sz="1600"/>
            </a:lvl7pPr>
            <a:lvl8pPr marL="3200272" indent="0" algn="ctr">
              <a:buNone/>
              <a:defRPr sz="1600"/>
            </a:lvl8pPr>
            <a:lvl9pPr marL="3657454"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6843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Shape 55"/>
        <p:cNvGrpSpPr/>
        <p:nvPr/>
      </p:nvGrpSpPr>
      <p:grpSpPr>
        <a:xfrm>
          <a:off x="0" y="0"/>
          <a:ext cx="0" cy="0"/>
          <a:chOff x="0" y="0"/>
          <a:chExt cx="0" cy="0"/>
        </a:xfrm>
      </p:grpSpPr>
      <p:sp>
        <p:nvSpPr>
          <p:cNvPr id="57" name="Shape 57"/>
          <p:cNvSpPr txBox="1">
            <a:spLocks noGrp="1"/>
          </p:cNvSpPr>
          <p:nvPr>
            <p:ph type="body" idx="1"/>
          </p:nvPr>
        </p:nvSpPr>
        <p:spPr>
          <a:xfrm>
            <a:off x="154890" y="1175657"/>
            <a:ext cx="11657803" cy="4913571"/>
          </a:xfrm>
          <a:prstGeom prst="rect">
            <a:avLst/>
          </a:prstGeom>
          <a:noFill/>
          <a:ln>
            <a:noFill/>
          </a:ln>
        </p:spPr>
        <p:txBody>
          <a:bodyPr lIns="91425" tIns="91425" rIns="91425" bIns="91425" anchor="t" anchorCtr="0"/>
          <a:lstStyle>
            <a:lvl1pPr marL="609600" marR="0" lvl="0" indent="-508000" algn="l" rtl="0">
              <a:lnSpc>
                <a:spcPct val="90000"/>
              </a:lnSpc>
              <a:spcBef>
                <a:spcPts val="1065"/>
              </a:spcBef>
              <a:spcAft>
                <a:spcPts val="0"/>
              </a:spcAft>
              <a:buClr>
                <a:schemeClr val="dk1"/>
              </a:buClr>
              <a:buSzPct val="100000"/>
              <a:buFont typeface="Courier New" panose="02070309020205020404" pitchFamily="49" charset="0"/>
              <a:buChar char="o"/>
              <a:defRPr sz="2800" b="0" i="0" u="none" strike="noStrike" cap="none">
                <a:solidFill>
                  <a:schemeClr val="dk1"/>
                </a:solidFill>
                <a:latin typeface="Calibri Light" panose="020F0302020204030204" pitchFamily="34" charset="0"/>
                <a:ea typeface="Calibri Light" panose="020F0302020204030204" pitchFamily="34" charset="0"/>
                <a:cs typeface="Arial" charset="0"/>
                <a:sym typeface="Arial" charset="0"/>
              </a:defRPr>
            </a:lvl1pPr>
            <a:lvl2pPr marL="1168400" marR="0" lvl="1" indent="-457200" algn="l" rtl="0">
              <a:lnSpc>
                <a:spcPct val="90000"/>
              </a:lnSpc>
              <a:spcBef>
                <a:spcPts val="1065"/>
              </a:spcBef>
              <a:spcAft>
                <a:spcPts val="0"/>
              </a:spcAft>
              <a:buClr>
                <a:schemeClr val="dk1"/>
              </a:buClr>
              <a:buSzPct val="100000"/>
              <a:buFont typeface="Calibri Light" panose="020F0302020204030204" pitchFamily="34" charset="0"/>
              <a:buChar char="⁻"/>
              <a:defRPr sz="2400" b="0" i="0" u="none" strike="noStrike" cap="none">
                <a:solidFill>
                  <a:schemeClr val="tx1"/>
                </a:solidFill>
                <a:latin typeface="+mj-lt"/>
                <a:ea typeface="Arial" charset="0"/>
                <a:cs typeface="Arial" charset="0"/>
                <a:sym typeface="Arial" charset="0"/>
              </a:defRPr>
            </a:lvl2pPr>
            <a:lvl3pPr marL="1544955" marR="0" lvl="2" indent="-342900" algn="l" rtl="0">
              <a:lnSpc>
                <a:spcPct val="100000"/>
              </a:lnSpc>
              <a:spcBef>
                <a:spcPts val="665"/>
              </a:spcBef>
              <a:spcAft>
                <a:spcPts val="0"/>
              </a:spcAft>
              <a:buClr>
                <a:srgbClr val="CE1126"/>
              </a:buClr>
              <a:buSzPct val="60000"/>
              <a:buFont typeface="Arial" charset="0"/>
              <a:buChar char="•"/>
              <a:defRPr sz="2200" b="0" i="0" u="none" strike="noStrike" cap="none">
                <a:solidFill>
                  <a:schemeClr val="tx1"/>
                </a:solidFill>
                <a:latin typeface="+mj-lt"/>
                <a:ea typeface="Arial" charset="0"/>
                <a:cs typeface="Arial" charset="0"/>
                <a:sym typeface="Arial" charset="0"/>
              </a:defRPr>
            </a:lvl3pPr>
            <a:lvl4pPr marL="1710055" marR="0" lvl="3" indent="-17145" algn="l" rtl="0">
              <a:lnSpc>
                <a:spcPct val="100000"/>
              </a:lnSpc>
              <a:spcBef>
                <a:spcPts val="535"/>
              </a:spcBef>
              <a:spcAft>
                <a:spcPts val="0"/>
              </a:spcAft>
              <a:buClr>
                <a:srgbClr val="CE1126"/>
              </a:buClr>
              <a:buSzPct val="67000"/>
              <a:buFont typeface="Arial" charset="0"/>
              <a:buChar char="o"/>
              <a:defRPr sz="2400" b="1" i="0" u="none" strike="noStrike" cap="none">
                <a:solidFill>
                  <a:schemeClr val="dk1"/>
                </a:solidFill>
                <a:latin typeface="Arial" charset="0"/>
                <a:ea typeface="Arial" charset="0"/>
                <a:cs typeface="Arial" charset="0"/>
                <a:sym typeface="Arial" charset="0"/>
              </a:defRPr>
            </a:lvl4pPr>
            <a:lvl5pPr marL="2218055" marR="0" lvl="4"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5pPr>
            <a:lvl6pPr marL="2726055" marR="0" lvl="5"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6pPr>
            <a:lvl7pPr marL="3234055" marR="0" lvl="6" indent="-50800"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7pPr>
            <a:lvl8pPr marL="3725545" marR="0" lvl="7"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8pPr>
            <a:lvl9pPr marL="4233545" marR="0" lvl="8"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9pPr>
          </a:lstStyle>
          <a:p>
            <a:pPr lvl="0"/>
            <a:r>
              <a:rPr lang="en-US" dirty="0"/>
              <a:t>Click to edit Master text styles</a:t>
            </a:r>
          </a:p>
          <a:p>
            <a:pPr lvl="1"/>
            <a:r>
              <a:rPr lang="en-US" dirty="0"/>
              <a:t>Second level</a:t>
            </a:r>
          </a:p>
          <a:p>
            <a:pPr lvl="2"/>
            <a:r>
              <a:rPr lang="en-US" dirty="0"/>
              <a:t>Third level</a:t>
            </a:r>
            <a:endParaRPr dirty="0"/>
          </a:p>
        </p:txBody>
      </p:sp>
      <p:sp>
        <p:nvSpPr>
          <p:cNvPr id="4" name="Title 3"/>
          <p:cNvSpPr>
            <a:spLocks noGrp="1"/>
          </p:cNvSpPr>
          <p:nvPr>
            <p:ph type="title"/>
          </p:nvPr>
        </p:nvSpPr>
        <p:spPr>
          <a:xfrm>
            <a:off x="154890" y="21089"/>
            <a:ext cx="11616267" cy="1014868"/>
          </a:xfrm>
          <a:prstGeom prst="rect">
            <a:avLst/>
          </a:prstGeom>
        </p:spPr>
        <p:txBody>
          <a:bodyPr anchor="ctr"/>
          <a:lstStyle>
            <a:lvl1pPr marR="0" algn="l" rtl="0">
              <a:lnSpc>
                <a:spcPct val="100000"/>
              </a:lnSpc>
              <a:spcBef>
                <a:spcPts val="0"/>
              </a:spcBef>
              <a:spcAft>
                <a:spcPts val="0"/>
              </a:spcAft>
              <a:buNone/>
              <a:defRPr lang="en-US" sz="3600" b="1" i="0" u="none" strike="noStrike" cap="none" dirty="0">
                <a:solidFill>
                  <a:srgbClr val="FF0000"/>
                </a:solidFill>
                <a:latin typeface="Calibri Light" panose="020F0302020204030204" pitchFamily="34" charset="0"/>
                <a:ea typeface="Arial" charset="0"/>
                <a:cs typeface="Arial" charset="0"/>
                <a:sym typeface="Arial" charset="0"/>
              </a:defRPr>
            </a:lvl1pPr>
          </a:lstStyle>
          <a:p>
            <a:r>
              <a:rPr lang="en-US" dirty="0"/>
              <a:t>Click to edit Master title style</a:t>
            </a:r>
          </a:p>
        </p:txBody>
      </p:sp>
      <p:sp>
        <p:nvSpPr>
          <p:cNvPr id="22" name="Slide Number Placeholder 5"/>
          <p:cNvSpPr>
            <a:spLocks noGrp="1"/>
          </p:cNvSpPr>
          <p:nvPr>
            <p:ph type="sldNum" sz="quarter" idx="12"/>
          </p:nvPr>
        </p:nvSpPr>
        <p:spPr>
          <a:xfrm>
            <a:off x="4591424" y="6431056"/>
            <a:ext cx="2743200" cy="365125"/>
          </a:xfrm>
          <a:prstGeom prst="rect">
            <a:avLst/>
          </a:prstGeom>
        </p:spPr>
        <p:txBody>
          <a:bodyPr/>
          <a:lstStyle>
            <a:lvl1pPr algn="ctr">
              <a:defRPr sz="1680" b="1">
                <a:solidFill>
                  <a:schemeClr val="bg1"/>
                </a:solidFill>
              </a:defRPr>
            </a:lvl1pPr>
          </a:lstStyle>
          <a:p>
            <a:fld id="{030B3B20-CC52-4CD8-891A-1FEA1205BD2C}" type="slidenum">
              <a:rPr lang="en-US" smtClean="0"/>
              <a:pPr/>
              <a:t>‹#›</a:t>
            </a:fld>
            <a:endParaRPr lang="en-US" dirty="0"/>
          </a:p>
        </p:txBody>
      </p:sp>
    </p:spTree>
    <p:extLst>
      <p:ext uri="{BB962C8B-B14F-4D97-AF65-F5344CB8AC3E}">
        <p14:creationId xmlns:p14="http://schemas.microsoft.com/office/powerpoint/2010/main" val="42519140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11"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383338"/>
            <a:ext cx="12192000" cy="474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pic>
      <p:sp>
        <p:nvSpPr>
          <p:cNvPr id="12" name="Rectangle 3"/>
          <p:cNvSpPr>
            <a:spLocks/>
          </p:cNvSpPr>
          <p:nvPr userDrawn="1"/>
        </p:nvSpPr>
        <p:spPr bwMode="auto">
          <a:xfrm>
            <a:off x="9743135" y="6438900"/>
            <a:ext cx="2311400"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34290" tIns="34290" rIns="34290" bIns="34290"/>
          <a:lstStyle/>
          <a:p>
            <a:pPr algn="r"/>
            <a:r>
              <a:rPr lang="en-US" sz="1320" b="1" dirty="0">
                <a:solidFill>
                  <a:srgbClr val="F2BF49"/>
                </a:solidFill>
                <a:latin typeface="Arial" pitchFamily="34" charset="0"/>
                <a:ea typeface="MS PGothic" pitchFamily="34" charset="-128"/>
                <a:sym typeface="Arial" pitchFamily="34" charset="0"/>
              </a:rPr>
              <a:t>learn</a:t>
            </a:r>
            <a:r>
              <a:rPr lang="en-US" sz="1320" dirty="0">
                <a:solidFill>
                  <a:srgbClr val="FFFFFF"/>
                </a:solidFill>
                <a:latin typeface="Arial" pitchFamily="34" charset="0"/>
                <a:ea typeface="MS PGothic" pitchFamily="34" charset="-128"/>
                <a:sym typeface="Arial" pitchFamily="34" charset="0"/>
              </a:rPr>
              <a:t> invent impact</a:t>
            </a:r>
          </a:p>
        </p:txBody>
      </p:sp>
      <p:pic>
        <p:nvPicPr>
          <p:cNvPr id="13" name="Picture 4"/>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79295" y="6435725"/>
            <a:ext cx="3536951" cy="42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pic>
      <p:sp>
        <p:nvSpPr>
          <p:cNvPr id="14" name="Slide Number Placeholder 5"/>
          <p:cNvSpPr>
            <a:spLocks noGrp="1"/>
          </p:cNvSpPr>
          <p:nvPr>
            <p:ph type="sldNum" sz="quarter" idx="4"/>
          </p:nvPr>
        </p:nvSpPr>
        <p:spPr>
          <a:xfrm>
            <a:off x="4591424" y="6431056"/>
            <a:ext cx="2743200" cy="365125"/>
          </a:xfrm>
          <a:prstGeom prst="rect">
            <a:avLst/>
          </a:prstGeom>
        </p:spPr>
        <p:txBody>
          <a:bodyPr/>
          <a:lstStyle>
            <a:lvl1pPr algn="ctr">
              <a:defRPr sz="1680" b="1">
                <a:solidFill>
                  <a:schemeClr val="bg1"/>
                </a:solidFill>
              </a:defRPr>
            </a:lvl1pPr>
          </a:lstStyle>
          <a:p>
            <a:fld id="{030B3B20-CC52-4CD8-891A-1FEA1205BD2C}"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src.nist.gov/publications/history/karg7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infoq.com/news/2016/06/visual-cpp-telemet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00" name="Shape 200"/>
          <p:cNvPicPr preferRelativeResize="0"/>
          <p:nvPr/>
        </p:nvPicPr>
        <p:blipFill rotWithShape="1">
          <a:blip r:embed="rId3">
            <a:alphaModFix/>
          </a:blip>
          <a:srcRect/>
          <a:stretch/>
        </p:blipFill>
        <p:spPr>
          <a:xfrm>
            <a:off x="0" y="1"/>
            <a:ext cx="12192000" cy="1695999"/>
          </a:xfrm>
          <a:prstGeom prst="rect">
            <a:avLst/>
          </a:prstGeom>
          <a:noFill/>
          <a:ln>
            <a:noFill/>
          </a:ln>
        </p:spPr>
      </p:pic>
      <p:pic>
        <p:nvPicPr>
          <p:cNvPr id="201" name="Shape 201"/>
          <p:cNvPicPr preferRelativeResize="0"/>
          <p:nvPr/>
        </p:nvPicPr>
        <p:blipFill rotWithShape="1">
          <a:blip r:embed="rId4">
            <a:alphaModFix/>
          </a:blip>
          <a:srcRect/>
          <a:stretch/>
        </p:blipFill>
        <p:spPr>
          <a:xfrm>
            <a:off x="426718" y="480057"/>
            <a:ext cx="4489135" cy="537208"/>
          </a:xfrm>
          <a:prstGeom prst="rect">
            <a:avLst/>
          </a:prstGeom>
          <a:noFill/>
          <a:ln>
            <a:noFill/>
          </a:ln>
        </p:spPr>
      </p:pic>
      <p:sp>
        <p:nvSpPr>
          <p:cNvPr id="202" name="Shape 202"/>
          <p:cNvSpPr/>
          <p:nvPr/>
        </p:nvSpPr>
        <p:spPr>
          <a:xfrm>
            <a:off x="431981" y="1291589"/>
            <a:ext cx="2773999" cy="239999"/>
          </a:xfrm>
          <a:prstGeom prst="rect">
            <a:avLst/>
          </a:prstGeom>
          <a:noFill/>
          <a:ln>
            <a:noFill/>
          </a:ln>
        </p:spPr>
        <p:txBody>
          <a:bodyPr lIns="41899" tIns="41899" rIns="41899" bIns="41899" anchor="t" anchorCtr="0">
            <a:noAutofit/>
          </a:bodyPr>
          <a:lstStyle/>
          <a:p>
            <a:pPr>
              <a:buClr>
                <a:srgbClr val="F2BF49"/>
              </a:buClr>
              <a:buSzPct val="25000"/>
            </a:pPr>
            <a:r>
              <a:rPr lang="en-US" sz="1300" b="1">
                <a:solidFill>
                  <a:srgbClr val="F2BF49"/>
                </a:solidFill>
                <a:latin typeface="Merriweather Sans"/>
                <a:ea typeface="Merriweather Sans"/>
                <a:cs typeface="Merriweather Sans"/>
                <a:sym typeface="Merriweather Sans"/>
              </a:rPr>
              <a:t>learn</a:t>
            </a:r>
            <a:r>
              <a:rPr lang="en-US" sz="1300">
                <a:solidFill>
                  <a:srgbClr val="FFFFFF"/>
                </a:solidFill>
                <a:latin typeface="Merriweather Sans"/>
                <a:ea typeface="Merriweather Sans"/>
                <a:cs typeface="Merriweather Sans"/>
                <a:sym typeface="Merriweather Sans"/>
              </a:rPr>
              <a:t> invent impact</a:t>
            </a:r>
          </a:p>
        </p:txBody>
      </p:sp>
      <p:sp>
        <p:nvSpPr>
          <p:cNvPr id="204" name="Shape 204"/>
          <p:cNvSpPr txBox="1"/>
          <p:nvPr/>
        </p:nvSpPr>
        <p:spPr>
          <a:xfrm>
            <a:off x="523029" y="5494823"/>
            <a:ext cx="11121980" cy="807528"/>
          </a:xfrm>
          <a:prstGeom prst="rect">
            <a:avLst/>
          </a:prstGeom>
          <a:noFill/>
          <a:ln>
            <a:noFill/>
          </a:ln>
        </p:spPr>
        <p:txBody>
          <a:bodyPr lIns="41899" tIns="41899" rIns="41899" bIns="41899" anchor="ctr" anchorCtr="0">
            <a:noAutofit/>
          </a:bodyPr>
          <a:lstStyle/>
          <a:p>
            <a:pPr>
              <a:buClr>
                <a:srgbClr val="000000"/>
              </a:buClr>
              <a:buSzPct val="25000"/>
            </a:pPr>
            <a:r>
              <a:rPr lang="en-US" sz="1600" b="1" dirty="0">
                <a:solidFill>
                  <a:srgbClr val="000000"/>
                </a:solidFill>
                <a:latin typeface="+mj-lt"/>
                <a:ea typeface="Arial"/>
                <a:cs typeface="Arial"/>
                <a:sym typeface="Arial"/>
              </a:rPr>
              <a:t>Acknowledgement</a:t>
            </a:r>
            <a:r>
              <a:rPr lang="en-US" sz="1600" dirty="0">
                <a:solidFill>
                  <a:srgbClr val="000000"/>
                </a:solidFill>
                <a:latin typeface="+mj-lt"/>
                <a:ea typeface="Arial"/>
                <a:cs typeface="Arial"/>
                <a:sym typeface="Arial"/>
              </a:rPr>
              <a:t>: </a:t>
            </a:r>
            <a:r>
              <a:rPr lang="en-US" sz="1600" b="1" dirty="0">
                <a:solidFill>
                  <a:srgbClr val="000000"/>
                </a:solidFill>
                <a:latin typeface="+mj-lt"/>
                <a:ea typeface="Arial"/>
                <a:cs typeface="Arial"/>
                <a:sym typeface="Arial"/>
              </a:rPr>
              <a:t>Team members at Iowa State University and EnSoft, DARPA contracts </a:t>
            </a:r>
            <a:r>
              <a:rPr lang="en-US" sz="1600" b="1">
                <a:solidFill>
                  <a:srgbClr val="000000"/>
                </a:solidFill>
                <a:latin typeface="+mj-lt"/>
                <a:ea typeface="Arial"/>
                <a:cs typeface="Arial"/>
                <a:sym typeface="Arial"/>
              </a:rPr>
              <a:t>FA8750-12</a:t>
            </a:r>
            <a:r>
              <a:rPr lang="en-US" sz="1600" b="1" dirty="0">
                <a:solidFill>
                  <a:srgbClr val="000000"/>
                </a:solidFill>
                <a:latin typeface="+mj-lt"/>
                <a:ea typeface="Arial"/>
                <a:cs typeface="Arial"/>
                <a:sym typeface="Arial"/>
              </a:rPr>
              <a:t>-2-0126 &amp; FA8750-15-2-0080</a:t>
            </a:r>
            <a:endParaRPr lang="en-US" sz="1600" dirty="0">
              <a:solidFill>
                <a:srgbClr val="000000"/>
              </a:solidFill>
              <a:latin typeface="+mj-lt"/>
              <a:ea typeface="Arial"/>
              <a:cs typeface="Arial"/>
              <a:sym typeface="Arial"/>
            </a:endParaRPr>
          </a:p>
        </p:txBody>
      </p:sp>
      <p:sp>
        <p:nvSpPr>
          <p:cNvPr id="205" name="Shape 205"/>
          <p:cNvSpPr txBox="1"/>
          <p:nvPr/>
        </p:nvSpPr>
        <p:spPr>
          <a:xfrm>
            <a:off x="516796" y="3642955"/>
            <a:ext cx="10972800" cy="2009700"/>
          </a:xfrm>
          <a:prstGeom prst="rect">
            <a:avLst/>
          </a:prstGeom>
          <a:noFill/>
          <a:ln>
            <a:noFill/>
          </a:ln>
        </p:spPr>
        <p:txBody>
          <a:bodyPr lIns="41899" tIns="41899" rIns="41899" bIns="41899" anchor="ctr" anchorCtr="0">
            <a:noAutofit/>
          </a:bodyPr>
          <a:lstStyle/>
          <a:p>
            <a:pPr>
              <a:buClr>
                <a:srgbClr val="000000"/>
              </a:buClr>
              <a:buSzPct val="25000"/>
            </a:pPr>
            <a:r>
              <a:rPr lang="en-US" sz="2400" dirty="0">
                <a:solidFill>
                  <a:srgbClr val="000000"/>
                </a:solidFill>
                <a:latin typeface="+mj-lt"/>
                <a:ea typeface="Arial"/>
                <a:cs typeface="Arial"/>
                <a:sym typeface="Arial"/>
              </a:rPr>
              <a:t>Suresh C. Kothari</a:t>
            </a:r>
          </a:p>
          <a:p>
            <a:pPr>
              <a:buClr>
                <a:srgbClr val="000000"/>
              </a:buClr>
              <a:buSzPct val="25000"/>
            </a:pPr>
            <a:r>
              <a:rPr lang="en-US" sz="2400" dirty="0">
                <a:solidFill>
                  <a:srgbClr val="000000"/>
                </a:solidFill>
                <a:latin typeface="+mj-lt"/>
                <a:ea typeface="Arial"/>
                <a:cs typeface="Arial"/>
                <a:sym typeface="Arial"/>
              </a:rPr>
              <a:t>Professor, Department of Electrical and Computer Engineering</a:t>
            </a:r>
          </a:p>
          <a:p>
            <a:pPr>
              <a:buClr>
                <a:srgbClr val="000000"/>
              </a:buClr>
              <a:buSzPct val="25000"/>
            </a:pPr>
            <a:r>
              <a:rPr lang="en-US" sz="2400" dirty="0">
                <a:solidFill>
                  <a:srgbClr val="000000"/>
                </a:solidFill>
                <a:latin typeface="+mj-lt"/>
                <a:ea typeface="Arial"/>
                <a:cs typeface="Arial"/>
                <a:sym typeface="Arial"/>
              </a:rPr>
              <a:t>President &amp; Founder EnSoft Corp. </a:t>
            </a:r>
          </a:p>
          <a:p>
            <a:pPr>
              <a:buClr>
                <a:srgbClr val="000000"/>
              </a:buClr>
              <a:buSzPct val="25000"/>
            </a:pPr>
            <a:endParaRPr lang="en-US" b="1" dirty="0">
              <a:solidFill>
                <a:srgbClr val="000000"/>
              </a:solidFill>
              <a:latin typeface="Arial"/>
              <a:ea typeface="Arial"/>
              <a:cs typeface="Arial"/>
              <a:sym typeface="Arial"/>
            </a:endParaRPr>
          </a:p>
        </p:txBody>
      </p:sp>
      <p:sp>
        <p:nvSpPr>
          <p:cNvPr id="9" name="Shape 199"/>
          <p:cNvSpPr txBox="1"/>
          <p:nvPr/>
        </p:nvSpPr>
        <p:spPr>
          <a:xfrm>
            <a:off x="370273" y="2011645"/>
            <a:ext cx="11561154" cy="1552879"/>
          </a:xfrm>
          <a:prstGeom prst="rect">
            <a:avLst/>
          </a:prstGeom>
          <a:noFill/>
          <a:ln>
            <a:noFill/>
          </a:ln>
        </p:spPr>
        <p:txBody>
          <a:bodyPr lIns="41899" tIns="41899" rIns="41899" bIns="41899" anchor="b" anchorCtr="0">
            <a:noAutofit/>
          </a:bodyPr>
          <a:lstStyle/>
          <a:p>
            <a:pPr algn="ctr">
              <a:buClr>
                <a:srgbClr val="CE1126"/>
              </a:buClr>
              <a:buSzPct val="25000"/>
            </a:pPr>
            <a:r>
              <a:rPr lang="en-US" sz="3600" dirty="0">
                <a:ea typeface="Arial"/>
                <a:cs typeface="Arial"/>
                <a:sym typeface="Arial"/>
              </a:rPr>
              <a:t>Cybersecurity Arms Race</a:t>
            </a:r>
          </a:p>
        </p:txBody>
      </p:sp>
      <p:pic>
        <p:nvPicPr>
          <p:cNvPr id="8" name="Shape 104">
            <a:extLst>
              <a:ext uri="{FF2B5EF4-FFF2-40B4-BE49-F238E27FC236}">
                <a16:creationId xmlns:a16="http://schemas.microsoft.com/office/drawing/2014/main" id="{032AEFD2-5FF3-FA49-8646-F4BD6E460EB5}"/>
              </a:ext>
            </a:extLst>
          </p:cNvPr>
          <p:cNvPicPr preferRelativeResize="0"/>
          <p:nvPr/>
        </p:nvPicPr>
        <p:blipFill rotWithShape="1">
          <a:blip r:embed="rId5">
            <a:alphaModFix/>
          </a:blip>
          <a:srcRect l="7501" t="9896" r="8474" b="8065"/>
          <a:stretch/>
        </p:blipFill>
        <p:spPr>
          <a:xfrm>
            <a:off x="10197126" y="76013"/>
            <a:ext cx="1819469" cy="1455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02492865"/>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A9FC55-9213-9149-8716-517D7CC1DD26}"/>
              </a:ext>
            </a:extLst>
          </p:cNvPr>
          <p:cNvSpPr>
            <a:spLocks noGrp="1"/>
          </p:cNvSpPr>
          <p:nvPr>
            <p:ph type="sldNum" sz="quarter" idx="12"/>
          </p:nvPr>
        </p:nvSpPr>
        <p:spPr/>
        <p:txBody>
          <a:bodyPr/>
          <a:lstStyle/>
          <a:p>
            <a:fld id="{030B3B20-CC52-4CD8-891A-1FEA1205BD2C}" type="slidenum">
              <a:rPr lang="en-US" smtClean="0"/>
              <a:pPr/>
              <a:t>2</a:t>
            </a:fld>
            <a:endParaRPr lang="en-US" dirty="0"/>
          </a:p>
        </p:txBody>
      </p:sp>
      <p:pic>
        <p:nvPicPr>
          <p:cNvPr id="9" name="Picture 8" descr="Logo&#10;&#10;Description automatically generated with low confidence">
            <a:extLst>
              <a:ext uri="{FF2B5EF4-FFF2-40B4-BE49-F238E27FC236}">
                <a16:creationId xmlns:a16="http://schemas.microsoft.com/office/drawing/2014/main" id="{46666742-F926-E647-9169-693D4F537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893" y="583735"/>
            <a:ext cx="10972800" cy="1765300"/>
          </a:xfrm>
          <a:prstGeom prst="rect">
            <a:avLst/>
          </a:prstGeom>
        </p:spPr>
      </p:pic>
      <p:pic>
        <p:nvPicPr>
          <p:cNvPr id="11" name="Picture 10" descr="Text&#10;&#10;Description automatically generated">
            <a:extLst>
              <a:ext uri="{FF2B5EF4-FFF2-40B4-BE49-F238E27FC236}">
                <a16:creationId xmlns:a16="http://schemas.microsoft.com/office/drawing/2014/main" id="{2EBC8482-33E8-EC4A-9EBF-FF99A2AAC3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807" y="2758131"/>
            <a:ext cx="6989634" cy="2151940"/>
          </a:xfrm>
          <a:prstGeom prst="rect">
            <a:avLst/>
          </a:prstGeom>
        </p:spPr>
      </p:pic>
    </p:spTree>
    <p:extLst>
      <p:ext uri="{BB962C8B-B14F-4D97-AF65-F5344CB8AC3E}">
        <p14:creationId xmlns:p14="http://schemas.microsoft.com/office/powerpoint/2010/main" val="281270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3A4CC5-9153-1D4F-ACA9-2C57D01E0100}"/>
              </a:ext>
            </a:extLst>
          </p:cNvPr>
          <p:cNvSpPr>
            <a:spLocks noGrp="1"/>
          </p:cNvSpPr>
          <p:nvPr>
            <p:ph type="title"/>
          </p:nvPr>
        </p:nvSpPr>
        <p:spPr/>
        <p:txBody>
          <a:bodyPr/>
          <a:lstStyle/>
          <a:p>
            <a:r>
              <a:rPr lang="en-US" dirty="0"/>
              <a:t>U.S. Airforce Report that motivated Thompson’s Speech</a:t>
            </a:r>
          </a:p>
        </p:txBody>
      </p:sp>
      <p:sp>
        <p:nvSpPr>
          <p:cNvPr id="4" name="Slide Number Placeholder 3">
            <a:extLst>
              <a:ext uri="{FF2B5EF4-FFF2-40B4-BE49-F238E27FC236}">
                <a16:creationId xmlns:a16="http://schemas.microsoft.com/office/drawing/2014/main" id="{226DDAE8-2C7B-6C45-AEE0-370045506CC8}"/>
              </a:ext>
            </a:extLst>
          </p:cNvPr>
          <p:cNvSpPr>
            <a:spLocks noGrp="1"/>
          </p:cNvSpPr>
          <p:nvPr>
            <p:ph type="sldNum" sz="quarter" idx="12"/>
          </p:nvPr>
        </p:nvSpPr>
        <p:spPr/>
        <p:txBody>
          <a:bodyPr/>
          <a:lstStyle/>
          <a:p>
            <a:fld id="{030B3B20-CC52-4CD8-891A-1FEA1205BD2C}" type="slidenum">
              <a:rPr lang="en-US" smtClean="0"/>
              <a:pPr/>
              <a:t>3</a:t>
            </a:fld>
            <a:endParaRPr lang="en-US" dirty="0"/>
          </a:p>
        </p:txBody>
      </p:sp>
      <p:sp>
        <p:nvSpPr>
          <p:cNvPr id="5" name="Rectangle 4">
            <a:extLst>
              <a:ext uri="{FF2B5EF4-FFF2-40B4-BE49-F238E27FC236}">
                <a16:creationId xmlns:a16="http://schemas.microsoft.com/office/drawing/2014/main" id="{FFC44CB9-1D5C-5640-84D7-732D13D1A247}"/>
              </a:ext>
            </a:extLst>
          </p:cNvPr>
          <p:cNvSpPr/>
          <p:nvPr/>
        </p:nvSpPr>
        <p:spPr>
          <a:xfrm>
            <a:off x="420843" y="838771"/>
            <a:ext cx="10381785" cy="2708434"/>
          </a:xfrm>
          <a:prstGeom prst="rect">
            <a:avLst/>
          </a:prstGeom>
        </p:spPr>
        <p:txBody>
          <a:bodyPr wrap="square">
            <a:spAutoFit/>
          </a:bodyPr>
          <a:lstStyle/>
          <a:p>
            <a:r>
              <a:rPr lang="en-US" dirty="0">
                <a:latin typeface="CMR10"/>
              </a:rPr>
              <a:t>The compiler trap doors were first discussed in a 1974 U.S. Airforce report [</a:t>
            </a:r>
            <a:r>
              <a:rPr lang="en-US" dirty="0">
                <a:solidFill>
                  <a:srgbClr val="002060"/>
                </a:solidFill>
                <a:latin typeface="CMR10"/>
              </a:rPr>
              <a:t>1</a:t>
            </a:r>
            <a:r>
              <a:rPr lang="en-US" dirty="0">
                <a:latin typeface="CMR10"/>
              </a:rPr>
              <a:t>]. The trap doors were patches to the binary object files of the Multics operating system. The report suggested a countermeasure to such object code trap doors by having customers recompile the system from source, although the report notes that this could play directly into the hands of the penetrator who has made changes in the source code. In fact, the Airforce Multics contract specifically required that Honeywell deliver source code to the Pentagon to permit such recompilations. </a:t>
            </a:r>
          </a:p>
          <a:p>
            <a:endParaRPr lang="en-US" sz="800" dirty="0">
              <a:latin typeface="CMR10"/>
            </a:endParaRPr>
          </a:p>
          <a:p>
            <a:r>
              <a:rPr lang="en-US" dirty="0">
                <a:latin typeface="CMR10"/>
              </a:rPr>
              <a:t>The report pointed to the possibility that a trap door in the PL/I compiler could install trap doors into the Multics operating system when modules were compiled and could maintain its own existence by recognizing when the PL/I compiler was compiling itself. </a:t>
            </a:r>
          </a:p>
        </p:txBody>
      </p:sp>
      <p:sp>
        <p:nvSpPr>
          <p:cNvPr id="6" name="Rectangle 5">
            <a:extLst>
              <a:ext uri="{FF2B5EF4-FFF2-40B4-BE49-F238E27FC236}">
                <a16:creationId xmlns:a16="http://schemas.microsoft.com/office/drawing/2014/main" id="{A869B1D7-6A1A-BA44-A491-4B93B32C4713}"/>
              </a:ext>
            </a:extLst>
          </p:cNvPr>
          <p:cNvSpPr/>
          <p:nvPr/>
        </p:nvSpPr>
        <p:spPr>
          <a:xfrm>
            <a:off x="4286623" y="3604135"/>
            <a:ext cx="7043015" cy="923330"/>
          </a:xfrm>
          <a:prstGeom prst="rect">
            <a:avLst/>
          </a:prstGeom>
        </p:spPr>
        <p:txBody>
          <a:bodyPr wrap="square">
            <a:spAutoFit/>
          </a:bodyPr>
          <a:lstStyle/>
          <a:p>
            <a:r>
              <a:rPr lang="en-US" i="1" dirty="0">
                <a:latin typeface="CMR10"/>
              </a:rPr>
              <a:t>This report became the basis several years later for the TCSEC Class A1 requirement for generation of new versions from source using a compiler maintained under strict configuration control </a:t>
            </a:r>
            <a:r>
              <a:rPr lang="en-US" dirty="0">
                <a:latin typeface="CMR10"/>
              </a:rPr>
              <a:t>[</a:t>
            </a:r>
            <a:r>
              <a:rPr lang="en-US" dirty="0">
                <a:solidFill>
                  <a:srgbClr val="002060"/>
                </a:solidFill>
                <a:latin typeface="CMR10"/>
              </a:rPr>
              <a:t>2</a:t>
            </a:r>
            <a:r>
              <a:rPr lang="en-US" dirty="0">
                <a:latin typeface="CMR10"/>
              </a:rPr>
              <a:t>]. </a:t>
            </a:r>
            <a:endParaRPr lang="en-US" dirty="0"/>
          </a:p>
        </p:txBody>
      </p:sp>
      <p:sp>
        <p:nvSpPr>
          <p:cNvPr id="7" name="Right Arrow 6">
            <a:extLst>
              <a:ext uri="{FF2B5EF4-FFF2-40B4-BE49-F238E27FC236}">
                <a16:creationId xmlns:a16="http://schemas.microsoft.com/office/drawing/2014/main" id="{419B704F-94A0-3347-98C2-418E165CD9C4}"/>
              </a:ext>
            </a:extLst>
          </p:cNvPr>
          <p:cNvSpPr/>
          <p:nvPr/>
        </p:nvSpPr>
        <p:spPr>
          <a:xfrm>
            <a:off x="3300760" y="3767602"/>
            <a:ext cx="434898" cy="407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07747BC-4B53-EC49-B3A5-CAEF451313B1}"/>
              </a:ext>
            </a:extLst>
          </p:cNvPr>
          <p:cNvSpPr txBox="1"/>
          <p:nvPr/>
        </p:nvSpPr>
        <p:spPr>
          <a:xfrm>
            <a:off x="420843" y="4186890"/>
            <a:ext cx="2419814" cy="369332"/>
          </a:xfrm>
          <a:prstGeom prst="rect">
            <a:avLst/>
          </a:prstGeom>
          <a:noFill/>
        </p:spPr>
        <p:txBody>
          <a:bodyPr wrap="square" rtlCol="0">
            <a:spAutoFit/>
          </a:bodyPr>
          <a:lstStyle/>
          <a:p>
            <a:r>
              <a:rPr lang="en-US" dirty="0">
                <a:solidFill>
                  <a:schemeClr val="bg1">
                    <a:lumMod val="50000"/>
                  </a:schemeClr>
                </a:solidFill>
              </a:rPr>
              <a:t>Trap door = Malware</a:t>
            </a:r>
          </a:p>
        </p:txBody>
      </p:sp>
      <p:sp>
        <p:nvSpPr>
          <p:cNvPr id="9" name="Rectangle 8">
            <a:extLst>
              <a:ext uri="{FF2B5EF4-FFF2-40B4-BE49-F238E27FC236}">
                <a16:creationId xmlns:a16="http://schemas.microsoft.com/office/drawing/2014/main" id="{FD82B1FB-190F-454B-929A-3E30C0F1F94B}"/>
              </a:ext>
            </a:extLst>
          </p:cNvPr>
          <p:cNvSpPr/>
          <p:nvPr/>
        </p:nvSpPr>
        <p:spPr>
          <a:xfrm>
            <a:off x="862362" y="4732084"/>
            <a:ext cx="10467276" cy="1077218"/>
          </a:xfrm>
          <a:prstGeom prst="rect">
            <a:avLst/>
          </a:prstGeom>
        </p:spPr>
        <p:txBody>
          <a:bodyPr wrap="square">
            <a:spAutoFit/>
          </a:bodyPr>
          <a:lstStyle/>
          <a:p>
            <a:r>
              <a:rPr lang="en-US" sz="1600" dirty="0">
                <a:latin typeface="+mj-lt"/>
              </a:rPr>
              <a:t>[1] 1974,  P. A. Karger, U. Roger, R. Schell, Multics security evaluation: Vulnerability analysis, in: HQ Electronic Systems Division: Hanscom AFB, MA. URL: </a:t>
            </a:r>
            <a:r>
              <a:rPr lang="en-US" sz="1600" dirty="0">
                <a:latin typeface="+mj-lt"/>
                <a:hlinkClick r:id="rId2"/>
              </a:rPr>
              <a:t>http://csrc.nist.gov/publications/history/karg74</a:t>
            </a:r>
            <a:r>
              <a:rPr lang="en-US" sz="1600" dirty="0">
                <a:latin typeface="+mj-lt"/>
              </a:rPr>
              <a:t>  </a:t>
            </a:r>
          </a:p>
          <a:p>
            <a:r>
              <a:rPr lang="en-US" sz="1600" dirty="0">
                <a:latin typeface="+mj-lt"/>
              </a:rPr>
              <a:t>[2]  P. A. Karger, R. R. Schell, Thirty years later: Lessons from the Multics security evaluation, in: 18th Annual Computer Security Applications Conference, 2002. Proceedings., IEEE, 2002, pp. 119–126. </a:t>
            </a:r>
          </a:p>
        </p:txBody>
      </p:sp>
    </p:spTree>
    <p:extLst>
      <p:ext uri="{BB962C8B-B14F-4D97-AF65-F5344CB8AC3E}">
        <p14:creationId xmlns:p14="http://schemas.microsoft.com/office/powerpoint/2010/main" val="44899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CDDB2F6-7D98-CC4E-ACC9-3CDF0A6246D0}"/>
              </a:ext>
            </a:extLst>
          </p:cNvPr>
          <p:cNvSpPr>
            <a:spLocks noGrp="1"/>
          </p:cNvSpPr>
          <p:nvPr>
            <p:ph type="sldNum" sz="quarter" idx="12"/>
          </p:nvPr>
        </p:nvSpPr>
        <p:spPr/>
        <p:txBody>
          <a:bodyPr/>
          <a:lstStyle/>
          <a:p>
            <a:fld id="{030B3B20-CC52-4CD8-891A-1FEA1205BD2C}" type="slidenum">
              <a:rPr lang="en-US" smtClean="0"/>
              <a:pPr/>
              <a:t>4</a:t>
            </a:fld>
            <a:endParaRPr lang="en-US" dirty="0"/>
          </a:p>
        </p:txBody>
      </p:sp>
      <p:sp>
        <p:nvSpPr>
          <p:cNvPr id="5" name="TextBox 4">
            <a:extLst>
              <a:ext uri="{FF2B5EF4-FFF2-40B4-BE49-F238E27FC236}">
                <a16:creationId xmlns:a16="http://schemas.microsoft.com/office/drawing/2014/main" id="{709FC4A6-D5BF-AB47-91FE-F7F22900EEB1}"/>
              </a:ext>
            </a:extLst>
          </p:cNvPr>
          <p:cNvSpPr txBox="1"/>
          <p:nvPr/>
        </p:nvSpPr>
        <p:spPr>
          <a:xfrm>
            <a:off x="1624462" y="2414992"/>
            <a:ext cx="9811265" cy="1323439"/>
          </a:xfrm>
          <a:prstGeom prst="rect">
            <a:avLst/>
          </a:prstGeom>
          <a:noFill/>
        </p:spPr>
        <p:txBody>
          <a:bodyPr wrap="square" rtlCol="0">
            <a:spAutoFit/>
          </a:bodyPr>
          <a:lstStyle/>
          <a:p>
            <a:r>
              <a:rPr lang="en-US" sz="4000" dirty="0"/>
              <a:t>What is the progress since Thompson Turing Award speech? </a:t>
            </a:r>
          </a:p>
        </p:txBody>
      </p:sp>
      <p:grpSp>
        <p:nvGrpSpPr>
          <p:cNvPr id="20" name="Group 19">
            <a:extLst>
              <a:ext uri="{FF2B5EF4-FFF2-40B4-BE49-F238E27FC236}">
                <a16:creationId xmlns:a16="http://schemas.microsoft.com/office/drawing/2014/main" id="{AF96AB86-92C2-9A42-8A28-4B7B2DFE57B8}"/>
              </a:ext>
            </a:extLst>
          </p:cNvPr>
          <p:cNvGrpSpPr/>
          <p:nvPr/>
        </p:nvGrpSpPr>
        <p:grpSpPr>
          <a:xfrm>
            <a:off x="2054524" y="3972607"/>
            <a:ext cx="7816999" cy="1529855"/>
            <a:chOff x="925557" y="3838792"/>
            <a:chExt cx="7816999" cy="1529855"/>
          </a:xfrm>
        </p:grpSpPr>
        <p:grpSp>
          <p:nvGrpSpPr>
            <p:cNvPr id="14" name="Group 13">
              <a:extLst>
                <a:ext uri="{FF2B5EF4-FFF2-40B4-BE49-F238E27FC236}">
                  <a16:creationId xmlns:a16="http://schemas.microsoft.com/office/drawing/2014/main" id="{8CD63FAF-029E-E94A-B4F0-3D98FB50A6A5}"/>
                </a:ext>
              </a:extLst>
            </p:cNvPr>
            <p:cNvGrpSpPr/>
            <p:nvPr/>
          </p:nvGrpSpPr>
          <p:grpSpPr>
            <a:xfrm>
              <a:off x="1739590" y="4259765"/>
              <a:ext cx="7002966" cy="446049"/>
              <a:chOff x="1739590" y="4259765"/>
              <a:chExt cx="7002966" cy="446049"/>
            </a:xfrm>
          </p:grpSpPr>
          <p:cxnSp>
            <p:nvCxnSpPr>
              <p:cNvPr id="9" name="Straight Arrow Connector 8">
                <a:extLst>
                  <a:ext uri="{FF2B5EF4-FFF2-40B4-BE49-F238E27FC236}">
                    <a16:creationId xmlns:a16="http://schemas.microsoft.com/office/drawing/2014/main" id="{B8326B0E-CC6F-EA49-9F75-DD40C27AEDBA}"/>
                  </a:ext>
                </a:extLst>
              </p:cNvPr>
              <p:cNvCxnSpPr/>
              <p:nvPr/>
            </p:nvCxnSpPr>
            <p:spPr>
              <a:xfrm>
                <a:off x="1739590" y="4482790"/>
                <a:ext cx="70029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4FBE518-26F1-1C4F-8098-9F3FBD42EE30}"/>
                  </a:ext>
                </a:extLst>
              </p:cNvPr>
              <p:cNvCxnSpPr>
                <a:cxnSpLocks/>
              </p:cNvCxnSpPr>
              <p:nvPr/>
            </p:nvCxnSpPr>
            <p:spPr>
              <a:xfrm>
                <a:off x="1739590" y="4259765"/>
                <a:ext cx="0" cy="4460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A77697A-9BC2-424B-A815-09D5E681C01C}"/>
                  </a:ext>
                </a:extLst>
              </p:cNvPr>
              <p:cNvCxnSpPr>
                <a:cxnSpLocks/>
              </p:cNvCxnSpPr>
              <p:nvPr/>
            </p:nvCxnSpPr>
            <p:spPr>
              <a:xfrm>
                <a:off x="3341649" y="4259765"/>
                <a:ext cx="0" cy="4460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9F4F78A-D76C-4C43-A4DD-0DBA47335D0E}"/>
                  </a:ext>
                </a:extLst>
              </p:cNvPr>
              <p:cNvCxnSpPr>
                <a:cxnSpLocks/>
              </p:cNvCxnSpPr>
              <p:nvPr/>
            </p:nvCxnSpPr>
            <p:spPr>
              <a:xfrm>
                <a:off x="8170127" y="4259765"/>
                <a:ext cx="0" cy="4460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2DDB7184-9726-1B40-BE26-C76359AE3049}"/>
                </a:ext>
              </a:extLst>
            </p:cNvPr>
            <p:cNvSpPr txBox="1"/>
            <p:nvPr/>
          </p:nvSpPr>
          <p:spPr>
            <a:xfrm>
              <a:off x="1449659" y="3891775"/>
              <a:ext cx="836342" cy="367990"/>
            </a:xfrm>
            <a:prstGeom prst="rect">
              <a:avLst/>
            </a:prstGeom>
            <a:noFill/>
          </p:spPr>
          <p:txBody>
            <a:bodyPr wrap="square" rtlCol="0">
              <a:spAutoFit/>
            </a:bodyPr>
            <a:lstStyle/>
            <a:p>
              <a:r>
                <a:rPr lang="en-US" dirty="0"/>
                <a:t>1974</a:t>
              </a:r>
            </a:p>
          </p:txBody>
        </p:sp>
        <p:sp>
          <p:nvSpPr>
            <p:cNvPr id="16" name="TextBox 15">
              <a:extLst>
                <a:ext uri="{FF2B5EF4-FFF2-40B4-BE49-F238E27FC236}">
                  <a16:creationId xmlns:a16="http://schemas.microsoft.com/office/drawing/2014/main" id="{4CBC8F45-A2BF-3D4C-B921-402929E560CD}"/>
                </a:ext>
              </a:extLst>
            </p:cNvPr>
            <p:cNvSpPr txBox="1"/>
            <p:nvPr/>
          </p:nvSpPr>
          <p:spPr>
            <a:xfrm>
              <a:off x="3018264" y="3838792"/>
              <a:ext cx="836342" cy="367990"/>
            </a:xfrm>
            <a:prstGeom prst="rect">
              <a:avLst/>
            </a:prstGeom>
            <a:noFill/>
          </p:spPr>
          <p:txBody>
            <a:bodyPr wrap="square" rtlCol="0">
              <a:spAutoFit/>
            </a:bodyPr>
            <a:lstStyle/>
            <a:p>
              <a:r>
                <a:rPr lang="en-US" dirty="0"/>
                <a:t>1984</a:t>
              </a:r>
            </a:p>
          </p:txBody>
        </p:sp>
        <p:sp>
          <p:nvSpPr>
            <p:cNvPr id="17" name="TextBox 16">
              <a:extLst>
                <a:ext uri="{FF2B5EF4-FFF2-40B4-BE49-F238E27FC236}">
                  <a16:creationId xmlns:a16="http://schemas.microsoft.com/office/drawing/2014/main" id="{A084C33F-AA42-4744-8640-95861C687EC8}"/>
                </a:ext>
              </a:extLst>
            </p:cNvPr>
            <p:cNvSpPr txBox="1"/>
            <p:nvPr/>
          </p:nvSpPr>
          <p:spPr>
            <a:xfrm>
              <a:off x="7751956" y="3852747"/>
              <a:ext cx="836342" cy="367990"/>
            </a:xfrm>
            <a:prstGeom prst="rect">
              <a:avLst/>
            </a:prstGeom>
            <a:noFill/>
          </p:spPr>
          <p:txBody>
            <a:bodyPr wrap="square" rtlCol="0">
              <a:spAutoFit/>
            </a:bodyPr>
            <a:lstStyle/>
            <a:p>
              <a:pPr algn="ctr"/>
              <a:r>
                <a:rPr lang="en-US" dirty="0"/>
                <a:t>2021</a:t>
              </a:r>
            </a:p>
          </p:txBody>
        </p:sp>
        <p:sp>
          <p:nvSpPr>
            <p:cNvPr id="18" name="TextBox 17">
              <a:extLst>
                <a:ext uri="{FF2B5EF4-FFF2-40B4-BE49-F238E27FC236}">
                  <a16:creationId xmlns:a16="http://schemas.microsoft.com/office/drawing/2014/main" id="{CA748003-0A81-084C-A823-EB00CD6057A7}"/>
                </a:ext>
              </a:extLst>
            </p:cNvPr>
            <p:cNvSpPr txBox="1"/>
            <p:nvPr/>
          </p:nvSpPr>
          <p:spPr>
            <a:xfrm>
              <a:off x="925557" y="4783872"/>
              <a:ext cx="1232204" cy="584775"/>
            </a:xfrm>
            <a:prstGeom prst="rect">
              <a:avLst/>
            </a:prstGeom>
            <a:noFill/>
          </p:spPr>
          <p:txBody>
            <a:bodyPr wrap="square" rtlCol="0">
              <a:spAutoFit/>
            </a:bodyPr>
            <a:lstStyle/>
            <a:p>
              <a:pPr algn="ctr"/>
              <a:r>
                <a:rPr lang="en-US" sz="1600" dirty="0"/>
                <a:t>U.S. Airforce Report</a:t>
              </a:r>
            </a:p>
          </p:txBody>
        </p:sp>
        <p:sp>
          <p:nvSpPr>
            <p:cNvPr id="19" name="TextBox 18">
              <a:extLst>
                <a:ext uri="{FF2B5EF4-FFF2-40B4-BE49-F238E27FC236}">
                  <a16:creationId xmlns:a16="http://schemas.microsoft.com/office/drawing/2014/main" id="{556D6A0D-A403-5948-B879-A783631F4E3A}"/>
                </a:ext>
              </a:extLst>
            </p:cNvPr>
            <p:cNvSpPr txBox="1"/>
            <p:nvPr/>
          </p:nvSpPr>
          <p:spPr>
            <a:xfrm>
              <a:off x="2286001" y="4783872"/>
              <a:ext cx="2125225" cy="584775"/>
            </a:xfrm>
            <a:prstGeom prst="rect">
              <a:avLst/>
            </a:prstGeom>
            <a:noFill/>
          </p:spPr>
          <p:txBody>
            <a:bodyPr wrap="square" rtlCol="0">
              <a:spAutoFit/>
            </a:bodyPr>
            <a:lstStyle/>
            <a:p>
              <a:pPr algn="ctr"/>
              <a:r>
                <a:rPr lang="en-US" sz="1600" dirty="0"/>
                <a:t>Thompson Turing Award Speech</a:t>
              </a:r>
            </a:p>
          </p:txBody>
        </p:sp>
      </p:grpSp>
    </p:spTree>
    <p:extLst>
      <p:ext uri="{BB962C8B-B14F-4D97-AF65-F5344CB8AC3E}">
        <p14:creationId xmlns:p14="http://schemas.microsoft.com/office/powerpoint/2010/main" val="2197066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59A39C-A120-0947-971E-933FDE47B97E}"/>
              </a:ext>
            </a:extLst>
          </p:cNvPr>
          <p:cNvSpPr>
            <a:spLocks noGrp="1"/>
          </p:cNvSpPr>
          <p:nvPr>
            <p:ph type="title"/>
          </p:nvPr>
        </p:nvSpPr>
        <p:spPr/>
        <p:txBody>
          <a:bodyPr/>
          <a:lstStyle/>
          <a:p>
            <a:r>
              <a:rPr lang="en-US" dirty="0"/>
              <a:t>Progress Report</a:t>
            </a:r>
          </a:p>
        </p:txBody>
      </p:sp>
      <p:sp>
        <p:nvSpPr>
          <p:cNvPr id="4" name="Slide Number Placeholder 3">
            <a:extLst>
              <a:ext uri="{FF2B5EF4-FFF2-40B4-BE49-F238E27FC236}">
                <a16:creationId xmlns:a16="http://schemas.microsoft.com/office/drawing/2014/main" id="{089D7A74-C93A-3F4F-BA57-F75E38B6A8AA}"/>
              </a:ext>
            </a:extLst>
          </p:cNvPr>
          <p:cNvSpPr>
            <a:spLocks noGrp="1"/>
          </p:cNvSpPr>
          <p:nvPr>
            <p:ph type="sldNum" sz="quarter" idx="12"/>
          </p:nvPr>
        </p:nvSpPr>
        <p:spPr/>
        <p:txBody>
          <a:bodyPr/>
          <a:lstStyle/>
          <a:p>
            <a:fld id="{030B3B20-CC52-4CD8-891A-1FEA1205BD2C}" type="slidenum">
              <a:rPr lang="en-US" smtClean="0"/>
              <a:pPr/>
              <a:t>5</a:t>
            </a:fld>
            <a:endParaRPr lang="en-US" dirty="0"/>
          </a:p>
        </p:txBody>
      </p:sp>
      <p:grpSp>
        <p:nvGrpSpPr>
          <p:cNvPr id="12" name="Group 11">
            <a:extLst>
              <a:ext uri="{FF2B5EF4-FFF2-40B4-BE49-F238E27FC236}">
                <a16:creationId xmlns:a16="http://schemas.microsoft.com/office/drawing/2014/main" id="{1CD55BDA-4FA5-2C4A-BA0F-79AE233AEA92}"/>
              </a:ext>
            </a:extLst>
          </p:cNvPr>
          <p:cNvGrpSpPr/>
          <p:nvPr/>
        </p:nvGrpSpPr>
        <p:grpSpPr>
          <a:xfrm>
            <a:off x="572197" y="963575"/>
            <a:ext cx="10779743" cy="2205164"/>
            <a:chOff x="572197" y="963575"/>
            <a:chExt cx="10779743" cy="2205164"/>
          </a:xfrm>
        </p:grpSpPr>
        <p:sp>
          <p:nvSpPr>
            <p:cNvPr id="5" name="Rectangle 4">
              <a:extLst>
                <a:ext uri="{FF2B5EF4-FFF2-40B4-BE49-F238E27FC236}">
                  <a16:creationId xmlns:a16="http://schemas.microsoft.com/office/drawing/2014/main" id="{4FDC5F8B-ECEE-2A42-B2A4-3C10DE36879A}"/>
                </a:ext>
              </a:extLst>
            </p:cNvPr>
            <p:cNvSpPr/>
            <p:nvPr/>
          </p:nvSpPr>
          <p:spPr>
            <a:xfrm>
              <a:off x="572197" y="1414412"/>
              <a:ext cx="10779743" cy="923330"/>
            </a:xfrm>
            <a:prstGeom prst="rect">
              <a:avLst/>
            </a:prstGeom>
          </p:spPr>
          <p:txBody>
            <a:bodyPr wrap="square">
              <a:spAutoFit/>
            </a:bodyPr>
            <a:lstStyle/>
            <a:p>
              <a:r>
                <a:rPr lang="en-US" dirty="0"/>
                <a:t>The most cited research to address the problem of compiler trap doors is perhaps the Compcert compiler that generates PowerPC assembly code from Clight (a subset of the C programming language). The Compcert requires that the compiler itself be generated interactively using the Coq proof assistant [1, 2]. </a:t>
              </a:r>
            </a:p>
          </p:txBody>
        </p:sp>
        <p:sp>
          <p:nvSpPr>
            <p:cNvPr id="6" name="Rectangle 5">
              <a:extLst>
                <a:ext uri="{FF2B5EF4-FFF2-40B4-BE49-F238E27FC236}">
                  <a16:creationId xmlns:a16="http://schemas.microsoft.com/office/drawing/2014/main" id="{34C326DA-BB6F-4C4E-B948-212F7C184340}"/>
                </a:ext>
              </a:extLst>
            </p:cNvPr>
            <p:cNvSpPr/>
            <p:nvPr/>
          </p:nvSpPr>
          <p:spPr>
            <a:xfrm>
              <a:off x="572198" y="963575"/>
              <a:ext cx="3102131" cy="523220"/>
            </a:xfrm>
            <a:prstGeom prst="rect">
              <a:avLst/>
            </a:prstGeom>
          </p:spPr>
          <p:txBody>
            <a:bodyPr wrap="none">
              <a:spAutoFit/>
            </a:bodyPr>
            <a:lstStyle/>
            <a:p>
              <a:r>
                <a:rPr lang="en-US" sz="2800" i="1" dirty="0"/>
                <a:t>Compcert Compiler </a:t>
              </a:r>
            </a:p>
          </p:txBody>
        </p:sp>
        <p:sp>
          <p:nvSpPr>
            <p:cNvPr id="7" name="Rectangle 6">
              <a:extLst>
                <a:ext uri="{FF2B5EF4-FFF2-40B4-BE49-F238E27FC236}">
                  <a16:creationId xmlns:a16="http://schemas.microsoft.com/office/drawing/2014/main" id="{8C8AE3A4-B931-834C-8490-79A21D50B38C}"/>
                </a:ext>
              </a:extLst>
            </p:cNvPr>
            <p:cNvSpPr/>
            <p:nvPr/>
          </p:nvSpPr>
          <p:spPr>
            <a:xfrm>
              <a:off x="676390" y="2337742"/>
              <a:ext cx="10571356" cy="830997"/>
            </a:xfrm>
            <a:prstGeom prst="rect">
              <a:avLst/>
            </a:prstGeom>
          </p:spPr>
          <p:txBody>
            <a:bodyPr wrap="square">
              <a:spAutoFit/>
            </a:bodyPr>
            <a:lstStyle/>
            <a:p>
              <a:r>
                <a:rPr lang="en-US" sz="1600" dirty="0">
                  <a:latin typeface="+mj-lt"/>
                </a:rPr>
                <a:t>[1]  S. Blazy, Z. Dargaye, X. Leroy, Formal verification of a c compiler front-end, in: Proceedings of the 14th International Conference on Formal Methods, FM’06, Springer-Verlag, 2006.</a:t>
              </a:r>
              <a:endParaRPr lang="en-US" sz="1600" dirty="0">
                <a:effectLst/>
                <a:latin typeface="+mj-lt"/>
              </a:endParaRPr>
            </a:p>
            <a:p>
              <a:r>
                <a:rPr lang="en-US" sz="1600" dirty="0">
                  <a:latin typeface="+mj-lt"/>
                </a:rPr>
                <a:t>[2]  X. Leroy, Formal verification of a realistic compiler, Communications of the ACM 52 (7) (2009) 107–115. </a:t>
              </a:r>
            </a:p>
          </p:txBody>
        </p:sp>
      </p:grpSp>
      <p:grpSp>
        <p:nvGrpSpPr>
          <p:cNvPr id="11" name="Group 10">
            <a:extLst>
              <a:ext uri="{FF2B5EF4-FFF2-40B4-BE49-F238E27FC236}">
                <a16:creationId xmlns:a16="http://schemas.microsoft.com/office/drawing/2014/main" id="{8028FDDF-1D19-354E-B868-F165F326C51D}"/>
              </a:ext>
            </a:extLst>
          </p:cNvPr>
          <p:cNvGrpSpPr/>
          <p:nvPr/>
        </p:nvGrpSpPr>
        <p:grpSpPr>
          <a:xfrm>
            <a:off x="572197" y="3278105"/>
            <a:ext cx="11565671" cy="2606618"/>
            <a:chOff x="572197" y="3278105"/>
            <a:chExt cx="11565671" cy="2606618"/>
          </a:xfrm>
        </p:grpSpPr>
        <p:sp>
          <p:nvSpPr>
            <p:cNvPr id="8" name="Rectangle 7">
              <a:extLst>
                <a:ext uri="{FF2B5EF4-FFF2-40B4-BE49-F238E27FC236}">
                  <a16:creationId xmlns:a16="http://schemas.microsoft.com/office/drawing/2014/main" id="{43385933-7D9E-9446-9ECC-C76189AF265C}"/>
                </a:ext>
              </a:extLst>
            </p:cNvPr>
            <p:cNvSpPr/>
            <p:nvPr/>
          </p:nvSpPr>
          <p:spPr>
            <a:xfrm>
              <a:off x="572197" y="3781595"/>
              <a:ext cx="11565671" cy="1477328"/>
            </a:xfrm>
            <a:prstGeom prst="rect">
              <a:avLst/>
            </a:prstGeom>
          </p:spPr>
          <p:txBody>
            <a:bodyPr wrap="square">
              <a:spAutoFit/>
            </a:bodyPr>
            <a:lstStyle/>
            <a:p>
              <a:r>
                <a:rPr lang="en-US" dirty="0">
                  <a:latin typeface="CMR10"/>
                </a:rPr>
                <a:t>The approach called Diverse Double Compilation (DDC) was the topic of a PhD thesis. In the DDC technique, source code is compiled twice: the source code of the compiler’s parent is compiled using a trusted compiler, and then the putative compiler source code is compiled using the result of the first compilation. If the DDC result is bit-for-bit identical with the original compiler-under-test’s executable, and certain other assumptions hold, then the compiler-under-test’s executable corresponds with its putative source code [3]. </a:t>
              </a:r>
              <a:endParaRPr lang="en-US" dirty="0"/>
            </a:p>
          </p:txBody>
        </p:sp>
        <p:sp>
          <p:nvSpPr>
            <p:cNvPr id="9" name="Rectangle 8">
              <a:extLst>
                <a:ext uri="{FF2B5EF4-FFF2-40B4-BE49-F238E27FC236}">
                  <a16:creationId xmlns:a16="http://schemas.microsoft.com/office/drawing/2014/main" id="{81246A9D-FF13-004E-B4E6-956A0ECCB5A9}"/>
                </a:ext>
              </a:extLst>
            </p:cNvPr>
            <p:cNvSpPr/>
            <p:nvPr/>
          </p:nvSpPr>
          <p:spPr>
            <a:xfrm>
              <a:off x="572198" y="3278105"/>
              <a:ext cx="5014563" cy="523220"/>
            </a:xfrm>
            <a:prstGeom prst="rect">
              <a:avLst/>
            </a:prstGeom>
          </p:spPr>
          <p:txBody>
            <a:bodyPr wrap="square">
              <a:spAutoFit/>
            </a:bodyPr>
            <a:lstStyle/>
            <a:p>
              <a:r>
                <a:rPr lang="en-US" sz="2800" i="1" dirty="0"/>
                <a:t>Diverse Double Compilation </a:t>
              </a:r>
            </a:p>
          </p:txBody>
        </p:sp>
        <p:sp>
          <p:nvSpPr>
            <p:cNvPr id="10" name="Rectangle 9">
              <a:extLst>
                <a:ext uri="{FF2B5EF4-FFF2-40B4-BE49-F238E27FC236}">
                  <a16:creationId xmlns:a16="http://schemas.microsoft.com/office/drawing/2014/main" id="{9369D4C2-60EF-FE4E-BC7E-C429BC525584}"/>
                </a:ext>
              </a:extLst>
            </p:cNvPr>
            <p:cNvSpPr/>
            <p:nvPr/>
          </p:nvSpPr>
          <p:spPr>
            <a:xfrm>
              <a:off x="676390" y="5299948"/>
              <a:ext cx="10675550" cy="584775"/>
            </a:xfrm>
            <a:prstGeom prst="rect">
              <a:avLst/>
            </a:prstGeom>
          </p:spPr>
          <p:txBody>
            <a:bodyPr wrap="square">
              <a:spAutoFit/>
            </a:bodyPr>
            <a:lstStyle/>
            <a:p>
              <a:r>
                <a:rPr lang="en-US" sz="1600" dirty="0">
                  <a:latin typeface="+mj-lt"/>
                </a:rPr>
                <a:t>[3] D. A. Wheeler, Countering trusting trust through diverse double-compiling, in: 21st Annual Computer Security Applications Conference (ACSAC’05), IEEE, 2005, pp. 13–pp. </a:t>
              </a:r>
            </a:p>
          </p:txBody>
        </p:sp>
      </p:grpSp>
    </p:spTree>
    <p:extLst>
      <p:ext uri="{BB962C8B-B14F-4D97-AF65-F5344CB8AC3E}">
        <p14:creationId xmlns:p14="http://schemas.microsoft.com/office/powerpoint/2010/main" val="224409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CDDB2F6-7D98-CC4E-ACC9-3CDF0A6246D0}"/>
              </a:ext>
            </a:extLst>
          </p:cNvPr>
          <p:cNvSpPr>
            <a:spLocks noGrp="1"/>
          </p:cNvSpPr>
          <p:nvPr>
            <p:ph type="sldNum" sz="quarter" idx="12"/>
          </p:nvPr>
        </p:nvSpPr>
        <p:spPr/>
        <p:txBody>
          <a:bodyPr/>
          <a:lstStyle/>
          <a:p>
            <a:fld id="{030B3B20-CC52-4CD8-891A-1FEA1205BD2C}" type="slidenum">
              <a:rPr lang="en-US" smtClean="0"/>
              <a:pPr/>
              <a:t>6</a:t>
            </a:fld>
            <a:endParaRPr lang="en-US" dirty="0"/>
          </a:p>
        </p:txBody>
      </p:sp>
      <p:sp>
        <p:nvSpPr>
          <p:cNvPr id="5" name="TextBox 4">
            <a:extLst>
              <a:ext uri="{FF2B5EF4-FFF2-40B4-BE49-F238E27FC236}">
                <a16:creationId xmlns:a16="http://schemas.microsoft.com/office/drawing/2014/main" id="{709FC4A6-D5BF-AB47-91FE-F7F22900EEB1}"/>
              </a:ext>
            </a:extLst>
          </p:cNvPr>
          <p:cNvSpPr txBox="1"/>
          <p:nvPr/>
        </p:nvSpPr>
        <p:spPr>
          <a:xfrm>
            <a:off x="3340115" y="3419639"/>
            <a:ext cx="4967544" cy="707886"/>
          </a:xfrm>
          <a:prstGeom prst="rect">
            <a:avLst/>
          </a:prstGeom>
          <a:noFill/>
        </p:spPr>
        <p:txBody>
          <a:bodyPr wrap="square" rtlCol="0">
            <a:spAutoFit/>
          </a:bodyPr>
          <a:lstStyle/>
          <a:p>
            <a:r>
              <a:rPr lang="en-US" sz="4000" dirty="0"/>
              <a:t>Is the problem solved? </a:t>
            </a:r>
          </a:p>
        </p:txBody>
      </p:sp>
      <p:grpSp>
        <p:nvGrpSpPr>
          <p:cNvPr id="2" name="Group 1">
            <a:extLst>
              <a:ext uri="{FF2B5EF4-FFF2-40B4-BE49-F238E27FC236}">
                <a16:creationId xmlns:a16="http://schemas.microsoft.com/office/drawing/2014/main" id="{40E2D494-12DD-FA45-8890-292F4AB511C4}"/>
              </a:ext>
            </a:extLst>
          </p:cNvPr>
          <p:cNvGrpSpPr/>
          <p:nvPr/>
        </p:nvGrpSpPr>
        <p:grpSpPr>
          <a:xfrm>
            <a:off x="1798046" y="1321739"/>
            <a:ext cx="7816999" cy="1541006"/>
            <a:chOff x="2054524" y="3961456"/>
            <a:chExt cx="7816999" cy="1541006"/>
          </a:xfrm>
        </p:grpSpPr>
        <p:grpSp>
          <p:nvGrpSpPr>
            <p:cNvPr id="20" name="Group 19">
              <a:extLst>
                <a:ext uri="{FF2B5EF4-FFF2-40B4-BE49-F238E27FC236}">
                  <a16:creationId xmlns:a16="http://schemas.microsoft.com/office/drawing/2014/main" id="{AF96AB86-92C2-9A42-8A28-4B7B2DFE57B8}"/>
                </a:ext>
              </a:extLst>
            </p:cNvPr>
            <p:cNvGrpSpPr/>
            <p:nvPr/>
          </p:nvGrpSpPr>
          <p:grpSpPr>
            <a:xfrm>
              <a:off x="2054524" y="3972607"/>
              <a:ext cx="7816999" cy="1529855"/>
              <a:chOff x="925557" y="3838792"/>
              <a:chExt cx="7816999" cy="1529855"/>
            </a:xfrm>
          </p:grpSpPr>
          <p:grpSp>
            <p:nvGrpSpPr>
              <p:cNvPr id="14" name="Group 13">
                <a:extLst>
                  <a:ext uri="{FF2B5EF4-FFF2-40B4-BE49-F238E27FC236}">
                    <a16:creationId xmlns:a16="http://schemas.microsoft.com/office/drawing/2014/main" id="{8CD63FAF-029E-E94A-B4F0-3D98FB50A6A5}"/>
                  </a:ext>
                </a:extLst>
              </p:cNvPr>
              <p:cNvGrpSpPr/>
              <p:nvPr/>
            </p:nvGrpSpPr>
            <p:grpSpPr>
              <a:xfrm>
                <a:off x="1739590" y="4259765"/>
                <a:ext cx="7002966" cy="446049"/>
                <a:chOff x="1739590" y="4259765"/>
                <a:chExt cx="7002966" cy="446049"/>
              </a:xfrm>
            </p:grpSpPr>
            <p:cxnSp>
              <p:nvCxnSpPr>
                <p:cNvPr id="9" name="Straight Arrow Connector 8">
                  <a:extLst>
                    <a:ext uri="{FF2B5EF4-FFF2-40B4-BE49-F238E27FC236}">
                      <a16:creationId xmlns:a16="http://schemas.microsoft.com/office/drawing/2014/main" id="{B8326B0E-CC6F-EA49-9F75-DD40C27AEDBA}"/>
                    </a:ext>
                  </a:extLst>
                </p:cNvPr>
                <p:cNvCxnSpPr/>
                <p:nvPr/>
              </p:nvCxnSpPr>
              <p:spPr>
                <a:xfrm>
                  <a:off x="1739590" y="4482790"/>
                  <a:ext cx="70029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4FBE518-26F1-1C4F-8098-9F3FBD42EE30}"/>
                    </a:ext>
                  </a:extLst>
                </p:cNvPr>
                <p:cNvCxnSpPr>
                  <a:cxnSpLocks/>
                </p:cNvCxnSpPr>
                <p:nvPr/>
              </p:nvCxnSpPr>
              <p:spPr>
                <a:xfrm>
                  <a:off x="1739590" y="4259765"/>
                  <a:ext cx="0" cy="4460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A77697A-9BC2-424B-A815-09D5E681C01C}"/>
                    </a:ext>
                  </a:extLst>
                </p:cNvPr>
                <p:cNvCxnSpPr>
                  <a:cxnSpLocks/>
                </p:cNvCxnSpPr>
                <p:nvPr/>
              </p:nvCxnSpPr>
              <p:spPr>
                <a:xfrm>
                  <a:off x="3341649" y="4259765"/>
                  <a:ext cx="0" cy="4460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9F4F78A-D76C-4C43-A4DD-0DBA47335D0E}"/>
                    </a:ext>
                  </a:extLst>
                </p:cNvPr>
                <p:cNvCxnSpPr>
                  <a:cxnSpLocks/>
                </p:cNvCxnSpPr>
                <p:nvPr/>
              </p:nvCxnSpPr>
              <p:spPr>
                <a:xfrm>
                  <a:off x="8170127" y="4259765"/>
                  <a:ext cx="0" cy="4460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2DDB7184-9726-1B40-BE26-C76359AE3049}"/>
                  </a:ext>
                </a:extLst>
              </p:cNvPr>
              <p:cNvSpPr txBox="1"/>
              <p:nvPr/>
            </p:nvSpPr>
            <p:spPr>
              <a:xfrm>
                <a:off x="1449659" y="3891775"/>
                <a:ext cx="836342" cy="367990"/>
              </a:xfrm>
              <a:prstGeom prst="rect">
                <a:avLst/>
              </a:prstGeom>
              <a:noFill/>
            </p:spPr>
            <p:txBody>
              <a:bodyPr wrap="square" rtlCol="0">
                <a:spAutoFit/>
              </a:bodyPr>
              <a:lstStyle/>
              <a:p>
                <a:r>
                  <a:rPr lang="en-US" dirty="0"/>
                  <a:t>1974</a:t>
                </a:r>
              </a:p>
            </p:txBody>
          </p:sp>
          <p:sp>
            <p:nvSpPr>
              <p:cNvPr id="16" name="TextBox 15">
                <a:extLst>
                  <a:ext uri="{FF2B5EF4-FFF2-40B4-BE49-F238E27FC236}">
                    <a16:creationId xmlns:a16="http://schemas.microsoft.com/office/drawing/2014/main" id="{4CBC8F45-A2BF-3D4C-B921-402929E560CD}"/>
                  </a:ext>
                </a:extLst>
              </p:cNvPr>
              <p:cNvSpPr txBox="1"/>
              <p:nvPr/>
            </p:nvSpPr>
            <p:spPr>
              <a:xfrm>
                <a:off x="3018264" y="3838792"/>
                <a:ext cx="836342" cy="367990"/>
              </a:xfrm>
              <a:prstGeom prst="rect">
                <a:avLst/>
              </a:prstGeom>
              <a:noFill/>
            </p:spPr>
            <p:txBody>
              <a:bodyPr wrap="square" rtlCol="0">
                <a:spAutoFit/>
              </a:bodyPr>
              <a:lstStyle/>
              <a:p>
                <a:r>
                  <a:rPr lang="en-US" dirty="0"/>
                  <a:t>1984</a:t>
                </a:r>
              </a:p>
            </p:txBody>
          </p:sp>
          <p:sp>
            <p:nvSpPr>
              <p:cNvPr id="17" name="TextBox 16">
                <a:extLst>
                  <a:ext uri="{FF2B5EF4-FFF2-40B4-BE49-F238E27FC236}">
                    <a16:creationId xmlns:a16="http://schemas.microsoft.com/office/drawing/2014/main" id="{A084C33F-AA42-4744-8640-95861C687EC8}"/>
                  </a:ext>
                </a:extLst>
              </p:cNvPr>
              <p:cNvSpPr txBox="1"/>
              <p:nvPr/>
            </p:nvSpPr>
            <p:spPr>
              <a:xfrm>
                <a:off x="7751956" y="3852747"/>
                <a:ext cx="836342" cy="367990"/>
              </a:xfrm>
              <a:prstGeom prst="rect">
                <a:avLst/>
              </a:prstGeom>
              <a:noFill/>
            </p:spPr>
            <p:txBody>
              <a:bodyPr wrap="square" rtlCol="0">
                <a:spAutoFit/>
              </a:bodyPr>
              <a:lstStyle/>
              <a:p>
                <a:pPr algn="ctr"/>
                <a:r>
                  <a:rPr lang="en-US" dirty="0"/>
                  <a:t>2021</a:t>
                </a:r>
              </a:p>
            </p:txBody>
          </p:sp>
          <p:sp>
            <p:nvSpPr>
              <p:cNvPr id="18" name="TextBox 17">
                <a:extLst>
                  <a:ext uri="{FF2B5EF4-FFF2-40B4-BE49-F238E27FC236}">
                    <a16:creationId xmlns:a16="http://schemas.microsoft.com/office/drawing/2014/main" id="{CA748003-0A81-084C-A823-EB00CD6057A7}"/>
                  </a:ext>
                </a:extLst>
              </p:cNvPr>
              <p:cNvSpPr txBox="1"/>
              <p:nvPr/>
            </p:nvSpPr>
            <p:spPr>
              <a:xfrm>
                <a:off x="925557" y="4783872"/>
                <a:ext cx="1232204" cy="584775"/>
              </a:xfrm>
              <a:prstGeom prst="rect">
                <a:avLst/>
              </a:prstGeom>
              <a:noFill/>
            </p:spPr>
            <p:txBody>
              <a:bodyPr wrap="square" rtlCol="0">
                <a:spAutoFit/>
              </a:bodyPr>
              <a:lstStyle/>
              <a:p>
                <a:pPr algn="ctr"/>
                <a:r>
                  <a:rPr lang="en-US" sz="1600" dirty="0"/>
                  <a:t>U.S. Airforce Report</a:t>
                </a:r>
              </a:p>
            </p:txBody>
          </p:sp>
          <p:sp>
            <p:nvSpPr>
              <p:cNvPr id="19" name="TextBox 18">
                <a:extLst>
                  <a:ext uri="{FF2B5EF4-FFF2-40B4-BE49-F238E27FC236}">
                    <a16:creationId xmlns:a16="http://schemas.microsoft.com/office/drawing/2014/main" id="{556D6A0D-A403-5948-B879-A783631F4E3A}"/>
                  </a:ext>
                </a:extLst>
              </p:cNvPr>
              <p:cNvSpPr txBox="1"/>
              <p:nvPr/>
            </p:nvSpPr>
            <p:spPr>
              <a:xfrm>
                <a:off x="2467626" y="4758797"/>
                <a:ext cx="1748046" cy="584775"/>
              </a:xfrm>
              <a:prstGeom prst="rect">
                <a:avLst/>
              </a:prstGeom>
              <a:noFill/>
            </p:spPr>
            <p:txBody>
              <a:bodyPr wrap="square" rtlCol="0">
                <a:spAutoFit/>
              </a:bodyPr>
              <a:lstStyle/>
              <a:p>
                <a:pPr algn="ctr"/>
                <a:r>
                  <a:rPr lang="en-US" sz="1600" dirty="0"/>
                  <a:t>Thompson Turing Award Speech</a:t>
                </a:r>
              </a:p>
            </p:txBody>
          </p:sp>
        </p:grpSp>
        <p:cxnSp>
          <p:nvCxnSpPr>
            <p:cNvPr id="21" name="Straight Connector 20">
              <a:extLst>
                <a:ext uri="{FF2B5EF4-FFF2-40B4-BE49-F238E27FC236}">
                  <a16:creationId xmlns:a16="http://schemas.microsoft.com/office/drawing/2014/main" id="{7F25F54C-A802-5347-84C3-3305DD667C3D}"/>
                </a:ext>
              </a:extLst>
            </p:cNvPr>
            <p:cNvCxnSpPr>
              <a:cxnSpLocks/>
            </p:cNvCxnSpPr>
            <p:nvPr/>
          </p:nvCxnSpPr>
          <p:spPr>
            <a:xfrm>
              <a:off x="6244169" y="4393580"/>
              <a:ext cx="0" cy="4460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AD499F9-70E3-4741-A751-6357F17D6E3A}"/>
                </a:ext>
              </a:extLst>
            </p:cNvPr>
            <p:cNvSpPr txBox="1"/>
            <p:nvPr/>
          </p:nvSpPr>
          <p:spPr>
            <a:xfrm>
              <a:off x="5521636" y="3961456"/>
              <a:ext cx="1410611" cy="369332"/>
            </a:xfrm>
            <a:prstGeom prst="rect">
              <a:avLst/>
            </a:prstGeom>
            <a:noFill/>
          </p:spPr>
          <p:txBody>
            <a:bodyPr wrap="square" rtlCol="0">
              <a:spAutoFit/>
            </a:bodyPr>
            <a:lstStyle/>
            <a:p>
              <a:r>
                <a:rPr lang="en-US" dirty="0"/>
                <a:t>2005 to 2009</a:t>
              </a:r>
            </a:p>
          </p:txBody>
        </p:sp>
        <p:sp>
          <p:nvSpPr>
            <p:cNvPr id="25" name="TextBox 24">
              <a:extLst>
                <a:ext uri="{FF2B5EF4-FFF2-40B4-BE49-F238E27FC236}">
                  <a16:creationId xmlns:a16="http://schemas.microsoft.com/office/drawing/2014/main" id="{C441519B-1F79-5841-82E1-6ECD8DF84EDC}"/>
                </a:ext>
              </a:extLst>
            </p:cNvPr>
            <p:cNvSpPr txBox="1"/>
            <p:nvPr/>
          </p:nvSpPr>
          <p:spPr>
            <a:xfrm>
              <a:off x="5370146" y="4892611"/>
              <a:ext cx="1748046" cy="584775"/>
            </a:xfrm>
            <a:prstGeom prst="rect">
              <a:avLst/>
            </a:prstGeom>
            <a:noFill/>
          </p:spPr>
          <p:txBody>
            <a:bodyPr wrap="square" rtlCol="0">
              <a:spAutoFit/>
            </a:bodyPr>
            <a:lstStyle/>
            <a:p>
              <a:pPr algn="ctr"/>
              <a:r>
                <a:rPr lang="en-US" sz="1600" dirty="0"/>
                <a:t>Compcert &amp; DDC </a:t>
              </a:r>
            </a:p>
            <a:p>
              <a:pPr algn="ctr"/>
              <a:r>
                <a:rPr lang="en-US" sz="1600" dirty="0"/>
                <a:t>Papers</a:t>
              </a:r>
            </a:p>
          </p:txBody>
        </p:sp>
      </p:grpSp>
      <p:sp>
        <p:nvSpPr>
          <p:cNvPr id="26" name="TextBox 25">
            <a:extLst>
              <a:ext uri="{FF2B5EF4-FFF2-40B4-BE49-F238E27FC236}">
                <a16:creationId xmlns:a16="http://schemas.microsoft.com/office/drawing/2014/main" id="{33D844EB-DB4B-F740-9E77-F46D0563B0FD}"/>
              </a:ext>
            </a:extLst>
          </p:cNvPr>
          <p:cNvSpPr txBox="1"/>
          <p:nvPr/>
        </p:nvSpPr>
        <p:spPr>
          <a:xfrm>
            <a:off x="5038492" y="535825"/>
            <a:ext cx="2115016" cy="707886"/>
          </a:xfrm>
          <a:prstGeom prst="rect">
            <a:avLst/>
          </a:prstGeom>
          <a:noFill/>
        </p:spPr>
        <p:txBody>
          <a:bodyPr wrap="square" rtlCol="0">
            <a:spAutoFit/>
          </a:bodyPr>
          <a:lstStyle/>
          <a:p>
            <a:r>
              <a:rPr lang="en-US" sz="4000" dirty="0"/>
              <a:t>Progress </a:t>
            </a:r>
          </a:p>
        </p:txBody>
      </p:sp>
    </p:spTree>
    <p:extLst>
      <p:ext uri="{BB962C8B-B14F-4D97-AF65-F5344CB8AC3E}">
        <p14:creationId xmlns:p14="http://schemas.microsoft.com/office/powerpoint/2010/main" val="2638368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CD0DDE-6C51-F34F-AC53-C83DD17E0FB2}"/>
              </a:ext>
            </a:extLst>
          </p:cNvPr>
          <p:cNvSpPr>
            <a:spLocks noGrp="1"/>
          </p:cNvSpPr>
          <p:nvPr>
            <p:ph type="sldNum" sz="quarter" idx="12"/>
          </p:nvPr>
        </p:nvSpPr>
        <p:spPr/>
        <p:txBody>
          <a:bodyPr/>
          <a:lstStyle/>
          <a:p>
            <a:fld id="{030B3B20-CC52-4CD8-891A-1FEA1205BD2C}" type="slidenum">
              <a:rPr lang="en-US" smtClean="0"/>
              <a:pPr/>
              <a:t>7</a:t>
            </a:fld>
            <a:endParaRPr lang="en-US" dirty="0"/>
          </a:p>
        </p:txBody>
      </p:sp>
      <p:grpSp>
        <p:nvGrpSpPr>
          <p:cNvPr id="13" name="Group 12">
            <a:extLst>
              <a:ext uri="{FF2B5EF4-FFF2-40B4-BE49-F238E27FC236}">
                <a16:creationId xmlns:a16="http://schemas.microsoft.com/office/drawing/2014/main" id="{4C5D60C5-DC1B-5B4D-BE87-72012880745B}"/>
              </a:ext>
            </a:extLst>
          </p:cNvPr>
          <p:cNvGrpSpPr/>
          <p:nvPr/>
        </p:nvGrpSpPr>
        <p:grpSpPr>
          <a:xfrm>
            <a:off x="691998" y="1899678"/>
            <a:ext cx="10808004" cy="2335823"/>
            <a:chOff x="655450" y="2494300"/>
            <a:chExt cx="10808004" cy="2335823"/>
          </a:xfrm>
        </p:grpSpPr>
        <p:sp>
          <p:nvSpPr>
            <p:cNvPr id="5" name="Rectangle 4">
              <a:extLst>
                <a:ext uri="{FF2B5EF4-FFF2-40B4-BE49-F238E27FC236}">
                  <a16:creationId xmlns:a16="http://schemas.microsoft.com/office/drawing/2014/main" id="{B652DE5E-68BD-5148-B101-093A397D0691}"/>
                </a:ext>
              </a:extLst>
            </p:cNvPr>
            <p:cNvSpPr/>
            <p:nvPr/>
          </p:nvSpPr>
          <p:spPr>
            <a:xfrm>
              <a:off x="655450" y="2494300"/>
              <a:ext cx="10808004" cy="1384995"/>
            </a:xfrm>
            <a:prstGeom prst="rect">
              <a:avLst/>
            </a:prstGeom>
          </p:spPr>
          <p:txBody>
            <a:bodyPr wrap="square">
              <a:spAutoFit/>
            </a:bodyPr>
            <a:lstStyle/>
            <a:p>
              <a:r>
                <a:rPr lang="en-US" sz="2800" dirty="0"/>
                <a:t>In 2016, it was found that Microsoft Visual Studio 2015 Update 2 was quietly inserting telemetry calls into compiled programs by default, this was not documented and could harm privacy. </a:t>
              </a:r>
            </a:p>
          </p:txBody>
        </p:sp>
        <p:sp>
          <p:nvSpPr>
            <p:cNvPr id="7" name="Rectangle 6">
              <a:extLst>
                <a:ext uri="{FF2B5EF4-FFF2-40B4-BE49-F238E27FC236}">
                  <a16:creationId xmlns:a16="http://schemas.microsoft.com/office/drawing/2014/main" id="{6751C244-C9DD-2A4C-A7EB-78AF9889A6C5}"/>
                </a:ext>
              </a:extLst>
            </p:cNvPr>
            <p:cNvSpPr/>
            <p:nvPr/>
          </p:nvSpPr>
          <p:spPr>
            <a:xfrm>
              <a:off x="1951871" y="3999126"/>
              <a:ext cx="7091768" cy="830997"/>
            </a:xfrm>
            <a:prstGeom prst="rect">
              <a:avLst/>
            </a:prstGeom>
          </p:spPr>
          <p:txBody>
            <a:bodyPr wrap="square">
              <a:spAutoFit/>
            </a:bodyPr>
            <a:lstStyle/>
            <a:p>
              <a:r>
                <a:rPr lang="en-US" sz="1600" dirty="0">
                  <a:latin typeface="+mj-lt"/>
                </a:rPr>
                <a:t>J. Martin, Microsoft’s automatic insertion of telemetry into c++ binaries: </a:t>
              </a:r>
            </a:p>
            <a:p>
              <a:r>
                <a:rPr lang="en-US" sz="1600" dirty="0">
                  <a:latin typeface="+mj-lt"/>
                </a:rPr>
                <a:t>		</a:t>
              </a:r>
              <a:r>
                <a:rPr lang="en-US" sz="1600" dirty="0">
                  <a:latin typeface="+mj-lt"/>
                  <a:hlinkClick r:id="rId2"/>
                </a:rPr>
                <a:t>https://www.infoq.com/news/2016/06/visual-cpp-telemetry/</a:t>
              </a:r>
              <a:r>
                <a:rPr lang="en-US" sz="1600" dirty="0">
                  <a:latin typeface="+mj-lt"/>
                </a:rPr>
                <a:t>	</a:t>
              </a:r>
              <a:endParaRPr lang="en-US" sz="1600" dirty="0">
                <a:effectLst/>
                <a:latin typeface="+mj-lt"/>
              </a:endParaRPr>
            </a:p>
          </p:txBody>
        </p:sp>
      </p:grpSp>
      <p:sp>
        <p:nvSpPr>
          <p:cNvPr id="12" name="TextBox 11">
            <a:extLst>
              <a:ext uri="{FF2B5EF4-FFF2-40B4-BE49-F238E27FC236}">
                <a16:creationId xmlns:a16="http://schemas.microsoft.com/office/drawing/2014/main" id="{C7DC9F87-EBC6-5048-8020-92D9D8BF92A5}"/>
              </a:ext>
            </a:extLst>
          </p:cNvPr>
          <p:cNvSpPr txBox="1"/>
          <p:nvPr/>
        </p:nvSpPr>
        <p:spPr>
          <a:xfrm>
            <a:off x="1951871" y="1006671"/>
            <a:ext cx="4967544" cy="707886"/>
          </a:xfrm>
          <a:prstGeom prst="rect">
            <a:avLst/>
          </a:prstGeom>
          <a:noFill/>
        </p:spPr>
        <p:txBody>
          <a:bodyPr wrap="square" rtlCol="0">
            <a:spAutoFit/>
          </a:bodyPr>
          <a:lstStyle/>
          <a:p>
            <a:r>
              <a:rPr lang="en-US" sz="4000" dirty="0"/>
              <a:t>Is the problem solved? </a:t>
            </a:r>
          </a:p>
        </p:txBody>
      </p:sp>
      <p:sp>
        <p:nvSpPr>
          <p:cNvPr id="14" name="TextBox 13">
            <a:extLst>
              <a:ext uri="{FF2B5EF4-FFF2-40B4-BE49-F238E27FC236}">
                <a16:creationId xmlns:a16="http://schemas.microsoft.com/office/drawing/2014/main" id="{A09FE62F-E7D2-3343-ACDA-ACAC3E1A37D9}"/>
              </a:ext>
            </a:extLst>
          </p:cNvPr>
          <p:cNvSpPr txBox="1"/>
          <p:nvPr/>
        </p:nvSpPr>
        <p:spPr>
          <a:xfrm>
            <a:off x="6919415" y="898949"/>
            <a:ext cx="1343639" cy="923330"/>
          </a:xfrm>
          <a:prstGeom prst="rect">
            <a:avLst/>
          </a:prstGeom>
          <a:noFill/>
        </p:spPr>
        <p:txBody>
          <a:bodyPr wrap="square" rtlCol="0">
            <a:spAutoFit/>
          </a:bodyPr>
          <a:lstStyle/>
          <a:p>
            <a:r>
              <a:rPr lang="en-US" sz="5400" dirty="0"/>
              <a:t>NO </a:t>
            </a:r>
          </a:p>
        </p:txBody>
      </p:sp>
      <p:sp>
        <p:nvSpPr>
          <p:cNvPr id="15" name="TextBox 14">
            <a:extLst>
              <a:ext uri="{FF2B5EF4-FFF2-40B4-BE49-F238E27FC236}">
                <a16:creationId xmlns:a16="http://schemas.microsoft.com/office/drawing/2014/main" id="{0B3072C0-D092-6E44-A0BB-D9B7BC3B1BA7}"/>
              </a:ext>
            </a:extLst>
          </p:cNvPr>
          <p:cNvSpPr txBox="1"/>
          <p:nvPr/>
        </p:nvSpPr>
        <p:spPr>
          <a:xfrm>
            <a:off x="1594910" y="4311659"/>
            <a:ext cx="8736228" cy="830997"/>
          </a:xfrm>
          <a:prstGeom prst="rect">
            <a:avLst/>
          </a:prstGeom>
          <a:noFill/>
        </p:spPr>
        <p:txBody>
          <a:bodyPr wrap="square" rtlCol="0">
            <a:spAutoFit/>
          </a:bodyPr>
          <a:lstStyle/>
          <a:p>
            <a:pPr algn="ctr"/>
            <a:r>
              <a:rPr lang="en-US" sz="2400" dirty="0"/>
              <a:t>Published remedies (Compcert &amp; Diverse Double Compilation) are </a:t>
            </a:r>
            <a:r>
              <a:rPr lang="en-US" sz="2400" i="1" dirty="0"/>
              <a:t>inadequate</a:t>
            </a:r>
            <a:r>
              <a:rPr lang="en-US" sz="2400" dirty="0"/>
              <a:t> and </a:t>
            </a:r>
            <a:r>
              <a:rPr lang="en-US" sz="2400" i="1" dirty="0"/>
              <a:t>impractical. </a:t>
            </a:r>
            <a:endParaRPr lang="en-US" sz="2400" dirty="0"/>
          </a:p>
        </p:txBody>
      </p:sp>
      <p:sp>
        <p:nvSpPr>
          <p:cNvPr id="16" name="TextBox 15">
            <a:extLst>
              <a:ext uri="{FF2B5EF4-FFF2-40B4-BE49-F238E27FC236}">
                <a16:creationId xmlns:a16="http://schemas.microsoft.com/office/drawing/2014/main" id="{3A220873-36DD-7747-B660-198801C2D0B2}"/>
              </a:ext>
            </a:extLst>
          </p:cNvPr>
          <p:cNvSpPr txBox="1"/>
          <p:nvPr/>
        </p:nvSpPr>
        <p:spPr>
          <a:xfrm>
            <a:off x="1136821" y="5481997"/>
            <a:ext cx="9662983" cy="523220"/>
          </a:xfrm>
          <a:prstGeom prst="rect">
            <a:avLst/>
          </a:prstGeom>
          <a:noFill/>
        </p:spPr>
        <p:txBody>
          <a:bodyPr wrap="square" rtlCol="0">
            <a:spAutoFit/>
          </a:bodyPr>
          <a:lstStyle/>
          <a:p>
            <a:pPr algn="ctr"/>
            <a:r>
              <a:rPr lang="en-US" sz="2800" i="1" dirty="0"/>
              <a:t>Fundamental challenge noted by Thompson not addressed.</a:t>
            </a:r>
          </a:p>
        </p:txBody>
      </p:sp>
    </p:spTree>
    <p:extLst>
      <p:ext uri="{BB962C8B-B14F-4D97-AF65-F5344CB8AC3E}">
        <p14:creationId xmlns:p14="http://schemas.microsoft.com/office/powerpoint/2010/main" val="322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A9FC55-9213-9149-8716-517D7CC1DD26}"/>
              </a:ext>
            </a:extLst>
          </p:cNvPr>
          <p:cNvSpPr>
            <a:spLocks noGrp="1"/>
          </p:cNvSpPr>
          <p:nvPr>
            <p:ph type="sldNum" sz="quarter" idx="12"/>
          </p:nvPr>
        </p:nvSpPr>
        <p:spPr/>
        <p:txBody>
          <a:bodyPr/>
          <a:lstStyle/>
          <a:p>
            <a:fld id="{030B3B20-CC52-4CD8-891A-1FEA1205BD2C}" type="slidenum">
              <a:rPr lang="en-US" smtClean="0"/>
              <a:pPr/>
              <a:t>8</a:t>
            </a:fld>
            <a:endParaRPr lang="en-US" dirty="0"/>
          </a:p>
        </p:txBody>
      </p:sp>
      <p:pic>
        <p:nvPicPr>
          <p:cNvPr id="9" name="Picture 8" descr="Logo&#10;&#10;Description automatically generated with low confidence">
            <a:extLst>
              <a:ext uri="{FF2B5EF4-FFF2-40B4-BE49-F238E27FC236}">
                <a16:creationId xmlns:a16="http://schemas.microsoft.com/office/drawing/2014/main" id="{46666742-F926-E647-9169-693D4F537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893" y="583735"/>
            <a:ext cx="10972800" cy="1765300"/>
          </a:xfrm>
          <a:prstGeom prst="rect">
            <a:avLst/>
          </a:prstGeom>
        </p:spPr>
      </p:pic>
      <p:pic>
        <p:nvPicPr>
          <p:cNvPr id="6" name="Picture 5">
            <a:extLst>
              <a:ext uri="{FF2B5EF4-FFF2-40B4-BE49-F238E27FC236}">
                <a16:creationId xmlns:a16="http://schemas.microsoft.com/office/drawing/2014/main" id="{CC8EC6FE-4A53-914E-9404-70C443057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130" y="2456420"/>
            <a:ext cx="9042400" cy="1104900"/>
          </a:xfrm>
          <a:prstGeom prst="rect">
            <a:avLst/>
          </a:prstGeom>
        </p:spPr>
      </p:pic>
      <p:grpSp>
        <p:nvGrpSpPr>
          <p:cNvPr id="14" name="Group 13">
            <a:extLst>
              <a:ext uri="{FF2B5EF4-FFF2-40B4-BE49-F238E27FC236}">
                <a16:creationId xmlns:a16="http://schemas.microsoft.com/office/drawing/2014/main" id="{98C8B653-613C-7146-9B30-08487F286F95}"/>
              </a:ext>
            </a:extLst>
          </p:cNvPr>
          <p:cNvGrpSpPr/>
          <p:nvPr/>
        </p:nvGrpSpPr>
        <p:grpSpPr>
          <a:xfrm>
            <a:off x="2644345" y="3768811"/>
            <a:ext cx="8686801" cy="1015663"/>
            <a:chOff x="2644345" y="3768811"/>
            <a:chExt cx="8686801" cy="1015663"/>
          </a:xfrm>
        </p:grpSpPr>
        <p:sp>
          <p:nvSpPr>
            <p:cNvPr id="7" name="Striped Right Arrow 6">
              <a:extLst>
                <a:ext uri="{FF2B5EF4-FFF2-40B4-BE49-F238E27FC236}">
                  <a16:creationId xmlns:a16="http://schemas.microsoft.com/office/drawing/2014/main" id="{6FAD19ED-023A-654B-9D56-80FC2FF08920}"/>
                </a:ext>
              </a:extLst>
            </p:cNvPr>
            <p:cNvSpPr/>
            <p:nvPr/>
          </p:nvSpPr>
          <p:spPr>
            <a:xfrm>
              <a:off x="2644345" y="3768811"/>
              <a:ext cx="766119" cy="70433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A1881BB-C2CE-8B43-B23D-68747CAAE3D9}"/>
                </a:ext>
              </a:extLst>
            </p:cNvPr>
            <p:cNvSpPr txBox="1"/>
            <p:nvPr/>
          </p:nvSpPr>
          <p:spPr>
            <a:xfrm>
              <a:off x="3855308" y="3768811"/>
              <a:ext cx="7475838" cy="1015663"/>
            </a:xfrm>
            <a:prstGeom prst="rect">
              <a:avLst/>
            </a:prstGeom>
            <a:noFill/>
          </p:spPr>
          <p:txBody>
            <a:bodyPr wrap="square" rtlCol="0">
              <a:spAutoFit/>
            </a:bodyPr>
            <a:lstStyle/>
            <a:p>
              <a:r>
                <a:rPr lang="en-US" sz="2000" i="1" dirty="0">
                  <a:latin typeface="+mj-lt"/>
                </a:rPr>
                <a:t>Enable a practical way for humans to compare the binary with the source and ascertain that binary would faithfully execute what the developer has written in the source code </a:t>
              </a:r>
            </a:p>
          </p:txBody>
        </p:sp>
      </p:grpSp>
      <p:grpSp>
        <p:nvGrpSpPr>
          <p:cNvPr id="15" name="Group 14">
            <a:extLst>
              <a:ext uri="{FF2B5EF4-FFF2-40B4-BE49-F238E27FC236}">
                <a16:creationId xmlns:a16="http://schemas.microsoft.com/office/drawing/2014/main" id="{E8BE9821-ADB2-A94B-BD84-F0997715B64D}"/>
              </a:ext>
            </a:extLst>
          </p:cNvPr>
          <p:cNvGrpSpPr/>
          <p:nvPr/>
        </p:nvGrpSpPr>
        <p:grpSpPr>
          <a:xfrm>
            <a:off x="5668765" y="4784474"/>
            <a:ext cx="3848924" cy="1461163"/>
            <a:chOff x="5724564" y="4537339"/>
            <a:chExt cx="3848924" cy="1461163"/>
          </a:xfrm>
        </p:grpSpPr>
        <p:cxnSp>
          <p:nvCxnSpPr>
            <p:cNvPr id="12" name="Straight Arrow Connector 11">
              <a:extLst>
                <a:ext uri="{FF2B5EF4-FFF2-40B4-BE49-F238E27FC236}">
                  <a16:creationId xmlns:a16="http://schemas.microsoft.com/office/drawing/2014/main" id="{E5C83915-3B5E-B74D-BDB2-241A59DA2E1D}"/>
                </a:ext>
              </a:extLst>
            </p:cNvPr>
            <p:cNvCxnSpPr/>
            <p:nvPr/>
          </p:nvCxnSpPr>
          <p:spPr>
            <a:xfrm flipV="1">
              <a:off x="7482905" y="4537339"/>
              <a:ext cx="0" cy="6796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A9F24BC-9E28-B849-8A51-9E6E77DCC1F6}"/>
                </a:ext>
              </a:extLst>
            </p:cNvPr>
            <p:cNvSpPr txBox="1"/>
            <p:nvPr/>
          </p:nvSpPr>
          <p:spPr>
            <a:xfrm>
              <a:off x="5724564" y="5290616"/>
              <a:ext cx="3848924" cy="707886"/>
            </a:xfrm>
            <a:prstGeom prst="rect">
              <a:avLst/>
            </a:prstGeom>
            <a:noFill/>
          </p:spPr>
          <p:txBody>
            <a:bodyPr wrap="square" rtlCol="0">
              <a:spAutoFit/>
            </a:bodyPr>
            <a:lstStyle/>
            <a:p>
              <a:r>
                <a:rPr lang="en-US" sz="2000" dirty="0"/>
                <a:t>Extremely challenging – we will come back to it in a future lecture </a:t>
              </a:r>
            </a:p>
          </p:txBody>
        </p:sp>
      </p:grpSp>
    </p:spTree>
    <p:extLst>
      <p:ext uri="{BB962C8B-B14F-4D97-AF65-F5344CB8AC3E}">
        <p14:creationId xmlns:p14="http://schemas.microsoft.com/office/powerpoint/2010/main" val="400430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EAA49C-131B-DF44-AA2D-0604D2F7E168}"/>
              </a:ext>
            </a:extLst>
          </p:cNvPr>
          <p:cNvSpPr>
            <a:spLocks noGrp="1"/>
          </p:cNvSpPr>
          <p:nvPr>
            <p:ph type="title"/>
          </p:nvPr>
        </p:nvSpPr>
        <p:spPr/>
        <p:txBody>
          <a:bodyPr/>
          <a:lstStyle/>
          <a:p>
            <a:r>
              <a:rPr lang="en-US" dirty="0"/>
              <a:t>The New Race</a:t>
            </a:r>
          </a:p>
        </p:txBody>
      </p:sp>
      <p:sp>
        <p:nvSpPr>
          <p:cNvPr id="4" name="Slide Number Placeholder 3">
            <a:extLst>
              <a:ext uri="{FF2B5EF4-FFF2-40B4-BE49-F238E27FC236}">
                <a16:creationId xmlns:a16="http://schemas.microsoft.com/office/drawing/2014/main" id="{C3193F1F-5C77-9C41-8B8B-16895668B034}"/>
              </a:ext>
            </a:extLst>
          </p:cNvPr>
          <p:cNvSpPr>
            <a:spLocks noGrp="1"/>
          </p:cNvSpPr>
          <p:nvPr>
            <p:ph type="sldNum" sz="quarter" idx="12"/>
          </p:nvPr>
        </p:nvSpPr>
        <p:spPr/>
        <p:txBody>
          <a:bodyPr/>
          <a:lstStyle/>
          <a:p>
            <a:fld id="{030B3B20-CC52-4CD8-891A-1FEA1205BD2C}" type="slidenum">
              <a:rPr lang="en-US" smtClean="0"/>
              <a:pPr/>
              <a:t>9</a:t>
            </a:fld>
            <a:endParaRPr lang="en-US" dirty="0"/>
          </a:p>
        </p:txBody>
      </p:sp>
      <p:pic>
        <p:nvPicPr>
          <p:cNvPr id="18" name="Picture 17">
            <a:extLst>
              <a:ext uri="{FF2B5EF4-FFF2-40B4-BE49-F238E27FC236}">
                <a16:creationId xmlns:a16="http://schemas.microsoft.com/office/drawing/2014/main" id="{9477E936-C781-8441-80C9-39C5AC013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054" y="1403184"/>
            <a:ext cx="3962246" cy="3010651"/>
          </a:xfrm>
          <a:prstGeom prst="rect">
            <a:avLst/>
          </a:prstGeom>
        </p:spPr>
      </p:pic>
      <p:pic>
        <p:nvPicPr>
          <p:cNvPr id="20" name="Picture 19">
            <a:extLst>
              <a:ext uri="{FF2B5EF4-FFF2-40B4-BE49-F238E27FC236}">
                <a16:creationId xmlns:a16="http://schemas.microsoft.com/office/drawing/2014/main" id="{37BEF0FF-E1F6-8949-B3E1-DEFC770A8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4624" y="1173527"/>
            <a:ext cx="4114366" cy="3096379"/>
          </a:xfrm>
          <a:prstGeom prst="rect">
            <a:avLst/>
          </a:prstGeom>
        </p:spPr>
      </p:pic>
      <p:sp>
        <p:nvSpPr>
          <p:cNvPr id="21" name="Right Arrow 20">
            <a:extLst>
              <a:ext uri="{FF2B5EF4-FFF2-40B4-BE49-F238E27FC236}">
                <a16:creationId xmlns:a16="http://schemas.microsoft.com/office/drawing/2014/main" id="{F2316DA7-88DD-9C4C-B92C-CB1AC8F56011}"/>
              </a:ext>
            </a:extLst>
          </p:cNvPr>
          <p:cNvSpPr/>
          <p:nvPr/>
        </p:nvSpPr>
        <p:spPr>
          <a:xfrm>
            <a:off x="5666282" y="2893102"/>
            <a:ext cx="974361" cy="89940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F041931F-0445-C740-8C7B-AA25026D1C47}"/>
              </a:ext>
            </a:extLst>
          </p:cNvPr>
          <p:cNvGrpSpPr/>
          <p:nvPr/>
        </p:nvGrpSpPr>
        <p:grpSpPr>
          <a:xfrm>
            <a:off x="629178" y="5408172"/>
            <a:ext cx="5576750" cy="686974"/>
            <a:chOff x="629178" y="5408172"/>
            <a:chExt cx="5576750" cy="686974"/>
          </a:xfrm>
        </p:grpSpPr>
        <p:sp>
          <p:nvSpPr>
            <p:cNvPr id="22" name="TextBox 21">
              <a:extLst>
                <a:ext uri="{FF2B5EF4-FFF2-40B4-BE49-F238E27FC236}">
                  <a16:creationId xmlns:a16="http://schemas.microsoft.com/office/drawing/2014/main" id="{709DA5D3-6AE1-F64C-A401-9DB9BDA3A8BB}"/>
                </a:ext>
              </a:extLst>
            </p:cNvPr>
            <p:cNvSpPr txBox="1"/>
            <p:nvPr/>
          </p:nvSpPr>
          <p:spPr>
            <a:xfrm>
              <a:off x="629178" y="5478271"/>
              <a:ext cx="3962246" cy="523220"/>
            </a:xfrm>
            <a:prstGeom prst="rect">
              <a:avLst/>
            </a:prstGeom>
            <a:noFill/>
          </p:spPr>
          <p:txBody>
            <a:bodyPr wrap="square" rtlCol="0">
              <a:spAutoFit/>
            </a:bodyPr>
            <a:lstStyle/>
            <a:p>
              <a:r>
                <a:rPr lang="en-US" sz="2800" dirty="0"/>
                <a:t>Today, Cybersecurity Race</a:t>
              </a:r>
            </a:p>
          </p:txBody>
        </p:sp>
        <p:sp>
          <p:nvSpPr>
            <p:cNvPr id="24" name="Right Arrow 23">
              <a:extLst>
                <a:ext uri="{FF2B5EF4-FFF2-40B4-BE49-F238E27FC236}">
                  <a16:creationId xmlns:a16="http://schemas.microsoft.com/office/drawing/2014/main" id="{29623A6F-DFA6-9C48-B088-C1CAA0270B75}"/>
                </a:ext>
              </a:extLst>
            </p:cNvPr>
            <p:cNvSpPr/>
            <p:nvPr/>
          </p:nvSpPr>
          <p:spPr>
            <a:xfrm>
              <a:off x="4591424" y="5408172"/>
              <a:ext cx="850006" cy="68697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754B864-03CE-4347-8E52-DD821C95D520}"/>
                </a:ext>
              </a:extLst>
            </p:cNvPr>
            <p:cNvSpPr txBox="1"/>
            <p:nvPr/>
          </p:nvSpPr>
          <p:spPr>
            <a:xfrm>
              <a:off x="5666282" y="5478271"/>
              <a:ext cx="539646" cy="523220"/>
            </a:xfrm>
            <a:prstGeom prst="rect">
              <a:avLst/>
            </a:prstGeom>
            <a:noFill/>
          </p:spPr>
          <p:txBody>
            <a:bodyPr wrap="square" rtlCol="0">
              <a:spAutoFit/>
            </a:bodyPr>
            <a:lstStyle/>
            <a:p>
              <a:r>
                <a:rPr lang="en-US" sz="2800" dirty="0"/>
                <a:t>?</a:t>
              </a:r>
            </a:p>
          </p:txBody>
        </p:sp>
      </p:grpSp>
      <p:sp>
        <p:nvSpPr>
          <p:cNvPr id="2" name="TextBox 1">
            <a:extLst>
              <a:ext uri="{FF2B5EF4-FFF2-40B4-BE49-F238E27FC236}">
                <a16:creationId xmlns:a16="http://schemas.microsoft.com/office/drawing/2014/main" id="{95C32497-26E0-7E4C-92C3-94887EBDACDC}"/>
              </a:ext>
            </a:extLst>
          </p:cNvPr>
          <p:cNvSpPr txBox="1"/>
          <p:nvPr/>
        </p:nvSpPr>
        <p:spPr>
          <a:xfrm>
            <a:off x="599820" y="879964"/>
            <a:ext cx="4431376" cy="523220"/>
          </a:xfrm>
          <a:prstGeom prst="rect">
            <a:avLst/>
          </a:prstGeom>
          <a:noFill/>
        </p:spPr>
        <p:txBody>
          <a:bodyPr wrap="square" rtlCol="0">
            <a:spAutoFit/>
          </a:bodyPr>
          <a:lstStyle/>
          <a:p>
            <a:r>
              <a:rPr lang="en-US" sz="2800" dirty="0"/>
              <a:t>1940’s Atomic Bomb Race </a:t>
            </a:r>
          </a:p>
        </p:txBody>
      </p:sp>
      <p:sp>
        <p:nvSpPr>
          <p:cNvPr id="5" name="Rectangle 4">
            <a:extLst>
              <a:ext uri="{FF2B5EF4-FFF2-40B4-BE49-F238E27FC236}">
                <a16:creationId xmlns:a16="http://schemas.microsoft.com/office/drawing/2014/main" id="{017CF927-2292-7645-A410-A6991D6E5E34}"/>
              </a:ext>
            </a:extLst>
          </p:cNvPr>
          <p:cNvSpPr/>
          <p:nvPr/>
        </p:nvSpPr>
        <p:spPr>
          <a:xfrm>
            <a:off x="6555036" y="4392509"/>
            <a:ext cx="5231734" cy="1815882"/>
          </a:xfrm>
          <a:prstGeom prst="rect">
            <a:avLst/>
          </a:prstGeom>
        </p:spPr>
        <p:txBody>
          <a:bodyPr wrap="square">
            <a:spAutoFit/>
          </a:bodyPr>
          <a:lstStyle/>
          <a:p>
            <a:pPr marL="101600" indent="0">
              <a:buNone/>
            </a:pPr>
            <a:r>
              <a:rPr lang="en-US" sz="1600" dirty="0">
                <a:solidFill>
                  <a:schemeClr val="bg1">
                    <a:lumMod val="65000"/>
                  </a:schemeClr>
                </a:solidFill>
                <a:latin typeface="+mj-lt"/>
              </a:rPr>
              <a:t>In his book </a:t>
            </a:r>
            <a:r>
              <a:rPr lang="en-US" sz="1600" i="1" dirty="0">
                <a:solidFill>
                  <a:schemeClr val="bg1">
                    <a:lumMod val="65000"/>
                  </a:schemeClr>
                </a:solidFill>
                <a:latin typeface="+mj-lt"/>
              </a:rPr>
              <a:t>The Perfect Weapon</a:t>
            </a:r>
            <a:r>
              <a:rPr lang="en-US" sz="1600" dirty="0">
                <a:solidFill>
                  <a:schemeClr val="bg1">
                    <a:lumMod val="65000"/>
                  </a:schemeClr>
                </a:solidFill>
                <a:latin typeface="+mj-lt"/>
              </a:rPr>
              <a:t>, David Sanger writes “Each technology goes through a cycle of development and weaponization, followed only later by the formulation of doctrine and occasionally by efforts to control the weapon’s use.” The Internet technology has developed rapidly, and it is now being weaponized to sabotage the electronic or physical assets of an adversary. </a:t>
            </a:r>
          </a:p>
        </p:txBody>
      </p:sp>
    </p:spTree>
    <p:extLst>
      <p:ext uri="{BB962C8B-B14F-4D97-AF65-F5344CB8AC3E}">
        <p14:creationId xmlns:p14="http://schemas.microsoft.com/office/powerpoint/2010/main" val="213827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39234</TotalTime>
  <Words>857</Words>
  <Application>Microsoft Macintosh PowerPoint</Application>
  <PresentationFormat>Widescreen</PresentationFormat>
  <Paragraphs>60</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CMR10</vt:lpstr>
      <vt:lpstr>Courier New</vt:lpstr>
      <vt:lpstr>Merriweather Sans</vt:lpstr>
      <vt:lpstr>simple-light-2</vt:lpstr>
      <vt:lpstr>PowerPoint Presentation</vt:lpstr>
      <vt:lpstr>PowerPoint Presentation</vt:lpstr>
      <vt:lpstr>U.S. Airforce Report that motivated Thompson’s Speech</vt:lpstr>
      <vt:lpstr>PowerPoint Presentation</vt:lpstr>
      <vt:lpstr>Progress Report</vt:lpstr>
      <vt:lpstr>PowerPoint Presentation</vt:lpstr>
      <vt:lpstr>PowerPoint Presentation</vt:lpstr>
      <vt:lpstr>PowerPoint Presentation</vt:lpstr>
      <vt:lpstr>The New Race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Santhanam, Ganesh R [E CPE]</dc:creator>
  <cp:lastModifiedBy>Sharwan Ram, Sharwan Ram [E CPE]</cp:lastModifiedBy>
  <cp:revision>2180</cp:revision>
  <cp:lastPrinted>2017-03-09T05:22:22Z</cp:lastPrinted>
  <dcterms:created xsi:type="dcterms:W3CDTF">2016-08-15T15:08:51Z</dcterms:created>
  <dcterms:modified xsi:type="dcterms:W3CDTF">2022-01-31T22:32:20Z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