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61" r:id="rId2"/>
    <p:sldId id="1792" r:id="rId3"/>
    <p:sldId id="1796" r:id="rId4"/>
    <p:sldId id="1813" r:id="rId5"/>
    <p:sldId id="1844" r:id="rId6"/>
    <p:sldId id="1818" r:id="rId7"/>
    <p:sldId id="1819" r:id="rId8"/>
    <p:sldId id="1821" r:id="rId9"/>
    <p:sldId id="1822" r:id="rId10"/>
    <p:sldId id="1823" r:id="rId11"/>
    <p:sldId id="1826" r:id="rId12"/>
    <p:sldId id="1825" r:id="rId13"/>
    <p:sldId id="1827" r:id="rId14"/>
    <p:sldId id="1828" r:id="rId15"/>
    <p:sldId id="1829" r:id="rId16"/>
    <p:sldId id="1830" r:id="rId17"/>
    <p:sldId id="1831" r:id="rId18"/>
    <p:sldId id="1832" r:id="rId19"/>
    <p:sldId id="1833" r:id="rId20"/>
    <p:sldId id="1834" r:id="rId21"/>
    <p:sldId id="1835" r:id="rId22"/>
    <p:sldId id="1836" r:id="rId23"/>
    <p:sldId id="1838" r:id="rId24"/>
    <p:sldId id="1846" r:id="rId25"/>
    <p:sldId id="1847" r:id="rId26"/>
    <p:sldId id="1848" r:id="rId27"/>
    <p:sldId id="18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8" autoAdjust="0"/>
    <p:restoredTop sz="94901" autoAdjust="0"/>
  </p:normalViewPr>
  <p:slideViewPr>
    <p:cSldViewPr snapToGrid="0">
      <p:cViewPr varScale="1">
        <p:scale>
          <a:sx n="107" d="100"/>
          <a:sy n="107" d="100"/>
        </p:scale>
        <p:origin x="1104" y="17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94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C3E90-7919-FF45-A924-BFDB9060FE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E9489-CCB2-6E4E-961B-0136C10D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E0117-B6CD-9D46-9179-F265861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54890" y="1175657"/>
            <a:ext cx="11657803" cy="4913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0" marR="0" lvl="0" indent="-5080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800" b="0" i="0" u="none" strike="noStrike" cap="none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ial" charset="0"/>
                <a:sym typeface="Arial" charset="0"/>
              </a:defRPr>
            </a:lvl1pPr>
            <a:lvl2pPr marL="1168400" marR="0" lvl="1" indent="-4572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 Light" panose="020F0302020204030204" pitchFamily="34" charset="0"/>
              <a:buChar char="⁻"/>
              <a:defRPr sz="24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2pPr>
            <a:lvl3pPr marL="1544955" marR="0" lvl="2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CE1126"/>
              </a:buClr>
              <a:buSzPct val="60000"/>
              <a:buFont typeface="Arial" charset="0"/>
              <a:buChar char="•"/>
              <a:defRPr sz="22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3pPr>
            <a:lvl4pPr marL="1710055" marR="0" lvl="3" indent="-1714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67000"/>
              <a:buFont typeface="Arial" charset="0"/>
              <a:buChar char="o"/>
              <a:defRPr sz="2400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218055" marR="0" lvl="4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726055" marR="0" lvl="5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3234055" marR="0" lvl="6" indent="-50800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725545" marR="0" lvl="7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4233545" marR="0" lvl="8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  <a:prstGeom prst="rect">
            <a:avLst/>
          </a:prstGeo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1" i="0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surajkothari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umbia.edu/~suman/secure_sw_devel/p1-allen.p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FA8750- 12-2-0126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5" y="3642955"/>
            <a:ext cx="11499799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(Suraj)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Professor, Department of Electrical and Computer Engineering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  <a:hlinkClick r:id="rId5"/>
              </a:rPr>
              <a:t>https://www.linkedin.com/in/surajkothari</a:t>
            </a: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370273" y="1826893"/>
            <a:ext cx="11561154" cy="1481324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 algn="ctr">
              <a:buClr>
                <a:srgbClr val="CE1126"/>
              </a:buClr>
              <a:buSzPct val="25000"/>
            </a:pPr>
            <a:r>
              <a:rPr lang="en-US" sz="3600" dirty="0">
                <a:ea typeface="Arial"/>
                <a:cs typeface="Arial"/>
                <a:sym typeface="Arial"/>
              </a:rPr>
              <a:t>Control Flow Aspect of Software </a:t>
            </a: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Computing Successor Pairs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7436-7344-C444-B19B-9A7C4BB1BD2C}"/>
              </a:ext>
            </a:extLst>
          </p:cNvPr>
          <p:cNvSpPr txBox="1"/>
          <p:nvPr/>
        </p:nvSpPr>
        <p:spPr>
          <a:xfrm>
            <a:off x="5882023" y="720453"/>
            <a:ext cx="6054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The successor of a program statement A is another program state B that follows A during an execution of the program.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7ADCD-BB57-F84B-8F88-F95D5EC44A3B}"/>
              </a:ext>
            </a:extLst>
          </p:cNvPr>
          <p:cNvSpPr txBox="1"/>
          <p:nvPr/>
        </p:nvSpPr>
        <p:spPr>
          <a:xfrm>
            <a:off x="5882023" y="1818982"/>
            <a:ext cx="46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line numbers for program statements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2EBC32-0A8D-5640-9DEC-9B5BAA5A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93441"/>
              </p:ext>
            </p:extLst>
          </p:nvPr>
        </p:nvGraphicFramePr>
        <p:xfrm>
          <a:off x="5701706" y="2180672"/>
          <a:ext cx="274320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31">
                  <a:extLst>
                    <a:ext uri="{9D8B030D-6E8A-4147-A177-3AD203B41FA5}">
                      <a16:colId xmlns:a16="http://schemas.microsoft.com/office/drawing/2014/main" val="3013616136"/>
                    </a:ext>
                  </a:extLst>
                </a:gridCol>
                <a:gridCol w="1490769">
                  <a:extLst>
                    <a:ext uri="{9D8B030D-6E8A-4147-A177-3AD203B41FA5}">
                      <a16:colId xmlns:a16="http://schemas.microsoft.com/office/drawing/2014/main" val="33069046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3914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686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7053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257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 or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942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8239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 or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820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 or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5358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5340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1015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0516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87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7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Successors and Predecessors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2EBC32-0A8D-5640-9DEC-9B5BAA5A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92441"/>
              </p:ext>
            </p:extLst>
          </p:nvPr>
        </p:nvGraphicFramePr>
        <p:xfrm>
          <a:off x="6517252" y="665254"/>
          <a:ext cx="274320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31">
                  <a:extLst>
                    <a:ext uri="{9D8B030D-6E8A-4147-A177-3AD203B41FA5}">
                      <a16:colId xmlns:a16="http://schemas.microsoft.com/office/drawing/2014/main" val="3013616136"/>
                    </a:ext>
                  </a:extLst>
                </a:gridCol>
                <a:gridCol w="1490769">
                  <a:extLst>
                    <a:ext uri="{9D8B030D-6E8A-4147-A177-3AD203B41FA5}">
                      <a16:colId xmlns:a16="http://schemas.microsoft.com/office/drawing/2014/main" val="33069046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3914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686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7053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257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 or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942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8239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 or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820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 or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5358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5340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1015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0516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877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19F403-A954-AD41-A213-52E5F13420B8}"/>
              </a:ext>
            </a:extLst>
          </p:cNvPr>
          <p:cNvSpPr txBox="1"/>
          <p:nvPr/>
        </p:nvSpPr>
        <p:spPr>
          <a:xfrm>
            <a:off x="5560541" y="5029200"/>
            <a:ext cx="5857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a statement A have two successors?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a statement B have two predecessors?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there be multiple statements without successors?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4DEAA-E9E3-F84B-857E-1F6BB848293B}"/>
              </a:ext>
            </a:extLst>
          </p:cNvPr>
          <p:cNvSpPr txBox="1"/>
          <p:nvPr/>
        </p:nvSpPr>
        <p:spPr>
          <a:xfrm>
            <a:off x="9527059" y="1754659"/>
            <a:ext cx="2372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B is a successor of A then A is a </a:t>
            </a:r>
            <a:r>
              <a:rPr lang="en-US" i="1" dirty="0"/>
              <a:t>predecessor</a:t>
            </a:r>
            <a:r>
              <a:rPr lang="en-US" dirty="0"/>
              <a:t> of B.</a:t>
            </a:r>
          </a:p>
        </p:txBody>
      </p:sp>
    </p:spTree>
    <p:extLst>
      <p:ext uri="{BB962C8B-B14F-4D97-AF65-F5344CB8AC3E}">
        <p14:creationId xmlns:p14="http://schemas.microsoft.com/office/powerpoint/2010/main" val="8594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Successors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7436-7344-C444-B19B-9A7C4BB1BD2C}"/>
              </a:ext>
            </a:extLst>
          </p:cNvPr>
          <p:cNvSpPr txBox="1"/>
          <p:nvPr/>
        </p:nvSpPr>
        <p:spPr>
          <a:xfrm>
            <a:off x="5882023" y="720453"/>
            <a:ext cx="60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The successor relation is the set of </a:t>
            </a:r>
            <a:r>
              <a:rPr lang="en-US" sz="2000" i="1" dirty="0"/>
              <a:t>program statement pairs</a:t>
            </a:r>
            <a:r>
              <a:rPr lang="en-US" sz="2000" dirty="0"/>
              <a:t> (A B) where B is a successor of A. 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2EBC32-0A8D-5640-9DEC-9B5BAA5A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80899"/>
              </p:ext>
            </p:extLst>
          </p:nvPr>
        </p:nvGraphicFramePr>
        <p:xfrm>
          <a:off x="6096000" y="1521573"/>
          <a:ext cx="274320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31">
                  <a:extLst>
                    <a:ext uri="{9D8B030D-6E8A-4147-A177-3AD203B41FA5}">
                      <a16:colId xmlns:a16="http://schemas.microsoft.com/office/drawing/2014/main" val="3013616136"/>
                    </a:ext>
                  </a:extLst>
                </a:gridCol>
                <a:gridCol w="1490769">
                  <a:extLst>
                    <a:ext uri="{9D8B030D-6E8A-4147-A177-3AD203B41FA5}">
                      <a16:colId xmlns:a16="http://schemas.microsoft.com/office/drawing/2014/main" val="3306904614"/>
                    </a:ext>
                  </a:extLst>
                </a:gridCol>
              </a:tblGrid>
              <a:tr h="3543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3914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686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7053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257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 or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942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8239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 or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820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 or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5358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5340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1015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0516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877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10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9818C-BCFF-1B41-8204-92B36361D010}"/>
              </a:ext>
            </a:extLst>
          </p:cNvPr>
          <p:cNvSpPr txBox="1"/>
          <p:nvPr/>
        </p:nvSpPr>
        <p:spPr>
          <a:xfrm>
            <a:off x="8909222" y="3393695"/>
            <a:ext cx="286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Complete the successor relation without looking at the answer. 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8513D172-D2B3-8148-B53D-491895122FBD}"/>
              </a:ext>
            </a:extLst>
          </p:cNvPr>
          <p:cNvSpPr/>
          <p:nvPr/>
        </p:nvSpPr>
        <p:spPr>
          <a:xfrm>
            <a:off x="844952" y="5741043"/>
            <a:ext cx="347240" cy="177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Successors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7436-7344-C444-B19B-9A7C4BB1BD2C}"/>
              </a:ext>
            </a:extLst>
          </p:cNvPr>
          <p:cNvSpPr txBox="1"/>
          <p:nvPr/>
        </p:nvSpPr>
        <p:spPr>
          <a:xfrm>
            <a:off x="5882023" y="720453"/>
            <a:ext cx="605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The successor relation is the set of </a:t>
            </a:r>
            <a:r>
              <a:rPr lang="en-US" sz="2000" i="1" dirty="0"/>
              <a:t>program statement pairs</a:t>
            </a:r>
            <a:r>
              <a:rPr lang="en-US" sz="2000" dirty="0"/>
              <a:t> (A B) where B is a successor of A. 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2EBC32-0A8D-5640-9DEC-9B5BAA5A3F5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521573"/>
          <a:ext cx="274320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31">
                  <a:extLst>
                    <a:ext uri="{9D8B030D-6E8A-4147-A177-3AD203B41FA5}">
                      <a16:colId xmlns:a16="http://schemas.microsoft.com/office/drawing/2014/main" val="3013616136"/>
                    </a:ext>
                  </a:extLst>
                </a:gridCol>
                <a:gridCol w="1490769">
                  <a:extLst>
                    <a:ext uri="{9D8B030D-6E8A-4147-A177-3AD203B41FA5}">
                      <a16:colId xmlns:a16="http://schemas.microsoft.com/office/drawing/2014/main" val="3306904614"/>
                    </a:ext>
                  </a:extLst>
                </a:gridCol>
              </a:tblGrid>
              <a:tr h="3543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3914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686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7053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257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 or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942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8239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 or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820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 or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5358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5340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1015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0516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877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9818C-BCFF-1B41-8204-92B36361D010}"/>
              </a:ext>
            </a:extLst>
          </p:cNvPr>
          <p:cNvSpPr txBox="1"/>
          <p:nvPr/>
        </p:nvSpPr>
        <p:spPr>
          <a:xfrm>
            <a:off x="8909222" y="3393695"/>
            <a:ext cx="286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Complete the successor relation without looking at the answer. </a:t>
            </a:r>
          </a:p>
        </p:txBody>
      </p:sp>
    </p:spTree>
    <p:extLst>
      <p:ext uri="{BB962C8B-B14F-4D97-AF65-F5344CB8AC3E}">
        <p14:creationId xmlns:p14="http://schemas.microsoft.com/office/powerpoint/2010/main" val="145809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D3380-6DCE-364A-BD81-300EDFF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908CC-6998-514F-ABCB-C65A1E2416F6}"/>
              </a:ext>
            </a:extLst>
          </p:cNvPr>
          <p:cNvSpPr txBox="1"/>
          <p:nvPr/>
        </p:nvSpPr>
        <p:spPr>
          <a:xfrm>
            <a:off x="1013253" y="691978"/>
            <a:ext cx="10429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Successor relation is an example of </a:t>
            </a:r>
            <a:r>
              <a:rPr lang="en-US" sz="2800" i="1" dirty="0"/>
              <a:t>binary relation. </a:t>
            </a:r>
            <a:r>
              <a:rPr lang="en-US" sz="2800" dirty="0"/>
              <a:t>These are taught in discrete mathematics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9FBD74-1863-4142-95B2-7C90D2A74041}"/>
              </a:ext>
            </a:extLst>
          </p:cNvPr>
          <p:cNvGrpSpPr/>
          <p:nvPr/>
        </p:nvGrpSpPr>
        <p:grpSpPr>
          <a:xfrm>
            <a:off x="1013252" y="1763041"/>
            <a:ext cx="10429103" cy="1871283"/>
            <a:chOff x="1013252" y="1763041"/>
            <a:chExt cx="10429103" cy="1871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16D306-F667-CD4B-A11D-2C55E8831573}"/>
                </a:ext>
              </a:extLst>
            </p:cNvPr>
            <p:cNvSpPr txBox="1"/>
            <p:nvPr/>
          </p:nvSpPr>
          <p:spPr>
            <a:xfrm>
              <a:off x="1013252" y="1763041"/>
              <a:ext cx="104291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Definition:  Binary relation on sets S1 and S2 is a subset of the cross product S1 x S2. In other words, a binary relation is a set of pairs of elements taken from two sets.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8FEC03-8766-8F42-9B25-275446847B3C}"/>
                </a:ext>
              </a:extLst>
            </p:cNvPr>
            <p:cNvSpPr txBox="1"/>
            <p:nvPr/>
          </p:nvSpPr>
          <p:spPr>
            <a:xfrm>
              <a:off x="1278921" y="3264992"/>
              <a:ext cx="7766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In case of the successor relation, S1 = S2 = the set of program statements.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44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B1D0F-F830-814F-BF0E-B3DE85C8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E5EA6-CD2D-2D4C-A76D-992080AF48F9}"/>
              </a:ext>
            </a:extLst>
          </p:cNvPr>
          <p:cNvSpPr txBox="1"/>
          <p:nvPr/>
        </p:nvSpPr>
        <p:spPr>
          <a:xfrm>
            <a:off x="748471" y="1260389"/>
            <a:ext cx="10829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Binary relation is a powerful mathematical gadget to extract and represent semantics in different domains of knowledge.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25A22-A455-6F4D-B08D-82F886DAD647}"/>
              </a:ext>
            </a:extLst>
          </p:cNvPr>
          <p:cNvSpPr txBox="1"/>
          <p:nvPr/>
        </p:nvSpPr>
        <p:spPr>
          <a:xfrm>
            <a:off x="2718485" y="2621017"/>
            <a:ext cx="6326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Binary Relation = Abstraction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B9F0C4-DD4C-7B4B-8044-6B214B512A35}"/>
              </a:ext>
            </a:extLst>
          </p:cNvPr>
          <p:cNvGrpSpPr/>
          <p:nvPr/>
        </p:nvGrpSpPr>
        <p:grpSpPr>
          <a:xfrm>
            <a:off x="1581665" y="3852134"/>
            <a:ext cx="9756546" cy="982173"/>
            <a:chOff x="1581665" y="3852134"/>
            <a:chExt cx="9756546" cy="9821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2A54C-4C71-FA4A-8C9D-4CF319959305}"/>
                </a:ext>
              </a:extLst>
            </p:cNvPr>
            <p:cNvSpPr txBox="1"/>
            <p:nvPr/>
          </p:nvSpPr>
          <p:spPr>
            <a:xfrm>
              <a:off x="2021217" y="4434197"/>
              <a:ext cx="8704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solidFill>
                    <a:schemeClr val="bg1">
                      <a:lumMod val="50000"/>
                    </a:schemeClr>
                  </a:solidFill>
                </a:rPr>
                <a:t>The successor relation extracts and represents execution semantics of programs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85AF88-80C3-104E-8E5D-04EFDF8C5CF1}"/>
                </a:ext>
              </a:extLst>
            </p:cNvPr>
            <p:cNvSpPr txBox="1"/>
            <p:nvPr/>
          </p:nvSpPr>
          <p:spPr>
            <a:xfrm>
              <a:off x="1581665" y="3852134"/>
              <a:ext cx="97565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Successor Relation = Abstraction of Program Execution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2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Visualizing the </a:t>
            </a:r>
            <a:r>
              <a:rPr lang="en-US" i="1" dirty="0">
                <a:latin typeface="+mj-lt"/>
              </a:rPr>
              <a:t>successors</a:t>
            </a:r>
            <a:r>
              <a:rPr lang="en-US" dirty="0">
                <a:latin typeface="+mj-lt"/>
              </a:rPr>
              <a:t> relation 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FE8FA-F8CA-824A-95CA-9947FFDFB95A}"/>
              </a:ext>
            </a:extLst>
          </p:cNvPr>
          <p:cNvGrpSpPr/>
          <p:nvPr/>
        </p:nvGrpSpPr>
        <p:grpSpPr>
          <a:xfrm>
            <a:off x="6032472" y="2362540"/>
            <a:ext cx="4967549" cy="369332"/>
            <a:chOff x="6026552" y="1319040"/>
            <a:chExt cx="4967549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D5AB61-2840-184A-AAF0-02021EA7E2A3}"/>
                </a:ext>
              </a:extLst>
            </p:cNvPr>
            <p:cNvSpPr txBox="1"/>
            <p:nvPr/>
          </p:nvSpPr>
          <p:spPr>
            <a:xfrm>
              <a:off x="6026552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8F1185-88A0-414D-9B89-BABB9C3B6874}"/>
                </a:ext>
              </a:extLst>
            </p:cNvPr>
            <p:cNvSpPr txBox="1"/>
            <p:nvPr/>
          </p:nvSpPr>
          <p:spPr>
            <a:xfrm>
              <a:off x="6676675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A94187-0C0F-D04C-9B71-D9DC7835E341}"/>
                </a:ext>
              </a:extLst>
            </p:cNvPr>
            <p:cNvSpPr txBox="1"/>
            <p:nvPr/>
          </p:nvSpPr>
          <p:spPr>
            <a:xfrm>
              <a:off x="7326798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BF677F-D0C4-8F41-977C-94687F28EDA2}"/>
                </a:ext>
              </a:extLst>
            </p:cNvPr>
            <p:cNvSpPr txBox="1"/>
            <p:nvPr/>
          </p:nvSpPr>
          <p:spPr>
            <a:xfrm>
              <a:off x="7976921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047E14-37E1-1E4D-A1A7-2130E4DC89E3}"/>
                </a:ext>
              </a:extLst>
            </p:cNvPr>
            <p:cNvSpPr txBox="1"/>
            <p:nvPr/>
          </p:nvSpPr>
          <p:spPr>
            <a:xfrm>
              <a:off x="8627044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C390F-1D19-B44E-A76B-79571E27DFB8}"/>
                </a:ext>
              </a:extLst>
            </p:cNvPr>
            <p:cNvSpPr txBox="1"/>
            <p:nvPr/>
          </p:nvSpPr>
          <p:spPr>
            <a:xfrm>
              <a:off x="9277167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0FC81-4306-394F-9BA9-38E3CF08B85D}"/>
                </a:ext>
              </a:extLst>
            </p:cNvPr>
            <p:cNvSpPr txBox="1"/>
            <p:nvPr/>
          </p:nvSpPr>
          <p:spPr>
            <a:xfrm>
              <a:off x="9927290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AC104-D99B-774D-B8B9-E3D0F21AD9EB}"/>
                </a:ext>
              </a:extLst>
            </p:cNvPr>
            <p:cNvSpPr txBox="1"/>
            <p:nvPr/>
          </p:nvSpPr>
          <p:spPr>
            <a:xfrm>
              <a:off x="10577412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699DCA-A073-5440-B6F2-4A7219C94ED9}"/>
              </a:ext>
            </a:extLst>
          </p:cNvPr>
          <p:cNvSpPr txBox="1"/>
          <p:nvPr/>
        </p:nvSpPr>
        <p:spPr>
          <a:xfrm>
            <a:off x="5856790" y="1871834"/>
            <a:ext cx="482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for </a:t>
            </a:r>
            <a:r>
              <a:rPr lang="en-US" i="1" dirty="0"/>
              <a:t>non-conditional</a:t>
            </a:r>
            <a:r>
              <a:rPr lang="en-US" dirty="0"/>
              <a:t> program statements: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E2148-9EF0-B342-8567-68A2A125956A}"/>
              </a:ext>
            </a:extLst>
          </p:cNvPr>
          <p:cNvSpPr txBox="1"/>
          <p:nvPr/>
        </p:nvSpPr>
        <p:spPr>
          <a:xfrm>
            <a:off x="5888704" y="2958121"/>
            <a:ext cx="47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for </a:t>
            </a:r>
            <a:r>
              <a:rPr lang="en-US" i="1" dirty="0"/>
              <a:t>conditional </a:t>
            </a:r>
            <a:r>
              <a:rPr lang="en-US" dirty="0"/>
              <a:t>program statements: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BB113-CB8B-094F-BA6D-587A9CDF4CDB}"/>
              </a:ext>
            </a:extLst>
          </p:cNvPr>
          <p:cNvSpPr txBox="1"/>
          <p:nvPr/>
        </p:nvSpPr>
        <p:spPr>
          <a:xfrm>
            <a:off x="5888705" y="1249058"/>
            <a:ext cx="4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start with all the nodes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CD67B7-0B5E-544A-AA46-48E074578F64}"/>
              </a:ext>
            </a:extLst>
          </p:cNvPr>
          <p:cNvGrpSpPr/>
          <p:nvPr/>
        </p:nvGrpSpPr>
        <p:grpSpPr>
          <a:xfrm>
            <a:off x="6047269" y="3428999"/>
            <a:ext cx="625033" cy="532435"/>
            <a:chOff x="7014624" y="3943605"/>
            <a:chExt cx="625033" cy="5324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D66C67-B3AC-E546-9061-5822012CBEB8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" name="Decision 21">
              <a:extLst>
                <a:ext uri="{FF2B5EF4-FFF2-40B4-BE49-F238E27FC236}">
                  <a16:creationId xmlns:a16="http://schemas.microsoft.com/office/drawing/2014/main" id="{BBF4A16A-4932-E146-B001-A5DF8015F654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ECFB49-CA19-434A-BD9C-08C251AB63EC}"/>
              </a:ext>
            </a:extLst>
          </p:cNvPr>
          <p:cNvGrpSpPr/>
          <p:nvPr/>
        </p:nvGrpSpPr>
        <p:grpSpPr>
          <a:xfrm>
            <a:off x="6846173" y="3439645"/>
            <a:ext cx="1423938" cy="532436"/>
            <a:chOff x="6846173" y="3439645"/>
            <a:chExt cx="1423938" cy="5324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0389E6-ECA1-DC45-8B31-06F52734AAEC}"/>
                </a:ext>
              </a:extLst>
            </p:cNvPr>
            <p:cNvGrpSpPr/>
            <p:nvPr/>
          </p:nvGrpSpPr>
          <p:grpSpPr>
            <a:xfrm>
              <a:off x="6846173" y="3439646"/>
              <a:ext cx="625033" cy="532435"/>
              <a:chOff x="7014624" y="3943605"/>
              <a:chExt cx="625033" cy="5324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659EE-C0C4-C744-B2D1-36C78FD5093F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6" name="Decision 25">
                <a:extLst>
                  <a:ext uri="{FF2B5EF4-FFF2-40B4-BE49-F238E27FC236}">
                    <a16:creationId xmlns:a16="http://schemas.microsoft.com/office/drawing/2014/main" id="{5E585C29-A615-164B-98F3-4E65707F1C7B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CE6E0B7-2E03-D145-B3DA-6968DBF3B516}"/>
                </a:ext>
              </a:extLst>
            </p:cNvPr>
            <p:cNvGrpSpPr/>
            <p:nvPr/>
          </p:nvGrpSpPr>
          <p:grpSpPr>
            <a:xfrm>
              <a:off x="7645078" y="3439645"/>
              <a:ext cx="625033" cy="532435"/>
              <a:chOff x="7014624" y="3943605"/>
              <a:chExt cx="625033" cy="53243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680695-0B6A-354D-AF82-86A2EC664816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9" name="Decision 28">
                <a:extLst>
                  <a:ext uri="{FF2B5EF4-FFF2-40B4-BE49-F238E27FC236}">
                    <a16:creationId xmlns:a16="http://schemas.microsoft.com/office/drawing/2014/main" id="{329CB65A-A6CA-2848-ADC4-A2D59C0E530C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3A0F3F6-2B8D-5741-B758-0EF8A8F4189E}"/>
              </a:ext>
            </a:extLst>
          </p:cNvPr>
          <p:cNvSpPr txBox="1"/>
          <p:nvPr/>
        </p:nvSpPr>
        <p:spPr>
          <a:xfrm>
            <a:off x="6449161" y="4457700"/>
            <a:ext cx="272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Conditional = Branch Node</a:t>
            </a:r>
          </a:p>
        </p:txBody>
      </p:sp>
    </p:spTree>
    <p:extLst>
      <p:ext uri="{BB962C8B-B14F-4D97-AF65-F5344CB8AC3E}">
        <p14:creationId xmlns:p14="http://schemas.microsoft.com/office/powerpoint/2010/main" val="31950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Visualizing the </a:t>
            </a:r>
            <a:r>
              <a:rPr lang="en-US" i="1" dirty="0">
                <a:latin typeface="+mj-lt"/>
              </a:rPr>
              <a:t>successors</a:t>
            </a:r>
            <a:r>
              <a:rPr lang="en-US" dirty="0">
                <a:latin typeface="+mj-lt"/>
              </a:rPr>
              <a:t> relation 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0FE8FA-F8CA-824A-95CA-9947FFDFB95A}"/>
              </a:ext>
            </a:extLst>
          </p:cNvPr>
          <p:cNvGrpSpPr/>
          <p:nvPr/>
        </p:nvGrpSpPr>
        <p:grpSpPr>
          <a:xfrm>
            <a:off x="6032472" y="2362540"/>
            <a:ext cx="4967549" cy="369332"/>
            <a:chOff x="6026552" y="1319040"/>
            <a:chExt cx="4967549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D5AB61-2840-184A-AAF0-02021EA7E2A3}"/>
                </a:ext>
              </a:extLst>
            </p:cNvPr>
            <p:cNvSpPr txBox="1"/>
            <p:nvPr/>
          </p:nvSpPr>
          <p:spPr>
            <a:xfrm>
              <a:off x="6026552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8F1185-88A0-414D-9B89-BABB9C3B6874}"/>
                </a:ext>
              </a:extLst>
            </p:cNvPr>
            <p:cNvSpPr txBox="1"/>
            <p:nvPr/>
          </p:nvSpPr>
          <p:spPr>
            <a:xfrm>
              <a:off x="6676675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A94187-0C0F-D04C-9B71-D9DC7835E341}"/>
                </a:ext>
              </a:extLst>
            </p:cNvPr>
            <p:cNvSpPr txBox="1"/>
            <p:nvPr/>
          </p:nvSpPr>
          <p:spPr>
            <a:xfrm>
              <a:off x="7326798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BF677F-D0C4-8F41-977C-94687F28EDA2}"/>
                </a:ext>
              </a:extLst>
            </p:cNvPr>
            <p:cNvSpPr txBox="1"/>
            <p:nvPr/>
          </p:nvSpPr>
          <p:spPr>
            <a:xfrm>
              <a:off x="7976921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047E14-37E1-1E4D-A1A7-2130E4DC89E3}"/>
                </a:ext>
              </a:extLst>
            </p:cNvPr>
            <p:cNvSpPr txBox="1"/>
            <p:nvPr/>
          </p:nvSpPr>
          <p:spPr>
            <a:xfrm>
              <a:off x="8627044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C390F-1D19-B44E-A76B-79571E27DFB8}"/>
                </a:ext>
              </a:extLst>
            </p:cNvPr>
            <p:cNvSpPr txBox="1"/>
            <p:nvPr/>
          </p:nvSpPr>
          <p:spPr>
            <a:xfrm>
              <a:off x="9277167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0FC81-4306-394F-9BA9-38E3CF08B85D}"/>
                </a:ext>
              </a:extLst>
            </p:cNvPr>
            <p:cNvSpPr txBox="1"/>
            <p:nvPr/>
          </p:nvSpPr>
          <p:spPr>
            <a:xfrm>
              <a:off x="9927290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AC104-D99B-774D-B8B9-E3D0F21AD9EB}"/>
                </a:ext>
              </a:extLst>
            </p:cNvPr>
            <p:cNvSpPr txBox="1"/>
            <p:nvPr/>
          </p:nvSpPr>
          <p:spPr>
            <a:xfrm>
              <a:off x="10577412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699DCA-A073-5440-B6F2-4A7219C94ED9}"/>
              </a:ext>
            </a:extLst>
          </p:cNvPr>
          <p:cNvSpPr txBox="1"/>
          <p:nvPr/>
        </p:nvSpPr>
        <p:spPr>
          <a:xfrm>
            <a:off x="5856790" y="1871834"/>
            <a:ext cx="482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for </a:t>
            </a:r>
            <a:r>
              <a:rPr lang="en-US" i="1" dirty="0"/>
              <a:t>non-conditional</a:t>
            </a:r>
            <a:r>
              <a:rPr lang="en-US" dirty="0"/>
              <a:t> program statements: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E2148-9EF0-B342-8567-68A2A125956A}"/>
              </a:ext>
            </a:extLst>
          </p:cNvPr>
          <p:cNvSpPr txBox="1"/>
          <p:nvPr/>
        </p:nvSpPr>
        <p:spPr>
          <a:xfrm>
            <a:off x="5888704" y="2958121"/>
            <a:ext cx="47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for </a:t>
            </a:r>
            <a:r>
              <a:rPr lang="en-US" i="1" dirty="0"/>
              <a:t>conditional </a:t>
            </a:r>
            <a:r>
              <a:rPr lang="en-US" dirty="0"/>
              <a:t>program statements: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BB113-CB8B-094F-BA6D-587A9CDF4CDB}"/>
              </a:ext>
            </a:extLst>
          </p:cNvPr>
          <p:cNvSpPr txBox="1"/>
          <p:nvPr/>
        </p:nvSpPr>
        <p:spPr>
          <a:xfrm>
            <a:off x="6487302" y="1154879"/>
            <a:ext cx="312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add the edges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CD67B7-0B5E-544A-AA46-48E074578F64}"/>
              </a:ext>
            </a:extLst>
          </p:cNvPr>
          <p:cNvGrpSpPr/>
          <p:nvPr/>
        </p:nvGrpSpPr>
        <p:grpSpPr>
          <a:xfrm>
            <a:off x="6047269" y="3428999"/>
            <a:ext cx="625033" cy="532435"/>
            <a:chOff x="7014624" y="3943605"/>
            <a:chExt cx="625033" cy="53243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D66C67-B3AC-E546-9061-5822012CBEB8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2" name="Decision 21">
              <a:extLst>
                <a:ext uri="{FF2B5EF4-FFF2-40B4-BE49-F238E27FC236}">
                  <a16:creationId xmlns:a16="http://schemas.microsoft.com/office/drawing/2014/main" id="{BBF4A16A-4932-E146-B001-A5DF8015F654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ECFB49-CA19-434A-BD9C-08C251AB63EC}"/>
              </a:ext>
            </a:extLst>
          </p:cNvPr>
          <p:cNvGrpSpPr/>
          <p:nvPr/>
        </p:nvGrpSpPr>
        <p:grpSpPr>
          <a:xfrm>
            <a:off x="6846173" y="3439645"/>
            <a:ext cx="1423938" cy="532436"/>
            <a:chOff x="6846173" y="3439645"/>
            <a:chExt cx="1423938" cy="5324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0389E6-ECA1-DC45-8B31-06F52734AAEC}"/>
                </a:ext>
              </a:extLst>
            </p:cNvPr>
            <p:cNvGrpSpPr/>
            <p:nvPr/>
          </p:nvGrpSpPr>
          <p:grpSpPr>
            <a:xfrm>
              <a:off x="6846173" y="3439646"/>
              <a:ext cx="625033" cy="532435"/>
              <a:chOff x="7014624" y="3943605"/>
              <a:chExt cx="625033" cy="5324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659EE-C0C4-C744-B2D1-36C78FD5093F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6" name="Decision 25">
                <a:extLst>
                  <a:ext uri="{FF2B5EF4-FFF2-40B4-BE49-F238E27FC236}">
                    <a16:creationId xmlns:a16="http://schemas.microsoft.com/office/drawing/2014/main" id="{5E585C29-A615-164B-98F3-4E65707F1C7B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CE6E0B7-2E03-D145-B3DA-6968DBF3B516}"/>
                </a:ext>
              </a:extLst>
            </p:cNvPr>
            <p:cNvGrpSpPr/>
            <p:nvPr/>
          </p:nvGrpSpPr>
          <p:grpSpPr>
            <a:xfrm>
              <a:off x="7645078" y="3439645"/>
              <a:ext cx="625033" cy="532435"/>
              <a:chOff x="7014624" y="3943605"/>
              <a:chExt cx="625033" cy="53243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680695-0B6A-354D-AF82-86A2EC664816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9" name="Decision 28">
                <a:extLst>
                  <a:ext uri="{FF2B5EF4-FFF2-40B4-BE49-F238E27FC236}">
                    <a16:creationId xmlns:a16="http://schemas.microsoft.com/office/drawing/2014/main" id="{329CB65A-A6CA-2848-ADC4-A2D59C0E530C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6FD0E4D-222B-4449-AA42-27A607144605}"/>
              </a:ext>
            </a:extLst>
          </p:cNvPr>
          <p:cNvSpPr txBox="1"/>
          <p:nvPr/>
        </p:nvSpPr>
        <p:spPr>
          <a:xfrm>
            <a:off x="6369449" y="4636139"/>
            <a:ext cx="300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Edges = Successors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34583-B9B9-6A44-B068-8DE56482AD0E}"/>
              </a:ext>
            </a:extLst>
          </p:cNvPr>
          <p:cNvSpPr txBox="1"/>
          <p:nvPr/>
        </p:nvSpPr>
        <p:spPr>
          <a:xfrm>
            <a:off x="5338830" y="5375048"/>
            <a:ext cx="612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will need 13 edges for 13 elements in the successor relation</a:t>
            </a:r>
          </a:p>
        </p:txBody>
      </p:sp>
    </p:spTree>
    <p:extLst>
      <p:ext uri="{BB962C8B-B14F-4D97-AF65-F5344CB8AC3E}">
        <p14:creationId xmlns:p14="http://schemas.microsoft.com/office/powerpoint/2010/main" val="203253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Visualizing the </a:t>
            </a:r>
            <a:r>
              <a:rPr lang="en-US" i="1" dirty="0">
                <a:latin typeface="+mj-lt"/>
              </a:rPr>
              <a:t>successors</a:t>
            </a:r>
            <a:r>
              <a:rPr lang="en-US" dirty="0">
                <a:latin typeface="+mj-lt"/>
              </a:rPr>
              <a:t> relation 3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F677F-D0C4-8F41-977C-94687F28EDA2}"/>
              </a:ext>
            </a:extLst>
          </p:cNvPr>
          <p:cNvSpPr txBox="1"/>
          <p:nvPr/>
        </p:nvSpPr>
        <p:spPr>
          <a:xfrm>
            <a:off x="7881479" y="399940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47E14-37E1-1E4D-A1A7-2130E4DC89E3}"/>
              </a:ext>
            </a:extLst>
          </p:cNvPr>
          <p:cNvSpPr txBox="1"/>
          <p:nvPr/>
        </p:nvSpPr>
        <p:spPr>
          <a:xfrm>
            <a:off x="8531602" y="399940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C390F-1D19-B44E-A76B-79571E27DFB8}"/>
              </a:ext>
            </a:extLst>
          </p:cNvPr>
          <p:cNvSpPr txBox="1"/>
          <p:nvPr/>
        </p:nvSpPr>
        <p:spPr>
          <a:xfrm>
            <a:off x="9181725" y="399940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0FC81-4306-394F-9BA9-38E3CF08B85D}"/>
              </a:ext>
            </a:extLst>
          </p:cNvPr>
          <p:cNvSpPr txBox="1"/>
          <p:nvPr/>
        </p:nvSpPr>
        <p:spPr>
          <a:xfrm>
            <a:off x="9831848" y="399940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C104-D99B-774D-B8B9-E3D0F21AD9EB}"/>
              </a:ext>
            </a:extLst>
          </p:cNvPr>
          <p:cNvSpPr txBox="1"/>
          <p:nvPr/>
        </p:nvSpPr>
        <p:spPr>
          <a:xfrm>
            <a:off x="10481970" y="3999400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0389E6-ECA1-DC45-8B31-06F52734AAEC}"/>
              </a:ext>
            </a:extLst>
          </p:cNvPr>
          <p:cNvGrpSpPr/>
          <p:nvPr/>
        </p:nvGrpSpPr>
        <p:grpSpPr>
          <a:xfrm>
            <a:off x="6744811" y="5076506"/>
            <a:ext cx="625033" cy="532435"/>
            <a:chOff x="7014624" y="3943605"/>
            <a:chExt cx="625033" cy="5324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B659EE-C0C4-C744-B2D1-36C78FD5093F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6" name="Decision 25">
              <a:extLst>
                <a:ext uri="{FF2B5EF4-FFF2-40B4-BE49-F238E27FC236}">
                  <a16:creationId xmlns:a16="http://schemas.microsoft.com/office/drawing/2014/main" id="{5E585C29-A615-164B-98F3-4E65707F1C7B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E6E0B7-2E03-D145-B3DA-6968DBF3B516}"/>
              </a:ext>
            </a:extLst>
          </p:cNvPr>
          <p:cNvGrpSpPr/>
          <p:nvPr/>
        </p:nvGrpSpPr>
        <p:grpSpPr>
          <a:xfrm>
            <a:off x="7543716" y="5076505"/>
            <a:ext cx="625033" cy="532435"/>
            <a:chOff x="7014624" y="3943605"/>
            <a:chExt cx="625033" cy="5324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80695-0B6A-354D-AF82-86A2EC664816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Decision 28">
              <a:extLst>
                <a:ext uri="{FF2B5EF4-FFF2-40B4-BE49-F238E27FC236}">
                  <a16:creationId xmlns:a16="http://schemas.microsoft.com/office/drawing/2014/main" id="{329CB65A-A6CA-2848-ADC4-A2D59C0E530C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85AE6E-A937-C94A-94DD-CE3CB506FAB1}"/>
              </a:ext>
            </a:extLst>
          </p:cNvPr>
          <p:cNvGrpSpPr/>
          <p:nvPr/>
        </p:nvGrpSpPr>
        <p:grpSpPr>
          <a:xfrm>
            <a:off x="9200983" y="389530"/>
            <a:ext cx="507284" cy="2359832"/>
            <a:chOff x="8928082" y="816647"/>
            <a:chExt cx="507284" cy="23598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D5AB61-2840-184A-AAF0-02021EA7E2A3}"/>
                </a:ext>
              </a:extLst>
            </p:cNvPr>
            <p:cNvSpPr txBox="1"/>
            <p:nvPr/>
          </p:nvSpPr>
          <p:spPr>
            <a:xfrm>
              <a:off x="8973380" y="816647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8F1185-88A0-414D-9B89-BABB9C3B6874}"/>
                </a:ext>
              </a:extLst>
            </p:cNvPr>
            <p:cNvSpPr txBox="1"/>
            <p:nvPr/>
          </p:nvSpPr>
          <p:spPr>
            <a:xfrm>
              <a:off x="8973380" y="1447181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A94187-0C0F-D04C-9B71-D9DC7835E341}"/>
                </a:ext>
              </a:extLst>
            </p:cNvPr>
            <p:cNvSpPr txBox="1"/>
            <p:nvPr/>
          </p:nvSpPr>
          <p:spPr>
            <a:xfrm>
              <a:off x="8973380" y="204306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CD67B7-0B5E-544A-AA46-48E074578F64}"/>
                </a:ext>
              </a:extLst>
            </p:cNvPr>
            <p:cNvGrpSpPr/>
            <p:nvPr/>
          </p:nvGrpSpPr>
          <p:grpSpPr>
            <a:xfrm>
              <a:off x="8928082" y="2644044"/>
              <a:ext cx="507284" cy="532435"/>
              <a:chOff x="7035192" y="3966625"/>
              <a:chExt cx="507284" cy="53243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D66C67-B3AC-E546-9061-5822012CBEB8}"/>
                  </a:ext>
                </a:extLst>
              </p:cNvPr>
              <p:cNvSpPr txBox="1"/>
              <p:nvPr/>
            </p:nvSpPr>
            <p:spPr>
              <a:xfrm>
                <a:off x="7107643" y="4057121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2" name="Decision 21">
                <a:extLst>
                  <a:ext uri="{FF2B5EF4-FFF2-40B4-BE49-F238E27FC236}">
                    <a16:creationId xmlns:a16="http://schemas.microsoft.com/office/drawing/2014/main" id="{BBF4A16A-4932-E146-B001-A5DF8015F654}"/>
                  </a:ext>
                </a:extLst>
              </p:cNvPr>
              <p:cNvSpPr/>
              <p:nvPr/>
            </p:nvSpPr>
            <p:spPr>
              <a:xfrm>
                <a:off x="7035192" y="3966625"/>
                <a:ext cx="507284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D6B8CB-8E37-614C-B255-540AAFC95ABF}"/>
                </a:ext>
              </a:extLst>
            </p:cNvPr>
            <p:cNvCxnSpPr>
              <a:cxnSpLocks/>
            </p:cNvCxnSpPr>
            <p:nvPr/>
          </p:nvCxnSpPr>
          <p:spPr>
            <a:xfrm>
              <a:off x="9181724" y="1185979"/>
              <a:ext cx="0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79E7EE-417C-2A44-8B98-7292F0CF9711}"/>
                </a:ext>
              </a:extLst>
            </p:cNvPr>
            <p:cNvCxnSpPr>
              <a:cxnSpLocks/>
            </p:cNvCxnSpPr>
            <p:nvPr/>
          </p:nvCxnSpPr>
          <p:spPr>
            <a:xfrm>
              <a:off x="9181724" y="1816513"/>
              <a:ext cx="0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AB521A-5EF5-8F4B-B61A-05950FFC3A2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724" y="2412392"/>
              <a:ext cx="0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665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Visualizing the </a:t>
            </a:r>
            <a:r>
              <a:rPr lang="en-US" i="1" dirty="0">
                <a:latin typeface="+mj-lt"/>
              </a:rPr>
              <a:t>successors</a:t>
            </a:r>
            <a:r>
              <a:rPr lang="en-US" dirty="0">
                <a:latin typeface="+mj-lt"/>
              </a:rPr>
              <a:t> relation 4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47E14-37E1-1E4D-A1A7-2130E4DC89E3}"/>
              </a:ext>
            </a:extLst>
          </p:cNvPr>
          <p:cNvSpPr txBox="1"/>
          <p:nvPr/>
        </p:nvSpPr>
        <p:spPr>
          <a:xfrm>
            <a:off x="8652725" y="4891839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C390F-1D19-B44E-A76B-79571E27DFB8}"/>
              </a:ext>
            </a:extLst>
          </p:cNvPr>
          <p:cNvSpPr txBox="1"/>
          <p:nvPr/>
        </p:nvSpPr>
        <p:spPr>
          <a:xfrm>
            <a:off x="9237104" y="4916275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0FC81-4306-394F-9BA9-38E3CF08B85D}"/>
              </a:ext>
            </a:extLst>
          </p:cNvPr>
          <p:cNvSpPr txBox="1"/>
          <p:nvPr/>
        </p:nvSpPr>
        <p:spPr>
          <a:xfrm>
            <a:off x="9821483" y="4756834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C104-D99B-774D-B8B9-E3D0F21AD9EB}"/>
              </a:ext>
            </a:extLst>
          </p:cNvPr>
          <p:cNvSpPr txBox="1"/>
          <p:nvPr/>
        </p:nvSpPr>
        <p:spPr>
          <a:xfrm>
            <a:off x="10573552" y="4680673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E6E0B7-2E03-D145-B3DA-6968DBF3B516}"/>
              </a:ext>
            </a:extLst>
          </p:cNvPr>
          <p:cNvGrpSpPr/>
          <p:nvPr/>
        </p:nvGrpSpPr>
        <p:grpSpPr>
          <a:xfrm>
            <a:off x="7543716" y="5076505"/>
            <a:ext cx="625033" cy="532435"/>
            <a:chOff x="7014624" y="3943605"/>
            <a:chExt cx="625033" cy="5324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80695-0B6A-354D-AF82-86A2EC664816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Decision 28">
              <a:extLst>
                <a:ext uri="{FF2B5EF4-FFF2-40B4-BE49-F238E27FC236}">
                  <a16:creationId xmlns:a16="http://schemas.microsoft.com/office/drawing/2014/main" id="{329CB65A-A6CA-2848-ADC4-A2D59C0E530C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582342-5562-6C41-BFF7-086719B7070F}"/>
              </a:ext>
            </a:extLst>
          </p:cNvPr>
          <p:cNvGrpSpPr/>
          <p:nvPr/>
        </p:nvGrpSpPr>
        <p:grpSpPr>
          <a:xfrm>
            <a:off x="8781260" y="445200"/>
            <a:ext cx="913187" cy="3491708"/>
            <a:chOff x="8781260" y="445200"/>
            <a:chExt cx="913187" cy="34917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BF677F-D0C4-8F41-977C-94687F28EDA2}"/>
                </a:ext>
              </a:extLst>
            </p:cNvPr>
            <p:cNvSpPr txBox="1"/>
            <p:nvPr/>
          </p:nvSpPr>
          <p:spPr>
            <a:xfrm>
              <a:off x="8781260" y="2911587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0389E6-ECA1-DC45-8B31-06F52734AAEC}"/>
                </a:ext>
              </a:extLst>
            </p:cNvPr>
            <p:cNvGrpSpPr/>
            <p:nvPr/>
          </p:nvGrpSpPr>
          <p:grpSpPr>
            <a:xfrm>
              <a:off x="9069414" y="3404473"/>
              <a:ext cx="625033" cy="532435"/>
              <a:chOff x="7014624" y="3943605"/>
              <a:chExt cx="625033" cy="5324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659EE-C0C4-C744-B2D1-36C78FD5093F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6" name="Decision 25">
                <a:extLst>
                  <a:ext uri="{FF2B5EF4-FFF2-40B4-BE49-F238E27FC236}">
                    <a16:creationId xmlns:a16="http://schemas.microsoft.com/office/drawing/2014/main" id="{5E585C29-A615-164B-98F3-4E65707F1C7B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3CB38E-405E-974F-ACDD-841BAF24F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6733" y="2682229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39261E-2D55-194E-A9A3-D96226AABFA2}"/>
                </a:ext>
              </a:extLst>
            </p:cNvPr>
            <p:cNvCxnSpPr>
              <a:cxnSpLocks/>
            </p:cNvCxnSpPr>
            <p:nvPr/>
          </p:nvCxnSpPr>
          <p:spPr>
            <a:xfrm>
              <a:off x="9023615" y="3292999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ABB3BE-F7E3-E14E-AB44-C89CFA046A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381931" y="2805032"/>
              <a:ext cx="7866" cy="599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B6E808-D420-F74B-B775-251BDF721445}"/>
                </a:ext>
              </a:extLst>
            </p:cNvPr>
            <p:cNvGrpSpPr/>
            <p:nvPr/>
          </p:nvGrpSpPr>
          <p:grpSpPr>
            <a:xfrm>
              <a:off x="9128288" y="445200"/>
              <a:ext cx="507284" cy="2359832"/>
              <a:chOff x="8928082" y="816647"/>
              <a:chExt cx="507284" cy="235983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6C4DE6-9BEC-2241-950A-A9109C6F5BD9}"/>
                  </a:ext>
                </a:extLst>
              </p:cNvPr>
              <p:cNvSpPr txBox="1"/>
              <p:nvPr/>
            </p:nvSpPr>
            <p:spPr>
              <a:xfrm>
                <a:off x="8973380" y="816647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AB272A-2B37-C14A-A435-479E8592A5CD}"/>
                  </a:ext>
                </a:extLst>
              </p:cNvPr>
              <p:cNvSpPr txBox="1"/>
              <p:nvPr/>
            </p:nvSpPr>
            <p:spPr>
              <a:xfrm>
                <a:off x="8973380" y="1447181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5D5A13-7775-AC42-BE3C-74806340C8A2}"/>
                  </a:ext>
                </a:extLst>
              </p:cNvPr>
              <p:cNvSpPr txBox="1"/>
              <p:nvPr/>
            </p:nvSpPr>
            <p:spPr>
              <a:xfrm>
                <a:off x="8973380" y="2043060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1E261FA-98E5-F34A-A268-842E4AC97069}"/>
                  </a:ext>
                </a:extLst>
              </p:cNvPr>
              <p:cNvGrpSpPr/>
              <p:nvPr/>
            </p:nvGrpSpPr>
            <p:grpSpPr>
              <a:xfrm>
                <a:off x="8928082" y="2644044"/>
                <a:ext cx="507284" cy="532435"/>
                <a:chOff x="7035192" y="3966625"/>
                <a:chExt cx="507284" cy="53243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A69C559-B803-FF4F-BBC1-BEB5C195F2FB}"/>
                    </a:ext>
                  </a:extLst>
                </p:cNvPr>
                <p:cNvSpPr txBox="1"/>
                <p:nvPr/>
              </p:nvSpPr>
              <p:spPr>
                <a:xfrm>
                  <a:off x="7107643" y="4057121"/>
                  <a:ext cx="3895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51" name="Decision 50">
                  <a:extLst>
                    <a:ext uri="{FF2B5EF4-FFF2-40B4-BE49-F238E27FC236}">
                      <a16:creationId xmlns:a16="http://schemas.microsoft.com/office/drawing/2014/main" id="{BD6D6820-E1AA-EF40-A0C8-F270D44406E3}"/>
                    </a:ext>
                  </a:extLst>
                </p:cNvPr>
                <p:cNvSpPr/>
                <p:nvPr/>
              </p:nvSpPr>
              <p:spPr>
                <a:xfrm>
                  <a:off x="7035192" y="3966625"/>
                  <a:ext cx="507284" cy="532435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2F5B762-74CE-F34D-B8B4-9330055FE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1185979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DA99FF1-0351-3D49-A908-E46CA9E71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1816513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03034F8-03CF-1E43-8F2D-A10DAD020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2412392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51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7DCEE0-69EB-7C44-90F7-37B86197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F27C4-6A58-0A47-BFEF-872FA93CF897}"/>
              </a:ext>
            </a:extLst>
          </p:cNvPr>
          <p:cNvSpPr txBox="1"/>
          <p:nvPr/>
        </p:nvSpPr>
        <p:spPr>
          <a:xfrm>
            <a:off x="420537" y="1009918"/>
            <a:ext cx="11046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  <a:cs typeface="Apple Chancery" panose="03020702040506060504" pitchFamily="66" charset="-79"/>
              </a:rPr>
              <a:t>Software 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</a:t>
            </a:r>
            <a:r>
              <a:rPr lang="en-US" sz="4000" dirty="0">
                <a:latin typeface="+mj-lt"/>
                <a:cs typeface="Apple Chancery" panose="03020702040506060504" pitchFamily="66" charset="-79"/>
              </a:rPr>
              <a:t> = Massively Connected Graph 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0BA31-D05A-6B4B-9F9C-050965429C16}"/>
              </a:ext>
            </a:extLst>
          </p:cNvPr>
          <p:cNvSpPr txBox="1"/>
          <p:nvPr/>
        </p:nvSpPr>
        <p:spPr>
          <a:xfrm>
            <a:off x="5377800" y="1627037"/>
            <a:ext cx="4003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With many kinds of nodes and edges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78508-E984-464C-A3F3-9ADA241712A5}"/>
              </a:ext>
            </a:extLst>
          </p:cNvPr>
          <p:cNvSpPr txBox="1"/>
          <p:nvPr/>
        </p:nvSpPr>
        <p:spPr>
          <a:xfrm>
            <a:off x="749508" y="2448126"/>
            <a:ext cx="304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Examples of </a:t>
            </a:r>
            <a:r>
              <a:rPr 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6F79F31-3E53-F048-8731-8202488ED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6682"/>
              </p:ext>
            </p:extLst>
          </p:nvPr>
        </p:nvGraphicFramePr>
        <p:xfrm>
          <a:off x="1156740" y="3122101"/>
          <a:ext cx="9878520" cy="2454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630">
                  <a:extLst>
                    <a:ext uri="{9D8B030D-6E8A-4147-A177-3AD203B41FA5}">
                      <a16:colId xmlns:a16="http://schemas.microsoft.com/office/drawing/2014/main" val="21926891"/>
                    </a:ext>
                  </a:extLst>
                </a:gridCol>
                <a:gridCol w="2469630">
                  <a:extLst>
                    <a:ext uri="{9D8B030D-6E8A-4147-A177-3AD203B41FA5}">
                      <a16:colId xmlns:a16="http://schemas.microsoft.com/office/drawing/2014/main" val="1789285634"/>
                    </a:ext>
                  </a:extLst>
                </a:gridCol>
                <a:gridCol w="2469630">
                  <a:extLst>
                    <a:ext uri="{9D8B030D-6E8A-4147-A177-3AD203B41FA5}">
                      <a16:colId xmlns:a16="http://schemas.microsoft.com/office/drawing/2014/main" val="1142179333"/>
                    </a:ext>
                  </a:extLst>
                </a:gridCol>
                <a:gridCol w="2469630">
                  <a:extLst>
                    <a:ext uri="{9D8B030D-6E8A-4147-A177-3AD203B41FA5}">
                      <a16:colId xmlns:a16="http://schemas.microsoft.com/office/drawing/2014/main" val="4203542139"/>
                    </a:ext>
                  </a:extLst>
                </a:gridCol>
              </a:tblGrid>
              <a:tr h="550652">
                <a:tc>
                  <a:txBody>
                    <a:bodyPr/>
                    <a:lstStyle/>
                    <a:p>
                      <a:r>
                        <a:rPr lang="en-US" sz="2400" dirty="0"/>
                        <a:t>Software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Nodes in </a:t>
                      </a:r>
                      <a:r>
                        <a:rPr lang="en-US" sz="2400" dirty="0">
                          <a:latin typeface="Apple Chancery" panose="03020702040506060504" pitchFamily="66" charset="-79"/>
                          <a:cs typeface="Apple Chancery" panose="03020702040506060504" pitchFamily="66" charset="-79"/>
                        </a:rPr>
                        <a:t>G(S)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Edges in </a:t>
                      </a:r>
                      <a:r>
                        <a:rPr lang="en-US" sz="2400" dirty="0">
                          <a:latin typeface="Apple Chancery" panose="03020702040506060504" pitchFamily="66" charset="-79"/>
                          <a:cs typeface="Apple Chancery" panose="03020702040506060504" pitchFamily="66" charset="-79"/>
                        </a:rPr>
                        <a:t>G(S)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60550"/>
                  </a:ext>
                </a:extLst>
              </a:tr>
              <a:tr h="550652">
                <a:tc>
                  <a:txBody>
                    <a:bodyPr/>
                    <a:lstStyle/>
                    <a:p>
                      <a:r>
                        <a:rPr lang="en-US" sz="2400" dirty="0"/>
                        <a:t>XINU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28,778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85,729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8474"/>
                  </a:ext>
                </a:extLst>
              </a:tr>
              <a:tr h="550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Linux 5.12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24,745,223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26,209,786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77,262,695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6296"/>
                  </a:ext>
                </a:extLst>
              </a:tr>
              <a:tr h="8022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Apache POI (Java)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1,155,621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1,382,194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1,445,765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79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91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Visualizing the </a:t>
            </a:r>
            <a:r>
              <a:rPr lang="en-US" i="1" dirty="0">
                <a:latin typeface="+mj-lt"/>
              </a:rPr>
              <a:t>successors</a:t>
            </a:r>
            <a:r>
              <a:rPr lang="en-US" dirty="0">
                <a:latin typeface="+mj-lt"/>
              </a:rPr>
              <a:t> relation 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47E14-37E1-1E4D-A1A7-2130E4DC89E3}"/>
              </a:ext>
            </a:extLst>
          </p:cNvPr>
          <p:cNvSpPr txBox="1"/>
          <p:nvPr/>
        </p:nvSpPr>
        <p:spPr>
          <a:xfrm>
            <a:off x="8652725" y="4891839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C390F-1D19-B44E-A76B-79571E27DFB8}"/>
              </a:ext>
            </a:extLst>
          </p:cNvPr>
          <p:cNvSpPr txBox="1"/>
          <p:nvPr/>
        </p:nvSpPr>
        <p:spPr>
          <a:xfrm>
            <a:off x="9237104" y="4916275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0FC81-4306-394F-9BA9-38E3CF08B85D}"/>
              </a:ext>
            </a:extLst>
          </p:cNvPr>
          <p:cNvSpPr txBox="1"/>
          <p:nvPr/>
        </p:nvSpPr>
        <p:spPr>
          <a:xfrm>
            <a:off x="8119683" y="4232884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C104-D99B-774D-B8B9-E3D0F21AD9EB}"/>
              </a:ext>
            </a:extLst>
          </p:cNvPr>
          <p:cNvSpPr txBox="1"/>
          <p:nvPr/>
        </p:nvSpPr>
        <p:spPr>
          <a:xfrm>
            <a:off x="10573552" y="4680673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E6E0B7-2E03-D145-B3DA-6968DBF3B516}"/>
              </a:ext>
            </a:extLst>
          </p:cNvPr>
          <p:cNvGrpSpPr/>
          <p:nvPr/>
        </p:nvGrpSpPr>
        <p:grpSpPr>
          <a:xfrm>
            <a:off x="9470048" y="4022923"/>
            <a:ext cx="625033" cy="532435"/>
            <a:chOff x="7014624" y="3943605"/>
            <a:chExt cx="625033" cy="5324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80695-0B6A-354D-AF82-86A2EC664816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Decision 28">
              <a:extLst>
                <a:ext uri="{FF2B5EF4-FFF2-40B4-BE49-F238E27FC236}">
                  <a16:creationId xmlns:a16="http://schemas.microsoft.com/office/drawing/2014/main" id="{329CB65A-A6CA-2848-ADC4-A2D59C0E530C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582342-5562-6C41-BFF7-086719B7070F}"/>
              </a:ext>
            </a:extLst>
          </p:cNvPr>
          <p:cNvGrpSpPr/>
          <p:nvPr/>
        </p:nvGrpSpPr>
        <p:grpSpPr>
          <a:xfrm>
            <a:off x="8781260" y="445200"/>
            <a:ext cx="913187" cy="3491708"/>
            <a:chOff x="8781260" y="445200"/>
            <a:chExt cx="913187" cy="34917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BF677F-D0C4-8F41-977C-94687F28EDA2}"/>
                </a:ext>
              </a:extLst>
            </p:cNvPr>
            <p:cNvSpPr txBox="1"/>
            <p:nvPr/>
          </p:nvSpPr>
          <p:spPr>
            <a:xfrm>
              <a:off x="8781260" y="2911587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0389E6-ECA1-DC45-8B31-06F52734AAEC}"/>
                </a:ext>
              </a:extLst>
            </p:cNvPr>
            <p:cNvGrpSpPr/>
            <p:nvPr/>
          </p:nvGrpSpPr>
          <p:grpSpPr>
            <a:xfrm>
              <a:off x="9069414" y="3404473"/>
              <a:ext cx="625033" cy="532435"/>
              <a:chOff x="7014624" y="3943605"/>
              <a:chExt cx="625033" cy="5324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659EE-C0C4-C744-B2D1-36C78FD5093F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6" name="Decision 25">
                <a:extLst>
                  <a:ext uri="{FF2B5EF4-FFF2-40B4-BE49-F238E27FC236}">
                    <a16:creationId xmlns:a16="http://schemas.microsoft.com/office/drawing/2014/main" id="{5E585C29-A615-164B-98F3-4E65707F1C7B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3CB38E-405E-974F-ACDD-841BAF24F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6733" y="2682229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39261E-2D55-194E-A9A3-D96226AABFA2}"/>
                </a:ext>
              </a:extLst>
            </p:cNvPr>
            <p:cNvCxnSpPr>
              <a:cxnSpLocks/>
            </p:cNvCxnSpPr>
            <p:nvPr/>
          </p:nvCxnSpPr>
          <p:spPr>
            <a:xfrm>
              <a:off x="9023615" y="3292999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ABB3BE-F7E3-E14E-AB44-C89CFA046A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381931" y="2805032"/>
              <a:ext cx="7866" cy="599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B6E808-D420-F74B-B775-251BDF721445}"/>
                </a:ext>
              </a:extLst>
            </p:cNvPr>
            <p:cNvGrpSpPr/>
            <p:nvPr/>
          </p:nvGrpSpPr>
          <p:grpSpPr>
            <a:xfrm>
              <a:off x="9128288" y="445200"/>
              <a:ext cx="507284" cy="2359832"/>
              <a:chOff x="8928082" y="816647"/>
              <a:chExt cx="507284" cy="235983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6C4DE6-9BEC-2241-950A-A9109C6F5BD9}"/>
                  </a:ext>
                </a:extLst>
              </p:cNvPr>
              <p:cNvSpPr txBox="1"/>
              <p:nvPr/>
            </p:nvSpPr>
            <p:spPr>
              <a:xfrm>
                <a:off x="8973380" y="816647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AB272A-2B37-C14A-A435-479E8592A5CD}"/>
                  </a:ext>
                </a:extLst>
              </p:cNvPr>
              <p:cNvSpPr txBox="1"/>
              <p:nvPr/>
            </p:nvSpPr>
            <p:spPr>
              <a:xfrm>
                <a:off x="8973380" y="1447181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5D5A13-7775-AC42-BE3C-74806340C8A2}"/>
                  </a:ext>
                </a:extLst>
              </p:cNvPr>
              <p:cNvSpPr txBox="1"/>
              <p:nvPr/>
            </p:nvSpPr>
            <p:spPr>
              <a:xfrm>
                <a:off x="8973380" y="2043060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1E261FA-98E5-F34A-A268-842E4AC97069}"/>
                  </a:ext>
                </a:extLst>
              </p:cNvPr>
              <p:cNvGrpSpPr/>
              <p:nvPr/>
            </p:nvGrpSpPr>
            <p:grpSpPr>
              <a:xfrm>
                <a:off x="8928082" y="2644044"/>
                <a:ext cx="507284" cy="532435"/>
                <a:chOff x="7035192" y="3966625"/>
                <a:chExt cx="507284" cy="53243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A69C559-B803-FF4F-BBC1-BEB5C195F2FB}"/>
                    </a:ext>
                  </a:extLst>
                </p:cNvPr>
                <p:cNvSpPr txBox="1"/>
                <p:nvPr/>
              </p:nvSpPr>
              <p:spPr>
                <a:xfrm>
                  <a:off x="7107643" y="4057121"/>
                  <a:ext cx="3895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51" name="Decision 50">
                  <a:extLst>
                    <a:ext uri="{FF2B5EF4-FFF2-40B4-BE49-F238E27FC236}">
                      <a16:creationId xmlns:a16="http://schemas.microsoft.com/office/drawing/2014/main" id="{BD6D6820-E1AA-EF40-A0C8-F270D44406E3}"/>
                    </a:ext>
                  </a:extLst>
                </p:cNvPr>
                <p:cNvSpPr/>
                <p:nvPr/>
              </p:nvSpPr>
              <p:spPr>
                <a:xfrm>
                  <a:off x="7035192" y="3966625"/>
                  <a:ext cx="507284" cy="532435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2F5B762-74CE-F34D-B8B4-9330055FE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1185979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DA99FF1-0351-3D49-A908-E46CA9E71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1816513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03034F8-03CF-1E43-8F2D-A10DAD020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2412392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187019-429B-6C4D-A022-21A16473EC7C}"/>
              </a:ext>
            </a:extLst>
          </p:cNvPr>
          <p:cNvCxnSpPr>
            <a:cxnSpLocks/>
          </p:cNvCxnSpPr>
          <p:nvPr/>
        </p:nvCxnSpPr>
        <p:spPr>
          <a:xfrm>
            <a:off x="9587701" y="3758785"/>
            <a:ext cx="213489" cy="249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421E13-02EF-924A-B000-222779B6858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328028" y="3792130"/>
            <a:ext cx="864490" cy="44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0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Visualizing the </a:t>
            </a:r>
            <a:r>
              <a:rPr lang="en-US" i="1" dirty="0">
                <a:latin typeface="+mj-lt"/>
              </a:rPr>
              <a:t>successors</a:t>
            </a:r>
            <a:r>
              <a:rPr lang="en-US" dirty="0">
                <a:latin typeface="+mj-lt"/>
              </a:rPr>
              <a:t> relation 6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47E14-37E1-1E4D-A1A7-2130E4DC89E3}"/>
              </a:ext>
            </a:extLst>
          </p:cNvPr>
          <p:cNvSpPr txBox="1"/>
          <p:nvPr/>
        </p:nvSpPr>
        <p:spPr>
          <a:xfrm>
            <a:off x="9224247" y="4691431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6C390F-1D19-B44E-A76B-79571E27DFB8}"/>
              </a:ext>
            </a:extLst>
          </p:cNvPr>
          <p:cNvSpPr txBox="1"/>
          <p:nvPr/>
        </p:nvSpPr>
        <p:spPr>
          <a:xfrm>
            <a:off x="9977332" y="4691962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40FC81-4306-394F-9BA9-38E3CF08B85D}"/>
              </a:ext>
            </a:extLst>
          </p:cNvPr>
          <p:cNvSpPr txBox="1"/>
          <p:nvPr/>
        </p:nvSpPr>
        <p:spPr>
          <a:xfrm>
            <a:off x="8119683" y="4232884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5AC104-D99B-774D-B8B9-E3D0F21AD9EB}"/>
              </a:ext>
            </a:extLst>
          </p:cNvPr>
          <p:cNvSpPr txBox="1"/>
          <p:nvPr/>
        </p:nvSpPr>
        <p:spPr>
          <a:xfrm>
            <a:off x="11336629" y="5285607"/>
            <a:ext cx="416689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E6E0B7-2E03-D145-B3DA-6968DBF3B516}"/>
              </a:ext>
            </a:extLst>
          </p:cNvPr>
          <p:cNvGrpSpPr/>
          <p:nvPr/>
        </p:nvGrpSpPr>
        <p:grpSpPr>
          <a:xfrm>
            <a:off x="9470048" y="4022923"/>
            <a:ext cx="625033" cy="532435"/>
            <a:chOff x="7014624" y="3943605"/>
            <a:chExt cx="625033" cy="53243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80695-0B6A-354D-AF82-86A2EC664816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9" name="Decision 28">
              <a:extLst>
                <a:ext uri="{FF2B5EF4-FFF2-40B4-BE49-F238E27FC236}">
                  <a16:creationId xmlns:a16="http://schemas.microsoft.com/office/drawing/2014/main" id="{329CB65A-A6CA-2848-ADC4-A2D59C0E530C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4582342-5562-6C41-BFF7-086719B7070F}"/>
              </a:ext>
            </a:extLst>
          </p:cNvPr>
          <p:cNvGrpSpPr/>
          <p:nvPr/>
        </p:nvGrpSpPr>
        <p:grpSpPr>
          <a:xfrm>
            <a:off x="8781260" y="445200"/>
            <a:ext cx="913187" cy="3491708"/>
            <a:chOff x="8781260" y="445200"/>
            <a:chExt cx="913187" cy="34917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BF677F-D0C4-8F41-977C-94687F28EDA2}"/>
                </a:ext>
              </a:extLst>
            </p:cNvPr>
            <p:cNvSpPr txBox="1"/>
            <p:nvPr/>
          </p:nvSpPr>
          <p:spPr>
            <a:xfrm>
              <a:off x="8781260" y="2911587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80389E6-ECA1-DC45-8B31-06F52734AAEC}"/>
                </a:ext>
              </a:extLst>
            </p:cNvPr>
            <p:cNvGrpSpPr/>
            <p:nvPr/>
          </p:nvGrpSpPr>
          <p:grpSpPr>
            <a:xfrm>
              <a:off x="9069414" y="3404473"/>
              <a:ext cx="625033" cy="532435"/>
              <a:chOff x="7014624" y="3943605"/>
              <a:chExt cx="625033" cy="5324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B659EE-C0C4-C744-B2D1-36C78FD5093F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6" name="Decision 25">
                <a:extLst>
                  <a:ext uri="{FF2B5EF4-FFF2-40B4-BE49-F238E27FC236}">
                    <a16:creationId xmlns:a16="http://schemas.microsoft.com/office/drawing/2014/main" id="{5E585C29-A615-164B-98F3-4E65707F1C7B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B3CB38E-405E-974F-ACDD-841BAF24F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6733" y="2682229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39261E-2D55-194E-A9A3-D96226AABFA2}"/>
                </a:ext>
              </a:extLst>
            </p:cNvPr>
            <p:cNvCxnSpPr>
              <a:cxnSpLocks/>
            </p:cNvCxnSpPr>
            <p:nvPr/>
          </p:nvCxnSpPr>
          <p:spPr>
            <a:xfrm>
              <a:off x="9023615" y="3292999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ABB3BE-F7E3-E14E-AB44-C89CFA046AC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381931" y="2805032"/>
              <a:ext cx="7866" cy="5994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B6E808-D420-F74B-B775-251BDF721445}"/>
                </a:ext>
              </a:extLst>
            </p:cNvPr>
            <p:cNvGrpSpPr/>
            <p:nvPr/>
          </p:nvGrpSpPr>
          <p:grpSpPr>
            <a:xfrm>
              <a:off x="9128288" y="445200"/>
              <a:ext cx="507284" cy="2359832"/>
              <a:chOff x="8928082" y="816647"/>
              <a:chExt cx="507284" cy="2359832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56C4DE6-9BEC-2241-950A-A9109C6F5BD9}"/>
                  </a:ext>
                </a:extLst>
              </p:cNvPr>
              <p:cNvSpPr txBox="1"/>
              <p:nvPr/>
            </p:nvSpPr>
            <p:spPr>
              <a:xfrm>
                <a:off x="8973380" y="816647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AB272A-2B37-C14A-A435-479E8592A5CD}"/>
                  </a:ext>
                </a:extLst>
              </p:cNvPr>
              <p:cNvSpPr txBox="1"/>
              <p:nvPr/>
            </p:nvSpPr>
            <p:spPr>
              <a:xfrm>
                <a:off x="8973380" y="1447181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5D5A13-7775-AC42-BE3C-74806340C8A2}"/>
                  </a:ext>
                </a:extLst>
              </p:cNvPr>
              <p:cNvSpPr txBox="1"/>
              <p:nvPr/>
            </p:nvSpPr>
            <p:spPr>
              <a:xfrm>
                <a:off x="8973380" y="2043060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1E261FA-98E5-F34A-A268-842E4AC97069}"/>
                  </a:ext>
                </a:extLst>
              </p:cNvPr>
              <p:cNvGrpSpPr/>
              <p:nvPr/>
            </p:nvGrpSpPr>
            <p:grpSpPr>
              <a:xfrm>
                <a:off x="8928082" y="2644044"/>
                <a:ext cx="507284" cy="532435"/>
                <a:chOff x="7035192" y="3966625"/>
                <a:chExt cx="507284" cy="532435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A69C559-B803-FF4F-BBC1-BEB5C195F2FB}"/>
                    </a:ext>
                  </a:extLst>
                </p:cNvPr>
                <p:cNvSpPr txBox="1"/>
                <p:nvPr/>
              </p:nvSpPr>
              <p:spPr>
                <a:xfrm>
                  <a:off x="7107643" y="4057121"/>
                  <a:ext cx="3895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51" name="Decision 50">
                  <a:extLst>
                    <a:ext uri="{FF2B5EF4-FFF2-40B4-BE49-F238E27FC236}">
                      <a16:creationId xmlns:a16="http://schemas.microsoft.com/office/drawing/2014/main" id="{BD6D6820-E1AA-EF40-A0C8-F270D44406E3}"/>
                    </a:ext>
                  </a:extLst>
                </p:cNvPr>
                <p:cNvSpPr/>
                <p:nvPr/>
              </p:nvSpPr>
              <p:spPr>
                <a:xfrm>
                  <a:off x="7035192" y="3966625"/>
                  <a:ext cx="507284" cy="532435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2F5B762-74CE-F34D-B8B4-9330055FE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1185979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DA99FF1-0351-3D49-A908-E46CA9E71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1816513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03034F8-03CF-1E43-8F2D-A10DAD020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1724" y="2412392"/>
                <a:ext cx="0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187019-429B-6C4D-A022-21A16473EC7C}"/>
              </a:ext>
            </a:extLst>
          </p:cNvPr>
          <p:cNvCxnSpPr>
            <a:cxnSpLocks/>
          </p:cNvCxnSpPr>
          <p:nvPr/>
        </p:nvCxnSpPr>
        <p:spPr>
          <a:xfrm>
            <a:off x="9587701" y="3758785"/>
            <a:ext cx="213489" cy="249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421E13-02EF-924A-B000-222779B6858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328028" y="3792130"/>
            <a:ext cx="864490" cy="44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442F43-F659-BB44-8405-5519772A0556}"/>
              </a:ext>
            </a:extLst>
          </p:cNvPr>
          <p:cNvCxnSpPr>
            <a:cxnSpLocks/>
          </p:cNvCxnSpPr>
          <p:nvPr/>
        </p:nvCxnSpPr>
        <p:spPr>
          <a:xfrm>
            <a:off x="9955100" y="4430587"/>
            <a:ext cx="213489" cy="249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D3D1B3-DE38-0B43-9173-7A159B5D4FA4}"/>
              </a:ext>
            </a:extLst>
          </p:cNvPr>
          <p:cNvCxnSpPr>
            <a:cxnSpLocks/>
          </p:cNvCxnSpPr>
          <p:nvPr/>
        </p:nvCxnSpPr>
        <p:spPr>
          <a:xfrm flipH="1">
            <a:off x="9451215" y="4431649"/>
            <a:ext cx="213489" cy="249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44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7402518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Visualizing the </a:t>
            </a:r>
            <a:r>
              <a:rPr lang="en-US" i="1" dirty="0">
                <a:latin typeface="+mj-lt"/>
              </a:rPr>
              <a:t>successors</a:t>
            </a:r>
            <a:r>
              <a:rPr lang="en-US" dirty="0">
                <a:latin typeface="+mj-lt"/>
              </a:rPr>
              <a:t> relation 7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C8927-061D-5346-A55F-FE5E409D308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(2 3), (3 4), (4 5), (5 6), (5 8), (6 8), (8 9), (8 15), (9 10), (9 12), (10 17), (12 17), (15 17) }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587AC12-058B-A449-809F-06B440D7AD3E}"/>
              </a:ext>
            </a:extLst>
          </p:cNvPr>
          <p:cNvGrpSpPr/>
          <p:nvPr/>
        </p:nvGrpSpPr>
        <p:grpSpPr>
          <a:xfrm>
            <a:off x="8119683" y="445200"/>
            <a:ext cx="2274338" cy="5234013"/>
            <a:chOff x="8119683" y="445200"/>
            <a:chExt cx="2274338" cy="52340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047E14-37E1-1E4D-A1A7-2130E4DC89E3}"/>
                </a:ext>
              </a:extLst>
            </p:cNvPr>
            <p:cNvSpPr txBox="1"/>
            <p:nvPr/>
          </p:nvSpPr>
          <p:spPr>
            <a:xfrm>
              <a:off x="9224247" y="4691431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6C390F-1D19-B44E-A76B-79571E27DFB8}"/>
                </a:ext>
              </a:extLst>
            </p:cNvPr>
            <p:cNvSpPr txBox="1"/>
            <p:nvPr/>
          </p:nvSpPr>
          <p:spPr>
            <a:xfrm>
              <a:off x="9977332" y="4691962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40FC81-4306-394F-9BA9-38E3CF08B85D}"/>
                </a:ext>
              </a:extLst>
            </p:cNvPr>
            <p:cNvSpPr txBox="1"/>
            <p:nvPr/>
          </p:nvSpPr>
          <p:spPr>
            <a:xfrm>
              <a:off x="8119683" y="4232884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AC104-D99B-774D-B8B9-E3D0F21AD9EB}"/>
                </a:ext>
              </a:extLst>
            </p:cNvPr>
            <p:cNvSpPr txBox="1"/>
            <p:nvPr/>
          </p:nvSpPr>
          <p:spPr>
            <a:xfrm>
              <a:off x="9237104" y="5309881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CE6E0B7-2E03-D145-B3DA-6968DBF3B516}"/>
                </a:ext>
              </a:extLst>
            </p:cNvPr>
            <p:cNvGrpSpPr/>
            <p:nvPr/>
          </p:nvGrpSpPr>
          <p:grpSpPr>
            <a:xfrm>
              <a:off x="9470048" y="4022923"/>
              <a:ext cx="625033" cy="532435"/>
              <a:chOff x="7014624" y="3943605"/>
              <a:chExt cx="625033" cy="53243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680695-0B6A-354D-AF82-86A2EC664816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9" name="Decision 28">
                <a:extLst>
                  <a:ext uri="{FF2B5EF4-FFF2-40B4-BE49-F238E27FC236}">
                    <a16:creationId xmlns:a16="http://schemas.microsoft.com/office/drawing/2014/main" id="{329CB65A-A6CA-2848-ADC4-A2D59C0E530C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4582342-5562-6C41-BFF7-086719B7070F}"/>
                </a:ext>
              </a:extLst>
            </p:cNvPr>
            <p:cNvGrpSpPr/>
            <p:nvPr/>
          </p:nvGrpSpPr>
          <p:grpSpPr>
            <a:xfrm>
              <a:off x="8781260" y="445200"/>
              <a:ext cx="913187" cy="3491708"/>
              <a:chOff x="8781260" y="445200"/>
              <a:chExt cx="913187" cy="349170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BF677F-D0C4-8F41-977C-94687F28EDA2}"/>
                  </a:ext>
                </a:extLst>
              </p:cNvPr>
              <p:cNvSpPr txBox="1"/>
              <p:nvPr/>
            </p:nvSpPr>
            <p:spPr>
              <a:xfrm>
                <a:off x="8781260" y="2911587"/>
                <a:ext cx="41668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80389E6-ECA1-DC45-8B31-06F52734AAEC}"/>
                  </a:ext>
                </a:extLst>
              </p:cNvPr>
              <p:cNvGrpSpPr/>
              <p:nvPr/>
            </p:nvGrpSpPr>
            <p:grpSpPr>
              <a:xfrm>
                <a:off x="9069414" y="3404473"/>
                <a:ext cx="625033" cy="532435"/>
                <a:chOff x="7014624" y="3943605"/>
                <a:chExt cx="625033" cy="532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5B659EE-C0C4-C744-B2D1-36C78FD5093F}"/>
                    </a:ext>
                  </a:extLst>
                </p:cNvPr>
                <p:cNvSpPr txBox="1"/>
                <p:nvPr/>
              </p:nvSpPr>
              <p:spPr>
                <a:xfrm>
                  <a:off x="7132372" y="3993266"/>
                  <a:ext cx="3895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26" name="Decision 25">
                  <a:extLst>
                    <a:ext uri="{FF2B5EF4-FFF2-40B4-BE49-F238E27FC236}">
                      <a16:creationId xmlns:a16="http://schemas.microsoft.com/office/drawing/2014/main" id="{5E585C29-A615-164B-98F3-4E65707F1C7B}"/>
                    </a:ext>
                  </a:extLst>
                </p:cNvPr>
                <p:cNvSpPr/>
                <p:nvPr/>
              </p:nvSpPr>
              <p:spPr>
                <a:xfrm>
                  <a:off x="7014624" y="3943605"/>
                  <a:ext cx="625033" cy="532435"/>
                </a:xfrm>
                <a:prstGeom prst="flowChartDecisi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2B3CB38E-405E-974F-ACDD-841BAF24F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6733" y="2682229"/>
                <a:ext cx="213489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139261E-2D55-194E-A9A3-D96226AAB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3615" y="3292999"/>
                <a:ext cx="213489" cy="2495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FABB3BE-F7E3-E14E-AB44-C89CFA046ACF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H="1">
                <a:off x="9381931" y="2805032"/>
                <a:ext cx="7866" cy="5994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FB6E808-D420-F74B-B775-251BDF721445}"/>
                  </a:ext>
                </a:extLst>
              </p:cNvPr>
              <p:cNvGrpSpPr/>
              <p:nvPr/>
            </p:nvGrpSpPr>
            <p:grpSpPr>
              <a:xfrm>
                <a:off x="9128288" y="445200"/>
                <a:ext cx="507284" cy="2359832"/>
                <a:chOff x="8928082" y="816647"/>
                <a:chExt cx="507284" cy="23598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56C4DE6-9BEC-2241-950A-A9109C6F5BD9}"/>
                    </a:ext>
                  </a:extLst>
                </p:cNvPr>
                <p:cNvSpPr txBox="1"/>
                <p:nvPr/>
              </p:nvSpPr>
              <p:spPr>
                <a:xfrm>
                  <a:off x="8973380" y="816647"/>
                  <a:ext cx="416689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FAB272A-2B37-C14A-A435-479E8592A5CD}"/>
                    </a:ext>
                  </a:extLst>
                </p:cNvPr>
                <p:cNvSpPr txBox="1"/>
                <p:nvPr/>
              </p:nvSpPr>
              <p:spPr>
                <a:xfrm>
                  <a:off x="8973380" y="1447181"/>
                  <a:ext cx="416689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05D5A13-7775-AC42-BE3C-74806340C8A2}"/>
                    </a:ext>
                  </a:extLst>
                </p:cNvPr>
                <p:cNvSpPr txBox="1"/>
                <p:nvPr/>
              </p:nvSpPr>
              <p:spPr>
                <a:xfrm>
                  <a:off x="8973380" y="2043060"/>
                  <a:ext cx="416689" cy="3693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1E261FA-98E5-F34A-A268-842E4AC97069}"/>
                    </a:ext>
                  </a:extLst>
                </p:cNvPr>
                <p:cNvGrpSpPr/>
                <p:nvPr/>
              </p:nvGrpSpPr>
              <p:grpSpPr>
                <a:xfrm>
                  <a:off x="8928082" y="2644044"/>
                  <a:ext cx="507284" cy="532435"/>
                  <a:chOff x="7035192" y="3966625"/>
                  <a:chExt cx="507284" cy="532435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9A69C559-B803-FF4F-BBC1-BEB5C195F2FB}"/>
                      </a:ext>
                    </a:extLst>
                  </p:cNvPr>
                  <p:cNvSpPr txBox="1"/>
                  <p:nvPr/>
                </p:nvSpPr>
                <p:spPr>
                  <a:xfrm>
                    <a:off x="7107643" y="4057121"/>
                    <a:ext cx="3895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51" name="Decision 50">
                    <a:extLst>
                      <a:ext uri="{FF2B5EF4-FFF2-40B4-BE49-F238E27FC236}">
                        <a16:creationId xmlns:a16="http://schemas.microsoft.com/office/drawing/2014/main" id="{BD6D6820-E1AA-EF40-A0C8-F270D44406E3}"/>
                      </a:ext>
                    </a:extLst>
                  </p:cNvPr>
                  <p:cNvSpPr/>
                  <p:nvPr/>
                </p:nvSpPr>
                <p:spPr>
                  <a:xfrm>
                    <a:off x="7035192" y="3966625"/>
                    <a:ext cx="507284" cy="532435"/>
                  </a:xfrm>
                  <a:prstGeom prst="flowChartDecisi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2F5B762-74CE-F34D-B8B4-9330055FE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1724" y="1185979"/>
                  <a:ext cx="0" cy="2495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BDA99FF1-0351-3D49-A908-E46CA9E71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1724" y="1816513"/>
                  <a:ext cx="0" cy="2495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03034F8-03CF-1E43-8F2D-A10DAD020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1724" y="2412392"/>
                  <a:ext cx="0" cy="24954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187019-429B-6C4D-A022-21A16473EC7C}"/>
                </a:ext>
              </a:extLst>
            </p:cNvPr>
            <p:cNvCxnSpPr>
              <a:cxnSpLocks/>
            </p:cNvCxnSpPr>
            <p:nvPr/>
          </p:nvCxnSpPr>
          <p:spPr>
            <a:xfrm>
              <a:off x="9587701" y="3758785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B421E13-02EF-924A-B000-222779B6858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8328028" y="3792130"/>
              <a:ext cx="864490" cy="4407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442F43-F659-BB44-8405-5519772A0556}"/>
                </a:ext>
              </a:extLst>
            </p:cNvPr>
            <p:cNvCxnSpPr>
              <a:cxnSpLocks/>
            </p:cNvCxnSpPr>
            <p:nvPr/>
          </p:nvCxnSpPr>
          <p:spPr>
            <a:xfrm>
              <a:off x="9955100" y="4430587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0D3D1B3-DE38-0B43-9173-7A159B5D4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1215" y="4431649"/>
              <a:ext cx="213489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76271B-1796-C142-B941-B40B797A1EB3}"/>
                </a:ext>
              </a:extLst>
            </p:cNvPr>
            <p:cNvCxnSpPr>
              <a:cxnSpLocks/>
            </p:cNvCxnSpPr>
            <p:nvPr/>
          </p:nvCxnSpPr>
          <p:spPr>
            <a:xfrm>
              <a:off x="9432591" y="5060763"/>
              <a:ext cx="0" cy="249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1D9402-521F-1B42-B6F2-DC5CF2750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35572" y="5076880"/>
              <a:ext cx="597863" cy="22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9A0539-43F8-5747-9C98-5845DD194B06}"/>
                </a:ext>
              </a:extLst>
            </p:cNvPr>
            <p:cNvCxnSpPr>
              <a:cxnSpLocks/>
            </p:cNvCxnSpPr>
            <p:nvPr/>
          </p:nvCxnSpPr>
          <p:spPr>
            <a:xfrm>
              <a:off x="8328027" y="4626555"/>
              <a:ext cx="909077" cy="683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D7A35F5-2DAE-3F4E-A895-84F009368E91}"/>
              </a:ext>
            </a:extLst>
          </p:cNvPr>
          <p:cNvSpPr txBox="1"/>
          <p:nvPr/>
        </p:nvSpPr>
        <p:spPr>
          <a:xfrm>
            <a:off x="5323799" y="2082064"/>
            <a:ext cx="323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if there are 13 edges corresponding to 13 elements in the successor relation</a:t>
            </a:r>
          </a:p>
        </p:txBody>
      </p:sp>
    </p:spTree>
    <p:extLst>
      <p:ext uri="{BB962C8B-B14F-4D97-AF65-F5344CB8AC3E}">
        <p14:creationId xmlns:p14="http://schemas.microsoft.com/office/powerpoint/2010/main" val="32458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23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4" y="293317"/>
            <a:ext cx="496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Let’s write a program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4479403" y="3690186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6ADF6-7D01-C94F-8996-1C5516CFB3D2}"/>
              </a:ext>
            </a:extLst>
          </p:cNvPr>
          <p:cNvSpPr txBox="1"/>
          <p:nvPr/>
        </p:nvSpPr>
        <p:spPr>
          <a:xfrm>
            <a:off x="8461094" y="2801892"/>
            <a:ext cx="2495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it correct?</a:t>
            </a:r>
          </a:p>
          <a:p>
            <a:r>
              <a:rPr lang="en-US" sz="2800" dirty="0"/>
              <a:t>If not, fix it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306FF0B-6177-2246-ABF4-E80DFF4C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59" y="1860795"/>
            <a:ext cx="2066320" cy="407873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61B82D6-32FA-884F-AD94-997BFEF0FA3F}"/>
              </a:ext>
            </a:extLst>
          </p:cNvPr>
          <p:cNvGrpSpPr/>
          <p:nvPr/>
        </p:nvGrpSpPr>
        <p:grpSpPr>
          <a:xfrm>
            <a:off x="2156259" y="1800397"/>
            <a:ext cx="1733960" cy="4088479"/>
            <a:chOff x="9706600" y="1057864"/>
            <a:chExt cx="1733960" cy="408847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B0D6669-6F88-9D49-B845-A2544B47C906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9F6DECB1-346F-404D-9839-0EF6B14DE3CC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4B256E6E-2F8C-BD45-B494-9C098FAF7267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119A1D2-C480-154B-AA0B-22DF9B93EFD0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1C047DCD-CB68-5948-9C53-2FC8815934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734692B-B44C-C44D-8D0C-71BDCB3D3362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8199C2A4-3FD2-5C4C-A767-3ACFAF48473F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E545C0E-B8E2-6148-8966-F66A9139ACD7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1C124BB6-DBBD-D74A-886F-50A82847CA1F}"/>
                      </a:ext>
                    </a:extLst>
                  </p:cNvPr>
                  <p:cNvCxnSpPr>
                    <a:cxnSpLocks/>
                    <a:endCxn id="75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332BC1E-0274-DA46-9E3F-B01B4F3CAFA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4456E1D5-7DFA-914D-9574-CBDC76D45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E2CE14C9-9E66-9443-BA97-2986690D8660}"/>
                      </a:ext>
                    </a:extLst>
                  </p:cNvPr>
                  <p:cNvCxnSpPr>
                    <a:cxnSpLocks/>
                    <a:stCxn id="75" idx="2"/>
                    <a:endCxn id="63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9D12E9FB-AD26-F746-9907-FF8289A9AD93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82" name="Straight Arrow Connector 81">
                      <a:extLst>
                        <a:ext uri="{FF2B5EF4-FFF2-40B4-BE49-F238E27FC236}">
                          <a16:creationId xmlns:a16="http://schemas.microsoft.com/office/drawing/2014/main" id="{F2AA760E-52D4-3D4B-B25C-0CB7F03F77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8AC15E93-3A47-2B4C-9063-DC8D771213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D9FCFE47-7963-E948-A8EE-011D897B18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2B48F24C-D484-6A42-B9A1-908649C509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A127A50B-E57D-F54A-9934-E5DC07C7D53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53083F67-E33F-954E-AB85-33DE845BECB3}"/>
                        </a:ext>
                      </a:extLst>
                    </p:cNvPr>
                    <p:cNvCxnSpPr>
                      <a:cxnSpLocks/>
                      <a:stCxn id="83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2E560D8-07B9-7B45-9D22-1443C41972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F2A5464-F012-554D-90AC-10B181DBA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FD846746-8F02-5243-8254-EB73F4DF7C87}"/>
                    </a:ext>
                  </a:extLst>
                </p:cNvPr>
                <p:cNvCxnSpPr>
                  <a:cxnSpLocks/>
                  <a:endCxn id="83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451EB49-DD9C-2848-A7D3-FBB344BBC8BD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F037ED4B-6788-2648-8971-5F5C00936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7FA1F33-3E8D-0F4F-BA5F-847E7B0B5066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7813C4-F9D9-F547-8A91-4AF5ACB643A5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9F35FD7-F0A1-7646-A3B0-67BF83709C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9BFDC8-C6B6-0742-BFDF-0326F1FBCE20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CF573E-5CC7-9740-8ED3-D981C5E74A0A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CB5BF4-457A-F74E-9FFA-E79997F8798A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0924F3C-9412-C64B-A5CB-7C1CCBE32C07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AD58A8-5DCF-5647-99F4-5BF2B1625C4C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5762C7-4BAA-AA49-BE48-8435B3591FF9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DF6E18-BA66-DD46-857D-B47EFCD08B5F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7599FE9-8061-A445-BD8D-64CE113DD348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70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24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4" y="293317"/>
            <a:ext cx="4967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Let’s write a program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71ECC3-CE02-A246-A308-1F7498783699}"/>
              </a:ext>
            </a:extLst>
          </p:cNvPr>
          <p:cNvGrpSpPr/>
          <p:nvPr/>
        </p:nvGrpSpPr>
        <p:grpSpPr>
          <a:xfrm>
            <a:off x="2156259" y="1800397"/>
            <a:ext cx="1733960" cy="4088479"/>
            <a:chOff x="9706600" y="1057864"/>
            <a:chExt cx="1733960" cy="40884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DA9E8E9-CDF0-6C4D-8E74-BF02A76D7DEE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A88599-5128-7544-A251-B8DC6D1375A5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B07C944-B6B9-E34F-A289-BE2ED18EF45D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FD9C6FB-EB58-A14D-BEC3-D4C2F4E8033B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EF32058-26F6-5A4B-9903-4D7DE1DE30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63DC565-8F6F-1346-AF79-6E1A093FFA7F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EF26EA2-2371-354A-9B0E-A2B099331CEE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3E39630-FFFB-ED4A-B6EC-9685087DFCB9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EAC990FD-AB00-CE41-BB71-BAFC804BB926}"/>
                      </a:ext>
                    </a:extLst>
                  </p:cNvPr>
                  <p:cNvCxnSpPr>
                    <a:cxnSpLocks/>
                    <a:endCxn id="38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481BE69-0EA1-8942-BEE9-FFFF937B1D7D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4DAAD79D-FB0D-404E-A88A-DB601E305A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0386C869-356A-5A43-8AFB-BC9D0930D4C5}"/>
                      </a:ext>
                    </a:extLst>
                  </p:cNvPr>
                  <p:cNvCxnSpPr>
                    <a:cxnSpLocks/>
                    <a:stCxn id="38" idx="2"/>
                    <a:endCxn id="25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D5926181-4472-7943-9D55-FD730759A869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45" name="Straight Arrow Connector 44">
                      <a:extLst>
                        <a:ext uri="{FF2B5EF4-FFF2-40B4-BE49-F238E27FC236}">
                          <a16:creationId xmlns:a16="http://schemas.microsoft.com/office/drawing/2014/main" id="{6FA64EE5-A5D6-FF44-9F72-914674AD35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2D37269C-B821-434B-A24D-E1415CEA2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9049882A-3F1D-1246-B358-5D15884C1B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F723B0D1-585B-D245-AB2E-50EEBD0A9F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C4230E0F-73ED-F746-9974-B29AED70BA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E805109E-06F5-8D44-B6FE-E291B55805FB}"/>
                        </a:ext>
                      </a:extLst>
                    </p:cNvPr>
                    <p:cNvCxnSpPr>
                      <a:cxnSpLocks/>
                      <a:stCxn id="46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4C5D38C-F20C-F243-AB26-CD130144D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8245FDFD-55BC-6E4E-9329-EE3481CA0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1711036-BD63-874E-B7E7-05C0BF769522}"/>
                    </a:ext>
                  </a:extLst>
                </p:cNvPr>
                <p:cNvCxnSpPr>
                  <a:cxnSpLocks/>
                  <a:endCxn id="46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3535C5-EFFC-F14F-9A79-37E7FF68B618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4ADED86-E509-B643-B98B-DEE8A9D05D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EAF700-C7EF-B84E-9FAA-F3D2912EB671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69AEF-FB03-5743-8D24-A5087D69918A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4161196-9FF1-644A-97E8-7066F6F27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054FA7-1190-234C-A62B-B1F72BB9EA0C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DB08A8-2F68-A84B-96D9-8EA4CF31506E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E718C8-E182-0140-B090-848D07095373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31086A-D47B-8B4E-8475-D23873B103A9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279855-B37E-6E45-A96E-AEE8F44903EC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0FB857-BB52-C849-B870-C7A8DC3F6E0C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D6DA4A-C1B6-3348-A6C0-6FFDF1E68F43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E686A-2A60-314C-81E5-05B9E6A77345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4479403" y="3690186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6ADF6-7D01-C94F-8996-1C5516CFB3D2}"/>
              </a:ext>
            </a:extLst>
          </p:cNvPr>
          <p:cNvSpPr txBox="1"/>
          <p:nvPr/>
        </p:nvSpPr>
        <p:spPr>
          <a:xfrm>
            <a:off x="8160152" y="4529320"/>
            <a:ext cx="3663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Is it possible to write a program without go to?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A786C0-C101-844F-85AD-D6259FD0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4" y="1904486"/>
            <a:ext cx="2645343" cy="40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3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25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3" y="293317"/>
            <a:ext cx="7027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Compute the successor relation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4479403" y="3690186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A786C0-C101-844F-85AD-D6259FD0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4" y="1904486"/>
            <a:ext cx="2645343" cy="40234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CD5DF8-04ED-A141-A7BC-11B19D454239}"/>
              </a:ext>
            </a:extLst>
          </p:cNvPr>
          <p:cNvSpPr txBox="1"/>
          <p:nvPr/>
        </p:nvSpPr>
        <p:spPr>
          <a:xfrm>
            <a:off x="438682" y="5918886"/>
            <a:ext cx="1045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(1  ), (1  ), (2  ), (4  ), (4  ), (5  ), (7  ), (8  ), (8  ), (9  ), (11  ), (12  ), (12  ) }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BFB707-FAC8-CC42-AC69-A4857618F5D0}"/>
              </a:ext>
            </a:extLst>
          </p:cNvPr>
          <p:cNvGrpSpPr/>
          <p:nvPr/>
        </p:nvGrpSpPr>
        <p:grpSpPr>
          <a:xfrm>
            <a:off x="2156259" y="1800397"/>
            <a:ext cx="1733960" cy="4088479"/>
            <a:chOff x="9706600" y="1057864"/>
            <a:chExt cx="1733960" cy="40884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43CECEC-46B3-6F4B-BF0F-07C60C382C85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9300298-B2EB-D844-8592-5638FD8565E1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C9780C15-E8A9-5547-9D08-BF9043592475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B94F3EEB-207C-BC4D-876E-C0DF6FAA9FE1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32A6FE1E-34F0-5C42-BC84-CCA2685199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9FBD281F-22D3-7B4E-8B1A-E20DCB5593CB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C7B4878-A257-3B42-BFC3-8E5CBBE47A14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69426ED-8B67-2546-B326-A19004092B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01B51165-85D6-9146-804C-19270FBB9108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934A8BB-6457-2D44-8D3A-09F4C01AE57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CCF1FE8B-61C2-014A-98A2-4D3E356DDA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BE54432E-02A9-B449-B044-67DC23779399}"/>
                      </a:ext>
                    </a:extLst>
                  </p:cNvPr>
                  <p:cNvCxnSpPr>
                    <a:cxnSpLocks/>
                    <a:stCxn id="76" idx="2"/>
                    <a:endCxn id="64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300BBEF4-6FF1-B840-B78D-ED632FCB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044DEDB3-9673-784D-8BC4-68258AE7AE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8378DD21-57FC-DD44-9B84-64927B541B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E223D3D6-DA51-754D-B412-3C6E2C42FA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2D03ADEB-942D-9F4E-B1D0-D235FE182A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C7B9CF81-8098-5240-B824-BA9B72C0E4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16245A7F-7079-D64E-BAAC-D3771C803C59}"/>
                        </a:ext>
                      </a:extLst>
                    </p:cNvPr>
                    <p:cNvCxnSpPr>
                      <a:cxnSpLocks/>
                      <a:stCxn id="84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82B2B9D5-C0B4-2845-9439-7833D242B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8AE0160-70C3-DF46-92E7-E9A989512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74489753-4DDE-CF42-A345-8102FB747477}"/>
                    </a:ext>
                  </a:extLst>
                </p:cNvPr>
                <p:cNvCxnSpPr>
                  <a:cxnSpLocks/>
                  <a:endCxn id="84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F4ECA4-ED7D-4F4E-9E26-15EA02E4CC12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3A914E8-26A0-504B-9427-D8F60F61C8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38A3B7C-BB84-5342-A596-2258539F4282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CCDD727-A1D8-5D44-A9C7-155218BC1B9E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6398410-1F38-9140-AE2A-DEA4F6629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33D927-A03B-464F-B5AC-69210C0760A7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24A1B3-433F-DE45-A6AF-820BFB85E419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B87194-2E21-9748-9110-21DA430399FB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F8F39F-37D0-8841-8B4E-503B70BBEAAE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6FA057-837D-0B45-A566-E23549447767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54FC9D-C824-E846-B539-91896A9875B8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83C238-9794-514F-9904-2E5FAD823FA6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01BE08-B938-A24A-AF0B-7D5257E20373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09AB7CB-EFEA-5743-A049-D43FDA170C8E}"/>
              </a:ext>
            </a:extLst>
          </p:cNvPr>
          <p:cNvSpPr txBox="1"/>
          <p:nvPr/>
        </p:nvSpPr>
        <p:spPr>
          <a:xfrm>
            <a:off x="5718128" y="1105151"/>
            <a:ext cx="53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Statements: {1, 2, 4, 5, 7, 8, 9, 11, 12, 13, 15}</a:t>
            </a:r>
          </a:p>
        </p:txBody>
      </p:sp>
    </p:spTree>
    <p:extLst>
      <p:ext uri="{BB962C8B-B14F-4D97-AF65-F5344CB8AC3E}">
        <p14:creationId xmlns:p14="http://schemas.microsoft.com/office/powerpoint/2010/main" val="1639571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26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3" y="293317"/>
            <a:ext cx="7027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Compute the successor relation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4479403" y="3690186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A786C0-C101-844F-85AD-D6259FD0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64" y="1904486"/>
            <a:ext cx="2645343" cy="40234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CD5DF8-04ED-A141-A7BC-11B19D454239}"/>
              </a:ext>
            </a:extLst>
          </p:cNvPr>
          <p:cNvSpPr txBox="1"/>
          <p:nvPr/>
        </p:nvSpPr>
        <p:spPr>
          <a:xfrm>
            <a:off x="438682" y="5918886"/>
            <a:ext cx="110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(1  2), (1  4), (2  8), (4  5), (4  7), (5  8), (7  11), (8  9), (8  11), (9  12), (11  12), (12  13), (12  15) }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9962B6-E4FE-F04B-B760-D7D6ECAA40BB}"/>
              </a:ext>
            </a:extLst>
          </p:cNvPr>
          <p:cNvGrpSpPr/>
          <p:nvPr/>
        </p:nvGrpSpPr>
        <p:grpSpPr>
          <a:xfrm>
            <a:off x="2156259" y="1800397"/>
            <a:ext cx="1733960" cy="4088479"/>
            <a:chOff x="9706600" y="1057864"/>
            <a:chExt cx="1733960" cy="408847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6462972-C105-B14B-B875-82975649F487}"/>
                </a:ext>
              </a:extLst>
            </p:cNvPr>
            <p:cNvGrpSpPr/>
            <p:nvPr/>
          </p:nvGrpSpPr>
          <p:grpSpPr>
            <a:xfrm>
              <a:off x="9706600" y="1057864"/>
              <a:ext cx="1733960" cy="4088479"/>
              <a:chOff x="3389707" y="2005642"/>
              <a:chExt cx="1733960" cy="408847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E10691A-A39A-B643-898E-9A6E3CEBBA10}"/>
                  </a:ext>
                </a:extLst>
              </p:cNvPr>
              <p:cNvGrpSpPr/>
              <p:nvPr/>
            </p:nvGrpSpPr>
            <p:grpSpPr>
              <a:xfrm>
                <a:off x="3389707" y="2005642"/>
                <a:ext cx="1733960" cy="3422641"/>
                <a:chOff x="848980" y="1346024"/>
                <a:chExt cx="1733960" cy="3422641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2929496E-4E12-784A-A914-7B63510E2186}"/>
                    </a:ext>
                  </a:extLst>
                </p:cNvPr>
                <p:cNvGrpSpPr/>
                <p:nvPr/>
              </p:nvGrpSpPr>
              <p:grpSpPr>
                <a:xfrm>
                  <a:off x="848980" y="1346024"/>
                  <a:ext cx="1389502" cy="3422641"/>
                  <a:chOff x="3758923" y="1611267"/>
                  <a:chExt cx="1389502" cy="3422641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585481B-AAA4-2D40-AB39-35A2779AFA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51646" y="1611267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C1</a:t>
                    </a:r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43F4E03D-0594-FA43-981C-6A992222E4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935395" y="1975834"/>
                    <a:ext cx="198699" cy="677674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63A0388-22A6-F14B-95F6-88F9A286900B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30" y="4664576"/>
                    <a:ext cx="55417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C4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1CA50B2D-043C-424E-BB7F-FB0E16339D2F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579" y="224343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C2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B3AB2844-293C-BA4B-9572-CB8F1B33331A}"/>
                      </a:ext>
                    </a:extLst>
                  </p:cNvPr>
                  <p:cNvSpPr txBox="1"/>
                  <p:nvPr/>
                </p:nvSpPr>
                <p:spPr>
                  <a:xfrm>
                    <a:off x="3781526" y="2653508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a1</a:t>
                    </a:r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BD75AD53-B98F-3041-A092-C68F5DF4FC4E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4417691" y="1975834"/>
                    <a:ext cx="499311" cy="267596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E18685B-BD20-AC43-BC5D-16664FA16C9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191" y="3316390"/>
                    <a:ext cx="46284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C3</a:t>
                    </a:r>
                  </a:p>
                </p:txBody>
              </p: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EF7F0EEE-6C11-3842-8D1C-FE80A52E4B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55218" y="3040199"/>
                    <a:ext cx="265716" cy="27933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95041D8C-A046-9844-8D52-8E346EC6216D}"/>
                      </a:ext>
                    </a:extLst>
                  </p:cNvPr>
                  <p:cNvCxnSpPr>
                    <a:cxnSpLocks/>
                    <a:stCxn id="76" idx="2"/>
                    <a:endCxn id="64" idx="0"/>
                  </p:cNvCxnSpPr>
                  <p:nvPr/>
                </p:nvCxnSpPr>
                <p:spPr>
                  <a:xfrm>
                    <a:off x="4917002" y="2612762"/>
                    <a:ext cx="33164" cy="329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3173F937-A920-CA4C-A125-CBDC0E4A8C5A}"/>
                      </a:ext>
                    </a:extLst>
                  </p:cNvPr>
                  <p:cNvGrpSpPr/>
                  <p:nvPr/>
                </p:nvGrpSpPr>
                <p:grpSpPr>
                  <a:xfrm>
                    <a:off x="3758923" y="3711033"/>
                    <a:ext cx="1121614" cy="950978"/>
                    <a:chOff x="5835984" y="4104205"/>
                    <a:chExt cx="1121614" cy="950978"/>
                  </a:xfrm>
                </p:grpSpPr>
                <p:cxnSp>
                  <p:nvCxnSpPr>
                    <p:cNvPr id="83" name="Straight Arrow Connector 82">
                      <a:extLst>
                        <a:ext uri="{FF2B5EF4-FFF2-40B4-BE49-F238E27FC236}">
                          <a16:creationId xmlns:a16="http://schemas.microsoft.com/office/drawing/2014/main" id="{ED37AD94-B180-0646-BC94-71A77A781C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9852" y="410981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BC0A059D-3089-AB48-B240-71D4E91CCA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4752" y="4364030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a4</a:t>
                      </a:r>
                    </a:p>
                  </p:txBody>
                </p:sp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1B2DBE52-18FE-B14A-B30D-07E4D3F9FB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5984" y="4389153"/>
                      <a:ext cx="462846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a3</a:t>
                      </a:r>
                    </a:p>
                  </p:txBody>
                </p:sp>
                <p:cxnSp>
                  <p:nvCxnSpPr>
                    <p:cNvPr id="86" name="Straight Arrow Connector 85">
                      <a:extLst>
                        <a:ext uri="{FF2B5EF4-FFF2-40B4-BE49-F238E27FC236}">
                          <a16:creationId xmlns:a16="http://schemas.microsoft.com/office/drawing/2014/main" id="{0E183D30-66C5-2544-8DC7-8A3C49A1DC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29251" y="4104205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Arrow Connector 86">
                      <a:extLst>
                        <a:ext uri="{FF2B5EF4-FFF2-40B4-BE49-F238E27FC236}">
                          <a16:creationId xmlns:a16="http://schemas.microsoft.com/office/drawing/2014/main" id="{D0AFB488-D206-E445-9C90-C38DD45B73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09676" y="4775844"/>
                      <a:ext cx="265716" cy="2793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C19FE9D4-BB1E-1A4E-BE1B-18AEF1DC9A0E}"/>
                        </a:ext>
                      </a:extLst>
                    </p:cNvPr>
                    <p:cNvCxnSpPr>
                      <a:cxnSpLocks/>
                      <a:stCxn id="84" idx="2"/>
                    </p:cNvCxnSpPr>
                    <p:nvPr/>
                  </p:nvCxnSpPr>
                  <p:spPr>
                    <a:xfrm flipH="1">
                      <a:off x="6460459" y="4733362"/>
                      <a:ext cx="265716" cy="31282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C2C27AE4-90DB-C546-84CA-565C0C347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72" y="2347519"/>
                  <a:ext cx="377166" cy="11645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98ABF576-A84B-D949-8A0D-44CD04AFA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79541" y="3057943"/>
                  <a:ext cx="196226" cy="25813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884797DE-1FB9-494F-91BC-857C4907A555}"/>
                    </a:ext>
                  </a:extLst>
                </p:cNvPr>
                <p:cNvCxnSpPr>
                  <a:cxnSpLocks/>
                  <a:endCxn id="84" idx="3"/>
                </p:cNvCxnSpPr>
                <p:nvPr/>
              </p:nvCxnSpPr>
              <p:spPr>
                <a:xfrm flipH="1">
                  <a:off x="1970594" y="3512118"/>
                  <a:ext cx="612346" cy="3781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919BDA9-3075-204D-86E0-259B6E518DD4}"/>
                  </a:ext>
                </a:extLst>
              </p:cNvPr>
              <p:cNvSpPr txBox="1"/>
              <p:nvPr/>
            </p:nvSpPr>
            <p:spPr>
              <a:xfrm>
                <a:off x="4349527" y="3336725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E271D75-AFC7-2441-A69A-389694EC38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0040" y="5445450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5F2368C-B0B6-0B4A-B736-CCBA865AF0CD}"/>
                  </a:ext>
                </a:extLst>
              </p:cNvPr>
              <p:cNvSpPr txBox="1"/>
              <p:nvPr/>
            </p:nvSpPr>
            <p:spPr>
              <a:xfrm>
                <a:off x="4084940" y="5699666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a6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43BB7C4-D107-FE45-BD10-FD3FFAF3E90E}"/>
                  </a:ext>
                </a:extLst>
              </p:cNvPr>
              <p:cNvSpPr txBox="1"/>
              <p:nvPr/>
            </p:nvSpPr>
            <p:spPr>
              <a:xfrm>
                <a:off x="3426172" y="5724789"/>
                <a:ext cx="462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a5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2A7793-82C4-7D42-9CDF-5B6D54265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9439" y="5439841"/>
                <a:ext cx="265716" cy="2793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A0B100-AA1E-0648-8225-BFE865903D70}"/>
                </a:ext>
              </a:extLst>
            </p:cNvPr>
            <p:cNvSpPr txBox="1"/>
            <p:nvPr/>
          </p:nvSpPr>
          <p:spPr>
            <a:xfrm>
              <a:off x="9743065" y="1536241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C36155-8634-B24B-8E66-7424834C70D7}"/>
                </a:ext>
              </a:extLst>
            </p:cNvPr>
            <p:cNvSpPr txBox="1"/>
            <p:nvPr/>
          </p:nvSpPr>
          <p:spPr>
            <a:xfrm>
              <a:off x="9747434" y="3045474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529CADF-51AA-9D47-AB3B-48C459E46B17}"/>
                </a:ext>
              </a:extLst>
            </p:cNvPr>
            <p:cNvSpPr txBox="1"/>
            <p:nvPr/>
          </p:nvSpPr>
          <p:spPr>
            <a:xfrm>
              <a:off x="9744182" y="437990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3F2A7D-2E85-DC4C-95EF-E275EE218546}"/>
                </a:ext>
              </a:extLst>
            </p:cNvPr>
            <p:cNvSpPr txBox="1"/>
            <p:nvPr/>
          </p:nvSpPr>
          <p:spPr>
            <a:xfrm>
              <a:off x="10610676" y="2061658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0BB863-04B4-F544-BFC4-61BD5056D4D0}"/>
                </a:ext>
              </a:extLst>
            </p:cNvPr>
            <p:cNvSpPr txBox="1"/>
            <p:nvPr/>
          </p:nvSpPr>
          <p:spPr>
            <a:xfrm>
              <a:off x="10430288" y="4402070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052858-2399-CA48-9682-A40333FCCEDB}"/>
                </a:ext>
              </a:extLst>
            </p:cNvPr>
            <p:cNvSpPr txBox="1"/>
            <p:nvPr/>
          </p:nvSpPr>
          <p:spPr>
            <a:xfrm>
              <a:off x="10388815" y="3073246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A284842-BB72-834D-AFEC-5587FD759673}"/>
                </a:ext>
              </a:extLst>
            </p:cNvPr>
            <p:cNvSpPr txBox="1"/>
            <p:nvPr/>
          </p:nvSpPr>
          <p:spPr>
            <a:xfrm>
              <a:off x="11073539" y="206514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1031B6-CFA8-034D-8052-F5328BBA691D}"/>
                </a:ext>
              </a:extLst>
            </p:cNvPr>
            <p:cNvSpPr txBox="1"/>
            <p:nvPr/>
          </p:nvSpPr>
          <p:spPr>
            <a:xfrm>
              <a:off x="10530566" y="1255837"/>
              <a:ext cx="265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3C4AE92E-F902-5643-A377-B51FAB359D41}"/>
              </a:ext>
            </a:extLst>
          </p:cNvPr>
          <p:cNvSpPr txBox="1"/>
          <p:nvPr/>
        </p:nvSpPr>
        <p:spPr>
          <a:xfrm>
            <a:off x="5718128" y="1105151"/>
            <a:ext cx="53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Statements: {1, 2, 4, 5, 7, 8, 9, 11, 12, 13, 15}</a:t>
            </a:r>
          </a:p>
        </p:txBody>
      </p:sp>
    </p:spTree>
    <p:extLst>
      <p:ext uri="{BB962C8B-B14F-4D97-AF65-F5344CB8AC3E}">
        <p14:creationId xmlns:p14="http://schemas.microsoft.com/office/powerpoint/2010/main" val="1691346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CA54DA-5F3F-3343-97BB-542E1BC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27</a:t>
            </a:fld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852309-C48D-0B4D-BD57-0E238F71297D}"/>
              </a:ext>
            </a:extLst>
          </p:cNvPr>
          <p:cNvSpPr txBox="1"/>
          <p:nvPr/>
        </p:nvSpPr>
        <p:spPr>
          <a:xfrm>
            <a:off x="565534" y="1142538"/>
            <a:ext cx="5199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 = 4, A = {a1, a2, a3, a4, a5, a6}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44BF7-4401-8246-9CF9-13FC72FC88B7}"/>
              </a:ext>
            </a:extLst>
          </p:cNvPr>
          <p:cNvSpPr txBox="1"/>
          <p:nvPr/>
        </p:nvSpPr>
        <p:spPr>
          <a:xfrm>
            <a:off x="565533" y="293317"/>
            <a:ext cx="771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Graph for the successor relation 1 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187624B-043D-D940-A25D-FFCC129C1F58}"/>
              </a:ext>
            </a:extLst>
          </p:cNvPr>
          <p:cNvSpPr/>
          <p:nvPr/>
        </p:nvSpPr>
        <p:spPr>
          <a:xfrm>
            <a:off x="3269749" y="3832566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1A786C0-C101-844F-85AD-D6259FD04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3" y="1807093"/>
            <a:ext cx="2645343" cy="40234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1CD5DF8-04ED-A141-A7BC-11B19D454239}"/>
              </a:ext>
            </a:extLst>
          </p:cNvPr>
          <p:cNvSpPr txBox="1"/>
          <p:nvPr/>
        </p:nvSpPr>
        <p:spPr>
          <a:xfrm>
            <a:off x="3772967" y="3262735"/>
            <a:ext cx="2559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Successor Relation = { (1  2), (1  4), (2  8), (4  5), (4  7), (5  8), (7  11), (8  9), (8  11), (9  12), (11  12), (12  13), (12  15) 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F4D6-A4AA-A240-9AE8-ADA0B19E8532}"/>
              </a:ext>
            </a:extLst>
          </p:cNvPr>
          <p:cNvSpPr txBox="1"/>
          <p:nvPr/>
        </p:nvSpPr>
        <p:spPr>
          <a:xfrm>
            <a:off x="5718128" y="1105151"/>
            <a:ext cx="53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Statements: {1, 2, 4, 5, 7, 8, 9, 11, 12, 13, 15}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60091634-D362-2E49-AC6B-0AB69919A655}"/>
              </a:ext>
            </a:extLst>
          </p:cNvPr>
          <p:cNvSpPr/>
          <p:nvPr/>
        </p:nvSpPr>
        <p:spPr>
          <a:xfrm>
            <a:off x="6397743" y="3735182"/>
            <a:ext cx="439838" cy="424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7EAB4ED-081B-BD4A-A9F1-6146A9CE8A5B}"/>
              </a:ext>
            </a:extLst>
          </p:cNvPr>
          <p:cNvGrpSpPr/>
          <p:nvPr/>
        </p:nvGrpSpPr>
        <p:grpSpPr>
          <a:xfrm>
            <a:off x="6975506" y="2157906"/>
            <a:ext cx="4317427" cy="369332"/>
            <a:chOff x="6026552" y="1319040"/>
            <a:chExt cx="4317427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015ED7F-C896-944F-8243-FC2941E7229A}"/>
                </a:ext>
              </a:extLst>
            </p:cNvPr>
            <p:cNvSpPr txBox="1"/>
            <p:nvPr/>
          </p:nvSpPr>
          <p:spPr>
            <a:xfrm>
              <a:off x="6026552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B630F23-9202-DB4B-B07D-4C9A53DE6375}"/>
                </a:ext>
              </a:extLst>
            </p:cNvPr>
            <p:cNvSpPr txBox="1"/>
            <p:nvPr/>
          </p:nvSpPr>
          <p:spPr>
            <a:xfrm>
              <a:off x="6676675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C66951-C014-1C41-A0D2-0F31B509F2E7}"/>
                </a:ext>
              </a:extLst>
            </p:cNvPr>
            <p:cNvSpPr txBox="1"/>
            <p:nvPr/>
          </p:nvSpPr>
          <p:spPr>
            <a:xfrm>
              <a:off x="7326798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6C2CB43-66B6-294B-962D-1D28E18DA735}"/>
                </a:ext>
              </a:extLst>
            </p:cNvPr>
            <p:cNvSpPr txBox="1"/>
            <p:nvPr/>
          </p:nvSpPr>
          <p:spPr>
            <a:xfrm>
              <a:off x="7976921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03454C2-94B5-E649-82DB-C73419CE7468}"/>
                </a:ext>
              </a:extLst>
            </p:cNvPr>
            <p:cNvSpPr txBox="1"/>
            <p:nvPr/>
          </p:nvSpPr>
          <p:spPr>
            <a:xfrm>
              <a:off x="8627044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DD189A-3BC0-4245-82E7-DFFE9248EA25}"/>
                </a:ext>
              </a:extLst>
            </p:cNvPr>
            <p:cNvSpPr txBox="1"/>
            <p:nvPr/>
          </p:nvSpPr>
          <p:spPr>
            <a:xfrm>
              <a:off x="9277167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13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BF345C-33AF-2242-8767-E9A5613C3DD6}"/>
                </a:ext>
              </a:extLst>
            </p:cNvPr>
            <p:cNvSpPr txBox="1"/>
            <p:nvPr/>
          </p:nvSpPr>
          <p:spPr>
            <a:xfrm>
              <a:off x="9927290" y="1319040"/>
              <a:ext cx="41668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CBF0F1A-E463-2343-A0C6-7ABE412BB3FE}"/>
              </a:ext>
            </a:extLst>
          </p:cNvPr>
          <p:cNvSpPr txBox="1"/>
          <p:nvPr/>
        </p:nvSpPr>
        <p:spPr>
          <a:xfrm>
            <a:off x="6799824" y="1667200"/>
            <a:ext cx="482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for </a:t>
            </a:r>
            <a:r>
              <a:rPr lang="en-US" i="1" dirty="0"/>
              <a:t>non-conditional</a:t>
            </a:r>
            <a:r>
              <a:rPr lang="en-US" dirty="0"/>
              <a:t> program statements: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153141-32C2-394C-84B0-034AF20B7A4C}"/>
              </a:ext>
            </a:extLst>
          </p:cNvPr>
          <p:cNvSpPr txBox="1"/>
          <p:nvPr/>
        </p:nvSpPr>
        <p:spPr>
          <a:xfrm>
            <a:off x="6843165" y="3294705"/>
            <a:ext cx="4794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for </a:t>
            </a:r>
            <a:r>
              <a:rPr lang="en-US" i="1" dirty="0"/>
              <a:t>conditional </a:t>
            </a:r>
            <a:r>
              <a:rPr lang="en-US" dirty="0"/>
              <a:t>program statements: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9E37E71-3FF4-334B-B8A7-C81BC6375485}"/>
              </a:ext>
            </a:extLst>
          </p:cNvPr>
          <p:cNvGrpSpPr/>
          <p:nvPr/>
        </p:nvGrpSpPr>
        <p:grpSpPr>
          <a:xfrm>
            <a:off x="7017688" y="3724536"/>
            <a:ext cx="625033" cy="532435"/>
            <a:chOff x="7014624" y="3943605"/>
            <a:chExt cx="625033" cy="53243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882EBF-5264-6147-B982-FBEEC0F1F2B5}"/>
                </a:ext>
              </a:extLst>
            </p:cNvPr>
            <p:cNvSpPr txBox="1"/>
            <p:nvPr/>
          </p:nvSpPr>
          <p:spPr>
            <a:xfrm>
              <a:off x="7132372" y="3993266"/>
              <a:ext cx="389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3" name="Decision 102">
              <a:extLst>
                <a:ext uri="{FF2B5EF4-FFF2-40B4-BE49-F238E27FC236}">
                  <a16:creationId xmlns:a16="http://schemas.microsoft.com/office/drawing/2014/main" id="{7DD40321-8B38-3B48-9B1E-11A5EAEED198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669F98F-0D2D-484D-8D60-6F8A52BE64C0}"/>
              </a:ext>
            </a:extLst>
          </p:cNvPr>
          <p:cNvGrpSpPr/>
          <p:nvPr/>
        </p:nvGrpSpPr>
        <p:grpSpPr>
          <a:xfrm>
            <a:off x="7816592" y="3735182"/>
            <a:ext cx="1423938" cy="532436"/>
            <a:chOff x="6846173" y="3439645"/>
            <a:chExt cx="1423938" cy="53243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D4B3F3-4CCA-0543-959A-C8AC85774C47}"/>
                </a:ext>
              </a:extLst>
            </p:cNvPr>
            <p:cNvGrpSpPr/>
            <p:nvPr/>
          </p:nvGrpSpPr>
          <p:grpSpPr>
            <a:xfrm>
              <a:off x="6846173" y="3439646"/>
              <a:ext cx="625033" cy="532435"/>
              <a:chOff x="7014624" y="3943605"/>
              <a:chExt cx="625033" cy="532435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0AAE18-C7D2-F64A-948B-62070A74C90E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10" name="Decision 109">
                <a:extLst>
                  <a:ext uri="{FF2B5EF4-FFF2-40B4-BE49-F238E27FC236}">
                    <a16:creationId xmlns:a16="http://schemas.microsoft.com/office/drawing/2014/main" id="{0F002230-C953-2E46-87C6-C3874D7A6265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40D5AC3-B76D-4D4B-B7DB-370948E11DA4}"/>
                </a:ext>
              </a:extLst>
            </p:cNvPr>
            <p:cNvGrpSpPr/>
            <p:nvPr/>
          </p:nvGrpSpPr>
          <p:grpSpPr>
            <a:xfrm>
              <a:off x="7645078" y="3439645"/>
              <a:ext cx="625033" cy="532435"/>
              <a:chOff x="7014624" y="3943605"/>
              <a:chExt cx="625033" cy="532435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E7B673D-A147-C041-A99C-C5AB2387F673}"/>
                  </a:ext>
                </a:extLst>
              </p:cNvPr>
              <p:cNvSpPr txBox="1"/>
              <p:nvPr/>
            </p:nvSpPr>
            <p:spPr>
              <a:xfrm>
                <a:off x="7132372" y="3993266"/>
                <a:ext cx="389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108" name="Decision 107">
                <a:extLst>
                  <a:ext uri="{FF2B5EF4-FFF2-40B4-BE49-F238E27FC236}">
                    <a16:creationId xmlns:a16="http://schemas.microsoft.com/office/drawing/2014/main" id="{D917369A-C377-6E42-9654-26425CCD6AE9}"/>
                  </a:ext>
                </a:extLst>
              </p:cNvPr>
              <p:cNvSpPr/>
              <p:nvPr/>
            </p:nvSpPr>
            <p:spPr>
              <a:xfrm>
                <a:off x="7014624" y="3943605"/>
                <a:ext cx="625033" cy="532435"/>
              </a:xfrm>
              <a:prstGeom prst="flowChartDecisi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2177790-A7FE-C24B-9149-F4A0B0092732}"/>
              </a:ext>
            </a:extLst>
          </p:cNvPr>
          <p:cNvSpPr txBox="1"/>
          <p:nvPr/>
        </p:nvSpPr>
        <p:spPr>
          <a:xfrm>
            <a:off x="7574043" y="5307329"/>
            <a:ext cx="3001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Edges = Successors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7D83DF-BCD5-9544-8863-10C3F2DB73E0}"/>
              </a:ext>
            </a:extLst>
          </p:cNvPr>
          <p:cNvGrpSpPr/>
          <p:nvPr/>
        </p:nvGrpSpPr>
        <p:grpSpPr>
          <a:xfrm>
            <a:off x="9358278" y="3746997"/>
            <a:ext cx="625033" cy="532435"/>
            <a:chOff x="7014624" y="3943605"/>
            <a:chExt cx="625033" cy="532435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741BE41-5A6D-E14A-B696-587C96D05DA3}"/>
                </a:ext>
              </a:extLst>
            </p:cNvPr>
            <p:cNvSpPr txBox="1"/>
            <p:nvPr/>
          </p:nvSpPr>
          <p:spPr>
            <a:xfrm>
              <a:off x="7073497" y="4013341"/>
              <a:ext cx="507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114" name="Decision 113">
              <a:extLst>
                <a:ext uri="{FF2B5EF4-FFF2-40B4-BE49-F238E27FC236}">
                  <a16:creationId xmlns:a16="http://schemas.microsoft.com/office/drawing/2014/main" id="{6F00A195-9E6B-0448-BF10-B4D8EA1EA6C1}"/>
                </a:ext>
              </a:extLst>
            </p:cNvPr>
            <p:cNvSpPr/>
            <p:nvPr/>
          </p:nvSpPr>
          <p:spPr>
            <a:xfrm>
              <a:off x="7014624" y="3943605"/>
              <a:ext cx="625033" cy="532435"/>
            </a:xfrm>
            <a:prstGeom prst="flowChartDecisi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71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765A7-FF2F-C643-86A1-5348569C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F4BC3-1B1D-854D-8D88-8C99681C3952}"/>
              </a:ext>
            </a:extLst>
          </p:cNvPr>
          <p:cNvSpPr txBox="1"/>
          <p:nvPr/>
        </p:nvSpPr>
        <p:spPr>
          <a:xfrm>
            <a:off x="847326" y="354461"/>
            <a:ext cx="5868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  <a:cs typeface="Apple Chancery" panose="03020702040506060504" pitchFamily="66" charset="-79"/>
              </a:rPr>
              <a:t>Projections of 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F1A7B-4709-1B4C-8A09-F747D7EA90D8}"/>
              </a:ext>
            </a:extLst>
          </p:cNvPr>
          <p:cNvSpPr txBox="1"/>
          <p:nvPr/>
        </p:nvSpPr>
        <p:spPr>
          <a:xfrm>
            <a:off x="1099753" y="1410226"/>
            <a:ext cx="4996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Projection = Aspect of software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8799C-29EE-014C-B8EA-2389E99B03E2}"/>
              </a:ext>
            </a:extLst>
          </p:cNvPr>
          <p:cNvSpPr txBox="1"/>
          <p:nvPr/>
        </p:nvSpPr>
        <p:spPr>
          <a:xfrm>
            <a:off x="4769708" y="2038864"/>
            <a:ext cx="1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G(S)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71FD85-DF21-7B4A-9D26-15ABC7CDC1F5}"/>
              </a:ext>
            </a:extLst>
          </p:cNvPr>
          <p:cNvCxnSpPr>
            <a:stCxn id="5" idx="2"/>
          </p:cNvCxnSpPr>
          <p:nvPr/>
        </p:nvCxnSpPr>
        <p:spPr>
          <a:xfrm>
            <a:off x="5609968" y="2685195"/>
            <a:ext cx="0" cy="5646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004C7-127C-1F4B-86E9-8AC1C7F77B94}"/>
              </a:ext>
            </a:extLst>
          </p:cNvPr>
          <p:cNvSpPr txBox="1"/>
          <p:nvPr/>
        </p:nvSpPr>
        <p:spPr>
          <a:xfrm>
            <a:off x="4871651" y="3334027"/>
            <a:ext cx="147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  <a:r>
              <a:rPr lang="en-US" sz="3600" baseline="-25000" dirty="0">
                <a:solidFill>
                  <a:srgbClr val="00206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</a:t>
            </a:r>
            <a:r>
              <a:rPr lang="en-US" sz="3600" dirty="0">
                <a:solidFill>
                  <a:srgbClr val="00206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(S)</a:t>
            </a:r>
            <a:endParaRPr lang="en-US" sz="36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D8C6E-E64D-3D4C-A7D4-BF58D7422C79}"/>
              </a:ext>
            </a:extLst>
          </p:cNvPr>
          <p:cNvSpPr txBox="1"/>
          <p:nvPr/>
        </p:nvSpPr>
        <p:spPr>
          <a:xfrm>
            <a:off x="4436077" y="2787931"/>
            <a:ext cx="127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projection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0E82E-9EE0-3049-867A-FEE6D81FFA6A}"/>
              </a:ext>
            </a:extLst>
          </p:cNvPr>
          <p:cNvSpPr txBox="1"/>
          <p:nvPr/>
        </p:nvSpPr>
        <p:spPr>
          <a:xfrm>
            <a:off x="6246338" y="3300248"/>
            <a:ext cx="329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Aspect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01B94-ED59-AA47-9F7F-0693F00142BF}"/>
              </a:ext>
            </a:extLst>
          </p:cNvPr>
          <p:cNvSpPr txBox="1"/>
          <p:nvPr/>
        </p:nvSpPr>
        <p:spPr>
          <a:xfrm>
            <a:off x="1081215" y="4477286"/>
            <a:ext cx="1033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Control is the most fundamental aspect of software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501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5F16D-A1D5-DA4A-9CF1-D8F6CC2E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8E57404-E58D-8A42-9596-B0D00E70E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00828"/>
              </p:ext>
            </p:extLst>
          </p:nvPr>
        </p:nvGraphicFramePr>
        <p:xfrm>
          <a:off x="1002038" y="2031810"/>
          <a:ext cx="10777925" cy="348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585">
                  <a:extLst>
                    <a:ext uri="{9D8B030D-6E8A-4147-A177-3AD203B41FA5}">
                      <a16:colId xmlns:a16="http://schemas.microsoft.com/office/drawing/2014/main" val="21926891"/>
                    </a:ext>
                  </a:extLst>
                </a:gridCol>
                <a:gridCol w="2155585">
                  <a:extLst>
                    <a:ext uri="{9D8B030D-6E8A-4147-A177-3AD203B41FA5}">
                      <a16:colId xmlns:a16="http://schemas.microsoft.com/office/drawing/2014/main" val="1789285634"/>
                    </a:ext>
                  </a:extLst>
                </a:gridCol>
                <a:gridCol w="2155585">
                  <a:extLst>
                    <a:ext uri="{9D8B030D-6E8A-4147-A177-3AD203B41FA5}">
                      <a16:colId xmlns:a16="http://schemas.microsoft.com/office/drawing/2014/main" val="1142179333"/>
                    </a:ext>
                  </a:extLst>
                </a:gridCol>
                <a:gridCol w="2155585">
                  <a:extLst>
                    <a:ext uri="{9D8B030D-6E8A-4147-A177-3AD203B41FA5}">
                      <a16:colId xmlns:a16="http://schemas.microsoft.com/office/drawing/2014/main" val="4203542139"/>
                    </a:ext>
                  </a:extLst>
                </a:gridCol>
                <a:gridCol w="2155585">
                  <a:extLst>
                    <a:ext uri="{9D8B030D-6E8A-4147-A177-3AD203B41FA5}">
                      <a16:colId xmlns:a16="http://schemas.microsoft.com/office/drawing/2014/main" val="1299463002"/>
                    </a:ext>
                  </a:extLst>
                </a:gridCol>
              </a:tblGrid>
              <a:tr h="980035">
                <a:tc>
                  <a:txBody>
                    <a:bodyPr/>
                    <a:lstStyle/>
                    <a:p>
                      <a:r>
                        <a:rPr lang="en-US" sz="2400" dirty="0"/>
                        <a:t>Software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Nodes in </a:t>
                      </a:r>
                      <a:r>
                        <a:rPr lang="en-US" sz="2400" dirty="0">
                          <a:latin typeface="Apple Chancery" panose="03020702040506060504" pitchFamily="66" charset="-79"/>
                          <a:cs typeface="Apple Chancery" panose="03020702040506060504" pitchFamily="66" charset="-79"/>
                        </a:rPr>
                        <a:t>G(S)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Control Nodes</a:t>
                      </a:r>
                      <a:endParaRPr lang="en-US" sz="2400" dirty="0">
                        <a:latin typeface="Apple Chancery" panose="03020702040506060504" pitchFamily="66" charset="-79"/>
                        <a:cs typeface="Apple Chancery" panose="03020702040506060504" pitchFamily="66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Edges in </a:t>
                      </a:r>
                      <a:r>
                        <a:rPr lang="en-US" sz="2400" dirty="0">
                          <a:latin typeface="Apple Chancery" panose="03020702040506060504" pitchFamily="66" charset="-79"/>
                          <a:cs typeface="Apple Chancery" panose="03020702040506060504" pitchFamily="66" charset="-79"/>
                        </a:rPr>
                        <a:t>G(S)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pple Chancery" panose="03020702040506060504" pitchFamily="66" charset="-79"/>
                        </a:rPr>
                        <a:t>Control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460550"/>
                  </a:ext>
                </a:extLst>
              </a:tr>
              <a:tr h="544465">
                <a:tc>
                  <a:txBody>
                    <a:bodyPr/>
                    <a:lstStyle/>
                    <a:p>
                      <a:r>
                        <a:rPr lang="en-US" sz="2400" dirty="0"/>
                        <a:t>XINU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28778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4197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85,729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4417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8474"/>
                  </a:ext>
                </a:extLst>
              </a:tr>
              <a:tr h="980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Linux 5.12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26,209,786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1,572,183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77,262,695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1,598,952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6296"/>
                  </a:ext>
                </a:extLst>
              </a:tr>
              <a:tr h="9800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Apache POI (Java)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1,382,194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203,995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1,445,765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charset="0"/>
                        </a:rPr>
                        <a:t>178,020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5791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1A39FC-15FD-EE4C-9098-48C0907C4A72}"/>
              </a:ext>
            </a:extLst>
          </p:cNvPr>
          <p:cNvSpPr txBox="1"/>
          <p:nvPr/>
        </p:nvSpPr>
        <p:spPr>
          <a:xfrm>
            <a:off x="869430" y="470803"/>
            <a:ext cx="55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G</a:t>
            </a:r>
            <a:r>
              <a:rPr lang="en-US" sz="4000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C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(S)</a:t>
            </a:r>
            <a:r>
              <a:rPr lang="en-US" sz="4000" dirty="0">
                <a:latin typeface="+mj-lt"/>
                <a:cs typeface="Apple Chancery" panose="03020702040506060504" pitchFamily="66" charset="-79"/>
              </a:rPr>
              <a:t>: Control Aspect of </a:t>
            </a:r>
            <a:r>
              <a:rPr lang="en-US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6301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D0F42-5CC0-414D-AD3B-A09B15A6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890-E15B-F340-9E2B-6ACE47389C8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67F68-0176-B944-A42F-67DED78B7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1" y="1189348"/>
            <a:ext cx="3479800" cy="3124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0BF030-8A8B-DD49-8252-801B70073DA6}"/>
              </a:ext>
            </a:extLst>
          </p:cNvPr>
          <p:cNvSpPr/>
          <p:nvPr/>
        </p:nvSpPr>
        <p:spPr>
          <a:xfrm>
            <a:off x="4777946" y="1154924"/>
            <a:ext cx="6590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latin typeface="+mj-lt"/>
              </a:rPr>
              <a:t>Frances Allen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, a </a:t>
            </a:r>
            <a:r>
              <a:rPr lang="en-US" dirty="0">
                <a:solidFill>
                  <a:srgbClr val="202124"/>
                </a:solidFill>
              </a:rPr>
              <a:t>former high school math teacher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 who became one of the leading computer scientists of her generation and, in 2006, was the </a:t>
            </a:r>
            <a:r>
              <a:rPr lang="en-US" dirty="0">
                <a:solidFill>
                  <a:srgbClr val="202124"/>
                </a:solidFill>
              </a:rPr>
              <a:t>first woman to win the Turing Award</a:t>
            </a:r>
            <a:r>
              <a:rPr lang="en-US" dirty="0">
                <a:solidFill>
                  <a:srgbClr val="202124"/>
                </a:solidFill>
                <a:latin typeface="+mj-lt"/>
              </a:rPr>
              <a:t>, considered the Nobel Prize in computing, </a:t>
            </a:r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11C1B-3793-D34B-8730-599BF003A040}"/>
              </a:ext>
            </a:extLst>
          </p:cNvPr>
          <p:cNvSpPr/>
          <p:nvPr/>
        </p:nvSpPr>
        <p:spPr>
          <a:xfrm>
            <a:off x="1076371" y="4966210"/>
            <a:ext cx="105888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the paper, she says</a:t>
            </a:r>
            <a:r>
              <a:rPr lang="en-US" sz="2000" dirty="0">
                <a:latin typeface="+mj-lt"/>
              </a:rPr>
              <a:t>: “</a:t>
            </a:r>
            <a:r>
              <a:rPr lang="en-US" sz="1600" dirty="0">
                <a:latin typeface="+mj-lt"/>
              </a:rPr>
              <a:t>The underlying motivation is the need to codify the flow relationships in the program. The codification may be in connectivity matrices, in </a:t>
            </a:r>
            <a:r>
              <a:rPr lang="en-US" sz="1600" dirty="0"/>
              <a:t>predecessor-successor tables</a:t>
            </a:r>
            <a:r>
              <a:rPr lang="en-US" sz="1600" dirty="0">
                <a:latin typeface="+mj-lt"/>
              </a:rPr>
              <a:t>, in </a:t>
            </a:r>
            <a:r>
              <a:rPr lang="en-US" sz="1600" dirty="0"/>
              <a:t>dominance lists</a:t>
            </a:r>
            <a:r>
              <a:rPr lang="en-US" sz="1600" dirty="0">
                <a:latin typeface="+mj-lt"/>
              </a:rPr>
              <a:t>, etc. In this paper the basic control flow relationships are expressed in a directed graph. Various graph constructs are then found and shown to codify interesting global relationships. “</a:t>
            </a:r>
            <a:endParaRPr lang="en-US" sz="1600" dirty="0"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F45227-E71B-E84C-AE30-449B84FF3604}"/>
              </a:ext>
            </a:extLst>
          </p:cNvPr>
          <p:cNvSpPr/>
          <p:nvPr/>
        </p:nvSpPr>
        <p:spPr>
          <a:xfrm>
            <a:off x="5130114" y="3410238"/>
            <a:ext cx="55893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Frances Allan wrote the pioneering paper </a:t>
            </a:r>
            <a:r>
              <a:rPr lang="en-US" dirty="0">
                <a:latin typeface="+mj-lt"/>
              </a:rPr>
              <a:t>on the compact </a:t>
            </a:r>
            <a:r>
              <a:rPr lang="en-US" i="1" dirty="0">
                <a:latin typeface="+mj-lt"/>
              </a:rPr>
              <a:t>representation for control flow</a:t>
            </a:r>
            <a:r>
              <a:rPr lang="en-US" dirty="0">
                <a:latin typeface="+mj-lt"/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FDB6A-0497-4248-9A4F-E63FF73FA573}"/>
              </a:ext>
            </a:extLst>
          </p:cNvPr>
          <p:cNvSpPr/>
          <p:nvPr/>
        </p:nvSpPr>
        <p:spPr>
          <a:xfrm>
            <a:off x="5161449" y="4292387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+mj-lt"/>
              </a:rPr>
              <a:t>Frances Allen, Control flow analysis, SIGPLAN Not. 5 (7) (1970) 1–19. </a:t>
            </a:r>
          </a:p>
          <a:p>
            <a:r>
              <a:rPr lang="en-US" sz="1600" dirty="0">
                <a:latin typeface="+mj-lt"/>
                <a:hlinkClick r:id="rId3"/>
              </a:rPr>
              <a:t>https://www.cs.columbia.edu/~suman/secure_sw_devel/p1-allen.pd</a:t>
            </a:r>
            <a:r>
              <a:rPr lang="en-US" sz="1600" dirty="0">
                <a:latin typeface="+mj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1824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Successor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7436-7344-C444-B19B-9A7C4BB1BD2C}"/>
              </a:ext>
            </a:extLst>
          </p:cNvPr>
          <p:cNvSpPr txBox="1"/>
          <p:nvPr/>
        </p:nvSpPr>
        <p:spPr>
          <a:xfrm>
            <a:off x="5512265" y="1363562"/>
            <a:ext cx="6447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successor relations is the foundation for understanding and computing the control aspect of software.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2CFD37-71D3-7F48-A061-AD36209849FA}"/>
              </a:ext>
            </a:extLst>
          </p:cNvPr>
          <p:cNvGrpSpPr/>
          <p:nvPr/>
        </p:nvGrpSpPr>
        <p:grpSpPr>
          <a:xfrm>
            <a:off x="5595633" y="2344737"/>
            <a:ext cx="4244022" cy="372648"/>
            <a:chOff x="5572484" y="1673406"/>
            <a:chExt cx="4244022" cy="3726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BEF56-70BA-B94E-BC12-32333B5B308F}"/>
                </a:ext>
              </a:extLst>
            </p:cNvPr>
            <p:cNvSpPr txBox="1"/>
            <p:nvPr/>
          </p:nvSpPr>
          <p:spPr>
            <a:xfrm>
              <a:off x="5572484" y="1673406"/>
              <a:ext cx="1119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Successor</a:t>
              </a:r>
              <a:r>
                <a:rPr lang="en-US" dirty="0"/>
                <a:t> 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A0600ED4-0B65-C645-A0E4-E2D2F6715A87}"/>
                </a:ext>
              </a:extLst>
            </p:cNvPr>
            <p:cNvSpPr/>
            <p:nvPr/>
          </p:nvSpPr>
          <p:spPr>
            <a:xfrm>
              <a:off x="6691891" y="1756961"/>
              <a:ext cx="261318" cy="202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793A8D-84C3-1349-ADCF-09C01A667012}"/>
                </a:ext>
              </a:extLst>
            </p:cNvPr>
            <p:cNvSpPr txBox="1"/>
            <p:nvPr/>
          </p:nvSpPr>
          <p:spPr>
            <a:xfrm>
              <a:off x="7073305" y="1676722"/>
              <a:ext cx="2743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Control Flow Graph (CFG)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9DD176-0836-6C41-A2B0-C35F81A3CE52}"/>
              </a:ext>
            </a:extLst>
          </p:cNvPr>
          <p:cNvGrpSpPr/>
          <p:nvPr/>
        </p:nvGrpSpPr>
        <p:grpSpPr>
          <a:xfrm>
            <a:off x="5559047" y="2902824"/>
            <a:ext cx="4547537" cy="369332"/>
            <a:chOff x="5535898" y="2231493"/>
            <a:chExt cx="4547537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0EADDB-65BC-8E4A-A6C7-A2A04574BFDD}"/>
                </a:ext>
              </a:extLst>
            </p:cNvPr>
            <p:cNvSpPr txBox="1"/>
            <p:nvPr/>
          </p:nvSpPr>
          <p:spPr>
            <a:xfrm>
              <a:off x="5535898" y="2231493"/>
              <a:ext cx="737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CFG  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BA1D89E-E73F-4A40-9858-144B578DE7B0}"/>
                </a:ext>
              </a:extLst>
            </p:cNvPr>
            <p:cNvSpPr/>
            <p:nvPr/>
          </p:nvSpPr>
          <p:spPr>
            <a:xfrm>
              <a:off x="6344240" y="2331350"/>
              <a:ext cx="261318" cy="202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72A3EB-083F-3943-8C5A-D29E9FD9328E}"/>
                </a:ext>
              </a:extLst>
            </p:cNvPr>
            <p:cNvSpPr txBox="1"/>
            <p:nvPr/>
          </p:nvSpPr>
          <p:spPr>
            <a:xfrm>
              <a:off x="6713830" y="2231493"/>
              <a:ext cx="3369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Execution behaviors </a:t>
              </a:r>
              <a:r>
                <a:rPr lang="en-US" dirty="0"/>
                <a:t>of software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296215-7E4E-184D-B7B7-2967F1918698}"/>
              </a:ext>
            </a:extLst>
          </p:cNvPr>
          <p:cNvGrpSpPr/>
          <p:nvPr/>
        </p:nvGrpSpPr>
        <p:grpSpPr>
          <a:xfrm>
            <a:off x="5595633" y="3480340"/>
            <a:ext cx="5754231" cy="369332"/>
            <a:chOff x="5572484" y="2809009"/>
            <a:chExt cx="5754231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90A179-2A62-3246-B173-BD9EC244B8A2}"/>
                </a:ext>
              </a:extLst>
            </p:cNvPr>
            <p:cNvSpPr txBox="1"/>
            <p:nvPr/>
          </p:nvSpPr>
          <p:spPr>
            <a:xfrm>
              <a:off x="5572484" y="2809009"/>
              <a:ext cx="2136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Execution behaviors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22B9B6-0B5A-E54F-B727-C48ADB650606}"/>
                </a:ext>
              </a:extLst>
            </p:cNvPr>
            <p:cNvSpPr/>
            <p:nvPr/>
          </p:nvSpPr>
          <p:spPr>
            <a:xfrm>
              <a:off x="7695792" y="2915418"/>
              <a:ext cx="261318" cy="202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89CB49-4600-CA45-B4F8-53A2B7407A9D}"/>
                </a:ext>
              </a:extLst>
            </p:cNvPr>
            <p:cNvSpPr txBox="1"/>
            <p:nvPr/>
          </p:nvSpPr>
          <p:spPr>
            <a:xfrm>
              <a:off x="7957110" y="2809009"/>
              <a:ext cx="3369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Cybersecurity &amp; software safety 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19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Computing Successor Pairs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7436-7344-C444-B19B-9A7C4BB1BD2C}"/>
              </a:ext>
            </a:extLst>
          </p:cNvPr>
          <p:cNvSpPr txBox="1"/>
          <p:nvPr/>
        </p:nvSpPr>
        <p:spPr>
          <a:xfrm>
            <a:off x="5882023" y="720453"/>
            <a:ext cx="6054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The successor of a program statement A is another program state B that follows A during an execution of the program.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7ADCD-BB57-F84B-8F88-F95D5EC44A3B}"/>
              </a:ext>
            </a:extLst>
          </p:cNvPr>
          <p:cNvSpPr txBox="1"/>
          <p:nvPr/>
        </p:nvSpPr>
        <p:spPr>
          <a:xfrm>
            <a:off x="5882023" y="1818982"/>
            <a:ext cx="46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line numbers for program statements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2EBC32-0A8D-5640-9DEC-9B5BAA5A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76413"/>
              </p:ext>
            </p:extLst>
          </p:nvPr>
        </p:nvGraphicFramePr>
        <p:xfrm>
          <a:off x="5701706" y="2180672"/>
          <a:ext cx="274320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31">
                  <a:extLst>
                    <a:ext uri="{9D8B030D-6E8A-4147-A177-3AD203B41FA5}">
                      <a16:colId xmlns:a16="http://schemas.microsoft.com/office/drawing/2014/main" val="3013616136"/>
                    </a:ext>
                  </a:extLst>
                </a:gridCol>
                <a:gridCol w="1490769">
                  <a:extLst>
                    <a:ext uri="{9D8B030D-6E8A-4147-A177-3AD203B41FA5}">
                      <a16:colId xmlns:a16="http://schemas.microsoft.com/office/drawing/2014/main" val="33069046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3914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686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7053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257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942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8239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820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5358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5340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1015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0516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877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CCC59C-E3CB-C646-B92F-60A17513B65D}"/>
              </a:ext>
            </a:extLst>
          </p:cNvPr>
          <p:cNvSpPr txBox="1"/>
          <p:nvPr/>
        </p:nvSpPr>
        <p:spPr>
          <a:xfrm>
            <a:off x="8909222" y="3428999"/>
            <a:ext cx="286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Complete the table without looking at the answer </a:t>
            </a:r>
          </a:p>
        </p:txBody>
      </p:sp>
    </p:spTree>
    <p:extLst>
      <p:ext uri="{BB962C8B-B14F-4D97-AF65-F5344CB8AC3E}">
        <p14:creationId xmlns:p14="http://schemas.microsoft.com/office/powerpoint/2010/main" val="194794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Computing Successor Pairs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7436-7344-C444-B19B-9A7C4BB1BD2C}"/>
              </a:ext>
            </a:extLst>
          </p:cNvPr>
          <p:cNvSpPr txBox="1"/>
          <p:nvPr/>
        </p:nvSpPr>
        <p:spPr>
          <a:xfrm>
            <a:off x="5882023" y="720453"/>
            <a:ext cx="6054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The successor of a program statement A is another program state B that follows A during an execution of the program.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7ADCD-BB57-F84B-8F88-F95D5EC44A3B}"/>
              </a:ext>
            </a:extLst>
          </p:cNvPr>
          <p:cNvSpPr txBox="1"/>
          <p:nvPr/>
        </p:nvSpPr>
        <p:spPr>
          <a:xfrm>
            <a:off x="5882023" y="1818982"/>
            <a:ext cx="46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line numbers for program statements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2EBC32-0A8D-5640-9DEC-9B5BAA5A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41669"/>
              </p:ext>
            </p:extLst>
          </p:nvPr>
        </p:nvGraphicFramePr>
        <p:xfrm>
          <a:off x="5701706" y="2180672"/>
          <a:ext cx="274320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31">
                  <a:extLst>
                    <a:ext uri="{9D8B030D-6E8A-4147-A177-3AD203B41FA5}">
                      <a16:colId xmlns:a16="http://schemas.microsoft.com/office/drawing/2014/main" val="3013616136"/>
                    </a:ext>
                  </a:extLst>
                </a:gridCol>
                <a:gridCol w="1490769">
                  <a:extLst>
                    <a:ext uri="{9D8B030D-6E8A-4147-A177-3AD203B41FA5}">
                      <a16:colId xmlns:a16="http://schemas.microsoft.com/office/drawing/2014/main" val="33069046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3914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686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7053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257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942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8239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820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5358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5340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1015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0516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877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ECCC59C-E3CB-C646-B92F-60A17513B65D}"/>
              </a:ext>
            </a:extLst>
          </p:cNvPr>
          <p:cNvSpPr txBox="1"/>
          <p:nvPr/>
        </p:nvSpPr>
        <p:spPr>
          <a:xfrm>
            <a:off x="8909222" y="3428999"/>
            <a:ext cx="286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Complete the table without looking at the answer </a:t>
            </a:r>
          </a:p>
        </p:txBody>
      </p:sp>
    </p:spTree>
    <p:extLst>
      <p:ext uri="{BB962C8B-B14F-4D97-AF65-F5344CB8AC3E}">
        <p14:creationId xmlns:p14="http://schemas.microsoft.com/office/powerpoint/2010/main" val="312172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59DE89-BB29-C242-9397-A653D0A5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2" y="1249058"/>
            <a:ext cx="4680014" cy="435988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5A8444-086D-7E46-AD9B-D4ED078D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77" y="21089"/>
            <a:ext cx="11147280" cy="1014868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Computing Successor Pairs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63C3F-E745-294E-8915-56691041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E7436-7344-C444-B19B-9A7C4BB1BD2C}"/>
              </a:ext>
            </a:extLst>
          </p:cNvPr>
          <p:cNvSpPr txBox="1"/>
          <p:nvPr/>
        </p:nvSpPr>
        <p:spPr>
          <a:xfrm>
            <a:off x="5882023" y="720453"/>
            <a:ext cx="60543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The successor of a program statement A is another program state B that follows A during an execution of the program.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7ADCD-BB57-F84B-8F88-F95D5EC44A3B}"/>
              </a:ext>
            </a:extLst>
          </p:cNvPr>
          <p:cNvSpPr txBox="1"/>
          <p:nvPr/>
        </p:nvSpPr>
        <p:spPr>
          <a:xfrm>
            <a:off x="5882023" y="1818982"/>
            <a:ext cx="468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line numbers for program statements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42EBC32-0A8D-5640-9DEC-9B5BAA5A3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9348"/>
              </p:ext>
            </p:extLst>
          </p:nvPr>
        </p:nvGraphicFramePr>
        <p:xfrm>
          <a:off x="5701706" y="2180672"/>
          <a:ext cx="2743200" cy="408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431">
                  <a:extLst>
                    <a:ext uri="{9D8B030D-6E8A-4147-A177-3AD203B41FA5}">
                      <a16:colId xmlns:a16="http://schemas.microsoft.com/office/drawing/2014/main" val="3013616136"/>
                    </a:ext>
                  </a:extLst>
                </a:gridCol>
                <a:gridCol w="1490769">
                  <a:extLst>
                    <a:ext uri="{9D8B030D-6E8A-4147-A177-3AD203B41FA5}">
                      <a16:colId xmlns:a16="http://schemas.microsoft.com/office/drawing/2014/main" val="330690461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3914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26863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97053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1257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 or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99427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482390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88209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53584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153408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71015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0516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4877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4715DF6-069A-CA4F-8D77-7BB55457D71C}"/>
              </a:ext>
            </a:extLst>
          </p:cNvPr>
          <p:cNvSpPr txBox="1"/>
          <p:nvPr/>
        </p:nvSpPr>
        <p:spPr>
          <a:xfrm>
            <a:off x="8909222" y="3428999"/>
            <a:ext cx="286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Complete the table without looking at the answer </a:t>
            </a:r>
          </a:p>
        </p:txBody>
      </p:sp>
    </p:spTree>
    <p:extLst>
      <p:ext uri="{BB962C8B-B14F-4D97-AF65-F5344CB8AC3E}">
        <p14:creationId xmlns:p14="http://schemas.microsoft.com/office/powerpoint/2010/main" val="18868681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77006</TotalTime>
  <Words>2108</Words>
  <Application>Microsoft Macintosh PowerPoint</Application>
  <PresentationFormat>Widescreen</PresentationFormat>
  <Paragraphs>477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Apple Chancery</vt:lpstr>
      <vt:lpstr>Arial</vt:lpstr>
      <vt:lpstr>Calibri</vt:lpstr>
      <vt:lpstr>Calibri Light</vt:lpstr>
      <vt:lpstr>Courier New</vt:lpstr>
      <vt:lpstr>Merriweather Sans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Successor Relation</vt:lpstr>
      <vt:lpstr>Computing Successor Pairs 1</vt:lpstr>
      <vt:lpstr>Computing Successor Pairs 2</vt:lpstr>
      <vt:lpstr>Computing Successor Pairs 3</vt:lpstr>
      <vt:lpstr>Computing Successor Pairs 4</vt:lpstr>
      <vt:lpstr>Successors and Predecessors</vt:lpstr>
      <vt:lpstr>Successors Relation</vt:lpstr>
      <vt:lpstr>Successors Relation</vt:lpstr>
      <vt:lpstr>PowerPoint Presentation</vt:lpstr>
      <vt:lpstr>PowerPoint Presentation</vt:lpstr>
      <vt:lpstr>Visualizing the successors relation 1 </vt:lpstr>
      <vt:lpstr>Visualizing the successors relation 2 </vt:lpstr>
      <vt:lpstr>Visualizing the successors relation 3 </vt:lpstr>
      <vt:lpstr>Visualizing the successors relation 4 </vt:lpstr>
      <vt:lpstr>Visualizing the successors relation 5 </vt:lpstr>
      <vt:lpstr>Visualizing the successors relation 6 </vt:lpstr>
      <vt:lpstr>Visualizing the successors relation 7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Sharwan Ram, Sharwan Ram [E CPE]</cp:lastModifiedBy>
  <cp:revision>3364</cp:revision>
  <cp:lastPrinted>2017-03-09T05:22:22Z</cp:lastPrinted>
  <dcterms:created xsi:type="dcterms:W3CDTF">2016-08-15T15:08:51Z</dcterms:created>
  <dcterms:modified xsi:type="dcterms:W3CDTF">2022-02-01T01:24:54Z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