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1" r:id="rId2"/>
    <p:sldId id="932" r:id="rId3"/>
    <p:sldId id="1796" r:id="rId4"/>
    <p:sldId id="9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9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3E90-7919-FF45-A924-BFDB906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9489-CCB2-6E4E-961B-0136C10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0117-B6CD-9D46-9179-F265861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</a:t>
            </a:r>
            <a:r>
              <a:rPr lang="en-US" sz="1600" b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FA8750-12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6" y="3642955"/>
            <a:ext cx="10972800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Department of Electrical and Computer Engineering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864081" y="1973996"/>
            <a:ext cx="10780928" cy="124104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XCSG: Schema for naming program artifacts and relations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D162-A46C-AE4C-85FD-7BF125F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CE7AD-27BF-0F4A-9CD9-4C5C44104B33}"/>
              </a:ext>
            </a:extLst>
          </p:cNvPr>
          <p:cNvSpPr txBox="1"/>
          <p:nvPr/>
        </p:nvSpPr>
        <p:spPr>
          <a:xfrm>
            <a:off x="539826" y="264406"/>
            <a:ext cx="753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a naming schema?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82913-FB32-FC46-AFF3-C513A7814E7A}"/>
              </a:ext>
            </a:extLst>
          </p:cNvPr>
          <p:cNvSpPr txBox="1"/>
          <p:nvPr/>
        </p:nvSpPr>
        <p:spPr>
          <a:xfrm>
            <a:off x="716098" y="1299990"/>
            <a:ext cx="28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Searchable graph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0560ED4-73E2-4140-B6C2-D37D084CADCD}"/>
              </a:ext>
            </a:extLst>
          </p:cNvPr>
          <p:cNvSpPr/>
          <p:nvPr/>
        </p:nvSpPr>
        <p:spPr>
          <a:xfrm>
            <a:off x="3470313" y="1458085"/>
            <a:ext cx="330506" cy="20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1B56-B6F8-3740-A012-BB4348310C17}"/>
              </a:ext>
            </a:extLst>
          </p:cNvPr>
          <p:cNvSpPr txBox="1"/>
          <p:nvPr/>
        </p:nvSpPr>
        <p:spPr>
          <a:xfrm>
            <a:off x="3942204" y="1258620"/>
            <a:ext cx="444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Queries to search the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8B1D7-AEB0-024E-9EB5-0921573EC0F2}"/>
              </a:ext>
            </a:extLst>
          </p:cNvPr>
          <p:cNvSpPr txBox="1"/>
          <p:nvPr/>
        </p:nvSpPr>
        <p:spPr>
          <a:xfrm>
            <a:off x="2647720" y="1898564"/>
            <a:ext cx="507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names for items to search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76C344-5A2B-A146-B0DC-66C6A96C4E99}"/>
              </a:ext>
            </a:extLst>
          </p:cNvPr>
          <p:cNvGrpSpPr/>
          <p:nvPr/>
        </p:nvGrpSpPr>
        <p:grpSpPr>
          <a:xfrm>
            <a:off x="716098" y="1898564"/>
            <a:ext cx="1749846" cy="523220"/>
            <a:chOff x="716098" y="1898564"/>
            <a:chExt cx="1749846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656247-FC07-D947-8675-D8A36865FFD0}"/>
                </a:ext>
              </a:extLst>
            </p:cNvPr>
            <p:cNvSpPr txBox="1"/>
            <p:nvPr/>
          </p:nvSpPr>
          <p:spPr>
            <a:xfrm>
              <a:off x="716098" y="1898564"/>
              <a:ext cx="135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Queries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0521941-D59D-804E-9F59-731C45D17363}"/>
                </a:ext>
              </a:extLst>
            </p:cNvPr>
            <p:cNvSpPr/>
            <p:nvPr/>
          </p:nvSpPr>
          <p:spPr>
            <a:xfrm>
              <a:off x="2135438" y="2092271"/>
              <a:ext cx="330506" cy="2070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5848D8-372C-754F-B7E7-33DBC0289AAF}"/>
              </a:ext>
            </a:extLst>
          </p:cNvPr>
          <p:cNvSpPr txBox="1"/>
          <p:nvPr/>
        </p:nvSpPr>
        <p:spPr>
          <a:xfrm>
            <a:off x="716098" y="2718139"/>
            <a:ext cx="972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naming schema for graphs representing software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F599CA-53C1-6148-A97A-3D58DC948ACF}"/>
              </a:ext>
            </a:extLst>
          </p:cNvPr>
          <p:cNvGrpSpPr/>
          <p:nvPr/>
        </p:nvGrpSpPr>
        <p:grpSpPr>
          <a:xfrm>
            <a:off x="826428" y="3559609"/>
            <a:ext cx="4262407" cy="999091"/>
            <a:chOff x="826428" y="3750783"/>
            <a:chExt cx="4262407" cy="9990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CCDDC4-B84E-AD47-AC73-B716607528BC}"/>
                </a:ext>
              </a:extLst>
            </p:cNvPr>
            <p:cNvSpPr txBox="1"/>
            <p:nvPr/>
          </p:nvSpPr>
          <p:spPr>
            <a:xfrm>
              <a:off x="834887" y="3750784"/>
              <a:ext cx="2425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artifacts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3553F-BE01-B246-849E-6A901C067B11}"/>
                </a:ext>
              </a:extLst>
            </p:cNvPr>
            <p:cNvCxnSpPr/>
            <p:nvPr/>
          </p:nvCxnSpPr>
          <p:spPr>
            <a:xfrm>
              <a:off x="3316797" y="3981617"/>
              <a:ext cx="62540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77B2C-2A7E-A249-8E72-DDA48333DBEA}"/>
                </a:ext>
              </a:extLst>
            </p:cNvPr>
            <p:cNvSpPr txBox="1"/>
            <p:nvPr/>
          </p:nvSpPr>
          <p:spPr>
            <a:xfrm>
              <a:off x="4114800" y="3750783"/>
              <a:ext cx="97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Nodes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A4B791-D0AF-4040-AB20-2D646537250E}"/>
                </a:ext>
              </a:extLst>
            </p:cNvPr>
            <p:cNvSpPr txBox="1"/>
            <p:nvPr/>
          </p:nvSpPr>
          <p:spPr>
            <a:xfrm>
              <a:off x="826428" y="4288209"/>
              <a:ext cx="1639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Relations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B1C0FFA-1AC0-9347-9FB1-6760BD56F245}"/>
                </a:ext>
              </a:extLst>
            </p:cNvPr>
            <p:cNvCxnSpPr/>
            <p:nvPr/>
          </p:nvCxnSpPr>
          <p:spPr>
            <a:xfrm>
              <a:off x="2335016" y="4571339"/>
              <a:ext cx="62540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18798A-FA57-F340-8237-17E9B55B2628}"/>
                </a:ext>
              </a:extLst>
            </p:cNvPr>
            <p:cNvSpPr txBox="1"/>
            <p:nvPr/>
          </p:nvSpPr>
          <p:spPr>
            <a:xfrm>
              <a:off x="3060414" y="4288209"/>
              <a:ext cx="105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Edges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62F699-952D-CB46-B698-13CF5A9E269A}"/>
              </a:ext>
            </a:extLst>
          </p:cNvPr>
          <p:cNvSpPr txBox="1"/>
          <p:nvPr/>
        </p:nvSpPr>
        <p:spPr>
          <a:xfrm>
            <a:off x="5943601" y="3559609"/>
            <a:ext cx="469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Nodes and edges have </a:t>
            </a:r>
            <a:r>
              <a:rPr lang="en-US" sz="2800" i="1" dirty="0"/>
              <a:t>tags</a:t>
            </a:r>
            <a:r>
              <a:rPr lang="en-US" sz="2800" dirty="0"/>
              <a:t> or </a:t>
            </a:r>
            <a:r>
              <a:rPr lang="en-US" sz="2800" i="1" dirty="0"/>
              <a:t>attributes </a:t>
            </a:r>
            <a:r>
              <a:rPr lang="en-US" sz="2800" dirty="0"/>
              <a:t>for their names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080B3C5-BE06-C946-87D6-0571723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55967"/>
              </p:ext>
            </p:extLst>
          </p:nvPr>
        </p:nvGraphicFramePr>
        <p:xfrm>
          <a:off x="2071173" y="4823087"/>
          <a:ext cx="7458418" cy="112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89">
                  <a:extLst>
                    <a:ext uri="{9D8B030D-6E8A-4147-A177-3AD203B41FA5}">
                      <a16:colId xmlns:a16="http://schemas.microsoft.com/office/drawing/2014/main" val="4147566156"/>
                    </a:ext>
                  </a:extLst>
                </a:gridCol>
                <a:gridCol w="5765029">
                  <a:extLst>
                    <a:ext uri="{9D8B030D-6E8A-4147-A177-3AD203B41FA5}">
                      <a16:colId xmlns:a16="http://schemas.microsoft.com/office/drawing/2014/main" val="346336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function, loop header, branch node, control flow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6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successor, function call, containment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4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loop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1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E5655-32EA-1848-97FF-D7BAE13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6C39E-7637-004A-B318-2486158C5DA6}"/>
              </a:ext>
            </a:extLst>
          </p:cNvPr>
          <p:cNvSpPr txBox="1"/>
          <p:nvPr/>
        </p:nvSpPr>
        <p:spPr>
          <a:xfrm>
            <a:off x="795130" y="490330"/>
            <a:ext cx="1090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eXtensible Common Software Graph (XCSG)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BC81A-E691-3B4D-9129-7E52335572DF}"/>
              </a:ext>
            </a:extLst>
          </p:cNvPr>
          <p:cNvSpPr txBox="1"/>
          <p:nvPr/>
        </p:nvSpPr>
        <p:spPr>
          <a:xfrm>
            <a:off x="795130" y="1294778"/>
            <a:ext cx="1050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Open-source XCSG  schema for naming program artifacts: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D199-5FA7-9541-AC9A-4BCDE8872701}"/>
              </a:ext>
            </a:extLst>
          </p:cNvPr>
          <p:cNvSpPr txBox="1"/>
          <p:nvPr/>
        </p:nvSpPr>
        <p:spPr>
          <a:xfrm>
            <a:off x="1801841" y="4148172"/>
            <a:ext cx="949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Software Graph (SG): </a:t>
            </a:r>
            <a:r>
              <a:rPr lang="en-US" sz="2800" dirty="0">
                <a:latin typeface="+mj-lt"/>
              </a:rPr>
              <a:t>it is for naming nodes and edges in </a:t>
            </a:r>
            <a:r>
              <a:rPr lang="en-US" sz="2800" i="1" dirty="0">
                <a:latin typeface="+mj-lt"/>
              </a:rPr>
              <a:t>graphs representing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1DC80-5E17-6840-BC0A-A8E3999DEF68}"/>
              </a:ext>
            </a:extLst>
          </p:cNvPr>
          <p:cNvSpPr txBox="1"/>
          <p:nvPr/>
        </p:nvSpPr>
        <p:spPr>
          <a:xfrm>
            <a:off x="265043" y="3161654"/>
            <a:ext cx="125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XCSG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30927-F3A5-6749-8FEC-E13BB55ED08E}"/>
              </a:ext>
            </a:extLst>
          </p:cNvPr>
          <p:cNvSpPr txBox="1"/>
          <p:nvPr/>
        </p:nvSpPr>
        <p:spPr>
          <a:xfrm>
            <a:off x="1801841" y="3076235"/>
            <a:ext cx="949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(C): </a:t>
            </a:r>
            <a:r>
              <a:rPr lang="en-US" sz="2800" dirty="0">
                <a:latin typeface="+mj-lt"/>
              </a:rPr>
              <a:t>it makes use of  </a:t>
            </a:r>
            <a:r>
              <a:rPr lang="en-US" sz="2800" i="1" dirty="0">
                <a:latin typeface="+mj-lt"/>
              </a:rPr>
              <a:t>commonality across different programming languages</a:t>
            </a:r>
            <a:r>
              <a:rPr lang="en-US" sz="2800" dirty="0">
                <a:latin typeface="+mj-lt"/>
              </a:rPr>
              <a:t> to provide language agnostic naming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BEDB9-E379-5342-827A-F53A24CC24B0}"/>
              </a:ext>
            </a:extLst>
          </p:cNvPr>
          <p:cNvSpPr txBox="1"/>
          <p:nvPr/>
        </p:nvSpPr>
        <p:spPr>
          <a:xfrm>
            <a:off x="1801841" y="2004298"/>
            <a:ext cx="949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eXtensible (X): </a:t>
            </a:r>
            <a:r>
              <a:rPr lang="en-US" sz="2800" dirty="0">
                <a:latin typeface="+mj-lt"/>
              </a:rPr>
              <a:t>it is </a:t>
            </a:r>
            <a:r>
              <a:rPr lang="en-US" sz="2800" i="1" dirty="0">
                <a:latin typeface="+mj-lt"/>
              </a:rPr>
              <a:t>extensible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to several programming languages </a:t>
            </a:r>
            <a:r>
              <a:rPr lang="en-US" sz="2800" dirty="0">
                <a:latin typeface="+mj-lt"/>
              </a:rPr>
              <a:t>+ </a:t>
            </a:r>
            <a:r>
              <a:rPr lang="en-US" sz="2800" i="1" dirty="0">
                <a:latin typeface="+mj-lt"/>
              </a:rPr>
              <a:t>extensible </a:t>
            </a:r>
            <a:r>
              <a:rPr lang="en-US" sz="2800" i="1">
                <a:latin typeface="+mj-lt"/>
              </a:rPr>
              <a:t>to artifacts </a:t>
            </a:r>
            <a:r>
              <a:rPr lang="en-US" sz="2800" i="1" dirty="0">
                <a:latin typeface="+mj-lt"/>
              </a:rPr>
              <a:t>derived by analysis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7B438-1B7D-C940-B3B3-497727303C7D}"/>
              </a:ext>
            </a:extLst>
          </p:cNvPr>
          <p:cNvCxnSpPr>
            <a:endCxn id="8" idx="1"/>
          </p:cNvCxnSpPr>
          <p:nvPr/>
        </p:nvCxnSpPr>
        <p:spPr>
          <a:xfrm flipV="1">
            <a:off x="1218746" y="2481352"/>
            <a:ext cx="583095" cy="68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7C2D98-D9F7-A445-9C4A-983E44C41FDE}"/>
              </a:ext>
            </a:extLst>
          </p:cNvPr>
          <p:cNvCxnSpPr>
            <a:cxnSpLocks/>
          </p:cNvCxnSpPr>
          <p:nvPr/>
        </p:nvCxnSpPr>
        <p:spPr>
          <a:xfrm>
            <a:off x="1218745" y="3781436"/>
            <a:ext cx="583095" cy="68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688954-2B0B-804A-B0EF-0B60532C018E}"/>
              </a:ext>
            </a:extLst>
          </p:cNvPr>
          <p:cNvCxnSpPr>
            <a:stCxn id="6" idx="3"/>
          </p:cNvCxnSpPr>
          <p:nvPr/>
        </p:nvCxnSpPr>
        <p:spPr>
          <a:xfrm flipV="1">
            <a:off x="1524000" y="3429000"/>
            <a:ext cx="277840" cy="5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43">
            <a:extLst>
              <a:ext uri="{FF2B5EF4-FFF2-40B4-BE49-F238E27FC236}">
                <a16:creationId xmlns:a16="http://schemas.microsoft.com/office/drawing/2014/main" id="{DA750608-82B3-F84F-B948-42DE8AFF55E1}"/>
              </a:ext>
            </a:extLst>
          </p:cNvPr>
          <p:cNvSpPr txBox="1">
            <a:spLocks/>
          </p:cNvSpPr>
          <p:nvPr/>
        </p:nvSpPr>
        <p:spPr>
          <a:xfrm>
            <a:off x="1855925" y="5405504"/>
            <a:ext cx="8784949" cy="43813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 sz="1800"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New types and tags can be registered to extend the existing set of types and tags.</a:t>
            </a:r>
          </a:p>
        </p:txBody>
      </p:sp>
    </p:spTree>
    <p:extLst>
      <p:ext uri="{BB962C8B-B14F-4D97-AF65-F5344CB8AC3E}">
        <p14:creationId xmlns:p14="http://schemas.microsoft.com/office/powerpoint/2010/main" val="9834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9FCCC02-4E4E-AF41-BEA6-913B7A11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83" y="-45943"/>
            <a:ext cx="11616267" cy="1014868"/>
          </a:xfrm>
        </p:spPr>
        <p:txBody>
          <a:bodyPr>
            <a:normAutofit/>
          </a:bodyPr>
          <a:lstStyle/>
          <a:p>
            <a:r>
              <a:rPr lang="en-US" dirty="0"/>
              <a:t>XCSG: Nodes and Edge types for C and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57584-9D40-FD44-B210-8C3AF3E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1DA82-9D98-0041-B61B-3512283F1280}"/>
              </a:ext>
            </a:extLst>
          </p:cNvPr>
          <p:cNvSpPr txBox="1"/>
          <p:nvPr/>
        </p:nvSpPr>
        <p:spPr>
          <a:xfrm>
            <a:off x="641169" y="5086545"/>
            <a:ext cx="110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XCSG enables a harmonious representation of software written in different languages</a:t>
            </a:r>
          </a:p>
        </p:txBody>
      </p:sp>
      <p:pic>
        <p:nvPicPr>
          <p:cNvPr id="43" name="image2.png">
            <a:extLst>
              <a:ext uri="{FF2B5EF4-FFF2-40B4-BE49-F238E27FC236}">
                <a16:creationId xmlns:a16="http://schemas.microsoft.com/office/drawing/2014/main" id="{D758831F-F15A-FC43-8697-5701BB1FEC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16530" y="1357227"/>
            <a:ext cx="8892988" cy="37293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86068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39634</TotalTime>
  <Words>217</Words>
  <Application>Microsoft Macintosh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Merriweather Sans</vt:lpstr>
      <vt:lpstr>simple-light-2</vt:lpstr>
      <vt:lpstr>PowerPoint Presentation</vt:lpstr>
      <vt:lpstr>PowerPoint Presentation</vt:lpstr>
      <vt:lpstr>PowerPoint Presentation</vt:lpstr>
      <vt:lpstr>XCSG: Nodes and Edge types for C and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2154</cp:revision>
  <cp:lastPrinted>2017-03-09T05:22:22Z</cp:lastPrinted>
  <dcterms:created xsi:type="dcterms:W3CDTF">2016-08-15T15:08:51Z</dcterms:created>
  <dcterms:modified xsi:type="dcterms:W3CDTF">2022-02-05T03:52:51Z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