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1" r:id="rId2"/>
    <p:sldId id="985" r:id="rId3"/>
    <p:sldId id="1022" r:id="rId4"/>
    <p:sldId id="882" r:id="rId5"/>
    <p:sldId id="10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 autoAdjust="0"/>
    <p:restoredTop sz="93333"/>
  </p:normalViewPr>
  <p:slideViewPr>
    <p:cSldViewPr snapToGrid="0">
      <p:cViewPr varScale="1">
        <p:scale>
          <a:sx n="88" d="100"/>
          <a:sy n="88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llion_laughs_attack" TargetMode="External"/><Relationship Id="rId2" Type="http://schemas.openxmlformats.org/officeDocument/2006/relationships/hyperlink" Target="https://www.darpa.mil/program/space-time-analysis-for-cyber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WQUiub2hc0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</a:t>
            </a:r>
            <a:r>
              <a:rPr lang="en-US" sz="1600" b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FA8750-12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6" y="3642955"/>
            <a:ext cx="10972800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Professor, Department of Electrical and Computer Engineering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516795" y="1970324"/>
            <a:ext cx="10159121" cy="1790093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>
              <a:buClr>
                <a:srgbClr val="CE1126"/>
              </a:buClr>
              <a:buSzPct val="25000"/>
            </a:pPr>
            <a:r>
              <a:rPr lang="en-US" sz="3600" dirty="0"/>
              <a:t>Control Path Model (CPM) for Loop Behaviors</a:t>
            </a:r>
          </a:p>
          <a:p>
            <a:pPr>
              <a:buClr>
                <a:srgbClr val="CE1126"/>
              </a:buClr>
              <a:buSzPct val="25000"/>
            </a:pPr>
            <a:r>
              <a:rPr lang="en-US" sz="3600" dirty="0"/>
              <a:t> </a:t>
            </a:r>
            <a:endParaRPr lang="en-US" sz="3600" dirty="0">
              <a:ea typeface="Arial"/>
              <a:cs typeface="Arial"/>
              <a:sym typeface="Arial"/>
            </a:endParaRP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699135-F4C1-0747-A257-1354FC91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232" y="1035958"/>
            <a:ext cx="11657803" cy="1932873"/>
          </a:xfrm>
        </p:spPr>
        <p:txBody>
          <a:bodyPr/>
          <a:lstStyle/>
          <a:p>
            <a:r>
              <a:rPr lang="en-US" dirty="0"/>
              <a:t>Analyzing loop behaviors (behaviors created by executing loops) is crucial for detecting several cybersecurity vulnerabilities.</a:t>
            </a:r>
          </a:p>
          <a:p>
            <a:r>
              <a:rPr lang="en-US" dirty="0"/>
              <a:t>Without a good model that abstracts behaviors, it is practically impossible to analyze most loops.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E04CF-868D-344E-AED2-505882EF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loop behaviors?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75A8-3A14-6846-B1BA-4A8C2AF7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9419D-9DB3-5845-BF7B-97E84AD6726B}"/>
              </a:ext>
            </a:extLst>
          </p:cNvPr>
          <p:cNvSpPr txBox="1"/>
          <p:nvPr/>
        </p:nvSpPr>
        <p:spPr>
          <a:xfrm>
            <a:off x="300625" y="5736920"/>
            <a:ext cx="11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DARPA STAC Program on algorithmic complexity vulnerabilities: </a:t>
            </a:r>
            <a:r>
              <a:rPr lang="en-US" sz="1400" dirty="0">
                <a:hlinkClick r:id="rId2"/>
              </a:rPr>
              <a:t>https://www.darpa.mil/program/space-time-analysis-for-cybersecurity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Billion Laughs or XML Bomb attack: </a:t>
            </a:r>
            <a:r>
              <a:rPr lang="en-US" sz="1400" dirty="0">
                <a:hlinkClick r:id="rId3"/>
              </a:rPr>
              <a:t>https://en.wikipedia.org/wiki/Billion_laughs_attack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A4BC0-4B4E-644F-B89E-3CA256FF5E7C}"/>
              </a:ext>
            </a:extLst>
          </p:cNvPr>
          <p:cNvSpPr/>
          <p:nvPr/>
        </p:nvSpPr>
        <p:spPr>
          <a:xfrm>
            <a:off x="446232" y="3429000"/>
            <a:ext cx="11324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US" sz="2400" dirty="0"/>
              <a:t>Example</a:t>
            </a:r>
            <a:r>
              <a:rPr lang="en-US" sz="2400" dirty="0">
                <a:latin typeface="+mj-lt"/>
              </a:rPr>
              <a:t>: Algorithmic Complexity (AC) vulnerabilities are caused by loops. AC vulnerabilities are exploited to create </a:t>
            </a:r>
            <a:r>
              <a:rPr lang="en-US" sz="2400" i="1" dirty="0">
                <a:latin typeface="+mj-lt"/>
              </a:rPr>
              <a:t>denial of service </a:t>
            </a:r>
            <a:r>
              <a:rPr lang="en-US" sz="2400" dirty="0">
                <a:latin typeface="+mj-lt"/>
              </a:rPr>
              <a:t>(DoS) attacks. DARPA launched the STAC Program inn 2015 to advance loop analysis techniques for analyzing AC vulnerabilities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. This lecture module is based on the research we did on the STAC Program.</a:t>
            </a:r>
          </a:p>
        </p:txBody>
      </p:sp>
    </p:spTree>
    <p:extLst>
      <p:ext uri="{BB962C8B-B14F-4D97-AF65-F5344CB8AC3E}">
        <p14:creationId xmlns:p14="http://schemas.microsoft.com/office/powerpoint/2010/main" val="830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9BFB73-DD08-0D41-A443-9032E417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74" y="1600507"/>
            <a:ext cx="8751604" cy="1014868"/>
          </a:xfrm>
        </p:spPr>
        <p:txBody>
          <a:bodyPr/>
          <a:lstStyle/>
          <a:p>
            <a:r>
              <a:rPr lang="en-US" dirty="0"/>
              <a:t>Watch the XML Bomb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E72C6-3C46-3849-AFEC-E9E1DE1F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D2A1C-8567-F640-B32C-F1F09F6EF159}"/>
              </a:ext>
            </a:extLst>
          </p:cNvPr>
          <p:cNvSpPr/>
          <p:nvPr/>
        </p:nvSpPr>
        <p:spPr>
          <a:xfrm>
            <a:off x="3291603" y="3715512"/>
            <a:ext cx="6679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https://www.youtube.com/watch?v=WQUiub2hc0c</a:t>
            </a:r>
            <a:r>
              <a:rPr lang="en-US" sz="2400" dirty="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8B34282-C1E0-5448-9208-A48416768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4" y="2615375"/>
            <a:ext cx="2350803" cy="2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850" y="21089"/>
            <a:ext cx="6291355" cy="845609"/>
          </a:xfrm>
        </p:spPr>
        <p:txBody>
          <a:bodyPr/>
          <a:lstStyle/>
          <a:p>
            <a:r>
              <a:rPr lang="en-US" dirty="0"/>
              <a:t>The explosion of loop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95613" y="836619"/>
            <a:ext cx="4871563" cy="2831203"/>
            <a:chOff x="575768" y="846540"/>
            <a:chExt cx="4871563" cy="2831203"/>
          </a:xfrm>
        </p:grpSpPr>
        <p:grpSp>
          <p:nvGrpSpPr>
            <p:cNvPr id="34" name="Group 33"/>
            <p:cNvGrpSpPr/>
            <p:nvPr/>
          </p:nvGrpSpPr>
          <p:grpSpPr>
            <a:xfrm>
              <a:off x="665293" y="846540"/>
              <a:ext cx="4782038" cy="1733398"/>
              <a:chOff x="665293" y="1148877"/>
              <a:chExt cx="4782038" cy="173339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65293" y="1975265"/>
                <a:ext cx="4515929" cy="5847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+mj-lt"/>
                  </a:rPr>
                  <a:t>Behaviors within one iteration = </a:t>
                </a:r>
                <a:r>
                  <a:rPr lang="en-US" sz="3200" i="1" dirty="0">
                    <a:latin typeface="+mj-lt"/>
                  </a:rPr>
                  <a:t>n</a:t>
                </a:r>
                <a:r>
                  <a:rPr lang="en-US" sz="2400" i="1" dirty="0">
                    <a:latin typeface="+mj-lt"/>
                  </a:rPr>
                  <a:t> 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145654" y="2606880"/>
                <a:ext cx="0" cy="2753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154628" y="2851572"/>
                <a:ext cx="2292703" cy="20345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5427486" y="1721062"/>
                <a:ext cx="15822" cy="1141059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095751" y="1730983"/>
                <a:ext cx="2307235" cy="2413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104385" y="1722847"/>
                <a:ext cx="1288" cy="276008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265984" y="1148877"/>
                <a:ext cx="217732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+mj-lt"/>
                  </a:rPr>
                  <a:t>Iterations = </a:t>
                </a:r>
                <a:r>
                  <a:rPr lang="en-US" sz="3200" i="1" dirty="0">
                    <a:latin typeface="+mj-lt"/>
                  </a:rPr>
                  <a:t>i</a:t>
                </a:r>
              </a:p>
            </p:txBody>
          </p:sp>
        </p:grpSp>
        <p:sp>
          <p:nvSpPr>
            <p:cNvPr id="35" name="Down Arrow 34"/>
            <p:cNvSpPr/>
            <p:nvPr/>
          </p:nvSpPr>
          <p:spPr>
            <a:xfrm>
              <a:off x="2016040" y="2418691"/>
              <a:ext cx="887057" cy="72560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5768" y="3216078"/>
              <a:ext cx="3698237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+mj-lt"/>
                </a:rPr>
                <a:t>Total # Behaviors =  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69994" y="3005674"/>
            <a:ext cx="685453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+mj-lt"/>
              </a:rPr>
              <a:t>n</a:t>
            </a:r>
            <a:r>
              <a:rPr lang="en-US" sz="4000" i="1" baseline="30000" dirty="0">
                <a:latin typeface="+mj-lt"/>
              </a:rPr>
              <a:t>i</a:t>
            </a:r>
            <a:r>
              <a:rPr lang="en-US" sz="4000" i="1" dirty="0">
                <a:latin typeface="+mj-lt"/>
              </a:rPr>
              <a:t> </a:t>
            </a:r>
            <a:r>
              <a:rPr lang="en-US" sz="3600" i="1" dirty="0">
                <a:latin typeface="+mj-lt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3690" y="4091621"/>
            <a:ext cx="637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Suppose there are b non-nested branch conditions inside the loop then </a:t>
            </a:r>
            <a:r>
              <a:rPr lang="en-US" sz="2800" i="1" dirty="0">
                <a:latin typeface="+mj-lt"/>
              </a:rPr>
              <a:t>n </a:t>
            </a:r>
            <a:r>
              <a:rPr lang="en-US" sz="2800" dirty="0">
                <a:latin typeface="+mj-lt"/>
              </a:rPr>
              <a:t>= </a:t>
            </a:r>
            <a:r>
              <a:rPr lang="en-US" sz="2800" i="1" dirty="0">
                <a:latin typeface="+mj-lt"/>
              </a:rPr>
              <a:t>2</a:t>
            </a:r>
            <a:r>
              <a:rPr lang="en-US" sz="3200" i="1" baseline="30000" dirty="0">
                <a:latin typeface="+mj-lt"/>
              </a:rPr>
              <a:t>b</a:t>
            </a:r>
            <a:r>
              <a:rPr lang="en-US" sz="2800" dirty="0">
                <a:latin typeface="+mj-lt"/>
              </a:rPr>
              <a:t> 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90011" y="5364268"/>
            <a:ext cx="3095817" cy="636139"/>
            <a:chOff x="483850" y="5361434"/>
            <a:chExt cx="3095817" cy="636139"/>
          </a:xfrm>
        </p:grpSpPr>
        <p:sp>
          <p:nvSpPr>
            <p:cNvPr id="48" name="TextBox 47"/>
            <p:cNvSpPr txBox="1"/>
            <p:nvPr/>
          </p:nvSpPr>
          <p:spPr>
            <a:xfrm>
              <a:off x="483850" y="5361434"/>
              <a:ext cx="2701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+mj-lt"/>
                </a:rPr>
                <a:t>i</a:t>
              </a:r>
              <a:r>
                <a:rPr lang="en-US" sz="2800" dirty="0">
                  <a:latin typeface="+mj-lt"/>
                </a:rPr>
                <a:t> = 100 and </a:t>
              </a:r>
              <a:r>
                <a:rPr lang="en-US" sz="2800" i="1" dirty="0">
                  <a:latin typeface="+mj-lt"/>
                </a:rPr>
                <a:t>b</a:t>
              </a:r>
              <a:r>
                <a:rPr lang="en-US" sz="2800" dirty="0">
                  <a:latin typeface="+mj-lt"/>
                </a:rPr>
                <a:t> = 5</a:t>
              </a:r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3035336" y="5413056"/>
              <a:ext cx="544331" cy="58451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71596" y="5200188"/>
            <a:ext cx="6377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Total # Behaviors = 2</a:t>
            </a:r>
            <a:r>
              <a:rPr lang="en-US" sz="2800" baseline="30000" dirty="0">
                <a:latin typeface="+mj-lt"/>
              </a:rPr>
              <a:t>5*100</a:t>
            </a:r>
            <a:r>
              <a:rPr lang="en-US" sz="2800" dirty="0">
                <a:latin typeface="+mj-lt"/>
              </a:rPr>
              <a:t> = approx. 10</a:t>
            </a:r>
            <a:r>
              <a:rPr lang="en-US" sz="2800" baseline="30000" dirty="0">
                <a:latin typeface="+mj-lt"/>
              </a:rPr>
              <a:t>150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Much larger than the estimated number of atoms in the universe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18AF97-700C-344E-A42D-5230C6811384}"/>
              </a:ext>
            </a:extLst>
          </p:cNvPr>
          <p:cNvGrpSpPr/>
          <p:nvPr/>
        </p:nvGrpSpPr>
        <p:grpSpPr>
          <a:xfrm>
            <a:off x="6775205" y="4245508"/>
            <a:ext cx="3962715" cy="646331"/>
            <a:chOff x="6886112" y="1978574"/>
            <a:chExt cx="3962715" cy="646331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E49727BF-B712-DD45-BC57-089A1DF4157A}"/>
                </a:ext>
              </a:extLst>
            </p:cNvPr>
            <p:cNvSpPr/>
            <p:nvPr/>
          </p:nvSpPr>
          <p:spPr>
            <a:xfrm>
              <a:off x="6886112" y="2025267"/>
              <a:ext cx="544331" cy="58451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366657-107E-494E-82C0-80D7FA161E91}"/>
                </a:ext>
              </a:extLst>
            </p:cNvPr>
            <p:cNvSpPr txBox="1"/>
            <p:nvPr/>
          </p:nvSpPr>
          <p:spPr>
            <a:xfrm>
              <a:off x="7392515" y="2088198"/>
              <a:ext cx="292086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+mj-lt"/>
                </a:rPr>
                <a:t>Total # Behaviors =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9C60AC-070F-D34E-9156-9175FE0C2A1F}"/>
                </a:ext>
              </a:extLst>
            </p:cNvPr>
            <p:cNvSpPr txBox="1"/>
            <p:nvPr/>
          </p:nvSpPr>
          <p:spPr>
            <a:xfrm>
              <a:off x="10163374" y="1978574"/>
              <a:ext cx="685453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>
                  <a:latin typeface="+mj-lt"/>
                </a:rPr>
                <a:t>2</a:t>
              </a:r>
              <a:r>
                <a:rPr lang="en-US" sz="3600" i="1" baseline="30000" dirty="0">
                  <a:latin typeface="+mj-lt"/>
                </a:rPr>
                <a:t>bi</a:t>
              </a:r>
              <a:r>
                <a:rPr lang="en-US" sz="3600" i="1" dirty="0">
                  <a:latin typeface="+mj-lt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4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F92C0-6773-3844-939F-4D0EB8B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30EF1F-9E42-064F-B489-2223E78F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91" y="21089"/>
            <a:ext cx="9428496" cy="899004"/>
          </a:xfrm>
        </p:spPr>
        <p:txBody>
          <a:bodyPr/>
          <a:lstStyle/>
          <a:p>
            <a:r>
              <a:rPr lang="en-US" dirty="0"/>
              <a:t>Experiment to get insights for a good loop model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8C039-04CC-F847-ABB0-0AA8F39F19E2}"/>
              </a:ext>
            </a:extLst>
          </p:cNvPr>
          <p:cNvGrpSpPr/>
          <p:nvPr/>
        </p:nvGrpSpPr>
        <p:grpSpPr>
          <a:xfrm>
            <a:off x="480966" y="989583"/>
            <a:ext cx="4809492" cy="3168914"/>
            <a:chOff x="480966" y="989583"/>
            <a:chExt cx="4809492" cy="3168914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3BBA564D-18B6-3D45-B398-C2FDEF25E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9249" y="989583"/>
              <a:ext cx="2041208" cy="2688265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6C9D9A6C-E576-1E45-8F00-68D97B4FA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966" y="993231"/>
              <a:ext cx="2608876" cy="26382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1A9FD-2C70-CE48-B4BF-525A2C15A704}"/>
                </a:ext>
              </a:extLst>
            </p:cNvPr>
            <p:cNvSpPr/>
            <p:nvPr/>
          </p:nvSpPr>
          <p:spPr>
            <a:xfrm>
              <a:off x="480966" y="3789165"/>
              <a:ext cx="48094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  <a:ea typeface="MS Mincho" panose="02020609040205080304" pitchFamily="49" charset="-128"/>
                  <a:cs typeface="Mangal" panose="02040503050203030202" pitchFamily="18" charset="0"/>
                </a:rPr>
                <a:t>How many paths where </a:t>
              </a:r>
              <a:r>
                <a:rPr lang="en-US" sz="1600" dirty="0">
                  <a:ea typeface="MS Mincho" panose="02020609040205080304" pitchFamily="49" charset="-128"/>
                  <a:cs typeface="Mangal" panose="02040503050203030202" pitchFamily="18" charset="0"/>
                </a:rPr>
                <a:t>Lock</a:t>
              </a:r>
              <a:r>
                <a:rPr lang="en-US" sz="1600" dirty="0">
                  <a:latin typeface="+mj-lt"/>
                  <a:ea typeface="MS Mincho" panose="02020609040205080304" pitchFamily="49" charset="-128"/>
                  <a:cs typeface="Mangal" panose="02040503050203030202" pitchFamily="18" charset="0"/>
                </a:rPr>
                <a:t> is </a:t>
              </a:r>
              <a:r>
                <a:rPr lang="en-US" dirty="0">
                  <a:latin typeface="+mj-lt"/>
                  <a:ea typeface="MS Mincho" panose="02020609040205080304" pitchFamily="49" charset="-128"/>
                  <a:cs typeface="Mangal" panose="02040503050203030202" pitchFamily="18" charset="0"/>
                </a:rPr>
                <a:t>not</a:t>
              </a:r>
              <a:r>
                <a:rPr lang="en-US" sz="1600" dirty="0">
                  <a:latin typeface="+mj-lt"/>
                  <a:ea typeface="MS Mincho" panose="02020609040205080304" pitchFamily="49" charset="-128"/>
                  <a:cs typeface="Mangal" panose="02040503050203030202" pitchFamily="18" charset="0"/>
                </a:rPr>
                <a:t> followed by </a:t>
              </a:r>
              <a:r>
                <a:rPr lang="en-US" sz="1600" dirty="0">
                  <a:ea typeface="MS Mincho" panose="02020609040205080304" pitchFamily="49" charset="-128"/>
                  <a:cs typeface="Mangal" panose="02040503050203030202" pitchFamily="18" charset="0"/>
                </a:rPr>
                <a:t>Unlock</a:t>
              </a:r>
              <a:r>
                <a:rPr lang="en-US" sz="1600" dirty="0">
                  <a:latin typeface="+mj-lt"/>
                  <a:ea typeface="MS Mincho" panose="02020609040205080304" pitchFamily="49" charset="-128"/>
                  <a:cs typeface="Mangal" panose="02040503050203030202" pitchFamily="18" charset="0"/>
                </a:rPr>
                <a:t>?</a:t>
              </a:r>
              <a:endParaRPr lang="en-US" sz="1600" dirty="0">
                <a:effectLst/>
                <a:latin typeface="+mj-lt"/>
                <a:ea typeface="MS Mincho" panose="02020609040205080304" pitchFamily="49" charset="-128"/>
                <a:cs typeface="Mangal" panose="02040503050203030202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B8666DC-C1DE-3A4D-B47C-56D8AAF38DFC}"/>
              </a:ext>
            </a:extLst>
          </p:cNvPr>
          <p:cNvSpPr txBox="1"/>
          <p:nvPr/>
        </p:nvSpPr>
        <p:spPr>
          <a:xfrm>
            <a:off x="5872211" y="1340927"/>
            <a:ext cx="502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Two Iterable paths: Lock followed by Unlock on both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0A29-6012-BB48-A554-56A949736488}"/>
              </a:ext>
            </a:extLst>
          </p:cNvPr>
          <p:cNvSpPr txBox="1"/>
          <p:nvPr/>
        </p:nvSpPr>
        <p:spPr>
          <a:xfrm>
            <a:off x="5609519" y="858278"/>
            <a:ext cx="542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Observations pertinent to loop behaviors?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C0DB3-6212-274C-B170-8B1F3D218527}"/>
              </a:ext>
            </a:extLst>
          </p:cNvPr>
          <p:cNvSpPr txBox="1"/>
          <p:nvPr/>
        </p:nvSpPr>
        <p:spPr>
          <a:xfrm>
            <a:off x="705063" y="4147232"/>
            <a:ext cx="4585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This is a toy replica of a problem we found in 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3F658-5580-0E43-BED4-D31D2957FA50}"/>
              </a:ext>
            </a:extLst>
          </p:cNvPr>
          <p:cNvSpPr txBox="1"/>
          <p:nvPr/>
        </p:nvSpPr>
        <p:spPr>
          <a:xfrm>
            <a:off x="5872211" y="1738168"/>
            <a:ext cx="45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Exceptional path: Lock not followed by Unlock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30EEF4-20DF-2045-87EA-5036BDF468A6}"/>
              </a:ext>
            </a:extLst>
          </p:cNvPr>
          <p:cNvSpPr txBox="1"/>
          <p:nvPr/>
        </p:nvSpPr>
        <p:spPr>
          <a:xfrm>
            <a:off x="5872212" y="2135409"/>
            <a:ext cx="529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loop may not be entered – neither Lock nor Unlock</a:t>
            </a:r>
          </a:p>
          <a:p>
            <a:pPr algn="ctr"/>
            <a:r>
              <a:rPr lang="en-US" dirty="0">
                <a:latin typeface="+mj-lt"/>
              </a:rPr>
              <a:t>(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Lock followed by Unlock is vacuously true</a:t>
            </a:r>
            <a:r>
              <a:rPr lang="en-US" dirty="0">
                <a:latin typeface="+mj-lt"/>
              </a:rPr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8F911-1504-B94C-B0AA-61C4F201EEEC}"/>
              </a:ext>
            </a:extLst>
          </p:cNvPr>
          <p:cNvSpPr txBox="1"/>
          <p:nvPr/>
        </p:nvSpPr>
        <p:spPr>
          <a:xfrm>
            <a:off x="6080427" y="2741086"/>
            <a:ext cx="516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Lessons for creating a good loop model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A172D-B642-DB4C-A501-FE3CA929BBCF}"/>
              </a:ext>
            </a:extLst>
          </p:cNvPr>
          <p:cNvSpPr txBox="1"/>
          <p:nvPr/>
        </p:nvSpPr>
        <p:spPr>
          <a:xfrm>
            <a:off x="1527811" y="4361018"/>
            <a:ext cx="97928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Include two categories of control paths: (a) </a:t>
            </a:r>
            <a:r>
              <a:rPr lang="en-US" sz="2000" i="1" dirty="0">
                <a:latin typeface="+mj-lt"/>
              </a:rPr>
              <a:t>normal</a:t>
            </a:r>
            <a:r>
              <a:rPr lang="en-US" sz="2000" dirty="0">
                <a:latin typeface="+mj-lt"/>
              </a:rPr>
              <a:t> (Iterable) paths from the </a:t>
            </a:r>
            <a:r>
              <a:rPr lang="en-US" sz="2000" i="1" dirty="0">
                <a:latin typeface="+mj-lt"/>
              </a:rPr>
              <a:t>header</a:t>
            </a:r>
            <a:r>
              <a:rPr lang="en-US" sz="2000" dirty="0">
                <a:latin typeface="+mj-lt"/>
              </a:rPr>
              <a:t> to the tail of the loop-back edge, (b) exceptional (non-Iterable) paths from the </a:t>
            </a:r>
            <a:r>
              <a:rPr lang="en-US" sz="2000" i="1" dirty="0">
                <a:latin typeface="+mj-lt"/>
              </a:rPr>
              <a:t>header</a:t>
            </a:r>
            <a:r>
              <a:rPr lang="en-US" sz="2000" dirty="0">
                <a:latin typeface="+mj-lt"/>
              </a:rPr>
              <a:t> to </a:t>
            </a:r>
            <a:r>
              <a:rPr lang="en-US" sz="2000" dirty="0">
                <a:latin typeface="Courier" pitchFamily="2" charset="0"/>
              </a:rPr>
              <a:t>break</a:t>
            </a:r>
            <a:r>
              <a:rPr lang="en-US" sz="2000" dirty="0">
                <a:latin typeface="+mj-lt"/>
              </a:rPr>
              <a:t> or </a:t>
            </a:r>
            <a:r>
              <a:rPr lang="en-US" sz="2000" dirty="0">
                <a:latin typeface="Courier" pitchFamily="2" charset="0"/>
              </a:rPr>
              <a:t>return</a:t>
            </a: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Include the possibility that loop is not entered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 need to include the number of iterations for a normal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F15BF-4144-304A-8DA1-2DE2310B64A5}"/>
              </a:ext>
            </a:extLst>
          </p:cNvPr>
          <p:cNvSpPr txBox="1"/>
          <p:nvPr/>
        </p:nvSpPr>
        <p:spPr>
          <a:xfrm>
            <a:off x="5487134" y="3358277"/>
            <a:ext cx="5795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Answer:</a:t>
            </a:r>
          </a:p>
          <a:p>
            <a:r>
              <a:rPr lang="en-US" dirty="0">
                <a:latin typeface="+mj-lt"/>
              </a:rPr>
              <a:t>Total number of paths due to the loop = </a:t>
            </a:r>
            <a:r>
              <a:rPr lang="en-US" i="1" dirty="0">
                <a:latin typeface="+mj-lt"/>
              </a:rPr>
              <a:t>two</a:t>
            </a:r>
            <a:r>
              <a:rPr lang="en-US" dirty="0">
                <a:latin typeface="+mj-lt"/>
              </a:rPr>
              <a:t> normal paths + one exceptional path + loop not entered path = 4 </a:t>
            </a:r>
          </a:p>
          <a:p>
            <a:r>
              <a:rPr lang="en-US" dirty="0">
                <a:latin typeface="+mj-lt"/>
              </a:rPr>
              <a:t>Out of 4, one path where Lock not followed by Unlock </a:t>
            </a:r>
          </a:p>
        </p:txBody>
      </p:sp>
    </p:spTree>
    <p:extLst>
      <p:ext uri="{BB962C8B-B14F-4D97-AF65-F5344CB8AC3E}">
        <p14:creationId xmlns:p14="http://schemas.microsoft.com/office/powerpoint/2010/main" val="29910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0" grpId="0"/>
      <p:bldP spid="5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45201</TotalTime>
  <Words>458</Words>
  <Application>Microsoft Macintosh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Courier New</vt:lpstr>
      <vt:lpstr>Merriweather Sans</vt:lpstr>
      <vt:lpstr>simple-light-2</vt:lpstr>
      <vt:lpstr>PowerPoint Presentation</vt:lpstr>
      <vt:lpstr>Why model loop behaviors?</vt:lpstr>
      <vt:lpstr>Watch the XML Bomb Demonstration</vt:lpstr>
      <vt:lpstr>The explosion of loop behaviors</vt:lpstr>
      <vt:lpstr>Experiment to get insights for a good loop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Sharwan Ram, Sharwan Ram [E CPE]</cp:lastModifiedBy>
  <cp:revision>2337</cp:revision>
  <cp:lastPrinted>2019-02-05T15:44:34Z</cp:lastPrinted>
  <dcterms:created xsi:type="dcterms:W3CDTF">2016-08-15T15:08:51Z</dcterms:created>
  <dcterms:modified xsi:type="dcterms:W3CDTF">2022-02-16T00:01:22Z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