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361" r:id="rId2"/>
    <p:sldId id="963" r:id="rId3"/>
    <p:sldId id="964" r:id="rId4"/>
    <p:sldId id="1028" r:id="rId5"/>
    <p:sldId id="990" r:id="rId6"/>
    <p:sldId id="995" r:id="rId7"/>
    <p:sldId id="991" r:id="rId8"/>
    <p:sldId id="1024" r:id="rId9"/>
    <p:sldId id="1025" r:id="rId10"/>
    <p:sldId id="986" r:id="rId11"/>
    <p:sldId id="1026" r:id="rId12"/>
    <p:sldId id="1027" r:id="rId13"/>
    <p:sldId id="103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thanam, Ganesh R [E CPE]" initials="SGR[C" lastIdx="4" clrIdx="0"/>
  <p:cmAuthor id="2" name="Suraj Kothari" initials="" lastIdx="4"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FFFF00"/>
    <a:srgbClr val="41FF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61" autoAdjust="0"/>
    <p:restoredTop sz="93333"/>
  </p:normalViewPr>
  <p:slideViewPr>
    <p:cSldViewPr snapToGrid="0">
      <p:cViewPr varScale="1">
        <p:scale>
          <a:sx n="88" d="100"/>
          <a:sy n="88" d="100"/>
        </p:scale>
        <p:origin x="600" y="184"/>
      </p:cViewPr>
      <p:guideLst>
        <p:guide orient="horz" pos="2160"/>
        <p:guide pos="3840"/>
      </p:guideLst>
    </p:cSldViewPr>
  </p:slideViewPr>
  <p:notesTextViewPr>
    <p:cViewPr>
      <p:scale>
        <a:sx n="3" d="2"/>
        <a:sy n="3" d="2"/>
      </p:scale>
      <p:origin x="0" y="0"/>
    </p:cViewPr>
  </p:notesTextViewPr>
  <p:sorterViewPr>
    <p:cViewPr>
      <p:scale>
        <a:sx n="100" d="100"/>
        <a:sy n="100" d="100"/>
      </p:scale>
      <p:origin x="0" y="-1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9940F43-561E-4C4C-8F09-FE70B5DACE57}" type="datetimeFigureOut">
              <a:rPr lang="en-US" smtClean="0"/>
              <a:t>2/17/22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4D781F-70AF-8A4C-8A8B-3CA2E5E63A5E}" type="slidenum">
              <a:rPr lang="en-US" smtClean="0"/>
              <a:t>‹#›</a:t>
            </a:fld>
            <a:endParaRPr lang="en-US"/>
          </a:p>
        </p:txBody>
      </p:sp>
    </p:spTree>
    <p:extLst>
      <p:ext uri="{BB962C8B-B14F-4D97-AF65-F5344CB8AC3E}">
        <p14:creationId xmlns:p14="http://schemas.microsoft.com/office/powerpoint/2010/main" val="30090918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6C51E2-AC65-4FBA-968F-FA7F4B5D37A7}" type="datetimeFigureOut">
              <a:rPr lang="en-US" smtClean="0"/>
              <a:t>2/17/22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D912E5-47C8-412D-B860-C77C24406DFE}" type="slidenum">
              <a:rPr lang="en-US" smtClean="0"/>
              <a:t>‹#›</a:t>
            </a:fld>
            <a:endParaRPr lang="en-US"/>
          </a:p>
        </p:txBody>
      </p:sp>
    </p:spTree>
    <p:extLst>
      <p:ext uri="{BB962C8B-B14F-4D97-AF65-F5344CB8AC3E}">
        <p14:creationId xmlns:p14="http://schemas.microsoft.com/office/powerpoint/2010/main" val="144419196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28411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30B3B20-CC52-4CD8-891A-1FEA1205BD2C}" type="slidenum">
              <a:rPr lang="en-US" smtClean="0"/>
              <a:pPr/>
              <a:t>‹#›</a:t>
            </a:fld>
            <a:endParaRPr lang="en-US" dirty="0"/>
          </a:p>
        </p:txBody>
      </p:sp>
      <p:sp>
        <p:nvSpPr>
          <p:cNvPr id="4"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dirty="0"/>
              <a:t>Click to edit Master title style</a:t>
            </a:r>
          </a:p>
        </p:txBody>
      </p:sp>
      <p:sp>
        <p:nvSpPr>
          <p:cNvPr id="5"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182" indent="0" algn="ctr">
              <a:buNone/>
              <a:defRPr sz="2000"/>
            </a:lvl2pPr>
            <a:lvl3pPr marL="914364" indent="0" algn="ctr">
              <a:buNone/>
              <a:defRPr sz="1800"/>
            </a:lvl3pPr>
            <a:lvl4pPr marL="1371545" indent="0" algn="ctr">
              <a:buNone/>
              <a:defRPr sz="1600"/>
            </a:lvl4pPr>
            <a:lvl5pPr marL="1828727" indent="0" algn="ctr">
              <a:buNone/>
              <a:defRPr sz="1600"/>
            </a:lvl5pPr>
            <a:lvl6pPr marL="2285909" indent="0" algn="ctr">
              <a:buNone/>
              <a:defRPr sz="1600"/>
            </a:lvl6pPr>
            <a:lvl7pPr marL="2743091" indent="0" algn="ctr">
              <a:buNone/>
              <a:defRPr sz="1600"/>
            </a:lvl7pPr>
            <a:lvl8pPr marL="3200272" indent="0" algn="ctr">
              <a:buNone/>
              <a:defRPr sz="1600"/>
            </a:lvl8pPr>
            <a:lvl9pPr marL="3657454"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968430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Shape 55"/>
        <p:cNvGrpSpPr/>
        <p:nvPr/>
      </p:nvGrpSpPr>
      <p:grpSpPr>
        <a:xfrm>
          <a:off x="0" y="0"/>
          <a:ext cx="0" cy="0"/>
          <a:chOff x="0" y="0"/>
          <a:chExt cx="0" cy="0"/>
        </a:xfrm>
      </p:grpSpPr>
      <p:sp>
        <p:nvSpPr>
          <p:cNvPr id="57" name="Shape 57"/>
          <p:cNvSpPr txBox="1">
            <a:spLocks noGrp="1"/>
          </p:cNvSpPr>
          <p:nvPr>
            <p:ph type="body" idx="1"/>
          </p:nvPr>
        </p:nvSpPr>
        <p:spPr>
          <a:xfrm>
            <a:off x="154890" y="1175657"/>
            <a:ext cx="11657803" cy="4913571"/>
          </a:xfrm>
          <a:prstGeom prst="rect">
            <a:avLst/>
          </a:prstGeom>
          <a:noFill/>
          <a:ln>
            <a:noFill/>
          </a:ln>
        </p:spPr>
        <p:txBody>
          <a:bodyPr lIns="91425" tIns="91425" rIns="91425" bIns="91425" anchor="t" anchorCtr="0"/>
          <a:lstStyle>
            <a:lvl1pPr marL="609600" marR="0" lvl="0" indent="-508000" algn="l" rtl="0">
              <a:lnSpc>
                <a:spcPct val="90000"/>
              </a:lnSpc>
              <a:spcBef>
                <a:spcPts val="1065"/>
              </a:spcBef>
              <a:spcAft>
                <a:spcPts val="0"/>
              </a:spcAft>
              <a:buClr>
                <a:schemeClr val="dk1"/>
              </a:buClr>
              <a:buSzPct val="100000"/>
              <a:buFont typeface="Courier New" panose="02070309020205020404" pitchFamily="49" charset="0"/>
              <a:buChar char="o"/>
              <a:defRPr sz="2800" b="0" i="0" u="none" strike="noStrike" cap="none">
                <a:solidFill>
                  <a:schemeClr val="dk1"/>
                </a:solidFill>
                <a:latin typeface="Calibri Light" panose="020F0302020204030204" pitchFamily="34" charset="0"/>
                <a:ea typeface="Calibri Light" panose="020F0302020204030204" pitchFamily="34" charset="0"/>
                <a:cs typeface="Arial" charset="0"/>
                <a:sym typeface="Arial" charset="0"/>
              </a:defRPr>
            </a:lvl1pPr>
            <a:lvl2pPr marL="1168400" marR="0" lvl="1" indent="-457200" algn="l" rtl="0">
              <a:lnSpc>
                <a:spcPct val="90000"/>
              </a:lnSpc>
              <a:spcBef>
                <a:spcPts val="1065"/>
              </a:spcBef>
              <a:spcAft>
                <a:spcPts val="0"/>
              </a:spcAft>
              <a:buClr>
                <a:schemeClr val="dk1"/>
              </a:buClr>
              <a:buSzPct val="100000"/>
              <a:buFont typeface="Calibri Light" panose="020F0302020204030204" pitchFamily="34" charset="0"/>
              <a:buChar char="⁻"/>
              <a:defRPr sz="2400" b="0" i="0" u="none" strike="noStrike" cap="none">
                <a:solidFill>
                  <a:schemeClr val="tx1"/>
                </a:solidFill>
                <a:latin typeface="+mj-lt"/>
                <a:ea typeface="Arial" charset="0"/>
                <a:cs typeface="Arial" charset="0"/>
                <a:sym typeface="Arial" charset="0"/>
              </a:defRPr>
            </a:lvl2pPr>
            <a:lvl3pPr marL="1544955" marR="0" lvl="2" indent="-342900" algn="l" rtl="0">
              <a:lnSpc>
                <a:spcPct val="100000"/>
              </a:lnSpc>
              <a:spcBef>
                <a:spcPts val="665"/>
              </a:spcBef>
              <a:spcAft>
                <a:spcPts val="0"/>
              </a:spcAft>
              <a:buClr>
                <a:srgbClr val="CE1126"/>
              </a:buClr>
              <a:buSzPct val="60000"/>
              <a:buFont typeface="Arial" charset="0"/>
              <a:buChar char="•"/>
              <a:defRPr sz="2200" b="0" i="0" u="none" strike="noStrike" cap="none">
                <a:solidFill>
                  <a:schemeClr val="tx1"/>
                </a:solidFill>
                <a:latin typeface="+mj-lt"/>
                <a:ea typeface="Arial" charset="0"/>
                <a:cs typeface="Arial" charset="0"/>
                <a:sym typeface="Arial" charset="0"/>
              </a:defRPr>
            </a:lvl3pPr>
            <a:lvl4pPr marL="1710055" marR="0" lvl="3" indent="-17145" algn="l" rtl="0">
              <a:lnSpc>
                <a:spcPct val="100000"/>
              </a:lnSpc>
              <a:spcBef>
                <a:spcPts val="535"/>
              </a:spcBef>
              <a:spcAft>
                <a:spcPts val="0"/>
              </a:spcAft>
              <a:buClr>
                <a:srgbClr val="CE1126"/>
              </a:buClr>
              <a:buSzPct val="67000"/>
              <a:buFont typeface="Arial" charset="0"/>
              <a:buChar char="o"/>
              <a:defRPr sz="2400" b="1" i="0" u="none" strike="noStrike" cap="none">
                <a:solidFill>
                  <a:schemeClr val="dk1"/>
                </a:solidFill>
                <a:latin typeface="Arial" charset="0"/>
                <a:ea typeface="Arial" charset="0"/>
                <a:cs typeface="Arial" charset="0"/>
                <a:sym typeface="Arial" charset="0"/>
              </a:defRPr>
            </a:lvl4pPr>
            <a:lvl5pPr marL="2218055" marR="0" lvl="4" indent="-33655"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5pPr>
            <a:lvl6pPr marL="2726055" marR="0" lvl="5" indent="-33655"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6pPr>
            <a:lvl7pPr marL="3234055" marR="0" lvl="6" indent="-50800"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7pPr>
            <a:lvl8pPr marL="3725545" marR="0" lvl="7" indent="-33655"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8pPr>
            <a:lvl9pPr marL="4233545" marR="0" lvl="8" indent="-33655"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9pPr>
          </a:lstStyle>
          <a:p>
            <a:pPr lvl="0"/>
            <a:r>
              <a:rPr lang="en-US" dirty="0"/>
              <a:t>Click to edit Master text styles</a:t>
            </a:r>
          </a:p>
          <a:p>
            <a:pPr lvl="1"/>
            <a:r>
              <a:rPr lang="en-US" dirty="0"/>
              <a:t>Second level</a:t>
            </a:r>
          </a:p>
          <a:p>
            <a:pPr lvl="2"/>
            <a:r>
              <a:rPr lang="en-US" dirty="0"/>
              <a:t>Third level</a:t>
            </a:r>
            <a:endParaRPr dirty="0"/>
          </a:p>
        </p:txBody>
      </p:sp>
      <p:sp>
        <p:nvSpPr>
          <p:cNvPr id="4" name="Title 3"/>
          <p:cNvSpPr>
            <a:spLocks noGrp="1"/>
          </p:cNvSpPr>
          <p:nvPr>
            <p:ph type="title"/>
          </p:nvPr>
        </p:nvSpPr>
        <p:spPr>
          <a:xfrm>
            <a:off x="154890" y="21089"/>
            <a:ext cx="11616267" cy="1014868"/>
          </a:xfrm>
          <a:prstGeom prst="rect">
            <a:avLst/>
          </a:prstGeom>
        </p:spPr>
        <p:txBody>
          <a:bodyPr anchor="ctr"/>
          <a:lstStyle>
            <a:lvl1pPr marR="0" algn="l" rtl="0">
              <a:lnSpc>
                <a:spcPct val="100000"/>
              </a:lnSpc>
              <a:spcBef>
                <a:spcPts val="0"/>
              </a:spcBef>
              <a:spcAft>
                <a:spcPts val="0"/>
              </a:spcAft>
              <a:buNone/>
              <a:defRPr lang="en-US" sz="3600" b="1" i="0" u="none" strike="noStrike" cap="none" dirty="0">
                <a:solidFill>
                  <a:srgbClr val="FF0000"/>
                </a:solidFill>
                <a:latin typeface="Calibri Light" panose="020F0302020204030204" pitchFamily="34" charset="0"/>
                <a:ea typeface="Arial" charset="0"/>
                <a:cs typeface="Arial" charset="0"/>
                <a:sym typeface="Arial" charset="0"/>
              </a:defRPr>
            </a:lvl1pPr>
          </a:lstStyle>
          <a:p>
            <a:r>
              <a:rPr lang="en-US" dirty="0"/>
              <a:t>Click to edit Master title style</a:t>
            </a:r>
          </a:p>
        </p:txBody>
      </p:sp>
      <p:sp>
        <p:nvSpPr>
          <p:cNvPr id="22" name="Slide Number Placeholder 5"/>
          <p:cNvSpPr>
            <a:spLocks noGrp="1"/>
          </p:cNvSpPr>
          <p:nvPr>
            <p:ph type="sldNum" sz="quarter" idx="12"/>
          </p:nvPr>
        </p:nvSpPr>
        <p:spPr>
          <a:xfrm>
            <a:off x="4591424" y="6431056"/>
            <a:ext cx="2743200" cy="365125"/>
          </a:xfrm>
          <a:prstGeom prst="rect">
            <a:avLst/>
          </a:prstGeom>
        </p:spPr>
        <p:txBody>
          <a:bodyPr/>
          <a:lstStyle>
            <a:lvl1pPr algn="ctr">
              <a:defRPr sz="1680" b="1">
                <a:solidFill>
                  <a:schemeClr val="bg1"/>
                </a:solidFill>
              </a:defRPr>
            </a:lvl1pPr>
          </a:lstStyle>
          <a:p>
            <a:fld id="{030B3B20-CC52-4CD8-891A-1FEA1205BD2C}" type="slidenum">
              <a:rPr lang="en-US" smtClean="0"/>
              <a:pPr/>
              <a:t>‹#›</a:t>
            </a:fld>
            <a:endParaRPr lang="en-US" dirty="0"/>
          </a:p>
        </p:txBody>
      </p:sp>
    </p:spTree>
    <p:extLst>
      <p:ext uri="{BB962C8B-B14F-4D97-AF65-F5344CB8AC3E}">
        <p14:creationId xmlns:p14="http://schemas.microsoft.com/office/powerpoint/2010/main" val="42519140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11"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383338"/>
            <a:ext cx="12192000" cy="474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chemeClr val="tx1"/>
                </a:solidFill>
                <a:round/>
                <a:headEnd/>
                <a:tailEnd/>
              </a14:hiddenLine>
            </a:ext>
          </a:extLst>
        </p:spPr>
      </p:pic>
      <p:sp>
        <p:nvSpPr>
          <p:cNvPr id="12" name="Rectangle 3"/>
          <p:cNvSpPr>
            <a:spLocks/>
          </p:cNvSpPr>
          <p:nvPr userDrawn="1"/>
        </p:nvSpPr>
        <p:spPr bwMode="auto">
          <a:xfrm>
            <a:off x="9743135" y="6438900"/>
            <a:ext cx="2311400"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Lst>
        </p:spPr>
        <p:txBody>
          <a:bodyPr lIns="34290" tIns="34290" rIns="34290" bIns="34290"/>
          <a:lstStyle/>
          <a:p>
            <a:pPr algn="r"/>
            <a:r>
              <a:rPr lang="en-US" sz="1320" b="1" dirty="0">
                <a:solidFill>
                  <a:srgbClr val="F2BF49"/>
                </a:solidFill>
                <a:latin typeface="Arial" pitchFamily="34" charset="0"/>
                <a:ea typeface="MS PGothic" pitchFamily="34" charset="-128"/>
                <a:sym typeface="Arial" pitchFamily="34" charset="0"/>
              </a:rPr>
              <a:t>learn</a:t>
            </a:r>
            <a:r>
              <a:rPr lang="en-US" sz="1320" dirty="0">
                <a:solidFill>
                  <a:srgbClr val="FFFFFF"/>
                </a:solidFill>
                <a:latin typeface="Arial" pitchFamily="34" charset="0"/>
                <a:ea typeface="MS PGothic" pitchFamily="34" charset="-128"/>
                <a:sym typeface="Arial" pitchFamily="34" charset="0"/>
              </a:rPr>
              <a:t> invent impact</a:t>
            </a:r>
          </a:p>
        </p:txBody>
      </p:sp>
      <p:pic>
        <p:nvPicPr>
          <p:cNvPr id="13" name="Picture 4"/>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79295" y="6435725"/>
            <a:ext cx="3536951" cy="422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chemeClr val="tx1"/>
                </a:solidFill>
                <a:round/>
                <a:headEnd/>
                <a:tailEnd/>
              </a14:hiddenLine>
            </a:ext>
          </a:extLst>
        </p:spPr>
      </p:pic>
      <p:sp>
        <p:nvSpPr>
          <p:cNvPr id="14" name="Slide Number Placeholder 5"/>
          <p:cNvSpPr>
            <a:spLocks noGrp="1"/>
          </p:cNvSpPr>
          <p:nvPr>
            <p:ph type="sldNum" sz="quarter" idx="4"/>
          </p:nvPr>
        </p:nvSpPr>
        <p:spPr>
          <a:xfrm>
            <a:off x="4591424" y="6431056"/>
            <a:ext cx="2743200" cy="365125"/>
          </a:xfrm>
          <a:prstGeom prst="rect">
            <a:avLst/>
          </a:prstGeom>
        </p:spPr>
        <p:txBody>
          <a:bodyPr/>
          <a:lstStyle>
            <a:lvl1pPr algn="ctr">
              <a:defRPr sz="1680" b="1">
                <a:solidFill>
                  <a:schemeClr val="bg1"/>
                </a:solidFill>
              </a:defRPr>
            </a:lvl1pPr>
          </a:lstStyle>
          <a:p>
            <a:fld id="{030B3B20-CC52-4CD8-891A-1FEA1205BD2C}"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3t42E44d5aY" TargetMode="External"/><Relationship Id="rId2" Type="http://schemas.openxmlformats.org/officeDocument/2006/relationships/hyperlink" Target="https://www.youtube.com/watch?v=NjoU-MjCws4"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200" name="Shape 200"/>
          <p:cNvPicPr preferRelativeResize="0"/>
          <p:nvPr/>
        </p:nvPicPr>
        <p:blipFill rotWithShape="1">
          <a:blip r:embed="rId3">
            <a:alphaModFix/>
          </a:blip>
          <a:srcRect/>
          <a:stretch/>
        </p:blipFill>
        <p:spPr>
          <a:xfrm>
            <a:off x="0" y="1"/>
            <a:ext cx="12192000" cy="1695999"/>
          </a:xfrm>
          <a:prstGeom prst="rect">
            <a:avLst/>
          </a:prstGeom>
          <a:noFill/>
          <a:ln>
            <a:noFill/>
          </a:ln>
        </p:spPr>
      </p:pic>
      <p:pic>
        <p:nvPicPr>
          <p:cNvPr id="201" name="Shape 201"/>
          <p:cNvPicPr preferRelativeResize="0"/>
          <p:nvPr/>
        </p:nvPicPr>
        <p:blipFill rotWithShape="1">
          <a:blip r:embed="rId4">
            <a:alphaModFix/>
          </a:blip>
          <a:srcRect/>
          <a:stretch/>
        </p:blipFill>
        <p:spPr>
          <a:xfrm>
            <a:off x="426718" y="480057"/>
            <a:ext cx="4489135" cy="537208"/>
          </a:xfrm>
          <a:prstGeom prst="rect">
            <a:avLst/>
          </a:prstGeom>
          <a:noFill/>
          <a:ln>
            <a:noFill/>
          </a:ln>
        </p:spPr>
      </p:pic>
      <p:sp>
        <p:nvSpPr>
          <p:cNvPr id="202" name="Shape 202"/>
          <p:cNvSpPr/>
          <p:nvPr/>
        </p:nvSpPr>
        <p:spPr>
          <a:xfrm>
            <a:off x="431981" y="1291589"/>
            <a:ext cx="2773999" cy="239999"/>
          </a:xfrm>
          <a:prstGeom prst="rect">
            <a:avLst/>
          </a:prstGeom>
          <a:noFill/>
          <a:ln>
            <a:noFill/>
          </a:ln>
        </p:spPr>
        <p:txBody>
          <a:bodyPr lIns="41899" tIns="41899" rIns="41899" bIns="41899" anchor="t" anchorCtr="0">
            <a:noAutofit/>
          </a:bodyPr>
          <a:lstStyle/>
          <a:p>
            <a:pPr>
              <a:buClr>
                <a:srgbClr val="F2BF49"/>
              </a:buClr>
              <a:buSzPct val="25000"/>
            </a:pPr>
            <a:r>
              <a:rPr lang="en-US" sz="1300" b="1">
                <a:solidFill>
                  <a:srgbClr val="F2BF49"/>
                </a:solidFill>
                <a:latin typeface="Merriweather Sans"/>
                <a:ea typeface="Merriweather Sans"/>
                <a:cs typeface="Merriweather Sans"/>
                <a:sym typeface="Merriweather Sans"/>
              </a:rPr>
              <a:t>learn</a:t>
            </a:r>
            <a:r>
              <a:rPr lang="en-US" sz="1300">
                <a:solidFill>
                  <a:srgbClr val="FFFFFF"/>
                </a:solidFill>
                <a:latin typeface="Merriweather Sans"/>
                <a:ea typeface="Merriweather Sans"/>
                <a:cs typeface="Merriweather Sans"/>
                <a:sym typeface="Merriweather Sans"/>
              </a:rPr>
              <a:t> invent impact</a:t>
            </a:r>
          </a:p>
        </p:txBody>
      </p:sp>
      <p:sp>
        <p:nvSpPr>
          <p:cNvPr id="204" name="Shape 204"/>
          <p:cNvSpPr txBox="1"/>
          <p:nvPr/>
        </p:nvSpPr>
        <p:spPr>
          <a:xfrm>
            <a:off x="523029" y="5494823"/>
            <a:ext cx="11121980" cy="807528"/>
          </a:xfrm>
          <a:prstGeom prst="rect">
            <a:avLst/>
          </a:prstGeom>
          <a:noFill/>
          <a:ln>
            <a:noFill/>
          </a:ln>
        </p:spPr>
        <p:txBody>
          <a:bodyPr lIns="41899" tIns="41899" rIns="41899" bIns="41899" anchor="ctr" anchorCtr="0">
            <a:noAutofit/>
          </a:bodyPr>
          <a:lstStyle/>
          <a:p>
            <a:pPr>
              <a:buClr>
                <a:srgbClr val="000000"/>
              </a:buClr>
              <a:buSzPct val="25000"/>
            </a:pPr>
            <a:r>
              <a:rPr lang="en-US" sz="1600" b="1" dirty="0">
                <a:solidFill>
                  <a:srgbClr val="000000"/>
                </a:solidFill>
                <a:latin typeface="+mj-lt"/>
                <a:ea typeface="Arial"/>
                <a:cs typeface="Arial"/>
                <a:sym typeface="Arial"/>
              </a:rPr>
              <a:t>Acknowledgement</a:t>
            </a:r>
            <a:r>
              <a:rPr lang="en-US" sz="1600" dirty="0">
                <a:solidFill>
                  <a:srgbClr val="000000"/>
                </a:solidFill>
                <a:latin typeface="+mj-lt"/>
                <a:ea typeface="Arial"/>
                <a:cs typeface="Arial"/>
                <a:sym typeface="Arial"/>
              </a:rPr>
              <a:t>: </a:t>
            </a:r>
            <a:r>
              <a:rPr lang="en-US" sz="1600" b="1" dirty="0">
                <a:solidFill>
                  <a:srgbClr val="000000"/>
                </a:solidFill>
                <a:latin typeface="+mj-lt"/>
                <a:ea typeface="Arial"/>
                <a:cs typeface="Arial"/>
                <a:sym typeface="Arial"/>
              </a:rPr>
              <a:t>Team members at Iowa State University and EnSoft, DARPA contracts </a:t>
            </a:r>
            <a:r>
              <a:rPr lang="en-US" sz="1600" b="1">
                <a:solidFill>
                  <a:srgbClr val="000000"/>
                </a:solidFill>
                <a:latin typeface="+mj-lt"/>
                <a:ea typeface="Arial"/>
                <a:cs typeface="Arial"/>
                <a:sym typeface="Arial"/>
              </a:rPr>
              <a:t>FA8750-12</a:t>
            </a:r>
            <a:r>
              <a:rPr lang="en-US" sz="1600" b="1" dirty="0">
                <a:solidFill>
                  <a:srgbClr val="000000"/>
                </a:solidFill>
                <a:latin typeface="+mj-lt"/>
                <a:ea typeface="Arial"/>
                <a:cs typeface="Arial"/>
                <a:sym typeface="Arial"/>
              </a:rPr>
              <a:t>-2-0126 &amp; FA8750-15-2-0080</a:t>
            </a:r>
            <a:endParaRPr lang="en-US" sz="1600" dirty="0">
              <a:solidFill>
                <a:srgbClr val="000000"/>
              </a:solidFill>
              <a:latin typeface="+mj-lt"/>
              <a:ea typeface="Arial"/>
              <a:cs typeface="Arial"/>
              <a:sym typeface="Arial"/>
            </a:endParaRPr>
          </a:p>
        </p:txBody>
      </p:sp>
      <p:sp>
        <p:nvSpPr>
          <p:cNvPr id="205" name="Shape 205"/>
          <p:cNvSpPr txBox="1"/>
          <p:nvPr/>
        </p:nvSpPr>
        <p:spPr>
          <a:xfrm>
            <a:off x="516796" y="3642955"/>
            <a:ext cx="10972800" cy="2009700"/>
          </a:xfrm>
          <a:prstGeom prst="rect">
            <a:avLst/>
          </a:prstGeom>
          <a:noFill/>
          <a:ln>
            <a:noFill/>
          </a:ln>
        </p:spPr>
        <p:txBody>
          <a:bodyPr lIns="41899" tIns="41899" rIns="41899" bIns="41899" anchor="ctr" anchorCtr="0">
            <a:noAutofit/>
          </a:bodyPr>
          <a:lstStyle/>
          <a:p>
            <a:pPr>
              <a:buClr>
                <a:srgbClr val="000000"/>
              </a:buClr>
              <a:buSzPct val="25000"/>
            </a:pPr>
            <a:endParaRPr lang="en-US" sz="2400" dirty="0">
              <a:solidFill>
                <a:srgbClr val="000000"/>
              </a:solidFill>
              <a:latin typeface="+mj-lt"/>
              <a:ea typeface="Arial"/>
              <a:cs typeface="Arial"/>
              <a:sym typeface="Arial"/>
            </a:endParaRPr>
          </a:p>
          <a:p>
            <a:pPr>
              <a:buClr>
                <a:srgbClr val="000000"/>
              </a:buClr>
              <a:buSzPct val="25000"/>
            </a:pPr>
            <a:r>
              <a:rPr lang="en-US" sz="2400" dirty="0">
                <a:solidFill>
                  <a:srgbClr val="000000"/>
                </a:solidFill>
                <a:latin typeface="+mj-lt"/>
                <a:ea typeface="Arial"/>
                <a:cs typeface="Arial"/>
                <a:sym typeface="Arial"/>
              </a:rPr>
              <a:t>Suresh C. Kothari</a:t>
            </a:r>
          </a:p>
          <a:p>
            <a:pPr>
              <a:buClr>
                <a:srgbClr val="000000"/>
              </a:buClr>
              <a:buSzPct val="25000"/>
            </a:pPr>
            <a:r>
              <a:rPr lang="en-US" sz="2400" dirty="0">
                <a:solidFill>
                  <a:srgbClr val="000000"/>
                </a:solidFill>
                <a:latin typeface="+mj-lt"/>
                <a:ea typeface="Arial"/>
                <a:cs typeface="Arial"/>
                <a:sym typeface="Arial"/>
              </a:rPr>
              <a:t>Professor, Department of Electrical and Computer Engineering</a:t>
            </a:r>
          </a:p>
          <a:p>
            <a:pPr>
              <a:buClr>
                <a:srgbClr val="000000"/>
              </a:buClr>
              <a:buSzPct val="25000"/>
            </a:pPr>
            <a:r>
              <a:rPr lang="en-US" sz="2400" dirty="0">
                <a:solidFill>
                  <a:srgbClr val="000000"/>
                </a:solidFill>
                <a:latin typeface="+mj-lt"/>
                <a:ea typeface="Arial"/>
                <a:cs typeface="Arial"/>
                <a:sym typeface="Arial"/>
              </a:rPr>
              <a:t>President &amp; Founder EnSoft Corp. </a:t>
            </a:r>
          </a:p>
          <a:p>
            <a:pPr>
              <a:buClr>
                <a:srgbClr val="000000"/>
              </a:buClr>
              <a:buSzPct val="25000"/>
            </a:pPr>
            <a:endParaRPr lang="en-US" b="1" dirty="0">
              <a:solidFill>
                <a:srgbClr val="000000"/>
              </a:solidFill>
              <a:latin typeface="Arial"/>
              <a:ea typeface="Arial"/>
              <a:cs typeface="Arial"/>
              <a:sym typeface="Arial"/>
            </a:endParaRPr>
          </a:p>
        </p:txBody>
      </p:sp>
      <p:sp>
        <p:nvSpPr>
          <p:cNvPr id="9" name="Shape 199"/>
          <p:cNvSpPr txBox="1"/>
          <p:nvPr/>
        </p:nvSpPr>
        <p:spPr>
          <a:xfrm>
            <a:off x="516795" y="1970324"/>
            <a:ext cx="10159121" cy="1790093"/>
          </a:xfrm>
          <a:prstGeom prst="rect">
            <a:avLst/>
          </a:prstGeom>
          <a:noFill/>
          <a:ln>
            <a:noFill/>
          </a:ln>
        </p:spPr>
        <p:txBody>
          <a:bodyPr lIns="41899" tIns="41899" rIns="41899" bIns="41899" anchor="b" anchorCtr="0">
            <a:noAutofit/>
          </a:bodyPr>
          <a:lstStyle/>
          <a:p>
            <a:pPr>
              <a:buClr>
                <a:srgbClr val="CE1126"/>
              </a:buClr>
              <a:buSzPct val="25000"/>
            </a:pPr>
            <a:r>
              <a:rPr lang="en-US" sz="3600" dirty="0"/>
              <a:t>Control Path Model (CPM) for Loop Behaviors</a:t>
            </a:r>
          </a:p>
          <a:p>
            <a:pPr>
              <a:buClr>
                <a:srgbClr val="CE1126"/>
              </a:buClr>
              <a:buSzPct val="25000"/>
            </a:pPr>
            <a:r>
              <a:rPr lang="en-US" sz="3600" dirty="0"/>
              <a:t> </a:t>
            </a:r>
            <a:endParaRPr lang="en-US" sz="3600" dirty="0">
              <a:ea typeface="Arial"/>
              <a:cs typeface="Arial"/>
              <a:sym typeface="Arial"/>
            </a:endParaRPr>
          </a:p>
        </p:txBody>
      </p:sp>
      <p:pic>
        <p:nvPicPr>
          <p:cNvPr id="8" name="Shape 104">
            <a:extLst>
              <a:ext uri="{FF2B5EF4-FFF2-40B4-BE49-F238E27FC236}">
                <a16:creationId xmlns:a16="http://schemas.microsoft.com/office/drawing/2014/main" id="{032AEFD2-5FF3-FA49-8646-F4BD6E460EB5}"/>
              </a:ext>
            </a:extLst>
          </p:cNvPr>
          <p:cNvPicPr preferRelativeResize="0"/>
          <p:nvPr/>
        </p:nvPicPr>
        <p:blipFill rotWithShape="1">
          <a:blip r:embed="rId5">
            <a:alphaModFix/>
          </a:blip>
          <a:srcRect l="7501" t="9896" r="8474" b="8065"/>
          <a:stretch/>
        </p:blipFill>
        <p:spPr>
          <a:xfrm>
            <a:off x="10197126" y="76013"/>
            <a:ext cx="1819469" cy="14555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02492865"/>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8685FD-BE85-E940-912F-B9710A4F9203}"/>
              </a:ext>
            </a:extLst>
          </p:cNvPr>
          <p:cNvSpPr>
            <a:spLocks noGrp="1"/>
          </p:cNvSpPr>
          <p:nvPr>
            <p:ph type="title"/>
          </p:nvPr>
        </p:nvSpPr>
        <p:spPr/>
        <p:txBody>
          <a:bodyPr/>
          <a:lstStyle/>
          <a:p>
            <a:r>
              <a:rPr lang="en-US" dirty="0"/>
              <a:t>Control Path Model (CPM) for loops</a:t>
            </a:r>
          </a:p>
        </p:txBody>
      </p:sp>
      <p:sp>
        <p:nvSpPr>
          <p:cNvPr id="4" name="Slide Number Placeholder 3">
            <a:extLst>
              <a:ext uri="{FF2B5EF4-FFF2-40B4-BE49-F238E27FC236}">
                <a16:creationId xmlns:a16="http://schemas.microsoft.com/office/drawing/2014/main" id="{11428B32-10E3-FC48-8FA0-5203450C5FB1}"/>
              </a:ext>
            </a:extLst>
          </p:cNvPr>
          <p:cNvSpPr>
            <a:spLocks noGrp="1"/>
          </p:cNvSpPr>
          <p:nvPr>
            <p:ph type="sldNum" sz="quarter" idx="12"/>
          </p:nvPr>
        </p:nvSpPr>
        <p:spPr/>
        <p:txBody>
          <a:bodyPr/>
          <a:lstStyle/>
          <a:p>
            <a:fld id="{030B3B20-CC52-4CD8-891A-1FEA1205BD2C}" type="slidenum">
              <a:rPr lang="en-US" smtClean="0"/>
              <a:pPr/>
              <a:t>10</a:t>
            </a:fld>
            <a:endParaRPr lang="en-US" dirty="0"/>
          </a:p>
        </p:txBody>
      </p:sp>
      <p:sp>
        <p:nvSpPr>
          <p:cNvPr id="6" name="TextBox 5">
            <a:extLst>
              <a:ext uri="{FF2B5EF4-FFF2-40B4-BE49-F238E27FC236}">
                <a16:creationId xmlns:a16="http://schemas.microsoft.com/office/drawing/2014/main" id="{D1E162CF-6D35-0F45-B0DE-2630996B08D8}"/>
              </a:ext>
            </a:extLst>
          </p:cNvPr>
          <p:cNvSpPr txBox="1"/>
          <p:nvPr/>
        </p:nvSpPr>
        <p:spPr>
          <a:xfrm>
            <a:off x="623880" y="1198952"/>
            <a:ext cx="1987506" cy="523220"/>
          </a:xfrm>
          <a:prstGeom prst="rect">
            <a:avLst/>
          </a:prstGeom>
          <a:noFill/>
        </p:spPr>
        <p:txBody>
          <a:bodyPr wrap="square" rtlCol="0">
            <a:spAutoFit/>
          </a:bodyPr>
          <a:lstStyle/>
          <a:p>
            <a:r>
              <a:rPr lang="en-US" sz="2800" dirty="0"/>
              <a:t>Key points:</a:t>
            </a:r>
          </a:p>
        </p:txBody>
      </p:sp>
      <p:sp>
        <p:nvSpPr>
          <p:cNvPr id="7" name="TextBox 6">
            <a:extLst>
              <a:ext uri="{FF2B5EF4-FFF2-40B4-BE49-F238E27FC236}">
                <a16:creationId xmlns:a16="http://schemas.microsoft.com/office/drawing/2014/main" id="{F34CA2AB-8DED-1746-8C9C-D2DB0C78AA85}"/>
              </a:ext>
            </a:extLst>
          </p:cNvPr>
          <p:cNvSpPr txBox="1"/>
          <p:nvPr/>
        </p:nvSpPr>
        <p:spPr>
          <a:xfrm>
            <a:off x="1309058" y="1848354"/>
            <a:ext cx="9757558" cy="2308324"/>
          </a:xfrm>
          <a:prstGeom prst="rect">
            <a:avLst/>
          </a:prstGeom>
          <a:noFill/>
        </p:spPr>
        <p:txBody>
          <a:bodyPr wrap="square" rtlCol="0">
            <a:spAutoFit/>
          </a:bodyPr>
          <a:lstStyle/>
          <a:p>
            <a:pPr marL="285750" indent="-285750">
              <a:buFont typeface="Courier New" panose="02070309020205020404" pitchFamily="49" charset="0"/>
              <a:buChar char="o"/>
            </a:pPr>
            <a:r>
              <a:rPr lang="en-US" sz="2400" dirty="0">
                <a:latin typeface="+mj-lt"/>
              </a:rPr>
              <a:t>CPM is applicable to real-world software </a:t>
            </a:r>
          </a:p>
          <a:p>
            <a:pPr marL="285750" indent="-285750">
              <a:buFont typeface="Courier New" panose="02070309020205020404" pitchFamily="49" charset="0"/>
              <a:buChar char="o"/>
            </a:pPr>
            <a:r>
              <a:rPr lang="en-US" sz="2400" dirty="0">
                <a:latin typeface="+mj-lt"/>
              </a:rPr>
              <a:t>CPM enables accurate but tractable analysis/verification of properties relevant to software vulnerabilities.  </a:t>
            </a:r>
          </a:p>
          <a:p>
            <a:pPr marL="285750" indent="-285750">
              <a:buFont typeface="Courier New" panose="02070309020205020404" pitchFamily="49" charset="0"/>
              <a:buChar char="o"/>
            </a:pPr>
            <a:r>
              <a:rPr lang="en-US" sz="2400" dirty="0">
                <a:latin typeface="+mj-lt"/>
              </a:rPr>
              <a:t>CPM leads to an efficient algorithm for estimating the number of execution paths in presence of loops</a:t>
            </a:r>
          </a:p>
          <a:p>
            <a:pPr marL="285750" indent="-285750">
              <a:buFont typeface="Courier New" panose="02070309020205020404" pitchFamily="49" charset="0"/>
              <a:buChar char="o"/>
            </a:pPr>
            <a:endParaRPr lang="en-US" sz="2400" dirty="0">
              <a:latin typeface="+mj-lt"/>
            </a:endParaRPr>
          </a:p>
        </p:txBody>
      </p:sp>
      <p:sp>
        <p:nvSpPr>
          <p:cNvPr id="2" name="TextBox 1">
            <a:extLst>
              <a:ext uri="{FF2B5EF4-FFF2-40B4-BE49-F238E27FC236}">
                <a16:creationId xmlns:a16="http://schemas.microsoft.com/office/drawing/2014/main" id="{35990231-D55D-BE48-B3A7-99E857BF8584}"/>
              </a:ext>
            </a:extLst>
          </p:cNvPr>
          <p:cNvSpPr txBox="1"/>
          <p:nvPr/>
        </p:nvSpPr>
        <p:spPr>
          <a:xfrm>
            <a:off x="783771" y="4781006"/>
            <a:ext cx="11142618" cy="646331"/>
          </a:xfrm>
          <a:prstGeom prst="rect">
            <a:avLst/>
          </a:prstGeom>
          <a:noFill/>
        </p:spPr>
        <p:txBody>
          <a:bodyPr wrap="square" rtlCol="0">
            <a:spAutoFit/>
          </a:bodyPr>
          <a:lstStyle/>
          <a:p>
            <a:r>
              <a:rPr lang="en-US" dirty="0"/>
              <a:t>Note: On DARPA funded cybersecurity projects, the control path model was developed and used for analyzing thousands of loops for safety and security vulnerabilities.</a:t>
            </a:r>
          </a:p>
        </p:txBody>
      </p:sp>
    </p:spTree>
    <p:extLst>
      <p:ext uri="{BB962C8B-B14F-4D97-AF65-F5344CB8AC3E}">
        <p14:creationId xmlns:p14="http://schemas.microsoft.com/office/powerpoint/2010/main" val="322925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37701D-E424-EB4B-A177-F149929E6302}"/>
              </a:ext>
            </a:extLst>
          </p:cNvPr>
          <p:cNvSpPr>
            <a:spLocks noGrp="1"/>
          </p:cNvSpPr>
          <p:nvPr>
            <p:ph type="sldNum" sz="quarter" idx="12"/>
          </p:nvPr>
        </p:nvSpPr>
        <p:spPr/>
        <p:txBody>
          <a:bodyPr/>
          <a:lstStyle/>
          <a:p>
            <a:fld id="{030B3B20-CC52-4CD8-891A-1FEA1205BD2C}" type="slidenum">
              <a:rPr lang="en-US" smtClean="0"/>
              <a:pPr/>
              <a:t>11</a:t>
            </a:fld>
            <a:endParaRPr lang="en-US" dirty="0"/>
          </a:p>
        </p:txBody>
      </p:sp>
      <p:sp>
        <p:nvSpPr>
          <p:cNvPr id="5" name="TextBox 4">
            <a:extLst>
              <a:ext uri="{FF2B5EF4-FFF2-40B4-BE49-F238E27FC236}">
                <a16:creationId xmlns:a16="http://schemas.microsoft.com/office/drawing/2014/main" id="{082967CA-D577-B049-89C7-B90AD4D081F9}"/>
              </a:ext>
            </a:extLst>
          </p:cNvPr>
          <p:cNvSpPr txBox="1"/>
          <p:nvPr/>
        </p:nvSpPr>
        <p:spPr>
          <a:xfrm>
            <a:off x="855447" y="2202979"/>
            <a:ext cx="10789920" cy="1384995"/>
          </a:xfrm>
          <a:prstGeom prst="rect">
            <a:avLst/>
          </a:prstGeom>
          <a:noFill/>
        </p:spPr>
        <p:txBody>
          <a:bodyPr wrap="square" rtlCol="0">
            <a:spAutoFit/>
          </a:bodyPr>
          <a:lstStyle/>
          <a:p>
            <a:r>
              <a:rPr lang="en-US" sz="2800" dirty="0"/>
              <a:t>So far, the loop model is presented to provide an intuitive understanding. The intuitive description is not enough to write programs to construct loop models and check violation(s) of constraints.</a:t>
            </a:r>
          </a:p>
        </p:txBody>
      </p:sp>
      <p:sp>
        <p:nvSpPr>
          <p:cNvPr id="6" name="TextBox 5">
            <a:extLst>
              <a:ext uri="{FF2B5EF4-FFF2-40B4-BE49-F238E27FC236}">
                <a16:creationId xmlns:a16="http://schemas.microsoft.com/office/drawing/2014/main" id="{4693D64C-D5A1-CD47-8CE1-8EFE7580C426}"/>
              </a:ext>
            </a:extLst>
          </p:cNvPr>
          <p:cNvSpPr txBox="1"/>
          <p:nvPr/>
        </p:nvSpPr>
        <p:spPr>
          <a:xfrm>
            <a:off x="1123405" y="621192"/>
            <a:ext cx="9130937" cy="1200329"/>
          </a:xfrm>
          <a:prstGeom prst="rect">
            <a:avLst/>
          </a:prstGeom>
          <a:noFill/>
        </p:spPr>
        <p:txBody>
          <a:bodyPr wrap="square" rtlCol="0">
            <a:spAutoFit/>
          </a:bodyPr>
          <a:lstStyle/>
          <a:p>
            <a:r>
              <a:rPr lang="en-US" sz="3600" dirty="0"/>
              <a:t>How do we compute entry points and check if a loop has more than one entry point?  </a:t>
            </a:r>
          </a:p>
        </p:txBody>
      </p:sp>
      <p:sp>
        <p:nvSpPr>
          <p:cNvPr id="7" name="TextBox 6">
            <a:extLst>
              <a:ext uri="{FF2B5EF4-FFF2-40B4-BE49-F238E27FC236}">
                <a16:creationId xmlns:a16="http://schemas.microsoft.com/office/drawing/2014/main" id="{C9DFE028-496A-424A-B7AD-5C55756499EE}"/>
              </a:ext>
            </a:extLst>
          </p:cNvPr>
          <p:cNvSpPr txBox="1"/>
          <p:nvPr/>
        </p:nvSpPr>
        <p:spPr>
          <a:xfrm>
            <a:off x="855447" y="3787935"/>
            <a:ext cx="10580914" cy="646331"/>
          </a:xfrm>
          <a:prstGeom prst="rect">
            <a:avLst/>
          </a:prstGeom>
          <a:noFill/>
        </p:spPr>
        <p:txBody>
          <a:bodyPr wrap="square" rtlCol="0">
            <a:spAutoFit/>
          </a:bodyPr>
          <a:lstStyle/>
          <a:p>
            <a:r>
              <a:rPr lang="en-US" dirty="0">
                <a:latin typeface="+mj-lt"/>
              </a:rPr>
              <a:t>The required definitions and algorithms were developed from fifties to seventies.  Pioneers in the field include Frances Allen and Robert Tarjan. </a:t>
            </a:r>
          </a:p>
        </p:txBody>
      </p:sp>
      <p:sp>
        <p:nvSpPr>
          <p:cNvPr id="8" name="TextBox 7">
            <a:extLst>
              <a:ext uri="{FF2B5EF4-FFF2-40B4-BE49-F238E27FC236}">
                <a16:creationId xmlns:a16="http://schemas.microsoft.com/office/drawing/2014/main" id="{20005938-81B8-EA49-ACDA-4627E5ACC313}"/>
              </a:ext>
            </a:extLst>
          </p:cNvPr>
          <p:cNvSpPr txBox="1"/>
          <p:nvPr/>
        </p:nvSpPr>
        <p:spPr>
          <a:xfrm>
            <a:off x="1123405" y="4926413"/>
            <a:ext cx="8974183" cy="369332"/>
          </a:xfrm>
          <a:prstGeom prst="rect">
            <a:avLst/>
          </a:prstGeom>
          <a:noFill/>
        </p:spPr>
        <p:txBody>
          <a:bodyPr wrap="square" rtlCol="0">
            <a:spAutoFit/>
          </a:bodyPr>
          <a:lstStyle/>
          <a:p>
            <a:r>
              <a:rPr lang="en-US" dirty="0"/>
              <a:t>Frances Allen Turing Award Speech (2006): </a:t>
            </a:r>
            <a:r>
              <a:rPr lang="en-US" dirty="0">
                <a:hlinkClick r:id="rId2"/>
              </a:rPr>
              <a:t>https://www.youtube.com/watch?v=NjoU-MjCws4</a:t>
            </a:r>
            <a:r>
              <a:rPr lang="en-US" dirty="0"/>
              <a:t> </a:t>
            </a:r>
          </a:p>
        </p:txBody>
      </p:sp>
      <p:sp>
        <p:nvSpPr>
          <p:cNvPr id="10" name="TextBox 9">
            <a:extLst>
              <a:ext uri="{FF2B5EF4-FFF2-40B4-BE49-F238E27FC236}">
                <a16:creationId xmlns:a16="http://schemas.microsoft.com/office/drawing/2014/main" id="{B859D8DB-18B7-0048-A1A2-59392476889D}"/>
              </a:ext>
            </a:extLst>
          </p:cNvPr>
          <p:cNvSpPr txBox="1"/>
          <p:nvPr/>
        </p:nvSpPr>
        <p:spPr>
          <a:xfrm>
            <a:off x="1123405" y="4501759"/>
            <a:ext cx="9392195" cy="369332"/>
          </a:xfrm>
          <a:prstGeom prst="rect">
            <a:avLst/>
          </a:prstGeom>
          <a:noFill/>
        </p:spPr>
        <p:txBody>
          <a:bodyPr wrap="square" rtlCol="0">
            <a:spAutoFit/>
          </a:bodyPr>
          <a:lstStyle/>
          <a:p>
            <a:r>
              <a:rPr lang="en-US" dirty="0"/>
              <a:t>Robert Tarjan Turing Award Speech (1986</a:t>
            </a:r>
            <a:r>
              <a:rPr lang="en-US" dirty="0">
                <a:latin typeface="+mj-lt"/>
              </a:rPr>
              <a:t>): </a:t>
            </a:r>
            <a:r>
              <a:rPr lang="en-US" dirty="0">
                <a:latin typeface="+mj-lt"/>
                <a:hlinkClick r:id="rId3"/>
              </a:rPr>
              <a:t>https://www.youtube.com/watch?v=3t42E44d5aY</a:t>
            </a:r>
            <a:r>
              <a:rPr lang="en-US" dirty="0">
                <a:latin typeface="+mj-lt"/>
              </a:rPr>
              <a:t> </a:t>
            </a:r>
          </a:p>
        </p:txBody>
      </p:sp>
      <p:sp>
        <p:nvSpPr>
          <p:cNvPr id="11" name="TextBox 10">
            <a:extLst>
              <a:ext uri="{FF2B5EF4-FFF2-40B4-BE49-F238E27FC236}">
                <a16:creationId xmlns:a16="http://schemas.microsoft.com/office/drawing/2014/main" id="{6445C4B6-9B33-154D-A31D-84B04B268FEC}"/>
              </a:ext>
            </a:extLst>
          </p:cNvPr>
          <p:cNvSpPr txBox="1"/>
          <p:nvPr/>
        </p:nvSpPr>
        <p:spPr>
          <a:xfrm>
            <a:off x="646442" y="5415888"/>
            <a:ext cx="11449764" cy="646331"/>
          </a:xfrm>
          <a:prstGeom prst="rect">
            <a:avLst/>
          </a:prstGeom>
          <a:noFill/>
        </p:spPr>
        <p:txBody>
          <a:bodyPr wrap="square" rtlCol="0">
            <a:spAutoFit/>
          </a:bodyPr>
          <a:lstStyle/>
          <a:p>
            <a:r>
              <a:rPr lang="en-US" dirty="0">
                <a:latin typeface="+mj-lt"/>
              </a:rPr>
              <a:t>Prosser introduced the idea of dominator in his 1959 paper.  Tarjan developed algorithms to compute dominators, and Allen applied them to optimize compilers.  Here, we will use dominators to define and compute the loop entry. </a:t>
            </a:r>
          </a:p>
        </p:txBody>
      </p:sp>
    </p:spTree>
    <p:extLst>
      <p:ext uri="{BB962C8B-B14F-4D97-AF65-F5344CB8AC3E}">
        <p14:creationId xmlns:p14="http://schemas.microsoft.com/office/powerpoint/2010/main" val="3498448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37701D-E424-EB4B-A177-F149929E6302}"/>
              </a:ext>
            </a:extLst>
          </p:cNvPr>
          <p:cNvSpPr>
            <a:spLocks noGrp="1"/>
          </p:cNvSpPr>
          <p:nvPr>
            <p:ph type="sldNum" sz="quarter" idx="12"/>
          </p:nvPr>
        </p:nvSpPr>
        <p:spPr/>
        <p:txBody>
          <a:bodyPr/>
          <a:lstStyle/>
          <a:p>
            <a:fld id="{030B3B20-CC52-4CD8-891A-1FEA1205BD2C}" type="slidenum">
              <a:rPr lang="en-US" smtClean="0"/>
              <a:pPr/>
              <a:t>12</a:t>
            </a:fld>
            <a:endParaRPr lang="en-US" dirty="0"/>
          </a:p>
        </p:txBody>
      </p:sp>
      <p:sp>
        <p:nvSpPr>
          <p:cNvPr id="6" name="TextBox 5">
            <a:extLst>
              <a:ext uri="{FF2B5EF4-FFF2-40B4-BE49-F238E27FC236}">
                <a16:creationId xmlns:a16="http://schemas.microsoft.com/office/drawing/2014/main" id="{4693D64C-D5A1-CD47-8CE1-8EFE7580C426}"/>
              </a:ext>
            </a:extLst>
          </p:cNvPr>
          <p:cNvSpPr txBox="1"/>
          <p:nvPr/>
        </p:nvSpPr>
        <p:spPr>
          <a:xfrm>
            <a:off x="1058091" y="1936875"/>
            <a:ext cx="9130937" cy="1200329"/>
          </a:xfrm>
          <a:prstGeom prst="rect">
            <a:avLst/>
          </a:prstGeom>
          <a:noFill/>
        </p:spPr>
        <p:txBody>
          <a:bodyPr wrap="square" rtlCol="0">
            <a:spAutoFit/>
          </a:bodyPr>
          <a:lstStyle/>
          <a:p>
            <a:r>
              <a:rPr lang="en-US" sz="3600" dirty="0"/>
              <a:t>How do we compute entry points and check if a loop has more than one entry point?  </a:t>
            </a:r>
          </a:p>
        </p:txBody>
      </p:sp>
      <p:sp>
        <p:nvSpPr>
          <p:cNvPr id="3" name="TextBox 2">
            <a:extLst>
              <a:ext uri="{FF2B5EF4-FFF2-40B4-BE49-F238E27FC236}">
                <a16:creationId xmlns:a16="http://schemas.microsoft.com/office/drawing/2014/main" id="{599B84DB-3657-8B47-9FE5-DBE767917AB8}"/>
              </a:ext>
            </a:extLst>
          </p:cNvPr>
          <p:cNvSpPr txBox="1"/>
          <p:nvPr/>
        </p:nvSpPr>
        <p:spPr>
          <a:xfrm>
            <a:off x="1058091" y="1084217"/>
            <a:ext cx="9535886" cy="707886"/>
          </a:xfrm>
          <a:prstGeom prst="rect">
            <a:avLst/>
          </a:prstGeom>
          <a:noFill/>
        </p:spPr>
        <p:txBody>
          <a:bodyPr wrap="square" rtlCol="0">
            <a:spAutoFit/>
          </a:bodyPr>
          <a:lstStyle/>
          <a:p>
            <a:r>
              <a:rPr lang="en-US" sz="2000" dirty="0">
                <a:latin typeface="+mj-lt"/>
              </a:rPr>
              <a:t>Context: Loops with multiple entry points can be very difficult to analyze. Not being able to analyze loops is a serious problem for verifying safety and security of software. </a:t>
            </a:r>
          </a:p>
        </p:txBody>
      </p:sp>
      <p:sp>
        <p:nvSpPr>
          <p:cNvPr id="9" name="TextBox 8">
            <a:extLst>
              <a:ext uri="{FF2B5EF4-FFF2-40B4-BE49-F238E27FC236}">
                <a16:creationId xmlns:a16="http://schemas.microsoft.com/office/drawing/2014/main" id="{FB65ECB7-71DF-EF4E-ACE2-51524F32D7F6}"/>
              </a:ext>
            </a:extLst>
          </p:cNvPr>
          <p:cNvSpPr txBox="1"/>
          <p:nvPr/>
        </p:nvSpPr>
        <p:spPr>
          <a:xfrm>
            <a:off x="1164771" y="3362717"/>
            <a:ext cx="9862458" cy="646331"/>
          </a:xfrm>
          <a:prstGeom prst="rect">
            <a:avLst/>
          </a:prstGeom>
          <a:noFill/>
        </p:spPr>
        <p:txBody>
          <a:bodyPr wrap="square" rtlCol="0">
            <a:spAutoFit/>
          </a:bodyPr>
          <a:lstStyle/>
          <a:p>
            <a:r>
              <a:rPr lang="en-US" dirty="0"/>
              <a:t>Programs written in high-level languages: There is a simple method to check if there are loops with multiple entry points.</a:t>
            </a:r>
          </a:p>
        </p:txBody>
      </p:sp>
      <p:grpSp>
        <p:nvGrpSpPr>
          <p:cNvPr id="16" name="Group 15">
            <a:extLst>
              <a:ext uri="{FF2B5EF4-FFF2-40B4-BE49-F238E27FC236}">
                <a16:creationId xmlns:a16="http://schemas.microsoft.com/office/drawing/2014/main" id="{415D2D6D-5303-0E44-9534-8D376E99A90C}"/>
              </a:ext>
            </a:extLst>
          </p:cNvPr>
          <p:cNvGrpSpPr/>
          <p:nvPr/>
        </p:nvGrpSpPr>
        <p:grpSpPr>
          <a:xfrm>
            <a:off x="1419497" y="4021270"/>
            <a:ext cx="9353006" cy="403557"/>
            <a:chOff x="1907177" y="3977525"/>
            <a:chExt cx="9353006" cy="403557"/>
          </a:xfrm>
        </p:grpSpPr>
        <p:sp>
          <p:nvSpPr>
            <p:cNvPr id="12" name="TextBox 11">
              <a:extLst>
                <a:ext uri="{FF2B5EF4-FFF2-40B4-BE49-F238E27FC236}">
                  <a16:creationId xmlns:a16="http://schemas.microsoft.com/office/drawing/2014/main" id="{8371D30F-0B2F-EA49-84B3-39062AD5F6BE}"/>
                </a:ext>
              </a:extLst>
            </p:cNvPr>
            <p:cNvSpPr txBox="1"/>
            <p:nvPr/>
          </p:nvSpPr>
          <p:spPr>
            <a:xfrm>
              <a:off x="1907177" y="3997234"/>
              <a:ext cx="3304903" cy="369332"/>
            </a:xfrm>
            <a:prstGeom prst="rect">
              <a:avLst/>
            </a:prstGeom>
            <a:noFill/>
          </p:spPr>
          <p:txBody>
            <a:bodyPr wrap="square" rtlCol="0">
              <a:spAutoFit/>
            </a:bodyPr>
            <a:lstStyle/>
            <a:p>
              <a:r>
                <a:rPr lang="en-US" dirty="0"/>
                <a:t>Loops with multiple entry points </a:t>
              </a:r>
            </a:p>
          </p:txBody>
        </p:sp>
        <p:sp>
          <p:nvSpPr>
            <p:cNvPr id="13" name="Right Arrow 12">
              <a:extLst>
                <a:ext uri="{FF2B5EF4-FFF2-40B4-BE49-F238E27FC236}">
                  <a16:creationId xmlns:a16="http://schemas.microsoft.com/office/drawing/2014/main" id="{A59DD224-27AC-1840-A864-705440CF81B1}"/>
                </a:ext>
              </a:extLst>
            </p:cNvPr>
            <p:cNvSpPr/>
            <p:nvPr/>
          </p:nvSpPr>
          <p:spPr>
            <a:xfrm>
              <a:off x="5120640" y="4090128"/>
              <a:ext cx="182880" cy="212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A702746-4930-0D49-AD6D-ECEF6AD6E84D}"/>
                </a:ext>
              </a:extLst>
            </p:cNvPr>
            <p:cNvSpPr txBox="1"/>
            <p:nvPr/>
          </p:nvSpPr>
          <p:spPr>
            <a:xfrm>
              <a:off x="5442857" y="4011750"/>
              <a:ext cx="3304903" cy="369332"/>
            </a:xfrm>
            <a:prstGeom prst="rect">
              <a:avLst/>
            </a:prstGeom>
            <a:noFill/>
          </p:spPr>
          <p:txBody>
            <a:bodyPr wrap="square" rtlCol="0">
              <a:spAutoFit/>
            </a:bodyPr>
            <a:lstStyle/>
            <a:p>
              <a:r>
                <a:rPr lang="en-US" dirty="0"/>
                <a:t>Program must have GO TO  </a:t>
              </a:r>
            </a:p>
          </p:txBody>
        </p:sp>
        <p:sp>
          <p:nvSpPr>
            <p:cNvPr id="15" name="TextBox 14">
              <a:extLst>
                <a:ext uri="{FF2B5EF4-FFF2-40B4-BE49-F238E27FC236}">
                  <a16:creationId xmlns:a16="http://schemas.microsoft.com/office/drawing/2014/main" id="{9A3201A5-6F3B-1947-BBB7-DAF17EEE79B5}"/>
                </a:ext>
              </a:extLst>
            </p:cNvPr>
            <p:cNvSpPr txBox="1"/>
            <p:nvPr/>
          </p:nvSpPr>
          <p:spPr>
            <a:xfrm>
              <a:off x="8268788" y="3977525"/>
              <a:ext cx="2991395" cy="369332"/>
            </a:xfrm>
            <a:prstGeom prst="rect">
              <a:avLst/>
            </a:prstGeom>
            <a:noFill/>
          </p:spPr>
          <p:txBody>
            <a:bodyPr wrap="square" rtlCol="0">
              <a:spAutoFit/>
            </a:bodyPr>
            <a:lstStyle/>
            <a:p>
              <a:r>
                <a:rPr lang="en-US" dirty="0">
                  <a:solidFill>
                    <a:schemeClr val="bg1">
                      <a:lumMod val="65000"/>
                    </a:schemeClr>
                  </a:solidFill>
                </a:rPr>
                <a:t>Note: the converse is not true</a:t>
              </a:r>
            </a:p>
          </p:txBody>
        </p:sp>
      </p:grpSp>
      <p:sp>
        <p:nvSpPr>
          <p:cNvPr id="17" name="TextBox 16">
            <a:extLst>
              <a:ext uri="{FF2B5EF4-FFF2-40B4-BE49-F238E27FC236}">
                <a16:creationId xmlns:a16="http://schemas.microsoft.com/office/drawing/2014/main" id="{FA2BE85E-CD2D-A144-AA73-AD53A05B2C06}"/>
              </a:ext>
            </a:extLst>
          </p:cNvPr>
          <p:cNvSpPr txBox="1"/>
          <p:nvPr/>
        </p:nvSpPr>
        <p:spPr>
          <a:xfrm>
            <a:off x="1058091" y="4610291"/>
            <a:ext cx="9862458" cy="646331"/>
          </a:xfrm>
          <a:prstGeom prst="rect">
            <a:avLst/>
          </a:prstGeom>
          <a:noFill/>
        </p:spPr>
        <p:txBody>
          <a:bodyPr wrap="square" rtlCol="0">
            <a:spAutoFit/>
          </a:bodyPr>
          <a:lstStyle/>
          <a:p>
            <a:r>
              <a:rPr lang="en-US" dirty="0"/>
              <a:t>A sophisticated method is necessary if the task is to analyze: (a) software such as Linux which has GO TO, (b) binary code. </a:t>
            </a:r>
          </a:p>
        </p:txBody>
      </p:sp>
      <p:sp>
        <p:nvSpPr>
          <p:cNvPr id="18" name="TextBox 17">
            <a:extLst>
              <a:ext uri="{FF2B5EF4-FFF2-40B4-BE49-F238E27FC236}">
                <a16:creationId xmlns:a16="http://schemas.microsoft.com/office/drawing/2014/main" id="{4E0D3DD1-CBF9-B047-9AD0-9F2F3C8F6AB1}"/>
              </a:ext>
            </a:extLst>
          </p:cNvPr>
          <p:cNvSpPr txBox="1"/>
          <p:nvPr/>
        </p:nvSpPr>
        <p:spPr>
          <a:xfrm>
            <a:off x="1811383" y="5442086"/>
            <a:ext cx="8961120" cy="646331"/>
          </a:xfrm>
          <a:prstGeom prst="rect">
            <a:avLst/>
          </a:prstGeom>
          <a:noFill/>
        </p:spPr>
        <p:txBody>
          <a:bodyPr wrap="square" rtlCol="0">
            <a:spAutoFit/>
          </a:bodyPr>
          <a:lstStyle/>
          <a:p>
            <a:pPr algn="ctr"/>
            <a:r>
              <a:rPr lang="en-US" dirty="0"/>
              <a:t>As discussed in the Cybersecurity Arms Race lecture, without verifying sanctity of binary code the cybersecurity threat looms large. </a:t>
            </a:r>
          </a:p>
        </p:txBody>
      </p:sp>
    </p:spTree>
    <p:extLst>
      <p:ext uri="{BB962C8B-B14F-4D97-AF65-F5344CB8AC3E}">
        <p14:creationId xmlns:p14="http://schemas.microsoft.com/office/powerpoint/2010/main" val="62584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FDFFCC-949C-2341-86FA-2DF4F46DD718}"/>
              </a:ext>
            </a:extLst>
          </p:cNvPr>
          <p:cNvSpPr>
            <a:spLocks noGrp="1"/>
          </p:cNvSpPr>
          <p:nvPr>
            <p:ph type="title"/>
          </p:nvPr>
        </p:nvSpPr>
        <p:spPr>
          <a:xfrm>
            <a:off x="1045029" y="21089"/>
            <a:ext cx="4655127" cy="1014868"/>
          </a:xfrm>
        </p:spPr>
        <p:txBody>
          <a:bodyPr/>
          <a:lstStyle/>
          <a:p>
            <a:r>
              <a:rPr lang="en-US" dirty="0"/>
              <a:t>What is a loop?</a:t>
            </a:r>
          </a:p>
        </p:txBody>
      </p:sp>
      <p:sp>
        <p:nvSpPr>
          <p:cNvPr id="4" name="Slide Number Placeholder 3">
            <a:extLst>
              <a:ext uri="{FF2B5EF4-FFF2-40B4-BE49-F238E27FC236}">
                <a16:creationId xmlns:a16="http://schemas.microsoft.com/office/drawing/2014/main" id="{E245DA0D-278E-A742-BB89-57376761CF7F}"/>
              </a:ext>
            </a:extLst>
          </p:cNvPr>
          <p:cNvSpPr>
            <a:spLocks noGrp="1"/>
          </p:cNvSpPr>
          <p:nvPr>
            <p:ph type="sldNum" sz="quarter" idx="12"/>
          </p:nvPr>
        </p:nvSpPr>
        <p:spPr/>
        <p:txBody>
          <a:bodyPr/>
          <a:lstStyle/>
          <a:p>
            <a:fld id="{030B3B20-CC52-4CD8-891A-1FEA1205BD2C}" type="slidenum">
              <a:rPr lang="en-US" smtClean="0"/>
              <a:pPr/>
              <a:t>13</a:t>
            </a:fld>
            <a:endParaRPr lang="en-US" dirty="0"/>
          </a:p>
        </p:txBody>
      </p:sp>
      <p:sp>
        <p:nvSpPr>
          <p:cNvPr id="5" name="TextBox 4">
            <a:extLst>
              <a:ext uri="{FF2B5EF4-FFF2-40B4-BE49-F238E27FC236}">
                <a16:creationId xmlns:a16="http://schemas.microsoft.com/office/drawing/2014/main" id="{95340789-945F-6D45-BC1D-28A38365E9C3}"/>
              </a:ext>
            </a:extLst>
          </p:cNvPr>
          <p:cNvSpPr txBox="1"/>
          <p:nvPr/>
        </p:nvSpPr>
        <p:spPr>
          <a:xfrm>
            <a:off x="948046" y="1579418"/>
            <a:ext cx="10828318" cy="2523768"/>
          </a:xfrm>
          <a:prstGeom prst="rect">
            <a:avLst/>
          </a:prstGeom>
          <a:noFill/>
        </p:spPr>
        <p:txBody>
          <a:bodyPr wrap="square" rtlCol="0">
            <a:spAutoFit/>
          </a:bodyPr>
          <a:lstStyle/>
          <a:p>
            <a:r>
              <a:rPr lang="en-US" sz="2400" dirty="0">
                <a:latin typeface="+mj-lt"/>
              </a:rPr>
              <a:t>Imagine you are talking to your friend on phone. Both of you have the same graph in front of you. You see a loop in the graph, but your friend doesn’t see that loop. How will you help to your friend? You want him/her to understand what a </a:t>
            </a:r>
            <a:r>
              <a:rPr lang="en-US" sz="2400" i="1" dirty="0">
                <a:latin typeface="+mj-lt"/>
              </a:rPr>
              <a:t>loop is </a:t>
            </a:r>
            <a:r>
              <a:rPr lang="en-US" sz="2400" dirty="0">
                <a:latin typeface="+mj-lt"/>
              </a:rPr>
              <a:t>and its </a:t>
            </a:r>
            <a:r>
              <a:rPr lang="en-US" sz="2400" i="1" dirty="0">
                <a:latin typeface="+mj-lt"/>
              </a:rPr>
              <a:t>entry </a:t>
            </a:r>
            <a:r>
              <a:rPr lang="en-US" sz="2400" dirty="0">
                <a:latin typeface="+mj-lt"/>
              </a:rPr>
              <a:t>point.</a:t>
            </a:r>
          </a:p>
          <a:p>
            <a:endParaRPr lang="en-US" sz="800" dirty="0">
              <a:latin typeface="+mj-lt"/>
            </a:endParaRPr>
          </a:p>
          <a:p>
            <a:r>
              <a:rPr lang="en-US" sz="2800" dirty="0">
                <a:latin typeface="+mj-lt"/>
              </a:rPr>
              <a:t>I would like to hear your ideas in the next class. </a:t>
            </a:r>
          </a:p>
          <a:p>
            <a:endParaRPr lang="en-US" sz="800" dirty="0">
              <a:latin typeface="+mj-lt"/>
            </a:endParaRPr>
          </a:p>
          <a:p>
            <a:r>
              <a:rPr lang="en-US" dirty="0">
                <a:latin typeface="+mj-lt"/>
              </a:rPr>
              <a:t>Avoid getting readymade answers. You will learn more if you think about it. </a:t>
            </a:r>
          </a:p>
        </p:txBody>
      </p:sp>
    </p:spTree>
    <p:extLst>
      <p:ext uri="{BB962C8B-B14F-4D97-AF65-F5344CB8AC3E}">
        <p14:creationId xmlns:p14="http://schemas.microsoft.com/office/powerpoint/2010/main" val="43765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A30DB6-E9B1-D748-8B7E-965BE37D5A35}"/>
              </a:ext>
            </a:extLst>
          </p:cNvPr>
          <p:cNvSpPr>
            <a:spLocks noGrp="1"/>
          </p:cNvSpPr>
          <p:nvPr>
            <p:ph type="sldNum" sz="quarter" idx="12"/>
          </p:nvPr>
        </p:nvSpPr>
        <p:spPr/>
        <p:txBody>
          <a:bodyPr/>
          <a:lstStyle/>
          <a:p>
            <a:fld id="{030B3B20-CC52-4CD8-891A-1FEA1205BD2C}" type="slidenum">
              <a:rPr lang="en-US" smtClean="0"/>
              <a:pPr/>
              <a:t>2</a:t>
            </a:fld>
            <a:endParaRPr lang="en-US" dirty="0"/>
          </a:p>
        </p:txBody>
      </p:sp>
      <p:sp>
        <p:nvSpPr>
          <p:cNvPr id="5" name="Text Placeholder 1">
            <a:extLst>
              <a:ext uri="{FF2B5EF4-FFF2-40B4-BE49-F238E27FC236}">
                <a16:creationId xmlns:a16="http://schemas.microsoft.com/office/drawing/2014/main" id="{16C00ACA-12DD-4A46-9E69-FDA2663DBFDA}"/>
              </a:ext>
            </a:extLst>
          </p:cNvPr>
          <p:cNvSpPr txBox="1">
            <a:spLocks/>
          </p:cNvSpPr>
          <p:nvPr/>
        </p:nvSpPr>
        <p:spPr>
          <a:xfrm>
            <a:off x="154890" y="3701049"/>
            <a:ext cx="9304421" cy="671012"/>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609600" marR="0" lvl="0" indent="-508000" algn="l" rtl="0">
              <a:lnSpc>
                <a:spcPct val="90000"/>
              </a:lnSpc>
              <a:spcBef>
                <a:spcPts val="1065"/>
              </a:spcBef>
              <a:spcAft>
                <a:spcPts val="0"/>
              </a:spcAft>
              <a:buClr>
                <a:schemeClr val="dk1"/>
              </a:buClr>
              <a:buSzPct val="100000"/>
              <a:buFont typeface="Courier New" panose="02070309020205020404" pitchFamily="49" charset="0"/>
              <a:buChar char="o"/>
              <a:defRPr sz="2800" b="0" i="0" u="none" strike="noStrike" cap="none">
                <a:solidFill>
                  <a:schemeClr val="dk1"/>
                </a:solidFill>
                <a:latin typeface="Calibri Light" panose="020F0302020204030204" pitchFamily="34" charset="0"/>
                <a:ea typeface="Calibri Light" panose="020F0302020204030204" pitchFamily="34" charset="0"/>
                <a:cs typeface="Arial" charset="0"/>
                <a:sym typeface="Arial" charset="0"/>
              </a:defRPr>
            </a:lvl1pPr>
            <a:lvl2pPr marL="1168400" marR="0" lvl="1" indent="-457200" algn="l" rtl="0">
              <a:lnSpc>
                <a:spcPct val="90000"/>
              </a:lnSpc>
              <a:spcBef>
                <a:spcPts val="1065"/>
              </a:spcBef>
              <a:spcAft>
                <a:spcPts val="0"/>
              </a:spcAft>
              <a:buClr>
                <a:schemeClr val="dk1"/>
              </a:buClr>
              <a:buSzPct val="100000"/>
              <a:buFont typeface="Calibri Light" panose="020F0302020204030204" pitchFamily="34" charset="0"/>
              <a:buChar char="⁻"/>
              <a:defRPr sz="2400" b="0" i="0" u="none" strike="noStrike" cap="none">
                <a:solidFill>
                  <a:schemeClr val="tx1"/>
                </a:solidFill>
                <a:latin typeface="+mj-lt"/>
                <a:ea typeface="Arial" charset="0"/>
                <a:cs typeface="Arial" charset="0"/>
                <a:sym typeface="Arial" charset="0"/>
              </a:defRPr>
            </a:lvl2pPr>
            <a:lvl3pPr marL="1544955" marR="0" lvl="2" indent="-342900" algn="l" rtl="0">
              <a:lnSpc>
                <a:spcPct val="100000"/>
              </a:lnSpc>
              <a:spcBef>
                <a:spcPts val="665"/>
              </a:spcBef>
              <a:spcAft>
                <a:spcPts val="0"/>
              </a:spcAft>
              <a:buClr>
                <a:srgbClr val="CE1126"/>
              </a:buClr>
              <a:buSzPct val="60000"/>
              <a:buFont typeface="Arial" charset="0"/>
              <a:buChar char="•"/>
              <a:defRPr sz="2200" b="0" i="0" u="none" strike="noStrike" cap="none">
                <a:solidFill>
                  <a:schemeClr val="tx1"/>
                </a:solidFill>
                <a:latin typeface="+mj-lt"/>
                <a:ea typeface="Arial" charset="0"/>
                <a:cs typeface="Arial" charset="0"/>
                <a:sym typeface="Arial" charset="0"/>
              </a:defRPr>
            </a:lvl3pPr>
            <a:lvl4pPr marL="1710055" marR="0" lvl="3" indent="-17145" algn="l" rtl="0">
              <a:lnSpc>
                <a:spcPct val="100000"/>
              </a:lnSpc>
              <a:spcBef>
                <a:spcPts val="535"/>
              </a:spcBef>
              <a:spcAft>
                <a:spcPts val="0"/>
              </a:spcAft>
              <a:buClr>
                <a:srgbClr val="CE1126"/>
              </a:buClr>
              <a:buSzPct val="67000"/>
              <a:buFont typeface="Arial" charset="0"/>
              <a:buChar char="o"/>
              <a:defRPr sz="2400" b="1" i="0" u="none" strike="noStrike" cap="none">
                <a:solidFill>
                  <a:schemeClr val="dk1"/>
                </a:solidFill>
                <a:latin typeface="Arial" charset="0"/>
                <a:ea typeface="Arial" charset="0"/>
                <a:cs typeface="Arial" charset="0"/>
                <a:sym typeface="Arial" charset="0"/>
              </a:defRPr>
            </a:lvl4pPr>
            <a:lvl5pPr marL="2218055" marR="0" lvl="4" indent="-33655"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5pPr>
            <a:lvl6pPr marL="2726055" marR="0" lvl="5" indent="-33655"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6pPr>
            <a:lvl7pPr marL="3234055" marR="0" lvl="6" indent="-50800"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7pPr>
            <a:lvl8pPr marL="3725545" marR="0" lvl="7" indent="-33655"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8pPr>
            <a:lvl9pPr marL="4233545" marR="0" lvl="8" indent="-33655"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9pPr>
          </a:lstStyle>
          <a:p>
            <a:pPr marL="101600" indent="0">
              <a:buFont typeface="Courier New" panose="02070309020205020404" pitchFamily="49" charset="0"/>
              <a:buNone/>
            </a:pPr>
            <a:r>
              <a:rPr lang="en-US" kern="0" dirty="0"/>
              <a:t>The following are behaviors for k = 0, 1, 2</a:t>
            </a:r>
          </a:p>
        </p:txBody>
      </p:sp>
      <p:sp>
        <p:nvSpPr>
          <p:cNvPr id="6" name="TextBox 5">
            <a:extLst>
              <a:ext uri="{FF2B5EF4-FFF2-40B4-BE49-F238E27FC236}">
                <a16:creationId xmlns:a16="http://schemas.microsoft.com/office/drawing/2014/main" id="{F64DB377-7498-BC45-B3B0-638C8FEDE49C}"/>
              </a:ext>
            </a:extLst>
          </p:cNvPr>
          <p:cNvSpPr txBox="1"/>
          <p:nvPr/>
        </p:nvSpPr>
        <p:spPr>
          <a:xfrm>
            <a:off x="368969" y="4372061"/>
            <a:ext cx="2711116" cy="523220"/>
          </a:xfrm>
          <a:prstGeom prst="rect">
            <a:avLst/>
          </a:prstGeom>
          <a:noFill/>
        </p:spPr>
        <p:txBody>
          <a:bodyPr wrap="square" rtlCol="0">
            <a:spAutoFit/>
          </a:bodyPr>
          <a:lstStyle/>
          <a:p>
            <a:r>
              <a:rPr lang="en-US" sz="2800" dirty="0"/>
              <a:t>k = 0: </a:t>
            </a:r>
            <a:r>
              <a:rPr lang="en-US" sz="2800" dirty="0">
                <a:latin typeface="+mj-lt"/>
              </a:rPr>
              <a:t>a, h, c;</a:t>
            </a:r>
          </a:p>
        </p:txBody>
      </p:sp>
      <p:sp>
        <p:nvSpPr>
          <p:cNvPr id="7" name="TextBox 6">
            <a:extLst>
              <a:ext uri="{FF2B5EF4-FFF2-40B4-BE49-F238E27FC236}">
                <a16:creationId xmlns:a16="http://schemas.microsoft.com/office/drawing/2014/main" id="{8EE290F5-76EE-7F4C-A4A5-61860A349095}"/>
              </a:ext>
            </a:extLst>
          </p:cNvPr>
          <p:cNvSpPr txBox="1"/>
          <p:nvPr/>
        </p:nvSpPr>
        <p:spPr>
          <a:xfrm>
            <a:off x="368968" y="4933217"/>
            <a:ext cx="4222455" cy="523220"/>
          </a:xfrm>
          <a:prstGeom prst="rect">
            <a:avLst/>
          </a:prstGeom>
          <a:noFill/>
        </p:spPr>
        <p:txBody>
          <a:bodyPr wrap="square" rtlCol="0">
            <a:spAutoFit/>
          </a:bodyPr>
          <a:lstStyle/>
          <a:p>
            <a:r>
              <a:rPr lang="en-US" sz="2800" b="1" dirty="0">
                <a:latin typeface="+mj-lt"/>
              </a:rPr>
              <a:t>k = 1: </a:t>
            </a:r>
            <a:r>
              <a:rPr lang="en-US" sz="2800" dirty="0">
                <a:latin typeface="+mj-lt"/>
              </a:rPr>
              <a:t>a, h, b</a:t>
            </a:r>
            <a:r>
              <a:rPr lang="en-US" sz="2800" baseline="-25000" dirty="0">
                <a:latin typeface="+mj-lt"/>
              </a:rPr>
              <a:t>1</a:t>
            </a:r>
            <a:r>
              <a:rPr lang="en-US" sz="2800" dirty="0">
                <a:latin typeface="+mj-lt"/>
              </a:rPr>
              <a:t>, b</a:t>
            </a:r>
            <a:r>
              <a:rPr lang="en-US" sz="2800" baseline="-25000" dirty="0">
                <a:latin typeface="+mj-lt"/>
              </a:rPr>
              <a:t>2</a:t>
            </a:r>
            <a:r>
              <a:rPr lang="en-US" sz="2800" dirty="0">
                <a:latin typeface="+mj-lt"/>
              </a:rPr>
              <a:t>, b</a:t>
            </a:r>
            <a:r>
              <a:rPr lang="en-US" sz="2800" baseline="-25000" dirty="0">
                <a:latin typeface="+mj-lt"/>
              </a:rPr>
              <a:t>3</a:t>
            </a:r>
            <a:r>
              <a:rPr lang="en-US" sz="2800" dirty="0">
                <a:latin typeface="+mj-lt"/>
              </a:rPr>
              <a:t>, h,</a:t>
            </a:r>
            <a:r>
              <a:rPr lang="en-US" sz="2800" baseline="-25000" dirty="0">
                <a:latin typeface="+mj-lt"/>
              </a:rPr>
              <a:t> </a:t>
            </a:r>
            <a:r>
              <a:rPr lang="en-US" sz="2800" dirty="0">
                <a:latin typeface="+mj-lt"/>
              </a:rPr>
              <a:t> c; </a:t>
            </a:r>
          </a:p>
        </p:txBody>
      </p:sp>
      <p:sp>
        <p:nvSpPr>
          <p:cNvPr id="8" name="TextBox 7">
            <a:extLst>
              <a:ext uri="{FF2B5EF4-FFF2-40B4-BE49-F238E27FC236}">
                <a16:creationId xmlns:a16="http://schemas.microsoft.com/office/drawing/2014/main" id="{AB06E8EE-7B83-144D-A515-8EA1CACE17FF}"/>
              </a:ext>
            </a:extLst>
          </p:cNvPr>
          <p:cNvSpPr txBox="1"/>
          <p:nvPr/>
        </p:nvSpPr>
        <p:spPr>
          <a:xfrm>
            <a:off x="368966" y="5494373"/>
            <a:ext cx="5370821" cy="523220"/>
          </a:xfrm>
          <a:prstGeom prst="rect">
            <a:avLst/>
          </a:prstGeom>
          <a:noFill/>
        </p:spPr>
        <p:txBody>
          <a:bodyPr wrap="square" rtlCol="0">
            <a:spAutoFit/>
          </a:bodyPr>
          <a:lstStyle/>
          <a:p>
            <a:r>
              <a:rPr lang="en-US" sz="2800" b="1" dirty="0">
                <a:latin typeface="+mj-lt"/>
              </a:rPr>
              <a:t>k = 2: </a:t>
            </a:r>
            <a:r>
              <a:rPr lang="en-US" sz="2800" dirty="0">
                <a:latin typeface="+mj-lt"/>
              </a:rPr>
              <a:t>a, h, b</a:t>
            </a:r>
            <a:r>
              <a:rPr lang="en-US" sz="2800" baseline="-25000" dirty="0">
                <a:latin typeface="+mj-lt"/>
              </a:rPr>
              <a:t>1</a:t>
            </a:r>
            <a:r>
              <a:rPr lang="en-US" sz="2800" dirty="0">
                <a:latin typeface="+mj-lt"/>
              </a:rPr>
              <a:t>, b</a:t>
            </a:r>
            <a:r>
              <a:rPr lang="en-US" sz="2800" baseline="-25000" dirty="0">
                <a:latin typeface="+mj-lt"/>
              </a:rPr>
              <a:t>2</a:t>
            </a:r>
            <a:r>
              <a:rPr lang="en-US" sz="2800" dirty="0">
                <a:latin typeface="+mj-lt"/>
              </a:rPr>
              <a:t>, b</a:t>
            </a:r>
            <a:r>
              <a:rPr lang="en-US" sz="2800" baseline="-25000" dirty="0">
                <a:latin typeface="+mj-lt"/>
              </a:rPr>
              <a:t>3</a:t>
            </a:r>
            <a:r>
              <a:rPr lang="en-US" sz="2800" dirty="0"/>
              <a:t>, </a:t>
            </a:r>
            <a:r>
              <a:rPr lang="en-US" sz="2800" dirty="0">
                <a:latin typeface="+mj-lt"/>
              </a:rPr>
              <a:t>h,</a:t>
            </a:r>
            <a:r>
              <a:rPr lang="en-US" sz="2800" baseline="-25000" dirty="0"/>
              <a:t> </a:t>
            </a:r>
            <a:r>
              <a:rPr lang="en-US" sz="2800" dirty="0">
                <a:latin typeface="+mj-lt"/>
              </a:rPr>
              <a:t>b</a:t>
            </a:r>
            <a:r>
              <a:rPr lang="en-US" sz="2800" baseline="-25000" dirty="0">
                <a:latin typeface="+mj-lt"/>
              </a:rPr>
              <a:t>1</a:t>
            </a:r>
            <a:r>
              <a:rPr lang="en-US" sz="2800" dirty="0">
                <a:latin typeface="+mj-lt"/>
              </a:rPr>
              <a:t>, b</a:t>
            </a:r>
            <a:r>
              <a:rPr lang="en-US" sz="2800" baseline="-25000" dirty="0">
                <a:latin typeface="+mj-lt"/>
              </a:rPr>
              <a:t>2</a:t>
            </a:r>
            <a:r>
              <a:rPr lang="en-US" sz="2800" dirty="0">
                <a:latin typeface="+mj-lt"/>
              </a:rPr>
              <a:t>, b</a:t>
            </a:r>
            <a:r>
              <a:rPr lang="en-US" sz="2800" baseline="-25000" dirty="0">
                <a:latin typeface="+mj-lt"/>
              </a:rPr>
              <a:t>3</a:t>
            </a:r>
            <a:r>
              <a:rPr lang="en-US" sz="2800" dirty="0">
                <a:latin typeface="+mj-lt"/>
              </a:rPr>
              <a:t>, c;</a:t>
            </a:r>
          </a:p>
        </p:txBody>
      </p:sp>
      <p:sp>
        <p:nvSpPr>
          <p:cNvPr id="13" name="Text Placeholder 1">
            <a:extLst>
              <a:ext uri="{FF2B5EF4-FFF2-40B4-BE49-F238E27FC236}">
                <a16:creationId xmlns:a16="http://schemas.microsoft.com/office/drawing/2014/main" id="{630F4F35-8F09-974F-91AC-CEFCFC780839}"/>
              </a:ext>
            </a:extLst>
          </p:cNvPr>
          <p:cNvSpPr>
            <a:spLocks noGrp="1"/>
          </p:cNvSpPr>
          <p:nvPr>
            <p:ph type="body" idx="1"/>
          </p:nvPr>
        </p:nvSpPr>
        <p:spPr>
          <a:xfrm>
            <a:off x="154890" y="814152"/>
            <a:ext cx="11657803" cy="2433816"/>
          </a:xfrm>
        </p:spPr>
        <p:txBody>
          <a:bodyPr/>
          <a:lstStyle/>
          <a:p>
            <a:r>
              <a:rPr lang="en-US" dirty="0"/>
              <a:t>h: the loop header</a:t>
            </a:r>
          </a:p>
          <a:p>
            <a:r>
              <a:rPr lang="en-US" dirty="0"/>
              <a:t>b</a:t>
            </a:r>
            <a:r>
              <a:rPr lang="en-US" baseline="-25000" dirty="0"/>
              <a:t>1</a:t>
            </a:r>
            <a:r>
              <a:rPr lang="en-US" dirty="0"/>
              <a:t>, b</a:t>
            </a:r>
            <a:r>
              <a:rPr lang="en-US" baseline="-25000" dirty="0"/>
              <a:t>2</a:t>
            </a:r>
            <a:r>
              <a:rPr lang="en-US" dirty="0"/>
              <a:t>, …   , b</a:t>
            </a:r>
            <a:r>
              <a:rPr lang="en-US" baseline="-25000" dirty="0"/>
              <a:t>n</a:t>
            </a:r>
            <a:r>
              <a:rPr lang="en-US" dirty="0"/>
              <a:t>: the sequence of nodes inside the loop, no branch, just one behavior. </a:t>
            </a:r>
          </a:p>
          <a:p>
            <a:r>
              <a:rPr lang="en-US" dirty="0"/>
              <a:t>a: the predecessor, and c: the  successor of the loop. </a:t>
            </a:r>
          </a:p>
          <a:p>
            <a:r>
              <a:rPr lang="en-US" dirty="0"/>
              <a:t>k: the number of iterations, k = 0 means the loop is skipped</a:t>
            </a:r>
          </a:p>
        </p:txBody>
      </p:sp>
      <p:sp>
        <p:nvSpPr>
          <p:cNvPr id="14" name="Title 2">
            <a:extLst>
              <a:ext uri="{FF2B5EF4-FFF2-40B4-BE49-F238E27FC236}">
                <a16:creationId xmlns:a16="http://schemas.microsoft.com/office/drawing/2014/main" id="{221016DA-CFFC-5846-90E0-FEA5D9F94EA3}"/>
              </a:ext>
            </a:extLst>
          </p:cNvPr>
          <p:cNvSpPr>
            <a:spLocks noGrp="1"/>
          </p:cNvSpPr>
          <p:nvPr>
            <p:ph type="title"/>
          </p:nvPr>
        </p:nvSpPr>
        <p:spPr>
          <a:xfrm>
            <a:off x="154890" y="21089"/>
            <a:ext cx="11616267" cy="1014868"/>
          </a:xfrm>
        </p:spPr>
        <p:txBody>
          <a:bodyPr/>
          <a:lstStyle/>
          <a:p>
            <a:r>
              <a:rPr lang="en-US" dirty="0"/>
              <a:t>Loop Iterations</a:t>
            </a:r>
          </a:p>
        </p:txBody>
      </p:sp>
      <p:grpSp>
        <p:nvGrpSpPr>
          <p:cNvPr id="36" name="Group 35">
            <a:extLst>
              <a:ext uri="{FF2B5EF4-FFF2-40B4-BE49-F238E27FC236}">
                <a16:creationId xmlns:a16="http://schemas.microsoft.com/office/drawing/2014/main" id="{1E6E5E73-CD61-E442-A889-9853184B658C}"/>
              </a:ext>
            </a:extLst>
          </p:cNvPr>
          <p:cNvGrpSpPr/>
          <p:nvPr/>
        </p:nvGrpSpPr>
        <p:grpSpPr>
          <a:xfrm>
            <a:off x="7667548" y="3565747"/>
            <a:ext cx="3044381" cy="1880060"/>
            <a:chOff x="7667548" y="3565747"/>
            <a:chExt cx="3044381" cy="1880060"/>
          </a:xfrm>
        </p:grpSpPr>
        <p:sp>
          <p:nvSpPr>
            <p:cNvPr id="9" name="TextBox 8">
              <a:extLst>
                <a:ext uri="{FF2B5EF4-FFF2-40B4-BE49-F238E27FC236}">
                  <a16:creationId xmlns:a16="http://schemas.microsoft.com/office/drawing/2014/main" id="{90A8C241-5E5F-A241-A20F-641F1132E30F}"/>
                </a:ext>
              </a:extLst>
            </p:cNvPr>
            <p:cNvSpPr txBox="1"/>
            <p:nvPr/>
          </p:nvSpPr>
          <p:spPr>
            <a:xfrm>
              <a:off x="7778663" y="3565747"/>
              <a:ext cx="428045" cy="369332"/>
            </a:xfrm>
            <a:prstGeom prst="rect">
              <a:avLst/>
            </a:prstGeom>
            <a:noFill/>
            <a:ln>
              <a:solidFill>
                <a:schemeClr val="tx1"/>
              </a:solidFill>
            </a:ln>
          </p:spPr>
          <p:txBody>
            <a:bodyPr wrap="square" rtlCol="0">
              <a:spAutoFit/>
            </a:bodyPr>
            <a:lstStyle/>
            <a:p>
              <a:pPr algn="ctr"/>
              <a:r>
                <a:rPr lang="en-US" dirty="0"/>
                <a:t>a</a:t>
              </a:r>
            </a:p>
          </p:txBody>
        </p:sp>
        <p:grpSp>
          <p:nvGrpSpPr>
            <p:cNvPr id="12" name="Group 11">
              <a:extLst>
                <a:ext uri="{FF2B5EF4-FFF2-40B4-BE49-F238E27FC236}">
                  <a16:creationId xmlns:a16="http://schemas.microsoft.com/office/drawing/2014/main" id="{60BEB840-2F1E-194C-B426-AB4F1FA51799}"/>
                </a:ext>
              </a:extLst>
            </p:cNvPr>
            <p:cNvGrpSpPr/>
            <p:nvPr/>
          </p:nvGrpSpPr>
          <p:grpSpPr>
            <a:xfrm>
              <a:off x="7667548" y="4206926"/>
              <a:ext cx="650274" cy="600873"/>
              <a:chOff x="8920151" y="4200447"/>
              <a:chExt cx="650274" cy="600873"/>
            </a:xfrm>
          </p:grpSpPr>
          <p:sp>
            <p:nvSpPr>
              <p:cNvPr id="10" name="Diamond 9">
                <a:extLst>
                  <a:ext uri="{FF2B5EF4-FFF2-40B4-BE49-F238E27FC236}">
                    <a16:creationId xmlns:a16="http://schemas.microsoft.com/office/drawing/2014/main" id="{9DEFC73B-908C-7E4A-903C-76998C0C4609}"/>
                  </a:ext>
                </a:extLst>
              </p:cNvPr>
              <p:cNvSpPr/>
              <p:nvPr/>
            </p:nvSpPr>
            <p:spPr>
              <a:xfrm>
                <a:off x="8920151" y="4200447"/>
                <a:ext cx="650274" cy="600873"/>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599F564-A67A-164F-8378-31C19BECB08F}"/>
                  </a:ext>
                </a:extLst>
              </p:cNvPr>
              <p:cNvSpPr txBox="1"/>
              <p:nvPr/>
            </p:nvSpPr>
            <p:spPr>
              <a:xfrm>
                <a:off x="9031266" y="4335572"/>
                <a:ext cx="438411" cy="369332"/>
              </a:xfrm>
              <a:prstGeom prst="rect">
                <a:avLst/>
              </a:prstGeom>
              <a:noFill/>
            </p:spPr>
            <p:txBody>
              <a:bodyPr wrap="square" rtlCol="0">
                <a:spAutoFit/>
              </a:bodyPr>
              <a:lstStyle/>
              <a:p>
                <a:pPr algn="ctr"/>
                <a:r>
                  <a:rPr lang="en-US" dirty="0"/>
                  <a:t>h</a:t>
                </a:r>
              </a:p>
            </p:txBody>
          </p:sp>
        </p:grpSp>
        <p:sp>
          <p:nvSpPr>
            <p:cNvPr id="15" name="TextBox 14">
              <a:extLst>
                <a:ext uri="{FF2B5EF4-FFF2-40B4-BE49-F238E27FC236}">
                  <a16:creationId xmlns:a16="http://schemas.microsoft.com/office/drawing/2014/main" id="{4F05C018-4ED4-5F44-901E-38379A667870}"/>
                </a:ext>
              </a:extLst>
            </p:cNvPr>
            <p:cNvSpPr txBox="1"/>
            <p:nvPr/>
          </p:nvSpPr>
          <p:spPr>
            <a:xfrm>
              <a:off x="8691736" y="4367521"/>
              <a:ext cx="428045" cy="369332"/>
            </a:xfrm>
            <a:prstGeom prst="rect">
              <a:avLst/>
            </a:prstGeom>
            <a:noFill/>
            <a:ln>
              <a:solidFill>
                <a:schemeClr val="tx1"/>
              </a:solidFill>
            </a:ln>
          </p:spPr>
          <p:txBody>
            <a:bodyPr wrap="square" rtlCol="0">
              <a:spAutoFit/>
            </a:bodyPr>
            <a:lstStyle/>
            <a:p>
              <a:pPr algn="ctr"/>
              <a:r>
                <a:rPr lang="en-US" dirty="0"/>
                <a:t>b</a:t>
              </a:r>
              <a:r>
                <a:rPr lang="en-US" baseline="-25000" dirty="0"/>
                <a:t>1</a:t>
              </a:r>
            </a:p>
          </p:txBody>
        </p:sp>
        <p:sp>
          <p:nvSpPr>
            <p:cNvPr id="16" name="TextBox 15">
              <a:extLst>
                <a:ext uri="{FF2B5EF4-FFF2-40B4-BE49-F238E27FC236}">
                  <a16:creationId xmlns:a16="http://schemas.microsoft.com/office/drawing/2014/main" id="{F338BA0D-CEFA-D544-9FD6-049FDBB525E4}"/>
                </a:ext>
              </a:extLst>
            </p:cNvPr>
            <p:cNvSpPr txBox="1"/>
            <p:nvPr/>
          </p:nvSpPr>
          <p:spPr>
            <a:xfrm>
              <a:off x="9487810" y="4367521"/>
              <a:ext cx="428045" cy="369332"/>
            </a:xfrm>
            <a:prstGeom prst="rect">
              <a:avLst/>
            </a:prstGeom>
            <a:noFill/>
            <a:ln>
              <a:solidFill>
                <a:schemeClr val="tx1"/>
              </a:solidFill>
            </a:ln>
          </p:spPr>
          <p:txBody>
            <a:bodyPr wrap="square" rtlCol="0">
              <a:spAutoFit/>
            </a:bodyPr>
            <a:lstStyle/>
            <a:p>
              <a:pPr algn="ctr"/>
              <a:r>
                <a:rPr lang="en-US" dirty="0"/>
                <a:t>b</a:t>
              </a:r>
              <a:r>
                <a:rPr lang="en-US" baseline="-25000" dirty="0"/>
                <a:t>2</a:t>
              </a:r>
            </a:p>
          </p:txBody>
        </p:sp>
        <p:sp>
          <p:nvSpPr>
            <p:cNvPr id="17" name="TextBox 16">
              <a:extLst>
                <a:ext uri="{FF2B5EF4-FFF2-40B4-BE49-F238E27FC236}">
                  <a16:creationId xmlns:a16="http://schemas.microsoft.com/office/drawing/2014/main" id="{681D4619-A096-FE48-9333-76528101C0C7}"/>
                </a:ext>
              </a:extLst>
            </p:cNvPr>
            <p:cNvSpPr txBox="1"/>
            <p:nvPr/>
          </p:nvSpPr>
          <p:spPr>
            <a:xfrm>
              <a:off x="10283884" y="4381474"/>
              <a:ext cx="428045" cy="369332"/>
            </a:xfrm>
            <a:prstGeom prst="rect">
              <a:avLst/>
            </a:prstGeom>
            <a:noFill/>
            <a:ln>
              <a:solidFill>
                <a:schemeClr val="tx1"/>
              </a:solidFill>
            </a:ln>
          </p:spPr>
          <p:txBody>
            <a:bodyPr wrap="square" rtlCol="0">
              <a:spAutoFit/>
            </a:bodyPr>
            <a:lstStyle/>
            <a:p>
              <a:pPr algn="ctr"/>
              <a:r>
                <a:rPr lang="en-US" dirty="0"/>
                <a:t>b</a:t>
              </a:r>
              <a:r>
                <a:rPr lang="en-US" baseline="-25000" dirty="0"/>
                <a:t>3</a:t>
              </a:r>
            </a:p>
          </p:txBody>
        </p:sp>
        <p:sp>
          <p:nvSpPr>
            <p:cNvPr id="18" name="TextBox 17">
              <a:extLst>
                <a:ext uri="{FF2B5EF4-FFF2-40B4-BE49-F238E27FC236}">
                  <a16:creationId xmlns:a16="http://schemas.microsoft.com/office/drawing/2014/main" id="{5DCC6CFC-4878-D346-867F-3FD5E0F5FB0F}"/>
                </a:ext>
              </a:extLst>
            </p:cNvPr>
            <p:cNvSpPr txBox="1"/>
            <p:nvPr/>
          </p:nvSpPr>
          <p:spPr>
            <a:xfrm>
              <a:off x="7803715" y="5076475"/>
              <a:ext cx="428045" cy="369332"/>
            </a:xfrm>
            <a:prstGeom prst="rect">
              <a:avLst/>
            </a:prstGeom>
            <a:noFill/>
            <a:ln>
              <a:solidFill>
                <a:schemeClr val="tx1"/>
              </a:solidFill>
            </a:ln>
          </p:spPr>
          <p:txBody>
            <a:bodyPr wrap="square" rtlCol="0">
              <a:spAutoFit/>
            </a:bodyPr>
            <a:lstStyle/>
            <a:p>
              <a:pPr algn="ctr"/>
              <a:r>
                <a:rPr lang="en-US" dirty="0"/>
                <a:t>c</a:t>
              </a:r>
            </a:p>
          </p:txBody>
        </p:sp>
        <p:cxnSp>
          <p:nvCxnSpPr>
            <p:cNvPr id="20" name="Straight Arrow Connector 19">
              <a:extLst>
                <a:ext uri="{FF2B5EF4-FFF2-40B4-BE49-F238E27FC236}">
                  <a16:creationId xmlns:a16="http://schemas.microsoft.com/office/drawing/2014/main" id="{770BB82C-78DB-CD49-BB86-DCFD17756E38}"/>
                </a:ext>
              </a:extLst>
            </p:cNvPr>
            <p:cNvCxnSpPr>
              <a:stCxn id="9" idx="2"/>
              <a:endCxn id="10" idx="0"/>
            </p:cNvCxnSpPr>
            <p:nvPr/>
          </p:nvCxnSpPr>
          <p:spPr>
            <a:xfrm flipH="1">
              <a:off x="7992685" y="3935079"/>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4017E84-CB8F-8147-93F3-70562A174E68}"/>
                </a:ext>
              </a:extLst>
            </p:cNvPr>
            <p:cNvCxnSpPr/>
            <p:nvPr/>
          </p:nvCxnSpPr>
          <p:spPr>
            <a:xfrm flipH="1">
              <a:off x="8003860" y="4825587"/>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54E0A63-14CA-004E-A456-EC828D5210A5}"/>
                </a:ext>
              </a:extLst>
            </p:cNvPr>
            <p:cNvCxnSpPr>
              <a:cxnSpLocks/>
              <a:stCxn id="10" idx="3"/>
            </p:cNvCxnSpPr>
            <p:nvPr/>
          </p:nvCxnSpPr>
          <p:spPr>
            <a:xfrm>
              <a:off x="8317822" y="4507363"/>
              <a:ext cx="377992" cy="307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B4C7511-D472-F04E-B1F3-81E0B9336976}"/>
                </a:ext>
              </a:extLst>
            </p:cNvPr>
            <p:cNvCxnSpPr>
              <a:cxnSpLocks/>
            </p:cNvCxnSpPr>
            <p:nvPr/>
          </p:nvCxnSpPr>
          <p:spPr>
            <a:xfrm>
              <a:off x="9098511" y="4552187"/>
              <a:ext cx="395184" cy="139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6B9EC93-3414-B14A-A2D6-8AC5BAA6960E}"/>
                </a:ext>
              </a:extLst>
            </p:cNvPr>
            <p:cNvCxnSpPr>
              <a:cxnSpLocks/>
            </p:cNvCxnSpPr>
            <p:nvPr/>
          </p:nvCxnSpPr>
          <p:spPr>
            <a:xfrm>
              <a:off x="9916803" y="4555266"/>
              <a:ext cx="337852" cy="108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5AF6EBE-E208-0C43-9A40-656357D780A1}"/>
                </a:ext>
              </a:extLst>
            </p:cNvPr>
            <p:cNvCxnSpPr>
              <a:cxnSpLocks/>
            </p:cNvCxnSpPr>
            <p:nvPr/>
          </p:nvCxnSpPr>
          <p:spPr>
            <a:xfrm flipH="1" flipV="1">
              <a:off x="10523767" y="4143262"/>
              <a:ext cx="2" cy="238213"/>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C7F43B2-1686-794B-8AB5-CBD81E2A1DC2}"/>
                </a:ext>
              </a:extLst>
            </p:cNvPr>
            <p:cNvCxnSpPr>
              <a:cxnSpLocks/>
              <a:endCxn id="10" idx="0"/>
            </p:cNvCxnSpPr>
            <p:nvPr/>
          </p:nvCxnSpPr>
          <p:spPr>
            <a:xfrm flipH="1">
              <a:off x="7992685" y="4143262"/>
              <a:ext cx="2531082" cy="636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C71C6BE2-A597-AB4B-AA93-3583ED70FE71}"/>
              </a:ext>
            </a:extLst>
          </p:cNvPr>
          <p:cNvSpPr txBox="1"/>
          <p:nvPr/>
        </p:nvSpPr>
        <p:spPr>
          <a:xfrm>
            <a:off x="5592748" y="5602730"/>
            <a:ext cx="1980192" cy="369332"/>
          </a:xfrm>
          <a:prstGeom prst="rect">
            <a:avLst/>
          </a:prstGeom>
          <a:noFill/>
        </p:spPr>
        <p:txBody>
          <a:bodyPr wrap="square" rtlCol="0">
            <a:spAutoFit/>
          </a:bodyPr>
          <a:lstStyle/>
          <a:p>
            <a:r>
              <a:rPr lang="en-US" dirty="0">
                <a:solidFill>
                  <a:schemeClr val="bg1">
                    <a:lumMod val="50000"/>
                  </a:schemeClr>
                </a:solidFill>
                <a:latin typeface="+mj-lt"/>
              </a:rPr>
              <a:t>What is wrong ?</a:t>
            </a:r>
          </a:p>
        </p:txBody>
      </p:sp>
    </p:spTree>
    <p:extLst>
      <p:ext uri="{BB962C8B-B14F-4D97-AF65-F5344CB8AC3E}">
        <p14:creationId xmlns:p14="http://schemas.microsoft.com/office/powerpoint/2010/main" val="3075397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B92506-D187-7A4D-B490-F55A1E49EC8A}"/>
              </a:ext>
            </a:extLst>
          </p:cNvPr>
          <p:cNvSpPr>
            <a:spLocks noGrp="1"/>
          </p:cNvSpPr>
          <p:nvPr>
            <p:ph type="body" idx="1"/>
          </p:nvPr>
        </p:nvSpPr>
        <p:spPr>
          <a:xfrm>
            <a:off x="237772" y="1105287"/>
            <a:ext cx="2184549" cy="553717"/>
          </a:xfrm>
        </p:spPr>
        <p:txBody>
          <a:bodyPr/>
          <a:lstStyle/>
          <a:p>
            <a:pPr marL="101600" indent="0">
              <a:buNone/>
            </a:pPr>
            <a:r>
              <a:rPr lang="en-US" dirty="0"/>
              <a:t>B</a:t>
            </a:r>
            <a:r>
              <a:rPr lang="en-US" baseline="-25000" dirty="0"/>
              <a:t>K</a:t>
            </a:r>
            <a:r>
              <a:rPr lang="en-US" dirty="0"/>
              <a:t>: BREAK</a:t>
            </a:r>
          </a:p>
        </p:txBody>
      </p:sp>
      <p:sp>
        <p:nvSpPr>
          <p:cNvPr id="3" name="Title 2">
            <a:extLst>
              <a:ext uri="{FF2B5EF4-FFF2-40B4-BE49-F238E27FC236}">
                <a16:creationId xmlns:a16="http://schemas.microsoft.com/office/drawing/2014/main" id="{68C69D78-4113-AE4F-AB91-F3CC74910431}"/>
              </a:ext>
            </a:extLst>
          </p:cNvPr>
          <p:cNvSpPr>
            <a:spLocks noGrp="1"/>
          </p:cNvSpPr>
          <p:nvPr>
            <p:ph type="title"/>
          </p:nvPr>
        </p:nvSpPr>
        <p:spPr/>
        <p:txBody>
          <a:bodyPr/>
          <a:lstStyle/>
          <a:p>
            <a:r>
              <a:rPr lang="en-US" dirty="0"/>
              <a:t>Loop Iterations with the possibility of </a:t>
            </a:r>
            <a:r>
              <a:rPr lang="en-US" i="1" dirty="0"/>
              <a:t>break</a:t>
            </a:r>
            <a:r>
              <a:rPr lang="en-US" dirty="0"/>
              <a:t> </a:t>
            </a:r>
          </a:p>
        </p:txBody>
      </p:sp>
      <p:sp>
        <p:nvSpPr>
          <p:cNvPr id="4" name="Slide Number Placeholder 3">
            <a:extLst>
              <a:ext uri="{FF2B5EF4-FFF2-40B4-BE49-F238E27FC236}">
                <a16:creationId xmlns:a16="http://schemas.microsoft.com/office/drawing/2014/main" id="{DBA30DB6-E9B1-D748-8B7E-965BE37D5A35}"/>
              </a:ext>
            </a:extLst>
          </p:cNvPr>
          <p:cNvSpPr>
            <a:spLocks noGrp="1"/>
          </p:cNvSpPr>
          <p:nvPr>
            <p:ph type="sldNum" sz="quarter" idx="12"/>
          </p:nvPr>
        </p:nvSpPr>
        <p:spPr/>
        <p:txBody>
          <a:bodyPr/>
          <a:lstStyle/>
          <a:p>
            <a:fld id="{030B3B20-CC52-4CD8-891A-1FEA1205BD2C}" type="slidenum">
              <a:rPr lang="en-US" smtClean="0"/>
              <a:pPr/>
              <a:t>3</a:t>
            </a:fld>
            <a:endParaRPr lang="en-US" dirty="0"/>
          </a:p>
        </p:txBody>
      </p:sp>
      <p:sp>
        <p:nvSpPr>
          <p:cNvPr id="5" name="Text Placeholder 1">
            <a:extLst>
              <a:ext uri="{FF2B5EF4-FFF2-40B4-BE49-F238E27FC236}">
                <a16:creationId xmlns:a16="http://schemas.microsoft.com/office/drawing/2014/main" id="{16C00ACA-12DD-4A46-9E69-FDA2663DBFDA}"/>
              </a:ext>
            </a:extLst>
          </p:cNvPr>
          <p:cNvSpPr txBox="1">
            <a:spLocks/>
          </p:cNvSpPr>
          <p:nvPr/>
        </p:nvSpPr>
        <p:spPr>
          <a:xfrm>
            <a:off x="154890" y="1758848"/>
            <a:ext cx="6546852" cy="671012"/>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609600" marR="0" lvl="0" indent="-508000" algn="l" rtl="0">
              <a:lnSpc>
                <a:spcPct val="90000"/>
              </a:lnSpc>
              <a:spcBef>
                <a:spcPts val="1065"/>
              </a:spcBef>
              <a:spcAft>
                <a:spcPts val="0"/>
              </a:spcAft>
              <a:buClr>
                <a:schemeClr val="dk1"/>
              </a:buClr>
              <a:buSzPct val="100000"/>
              <a:buFont typeface="Courier New" panose="02070309020205020404" pitchFamily="49" charset="0"/>
              <a:buChar char="o"/>
              <a:defRPr sz="2800" b="0" i="0" u="none" strike="noStrike" cap="none">
                <a:solidFill>
                  <a:schemeClr val="dk1"/>
                </a:solidFill>
                <a:latin typeface="Calibri Light" panose="020F0302020204030204" pitchFamily="34" charset="0"/>
                <a:ea typeface="Calibri Light" panose="020F0302020204030204" pitchFamily="34" charset="0"/>
                <a:cs typeface="Arial" charset="0"/>
                <a:sym typeface="Arial" charset="0"/>
              </a:defRPr>
            </a:lvl1pPr>
            <a:lvl2pPr marL="1168400" marR="0" lvl="1" indent="-457200" algn="l" rtl="0">
              <a:lnSpc>
                <a:spcPct val="90000"/>
              </a:lnSpc>
              <a:spcBef>
                <a:spcPts val="1065"/>
              </a:spcBef>
              <a:spcAft>
                <a:spcPts val="0"/>
              </a:spcAft>
              <a:buClr>
                <a:schemeClr val="dk1"/>
              </a:buClr>
              <a:buSzPct val="100000"/>
              <a:buFont typeface="Calibri Light" panose="020F0302020204030204" pitchFamily="34" charset="0"/>
              <a:buChar char="⁻"/>
              <a:defRPr sz="2400" b="0" i="0" u="none" strike="noStrike" cap="none">
                <a:solidFill>
                  <a:schemeClr val="tx1"/>
                </a:solidFill>
                <a:latin typeface="+mj-lt"/>
                <a:ea typeface="Arial" charset="0"/>
                <a:cs typeface="Arial" charset="0"/>
                <a:sym typeface="Arial" charset="0"/>
              </a:defRPr>
            </a:lvl2pPr>
            <a:lvl3pPr marL="1544955" marR="0" lvl="2" indent="-342900" algn="l" rtl="0">
              <a:lnSpc>
                <a:spcPct val="100000"/>
              </a:lnSpc>
              <a:spcBef>
                <a:spcPts val="665"/>
              </a:spcBef>
              <a:spcAft>
                <a:spcPts val="0"/>
              </a:spcAft>
              <a:buClr>
                <a:srgbClr val="CE1126"/>
              </a:buClr>
              <a:buSzPct val="60000"/>
              <a:buFont typeface="Arial" charset="0"/>
              <a:buChar char="•"/>
              <a:defRPr sz="2200" b="0" i="0" u="none" strike="noStrike" cap="none">
                <a:solidFill>
                  <a:schemeClr val="tx1"/>
                </a:solidFill>
                <a:latin typeface="+mj-lt"/>
                <a:ea typeface="Arial" charset="0"/>
                <a:cs typeface="Arial" charset="0"/>
                <a:sym typeface="Arial" charset="0"/>
              </a:defRPr>
            </a:lvl3pPr>
            <a:lvl4pPr marL="1710055" marR="0" lvl="3" indent="-17145" algn="l" rtl="0">
              <a:lnSpc>
                <a:spcPct val="100000"/>
              </a:lnSpc>
              <a:spcBef>
                <a:spcPts val="535"/>
              </a:spcBef>
              <a:spcAft>
                <a:spcPts val="0"/>
              </a:spcAft>
              <a:buClr>
                <a:srgbClr val="CE1126"/>
              </a:buClr>
              <a:buSzPct val="67000"/>
              <a:buFont typeface="Arial" charset="0"/>
              <a:buChar char="o"/>
              <a:defRPr sz="2400" b="1" i="0" u="none" strike="noStrike" cap="none">
                <a:solidFill>
                  <a:schemeClr val="dk1"/>
                </a:solidFill>
                <a:latin typeface="Arial" charset="0"/>
                <a:ea typeface="Arial" charset="0"/>
                <a:cs typeface="Arial" charset="0"/>
                <a:sym typeface="Arial" charset="0"/>
              </a:defRPr>
            </a:lvl4pPr>
            <a:lvl5pPr marL="2218055" marR="0" lvl="4" indent="-33655"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5pPr>
            <a:lvl6pPr marL="2726055" marR="0" lvl="5" indent="-33655"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6pPr>
            <a:lvl7pPr marL="3234055" marR="0" lvl="6" indent="-50800"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7pPr>
            <a:lvl8pPr marL="3725545" marR="0" lvl="7" indent="-33655"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8pPr>
            <a:lvl9pPr marL="4233545" marR="0" lvl="8" indent="-33655"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9pPr>
          </a:lstStyle>
          <a:p>
            <a:pPr marL="101600" indent="0">
              <a:buFont typeface="Courier New" panose="02070309020205020404" pitchFamily="49" charset="0"/>
              <a:buNone/>
            </a:pPr>
            <a:r>
              <a:rPr lang="en-US" kern="0" dirty="0"/>
              <a:t>The following are behaviors for k = 0, 1, 2</a:t>
            </a:r>
          </a:p>
        </p:txBody>
      </p:sp>
      <p:sp>
        <p:nvSpPr>
          <p:cNvPr id="6" name="TextBox 5">
            <a:extLst>
              <a:ext uri="{FF2B5EF4-FFF2-40B4-BE49-F238E27FC236}">
                <a16:creationId xmlns:a16="http://schemas.microsoft.com/office/drawing/2014/main" id="{F64DB377-7498-BC45-B3B0-638C8FEDE49C}"/>
              </a:ext>
            </a:extLst>
          </p:cNvPr>
          <p:cNvSpPr txBox="1"/>
          <p:nvPr/>
        </p:nvSpPr>
        <p:spPr>
          <a:xfrm>
            <a:off x="311095" y="2289547"/>
            <a:ext cx="2711116" cy="523220"/>
          </a:xfrm>
          <a:prstGeom prst="rect">
            <a:avLst/>
          </a:prstGeom>
          <a:noFill/>
        </p:spPr>
        <p:txBody>
          <a:bodyPr wrap="square" rtlCol="0">
            <a:spAutoFit/>
          </a:bodyPr>
          <a:lstStyle/>
          <a:p>
            <a:r>
              <a:rPr lang="en-US" sz="2800" dirty="0"/>
              <a:t>k = 0: </a:t>
            </a:r>
            <a:r>
              <a:rPr lang="en-US" sz="2800" dirty="0">
                <a:latin typeface="+mj-lt"/>
              </a:rPr>
              <a:t>a, h, c;</a:t>
            </a:r>
          </a:p>
        </p:txBody>
      </p:sp>
      <p:sp>
        <p:nvSpPr>
          <p:cNvPr id="7" name="TextBox 6">
            <a:extLst>
              <a:ext uri="{FF2B5EF4-FFF2-40B4-BE49-F238E27FC236}">
                <a16:creationId xmlns:a16="http://schemas.microsoft.com/office/drawing/2014/main" id="{8EE290F5-76EE-7F4C-A4A5-61860A349095}"/>
              </a:ext>
            </a:extLst>
          </p:cNvPr>
          <p:cNvSpPr txBox="1"/>
          <p:nvPr/>
        </p:nvSpPr>
        <p:spPr>
          <a:xfrm>
            <a:off x="311094" y="2850703"/>
            <a:ext cx="4222455" cy="523220"/>
          </a:xfrm>
          <a:prstGeom prst="rect">
            <a:avLst/>
          </a:prstGeom>
          <a:noFill/>
        </p:spPr>
        <p:txBody>
          <a:bodyPr wrap="square" rtlCol="0">
            <a:spAutoFit/>
          </a:bodyPr>
          <a:lstStyle/>
          <a:p>
            <a:r>
              <a:rPr lang="en-US" sz="2800" b="1" dirty="0">
                <a:latin typeface="+mj-lt"/>
              </a:rPr>
              <a:t>k = 1: </a:t>
            </a:r>
            <a:r>
              <a:rPr lang="en-US" sz="2800" dirty="0">
                <a:latin typeface="+mj-lt"/>
              </a:rPr>
              <a:t>a, h, b</a:t>
            </a:r>
            <a:r>
              <a:rPr lang="en-US" sz="2800" baseline="-25000" dirty="0">
                <a:latin typeface="+mj-lt"/>
              </a:rPr>
              <a:t>1</a:t>
            </a:r>
            <a:r>
              <a:rPr lang="en-US" sz="2800" dirty="0">
                <a:latin typeface="+mj-lt"/>
              </a:rPr>
              <a:t>, b</a:t>
            </a:r>
            <a:r>
              <a:rPr lang="en-US" sz="2800" baseline="-25000" dirty="0">
                <a:latin typeface="+mj-lt"/>
              </a:rPr>
              <a:t>2</a:t>
            </a:r>
            <a:r>
              <a:rPr lang="en-US" sz="2800" dirty="0">
                <a:latin typeface="+mj-lt"/>
              </a:rPr>
              <a:t>, b</a:t>
            </a:r>
            <a:r>
              <a:rPr lang="en-US" sz="2800" baseline="-25000" dirty="0">
                <a:latin typeface="+mj-lt"/>
              </a:rPr>
              <a:t>3</a:t>
            </a:r>
            <a:r>
              <a:rPr lang="en-US" sz="2800" dirty="0">
                <a:latin typeface="+mj-lt"/>
              </a:rPr>
              <a:t>, h,</a:t>
            </a:r>
            <a:r>
              <a:rPr lang="en-US" sz="2800" baseline="-25000" dirty="0">
                <a:latin typeface="+mj-lt"/>
              </a:rPr>
              <a:t> </a:t>
            </a:r>
            <a:r>
              <a:rPr lang="en-US" sz="2800" dirty="0">
                <a:latin typeface="+mj-lt"/>
              </a:rPr>
              <a:t> c; </a:t>
            </a:r>
          </a:p>
        </p:txBody>
      </p:sp>
      <p:sp>
        <p:nvSpPr>
          <p:cNvPr id="8" name="TextBox 7">
            <a:extLst>
              <a:ext uri="{FF2B5EF4-FFF2-40B4-BE49-F238E27FC236}">
                <a16:creationId xmlns:a16="http://schemas.microsoft.com/office/drawing/2014/main" id="{AB06E8EE-7B83-144D-A515-8EA1CACE17FF}"/>
              </a:ext>
            </a:extLst>
          </p:cNvPr>
          <p:cNvSpPr txBox="1"/>
          <p:nvPr/>
        </p:nvSpPr>
        <p:spPr>
          <a:xfrm>
            <a:off x="311092" y="3411859"/>
            <a:ext cx="5986992" cy="523220"/>
          </a:xfrm>
          <a:prstGeom prst="rect">
            <a:avLst/>
          </a:prstGeom>
          <a:noFill/>
        </p:spPr>
        <p:txBody>
          <a:bodyPr wrap="square" rtlCol="0">
            <a:spAutoFit/>
          </a:bodyPr>
          <a:lstStyle/>
          <a:p>
            <a:r>
              <a:rPr lang="en-US" sz="2800" b="1" dirty="0">
                <a:latin typeface="+mj-lt"/>
              </a:rPr>
              <a:t>k = 2: </a:t>
            </a:r>
            <a:r>
              <a:rPr lang="en-US" sz="2800" dirty="0">
                <a:latin typeface="+mj-lt"/>
              </a:rPr>
              <a:t>a, h, b</a:t>
            </a:r>
            <a:r>
              <a:rPr lang="en-US" sz="2800" baseline="-25000" dirty="0">
                <a:latin typeface="+mj-lt"/>
              </a:rPr>
              <a:t>1</a:t>
            </a:r>
            <a:r>
              <a:rPr lang="en-US" sz="2800" dirty="0">
                <a:latin typeface="+mj-lt"/>
              </a:rPr>
              <a:t>, b</a:t>
            </a:r>
            <a:r>
              <a:rPr lang="en-US" sz="2800" baseline="-25000" dirty="0">
                <a:latin typeface="+mj-lt"/>
              </a:rPr>
              <a:t>2</a:t>
            </a:r>
            <a:r>
              <a:rPr lang="en-US" sz="2800" dirty="0">
                <a:latin typeface="+mj-lt"/>
              </a:rPr>
              <a:t>, b</a:t>
            </a:r>
            <a:r>
              <a:rPr lang="en-US" sz="2800" baseline="-25000" dirty="0">
                <a:latin typeface="+mj-lt"/>
              </a:rPr>
              <a:t>3</a:t>
            </a:r>
            <a:r>
              <a:rPr lang="en-US" sz="2800" dirty="0"/>
              <a:t>, </a:t>
            </a:r>
            <a:r>
              <a:rPr lang="en-US" sz="2800" dirty="0">
                <a:latin typeface="+mj-lt"/>
              </a:rPr>
              <a:t>h,</a:t>
            </a:r>
            <a:r>
              <a:rPr lang="en-US" sz="2800" baseline="-25000" dirty="0"/>
              <a:t> </a:t>
            </a:r>
            <a:r>
              <a:rPr lang="en-US" sz="2800" dirty="0">
                <a:latin typeface="+mj-lt"/>
              </a:rPr>
              <a:t>b</a:t>
            </a:r>
            <a:r>
              <a:rPr lang="en-US" sz="2800" baseline="-25000" dirty="0">
                <a:latin typeface="+mj-lt"/>
              </a:rPr>
              <a:t>1</a:t>
            </a:r>
            <a:r>
              <a:rPr lang="en-US" sz="2800" dirty="0">
                <a:latin typeface="+mj-lt"/>
              </a:rPr>
              <a:t>, b</a:t>
            </a:r>
            <a:r>
              <a:rPr lang="en-US" sz="2800" baseline="-25000" dirty="0">
                <a:latin typeface="+mj-lt"/>
              </a:rPr>
              <a:t>2</a:t>
            </a:r>
            <a:r>
              <a:rPr lang="en-US" sz="2800" dirty="0">
                <a:latin typeface="+mj-lt"/>
              </a:rPr>
              <a:t>, b</a:t>
            </a:r>
            <a:r>
              <a:rPr lang="en-US" sz="2800" baseline="-25000" dirty="0">
                <a:latin typeface="+mj-lt"/>
              </a:rPr>
              <a:t>3</a:t>
            </a:r>
            <a:r>
              <a:rPr lang="en-US" sz="2800" dirty="0">
                <a:latin typeface="+mj-lt"/>
              </a:rPr>
              <a:t>, h, c;</a:t>
            </a:r>
          </a:p>
        </p:txBody>
      </p:sp>
      <p:sp>
        <p:nvSpPr>
          <p:cNvPr id="10" name="TextBox 9">
            <a:extLst>
              <a:ext uri="{FF2B5EF4-FFF2-40B4-BE49-F238E27FC236}">
                <a16:creationId xmlns:a16="http://schemas.microsoft.com/office/drawing/2014/main" id="{8D7D76FF-F494-8244-95A8-CBD7DAFD11D3}"/>
              </a:ext>
            </a:extLst>
          </p:cNvPr>
          <p:cNvSpPr txBox="1"/>
          <p:nvPr/>
        </p:nvSpPr>
        <p:spPr>
          <a:xfrm>
            <a:off x="311094" y="4824821"/>
            <a:ext cx="4222455" cy="523220"/>
          </a:xfrm>
          <a:prstGeom prst="rect">
            <a:avLst/>
          </a:prstGeom>
          <a:noFill/>
        </p:spPr>
        <p:txBody>
          <a:bodyPr wrap="square" rtlCol="0">
            <a:spAutoFit/>
          </a:bodyPr>
          <a:lstStyle/>
          <a:p>
            <a:r>
              <a:rPr lang="en-US" sz="2800" b="1" dirty="0">
                <a:latin typeface="+mj-lt"/>
              </a:rPr>
              <a:t>k = 1: </a:t>
            </a:r>
            <a:r>
              <a:rPr lang="en-US" sz="2800" dirty="0">
                <a:latin typeface="+mj-lt"/>
              </a:rPr>
              <a:t>a, h, b</a:t>
            </a:r>
            <a:r>
              <a:rPr lang="en-US" sz="2800" baseline="-25000" dirty="0">
                <a:latin typeface="+mj-lt"/>
              </a:rPr>
              <a:t>1</a:t>
            </a:r>
            <a:r>
              <a:rPr lang="en-US" sz="2800" dirty="0">
                <a:latin typeface="+mj-lt"/>
              </a:rPr>
              <a:t>, b</a:t>
            </a:r>
            <a:r>
              <a:rPr lang="en-US" sz="2800" baseline="-25000" dirty="0">
                <a:latin typeface="+mj-lt"/>
              </a:rPr>
              <a:t>2</a:t>
            </a:r>
            <a:r>
              <a:rPr lang="en-US" sz="2800" dirty="0">
                <a:latin typeface="+mj-lt"/>
              </a:rPr>
              <a:t>,</a:t>
            </a:r>
            <a:r>
              <a:rPr lang="en-US" sz="2800" baseline="-25000" dirty="0">
                <a:latin typeface="+mj-lt"/>
              </a:rPr>
              <a:t>  </a:t>
            </a:r>
            <a:r>
              <a:rPr lang="en-US" sz="2800" dirty="0">
                <a:latin typeface="+mj-lt"/>
              </a:rPr>
              <a:t>B</a:t>
            </a:r>
            <a:r>
              <a:rPr lang="en-US" sz="2800" baseline="-25000" dirty="0">
                <a:latin typeface="+mj-lt"/>
              </a:rPr>
              <a:t>K, </a:t>
            </a:r>
            <a:r>
              <a:rPr lang="en-US" sz="2800" dirty="0">
                <a:latin typeface="+mj-lt"/>
              </a:rPr>
              <a:t>c;</a:t>
            </a:r>
          </a:p>
        </p:txBody>
      </p:sp>
      <p:sp>
        <p:nvSpPr>
          <p:cNvPr id="11" name="TextBox 10">
            <a:extLst>
              <a:ext uri="{FF2B5EF4-FFF2-40B4-BE49-F238E27FC236}">
                <a16:creationId xmlns:a16="http://schemas.microsoft.com/office/drawing/2014/main" id="{3AF2D721-0127-0945-B3BE-5ABE454E77A3}"/>
              </a:ext>
            </a:extLst>
          </p:cNvPr>
          <p:cNvSpPr txBox="1"/>
          <p:nvPr/>
        </p:nvSpPr>
        <p:spPr>
          <a:xfrm>
            <a:off x="311092" y="5385977"/>
            <a:ext cx="5341563" cy="523220"/>
          </a:xfrm>
          <a:prstGeom prst="rect">
            <a:avLst/>
          </a:prstGeom>
          <a:noFill/>
        </p:spPr>
        <p:txBody>
          <a:bodyPr wrap="square" rtlCol="0">
            <a:spAutoFit/>
          </a:bodyPr>
          <a:lstStyle/>
          <a:p>
            <a:r>
              <a:rPr lang="en-US" sz="2800" b="1" dirty="0">
                <a:latin typeface="+mj-lt"/>
              </a:rPr>
              <a:t>k = 2: </a:t>
            </a:r>
            <a:r>
              <a:rPr lang="en-US" sz="2800" dirty="0">
                <a:latin typeface="+mj-lt"/>
              </a:rPr>
              <a:t>a, h, b</a:t>
            </a:r>
            <a:r>
              <a:rPr lang="en-US" sz="2800" baseline="-25000" dirty="0">
                <a:latin typeface="+mj-lt"/>
              </a:rPr>
              <a:t>1</a:t>
            </a:r>
            <a:r>
              <a:rPr lang="en-US" sz="2800" dirty="0">
                <a:latin typeface="+mj-lt"/>
              </a:rPr>
              <a:t>, b</a:t>
            </a:r>
            <a:r>
              <a:rPr lang="en-US" sz="2800" baseline="-25000" dirty="0">
                <a:latin typeface="+mj-lt"/>
              </a:rPr>
              <a:t>2</a:t>
            </a:r>
            <a:r>
              <a:rPr lang="en-US" sz="2800" dirty="0">
                <a:latin typeface="+mj-lt"/>
              </a:rPr>
              <a:t>, b</a:t>
            </a:r>
            <a:r>
              <a:rPr lang="en-US" sz="2800" baseline="-25000" dirty="0">
                <a:latin typeface="+mj-lt"/>
              </a:rPr>
              <a:t>3</a:t>
            </a:r>
            <a:r>
              <a:rPr lang="en-US" sz="2800" dirty="0"/>
              <a:t>, </a:t>
            </a:r>
            <a:r>
              <a:rPr lang="en-US" sz="2800" dirty="0">
                <a:latin typeface="+mj-lt"/>
              </a:rPr>
              <a:t>h,</a:t>
            </a:r>
            <a:r>
              <a:rPr lang="en-US" sz="2800" baseline="-25000" dirty="0"/>
              <a:t> </a:t>
            </a:r>
            <a:r>
              <a:rPr lang="en-US" sz="2800" dirty="0">
                <a:latin typeface="+mj-lt"/>
              </a:rPr>
              <a:t>b</a:t>
            </a:r>
            <a:r>
              <a:rPr lang="en-US" sz="2800" baseline="-25000" dirty="0">
                <a:latin typeface="+mj-lt"/>
              </a:rPr>
              <a:t>1</a:t>
            </a:r>
            <a:r>
              <a:rPr lang="en-US" sz="2800" dirty="0">
                <a:latin typeface="+mj-lt"/>
              </a:rPr>
              <a:t>, b</a:t>
            </a:r>
            <a:r>
              <a:rPr lang="en-US" sz="2800" baseline="-25000" dirty="0">
                <a:latin typeface="+mj-lt"/>
              </a:rPr>
              <a:t>2</a:t>
            </a:r>
            <a:r>
              <a:rPr lang="en-US" sz="2800" dirty="0">
                <a:latin typeface="+mj-lt"/>
              </a:rPr>
              <a:t>, B</a:t>
            </a:r>
            <a:r>
              <a:rPr lang="en-US" sz="2800" baseline="-25000" dirty="0">
                <a:latin typeface="+mj-lt"/>
              </a:rPr>
              <a:t>K</a:t>
            </a:r>
            <a:r>
              <a:rPr lang="en-US" sz="2800" baseline="-25000" dirty="0"/>
              <a:t>, </a:t>
            </a:r>
            <a:r>
              <a:rPr lang="en-US" sz="2800" dirty="0">
                <a:latin typeface="+mj-lt"/>
              </a:rPr>
              <a:t>c;</a:t>
            </a:r>
          </a:p>
        </p:txBody>
      </p:sp>
      <p:sp>
        <p:nvSpPr>
          <p:cNvPr id="12" name="TextBox 11">
            <a:extLst>
              <a:ext uri="{FF2B5EF4-FFF2-40B4-BE49-F238E27FC236}">
                <a16:creationId xmlns:a16="http://schemas.microsoft.com/office/drawing/2014/main" id="{D122F734-A25F-134F-8202-500E2CEB6B29}"/>
              </a:ext>
            </a:extLst>
          </p:cNvPr>
          <p:cNvSpPr txBox="1"/>
          <p:nvPr/>
        </p:nvSpPr>
        <p:spPr>
          <a:xfrm>
            <a:off x="311093" y="4073698"/>
            <a:ext cx="5136483" cy="677108"/>
          </a:xfrm>
          <a:prstGeom prst="rect">
            <a:avLst/>
          </a:prstGeom>
          <a:noFill/>
        </p:spPr>
        <p:txBody>
          <a:bodyPr wrap="square" rtlCol="0">
            <a:spAutoFit/>
          </a:bodyPr>
          <a:lstStyle/>
          <a:p>
            <a:endParaRPr lang="en-US" sz="1000" dirty="0"/>
          </a:p>
          <a:p>
            <a:r>
              <a:rPr lang="en-US" sz="2800" dirty="0"/>
              <a:t>Additional behaviors due to break</a:t>
            </a:r>
          </a:p>
        </p:txBody>
      </p:sp>
      <p:grpSp>
        <p:nvGrpSpPr>
          <p:cNvPr id="35" name="Group 34">
            <a:extLst>
              <a:ext uri="{FF2B5EF4-FFF2-40B4-BE49-F238E27FC236}">
                <a16:creationId xmlns:a16="http://schemas.microsoft.com/office/drawing/2014/main" id="{2F468794-BA47-6840-81E5-BCDF50D799B0}"/>
              </a:ext>
            </a:extLst>
          </p:cNvPr>
          <p:cNvGrpSpPr/>
          <p:nvPr/>
        </p:nvGrpSpPr>
        <p:grpSpPr>
          <a:xfrm>
            <a:off x="7449596" y="1556409"/>
            <a:ext cx="3162741" cy="1880060"/>
            <a:chOff x="7667548" y="3565747"/>
            <a:chExt cx="3162741" cy="1880060"/>
          </a:xfrm>
        </p:grpSpPr>
        <p:grpSp>
          <p:nvGrpSpPr>
            <p:cNvPr id="32" name="Group 31">
              <a:extLst>
                <a:ext uri="{FF2B5EF4-FFF2-40B4-BE49-F238E27FC236}">
                  <a16:creationId xmlns:a16="http://schemas.microsoft.com/office/drawing/2014/main" id="{88654610-5D11-2A4A-B6A1-B38BFE74AFC2}"/>
                </a:ext>
              </a:extLst>
            </p:cNvPr>
            <p:cNvGrpSpPr/>
            <p:nvPr/>
          </p:nvGrpSpPr>
          <p:grpSpPr>
            <a:xfrm>
              <a:off x="7667548" y="3565747"/>
              <a:ext cx="3162741" cy="1880060"/>
              <a:chOff x="7667548" y="3565747"/>
              <a:chExt cx="3162741" cy="1880060"/>
            </a:xfrm>
          </p:grpSpPr>
          <p:sp>
            <p:nvSpPr>
              <p:cNvPr id="14" name="TextBox 13">
                <a:extLst>
                  <a:ext uri="{FF2B5EF4-FFF2-40B4-BE49-F238E27FC236}">
                    <a16:creationId xmlns:a16="http://schemas.microsoft.com/office/drawing/2014/main" id="{57A3D1BD-9F7F-5F48-B54E-E055DAEFC7B4}"/>
                  </a:ext>
                </a:extLst>
              </p:cNvPr>
              <p:cNvSpPr txBox="1"/>
              <p:nvPr/>
            </p:nvSpPr>
            <p:spPr>
              <a:xfrm>
                <a:off x="7778663" y="3565747"/>
                <a:ext cx="428045" cy="369332"/>
              </a:xfrm>
              <a:prstGeom prst="rect">
                <a:avLst/>
              </a:prstGeom>
              <a:noFill/>
              <a:ln>
                <a:solidFill>
                  <a:schemeClr val="tx1"/>
                </a:solidFill>
              </a:ln>
            </p:spPr>
            <p:txBody>
              <a:bodyPr wrap="square" rtlCol="0">
                <a:spAutoFit/>
              </a:bodyPr>
              <a:lstStyle/>
              <a:p>
                <a:pPr algn="ctr"/>
                <a:r>
                  <a:rPr lang="en-US" dirty="0"/>
                  <a:t>a</a:t>
                </a:r>
              </a:p>
            </p:txBody>
          </p:sp>
          <p:sp>
            <p:nvSpPr>
              <p:cNvPr id="27" name="Diamond 26">
                <a:extLst>
                  <a:ext uri="{FF2B5EF4-FFF2-40B4-BE49-F238E27FC236}">
                    <a16:creationId xmlns:a16="http://schemas.microsoft.com/office/drawing/2014/main" id="{6B85B59A-EA77-564D-9CDC-0A3E52954877}"/>
                  </a:ext>
                </a:extLst>
              </p:cNvPr>
              <p:cNvSpPr/>
              <p:nvPr/>
            </p:nvSpPr>
            <p:spPr>
              <a:xfrm>
                <a:off x="7667548" y="4206926"/>
                <a:ext cx="650274" cy="600873"/>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C3C558D-CA7A-E041-9C3B-FD05DD4BD2D7}"/>
                  </a:ext>
                </a:extLst>
              </p:cNvPr>
              <p:cNvSpPr txBox="1"/>
              <p:nvPr/>
            </p:nvSpPr>
            <p:spPr>
              <a:xfrm>
                <a:off x="7778663" y="4342051"/>
                <a:ext cx="438411" cy="369332"/>
              </a:xfrm>
              <a:prstGeom prst="rect">
                <a:avLst/>
              </a:prstGeom>
              <a:noFill/>
            </p:spPr>
            <p:txBody>
              <a:bodyPr wrap="square" rtlCol="0">
                <a:spAutoFit/>
              </a:bodyPr>
              <a:lstStyle/>
              <a:p>
                <a:pPr algn="ctr"/>
                <a:r>
                  <a:rPr lang="en-US" dirty="0"/>
                  <a:t>h</a:t>
                </a:r>
              </a:p>
            </p:txBody>
          </p:sp>
          <p:sp>
            <p:nvSpPr>
              <p:cNvPr id="16" name="TextBox 15">
                <a:extLst>
                  <a:ext uri="{FF2B5EF4-FFF2-40B4-BE49-F238E27FC236}">
                    <a16:creationId xmlns:a16="http://schemas.microsoft.com/office/drawing/2014/main" id="{2E721713-9C6A-934F-BD34-904C6043E8E3}"/>
                  </a:ext>
                </a:extLst>
              </p:cNvPr>
              <p:cNvSpPr txBox="1"/>
              <p:nvPr/>
            </p:nvSpPr>
            <p:spPr>
              <a:xfrm>
                <a:off x="8691736" y="4367521"/>
                <a:ext cx="428045" cy="369332"/>
              </a:xfrm>
              <a:prstGeom prst="rect">
                <a:avLst/>
              </a:prstGeom>
              <a:noFill/>
              <a:ln>
                <a:solidFill>
                  <a:schemeClr val="tx1"/>
                </a:solidFill>
              </a:ln>
            </p:spPr>
            <p:txBody>
              <a:bodyPr wrap="square" rtlCol="0">
                <a:spAutoFit/>
              </a:bodyPr>
              <a:lstStyle/>
              <a:p>
                <a:pPr algn="ctr"/>
                <a:r>
                  <a:rPr lang="en-US" dirty="0"/>
                  <a:t>b</a:t>
                </a:r>
                <a:r>
                  <a:rPr lang="en-US" baseline="-25000" dirty="0"/>
                  <a:t>1</a:t>
                </a:r>
              </a:p>
            </p:txBody>
          </p:sp>
          <p:sp>
            <p:nvSpPr>
              <p:cNvPr id="17" name="TextBox 16">
                <a:extLst>
                  <a:ext uri="{FF2B5EF4-FFF2-40B4-BE49-F238E27FC236}">
                    <a16:creationId xmlns:a16="http://schemas.microsoft.com/office/drawing/2014/main" id="{F1A53A8A-91CF-BD44-9A26-074C320C4DAF}"/>
                  </a:ext>
                </a:extLst>
              </p:cNvPr>
              <p:cNvSpPr txBox="1"/>
              <p:nvPr/>
            </p:nvSpPr>
            <p:spPr>
              <a:xfrm>
                <a:off x="9487810" y="4367521"/>
                <a:ext cx="428045" cy="369332"/>
              </a:xfrm>
              <a:prstGeom prst="rect">
                <a:avLst/>
              </a:prstGeom>
              <a:noFill/>
              <a:ln>
                <a:noFill/>
              </a:ln>
            </p:spPr>
            <p:txBody>
              <a:bodyPr wrap="square" rtlCol="0">
                <a:spAutoFit/>
              </a:bodyPr>
              <a:lstStyle/>
              <a:p>
                <a:pPr algn="ctr"/>
                <a:r>
                  <a:rPr lang="en-US" dirty="0"/>
                  <a:t>b</a:t>
                </a:r>
                <a:r>
                  <a:rPr lang="en-US" baseline="-25000" dirty="0"/>
                  <a:t>2</a:t>
                </a:r>
              </a:p>
            </p:txBody>
          </p:sp>
          <p:sp>
            <p:nvSpPr>
              <p:cNvPr id="18" name="TextBox 17">
                <a:extLst>
                  <a:ext uri="{FF2B5EF4-FFF2-40B4-BE49-F238E27FC236}">
                    <a16:creationId xmlns:a16="http://schemas.microsoft.com/office/drawing/2014/main" id="{82992622-84E5-2247-BFBD-34CAEC5FA8BA}"/>
                  </a:ext>
                </a:extLst>
              </p:cNvPr>
              <p:cNvSpPr txBox="1"/>
              <p:nvPr/>
            </p:nvSpPr>
            <p:spPr>
              <a:xfrm>
                <a:off x="10368192" y="4381474"/>
                <a:ext cx="462097" cy="369332"/>
              </a:xfrm>
              <a:prstGeom prst="rect">
                <a:avLst/>
              </a:prstGeom>
              <a:noFill/>
              <a:ln>
                <a:solidFill>
                  <a:schemeClr val="tx1"/>
                </a:solidFill>
              </a:ln>
            </p:spPr>
            <p:txBody>
              <a:bodyPr wrap="square" rtlCol="0">
                <a:spAutoFit/>
              </a:bodyPr>
              <a:lstStyle/>
              <a:p>
                <a:pPr algn="ctr"/>
                <a:r>
                  <a:rPr lang="en-US" dirty="0"/>
                  <a:t>b</a:t>
                </a:r>
                <a:r>
                  <a:rPr lang="en-US" baseline="-25000" dirty="0"/>
                  <a:t>3</a:t>
                </a:r>
              </a:p>
            </p:txBody>
          </p:sp>
          <p:sp>
            <p:nvSpPr>
              <p:cNvPr id="19" name="TextBox 18">
                <a:extLst>
                  <a:ext uri="{FF2B5EF4-FFF2-40B4-BE49-F238E27FC236}">
                    <a16:creationId xmlns:a16="http://schemas.microsoft.com/office/drawing/2014/main" id="{B14F2284-E8D7-4A4D-A01C-B368A5C0A669}"/>
                  </a:ext>
                </a:extLst>
              </p:cNvPr>
              <p:cNvSpPr txBox="1"/>
              <p:nvPr/>
            </p:nvSpPr>
            <p:spPr>
              <a:xfrm>
                <a:off x="7803715" y="5076475"/>
                <a:ext cx="428045" cy="369332"/>
              </a:xfrm>
              <a:prstGeom prst="rect">
                <a:avLst/>
              </a:prstGeom>
              <a:noFill/>
              <a:ln>
                <a:solidFill>
                  <a:schemeClr val="tx1"/>
                </a:solidFill>
              </a:ln>
            </p:spPr>
            <p:txBody>
              <a:bodyPr wrap="square" rtlCol="0">
                <a:spAutoFit/>
              </a:bodyPr>
              <a:lstStyle/>
              <a:p>
                <a:pPr algn="ctr"/>
                <a:r>
                  <a:rPr lang="en-US" dirty="0"/>
                  <a:t>c</a:t>
                </a:r>
              </a:p>
            </p:txBody>
          </p:sp>
          <p:cxnSp>
            <p:nvCxnSpPr>
              <p:cNvPr id="20" name="Straight Arrow Connector 19">
                <a:extLst>
                  <a:ext uri="{FF2B5EF4-FFF2-40B4-BE49-F238E27FC236}">
                    <a16:creationId xmlns:a16="http://schemas.microsoft.com/office/drawing/2014/main" id="{470C955A-FC72-A54E-A041-2EB1745BA6F1}"/>
                  </a:ext>
                </a:extLst>
              </p:cNvPr>
              <p:cNvCxnSpPr>
                <a:stCxn id="14" idx="2"/>
                <a:endCxn id="27" idx="0"/>
              </p:cNvCxnSpPr>
              <p:nvPr/>
            </p:nvCxnSpPr>
            <p:spPr>
              <a:xfrm flipH="1">
                <a:off x="7992685" y="3935079"/>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E2059C0-1F40-4844-B98A-424696D1095D}"/>
                  </a:ext>
                </a:extLst>
              </p:cNvPr>
              <p:cNvCxnSpPr/>
              <p:nvPr/>
            </p:nvCxnSpPr>
            <p:spPr>
              <a:xfrm flipH="1">
                <a:off x="8003860" y="4825587"/>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6E1D74D-1D16-ED4E-9FB0-7A85AD89B1F0}"/>
                  </a:ext>
                </a:extLst>
              </p:cNvPr>
              <p:cNvCxnSpPr>
                <a:cxnSpLocks/>
                <a:stCxn id="27" idx="3"/>
              </p:cNvCxnSpPr>
              <p:nvPr/>
            </p:nvCxnSpPr>
            <p:spPr>
              <a:xfrm>
                <a:off x="8317822" y="4507363"/>
                <a:ext cx="377992" cy="307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C571BB0-411B-E54F-988F-CFE129EBC7E3}"/>
                  </a:ext>
                </a:extLst>
              </p:cNvPr>
              <p:cNvCxnSpPr>
                <a:cxnSpLocks/>
                <a:endCxn id="29" idx="1"/>
              </p:cNvCxnSpPr>
              <p:nvPr/>
            </p:nvCxnSpPr>
            <p:spPr>
              <a:xfrm>
                <a:off x="9098511" y="4552187"/>
                <a:ext cx="274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A36860B-878B-C749-8E8F-1E85C4BB61AF}"/>
                  </a:ext>
                </a:extLst>
              </p:cNvPr>
              <p:cNvCxnSpPr>
                <a:cxnSpLocks/>
              </p:cNvCxnSpPr>
              <p:nvPr/>
            </p:nvCxnSpPr>
            <p:spPr>
              <a:xfrm>
                <a:off x="10030341" y="4555266"/>
                <a:ext cx="337852" cy="108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1C03659-3C0D-AA40-BAC7-38150711DE26}"/>
                  </a:ext>
                </a:extLst>
              </p:cNvPr>
              <p:cNvCxnSpPr>
                <a:cxnSpLocks/>
              </p:cNvCxnSpPr>
              <p:nvPr/>
            </p:nvCxnSpPr>
            <p:spPr>
              <a:xfrm flipH="1" flipV="1">
                <a:off x="10523767" y="4143262"/>
                <a:ext cx="2" cy="238213"/>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9B7F0E3-E061-DB4C-82AE-4022C5DD6E1E}"/>
                  </a:ext>
                </a:extLst>
              </p:cNvPr>
              <p:cNvCxnSpPr>
                <a:cxnSpLocks/>
                <a:endCxn id="27" idx="0"/>
              </p:cNvCxnSpPr>
              <p:nvPr/>
            </p:nvCxnSpPr>
            <p:spPr>
              <a:xfrm flipH="1">
                <a:off x="7992685" y="4143262"/>
                <a:ext cx="2531082" cy="636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Diamond 28">
                <a:extLst>
                  <a:ext uri="{FF2B5EF4-FFF2-40B4-BE49-F238E27FC236}">
                    <a16:creationId xmlns:a16="http://schemas.microsoft.com/office/drawing/2014/main" id="{0895D9B0-68CF-6A47-BB7B-2F283B6FF957}"/>
                  </a:ext>
                </a:extLst>
              </p:cNvPr>
              <p:cNvSpPr/>
              <p:nvPr/>
            </p:nvSpPr>
            <p:spPr>
              <a:xfrm>
                <a:off x="9373324" y="4251750"/>
                <a:ext cx="650274" cy="600873"/>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17CB3218-FD6E-6D4F-A3A3-3D7529335F05}"/>
                  </a:ext>
                </a:extLst>
              </p:cNvPr>
              <p:cNvCxnSpPr>
                <a:cxnSpLocks/>
                <a:endCxn id="19" idx="3"/>
              </p:cNvCxnSpPr>
              <p:nvPr/>
            </p:nvCxnSpPr>
            <p:spPr>
              <a:xfrm flipH="1">
                <a:off x="8231760" y="5261141"/>
                <a:ext cx="64139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7F29230F-CEDB-A24B-8E37-F7AD3822E3B0}"/>
                </a:ext>
              </a:extLst>
            </p:cNvPr>
            <p:cNvSpPr txBox="1"/>
            <p:nvPr/>
          </p:nvSpPr>
          <p:spPr>
            <a:xfrm>
              <a:off x="8884488" y="5054402"/>
              <a:ext cx="428045" cy="369332"/>
            </a:xfrm>
            <a:prstGeom prst="rect">
              <a:avLst/>
            </a:prstGeom>
            <a:noFill/>
            <a:ln>
              <a:solidFill>
                <a:schemeClr val="tx1"/>
              </a:solidFill>
            </a:ln>
          </p:spPr>
          <p:txBody>
            <a:bodyPr wrap="square" rtlCol="0">
              <a:spAutoFit/>
            </a:bodyPr>
            <a:lstStyle/>
            <a:p>
              <a:pPr algn="ctr"/>
              <a:r>
                <a:rPr lang="en-US" dirty="0"/>
                <a:t>B</a:t>
              </a:r>
              <a:r>
                <a:rPr lang="en-US" baseline="-25000" dirty="0"/>
                <a:t>K</a:t>
              </a:r>
            </a:p>
          </p:txBody>
        </p:sp>
        <p:cxnSp>
          <p:nvCxnSpPr>
            <p:cNvPr id="33" name="Straight Arrow Connector 32">
              <a:extLst>
                <a:ext uri="{FF2B5EF4-FFF2-40B4-BE49-F238E27FC236}">
                  <a16:creationId xmlns:a16="http://schemas.microsoft.com/office/drawing/2014/main" id="{F8672C73-06A0-E348-AB8C-72987C38EEB2}"/>
                </a:ext>
              </a:extLst>
            </p:cNvPr>
            <p:cNvCxnSpPr>
              <a:cxnSpLocks/>
              <a:stCxn id="29" idx="2"/>
              <a:endCxn id="31" idx="3"/>
            </p:cNvCxnSpPr>
            <p:nvPr/>
          </p:nvCxnSpPr>
          <p:spPr>
            <a:xfrm flipH="1">
              <a:off x="9312533" y="4852623"/>
              <a:ext cx="385928" cy="3864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9EAB6F48-5E5C-7842-8C81-513AFAD86C8F}"/>
              </a:ext>
            </a:extLst>
          </p:cNvPr>
          <p:cNvSpPr txBox="1"/>
          <p:nvPr/>
        </p:nvSpPr>
        <p:spPr>
          <a:xfrm>
            <a:off x="7685600" y="4402982"/>
            <a:ext cx="2939543" cy="369332"/>
          </a:xfrm>
          <a:prstGeom prst="rect">
            <a:avLst/>
          </a:prstGeom>
          <a:noFill/>
        </p:spPr>
        <p:txBody>
          <a:bodyPr wrap="square" rtlCol="0">
            <a:spAutoFit/>
          </a:bodyPr>
          <a:lstStyle/>
          <a:p>
            <a:r>
              <a:rPr lang="en-US" dirty="0">
                <a:latin typeface="+mj-lt"/>
              </a:rPr>
              <a:t>The loop is exited at b</a:t>
            </a:r>
            <a:r>
              <a:rPr lang="en-US" baseline="-25000" dirty="0">
                <a:latin typeface="+mj-lt"/>
              </a:rPr>
              <a:t>2</a:t>
            </a:r>
            <a:r>
              <a:rPr lang="en-US" dirty="0">
                <a:latin typeface="+mj-lt"/>
              </a:rPr>
              <a:t>. </a:t>
            </a:r>
            <a:endParaRPr lang="en-US" baseline="-25000" dirty="0">
              <a:latin typeface="+mj-lt"/>
            </a:endParaRPr>
          </a:p>
        </p:txBody>
      </p:sp>
      <p:sp>
        <p:nvSpPr>
          <p:cNvPr id="37" name="TextBox 36">
            <a:extLst>
              <a:ext uri="{FF2B5EF4-FFF2-40B4-BE49-F238E27FC236}">
                <a16:creationId xmlns:a16="http://schemas.microsoft.com/office/drawing/2014/main" id="{7C8DB40B-B2F8-8E4E-9349-C193BA54A74E}"/>
              </a:ext>
            </a:extLst>
          </p:cNvPr>
          <p:cNvSpPr txBox="1"/>
          <p:nvPr/>
        </p:nvSpPr>
        <p:spPr>
          <a:xfrm>
            <a:off x="7506111" y="3853782"/>
            <a:ext cx="3245620" cy="369332"/>
          </a:xfrm>
          <a:prstGeom prst="rect">
            <a:avLst/>
          </a:prstGeom>
          <a:noFill/>
        </p:spPr>
        <p:txBody>
          <a:bodyPr wrap="square" rtlCol="0">
            <a:spAutoFit/>
          </a:bodyPr>
          <a:lstStyle/>
          <a:p>
            <a:r>
              <a:rPr lang="en-US" dirty="0"/>
              <a:t>At what node is the loop exited?</a:t>
            </a:r>
          </a:p>
        </p:txBody>
      </p:sp>
    </p:spTree>
    <p:extLst>
      <p:ext uri="{BB962C8B-B14F-4D97-AF65-F5344CB8AC3E}">
        <p14:creationId xmlns:p14="http://schemas.microsoft.com/office/powerpoint/2010/main" val="4170226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36" grpId="0"/>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C69D78-4113-AE4F-AB91-F3CC74910431}"/>
              </a:ext>
            </a:extLst>
          </p:cNvPr>
          <p:cNvSpPr>
            <a:spLocks noGrp="1"/>
          </p:cNvSpPr>
          <p:nvPr>
            <p:ph type="title"/>
          </p:nvPr>
        </p:nvSpPr>
        <p:spPr/>
        <p:txBody>
          <a:bodyPr/>
          <a:lstStyle/>
          <a:p>
            <a:r>
              <a:rPr lang="en-US" dirty="0"/>
              <a:t>Semantics of </a:t>
            </a:r>
            <a:r>
              <a:rPr lang="en-US" i="1" dirty="0"/>
              <a:t>break</a:t>
            </a:r>
            <a:r>
              <a:rPr lang="en-US" dirty="0"/>
              <a:t> </a:t>
            </a:r>
          </a:p>
        </p:txBody>
      </p:sp>
      <p:sp>
        <p:nvSpPr>
          <p:cNvPr id="4" name="Slide Number Placeholder 3">
            <a:extLst>
              <a:ext uri="{FF2B5EF4-FFF2-40B4-BE49-F238E27FC236}">
                <a16:creationId xmlns:a16="http://schemas.microsoft.com/office/drawing/2014/main" id="{DBA30DB6-E9B1-D748-8B7E-965BE37D5A35}"/>
              </a:ext>
            </a:extLst>
          </p:cNvPr>
          <p:cNvSpPr>
            <a:spLocks noGrp="1"/>
          </p:cNvSpPr>
          <p:nvPr>
            <p:ph type="sldNum" sz="quarter" idx="12"/>
          </p:nvPr>
        </p:nvSpPr>
        <p:spPr/>
        <p:txBody>
          <a:bodyPr/>
          <a:lstStyle/>
          <a:p>
            <a:fld id="{030B3B20-CC52-4CD8-891A-1FEA1205BD2C}" type="slidenum">
              <a:rPr lang="en-US" smtClean="0"/>
              <a:pPr/>
              <a:t>4</a:t>
            </a:fld>
            <a:endParaRPr lang="en-US" dirty="0"/>
          </a:p>
        </p:txBody>
      </p:sp>
      <p:grpSp>
        <p:nvGrpSpPr>
          <p:cNvPr id="35" name="Group 34">
            <a:extLst>
              <a:ext uri="{FF2B5EF4-FFF2-40B4-BE49-F238E27FC236}">
                <a16:creationId xmlns:a16="http://schemas.microsoft.com/office/drawing/2014/main" id="{2F468794-BA47-6840-81E5-BCDF50D799B0}"/>
              </a:ext>
            </a:extLst>
          </p:cNvPr>
          <p:cNvGrpSpPr/>
          <p:nvPr/>
        </p:nvGrpSpPr>
        <p:grpSpPr>
          <a:xfrm>
            <a:off x="2933259" y="2393176"/>
            <a:ext cx="3162741" cy="1880060"/>
            <a:chOff x="7667548" y="3565747"/>
            <a:chExt cx="3162741" cy="1880060"/>
          </a:xfrm>
        </p:grpSpPr>
        <p:grpSp>
          <p:nvGrpSpPr>
            <p:cNvPr id="32" name="Group 31">
              <a:extLst>
                <a:ext uri="{FF2B5EF4-FFF2-40B4-BE49-F238E27FC236}">
                  <a16:creationId xmlns:a16="http://schemas.microsoft.com/office/drawing/2014/main" id="{88654610-5D11-2A4A-B6A1-B38BFE74AFC2}"/>
                </a:ext>
              </a:extLst>
            </p:cNvPr>
            <p:cNvGrpSpPr/>
            <p:nvPr/>
          </p:nvGrpSpPr>
          <p:grpSpPr>
            <a:xfrm>
              <a:off x="7667548" y="3565747"/>
              <a:ext cx="3162741" cy="1880060"/>
              <a:chOff x="7667548" y="3565747"/>
              <a:chExt cx="3162741" cy="1880060"/>
            </a:xfrm>
          </p:grpSpPr>
          <p:sp>
            <p:nvSpPr>
              <p:cNvPr id="14" name="TextBox 13">
                <a:extLst>
                  <a:ext uri="{FF2B5EF4-FFF2-40B4-BE49-F238E27FC236}">
                    <a16:creationId xmlns:a16="http://schemas.microsoft.com/office/drawing/2014/main" id="{57A3D1BD-9F7F-5F48-B54E-E055DAEFC7B4}"/>
                  </a:ext>
                </a:extLst>
              </p:cNvPr>
              <p:cNvSpPr txBox="1"/>
              <p:nvPr/>
            </p:nvSpPr>
            <p:spPr>
              <a:xfrm>
                <a:off x="7778663" y="3565747"/>
                <a:ext cx="428045" cy="369332"/>
              </a:xfrm>
              <a:prstGeom prst="rect">
                <a:avLst/>
              </a:prstGeom>
              <a:noFill/>
              <a:ln>
                <a:solidFill>
                  <a:schemeClr val="tx1"/>
                </a:solidFill>
              </a:ln>
            </p:spPr>
            <p:txBody>
              <a:bodyPr wrap="square" rtlCol="0">
                <a:spAutoFit/>
              </a:bodyPr>
              <a:lstStyle/>
              <a:p>
                <a:pPr algn="ctr"/>
                <a:r>
                  <a:rPr lang="en-US" dirty="0"/>
                  <a:t>a</a:t>
                </a:r>
              </a:p>
            </p:txBody>
          </p:sp>
          <p:sp>
            <p:nvSpPr>
              <p:cNvPr id="27" name="Diamond 26">
                <a:extLst>
                  <a:ext uri="{FF2B5EF4-FFF2-40B4-BE49-F238E27FC236}">
                    <a16:creationId xmlns:a16="http://schemas.microsoft.com/office/drawing/2014/main" id="{6B85B59A-EA77-564D-9CDC-0A3E52954877}"/>
                  </a:ext>
                </a:extLst>
              </p:cNvPr>
              <p:cNvSpPr/>
              <p:nvPr/>
            </p:nvSpPr>
            <p:spPr>
              <a:xfrm>
                <a:off x="7667548" y="4206926"/>
                <a:ext cx="650274" cy="600873"/>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C3C558D-CA7A-E041-9C3B-FD05DD4BD2D7}"/>
                  </a:ext>
                </a:extLst>
              </p:cNvPr>
              <p:cNvSpPr txBox="1"/>
              <p:nvPr/>
            </p:nvSpPr>
            <p:spPr>
              <a:xfrm>
                <a:off x="7778663" y="4342051"/>
                <a:ext cx="438411" cy="369332"/>
              </a:xfrm>
              <a:prstGeom prst="rect">
                <a:avLst/>
              </a:prstGeom>
              <a:noFill/>
            </p:spPr>
            <p:txBody>
              <a:bodyPr wrap="square" rtlCol="0">
                <a:spAutoFit/>
              </a:bodyPr>
              <a:lstStyle/>
              <a:p>
                <a:pPr algn="ctr"/>
                <a:r>
                  <a:rPr lang="en-US" dirty="0"/>
                  <a:t>h</a:t>
                </a:r>
              </a:p>
            </p:txBody>
          </p:sp>
          <p:sp>
            <p:nvSpPr>
              <p:cNvPr id="16" name="TextBox 15">
                <a:extLst>
                  <a:ext uri="{FF2B5EF4-FFF2-40B4-BE49-F238E27FC236}">
                    <a16:creationId xmlns:a16="http://schemas.microsoft.com/office/drawing/2014/main" id="{2E721713-9C6A-934F-BD34-904C6043E8E3}"/>
                  </a:ext>
                </a:extLst>
              </p:cNvPr>
              <p:cNvSpPr txBox="1"/>
              <p:nvPr/>
            </p:nvSpPr>
            <p:spPr>
              <a:xfrm>
                <a:off x="8691736" y="4367521"/>
                <a:ext cx="428045" cy="369332"/>
              </a:xfrm>
              <a:prstGeom prst="rect">
                <a:avLst/>
              </a:prstGeom>
              <a:noFill/>
              <a:ln>
                <a:solidFill>
                  <a:schemeClr val="tx1"/>
                </a:solidFill>
              </a:ln>
            </p:spPr>
            <p:txBody>
              <a:bodyPr wrap="square" rtlCol="0">
                <a:spAutoFit/>
              </a:bodyPr>
              <a:lstStyle/>
              <a:p>
                <a:pPr algn="ctr"/>
                <a:r>
                  <a:rPr lang="en-US" dirty="0"/>
                  <a:t>b</a:t>
                </a:r>
                <a:r>
                  <a:rPr lang="en-US" baseline="-25000" dirty="0"/>
                  <a:t>1</a:t>
                </a:r>
              </a:p>
            </p:txBody>
          </p:sp>
          <p:sp>
            <p:nvSpPr>
              <p:cNvPr id="17" name="TextBox 16">
                <a:extLst>
                  <a:ext uri="{FF2B5EF4-FFF2-40B4-BE49-F238E27FC236}">
                    <a16:creationId xmlns:a16="http://schemas.microsoft.com/office/drawing/2014/main" id="{F1A53A8A-91CF-BD44-9A26-074C320C4DAF}"/>
                  </a:ext>
                </a:extLst>
              </p:cNvPr>
              <p:cNvSpPr txBox="1"/>
              <p:nvPr/>
            </p:nvSpPr>
            <p:spPr>
              <a:xfrm>
                <a:off x="9487810" y="4367521"/>
                <a:ext cx="428045" cy="369332"/>
              </a:xfrm>
              <a:prstGeom prst="rect">
                <a:avLst/>
              </a:prstGeom>
              <a:noFill/>
              <a:ln>
                <a:noFill/>
              </a:ln>
            </p:spPr>
            <p:txBody>
              <a:bodyPr wrap="square" rtlCol="0">
                <a:spAutoFit/>
              </a:bodyPr>
              <a:lstStyle/>
              <a:p>
                <a:pPr algn="ctr"/>
                <a:r>
                  <a:rPr lang="en-US" dirty="0"/>
                  <a:t>b</a:t>
                </a:r>
                <a:r>
                  <a:rPr lang="en-US" baseline="-25000" dirty="0"/>
                  <a:t>2</a:t>
                </a:r>
              </a:p>
            </p:txBody>
          </p:sp>
          <p:sp>
            <p:nvSpPr>
              <p:cNvPr id="18" name="TextBox 17">
                <a:extLst>
                  <a:ext uri="{FF2B5EF4-FFF2-40B4-BE49-F238E27FC236}">
                    <a16:creationId xmlns:a16="http://schemas.microsoft.com/office/drawing/2014/main" id="{82992622-84E5-2247-BFBD-34CAEC5FA8BA}"/>
                  </a:ext>
                </a:extLst>
              </p:cNvPr>
              <p:cNvSpPr txBox="1"/>
              <p:nvPr/>
            </p:nvSpPr>
            <p:spPr>
              <a:xfrm>
                <a:off x="10368192" y="4381474"/>
                <a:ext cx="462097" cy="369332"/>
              </a:xfrm>
              <a:prstGeom prst="rect">
                <a:avLst/>
              </a:prstGeom>
              <a:noFill/>
              <a:ln>
                <a:solidFill>
                  <a:schemeClr val="tx1"/>
                </a:solidFill>
              </a:ln>
            </p:spPr>
            <p:txBody>
              <a:bodyPr wrap="square" rtlCol="0">
                <a:spAutoFit/>
              </a:bodyPr>
              <a:lstStyle/>
              <a:p>
                <a:pPr algn="ctr"/>
                <a:r>
                  <a:rPr lang="en-US" dirty="0"/>
                  <a:t>b</a:t>
                </a:r>
                <a:r>
                  <a:rPr lang="en-US" baseline="-25000" dirty="0"/>
                  <a:t>3</a:t>
                </a:r>
              </a:p>
            </p:txBody>
          </p:sp>
          <p:sp>
            <p:nvSpPr>
              <p:cNvPr id="19" name="TextBox 18">
                <a:extLst>
                  <a:ext uri="{FF2B5EF4-FFF2-40B4-BE49-F238E27FC236}">
                    <a16:creationId xmlns:a16="http://schemas.microsoft.com/office/drawing/2014/main" id="{B14F2284-E8D7-4A4D-A01C-B368A5C0A669}"/>
                  </a:ext>
                </a:extLst>
              </p:cNvPr>
              <p:cNvSpPr txBox="1"/>
              <p:nvPr/>
            </p:nvSpPr>
            <p:spPr>
              <a:xfrm>
                <a:off x="7803715" y="5076475"/>
                <a:ext cx="428045" cy="369332"/>
              </a:xfrm>
              <a:prstGeom prst="rect">
                <a:avLst/>
              </a:prstGeom>
              <a:noFill/>
              <a:ln>
                <a:solidFill>
                  <a:schemeClr val="tx1"/>
                </a:solidFill>
              </a:ln>
            </p:spPr>
            <p:txBody>
              <a:bodyPr wrap="square" rtlCol="0">
                <a:spAutoFit/>
              </a:bodyPr>
              <a:lstStyle/>
              <a:p>
                <a:pPr algn="ctr"/>
                <a:r>
                  <a:rPr lang="en-US" dirty="0"/>
                  <a:t>c</a:t>
                </a:r>
              </a:p>
            </p:txBody>
          </p:sp>
          <p:cxnSp>
            <p:nvCxnSpPr>
              <p:cNvPr id="20" name="Straight Arrow Connector 19">
                <a:extLst>
                  <a:ext uri="{FF2B5EF4-FFF2-40B4-BE49-F238E27FC236}">
                    <a16:creationId xmlns:a16="http://schemas.microsoft.com/office/drawing/2014/main" id="{470C955A-FC72-A54E-A041-2EB1745BA6F1}"/>
                  </a:ext>
                </a:extLst>
              </p:cNvPr>
              <p:cNvCxnSpPr>
                <a:stCxn id="14" idx="2"/>
                <a:endCxn id="27" idx="0"/>
              </p:cNvCxnSpPr>
              <p:nvPr/>
            </p:nvCxnSpPr>
            <p:spPr>
              <a:xfrm flipH="1">
                <a:off x="7992685" y="3935079"/>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E2059C0-1F40-4844-B98A-424696D1095D}"/>
                  </a:ext>
                </a:extLst>
              </p:cNvPr>
              <p:cNvCxnSpPr/>
              <p:nvPr/>
            </p:nvCxnSpPr>
            <p:spPr>
              <a:xfrm flipH="1">
                <a:off x="8003860" y="4825587"/>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6E1D74D-1D16-ED4E-9FB0-7A85AD89B1F0}"/>
                  </a:ext>
                </a:extLst>
              </p:cNvPr>
              <p:cNvCxnSpPr>
                <a:cxnSpLocks/>
                <a:stCxn id="27" idx="3"/>
              </p:cNvCxnSpPr>
              <p:nvPr/>
            </p:nvCxnSpPr>
            <p:spPr>
              <a:xfrm>
                <a:off x="8317822" y="4507363"/>
                <a:ext cx="377992" cy="307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C571BB0-411B-E54F-988F-CFE129EBC7E3}"/>
                  </a:ext>
                </a:extLst>
              </p:cNvPr>
              <p:cNvCxnSpPr>
                <a:cxnSpLocks/>
                <a:endCxn id="29" idx="1"/>
              </p:cNvCxnSpPr>
              <p:nvPr/>
            </p:nvCxnSpPr>
            <p:spPr>
              <a:xfrm>
                <a:off x="9098511" y="4552187"/>
                <a:ext cx="274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A36860B-878B-C749-8E8F-1E85C4BB61AF}"/>
                  </a:ext>
                </a:extLst>
              </p:cNvPr>
              <p:cNvCxnSpPr>
                <a:cxnSpLocks/>
              </p:cNvCxnSpPr>
              <p:nvPr/>
            </p:nvCxnSpPr>
            <p:spPr>
              <a:xfrm>
                <a:off x="10030341" y="4555266"/>
                <a:ext cx="337852" cy="108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1C03659-3C0D-AA40-BAC7-38150711DE26}"/>
                  </a:ext>
                </a:extLst>
              </p:cNvPr>
              <p:cNvCxnSpPr>
                <a:cxnSpLocks/>
              </p:cNvCxnSpPr>
              <p:nvPr/>
            </p:nvCxnSpPr>
            <p:spPr>
              <a:xfrm flipV="1">
                <a:off x="10523769" y="4056197"/>
                <a:ext cx="0" cy="325279"/>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9B7F0E3-E061-DB4C-82AE-4022C5DD6E1E}"/>
                  </a:ext>
                </a:extLst>
              </p:cNvPr>
              <p:cNvCxnSpPr>
                <a:cxnSpLocks/>
              </p:cNvCxnSpPr>
              <p:nvPr/>
            </p:nvCxnSpPr>
            <p:spPr>
              <a:xfrm flipH="1">
                <a:off x="8017737" y="4056197"/>
                <a:ext cx="2506032" cy="2312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Diamond 28">
                <a:extLst>
                  <a:ext uri="{FF2B5EF4-FFF2-40B4-BE49-F238E27FC236}">
                    <a16:creationId xmlns:a16="http://schemas.microsoft.com/office/drawing/2014/main" id="{0895D9B0-68CF-6A47-BB7B-2F283B6FF957}"/>
                  </a:ext>
                </a:extLst>
              </p:cNvPr>
              <p:cNvSpPr/>
              <p:nvPr/>
            </p:nvSpPr>
            <p:spPr>
              <a:xfrm>
                <a:off x="9373324" y="4251750"/>
                <a:ext cx="650274" cy="600873"/>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17CB3218-FD6E-6D4F-A3A3-3D7529335F05}"/>
                  </a:ext>
                </a:extLst>
              </p:cNvPr>
              <p:cNvCxnSpPr>
                <a:cxnSpLocks/>
                <a:endCxn id="19" idx="3"/>
              </p:cNvCxnSpPr>
              <p:nvPr/>
            </p:nvCxnSpPr>
            <p:spPr>
              <a:xfrm flipH="1">
                <a:off x="8231760" y="5261141"/>
                <a:ext cx="64139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7F29230F-CEDB-A24B-8E37-F7AD3822E3B0}"/>
                </a:ext>
              </a:extLst>
            </p:cNvPr>
            <p:cNvSpPr txBox="1"/>
            <p:nvPr/>
          </p:nvSpPr>
          <p:spPr>
            <a:xfrm>
              <a:off x="8884488" y="5054402"/>
              <a:ext cx="428045" cy="369332"/>
            </a:xfrm>
            <a:prstGeom prst="rect">
              <a:avLst/>
            </a:prstGeom>
            <a:noFill/>
            <a:ln>
              <a:solidFill>
                <a:schemeClr val="tx1"/>
              </a:solidFill>
            </a:ln>
          </p:spPr>
          <p:txBody>
            <a:bodyPr wrap="square" rtlCol="0">
              <a:spAutoFit/>
            </a:bodyPr>
            <a:lstStyle/>
            <a:p>
              <a:pPr algn="ctr"/>
              <a:r>
                <a:rPr lang="en-US" dirty="0"/>
                <a:t>B</a:t>
              </a:r>
              <a:r>
                <a:rPr lang="en-US" baseline="-25000" dirty="0"/>
                <a:t>K</a:t>
              </a:r>
            </a:p>
          </p:txBody>
        </p:sp>
        <p:cxnSp>
          <p:nvCxnSpPr>
            <p:cNvPr id="33" name="Straight Arrow Connector 32">
              <a:extLst>
                <a:ext uri="{FF2B5EF4-FFF2-40B4-BE49-F238E27FC236}">
                  <a16:creationId xmlns:a16="http://schemas.microsoft.com/office/drawing/2014/main" id="{F8672C73-06A0-E348-AB8C-72987C38EEB2}"/>
                </a:ext>
              </a:extLst>
            </p:cNvPr>
            <p:cNvCxnSpPr>
              <a:cxnSpLocks/>
              <a:endCxn id="31" idx="3"/>
            </p:cNvCxnSpPr>
            <p:nvPr/>
          </p:nvCxnSpPr>
          <p:spPr>
            <a:xfrm flipH="1">
              <a:off x="9312533" y="4753065"/>
              <a:ext cx="288690" cy="4860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6ACA1176-85B9-7440-8DC2-3ABA9935AFA3}"/>
              </a:ext>
            </a:extLst>
          </p:cNvPr>
          <p:cNvSpPr/>
          <p:nvPr/>
        </p:nvSpPr>
        <p:spPr>
          <a:xfrm>
            <a:off x="540901" y="1186416"/>
            <a:ext cx="10862971" cy="523220"/>
          </a:xfrm>
          <a:prstGeom prst="rect">
            <a:avLst/>
          </a:prstGeom>
        </p:spPr>
        <p:txBody>
          <a:bodyPr wrap="square">
            <a:spAutoFit/>
          </a:bodyPr>
          <a:lstStyle/>
          <a:p>
            <a:r>
              <a:rPr lang="en-US" sz="2800" dirty="0"/>
              <a:t>Semantics of BREAK:  </a:t>
            </a:r>
            <a:r>
              <a:rPr lang="en-US" sz="2800" dirty="0">
                <a:latin typeface="+mj-lt"/>
              </a:rPr>
              <a:t>go to (jump) to the unique successor of the loop. </a:t>
            </a:r>
          </a:p>
        </p:txBody>
      </p:sp>
      <p:sp>
        <p:nvSpPr>
          <p:cNvPr id="39" name="TextBox 38">
            <a:extLst>
              <a:ext uri="{FF2B5EF4-FFF2-40B4-BE49-F238E27FC236}">
                <a16:creationId xmlns:a16="http://schemas.microsoft.com/office/drawing/2014/main" id="{F910AA57-AC83-D34D-BC98-055E38952A66}"/>
              </a:ext>
            </a:extLst>
          </p:cNvPr>
          <p:cNvSpPr txBox="1"/>
          <p:nvPr/>
        </p:nvSpPr>
        <p:spPr>
          <a:xfrm>
            <a:off x="2243184" y="3882223"/>
            <a:ext cx="880628" cy="307777"/>
          </a:xfrm>
          <a:prstGeom prst="rect">
            <a:avLst/>
          </a:prstGeom>
          <a:noFill/>
        </p:spPr>
        <p:txBody>
          <a:bodyPr wrap="square" rtlCol="0">
            <a:spAutoFit/>
          </a:bodyPr>
          <a:lstStyle/>
          <a:p>
            <a:r>
              <a:rPr lang="en-US" sz="1400" dirty="0">
                <a:solidFill>
                  <a:schemeClr val="bg1">
                    <a:lumMod val="65000"/>
                  </a:schemeClr>
                </a:solidFill>
              </a:rPr>
              <a:t>successor</a:t>
            </a:r>
          </a:p>
        </p:txBody>
      </p:sp>
      <p:sp>
        <p:nvSpPr>
          <p:cNvPr id="40" name="TextBox 39">
            <a:extLst>
              <a:ext uri="{FF2B5EF4-FFF2-40B4-BE49-F238E27FC236}">
                <a16:creationId xmlns:a16="http://schemas.microsoft.com/office/drawing/2014/main" id="{9D42AA03-19D1-3C49-A1C7-0A1AC166C37D}"/>
              </a:ext>
            </a:extLst>
          </p:cNvPr>
          <p:cNvSpPr txBox="1"/>
          <p:nvPr/>
        </p:nvSpPr>
        <p:spPr>
          <a:xfrm>
            <a:off x="4096219" y="4189607"/>
            <a:ext cx="644019" cy="307777"/>
          </a:xfrm>
          <a:prstGeom prst="rect">
            <a:avLst/>
          </a:prstGeom>
          <a:noFill/>
        </p:spPr>
        <p:txBody>
          <a:bodyPr wrap="square" rtlCol="0">
            <a:spAutoFit/>
          </a:bodyPr>
          <a:lstStyle/>
          <a:p>
            <a:r>
              <a:rPr lang="en-US" sz="1400" dirty="0">
                <a:solidFill>
                  <a:schemeClr val="bg1">
                    <a:lumMod val="65000"/>
                  </a:schemeClr>
                </a:solidFill>
              </a:rPr>
              <a:t>break</a:t>
            </a:r>
          </a:p>
        </p:txBody>
      </p:sp>
      <p:sp>
        <p:nvSpPr>
          <p:cNvPr id="41" name="TextBox 40">
            <a:extLst>
              <a:ext uri="{FF2B5EF4-FFF2-40B4-BE49-F238E27FC236}">
                <a16:creationId xmlns:a16="http://schemas.microsoft.com/office/drawing/2014/main" id="{A259BB67-40DD-B542-B29E-52CDAB5651CA}"/>
              </a:ext>
            </a:extLst>
          </p:cNvPr>
          <p:cNvSpPr txBox="1"/>
          <p:nvPr/>
        </p:nvSpPr>
        <p:spPr>
          <a:xfrm>
            <a:off x="5035178" y="3034175"/>
            <a:ext cx="508263" cy="307777"/>
          </a:xfrm>
          <a:prstGeom prst="rect">
            <a:avLst/>
          </a:prstGeom>
          <a:solidFill>
            <a:schemeClr val="bg1"/>
          </a:solidFill>
        </p:spPr>
        <p:txBody>
          <a:bodyPr wrap="square" rtlCol="0">
            <a:spAutoFit/>
          </a:bodyPr>
          <a:lstStyle/>
          <a:p>
            <a:r>
              <a:rPr lang="en-US" sz="1400" dirty="0">
                <a:solidFill>
                  <a:schemeClr val="bg1">
                    <a:lumMod val="65000"/>
                  </a:schemeClr>
                </a:solidFill>
              </a:rPr>
              <a:t>exit</a:t>
            </a:r>
          </a:p>
        </p:txBody>
      </p:sp>
      <p:grpSp>
        <p:nvGrpSpPr>
          <p:cNvPr id="54" name="Group 53">
            <a:extLst>
              <a:ext uri="{FF2B5EF4-FFF2-40B4-BE49-F238E27FC236}">
                <a16:creationId xmlns:a16="http://schemas.microsoft.com/office/drawing/2014/main" id="{CE5D76AD-4573-5144-BB37-F9036A5D4271}"/>
              </a:ext>
            </a:extLst>
          </p:cNvPr>
          <p:cNvGrpSpPr/>
          <p:nvPr/>
        </p:nvGrpSpPr>
        <p:grpSpPr>
          <a:xfrm>
            <a:off x="3106602" y="4444318"/>
            <a:ext cx="1496850" cy="795886"/>
            <a:chOff x="3106602" y="4444318"/>
            <a:chExt cx="1496850" cy="795886"/>
          </a:xfrm>
        </p:grpSpPr>
        <p:sp>
          <p:nvSpPr>
            <p:cNvPr id="37" name="TextBox 36">
              <a:extLst>
                <a:ext uri="{FF2B5EF4-FFF2-40B4-BE49-F238E27FC236}">
                  <a16:creationId xmlns:a16="http://schemas.microsoft.com/office/drawing/2014/main" id="{7C8DB40B-B2F8-8E4E-9349-C193BA54A74E}"/>
                </a:ext>
              </a:extLst>
            </p:cNvPr>
            <p:cNvSpPr txBox="1"/>
            <p:nvPr/>
          </p:nvSpPr>
          <p:spPr>
            <a:xfrm>
              <a:off x="3106602" y="4655429"/>
              <a:ext cx="1496850" cy="584775"/>
            </a:xfrm>
            <a:prstGeom prst="rect">
              <a:avLst/>
            </a:prstGeom>
            <a:noFill/>
          </p:spPr>
          <p:txBody>
            <a:bodyPr wrap="square" rtlCol="0">
              <a:spAutoFit/>
            </a:bodyPr>
            <a:lstStyle/>
            <a:p>
              <a:r>
                <a:rPr lang="en-US" sz="1600" dirty="0"/>
                <a:t>break</a:t>
              </a:r>
              <a:r>
                <a:rPr lang="en-US" sz="1600" dirty="0">
                  <a:latin typeface="+mj-lt"/>
                </a:rPr>
                <a:t>: jump to successor</a:t>
              </a:r>
              <a:endParaRPr lang="en-US" dirty="0"/>
            </a:p>
          </p:txBody>
        </p:sp>
        <p:cxnSp>
          <p:nvCxnSpPr>
            <p:cNvPr id="49" name="Straight Connector 48">
              <a:extLst>
                <a:ext uri="{FF2B5EF4-FFF2-40B4-BE49-F238E27FC236}">
                  <a16:creationId xmlns:a16="http://schemas.microsoft.com/office/drawing/2014/main" id="{97DA8792-C42D-2542-8999-94933768944E}"/>
                </a:ext>
              </a:extLst>
            </p:cNvPr>
            <p:cNvCxnSpPr>
              <a:cxnSpLocks/>
            </p:cNvCxnSpPr>
            <p:nvPr/>
          </p:nvCxnSpPr>
          <p:spPr>
            <a:xfrm flipH="1">
              <a:off x="3977861" y="4444318"/>
              <a:ext cx="322010" cy="2487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9AD28171-4E0F-374B-BABD-D6F1656B45E3}"/>
              </a:ext>
            </a:extLst>
          </p:cNvPr>
          <p:cNvGrpSpPr/>
          <p:nvPr/>
        </p:nvGrpSpPr>
        <p:grpSpPr>
          <a:xfrm>
            <a:off x="4737614" y="3837474"/>
            <a:ext cx="4465762" cy="650813"/>
            <a:chOff x="4737614" y="3837474"/>
            <a:chExt cx="4465762" cy="650813"/>
          </a:xfrm>
        </p:grpSpPr>
        <p:sp>
          <p:nvSpPr>
            <p:cNvPr id="36" name="TextBox 35">
              <a:extLst>
                <a:ext uri="{FF2B5EF4-FFF2-40B4-BE49-F238E27FC236}">
                  <a16:creationId xmlns:a16="http://schemas.microsoft.com/office/drawing/2014/main" id="{9EAB6F48-5E5C-7842-8C81-513AFAD86C8F}"/>
                </a:ext>
              </a:extLst>
            </p:cNvPr>
            <p:cNvSpPr txBox="1"/>
            <p:nvPr/>
          </p:nvSpPr>
          <p:spPr>
            <a:xfrm>
              <a:off x="5230971" y="3903512"/>
              <a:ext cx="3972405" cy="584775"/>
            </a:xfrm>
            <a:prstGeom prst="rect">
              <a:avLst/>
            </a:prstGeom>
            <a:noFill/>
          </p:spPr>
          <p:txBody>
            <a:bodyPr wrap="square" rtlCol="0">
              <a:spAutoFit/>
            </a:bodyPr>
            <a:lstStyle/>
            <a:p>
              <a:r>
                <a:rPr lang="en-US" sz="1600" dirty="0">
                  <a:latin typeface="+mj-lt"/>
                </a:rPr>
                <a:t>Between exit and the break there can be many statements – </a:t>
              </a:r>
              <a:r>
                <a:rPr lang="en-US" sz="1600" i="1" dirty="0">
                  <a:latin typeface="+mj-lt"/>
                </a:rPr>
                <a:t>exception processing </a:t>
              </a:r>
              <a:endParaRPr lang="en-US" sz="1600" i="1" baseline="-25000" dirty="0">
                <a:latin typeface="+mj-lt"/>
              </a:endParaRPr>
            </a:p>
          </p:txBody>
        </p:sp>
        <p:cxnSp>
          <p:nvCxnSpPr>
            <p:cNvPr id="50" name="Straight Connector 49">
              <a:extLst>
                <a:ext uri="{FF2B5EF4-FFF2-40B4-BE49-F238E27FC236}">
                  <a16:creationId xmlns:a16="http://schemas.microsoft.com/office/drawing/2014/main" id="{45F7A970-C990-194A-83AF-EDE551FBA9B7}"/>
                </a:ext>
              </a:extLst>
            </p:cNvPr>
            <p:cNvCxnSpPr>
              <a:cxnSpLocks/>
            </p:cNvCxnSpPr>
            <p:nvPr/>
          </p:nvCxnSpPr>
          <p:spPr>
            <a:xfrm>
              <a:off x="4737614" y="3837474"/>
              <a:ext cx="493358" cy="251096"/>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64856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8685FD-BE85-E940-912F-B9710A4F9203}"/>
              </a:ext>
            </a:extLst>
          </p:cNvPr>
          <p:cNvSpPr>
            <a:spLocks noGrp="1"/>
          </p:cNvSpPr>
          <p:nvPr>
            <p:ph type="title"/>
          </p:nvPr>
        </p:nvSpPr>
        <p:spPr>
          <a:xfrm>
            <a:off x="668977" y="21089"/>
            <a:ext cx="8187944" cy="1014868"/>
          </a:xfrm>
        </p:spPr>
        <p:txBody>
          <a:bodyPr/>
          <a:lstStyle/>
          <a:p>
            <a:r>
              <a:rPr lang="en-US" dirty="0"/>
              <a:t>What should a loop model be?</a:t>
            </a:r>
          </a:p>
        </p:txBody>
      </p:sp>
      <p:sp>
        <p:nvSpPr>
          <p:cNvPr id="4" name="Slide Number Placeholder 3">
            <a:extLst>
              <a:ext uri="{FF2B5EF4-FFF2-40B4-BE49-F238E27FC236}">
                <a16:creationId xmlns:a16="http://schemas.microsoft.com/office/drawing/2014/main" id="{11428B32-10E3-FC48-8FA0-5203450C5FB1}"/>
              </a:ext>
            </a:extLst>
          </p:cNvPr>
          <p:cNvSpPr>
            <a:spLocks noGrp="1"/>
          </p:cNvSpPr>
          <p:nvPr>
            <p:ph type="sldNum" sz="quarter" idx="12"/>
          </p:nvPr>
        </p:nvSpPr>
        <p:spPr/>
        <p:txBody>
          <a:bodyPr/>
          <a:lstStyle/>
          <a:p>
            <a:fld id="{030B3B20-CC52-4CD8-891A-1FEA1205BD2C}" type="slidenum">
              <a:rPr lang="en-US" smtClean="0"/>
              <a:pPr/>
              <a:t>5</a:t>
            </a:fld>
            <a:endParaRPr lang="en-US" dirty="0"/>
          </a:p>
        </p:txBody>
      </p:sp>
      <p:sp>
        <p:nvSpPr>
          <p:cNvPr id="7" name="TextBox 6">
            <a:extLst>
              <a:ext uri="{FF2B5EF4-FFF2-40B4-BE49-F238E27FC236}">
                <a16:creationId xmlns:a16="http://schemas.microsoft.com/office/drawing/2014/main" id="{F34CA2AB-8DED-1746-8C9C-D2DB0C78AA85}"/>
              </a:ext>
            </a:extLst>
          </p:cNvPr>
          <p:cNvSpPr txBox="1"/>
          <p:nvPr/>
        </p:nvSpPr>
        <p:spPr>
          <a:xfrm>
            <a:off x="668976" y="1217775"/>
            <a:ext cx="11523023" cy="2677656"/>
          </a:xfrm>
          <a:prstGeom prst="rect">
            <a:avLst/>
          </a:prstGeom>
          <a:noFill/>
        </p:spPr>
        <p:txBody>
          <a:bodyPr wrap="square" rtlCol="0">
            <a:spAutoFit/>
          </a:bodyPr>
          <a:lstStyle/>
          <a:p>
            <a:pPr marL="285750" indent="-285750">
              <a:buFont typeface="Courier New" panose="02070309020205020404" pitchFamily="49" charset="0"/>
              <a:buChar char="o"/>
            </a:pPr>
            <a:r>
              <a:rPr lang="en-US" sz="2400" dirty="0"/>
              <a:t>Analyzing arbitrary loops is known to be an impossible problem (</a:t>
            </a:r>
            <a:r>
              <a:rPr lang="en-US" sz="2400" dirty="0">
                <a:latin typeface="+mj-lt"/>
              </a:rPr>
              <a:t>e.g., the </a:t>
            </a:r>
            <a:r>
              <a:rPr lang="en-US" sz="2400" i="1" dirty="0">
                <a:latin typeface="+mj-lt"/>
              </a:rPr>
              <a:t>halting problem </a:t>
            </a:r>
            <a:r>
              <a:rPr lang="en-US" sz="2400" dirty="0">
                <a:latin typeface="+mj-lt"/>
              </a:rPr>
              <a:t>is </a:t>
            </a:r>
            <a:r>
              <a:rPr lang="en-US" sz="2400" i="1" dirty="0">
                <a:latin typeface="+mj-lt"/>
              </a:rPr>
              <a:t>not</a:t>
            </a:r>
            <a:r>
              <a:rPr lang="en-US" sz="2400" dirty="0">
                <a:latin typeface="+mj-lt"/>
              </a:rPr>
              <a:t> solvable</a:t>
            </a:r>
            <a:r>
              <a:rPr lang="en-US" sz="2400" dirty="0"/>
              <a:t>)</a:t>
            </a:r>
          </a:p>
          <a:p>
            <a:pPr marL="285750" indent="-285750">
              <a:buFont typeface="Courier New" panose="02070309020205020404" pitchFamily="49" charset="0"/>
              <a:buChar char="o"/>
            </a:pPr>
            <a:r>
              <a:rPr lang="en-US" sz="2400" dirty="0"/>
              <a:t>Requirements for a practical loop model:</a:t>
            </a:r>
          </a:p>
          <a:p>
            <a:pPr marL="914400" lvl="1" indent="-457200">
              <a:buFont typeface="+mj-lt"/>
              <a:buAutoNum type="arabicPeriod"/>
            </a:pPr>
            <a:r>
              <a:rPr lang="en-US" sz="2400" dirty="0">
                <a:latin typeface="+mj-lt"/>
              </a:rPr>
              <a:t>The model must define constraints on loops</a:t>
            </a:r>
          </a:p>
          <a:p>
            <a:pPr marL="914400" lvl="1" indent="-457200">
              <a:buFont typeface="+mj-lt"/>
              <a:buAutoNum type="arabicPeriod"/>
            </a:pPr>
            <a:r>
              <a:rPr lang="en-US" sz="2400" dirty="0">
                <a:latin typeface="+mj-lt"/>
              </a:rPr>
              <a:t>The constraints should allow for </a:t>
            </a:r>
            <a:r>
              <a:rPr lang="en-US" sz="2400">
                <a:latin typeface="+mj-lt"/>
              </a:rPr>
              <a:t>loop features </a:t>
            </a:r>
            <a:r>
              <a:rPr lang="en-US" sz="2400" dirty="0">
                <a:latin typeface="+mj-lt"/>
              </a:rPr>
              <a:t>used in real-world software</a:t>
            </a:r>
          </a:p>
          <a:p>
            <a:pPr marL="914400" lvl="1" indent="-457200">
              <a:buFont typeface="+mj-lt"/>
              <a:buAutoNum type="arabicPeriod"/>
            </a:pPr>
            <a:r>
              <a:rPr lang="en-US" sz="2400" dirty="0">
                <a:latin typeface="+mj-lt"/>
              </a:rPr>
              <a:t>The model should be an abstraction that works for all programming languages</a:t>
            </a:r>
          </a:p>
          <a:p>
            <a:pPr marL="914400" lvl="1" indent="-457200">
              <a:buFont typeface="+mj-lt"/>
              <a:buAutoNum type="arabicPeriod"/>
            </a:pPr>
            <a:r>
              <a:rPr lang="en-US" sz="2400" dirty="0">
                <a:latin typeface="+mj-lt"/>
              </a:rPr>
              <a:t> The abstraction should enable efficient and accurate analyses of loops</a:t>
            </a:r>
            <a:endParaRPr lang="en-US" sz="2400" baseline="-25000" dirty="0">
              <a:latin typeface="+mj-lt"/>
            </a:endParaRPr>
          </a:p>
        </p:txBody>
      </p:sp>
      <p:grpSp>
        <p:nvGrpSpPr>
          <p:cNvPr id="6" name="Group 5">
            <a:extLst>
              <a:ext uri="{FF2B5EF4-FFF2-40B4-BE49-F238E27FC236}">
                <a16:creationId xmlns:a16="http://schemas.microsoft.com/office/drawing/2014/main" id="{5E0A4735-1308-8040-A373-D09845F482E7}"/>
              </a:ext>
            </a:extLst>
          </p:cNvPr>
          <p:cNvGrpSpPr/>
          <p:nvPr/>
        </p:nvGrpSpPr>
        <p:grpSpPr>
          <a:xfrm>
            <a:off x="5188688" y="1650854"/>
            <a:ext cx="3359889" cy="369332"/>
            <a:chOff x="5188688" y="1650854"/>
            <a:chExt cx="3359889" cy="369332"/>
          </a:xfrm>
        </p:grpSpPr>
        <p:sp>
          <p:nvSpPr>
            <p:cNvPr id="2" name="Right Arrow 1">
              <a:extLst>
                <a:ext uri="{FF2B5EF4-FFF2-40B4-BE49-F238E27FC236}">
                  <a16:creationId xmlns:a16="http://schemas.microsoft.com/office/drawing/2014/main" id="{2F04D395-CA28-CB4A-B4C9-03AA8F18504B}"/>
                </a:ext>
              </a:extLst>
            </p:cNvPr>
            <p:cNvSpPr/>
            <p:nvPr/>
          </p:nvSpPr>
          <p:spPr>
            <a:xfrm>
              <a:off x="5188688" y="1754372"/>
              <a:ext cx="297712" cy="2658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19CEEF5-49CB-C54B-B6F5-D1687DE9219B}"/>
                </a:ext>
              </a:extLst>
            </p:cNvPr>
            <p:cNvSpPr txBox="1"/>
            <p:nvPr/>
          </p:nvSpPr>
          <p:spPr>
            <a:xfrm>
              <a:off x="5547756" y="1650854"/>
              <a:ext cx="3000821" cy="369332"/>
            </a:xfrm>
            <a:prstGeom prst="rect">
              <a:avLst/>
            </a:prstGeom>
            <a:noFill/>
          </p:spPr>
          <p:txBody>
            <a:bodyPr wrap="square" rtlCol="0">
              <a:spAutoFit/>
            </a:bodyPr>
            <a:lstStyle/>
            <a:p>
              <a:r>
                <a:rPr lang="en-US" dirty="0">
                  <a:latin typeface="+mj-lt"/>
                </a:rPr>
                <a:t>model cannot be for </a:t>
              </a:r>
              <a:r>
                <a:rPr lang="en-US" i="1" dirty="0">
                  <a:latin typeface="+mj-lt"/>
                </a:rPr>
                <a:t>all </a:t>
              </a:r>
              <a:r>
                <a:rPr lang="en-US" dirty="0">
                  <a:latin typeface="+mj-lt"/>
                </a:rPr>
                <a:t>loops </a:t>
              </a:r>
            </a:p>
          </p:txBody>
        </p:sp>
      </p:grpSp>
    </p:spTree>
    <p:extLst>
      <p:ext uri="{BB962C8B-B14F-4D97-AF65-F5344CB8AC3E}">
        <p14:creationId xmlns:p14="http://schemas.microsoft.com/office/powerpoint/2010/main" val="166270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B5E81D-95BC-7A42-954C-5E7D05164E27}"/>
              </a:ext>
            </a:extLst>
          </p:cNvPr>
          <p:cNvSpPr>
            <a:spLocks noGrp="1"/>
          </p:cNvSpPr>
          <p:nvPr>
            <p:ph type="title"/>
          </p:nvPr>
        </p:nvSpPr>
        <p:spPr/>
        <p:txBody>
          <a:bodyPr/>
          <a:lstStyle/>
          <a:p>
            <a:r>
              <a:rPr lang="en-US" dirty="0"/>
              <a:t>Examples of strange loops</a:t>
            </a:r>
          </a:p>
        </p:txBody>
      </p:sp>
      <p:sp>
        <p:nvSpPr>
          <p:cNvPr id="4" name="Slide Number Placeholder 3">
            <a:extLst>
              <a:ext uri="{FF2B5EF4-FFF2-40B4-BE49-F238E27FC236}">
                <a16:creationId xmlns:a16="http://schemas.microsoft.com/office/drawing/2014/main" id="{D6B60E98-6EF5-1340-BA3B-022DEDF7ADDE}"/>
              </a:ext>
            </a:extLst>
          </p:cNvPr>
          <p:cNvSpPr>
            <a:spLocks noGrp="1"/>
          </p:cNvSpPr>
          <p:nvPr>
            <p:ph type="sldNum" sz="quarter" idx="12"/>
          </p:nvPr>
        </p:nvSpPr>
        <p:spPr/>
        <p:txBody>
          <a:bodyPr/>
          <a:lstStyle/>
          <a:p>
            <a:fld id="{030B3B20-CC52-4CD8-891A-1FEA1205BD2C}" type="slidenum">
              <a:rPr lang="en-US" smtClean="0"/>
              <a:pPr/>
              <a:t>6</a:t>
            </a:fld>
            <a:endParaRPr lang="en-US" dirty="0"/>
          </a:p>
        </p:txBody>
      </p:sp>
      <p:pic>
        <p:nvPicPr>
          <p:cNvPr id="5" name="Picture 4">
            <a:extLst>
              <a:ext uri="{FF2B5EF4-FFF2-40B4-BE49-F238E27FC236}">
                <a16:creationId xmlns:a16="http://schemas.microsoft.com/office/drawing/2014/main" id="{21E309D2-D818-094B-8DB5-4577570C4A16}"/>
              </a:ext>
            </a:extLst>
          </p:cNvPr>
          <p:cNvPicPr/>
          <p:nvPr/>
        </p:nvPicPr>
        <p:blipFill>
          <a:blip r:embed="rId2"/>
          <a:stretch>
            <a:fillRect/>
          </a:stretch>
        </p:blipFill>
        <p:spPr>
          <a:xfrm>
            <a:off x="655363" y="1062544"/>
            <a:ext cx="2835275" cy="4197985"/>
          </a:xfrm>
          <a:prstGeom prst="rect">
            <a:avLst/>
          </a:prstGeom>
        </p:spPr>
      </p:pic>
      <p:pic>
        <p:nvPicPr>
          <p:cNvPr id="6" name="Picture 5" descr="Diagram, schematic&#10;&#10;Description automatically generated">
            <a:extLst>
              <a:ext uri="{FF2B5EF4-FFF2-40B4-BE49-F238E27FC236}">
                <a16:creationId xmlns:a16="http://schemas.microsoft.com/office/drawing/2014/main" id="{15D86EE8-F118-714E-93DD-B81766B640F0}"/>
              </a:ext>
            </a:extLst>
          </p:cNvPr>
          <p:cNvPicPr>
            <a:picLocks noChangeAspect="1"/>
          </p:cNvPicPr>
          <p:nvPr/>
        </p:nvPicPr>
        <p:blipFill>
          <a:blip r:embed="rId3"/>
          <a:stretch>
            <a:fillRect/>
          </a:stretch>
        </p:blipFill>
        <p:spPr>
          <a:xfrm>
            <a:off x="4455517" y="1363608"/>
            <a:ext cx="2922722" cy="2998834"/>
          </a:xfrm>
          <a:prstGeom prst="rect">
            <a:avLst/>
          </a:prstGeom>
        </p:spPr>
      </p:pic>
      <p:grpSp>
        <p:nvGrpSpPr>
          <p:cNvPr id="7" name="Group 6">
            <a:extLst>
              <a:ext uri="{FF2B5EF4-FFF2-40B4-BE49-F238E27FC236}">
                <a16:creationId xmlns:a16="http://schemas.microsoft.com/office/drawing/2014/main" id="{E2D103D7-4DB5-5946-B596-7B519F631631}"/>
              </a:ext>
            </a:extLst>
          </p:cNvPr>
          <p:cNvGrpSpPr/>
          <p:nvPr/>
        </p:nvGrpSpPr>
        <p:grpSpPr>
          <a:xfrm>
            <a:off x="8566093" y="825265"/>
            <a:ext cx="2172075" cy="4377833"/>
            <a:chOff x="427933" y="564008"/>
            <a:chExt cx="2172075" cy="4377833"/>
          </a:xfrm>
        </p:grpSpPr>
        <p:pic>
          <p:nvPicPr>
            <p:cNvPr id="8" name="Picture 7">
              <a:extLst>
                <a:ext uri="{FF2B5EF4-FFF2-40B4-BE49-F238E27FC236}">
                  <a16:creationId xmlns:a16="http://schemas.microsoft.com/office/drawing/2014/main" id="{F13B4DD0-1C2E-DE40-8A88-D218F84AC9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933" y="564008"/>
              <a:ext cx="2106592" cy="4295108"/>
            </a:xfrm>
            <a:prstGeom prst="rect">
              <a:avLst/>
            </a:prstGeom>
          </p:spPr>
        </p:pic>
        <p:sp>
          <p:nvSpPr>
            <p:cNvPr id="9" name="TextBox 8">
              <a:extLst>
                <a:ext uri="{FF2B5EF4-FFF2-40B4-BE49-F238E27FC236}">
                  <a16:creationId xmlns:a16="http://schemas.microsoft.com/office/drawing/2014/main" id="{BD4BE99C-C44A-C94E-B9E1-FE6F87B6C3CE}"/>
                </a:ext>
              </a:extLst>
            </p:cNvPr>
            <p:cNvSpPr txBox="1"/>
            <p:nvPr/>
          </p:nvSpPr>
          <p:spPr>
            <a:xfrm>
              <a:off x="1814935" y="863183"/>
              <a:ext cx="331808" cy="369332"/>
            </a:xfrm>
            <a:prstGeom prst="rect">
              <a:avLst/>
            </a:prstGeom>
            <a:solidFill>
              <a:schemeClr val="bg1"/>
            </a:solidFill>
            <a:ln>
              <a:solidFill>
                <a:schemeClr val="tx1"/>
              </a:solidFill>
            </a:ln>
          </p:spPr>
          <p:txBody>
            <a:bodyPr wrap="square" rtlCol="0">
              <a:spAutoFit/>
            </a:bodyPr>
            <a:lstStyle/>
            <a:p>
              <a:r>
                <a:rPr lang="en-US" dirty="0"/>
                <a:t>R</a:t>
              </a:r>
            </a:p>
          </p:txBody>
        </p:sp>
        <p:cxnSp>
          <p:nvCxnSpPr>
            <p:cNvPr id="10" name="Straight Arrow Connector 9">
              <a:extLst>
                <a:ext uri="{FF2B5EF4-FFF2-40B4-BE49-F238E27FC236}">
                  <a16:creationId xmlns:a16="http://schemas.microsoft.com/office/drawing/2014/main" id="{883C810A-F8C4-1C43-A84A-10353F75A604}"/>
                </a:ext>
              </a:extLst>
            </p:cNvPr>
            <p:cNvCxnSpPr>
              <a:cxnSpLocks/>
            </p:cNvCxnSpPr>
            <p:nvPr/>
          </p:nvCxnSpPr>
          <p:spPr>
            <a:xfrm>
              <a:off x="1042850" y="4674450"/>
              <a:ext cx="4942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10926D4-7C00-734F-92B5-D351EF918D34}"/>
                </a:ext>
              </a:extLst>
            </p:cNvPr>
            <p:cNvSpPr txBox="1"/>
            <p:nvPr/>
          </p:nvSpPr>
          <p:spPr>
            <a:xfrm>
              <a:off x="1521904" y="4489784"/>
              <a:ext cx="331808" cy="369332"/>
            </a:xfrm>
            <a:prstGeom prst="rect">
              <a:avLst/>
            </a:prstGeom>
            <a:solidFill>
              <a:schemeClr val="bg1"/>
            </a:solidFill>
            <a:ln>
              <a:solidFill>
                <a:schemeClr val="tx1"/>
              </a:solidFill>
            </a:ln>
          </p:spPr>
          <p:txBody>
            <a:bodyPr wrap="square" rtlCol="0">
              <a:spAutoFit/>
            </a:bodyPr>
            <a:lstStyle/>
            <a:p>
              <a:r>
                <a:rPr lang="en-US" dirty="0"/>
                <a:t>T</a:t>
              </a:r>
            </a:p>
          </p:txBody>
        </p:sp>
        <p:sp>
          <p:nvSpPr>
            <p:cNvPr id="12" name="TextBox 11">
              <a:extLst>
                <a:ext uri="{FF2B5EF4-FFF2-40B4-BE49-F238E27FC236}">
                  <a16:creationId xmlns:a16="http://schemas.microsoft.com/office/drawing/2014/main" id="{F5271969-3CF9-3D43-BC1E-91A5233093BD}"/>
                </a:ext>
              </a:extLst>
            </p:cNvPr>
            <p:cNvSpPr txBox="1"/>
            <p:nvPr/>
          </p:nvSpPr>
          <p:spPr>
            <a:xfrm>
              <a:off x="1614568" y="1202345"/>
              <a:ext cx="478288" cy="369332"/>
            </a:xfrm>
            <a:prstGeom prst="rect">
              <a:avLst/>
            </a:prstGeom>
            <a:noFill/>
          </p:spPr>
          <p:txBody>
            <a:bodyPr wrap="square" rtlCol="0">
              <a:spAutoFit/>
            </a:bodyPr>
            <a:lstStyle/>
            <a:p>
              <a:r>
                <a:rPr lang="en-US" dirty="0"/>
                <a:t>e</a:t>
              </a:r>
              <a:r>
                <a:rPr lang="en-US" baseline="-25000" dirty="0"/>
                <a:t>11</a:t>
              </a:r>
            </a:p>
          </p:txBody>
        </p:sp>
        <p:sp>
          <p:nvSpPr>
            <p:cNvPr id="13" name="TextBox 12">
              <a:extLst>
                <a:ext uri="{FF2B5EF4-FFF2-40B4-BE49-F238E27FC236}">
                  <a16:creationId xmlns:a16="http://schemas.microsoft.com/office/drawing/2014/main" id="{D803CE51-F4AD-6947-9272-5D28A1DDDDA7}"/>
                </a:ext>
              </a:extLst>
            </p:cNvPr>
            <p:cNvSpPr txBox="1"/>
            <p:nvPr/>
          </p:nvSpPr>
          <p:spPr>
            <a:xfrm>
              <a:off x="1375424" y="1774290"/>
              <a:ext cx="478288" cy="369332"/>
            </a:xfrm>
            <a:prstGeom prst="rect">
              <a:avLst/>
            </a:prstGeom>
            <a:noFill/>
          </p:spPr>
          <p:txBody>
            <a:bodyPr wrap="square" rtlCol="0">
              <a:spAutoFit/>
            </a:bodyPr>
            <a:lstStyle/>
            <a:p>
              <a:r>
                <a:rPr lang="en-US" dirty="0"/>
                <a:t>e</a:t>
              </a:r>
              <a:r>
                <a:rPr lang="en-US" baseline="-25000" dirty="0"/>
                <a:t>12</a:t>
              </a:r>
            </a:p>
          </p:txBody>
        </p:sp>
        <p:sp>
          <p:nvSpPr>
            <p:cNvPr id="14" name="TextBox 13">
              <a:extLst>
                <a:ext uri="{FF2B5EF4-FFF2-40B4-BE49-F238E27FC236}">
                  <a16:creationId xmlns:a16="http://schemas.microsoft.com/office/drawing/2014/main" id="{0D727BAD-B9FA-6C4E-AFC8-1D199D05DF2F}"/>
                </a:ext>
              </a:extLst>
            </p:cNvPr>
            <p:cNvSpPr txBox="1"/>
            <p:nvPr/>
          </p:nvSpPr>
          <p:spPr>
            <a:xfrm>
              <a:off x="803706" y="2389058"/>
              <a:ext cx="478288" cy="369332"/>
            </a:xfrm>
            <a:prstGeom prst="rect">
              <a:avLst/>
            </a:prstGeom>
            <a:noFill/>
          </p:spPr>
          <p:txBody>
            <a:bodyPr wrap="square" rtlCol="0">
              <a:spAutoFit/>
            </a:bodyPr>
            <a:lstStyle/>
            <a:p>
              <a:r>
                <a:rPr lang="en-US" dirty="0"/>
                <a:t>e</a:t>
              </a:r>
              <a:r>
                <a:rPr lang="en-US" baseline="-25000" dirty="0"/>
                <a:t>13</a:t>
              </a:r>
            </a:p>
          </p:txBody>
        </p:sp>
        <p:sp>
          <p:nvSpPr>
            <p:cNvPr id="15" name="TextBox 14">
              <a:extLst>
                <a:ext uri="{FF2B5EF4-FFF2-40B4-BE49-F238E27FC236}">
                  <a16:creationId xmlns:a16="http://schemas.microsoft.com/office/drawing/2014/main" id="{E1B369E2-158A-7244-B561-9EA5F6EBEC91}"/>
                </a:ext>
              </a:extLst>
            </p:cNvPr>
            <p:cNvSpPr txBox="1"/>
            <p:nvPr/>
          </p:nvSpPr>
          <p:spPr>
            <a:xfrm>
              <a:off x="1938757" y="2019726"/>
              <a:ext cx="478288" cy="369332"/>
            </a:xfrm>
            <a:prstGeom prst="rect">
              <a:avLst/>
            </a:prstGeom>
            <a:noFill/>
          </p:spPr>
          <p:txBody>
            <a:bodyPr wrap="square" rtlCol="0">
              <a:spAutoFit/>
            </a:bodyPr>
            <a:lstStyle/>
            <a:p>
              <a:r>
                <a:rPr lang="en-US" dirty="0"/>
                <a:t>e</a:t>
              </a:r>
              <a:r>
                <a:rPr lang="en-US" baseline="-25000" dirty="0"/>
                <a:t>21</a:t>
              </a:r>
            </a:p>
          </p:txBody>
        </p:sp>
        <p:sp>
          <p:nvSpPr>
            <p:cNvPr id="16" name="TextBox 15">
              <a:extLst>
                <a:ext uri="{FF2B5EF4-FFF2-40B4-BE49-F238E27FC236}">
                  <a16:creationId xmlns:a16="http://schemas.microsoft.com/office/drawing/2014/main" id="{CA16E053-901C-7243-B65F-24DDFA906835}"/>
                </a:ext>
              </a:extLst>
            </p:cNvPr>
            <p:cNvSpPr txBox="1"/>
            <p:nvPr/>
          </p:nvSpPr>
          <p:spPr>
            <a:xfrm>
              <a:off x="1350211" y="2561928"/>
              <a:ext cx="478288" cy="369332"/>
            </a:xfrm>
            <a:prstGeom prst="rect">
              <a:avLst/>
            </a:prstGeom>
            <a:noFill/>
          </p:spPr>
          <p:txBody>
            <a:bodyPr wrap="square" rtlCol="0">
              <a:spAutoFit/>
            </a:bodyPr>
            <a:lstStyle/>
            <a:p>
              <a:r>
                <a:rPr lang="en-US" dirty="0"/>
                <a:t>e</a:t>
              </a:r>
              <a:r>
                <a:rPr lang="en-US" baseline="-25000" dirty="0"/>
                <a:t>22</a:t>
              </a:r>
            </a:p>
          </p:txBody>
        </p:sp>
        <p:sp>
          <p:nvSpPr>
            <p:cNvPr id="17" name="TextBox 16">
              <a:extLst>
                <a:ext uri="{FF2B5EF4-FFF2-40B4-BE49-F238E27FC236}">
                  <a16:creationId xmlns:a16="http://schemas.microsoft.com/office/drawing/2014/main" id="{9F3EB9AF-8110-144B-B529-77EA37D310FA}"/>
                </a:ext>
              </a:extLst>
            </p:cNvPr>
            <p:cNvSpPr txBox="1"/>
            <p:nvPr/>
          </p:nvSpPr>
          <p:spPr>
            <a:xfrm>
              <a:off x="713769" y="3165316"/>
              <a:ext cx="478288" cy="369332"/>
            </a:xfrm>
            <a:prstGeom prst="rect">
              <a:avLst/>
            </a:prstGeom>
            <a:noFill/>
          </p:spPr>
          <p:txBody>
            <a:bodyPr wrap="square" rtlCol="0">
              <a:spAutoFit/>
            </a:bodyPr>
            <a:lstStyle/>
            <a:p>
              <a:r>
                <a:rPr lang="en-US" dirty="0"/>
                <a:t>e</a:t>
              </a:r>
              <a:r>
                <a:rPr lang="en-US" baseline="-25000" dirty="0"/>
                <a:t>23</a:t>
              </a:r>
            </a:p>
          </p:txBody>
        </p:sp>
        <p:sp>
          <p:nvSpPr>
            <p:cNvPr id="18" name="TextBox 17">
              <a:extLst>
                <a:ext uri="{FF2B5EF4-FFF2-40B4-BE49-F238E27FC236}">
                  <a16:creationId xmlns:a16="http://schemas.microsoft.com/office/drawing/2014/main" id="{1C3AD766-AB9F-E341-8C41-51F51688079B}"/>
                </a:ext>
              </a:extLst>
            </p:cNvPr>
            <p:cNvSpPr txBox="1"/>
            <p:nvPr/>
          </p:nvSpPr>
          <p:spPr>
            <a:xfrm>
              <a:off x="1842032" y="2785442"/>
              <a:ext cx="478288" cy="369332"/>
            </a:xfrm>
            <a:prstGeom prst="rect">
              <a:avLst/>
            </a:prstGeom>
            <a:noFill/>
          </p:spPr>
          <p:txBody>
            <a:bodyPr wrap="square" rtlCol="0">
              <a:spAutoFit/>
            </a:bodyPr>
            <a:lstStyle/>
            <a:p>
              <a:r>
                <a:rPr lang="en-US" dirty="0"/>
                <a:t>e</a:t>
              </a:r>
              <a:r>
                <a:rPr lang="en-US" baseline="-25000" dirty="0"/>
                <a:t>31</a:t>
              </a:r>
            </a:p>
          </p:txBody>
        </p:sp>
        <p:sp>
          <p:nvSpPr>
            <p:cNvPr id="19" name="TextBox 18">
              <a:extLst>
                <a:ext uri="{FF2B5EF4-FFF2-40B4-BE49-F238E27FC236}">
                  <a16:creationId xmlns:a16="http://schemas.microsoft.com/office/drawing/2014/main" id="{1A22C7C8-4FE7-4F4A-8897-66487723C234}"/>
                </a:ext>
              </a:extLst>
            </p:cNvPr>
            <p:cNvSpPr txBox="1"/>
            <p:nvPr/>
          </p:nvSpPr>
          <p:spPr>
            <a:xfrm>
              <a:off x="1238749" y="3318539"/>
              <a:ext cx="478288" cy="369332"/>
            </a:xfrm>
            <a:prstGeom prst="rect">
              <a:avLst/>
            </a:prstGeom>
            <a:noFill/>
          </p:spPr>
          <p:txBody>
            <a:bodyPr wrap="square" rtlCol="0">
              <a:spAutoFit/>
            </a:bodyPr>
            <a:lstStyle/>
            <a:p>
              <a:r>
                <a:rPr lang="en-US" dirty="0"/>
                <a:t>e</a:t>
              </a:r>
              <a:r>
                <a:rPr lang="en-US" baseline="-25000" dirty="0"/>
                <a:t>32</a:t>
              </a:r>
            </a:p>
          </p:txBody>
        </p:sp>
        <p:sp>
          <p:nvSpPr>
            <p:cNvPr id="20" name="TextBox 19">
              <a:extLst>
                <a:ext uri="{FF2B5EF4-FFF2-40B4-BE49-F238E27FC236}">
                  <a16:creationId xmlns:a16="http://schemas.microsoft.com/office/drawing/2014/main" id="{9DBBEB74-A75F-FF47-B362-68B55510DAE3}"/>
                </a:ext>
              </a:extLst>
            </p:cNvPr>
            <p:cNvSpPr txBox="1"/>
            <p:nvPr/>
          </p:nvSpPr>
          <p:spPr>
            <a:xfrm>
              <a:off x="713769" y="3916519"/>
              <a:ext cx="478288" cy="369332"/>
            </a:xfrm>
            <a:prstGeom prst="rect">
              <a:avLst/>
            </a:prstGeom>
            <a:noFill/>
          </p:spPr>
          <p:txBody>
            <a:bodyPr wrap="square" rtlCol="0">
              <a:spAutoFit/>
            </a:bodyPr>
            <a:lstStyle/>
            <a:p>
              <a:r>
                <a:rPr lang="en-US" dirty="0"/>
                <a:t>e</a:t>
              </a:r>
              <a:r>
                <a:rPr lang="en-US" baseline="-25000" dirty="0"/>
                <a:t>33</a:t>
              </a:r>
            </a:p>
          </p:txBody>
        </p:sp>
        <p:sp>
          <p:nvSpPr>
            <p:cNvPr id="21" name="TextBox 20">
              <a:extLst>
                <a:ext uri="{FF2B5EF4-FFF2-40B4-BE49-F238E27FC236}">
                  <a16:creationId xmlns:a16="http://schemas.microsoft.com/office/drawing/2014/main" id="{6E7CBD60-CE96-EF47-84F5-EA54013E034C}"/>
                </a:ext>
              </a:extLst>
            </p:cNvPr>
            <p:cNvSpPr txBox="1"/>
            <p:nvPr/>
          </p:nvSpPr>
          <p:spPr>
            <a:xfrm>
              <a:off x="1624147" y="2950870"/>
              <a:ext cx="478288" cy="369332"/>
            </a:xfrm>
            <a:prstGeom prst="rect">
              <a:avLst/>
            </a:prstGeom>
            <a:noFill/>
          </p:spPr>
          <p:txBody>
            <a:bodyPr wrap="square" rtlCol="0">
              <a:spAutoFit/>
            </a:bodyPr>
            <a:lstStyle/>
            <a:p>
              <a:r>
                <a:rPr lang="en-US" dirty="0"/>
                <a:t>e</a:t>
              </a:r>
              <a:r>
                <a:rPr lang="en-US" baseline="-25000" dirty="0"/>
                <a:t>41</a:t>
              </a:r>
            </a:p>
          </p:txBody>
        </p:sp>
        <p:sp>
          <p:nvSpPr>
            <p:cNvPr id="22" name="TextBox 21">
              <a:extLst>
                <a:ext uri="{FF2B5EF4-FFF2-40B4-BE49-F238E27FC236}">
                  <a16:creationId xmlns:a16="http://schemas.microsoft.com/office/drawing/2014/main" id="{23C9273E-2021-6E44-98BD-38A3974B5AE0}"/>
                </a:ext>
              </a:extLst>
            </p:cNvPr>
            <p:cNvSpPr txBox="1"/>
            <p:nvPr/>
          </p:nvSpPr>
          <p:spPr>
            <a:xfrm>
              <a:off x="479752" y="4081969"/>
              <a:ext cx="478288" cy="369332"/>
            </a:xfrm>
            <a:prstGeom prst="rect">
              <a:avLst/>
            </a:prstGeom>
            <a:noFill/>
          </p:spPr>
          <p:txBody>
            <a:bodyPr wrap="square" rtlCol="0">
              <a:spAutoFit/>
            </a:bodyPr>
            <a:lstStyle/>
            <a:p>
              <a:r>
                <a:rPr lang="en-US" dirty="0"/>
                <a:t>e</a:t>
              </a:r>
              <a:r>
                <a:rPr lang="en-US" baseline="-25000" dirty="0"/>
                <a:t>43</a:t>
              </a:r>
            </a:p>
          </p:txBody>
        </p:sp>
        <p:sp>
          <p:nvSpPr>
            <p:cNvPr id="23" name="TextBox 22">
              <a:extLst>
                <a:ext uri="{FF2B5EF4-FFF2-40B4-BE49-F238E27FC236}">
                  <a16:creationId xmlns:a16="http://schemas.microsoft.com/office/drawing/2014/main" id="{A575EF94-E592-D54B-B44C-1FA03D51CA9F}"/>
                </a:ext>
              </a:extLst>
            </p:cNvPr>
            <p:cNvSpPr txBox="1"/>
            <p:nvPr/>
          </p:nvSpPr>
          <p:spPr>
            <a:xfrm>
              <a:off x="2121720" y="3030181"/>
              <a:ext cx="478288" cy="369332"/>
            </a:xfrm>
            <a:prstGeom prst="rect">
              <a:avLst/>
            </a:prstGeom>
            <a:noFill/>
          </p:spPr>
          <p:txBody>
            <a:bodyPr wrap="square" rtlCol="0">
              <a:spAutoFit/>
            </a:bodyPr>
            <a:lstStyle/>
            <a:p>
              <a:r>
                <a:rPr lang="en-US" dirty="0"/>
                <a:t>e</a:t>
              </a:r>
              <a:r>
                <a:rPr lang="en-US" baseline="-25000" dirty="0"/>
                <a:t>51</a:t>
              </a:r>
            </a:p>
          </p:txBody>
        </p:sp>
        <p:sp>
          <p:nvSpPr>
            <p:cNvPr id="24" name="TextBox 23">
              <a:extLst>
                <a:ext uri="{FF2B5EF4-FFF2-40B4-BE49-F238E27FC236}">
                  <a16:creationId xmlns:a16="http://schemas.microsoft.com/office/drawing/2014/main" id="{D8091BDD-6DF0-544F-AB56-528655A76C8E}"/>
                </a:ext>
              </a:extLst>
            </p:cNvPr>
            <p:cNvSpPr txBox="1"/>
            <p:nvPr/>
          </p:nvSpPr>
          <p:spPr>
            <a:xfrm>
              <a:off x="1502551" y="3637613"/>
              <a:ext cx="478288" cy="369332"/>
            </a:xfrm>
            <a:prstGeom prst="rect">
              <a:avLst/>
            </a:prstGeom>
            <a:noFill/>
          </p:spPr>
          <p:txBody>
            <a:bodyPr wrap="square" rtlCol="0">
              <a:spAutoFit/>
            </a:bodyPr>
            <a:lstStyle/>
            <a:p>
              <a:r>
                <a:rPr lang="en-US" dirty="0"/>
                <a:t>e</a:t>
              </a:r>
              <a:r>
                <a:rPr lang="en-US" baseline="-25000" dirty="0"/>
                <a:t>52</a:t>
              </a:r>
            </a:p>
          </p:txBody>
        </p:sp>
        <p:sp>
          <p:nvSpPr>
            <p:cNvPr id="25" name="TextBox 24">
              <a:extLst>
                <a:ext uri="{FF2B5EF4-FFF2-40B4-BE49-F238E27FC236}">
                  <a16:creationId xmlns:a16="http://schemas.microsoft.com/office/drawing/2014/main" id="{3C818C2E-726D-7445-9FBA-994ED3DB1EDF}"/>
                </a:ext>
              </a:extLst>
            </p:cNvPr>
            <p:cNvSpPr txBox="1"/>
            <p:nvPr/>
          </p:nvSpPr>
          <p:spPr>
            <a:xfrm>
              <a:off x="916091" y="4235192"/>
              <a:ext cx="478288" cy="369332"/>
            </a:xfrm>
            <a:prstGeom prst="rect">
              <a:avLst/>
            </a:prstGeom>
            <a:noFill/>
          </p:spPr>
          <p:txBody>
            <a:bodyPr wrap="square" rtlCol="0">
              <a:spAutoFit/>
            </a:bodyPr>
            <a:lstStyle/>
            <a:p>
              <a:r>
                <a:rPr lang="en-US" dirty="0"/>
                <a:t>e</a:t>
              </a:r>
              <a:r>
                <a:rPr lang="en-US" baseline="-25000" dirty="0"/>
                <a:t>53</a:t>
              </a:r>
            </a:p>
          </p:txBody>
        </p:sp>
        <p:sp>
          <p:nvSpPr>
            <p:cNvPr id="26" name="TextBox 25">
              <a:extLst>
                <a:ext uri="{FF2B5EF4-FFF2-40B4-BE49-F238E27FC236}">
                  <a16:creationId xmlns:a16="http://schemas.microsoft.com/office/drawing/2014/main" id="{649DB242-B8E5-474E-9C27-E0FF909091E6}"/>
                </a:ext>
              </a:extLst>
            </p:cNvPr>
            <p:cNvSpPr txBox="1"/>
            <p:nvPr/>
          </p:nvSpPr>
          <p:spPr>
            <a:xfrm>
              <a:off x="1055188" y="4572509"/>
              <a:ext cx="478288" cy="369332"/>
            </a:xfrm>
            <a:prstGeom prst="rect">
              <a:avLst/>
            </a:prstGeom>
            <a:noFill/>
          </p:spPr>
          <p:txBody>
            <a:bodyPr wrap="square" rtlCol="0">
              <a:spAutoFit/>
            </a:bodyPr>
            <a:lstStyle/>
            <a:p>
              <a:r>
                <a:rPr lang="en-US" dirty="0"/>
                <a:t>e</a:t>
              </a:r>
              <a:r>
                <a:rPr lang="en-US" baseline="-25000" dirty="0"/>
                <a:t>T</a:t>
              </a:r>
            </a:p>
          </p:txBody>
        </p:sp>
      </p:grpSp>
      <p:sp>
        <p:nvSpPr>
          <p:cNvPr id="27" name="TextBox 26">
            <a:extLst>
              <a:ext uri="{FF2B5EF4-FFF2-40B4-BE49-F238E27FC236}">
                <a16:creationId xmlns:a16="http://schemas.microsoft.com/office/drawing/2014/main" id="{753AB8A1-C389-0D49-9BDF-AD3DFE271884}"/>
              </a:ext>
            </a:extLst>
          </p:cNvPr>
          <p:cNvSpPr txBox="1"/>
          <p:nvPr/>
        </p:nvSpPr>
        <p:spPr>
          <a:xfrm>
            <a:off x="1056904" y="5457690"/>
            <a:ext cx="9681264" cy="646331"/>
          </a:xfrm>
          <a:prstGeom prst="rect">
            <a:avLst/>
          </a:prstGeom>
          <a:noFill/>
        </p:spPr>
        <p:txBody>
          <a:bodyPr wrap="square" rtlCol="0">
            <a:spAutoFit/>
          </a:bodyPr>
          <a:lstStyle/>
          <a:p>
            <a:r>
              <a:rPr lang="en-US" dirty="0">
                <a:latin typeface="+mj-lt"/>
              </a:rPr>
              <a:t>The last two loops are from papers about difficulties of analyzing loops. We created the first loop as an example to use for this course.</a:t>
            </a:r>
          </a:p>
        </p:txBody>
      </p:sp>
      <p:sp>
        <p:nvSpPr>
          <p:cNvPr id="28" name="TextBox 27">
            <a:extLst>
              <a:ext uri="{FF2B5EF4-FFF2-40B4-BE49-F238E27FC236}">
                <a16:creationId xmlns:a16="http://schemas.microsoft.com/office/drawing/2014/main" id="{3502860C-0F91-9949-9D07-5AC7D7753715}"/>
              </a:ext>
            </a:extLst>
          </p:cNvPr>
          <p:cNvSpPr txBox="1"/>
          <p:nvPr/>
        </p:nvSpPr>
        <p:spPr>
          <a:xfrm>
            <a:off x="5458891" y="1382776"/>
            <a:ext cx="883101" cy="369332"/>
          </a:xfrm>
          <a:prstGeom prst="rect">
            <a:avLst/>
          </a:prstGeom>
          <a:solidFill>
            <a:schemeClr val="bg1"/>
          </a:solidFill>
        </p:spPr>
        <p:txBody>
          <a:bodyPr wrap="square" rtlCol="0">
            <a:spAutoFit/>
          </a:bodyPr>
          <a:lstStyle/>
          <a:p>
            <a:pPr algn="ctr"/>
            <a:r>
              <a:rPr lang="en-US" dirty="0"/>
              <a:t>Root</a:t>
            </a:r>
          </a:p>
        </p:txBody>
      </p:sp>
      <p:sp>
        <p:nvSpPr>
          <p:cNvPr id="29" name="TextBox 28">
            <a:extLst>
              <a:ext uri="{FF2B5EF4-FFF2-40B4-BE49-F238E27FC236}">
                <a16:creationId xmlns:a16="http://schemas.microsoft.com/office/drawing/2014/main" id="{0896EA0E-CB3A-ED40-AF22-9CB95DD0ADCC}"/>
              </a:ext>
            </a:extLst>
          </p:cNvPr>
          <p:cNvSpPr txBox="1"/>
          <p:nvPr/>
        </p:nvSpPr>
        <p:spPr>
          <a:xfrm>
            <a:off x="5475327" y="3971962"/>
            <a:ext cx="883101" cy="369332"/>
          </a:xfrm>
          <a:prstGeom prst="rect">
            <a:avLst/>
          </a:prstGeom>
          <a:solidFill>
            <a:schemeClr val="bg1"/>
          </a:solidFill>
        </p:spPr>
        <p:txBody>
          <a:bodyPr wrap="square" rtlCol="0">
            <a:spAutoFit/>
          </a:bodyPr>
          <a:lstStyle/>
          <a:p>
            <a:pPr algn="ctr"/>
            <a:r>
              <a:rPr lang="en-US" dirty="0"/>
              <a:t>Return</a:t>
            </a:r>
          </a:p>
        </p:txBody>
      </p:sp>
      <p:sp>
        <p:nvSpPr>
          <p:cNvPr id="30" name="TextBox 29">
            <a:extLst>
              <a:ext uri="{FF2B5EF4-FFF2-40B4-BE49-F238E27FC236}">
                <a16:creationId xmlns:a16="http://schemas.microsoft.com/office/drawing/2014/main" id="{F18BE452-74C5-284A-B2B9-E5B23490F16E}"/>
              </a:ext>
            </a:extLst>
          </p:cNvPr>
          <p:cNvSpPr txBox="1"/>
          <p:nvPr/>
        </p:nvSpPr>
        <p:spPr>
          <a:xfrm>
            <a:off x="1189899" y="895533"/>
            <a:ext cx="883101" cy="369332"/>
          </a:xfrm>
          <a:prstGeom prst="rect">
            <a:avLst/>
          </a:prstGeom>
          <a:solidFill>
            <a:schemeClr val="bg1"/>
          </a:solidFill>
        </p:spPr>
        <p:txBody>
          <a:bodyPr wrap="square" rtlCol="0">
            <a:spAutoFit/>
          </a:bodyPr>
          <a:lstStyle/>
          <a:p>
            <a:pPr algn="ctr"/>
            <a:r>
              <a:rPr lang="en-US" dirty="0"/>
              <a:t>Root</a:t>
            </a:r>
          </a:p>
        </p:txBody>
      </p:sp>
      <p:sp>
        <p:nvSpPr>
          <p:cNvPr id="31" name="TextBox 30">
            <a:extLst>
              <a:ext uri="{FF2B5EF4-FFF2-40B4-BE49-F238E27FC236}">
                <a16:creationId xmlns:a16="http://schemas.microsoft.com/office/drawing/2014/main" id="{4FFAE6C3-0FF3-9D4F-8808-ABC973B9549E}"/>
              </a:ext>
            </a:extLst>
          </p:cNvPr>
          <p:cNvSpPr txBox="1"/>
          <p:nvPr/>
        </p:nvSpPr>
        <p:spPr>
          <a:xfrm>
            <a:off x="867613" y="4870049"/>
            <a:ext cx="883101" cy="369332"/>
          </a:xfrm>
          <a:prstGeom prst="rect">
            <a:avLst/>
          </a:prstGeom>
          <a:solidFill>
            <a:schemeClr val="bg1"/>
          </a:solidFill>
        </p:spPr>
        <p:txBody>
          <a:bodyPr wrap="square" rtlCol="0">
            <a:spAutoFit/>
          </a:bodyPr>
          <a:lstStyle/>
          <a:p>
            <a:pPr algn="ctr"/>
            <a:r>
              <a:rPr lang="en-US" dirty="0"/>
              <a:t>Return</a:t>
            </a:r>
          </a:p>
        </p:txBody>
      </p:sp>
      <p:sp>
        <p:nvSpPr>
          <p:cNvPr id="32" name="TextBox 31">
            <a:extLst>
              <a:ext uri="{FF2B5EF4-FFF2-40B4-BE49-F238E27FC236}">
                <a16:creationId xmlns:a16="http://schemas.microsoft.com/office/drawing/2014/main" id="{EAB22FC0-9401-8945-A301-5D18913D9C51}"/>
              </a:ext>
            </a:extLst>
          </p:cNvPr>
          <p:cNvSpPr txBox="1"/>
          <p:nvPr/>
        </p:nvSpPr>
        <p:spPr>
          <a:xfrm>
            <a:off x="9677448" y="1080199"/>
            <a:ext cx="883101" cy="369332"/>
          </a:xfrm>
          <a:prstGeom prst="rect">
            <a:avLst/>
          </a:prstGeom>
          <a:solidFill>
            <a:schemeClr val="bg1"/>
          </a:solidFill>
        </p:spPr>
        <p:txBody>
          <a:bodyPr wrap="square" rtlCol="0">
            <a:spAutoFit/>
          </a:bodyPr>
          <a:lstStyle/>
          <a:p>
            <a:pPr algn="ctr"/>
            <a:r>
              <a:rPr lang="en-US" dirty="0"/>
              <a:t>Root</a:t>
            </a:r>
          </a:p>
        </p:txBody>
      </p:sp>
      <p:sp>
        <p:nvSpPr>
          <p:cNvPr id="33" name="TextBox 32">
            <a:extLst>
              <a:ext uri="{FF2B5EF4-FFF2-40B4-BE49-F238E27FC236}">
                <a16:creationId xmlns:a16="http://schemas.microsoft.com/office/drawing/2014/main" id="{2DBC5C2D-4BB4-3640-8AFB-C6F19B8F3CD1}"/>
              </a:ext>
            </a:extLst>
          </p:cNvPr>
          <p:cNvSpPr txBox="1"/>
          <p:nvPr/>
        </p:nvSpPr>
        <p:spPr>
          <a:xfrm>
            <a:off x="9747374" y="4725400"/>
            <a:ext cx="883101" cy="369332"/>
          </a:xfrm>
          <a:prstGeom prst="rect">
            <a:avLst/>
          </a:prstGeom>
          <a:solidFill>
            <a:schemeClr val="bg1"/>
          </a:solidFill>
        </p:spPr>
        <p:txBody>
          <a:bodyPr wrap="square" rtlCol="0">
            <a:spAutoFit/>
          </a:bodyPr>
          <a:lstStyle/>
          <a:p>
            <a:pPr algn="ctr"/>
            <a:r>
              <a:rPr lang="en-US" dirty="0"/>
              <a:t>Return</a:t>
            </a:r>
          </a:p>
        </p:txBody>
      </p:sp>
    </p:spTree>
    <p:extLst>
      <p:ext uri="{BB962C8B-B14F-4D97-AF65-F5344CB8AC3E}">
        <p14:creationId xmlns:p14="http://schemas.microsoft.com/office/powerpoint/2010/main" val="1702734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03A32B-313B-F54C-B4B0-477091483435}"/>
              </a:ext>
            </a:extLst>
          </p:cNvPr>
          <p:cNvSpPr>
            <a:spLocks noGrp="1"/>
          </p:cNvSpPr>
          <p:nvPr>
            <p:ph type="title"/>
          </p:nvPr>
        </p:nvSpPr>
        <p:spPr>
          <a:xfrm>
            <a:off x="285008" y="108283"/>
            <a:ext cx="11798133" cy="651738"/>
          </a:xfrm>
        </p:spPr>
        <p:txBody>
          <a:bodyPr/>
          <a:lstStyle/>
          <a:p>
            <a:r>
              <a:rPr lang="en-US" dirty="0"/>
              <a:t>What constraints do programming </a:t>
            </a:r>
            <a:r>
              <a:rPr lang="en-US"/>
              <a:t>languages impose? </a:t>
            </a:r>
            <a:endParaRPr lang="en-US" dirty="0"/>
          </a:p>
        </p:txBody>
      </p:sp>
      <p:sp>
        <p:nvSpPr>
          <p:cNvPr id="4" name="Slide Number Placeholder 3">
            <a:extLst>
              <a:ext uri="{FF2B5EF4-FFF2-40B4-BE49-F238E27FC236}">
                <a16:creationId xmlns:a16="http://schemas.microsoft.com/office/drawing/2014/main" id="{9859C471-A66F-4E41-8D02-8E4FFDA90495}"/>
              </a:ext>
            </a:extLst>
          </p:cNvPr>
          <p:cNvSpPr>
            <a:spLocks noGrp="1"/>
          </p:cNvSpPr>
          <p:nvPr>
            <p:ph type="sldNum" sz="quarter" idx="12"/>
          </p:nvPr>
        </p:nvSpPr>
        <p:spPr/>
        <p:txBody>
          <a:bodyPr/>
          <a:lstStyle/>
          <a:p>
            <a:fld id="{030B3B20-CC52-4CD8-891A-1FEA1205BD2C}" type="slidenum">
              <a:rPr lang="en-US" smtClean="0"/>
              <a:pPr/>
              <a:t>7</a:t>
            </a:fld>
            <a:endParaRPr lang="en-US" dirty="0"/>
          </a:p>
        </p:txBody>
      </p:sp>
      <p:grpSp>
        <p:nvGrpSpPr>
          <p:cNvPr id="221" name="Group 220">
            <a:extLst>
              <a:ext uri="{FF2B5EF4-FFF2-40B4-BE49-F238E27FC236}">
                <a16:creationId xmlns:a16="http://schemas.microsoft.com/office/drawing/2014/main" id="{28A85787-FD89-9A4B-BD63-DC59C619E902}"/>
              </a:ext>
            </a:extLst>
          </p:cNvPr>
          <p:cNvGrpSpPr/>
          <p:nvPr/>
        </p:nvGrpSpPr>
        <p:grpSpPr>
          <a:xfrm>
            <a:off x="338987" y="1073845"/>
            <a:ext cx="1588616" cy="3351792"/>
            <a:chOff x="566932" y="910576"/>
            <a:chExt cx="1588616" cy="3351792"/>
          </a:xfrm>
        </p:grpSpPr>
        <p:grpSp>
          <p:nvGrpSpPr>
            <p:cNvPr id="154" name="Group 153">
              <a:extLst>
                <a:ext uri="{FF2B5EF4-FFF2-40B4-BE49-F238E27FC236}">
                  <a16:creationId xmlns:a16="http://schemas.microsoft.com/office/drawing/2014/main" id="{703580E3-8D69-404A-A4D3-98E27C043590}"/>
                </a:ext>
              </a:extLst>
            </p:cNvPr>
            <p:cNvGrpSpPr/>
            <p:nvPr/>
          </p:nvGrpSpPr>
          <p:grpSpPr>
            <a:xfrm>
              <a:off x="566932" y="910576"/>
              <a:ext cx="1523125" cy="3351792"/>
              <a:chOff x="566932" y="910576"/>
              <a:chExt cx="1523125" cy="3351792"/>
            </a:xfrm>
          </p:grpSpPr>
          <p:grpSp>
            <p:nvGrpSpPr>
              <p:cNvPr id="146" name="Group 145">
                <a:extLst>
                  <a:ext uri="{FF2B5EF4-FFF2-40B4-BE49-F238E27FC236}">
                    <a16:creationId xmlns:a16="http://schemas.microsoft.com/office/drawing/2014/main" id="{6595925C-B18D-7B41-B9AC-6EA1CD451A64}"/>
                  </a:ext>
                </a:extLst>
              </p:cNvPr>
              <p:cNvGrpSpPr/>
              <p:nvPr/>
            </p:nvGrpSpPr>
            <p:grpSpPr>
              <a:xfrm>
                <a:off x="566932" y="910576"/>
                <a:ext cx="1375404" cy="3351792"/>
                <a:chOff x="566932" y="910576"/>
                <a:chExt cx="1375404" cy="3351792"/>
              </a:xfrm>
            </p:grpSpPr>
            <p:grpSp>
              <p:nvGrpSpPr>
                <p:cNvPr id="37" name="Group 36">
                  <a:extLst>
                    <a:ext uri="{FF2B5EF4-FFF2-40B4-BE49-F238E27FC236}">
                      <a16:creationId xmlns:a16="http://schemas.microsoft.com/office/drawing/2014/main" id="{647815CE-9AC8-7B41-BFDB-95946117FF8E}"/>
                    </a:ext>
                  </a:extLst>
                </p:cNvPr>
                <p:cNvGrpSpPr/>
                <p:nvPr/>
              </p:nvGrpSpPr>
              <p:grpSpPr>
                <a:xfrm>
                  <a:off x="566932" y="1317345"/>
                  <a:ext cx="1375404" cy="2945023"/>
                  <a:chOff x="568715" y="947372"/>
                  <a:chExt cx="1375404" cy="2945023"/>
                </a:xfrm>
              </p:grpSpPr>
              <p:sp>
                <p:nvSpPr>
                  <p:cNvPr id="8" name="TextBox 7">
                    <a:extLst>
                      <a:ext uri="{FF2B5EF4-FFF2-40B4-BE49-F238E27FC236}">
                        <a16:creationId xmlns:a16="http://schemas.microsoft.com/office/drawing/2014/main" id="{85E06905-DCCC-8248-BDB3-CC9F4FB1964B}"/>
                      </a:ext>
                    </a:extLst>
                  </p:cNvPr>
                  <p:cNvSpPr txBox="1"/>
                  <p:nvPr/>
                </p:nvSpPr>
                <p:spPr>
                  <a:xfrm>
                    <a:off x="900641" y="947372"/>
                    <a:ext cx="431881" cy="369332"/>
                  </a:xfrm>
                  <a:prstGeom prst="rect">
                    <a:avLst/>
                  </a:prstGeom>
                  <a:noFill/>
                  <a:ln>
                    <a:solidFill>
                      <a:schemeClr val="tx1"/>
                    </a:solidFill>
                  </a:ln>
                </p:spPr>
                <p:txBody>
                  <a:bodyPr wrap="square" rtlCol="0">
                    <a:spAutoFit/>
                  </a:bodyPr>
                  <a:lstStyle/>
                  <a:p>
                    <a:pPr algn="ctr"/>
                    <a:r>
                      <a:rPr lang="en-US" dirty="0"/>
                      <a:t>a</a:t>
                    </a:r>
                  </a:p>
                </p:txBody>
              </p:sp>
              <p:grpSp>
                <p:nvGrpSpPr>
                  <p:cNvPr id="2" name="Group 1">
                    <a:extLst>
                      <a:ext uri="{FF2B5EF4-FFF2-40B4-BE49-F238E27FC236}">
                        <a16:creationId xmlns:a16="http://schemas.microsoft.com/office/drawing/2014/main" id="{F2C23F9C-5629-3049-81D3-AA9A6F42C431}"/>
                      </a:ext>
                    </a:extLst>
                  </p:cNvPr>
                  <p:cNvGrpSpPr/>
                  <p:nvPr/>
                </p:nvGrpSpPr>
                <p:grpSpPr>
                  <a:xfrm>
                    <a:off x="770532" y="1568638"/>
                    <a:ext cx="597673" cy="481628"/>
                    <a:chOff x="744234" y="1669087"/>
                    <a:chExt cx="597673" cy="481628"/>
                  </a:xfrm>
                </p:grpSpPr>
                <p:sp>
                  <p:nvSpPr>
                    <p:cNvPr id="21" name="Diamond 20">
                      <a:extLst>
                        <a:ext uri="{FF2B5EF4-FFF2-40B4-BE49-F238E27FC236}">
                          <a16:creationId xmlns:a16="http://schemas.microsoft.com/office/drawing/2014/main" id="{FE0E6291-243B-B340-80E1-AD87D81BAD05}"/>
                        </a:ext>
                      </a:extLst>
                    </p:cNvPr>
                    <p:cNvSpPr/>
                    <p:nvPr/>
                  </p:nvSpPr>
                  <p:spPr>
                    <a:xfrm>
                      <a:off x="744234" y="1669087"/>
                      <a:ext cx="597673" cy="481628"/>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108971F-EE8B-C644-A86D-FFA7BAC2EA12}"/>
                        </a:ext>
                      </a:extLst>
                    </p:cNvPr>
                    <p:cNvSpPr txBox="1"/>
                    <p:nvPr/>
                  </p:nvSpPr>
                  <p:spPr>
                    <a:xfrm>
                      <a:off x="841850" y="1725235"/>
                      <a:ext cx="363054" cy="369332"/>
                    </a:xfrm>
                    <a:prstGeom prst="rect">
                      <a:avLst/>
                    </a:prstGeom>
                    <a:noFill/>
                  </p:spPr>
                  <p:txBody>
                    <a:bodyPr wrap="square" rtlCol="0">
                      <a:spAutoFit/>
                    </a:bodyPr>
                    <a:lstStyle/>
                    <a:p>
                      <a:pPr algn="ctr"/>
                      <a:r>
                        <a:rPr lang="en-US" dirty="0"/>
                        <a:t>h</a:t>
                      </a:r>
                    </a:p>
                  </p:txBody>
                </p:sp>
              </p:grpSp>
              <p:cxnSp>
                <p:nvCxnSpPr>
                  <p:cNvPr id="14" name="Straight Arrow Connector 13">
                    <a:extLst>
                      <a:ext uri="{FF2B5EF4-FFF2-40B4-BE49-F238E27FC236}">
                        <a16:creationId xmlns:a16="http://schemas.microsoft.com/office/drawing/2014/main" id="{50726298-F9F4-564B-8D35-898D65277089}"/>
                      </a:ext>
                    </a:extLst>
                  </p:cNvPr>
                  <p:cNvCxnSpPr>
                    <a:cxnSpLocks/>
                  </p:cNvCxnSpPr>
                  <p:nvPr/>
                </p:nvCxnSpPr>
                <p:spPr>
                  <a:xfrm flipV="1">
                    <a:off x="568715" y="1833184"/>
                    <a:ext cx="23469" cy="1898278"/>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2DC218B-12B3-C54F-94A9-FBE1C41075C0}"/>
                      </a:ext>
                    </a:extLst>
                  </p:cNvPr>
                  <p:cNvCxnSpPr>
                    <a:cxnSpLocks/>
                  </p:cNvCxnSpPr>
                  <p:nvPr/>
                </p:nvCxnSpPr>
                <p:spPr>
                  <a:xfrm flipH="1" flipV="1">
                    <a:off x="568715" y="3707729"/>
                    <a:ext cx="381196" cy="1634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34C34E6-4307-1C40-92AA-34B7F2948DEE}"/>
                      </a:ext>
                    </a:extLst>
                  </p:cNvPr>
                  <p:cNvCxnSpPr>
                    <a:cxnSpLocks/>
                  </p:cNvCxnSpPr>
                  <p:nvPr/>
                </p:nvCxnSpPr>
                <p:spPr>
                  <a:xfrm>
                    <a:off x="1355991" y="1809452"/>
                    <a:ext cx="332701" cy="3248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D8367C0-48C4-204C-AB06-089133A43807}"/>
                      </a:ext>
                    </a:extLst>
                  </p:cNvPr>
                  <p:cNvCxnSpPr/>
                  <p:nvPr/>
                </p:nvCxnSpPr>
                <p:spPr>
                  <a:xfrm flipH="1">
                    <a:off x="1069370" y="1316704"/>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9B506AE-5344-D941-BFBC-ED52976AAD62}"/>
                      </a:ext>
                    </a:extLst>
                  </p:cNvPr>
                  <p:cNvCxnSpPr/>
                  <p:nvPr/>
                </p:nvCxnSpPr>
                <p:spPr>
                  <a:xfrm flipH="1">
                    <a:off x="1049674" y="2037944"/>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6BB4DDB-7760-F74A-A2E3-C1E945176047}"/>
                      </a:ext>
                    </a:extLst>
                  </p:cNvPr>
                  <p:cNvSpPr txBox="1"/>
                  <p:nvPr/>
                </p:nvSpPr>
                <p:spPr>
                  <a:xfrm>
                    <a:off x="920334" y="2278409"/>
                    <a:ext cx="381196" cy="369332"/>
                  </a:xfrm>
                  <a:prstGeom prst="rect">
                    <a:avLst/>
                  </a:prstGeom>
                  <a:noFill/>
                  <a:ln>
                    <a:solidFill>
                      <a:schemeClr val="tx1"/>
                    </a:solidFill>
                  </a:ln>
                </p:spPr>
                <p:txBody>
                  <a:bodyPr wrap="square" rtlCol="0">
                    <a:spAutoFit/>
                  </a:bodyPr>
                  <a:lstStyle/>
                  <a:p>
                    <a:pPr algn="ctr"/>
                    <a:r>
                      <a:rPr lang="en-US" dirty="0"/>
                      <a:t>b</a:t>
                    </a:r>
                  </a:p>
                </p:txBody>
              </p:sp>
              <p:sp>
                <p:nvSpPr>
                  <p:cNvPr id="26" name="TextBox 25">
                    <a:extLst>
                      <a:ext uri="{FF2B5EF4-FFF2-40B4-BE49-F238E27FC236}">
                        <a16:creationId xmlns:a16="http://schemas.microsoft.com/office/drawing/2014/main" id="{0CFF73F4-0A06-2A4A-9D3F-8965F6AF4476}"/>
                      </a:ext>
                    </a:extLst>
                  </p:cNvPr>
                  <p:cNvSpPr txBox="1"/>
                  <p:nvPr/>
                </p:nvSpPr>
                <p:spPr>
                  <a:xfrm>
                    <a:off x="928378" y="2925588"/>
                    <a:ext cx="362395" cy="369332"/>
                  </a:xfrm>
                  <a:prstGeom prst="rect">
                    <a:avLst/>
                  </a:prstGeom>
                  <a:noFill/>
                  <a:ln>
                    <a:solidFill>
                      <a:schemeClr val="tx1"/>
                    </a:solidFill>
                  </a:ln>
                </p:spPr>
                <p:txBody>
                  <a:bodyPr wrap="square" rtlCol="0">
                    <a:spAutoFit/>
                  </a:bodyPr>
                  <a:lstStyle/>
                  <a:p>
                    <a:pPr algn="ctr"/>
                    <a:r>
                      <a:rPr lang="en-US" dirty="0"/>
                      <a:t>c</a:t>
                    </a:r>
                  </a:p>
                </p:txBody>
              </p:sp>
              <p:sp>
                <p:nvSpPr>
                  <p:cNvPr id="27" name="TextBox 26">
                    <a:extLst>
                      <a:ext uri="{FF2B5EF4-FFF2-40B4-BE49-F238E27FC236}">
                        <a16:creationId xmlns:a16="http://schemas.microsoft.com/office/drawing/2014/main" id="{4217925C-01AD-014B-AA11-0FFCD25A8295}"/>
                      </a:ext>
                    </a:extLst>
                  </p:cNvPr>
                  <p:cNvSpPr txBox="1"/>
                  <p:nvPr/>
                </p:nvSpPr>
                <p:spPr>
                  <a:xfrm>
                    <a:off x="935495" y="3523063"/>
                    <a:ext cx="397027" cy="369332"/>
                  </a:xfrm>
                  <a:prstGeom prst="rect">
                    <a:avLst/>
                  </a:prstGeom>
                  <a:noFill/>
                  <a:ln>
                    <a:solidFill>
                      <a:schemeClr val="tx1"/>
                    </a:solidFill>
                  </a:ln>
                </p:spPr>
                <p:txBody>
                  <a:bodyPr wrap="square" rtlCol="0">
                    <a:spAutoFit/>
                  </a:bodyPr>
                  <a:lstStyle/>
                  <a:p>
                    <a:pPr algn="ctr"/>
                    <a:r>
                      <a:rPr lang="en-US" dirty="0"/>
                      <a:t>d</a:t>
                    </a:r>
                  </a:p>
                </p:txBody>
              </p:sp>
              <p:cxnSp>
                <p:nvCxnSpPr>
                  <p:cNvPr id="28" name="Straight Arrow Connector 27">
                    <a:extLst>
                      <a:ext uri="{FF2B5EF4-FFF2-40B4-BE49-F238E27FC236}">
                        <a16:creationId xmlns:a16="http://schemas.microsoft.com/office/drawing/2014/main" id="{22AA9D8B-090A-0B44-963A-042DF0CD9771}"/>
                      </a:ext>
                    </a:extLst>
                  </p:cNvPr>
                  <p:cNvCxnSpPr/>
                  <p:nvPr/>
                </p:nvCxnSpPr>
                <p:spPr>
                  <a:xfrm flipH="1">
                    <a:off x="1069367" y="2646400"/>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A06FBAF-029F-D042-A5C8-E9EB31B77814}"/>
                      </a:ext>
                    </a:extLst>
                  </p:cNvPr>
                  <p:cNvCxnSpPr/>
                  <p:nvPr/>
                </p:nvCxnSpPr>
                <p:spPr>
                  <a:xfrm flipH="1">
                    <a:off x="1084529" y="3300140"/>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FD98BD6-DAC2-CD47-B69A-8D9F1500B2C1}"/>
                      </a:ext>
                    </a:extLst>
                  </p:cNvPr>
                  <p:cNvCxnSpPr>
                    <a:cxnSpLocks/>
                    <a:endCxn id="22" idx="1"/>
                  </p:cNvCxnSpPr>
                  <p:nvPr/>
                </p:nvCxnSpPr>
                <p:spPr>
                  <a:xfrm flipV="1">
                    <a:off x="568715" y="1809452"/>
                    <a:ext cx="299433" cy="395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4E48821-2E4F-3443-9A65-DE0AA4B83177}"/>
                      </a:ext>
                    </a:extLst>
                  </p:cNvPr>
                  <p:cNvSpPr txBox="1"/>
                  <p:nvPr/>
                </p:nvSpPr>
                <p:spPr>
                  <a:xfrm>
                    <a:off x="1497543" y="2136949"/>
                    <a:ext cx="446576" cy="369332"/>
                  </a:xfrm>
                  <a:prstGeom prst="rect">
                    <a:avLst/>
                  </a:prstGeom>
                  <a:noFill/>
                  <a:ln>
                    <a:solidFill>
                      <a:schemeClr val="tx1"/>
                    </a:solidFill>
                  </a:ln>
                </p:spPr>
                <p:txBody>
                  <a:bodyPr wrap="square" rtlCol="0">
                    <a:spAutoFit/>
                  </a:bodyPr>
                  <a:lstStyle/>
                  <a:p>
                    <a:pPr algn="ctr"/>
                    <a:r>
                      <a:rPr lang="en-US" dirty="0"/>
                      <a:t>e</a:t>
                    </a:r>
                  </a:p>
                </p:txBody>
              </p:sp>
            </p:grpSp>
            <p:grpSp>
              <p:nvGrpSpPr>
                <p:cNvPr id="135" name="Group 134">
                  <a:extLst>
                    <a:ext uri="{FF2B5EF4-FFF2-40B4-BE49-F238E27FC236}">
                      <a16:creationId xmlns:a16="http://schemas.microsoft.com/office/drawing/2014/main" id="{26E8DB14-9825-494C-91C0-6F9B74C0804D}"/>
                    </a:ext>
                  </a:extLst>
                </p:cNvPr>
                <p:cNvGrpSpPr/>
                <p:nvPr/>
              </p:nvGrpSpPr>
              <p:grpSpPr>
                <a:xfrm>
                  <a:off x="908061" y="910576"/>
                  <a:ext cx="428045" cy="369332"/>
                  <a:chOff x="8455231" y="5261141"/>
                  <a:chExt cx="428045" cy="369332"/>
                </a:xfrm>
              </p:grpSpPr>
              <p:sp>
                <p:nvSpPr>
                  <p:cNvPr id="13" name="TextBox 12">
                    <a:extLst>
                      <a:ext uri="{FF2B5EF4-FFF2-40B4-BE49-F238E27FC236}">
                        <a16:creationId xmlns:a16="http://schemas.microsoft.com/office/drawing/2014/main" id="{E2064F55-FDA6-EC4F-ABBA-084CD71C2C45}"/>
                      </a:ext>
                    </a:extLst>
                  </p:cNvPr>
                  <p:cNvSpPr txBox="1"/>
                  <p:nvPr/>
                </p:nvSpPr>
                <p:spPr>
                  <a:xfrm>
                    <a:off x="8455231" y="5261141"/>
                    <a:ext cx="428045" cy="369332"/>
                  </a:xfrm>
                  <a:prstGeom prst="rect">
                    <a:avLst/>
                  </a:prstGeom>
                  <a:noFill/>
                  <a:ln>
                    <a:noFill/>
                  </a:ln>
                </p:spPr>
                <p:txBody>
                  <a:bodyPr wrap="square" rtlCol="0">
                    <a:spAutoFit/>
                  </a:bodyPr>
                  <a:lstStyle/>
                  <a:p>
                    <a:pPr algn="ctr"/>
                    <a:r>
                      <a:rPr lang="en-US" dirty="0"/>
                      <a:t>1</a:t>
                    </a:r>
                  </a:p>
                </p:txBody>
              </p:sp>
              <p:sp>
                <p:nvSpPr>
                  <p:cNvPr id="134" name="Oval 133">
                    <a:extLst>
                      <a:ext uri="{FF2B5EF4-FFF2-40B4-BE49-F238E27FC236}">
                        <a16:creationId xmlns:a16="http://schemas.microsoft.com/office/drawing/2014/main" id="{808F134F-1743-9349-8D37-D91D7CAD4F7D}"/>
                      </a:ext>
                    </a:extLst>
                  </p:cNvPr>
                  <p:cNvSpPr/>
                  <p:nvPr/>
                </p:nvSpPr>
                <p:spPr>
                  <a:xfrm>
                    <a:off x="8455231" y="5261141"/>
                    <a:ext cx="380011" cy="3179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51" name="Straight Connector 150">
                <a:extLst>
                  <a:ext uri="{FF2B5EF4-FFF2-40B4-BE49-F238E27FC236}">
                    <a16:creationId xmlns:a16="http://schemas.microsoft.com/office/drawing/2014/main" id="{63CD855D-70C3-354A-83E5-DC1C529EC7B4}"/>
                  </a:ext>
                </a:extLst>
              </p:cNvPr>
              <p:cNvCxnSpPr>
                <a:cxnSpLocks/>
              </p:cNvCxnSpPr>
              <p:nvPr/>
            </p:nvCxnSpPr>
            <p:spPr>
              <a:xfrm>
                <a:off x="2090057" y="910576"/>
                <a:ext cx="0" cy="321605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11" name="Straight Arrow Connector 210">
              <a:extLst>
                <a:ext uri="{FF2B5EF4-FFF2-40B4-BE49-F238E27FC236}">
                  <a16:creationId xmlns:a16="http://schemas.microsoft.com/office/drawing/2014/main" id="{F2E38CEF-CBC9-8F43-9A22-2AC1BDCC7D4D}"/>
                </a:ext>
              </a:extLst>
            </p:cNvPr>
            <p:cNvCxnSpPr>
              <a:cxnSpLocks/>
            </p:cNvCxnSpPr>
            <p:nvPr/>
          </p:nvCxnSpPr>
          <p:spPr>
            <a:xfrm flipH="1">
              <a:off x="1739229" y="2870213"/>
              <a:ext cx="1" cy="3939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4" name="TextBox 213">
              <a:extLst>
                <a:ext uri="{FF2B5EF4-FFF2-40B4-BE49-F238E27FC236}">
                  <a16:creationId xmlns:a16="http://schemas.microsoft.com/office/drawing/2014/main" id="{6E27006B-F2E4-924A-A036-85F703FC706D}"/>
                </a:ext>
              </a:extLst>
            </p:cNvPr>
            <p:cNvSpPr txBox="1"/>
            <p:nvPr/>
          </p:nvSpPr>
          <p:spPr>
            <a:xfrm>
              <a:off x="1331515" y="3251175"/>
              <a:ext cx="824033" cy="307777"/>
            </a:xfrm>
            <a:prstGeom prst="rect">
              <a:avLst/>
            </a:prstGeom>
            <a:noFill/>
          </p:spPr>
          <p:txBody>
            <a:bodyPr wrap="square" rtlCol="0">
              <a:spAutoFit/>
            </a:bodyPr>
            <a:lstStyle/>
            <a:p>
              <a:r>
                <a:rPr lang="en-US" sz="1400" dirty="0">
                  <a:latin typeface="+mj-lt"/>
                </a:rPr>
                <a:t>continue</a:t>
              </a:r>
            </a:p>
          </p:txBody>
        </p:sp>
      </p:grpSp>
      <p:grpSp>
        <p:nvGrpSpPr>
          <p:cNvPr id="225" name="Group 224">
            <a:extLst>
              <a:ext uri="{FF2B5EF4-FFF2-40B4-BE49-F238E27FC236}">
                <a16:creationId xmlns:a16="http://schemas.microsoft.com/office/drawing/2014/main" id="{9B6A7070-8897-2D42-90F3-9B075F3DD25B}"/>
              </a:ext>
            </a:extLst>
          </p:cNvPr>
          <p:cNvGrpSpPr/>
          <p:nvPr/>
        </p:nvGrpSpPr>
        <p:grpSpPr>
          <a:xfrm>
            <a:off x="10071663" y="1025214"/>
            <a:ext cx="1792919" cy="3870659"/>
            <a:chOff x="9672427" y="1034396"/>
            <a:chExt cx="1792919" cy="3870659"/>
          </a:xfrm>
        </p:grpSpPr>
        <p:grpSp>
          <p:nvGrpSpPr>
            <p:cNvPr id="200" name="Group 199">
              <a:extLst>
                <a:ext uri="{FF2B5EF4-FFF2-40B4-BE49-F238E27FC236}">
                  <a16:creationId xmlns:a16="http://schemas.microsoft.com/office/drawing/2014/main" id="{563C6F2A-2951-A44B-80A1-1E86F109BC7E}"/>
                </a:ext>
              </a:extLst>
            </p:cNvPr>
            <p:cNvGrpSpPr/>
            <p:nvPr/>
          </p:nvGrpSpPr>
          <p:grpSpPr>
            <a:xfrm>
              <a:off x="9672427" y="1034396"/>
              <a:ext cx="1607488" cy="3351792"/>
              <a:chOff x="9672427" y="1034396"/>
              <a:chExt cx="1607488" cy="3351792"/>
            </a:xfrm>
          </p:grpSpPr>
          <p:sp>
            <p:nvSpPr>
              <p:cNvPr id="107" name="TextBox 106">
                <a:extLst>
                  <a:ext uri="{FF2B5EF4-FFF2-40B4-BE49-F238E27FC236}">
                    <a16:creationId xmlns:a16="http://schemas.microsoft.com/office/drawing/2014/main" id="{D55AC8D6-4CB3-6248-B16B-A1DA9F27384F}"/>
                  </a:ext>
                </a:extLst>
              </p:cNvPr>
              <p:cNvSpPr txBox="1"/>
              <p:nvPr/>
            </p:nvSpPr>
            <p:spPr>
              <a:xfrm>
                <a:off x="10004353" y="1441165"/>
                <a:ext cx="431881" cy="369332"/>
              </a:xfrm>
              <a:prstGeom prst="rect">
                <a:avLst/>
              </a:prstGeom>
              <a:noFill/>
              <a:ln>
                <a:solidFill>
                  <a:schemeClr val="tx1"/>
                </a:solidFill>
              </a:ln>
            </p:spPr>
            <p:txBody>
              <a:bodyPr wrap="square" rtlCol="0">
                <a:spAutoFit/>
              </a:bodyPr>
              <a:lstStyle/>
              <a:p>
                <a:pPr algn="ctr"/>
                <a:r>
                  <a:rPr lang="en-US" dirty="0"/>
                  <a:t>a</a:t>
                </a:r>
              </a:p>
            </p:txBody>
          </p:sp>
          <p:grpSp>
            <p:nvGrpSpPr>
              <p:cNvPr id="108" name="Group 107">
                <a:extLst>
                  <a:ext uri="{FF2B5EF4-FFF2-40B4-BE49-F238E27FC236}">
                    <a16:creationId xmlns:a16="http://schemas.microsoft.com/office/drawing/2014/main" id="{CC872D39-B0EF-0B40-8859-6D1D5B709F09}"/>
                  </a:ext>
                </a:extLst>
              </p:cNvPr>
              <p:cNvGrpSpPr/>
              <p:nvPr/>
            </p:nvGrpSpPr>
            <p:grpSpPr>
              <a:xfrm>
                <a:off x="9874244" y="2062431"/>
                <a:ext cx="597673" cy="481628"/>
                <a:chOff x="744234" y="1669087"/>
                <a:chExt cx="597673" cy="481628"/>
              </a:xfrm>
            </p:grpSpPr>
            <p:sp>
              <p:nvSpPr>
                <p:cNvPr id="121" name="Diamond 120">
                  <a:extLst>
                    <a:ext uri="{FF2B5EF4-FFF2-40B4-BE49-F238E27FC236}">
                      <a16:creationId xmlns:a16="http://schemas.microsoft.com/office/drawing/2014/main" id="{588D024D-5441-DC4C-A1A0-9C73CB1FE10B}"/>
                    </a:ext>
                  </a:extLst>
                </p:cNvPr>
                <p:cNvSpPr/>
                <p:nvPr/>
              </p:nvSpPr>
              <p:spPr>
                <a:xfrm>
                  <a:off x="744234" y="1669087"/>
                  <a:ext cx="597673" cy="481628"/>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45E1321E-30F2-9142-907F-11B059CD176E}"/>
                    </a:ext>
                  </a:extLst>
                </p:cNvPr>
                <p:cNvSpPr txBox="1"/>
                <p:nvPr/>
              </p:nvSpPr>
              <p:spPr>
                <a:xfrm>
                  <a:off x="841850" y="1725235"/>
                  <a:ext cx="363054" cy="369332"/>
                </a:xfrm>
                <a:prstGeom prst="rect">
                  <a:avLst/>
                </a:prstGeom>
                <a:noFill/>
              </p:spPr>
              <p:txBody>
                <a:bodyPr wrap="square" rtlCol="0">
                  <a:spAutoFit/>
                </a:bodyPr>
                <a:lstStyle/>
                <a:p>
                  <a:pPr algn="ctr"/>
                  <a:r>
                    <a:rPr lang="en-US" dirty="0"/>
                    <a:t>h</a:t>
                  </a:r>
                </a:p>
              </p:txBody>
            </p:sp>
          </p:grpSp>
          <p:cxnSp>
            <p:nvCxnSpPr>
              <p:cNvPr id="109" name="Straight Arrow Connector 108">
                <a:extLst>
                  <a:ext uri="{FF2B5EF4-FFF2-40B4-BE49-F238E27FC236}">
                    <a16:creationId xmlns:a16="http://schemas.microsoft.com/office/drawing/2014/main" id="{97776320-3664-A043-9B2C-2A220E099B6D}"/>
                  </a:ext>
                </a:extLst>
              </p:cNvPr>
              <p:cNvCxnSpPr>
                <a:cxnSpLocks/>
              </p:cNvCxnSpPr>
              <p:nvPr/>
            </p:nvCxnSpPr>
            <p:spPr>
              <a:xfrm flipV="1">
                <a:off x="9672427" y="2326977"/>
                <a:ext cx="23469" cy="1898278"/>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C9FC488B-0664-F34E-996C-8EDE37191BE1}"/>
                  </a:ext>
                </a:extLst>
              </p:cNvPr>
              <p:cNvCxnSpPr>
                <a:cxnSpLocks/>
              </p:cNvCxnSpPr>
              <p:nvPr/>
            </p:nvCxnSpPr>
            <p:spPr>
              <a:xfrm flipH="1" flipV="1">
                <a:off x="9672427" y="4201522"/>
                <a:ext cx="381196" cy="1634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0AE9FECC-A9B0-8A46-8E89-8B57090633E7}"/>
                  </a:ext>
                </a:extLst>
              </p:cNvPr>
              <p:cNvCxnSpPr>
                <a:cxnSpLocks/>
              </p:cNvCxnSpPr>
              <p:nvPr/>
            </p:nvCxnSpPr>
            <p:spPr>
              <a:xfrm>
                <a:off x="10459703" y="2303245"/>
                <a:ext cx="460082" cy="1707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90E54A4C-CBF8-2E4B-8A04-26BB2417BC96}"/>
                  </a:ext>
                </a:extLst>
              </p:cNvPr>
              <p:cNvCxnSpPr/>
              <p:nvPr/>
            </p:nvCxnSpPr>
            <p:spPr>
              <a:xfrm flipH="1">
                <a:off x="10173082" y="1810497"/>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F40B5EB2-9DCB-EA45-9DA4-0672975DE06A}"/>
                  </a:ext>
                </a:extLst>
              </p:cNvPr>
              <p:cNvCxnSpPr/>
              <p:nvPr/>
            </p:nvCxnSpPr>
            <p:spPr>
              <a:xfrm flipH="1">
                <a:off x="10153386" y="2531737"/>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31E617B3-0A49-464E-B56F-1E6BE91C8074}"/>
                  </a:ext>
                </a:extLst>
              </p:cNvPr>
              <p:cNvSpPr txBox="1"/>
              <p:nvPr/>
            </p:nvSpPr>
            <p:spPr>
              <a:xfrm>
                <a:off x="10024046" y="2772202"/>
                <a:ext cx="381196" cy="369332"/>
              </a:xfrm>
              <a:prstGeom prst="rect">
                <a:avLst/>
              </a:prstGeom>
              <a:noFill/>
              <a:ln>
                <a:solidFill>
                  <a:schemeClr val="tx1"/>
                </a:solidFill>
              </a:ln>
            </p:spPr>
            <p:txBody>
              <a:bodyPr wrap="square" rtlCol="0">
                <a:spAutoFit/>
              </a:bodyPr>
              <a:lstStyle/>
              <a:p>
                <a:pPr algn="ctr"/>
                <a:r>
                  <a:rPr lang="en-US" dirty="0"/>
                  <a:t>b</a:t>
                </a:r>
              </a:p>
            </p:txBody>
          </p:sp>
          <p:sp>
            <p:nvSpPr>
              <p:cNvPr id="116" name="TextBox 115">
                <a:extLst>
                  <a:ext uri="{FF2B5EF4-FFF2-40B4-BE49-F238E27FC236}">
                    <a16:creationId xmlns:a16="http://schemas.microsoft.com/office/drawing/2014/main" id="{5674A419-C7F7-A649-BDBB-DAFFE7C9F047}"/>
                  </a:ext>
                </a:extLst>
              </p:cNvPr>
              <p:cNvSpPr txBox="1"/>
              <p:nvPr/>
            </p:nvSpPr>
            <p:spPr>
              <a:xfrm>
                <a:off x="10039207" y="4016856"/>
                <a:ext cx="397027" cy="369332"/>
              </a:xfrm>
              <a:prstGeom prst="rect">
                <a:avLst/>
              </a:prstGeom>
              <a:noFill/>
              <a:ln>
                <a:solidFill>
                  <a:schemeClr val="tx1"/>
                </a:solidFill>
              </a:ln>
            </p:spPr>
            <p:txBody>
              <a:bodyPr wrap="square" rtlCol="0">
                <a:spAutoFit/>
              </a:bodyPr>
              <a:lstStyle/>
              <a:p>
                <a:pPr algn="ctr"/>
                <a:r>
                  <a:rPr lang="en-US" dirty="0"/>
                  <a:t>d</a:t>
                </a:r>
              </a:p>
            </p:txBody>
          </p:sp>
          <p:cxnSp>
            <p:nvCxnSpPr>
              <p:cNvPr id="117" name="Straight Arrow Connector 116">
                <a:extLst>
                  <a:ext uri="{FF2B5EF4-FFF2-40B4-BE49-F238E27FC236}">
                    <a16:creationId xmlns:a16="http://schemas.microsoft.com/office/drawing/2014/main" id="{E885F2DA-E7EF-A54D-B371-CA9D8522F757}"/>
                  </a:ext>
                </a:extLst>
              </p:cNvPr>
              <p:cNvCxnSpPr/>
              <p:nvPr/>
            </p:nvCxnSpPr>
            <p:spPr>
              <a:xfrm flipH="1">
                <a:off x="10173079" y="3140193"/>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DA308C25-5875-C745-97A7-0BF19B3B7DE7}"/>
                  </a:ext>
                </a:extLst>
              </p:cNvPr>
              <p:cNvCxnSpPr/>
              <p:nvPr/>
            </p:nvCxnSpPr>
            <p:spPr>
              <a:xfrm flipH="1">
                <a:off x="10188241" y="3793933"/>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41B4A9F7-5578-114D-BEEF-ED254F86EABF}"/>
                  </a:ext>
                </a:extLst>
              </p:cNvPr>
              <p:cNvCxnSpPr>
                <a:cxnSpLocks/>
                <a:endCxn id="122" idx="1"/>
              </p:cNvCxnSpPr>
              <p:nvPr/>
            </p:nvCxnSpPr>
            <p:spPr>
              <a:xfrm flipV="1">
                <a:off x="9672427" y="2303245"/>
                <a:ext cx="299433" cy="395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6B08E689-3FE4-4949-A89D-F059C2A4ADFF}"/>
                  </a:ext>
                </a:extLst>
              </p:cNvPr>
              <p:cNvSpPr txBox="1"/>
              <p:nvPr/>
            </p:nvSpPr>
            <p:spPr>
              <a:xfrm>
                <a:off x="10706119" y="2465113"/>
                <a:ext cx="446576" cy="369332"/>
              </a:xfrm>
              <a:prstGeom prst="rect">
                <a:avLst/>
              </a:prstGeom>
              <a:noFill/>
              <a:ln>
                <a:solidFill>
                  <a:schemeClr val="tx1"/>
                </a:solidFill>
              </a:ln>
            </p:spPr>
            <p:txBody>
              <a:bodyPr wrap="square" rtlCol="0">
                <a:spAutoFit/>
              </a:bodyPr>
              <a:lstStyle/>
              <a:p>
                <a:pPr algn="ctr"/>
                <a:r>
                  <a:rPr lang="en-US" dirty="0"/>
                  <a:t>e1</a:t>
                </a:r>
              </a:p>
            </p:txBody>
          </p:sp>
          <p:cxnSp>
            <p:nvCxnSpPr>
              <p:cNvPr id="123" name="Straight Arrow Connector 122">
                <a:extLst>
                  <a:ext uri="{FF2B5EF4-FFF2-40B4-BE49-F238E27FC236}">
                    <a16:creationId xmlns:a16="http://schemas.microsoft.com/office/drawing/2014/main" id="{C89E64BD-7C05-FC43-8C04-4CC3C6F6566B}"/>
                  </a:ext>
                </a:extLst>
              </p:cNvPr>
              <p:cNvCxnSpPr>
                <a:cxnSpLocks/>
                <a:endCxn id="132" idx="1"/>
              </p:cNvCxnSpPr>
              <p:nvPr/>
            </p:nvCxnSpPr>
            <p:spPr>
              <a:xfrm>
                <a:off x="10396767" y="3723720"/>
                <a:ext cx="436572" cy="3420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D44AEBD6-4DC9-CC44-B4E3-AA017CCCAE50}"/>
                  </a:ext>
                </a:extLst>
              </p:cNvPr>
              <p:cNvSpPr txBox="1"/>
              <p:nvPr/>
            </p:nvSpPr>
            <p:spPr>
              <a:xfrm>
                <a:off x="10776216" y="3292934"/>
                <a:ext cx="446576" cy="369332"/>
              </a:xfrm>
              <a:prstGeom prst="rect">
                <a:avLst/>
              </a:prstGeom>
              <a:noFill/>
              <a:ln>
                <a:solidFill>
                  <a:schemeClr val="tx1"/>
                </a:solidFill>
              </a:ln>
            </p:spPr>
            <p:txBody>
              <a:bodyPr wrap="square" rtlCol="0">
                <a:spAutoFit/>
              </a:bodyPr>
              <a:lstStyle/>
              <a:p>
                <a:pPr algn="ctr"/>
                <a:r>
                  <a:rPr lang="en-US" dirty="0"/>
                  <a:t>e2</a:t>
                </a:r>
              </a:p>
            </p:txBody>
          </p:sp>
          <p:cxnSp>
            <p:nvCxnSpPr>
              <p:cNvPr id="128" name="Straight Arrow Connector 127">
                <a:extLst>
                  <a:ext uri="{FF2B5EF4-FFF2-40B4-BE49-F238E27FC236}">
                    <a16:creationId xmlns:a16="http://schemas.microsoft.com/office/drawing/2014/main" id="{3A388911-77E1-E347-A04D-B7B01F46ED47}"/>
                  </a:ext>
                </a:extLst>
              </p:cNvPr>
              <p:cNvCxnSpPr>
                <a:cxnSpLocks/>
                <a:endCxn id="127" idx="0"/>
              </p:cNvCxnSpPr>
              <p:nvPr/>
            </p:nvCxnSpPr>
            <p:spPr>
              <a:xfrm>
                <a:off x="10965693" y="2853478"/>
                <a:ext cx="33811" cy="4394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9294E3C4-B062-0246-B9EB-3B028450C7CA}"/>
                  </a:ext>
                </a:extLst>
              </p:cNvPr>
              <p:cNvCxnSpPr>
                <a:cxnSpLocks/>
              </p:cNvCxnSpPr>
              <p:nvPr/>
            </p:nvCxnSpPr>
            <p:spPr>
              <a:xfrm flipH="1">
                <a:off x="11044146" y="3661124"/>
                <a:ext cx="12481" cy="2476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BB37D9BE-A528-C74F-8FD7-5A1BA17AA7DA}"/>
                  </a:ext>
                </a:extLst>
              </p:cNvPr>
              <p:cNvSpPr txBox="1"/>
              <p:nvPr/>
            </p:nvSpPr>
            <p:spPr>
              <a:xfrm>
                <a:off x="10833339" y="3881114"/>
                <a:ext cx="446576" cy="369332"/>
              </a:xfrm>
              <a:prstGeom prst="rect">
                <a:avLst/>
              </a:prstGeom>
              <a:noFill/>
              <a:ln>
                <a:solidFill>
                  <a:schemeClr val="tx1"/>
                </a:solidFill>
              </a:ln>
            </p:spPr>
            <p:txBody>
              <a:bodyPr wrap="square" rtlCol="0">
                <a:spAutoFit/>
              </a:bodyPr>
              <a:lstStyle/>
              <a:p>
                <a:pPr algn="ctr"/>
                <a:r>
                  <a:rPr lang="en-US" dirty="0"/>
                  <a:t>e3</a:t>
                </a:r>
              </a:p>
            </p:txBody>
          </p:sp>
          <p:sp>
            <p:nvSpPr>
              <p:cNvPr id="143" name="TextBox 142">
                <a:extLst>
                  <a:ext uri="{FF2B5EF4-FFF2-40B4-BE49-F238E27FC236}">
                    <a16:creationId xmlns:a16="http://schemas.microsoft.com/office/drawing/2014/main" id="{6E265AAD-C0B9-C440-95E6-D5A83B13C611}"/>
                  </a:ext>
                </a:extLst>
              </p:cNvPr>
              <p:cNvSpPr txBox="1"/>
              <p:nvPr/>
            </p:nvSpPr>
            <p:spPr>
              <a:xfrm>
                <a:off x="9977197" y="1034396"/>
                <a:ext cx="428045" cy="369332"/>
              </a:xfrm>
              <a:prstGeom prst="rect">
                <a:avLst/>
              </a:prstGeom>
              <a:noFill/>
              <a:ln>
                <a:noFill/>
              </a:ln>
            </p:spPr>
            <p:txBody>
              <a:bodyPr wrap="square" rtlCol="0">
                <a:spAutoFit/>
              </a:bodyPr>
              <a:lstStyle/>
              <a:p>
                <a:pPr algn="ctr"/>
                <a:r>
                  <a:rPr lang="en-US" dirty="0"/>
                  <a:t>6</a:t>
                </a:r>
              </a:p>
            </p:txBody>
          </p:sp>
          <p:sp>
            <p:nvSpPr>
              <p:cNvPr id="144" name="Oval 143">
                <a:extLst>
                  <a:ext uri="{FF2B5EF4-FFF2-40B4-BE49-F238E27FC236}">
                    <a16:creationId xmlns:a16="http://schemas.microsoft.com/office/drawing/2014/main" id="{CC7BAF0D-D71F-5541-B457-CEBB51F00700}"/>
                  </a:ext>
                </a:extLst>
              </p:cNvPr>
              <p:cNvSpPr/>
              <p:nvPr/>
            </p:nvSpPr>
            <p:spPr>
              <a:xfrm>
                <a:off x="9977197" y="1034396"/>
                <a:ext cx="380011" cy="3179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2" name="Group 191">
                <a:extLst>
                  <a:ext uri="{FF2B5EF4-FFF2-40B4-BE49-F238E27FC236}">
                    <a16:creationId xmlns:a16="http://schemas.microsoft.com/office/drawing/2014/main" id="{DCEC5987-5075-7C43-B929-0C2CC4B2333B}"/>
                  </a:ext>
                </a:extLst>
              </p:cNvPr>
              <p:cNvGrpSpPr/>
              <p:nvPr/>
            </p:nvGrpSpPr>
            <p:grpSpPr>
              <a:xfrm>
                <a:off x="9887914" y="3363233"/>
                <a:ext cx="597673" cy="481628"/>
                <a:chOff x="744234" y="1669087"/>
                <a:chExt cx="597673" cy="481628"/>
              </a:xfrm>
            </p:grpSpPr>
            <p:sp>
              <p:nvSpPr>
                <p:cNvPr id="193" name="Diamond 192">
                  <a:extLst>
                    <a:ext uri="{FF2B5EF4-FFF2-40B4-BE49-F238E27FC236}">
                      <a16:creationId xmlns:a16="http://schemas.microsoft.com/office/drawing/2014/main" id="{A636AC3F-AED0-7E4B-B96B-9EB436BFD3A5}"/>
                    </a:ext>
                  </a:extLst>
                </p:cNvPr>
                <p:cNvSpPr/>
                <p:nvPr/>
              </p:nvSpPr>
              <p:spPr>
                <a:xfrm>
                  <a:off x="744234" y="1669087"/>
                  <a:ext cx="597673" cy="481628"/>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TextBox 193">
                  <a:extLst>
                    <a:ext uri="{FF2B5EF4-FFF2-40B4-BE49-F238E27FC236}">
                      <a16:creationId xmlns:a16="http://schemas.microsoft.com/office/drawing/2014/main" id="{E363550B-91BB-1C4F-8251-4A450E21D8D3}"/>
                    </a:ext>
                  </a:extLst>
                </p:cNvPr>
                <p:cNvSpPr txBox="1"/>
                <p:nvPr/>
              </p:nvSpPr>
              <p:spPr>
                <a:xfrm>
                  <a:off x="841850" y="1725235"/>
                  <a:ext cx="363054" cy="369332"/>
                </a:xfrm>
                <a:prstGeom prst="rect">
                  <a:avLst/>
                </a:prstGeom>
                <a:noFill/>
              </p:spPr>
              <p:txBody>
                <a:bodyPr wrap="square" rtlCol="0">
                  <a:spAutoFit/>
                </a:bodyPr>
                <a:lstStyle/>
                <a:p>
                  <a:pPr algn="ctr"/>
                  <a:r>
                    <a:rPr lang="en-US" dirty="0"/>
                    <a:t>c</a:t>
                  </a:r>
                </a:p>
              </p:txBody>
            </p:sp>
          </p:grpSp>
        </p:grpSp>
        <p:cxnSp>
          <p:nvCxnSpPr>
            <p:cNvPr id="203" name="Straight Arrow Connector 202">
              <a:extLst>
                <a:ext uri="{FF2B5EF4-FFF2-40B4-BE49-F238E27FC236}">
                  <a16:creationId xmlns:a16="http://schemas.microsoft.com/office/drawing/2014/main" id="{95BC696E-4FDE-264F-877B-E3324353A3A2}"/>
                </a:ext>
              </a:extLst>
            </p:cNvPr>
            <p:cNvCxnSpPr>
              <a:cxnSpLocks/>
              <a:endCxn id="215" idx="0"/>
            </p:cNvCxnSpPr>
            <p:nvPr/>
          </p:nvCxnSpPr>
          <p:spPr>
            <a:xfrm>
              <a:off x="10995715" y="4225255"/>
              <a:ext cx="57615" cy="3720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5" name="TextBox 214">
              <a:extLst>
                <a:ext uri="{FF2B5EF4-FFF2-40B4-BE49-F238E27FC236}">
                  <a16:creationId xmlns:a16="http://schemas.microsoft.com/office/drawing/2014/main" id="{2E172D98-69A8-FD4B-9ECF-0C96B15A8204}"/>
                </a:ext>
              </a:extLst>
            </p:cNvPr>
            <p:cNvSpPr txBox="1"/>
            <p:nvPr/>
          </p:nvSpPr>
          <p:spPr>
            <a:xfrm>
              <a:off x="10641313" y="4597278"/>
              <a:ext cx="824033" cy="307777"/>
            </a:xfrm>
            <a:prstGeom prst="rect">
              <a:avLst/>
            </a:prstGeom>
            <a:noFill/>
          </p:spPr>
          <p:txBody>
            <a:bodyPr wrap="square" rtlCol="0">
              <a:spAutoFit/>
            </a:bodyPr>
            <a:lstStyle/>
            <a:p>
              <a:r>
                <a:rPr lang="en-US" sz="1400" dirty="0">
                  <a:latin typeface="+mj-lt"/>
                </a:rPr>
                <a:t>continue</a:t>
              </a:r>
            </a:p>
          </p:txBody>
        </p:sp>
      </p:grpSp>
      <p:grpSp>
        <p:nvGrpSpPr>
          <p:cNvPr id="222" name="Group 221">
            <a:extLst>
              <a:ext uri="{FF2B5EF4-FFF2-40B4-BE49-F238E27FC236}">
                <a16:creationId xmlns:a16="http://schemas.microsoft.com/office/drawing/2014/main" id="{7252E5D8-E5C7-E144-9ECE-AF13FCD81B34}"/>
              </a:ext>
            </a:extLst>
          </p:cNvPr>
          <p:cNvGrpSpPr/>
          <p:nvPr/>
        </p:nvGrpSpPr>
        <p:grpSpPr>
          <a:xfrm>
            <a:off x="1978948" y="1042885"/>
            <a:ext cx="2003141" cy="3363117"/>
            <a:chOff x="2443335" y="919080"/>
            <a:chExt cx="2003141" cy="3363117"/>
          </a:xfrm>
        </p:grpSpPr>
        <p:grpSp>
          <p:nvGrpSpPr>
            <p:cNvPr id="155" name="Group 154">
              <a:extLst>
                <a:ext uri="{FF2B5EF4-FFF2-40B4-BE49-F238E27FC236}">
                  <a16:creationId xmlns:a16="http://schemas.microsoft.com/office/drawing/2014/main" id="{EF813F02-F082-5B45-889E-E6F8963D8BAF}"/>
                </a:ext>
              </a:extLst>
            </p:cNvPr>
            <p:cNvGrpSpPr/>
            <p:nvPr/>
          </p:nvGrpSpPr>
          <p:grpSpPr>
            <a:xfrm>
              <a:off x="2443335" y="919080"/>
              <a:ext cx="2003141" cy="3363117"/>
              <a:chOff x="2298498" y="899251"/>
              <a:chExt cx="2003141" cy="3363117"/>
            </a:xfrm>
          </p:grpSpPr>
          <p:grpSp>
            <p:nvGrpSpPr>
              <p:cNvPr id="147" name="Group 146">
                <a:extLst>
                  <a:ext uri="{FF2B5EF4-FFF2-40B4-BE49-F238E27FC236}">
                    <a16:creationId xmlns:a16="http://schemas.microsoft.com/office/drawing/2014/main" id="{CC38B14E-A4AE-4641-BCE4-F6422B8C76D2}"/>
                  </a:ext>
                </a:extLst>
              </p:cNvPr>
              <p:cNvGrpSpPr/>
              <p:nvPr/>
            </p:nvGrpSpPr>
            <p:grpSpPr>
              <a:xfrm>
                <a:off x="2298498" y="910576"/>
                <a:ext cx="1860671" cy="3351792"/>
                <a:chOff x="2298498" y="910576"/>
                <a:chExt cx="1860671" cy="3351792"/>
              </a:xfrm>
            </p:grpSpPr>
            <p:grpSp>
              <p:nvGrpSpPr>
                <p:cNvPr id="85" name="Group 84">
                  <a:extLst>
                    <a:ext uri="{FF2B5EF4-FFF2-40B4-BE49-F238E27FC236}">
                      <a16:creationId xmlns:a16="http://schemas.microsoft.com/office/drawing/2014/main" id="{A30110A8-BD03-3547-B1A2-8EE99798FF08}"/>
                    </a:ext>
                  </a:extLst>
                </p:cNvPr>
                <p:cNvGrpSpPr/>
                <p:nvPr/>
              </p:nvGrpSpPr>
              <p:grpSpPr>
                <a:xfrm>
                  <a:off x="2298498" y="1000835"/>
                  <a:ext cx="1860671" cy="3261533"/>
                  <a:chOff x="2298498" y="1000835"/>
                  <a:chExt cx="1860671" cy="3261533"/>
                </a:xfrm>
              </p:grpSpPr>
              <p:grpSp>
                <p:nvGrpSpPr>
                  <p:cNvPr id="79" name="Group 78">
                    <a:extLst>
                      <a:ext uri="{FF2B5EF4-FFF2-40B4-BE49-F238E27FC236}">
                        <a16:creationId xmlns:a16="http://schemas.microsoft.com/office/drawing/2014/main" id="{FE084C4D-8A74-494D-B8E7-BB086AED34E5}"/>
                      </a:ext>
                    </a:extLst>
                  </p:cNvPr>
                  <p:cNvGrpSpPr/>
                  <p:nvPr/>
                </p:nvGrpSpPr>
                <p:grpSpPr>
                  <a:xfrm>
                    <a:off x="2298498" y="1328404"/>
                    <a:ext cx="1860671" cy="2933964"/>
                    <a:chOff x="2298498" y="1328404"/>
                    <a:chExt cx="1860671" cy="2933964"/>
                  </a:xfrm>
                </p:grpSpPr>
                <p:sp>
                  <p:nvSpPr>
                    <p:cNvPr id="39" name="TextBox 38">
                      <a:extLst>
                        <a:ext uri="{FF2B5EF4-FFF2-40B4-BE49-F238E27FC236}">
                          <a16:creationId xmlns:a16="http://schemas.microsoft.com/office/drawing/2014/main" id="{E5793DCF-E4DD-0A47-8869-9100A0FF3342}"/>
                        </a:ext>
                      </a:extLst>
                    </p:cNvPr>
                    <p:cNvSpPr txBox="1"/>
                    <p:nvPr/>
                  </p:nvSpPr>
                  <p:spPr>
                    <a:xfrm>
                      <a:off x="2545676" y="1328404"/>
                      <a:ext cx="467562" cy="369332"/>
                    </a:xfrm>
                    <a:prstGeom prst="rect">
                      <a:avLst/>
                    </a:prstGeom>
                    <a:noFill/>
                    <a:ln>
                      <a:solidFill>
                        <a:schemeClr val="tx1"/>
                      </a:solidFill>
                    </a:ln>
                  </p:spPr>
                  <p:txBody>
                    <a:bodyPr wrap="square" rtlCol="0">
                      <a:spAutoFit/>
                    </a:bodyPr>
                    <a:lstStyle/>
                    <a:p>
                      <a:pPr algn="ctr"/>
                      <a:r>
                        <a:rPr lang="en-US" dirty="0"/>
                        <a:t>a1</a:t>
                      </a:r>
                    </a:p>
                  </p:txBody>
                </p:sp>
                <p:grpSp>
                  <p:nvGrpSpPr>
                    <p:cNvPr id="40" name="Group 39">
                      <a:extLst>
                        <a:ext uri="{FF2B5EF4-FFF2-40B4-BE49-F238E27FC236}">
                          <a16:creationId xmlns:a16="http://schemas.microsoft.com/office/drawing/2014/main" id="{7C99975E-1849-6740-964B-D46F3D39C5F0}"/>
                        </a:ext>
                      </a:extLst>
                    </p:cNvPr>
                    <p:cNvGrpSpPr/>
                    <p:nvPr/>
                  </p:nvGrpSpPr>
                  <p:grpSpPr>
                    <a:xfrm>
                      <a:off x="2500315" y="1938611"/>
                      <a:ext cx="597673" cy="481628"/>
                      <a:chOff x="744234" y="1669087"/>
                      <a:chExt cx="597673" cy="481628"/>
                    </a:xfrm>
                  </p:grpSpPr>
                  <p:sp>
                    <p:nvSpPr>
                      <p:cNvPr id="53" name="Diamond 52">
                        <a:extLst>
                          <a:ext uri="{FF2B5EF4-FFF2-40B4-BE49-F238E27FC236}">
                            <a16:creationId xmlns:a16="http://schemas.microsoft.com/office/drawing/2014/main" id="{513BD80A-4D0D-0E4D-9677-95F6103A656E}"/>
                          </a:ext>
                        </a:extLst>
                      </p:cNvPr>
                      <p:cNvSpPr/>
                      <p:nvPr/>
                    </p:nvSpPr>
                    <p:spPr>
                      <a:xfrm>
                        <a:off x="744234" y="1669087"/>
                        <a:ext cx="597673" cy="481628"/>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AAD11D0C-4B48-144A-B4FD-174C339ED398}"/>
                          </a:ext>
                        </a:extLst>
                      </p:cNvPr>
                      <p:cNvSpPr txBox="1"/>
                      <p:nvPr/>
                    </p:nvSpPr>
                    <p:spPr>
                      <a:xfrm>
                        <a:off x="841850" y="1725235"/>
                        <a:ext cx="363054" cy="369332"/>
                      </a:xfrm>
                      <a:prstGeom prst="rect">
                        <a:avLst/>
                      </a:prstGeom>
                      <a:noFill/>
                    </p:spPr>
                    <p:txBody>
                      <a:bodyPr wrap="square" rtlCol="0">
                        <a:spAutoFit/>
                      </a:bodyPr>
                      <a:lstStyle/>
                      <a:p>
                        <a:pPr algn="ctr"/>
                        <a:r>
                          <a:rPr lang="en-US" dirty="0"/>
                          <a:t>h</a:t>
                        </a:r>
                      </a:p>
                    </p:txBody>
                  </p:sp>
                </p:grpSp>
                <p:cxnSp>
                  <p:nvCxnSpPr>
                    <p:cNvPr id="41" name="Straight Arrow Connector 40">
                      <a:extLst>
                        <a:ext uri="{FF2B5EF4-FFF2-40B4-BE49-F238E27FC236}">
                          <a16:creationId xmlns:a16="http://schemas.microsoft.com/office/drawing/2014/main" id="{38115D71-9709-FB41-8374-F3B3953C588D}"/>
                        </a:ext>
                      </a:extLst>
                    </p:cNvPr>
                    <p:cNvCxnSpPr>
                      <a:cxnSpLocks/>
                    </p:cNvCxnSpPr>
                    <p:nvPr/>
                  </p:nvCxnSpPr>
                  <p:spPr>
                    <a:xfrm flipV="1">
                      <a:off x="2298498" y="2203157"/>
                      <a:ext cx="23469" cy="1898278"/>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21ACDD4-06CB-8642-9BF8-3B6829C93107}"/>
                        </a:ext>
                      </a:extLst>
                    </p:cNvPr>
                    <p:cNvCxnSpPr>
                      <a:cxnSpLocks/>
                    </p:cNvCxnSpPr>
                    <p:nvPr/>
                  </p:nvCxnSpPr>
                  <p:spPr>
                    <a:xfrm flipH="1" flipV="1">
                      <a:off x="2298498" y="4077702"/>
                      <a:ext cx="381196" cy="1634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20808CD-3607-4B47-991C-A30BE974AAA8}"/>
                        </a:ext>
                      </a:extLst>
                    </p:cNvPr>
                    <p:cNvCxnSpPr>
                      <a:cxnSpLocks/>
                    </p:cNvCxnSpPr>
                    <p:nvPr/>
                  </p:nvCxnSpPr>
                  <p:spPr>
                    <a:xfrm>
                      <a:off x="3085774" y="2179425"/>
                      <a:ext cx="332701" cy="3248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10FA7DC-7648-1441-B259-91F57CEB5303}"/>
                        </a:ext>
                      </a:extLst>
                    </p:cNvPr>
                    <p:cNvCxnSpPr/>
                    <p:nvPr/>
                  </p:nvCxnSpPr>
                  <p:spPr>
                    <a:xfrm flipH="1">
                      <a:off x="2799153" y="1686677"/>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75D2115-F46E-4D45-96AC-D6BDE3D370C0}"/>
                        </a:ext>
                      </a:extLst>
                    </p:cNvPr>
                    <p:cNvCxnSpPr/>
                    <p:nvPr/>
                  </p:nvCxnSpPr>
                  <p:spPr>
                    <a:xfrm flipH="1">
                      <a:off x="2779457" y="2407917"/>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9C7315C6-A397-E441-9C55-AD82D237152E}"/>
                        </a:ext>
                      </a:extLst>
                    </p:cNvPr>
                    <p:cNvSpPr txBox="1"/>
                    <p:nvPr/>
                  </p:nvSpPr>
                  <p:spPr>
                    <a:xfrm>
                      <a:off x="2650117" y="2648382"/>
                      <a:ext cx="298067" cy="369332"/>
                    </a:xfrm>
                    <a:prstGeom prst="rect">
                      <a:avLst/>
                    </a:prstGeom>
                    <a:noFill/>
                    <a:ln>
                      <a:solidFill>
                        <a:schemeClr val="tx1"/>
                      </a:solidFill>
                    </a:ln>
                  </p:spPr>
                  <p:txBody>
                    <a:bodyPr wrap="square" rtlCol="0">
                      <a:spAutoFit/>
                    </a:bodyPr>
                    <a:lstStyle/>
                    <a:p>
                      <a:pPr algn="ctr"/>
                      <a:r>
                        <a:rPr lang="en-US" dirty="0"/>
                        <a:t>b</a:t>
                      </a:r>
                    </a:p>
                  </p:txBody>
                </p:sp>
                <p:sp>
                  <p:nvSpPr>
                    <p:cNvPr id="47" name="TextBox 46">
                      <a:extLst>
                        <a:ext uri="{FF2B5EF4-FFF2-40B4-BE49-F238E27FC236}">
                          <a16:creationId xmlns:a16="http://schemas.microsoft.com/office/drawing/2014/main" id="{8E6A7F26-3043-1541-9D2E-7BF6A7E26972}"/>
                        </a:ext>
                      </a:extLst>
                    </p:cNvPr>
                    <p:cNvSpPr txBox="1"/>
                    <p:nvPr/>
                  </p:nvSpPr>
                  <p:spPr>
                    <a:xfrm>
                      <a:off x="2658161" y="3295561"/>
                      <a:ext cx="298067" cy="369332"/>
                    </a:xfrm>
                    <a:prstGeom prst="rect">
                      <a:avLst/>
                    </a:prstGeom>
                    <a:noFill/>
                    <a:ln>
                      <a:solidFill>
                        <a:schemeClr val="tx1"/>
                      </a:solidFill>
                    </a:ln>
                  </p:spPr>
                  <p:txBody>
                    <a:bodyPr wrap="square" rtlCol="0">
                      <a:spAutoFit/>
                    </a:bodyPr>
                    <a:lstStyle/>
                    <a:p>
                      <a:pPr algn="ctr"/>
                      <a:r>
                        <a:rPr lang="en-US" dirty="0"/>
                        <a:t>c</a:t>
                      </a:r>
                    </a:p>
                  </p:txBody>
                </p:sp>
                <p:sp>
                  <p:nvSpPr>
                    <p:cNvPr id="48" name="TextBox 47">
                      <a:extLst>
                        <a:ext uri="{FF2B5EF4-FFF2-40B4-BE49-F238E27FC236}">
                          <a16:creationId xmlns:a16="http://schemas.microsoft.com/office/drawing/2014/main" id="{EAC3E478-A67F-854C-9C83-EF3CBE980CE2}"/>
                        </a:ext>
                      </a:extLst>
                    </p:cNvPr>
                    <p:cNvSpPr txBox="1"/>
                    <p:nvPr/>
                  </p:nvSpPr>
                  <p:spPr>
                    <a:xfrm>
                      <a:off x="2665278" y="3893036"/>
                      <a:ext cx="298067" cy="369332"/>
                    </a:xfrm>
                    <a:prstGeom prst="rect">
                      <a:avLst/>
                    </a:prstGeom>
                    <a:noFill/>
                    <a:ln>
                      <a:solidFill>
                        <a:schemeClr val="tx1"/>
                      </a:solidFill>
                    </a:ln>
                  </p:spPr>
                  <p:txBody>
                    <a:bodyPr wrap="square" rtlCol="0">
                      <a:spAutoFit/>
                    </a:bodyPr>
                    <a:lstStyle/>
                    <a:p>
                      <a:pPr algn="ctr"/>
                      <a:r>
                        <a:rPr lang="en-US" dirty="0"/>
                        <a:t>d</a:t>
                      </a:r>
                    </a:p>
                  </p:txBody>
                </p:sp>
                <p:cxnSp>
                  <p:nvCxnSpPr>
                    <p:cNvPr id="49" name="Straight Arrow Connector 48">
                      <a:extLst>
                        <a:ext uri="{FF2B5EF4-FFF2-40B4-BE49-F238E27FC236}">
                          <a16:creationId xmlns:a16="http://schemas.microsoft.com/office/drawing/2014/main" id="{7223F31F-CAC1-4A4D-A31F-3D3650359131}"/>
                        </a:ext>
                      </a:extLst>
                    </p:cNvPr>
                    <p:cNvCxnSpPr/>
                    <p:nvPr/>
                  </p:nvCxnSpPr>
                  <p:spPr>
                    <a:xfrm flipH="1">
                      <a:off x="2799150" y="3016373"/>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A7BC6B1-9215-644B-B087-B468508B621C}"/>
                        </a:ext>
                      </a:extLst>
                    </p:cNvPr>
                    <p:cNvCxnSpPr/>
                    <p:nvPr/>
                  </p:nvCxnSpPr>
                  <p:spPr>
                    <a:xfrm flipH="1">
                      <a:off x="2814312" y="3670113"/>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84CC091-62CF-3A4A-BCE3-5F5C267D451B}"/>
                        </a:ext>
                      </a:extLst>
                    </p:cNvPr>
                    <p:cNvCxnSpPr>
                      <a:cxnSpLocks/>
                      <a:endCxn id="54" idx="1"/>
                    </p:cNvCxnSpPr>
                    <p:nvPr/>
                  </p:nvCxnSpPr>
                  <p:spPr>
                    <a:xfrm flipV="1">
                      <a:off x="2298498" y="2179425"/>
                      <a:ext cx="299433" cy="395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B50EE071-2C90-0D4E-A142-1A2A641447F5}"/>
                        </a:ext>
                      </a:extLst>
                    </p:cNvPr>
                    <p:cNvSpPr txBox="1"/>
                    <p:nvPr/>
                  </p:nvSpPr>
                  <p:spPr>
                    <a:xfrm>
                      <a:off x="3227326" y="2506922"/>
                      <a:ext cx="298067" cy="369332"/>
                    </a:xfrm>
                    <a:prstGeom prst="rect">
                      <a:avLst/>
                    </a:prstGeom>
                    <a:noFill/>
                    <a:ln>
                      <a:solidFill>
                        <a:schemeClr val="tx1"/>
                      </a:solidFill>
                    </a:ln>
                  </p:spPr>
                  <p:txBody>
                    <a:bodyPr wrap="square" rtlCol="0">
                      <a:spAutoFit/>
                    </a:bodyPr>
                    <a:lstStyle/>
                    <a:p>
                      <a:pPr algn="ctr"/>
                      <a:r>
                        <a:rPr lang="en-US" dirty="0"/>
                        <a:t>e</a:t>
                      </a:r>
                    </a:p>
                  </p:txBody>
                </p:sp>
                <p:sp>
                  <p:nvSpPr>
                    <p:cNvPr id="72" name="TextBox 71">
                      <a:extLst>
                        <a:ext uri="{FF2B5EF4-FFF2-40B4-BE49-F238E27FC236}">
                          <a16:creationId xmlns:a16="http://schemas.microsoft.com/office/drawing/2014/main" id="{A6D7B146-EE86-214E-87C7-A219C334D259}"/>
                        </a:ext>
                      </a:extLst>
                    </p:cNvPr>
                    <p:cNvSpPr txBox="1"/>
                    <p:nvPr/>
                  </p:nvSpPr>
                  <p:spPr>
                    <a:xfrm>
                      <a:off x="3691607" y="3244334"/>
                      <a:ext cx="467562" cy="369332"/>
                    </a:xfrm>
                    <a:prstGeom prst="rect">
                      <a:avLst/>
                    </a:prstGeom>
                    <a:noFill/>
                    <a:ln>
                      <a:solidFill>
                        <a:schemeClr val="tx1"/>
                      </a:solidFill>
                    </a:ln>
                  </p:spPr>
                  <p:txBody>
                    <a:bodyPr wrap="square" rtlCol="0">
                      <a:spAutoFit/>
                    </a:bodyPr>
                    <a:lstStyle/>
                    <a:p>
                      <a:pPr algn="ctr"/>
                      <a:r>
                        <a:rPr lang="en-US" dirty="0"/>
                        <a:t>a2</a:t>
                      </a:r>
                    </a:p>
                  </p:txBody>
                </p:sp>
                <p:cxnSp>
                  <p:nvCxnSpPr>
                    <p:cNvPr id="73" name="Straight Arrow Connector 72">
                      <a:extLst>
                        <a:ext uri="{FF2B5EF4-FFF2-40B4-BE49-F238E27FC236}">
                          <a16:creationId xmlns:a16="http://schemas.microsoft.com/office/drawing/2014/main" id="{9F0E399C-8534-2349-9DE7-C497394A0791}"/>
                        </a:ext>
                      </a:extLst>
                    </p:cNvPr>
                    <p:cNvCxnSpPr>
                      <a:cxnSpLocks/>
                      <a:stCxn id="72" idx="1"/>
                    </p:cNvCxnSpPr>
                    <p:nvPr/>
                  </p:nvCxnSpPr>
                  <p:spPr>
                    <a:xfrm flipH="1">
                      <a:off x="2950105" y="3429000"/>
                      <a:ext cx="741502" cy="512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1A9334E3-E1B0-FB4A-AF80-AC6B2D009EB5}"/>
                      </a:ext>
                    </a:extLst>
                  </p:cNvPr>
                  <p:cNvGrpSpPr/>
                  <p:nvPr/>
                </p:nvGrpSpPr>
                <p:grpSpPr>
                  <a:xfrm>
                    <a:off x="3320856" y="1000835"/>
                    <a:ext cx="597673" cy="481628"/>
                    <a:chOff x="744234" y="1669087"/>
                    <a:chExt cx="597673" cy="481628"/>
                  </a:xfrm>
                </p:grpSpPr>
                <p:sp>
                  <p:nvSpPr>
                    <p:cNvPr id="76" name="Diamond 75">
                      <a:extLst>
                        <a:ext uri="{FF2B5EF4-FFF2-40B4-BE49-F238E27FC236}">
                          <a16:creationId xmlns:a16="http://schemas.microsoft.com/office/drawing/2014/main" id="{5DC783DC-6983-E84C-8C75-A724059FED02}"/>
                        </a:ext>
                      </a:extLst>
                    </p:cNvPr>
                    <p:cNvSpPr/>
                    <p:nvPr/>
                  </p:nvSpPr>
                  <p:spPr>
                    <a:xfrm>
                      <a:off x="744234" y="1669087"/>
                      <a:ext cx="597673" cy="481628"/>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C1F3DE79-0ED5-114D-86B6-A9938710A821}"/>
                        </a:ext>
                      </a:extLst>
                    </p:cNvPr>
                    <p:cNvSpPr txBox="1"/>
                    <p:nvPr/>
                  </p:nvSpPr>
                  <p:spPr>
                    <a:xfrm>
                      <a:off x="841850" y="1725235"/>
                      <a:ext cx="363054" cy="369332"/>
                    </a:xfrm>
                    <a:prstGeom prst="rect">
                      <a:avLst/>
                    </a:prstGeom>
                    <a:noFill/>
                  </p:spPr>
                  <p:txBody>
                    <a:bodyPr wrap="square" rtlCol="0">
                      <a:spAutoFit/>
                    </a:bodyPr>
                    <a:lstStyle/>
                    <a:p>
                      <a:pPr algn="ctr"/>
                      <a:r>
                        <a:rPr lang="en-US" dirty="0"/>
                        <a:t>S</a:t>
                      </a:r>
                    </a:p>
                  </p:txBody>
                </p:sp>
              </p:grpSp>
              <p:cxnSp>
                <p:nvCxnSpPr>
                  <p:cNvPr id="81" name="Straight Arrow Connector 80">
                    <a:extLst>
                      <a:ext uri="{FF2B5EF4-FFF2-40B4-BE49-F238E27FC236}">
                        <a16:creationId xmlns:a16="http://schemas.microsoft.com/office/drawing/2014/main" id="{B872F008-E858-4548-81AD-32826BF41F11}"/>
                      </a:ext>
                    </a:extLst>
                  </p:cNvPr>
                  <p:cNvCxnSpPr>
                    <a:cxnSpLocks/>
                  </p:cNvCxnSpPr>
                  <p:nvPr/>
                </p:nvCxnSpPr>
                <p:spPr>
                  <a:xfrm flipH="1">
                    <a:off x="2999129" y="1361762"/>
                    <a:ext cx="505989" cy="2476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CEC03DD2-2E4A-1D4A-BB83-DDD729BD8459}"/>
                      </a:ext>
                    </a:extLst>
                  </p:cNvPr>
                  <p:cNvCxnSpPr>
                    <a:cxnSpLocks/>
                  </p:cNvCxnSpPr>
                  <p:nvPr/>
                </p:nvCxnSpPr>
                <p:spPr>
                  <a:xfrm>
                    <a:off x="3781526" y="1357746"/>
                    <a:ext cx="0" cy="1886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3BFE5F26-D497-854F-A546-F9B0DAABD81F}"/>
                    </a:ext>
                  </a:extLst>
                </p:cNvPr>
                <p:cNvGrpSpPr/>
                <p:nvPr/>
              </p:nvGrpSpPr>
              <p:grpSpPr>
                <a:xfrm>
                  <a:off x="2650117" y="910576"/>
                  <a:ext cx="428045" cy="369332"/>
                  <a:chOff x="8455231" y="5261141"/>
                  <a:chExt cx="428045" cy="369332"/>
                </a:xfrm>
              </p:grpSpPr>
              <p:sp>
                <p:nvSpPr>
                  <p:cNvPr id="137" name="TextBox 136">
                    <a:extLst>
                      <a:ext uri="{FF2B5EF4-FFF2-40B4-BE49-F238E27FC236}">
                        <a16:creationId xmlns:a16="http://schemas.microsoft.com/office/drawing/2014/main" id="{833DFC8B-4733-684C-B85D-104999111E44}"/>
                      </a:ext>
                    </a:extLst>
                  </p:cNvPr>
                  <p:cNvSpPr txBox="1"/>
                  <p:nvPr/>
                </p:nvSpPr>
                <p:spPr>
                  <a:xfrm>
                    <a:off x="8455231" y="5261141"/>
                    <a:ext cx="428045" cy="369332"/>
                  </a:xfrm>
                  <a:prstGeom prst="rect">
                    <a:avLst/>
                  </a:prstGeom>
                  <a:noFill/>
                  <a:ln>
                    <a:noFill/>
                  </a:ln>
                </p:spPr>
                <p:txBody>
                  <a:bodyPr wrap="square" rtlCol="0">
                    <a:spAutoFit/>
                  </a:bodyPr>
                  <a:lstStyle/>
                  <a:p>
                    <a:pPr algn="ctr"/>
                    <a:r>
                      <a:rPr lang="en-US" dirty="0"/>
                      <a:t>2</a:t>
                    </a:r>
                  </a:p>
                </p:txBody>
              </p:sp>
              <p:sp>
                <p:nvSpPr>
                  <p:cNvPr id="138" name="Oval 137">
                    <a:extLst>
                      <a:ext uri="{FF2B5EF4-FFF2-40B4-BE49-F238E27FC236}">
                        <a16:creationId xmlns:a16="http://schemas.microsoft.com/office/drawing/2014/main" id="{5075CD2A-E191-404C-9285-4284E940901C}"/>
                      </a:ext>
                    </a:extLst>
                  </p:cNvPr>
                  <p:cNvSpPr/>
                  <p:nvPr/>
                </p:nvSpPr>
                <p:spPr>
                  <a:xfrm>
                    <a:off x="8455231" y="5261141"/>
                    <a:ext cx="380011" cy="3179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52" name="Straight Connector 151">
                <a:extLst>
                  <a:ext uri="{FF2B5EF4-FFF2-40B4-BE49-F238E27FC236}">
                    <a16:creationId xmlns:a16="http://schemas.microsoft.com/office/drawing/2014/main" id="{A1D0232C-FCEB-3242-AB13-520C570BA295}"/>
                  </a:ext>
                </a:extLst>
              </p:cNvPr>
              <p:cNvCxnSpPr>
                <a:cxnSpLocks/>
              </p:cNvCxnSpPr>
              <p:nvPr/>
            </p:nvCxnSpPr>
            <p:spPr>
              <a:xfrm>
                <a:off x="4301639" y="899251"/>
                <a:ext cx="0" cy="321605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09" name="Straight Arrow Connector 208">
              <a:extLst>
                <a:ext uri="{FF2B5EF4-FFF2-40B4-BE49-F238E27FC236}">
                  <a16:creationId xmlns:a16="http://schemas.microsoft.com/office/drawing/2014/main" id="{F01F1553-C8B7-3343-A626-9EE863DB39B5}"/>
                </a:ext>
              </a:extLst>
            </p:cNvPr>
            <p:cNvCxnSpPr>
              <a:cxnSpLocks/>
            </p:cNvCxnSpPr>
            <p:nvPr/>
          </p:nvCxnSpPr>
          <p:spPr>
            <a:xfrm>
              <a:off x="3527041" y="2876254"/>
              <a:ext cx="12208" cy="3794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id="{AAB4B5BC-4C4D-B54B-84C5-8E3D2CABD3ED}"/>
                </a:ext>
              </a:extLst>
            </p:cNvPr>
            <p:cNvSpPr txBox="1"/>
            <p:nvPr/>
          </p:nvSpPr>
          <p:spPr>
            <a:xfrm>
              <a:off x="3124896" y="3168502"/>
              <a:ext cx="824033" cy="307777"/>
            </a:xfrm>
            <a:prstGeom prst="rect">
              <a:avLst/>
            </a:prstGeom>
            <a:noFill/>
          </p:spPr>
          <p:txBody>
            <a:bodyPr wrap="square" rtlCol="0">
              <a:spAutoFit/>
            </a:bodyPr>
            <a:lstStyle/>
            <a:p>
              <a:r>
                <a:rPr lang="en-US" sz="1400" dirty="0">
                  <a:latin typeface="+mj-lt"/>
                </a:rPr>
                <a:t>continue</a:t>
              </a:r>
            </a:p>
          </p:txBody>
        </p:sp>
      </p:grpSp>
      <p:grpSp>
        <p:nvGrpSpPr>
          <p:cNvPr id="223" name="Group 222">
            <a:extLst>
              <a:ext uri="{FF2B5EF4-FFF2-40B4-BE49-F238E27FC236}">
                <a16:creationId xmlns:a16="http://schemas.microsoft.com/office/drawing/2014/main" id="{C915C46A-9B3B-E04F-9579-0AD1735A9994}"/>
              </a:ext>
            </a:extLst>
          </p:cNvPr>
          <p:cNvGrpSpPr/>
          <p:nvPr/>
        </p:nvGrpSpPr>
        <p:grpSpPr>
          <a:xfrm>
            <a:off x="4148154" y="1054210"/>
            <a:ext cx="1626009" cy="3351792"/>
            <a:chOff x="5039385" y="1015692"/>
            <a:chExt cx="1626009" cy="3351792"/>
          </a:xfrm>
        </p:grpSpPr>
        <p:grpSp>
          <p:nvGrpSpPr>
            <p:cNvPr id="198" name="Group 197">
              <a:extLst>
                <a:ext uri="{FF2B5EF4-FFF2-40B4-BE49-F238E27FC236}">
                  <a16:creationId xmlns:a16="http://schemas.microsoft.com/office/drawing/2014/main" id="{CC36B492-8ECA-7A44-ACFE-413E3B6DF1AF}"/>
                </a:ext>
              </a:extLst>
            </p:cNvPr>
            <p:cNvGrpSpPr/>
            <p:nvPr/>
          </p:nvGrpSpPr>
          <p:grpSpPr>
            <a:xfrm>
              <a:off x="5039385" y="1015692"/>
              <a:ext cx="1568923" cy="3351792"/>
              <a:chOff x="5039385" y="1015692"/>
              <a:chExt cx="1568923" cy="3351792"/>
            </a:xfrm>
          </p:grpSpPr>
          <p:sp>
            <p:nvSpPr>
              <p:cNvPr id="87" name="TextBox 86">
                <a:extLst>
                  <a:ext uri="{FF2B5EF4-FFF2-40B4-BE49-F238E27FC236}">
                    <a16:creationId xmlns:a16="http://schemas.microsoft.com/office/drawing/2014/main" id="{68BBBBB7-1B2F-2840-A775-7B4C5C460053}"/>
                  </a:ext>
                </a:extLst>
              </p:cNvPr>
              <p:cNvSpPr txBox="1"/>
              <p:nvPr/>
            </p:nvSpPr>
            <p:spPr>
              <a:xfrm>
                <a:off x="5371311" y="1422461"/>
                <a:ext cx="431881" cy="369332"/>
              </a:xfrm>
              <a:prstGeom prst="rect">
                <a:avLst/>
              </a:prstGeom>
              <a:noFill/>
              <a:ln>
                <a:solidFill>
                  <a:schemeClr val="tx1"/>
                </a:solidFill>
              </a:ln>
            </p:spPr>
            <p:txBody>
              <a:bodyPr wrap="square" rtlCol="0">
                <a:spAutoFit/>
              </a:bodyPr>
              <a:lstStyle/>
              <a:p>
                <a:pPr algn="ctr"/>
                <a:r>
                  <a:rPr lang="en-US" dirty="0"/>
                  <a:t>a</a:t>
                </a:r>
              </a:p>
            </p:txBody>
          </p:sp>
          <p:grpSp>
            <p:nvGrpSpPr>
              <p:cNvPr id="88" name="Group 87">
                <a:extLst>
                  <a:ext uri="{FF2B5EF4-FFF2-40B4-BE49-F238E27FC236}">
                    <a16:creationId xmlns:a16="http://schemas.microsoft.com/office/drawing/2014/main" id="{75BF01B6-8B73-D442-94FE-F572C53E1A04}"/>
                  </a:ext>
                </a:extLst>
              </p:cNvPr>
              <p:cNvGrpSpPr/>
              <p:nvPr/>
            </p:nvGrpSpPr>
            <p:grpSpPr>
              <a:xfrm>
                <a:off x="5241202" y="2043727"/>
                <a:ext cx="597673" cy="481628"/>
                <a:chOff x="744234" y="1669087"/>
                <a:chExt cx="597673" cy="481628"/>
              </a:xfrm>
            </p:grpSpPr>
            <p:sp>
              <p:nvSpPr>
                <p:cNvPr id="101" name="Diamond 100">
                  <a:extLst>
                    <a:ext uri="{FF2B5EF4-FFF2-40B4-BE49-F238E27FC236}">
                      <a16:creationId xmlns:a16="http://schemas.microsoft.com/office/drawing/2014/main" id="{B3A642A5-E55D-1646-AD6E-7AEB7FC1CC4C}"/>
                    </a:ext>
                  </a:extLst>
                </p:cNvPr>
                <p:cNvSpPr/>
                <p:nvPr/>
              </p:nvSpPr>
              <p:spPr>
                <a:xfrm>
                  <a:off x="744234" y="1669087"/>
                  <a:ext cx="597673" cy="481628"/>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854E423A-A41F-B44A-A506-1F8382D1480F}"/>
                    </a:ext>
                  </a:extLst>
                </p:cNvPr>
                <p:cNvSpPr txBox="1"/>
                <p:nvPr/>
              </p:nvSpPr>
              <p:spPr>
                <a:xfrm>
                  <a:off x="841850" y="1725235"/>
                  <a:ext cx="363054" cy="369332"/>
                </a:xfrm>
                <a:prstGeom prst="rect">
                  <a:avLst/>
                </a:prstGeom>
                <a:noFill/>
              </p:spPr>
              <p:txBody>
                <a:bodyPr wrap="square" rtlCol="0">
                  <a:spAutoFit/>
                </a:bodyPr>
                <a:lstStyle/>
                <a:p>
                  <a:pPr algn="ctr"/>
                  <a:r>
                    <a:rPr lang="en-US" dirty="0"/>
                    <a:t>h</a:t>
                  </a:r>
                </a:p>
              </p:txBody>
            </p:sp>
          </p:grpSp>
          <p:cxnSp>
            <p:nvCxnSpPr>
              <p:cNvPr id="89" name="Straight Arrow Connector 88">
                <a:extLst>
                  <a:ext uri="{FF2B5EF4-FFF2-40B4-BE49-F238E27FC236}">
                    <a16:creationId xmlns:a16="http://schemas.microsoft.com/office/drawing/2014/main" id="{EB7CAE78-E979-814A-AC4C-C524FD0F24EA}"/>
                  </a:ext>
                </a:extLst>
              </p:cNvPr>
              <p:cNvCxnSpPr>
                <a:cxnSpLocks/>
              </p:cNvCxnSpPr>
              <p:nvPr/>
            </p:nvCxnSpPr>
            <p:spPr>
              <a:xfrm flipV="1">
                <a:off x="5039385" y="2308273"/>
                <a:ext cx="23469" cy="1898278"/>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0072DBC5-2C00-6542-B200-EDEB51859F60}"/>
                  </a:ext>
                </a:extLst>
              </p:cNvPr>
              <p:cNvCxnSpPr>
                <a:cxnSpLocks/>
              </p:cNvCxnSpPr>
              <p:nvPr/>
            </p:nvCxnSpPr>
            <p:spPr>
              <a:xfrm flipH="1" flipV="1">
                <a:off x="5039385" y="4182818"/>
                <a:ext cx="381196" cy="1634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EFA106C7-E62A-A74F-978F-29E1683B7ED0}"/>
                  </a:ext>
                </a:extLst>
              </p:cNvPr>
              <p:cNvCxnSpPr>
                <a:cxnSpLocks/>
              </p:cNvCxnSpPr>
              <p:nvPr/>
            </p:nvCxnSpPr>
            <p:spPr>
              <a:xfrm>
                <a:off x="5826661" y="2284541"/>
                <a:ext cx="332701" cy="3248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7B046EC-C1B7-4A47-900C-639C42586ECE}"/>
                  </a:ext>
                </a:extLst>
              </p:cNvPr>
              <p:cNvCxnSpPr/>
              <p:nvPr/>
            </p:nvCxnSpPr>
            <p:spPr>
              <a:xfrm flipH="1">
                <a:off x="5540040" y="1791793"/>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3572F46E-C554-FB40-B709-487BEB93B009}"/>
                  </a:ext>
                </a:extLst>
              </p:cNvPr>
              <p:cNvCxnSpPr/>
              <p:nvPr/>
            </p:nvCxnSpPr>
            <p:spPr>
              <a:xfrm flipH="1">
                <a:off x="5520344" y="2513033"/>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EC4970A6-6F6A-3A44-8462-F01DF156DEFB}"/>
                  </a:ext>
                </a:extLst>
              </p:cNvPr>
              <p:cNvSpPr txBox="1"/>
              <p:nvPr/>
            </p:nvSpPr>
            <p:spPr>
              <a:xfrm>
                <a:off x="5391004" y="2753498"/>
                <a:ext cx="381196" cy="369332"/>
              </a:xfrm>
              <a:prstGeom prst="rect">
                <a:avLst/>
              </a:prstGeom>
              <a:noFill/>
              <a:ln>
                <a:solidFill>
                  <a:schemeClr val="tx1"/>
                </a:solidFill>
              </a:ln>
            </p:spPr>
            <p:txBody>
              <a:bodyPr wrap="square" rtlCol="0">
                <a:spAutoFit/>
              </a:bodyPr>
              <a:lstStyle/>
              <a:p>
                <a:pPr algn="ctr"/>
                <a:r>
                  <a:rPr lang="en-US" dirty="0"/>
                  <a:t>b</a:t>
                </a:r>
              </a:p>
            </p:txBody>
          </p:sp>
          <p:sp>
            <p:nvSpPr>
              <p:cNvPr id="96" name="TextBox 95">
                <a:extLst>
                  <a:ext uri="{FF2B5EF4-FFF2-40B4-BE49-F238E27FC236}">
                    <a16:creationId xmlns:a16="http://schemas.microsoft.com/office/drawing/2014/main" id="{3764F13C-A9AF-5A48-AB31-2FB90A5E75CE}"/>
                  </a:ext>
                </a:extLst>
              </p:cNvPr>
              <p:cNvSpPr txBox="1"/>
              <p:nvPr/>
            </p:nvSpPr>
            <p:spPr>
              <a:xfrm>
                <a:off x="5406165" y="3998152"/>
                <a:ext cx="397027" cy="369332"/>
              </a:xfrm>
              <a:prstGeom prst="rect">
                <a:avLst/>
              </a:prstGeom>
              <a:noFill/>
              <a:ln>
                <a:solidFill>
                  <a:schemeClr val="tx1"/>
                </a:solidFill>
              </a:ln>
            </p:spPr>
            <p:txBody>
              <a:bodyPr wrap="square" rtlCol="0">
                <a:spAutoFit/>
              </a:bodyPr>
              <a:lstStyle/>
              <a:p>
                <a:pPr algn="ctr"/>
                <a:r>
                  <a:rPr lang="en-US" dirty="0"/>
                  <a:t>d</a:t>
                </a:r>
              </a:p>
            </p:txBody>
          </p:sp>
          <p:cxnSp>
            <p:nvCxnSpPr>
              <p:cNvPr id="97" name="Straight Arrow Connector 96">
                <a:extLst>
                  <a:ext uri="{FF2B5EF4-FFF2-40B4-BE49-F238E27FC236}">
                    <a16:creationId xmlns:a16="http://schemas.microsoft.com/office/drawing/2014/main" id="{4227264E-9950-114F-BCE8-D854DA72D67D}"/>
                  </a:ext>
                </a:extLst>
              </p:cNvPr>
              <p:cNvCxnSpPr/>
              <p:nvPr/>
            </p:nvCxnSpPr>
            <p:spPr>
              <a:xfrm flipH="1">
                <a:off x="5540037" y="3121489"/>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1F7F78F-FE19-DB42-B110-F14E77F063E0}"/>
                  </a:ext>
                </a:extLst>
              </p:cNvPr>
              <p:cNvCxnSpPr/>
              <p:nvPr/>
            </p:nvCxnSpPr>
            <p:spPr>
              <a:xfrm flipH="1">
                <a:off x="5555199" y="3775229"/>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48405962-C58F-9543-BA85-E8DA542F2E20}"/>
                  </a:ext>
                </a:extLst>
              </p:cNvPr>
              <p:cNvCxnSpPr>
                <a:cxnSpLocks/>
                <a:endCxn id="102" idx="1"/>
              </p:cNvCxnSpPr>
              <p:nvPr/>
            </p:nvCxnSpPr>
            <p:spPr>
              <a:xfrm flipV="1">
                <a:off x="5039385" y="2284541"/>
                <a:ext cx="299433" cy="395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3AF66456-CFE1-0745-849F-A7E4F8084BE8}"/>
                  </a:ext>
                </a:extLst>
              </p:cNvPr>
              <p:cNvSpPr txBox="1"/>
              <p:nvPr/>
            </p:nvSpPr>
            <p:spPr>
              <a:xfrm>
                <a:off x="5968213" y="2612038"/>
                <a:ext cx="446576" cy="369332"/>
              </a:xfrm>
              <a:prstGeom prst="rect">
                <a:avLst/>
              </a:prstGeom>
              <a:noFill/>
              <a:ln>
                <a:solidFill>
                  <a:schemeClr val="tx1"/>
                </a:solidFill>
              </a:ln>
            </p:spPr>
            <p:txBody>
              <a:bodyPr wrap="square" rtlCol="0">
                <a:spAutoFit/>
              </a:bodyPr>
              <a:lstStyle/>
              <a:p>
                <a:pPr algn="ctr"/>
                <a:r>
                  <a:rPr lang="en-US" dirty="0"/>
                  <a:t>e</a:t>
                </a:r>
              </a:p>
            </p:txBody>
          </p:sp>
          <p:cxnSp>
            <p:nvCxnSpPr>
              <p:cNvPr id="103" name="Straight Arrow Connector 102">
                <a:extLst>
                  <a:ext uri="{FF2B5EF4-FFF2-40B4-BE49-F238E27FC236}">
                    <a16:creationId xmlns:a16="http://schemas.microsoft.com/office/drawing/2014/main" id="{4A2A4B23-4EE0-E446-9D81-CFA3DF2B50B4}"/>
                  </a:ext>
                </a:extLst>
              </p:cNvPr>
              <p:cNvCxnSpPr>
                <a:cxnSpLocks/>
                <a:endCxn id="100" idx="1"/>
              </p:cNvCxnSpPr>
              <p:nvPr/>
            </p:nvCxnSpPr>
            <p:spPr>
              <a:xfrm flipV="1">
                <a:off x="5772200" y="2796704"/>
                <a:ext cx="196013" cy="658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5CF05C4F-D973-CC43-952B-E518E9990BA7}"/>
                  </a:ext>
                </a:extLst>
              </p:cNvPr>
              <p:cNvSpPr txBox="1"/>
              <p:nvPr/>
            </p:nvSpPr>
            <p:spPr>
              <a:xfrm>
                <a:off x="5399048" y="1015692"/>
                <a:ext cx="428045" cy="369332"/>
              </a:xfrm>
              <a:prstGeom prst="rect">
                <a:avLst/>
              </a:prstGeom>
              <a:noFill/>
              <a:ln>
                <a:noFill/>
              </a:ln>
            </p:spPr>
            <p:txBody>
              <a:bodyPr wrap="square" rtlCol="0">
                <a:spAutoFit/>
              </a:bodyPr>
              <a:lstStyle/>
              <a:p>
                <a:pPr algn="ctr"/>
                <a:r>
                  <a:rPr lang="en-US" dirty="0"/>
                  <a:t>3</a:t>
                </a:r>
              </a:p>
            </p:txBody>
          </p:sp>
          <p:sp>
            <p:nvSpPr>
              <p:cNvPr id="141" name="Oval 140">
                <a:extLst>
                  <a:ext uri="{FF2B5EF4-FFF2-40B4-BE49-F238E27FC236}">
                    <a16:creationId xmlns:a16="http://schemas.microsoft.com/office/drawing/2014/main" id="{B15270EA-389E-6E41-8DA7-E9E3CC79E6A0}"/>
                  </a:ext>
                </a:extLst>
              </p:cNvPr>
              <p:cNvSpPr/>
              <p:nvPr/>
            </p:nvSpPr>
            <p:spPr>
              <a:xfrm>
                <a:off x="5399048" y="1015692"/>
                <a:ext cx="380011" cy="3179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Connector 152">
                <a:extLst>
                  <a:ext uri="{FF2B5EF4-FFF2-40B4-BE49-F238E27FC236}">
                    <a16:creationId xmlns:a16="http://schemas.microsoft.com/office/drawing/2014/main" id="{3A5BA641-CD1B-F64B-980F-F44615771DBE}"/>
                  </a:ext>
                </a:extLst>
              </p:cNvPr>
              <p:cNvCxnSpPr>
                <a:cxnSpLocks/>
              </p:cNvCxnSpPr>
              <p:nvPr/>
            </p:nvCxnSpPr>
            <p:spPr>
              <a:xfrm>
                <a:off x="6608308" y="1015692"/>
                <a:ext cx="0" cy="3216050"/>
              </a:xfrm>
              <a:prstGeom prst="line">
                <a:avLst/>
              </a:prstGeom>
            </p:spPr>
            <p:style>
              <a:lnRef idx="1">
                <a:schemeClr val="accent1"/>
              </a:lnRef>
              <a:fillRef idx="0">
                <a:schemeClr val="accent1"/>
              </a:fillRef>
              <a:effectRef idx="0">
                <a:schemeClr val="accent1"/>
              </a:effectRef>
              <a:fontRef idx="minor">
                <a:schemeClr val="tx1"/>
              </a:fontRef>
            </p:style>
          </p:cxnSp>
          <p:grpSp>
            <p:nvGrpSpPr>
              <p:cNvPr id="189" name="Group 188">
                <a:extLst>
                  <a:ext uri="{FF2B5EF4-FFF2-40B4-BE49-F238E27FC236}">
                    <a16:creationId xmlns:a16="http://schemas.microsoft.com/office/drawing/2014/main" id="{2697271B-FBBC-F946-A4E4-741C80D78162}"/>
                  </a:ext>
                </a:extLst>
              </p:cNvPr>
              <p:cNvGrpSpPr/>
              <p:nvPr/>
            </p:nvGrpSpPr>
            <p:grpSpPr>
              <a:xfrm>
                <a:off x="5262569" y="3335038"/>
                <a:ext cx="597673" cy="481628"/>
                <a:chOff x="744234" y="1669087"/>
                <a:chExt cx="597673" cy="481628"/>
              </a:xfrm>
            </p:grpSpPr>
            <p:sp>
              <p:nvSpPr>
                <p:cNvPr id="190" name="Diamond 189">
                  <a:extLst>
                    <a:ext uri="{FF2B5EF4-FFF2-40B4-BE49-F238E27FC236}">
                      <a16:creationId xmlns:a16="http://schemas.microsoft.com/office/drawing/2014/main" id="{9D95815C-A01C-EE4C-BB51-726F75DFF9CA}"/>
                    </a:ext>
                  </a:extLst>
                </p:cNvPr>
                <p:cNvSpPr/>
                <p:nvPr/>
              </p:nvSpPr>
              <p:spPr>
                <a:xfrm>
                  <a:off x="744234" y="1669087"/>
                  <a:ext cx="597673" cy="481628"/>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a:extLst>
                    <a:ext uri="{FF2B5EF4-FFF2-40B4-BE49-F238E27FC236}">
                      <a16:creationId xmlns:a16="http://schemas.microsoft.com/office/drawing/2014/main" id="{34C97266-F89A-B84C-BBD7-B8D43748ECC1}"/>
                    </a:ext>
                  </a:extLst>
                </p:cNvPr>
                <p:cNvSpPr txBox="1"/>
                <p:nvPr/>
              </p:nvSpPr>
              <p:spPr>
                <a:xfrm>
                  <a:off x="841850" y="1725235"/>
                  <a:ext cx="363054" cy="369332"/>
                </a:xfrm>
                <a:prstGeom prst="rect">
                  <a:avLst/>
                </a:prstGeom>
                <a:noFill/>
              </p:spPr>
              <p:txBody>
                <a:bodyPr wrap="square" rtlCol="0">
                  <a:spAutoFit/>
                </a:bodyPr>
                <a:lstStyle/>
                <a:p>
                  <a:pPr algn="ctr"/>
                  <a:r>
                    <a:rPr lang="en-US" dirty="0"/>
                    <a:t>c</a:t>
                  </a:r>
                </a:p>
              </p:txBody>
            </p:sp>
          </p:grpSp>
        </p:grpSp>
        <p:cxnSp>
          <p:nvCxnSpPr>
            <p:cNvPr id="207" name="Straight Arrow Connector 206">
              <a:extLst>
                <a:ext uri="{FF2B5EF4-FFF2-40B4-BE49-F238E27FC236}">
                  <a16:creationId xmlns:a16="http://schemas.microsoft.com/office/drawing/2014/main" id="{D8530893-09BA-A546-812C-C4A434335378}"/>
                </a:ext>
              </a:extLst>
            </p:cNvPr>
            <p:cNvCxnSpPr>
              <a:cxnSpLocks/>
            </p:cNvCxnSpPr>
            <p:nvPr/>
          </p:nvCxnSpPr>
          <p:spPr>
            <a:xfrm flipH="1">
              <a:off x="6223092" y="2977716"/>
              <a:ext cx="19429" cy="4343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7" name="TextBox 216">
              <a:extLst>
                <a:ext uri="{FF2B5EF4-FFF2-40B4-BE49-F238E27FC236}">
                  <a16:creationId xmlns:a16="http://schemas.microsoft.com/office/drawing/2014/main" id="{F940BB34-1355-4946-A3C2-2CEAE29BE8E9}"/>
                </a:ext>
              </a:extLst>
            </p:cNvPr>
            <p:cNvSpPr txBox="1"/>
            <p:nvPr/>
          </p:nvSpPr>
          <p:spPr>
            <a:xfrm>
              <a:off x="5841361" y="3405063"/>
              <a:ext cx="824033" cy="307777"/>
            </a:xfrm>
            <a:prstGeom prst="rect">
              <a:avLst/>
            </a:prstGeom>
            <a:noFill/>
          </p:spPr>
          <p:txBody>
            <a:bodyPr wrap="square" rtlCol="0">
              <a:spAutoFit/>
            </a:bodyPr>
            <a:lstStyle/>
            <a:p>
              <a:r>
                <a:rPr lang="en-US" sz="1400" dirty="0">
                  <a:latin typeface="+mj-lt"/>
                </a:rPr>
                <a:t>continue</a:t>
              </a:r>
            </a:p>
          </p:txBody>
        </p:sp>
      </p:grpSp>
      <p:grpSp>
        <p:nvGrpSpPr>
          <p:cNvPr id="224" name="Group 223">
            <a:extLst>
              <a:ext uri="{FF2B5EF4-FFF2-40B4-BE49-F238E27FC236}">
                <a16:creationId xmlns:a16="http://schemas.microsoft.com/office/drawing/2014/main" id="{7FD6CBEE-95F3-8A4B-96F1-D878B8C03984}"/>
              </a:ext>
            </a:extLst>
          </p:cNvPr>
          <p:cNvGrpSpPr/>
          <p:nvPr/>
        </p:nvGrpSpPr>
        <p:grpSpPr>
          <a:xfrm>
            <a:off x="8071745" y="1097775"/>
            <a:ext cx="1671967" cy="3351792"/>
            <a:chOff x="7349138" y="1069536"/>
            <a:chExt cx="1671967" cy="3351792"/>
          </a:xfrm>
        </p:grpSpPr>
        <p:grpSp>
          <p:nvGrpSpPr>
            <p:cNvPr id="199" name="Group 198">
              <a:extLst>
                <a:ext uri="{FF2B5EF4-FFF2-40B4-BE49-F238E27FC236}">
                  <a16:creationId xmlns:a16="http://schemas.microsoft.com/office/drawing/2014/main" id="{23A19D00-97A7-A740-A476-70AE65366EA4}"/>
                </a:ext>
              </a:extLst>
            </p:cNvPr>
            <p:cNvGrpSpPr/>
            <p:nvPr/>
          </p:nvGrpSpPr>
          <p:grpSpPr>
            <a:xfrm>
              <a:off x="7349138" y="1069536"/>
              <a:ext cx="1671967" cy="3351792"/>
              <a:chOff x="7349138" y="1069536"/>
              <a:chExt cx="1671967" cy="3351792"/>
            </a:xfrm>
          </p:grpSpPr>
          <p:sp>
            <p:nvSpPr>
              <p:cNvPr id="165" name="TextBox 164">
                <a:extLst>
                  <a:ext uri="{FF2B5EF4-FFF2-40B4-BE49-F238E27FC236}">
                    <a16:creationId xmlns:a16="http://schemas.microsoft.com/office/drawing/2014/main" id="{8D80B65C-7AA3-4B4E-9B7D-BF6D48EFAD3A}"/>
                  </a:ext>
                </a:extLst>
              </p:cNvPr>
              <p:cNvSpPr txBox="1"/>
              <p:nvPr/>
            </p:nvSpPr>
            <p:spPr>
              <a:xfrm>
                <a:off x="7681064" y="1476305"/>
                <a:ext cx="431881" cy="369332"/>
              </a:xfrm>
              <a:prstGeom prst="rect">
                <a:avLst/>
              </a:prstGeom>
              <a:noFill/>
              <a:ln>
                <a:solidFill>
                  <a:schemeClr val="tx1"/>
                </a:solidFill>
              </a:ln>
            </p:spPr>
            <p:txBody>
              <a:bodyPr wrap="square" rtlCol="0">
                <a:spAutoFit/>
              </a:bodyPr>
              <a:lstStyle/>
              <a:p>
                <a:pPr algn="ctr"/>
                <a:r>
                  <a:rPr lang="en-US" dirty="0"/>
                  <a:t>a</a:t>
                </a:r>
              </a:p>
            </p:txBody>
          </p:sp>
          <p:grpSp>
            <p:nvGrpSpPr>
              <p:cNvPr id="166" name="Group 165">
                <a:extLst>
                  <a:ext uri="{FF2B5EF4-FFF2-40B4-BE49-F238E27FC236}">
                    <a16:creationId xmlns:a16="http://schemas.microsoft.com/office/drawing/2014/main" id="{2D7BB14A-9BDA-CE46-9349-F2D2B48FA49E}"/>
                  </a:ext>
                </a:extLst>
              </p:cNvPr>
              <p:cNvGrpSpPr/>
              <p:nvPr/>
            </p:nvGrpSpPr>
            <p:grpSpPr>
              <a:xfrm>
                <a:off x="7550955" y="2097571"/>
                <a:ext cx="597673" cy="481628"/>
                <a:chOff x="744234" y="1669087"/>
                <a:chExt cx="597673" cy="481628"/>
              </a:xfrm>
            </p:grpSpPr>
            <p:sp>
              <p:nvSpPr>
                <p:cNvPr id="179" name="Diamond 178">
                  <a:extLst>
                    <a:ext uri="{FF2B5EF4-FFF2-40B4-BE49-F238E27FC236}">
                      <a16:creationId xmlns:a16="http://schemas.microsoft.com/office/drawing/2014/main" id="{DA428ED0-5D50-034A-8D55-A79CA681D5E0}"/>
                    </a:ext>
                  </a:extLst>
                </p:cNvPr>
                <p:cNvSpPr/>
                <p:nvPr/>
              </p:nvSpPr>
              <p:spPr>
                <a:xfrm>
                  <a:off x="744234" y="1669087"/>
                  <a:ext cx="597673" cy="481628"/>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TextBox 179">
                  <a:extLst>
                    <a:ext uri="{FF2B5EF4-FFF2-40B4-BE49-F238E27FC236}">
                      <a16:creationId xmlns:a16="http://schemas.microsoft.com/office/drawing/2014/main" id="{A3103380-D5F2-C943-AD93-9C3DB2FBB053}"/>
                    </a:ext>
                  </a:extLst>
                </p:cNvPr>
                <p:cNvSpPr txBox="1"/>
                <p:nvPr/>
              </p:nvSpPr>
              <p:spPr>
                <a:xfrm>
                  <a:off x="841850" y="1725235"/>
                  <a:ext cx="363054" cy="369332"/>
                </a:xfrm>
                <a:prstGeom prst="rect">
                  <a:avLst/>
                </a:prstGeom>
                <a:noFill/>
              </p:spPr>
              <p:txBody>
                <a:bodyPr wrap="square" rtlCol="0">
                  <a:spAutoFit/>
                </a:bodyPr>
                <a:lstStyle/>
                <a:p>
                  <a:pPr algn="ctr"/>
                  <a:r>
                    <a:rPr lang="en-US" dirty="0"/>
                    <a:t>h</a:t>
                  </a:r>
                </a:p>
              </p:txBody>
            </p:sp>
          </p:grpSp>
          <p:cxnSp>
            <p:nvCxnSpPr>
              <p:cNvPr id="167" name="Straight Arrow Connector 166">
                <a:extLst>
                  <a:ext uri="{FF2B5EF4-FFF2-40B4-BE49-F238E27FC236}">
                    <a16:creationId xmlns:a16="http://schemas.microsoft.com/office/drawing/2014/main" id="{32D884D0-62C1-B643-BFAF-D949FFFF4FE8}"/>
                  </a:ext>
                </a:extLst>
              </p:cNvPr>
              <p:cNvCxnSpPr>
                <a:cxnSpLocks/>
              </p:cNvCxnSpPr>
              <p:nvPr/>
            </p:nvCxnSpPr>
            <p:spPr>
              <a:xfrm flipV="1">
                <a:off x="7349138" y="2362117"/>
                <a:ext cx="23469" cy="1898278"/>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DE725C01-8C10-4E42-A884-A31D12298904}"/>
                  </a:ext>
                </a:extLst>
              </p:cNvPr>
              <p:cNvCxnSpPr>
                <a:cxnSpLocks/>
              </p:cNvCxnSpPr>
              <p:nvPr/>
            </p:nvCxnSpPr>
            <p:spPr>
              <a:xfrm flipH="1" flipV="1">
                <a:off x="7349138" y="4236662"/>
                <a:ext cx="381196" cy="1634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2713E341-F8F0-A147-AA4B-973D43836ABB}"/>
                  </a:ext>
                </a:extLst>
              </p:cNvPr>
              <p:cNvCxnSpPr>
                <a:cxnSpLocks/>
              </p:cNvCxnSpPr>
              <p:nvPr/>
            </p:nvCxnSpPr>
            <p:spPr>
              <a:xfrm>
                <a:off x="8136414" y="2338385"/>
                <a:ext cx="249020" cy="395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7EB56B83-3FA6-474B-BEBD-5ED61484D0B5}"/>
                  </a:ext>
                </a:extLst>
              </p:cNvPr>
              <p:cNvCxnSpPr/>
              <p:nvPr/>
            </p:nvCxnSpPr>
            <p:spPr>
              <a:xfrm flipH="1">
                <a:off x="7849793" y="1845637"/>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45161D62-4FF7-9246-BCF4-17C8D91E0127}"/>
                  </a:ext>
                </a:extLst>
              </p:cNvPr>
              <p:cNvCxnSpPr/>
              <p:nvPr/>
            </p:nvCxnSpPr>
            <p:spPr>
              <a:xfrm flipH="1">
                <a:off x="7830097" y="2566877"/>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35212D5A-740F-394E-82BA-18E5A86ACF5E}"/>
                  </a:ext>
                </a:extLst>
              </p:cNvPr>
              <p:cNvSpPr txBox="1"/>
              <p:nvPr/>
            </p:nvSpPr>
            <p:spPr>
              <a:xfrm>
                <a:off x="7700757" y="2807342"/>
                <a:ext cx="381196" cy="369332"/>
              </a:xfrm>
              <a:prstGeom prst="rect">
                <a:avLst/>
              </a:prstGeom>
              <a:noFill/>
              <a:ln>
                <a:solidFill>
                  <a:schemeClr val="tx1"/>
                </a:solidFill>
              </a:ln>
            </p:spPr>
            <p:txBody>
              <a:bodyPr wrap="square" rtlCol="0">
                <a:spAutoFit/>
              </a:bodyPr>
              <a:lstStyle/>
              <a:p>
                <a:pPr algn="ctr"/>
                <a:r>
                  <a:rPr lang="en-US" dirty="0"/>
                  <a:t>b</a:t>
                </a:r>
              </a:p>
            </p:txBody>
          </p:sp>
          <p:sp>
            <p:nvSpPr>
              <p:cNvPr id="174" name="TextBox 173">
                <a:extLst>
                  <a:ext uri="{FF2B5EF4-FFF2-40B4-BE49-F238E27FC236}">
                    <a16:creationId xmlns:a16="http://schemas.microsoft.com/office/drawing/2014/main" id="{E4CFC610-7EEB-9248-8A17-887A8963A1D7}"/>
                  </a:ext>
                </a:extLst>
              </p:cNvPr>
              <p:cNvSpPr txBox="1"/>
              <p:nvPr/>
            </p:nvSpPr>
            <p:spPr>
              <a:xfrm>
                <a:off x="7715918" y="4051996"/>
                <a:ext cx="397027" cy="369332"/>
              </a:xfrm>
              <a:prstGeom prst="rect">
                <a:avLst/>
              </a:prstGeom>
              <a:noFill/>
              <a:ln>
                <a:solidFill>
                  <a:schemeClr val="tx1"/>
                </a:solidFill>
              </a:ln>
            </p:spPr>
            <p:txBody>
              <a:bodyPr wrap="square" rtlCol="0">
                <a:spAutoFit/>
              </a:bodyPr>
              <a:lstStyle/>
              <a:p>
                <a:pPr algn="ctr"/>
                <a:r>
                  <a:rPr lang="en-US" dirty="0"/>
                  <a:t>d</a:t>
                </a:r>
              </a:p>
            </p:txBody>
          </p:sp>
          <p:cxnSp>
            <p:nvCxnSpPr>
              <p:cNvPr id="175" name="Straight Arrow Connector 174">
                <a:extLst>
                  <a:ext uri="{FF2B5EF4-FFF2-40B4-BE49-F238E27FC236}">
                    <a16:creationId xmlns:a16="http://schemas.microsoft.com/office/drawing/2014/main" id="{00C3E507-47FD-8841-9E3E-923BE47DF29F}"/>
                  </a:ext>
                </a:extLst>
              </p:cNvPr>
              <p:cNvCxnSpPr/>
              <p:nvPr/>
            </p:nvCxnSpPr>
            <p:spPr>
              <a:xfrm flipH="1">
                <a:off x="7849790" y="3175333"/>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279FDC5F-179B-5B4E-9571-397122600585}"/>
                  </a:ext>
                </a:extLst>
              </p:cNvPr>
              <p:cNvCxnSpPr/>
              <p:nvPr/>
            </p:nvCxnSpPr>
            <p:spPr>
              <a:xfrm flipH="1">
                <a:off x="7864952" y="3829073"/>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BB460097-18C8-9B42-BC6E-D8FB52F0D627}"/>
                  </a:ext>
                </a:extLst>
              </p:cNvPr>
              <p:cNvCxnSpPr>
                <a:cxnSpLocks/>
                <a:endCxn id="180" idx="1"/>
              </p:cNvCxnSpPr>
              <p:nvPr/>
            </p:nvCxnSpPr>
            <p:spPr>
              <a:xfrm flipV="1">
                <a:off x="7349138" y="2338385"/>
                <a:ext cx="299433" cy="395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BB8075FC-BE79-7D44-A1C3-ED5E4711080C}"/>
                  </a:ext>
                </a:extLst>
              </p:cNvPr>
              <p:cNvSpPr txBox="1"/>
              <p:nvPr/>
            </p:nvSpPr>
            <p:spPr>
              <a:xfrm>
                <a:off x="8356673" y="2220549"/>
                <a:ext cx="446576" cy="369332"/>
              </a:xfrm>
              <a:prstGeom prst="rect">
                <a:avLst/>
              </a:prstGeom>
              <a:noFill/>
              <a:ln>
                <a:solidFill>
                  <a:schemeClr val="tx1"/>
                </a:solidFill>
              </a:ln>
            </p:spPr>
            <p:txBody>
              <a:bodyPr wrap="square" rtlCol="0">
                <a:spAutoFit/>
              </a:bodyPr>
              <a:lstStyle/>
              <a:p>
                <a:pPr algn="ctr"/>
                <a:r>
                  <a:rPr lang="en-US" dirty="0"/>
                  <a:t>e3</a:t>
                </a:r>
              </a:p>
            </p:txBody>
          </p:sp>
          <p:cxnSp>
            <p:nvCxnSpPr>
              <p:cNvPr id="161" name="Straight Arrow Connector 160">
                <a:extLst>
                  <a:ext uri="{FF2B5EF4-FFF2-40B4-BE49-F238E27FC236}">
                    <a16:creationId xmlns:a16="http://schemas.microsoft.com/office/drawing/2014/main" id="{61F7CB16-1577-3648-9F10-5ADDAF9F2AFE}"/>
                  </a:ext>
                </a:extLst>
              </p:cNvPr>
              <p:cNvCxnSpPr>
                <a:cxnSpLocks/>
              </p:cNvCxnSpPr>
              <p:nvPr/>
            </p:nvCxnSpPr>
            <p:spPr>
              <a:xfrm>
                <a:off x="8071196" y="3639187"/>
                <a:ext cx="224324" cy="394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5DDE7EBB-4B41-2446-AFAD-AA478DC845B4}"/>
                  </a:ext>
                </a:extLst>
              </p:cNvPr>
              <p:cNvSpPr txBox="1"/>
              <p:nvPr/>
            </p:nvSpPr>
            <p:spPr>
              <a:xfrm>
                <a:off x="7708801" y="1069536"/>
                <a:ext cx="428045" cy="369332"/>
              </a:xfrm>
              <a:prstGeom prst="rect">
                <a:avLst/>
              </a:prstGeom>
              <a:noFill/>
              <a:ln>
                <a:noFill/>
              </a:ln>
            </p:spPr>
            <p:txBody>
              <a:bodyPr wrap="square" rtlCol="0">
                <a:spAutoFit/>
              </a:bodyPr>
              <a:lstStyle/>
              <a:p>
                <a:pPr algn="ctr"/>
                <a:r>
                  <a:rPr lang="en-US" dirty="0"/>
                  <a:t>5</a:t>
                </a:r>
              </a:p>
            </p:txBody>
          </p:sp>
          <p:sp>
            <p:nvSpPr>
              <p:cNvPr id="164" name="Oval 163">
                <a:extLst>
                  <a:ext uri="{FF2B5EF4-FFF2-40B4-BE49-F238E27FC236}">
                    <a16:creationId xmlns:a16="http://schemas.microsoft.com/office/drawing/2014/main" id="{9139D5E2-9F8D-5B49-8BF1-35D7CA9A531A}"/>
                  </a:ext>
                </a:extLst>
              </p:cNvPr>
              <p:cNvSpPr/>
              <p:nvPr/>
            </p:nvSpPr>
            <p:spPr>
              <a:xfrm>
                <a:off x="7708801" y="1069536"/>
                <a:ext cx="380011" cy="3179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a:extLst>
                  <a:ext uri="{FF2B5EF4-FFF2-40B4-BE49-F238E27FC236}">
                    <a16:creationId xmlns:a16="http://schemas.microsoft.com/office/drawing/2014/main" id="{953D443A-F0BE-AC44-8505-F408970D9DC6}"/>
                  </a:ext>
                </a:extLst>
              </p:cNvPr>
              <p:cNvCxnSpPr>
                <a:cxnSpLocks/>
              </p:cNvCxnSpPr>
              <p:nvPr/>
            </p:nvCxnSpPr>
            <p:spPr>
              <a:xfrm>
                <a:off x="9021105" y="1084093"/>
                <a:ext cx="0" cy="3216050"/>
              </a:xfrm>
              <a:prstGeom prst="line">
                <a:avLst/>
              </a:prstGeom>
            </p:spPr>
            <p:style>
              <a:lnRef idx="1">
                <a:schemeClr val="accent1"/>
              </a:lnRef>
              <a:fillRef idx="0">
                <a:schemeClr val="accent1"/>
              </a:fillRef>
              <a:effectRef idx="0">
                <a:schemeClr val="accent1"/>
              </a:effectRef>
              <a:fontRef idx="minor">
                <a:schemeClr val="tx1"/>
              </a:fontRef>
            </p:style>
          </p:cxnSp>
          <p:sp>
            <p:nvSpPr>
              <p:cNvPr id="182" name="TextBox 181">
                <a:extLst>
                  <a:ext uri="{FF2B5EF4-FFF2-40B4-BE49-F238E27FC236}">
                    <a16:creationId xmlns:a16="http://schemas.microsoft.com/office/drawing/2014/main" id="{23AA962C-27A7-B744-8091-6318E233241E}"/>
                  </a:ext>
                </a:extLst>
              </p:cNvPr>
              <p:cNvSpPr txBox="1"/>
              <p:nvPr/>
            </p:nvSpPr>
            <p:spPr>
              <a:xfrm>
                <a:off x="8295520" y="3821216"/>
                <a:ext cx="446576" cy="369332"/>
              </a:xfrm>
              <a:prstGeom prst="rect">
                <a:avLst/>
              </a:prstGeom>
              <a:noFill/>
              <a:ln>
                <a:solidFill>
                  <a:schemeClr val="tx1"/>
                </a:solidFill>
              </a:ln>
            </p:spPr>
            <p:txBody>
              <a:bodyPr wrap="square" rtlCol="0">
                <a:spAutoFit/>
              </a:bodyPr>
              <a:lstStyle/>
              <a:p>
                <a:pPr algn="ctr"/>
                <a:r>
                  <a:rPr lang="en-US" dirty="0"/>
                  <a:t>e1</a:t>
                </a:r>
              </a:p>
            </p:txBody>
          </p:sp>
          <p:sp>
            <p:nvSpPr>
              <p:cNvPr id="183" name="TextBox 182">
                <a:extLst>
                  <a:ext uri="{FF2B5EF4-FFF2-40B4-BE49-F238E27FC236}">
                    <a16:creationId xmlns:a16="http://schemas.microsoft.com/office/drawing/2014/main" id="{4EF1805A-E27A-3B48-9DF8-9E873794D11E}"/>
                  </a:ext>
                </a:extLst>
              </p:cNvPr>
              <p:cNvSpPr txBox="1"/>
              <p:nvPr/>
            </p:nvSpPr>
            <p:spPr>
              <a:xfrm>
                <a:off x="8316376" y="3035732"/>
                <a:ext cx="446576" cy="369332"/>
              </a:xfrm>
              <a:prstGeom prst="rect">
                <a:avLst/>
              </a:prstGeom>
              <a:noFill/>
              <a:ln>
                <a:solidFill>
                  <a:schemeClr val="tx1"/>
                </a:solidFill>
              </a:ln>
            </p:spPr>
            <p:txBody>
              <a:bodyPr wrap="square" rtlCol="0">
                <a:spAutoFit/>
              </a:bodyPr>
              <a:lstStyle/>
              <a:p>
                <a:pPr algn="ctr"/>
                <a:r>
                  <a:rPr lang="en-US" dirty="0"/>
                  <a:t>e2</a:t>
                </a:r>
              </a:p>
            </p:txBody>
          </p:sp>
          <p:cxnSp>
            <p:nvCxnSpPr>
              <p:cNvPr id="185" name="Straight Arrow Connector 184">
                <a:extLst>
                  <a:ext uri="{FF2B5EF4-FFF2-40B4-BE49-F238E27FC236}">
                    <a16:creationId xmlns:a16="http://schemas.microsoft.com/office/drawing/2014/main" id="{53035804-0192-854F-B07F-30E3F628090E}"/>
                  </a:ext>
                </a:extLst>
              </p:cNvPr>
              <p:cNvCxnSpPr>
                <a:cxnSpLocks/>
                <a:endCxn id="183" idx="2"/>
              </p:cNvCxnSpPr>
              <p:nvPr/>
            </p:nvCxnSpPr>
            <p:spPr>
              <a:xfrm flipV="1">
                <a:off x="8529639" y="3405064"/>
                <a:ext cx="10025" cy="4181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BBD0CA5E-6060-1D41-AAC0-89DFF29E78CB}"/>
                  </a:ext>
                </a:extLst>
              </p:cNvPr>
              <p:cNvCxnSpPr>
                <a:cxnSpLocks/>
              </p:cNvCxnSpPr>
              <p:nvPr/>
            </p:nvCxnSpPr>
            <p:spPr>
              <a:xfrm flipV="1">
                <a:off x="8524626" y="2563711"/>
                <a:ext cx="10025" cy="4181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5" name="Group 194">
                <a:extLst>
                  <a:ext uri="{FF2B5EF4-FFF2-40B4-BE49-F238E27FC236}">
                    <a16:creationId xmlns:a16="http://schemas.microsoft.com/office/drawing/2014/main" id="{32C3018B-ED17-5446-A841-7B00ACF6E1FA}"/>
                  </a:ext>
                </a:extLst>
              </p:cNvPr>
              <p:cNvGrpSpPr/>
              <p:nvPr/>
            </p:nvGrpSpPr>
            <p:grpSpPr>
              <a:xfrm>
                <a:off x="7555182" y="3370676"/>
                <a:ext cx="597673" cy="481628"/>
                <a:chOff x="744234" y="1669087"/>
                <a:chExt cx="597673" cy="481628"/>
              </a:xfrm>
            </p:grpSpPr>
            <p:sp>
              <p:nvSpPr>
                <p:cNvPr id="196" name="Diamond 195">
                  <a:extLst>
                    <a:ext uri="{FF2B5EF4-FFF2-40B4-BE49-F238E27FC236}">
                      <a16:creationId xmlns:a16="http://schemas.microsoft.com/office/drawing/2014/main" id="{F4529332-3C6D-9E49-A742-F1885213720D}"/>
                    </a:ext>
                  </a:extLst>
                </p:cNvPr>
                <p:cNvSpPr/>
                <p:nvPr/>
              </p:nvSpPr>
              <p:spPr>
                <a:xfrm>
                  <a:off x="744234" y="1669087"/>
                  <a:ext cx="597673" cy="481628"/>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extBox 196">
                  <a:extLst>
                    <a:ext uri="{FF2B5EF4-FFF2-40B4-BE49-F238E27FC236}">
                      <a16:creationId xmlns:a16="http://schemas.microsoft.com/office/drawing/2014/main" id="{0B91A626-D626-424F-8A84-F7F9EF04F95A}"/>
                    </a:ext>
                  </a:extLst>
                </p:cNvPr>
                <p:cNvSpPr txBox="1"/>
                <p:nvPr/>
              </p:nvSpPr>
              <p:spPr>
                <a:xfrm>
                  <a:off x="841850" y="1725235"/>
                  <a:ext cx="363054" cy="369332"/>
                </a:xfrm>
                <a:prstGeom prst="rect">
                  <a:avLst/>
                </a:prstGeom>
                <a:noFill/>
              </p:spPr>
              <p:txBody>
                <a:bodyPr wrap="square" rtlCol="0">
                  <a:spAutoFit/>
                </a:bodyPr>
                <a:lstStyle/>
                <a:p>
                  <a:pPr algn="ctr"/>
                  <a:r>
                    <a:rPr lang="en-US" dirty="0"/>
                    <a:t>c</a:t>
                  </a:r>
                </a:p>
              </p:txBody>
            </p:sp>
          </p:grpSp>
        </p:grpSp>
        <p:cxnSp>
          <p:nvCxnSpPr>
            <p:cNvPr id="205" name="Straight Arrow Connector 204">
              <a:extLst>
                <a:ext uri="{FF2B5EF4-FFF2-40B4-BE49-F238E27FC236}">
                  <a16:creationId xmlns:a16="http://schemas.microsoft.com/office/drawing/2014/main" id="{3BD98578-09C6-264B-999C-54B21544299C}"/>
                </a:ext>
              </a:extLst>
            </p:cNvPr>
            <p:cNvCxnSpPr>
              <a:cxnSpLocks/>
            </p:cNvCxnSpPr>
            <p:nvPr/>
          </p:nvCxnSpPr>
          <p:spPr>
            <a:xfrm flipH="1" flipV="1">
              <a:off x="8533191" y="1867202"/>
              <a:ext cx="19893" cy="3635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8" name="TextBox 217">
              <a:extLst>
                <a:ext uri="{FF2B5EF4-FFF2-40B4-BE49-F238E27FC236}">
                  <a16:creationId xmlns:a16="http://schemas.microsoft.com/office/drawing/2014/main" id="{8AB52905-8CF9-8247-9AD0-C9A40ED4A12C}"/>
                </a:ext>
              </a:extLst>
            </p:cNvPr>
            <p:cNvSpPr txBox="1"/>
            <p:nvPr/>
          </p:nvSpPr>
          <p:spPr>
            <a:xfrm>
              <a:off x="8192044" y="1627272"/>
              <a:ext cx="824033" cy="307777"/>
            </a:xfrm>
            <a:prstGeom prst="rect">
              <a:avLst/>
            </a:prstGeom>
            <a:noFill/>
          </p:spPr>
          <p:txBody>
            <a:bodyPr wrap="square" rtlCol="0">
              <a:spAutoFit/>
            </a:bodyPr>
            <a:lstStyle/>
            <a:p>
              <a:r>
                <a:rPr lang="en-US" sz="1400" dirty="0">
                  <a:latin typeface="+mj-lt"/>
                </a:rPr>
                <a:t>continue</a:t>
              </a:r>
            </a:p>
          </p:txBody>
        </p:sp>
      </p:grpSp>
      <p:grpSp>
        <p:nvGrpSpPr>
          <p:cNvPr id="9" name="Group 8">
            <a:extLst>
              <a:ext uri="{FF2B5EF4-FFF2-40B4-BE49-F238E27FC236}">
                <a16:creationId xmlns:a16="http://schemas.microsoft.com/office/drawing/2014/main" id="{739F802B-116E-DD4F-9598-716746549731}"/>
              </a:ext>
            </a:extLst>
          </p:cNvPr>
          <p:cNvGrpSpPr/>
          <p:nvPr/>
        </p:nvGrpSpPr>
        <p:grpSpPr>
          <a:xfrm>
            <a:off x="6048890" y="1038072"/>
            <a:ext cx="1673157" cy="3351792"/>
            <a:chOff x="6048890" y="1038072"/>
            <a:chExt cx="1673157" cy="3351792"/>
          </a:xfrm>
        </p:grpSpPr>
        <p:grpSp>
          <p:nvGrpSpPr>
            <p:cNvPr id="156" name="Group 155">
              <a:extLst>
                <a:ext uri="{FF2B5EF4-FFF2-40B4-BE49-F238E27FC236}">
                  <a16:creationId xmlns:a16="http://schemas.microsoft.com/office/drawing/2014/main" id="{C1B256BE-1D4F-8C4E-B599-E2D00D09D493}"/>
                </a:ext>
              </a:extLst>
            </p:cNvPr>
            <p:cNvGrpSpPr/>
            <p:nvPr/>
          </p:nvGrpSpPr>
          <p:grpSpPr>
            <a:xfrm>
              <a:off x="6048890" y="1038072"/>
              <a:ext cx="1673157" cy="3351792"/>
              <a:chOff x="5039385" y="1015692"/>
              <a:chExt cx="1673157" cy="3351792"/>
            </a:xfrm>
          </p:grpSpPr>
          <p:grpSp>
            <p:nvGrpSpPr>
              <p:cNvPr id="157" name="Group 156">
                <a:extLst>
                  <a:ext uri="{FF2B5EF4-FFF2-40B4-BE49-F238E27FC236}">
                    <a16:creationId xmlns:a16="http://schemas.microsoft.com/office/drawing/2014/main" id="{355560DB-7D2A-6E44-B4DA-CDE077F514E7}"/>
                  </a:ext>
                </a:extLst>
              </p:cNvPr>
              <p:cNvGrpSpPr/>
              <p:nvPr/>
            </p:nvGrpSpPr>
            <p:grpSpPr>
              <a:xfrm>
                <a:off x="5039385" y="1015692"/>
                <a:ext cx="1568923" cy="3351792"/>
                <a:chOff x="5039385" y="1015692"/>
                <a:chExt cx="1568923" cy="3351792"/>
              </a:xfrm>
            </p:grpSpPr>
            <p:sp>
              <p:nvSpPr>
                <p:cNvPr id="162" name="TextBox 161">
                  <a:extLst>
                    <a:ext uri="{FF2B5EF4-FFF2-40B4-BE49-F238E27FC236}">
                      <a16:creationId xmlns:a16="http://schemas.microsoft.com/office/drawing/2014/main" id="{79072806-37DC-394C-ABE4-9715AB64A677}"/>
                    </a:ext>
                  </a:extLst>
                </p:cNvPr>
                <p:cNvSpPr txBox="1"/>
                <p:nvPr/>
              </p:nvSpPr>
              <p:spPr>
                <a:xfrm>
                  <a:off x="5371311" y="1422461"/>
                  <a:ext cx="431881" cy="369332"/>
                </a:xfrm>
                <a:prstGeom prst="rect">
                  <a:avLst/>
                </a:prstGeom>
                <a:noFill/>
                <a:ln>
                  <a:solidFill>
                    <a:schemeClr val="tx1"/>
                  </a:solidFill>
                </a:ln>
              </p:spPr>
              <p:txBody>
                <a:bodyPr wrap="square" rtlCol="0">
                  <a:spAutoFit/>
                </a:bodyPr>
                <a:lstStyle/>
                <a:p>
                  <a:pPr algn="ctr"/>
                  <a:r>
                    <a:rPr lang="en-US" dirty="0"/>
                    <a:t>a</a:t>
                  </a:r>
                </a:p>
              </p:txBody>
            </p:sp>
            <p:grpSp>
              <p:nvGrpSpPr>
                <p:cNvPr id="173" name="Group 172">
                  <a:extLst>
                    <a:ext uri="{FF2B5EF4-FFF2-40B4-BE49-F238E27FC236}">
                      <a16:creationId xmlns:a16="http://schemas.microsoft.com/office/drawing/2014/main" id="{53167CC2-9A79-9448-967E-CDF35D3F719A}"/>
                    </a:ext>
                  </a:extLst>
                </p:cNvPr>
                <p:cNvGrpSpPr/>
                <p:nvPr/>
              </p:nvGrpSpPr>
              <p:grpSpPr>
                <a:xfrm>
                  <a:off x="5241202" y="2043727"/>
                  <a:ext cx="597673" cy="481628"/>
                  <a:chOff x="744234" y="1669087"/>
                  <a:chExt cx="597673" cy="481628"/>
                </a:xfrm>
              </p:grpSpPr>
              <p:sp>
                <p:nvSpPr>
                  <p:cNvPr id="230" name="Diamond 229">
                    <a:extLst>
                      <a:ext uri="{FF2B5EF4-FFF2-40B4-BE49-F238E27FC236}">
                        <a16:creationId xmlns:a16="http://schemas.microsoft.com/office/drawing/2014/main" id="{C8E27634-9C25-9D49-999D-2805D5722EC3}"/>
                      </a:ext>
                    </a:extLst>
                  </p:cNvPr>
                  <p:cNvSpPr/>
                  <p:nvPr/>
                </p:nvSpPr>
                <p:spPr>
                  <a:xfrm>
                    <a:off x="744234" y="1669087"/>
                    <a:ext cx="597673" cy="481628"/>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TextBox 230">
                    <a:extLst>
                      <a:ext uri="{FF2B5EF4-FFF2-40B4-BE49-F238E27FC236}">
                        <a16:creationId xmlns:a16="http://schemas.microsoft.com/office/drawing/2014/main" id="{064EC27A-3ED8-974C-989B-1A6279033DDC}"/>
                      </a:ext>
                    </a:extLst>
                  </p:cNvPr>
                  <p:cNvSpPr txBox="1"/>
                  <p:nvPr/>
                </p:nvSpPr>
                <p:spPr>
                  <a:xfrm>
                    <a:off x="841850" y="1725235"/>
                    <a:ext cx="363054" cy="369332"/>
                  </a:xfrm>
                  <a:prstGeom prst="rect">
                    <a:avLst/>
                  </a:prstGeom>
                  <a:noFill/>
                </p:spPr>
                <p:txBody>
                  <a:bodyPr wrap="square" rtlCol="0">
                    <a:spAutoFit/>
                  </a:bodyPr>
                  <a:lstStyle/>
                  <a:p>
                    <a:pPr algn="ctr"/>
                    <a:r>
                      <a:rPr lang="en-US" dirty="0"/>
                      <a:t>h</a:t>
                    </a:r>
                  </a:p>
                </p:txBody>
              </p:sp>
            </p:grpSp>
            <p:cxnSp>
              <p:nvCxnSpPr>
                <p:cNvPr id="181" name="Straight Arrow Connector 180">
                  <a:extLst>
                    <a:ext uri="{FF2B5EF4-FFF2-40B4-BE49-F238E27FC236}">
                      <a16:creationId xmlns:a16="http://schemas.microsoft.com/office/drawing/2014/main" id="{487A7786-0950-324E-8B84-CB91D2203D5F}"/>
                    </a:ext>
                  </a:extLst>
                </p:cNvPr>
                <p:cNvCxnSpPr>
                  <a:cxnSpLocks/>
                </p:cNvCxnSpPr>
                <p:nvPr/>
              </p:nvCxnSpPr>
              <p:spPr>
                <a:xfrm flipV="1">
                  <a:off x="5039385" y="2308273"/>
                  <a:ext cx="23469" cy="1898278"/>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04DB4F0A-A79C-6049-BF16-2625F5D525C3}"/>
                    </a:ext>
                  </a:extLst>
                </p:cNvPr>
                <p:cNvCxnSpPr>
                  <a:cxnSpLocks/>
                </p:cNvCxnSpPr>
                <p:nvPr/>
              </p:nvCxnSpPr>
              <p:spPr>
                <a:xfrm flipH="1" flipV="1">
                  <a:off x="5039385" y="4182818"/>
                  <a:ext cx="381196" cy="1634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320C73DA-5282-1F4F-B8AF-D3CE38A56937}"/>
                    </a:ext>
                  </a:extLst>
                </p:cNvPr>
                <p:cNvCxnSpPr>
                  <a:cxnSpLocks/>
                </p:cNvCxnSpPr>
                <p:nvPr/>
              </p:nvCxnSpPr>
              <p:spPr>
                <a:xfrm>
                  <a:off x="5826661" y="2284541"/>
                  <a:ext cx="332701" cy="3248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351B4D26-F488-D949-A78B-A915381B41C7}"/>
                    </a:ext>
                  </a:extLst>
                </p:cNvPr>
                <p:cNvCxnSpPr/>
                <p:nvPr/>
              </p:nvCxnSpPr>
              <p:spPr>
                <a:xfrm flipH="1">
                  <a:off x="5540040" y="1791793"/>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F645E2DF-6056-0A45-85A5-C366B6A073AF}"/>
                    </a:ext>
                  </a:extLst>
                </p:cNvPr>
                <p:cNvCxnSpPr/>
                <p:nvPr/>
              </p:nvCxnSpPr>
              <p:spPr>
                <a:xfrm flipH="1">
                  <a:off x="5520344" y="2513033"/>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0739AABC-FB06-C546-9C7B-EDB3D641F641}"/>
                    </a:ext>
                  </a:extLst>
                </p:cNvPr>
                <p:cNvSpPr txBox="1"/>
                <p:nvPr/>
              </p:nvSpPr>
              <p:spPr>
                <a:xfrm>
                  <a:off x="5391004" y="2753498"/>
                  <a:ext cx="381196" cy="369332"/>
                </a:xfrm>
                <a:prstGeom prst="rect">
                  <a:avLst/>
                </a:prstGeom>
                <a:noFill/>
                <a:ln>
                  <a:solidFill>
                    <a:schemeClr val="tx1"/>
                  </a:solidFill>
                </a:ln>
              </p:spPr>
              <p:txBody>
                <a:bodyPr wrap="square" rtlCol="0">
                  <a:spAutoFit/>
                </a:bodyPr>
                <a:lstStyle/>
                <a:p>
                  <a:pPr algn="ctr"/>
                  <a:r>
                    <a:rPr lang="en-US" dirty="0"/>
                    <a:t>b</a:t>
                  </a:r>
                </a:p>
              </p:txBody>
            </p:sp>
            <p:sp>
              <p:nvSpPr>
                <p:cNvPr id="204" name="TextBox 203">
                  <a:extLst>
                    <a:ext uri="{FF2B5EF4-FFF2-40B4-BE49-F238E27FC236}">
                      <a16:creationId xmlns:a16="http://schemas.microsoft.com/office/drawing/2014/main" id="{430BA17A-3E44-9144-9065-ADD761F21A11}"/>
                    </a:ext>
                  </a:extLst>
                </p:cNvPr>
                <p:cNvSpPr txBox="1"/>
                <p:nvPr/>
              </p:nvSpPr>
              <p:spPr>
                <a:xfrm>
                  <a:off x="5406165" y="3998152"/>
                  <a:ext cx="397027" cy="369332"/>
                </a:xfrm>
                <a:prstGeom prst="rect">
                  <a:avLst/>
                </a:prstGeom>
                <a:noFill/>
                <a:ln>
                  <a:solidFill>
                    <a:schemeClr val="tx1"/>
                  </a:solidFill>
                </a:ln>
              </p:spPr>
              <p:txBody>
                <a:bodyPr wrap="square" rtlCol="0">
                  <a:spAutoFit/>
                </a:bodyPr>
                <a:lstStyle/>
                <a:p>
                  <a:pPr algn="ctr"/>
                  <a:r>
                    <a:rPr lang="en-US" dirty="0"/>
                    <a:t>d</a:t>
                  </a:r>
                </a:p>
              </p:txBody>
            </p:sp>
            <p:cxnSp>
              <p:nvCxnSpPr>
                <p:cNvPr id="206" name="Straight Arrow Connector 205">
                  <a:extLst>
                    <a:ext uri="{FF2B5EF4-FFF2-40B4-BE49-F238E27FC236}">
                      <a16:creationId xmlns:a16="http://schemas.microsoft.com/office/drawing/2014/main" id="{0E42D5D5-DC52-2F4F-80DB-E57DCBB40942}"/>
                    </a:ext>
                  </a:extLst>
                </p:cNvPr>
                <p:cNvCxnSpPr/>
                <p:nvPr/>
              </p:nvCxnSpPr>
              <p:spPr>
                <a:xfrm flipH="1">
                  <a:off x="5540037" y="3121489"/>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350D2C45-1057-A04C-BFA4-67F7CE6CC98E}"/>
                    </a:ext>
                  </a:extLst>
                </p:cNvPr>
                <p:cNvCxnSpPr/>
                <p:nvPr/>
              </p:nvCxnSpPr>
              <p:spPr>
                <a:xfrm flipH="1">
                  <a:off x="5555199" y="3775229"/>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0EF15CBF-C68E-6E40-A080-00F94B3B5DCF}"/>
                    </a:ext>
                  </a:extLst>
                </p:cNvPr>
                <p:cNvCxnSpPr>
                  <a:cxnSpLocks/>
                  <a:endCxn id="231" idx="1"/>
                </p:cNvCxnSpPr>
                <p:nvPr/>
              </p:nvCxnSpPr>
              <p:spPr>
                <a:xfrm flipV="1">
                  <a:off x="5039385" y="2284541"/>
                  <a:ext cx="299433" cy="395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2" name="TextBox 211">
                  <a:extLst>
                    <a:ext uri="{FF2B5EF4-FFF2-40B4-BE49-F238E27FC236}">
                      <a16:creationId xmlns:a16="http://schemas.microsoft.com/office/drawing/2014/main" id="{8D99C45E-700A-A34D-BA89-F3C1ABD758F2}"/>
                    </a:ext>
                  </a:extLst>
                </p:cNvPr>
                <p:cNvSpPr txBox="1"/>
                <p:nvPr/>
              </p:nvSpPr>
              <p:spPr>
                <a:xfrm>
                  <a:off x="5968213" y="2612038"/>
                  <a:ext cx="446576" cy="369332"/>
                </a:xfrm>
                <a:prstGeom prst="rect">
                  <a:avLst/>
                </a:prstGeom>
                <a:noFill/>
                <a:ln>
                  <a:solidFill>
                    <a:schemeClr val="tx1"/>
                  </a:solidFill>
                </a:ln>
              </p:spPr>
              <p:txBody>
                <a:bodyPr wrap="square" rtlCol="0">
                  <a:spAutoFit/>
                </a:bodyPr>
                <a:lstStyle/>
                <a:p>
                  <a:pPr algn="ctr"/>
                  <a:r>
                    <a:rPr lang="en-US" dirty="0"/>
                    <a:t>e</a:t>
                  </a:r>
                </a:p>
              </p:txBody>
            </p:sp>
            <p:cxnSp>
              <p:nvCxnSpPr>
                <p:cNvPr id="213" name="Straight Arrow Connector 212">
                  <a:extLst>
                    <a:ext uri="{FF2B5EF4-FFF2-40B4-BE49-F238E27FC236}">
                      <a16:creationId xmlns:a16="http://schemas.microsoft.com/office/drawing/2014/main" id="{D62F6314-640F-094A-8BB4-7C7BF049C54C}"/>
                    </a:ext>
                  </a:extLst>
                </p:cNvPr>
                <p:cNvCxnSpPr>
                  <a:cxnSpLocks/>
                </p:cNvCxnSpPr>
                <p:nvPr/>
              </p:nvCxnSpPr>
              <p:spPr>
                <a:xfrm>
                  <a:off x="5736885" y="3681182"/>
                  <a:ext cx="389532" cy="4163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9" name="TextBox 218">
                  <a:extLst>
                    <a:ext uri="{FF2B5EF4-FFF2-40B4-BE49-F238E27FC236}">
                      <a16:creationId xmlns:a16="http://schemas.microsoft.com/office/drawing/2014/main" id="{65B97B31-842D-7F4F-8326-0160A816FDED}"/>
                    </a:ext>
                  </a:extLst>
                </p:cNvPr>
                <p:cNvSpPr txBox="1"/>
                <p:nvPr/>
              </p:nvSpPr>
              <p:spPr>
                <a:xfrm>
                  <a:off x="5399048" y="1015692"/>
                  <a:ext cx="428045" cy="369332"/>
                </a:xfrm>
                <a:prstGeom prst="rect">
                  <a:avLst/>
                </a:prstGeom>
                <a:noFill/>
                <a:ln>
                  <a:noFill/>
                </a:ln>
              </p:spPr>
              <p:txBody>
                <a:bodyPr wrap="square" rtlCol="0">
                  <a:spAutoFit/>
                </a:bodyPr>
                <a:lstStyle/>
                <a:p>
                  <a:pPr algn="ctr"/>
                  <a:r>
                    <a:rPr lang="en-US" dirty="0"/>
                    <a:t>4</a:t>
                  </a:r>
                </a:p>
              </p:txBody>
            </p:sp>
            <p:sp>
              <p:nvSpPr>
                <p:cNvPr id="220" name="Oval 219">
                  <a:extLst>
                    <a:ext uri="{FF2B5EF4-FFF2-40B4-BE49-F238E27FC236}">
                      <a16:creationId xmlns:a16="http://schemas.microsoft.com/office/drawing/2014/main" id="{5DF38086-A8D1-D949-A07D-D7E4237222EC}"/>
                    </a:ext>
                  </a:extLst>
                </p:cNvPr>
                <p:cNvSpPr/>
                <p:nvPr/>
              </p:nvSpPr>
              <p:spPr>
                <a:xfrm>
                  <a:off x="5399048" y="1015692"/>
                  <a:ext cx="380011" cy="3179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6" name="Straight Connector 225">
                  <a:extLst>
                    <a:ext uri="{FF2B5EF4-FFF2-40B4-BE49-F238E27FC236}">
                      <a16:creationId xmlns:a16="http://schemas.microsoft.com/office/drawing/2014/main" id="{C41207FD-FB15-F24B-B367-C60E8A3F1219}"/>
                    </a:ext>
                  </a:extLst>
                </p:cNvPr>
                <p:cNvCxnSpPr>
                  <a:cxnSpLocks/>
                </p:cNvCxnSpPr>
                <p:nvPr/>
              </p:nvCxnSpPr>
              <p:spPr>
                <a:xfrm>
                  <a:off x="6608308" y="1015692"/>
                  <a:ext cx="0" cy="3216050"/>
                </a:xfrm>
                <a:prstGeom prst="line">
                  <a:avLst/>
                </a:prstGeom>
              </p:spPr>
              <p:style>
                <a:lnRef idx="1">
                  <a:schemeClr val="accent1"/>
                </a:lnRef>
                <a:fillRef idx="0">
                  <a:schemeClr val="accent1"/>
                </a:fillRef>
                <a:effectRef idx="0">
                  <a:schemeClr val="accent1"/>
                </a:effectRef>
                <a:fontRef idx="minor">
                  <a:schemeClr val="tx1"/>
                </a:fontRef>
              </p:style>
            </p:cxnSp>
            <p:grpSp>
              <p:nvGrpSpPr>
                <p:cNvPr id="227" name="Group 226">
                  <a:extLst>
                    <a:ext uri="{FF2B5EF4-FFF2-40B4-BE49-F238E27FC236}">
                      <a16:creationId xmlns:a16="http://schemas.microsoft.com/office/drawing/2014/main" id="{4E952907-A7D1-074F-AB65-34F4283AC7D0}"/>
                    </a:ext>
                  </a:extLst>
                </p:cNvPr>
                <p:cNvGrpSpPr/>
                <p:nvPr/>
              </p:nvGrpSpPr>
              <p:grpSpPr>
                <a:xfrm>
                  <a:off x="5262569" y="3335038"/>
                  <a:ext cx="597673" cy="481628"/>
                  <a:chOff x="744234" y="1669087"/>
                  <a:chExt cx="597673" cy="481628"/>
                </a:xfrm>
              </p:grpSpPr>
              <p:sp>
                <p:nvSpPr>
                  <p:cNvPr id="228" name="Diamond 227">
                    <a:extLst>
                      <a:ext uri="{FF2B5EF4-FFF2-40B4-BE49-F238E27FC236}">
                        <a16:creationId xmlns:a16="http://schemas.microsoft.com/office/drawing/2014/main" id="{D03A4AA6-8E4A-6145-A337-A628C4D541A9}"/>
                      </a:ext>
                    </a:extLst>
                  </p:cNvPr>
                  <p:cNvSpPr/>
                  <p:nvPr/>
                </p:nvSpPr>
                <p:spPr>
                  <a:xfrm>
                    <a:off x="744234" y="1669087"/>
                    <a:ext cx="597673" cy="481628"/>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TextBox 228">
                    <a:extLst>
                      <a:ext uri="{FF2B5EF4-FFF2-40B4-BE49-F238E27FC236}">
                        <a16:creationId xmlns:a16="http://schemas.microsoft.com/office/drawing/2014/main" id="{405EC3D4-A9E9-D049-B569-6FA3FC94E323}"/>
                      </a:ext>
                    </a:extLst>
                  </p:cNvPr>
                  <p:cNvSpPr txBox="1"/>
                  <p:nvPr/>
                </p:nvSpPr>
                <p:spPr>
                  <a:xfrm>
                    <a:off x="841850" y="1725235"/>
                    <a:ext cx="363054" cy="369332"/>
                  </a:xfrm>
                  <a:prstGeom prst="rect">
                    <a:avLst/>
                  </a:prstGeom>
                  <a:noFill/>
                </p:spPr>
                <p:txBody>
                  <a:bodyPr wrap="square" rtlCol="0">
                    <a:spAutoFit/>
                  </a:bodyPr>
                  <a:lstStyle/>
                  <a:p>
                    <a:pPr algn="ctr"/>
                    <a:r>
                      <a:rPr lang="en-US" dirty="0"/>
                      <a:t>c</a:t>
                    </a:r>
                  </a:p>
                </p:txBody>
              </p:sp>
            </p:grpSp>
          </p:grpSp>
          <p:cxnSp>
            <p:nvCxnSpPr>
              <p:cNvPr id="158" name="Straight Arrow Connector 157">
                <a:extLst>
                  <a:ext uri="{FF2B5EF4-FFF2-40B4-BE49-F238E27FC236}">
                    <a16:creationId xmlns:a16="http://schemas.microsoft.com/office/drawing/2014/main" id="{300ACCE8-3868-FE45-A113-6E764050F217}"/>
                  </a:ext>
                </a:extLst>
              </p:cNvPr>
              <p:cNvCxnSpPr>
                <a:cxnSpLocks/>
              </p:cNvCxnSpPr>
              <p:nvPr/>
            </p:nvCxnSpPr>
            <p:spPr>
              <a:xfrm flipH="1">
                <a:off x="6223092" y="2977716"/>
                <a:ext cx="19429" cy="4343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ADA4265C-E5B6-FA43-ADC7-FAED2F301533}"/>
                  </a:ext>
                </a:extLst>
              </p:cNvPr>
              <p:cNvSpPr txBox="1"/>
              <p:nvPr/>
            </p:nvSpPr>
            <p:spPr>
              <a:xfrm>
                <a:off x="5888509" y="3398038"/>
                <a:ext cx="824033" cy="307777"/>
              </a:xfrm>
              <a:prstGeom prst="rect">
                <a:avLst/>
              </a:prstGeom>
              <a:noFill/>
            </p:spPr>
            <p:txBody>
              <a:bodyPr wrap="square" rtlCol="0">
                <a:spAutoFit/>
              </a:bodyPr>
              <a:lstStyle/>
              <a:p>
                <a:r>
                  <a:rPr lang="en-US" sz="1400" dirty="0">
                    <a:latin typeface="+mj-lt"/>
                  </a:rPr>
                  <a:t>continue</a:t>
                </a:r>
              </a:p>
            </p:txBody>
          </p:sp>
        </p:grpSp>
        <p:sp>
          <p:nvSpPr>
            <p:cNvPr id="232" name="TextBox 231">
              <a:extLst>
                <a:ext uri="{FF2B5EF4-FFF2-40B4-BE49-F238E27FC236}">
                  <a16:creationId xmlns:a16="http://schemas.microsoft.com/office/drawing/2014/main" id="{AEC8BC65-4AE2-764C-BA81-55ABDA3729D9}"/>
                </a:ext>
              </a:extLst>
            </p:cNvPr>
            <p:cNvSpPr txBox="1"/>
            <p:nvPr/>
          </p:nvSpPr>
          <p:spPr>
            <a:xfrm>
              <a:off x="6799117" y="4070981"/>
              <a:ext cx="824033" cy="307777"/>
            </a:xfrm>
            <a:prstGeom prst="rect">
              <a:avLst/>
            </a:prstGeom>
            <a:noFill/>
          </p:spPr>
          <p:txBody>
            <a:bodyPr wrap="square" rtlCol="0">
              <a:spAutoFit/>
            </a:bodyPr>
            <a:lstStyle/>
            <a:p>
              <a:r>
                <a:rPr lang="en-US" sz="1400" dirty="0">
                  <a:latin typeface="+mj-lt"/>
                </a:rPr>
                <a:t>RETURN</a:t>
              </a:r>
            </a:p>
          </p:txBody>
        </p:sp>
      </p:grpSp>
      <p:sp>
        <p:nvSpPr>
          <p:cNvPr id="10" name="TextBox 9">
            <a:extLst>
              <a:ext uri="{FF2B5EF4-FFF2-40B4-BE49-F238E27FC236}">
                <a16:creationId xmlns:a16="http://schemas.microsoft.com/office/drawing/2014/main" id="{8EBD916B-F16E-0F4E-AD46-D578C6604A94}"/>
              </a:ext>
            </a:extLst>
          </p:cNvPr>
          <p:cNvSpPr txBox="1"/>
          <p:nvPr/>
        </p:nvSpPr>
        <p:spPr>
          <a:xfrm>
            <a:off x="480419" y="5410685"/>
            <a:ext cx="7769415" cy="369332"/>
          </a:xfrm>
          <a:prstGeom prst="rect">
            <a:avLst/>
          </a:prstGeom>
          <a:noFill/>
        </p:spPr>
        <p:txBody>
          <a:bodyPr wrap="square" rtlCol="0">
            <a:spAutoFit/>
          </a:bodyPr>
          <a:lstStyle/>
          <a:p>
            <a:r>
              <a:rPr lang="en-US" dirty="0"/>
              <a:t>Which of the above loops allowed in C </a:t>
            </a:r>
            <a:r>
              <a:rPr lang="en-US" i="1" dirty="0"/>
              <a:t>without using GO TO (jump) statements</a:t>
            </a:r>
            <a:r>
              <a:rPr lang="en-US" dirty="0"/>
              <a:t>?</a:t>
            </a:r>
          </a:p>
        </p:txBody>
      </p:sp>
      <p:sp>
        <p:nvSpPr>
          <p:cNvPr id="12" name="TextBox 11">
            <a:extLst>
              <a:ext uri="{FF2B5EF4-FFF2-40B4-BE49-F238E27FC236}">
                <a16:creationId xmlns:a16="http://schemas.microsoft.com/office/drawing/2014/main" id="{0AF97DBD-3F18-AE4D-8D3A-940A370B347B}"/>
              </a:ext>
            </a:extLst>
          </p:cNvPr>
          <p:cNvSpPr txBox="1"/>
          <p:nvPr/>
        </p:nvSpPr>
        <p:spPr>
          <a:xfrm>
            <a:off x="7976840" y="5413041"/>
            <a:ext cx="1679961" cy="369332"/>
          </a:xfrm>
          <a:prstGeom prst="rect">
            <a:avLst/>
          </a:prstGeom>
          <a:noFill/>
        </p:spPr>
        <p:txBody>
          <a:bodyPr wrap="square" rtlCol="0">
            <a:spAutoFit/>
          </a:bodyPr>
          <a:lstStyle/>
          <a:p>
            <a:r>
              <a:rPr lang="en-US" dirty="0"/>
              <a:t>Ans. 1, 3, 4, 5</a:t>
            </a:r>
          </a:p>
        </p:txBody>
      </p:sp>
      <p:sp>
        <p:nvSpPr>
          <p:cNvPr id="15" name="TextBox 14">
            <a:extLst>
              <a:ext uri="{FF2B5EF4-FFF2-40B4-BE49-F238E27FC236}">
                <a16:creationId xmlns:a16="http://schemas.microsoft.com/office/drawing/2014/main" id="{9DFAC9A8-120E-B34F-AEC7-EFC8E8D531D6}"/>
              </a:ext>
            </a:extLst>
          </p:cNvPr>
          <p:cNvSpPr txBox="1"/>
          <p:nvPr/>
        </p:nvSpPr>
        <p:spPr>
          <a:xfrm>
            <a:off x="575392" y="4667331"/>
            <a:ext cx="7192462" cy="369332"/>
          </a:xfrm>
          <a:prstGeom prst="rect">
            <a:avLst/>
          </a:prstGeom>
          <a:noFill/>
        </p:spPr>
        <p:txBody>
          <a:bodyPr wrap="square" rtlCol="0">
            <a:spAutoFit/>
          </a:bodyPr>
          <a:lstStyle/>
          <a:p>
            <a:r>
              <a:rPr lang="en-US" dirty="0">
                <a:latin typeface="+mj-lt"/>
              </a:rPr>
              <a:t>Note about #5: e2 must be the BREAK statement </a:t>
            </a:r>
          </a:p>
        </p:txBody>
      </p:sp>
    </p:spTree>
    <p:extLst>
      <p:ext uri="{BB962C8B-B14F-4D97-AF65-F5344CB8AC3E}">
        <p14:creationId xmlns:p14="http://schemas.microsoft.com/office/powerpoint/2010/main" val="401035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9660E2-D284-414B-B75A-D18DEB9E3F14}"/>
              </a:ext>
            </a:extLst>
          </p:cNvPr>
          <p:cNvSpPr>
            <a:spLocks noGrp="1"/>
          </p:cNvSpPr>
          <p:nvPr>
            <p:ph type="title"/>
          </p:nvPr>
        </p:nvSpPr>
        <p:spPr>
          <a:xfrm>
            <a:off x="154890" y="21089"/>
            <a:ext cx="11616267" cy="812740"/>
          </a:xfrm>
        </p:spPr>
        <p:txBody>
          <a:bodyPr/>
          <a:lstStyle/>
          <a:p>
            <a:r>
              <a:rPr lang="en-US" dirty="0"/>
              <a:t>Abstraction of the programming language constraints</a:t>
            </a:r>
          </a:p>
        </p:txBody>
      </p:sp>
      <p:sp>
        <p:nvSpPr>
          <p:cNvPr id="4" name="Slide Number Placeholder 3">
            <a:extLst>
              <a:ext uri="{FF2B5EF4-FFF2-40B4-BE49-F238E27FC236}">
                <a16:creationId xmlns:a16="http://schemas.microsoft.com/office/drawing/2014/main" id="{50B25121-B696-604F-9C7C-F1F07DB248AB}"/>
              </a:ext>
            </a:extLst>
          </p:cNvPr>
          <p:cNvSpPr>
            <a:spLocks noGrp="1"/>
          </p:cNvSpPr>
          <p:nvPr>
            <p:ph type="sldNum" sz="quarter" idx="12"/>
          </p:nvPr>
        </p:nvSpPr>
        <p:spPr/>
        <p:txBody>
          <a:bodyPr/>
          <a:lstStyle/>
          <a:p>
            <a:fld id="{030B3B20-CC52-4CD8-891A-1FEA1205BD2C}" type="slidenum">
              <a:rPr lang="en-US" smtClean="0"/>
              <a:pPr/>
              <a:t>8</a:t>
            </a:fld>
            <a:endParaRPr lang="en-US" dirty="0"/>
          </a:p>
        </p:txBody>
      </p:sp>
      <p:sp>
        <p:nvSpPr>
          <p:cNvPr id="5" name="TextBox 4">
            <a:extLst>
              <a:ext uri="{FF2B5EF4-FFF2-40B4-BE49-F238E27FC236}">
                <a16:creationId xmlns:a16="http://schemas.microsoft.com/office/drawing/2014/main" id="{5657A55E-6660-4B44-A54F-1BCB9073B0C2}"/>
              </a:ext>
            </a:extLst>
          </p:cNvPr>
          <p:cNvSpPr txBox="1"/>
          <p:nvPr/>
        </p:nvSpPr>
        <p:spPr>
          <a:xfrm>
            <a:off x="561704" y="953588"/>
            <a:ext cx="9483634" cy="400110"/>
          </a:xfrm>
          <a:prstGeom prst="rect">
            <a:avLst/>
          </a:prstGeom>
          <a:noFill/>
        </p:spPr>
        <p:txBody>
          <a:bodyPr wrap="square" rtlCol="0">
            <a:spAutoFit/>
          </a:bodyPr>
          <a:lstStyle/>
          <a:p>
            <a:r>
              <a:rPr lang="en-US" sz="2000" dirty="0"/>
              <a:t>Unique Entry</a:t>
            </a:r>
            <a:r>
              <a:rPr lang="en-US" sz="2000" dirty="0">
                <a:latin typeface="+mj-lt"/>
              </a:rPr>
              <a:t>: A loop must have a unique entry which is also the exit from the loop. </a:t>
            </a:r>
          </a:p>
        </p:txBody>
      </p:sp>
      <p:sp>
        <p:nvSpPr>
          <p:cNvPr id="6" name="TextBox 5">
            <a:extLst>
              <a:ext uri="{FF2B5EF4-FFF2-40B4-BE49-F238E27FC236}">
                <a16:creationId xmlns:a16="http://schemas.microsoft.com/office/drawing/2014/main" id="{AC1D0A2F-E6D0-934A-A4DC-5D8480CB3CC3}"/>
              </a:ext>
            </a:extLst>
          </p:cNvPr>
          <p:cNvSpPr txBox="1"/>
          <p:nvPr/>
        </p:nvSpPr>
        <p:spPr>
          <a:xfrm>
            <a:off x="561702" y="2016578"/>
            <a:ext cx="9953898" cy="707886"/>
          </a:xfrm>
          <a:prstGeom prst="rect">
            <a:avLst/>
          </a:prstGeom>
          <a:noFill/>
        </p:spPr>
        <p:txBody>
          <a:bodyPr wrap="square" rtlCol="0">
            <a:spAutoFit/>
          </a:bodyPr>
          <a:lstStyle/>
          <a:p>
            <a:r>
              <a:rPr lang="en-US" sz="2000" dirty="0"/>
              <a:t>Normal Path</a:t>
            </a:r>
            <a:r>
              <a:rPr lang="en-US" sz="2000" dirty="0">
                <a:latin typeface="+mj-lt"/>
              </a:rPr>
              <a:t>: A loop must have one or more normal paths – a normal path starts at the entry, and it can iterate   </a:t>
            </a:r>
          </a:p>
        </p:txBody>
      </p:sp>
      <p:sp>
        <p:nvSpPr>
          <p:cNvPr id="7" name="TextBox 6">
            <a:extLst>
              <a:ext uri="{FF2B5EF4-FFF2-40B4-BE49-F238E27FC236}">
                <a16:creationId xmlns:a16="http://schemas.microsoft.com/office/drawing/2014/main" id="{2E640C05-A286-9A4B-8B1F-89221A71940D}"/>
              </a:ext>
            </a:extLst>
          </p:cNvPr>
          <p:cNvSpPr txBox="1"/>
          <p:nvPr/>
        </p:nvSpPr>
        <p:spPr>
          <a:xfrm>
            <a:off x="561702" y="2724464"/>
            <a:ext cx="10593978" cy="1015663"/>
          </a:xfrm>
          <a:prstGeom prst="rect">
            <a:avLst/>
          </a:prstGeom>
          <a:noFill/>
        </p:spPr>
        <p:txBody>
          <a:bodyPr wrap="square" rtlCol="0">
            <a:spAutoFit/>
          </a:bodyPr>
          <a:lstStyle/>
          <a:p>
            <a:r>
              <a:rPr lang="en-US" sz="2000" dirty="0"/>
              <a:t>Exceptional Path</a:t>
            </a:r>
            <a:r>
              <a:rPr lang="en-US" sz="2000" dirty="0">
                <a:latin typeface="+mj-lt"/>
              </a:rPr>
              <a:t>: A loop can have one or more exceptional paths – an exceptional path has two parts: (a) prefix -that is prefix of one or more normal paths, (b) suffix that is not in a normal path, and the suffix always ends with either the unique successor of loop Entry or at the RETURN. </a:t>
            </a:r>
          </a:p>
        </p:txBody>
      </p:sp>
      <p:sp>
        <p:nvSpPr>
          <p:cNvPr id="9" name="TextBox 8">
            <a:extLst>
              <a:ext uri="{FF2B5EF4-FFF2-40B4-BE49-F238E27FC236}">
                <a16:creationId xmlns:a16="http://schemas.microsoft.com/office/drawing/2014/main" id="{4E3402B4-1619-1148-98A8-884BA274E109}"/>
              </a:ext>
            </a:extLst>
          </p:cNvPr>
          <p:cNvSpPr txBox="1"/>
          <p:nvPr/>
        </p:nvSpPr>
        <p:spPr>
          <a:xfrm>
            <a:off x="561704" y="1461999"/>
            <a:ext cx="8334102" cy="400110"/>
          </a:xfrm>
          <a:prstGeom prst="rect">
            <a:avLst/>
          </a:prstGeom>
          <a:noFill/>
        </p:spPr>
        <p:txBody>
          <a:bodyPr wrap="square" rtlCol="0">
            <a:spAutoFit/>
          </a:bodyPr>
          <a:lstStyle/>
          <a:p>
            <a:r>
              <a:rPr lang="en-US" sz="2000" dirty="0"/>
              <a:t>Unique Successor of Entry</a:t>
            </a:r>
            <a:r>
              <a:rPr lang="en-US" sz="2000" dirty="0">
                <a:latin typeface="+mj-lt"/>
              </a:rPr>
              <a:t>: Entry has a unique successor outside the loop</a:t>
            </a:r>
          </a:p>
        </p:txBody>
      </p:sp>
      <p:sp>
        <p:nvSpPr>
          <p:cNvPr id="37" name="TextBox 36">
            <a:extLst>
              <a:ext uri="{FF2B5EF4-FFF2-40B4-BE49-F238E27FC236}">
                <a16:creationId xmlns:a16="http://schemas.microsoft.com/office/drawing/2014/main" id="{F04231F9-9ED9-C045-99FF-A6B92A2667E0}"/>
              </a:ext>
            </a:extLst>
          </p:cNvPr>
          <p:cNvSpPr txBox="1"/>
          <p:nvPr/>
        </p:nvSpPr>
        <p:spPr>
          <a:xfrm>
            <a:off x="6446350" y="3989295"/>
            <a:ext cx="1567543" cy="369332"/>
          </a:xfrm>
          <a:prstGeom prst="rect">
            <a:avLst/>
          </a:prstGeom>
          <a:noFill/>
        </p:spPr>
        <p:txBody>
          <a:bodyPr wrap="square" rtlCol="0">
            <a:spAutoFit/>
          </a:bodyPr>
          <a:lstStyle/>
          <a:p>
            <a:r>
              <a:rPr lang="en-US" dirty="0"/>
              <a:t>Normal Paths:</a:t>
            </a:r>
          </a:p>
        </p:txBody>
      </p:sp>
      <p:sp>
        <p:nvSpPr>
          <p:cNvPr id="44" name="TextBox 43">
            <a:extLst>
              <a:ext uri="{FF2B5EF4-FFF2-40B4-BE49-F238E27FC236}">
                <a16:creationId xmlns:a16="http://schemas.microsoft.com/office/drawing/2014/main" id="{C3AF5F2E-4138-0A48-8690-C6394336E04A}"/>
              </a:ext>
            </a:extLst>
          </p:cNvPr>
          <p:cNvSpPr txBox="1"/>
          <p:nvPr/>
        </p:nvSpPr>
        <p:spPr>
          <a:xfrm>
            <a:off x="8013894" y="3989295"/>
            <a:ext cx="1365237" cy="369332"/>
          </a:xfrm>
          <a:prstGeom prst="rect">
            <a:avLst/>
          </a:prstGeom>
          <a:noFill/>
        </p:spPr>
        <p:txBody>
          <a:bodyPr wrap="square" rtlCol="0">
            <a:spAutoFit/>
          </a:bodyPr>
          <a:lstStyle/>
          <a:p>
            <a:r>
              <a:rPr lang="en-US" dirty="0"/>
              <a:t>HA, HB, HC</a:t>
            </a:r>
          </a:p>
        </p:txBody>
      </p:sp>
      <p:sp>
        <p:nvSpPr>
          <p:cNvPr id="45" name="TextBox 44">
            <a:extLst>
              <a:ext uri="{FF2B5EF4-FFF2-40B4-BE49-F238E27FC236}">
                <a16:creationId xmlns:a16="http://schemas.microsoft.com/office/drawing/2014/main" id="{81A5B45E-BA62-B34F-B304-98F6236E6798}"/>
              </a:ext>
            </a:extLst>
          </p:cNvPr>
          <p:cNvSpPr txBox="1"/>
          <p:nvPr/>
        </p:nvSpPr>
        <p:spPr>
          <a:xfrm>
            <a:off x="8490689" y="4715910"/>
            <a:ext cx="1045197" cy="369332"/>
          </a:xfrm>
          <a:prstGeom prst="rect">
            <a:avLst/>
          </a:prstGeom>
          <a:noFill/>
        </p:spPr>
        <p:txBody>
          <a:bodyPr wrap="square" rtlCol="0">
            <a:spAutoFit/>
          </a:bodyPr>
          <a:lstStyle/>
          <a:p>
            <a:r>
              <a:rPr lang="en-US" dirty="0">
                <a:latin typeface="+mj-lt"/>
              </a:rPr>
              <a:t>HY</a:t>
            </a:r>
            <a:r>
              <a:rPr lang="en-US" i="1" dirty="0">
                <a:latin typeface="+mj-lt"/>
              </a:rPr>
              <a:t> . YS</a:t>
            </a:r>
          </a:p>
        </p:txBody>
      </p:sp>
      <p:grpSp>
        <p:nvGrpSpPr>
          <p:cNvPr id="15" name="Group 14">
            <a:extLst>
              <a:ext uri="{FF2B5EF4-FFF2-40B4-BE49-F238E27FC236}">
                <a16:creationId xmlns:a16="http://schemas.microsoft.com/office/drawing/2014/main" id="{19CD5901-2474-FD45-880B-20C948EA2F45}"/>
              </a:ext>
            </a:extLst>
          </p:cNvPr>
          <p:cNvGrpSpPr/>
          <p:nvPr/>
        </p:nvGrpSpPr>
        <p:grpSpPr>
          <a:xfrm>
            <a:off x="6446349" y="4328132"/>
            <a:ext cx="4681604" cy="393159"/>
            <a:chOff x="6446350" y="4383182"/>
            <a:chExt cx="4681604" cy="393159"/>
          </a:xfrm>
        </p:grpSpPr>
        <p:sp>
          <p:nvSpPr>
            <p:cNvPr id="41" name="TextBox 40">
              <a:extLst>
                <a:ext uri="{FF2B5EF4-FFF2-40B4-BE49-F238E27FC236}">
                  <a16:creationId xmlns:a16="http://schemas.microsoft.com/office/drawing/2014/main" id="{5BDF54E5-81A1-974D-81D8-880657A311FC}"/>
                </a:ext>
              </a:extLst>
            </p:cNvPr>
            <p:cNvSpPr txBox="1"/>
            <p:nvPr/>
          </p:nvSpPr>
          <p:spPr>
            <a:xfrm>
              <a:off x="6446350" y="4407009"/>
              <a:ext cx="1926941" cy="369332"/>
            </a:xfrm>
            <a:prstGeom prst="rect">
              <a:avLst/>
            </a:prstGeom>
            <a:noFill/>
          </p:spPr>
          <p:txBody>
            <a:bodyPr wrap="square" rtlCol="0">
              <a:spAutoFit/>
            </a:bodyPr>
            <a:lstStyle/>
            <a:p>
              <a:r>
                <a:rPr lang="en-US" dirty="0"/>
                <a:t>Exceptional  Path:</a:t>
              </a:r>
            </a:p>
          </p:txBody>
        </p:sp>
        <p:sp>
          <p:nvSpPr>
            <p:cNvPr id="43" name="TextBox 42">
              <a:extLst>
                <a:ext uri="{FF2B5EF4-FFF2-40B4-BE49-F238E27FC236}">
                  <a16:creationId xmlns:a16="http://schemas.microsoft.com/office/drawing/2014/main" id="{717E9DE9-151C-C845-9FBB-D8FE6C718984}"/>
                </a:ext>
              </a:extLst>
            </p:cNvPr>
            <p:cNvSpPr txBox="1"/>
            <p:nvPr/>
          </p:nvSpPr>
          <p:spPr>
            <a:xfrm>
              <a:off x="8249025" y="4390436"/>
              <a:ext cx="1495700" cy="369332"/>
            </a:xfrm>
            <a:prstGeom prst="rect">
              <a:avLst/>
            </a:prstGeom>
            <a:noFill/>
          </p:spPr>
          <p:txBody>
            <a:bodyPr wrap="square" rtlCol="0">
              <a:spAutoFit/>
            </a:bodyPr>
            <a:lstStyle/>
            <a:p>
              <a:r>
                <a:rPr lang="en-US" i="1" dirty="0">
                  <a:latin typeface="+mj-lt"/>
                </a:rPr>
                <a:t>prefix . suffix</a:t>
              </a:r>
            </a:p>
          </p:txBody>
        </p:sp>
        <p:sp>
          <p:nvSpPr>
            <p:cNvPr id="2" name="TextBox 1">
              <a:extLst>
                <a:ext uri="{FF2B5EF4-FFF2-40B4-BE49-F238E27FC236}">
                  <a16:creationId xmlns:a16="http://schemas.microsoft.com/office/drawing/2014/main" id="{5D11FC90-3F2C-8549-B22C-E62A1B0FB2A6}"/>
                </a:ext>
              </a:extLst>
            </p:cNvPr>
            <p:cNvSpPr txBox="1"/>
            <p:nvPr/>
          </p:nvSpPr>
          <p:spPr>
            <a:xfrm>
              <a:off x="9632254" y="4383182"/>
              <a:ext cx="1495700" cy="338554"/>
            </a:xfrm>
            <a:prstGeom prst="rect">
              <a:avLst/>
            </a:prstGeom>
            <a:noFill/>
          </p:spPr>
          <p:txBody>
            <a:bodyPr wrap="square" rtlCol="0">
              <a:spAutoFit/>
            </a:bodyPr>
            <a:lstStyle/>
            <a:p>
              <a:r>
                <a:rPr lang="en-US" sz="1600" dirty="0">
                  <a:latin typeface="+mj-lt"/>
                </a:rPr>
                <a:t>concatenation</a:t>
              </a:r>
            </a:p>
          </p:txBody>
        </p:sp>
      </p:grpSp>
      <p:grpSp>
        <p:nvGrpSpPr>
          <p:cNvPr id="59" name="Group 58">
            <a:extLst>
              <a:ext uri="{FF2B5EF4-FFF2-40B4-BE49-F238E27FC236}">
                <a16:creationId xmlns:a16="http://schemas.microsoft.com/office/drawing/2014/main" id="{06AFC110-2768-3540-BD75-BE02A820B924}"/>
              </a:ext>
            </a:extLst>
          </p:cNvPr>
          <p:cNvGrpSpPr/>
          <p:nvPr/>
        </p:nvGrpSpPr>
        <p:grpSpPr>
          <a:xfrm>
            <a:off x="800897" y="3851063"/>
            <a:ext cx="5518891" cy="2099025"/>
            <a:chOff x="444132" y="3879457"/>
            <a:chExt cx="5518891" cy="2099025"/>
          </a:xfrm>
        </p:grpSpPr>
        <p:sp>
          <p:nvSpPr>
            <p:cNvPr id="60" name="Right Arrow 59">
              <a:extLst>
                <a:ext uri="{FF2B5EF4-FFF2-40B4-BE49-F238E27FC236}">
                  <a16:creationId xmlns:a16="http://schemas.microsoft.com/office/drawing/2014/main" id="{83C25165-1F44-BF4F-B96B-F0E781BB1570}"/>
                </a:ext>
              </a:extLst>
            </p:cNvPr>
            <p:cNvSpPr/>
            <p:nvPr/>
          </p:nvSpPr>
          <p:spPr>
            <a:xfrm>
              <a:off x="5138469" y="4916449"/>
              <a:ext cx="346165" cy="4662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513461DD-DB8C-FE47-8723-0B5B089F4403}"/>
                </a:ext>
              </a:extLst>
            </p:cNvPr>
            <p:cNvGrpSpPr/>
            <p:nvPr/>
          </p:nvGrpSpPr>
          <p:grpSpPr>
            <a:xfrm>
              <a:off x="444132" y="3879457"/>
              <a:ext cx="5518891" cy="2099025"/>
              <a:chOff x="444132" y="3879457"/>
              <a:chExt cx="5518891" cy="2099025"/>
            </a:xfrm>
          </p:grpSpPr>
          <p:grpSp>
            <p:nvGrpSpPr>
              <p:cNvPr id="66" name="Group 65">
                <a:extLst>
                  <a:ext uri="{FF2B5EF4-FFF2-40B4-BE49-F238E27FC236}">
                    <a16:creationId xmlns:a16="http://schemas.microsoft.com/office/drawing/2014/main" id="{716BCA16-A000-A645-B6D8-1D086DDF9CD0}"/>
                  </a:ext>
                </a:extLst>
              </p:cNvPr>
              <p:cNvGrpSpPr/>
              <p:nvPr/>
            </p:nvGrpSpPr>
            <p:grpSpPr>
              <a:xfrm>
                <a:off x="581124" y="4044627"/>
                <a:ext cx="5381899" cy="1933855"/>
                <a:chOff x="1737360" y="4102204"/>
                <a:chExt cx="5381899" cy="1933855"/>
              </a:xfrm>
            </p:grpSpPr>
            <p:sp>
              <p:nvSpPr>
                <p:cNvPr id="69" name="TextBox 68">
                  <a:extLst>
                    <a:ext uri="{FF2B5EF4-FFF2-40B4-BE49-F238E27FC236}">
                      <a16:creationId xmlns:a16="http://schemas.microsoft.com/office/drawing/2014/main" id="{7421FB0C-027F-A349-9D71-FF07DD15E9A4}"/>
                    </a:ext>
                  </a:extLst>
                </p:cNvPr>
                <p:cNvSpPr txBox="1"/>
                <p:nvPr/>
              </p:nvSpPr>
              <p:spPr>
                <a:xfrm>
                  <a:off x="4545874" y="4231538"/>
                  <a:ext cx="365760" cy="369332"/>
                </a:xfrm>
                <a:prstGeom prst="rect">
                  <a:avLst/>
                </a:prstGeom>
                <a:solidFill>
                  <a:schemeClr val="bg1"/>
                </a:solidFill>
                <a:ln>
                  <a:solidFill>
                    <a:schemeClr val="tx1"/>
                  </a:solidFill>
                </a:ln>
              </p:spPr>
              <p:txBody>
                <a:bodyPr wrap="square" rtlCol="0">
                  <a:spAutoFit/>
                </a:bodyPr>
                <a:lstStyle/>
                <a:p>
                  <a:r>
                    <a:rPr lang="en-US" dirty="0"/>
                    <a:t>H</a:t>
                  </a:r>
                </a:p>
              </p:txBody>
            </p:sp>
            <p:sp>
              <p:nvSpPr>
                <p:cNvPr id="70" name="TextBox 69">
                  <a:extLst>
                    <a:ext uri="{FF2B5EF4-FFF2-40B4-BE49-F238E27FC236}">
                      <a16:creationId xmlns:a16="http://schemas.microsoft.com/office/drawing/2014/main" id="{99E3CEA4-5B77-1845-89CC-DE626C32F28B}"/>
                    </a:ext>
                  </a:extLst>
                </p:cNvPr>
                <p:cNvSpPr txBox="1"/>
                <p:nvPr/>
              </p:nvSpPr>
              <p:spPr>
                <a:xfrm>
                  <a:off x="1737360" y="4102204"/>
                  <a:ext cx="1854925" cy="646331"/>
                </a:xfrm>
                <a:prstGeom prst="rect">
                  <a:avLst/>
                </a:prstGeom>
                <a:noFill/>
              </p:spPr>
              <p:txBody>
                <a:bodyPr wrap="square" rtlCol="0">
                  <a:spAutoFit/>
                </a:bodyPr>
                <a:lstStyle/>
                <a:p>
                  <a:pPr algn="ctr"/>
                  <a:r>
                    <a:rPr lang="en-US" dirty="0"/>
                    <a:t>Program before the loop</a:t>
                  </a:r>
                </a:p>
              </p:txBody>
            </p:sp>
            <p:cxnSp>
              <p:nvCxnSpPr>
                <p:cNvPr id="71" name="Straight Arrow Connector 70">
                  <a:extLst>
                    <a:ext uri="{FF2B5EF4-FFF2-40B4-BE49-F238E27FC236}">
                      <a16:creationId xmlns:a16="http://schemas.microsoft.com/office/drawing/2014/main" id="{59F90C21-BD73-CA49-B3E5-21CE21A3DD19}"/>
                    </a:ext>
                  </a:extLst>
                </p:cNvPr>
                <p:cNvCxnSpPr>
                  <a:cxnSpLocks/>
                </p:cNvCxnSpPr>
                <p:nvPr/>
              </p:nvCxnSpPr>
              <p:spPr>
                <a:xfrm flipV="1">
                  <a:off x="3592285" y="4356702"/>
                  <a:ext cx="953589" cy="9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A4D3DFB-41EE-F242-8811-09D173883217}"/>
                    </a:ext>
                  </a:extLst>
                </p:cNvPr>
                <p:cNvCxnSpPr>
                  <a:cxnSpLocks/>
                </p:cNvCxnSpPr>
                <p:nvPr/>
              </p:nvCxnSpPr>
              <p:spPr>
                <a:xfrm flipV="1">
                  <a:off x="4898398" y="4356702"/>
                  <a:ext cx="953589" cy="9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83903249-6103-0743-87DC-D97A95C4CA61}"/>
                    </a:ext>
                  </a:extLst>
                </p:cNvPr>
                <p:cNvSpPr txBox="1"/>
                <p:nvPr/>
              </p:nvSpPr>
              <p:spPr>
                <a:xfrm>
                  <a:off x="5878287" y="4130116"/>
                  <a:ext cx="1240972" cy="646331"/>
                </a:xfrm>
                <a:prstGeom prst="rect">
                  <a:avLst/>
                </a:prstGeom>
                <a:noFill/>
                <a:ln>
                  <a:solidFill>
                    <a:schemeClr val="tx1"/>
                  </a:solidFill>
                </a:ln>
              </p:spPr>
              <p:txBody>
                <a:bodyPr wrap="square" rtlCol="0">
                  <a:spAutoFit/>
                </a:bodyPr>
                <a:lstStyle/>
                <a:p>
                  <a:pPr algn="ctr"/>
                  <a:r>
                    <a:rPr lang="en-US" dirty="0"/>
                    <a:t>S: Unique Successor</a:t>
                  </a:r>
                </a:p>
              </p:txBody>
            </p:sp>
            <p:cxnSp>
              <p:nvCxnSpPr>
                <p:cNvPr id="74" name="Straight Arrow Connector 73">
                  <a:extLst>
                    <a:ext uri="{FF2B5EF4-FFF2-40B4-BE49-F238E27FC236}">
                      <a16:creationId xmlns:a16="http://schemas.microsoft.com/office/drawing/2014/main" id="{C698AAFC-F463-0444-8FA5-345FDBE9834E}"/>
                    </a:ext>
                  </a:extLst>
                </p:cNvPr>
                <p:cNvCxnSpPr>
                  <a:cxnSpLocks/>
                  <a:stCxn id="69" idx="2"/>
                  <a:endCxn id="78" idx="0"/>
                </p:cNvCxnSpPr>
                <p:nvPr/>
              </p:nvCxnSpPr>
              <p:spPr>
                <a:xfrm>
                  <a:off x="4728754" y="4600870"/>
                  <a:ext cx="762818" cy="852708"/>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B548C89-61C0-FB4B-8442-AAF47D7B9B9F}"/>
                    </a:ext>
                  </a:extLst>
                </p:cNvPr>
                <p:cNvCxnSpPr>
                  <a:cxnSpLocks/>
                  <a:stCxn id="69" idx="2"/>
                </p:cNvCxnSpPr>
                <p:nvPr/>
              </p:nvCxnSpPr>
              <p:spPr>
                <a:xfrm flipH="1">
                  <a:off x="4611104" y="4600870"/>
                  <a:ext cx="117650" cy="1087469"/>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D051E9FC-BB3C-584C-9F7F-072BEA8C8063}"/>
                    </a:ext>
                  </a:extLst>
                </p:cNvPr>
                <p:cNvCxnSpPr>
                  <a:cxnSpLocks/>
                  <a:stCxn id="69" idx="2"/>
                </p:cNvCxnSpPr>
                <p:nvPr/>
              </p:nvCxnSpPr>
              <p:spPr>
                <a:xfrm flipH="1">
                  <a:off x="4036424" y="4600870"/>
                  <a:ext cx="692330" cy="559069"/>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DAA8371-D48A-C942-88FF-F2DD715F6535}"/>
                    </a:ext>
                  </a:extLst>
                </p:cNvPr>
                <p:cNvCxnSpPr>
                  <a:cxnSpLocks/>
                  <a:stCxn id="81" idx="3"/>
                </p:cNvCxnSpPr>
                <p:nvPr/>
              </p:nvCxnSpPr>
              <p:spPr>
                <a:xfrm flipV="1">
                  <a:off x="5142254" y="4569050"/>
                  <a:ext cx="722969" cy="707071"/>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CEF79F1F-A1E5-EE4B-B9FA-089B71CF690F}"/>
                    </a:ext>
                  </a:extLst>
                </p:cNvPr>
                <p:cNvSpPr txBox="1"/>
                <p:nvPr/>
              </p:nvSpPr>
              <p:spPr>
                <a:xfrm>
                  <a:off x="5302160" y="5453578"/>
                  <a:ext cx="378823" cy="338554"/>
                </a:xfrm>
                <a:prstGeom prst="rect">
                  <a:avLst/>
                </a:prstGeom>
                <a:noFill/>
                <a:ln>
                  <a:solidFill>
                    <a:schemeClr val="tx1"/>
                  </a:solidFill>
                </a:ln>
              </p:spPr>
              <p:txBody>
                <a:bodyPr wrap="square" rtlCol="0">
                  <a:spAutoFit/>
                </a:bodyPr>
                <a:lstStyle/>
                <a:p>
                  <a:r>
                    <a:rPr lang="en-US" sz="1600" dirty="0">
                      <a:latin typeface="+mj-lt"/>
                    </a:rPr>
                    <a:t>A</a:t>
                  </a:r>
                </a:p>
              </p:txBody>
            </p:sp>
            <p:sp>
              <p:nvSpPr>
                <p:cNvPr id="79" name="TextBox 78">
                  <a:extLst>
                    <a:ext uri="{FF2B5EF4-FFF2-40B4-BE49-F238E27FC236}">
                      <a16:creationId xmlns:a16="http://schemas.microsoft.com/office/drawing/2014/main" id="{B0B92372-7EEF-3546-BCF1-C6AEE4C966DC}"/>
                    </a:ext>
                  </a:extLst>
                </p:cNvPr>
                <p:cNvSpPr txBox="1"/>
                <p:nvPr/>
              </p:nvSpPr>
              <p:spPr>
                <a:xfrm>
                  <a:off x="4408714" y="5697505"/>
                  <a:ext cx="378823" cy="338554"/>
                </a:xfrm>
                <a:prstGeom prst="rect">
                  <a:avLst/>
                </a:prstGeom>
                <a:noFill/>
                <a:ln>
                  <a:solidFill>
                    <a:schemeClr val="tx1"/>
                  </a:solidFill>
                </a:ln>
              </p:spPr>
              <p:txBody>
                <a:bodyPr wrap="square" rtlCol="0">
                  <a:spAutoFit/>
                </a:bodyPr>
                <a:lstStyle/>
                <a:p>
                  <a:r>
                    <a:rPr lang="en-US" sz="1600" dirty="0">
                      <a:latin typeface="+mj-lt"/>
                    </a:rPr>
                    <a:t>B</a:t>
                  </a:r>
                </a:p>
              </p:txBody>
            </p:sp>
            <p:sp>
              <p:nvSpPr>
                <p:cNvPr id="80" name="TextBox 79">
                  <a:extLst>
                    <a:ext uri="{FF2B5EF4-FFF2-40B4-BE49-F238E27FC236}">
                      <a16:creationId xmlns:a16="http://schemas.microsoft.com/office/drawing/2014/main" id="{FD99B2A7-B40B-1A44-BCE1-7F0328D5A629}"/>
                    </a:ext>
                  </a:extLst>
                </p:cNvPr>
                <p:cNvSpPr txBox="1"/>
                <p:nvPr/>
              </p:nvSpPr>
              <p:spPr>
                <a:xfrm>
                  <a:off x="3644536" y="5037860"/>
                  <a:ext cx="378823" cy="338554"/>
                </a:xfrm>
                <a:prstGeom prst="rect">
                  <a:avLst/>
                </a:prstGeom>
                <a:noFill/>
                <a:ln>
                  <a:solidFill>
                    <a:schemeClr val="tx1"/>
                  </a:solidFill>
                </a:ln>
              </p:spPr>
              <p:txBody>
                <a:bodyPr wrap="square" rtlCol="0">
                  <a:spAutoFit/>
                </a:bodyPr>
                <a:lstStyle/>
                <a:p>
                  <a:r>
                    <a:rPr lang="en-US" sz="1600" dirty="0">
                      <a:latin typeface="+mj-lt"/>
                    </a:rPr>
                    <a:t>C</a:t>
                  </a:r>
                </a:p>
              </p:txBody>
            </p:sp>
            <p:sp>
              <p:nvSpPr>
                <p:cNvPr id="81" name="TextBox 80">
                  <a:extLst>
                    <a:ext uri="{FF2B5EF4-FFF2-40B4-BE49-F238E27FC236}">
                      <a16:creationId xmlns:a16="http://schemas.microsoft.com/office/drawing/2014/main" id="{6F1D1F15-206A-F04D-A7B9-C9B3A727A394}"/>
                    </a:ext>
                  </a:extLst>
                </p:cNvPr>
                <p:cNvSpPr txBox="1"/>
                <p:nvPr/>
              </p:nvSpPr>
              <p:spPr>
                <a:xfrm>
                  <a:off x="4763431" y="5106844"/>
                  <a:ext cx="378823" cy="338554"/>
                </a:xfrm>
                <a:prstGeom prst="rect">
                  <a:avLst/>
                </a:prstGeom>
                <a:noFill/>
                <a:ln>
                  <a:solidFill>
                    <a:schemeClr val="tx1"/>
                  </a:solidFill>
                </a:ln>
              </p:spPr>
              <p:txBody>
                <a:bodyPr wrap="square" rtlCol="0">
                  <a:spAutoFit/>
                </a:bodyPr>
                <a:lstStyle/>
                <a:p>
                  <a:r>
                    <a:rPr lang="en-US" sz="1600" dirty="0">
                      <a:latin typeface="+mj-lt"/>
                    </a:rPr>
                    <a:t>Y</a:t>
                  </a:r>
                </a:p>
              </p:txBody>
            </p:sp>
          </p:grpSp>
          <p:sp>
            <p:nvSpPr>
              <p:cNvPr id="67" name="TextBox 66">
                <a:extLst>
                  <a:ext uri="{FF2B5EF4-FFF2-40B4-BE49-F238E27FC236}">
                    <a16:creationId xmlns:a16="http://schemas.microsoft.com/office/drawing/2014/main" id="{FCFA4C0D-5392-7640-A726-EC61FA648B0F}"/>
                  </a:ext>
                </a:extLst>
              </p:cNvPr>
              <p:cNvSpPr txBox="1"/>
              <p:nvPr/>
            </p:nvSpPr>
            <p:spPr>
              <a:xfrm>
                <a:off x="444132" y="5338655"/>
                <a:ext cx="2308541" cy="584775"/>
              </a:xfrm>
              <a:prstGeom prst="rect">
                <a:avLst/>
              </a:prstGeom>
              <a:noFill/>
            </p:spPr>
            <p:txBody>
              <a:bodyPr wrap="square" rtlCol="0">
                <a:spAutoFit/>
              </a:bodyPr>
              <a:lstStyle/>
              <a:p>
                <a:r>
                  <a:rPr lang="en-US" sz="1600" dirty="0">
                    <a:latin typeface="+mj-lt"/>
                  </a:rPr>
                  <a:t>Multiple paths are created by branch nodes</a:t>
                </a:r>
              </a:p>
            </p:txBody>
          </p:sp>
          <p:sp>
            <p:nvSpPr>
              <p:cNvPr id="68" name="TextBox 67">
                <a:extLst>
                  <a:ext uri="{FF2B5EF4-FFF2-40B4-BE49-F238E27FC236}">
                    <a16:creationId xmlns:a16="http://schemas.microsoft.com/office/drawing/2014/main" id="{58943388-2451-BD42-8936-084FAE3B7D3B}"/>
                  </a:ext>
                </a:extLst>
              </p:cNvPr>
              <p:cNvSpPr txBox="1"/>
              <p:nvPr/>
            </p:nvSpPr>
            <p:spPr>
              <a:xfrm>
                <a:off x="2847529" y="3879457"/>
                <a:ext cx="1593670" cy="369332"/>
              </a:xfrm>
              <a:prstGeom prst="rect">
                <a:avLst/>
              </a:prstGeom>
              <a:noFill/>
            </p:spPr>
            <p:txBody>
              <a:bodyPr wrap="square" rtlCol="0">
                <a:spAutoFit/>
              </a:bodyPr>
              <a:lstStyle/>
              <a:p>
                <a:r>
                  <a:rPr lang="en-US" dirty="0"/>
                  <a:t>Unique Entry</a:t>
                </a:r>
              </a:p>
            </p:txBody>
          </p:sp>
        </p:grpSp>
        <p:cxnSp>
          <p:nvCxnSpPr>
            <p:cNvPr id="62" name="Curved Connector 61">
              <a:extLst>
                <a:ext uri="{FF2B5EF4-FFF2-40B4-BE49-F238E27FC236}">
                  <a16:creationId xmlns:a16="http://schemas.microsoft.com/office/drawing/2014/main" id="{8DEE68FC-00C2-2843-8CA8-0E744383BD2A}"/>
                </a:ext>
              </a:extLst>
            </p:cNvPr>
            <p:cNvCxnSpPr>
              <a:cxnSpLocks/>
              <a:stCxn id="80" idx="0"/>
              <a:endCxn id="69" idx="1"/>
            </p:cNvCxnSpPr>
            <p:nvPr/>
          </p:nvCxnSpPr>
          <p:spPr>
            <a:xfrm rot="5400000" flipH="1" flipV="1">
              <a:off x="2722847" y="4313492"/>
              <a:ext cx="621656" cy="711926"/>
            </a:xfrm>
            <a:prstGeom prst="curvedConnector2">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urved Connector 62">
              <a:extLst>
                <a:ext uri="{FF2B5EF4-FFF2-40B4-BE49-F238E27FC236}">
                  <a16:creationId xmlns:a16="http://schemas.microsoft.com/office/drawing/2014/main" id="{FAE924D3-D048-F548-8791-FD93B7830090}"/>
                </a:ext>
              </a:extLst>
            </p:cNvPr>
            <p:cNvCxnSpPr>
              <a:cxnSpLocks/>
              <a:stCxn id="79" idx="1"/>
              <a:endCxn id="69" idx="1"/>
            </p:cNvCxnSpPr>
            <p:nvPr/>
          </p:nvCxnSpPr>
          <p:spPr>
            <a:xfrm rot="10800000" flipH="1">
              <a:off x="3252478" y="4358627"/>
              <a:ext cx="137160" cy="1450578"/>
            </a:xfrm>
            <a:prstGeom prst="curvedConnector3">
              <a:avLst>
                <a:gd name="adj1" fmla="val -166667"/>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63">
              <a:extLst>
                <a:ext uri="{FF2B5EF4-FFF2-40B4-BE49-F238E27FC236}">
                  <a16:creationId xmlns:a16="http://schemas.microsoft.com/office/drawing/2014/main" id="{03BCDACC-129D-6042-9C37-3330E616667D}"/>
                </a:ext>
              </a:extLst>
            </p:cNvPr>
            <p:cNvCxnSpPr>
              <a:stCxn id="78" idx="3"/>
              <a:endCxn id="69" idx="3"/>
            </p:cNvCxnSpPr>
            <p:nvPr/>
          </p:nvCxnSpPr>
          <p:spPr>
            <a:xfrm flipH="1" flipV="1">
              <a:off x="3755398" y="4358627"/>
              <a:ext cx="769349" cy="1206651"/>
            </a:xfrm>
            <a:prstGeom prst="curvedConnector3">
              <a:avLst>
                <a:gd name="adj1" fmla="val -29713"/>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EC128AF-70FE-274E-9B6D-1602BCA2CCD3}"/>
                </a:ext>
              </a:extLst>
            </p:cNvPr>
            <p:cNvCxnSpPr>
              <a:cxnSpLocks/>
              <a:stCxn id="69" idx="2"/>
              <a:endCxn id="81" idx="0"/>
            </p:cNvCxnSpPr>
            <p:nvPr/>
          </p:nvCxnSpPr>
          <p:spPr>
            <a:xfrm>
              <a:off x="3572518" y="4543293"/>
              <a:ext cx="224089" cy="505974"/>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0608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37" grpId="0"/>
      <p:bldP spid="44" grpId="0"/>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03A32B-313B-F54C-B4B0-477091483435}"/>
              </a:ext>
            </a:extLst>
          </p:cNvPr>
          <p:cNvSpPr>
            <a:spLocks noGrp="1"/>
          </p:cNvSpPr>
          <p:nvPr>
            <p:ph type="title"/>
          </p:nvPr>
        </p:nvSpPr>
        <p:spPr>
          <a:xfrm>
            <a:off x="285008" y="108283"/>
            <a:ext cx="11798133" cy="651738"/>
          </a:xfrm>
        </p:spPr>
        <p:txBody>
          <a:bodyPr/>
          <a:lstStyle/>
          <a:p>
            <a:r>
              <a:rPr lang="en-US" dirty="0"/>
              <a:t>Violations of constraints</a:t>
            </a:r>
          </a:p>
        </p:txBody>
      </p:sp>
      <p:sp>
        <p:nvSpPr>
          <p:cNvPr id="4" name="Slide Number Placeholder 3">
            <a:extLst>
              <a:ext uri="{FF2B5EF4-FFF2-40B4-BE49-F238E27FC236}">
                <a16:creationId xmlns:a16="http://schemas.microsoft.com/office/drawing/2014/main" id="{9859C471-A66F-4E41-8D02-8E4FFDA90495}"/>
              </a:ext>
            </a:extLst>
          </p:cNvPr>
          <p:cNvSpPr>
            <a:spLocks noGrp="1"/>
          </p:cNvSpPr>
          <p:nvPr>
            <p:ph type="sldNum" sz="quarter" idx="12"/>
          </p:nvPr>
        </p:nvSpPr>
        <p:spPr/>
        <p:txBody>
          <a:bodyPr/>
          <a:lstStyle/>
          <a:p>
            <a:fld id="{030B3B20-CC52-4CD8-891A-1FEA1205BD2C}" type="slidenum">
              <a:rPr lang="en-US" smtClean="0"/>
              <a:pPr/>
              <a:t>9</a:t>
            </a:fld>
            <a:endParaRPr lang="en-US" dirty="0"/>
          </a:p>
        </p:txBody>
      </p:sp>
      <p:grpSp>
        <p:nvGrpSpPr>
          <p:cNvPr id="225" name="Group 224">
            <a:extLst>
              <a:ext uri="{FF2B5EF4-FFF2-40B4-BE49-F238E27FC236}">
                <a16:creationId xmlns:a16="http://schemas.microsoft.com/office/drawing/2014/main" id="{9B6A7070-8897-2D42-90F3-9B075F3DD25B}"/>
              </a:ext>
            </a:extLst>
          </p:cNvPr>
          <p:cNvGrpSpPr/>
          <p:nvPr/>
        </p:nvGrpSpPr>
        <p:grpSpPr>
          <a:xfrm>
            <a:off x="9856991" y="904092"/>
            <a:ext cx="1792919" cy="3870659"/>
            <a:chOff x="9672427" y="1034396"/>
            <a:chExt cx="1792919" cy="3870659"/>
          </a:xfrm>
        </p:grpSpPr>
        <p:grpSp>
          <p:nvGrpSpPr>
            <p:cNvPr id="200" name="Group 199">
              <a:extLst>
                <a:ext uri="{FF2B5EF4-FFF2-40B4-BE49-F238E27FC236}">
                  <a16:creationId xmlns:a16="http://schemas.microsoft.com/office/drawing/2014/main" id="{563C6F2A-2951-A44B-80A1-1E86F109BC7E}"/>
                </a:ext>
              </a:extLst>
            </p:cNvPr>
            <p:cNvGrpSpPr/>
            <p:nvPr/>
          </p:nvGrpSpPr>
          <p:grpSpPr>
            <a:xfrm>
              <a:off x="9672427" y="1034396"/>
              <a:ext cx="1607488" cy="3351792"/>
              <a:chOff x="9672427" y="1034396"/>
              <a:chExt cx="1607488" cy="3351792"/>
            </a:xfrm>
          </p:grpSpPr>
          <p:sp>
            <p:nvSpPr>
              <p:cNvPr id="107" name="TextBox 106">
                <a:extLst>
                  <a:ext uri="{FF2B5EF4-FFF2-40B4-BE49-F238E27FC236}">
                    <a16:creationId xmlns:a16="http://schemas.microsoft.com/office/drawing/2014/main" id="{D55AC8D6-4CB3-6248-B16B-A1DA9F27384F}"/>
                  </a:ext>
                </a:extLst>
              </p:cNvPr>
              <p:cNvSpPr txBox="1"/>
              <p:nvPr/>
            </p:nvSpPr>
            <p:spPr>
              <a:xfrm>
                <a:off x="10004353" y="1441165"/>
                <a:ext cx="431881" cy="369332"/>
              </a:xfrm>
              <a:prstGeom prst="rect">
                <a:avLst/>
              </a:prstGeom>
              <a:noFill/>
              <a:ln>
                <a:solidFill>
                  <a:schemeClr val="tx1"/>
                </a:solidFill>
              </a:ln>
            </p:spPr>
            <p:txBody>
              <a:bodyPr wrap="square" rtlCol="0">
                <a:spAutoFit/>
              </a:bodyPr>
              <a:lstStyle/>
              <a:p>
                <a:pPr algn="ctr"/>
                <a:r>
                  <a:rPr lang="en-US" dirty="0"/>
                  <a:t>a</a:t>
                </a:r>
              </a:p>
            </p:txBody>
          </p:sp>
          <p:grpSp>
            <p:nvGrpSpPr>
              <p:cNvPr id="108" name="Group 107">
                <a:extLst>
                  <a:ext uri="{FF2B5EF4-FFF2-40B4-BE49-F238E27FC236}">
                    <a16:creationId xmlns:a16="http://schemas.microsoft.com/office/drawing/2014/main" id="{CC872D39-B0EF-0B40-8859-6D1D5B709F09}"/>
                  </a:ext>
                </a:extLst>
              </p:cNvPr>
              <p:cNvGrpSpPr/>
              <p:nvPr/>
            </p:nvGrpSpPr>
            <p:grpSpPr>
              <a:xfrm>
                <a:off x="9874244" y="2062431"/>
                <a:ext cx="597673" cy="481628"/>
                <a:chOff x="744234" y="1669087"/>
                <a:chExt cx="597673" cy="481628"/>
              </a:xfrm>
            </p:grpSpPr>
            <p:sp>
              <p:nvSpPr>
                <p:cNvPr id="121" name="Diamond 120">
                  <a:extLst>
                    <a:ext uri="{FF2B5EF4-FFF2-40B4-BE49-F238E27FC236}">
                      <a16:creationId xmlns:a16="http://schemas.microsoft.com/office/drawing/2014/main" id="{588D024D-5441-DC4C-A1A0-9C73CB1FE10B}"/>
                    </a:ext>
                  </a:extLst>
                </p:cNvPr>
                <p:cNvSpPr/>
                <p:nvPr/>
              </p:nvSpPr>
              <p:spPr>
                <a:xfrm>
                  <a:off x="744234" y="1669087"/>
                  <a:ext cx="597673" cy="481628"/>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45E1321E-30F2-9142-907F-11B059CD176E}"/>
                    </a:ext>
                  </a:extLst>
                </p:cNvPr>
                <p:cNvSpPr txBox="1"/>
                <p:nvPr/>
              </p:nvSpPr>
              <p:spPr>
                <a:xfrm>
                  <a:off x="841850" y="1725235"/>
                  <a:ext cx="363054" cy="369332"/>
                </a:xfrm>
                <a:prstGeom prst="rect">
                  <a:avLst/>
                </a:prstGeom>
                <a:noFill/>
              </p:spPr>
              <p:txBody>
                <a:bodyPr wrap="square" rtlCol="0">
                  <a:spAutoFit/>
                </a:bodyPr>
                <a:lstStyle/>
                <a:p>
                  <a:pPr algn="ctr"/>
                  <a:r>
                    <a:rPr lang="en-US" dirty="0"/>
                    <a:t>h</a:t>
                  </a:r>
                </a:p>
              </p:txBody>
            </p:sp>
          </p:grpSp>
          <p:cxnSp>
            <p:nvCxnSpPr>
              <p:cNvPr id="109" name="Straight Arrow Connector 108">
                <a:extLst>
                  <a:ext uri="{FF2B5EF4-FFF2-40B4-BE49-F238E27FC236}">
                    <a16:creationId xmlns:a16="http://schemas.microsoft.com/office/drawing/2014/main" id="{97776320-3664-A043-9B2C-2A220E099B6D}"/>
                  </a:ext>
                </a:extLst>
              </p:cNvPr>
              <p:cNvCxnSpPr>
                <a:cxnSpLocks/>
              </p:cNvCxnSpPr>
              <p:nvPr/>
            </p:nvCxnSpPr>
            <p:spPr>
              <a:xfrm flipV="1">
                <a:off x="9672427" y="2326977"/>
                <a:ext cx="23469" cy="1898278"/>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C9FC488B-0664-F34E-996C-8EDE37191BE1}"/>
                  </a:ext>
                </a:extLst>
              </p:cNvPr>
              <p:cNvCxnSpPr>
                <a:cxnSpLocks/>
              </p:cNvCxnSpPr>
              <p:nvPr/>
            </p:nvCxnSpPr>
            <p:spPr>
              <a:xfrm flipH="1" flipV="1">
                <a:off x="9672427" y="4201522"/>
                <a:ext cx="381196" cy="1634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0AE9FECC-A9B0-8A46-8E89-8B57090633E7}"/>
                  </a:ext>
                </a:extLst>
              </p:cNvPr>
              <p:cNvCxnSpPr>
                <a:cxnSpLocks/>
              </p:cNvCxnSpPr>
              <p:nvPr/>
            </p:nvCxnSpPr>
            <p:spPr>
              <a:xfrm>
                <a:off x="10459703" y="2303245"/>
                <a:ext cx="460082" cy="1707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90E54A4C-CBF8-2E4B-8A04-26BB2417BC96}"/>
                  </a:ext>
                </a:extLst>
              </p:cNvPr>
              <p:cNvCxnSpPr/>
              <p:nvPr/>
            </p:nvCxnSpPr>
            <p:spPr>
              <a:xfrm flipH="1">
                <a:off x="10173082" y="1810497"/>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F40B5EB2-9DCB-EA45-9DA4-0672975DE06A}"/>
                  </a:ext>
                </a:extLst>
              </p:cNvPr>
              <p:cNvCxnSpPr/>
              <p:nvPr/>
            </p:nvCxnSpPr>
            <p:spPr>
              <a:xfrm flipH="1">
                <a:off x="10153386" y="2531737"/>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31E617B3-0A49-464E-B56F-1E6BE91C8074}"/>
                  </a:ext>
                </a:extLst>
              </p:cNvPr>
              <p:cNvSpPr txBox="1"/>
              <p:nvPr/>
            </p:nvSpPr>
            <p:spPr>
              <a:xfrm>
                <a:off x="10024046" y="2772202"/>
                <a:ext cx="381196" cy="369332"/>
              </a:xfrm>
              <a:prstGeom prst="rect">
                <a:avLst/>
              </a:prstGeom>
              <a:noFill/>
              <a:ln>
                <a:solidFill>
                  <a:schemeClr val="tx1"/>
                </a:solidFill>
              </a:ln>
            </p:spPr>
            <p:txBody>
              <a:bodyPr wrap="square" rtlCol="0">
                <a:spAutoFit/>
              </a:bodyPr>
              <a:lstStyle/>
              <a:p>
                <a:pPr algn="ctr"/>
                <a:r>
                  <a:rPr lang="en-US" dirty="0"/>
                  <a:t>b</a:t>
                </a:r>
              </a:p>
            </p:txBody>
          </p:sp>
          <p:sp>
            <p:nvSpPr>
              <p:cNvPr id="116" name="TextBox 115">
                <a:extLst>
                  <a:ext uri="{FF2B5EF4-FFF2-40B4-BE49-F238E27FC236}">
                    <a16:creationId xmlns:a16="http://schemas.microsoft.com/office/drawing/2014/main" id="{5674A419-C7F7-A649-BDBB-DAFFE7C9F047}"/>
                  </a:ext>
                </a:extLst>
              </p:cNvPr>
              <p:cNvSpPr txBox="1"/>
              <p:nvPr/>
            </p:nvSpPr>
            <p:spPr>
              <a:xfrm>
                <a:off x="10039207" y="4016856"/>
                <a:ext cx="397027" cy="369332"/>
              </a:xfrm>
              <a:prstGeom prst="rect">
                <a:avLst/>
              </a:prstGeom>
              <a:noFill/>
              <a:ln>
                <a:solidFill>
                  <a:schemeClr val="tx1"/>
                </a:solidFill>
              </a:ln>
            </p:spPr>
            <p:txBody>
              <a:bodyPr wrap="square" rtlCol="0">
                <a:spAutoFit/>
              </a:bodyPr>
              <a:lstStyle/>
              <a:p>
                <a:pPr algn="ctr"/>
                <a:r>
                  <a:rPr lang="en-US" dirty="0"/>
                  <a:t>d</a:t>
                </a:r>
              </a:p>
            </p:txBody>
          </p:sp>
          <p:cxnSp>
            <p:nvCxnSpPr>
              <p:cNvPr id="117" name="Straight Arrow Connector 116">
                <a:extLst>
                  <a:ext uri="{FF2B5EF4-FFF2-40B4-BE49-F238E27FC236}">
                    <a16:creationId xmlns:a16="http://schemas.microsoft.com/office/drawing/2014/main" id="{E885F2DA-E7EF-A54D-B371-CA9D8522F757}"/>
                  </a:ext>
                </a:extLst>
              </p:cNvPr>
              <p:cNvCxnSpPr/>
              <p:nvPr/>
            </p:nvCxnSpPr>
            <p:spPr>
              <a:xfrm flipH="1">
                <a:off x="10173079" y="3140193"/>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DA308C25-5875-C745-97A7-0BF19B3B7DE7}"/>
                  </a:ext>
                </a:extLst>
              </p:cNvPr>
              <p:cNvCxnSpPr/>
              <p:nvPr/>
            </p:nvCxnSpPr>
            <p:spPr>
              <a:xfrm flipH="1">
                <a:off x="10188241" y="3793933"/>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41B4A9F7-5578-114D-BEEF-ED254F86EABF}"/>
                  </a:ext>
                </a:extLst>
              </p:cNvPr>
              <p:cNvCxnSpPr>
                <a:cxnSpLocks/>
                <a:endCxn id="122" idx="1"/>
              </p:cNvCxnSpPr>
              <p:nvPr/>
            </p:nvCxnSpPr>
            <p:spPr>
              <a:xfrm flipV="1">
                <a:off x="9672427" y="2303245"/>
                <a:ext cx="299433" cy="395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6B08E689-3FE4-4949-A89D-F059C2A4ADFF}"/>
                  </a:ext>
                </a:extLst>
              </p:cNvPr>
              <p:cNvSpPr txBox="1"/>
              <p:nvPr/>
            </p:nvSpPr>
            <p:spPr>
              <a:xfrm>
                <a:off x="10706119" y="2465113"/>
                <a:ext cx="446576" cy="369332"/>
              </a:xfrm>
              <a:prstGeom prst="rect">
                <a:avLst/>
              </a:prstGeom>
              <a:noFill/>
              <a:ln>
                <a:solidFill>
                  <a:schemeClr val="tx1"/>
                </a:solidFill>
              </a:ln>
            </p:spPr>
            <p:txBody>
              <a:bodyPr wrap="square" rtlCol="0">
                <a:spAutoFit/>
              </a:bodyPr>
              <a:lstStyle/>
              <a:p>
                <a:pPr algn="ctr"/>
                <a:r>
                  <a:rPr lang="en-US" dirty="0"/>
                  <a:t>e1</a:t>
                </a:r>
              </a:p>
            </p:txBody>
          </p:sp>
          <p:cxnSp>
            <p:nvCxnSpPr>
              <p:cNvPr id="123" name="Straight Arrow Connector 122">
                <a:extLst>
                  <a:ext uri="{FF2B5EF4-FFF2-40B4-BE49-F238E27FC236}">
                    <a16:creationId xmlns:a16="http://schemas.microsoft.com/office/drawing/2014/main" id="{C89E64BD-7C05-FC43-8C04-4CC3C6F6566B}"/>
                  </a:ext>
                </a:extLst>
              </p:cNvPr>
              <p:cNvCxnSpPr>
                <a:cxnSpLocks/>
                <a:endCxn id="132" idx="1"/>
              </p:cNvCxnSpPr>
              <p:nvPr/>
            </p:nvCxnSpPr>
            <p:spPr>
              <a:xfrm>
                <a:off x="10396767" y="3723720"/>
                <a:ext cx="436572" cy="3420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D44AEBD6-4DC9-CC44-B4E3-AA017CCCAE50}"/>
                  </a:ext>
                </a:extLst>
              </p:cNvPr>
              <p:cNvSpPr txBox="1"/>
              <p:nvPr/>
            </p:nvSpPr>
            <p:spPr>
              <a:xfrm>
                <a:off x="10776216" y="3292934"/>
                <a:ext cx="446576" cy="369332"/>
              </a:xfrm>
              <a:prstGeom prst="rect">
                <a:avLst/>
              </a:prstGeom>
              <a:noFill/>
              <a:ln>
                <a:solidFill>
                  <a:schemeClr val="tx1"/>
                </a:solidFill>
              </a:ln>
            </p:spPr>
            <p:txBody>
              <a:bodyPr wrap="square" rtlCol="0">
                <a:spAutoFit/>
              </a:bodyPr>
              <a:lstStyle/>
              <a:p>
                <a:pPr algn="ctr"/>
                <a:r>
                  <a:rPr lang="en-US" dirty="0"/>
                  <a:t>e2</a:t>
                </a:r>
              </a:p>
            </p:txBody>
          </p:sp>
          <p:cxnSp>
            <p:nvCxnSpPr>
              <p:cNvPr id="128" name="Straight Arrow Connector 127">
                <a:extLst>
                  <a:ext uri="{FF2B5EF4-FFF2-40B4-BE49-F238E27FC236}">
                    <a16:creationId xmlns:a16="http://schemas.microsoft.com/office/drawing/2014/main" id="{3A388911-77E1-E347-A04D-B7B01F46ED47}"/>
                  </a:ext>
                </a:extLst>
              </p:cNvPr>
              <p:cNvCxnSpPr>
                <a:cxnSpLocks/>
                <a:endCxn id="127" idx="0"/>
              </p:cNvCxnSpPr>
              <p:nvPr/>
            </p:nvCxnSpPr>
            <p:spPr>
              <a:xfrm>
                <a:off x="10965693" y="2853478"/>
                <a:ext cx="33811" cy="4394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9294E3C4-B062-0246-B9EB-3B028450C7CA}"/>
                  </a:ext>
                </a:extLst>
              </p:cNvPr>
              <p:cNvCxnSpPr>
                <a:cxnSpLocks/>
              </p:cNvCxnSpPr>
              <p:nvPr/>
            </p:nvCxnSpPr>
            <p:spPr>
              <a:xfrm flipH="1">
                <a:off x="11044146" y="3661124"/>
                <a:ext cx="12481" cy="2476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BB37D9BE-A528-C74F-8FD7-5A1BA17AA7DA}"/>
                  </a:ext>
                </a:extLst>
              </p:cNvPr>
              <p:cNvSpPr txBox="1"/>
              <p:nvPr/>
            </p:nvSpPr>
            <p:spPr>
              <a:xfrm>
                <a:off x="10833339" y="3881114"/>
                <a:ext cx="446576" cy="369332"/>
              </a:xfrm>
              <a:prstGeom prst="rect">
                <a:avLst/>
              </a:prstGeom>
              <a:noFill/>
              <a:ln>
                <a:solidFill>
                  <a:schemeClr val="tx1"/>
                </a:solidFill>
              </a:ln>
            </p:spPr>
            <p:txBody>
              <a:bodyPr wrap="square" rtlCol="0">
                <a:spAutoFit/>
              </a:bodyPr>
              <a:lstStyle/>
              <a:p>
                <a:pPr algn="ctr"/>
                <a:r>
                  <a:rPr lang="en-US" dirty="0"/>
                  <a:t>e3</a:t>
                </a:r>
              </a:p>
            </p:txBody>
          </p:sp>
          <p:sp>
            <p:nvSpPr>
              <p:cNvPr id="143" name="TextBox 142">
                <a:extLst>
                  <a:ext uri="{FF2B5EF4-FFF2-40B4-BE49-F238E27FC236}">
                    <a16:creationId xmlns:a16="http://schemas.microsoft.com/office/drawing/2014/main" id="{6E265AAD-C0B9-C440-95E6-D5A83B13C611}"/>
                  </a:ext>
                </a:extLst>
              </p:cNvPr>
              <p:cNvSpPr txBox="1"/>
              <p:nvPr/>
            </p:nvSpPr>
            <p:spPr>
              <a:xfrm>
                <a:off x="9977197" y="1034396"/>
                <a:ext cx="428045" cy="369332"/>
              </a:xfrm>
              <a:prstGeom prst="rect">
                <a:avLst/>
              </a:prstGeom>
              <a:noFill/>
              <a:ln>
                <a:noFill/>
              </a:ln>
            </p:spPr>
            <p:txBody>
              <a:bodyPr wrap="square" rtlCol="0">
                <a:spAutoFit/>
              </a:bodyPr>
              <a:lstStyle/>
              <a:p>
                <a:pPr algn="ctr"/>
                <a:r>
                  <a:rPr lang="en-US" dirty="0"/>
                  <a:t>2</a:t>
                </a:r>
              </a:p>
            </p:txBody>
          </p:sp>
          <p:sp>
            <p:nvSpPr>
              <p:cNvPr id="144" name="Oval 143">
                <a:extLst>
                  <a:ext uri="{FF2B5EF4-FFF2-40B4-BE49-F238E27FC236}">
                    <a16:creationId xmlns:a16="http://schemas.microsoft.com/office/drawing/2014/main" id="{CC7BAF0D-D71F-5541-B457-CEBB51F00700}"/>
                  </a:ext>
                </a:extLst>
              </p:cNvPr>
              <p:cNvSpPr/>
              <p:nvPr/>
            </p:nvSpPr>
            <p:spPr>
              <a:xfrm>
                <a:off x="9977197" y="1034396"/>
                <a:ext cx="380011" cy="3179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2" name="Group 191">
                <a:extLst>
                  <a:ext uri="{FF2B5EF4-FFF2-40B4-BE49-F238E27FC236}">
                    <a16:creationId xmlns:a16="http://schemas.microsoft.com/office/drawing/2014/main" id="{DCEC5987-5075-7C43-B929-0C2CC4B2333B}"/>
                  </a:ext>
                </a:extLst>
              </p:cNvPr>
              <p:cNvGrpSpPr/>
              <p:nvPr/>
            </p:nvGrpSpPr>
            <p:grpSpPr>
              <a:xfrm>
                <a:off x="9887914" y="3363233"/>
                <a:ext cx="597673" cy="481628"/>
                <a:chOff x="744234" y="1669087"/>
                <a:chExt cx="597673" cy="481628"/>
              </a:xfrm>
            </p:grpSpPr>
            <p:sp>
              <p:nvSpPr>
                <p:cNvPr id="193" name="Diamond 192">
                  <a:extLst>
                    <a:ext uri="{FF2B5EF4-FFF2-40B4-BE49-F238E27FC236}">
                      <a16:creationId xmlns:a16="http://schemas.microsoft.com/office/drawing/2014/main" id="{A636AC3F-AED0-7E4B-B96B-9EB436BFD3A5}"/>
                    </a:ext>
                  </a:extLst>
                </p:cNvPr>
                <p:cNvSpPr/>
                <p:nvPr/>
              </p:nvSpPr>
              <p:spPr>
                <a:xfrm>
                  <a:off x="744234" y="1669087"/>
                  <a:ext cx="597673" cy="481628"/>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TextBox 193">
                  <a:extLst>
                    <a:ext uri="{FF2B5EF4-FFF2-40B4-BE49-F238E27FC236}">
                      <a16:creationId xmlns:a16="http://schemas.microsoft.com/office/drawing/2014/main" id="{E363550B-91BB-1C4F-8251-4A450E21D8D3}"/>
                    </a:ext>
                  </a:extLst>
                </p:cNvPr>
                <p:cNvSpPr txBox="1"/>
                <p:nvPr/>
              </p:nvSpPr>
              <p:spPr>
                <a:xfrm>
                  <a:off x="841850" y="1725235"/>
                  <a:ext cx="363054" cy="369332"/>
                </a:xfrm>
                <a:prstGeom prst="rect">
                  <a:avLst/>
                </a:prstGeom>
                <a:noFill/>
              </p:spPr>
              <p:txBody>
                <a:bodyPr wrap="square" rtlCol="0">
                  <a:spAutoFit/>
                </a:bodyPr>
                <a:lstStyle/>
                <a:p>
                  <a:pPr algn="ctr"/>
                  <a:r>
                    <a:rPr lang="en-US" dirty="0"/>
                    <a:t>c</a:t>
                  </a:r>
                </a:p>
              </p:txBody>
            </p:sp>
          </p:grpSp>
        </p:grpSp>
        <p:cxnSp>
          <p:nvCxnSpPr>
            <p:cNvPr id="203" name="Straight Arrow Connector 202">
              <a:extLst>
                <a:ext uri="{FF2B5EF4-FFF2-40B4-BE49-F238E27FC236}">
                  <a16:creationId xmlns:a16="http://schemas.microsoft.com/office/drawing/2014/main" id="{95BC696E-4FDE-264F-877B-E3324353A3A2}"/>
                </a:ext>
              </a:extLst>
            </p:cNvPr>
            <p:cNvCxnSpPr>
              <a:cxnSpLocks/>
              <a:endCxn id="215" idx="0"/>
            </p:cNvCxnSpPr>
            <p:nvPr/>
          </p:nvCxnSpPr>
          <p:spPr>
            <a:xfrm>
              <a:off x="10995715" y="4225255"/>
              <a:ext cx="57615" cy="3720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5" name="TextBox 214">
              <a:extLst>
                <a:ext uri="{FF2B5EF4-FFF2-40B4-BE49-F238E27FC236}">
                  <a16:creationId xmlns:a16="http://schemas.microsoft.com/office/drawing/2014/main" id="{2E172D98-69A8-FD4B-9ECF-0C96B15A8204}"/>
                </a:ext>
              </a:extLst>
            </p:cNvPr>
            <p:cNvSpPr txBox="1"/>
            <p:nvPr/>
          </p:nvSpPr>
          <p:spPr>
            <a:xfrm>
              <a:off x="10641313" y="4597278"/>
              <a:ext cx="824033" cy="307777"/>
            </a:xfrm>
            <a:prstGeom prst="rect">
              <a:avLst/>
            </a:prstGeom>
            <a:noFill/>
          </p:spPr>
          <p:txBody>
            <a:bodyPr wrap="square" rtlCol="0">
              <a:spAutoFit/>
            </a:bodyPr>
            <a:lstStyle/>
            <a:p>
              <a:r>
                <a:rPr lang="en-US" sz="1400" dirty="0">
                  <a:latin typeface="+mj-lt"/>
                </a:rPr>
                <a:t>continue</a:t>
              </a:r>
            </a:p>
          </p:txBody>
        </p:sp>
      </p:grpSp>
      <p:grpSp>
        <p:nvGrpSpPr>
          <p:cNvPr id="222" name="Group 221">
            <a:extLst>
              <a:ext uri="{FF2B5EF4-FFF2-40B4-BE49-F238E27FC236}">
                <a16:creationId xmlns:a16="http://schemas.microsoft.com/office/drawing/2014/main" id="{7252E5D8-E5C7-E144-9ECE-AF13FCD81B34}"/>
              </a:ext>
            </a:extLst>
          </p:cNvPr>
          <p:cNvGrpSpPr/>
          <p:nvPr/>
        </p:nvGrpSpPr>
        <p:grpSpPr>
          <a:xfrm>
            <a:off x="7400850" y="1058909"/>
            <a:ext cx="2003141" cy="3363117"/>
            <a:chOff x="2443335" y="919080"/>
            <a:chExt cx="2003141" cy="3363117"/>
          </a:xfrm>
        </p:grpSpPr>
        <p:grpSp>
          <p:nvGrpSpPr>
            <p:cNvPr id="155" name="Group 154">
              <a:extLst>
                <a:ext uri="{FF2B5EF4-FFF2-40B4-BE49-F238E27FC236}">
                  <a16:creationId xmlns:a16="http://schemas.microsoft.com/office/drawing/2014/main" id="{EF813F02-F082-5B45-889E-E6F8963D8BAF}"/>
                </a:ext>
              </a:extLst>
            </p:cNvPr>
            <p:cNvGrpSpPr/>
            <p:nvPr/>
          </p:nvGrpSpPr>
          <p:grpSpPr>
            <a:xfrm>
              <a:off x="2443335" y="919080"/>
              <a:ext cx="2003141" cy="3363117"/>
              <a:chOff x="2298498" y="899251"/>
              <a:chExt cx="2003141" cy="3363117"/>
            </a:xfrm>
          </p:grpSpPr>
          <p:grpSp>
            <p:nvGrpSpPr>
              <p:cNvPr id="147" name="Group 146">
                <a:extLst>
                  <a:ext uri="{FF2B5EF4-FFF2-40B4-BE49-F238E27FC236}">
                    <a16:creationId xmlns:a16="http://schemas.microsoft.com/office/drawing/2014/main" id="{CC38B14E-A4AE-4641-BCE4-F6422B8C76D2}"/>
                  </a:ext>
                </a:extLst>
              </p:cNvPr>
              <p:cNvGrpSpPr/>
              <p:nvPr/>
            </p:nvGrpSpPr>
            <p:grpSpPr>
              <a:xfrm>
                <a:off x="2298498" y="910576"/>
                <a:ext cx="1860671" cy="3351792"/>
                <a:chOff x="2298498" y="910576"/>
                <a:chExt cx="1860671" cy="3351792"/>
              </a:xfrm>
            </p:grpSpPr>
            <p:grpSp>
              <p:nvGrpSpPr>
                <p:cNvPr id="85" name="Group 84">
                  <a:extLst>
                    <a:ext uri="{FF2B5EF4-FFF2-40B4-BE49-F238E27FC236}">
                      <a16:creationId xmlns:a16="http://schemas.microsoft.com/office/drawing/2014/main" id="{A30110A8-BD03-3547-B1A2-8EE99798FF08}"/>
                    </a:ext>
                  </a:extLst>
                </p:cNvPr>
                <p:cNvGrpSpPr/>
                <p:nvPr/>
              </p:nvGrpSpPr>
              <p:grpSpPr>
                <a:xfrm>
                  <a:off x="2298498" y="1000835"/>
                  <a:ext cx="1860671" cy="3261533"/>
                  <a:chOff x="2298498" y="1000835"/>
                  <a:chExt cx="1860671" cy="3261533"/>
                </a:xfrm>
              </p:grpSpPr>
              <p:grpSp>
                <p:nvGrpSpPr>
                  <p:cNvPr id="79" name="Group 78">
                    <a:extLst>
                      <a:ext uri="{FF2B5EF4-FFF2-40B4-BE49-F238E27FC236}">
                        <a16:creationId xmlns:a16="http://schemas.microsoft.com/office/drawing/2014/main" id="{FE084C4D-8A74-494D-B8E7-BB086AED34E5}"/>
                      </a:ext>
                    </a:extLst>
                  </p:cNvPr>
                  <p:cNvGrpSpPr/>
                  <p:nvPr/>
                </p:nvGrpSpPr>
                <p:grpSpPr>
                  <a:xfrm>
                    <a:off x="2298498" y="1328404"/>
                    <a:ext cx="1860671" cy="2933964"/>
                    <a:chOff x="2298498" y="1328404"/>
                    <a:chExt cx="1860671" cy="2933964"/>
                  </a:xfrm>
                </p:grpSpPr>
                <p:sp>
                  <p:nvSpPr>
                    <p:cNvPr id="39" name="TextBox 38">
                      <a:extLst>
                        <a:ext uri="{FF2B5EF4-FFF2-40B4-BE49-F238E27FC236}">
                          <a16:creationId xmlns:a16="http://schemas.microsoft.com/office/drawing/2014/main" id="{E5793DCF-E4DD-0A47-8869-9100A0FF3342}"/>
                        </a:ext>
                      </a:extLst>
                    </p:cNvPr>
                    <p:cNvSpPr txBox="1"/>
                    <p:nvPr/>
                  </p:nvSpPr>
                  <p:spPr>
                    <a:xfrm>
                      <a:off x="2545676" y="1328404"/>
                      <a:ext cx="467562" cy="369332"/>
                    </a:xfrm>
                    <a:prstGeom prst="rect">
                      <a:avLst/>
                    </a:prstGeom>
                    <a:noFill/>
                    <a:ln>
                      <a:solidFill>
                        <a:schemeClr val="tx1"/>
                      </a:solidFill>
                    </a:ln>
                  </p:spPr>
                  <p:txBody>
                    <a:bodyPr wrap="square" rtlCol="0">
                      <a:spAutoFit/>
                    </a:bodyPr>
                    <a:lstStyle/>
                    <a:p>
                      <a:pPr algn="ctr"/>
                      <a:r>
                        <a:rPr lang="en-US" dirty="0"/>
                        <a:t>a1</a:t>
                      </a:r>
                    </a:p>
                  </p:txBody>
                </p:sp>
                <p:grpSp>
                  <p:nvGrpSpPr>
                    <p:cNvPr id="40" name="Group 39">
                      <a:extLst>
                        <a:ext uri="{FF2B5EF4-FFF2-40B4-BE49-F238E27FC236}">
                          <a16:creationId xmlns:a16="http://schemas.microsoft.com/office/drawing/2014/main" id="{7C99975E-1849-6740-964B-D46F3D39C5F0}"/>
                        </a:ext>
                      </a:extLst>
                    </p:cNvPr>
                    <p:cNvGrpSpPr/>
                    <p:nvPr/>
                  </p:nvGrpSpPr>
                  <p:grpSpPr>
                    <a:xfrm>
                      <a:off x="2500315" y="1938611"/>
                      <a:ext cx="597673" cy="481628"/>
                      <a:chOff x="744234" y="1669087"/>
                      <a:chExt cx="597673" cy="481628"/>
                    </a:xfrm>
                  </p:grpSpPr>
                  <p:sp>
                    <p:nvSpPr>
                      <p:cNvPr id="53" name="Diamond 52">
                        <a:extLst>
                          <a:ext uri="{FF2B5EF4-FFF2-40B4-BE49-F238E27FC236}">
                            <a16:creationId xmlns:a16="http://schemas.microsoft.com/office/drawing/2014/main" id="{513BD80A-4D0D-0E4D-9677-95F6103A656E}"/>
                          </a:ext>
                        </a:extLst>
                      </p:cNvPr>
                      <p:cNvSpPr/>
                      <p:nvPr/>
                    </p:nvSpPr>
                    <p:spPr>
                      <a:xfrm>
                        <a:off x="744234" y="1669087"/>
                        <a:ext cx="597673" cy="481628"/>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AAD11D0C-4B48-144A-B4FD-174C339ED398}"/>
                          </a:ext>
                        </a:extLst>
                      </p:cNvPr>
                      <p:cNvSpPr txBox="1"/>
                      <p:nvPr/>
                    </p:nvSpPr>
                    <p:spPr>
                      <a:xfrm>
                        <a:off x="841850" y="1725235"/>
                        <a:ext cx="363054" cy="369332"/>
                      </a:xfrm>
                      <a:prstGeom prst="rect">
                        <a:avLst/>
                      </a:prstGeom>
                      <a:noFill/>
                    </p:spPr>
                    <p:txBody>
                      <a:bodyPr wrap="square" rtlCol="0">
                        <a:spAutoFit/>
                      </a:bodyPr>
                      <a:lstStyle/>
                      <a:p>
                        <a:pPr algn="ctr"/>
                        <a:r>
                          <a:rPr lang="en-US" dirty="0"/>
                          <a:t>h</a:t>
                        </a:r>
                      </a:p>
                    </p:txBody>
                  </p:sp>
                </p:grpSp>
                <p:cxnSp>
                  <p:nvCxnSpPr>
                    <p:cNvPr id="41" name="Straight Arrow Connector 40">
                      <a:extLst>
                        <a:ext uri="{FF2B5EF4-FFF2-40B4-BE49-F238E27FC236}">
                          <a16:creationId xmlns:a16="http://schemas.microsoft.com/office/drawing/2014/main" id="{38115D71-9709-FB41-8374-F3B3953C588D}"/>
                        </a:ext>
                      </a:extLst>
                    </p:cNvPr>
                    <p:cNvCxnSpPr>
                      <a:cxnSpLocks/>
                    </p:cNvCxnSpPr>
                    <p:nvPr/>
                  </p:nvCxnSpPr>
                  <p:spPr>
                    <a:xfrm flipV="1">
                      <a:off x="2298498" y="2203157"/>
                      <a:ext cx="23469" cy="1898278"/>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21ACDD4-06CB-8642-9BF8-3B6829C93107}"/>
                        </a:ext>
                      </a:extLst>
                    </p:cNvPr>
                    <p:cNvCxnSpPr>
                      <a:cxnSpLocks/>
                    </p:cNvCxnSpPr>
                    <p:nvPr/>
                  </p:nvCxnSpPr>
                  <p:spPr>
                    <a:xfrm flipH="1" flipV="1">
                      <a:off x="2298498" y="4077702"/>
                      <a:ext cx="381196" cy="1634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20808CD-3607-4B47-991C-A30BE974AAA8}"/>
                        </a:ext>
                      </a:extLst>
                    </p:cNvPr>
                    <p:cNvCxnSpPr>
                      <a:cxnSpLocks/>
                    </p:cNvCxnSpPr>
                    <p:nvPr/>
                  </p:nvCxnSpPr>
                  <p:spPr>
                    <a:xfrm>
                      <a:off x="3085774" y="2179425"/>
                      <a:ext cx="332701" cy="3248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10FA7DC-7648-1441-B259-91F57CEB5303}"/>
                        </a:ext>
                      </a:extLst>
                    </p:cNvPr>
                    <p:cNvCxnSpPr/>
                    <p:nvPr/>
                  </p:nvCxnSpPr>
                  <p:spPr>
                    <a:xfrm flipH="1">
                      <a:off x="2799153" y="1686677"/>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75D2115-F46E-4D45-96AC-D6BDE3D370C0}"/>
                        </a:ext>
                      </a:extLst>
                    </p:cNvPr>
                    <p:cNvCxnSpPr/>
                    <p:nvPr/>
                  </p:nvCxnSpPr>
                  <p:spPr>
                    <a:xfrm flipH="1">
                      <a:off x="2779457" y="2407917"/>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9C7315C6-A397-E441-9C55-AD82D237152E}"/>
                        </a:ext>
                      </a:extLst>
                    </p:cNvPr>
                    <p:cNvSpPr txBox="1"/>
                    <p:nvPr/>
                  </p:nvSpPr>
                  <p:spPr>
                    <a:xfrm>
                      <a:off x="2650117" y="2648382"/>
                      <a:ext cx="298067" cy="369332"/>
                    </a:xfrm>
                    <a:prstGeom prst="rect">
                      <a:avLst/>
                    </a:prstGeom>
                    <a:noFill/>
                    <a:ln>
                      <a:solidFill>
                        <a:schemeClr val="tx1"/>
                      </a:solidFill>
                    </a:ln>
                  </p:spPr>
                  <p:txBody>
                    <a:bodyPr wrap="square" rtlCol="0">
                      <a:spAutoFit/>
                    </a:bodyPr>
                    <a:lstStyle/>
                    <a:p>
                      <a:pPr algn="ctr"/>
                      <a:r>
                        <a:rPr lang="en-US" dirty="0"/>
                        <a:t>b</a:t>
                      </a:r>
                    </a:p>
                  </p:txBody>
                </p:sp>
                <p:sp>
                  <p:nvSpPr>
                    <p:cNvPr id="47" name="TextBox 46">
                      <a:extLst>
                        <a:ext uri="{FF2B5EF4-FFF2-40B4-BE49-F238E27FC236}">
                          <a16:creationId xmlns:a16="http://schemas.microsoft.com/office/drawing/2014/main" id="{8E6A7F26-3043-1541-9D2E-7BF6A7E26972}"/>
                        </a:ext>
                      </a:extLst>
                    </p:cNvPr>
                    <p:cNvSpPr txBox="1"/>
                    <p:nvPr/>
                  </p:nvSpPr>
                  <p:spPr>
                    <a:xfrm>
                      <a:off x="2658161" y="3295561"/>
                      <a:ext cx="298067" cy="369332"/>
                    </a:xfrm>
                    <a:prstGeom prst="rect">
                      <a:avLst/>
                    </a:prstGeom>
                    <a:noFill/>
                    <a:ln>
                      <a:solidFill>
                        <a:schemeClr val="tx1"/>
                      </a:solidFill>
                    </a:ln>
                  </p:spPr>
                  <p:txBody>
                    <a:bodyPr wrap="square" rtlCol="0">
                      <a:spAutoFit/>
                    </a:bodyPr>
                    <a:lstStyle/>
                    <a:p>
                      <a:pPr algn="ctr"/>
                      <a:r>
                        <a:rPr lang="en-US" dirty="0"/>
                        <a:t>c</a:t>
                      </a:r>
                    </a:p>
                  </p:txBody>
                </p:sp>
                <p:sp>
                  <p:nvSpPr>
                    <p:cNvPr id="48" name="TextBox 47">
                      <a:extLst>
                        <a:ext uri="{FF2B5EF4-FFF2-40B4-BE49-F238E27FC236}">
                          <a16:creationId xmlns:a16="http://schemas.microsoft.com/office/drawing/2014/main" id="{EAC3E478-A67F-854C-9C83-EF3CBE980CE2}"/>
                        </a:ext>
                      </a:extLst>
                    </p:cNvPr>
                    <p:cNvSpPr txBox="1"/>
                    <p:nvPr/>
                  </p:nvSpPr>
                  <p:spPr>
                    <a:xfrm>
                      <a:off x="2665278" y="3893036"/>
                      <a:ext cx="298067" cy="369332"/>
                    </a:xfrm>
                    <a:prstGeom prst="rect">
                      <a:avLst/>
                    </a:prstGeom>
                    <a:noFill/>
                    <a:ln>
                      <a:solidFill>
                        <a:schemeClr val="tx1"/>
                      </a:solidFill>
                    </a:ln>
                  </p:spPr>
                  <p:txBody>
                    <a:bodyPr wrap="square" rtlCol="0">
                      <a:spAutoFit/>
                    </a:bodyPr>
                    <a:lstStyle/>
                    <a:p>
                      <a:pPr algn="ctr"/>
                      <a:r>
                        <a:rPr lang="en-US" dirty="0"/>
                        <a:t>d</a:t>
                      </a:r>
                    </a:p>
                  </p:txBody>
                </p:sp>
                <p:cxnSp>
                  <p:nvCxnSpPr>
                    <p:cNvPr id="49" name="Straight Arrow Connector 48">
                      <a:extLst>
                        <a:ext uri="{FF2B5EF4-FFF2-40B4-BE49-F238E27FC236}">
                          <a16:creationId xmlns:a16="http://schemas.microsoft.com/office/drawing/2014/main" id="{7223F31F-CAC1-4A4D-A31F-3D3650359131}"/>
                        </a:ext>
                      </a:extLst>
                    </p:cNvPr>
                    <p:cNvCxnSpPr/>
                    <p:nvPr/>
                  </p:nvCxnSpPr>
                  <p:spPr>
                    <a:xfrm flipH="1">
                      <a:off x="2799150" y="3016373"/>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A7BC6B1-9215-644B-B087-B468508B621C}"/>
                        </a:ext>
                      </a:extLst>
                    </p:cNvPr>
                    <p:cNvCxnSpPr/>
                    <p:nvPr/>
                  </p:nvCxnSpPr>
                  <p:spPr>
                    <a:xfrm flipH="1">
                      <a:off x="2814312" y="3670113"/>
                      <a:ext cx="1" cy="271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84CC091-62CF-3A4A-BCE3-5F5C267D451B}"/>
                        </a:ext>
                      </a:extLst>
                    </p:cNvPr>
                    <p:cNvCxnSpPr>
                      <a:cxnSpLocks/>
                      <a:endCxn id="54" idx="1"/>
                    </p:cNvCxnSpPr>
                    <p:nvPr/>
                  </p:nvCxnSpPr>
                  <p:spPr>
                    <a:xfrm flipV="1">
                      <a:off x="2298498" y="2179425"/>
                      <a:ext cx="299433" cy="395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B50EE071-2C90-0D4E-A142-1A2A641447F5}"/>
                        </a:ext>
                      </a:extLst>
                    </p:cNvPr>
                    <p:cNvSpPr txBox="1"/>
                    <p:nvPr/>
                  </p:nvSpPr>
                  <p:spPr>
                    <a:xfrm>
                      <a:off x="3227326" y="2506922"/>
                      <a:ext cx="298067" cy="369332"/>
                    </a:xfrm>
                    <a:prstGeom prst="rect">
                      <a:avLst/>
                    </a:prstGeom>
                    <a:noFill/>
                    <a:ln>
                      <a:solidFill>
                        <a:schemeClr val="tx1"/>
                      </a:solidFill>
                    </a:ln>
                  </p:spPr>
                  <p:txBody>
                    <a:bodyPr wrap="square" rtlCol="0">
                      <a:spAutoFit/>
                    </a:bodyPr>
                    <a:lstStyle/>
                    <a:p>
                      <a:pPr algn="ctr"/>
                      <a:r>
                        <a:rPr lang="en-US" dirty="0"/>
                        <a:t>e</a:t>
                      </a:r>
                    </a:p>
                  </p:txBody>
                </p:sp>
                <p:sp>
                  <p:nvSpPr>
                    <p:cNvPr id="72" name="TextBox 71">
                      <a:extLst>
                        <a:ext uri="{FF2B5EF4-FFF2-40B4-BE49-F238E27FC236}">
                          <a16:creationId xmlns:a16="http://schemas.microsoft.com/office/drawing/2014/main" id="{A6D7B146-EE86-214E-87C7-A219C334D259}"/>
                        </a:ext>
                      </a:extLst>
                    </p:cNvPr>
                    <p:cNvSpPr txBox="1"/>
                    <p:nvPr/>
                  </p:nvSpPr>
                  <p:spPr>
                    <a:xfrm>
                      <a:off x="3691607" y="3244334"/>
                      <a:ext cx="467562" cy="369332"/>
                    </a:xfrm>
                    <a:prstGeom prst="rect">
                      <a:avLst/>
                    </a:prstGeom>
                    <a:noFill/>
                    <a:ln>
                      <a:solidFill>
                        <a:schemeClr val="tx1"/>
                      </a:solidFill>
                    </a:ln>
                  </p:spPr>
                  <p:txBody>
                    <a:bodyPr wrap="square" rtlCol="0">
                      <a:spAutoFit/>
                    </a:bodyPr>
                    <a:lstStyle/>
                    <a:p>
                      <a:pPr algn="ctr"/>
                      <a:r>
                        <a:rPr lang="en-US" dirty="0"/>
                        <a:t>a2</a:t>
                      </a:r>
                    </a:p>
                  </p:txBody>
                </p:sp>
                <p:cxnSp>
                  <p:nvCxnSpPr>
                    <p:cNvPr id="73" name="Straight Arrow Connector 72">
                      <a:extLst>
                        <a:ext uri="{FF2B5EF4-FFF2-40B4-BE49-F238E27FC236}">
                          <a16:creationId xmlns:a16="http://schemas.microsoft.com/office/drawing/2014/main" id="{9F0E399C-8534-2349-9DE7-C497394A0791}"/>
                        </a:ext>
                      </a:extLst>
                    </p:cNvPr>
                    <p:cNvCxnSpPr>
                      <a:cxnSpLocks/>
                      <a:stCxn id="72" idx="1"/>
                    </p:cNvCxnSpPr>
                    <p:nvPr/>
                  </p:nvCxnSpPr>
                  <p:spPr>
                    <a:xfrm flipH="1">
                      <a:off x="2950105" y="3429000"/>
                      <a:ext cx="741502" cy="512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1A9334E3-E1B0-FB4A-AF80-AC6B2D009EB5}"/>
                      </a:ext>
                    </a:extLst>
                  </p:cNvPr>
                  <p:cNvGrpSpPr/>
                  <p:nvPr/>
                </p:nvGrpSpPr>
                <p:grpSpPr>
                  <a:xfrm>
                    <a:off x="3320856" y="1000835"/>
                    <a:ext cx="597673" cy="481628"/>
                    <a:chOff x="744234" y="1669087"/>
                    <a:chExt cx="597673" cy="481628"/>
                  </a:xfrm>
                </p:grpSpPr>
                <p:sp>
                  <p:nvSpPr>
                    <p:cNvPr id="76" name="Diamond 75">
                      <a:extLst>
                        <a:ext uri="{FF2B5EF4-FFF2-40B4-BE49-F238E27FC236}">
                          <a16:creationId xmlns:a16="http://schemas.microsoft.com/office/drawing/2014/main" id="{5DC783DC-6983-E84C-8C75-A724059FED02}"/>
                        </a:ext>
                      </a:extLst>
                    </p:cNvPr>
                    <p:cNvSpPr/>
                    <p:nvPr/>
                  </p:nvSpPr>
                  <p:spPr>
                    <a:xfrm>
                      <a:off x="744234" y="1669087"/>
                      <a:ext cx="597673" cy="481628"/>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C1F3DE79-0ED5-114D-86B6-A9938710A821}"/>
                        </a:ext>
                      </a:extLst>
                    </p:cNvPr>
                    <p:cNvSpPr txBox="1"/>
                    <p:nvPr/>
                  </p:nvSpPr>
                  <p:spPr>
                    <a:xfrm>
                      <a:off x="841850" y="1725235"/>
                      <a:ext cx="363054" cy="369332"/>
                    </a:xfrm>
                    <a:prstGeom prst="rect">
                      <a:avLst/>
                    </a:prstGeom>
                    <a:noFill/>
                  </p:spPr>
                  <p:txBody>
                    <a:bodyPr wrap="square" rtlCol="0">
                      <a:spAutoFit/>
                    </a:bodyPr>
                    <a:lstStyle/>
                    <a:p>
                      <a:pPr algn="ctr"/>
                      <a:r>
                        <a:rPr lang="en-US" dirty="0"/>
                        <a:t>S</a:t>
                      </a:r>
                    </a:p>
                  </p:txBody>
                </p:sp>
              </p:grpSp>
              <p:cxnSp>
                <p:nvCxnSpPr>
                  <p:cNvPr id="81" name="Straight Arrow Connector 80">
                    <a:extLst>
                      <a:ext uri="{FF2B5EF4-FFF2-40B4-BE49-F238E27FC236}">
                        <a16:creationId xmlns:a16="http://schemas.microsoft.com/office/drawing/2014/main" id="{B872F008-E858-4548-81AD-32826BF41F11}"/>
                      </a:ext>
                    </a:extLst>
                  </p:cNvPr>
                  <p:cNvCxnSpPr>
                    <a:cxnSpLocks/>
                  </p:cNvCxnSpPr>
                  <p:nvPr/>
                </p:nvCxnSpPr>
                <p:spPr>
                  <a:xfrm flipH="1">
                    <a:off x="2999129" y="1361762"/>
                    <a:ext cx="505989" cy="2476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CEC03DD2-2E4A-1D4A-BB83-DDD729BD8459}"/>
                      </a:ext>
                    </a:extLst>
                  </p:cNvPr>
                  <p:cNvCxnSpPr>
                    <a:cxnSpLocks/>
                  </p:cNvCxnSpPr>
                  <p:nvPr/>
                </p:nvCxnSpPr>
                <p:spPr>
                  <a:xfrm>
                    <a:off x="3781526" y="1357746"/>
                    <a:ext cx="0" cy="1886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3BFE5F26-D497-854F-A546-F9B0DAABD81F}"/>
                    </a:ext>
                  </a:extLst>
                </p:cNvPr>
                <p:cNvGrpSpPr/>
                <p:nvPr/>
              </p:nvGrpSpPr>
              <p:grpSpPr>
                <a:xfrm>
                  <a:off x="2650117" y="910576"/>
                  <a:ext cx="428045" cy="369332"/>
                  <a:chOff x="8455231" y="5261141"/>
                  <a:chExt cx="428045" cy="369332"/>
                </a:xfrm>
              </p:grpSpPr>
              <p:sp>
                <p:nvSpPr>
                  <p:cNvPr id="137" name="TextBox 136">
                    <a:extLst>
                      <a:ext uri="{FF2B5EF4-FFF2-40B4-BE49-F238E27FC236}">
                        <a16:creationId xmlns:a16="http://schemas.microsoft.com/office/drawing/2014/main" id="{833DFC8B-4733-684C-B85D-104999111E44}"/>
                      </a:ext>
                    </a:extLst>
                  </p:cNvPr>
                  <p:cNvSpPr txBox="1"/>
                  <p:nvPr/>
                </p:nvSpPr>
                <p:spPr>
                  <a:xfrm>
                    <a:off x="8455231" y="5261141"/>
                    <a:ext cx="428045" cy="369332"/>
                  </a:xfrm>
                  <a:prstGeom prst="rect">
                    <a:avLst/>
                  </a:prstGeom>
                  <a:noFill/>
                  <a:ln>
                    <a:noFill/>
                  </a:ln>
                </p:spPr>
                <p:txBody>
                  <a:bodyPr wrap="square" rtlCol="0">
                    <a:spAutoFit/>
                  </a:bodyPr>
                  <a:lstStyle/>
                  <a:p>
                    <a:pPr algn="ctr"/>
                    <a:r>
                      <a:rPr lang="en-US" dirty="0"/>
                      <a:t>1</a:t>
                    </a:r>
                  </a:p>
                </p:txBody>
              </p:sp>
              <p:sp>
                <p:nvSpPr>
                  <p:cNvPr id="138" name="Oval 137">
                    <a:extLst>
                      <a:ext uri="{FF2B5EF4-FFF2-40B4-BE49-F238E27FC236}">
                        <a16:creationId xmlns:a16="http://schemas.microsoft.com/office/drawing/2014/main" id="{5075CD2A-E191-404C-9285-4284E940901C}"/>
                      </a:ext>
                    </a:extLst>
                  </p:cNvPr>
                  <p:cNvSpPr/>
                  <p:nvPr/>
                </p:nvSpPr>
                <p:spPr>
                  <a:xfrm>
                    <a:off x="8455231" y="5261141"/>
                    <a:ext cx="380011" cy="3179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52" name="Straight Connector 151">
                <a:extLst>
                  <a:ext uri="{FF2B5EF4-FFF2-40B4-BE49-F238E27FC236}">
                    <a16:creationId xmlns:a16="http://schemas.microsoft.com/office/drawing/2014/main" id="{A1D0232C-FCEB-3242-AB13-520C570BA295}"/>
                  </a:ext>
                </a:extLst>
              </p:cNvPr>
              <p:cNvCxnSpPr>
                <a:cxnSpLocks/>
              </p:cNvCxnSpPr>
              <p:nvPr/>
            </p:nvCxnSpPr>
            <p:spPr>
              <a:xfrm>
                <a:off x="4301639" y="899251"/>
                <a:ext cx="0" cy="321605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09" name="Straight Arrow Connector 208">
              <a:extLst>
                <a:ext uri="{FF2B5EF4-FFF2-40B4-BE49-F238E27FC236}">
                  <a16:creationId xmlns:a16="http://schemas.microsoft.com/office/drawing/2014/main" id="{F01F1553-C8B7-3343-A626-9EE863DB39B5}"/>
                </a:ext>
              </a:extLst>
            </p:cNvPr>
            <p:cNvCxnSpPr>
              <a:cxnSpLocks/>
            </p:cNvCxnSpPr>
            <p:nvPr/>
          </p:nvCxnSpPr>
          <p:spPr>
            <a:xfrm>
              <a:off x="3527041" y="2876254"/>
              <a:ext cx="12208" cy="3794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id="{AAB4B5BC-4C4D-B54B-84C5-8E3D2CABD3ED}"/>
                </a:ext>
              </a:extLst>
            </p:cNvPr>
            <p:cNvSpPr txBox="1"/>
            <p:nvPr/>
          </p:nvSpPr>
          <p:spPr>
            <a:xfrm>
              <a:off x="3124896" y="3168502"/>
              <a:ext cx="824033" cy="307777"/>
            </a:xfrm>
            <a:prstGeom prst="rect">
              <a:avLst/>
            </a:prstGeom>
            <a:noFill/>
          </p:spPr>
          <p:txBody>
            <a:bodyPr wrap="square" rtlCol="0">
              <a:spAutoFit/>
            </a:bodyPr>
            <a:lstStyle/>
            <a:p>
              <a:r>
                <a:rPr lang="en-US" sz="1400" dirty="0">
                  <a:latin typeface="+mj-lt"/>
                </a:rPr>
                <a:t>continue</a:t>
              </a:r>
            </a:p>
          </p:txBody>
        </p:sp>
      </p:grpSp>
      <p:sp>
        <p:nvSpPr>
          <p:cNvPr id="5" name="TextBox 4">
            <a:extLst>
              <a:ext uri="{FF2B5EF4-FFF2-40B4-BE49-F238E27FC236}">
                <a16:creationId xmlns:a16="http://schemas.microsoft.com/office/drawing/2014/main" id="{A399978F-52BE-974D-B7DB-17F8358A6341}"/>
              </a:ext>
            </a:extLst>
          </p:cNvPr>
          <p:cNvSpPr txBox="1"/>
          <p:nvPr/>
        </p:nvSpPr>
        <p:spPr>
          <a:xfrm>
            <a:off x="541114" y="3908403"/>
            <a:ext cx="6405761" cy="461665"/>
          </a:xfrm>
          <a:prstGeom prst="rect">
            <a:avLst/>
          </a:prstGeom>
          <a:noFill/>
        </p:spPr>
        <p:txBody>
          <a:bodyPr wrap="square" rtlCol="0">
            <a:spAutoFit/>
          </a:bodyPr>
          <a:lstStyle/>
          <a:p>
            <a:r>
              <a:rPr lang="en-US" sz="2400" dirty="0"/>
              <a:t>What constraints are violated in these examples? </a:t>
            </a:r>
          </a:p>
        </p:txBody>
      </p:sp>
      <p:grpSp>
        <p:nvGrpSpPr>
          <p:cNvPr id="103" name="Group 102">
            <a:extLst>
              <a:ext uri="{FF2B5EF4-FFF2-40B4-BE49-F238E27FC236}">
                <a16:creationId xmlns:a16="http://schemas.microsoft.com/office/drawing/2014/main" id="{B805C86B-2E0B-AC48-A202-C35EBBD3153E}"/>
              </a:ext>
            </a:extLst>
          </p:cNvPr>
          <p:cNvGrpSpPr/>
          <p:nvPr/>
        </p:nvGrpSpPr>
        <p:grpSpPr>
          <a:xfrm>
            <a:off x="771945" y="1160493"/>
            <a:ext cx="5381899" cy="2099025"/>
            <a:chOff x="581124" y="3879457"/>
            <a:chExt cx="5381899" cy="2099025"/>
          </a:xfrm>
        </p:grpSpPr>
        <p:grpSp>
          <p:nvGrpSpPr>
            <p:cNvPr id="105" name="Group 104">
              <a:extLst>
                <a:ext uri="{FF2B5EF4-FFF2-40B4-BE49-F238E27FC236}">
                  <a16:creationId xmlns:a16="http://schemas.microsoft.com/office/drawing/2014/main" id="{062ECB08-9DAD-D94A-9EBB-3279471A3C5C}"/>
                </a:ext>
              </a:extLst>
            </p:cNvPr>
            <p:cNvGrpSpPr/>
            <p:nvPr/>
          </p:nvGrpSpPr>
          <p:grpSpPr>
            <a:xfrm>
              <a:off x="581124" y="3879457"/>
              <a:ext cx="5381899" cy="2099025"/>
              <a:chOff x="581124" y="3879457"/>
              <a:chExt cx="5381899" cy="2099025"/>
            </a:xfrm>
          </p:grpSpPr>
          <p:grpSp>
            <p:nvGrpSpPr>
              <p:cNvPr id="126" name="Group 125">
                <a:extLst>
                  <a:ext uri="{FF2B5EF4-FFF2-40B4-BE49-F238E27FC236}">
                    <a16:creationId xmlns:a16="http://schemas.microsoft.com/office/drawing/2014/main" id="{56E24E32-CB07-C149-9999-7F24FB04CED5}"/>
                  </a:ext>
                </a:extLst>
              </p:cNvPr>
              <p:cNvGrpSpPr/>
              <p:nvPr/>
            </p:nvGrpSpPr>
            <p:grpSpPr>
              <a:xfrm>
                <a:off x="581124" y="4044627"/>
                <a:ext cx="5381899" cy="1933855"/>
                <a:chOff x="1737360" y="4102204"/>
                <a:chExt cx="5381899" cy="1933855"/>
              </a:xfrm>
            </p:grpSpPr>
            <p:sp>
              <p:nvSpPr>
                <p:cNvPr id="133" name="TextBox 132">
                  <a:extLst>
                    <a:ext uri="{FF2B5EF4-FFF2-40B4-BE49-F238E27FC236}">
                      <a16:creationId xmlns:a16="http://schemas.microsoft.com/office/drawing/2014/main" id="{D7C74247-0A66-D14D-BBAC-4E798D5B4831}"/>
                    </a:ext>
                  </a:extLst>
                </p:cNvPr>
                <p:cNvSpPr txBox="1"/>
                <p:nvPr/>
              </p:nvSpPr>
              <p:spPr>
                <a:xfrm>
                  <a:off x="4545874" y="4231538"/>
                  <a:ext cx="365760" cy="369332"/>
                </a:xfrm>
                <a:prstGeom prst="rect">
                  <a:avLst/>
                </a:prstGeom>
                <a:solidFill>
                  <a:schemeClr val="bg1"/>
                </a:solidFill>
                <a:ln>
                  <a:solidFill>
                    <a:schemeClr val="tx1"/>
                  </a:solidFill>
                </a:ln>
              </p:spPr>
              <p:txBody>
                <a:bodyPr wrap="square" rtlCol="0">
                  <a:spAutoFit/>
                </a:bodyPr>
                <a:lstStyle/>
                <a:p>
                  <a:r>
                    <a:rPr lang="en-US" dirty="0"/>
                    <a:t>H</a:t>
                  </a:r>
                </a:p>
              </p:txBody>
            </p:sp>
            <p:sp>
              <p:nvSpPr>
                <p:cNvPr id="134" name="TextBox 133">
                  <a:extLst>
                    <a:ext uri="{FF2B5EF4-FFF2-40B4-BE49-F238E27FC236}">
                      <a16:creationId xmlns:a16="http://schemas.microsoft.com/office/drawing/2014/main" id="{53DEF544-BE24-9744-A275-EC8ECEFB8F84}"/>
                    </a:ext>
                  </a:extLst>
                </p:cNvPr>
                <p:cNvSpPr txBox="1"/>
                <p:nvPr/>
              </p:nvSpPr>
              <p:spPr>
                <a:xfrm>
                  <a:off x="1737360" y="4102204"/>
                  <a:ext cx="1854925" cy="646331"/>
                </a:xfrm>
                <a:prstGeom prst="rect">
                  <a:avLst/>
                </a:prstGeom>
                <a:noFill/>
              </p:spPr>
              <p:txBody>
                <a:bodyPr wrap="square" rtlCol="0">
                  <a:spAutoFit/>
                </a:bodyPr>
                <a:lstStyle/>
                <a:p>
                  <a:pPr algn="ctr"/>
                  <a:r>
                    <a:rPr lang="en-US" dirty="0"/>
                    <a:t>Program before the loop</a:t>
                  </a:r>
                </a:p>
              </p:txBody>
            </p:sp>
            <p:cxnSp>
              <p:nvCxnSpPr>
                <p:cNvPr id="135" name="Straight Arrow Connector 134">
                  <a:extLst>
                    <a:ext uri="{FF2B5EF4-FFF2-40B4-BE49-F238E27FC236}">
                      <a16:creationId xmlns:a16="http://schemas.microsoft.com/office/drawing/2014/main" id="{1CFBB68C-4F71-124F-9207-09CAB3C26C08}"/>
                    </a:ext>
                  </a:extLst>
                </p:cNvPr>
                <p:cNvCxnSpPr>
                  <a:cxnSpLocks/>
                </p:cNvCxnSpPr>
                <p:nvPr/>
              </p:nvCxnSpPr>
              <p:spPr>
                <a:xfrm flipV="1">
                  <a:off x="3592285" y="4356702"/>
                  <a:ext cx="953589" cy="9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E17846CB-F1E7-534F-8F39-23465D797894}"/>
                    </a:ext>
                  </a:extLst>
                </p:cNvPr>
                <p:cNvCxnSpPr>
                  <a:cxnSpLocks/>
                </p:cNvCxnSpPr>
                <p:nvPr/>
              </p:nvCxnSpPr>
              <p:spPr>
                <a:xfrm flipV="1">
                  <a:off x="4898398" y="4356702"/>
                  <a:ext cx="953589" cy="9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ED77A5F9-A5E7-AF46-9C52-CD97EE9FB80A}"/>
                    </a:ext>
                  </a:extLst>
                </p:cNvPr>
                <p:cNvSpPr txBox="1"/>
                <p:nvPr/>
              </p:nvSpPr>
              <p:spPr>
                <a:xfrm>
                  <a:off x="5878287" y="4130116"/>
                  <a:ext cx="1240972" cy="646331"/>
                </a:xfrm>
                <a:prstGeom prst="rect">
                  <a:avLst/>
                </a:prstGeom>
                <a:noFill/>
                <a:ln>
                  <a:solidFill>
                    <a:schemeClr val="tx1"/>
                  </a:solidFill>
                </a:ln>
              </p:spPr>
              <p:txBody>
                <a:bodyPr wrap="square" rtlCol="0">
                  <a:spAutoFit/>
                </a:bodyPr>
                <a:lstStyle/>
                <a:p>
                  <a:pPr algn="ctr"/>
                  <a:r>
                    <a:rPr lang="en-US" dirty="0"/>
                    <a:t>S: Unique Successor</a:t>
                  </a:r>
                </a:p>
              </p:txBody>
            </p:sp>
            <p:cxnSp>
              <p:nvCxnSpPr>
                <p:cNvPr id="141" name="Straight Arrow Connector 140">
                  <a:extLst>
                    <a:ext uri="{FF2B5EF4-FFF2-40B4-BE49-F238E27FC236}">
                      <a16:creationId xmlns:a16="http://schemas.microsoft.com/office/drawing/2014/main" id="{EC888AC2-2F15-6C40-B439-9F8212EE9BD5}"/>
                    </a:ext>
                  </a:extLst>
                </p:cNvPr>
                <p:cNvCxnSpPr>
                  <a:cxnSpLocks/>
                  <a:stCxn id="133" idx="2"/>
                  <a:endCxn id="148" idx="0"/>
                </p:cNvCxnSpPr>
                <p:nvPr/>
              </p:nvCxnSpPr>
              <p:spPr>
                <a:xfrm>
                  <a:off x="4728754" y="4600870"/>
                  <a:ext cx="762818" cy="852708"/>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6DB9A9B-C833-DA42-8A05-92352BC55B80}"/>
                    </a:ext>
                  </a:extLst>
                </p:cNvPr>
                <p:cNvCxnSpPr>
                  <a:cxnSpLocks/>
                  <a:stCxn id="133" idx="2"/>
                </p:cNvCxnSpPr>
                <p:nvPr/>
              </p:nvCxnSpPr>
              <p:spPr>
                <a:xfrm flipH="1">
                  <a:off x="4611104" y="4600870"/>
                  <a:ext cx="117650" cy="1087469"/>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1D9BD017-B5C7-6345-913F-187AC306C440}"/>
                    </a:ext>
                  </a:extLst>
                </p:cNvPr>
                <p:cNvCxnSpPr>
                  <a:cxnSpLocks/>
                  <a:stCxn id="133" idx="2"/>
                </p:cNvCxnSpPr>
                <p:nvPr/>
              </p:nvCxnSpPr>
              <p:spPr>
                <a:xfrm flipH="1">
                  <a:off x="4036424" y="4600870"/>
                  <a:ext cx="692330" cy="559069"/>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01662A3D-91A3-BF41-92B5-043F24C57D49}"/>
                    </a:ext>
                  </a:extLst>
                </p:cNvPr>
                <p:cNvCxnSpPr>
                  <a:cxnSpLocks/>
                  <a:stCxn id="151" idx="3"/>
                </p:cNvCxnSpPr>
                <p:nvPr/>
              </p:nvCxnSpPr>
              <p:spPr>
                <a:xfrm flipV="1">
                  <a:off x="5142254" y="4569050"/>
                  <a:ext cx="722969" cy="707071"/>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034CD1E1-F89E-8247-92F3-FEB86CCCB22E}"/>
                    </a:ext>
                  </a:extLst>
                </p:cNvPr>
                <p:cNvSpPr txBox="1"/>
                <p:nvPr/>
              </p:nvSpPr>
              <p:spPr>
                <a:xfrm>
                  <a:off x="5302160" y="5453578"/>
                  <a:ext cx="378823" cy="338554"/>
                </a:xfrm>
                <a:prstGeom prst="rect">
                  <a:avLst/>
                </a:prstGeom>
                <a:noFill/>
                <a:ln>
                  <a:solidFill>
                    <a:schemeClr val="tx1"/>
                  </a:solidFill>
                </a:ln>
              </p:spPr>
              <p:txBody>
                <a:bodyPr wrap="square" rtlCol="0">
                  <a:spAutoFit/>
                </a:bodyPr>
                <a:lstStyle/>
                <a:p>
                  <a:r>
                    <a:rPr lang="en-US" sz="1600" dirty="0">
                      <a:latin typeface="+mj-lt"/>
                    </a:rPr>
                    <a:t>A</a:t>
                  </a:r>
                </a:p>
              </p:txBody>
            </p:sp>
            <p:sp>
              <p:nvSpPr>
                <p:cNvPr id="149" name="TextBox 148">
                  <a:extLst>
                    <a:ext uri="{FF2B5EF4-FFF2-40B4-BE49-F238E27FC236}">
                      <a16:creationId xmlns:a16="http://schemas.microsoft.com/office/drawing/2014/main" id="{4E4BA0AF-3343-344C-9381-C6FAB9AAE2EC}"/>
                    </a:ext>
                  </a:extLst>
                </p:cNvPr>
                <p:cNvSpPr txBox="1"/>
                <p:nvPr/>
              </p:nvSpPr>
              <p:spPr>
                <a:xfrm>
                  <a:off x="4408714" y="5697505"/>
                  <a:ext cx="378823" cy="338554"/>
                </a:xfrm>
                <a:prstGeom prst="rect">
                  <a:avLst/>
                </a:prstGeom>
                <a:noFill/>
                <a:ln>
                  <a:solidFill>
                    <a:schemeClr val="tx1"/>
                  </a:solidFill>
                </a:ln>
              </p:spPr>
              <p:txBody>
                <a:bodyPr wrap="square" rtlCol="0">
                  <a:spAutoFit/>
                </a:bodyPr>
                <a:lstStyle/>
                <a:p>
                  <a:r>
                    <a:rPr lang="en-US" sz="1600" dirty="0">
                      <a:latin typeface="+mj-lt"/>
                    </a:rPr>
                    <a:t>B</a:t>
                  </a:r>
                </a:p>
              </p:txBody>
            </p:sp>
            <p:sp>
              <p:nvSpPr>
                <p:cNvPr id="150" name="TextBox 149">
                  <a:extLst>
                    <a:ext uri="{FF2B5EF4-FFF2-40B4-BE49-F238E27FC236}">
                      <a16:creationId xmlns:a16="http://schemas.microsoft.com/office/drawing/2014/main" id="{BF906AD8-B954-4F40-91CC-7A540BD57708}"/>
                    </a:ext>
                  </a:extLst>
                </p:cNvPr>
                <p:cNvSpPr txBox="1"/>
                <p:nvPr/>
              </p:nvSpPr>
              <p:spPr>
                <a:xfrm>
                  <a:off x="3644536" y="5037860"/>
                  <a:ext cx="378823" cy="338554"/>
                </a:xfrm>
                <a:prstGeom prst="rect">
                  <a:avLst/>
                </a:prstGeom>
                <a:noFill/>
                <a:ln>
                  <a:solidFill>
                    <a:schemeClr val="tx1"/>
                  </a:solidFill>
                </a:ln>
              </p:spPr>
              <p:txBody>
                <a:bodyPr wrap="square" rtlCol="0">
                  <a:spAutoFit/>
                </a:bodyPr>
                <a:lstStyle/>
                <a:p>
                  <a:r>
                    <a:rPr lang="en-US" sz="1600" dirty="0">
                      <a:latin typeface="+mj-lt"/>
                    </a:rPr>
                    <a:t>C</a:t>
                  </a:r>
                </a:p>
              </p:txBody>
            </p:sp>
            <p:sp>
              <p:nvSpPr>
                <p:cNvPr id="151" name="TextBox 150">
                  <a:extLst>
                    <a:ext uri="{FF2B5EF4-FFF2-40B4-BE49-F238E27FC236}">
                      <a16:creationId xmlns:a16="http://schemas.microsoft.com/office/drawing/2014/main" id="{B54BBDD2-8069-3645-9FC7-E36F62333BB5}"/>
                    </a:ext>
                  </a:extLst>
                </p:cNvPr>
                <p:cNvSpPr txBox="1"/>
                <p:nvPr/>
              </p:nvSpPr>
              <p:spPr>
                <a:xfrm>
                  <a:off x="4763431" y="5106844"/>
                  <a:ext cx="378823" cy="338554"/>
                </a:xfrm>
                <a:prstGeom prst="rect">
                  <a:avLst/>
                </a:prstGeom>
                <a:noFill/>
                <a:ln>
                  <a:solidFill>
                    <a:schemeClr val="tx1"/>
                  </a:solidFill>
                </a:ln>
              </p:spPr>
              <p:txBody>
                <a:bodyPr wrap="square" rtlCol="0">
                  <a:spAutoFit/>
                </a:bodyPr>
                <a:lstStyle/>
                <a:p>
                  <a:r>
                    <a:rPr lang="en-US" sz="1600" dirty="0">
                      <a:latin typeface="+mj-lt"/>
                    </a:rPr>
                    <a:t>Y</a:t>
                  </a:r>
                </a:p>
              </p:txBody>
            </p:sp>
          </p:grpSp>
          <p:sp>
            <p:nvSpPr>
              <p:cNvPr id="131" name="TextBox 130">
                <a:extLst>
                  <a:ext uri="{FF2B5EF4-FFF2-40B4-BE49-F238E27FC236}">
                    <a16:creationId xmlns:a16="http://schemas.microsoft.com/office/drawing/2014/main" id="{D20B37AA-A163-2949-808C-B605469C1246}"/>
                  </a:ext>
                </a:extLst>
              </p:cNvPr>
              <p:cNvSpPr txBox="1"/>
              <p:nvPr/>
            </p:nvSpPr>
            <p:spPr>
              <a:xfrm>
                <a:off x="2847529" y="3879457"/>
                <a:ext cx="1593670" cy="369332"/>
              </a:xfrm>
              <a:prstGeom prst="rect">
                <a:avLst/>
              </a:prstGeom>
              <a:noFill/>
            </p:spPr>
            <p:txBody>
              <a:bodyPr wrap="square" rtlCol="0">
                <a:spAutoFit/>
              </a:bodyPr>
              <a:lstStyle/>
              <a:p>
                <a:r>
                  <a:rPr lang="en-US" dirty="0"/>
                  <a:t>Unique Entry</a:t>
                </a:r>
              </a:p>
            </p:txBody>
          </p:sp>
        </p:grpSp>
        <p:cxnSp>
          <p:nvCxnSpPr>
            <p:cNvPr id="106" name="Curved Connector 105">
              <a:extLst>
                <a:ext uri="{FF2B5EF4-FFF2-40B4-BE49-F238E27FC236}">
                  <a16:creationId xmlns:a16="http://schemas.microsoft.com/office/drawing/2014/main" id="{BF76F788-F91B-BC41-9890-FA9C03B30DD2}"/>
                </a:ext>
              </a:extLst>
            </p:cNvPr>
            <p:cNvCxnSpPr>
              <a:cxnSpLocks/>
              <a:stCxn id="150" idx="0"/>
              <a:endCxn id="133" idx="1"/>
            </p:cNvCxnSpPr>
            <p:nvPr/>
          </p:nvCxnSpPr>
          <p:spPr>
            <a:xfrm rot="5400000" flipH="1" flipV="1">
              <a:off x="2722847" y="4313492"/>
              <a:ext cx="621656" cy="711926"/>
            </a:xfrm>
            <a:prstGeom prst="curvedConnector2">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id="{CBF4EF73-C99D-CC40-BE11-5001D63EFB00}"/>
                </a:ext>
              </a:extLst>
            </p:cNvPr>
            <p:cNvCxnSpPr>
              <a:cxnSpLocks/>
              <a:stCxn id="149" idx="1"/>
              <a:endCxn id="133" idx="1"/>
            </p:cNvCxnSpPr>
            <p:nvPr/>
          </p:nvCxnSpPr>
          <p:spPr>
            <a:xfrm rot="10800000" flipH="1">
              <a:off x="3252478" y="4358627"/>
              <a:ext cx="137160" cy="1450578"/>
            </a:xfrm>
            <a:prstGeom prst="curvedConnector3">
              <a:avLst>
                <a:gd name="adj1" fmla="val -166667"/>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Curved Connector 123">
              <a:extLst>
                <a:ext uri="{FF2B5EF4-FFF2-40B4-BE49-F238E27FC236}">
                  <a16:creationId xmlns:a16="http://schemas.microsoft.com/office/drawing/2014/main" id="{FF23DD93-3A75-DB46-8574-7544E93DE27C}"/>
                </a:ext>
              </a:extLst>
            </p:cNvPr>
            <p:cNvCxnSpPr>
              <a:stCxn id="148" idx="3"/>
              <a:endCxn id="133" idx="3"/>
            </p:cNvCxnSpPr>
            <p:nvPr/>
          </p:nvCxnSpPr>
          <p:spPr>
            <a:xfrm flipH="1" flipV="1">
              <a:off x="3755398" y="4358627"/>
              <a:ext cx="769349" cy="1206651"/>
            </a:xfrm>
            <a:prstGeom prst="curvedConnector3">
              <a:avLst>
                <a:gd name="adj1" fmla="val -29713"/>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40395531-CDEB-BF4B-904D-F9F12226FCAF}"/>
                </a:ext>
              </a:extLst>
            </p:cNvPr>
            <p:cNvCxnSpPr>
              <a:cxnSpLocks/>
              <a:stCxn id="133" idx="2"/>
              <a:endCxn id="151" idx="0"/>
            </p:cNvCxnSpPr>
            <p:nvPr/>
          </p:nvCxnSpPr>
          <p:spPr>
            <a:xfrm>
              <a:off x="3572518" y="4543293"/>
              <a:ext cx="224089" cy="505974"/>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92756152"/>
      </p:ext>
    </p:extLst>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45202</TotalTime>
  <Words>1302</Words>
  <Application>Microsoft Macintosh PowerPoint</Application>
  <PresentationFormat>Widescreen</PresentationFormat>
  <Paragraphs>237</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Courier New</vt:lpstr>
      <vt:lpstr>Merriweather Sans</vt:lpstr>
      <vt:lpstr>simple-light-2</vt:lpstr>
      <vt:lpstr>PowerPoint Presentation</vt:lpstr>
      <vt:lpstr>Loop Iterations</vt:lpstr>
      <vt:lpstr>Loop Iterations with the possibility of break </vt:lpstr>
      <vt:lpstr>Semantics of break </vt:lpstr>
      <vt:lpstr>What should a loop model be?</vt:lpstr>
      <vt:lpstr>Examples of strange loops</vt:lpstr>
      <vt:lpstr>What constraints do programming languages impose? </vt:lpstr>
      <vt:lpstr>Abstraction of the programming language constraints</vt:lpstr>
      <vt:lpstr>Violations of constraints</vt:lpstr>
      <vt:lpstr>Control Path Model (CPM) for loops</vt:lpstr>
      <vt:lpstr>PowerPoint Presentation</vt:lpstr>
      <vt:lpstr>PowerPoint Presentation</vt:lpstr>
      <vt:lpstr>What is a loop?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Santhanam, Ganesh R [E CPE]</dc:creator>
  <cp:lastModifiedBy>Sharwan Ram, Sharwan Ram [E CPE]</cp:lastModifiedBy>
  <cp:revision>2338</cp:revision>
  <cp:lastPrinted>2019-02-05T15:44:34Z</cp:lastPrinted>
  <dcterms:created xsi:type="dcterms:W3CDTF">2016-08-15T15:08:51Z</dcterms:created>
  <dcterms:modified xsi:type="dcterms:W3CDTF">2022-02-17T19:00:30Z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